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4.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181" r:id="rId4"/>
    <p:sldMasterId id="2147484290" r:id="rId5"/>
    <p:sldMasterId id="2147484268" r:id="rId6"/>
    <p:sldMasterId id="2147484246" r:id="rId7"/>
    <p:sldMasterId id="2147484330" r:id="rId8"/>
  </p:sldMasterIdLst>
  <p:notesMasterIdLst>
    <p:notesMasterId r:id="rId45"/>
  </p:notesMasterIdLst>
  <p:handoutMasterIdLst>
    <p:handoutMasterId r:id="rId46"/>
  </p:handout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Lst>
  <p:sldSz cx="12436475" cy="6994525"/>
  <p:notesSz cx="6858000" cy="9144000"/>
  <p:defaultTextStyle>
    <a:defPPr>
      <a:defRPr lang="en-US"/>
    </a:defPPr>
    <a:lvl1pPr marL="0" algn="l" defTabSz="932503" rtl="0" eaLnBrk="1" latinLnBrk="0" hangingPunct="1">
      <a:defRPr sz="1800" kern="1200">
        <a:solidFill>
          <a:schemeClr val="tx1"/>
        </a:solidFill>
        <a:latin typeface="+mn-lt"/>
        <a:ea typeface="+mn-ea"/>
        <a:cs typeface="+mn-cs"/>
      </a:defRPr>
    </a:lvl1pPr>
    <a:lvl2pPr marL="466252" algn="l" defTabSz="932503" rtl="0" eaLnBrk="1" latinLnBrk="0" hangingPunct="1">
      <a:defRPr sz="1800" kern="1200">
        <a:solidFill>
          <a:schemeClr val="tx1"/>
        </a:solidFill>
        <a:latin typeface="+mn-lt"/>
        <a:ea typeface="+mn-ea"/>
        <a:cs typeface="+mn-cs"/>
      </a:defRPr>
    </a:lvl2pPr>
    <a:lvl3pPr marL="932503" algn="l" defTabSz="932503" rtl="0" eaLnBrk="1" latinLnBrk="0" hangingPunct="1">
      <a:defRPr sz="1800" kern="1200">
        <a:solidFill>
          <a:schemeClr val="tx1"/>
        </a:solidFill>
        <a:latin typeface="+mn-lt"/>
        <a:ea typeface="+mn-ea"/>
        <a:cs typeface="+mn-cs"/>
      </a:defRPr>
    </a:lvl3pPr>
    <a:lvl4pPr marL="1398755" algn="l" defTabSz="932503" rtl="0" eaLnBrk="1" latinLnBrk="0" hangingPunct="1">
      <a:defRPr sz="1800" kern="1200">
        <a:solidFill>
          <a:schemeClr val="tx1"/>
        </a:solidFill>
        <a:latin typeface="+mn-lt"/>
        <a:ea typeface="+mn-ea"/>
        <a:cs typeface="+mn-cs"/>
      </a:defRPr>
    </a:lvl4pPr>
    <a:lvl5pPr marL="1865006" algn="l" defTabSz="932503" rtl="0" eaLnBrk="1" latinLnBrk="0" hangingPunct="1">
      <a:defRPr sz="1800" kern="1200">
        <a:solidFill>
          <a:schemeClr val="tx1"/>
        </a:solidFill>
        <a:latin typeface="+mn-lt"/>
        <a:ea typeface="+mn-ea"/>
        <a:cs typeface="+mn-cs"/>
      </a:defRPr>
    </a:lvl5pPr>
    <a:lvl6pPr marL="2331259" algn="l" defTabSz="932503" rtl="0" eaLnBrk="1" latinLnBrk="0" hangingPunct="1">
      <a:defRPr sz="1800" kern="1200">
        <a:solidFill>
          <a:schemeClr val="tx1"/>
        </a:solidFill>
        <a:latin typeface="+mn-lt"/>
        <a:ea typeface="+mn-ea"/>
        <a:cs typeface="+mn-cs"/>
      </a:defRPr>
    </a:lvl6pPr>
    <a:lvl7pPr marL="2797510" algn="l" defTabSz="932503" rtl="0" eaLnBrk="1" latinLnBrk="0" hangingPunct="1">
      <a:defRPr sz="1800" kern="1200">
        <a:solidFill>
          <a:schemeClr val="tx1"/>
        </a:solidFill>
        <a:latin typeface="+mn-lt"/>
        <a:ea typeface="+mn-ea"/>
        <a:cs typeface="+mn-cs"/>
      </a:defRPr>
    </a:lvl7pPr>
    <a:lvl8pPr marL="3263762" algn="l" defTabSz="932503" rtl="0" eaLnBrk="1" latinLnBrk="0" hangingPunct="1">
      <a:defRPr sz="1800" kern="1200">
        <a:solidFill>
          <a:schemeClr val="tx1"/>
        </a:solidFill>
        <a:latin typeface="+mn-lt"/>
        <a:ea typeface="+mn-ea"/>
        <a:cs typeface="+mn-cs"/>
      </a:defRPr>
    </a:lvl8pPr>
    <a:lvl9pPr marL="3730014" algn="l" defTabSz="93250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8">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8">
          <p15:clr>
            <a:srgbClr val="A4A3A4"/>
          </p15:clr>
        </p15:guide>
        <p15:guide id="6" orient="horz" pos="3643">
          <p15:clr>
            <a:srgbClr val="A4A3A4"/>
          </p15:clr>
        </p15:guide>
        <p15:guide id="7" orient="horz" pos="3067">
          <p15:clr>
            <a:srgbClr val="A4A3A4"/>
          </p15:clr>
        </p15:guide>
        <p15:guide id="8" orient="horz" pos="1915">
          <p15:clr>
            <a:srgbClr val="A4A3A4"/>
          </p15:clr>
        </p15:guide>
        <p15:guide id="9" orient="horz" pos="4392">
          <p15:clr>
            <a:srgbClr val="A4A3A4"/>
          </p15:clr>
        </p15:guide>
        <p15:guide id="10" pos="173">
          <p15:clr>
            <a:srgbClr val="A4A3A4"/>
          </p15:clr>
        </p15:guide>
        <p15:guide id="11" pos="1325">
          <p15:clr>
            <a:srgbClr val="A4A3A4"/>
          </p15:clr>
        </p15:guide>
        <p15:guide id="12" pos="7661">
          <p15:clr>
            <a:srgbClr val="A4A3A4"/>
          </p15:clr>
        </p15:guide>
        <p15:guide id="13" pos="749">
          <p15:clr>
            <a:srgbClr val="A4A3A4"/>
          </p15:clr>
        </p15:guide>
        <p15:guide id="14" pos="7085">
          <p15:clr>
            <a:srgbClr val="A4A3A4"/>
          </p15:clr>
        </p15:guide>
        <p15:guide id="15" pos="3629">
          <p15:clr>
            <a:srgbClr val="A4A3A4"/>
          </p15:clr>
        </p15:guide>
        <p15:guide id="16" pos="1901">
          <p15:clr>
            <a:srgbClr val="A4A3A4"/>
          </p15:clr>
        </p15:guide>
        <p15:guide id="17" pos="2477">
          <p15:clr>
            <a:srgbClr val="A4A3A4"/>
          </p15:clr>
        </p15:guide>
        <p15:guide id="18" pos="4205">
          <p15:clr>
            <a:srgbClr val="A4A3A4"/>
          </p15:clr>
        </p15:guide>
        <p15:guide id="19" pos="4781">
          <p15:clr>
            <a:srgbClr val="A4A3A4"/>
          </p15:clr>
        </p15:guide>
        <p15:guide id="20" pos="5357">
          <p15:clr>
            <a:srgbClr val="A4A3A4"/>
          </p15:clr>
        </p15:guide>
        <p15:guide id="21" pos="5933">
          <p15:clr>
            <a:srgbClr val="A4A3A4"/>
          </p15:clr>
        </p15:guide>
        <p15:guide id="22" pos="6509">
          <p15:clr>
            <a:srgbClr val="A4A3A4"/>
          </p15:clr>
        </p15:guide>
        <p15:guide id="23" pos="305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05050"/>
    <a:srgbClr val="000000"/>
    <a:srgbClr val="969696"/>
    <a:srgbClr val="002050"/>
    <a:srgbClr val="442359"/>
    <a:srgbClr val="333333"/>
    <a:srgbClr val="00FFFF"/>
    <a:srgbClr val="CC00CC"/>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92" autoAdjust="0"/>
    <p:restoredTop sz="90110" autoAdjust="0"/>
  </p:normalViewPr>
  <p:slideViewPr>
    <p:cSldViewPr>
      <p:cViewPr varScale="1">
        <p:scale>
          <a:sx n="117" d="100"/>
          <a:sy n="117" d="100"/>
        </p:scale>
        <p:origin x="126" y="240"/>
      </p:cViewPr>
      <p:guideLst>
        <p:guide orient="horz" pos="188"/>
        <p:guide orient="horz" pos="763"/>
        <p:guide orient="horz" pos="1339"/>
        <p:guide orient="horz" pos="2491"/>
        <p:guide orient="horz" pos="4218"/>
        <p:guide orient="horz" pos="3643"/>
        <p:guide orient="horz" pos="3067"/>
        <p:guide orient="horz" pos="1915"/>
        <p:guide orient="horz" pos="4392"/>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handoutMaster" Target="handoutMasters/handoutMaster1.xml"/><Relationship Id="rId20" Type="http://schemas.openxmlformats.org/officeDocument/2006/relationships/slide" Target="slides/slide12.xml"/><Relationship Id="rId41" Type="http://schemas.openxmlformats.org/officeDocument/2006/relationships/slide" Target="slides/slide33.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1476530299460664E-2"/>
          <c:y val="8.0574671637471562E-2"/>
          <c:w val="0.92921977083824159"/>
          <c:h val="0.86364286338274043"/>
        </c:manualLayout>
      </c:layout>
      <c:barChart>
        <c:barDir val="col"/>
        <c:grouping val="clustered"/>
        <c:varyColors val="0"/>
        <c:ser>
          <c:idx val="0"/>
          <c:order val="0"/>
          <c:tx>
            <c:strRef>
              <c:f>Sheet1!$B$1</c:f>
              <c:strCache>
                <c:ptCount val="1"/>
                <c:pt idx="0">
                  <c:v>Series 1</c:v>
                </c:pt>
              </c:strCache>
            </c:strRef>
          </c:tx>
          <c:spPr>
            <a:solidFill>
              <a:schemeClr val="tx1">
                <a:lumMod val="65000"/>
              </a:schemeClr>
            </a:solidFill>
            <a:ln>
              <a:noFill/>
            </a:ln>
            <a:effectLst/>
          </c:spPr>
          <c:invertIfNegative val="0"/>
          <c:cat>
            <c:strRef>
              <c:f>Sheet1!$A$2:$A$4</c:f>
              <c:strCache>
                <c:ptCount val="3"/>
                <c:pt idx="0">
                  <c:v>Category 1</c:v>
                </c:pt>
                <c:pt idx="1">
                  <c:v>Category 2</c:v>
                </c:pt>
                <c:pt idx="2">
                  <c:v>Category 3</c:v>
                </c:pt>
              </c:strCache>
            </c:strRef>
          </c:cat>
          <c:val>
            <c:numRef>
              <c:f>Sheet1!$B$2:$B$4</c:f>
              <c:numCache>
                <c:formatCode>General</c:formatCode>
                <c:ptCount val="3"/>
                <c:pt idx="0">
                  <c:v>70</c:v>
                </c:pt>
                <c:pt idx="1">
                  <c:v>74</c:v>
                </c:pt>
                <c:pt idx="2">
                  <c:v>72</c:v>
                </c:pt>
              </c:numCache>
            </c:numRef>
          </c:val>
        </c:ser>
        <c:ser>
          <c:idx val="1"/>
          <c:order val="1"/>
          <c:tx>
            <c:strRef>
              <c:f>Sheet1!$C$1</c:f>
              <c:strCache>
                <c:ptCount val="1"/>
                <c:pt idx="0">
                  <c:v>Series 2</c:v>
                </c:pt>
              </c:strCache>
            </c:strRef>
          </c:tx>
          <c:spPr>
            <a:solidFill>
              <a:schemeClr val="accent6"/>
            </a:solidFill>
            <a:ln>
              <a:noFill/>
            </a:ln>
            <a:effectLst/>
          </c:spPr>
          <c:invertIfNegative val="0"/>
          <c:cat>
            <c:strRef>
              <c:f>Sheet1!$A$2:$A$4</c:f>
              <c:strCache>
                <c:ptCount val="3"/>
                <c:pt idx="0">
                  <c:v>Category 1</c:v>
                </c:pt>
                <c:pt idx="1">
                  <c:v>Category 2</c:v>
                </c:pt>
                <c:pt idx="2">
                  <c:v>Category 3</c:v>
                </c:pt>
              </c:strCache>
            </c:strRef>
          </c:cat>
          <c:val>
            <c:numRef>
              <c:f>Sheet1!$C$2:$C$4</c:f>
              <c:numCache>
                <c:formatCode>General</c:formatCode>
                <c:ptCount val="3"/>
                <c:pt idx="0">
                  <c:v>66</c:v>
                </c:pt>
                <c:pt idx="1">
                  <c:v>81</c:v>
                </c:pt>
                <c:pt idx="2">
                  <c:v>94</c:v>
                </c:pt>
              </c:numCache>
            </c:numRef>
          </c:val>
        </c:ser>
        <c:dLbls>
          <c:showLegendKey val="0"/>
          <c:showVal val="0"/>
          <c:showCatName val="0"/>
          <c:showSerName val="0"/>
          <c:showPercent val="0"/>
          <c:showBubbleSize val="0"/>
        </c:dLbls>
        <c:gapWidth val="219"/>
        <c:overlap val="-27"/>
        <c:axId val="-200830848"/>
        <c:axId val="-200831936"/>
      </c:barChart>
      <c:catAx>
        <c:axId val="-200830848"/>
        <c:scaling>
          <c:orientation val="minMax"/>
        </c:scaling>
        <c:delete val="1"/>
        <c:axPos val="b"/>
        <c:numFmt formatCode="General" sourceLinked="1"/>
        <c:majorTickMark val="out"/>
        <c:minorTickMark val="none"/>
        <c:tickLblPos val="nextTo"/>
        <c:crossAx val="-200831936"/>
        <c:crosses val="autoZero"/>
        <c:auto val="1"/>
        <c:lblAlgn val="ctr"/>
        <c:lblOffset val="100"/>
        <c:noMultiLvlLbl val="0"/>
      </c:catAx>
      <c:valAx>
        <c:axId val="-200831936"/>
        <c:scaling>
          <c:orientation val="minMax"/>
        </c:scaling>
        <c:delete val="1"/>
        <c:axPos val="l"/>
        <c:numFmt formatCode="General" sourceLinked="1"/>
        <c:majorTickMark val="out"/>
        <c:minorTickMark val="none"/>
        <c:tickLblPos val="nextTo"/>
        <c:crossAx val="-2008308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1476530299460664E-2"/>
          <c:y val="8.0574671637471562E-2"/>
          <c:w val="0.92921977083824159"/>
          <c:h val="0.86364286338274043"/>
        </c:manualLayout>
      </c:layout>
      <c:barChart>
        <c:barDir val="col"/>
        <c:grouping val="clustered"/>
        <c:varyColors val="0"/>
        <c:ser>
          <c:idx val="0"/>
          <c:order val="0"/>
          <c:tx>
            <c:strRef>
              <c:f>Sheet1!$B$1</c:f>
              <c:strCache>
                <c:ptCount val="1"/>
                <c:pt idx="0">
                  <c:v>Series 1</c:v>
                </c:pt>
              </c:strCache>
            </c:strRef>
          </c:tx>
          <c:spPr>
            <a:solidFill>
              <a:schemeClr val="tx1">
                <a:lumMod val="65000"/>
              </a:schemeClr>
            </a:solidFill>
            <a:ln>
              <a:noFill/>
            </a:ln>
            <a:effectLst/>
          </c:spPr>
          <c:invertIfNegative val="0"/>
          <c:cat>
            <c:strRef>
              <c:f>Sheet1!$A$2:$A$6</c:f>
              <c:strCache>
                <c:ptCount val="4"/>
                <c:pt idx="0">
                  <c:v>Category 1</c:v>
                </c:pt>
                <c:pt idx="1">
                  <c:v>Category 2</c:v>
                </c:pt>
                <c:pt idx="2">
                  <c:v>Category 3</c:v>
                </c:pt>
                <c:pt idx="3">
                  <c:v>Category 4</c:v>
                </c:pt>
              </c:strCache>
            </c:strRef>
          </c:cat>
          <c:val>
            <c:numRef>
              <c:f>Sheet1!$B$2:$B$6</c:f>
              <c:numCache>
                <c:formatCode>0%</c:formatCode>
                <c:ptCount val="5"/>
                <c:pt idx="0">
                  <c:v>0.43</c:v>
                </c:pt>
                <c:pt idx="1">
                  <c:v>0.28999999999999998</c:v>
                </c:pt>
                <c:pt idx="2">
                  <c:v>0.16</c:v>
                </c:pt>
                <c:pt idx="3">
                  <c:v>0.11</c:v>
                </c:pt>
                <c:pt idx="4">
                  <c:v>0.01</c:v>
                </c:pt>
              </c:numCache>
            </c:numRef>
          </c:val>
        </c:ser>
        <c:ser>
          <c:idx val="1"/>
          <c:order val="1"/>
          <c:tx>
            <c:strRef>
              <c:f>Sheet1!$C$1</c:f>
              <c:strCache>
                <c:ptCount val="1"/>
                <c:pt idx="0">
                  <c:v>Series 2</c:v>
                </c:pt>
              </c:strCache>
            </c:strRef>
          </c:tx>
          <c:spPr>
            <a:solidFill>
              <a:schemeClr val="accent6"/>
            </a:solidFill>
            <a:ln>
              <a:noFill/>
            </a:ln>
            <a:effectLst/>
          </c:spPr>
          <c:invertIfNegative val="0"/>
          <c:cat>
            <c:strRef>
              <c:f>Sheet1!$A$2:$A$6</c:f>
              <c:strCache>
                <c:ptCount val="4"/>
                <c:pt idx="0">
                  <c:v>Category 1</c:v>
                </c:pt>
                <c:pt idx="1">
                  <c:v>Category 2</c:v>
                </c:pt>
                <c:pt idx="2">
                  <c:v>Category 3</c:v>
                </c:pt>
                <c:pt idx="3">
                  <c:v>Category 4</c:v>
                </c:pt>
              </c:strCache>
            </c:strRef>
          </c:cat>
          <c:val>
            <c:numRef>
              <c:f>Sheet1!$C$2:$C$6</c:f>
              <c:numCache>
                <c:formatCode>0%</c:formatCode>
                <c:ptCount val="5"/>
                <c:pt idx="0">
                  <c:v>0.4</c:v>
                </c:pt>
                <c:pt idx="1">
                  <c:v>0.06</c:v>
                </c:pt>
                <c:pt idx="2">
                  <c:v>0.22</c:v>
                </c:pt>
                <c:pt idx="3">
                  <c:v>0.09</c:v>
                </c:pt>
                <c:pt idx="4">
                  <c:v>0.23</c:v>
                </c:pt>
              </c:numCache>
            </c:numRef>
          </c:val>
        </c:ser>
        <c:dLbls>
          <c:showLegendKey val="0"/>
          <c:showVal val="0"/>
          <c:showCatName val="0"/>
          <c:showSerName val="0"/>
          <c:showPercent val="0"/>
          <c:showBubbleSize val="0"/>
        </c:dLbls>
        <c:gapWidth val="219"/>
        <c:overlap val="-27"/>
        <c:axId val="-200827584"/>
        <c:axId val="-200841184"/>
      </c:barChart>
      <c:catAx>
        <c:axId val="-200827584"/>
        <c:scaling>
          <c:orientation val="minMax"/>
        </c:scaling>
        <c:delete val="1"/>
        <c:axPos val="b"/>
        <c:numFmt formatCode="General" sourceLinked="1"/>
        <c:majorTickMark val="out"/>
        <c:minorTickMark val="none"/>
        <c:tickLblPos val="nextTo"/>
        <c:crossAx val="-200841184"/>
        <c:crosses val="autoZero"/>
        <c:auto val="1"/>
        <c:lblAlgn val="ctr"/>
        <c:lblOffset val="100"/>
        <c:noMultiLvlLbl val="0"/>
      </c:catAx>
      <c:valAx>
        <c:axId val="-200841184"/>
        <c:scaling>
          <c:orientation val="minMax"/>
        </c:scaling>
        <c:delete val="1"/>
        <c:axPos val="l"/>
        <c:numFmt formatCode="0%" sourceLinked="1"/>
        <c:majorTickMark val="out"/>
        <c:minorTickMark val="none"/>
        <c:tickLblPos val="nextTo"/>
        <c:crossAx val="-2008275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6"/>
            </a:solidFill>
            <a:ln>
              <a:noFill/>
            </a:ln>
            <a:effectLst/>
          </c:spPr>
          <c:invertIfNegative val="0"/>
          <c:cat>
            <c:strRef>
              <c:f>Sheet1!$A$2:$A$5</c:f>
              <c:strCache>
                <c:ptCount val="4"/>
                <c:pt idx="0">
                  <c:v>Subcriptions</c:v>
                </c:pt>
                <c:pt idx="1">
                  <c:v>Advertising</c:v>
                </c:pt>
                <c:pt idx="2">
                  <c:v>Paid downloads</c:v>
                </c:pt>
                <c:pt idx="3">
                  <c:v>In-App Purchase</c:v>
                </c:pt>
              </c:strCache>
            </c:strRef>
          </c:cat>
          <c:val>
            <c:numRef>
              <c:f>Sheet1!$B$2:$B$5</c:f>
              <c:numCache>
                <c:formatCode>0%</c:formatCode>
                <c:ptCount val="4"/>
                <c:pt idx="0">
                  <c:v>0.25</c:v>
                </c:pt>
                <c:pt idx="1">
                  <c:v>0.46</c:v>
                </c:pt>
                <c:pt idx="2">
                  <c:v>0.5</c:v>
                </c:pt>
                <c:pt idx="3">
                  <c:v>0.5</c:v>
                </c:pt>
              </c:numCache>
            </c:numRef>
          </c:val>
        </c:ser>
        <c:dLbls>
          <c:showLegendKey val="0"/>
          <c:showVal val="0"/>
          <c:showCatName val="0"/>
          <c:showSerName val="0"/>
          <c:showPercent val="0"/>
          <c:showBubbleSize val="0"/>
        </c:dLbls>
        <c:gapWidth val="182"/>
        <c:axId val="-200829760"/>
        <c:axId val="-200840640"/>
      </c:barChart>
      <c:catAx>
        <c:axId val="-200829760"/>
        <c:scaling>
          <c:orientation val="minMax"/>
        </c:scaling>
        <c:delete val="1"/>
        <c:axPos val="l"/>
        <c:numFmt formatCode="General" sourceLinked="1"/>
        <c:majorTickMark val="none"/>
        <c:minorTickMark val="none"/>
        <c:tickLblPos val="nextTo"/>
        <c:crossAx val="-200840640"/>
        <c:crosses val="autoZero"/>
        <c:auto val="1"/>
        <c:lblAlgn val="ctr"/>
        <c:lblOffset val="100"/>
        <c:noMultiLvlLbl val="0"/>
      </c:catAx>
      <c:valAx>
        <c:axId val="-200840640"/>
        <c:scaling>
          <c:orientation val="minMax"/>
        </c:scaling>
        <c:delete val="1"/>
        <c:axPos val="b"/>
        <c:numFmt formatCode="0%" sourceLinked="1"/>
        <c:majorTickMark val="none"/>
        <c:minorTickMark val="none"/>
        <c:tickLblPos val="nextTo"/>
        <c:crossAx val="-2008297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Build 2012</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11/2/2012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2012</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11/2/2012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03" rtl="0" eaLnBrk="1" latinLnBrk="0" hangingPunct="1">
      <a:lnSpc>
        <a:spcPct val="90000"/>
      </a:lnSpc>
      <a:spcAft>
        <a:spcPts val="340"/>
      </a:spcAft>
      <a:defRPr sz="1000" kern="1200">
        <a:solidFill>
          <a:schemeClr val="tx1"/>
        </a:solidFill>
        <a:latin typeface="Segoe UI Light" pitchFamily="34" charset="0"/>
        <a:ea typeface="+mn-ea"/>
        <a:cs typeface="+mn-cs"/>
      </a:defRPr>
    </a:lvl1pPr>
    <a:lvl2pPr marL="217206" indent="-107928"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2pPr>
    <a:lvl3pPr marL="334578" indent="-117373"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3pPr>
    <a:lvl4pPr marL="492423" indent="-149751"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4pPr>
    <a:lvl5pPr marL="627335" indent="-117373"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5pPr>
    <a:lvl6pPr marL="2331259" algn="l" defTabSz="932503" rtl="0" eaLnBrk="1" latinLnBrk="0" hangingPunct="1">
      <a:defRPr sz="1200" kern="1200">
        <a:solidFill>
          <a:schemeClr val="tx1"/>
        </a:solidFill>
        <a:latin typeface="+mn-lt"/>
        <a:ea typeface="+mn-ea"/>
        <a:cs typeface="+mn-cs"/>
      </a:defRPr>
    </a:lvl6pPr>
    <a:lvl7pPr marL="2797510" algn="l" defTabSz="932503" rtl="0" eaLnBrk="1" latinLnBrk="0" hangingPunct="1">
      <a:defRPr sz="1200" kern="1200">
        <a:solidFill>
          <a:schemeClr val="tx1"/>
        </a:solidFill>
        <a:latin typeface="+mn-lt"/>
        <a:ea typeface="+mn-ea"/>
        <a:cs typeface="+mn-cs"/>
      </a:defRPr>
    </a:lvl7pPr>
    <a:lvl8pPr marL="3263762" algn="l" defTabSz="932503" rtl="0" eaLnBrk="1" latinLnBrk="0" hangingPunct="1">
      <a:defRPr sz="1200" kern="1200">
        <a:solidFill>
          <a:schemeClr val="tx1"/>
        </a:solidFill>
        <a:latin typeface="+mn-lt"/>
        <a:ea typeface="+mn-ea"/>
        <a:cs typeface="+mn-cs"/>
      </a:defRPr>
    </a:lvl8pPr>
    <a:lvl9pPr marL="3730014" algn="l" defTabSz="93250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47813" y="930275"/>
            <a:ext cx="8277226" cy="4654550"/>
          </a:xfrm>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4"/>
          </p:nvPr>
        </p:nvSpPr>
        <p:spPr/>
        <p:txBody>
          <a:bodyPr/>
          <a:lstStyle/>
          <a:p>
            <a:fld id="{3CC11E09-DF29-41C6-8284-8E6AA427DAE1}" type="datetime1">
              <a:rPr lang="en-US" smtClean="0">
                <a:solidFill>
                  <a:prstClr val="black"/>
                </a:solidFill>
              </a:rPr>
              <a:pPr/>
              <a:t>11/2/2012</a:t>
            </a:fld>
            <a:endParaRPr lang="en-US" dirty="0">
              <a:solidFill>
                <a:prstClr val="black"/>
              </a:solidFill>
            </a:endParaRPr>
          </a:p>
        </p:txBody>
      </p:sp>
      <p:sp>
        <p:nvSpPr>
          <p:cNvPr id="9" name="Header Placeholder 8"/>
          <p:cNvSpPr>
            <a:spLocks noGrp="1"/>
          </p:cNvSpPr>
          <p:nvPr>
            <p:ph type="hdr" sz="quarter" idx="15"/>
          </p:nvPr>
        </p:nvSpPr>
        <p:spPr/>
        <p:txBody>
          <a:bodyPr/>
          <a:lstStyle/>
          <a:p>
            <a:r>
              <a:rPr lang="en-US" dirty="0" smtClean="0">
                <a:solidFill>
                  <a:prstClr val="black"/>
                </a:solidFill>
              </a:rPr>
              <a:t>Windows Azure</a:t>
            </a:r>
            <a:endParaRPr lang="en-US" dirty="0">
              <a:solidFill>
                <a:prstClr val="black"/>
              </a:solidFill>
            </a:endParaRPr>
          </a:p>
        </p:txBody>
      </p:sp>
      <p:sp>
        <p:nvSpPr>
          <p:cNvPr id="10" name="Slide Number Placeholder 9"/>
          <p:cNvSpPr>
            <a:spLocks noGrp="1"/>
          </p:cNvSpPr>
          <p:nvPr>
            <p:ph type="sldNum" sz="quarter" idx="16"/>
          </p:nvPr>
        </p:nvSpPr>
        <p:spPr/>
        <p:txBody>
          <a:bodyPr/>
          <a:lstStyle/>
          <a:p>
            <a:fld id="{8B263312-38AA-4E1E-B2B5-0F8F122B24FE}" type="slidenum">
              <a:rPr lang="en-US" smtClean="0">
                <a:solidFill>
                  <a:prstClr val="black"/>
                </a:solidFill>
              </a:rPr>
              <a:pPr/>
              <a:t>1</a:t>
            </a:fld>
            <a:endParaRPr lang="en-US" dirty="0">
              <a:solidFill>
                <a:prstClr val="black"/>
              </a:solidFill>
            </a:endParaRPr>
          </a:p>
        </p:txBody>
      </p:sp>
      <p:sp>
        <p:nvSpPr>
          <p:cNvPr id="11" name="Footer Placeholder 10"/>
          <p:cNvSpPr>
            <a:spLocks noGrp="1"/>
          </p:cNvSpPr>
          <p:nvPr>
            <p:ph type="ftr" sz="quarter" idx="17"/>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9581559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8078FC0-B873-4296-9B51-86E4AB835601}" type="datetime1">
              <a:rPr lang="en-US" smtClean="0">
                <a:solidFill>
                  <a:prstClr val="black"/>
                </a:solidFill>
              </a:rPr>
              <a:pPr/>
              <a:t>11/2/2012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5625832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F98A8A9-C3C8-48AF-84BD-59B21D9C7D68}" type="datetime1">
              <a:rPr lang="en-US" smtClean="0">
                <a:solidFill>
                  <a:prstClr val="black"/>
                </a:solidFill>
              </a:rPr>
              <a:pPr/>
              <a:t>11/2/2012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9412814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EDFFA7D-F6E1-43BB-8551-FECC77F9D561}" type="datetime1">
              <a:rPr lang="en-US" smtClean="0">
                <a:solidFill>
                  <a:prstClr val="black"/>
                </a:solidFill>
              </a:rPr>
              <a:pPr/>
              <a:t>11/2/2012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0968652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17B1EC0-140D-4B4E-8D49-6EBB9870D50A}" type="datetime1">
              <a:rPr lang="en-US" smtClean="0">
                <a:solidFill>
                  <a:prstClr val="black"/>
                </a:solidFill>
              </a:rPr>
              <a:pPr/>
              <a:t>11/2/2012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293067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47813" y="930275"/>
            <a:ext cx="8277226" cy="4654550"/>
          </a:xfrm>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4"/>
          </p:nvPr>
        </p:nvSpPr>
        <p:spPr/>
        <p:txBody>
          <a:bodyPr/>
          <a:lstStyle/>
          <a:p>
            <a:fld id="{3CC11E09-DF29-41C6-8284-8E6AA427DAE1}" type="datetime1">
              <a:rPr lang="en-US" smtClean="0">
                <a:solidFill>
                  <a:prstClr val="black"/>
                </a:solidFill>
              </a:rPr>
              <a:pPr/>
              <a:t>11/2/2012</a:t>
            </a:fld>
            <a:endParaRPr lang="en-US" dirty="0">
              <a:solidFill>
                <a:prstClr val="black"/>
              </a:solidFill>
            </a:endParaRPr>
          </a:p>
        </p:txBody>
      </p:sp>
      <p:sp>
        <p:nvSpPr>
          <p:cNvPr id="9" name="Header Placeholder 8"/>
          <p:cNvSpPr>
            <a:spLocks noGrp="1"/>
          </p:cNvSpPr>
          <p:nvPr>
            <p:ph type="hdr" sz="quarter" idx="15"/>
          </p:nvPr>
        </p:nvSpPr>
        <p:spPr/>
        <p:txBody>
          <a:bodyPr/>
          <a:lstStyle/>
          <a:p>
            <a:r>
              <a:rPr lang="en-US" dirty="0" smtClean="0">
                <a:solidFill>
                  <a:prstClr val="black"/>
                </a:solidFill>
              </a:rPr>
              <a:t>Windows Azure</a:t>
            </a:r>
            <a:endParaRPr lang="en-US" dirty="0">
              <a:solidFill>
                <a:prstClr val="black"/>
              </a:solidFill>
            </a:endParaRPr>
          </a:p>
        </p:txBody>
      </p:sp>
      <p:sp>
        <p:nvSpPr>
          <p:cNvPr id="10" name="Slide Number Placeholder 9"/>
          <p:cNvSpPr>
            <a:spLocks noGrp="1"/>
          </p:cNvSpPr>
          <p:nvPr>
            <p:ph type="sldNum" sz="quarter" idx="16"/>
          </p:nvPr>
        </p:nvSpPr>
        <p:spPr/>
        <p:txBody>
          <a:bodyPr/>
          <a:lstStyle/>
          <a:p>
            <a:fld id="{8B263312-38AA-4E1E-B2B5-0F8F122B24FE}" type="slidenum">
              <a:rPr lang="en-US" smtClean="0">
                <a:solidFill>
                  <a:prstClr val="black"/>
                </a:solidFill>
              </a:rPr>
              <a:pPr/>
              <a:t>27</a:t>
            </a:fld>
            <a:endParaRPr lang="en-US" dirty="0">
              <a:solidFill>
                <a:prstClr val="black"/>
              </a:solidFill>
            </a:endParaRPr>
          </a:p>
        </p:txBody>
      </p:sp>
      <p:sp>
        <p:nvSpPr>
          <p:cNvPr id="11" name="Footer Placeholder 10"/>
          <p:cNvSpPr>
            <a:spLocks noGrp="1"/>
          </p:cNvSpPr>
          <p:nvPr>
            <p:ph type="ftr" sz="quarter" idx="17"/>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5663491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47813" y="930275"/>
            <a:ext cx="8277226" cy="4654550"/>
          </a:xfrm>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4"/>
          </p:nvPr>
        </p:nvSpPr>
        <p:spPr/>
        <p:txBody>
          <a:bodyPr/>
          <a:lstStyle/>
          <a:p>
            <a:fld id="{3CC11E09-DF29-41C6-8284-8E6AA427DAE1}" type="datetime1">
              <a:rPr lang="en-US" smtClean="0">
                <a:solidFill>
                  <a:prstClr val="black"/>
                </a:solidFill>
              </a:rPr>
              <a:pPr/>
              <a:t>11/2/2012</a:t>
            </a:fld>
            <a:endParaRPr lang="en-US" dirty="0">
              <a:solidFill>
                <a:prstClr val="black"/>
              </a:solidFill>
            </a:endParaRPr>
          </a:p>
        </p:txBody>
      </p:sp>
      <p:sp>
        <p:nvSpPr>
          <p:cNvPr id="9" name="Header Placeholder 8"/>
          <p:cNvSpPr>
            <a:spLocks noGrp="1"/>
          </p:cNvSpPr>
          <p:nvPr>
            <p:ph type="hdr" sz="quarter" idx="15"/>
          </p:nvPr>
        </p:nvSpPr>
        <p:spPr/>
        <p:txBody>
          <a:bodyPr/>
          <a:lstStyle/>
          <a:p>
            <a:r>
              <a:rPr lang="en-US" dirty="0" smtClean="0">
                <a:solidFill>
                  <a:prstClr val="black"/>
                </a:solidFill>
              </a:rPr>
              <a:t>Windows Azure</a:t>
            </a:r>
            <a:endParaRPr lang="en-US" dirty="0">
              <a:solidFill>
                <a:prstClr val="black"/>
              </a:solidFill>
            </a:endParaRPr>
          </a:p>
        </p:txBody>
      </p:sp>
      <p:sp>
        <p:nvSpPr>
          <p:cNvPr id="10" name="Slide Number Placeholder 9"/>
          <p:cNvSpPr>
            <a:spLocks noGrp="1"/>
          </p:cNvSpPr>
          <p:nvPr>
            <p:ph type="sldNum" sz="quarter" idx="16"/>
          </p:nvPr>
        </p:nvSpPr>
        <p:spPr/>
        <p:txBody>
          <a:bodyPr/>
          <a:lstStyle/>
          <a:p>
            <a:fld id="{8B263312-38AA-4E1E-B2B5-0F8F122B24FE}" type="slidenum">
              <a:rPr lang="en-US" smtClean="0">
                <a:solidFill>
                  <a:prstClr val="black"/>
                </a:solidFill>
              </a:rPr>
              <a:pPr/>
              <a:t>32</a:t>
            </a:fld>
            <a:endParaRPr lang="en-US" dirty="0">
              <a:solidFill>
                <a:prstClr val="black"/>
              </a:solidFill>
            </a:endParaRPr>
          </a:p>
        </p:txBody>
      </p:sp>
      <p:sp>
        <p:nvSpPr>
          <p:cNvPr id="11" name="Footer Placeholder 10"/>
          <p:cNvSpPr>
            <a:spLocks noGrp="1"/>
          </p:cNvSpPr>
          <p:nvPr>
            <p:ph type="ftr" sz="quarter" idx="17"/>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988433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2304873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20051745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43125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92685944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536943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9382186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0374097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dirty="0" smtClean="0"/>
              <a:t>Click to edit Master text styles</a:t>
            </a:r>
            <a:endParaRPr lang="en-US" dirty="0"/>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28945952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318207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rgbClr val="505050"/>
                    </a:gs>
                    <a:gs pos="100000">
                      <a:srgbClr val="505050"/>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9306665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8813881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245122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621232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rgbClr val="505050"/>
                    </a:gs>
                    <a:gs pos="100000">
                      <a:srgbClr val="505050"/>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dirty="0" smtClean="0"/>
              <a:t>Click to edit Master text styles</a:t>
            </a:r>
          </a:p>
        </p:txBody>
      </p:sp>
    </p:spTree>
    <p:extLst>
      <p:ext uri="{BB962C8B-B14F-4D97-AF65-F5344CB8AC3E}">
        <p14:creationId xmlns:p14="http://schemas.microsoft.com/office/powerpoint/2010/main" val="5051804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rgbClr val="505050"/>
                    </a:gs>
                    <a:gs pos="100000">
                      <a:srgbClr val="505050"/>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169633820"/>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rgbClr val="505050"/>
                    </a:gs>
                    <a:gs pos="100000">
                      <a:srgbClr val="505050"/>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199497355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rgbClr val="505050"/>
                    </a:gs>
                    <a:gs pos="100000">
                      <a:srgbClr val="505050"/>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Drag picture to placeholder or click icon to add</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719219185"/>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417067333"/>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79820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74592763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91637859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9151857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5516976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de Slide">
    <p:spTree>
      <p:nvGrpSpPr>
        <p:cNvPr id="1" name=""/>
        <p:cNvGrpSpPr/>
        <p:nvPr/>
      </p:nvGrpSpPr>
      <p:grpSpPr>
        <a:xfrm>
          <a:off x="0" y="0"/>
          <a:ext cx="0" cy="0"/>
          <a:chOff x="0" y="0"/>
          <a:chExt cx="0" cy="0"/>
        </a:xfrm>
      </p:grpSpPr>
      <p:sp>
        <p:nvSpPr>
          <p:cNvPr id="5" name="Content Placeholder 4"/>
          <p:cNvSpPr>
            <a:spLocks noGrp="1"/>
          </p:cNvSpPr>
          <p:nvPr>
            <p:ph sz="quarter" idx="14"/>
          </p:nvPr>
        </p:nvSpPr>
        <p:spPr>
          <a:xfrm>
            <a:off x="274638" y="2125663"/>
            <a:ext cx="11887200" cy="4572000"/>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452880295"/>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505050"/>
                    </a:gs>
                    <a:gs pos="100000">
                      <a:srgbClr val="505050"/>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505050"/>
                    </a:gs>
                    <a:gs pos="100000">
                      <a:srgbClr val="505050"/>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6270"/>
            <a:ext cx="3288506" cy="701984"/>
          </a:xfrm>
          <a:prstGeom prst="rect">
            <a:avLst/>
          </a:prstGeom>
        </p:spPr>
      </p:pic>
    </p:spTree>
    <p:extLst>
      <p:ext uri="{BB962C8B-B14F-4D97-AF65-F5344CB8AC3E}">
        <p14:creationId xmlns:p14="http://schemas.microsoft.com/office/powerpoint/2010/main" val="8327338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dirty="0" smtClean="0"/>
              <a:t>Click to edit Master text styles</a:t>
            </a:r>
            <a:endParaRPr lang="en-US" dirty="0"/>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8502685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102631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19948000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26613484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sp>
        <p:nvSpPr>
          <p:cNvPr id="7" name="Freeform 6"/>
          <p:cNvSpPr>
            <a:spLocks noEditPoints="1"/>
          </p:cNvSpPr>
          <p:nvPr userDrawn="1"/>
        </p:nvSpPr>
        <p:spPr bwMode="auto">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1234018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8" y="3040063"/>
            <a:ext cx="11887200" cy="914400"/>
          </a:xfrm>
        </p:spPr>
        <p:txBody>
          <a:bodyPr lIns="182880" tIns="146304" rIns="182880" bIns="146304" anchor="ctr">
            <a:noAutofit/>
          </a:bodyPr>
          <a:lstStyle>
            <a:lvl1pPr>
              <a:lnSpc>
                <a:spcPct val="90000"/>
              </a:lnSpc>
              <a:defRPr sz="6600" spc="0" baseline="0">
                <a:gradFill>
                  <a:gsLst>
                    <a:gs pos="0">
                      <a:srgbClr val="FFFFFF"/>
                    </a:gs>
                    <a:gs pos="100000">
                      <a:srgbClr val="FFFFFF"/>
                    </a:gs>
                  </a:gsLst>
                  <a:lin ang="5400000" scaled="0"/>
                </a:gradFill>
                <a:latin typeface="Segoe UI Light" pitchFamily="34" charset="0"/>
                <a:cs typeface="Segoe UI Light"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74640" y="5783263"/>
            <a:ext cx="7315199" cy="914400"/>
          </a:xfrm>
        </p:spPr>
        <p:txBody>
          <a:bodyPr lIns="182880" tIns="146304" rIns="182880" bIns="146304" anchor="b">
            <a:noAutofit/>
          </a:bodyPr>
          <a:lstStyle>
            <a:lvl1pPr marL="0" indent="0" algn="l">
              <a:lnSpc>
                <a:spcPct val="90000"/>
              </a:lnSpc>
              <a:spcBef>
                <a:spcPts val="0"/>
              </a:spcBef>
              <a:buNone/>
              <a:defRPr sz="2800" b="0" spc="-52" baseline="0">
                <a:gradFill>
                  <a:gsLst>
                    <a:gs pos="0">
                      <a:srgbClr val="FFFFFF"/>
                    </a:gs>
                    <a:gs pos="100000">
                      <a:srgbClr val="FFFFFF"/>
                    </a:gs>
                  </a:gsLst>
                  <a:lin ang="5400000" scaled="0"/>
                </a:gradFill>
                <a:latin typeface="+mn-lt"/>
                <a:cs typeface="Segoe UI" pitchFamily="34" charset="0"/>
              </a:defRPr>
            </a:lvl1pPr>
            <a:lvl2pPr marL="466207" indent="0" algn="ctr">
              <a:buNone/>
              <a:defRPr>
                <a:solidFill>
                  <a:schemeClr val="tx1">
                    <a:tint val="75000"/>
                  </a:schemeClr>
                </a:solidFill>
              </a:defRPr>
            </a:lvl2pPr>
            <a:lvl3pPr marL="932411" indent="0" algn="ctr">
              <a:buNone/>
              <a:defRPr>
                <a:solidFill>
                  <a:schemeClr val="tx1">
                    <a:tint val="75000"/>
                  </a:schemeClr>
                </a:solidFill>
              </a:defRPr>
            </a:lvl3pPr>
            <a:lvl4pPr marL="1398619" indent="0" algn="ctr">
              <a:buNone/>
              <a:defRPr>
                <a:solidFill>
                  <a:schemeClr val="tx1">
                    <a:tint val="75000"/>
                  </a:schemeClr>
                </a:solidFill>
              </a:defRPr>
            </a:lvl4pPr>
            <a:lvl5pPr marL="1864824" indent="0" algn="ctr">
              <a:buNone/>
              <a:defRPr>
                <a:solidFill>
                  <a:schemeClr val="tx1">
                    <a:tint val="75000"/>
                  </a:schemeClr>
                </a:solidFill>
              </a:defRPr>
            </a:lvl5pPr>
            <a:lvl6pPr marL="2331032" indent="0" algn="ctr">
              <a:buNone/>
              <a:defRPr>
                <a:solidFill>
                  <a:schemeClr val="tx1">
                    <a:tint val="75000"/>
                  </a:schemeClr>
                </a:solidFill>
              </a:defRPr>
            </a:lvl6pPr>
            <a:lvl7pPr marL="2797234" indent="0" algn="ctr">
              <a:buNone/>
              <a:defRPr>
                <a:solidFill>
                  <a:schemeClr val="tx1">
                    <a:tint val="75000"/>
                  </a:schemeClr>
                </a:solidFill>
              </a:defRPr>
            </a:lvl7pPr>
            <a:lvl8pPr marL="3263441" indent="0" algn="ctr">
              <a:buNone/>
              <a:defRPr>
                <a:solidFill>
                  <a:schemeClr val="tx1">
                    <a:tint val="75000"/>
                  </a:schemeClr>
                </a:solidFill>
              </a:defRPr>
            </a:lvl8pPr>
            <a:lvl9pPr marL="3729649" indent="0" algn="ctr">
              <a:buNone/>
              <a:defRPr>
                <a:solidFill>
                  <a:schemeClr val="tx1">
                    <a:tint val="75000"/>
                  </a:schemeClr>
                </a:solidFill>
              </a:defRPr>
            </a:lvl9pPr>
          </a:lstStyle>
          <a:p>
            <a:r>
              <a:rPr lang="en-US" dirty="0" smtClean="0"/>
              <a:t>Click to edit Master subtitle style</a:t>
            </a:r>
            <a:endParaRPr lang="en-US" dirty="0"/>
          </a:p>
        </p:txBody>
      </p:sp>
      <p:sp>
        <p:nvSpPr>
          <p:cNvPr id="7" name="Freeform 6"/>
          <p:cNvSpPr>
            <a:spLocks noChangeAspect="1" noEditPoints="1"/>
          </p:cNvSpPr>
          <p:nvPr userDrawn="1"/>
        </p:nvSpPr>
        <p:spPr bwMode="auto">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9332837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6184077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chemeClr val="tx1"/>
                    </a:gs>
                    <a:gs pos="100000">
                      <a:schemeClr val="tx1"/>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dirty="0" smtClean="0"/>
              <a:t>Click to edit Master text styles</a:t>
            </a:r>
          </a:p>
        </p:txBody>
      </p:sp>
    </p:spTree>
    <p:extLst>
      <p:ext uri="{BB962C8B-B14F-4D97-AF65-F5344CB8AC3E}">
        <p14:creationId xmlns:p14="http://schemas.microsoft.com/office/powerpoint/2010/main" val="2416937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79521292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405055126"/>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4224540411"/>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Drag picture to placeholder or click icon to add</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989103254"/>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645711148"/>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72610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595488058"/>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181712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731232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Logo on Background">
    <p:bg>
      <p:bgPr>
        <a:solidFill>
          <a:srgbClr val="FFFFFF"/>
        </a:solid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505050"/>
                    </a:gs>
                    <a:gs pos="100000">
                      <a:srgbClr val="505050"/>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505050"/>
                    </a:gs>
                    <a:gs pos="100000">
                      <a:srgbClr val="505050"/>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6270"/>
            <a:ext cx="3288506" cy="701984"/>
          </a:xfrm>
          <a:prstGeom prst="rect">
            <a:avLst/>
          </a:prstGeom>
        </p:spPr>
      </p:pic>
    </p:spTree>
    <p:extLst>
      <p:ext uri="{BB962C8B-B14F-4D97-AF65-F5344CB8AC3E}">
        <p14:creationId xmlns:p14="http://schemas.microsoft.com/office/powerpoint/2010/main" val="336329986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dirty="0" smtClean="0"/>
              <a:t>Click to edit Master text styles</a:t>
            </a:r>
            <a:endParaRPr lang="en-US" dirty="0"/>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193807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49239750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4175847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7054055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02239461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274638" y="2125663"/>
            <a:ext cx="11887202"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15324119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89485003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chemeClr val="tx1"/>
                    </a:gs>
                    <a:gs pos="100000">
                      <a:schemeClr val="tx1"/>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dirty="0" smtClean="0"/>
              <a:t>Click to edit Master text styles</a:t>
            </a:r>
          </a:p>
        </p:txBody>
      </p:sp>
    </p:spTree>
    <p:extLst>
      <p:ext uri="{BB962C8B-B14F-4D97-AF65-F5344CB8AC3E}">
        <p14:creationId xmlns:p14="http://schemas.microsoft.com/office/powerpoint/2010/main" val="420103237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991461981"/>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379780516"/>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Drag picture to placeholder or click icon to add</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687376331"/>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61270698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chemeClr val="tx1"/>
                    </a:gs>
                    <a:gs pos="100000">
                      <a:schemeClr val="tx1"/>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smtClean="0"/>
              <a:t>Click to edit Master text styles</a:t>
            </a:r>
          </a:p>
        </p:txBody>
      </p:sp>
    </p:spTree>
    <p:extLst>
      <p:ext uri="{BB962C8B-B14F-4D97-AF65-F5344CB8AC3E}">
        <p14:creationId xmlns:p14="http://schemas.microsoft.com/office/powerpoint/2010/main" val="104151120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734012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484532262"/>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036950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912237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Logo on Background">
    <p:bg>
      <p:bgPr>
        <a:solidFill>
          <a:schemeClr val="accent1"/>
        </a:solid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24558782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404928711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0584724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47653989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282844793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596139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514658688"/>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chemeClr val="tx1"/>
                    </a:gs>
                    <a:gs pos="100000">
                      <a:schemeClr val="tx1"/>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smtClean="0"/>
              <a:t>Click to edit Master text styles</a:t>
            </a:r>
          </a:p>
        </p:txBody>
      </p:sp>
    </p:spTree>
    <p:extLst>
      <p:ext uri="{BB962C8B-B14F-4D97-AF65-F5344CB8AC3E}">
        <p14:creationId xmlns:p14="http://schemas.microsoft.com/office/powerpoint/2010/main" val="29951370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156455424"/>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3651383194"/>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849034985"/>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759390495"/>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113589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dirty="0"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dirty="0"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931704107"/>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1561549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2125615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438143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1161544685"/>
      </p:ext>
    </p:extLst>
  </p:cSld>
  <p:clrMapOvr>
    <a:masterClrMapping/>
  </p:clrMapOvr>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274638" y="2125663"/>
            <a:ext cx="11887202"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29599714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667604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theme" Target="../theme/theme3.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theme" Target="../theme/theme4.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slideLayout" Target="../slideLayouts/slideLayout77.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17" Type="http://schemas.openxmlformats.org/officeDocument/2006/relationships/theme" Target="../theme/theme5.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4264522774"/>
      </p:ext>
    </p:extLst>
  </p:cSld>
  <p:clrMap bg1="dk1" tx1="lt1" bg2="dk2" tx2="lt2" accent1="accent1" accent2="accent2" accent3="accent3" accent4="accent4" accent5="accent5" accent6="accent6" hlink="hlink" folHlink="folHlink"/>
  <p:sldLayoutIdLst>
    <p:sldLayoutId id="2147484182" r:id="rId1"/>
    <p:sldLayoutId id="2147484244" r:id="rId2"/>
    <p:sldLayoutId id="2147484183" r:id="rId3"/>
    <p:sldLayoutId id="2147484184" r:id="rId4"/>
    <p:sldLayoutId id="2147484245" r:id="rId5"/>
    <p:sldLayoutId id="2147484185" r:id="rId6"/>
    <p:sldLayoutId id="2147484186" r:id="rId7"/>
    <p:sldLayoutId id="2147484187" r:id="rId8"/>
    <p:sldLayoutId id="2147484191" r:id="rId9"/>
    <p:sldLayoutId id="2147484188" r:id="rId10"/>
    <p:sldLayoutId id="2147484196" r:id="rId11"/>
    <p:sldLayoutId id="2147484189" r:id="rId12"/>
    <p:sldLayoutId id="2147484217" r:id="rId13"/>
    <p:sldLayoutId id="2147484218" r:id="rId14"/>
    <p:sldLayoutId id="2147484198" r:id="rId15"/>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1061612350"/>
      </p:ext>
    </p:extLst>
  </p:cSld>
  <p:clrMap bg1="lt1" tx1="dk1" bg2="lt2" tx2="dk2" accent1="accent1" accent2="accent2" accent3="accent3" accent4="accent4" accent5="accent5" accent6="accent6" hlink="hlink" folHlink="folHlink"/>
  <p:sldLayoutIdLst>
    <p:sldLayoutId id="2147484291" r:id="rId1"/>
    <p:sldLayoutId id="2147484292" r:id="rId2"/>
    <p:sldLayoutId id="2147484293" r:id="rId3"/>
    <p:sldLayoutId id="2147484294" r:id="rId4"/>
    <p:sldLayoutId id="2147484295" r:id="rId5"/>
    <p:sldLayoutId id="2147484296" r:id="rId6"/>
    <p:sldLayoutId id="2147484297" r:id="rId7"/>
    <p:sldLayoutId id="2147484298" r:id="rId8"/>
    <p:sldLayoutId id="2147484299" r:id="rId9"/>
    <p:sldLayoutId id="2147484300" r:id="rId10"/>
    <p:sldLayoutId id="2147484301" r:id="rId11"/>
    <p:sldLayoutId id="2147484302" r:id="rId12"/>
    <p:sldLayoutId id="2147484309" r:id="rId13"/>
    <p:sldLayoutId id="2147484310" r:id="rId14"/>
    <p:sldLayoutId id="2147484321" r:id="rId15"/>
    <p:sldLayoutId id="2147484311" r:id="rId16"/>
  </p:sldLayoutIdLst>
  <p:txStyles>
    <p:titleStyle>
      <a:lvl1pPr algn="l" defTabSz="914166" rtl="0" eaLnBrk="1" latinLnBrk="0" hangingPunct="1">
        <a:spcBef>
          <a:spcPct val="0"/>
        </a:spcBef>
        <a:buNone/>
        <a:defRPr sz="4800" kern="1200">
          <a:gradFill>
            <a:gsLst>
              <a:gs pos="0">
                <a:srgbClr val="505050"/>
              </a:gs>
              <a:gs pos="100000">
                <a:srgbClr val="505050"/>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rgbClr val="505050"/>
              </a:gs>
              <a:gs pos="100000">
                <a:srgbClr val="505050"/>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rgbClr val="505050"/>
              </a:gs>
              <a:gs pos="100000">
                <a:srgbClr val="505050"/>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rgbClr val="505050"/>
              </a:gs>
              <a:gs pos="100000">
                <a:srgbClr val="505050"/>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rgbClr val="505050"/>
              </a:gs>
              <a:gs pos="100000">
                <a:srgbClr val="505050"/>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rgbClr val="505050"/>
              </a:gs>
              <a:gs pos="100000">
                <a:srgbClr val="505050"/>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764641861"/>
      </p:ext>
    </p:extLst>
  </p:cSld>
  <p:clrMap bg1="dk1" tx1="lt1" bg2="dk2" tx2="lt2" accent1="accent1" accent2="accent2" accent3="accent3" accent4="accent4" accent5="accent5" accent6="accent6" hlink="hlink" folHlink="folHlink"/>
  <p:sldLayoutIdLst>
    <p:sldLayoutId id="2147484269" r:id="rId1"/>
    <p:sldLayoutId id="2147484270" r:id="rId2"/>
    <p:sldLayoutId id="2147484271" r:id="rId3"/>
    <p:sldLayoutId id="2147484272" r:id="rId4"/>
    <p:sldLayoutId id="2147484328" r:id="rId5"/>
    <p:sldLayoutId id="2147484320" r:id="rId6"/>
    <p:sldLayoutId id="2147484273" r:id="rId7"/>
    <p:sldLayoutId id="2147484274" r:id="rId8"/>
    <p:sldLayoutId id="2147484275" r:id="rId9"/>
    <p:sldLayoutId id="2147484276" r:id="rId10"/>
    <p:sldLayoutId id="2147484277" r:id="rId11"/>
    <p:sldLayoutId id="2147484278" r:id="rId12"/>
    <p:sldLayoutId id="2147484279" r:id="rId13"/>
    <p:sldLayoutId id="2147484280" r:id="rId14"/>
    <p:sldLayoutId id="2147484287" r:id="rId15"/>
    <p:sldLayoutId id="2147484288" r:id="rId16"/>
    <p:sldLayoutId id="2147484289" r:id="rId17"/>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96111433"/>
      </p:ext>
    </p:extLst>
  </p:cSld>
  <p:clrMap bg1="dk1" tx1="lt1" bg2="dk2" tx2="lt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329" r:id="rId5"/>
    <p:sldLayoutId id="2147484251" r:id="rId6"/>
    <p:sldLayoutId id="2147484252" r:id="rId7"/>
    <p:sldLayoutId id="2147484253" r:id="rId8"/>
    <p:sldLayoutId id="2147484254" r:id="rId9"/>
    <p:sldLayoutId id="2147484255" r:id="rId10"/>
    <p:sldLayoutId id="2147484256" r:id="rId11"/>
    <p:sldLayoutId id="2147484257" r:id="rId12"/>
    <p:sldLayoutId id="2147484258" r:id="rId13"/>
    <p:sldLayoutId id="2147484265" r:id="rId14"/>
    <p:sldLayoutId id="2147484266" r:id="rId15"/>
    <p:sldLayoutId id="2147484267" r:id="rId16"/>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3296141711"/>
      </p:ext>
    </p:extLst>
  </p:cSld>
  <p:clrMap bg1="dk1" tx1="lt1" bg2="dk2" tx2="lt2" accent1="accent1" accent2="accent2" accent3="accent3" accent4="accent4" accent5="accent5" accent6="accent6" hlink="hlink" folHlink="folHlink"/>
  <p:sldLayoutIdLst>
    <p:sldLayoutId id="2147484331" r:id="rId1"/>
    <p:sldLayoutId id="2147484332" r:id="rId2"/>
    <p:sldLayoutId id="2147484333" r:id="rId3"/>
    <p:sldLayoutId id="2147484334" r:id="rId4"/>
    <p:sldLayoutId id="2147484335" r:id="rId5"/>
    <p:sldLayoutId id="2147484336" r:id="rId6"/>
    <p:sldLayoutId id="2147484337" r:id="rId7"/>
    <p:sldLayoutId id="2147484338" r:id="rId8"/>
    <p:sldLayoutId id="2147484339" r:id="rId9"/>
    <p:sldLayoutId id="2147484340" r:id="rId10"/>
    <p:sldLayoutId id="2147484341" r:id="rId11"/>
    <p:sldLayoutId id="2147484342" r:id="rId12"/>
    <p:sldLayoutId id="2147484343" r:id="rId13"/>
    <p:sldLayoutId id="2147484344" r:id="rId14"/>
    <p:sldLayoutId id="2147484345" r:id="rId15"/>
    <p:sldLayoutId id="2147484346" r:id="rId16"/>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4.xml.rels><?xml version="1.0" encoding="UTF-8" standalone="yes"?>
<Relationships xmlns="http://schemas.openxmlformats.org/package/2006/relationships"><Relationship Id="rId3" Type="http://schemas.openxmlformats.org/officeDocument/2006/relationships/hyperlink" Target="http://www.windowsadvertising.com/" TargetMode="External"/><Relationship Id="rId2" Type="http://schemas.openxmlformats.org/officeDocument/2006/relationships/notesSlide" Target="../notesSlides/notesSlide5.xml"/><Relationship Id="rId1" Type="http://schemas.openxmlformats.org/officeDocument/2006/relationships/slideLayout" Target="../slideLayouts/slideLayout67.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66.xml"/><Relationship Id="rId6" Type="http://schemas.openxmlformats.org/officeDocument/2006/relationships/image" Target="../media/image23.gif"/><Relationship Id="rId5" Type="http://schemas.openxmlformats.org/officeDocument/2006/relationships/image" Target="../media/image22.png"/><Relationship Id="rId4" Type="http://schemas.openxmlformats.org/officeDocument/2006/relationships/image" Target="../media/image21.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67.xml"/><Relationship Id="rId6" Type="http://schemas.microsoft.com/office/2007/relationships/hdphoto" Target="../media/hdphoto2.wdp"/><Relationship Id="rId5" Type="http://schemas.openxmlformats.org/officeDocument/2006/relationships/image" Target="../media/image5.png"/><Relationship Id="rId10" Type="http://schemas.openxmlformats.org/officeDocument/2006/relationships/chart" Target="../charts/chart3.xml"/><Relationship Id="rId4" Type="http://schemas.microsoft.com/office/2007/relationships/hdphoto" Target="../media/hdphoto1.wdp"/><Relationship Id="rId9" Type="http://schemas.openxmlformats.org/officeDocument/2006/relationships/chart" Target="../charts/char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5.xml.rels><?xml version="1.0" encoding="UTF-8" standalone="yes"?>
<Relationships xmlns="http://schemas.openxmlformats.org/package/2006/relationships"><Relationship Id="rId2" Type="http://schemas.openxmlformats.org/officeDocument/2006/relationships/hyperlink" Target="mailto:teamalias@microsoft.com" TargetMode="External"/><Relationship Id="rId1" Type="http://schemas.openxmlformats.org/officeDocument/2006/relationships/slideLayout" Target="../slideLayouts/slideLayout6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Monetizing your Windows 8 </a:t>
            </a:r>
            <a:r>
              <a:rPr lang="en-US" dirty="0" smtClean="0"/>
              <a:t>app </a:t>
            </a:r>
            <a:r>
              <a:rPr lang="en-US" dirty="0"/>
              <a:t>with </a:t>
            </a:r>
            <a:r>
              <a:rPr lang="en-US" dirty="0" smtClean="0"/>
              <a:t>advertising</a:t>
            </a:r>
            <a:endParaRPr lang="en-US" dirty="0"/>
          </a:p>
        </p:txBody>
      </p:sp>
      <p:sp>
        <p:nvSpPr>
          <p:cNvPr id="3" name="Subtitle 2"/>
          <p:cNvSpPr>
            <a:spLocks noGrp="1"/>
          </p:cNvSpPr>
          <p:nvPr>
            <p:ph type="subTitle" idx="1"/>
          </p:nvPr>
        </p:nvSpPr>
        <p:spPr>
          <a:xfrm>
            <a:off x="274637" y="5935662"/>
            <a:ext cx="4648202" cy="914400"/>
          </a:xfrm>
        </p:spPr>
        <p:txBody>
          <a:bodyPr/>
          <a:lstStyle/>
          <a:p>
            <a:r>
              <a:rPr lang="en-US" dirty="0" smtClean="0"/>
              <a:t>Ian Ferreira</a:t>
            </a:r>
          </a:p>
          <a:p>
            <a:r>
              <a:rPr lang="en-US" dirty="0" smtClean="0"/>
              <a:t>Engineering Manager</a:t>
            </a:r>
          </a:p>
          <a:p>
            <a:r>
              <a:rPr lang="en-US" dirty="0" smtClean="0"/>
              <a:t>Microsoft Corporation</a:t>
            </a:r>
            <a:endParaRPr lang="en-US" dirty="0"/>
          </a:p>
        </p:txBody>
      </p:sp>
    </p:spTree>
    <p:extLst>
      <p:ext uri="{BB962C8B-B14F-4D97-AF65-F5344CB8AC3E}">
        <p14:creationId xmlns:p14="http://schemas.microsoft.com/office/powerpoint/2010/main" val="419577623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ianfe\AppData\Local\Microsoft\Windows\Temporary Internet Files\Content.Outlook\ZV2L5S7E\fakeapp07_technologyreview_example (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837" y="373062"/>
            <a:ext cx="6370041" cy="35814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ianfe\AppData\Local\Microsoft\Windows\Temporary Internet Files\Content.Outlook\ZV2L5S7E\fakeapp08_pinstripemedia_example (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3718" y="2887662"/>
            <a:ext cx="6388488" cy="3591771"/>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2016646" y="4104629"/>
            <a:ext cx="2267737" cy="461665"/>
          </a:xfrm>
          <a:prstGeom prst="rect">
            <a:avLst/>
          </a:prstGeom>
          <a:noFill/>
        </p:spPr>
        <p:txBody>
          <a:bodyPr wrap="none" rtlCol="0">
            <a:spAutoFit/>
          </a:bodyPr>
          <a:lstStyle/>
          <a:p>
            <a:r>
              <a:rPr lang="en-US" sz="2400" dirty="0" smtClean="0">
                <a:gradFill>
                  <a:gsLst>
                    <a:gs pos="0">
                      <a:srgbClr val="FFFFFF"/>
                    </a:gs>
                    <a:gs pos="100000">
                      <a:srgbClr val="FFFFFF"/>
                    </a:gs>
                  </a:gsLst>
                  <a:lin ang="5400000" scaled="0"/>
                </a:gradFill>
              </a:rPr>
              <a:t>Ads-as-content</a:t>
            </a:r>
          </a:p>
        </p:txBody>
      </p:sp>
      <p:sp>
        <p:nvSpPr>
          <p:cNvPr id="14" name="TextBox 13"/>
          <p:cNvSpPr txBox="1"/>
          <p:nvPr/>
        </p:nvSpPr>
        <p:spPr>
          <a:xfrm>
            <a:off x="7894637" y="2278062"/>
            <a:ext cx="1778179" cy="461665"/>
          </a:xfrm>
          <a:prstGeom prst="rect">
            <a:avLst/>
          </a:prstGeom>
          <a:noFill/>
        </p:spPr>
        <p:txBody>
          <a:bodyPr wrap="none" rtlCol="0">
            <a:spAutoFit/>
          </a:bodyPr>
          <a:lstStyle/>
          <a:p>
            <a:r>
              <a:rPr lang="en-US" sz="2400" dirty="0" smtClean="0">
                <a:gradFill>
                  <a:gsLst>
                    <a:gs pos="0">
                      <a:srgbClr val="FFFFFF"/>
                    </a:gs>
                    <a:gs pos="100000">
                      <a:srgbClr val="FFFFFF"/>
                    </a:gs>
                  </a:gsLst>
                  <a:lin ang="5400000" scaled="0"/>
                </a:gradFill>
              </a:rPr>
              <a:t>Split Layout</a:t>
            </a:r>
          </a:p>
        </p:txBody>
      </p:sp>
    </p:spTree>
    <p:extLst>
      <p:ext uri="{BB962C8B-B14F-4D97-AF65-F5344CB8AC3E}">
        <p14:creationId xmlns:p14="http://schemas.microsoft.com/office/powerpoint/2010/main" val="19251664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Considerations for Ad Monetization</a:t>
            </a:r>
          </a:p>
        </p:txBody>
      </p:sp>
      <p:sp>
        <p:nvSpPr>
          <p:cNvPr id="2" name="Text Placeholder 1"/>
          <p:cNvSpPr>
            <a:spLocks noGrp="1"/>
          </p:cNvSpPr>
          <p:nvPr>
            <p:ph type="body" sz="quarter" idx="10"/>
          </p:nvPr>
        </p:nvSpPr>
        <p:spPr/>
        <p:txBody>
          <a:bodyPr anchor="t"/>
          <a:lstStyle/>
          <a:p>
            <a:r>
              <a:rPr lang="en-US" sz="2800" b="1" dirty="0"/>
              <a:t>Do’s</a:t>
            </a:r>
          </a:p>
          <a:p>
            <a:pPr marL="457200" indent="-457200">
              <a:buFont typeface="Arial" pitchFamily="34" charset="0"/>
              <a:buChar char="•"/>
            </a:pPr>
            <a:r>
              <a:rPr lang="en-US" sz="2800" dirty="0"/>
              <a:t>If you are building an ad-funded app, make sure to design advertising into your experience</a:t>
            </a:r>
          </a:p>
          <a:p>
            <a:pPr marL="457200" indent="-457200">
              <a:buFont typeface="Arial" pitchFamily="34" charset="0"/>
              <a:buChar char="•"/>
            </a:pPr>
            <a:r>
              <a:rPr lang="en-US" sz="2800" b="1" dirty="0" smtClean="0"/>
              <a:t>Take advantage of the Windows 8 design elements (grids, panoramas)</a:t>
            </a:r>
          </a:p>
          <a:p>
            <a:pPr marL="457200" indent="-457200">
              <a:buFont typeface="Arial" pitchFamily="34" charset="0"/>
              <a:buChar char="•"/>
            </a:pPr>
            <a:endParaRPr lang="en-US" sz="2800" b="1" dirty="0"/>
          </a:p>
          <a:p>
            <a:pPr marL="457200" indent="-457200">
              <a:buFont typeface="Arial" pitchFamily="34" charset="0"/>
              <a:buChar char="•"/>
            </a:pPr>
            <a:endParaRPr lang="en-US" sz="2800" dirty="0"/>
          </a:p>
        </p:txBody>
      </p:sp>
    </p:spTree>
    <p:extLst>
      <p:ext uri="{BB962C8B-B14F-4D97-AF65-F5344CB8AC3E}">
        <p14:creationId xmlns:p14="http://schemas.microsoft.com/office/powerpoint/2010/main" val="11457258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837" y="371528"/>
            <a:ext cx="6372772" cy="3582934"/>
          </a:xfrm>
          <a:prstGeom prst="rect">
            <a:avLst/>
          </a:prstGeom>
        </p:spPr>
      </p:pic>
      <p:pic>
        <p:nvPicPr>
          <p:cNvPr id="4" name="Picture 2" descr="C:\Users\ianfe\AppData\Local\Microsoft\Windows\Temporary Internet Files\Content.Outlook\ZV2L5S7E\fakeapp03_adatumclothes_example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4837" y="3040062"/>
            <a:ext cx="6370041" cy="35814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763774" y="4104629"/>
            <a:ext cx="1546898" cy="461665"/>
          </a:xfrm>
          <a:prstGeom prst="rect">
            <a:avLst/>
          </a:prstGeom>
          <a:noFill/>
        </p:spPr>
        <p:txBody>
          <a:bodyPr wrap="none" rtlCol="0">
            <a:spAutoFit/>
          </a:bodyPr>
          <a:lstStyle/>
          <a:p>
            <a:r>
              <a:rPr lang="en-US" sz="2400" dirty="0" smtClean="0">
                <a:gradFill>
                  <a:gsLst>
                    <a:gs pos="0">
                      <a:srgbClr val="FFFFFF"/>
                    </a:gs>
                    <a:gs pos="100000">
                      <a:srgbClr val="FFFFFF"/>
                    </a:gs>
                  </a:gsLst>
                  <a:lin ang="5400000" scaled="0"/>
                </a:gradFill>
              </a:rPr>
              <a:t>Panorama</a:t>
            </a:r>
          </a:p>
        </p:txBody>
      </p:sp>
      <p:sp>
        <p:nvSpPr>
          <p:cNvPr id="8" name="TextBox 7"/>
          <p:cNvSpPr txBox="1"/>
          <p:nvPr/>
        </p:nvSpPr>
        <p:spPr>
          <a:xfrm>
            <a:off x="7950310" y="2430461"/>
            <a:ext cx="1839093" cy="461665"/>
          </a:xfrm>
          <a:prstGeom prst="rect">
            <a:avLst/>
          </a:prstGeom>
          <a:noFill/>
        </p:spPr>
        <p:txBody>
          <a:bodyPr wrap="none" rtlCol="0">
            <a:spAutoFit/>
          </a:bodyPr>
          <a:lstStyle/>
          <a:p>
            <a:r>
              <a:rPr lang="en-US" sz="2400" dirty="0" smtClean="0">
                <a:gradFill>
                  <a:gsLst>
                    <a:gs pos="0">
                      <a:srgbClr val="FFFFFF"/>
                    </a:gs>
                    <a:gs pos="100000">
                      <a:srgbClr val="FFFFFF"/>
                    </a:gs>
                  </a:gsLst>
                  <a:lin ang="5400000" scaled="0"/>
                </a:gradFill>
              </a:rPr>
              <a:t>Grid Layout </a:t>
            </a:r>
          </a:p>
        </p:txBody>
      </p:sp>
    </p:spTree>
    <p:extLst>
      <p:ext uri="{BB962C8B-B14F-4D97-AF65-F5344CB8AC3E}">
        <p14:creationId xmlns:p14="http://schemas.microsoft.com/office/powerpoint/2010/main" val="924919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Considerations for Ad Monetization</a:t>
            </a:r>
          </a:p>
        </p:txBody>
      </p:sp>
      <p:sp>
        <p:nvSpPr>
          <p:cNvPr id="2" name="Text Placeholder 1"/>
          <p:cNvSpPr>
            <a:spLocks noGrp="1"/>
          </p:cNvSpPr>
          <p:nvPr>
            <p:ph type="body" sz="quarter" idx="10"/>
          </p:nvPr>
        </p:nvSpPr>
        <p:spPr/>
        <p:txBody>
          <a:bodyPr anchor="t"/>
          <a:lstStyle/>
          <a:p>
            <a:r>
              <a:rPr lang="en-US" sz="2800" b="1" dirty="0"/>
              <a:t>Do’s</a:t>
            </a:r>
          </a:p>
          <a:p>
            <a:pPr marL="457200" indent="-457200">
              <a:buFont typeface="Arial" pitchFamily="34" charset="0"/>
              <a:buChar char="•"/>
            </a:pPr>
            <a:r>
              <a:rPr lang="en-US" sz="2800" dirty="0"/>
              <a:t>If you are building an ad-funded app, make sure to design advertising into your experience</a:t>
            </a:r>
          </a:p>
          <a:p>
            <a:pPr marL="457200" indent="-457200">
              <a:buFont typeface="Arial" pitchFamily="34" charset="0"/>
              <a:buChar char="•"/>
            </a:pPr>
            <a:r>
              <a:rPr lang="en-US" sz="2800" dirty="0"/>
              <a:t>Take advantage of the Windows 8 design elements (grids, panoramas)</a:t>
            </a:r>
          </a:p>
          <a:p>
            <a:pPr marL="457200" indent="-457200">
              <a:buFont typeface="Arial" pitchFamily="34" charset="0"/>
              <a:buChar char="•"/>
            </a:pPr>
            <a:r>
              <a:rPr lang="en-US" sz="2800" b="1" dirty="0" smtClean="0"/>
              <a:t>Ensure </a:t>
            </a:r>
            <a:r>
              <a:rPr lang="en-US" sz="2800" b="1" dirty="0"/>
              <a:t>you support reallocation of the </a:t>
            </a:r>
            <a:r>
              <a:rPr lang="en-US" sz="2800" b="1" dirty="0" smtClean="0"/>
              <a:t>real-estate (fill rate &lt; 100%)</a:t>
            </a:r>
          </a:p>
          <a:p>
            <a:pPr marL="457200" indent="-457200">
              <a:buFont typeface="Arial" pitchFamily="34" charset="0"/>
              <a:buChar char="•"/>
            </a:pPr>
            <a:endParaRPr lang="en-US" sz="2800" dirty="0"/>
          </a:p>
          <a:p>
            <a:pPr marL="457200" indent="-457200">
              <a:buFont typeface="Arial" pitchFamily="34" charset="0"/>
              <a:buChar char="•"/>
            </a:pPr>
            <a:endParaRPr lang="en-US" sz="2800" dirty="0"/>
          </a:p>
        </p:txBody>
      </p:sp>
    </p:spTree>
    <p:extLst>
      <p:ext uri="{BB962C8B-B14F-4D97-AF65-F5344CB8AC3E}">
        <p14:creationId xmlns:p14="http://schemas.microsoft.com/office/powerpoint/2010/main" val="7231956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ianfe\AppData\Local\Microsoft\Windows\Temporary Internet Files\Content.Outlook\ZV2L5S7E\fakeapp05_gamingnews_exampl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837" y="365124"/>
            <a:ext cx="6384162" cy="35893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ianfe\AppData\Local\Microsoft\Windows\Temporary Internet Files\Content.Outlook\ZV2L5S7E\fakeapp05_gamingnew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9434" y="2887662"/>
            <a:ext cx="6372772" cy="358293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666037" y="2388394"/>
            <a:ext cx="2597186" cy="461665"/>
          </a:xfrm>
          <a:prstGeom prst="rect">
            <a:avLst/>
          </a:prstGeom>
          <a:noFill/>
        </p:spPr>
        <p:txBody>
          <a:bodyPr wrap="none" rtlCol="0">
            <a:spAutoFit/>
          </a:bodyPr>
          <a:lstStyle/>
          <a:p>
            <a:r>
              <a:rPr lang="en-US" sz="2400" dirty="0" smtClean="0">
                <a:gradFill>
                  <a:gsLst>
                    <a:gs pos="0">
                      <a:srgbClr val="FFFFFF"/>
                    </a:gs>
                    <a:gs pos="100000">
                      <a:srgbClr val="FFFFFF"/>
                    </a:gs>
                  </a:gsLst>
                  <a:lin ang="5400000" scaled="0"/>
                </a:gradFill>
              </a:rPr>
              <a:t>“No-Ad” Use case</a:t>
            </a:r>
          </a:p>
        </p:txBody>
      </p:sp>
    </p:spTree>
    <p:extLst>
      <p:ext uri="{BB962C8B-B14F-4D97-AF65-F5344CB8AC3E}">
        <p14:creationId xmlns:p14="http://schemas.microsoft.com/office/powerpoint/2010/main" val="2904577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Considerations for Ad Monetization</a:t>
            </a:r>
          </a:p>
        </p:txBody>
      </p:sp>
      <p:sp>
        <p:nvSpPr>
          <p:cNvPr id="2" name="Text Placeholder 1"/>
          <p:cNvSpPr>
            <a:spLocks noGrp="1"/>
          </p:cNvSpPr>
          <p:nvPr>
            <p:ph type="body" sz="quarter" idx="10"/>
          </p:nvPr>
        </p:nvSpPr>
        <p:spPr/>
        <p:txBody>
          <a:bodyPr anchor="t"/>
          <a:lstStyle/>
          <a:p>
            <a:r>
              <a:rPr lang="en-US" sz="2800" b="1" dirty="0"/>
              <a:t>Do’s</a:t>
            </a:r>
          </a:p>
          <a:p>
            <a:pPr marL="457200" indent="-457200">
              <a:buFont typeface="Arial" pitchFamily="34" charset="0"/>
              <a:buChar char="•"/>
            </a:pPr>
            <a:r>
              <a:rPr lang="en-US" sz="2800" dirty="0" smtClean="0"/>
              <a:t>If you are building an ad-funded app, make sure to design advertising into your experience</a:t>
            </a:r>
          </a:p>
          <a:p>
            <a:pPr marL="457200" indent="-457200">
              <a:buFont typeface="Arial" pitchFamily="34" charset="0"/>
              <a:buChar char="•"/>
            </a:pPr>
            <a:r>
              <a:rPr lang="en-US" sz="2800" dirty="0" smtClean="0"/>
              <a:t>Take advantage of the Windows 8 design elements (grids, panoramas)</a:t>
            </a:r>
          </a:p>
          <a:p>
            <a:pPr marL="457200" indent="-457200">
              <a:buFont typeface="Arial" pitchFamily="34" charset="0"/>
              <a:buChar char="•"/>
            </a:pPr>
            <a:r>
              <a:rPr lang="en-US" sz="2800" dirty="0" smtClean="0"/>
              <a:t>Ensure </a:t>
            </a:r>
            <a:r>
              <a:rPr lang="en-US" sz="2800" dirty="0"/>
              <a:t>you support reallocation of the </a:t>
            </a:r>
            <a:r>
              <a:rPr lang="en-US" sz="2800" dirty="0" smtClean="0"/>
              <a:t>real-estate (fill rate &lt; 100%)</a:t>
            </a:r>
          </a:p>
          <a:p>
            <a:pPr marL="457200" indent="-457200">
              <a:buFont typeface="Arial" pitchFamily="34" charset="0"/>
              <a:buChar char="•"/>
            </a:pPr>
            <a:r>
              <a:rPr lang="en-US" sz="2800" b="1" dirty="0"/>
              <a:t>Select </a:t>
            </a:r>
            <a:r>
              <a:rPr lang="en-US" sz="2800" b="1" dirty="0" smtClean="0"/>
              <a:t>an </a:t>
            </a:r>
            <a:r>
              <a:rPr lang="en-US" sz="2800" b="1" dirty="0"/>
              <a:t>ad provider that will provide safe, quality ad experiences</a:t>
            </a:r>
          </a:p>
          <a:p>
            <a:pPr marL="457200" indent="-457200">
              <a:buFont typeface="Arial" pitchFamily="34" charset="0"/>
              <a:buChar char="•"/>
            </a:pPr>
            <a:endParaRPr lang="en-US" sz="2800" dirty="0"/>
          </a:p>
          <a:p>
            <a:pPr marL="457200" indent="-457200">
              <a:buFont typeface="Arial" pitchFamily="34" charset="0"/>
              <a:buChar char="•"/>
            </a:pPr>
            <a:endParaRPr lang="en-US" sz="2800" dirty="0"/>
          </a:p>
        </p:txBody>
      </p:sp>
    </p:spTree>
    <p:extLst>
      <p:ext uri="{BB962C8B-B14F-4D97-AF65-F5344CB8AC3E}">
        <p14:creationId xmlns:p14="http://schemas.microsoft.com/office/powerpoint/2010/main" val="3654739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Considerations for Ad </a:t>
            </a:r>
            <a:r>
              <a:rPr lang="en-US" dirty="0" smtClean="0"/>
              <a:t>Monetization (contd.)</a:t>
            </a:r>
            <a:endParaRPr lang="en-US" dirty="0"/>
          </a:p>
        </p:txBody>
      </p:sp>
      <p:sp>
        <p:nvSpPr>
          <p:cNvPr id="2" name="Text Placeholder 1"/>
          <p:cNvSpPr>
            <a:spLocks noGrp="1"/>
          </p:cNvSpPr>
          <p:nvPr>
            <p:ph type="body" sz="quarter" idx="10"/>
          </p:nvPr>
        </p:nvSpPr>
        <p:spPr/>
        <p:txBody>
          <a:bodyPr anchor="t"/>
          <a:lstStyle/>
          <a:p>
            <a:r>
              <a:rPr lang="en-US" sz="2800" b="1" dirty="0"/>
              <a:t>Don'ts</a:t>
            </a:r>
          </a:p>
          <a:p>
            <a:pPr marL="457200" indent="-457200">
              <a:buFont typeface="Arial" pitchFamily="34" charset="0"/>
              <a:buChar char="•"/>
            </a:pPr>
            <a:r>
              <a:rPr lang="en-US" sz="2800" dirty="0"/>
              <a:t>Bolt advertising in open </a:t>
            </a:r>
            <a:r>
              <a:rPr lang="en-US" sz="2800" dirty="0" smtClean="0"/>
              <a:t>real-estate in  </a:t>
            </a:r>
            <a:r>
              <a:rPr lang="en-US" sz="2800" dirty="0"/>
              <a:t>your </a:t>
            </a:r>
            <a:r>
              <a:rPr lang="en-US" sz="2800" dirty="0" smtClean="0"/>
              <a:t>app</a:t>
            </a:r>
            <a:endParaRPr lang="en-US" sz="2800" dirty="0"/>
          </a:p>
          <a:p>
            <a:pPr marL="457200" indent="-457200">
              <a:buFont typeface="Arial" pitchFamily="34" charset="0"/>
              <a:buChar char="•"/>
            </a:pPr>
            <a:endParaRPr lang="en-US" sz="2800" dirty="0"/>
          </a:p>
        </p:txBody>
      </p:sp>
    </p:spTree>
    <p:extLst>
      <p:ext uri="{BB962C8B-B14F-4D97-AF65-F5344CB8AC3E}">
        <p14:creationId xmlns:p14="http://schemas.microsoft.com/office/powerpoint/2010/main" val="7188284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837" y="373062"/>
            <a:ext cx="6796421" cy="3820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148562" y="4334434"/>
            <a:ext cx="1200970" cy="461665"/>
          </a:xfrm>
          <a:prstGeom prst="rect">
            <a:avLst/>
          </a:prstGeom>
          <a:noFill/>
        </p:spPr>
        <p:txBody>
          <a:bodyPr wrap="none" rtlCol="0">
            <a:spAutoFit/>
          </a:bodyPr>
          <a:lstStyle/>
          <a:p>
            <a:r>
              <a:rPr lang="en-US" sz="2400" dirty="0" smtClean="0">
                <a:gradFill>
                  <a:gsLst>
                    <a:gs pos="0">
                      <a:srgbClr val="FFFFFF"/>
                    </a:gs>
                    <a:gs pos="100000">
                      <a:srgbClr val="FFFFFF"/>
                    </a:gs>
                  </a:gsLst>
                  <a:lin ang="5400000" scaled="0"/>
                </a:gradFill>
              </a:rPr>
              <a:t>Bolt-on</a:t>
            </a:r>
          </a:p>
        </p:txBody>
      </p:sp>
      <p:pic>
        <p:nvPicPr>
          <p:cNvPr id="9218" name="Picture 2" descr="C:\Users\ianfe\AppData\Local\Microsoft\Windows\Temporary Internet Files\Content.Outlook\ZV2L5S7E\fakeapp_openspace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0037" y="2885720"/>
            <a:ext cx="6795774" cy="38207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77755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Considerations for Ad </a:t>
            </a:r>
            <a:r>
              <a:rPr lang="en-US" dirty="0" smtClean="0"/>
              <a:t>Monetization (contd.)</a:t>
            </a:r>
            <a:endParaRPr lang="en-US" dirty="0"/>
          </a:p>
        </p:txBody>
      </p:sp>
      <p:sp>
        <p:nvSpPr>
          <p:cNvPr id="2" name="Text Placeholder 1"/>
          <p:cNvSpPr>
            <a:spLocks noGrp="1"/>
          </p:cNvSpPr>
          <p:nvPr>
            <p:ph type="body" sz="quarter" idx="10"/>
          </p:nvPr>
        </p:nvSpPr>
        <p:spPr/>
        <p:txBody>
          <a:bodyPr anchor="t"/>
          <a:lstStyle/>
          <a:p>
            <a:r>
              <a:rPr lang="en-US" sz="2800" b="1" dirty="0"/>
              <a:t>Don'ts</a:t>
            </a:r>
          </a:p>
          <a:p>
            <a:pPr marL="457200" indent="-457200">
              <a:buFont typeface="Arial" pitchFamily="34" charset="0"/>
              <a:buChar char="•"/>
            </a:pPr>
            <a:r>
              <a:rPr lang="en-US" sz="2800" dirty="0"/>
              <a:t>Bolt advertising in open real-estate in  your app</a:t>
            </a:r>
          </a:p>
          <a:p>
            <a:pPr marL="457200" indent="-457200">
              <a:buFont typeface="Arial" pitchFamily="34" charset="0"/>
              <a:buChar char="•"/>
            </a:pPr>
            <a:r>
              <a:rPr lang="en-US" sz="2800" b="1" dirty="0" smtClean="0"/>
              <a:t>Over-advertise </a:t>
            </a:r>
            <a:r>
              <a:rPr lang="en-US" sz="2800" b="1" dirty="0"/>
              <a:t>and saturate your </a:t>
            </a:r>
            <a:r>
              <a:rPr lang="en-US" sz="2800" b="1" dirty="0" smtClean="0"/>
              <a:t>app</a:t>
            </a:r>
            <a:endParaRPr lang="en-US" sz="2800" b="1" dirty="0"/>
          </a:p>
          <a:p>
            <a:pPr marL="457200" indent="-457200">
              <a:buFont typeface="Arial" pitchFamily="34" charset="0"/>
              <a:buChar char="•"/>
            </a:pPr>
            <a:endParaRPr lang="en-US" sz="2800" dirty="0"/>
          </a:p>
        </p:txBody>
      </p:sp>
    </p:spTree>
    <p:extLst>
      <p:ext uri="{BB962C8B-B14F-4D97-AF65-F5344CB8AC3E}">
        <p14:creationId xmlns:p14="http://schemas.microsoft.com/office/powerpoint/2010/main" val="243269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ianfe\AppData\Local\Microsoft\Windows\Temporary Internet Files\Content.Outlook\ZV2L5S7E\fakeapp_overadvertis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837" y="373062"/>
            <a:ext cx="6776640" cy="3809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440564" y="4335462"/>
            <a:ext cx="2145587" cy="461665"/>
          </a:xfrm>
          <a:prstGeom prst="rect">
            <a:avLst/>
          </a:prstGeom>
          <a:noFill/>
        </p:spPr>
        <p:txBody>
          <a:bodyPr wrap="none" rtlCol="0">
            <a:spAutoFit/>
          </a:bodyPr>
          <a:lstStyle/>
          <a:p>
            <a:r>
              <a:rPr lang="en-US" sz="2400" dirty="0" smtClean="0">
                <a:gradFill>
                  <a:gsLst>
                    <a:gs pos="0">
                      <a:srgbClr val="FFFFFF"/>
                    </a:gs>
                    <a:gs pos="100000">
                      <a:srgbClr val="FFFFFF"/>
                    </a:gs>
                  </a:gsLst>
                  <a:lin ang="5400000" scaled="0"/>
                </a:gradFill>
              </a:rPr>
              <a:t>Over advertise</a:t>
            </a:r>
          </a:p>
        </p:txBody>
      </p:sp>
      <p:pic>
        <p:nvPicPr>
          <p:cNvPr id="7" name="Picture 2" descr="C:\Users\ianfe\AppData\Local\Microsoft\Windows\Temporary Internet Files\Content.Outlook\ZV2L5S7E\fakeapp_overadvertise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0037" y="2892127"/>
            <a:ext cx="6776639" cy="380999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8199437" y="2278061"/>
            <a:ext cx="1325684" cy="461665"/>
          </a:xfrm>
          <a:prstGeom prst="rect">
            <a:avLst/>
          </a:prstGeom>
          <a:noFill/>
        </p:spPr>
        <p:txBody>
          <a:bodyPr wrap="none" rtlCol="0">
            <a:spAutoFit/>
          </a:bodyPr>
          <a:lstStyle/>
          <a:p>
            <a:r>
              <a:rPr lang="en-US" sz="2400" dirty="0" smtClean="0">
                <a:gradFill>
                  <a:gsLst>
                    <a:gs pos="0">
                      <a:srgbClr val="FFFFFF"/>
                    </a:gs>
                    <a:gs pos="100000">
                      <a:srgbClr val="FFFFFF"/>
                    </a:gs>
                  </a:gsLst>
                  <a:lin ang="5400000" scaled="0"/>
                </a:gradFill>
              </a:rPr>
              <a:t>Stacking</a:t>
            </a:r>
          </a:p>
        </p:txBody>
      </p:sp>
    </p:spTree>
    <p:extLst>
      <p:ext uri="{BB962C8B-B14F-4D97-AF65-F5344CB8AC3E}">
        <p14:creationId xmlns:p14="http://schemas.microsoft.com/office/powerpoint/2010/main" val="5601317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5761040" y="3040063"/>
            <a:ext cx="6553197" cy="914400"/>
          </a:xfrm>
        </p:spPr>
        <p:txBody>
          <a:bodyPr/>
          <a:lstStyle/>
          <a:p>
            <a:r>
              <a:rPr lang="en-US" sz="3200" dirty="0" smtClean="0"/>
              <a:t>Developer opportunity</a:t>
            </a:r>
          </a:p>
          <a:p>
            <a:r>
              <a:rPr lang="en-US" sz="3200" dirty="0" smtClean="0"/>
              <a:t>Introduction to Advertising</a:t>
            </a:r>
          </a:p>
          <a:p>
            <a:r>
              <a:rPr lang="en-US" sz="3200" dirty="0" smtClean="0"/>
              <a:t>Considerations for Ad Monetization</a:t>
            </a:r>
          </a:p>
          <a:p>
            <a:r>
              <a:rPr lang="en-US" sz="3200" dirty="0" smtClean="0"/>
              <a:t>Integrating Ad SDK</a:t>
            </a:r>
          </a:p>
          <a:p>
            <a:r>
              <a:rPr lang="en-US" sz="3200" dirty="0" smtClean="0"/>
              <a:t>Demo</a:t>
            </a:r>
          </a:p>
        </p:txBody>
      </p:sp>
      <p:pic>
        <p:nvPicPr>
          <p:cNvPr id="8" name="Picture Placeholder 7"/>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6588" r="16588"/>
          <a:stretch>
            <a:fillRect/>
          </a:stretch>
        </p:blipFill>
        <p:spPr/>
      </p:pic>
      <p:sp>
        <p:nvSpPr>
          <p:cNvPr id="5" name="Title 4"/>
          <p:cNvSpPr>
            <a:spLocks noGrp="1"/>
          </p:cNvSpPr>
          <p:nvPr>
            <p:ph type="title"/>
          </p:nvPr>
        </p:nvSpPr>
        <p:spPr/>
        <p:txBody>
          <a:bodyPr/>
          <a:lstStyle/>
          <a:p>
            <a:r>
              <a:rPr lang="en-US" dirty="0" smtClean="0"/>
              <a:t>Today’s agenda</a:t>
            </a:r>
            <a:br>
              <a:rPr lang="en-US" dirty="0" smtClean="0"/>
            </a:br>
            <a:endParaRPr lang="en-US" dirty="0"/>
          </a:p>
        </p:txBody>
      </p:sp>
    </p:spTree>
    <p:extLst>
      <p:ext uri="{BB962C8B-B14F-4D97-AF65-F5344CB8AC3E}">
        <p14:creationId xmlns:p14="http://schemas.microsoft.com/office/powerpoint/2010/main" val="41877350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Considerations for Ad </a:t>
            </a:r>
            <a:r>
              <a:rPr lang="en-US" dirty="0" smtClean="0"/>
              <a:t>Monetization (contd.)</a:t>
            </a:r>
            <a:endParaRPr lang="en-US" dirty="0"/>
          </a:p>
        </p:txBody>
      </p:sp>
      <p:sp>
        <p:nvSpPr>
          <p:cNvPr id="2" name="Text Placeholder 1"/>
          <p:cNvSpPr>
            <a:spLocks noGrp="1"/>
          </p:cNvSpPr>
          <p:nvPr>
            <p:ph type="body" sz="quarter" idx="10"/>
          </p:nvPr>
        </p:nvSpPr>
        <p:spPr/>
        <p:txBody>
          <a:bodyPr anchor="t"/>
          <a:lstStyle/>
          <a:p>
            <a:r>
              <a:rPr lang="en-US" sz="2800" b="1" dirty="0"/>
              <a:t>Don'ts</a:t>
            </a:r>
          </a:p>
          <a:p>
            <a:pPr marL="457200" indent="-457200">
              <a:buFont typeface="Arial" pitchFamily="34" charset="0"/>
              <a:buChar char="•"/>
            </a:pPr>
            <a:r>
              <a:rPr lang="en-US" sz="2800" dirty="0"/>
              <a:t>Bolt advertising in open real-estate in  your app</a:t>
            </a:r>
          </a:p>
          <a:p>
            <a:pPr marL="457200" indent="-457200">
              <a:buFont typeface="Arial" pitchFamily="34" charset="0"/>
              <a:buChar char="•"/>
            </a:pPr>
            <a:r>
              <a:rPr lang="en-US" sz="2800" dirty="0"/>
              <a:t>Over-advertise and saturate your app</a:t>
            </a:r>
          </a:p>
          <a:p>
            <a:pPr marL="457200" indent="-457200">
              <a:buFont typeface="Arial" pitchFamily="34" charset="0"/>
              <a:buChar char="•"/>
            </a:pPr>
            <a:r>
              <a:rPr lang="en-US" sz="2800" b="1" dirty="0" smtClean="0"/>
              <a:t>Distract </a:t>
            </a:r>
            <a:r>
              <a:rPr lang="en-US" sz="2800" b="1" dirty="0"/>
              <a:t>users from their core </a:t>
            </a:r>
            <a:r>
              <a:rPr lang="en-US" sz="2800" b="1" dirty="0" smtClean="0"/>
              <a:t>task/goal</a:t>
            </a:r>
          </a:p>
          <a:p>
            <a:pPr marL="457200" indent="-457200">
              <a:buFont typeface="Arial" pitchFamily="34" charset="0"/>
              <a:buChar char="•"/>
            </a:pPr>
            <a:endParaRPr lang="en-US" sz="2800" dirty="0"/>
          </a:p>
        </p:txBody>
      </p:sp>
    </p:spTree>
    <p:extLst>
      <p:ext uri="{BB962C8B-B14F-4D97-AF65-F5344CB8AC3E}">
        <p14:creationId xmlns:p14="http://schemas.microsoft.com/office/powerpoint/2010/main" val="28937658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ianfe\AppData\Local\Microsoft\Windows\Temporary Internet Files\Content.Outlook\ZV2L5S7E\fakeapp_adinerstitial (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7044" y="1439862"/>
            <a:ext cx="6384162" cy="358933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048377" y="5173662"/>
            <a:ext cx="3528979" cy="461665"/>
          </a:xfrm>
          <a:prstGeom prst="rect">
            <a:avLst/>
          </a:prstGeom>
          <a:noFill/>
        </p:spPr>
        <p:txBody>
          <a:bodyPr wrap="none" rtlCol="0">
            <a:spAutoFit/>
          </a:bodyPr>
          <a:lstStyle/>
          <a:p>
            <a:r>
              <a:rPr lang="en-US" sz="2400" dirty="0" smtClean="0">
                <a:gradFill>
                  <a:gsLst>
                    <a:gs pos="0">
                      <a:srgbClr val="FFFFFF"/>
                    </a:gs>
                    <a:gs pos="100000">
                      <a:srgbClr val="FFFFFF"/>
                    </a:gs>
                  </a:gsLst>
                  <a:lin ang="5400000" scaled="0"/>
                </a:gradFill>
              </a:rPr>
              <a:t>Intrusive Advertisements</a:t>
            </a:r>
          </a:p>
        </p:txBody>
      </p:sp>
    </p:spTree>
    <p:extLst>
      <p:ext uri="{BB962C8B-B14F-4D97-AF65-F5344CB8AC3E}">
        <p14:creationId xmlns:p14="http://schemas.microsoft.com/office/powerpoint/2010/main" val="22871281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Considerations for Ad </a:t>
            </a:r>
            <a:r>
              <a:rPr lang="en-US" dirty="0" smtClean="0"/>
              <a:t>Monetization (contd.)</a:t>
            </a:r>
            <a:endParaRPr lang="en-US" dirty="0"/>
          </a:p>
        </p:txBody>
      </p:sp>
      <p:sp>
        <p:nvSpPr>
          <p:cNvPr id="2" name="Text Placeholder 1"/>
          <p:cNvSpPr>
            <a:spLocks noGrp="1"/>
          </p:cNvSpPr>
          <p:nvPr>
            <p:ph type="body" sz="quarter" idx="10"/>
          </p:nvPr>
        </p:nvSpPr>
        <p:spPr/>
        <p:txBody>
          <a:bodyPr anchor="t"/>
          <a:lstStyle/>
          <a:p>
            <a:r>
              <a:rPr lang="en-US" sz="2800" b="1" dirty="0"/>
              <a:t>Don'ts</a:t>
            </a:r>
          </a:p>
          <a:p>
            <a:pPr marL="457200" indent="-457200">
              <a:buFont typeface="Arial" pitchFamily="34" charset="0"/>
              <a:buChar char="•"/>
            </a:pPr>
            <a:r>
              <a:rPr lang="en-US" sz="2800" dirty="0"/>
              <a:t>Bolt advertising in open </a:t>
            </a:r>
            <a:r>
              <a:rPr lang="en-US" sz="2800" dirty="0" smtClean="0"/>
              <a:t>real-estate in  </a:t>
            </a:r>
            <a:r>
              <a:rPr lang="en-US" sz="2800" dirty="0"/>
              <a:t>your </a:t>
            </a:r>
            <a:r>
              <a:rPr lang="en-US" sz="2800" dirty="0" smtClean="0"/>
              <a:t>app</a:t>
            </a:r>
            <a:endParaRPr lang="en-US" sz="2800" dirty="0"/>
          </a:p>
          <a:p>
            <a:pPr marL="457200" indent="-457200">
              <a:buFont typeface="Arial" pitchFamily="34" charset="0"/>
              <a:buChar char="•"/>
            </a:pPr>
            <a:r>
              <a:rPr lang="en-US" sz="2800" dirty="0" smtClean="0"/>
              <a:t>Over-advertise </a:t>
            </a:r>
            <a:r>
              <a:rPr lang="en-US" sz="2800" dirty="0"/>
              <a:t>and saturate your </a:t>
            </a:r>
            <a:r>
              <a:rPr lang="en-US" sz="2800" dirty="0" smtClean="0"/>
              <a:t>app</a:t>
            </a:r>
            <a:endParaRPr lang="en-US" sz="2800" dirty="0"/>
          </a:p>
          <a:p>
            <a:pPr marL="457200" indent="-457200">
              <a:buFont typeface="Arial" pitchFamily="34" charset="0"/>
              <a:buChar char="•"/>
            </a:pPr>
            <a:r>
              <a:rPr lang="en-US" sz="2800" dirty="0" smtClean="0"/>
              <a:t>Distract </a:t>
            </a:r>
            <a:r>
              <a:rPr lang="en-US" sz="2800" dirty="0"/>
              <a:t>users from their core </a:t>
            </a:r>
            <a:r>
              <a:rPr lang="en-US" sz="2800" dirty="0" smtClean="0"/>
              <a:t>task/goal</a:t>
            </a:r>
          </a:p>
          <a:p>
            <a:pPr marL="457200" indent="-457200">
              <a:buFont typeface="Arial" pitchFamily="34" charset="0"/>
              <a:buChar char="•"/>
            </a:pPr>
            <a:r>
              <a:rPr lang="en-US" sz="2800" b="1" dirty="0"/>
              <a:t>Drain consumers battery life with a poor choice in ad providers</a:t>
            </a:r>
          </a:p>
          <a:p>
            <a:pPr marL="457200" indent="-457200">
              <a:buFont typeface="Arial" pitchFamily="34" charset="0"/>
              <a:buChar char="•"/>
            </a:pPr>
            <a:endParaRPr lang="en-US" sz="2800" dirty="0"/>
          </a:p>
        </p:txBody>
      </p:sp>
    </p:spTree>
    <p:extLst>
      <p:ext uri="{BB962C8B-B14F-4D97-AF65-F5344CB8AC3E}">
        <p14:creationId xmlns:p14="http://schemas.microsoft.com/office/powerpoint/2010/main" val="18411090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503236" y="2125663"/>
            <a:ext cx="11383963" cy="912812"/>
          </a:xfrm>
        </p:spPr>
        <p:txBody>
          <a:bodyPr/>
          <a:lstStyle/>
          <a:p>
            <a:r>
              <a:rPr lang="en-US" dirty="0" smtClean="0"/>
              <a:t>The Microsoft Advertising</a:t>
            </a:r>
            <a:br>
              <a:rPr lang="en-US" dirty="0" smtClean="0"/>
            </a:br>
            <a:r>
              <a:rPr lang="en-US" dirty="0" smtClean="0"/>
              <a:t>Difference</a:t>
            </a:r>
            <a:endParaRPr lang="en-US" dirty="0"/>
          </a:p>
        </p:txBody>
      </p:sp>
    </p:spTree>
    <p:extLst>
      <p:ext uri="{BB962C8B-B14F-4D97-AF65-F5344CB8AC3E}">
        <p14:creationId xmlns:p14="http://schemas.microsoft.com/office/powerpoint/2010/main" val="4442721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a:spLocks noGrp="1"/>
          </p:cNvSpPr>
          <p:nvPr/>
        </p:nvSpPr>
        <p:spPr>
          <a:xfrm>
            <a:off x="350837" y="296862"/>
            <a:ext cx="11887200" cy="914400"/>
          </a:xfrm>
          <a:prstGeom prst="rect">
            <a:avLst/>
          </a:prstGeom>
        </p:spPr>
        <p:txBody>
          <a:bodyPr vert="horz" lIns="182880" tIns="45720" rIns="182880" bIns="45720" rtlCol="0" anchor="t">
            <a:noAutofit/>
          </a:bodyPr>
          <a:lst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a:lstStyle>
          <a:p>
            <a:r>
              <a:rPr lang="en-US" dirty="0" smtClean="0">
                <a:gradFill>
                  <a:gsLst>
                    <a:gs pos="0">
                      <a:srgbClr val="FFFFFF"/>
                    </a:gs>
                    <a:gs pos="100000">
                      <a:srgbClr val="FFFFFF"/>
                    </a:gs>
                  </a:gsLst>
                  <a:lin ang="5400000" scaled="0"/>
                </a:gradFill>
              </a:rPr>
              <a:t>The Microsoft Advertising Difference</a:t>
            </a:r>
            <a:endParaRPr lang="en-US" dirty="0">
              <a:gradFill>
                <a:gsLst>
                  <a:gs pos="0">
                    <a:srgbClr val="FFFFFF"/>
                  </a:gs>
                  <a:gs pos="100000">
                    <a:srgbClr val="FFFFFF"/>
                  </a:gs>
                </a:gsLst>
                <a:lin ang="5400000" scaled="0"/>
              </a:gradFill>
            </a:endParaRPr>
          </a:p>
        </p:txBody>
      </p:sp>
      <p:sp>
        <p:nvSpPr>
          <p:cNvPr id="42" name="TextBox 12"/>
          <p:cNvSpPr txBox="1"/>
          <p:nvPr/>
        </p:nvSpPr>
        <p:spPr>
          <a:xfrm>
            <a:off x="3099056" y="5822925"/>
            <a:ext cx="6152838" cy="369332"/>
          </a:xfrm>
          <a:prstGeom prst="rect">
            <a:avLst/>
          </a:prstGeom>
          <a:noFill/>
        </p:spPr>
        <p:txBody>
          <a:bodyPr wrap="none" lIns="0" tIns="0" rIns="0" bIns="0" rtlCol="0">
            <a:spAutoFit/>
          </a:bodyPr>
          <a:lst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a:lstStyle>
          <a:p>
            <a:pPr algn="ctr"/>
            <a:r>
              <a:rPr lang="en-US" sz="2400" dirty="0" smtClean="0">
                <a:solidFill>
                  <a:srgbClr val="FFFFFF">
                    <a:lumMod val="75000"/>
                    <a:lumOff val="25000"/>
                    <a:alpha val="99000"/>
                  </a:srgbClr>
                </a:solidFill>
              </a:rPr>
              <a:t>For more, visit </a:t>
            </a:r>
            <a:r>
              <a:rPr lang="en-US" sz="2400" dirty="0" smtClean="0">
                <a:solidFill>
                  <a:srgbClr val="FFFFFF">
                    <a:lumMod val="75000"/>
                    <a:lumOff val="25000"/>
                    <a:alpha val="99000"/>
                  </a:srgbClr>
                </a:solidFill>
                <a:hlinkClick r:id="rId3"/>
              </a:rPr>
              <a:t>www.windowsadvertising.com</a:t>
            </a:r>
            <a:r>
              <a:rPr lang="en-US" sz="2400" dirty="0" smtClean="0">
                <a:solidFill>
                  <a:srgbClr val="FFFFFF">
                    <a:lumMod val="75000"/>
                    <a:lumOff val="25000"/>
                    <a:alpha val="99000"/>
                  </a:srgbClr>
                </a:solidFill>
              </a:rPr>
              <a:t> </a:t>
            </a:r>
          </a:p>
        </p:txBody>
      </p:sp>
      <p:sp>
        <p:nvSpPr>
          <p:cNvPr id="43" name="Rectangle 42"/>
          <p:cNvSpPr/>
          <p:nvPr/>
        </p:nvSpPr>
        <p:spPr bwMode="auto">
          <a:xfrm>
            <a:off x="8271467" y="1668462"/>
            <a:ext cx="3749040" cy="3931920"/>
          </a:xfrm>
          <a:prstGeom prst="rect">
            <a:avLst/>
          </a:prstGeom>
          <a:solidFill>
            <a:srgbClr val="4891DC"/>
          </a:solidFill>
          <a:ln w="25400" cap="flat" cmpd="sng" algn="ctr">
            <a:noFill/>
            <a:prstDash val="solid"/>
            <a:headEnd type="none" w="med" len="med"/>
            <a:tailEnd type="none" w="med" len="med"/>
          </a:ln>
          <a:effectLst/>
        </p:spPr>
        <p:txBody>
          <a:bodyPr vert="horz" wrap="square" lIns="68604" tIns="34302" rIns="68604" bIns="34302" numCol="1" rtlCol="0" anchor="ctr" anchorCtr="0" compatLnSpc="1">
            <a:prstTxWarp prst="textNoShape">
              <a:avLst/>
            </a:prstTxWarp>
          </a:bodyPr>
          <a:lst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a:lstStyle>
          <a:p>
            <a:pPr defTabSz="685848" fontAlgn="base">
              <a:spcBef>
                <a:spcPct val="0"/>
              </a:spcBef>
              <a:spcAft>
                <a:spcPct val="0"/>
              </a:spcAft>
              <a:defRPr/>
            </a:pPr>
            <a:r>
              <a:rPr lang="en-US" altLang="zh-CN" sz="8000" b="1" kern="0" dirty="0" smtClean="0">
                <a:solidFill>
                  <a:srgbClr val="FFC000"/>
                </a:solidFill>
                <a:latin typeface="Segoe UI Light" pitchFamily="34" charset="0"/>
              </a:rPr>
              <a:t>3</a:t>
            </a:r>
            <a:endParaRPr lang="en-US" altLang="zh-CN" sz="8000" b="1" kern="0" dirty="0">
              <a:solidFill>
                <a:srgbClr val="FFC000"/>
              </a:solidFill>
              <a:latin typeface="Segoe UI Light" pitchFamily="34" charset="0"/>
            </a:endParaRPr>
          </a:p>
          <a:p>
            <a:pPr defTabSz="685848" fontAlgn="base">
              <a:spcBef>
                <a:spcPct val="0"/>
              </a:spcBef>
              <a:spcAft>
                <a:spcPct val="0"/>
              </a:spcAft>
              <a:defRPr/>
            </a:pPr>
            <a:endParaRPr lang="en-US" altLang="zh-CN" sz="2000" kern="0" dirty="0">
              <a:gradFill>
                <a:gsLst>
                  <a:gs pos="0">
                    <a:srgbClr val="FFFFFF"/>
                  </a:gs>
                  <a:gs pos="100000">
                    <a:srgbClr val="FFFFFF"/>
                  </a:gs>
                </a:gsLst>
                <a:lin ang="5400000" scaled="0"/>
              </a:gradFill>
              <a:latin typeface="Segoe UI Light" pitchFamily="34" charset="0"/>
            </a:endParaRPr>
          </a:p>
          <a:p>
            <a:pPr defTabSz="685848" fontAlgn="base">
              <a:spcBef>
                <a:spcPct val="0"/>
              </a:spcBef>
              <a:spcAft>
                <a:spcPct val="0"/>
              </a:spcAft>
              <a:defRPr/>
            </a:pPr>
            <a:endParaRPr lang="en-US" altLang="zh-CN" sz="2000" kern="0" dirty="0">
              <a:gradFill>
                <a:gsLst>
                  <a:gs pos="0">
                    <a:srgbClr val="FFFFFF"/>
                  </a:gs>
                  <a:gs pos="100000">
                    <a:srgbClr val="FFFFFF"/>
                  </a:gs>
                </a:gsLst>
                <a:lin ang="5400000" scaled="0"/>
              </a:gradFill>
              <a:latin typeface="Segoe UI Light" pitchFamily="34" charset="0"/>
            </a:endParaRPr>
          </a:p>
          <a:p>
            <a:pPr defTabSz="685848" fontAlgn="base">
              <a:spcBef>
                <a:spcPct val="0"/>
              </a:spcBef>
              <a:spcAft>
                <a:spcPct val="0"/>
              </a:spcAft>
              <a:defRPr/>
            </a:pPr>
            <a:endParaRPr lang="en-US" altLang="zh-CN" sz="2000" kern="0" dirty="0">
              <a:gradFill>
                <a:gsLst>
                  <a:gs pos="0">
                    <a:srgbClr val="FFFFFF"/>
                  </a:gs>
                  <a:gs pos="100000">
                    <a:srgbClr val="FFFFFF"/>
                  </a:gs>
                </a:gsLst>
                <a:lin ang="5400000" scaled="0"/>
              </a:gradFill>
              <a:latin typeface="Segoe UI Light" pitchFamily="34" charset="0"/>
            </a:endParaRPr>
          </a:p>
          <a:p>
            <a:pPr defTabSz="685848" fontAlgn="base">
              <a:spcBef>
                <a:spcPct val="0"/>
              </a:spcBef>
              <a:spcAft>
                <a:spcPct val="0"/>
              </a:spcAft>
              <a:defRPr/>
            </a:pPr>
            <a:endParaRPr lang="en-US" altLang="zh-CN" sz="2000" kern="0" dirty="0" smtClean="0">
              <a:gradFill>
                <a:gsLst>
                  <a:gs pos="0">
                    <a:srgbClr val="FFFFFF"/>
                  </a:gs>
                  <a:gs pos="100000">
                    <a:srgbClr val="FFFFFF"/>
                  </a:gs>
                </a:gsLst>
                <a:lin ang="5400000" scaled="0"/>
              </a:gradFill>
              <a:latin typeface="Segoe UI Light" pitchFamily="34" charset="0"/>
            </a:endParaRPr>
          </a:p>
          <a:p>
            <a:pPr defTabSz="914400">
              <a:spcBef>
                <a:spcPct val="0"/>
              </a:spcBef>
            </a:pPr>
            <a:r>
              <a:rPr lang="en-US" sz="2000" kern="0" spc="-100" dirty="0">
                <a:gradFill>
                  <a:gsLst>
                    <a:gs pos="0">
                      <a:srgbClr val="FFFFFF"/>
                    </a:gs>
                    <a:gs pos="100000">
                      <a:srgbClr val="FFFFFF"/>
                    </a:gs>
                  </a:gsLst>
                  <a:lin ang="5400000" scaled="0"/>
                </a:gradFill>
                <a:latin typeface="Segoe UI Light"/>
              </a:rPr>
              <a:t>Simple </a:t>
            </a:r>
            <a:r>
              <a:rPr lang="en-US" sz="2000" kern="0" spc="-100" dirty="0" smtClean="0">
                <a:gradFill>
                  <a:gsLst>
                    <a:gs pos="0">
                      <a:srgbClr val="FFFFFF"/>
                    </a:gs>
                    <a:gs pos="100000">
                      <a:srgbClr val="FFFFFF"/>
                    </a:gs>
                  </a:gsLst>
                  <a:lin ang="5400000" scaled="0"/>
                </a:gradFill>
                <a:latin typeface="Segoe UI Light"/>
              </a:rPr>
              <a:t>SDK Integration</a:t>
            </a:r>
          </a:p>
          <a:p>
            <a:pPr defTabSz="914400">
              <a:spcBef>
                <a:spcPct val="0"/>
              </a:spcBef>
            </a:pPr>
            <a:r>
              <a:rPr lang="en-US" sz="2000" kern="0" spc="-100" dirty="0" smtClean="0">
                <a:gradFill>
                  <a:gsLst>
                    <a:gs pos="0">
                      <a:srgbClr val="FFFFFF"/>
                    </a:gs>
                    <a:gs pos="100000">
                      <a:srgbClr val="FFFFFF"/>
                    </a:gs>
                  </a:gsLst>
                  <a:lin ang="5400000" scaled="0"/>
                </a:gradFill>
                <a:latin typeface="Segoe UI Light"/>
              </a:rPr>
              <a:t>Support for  WWA and  MCA applications</a:t>
            </a:r>
            <a:endParaRPr lang="en-US" sz="2000" kern="0" spc="-100" dirty="0">
              <a:gradFill>
                <a:gsLst>
                  <a:gs pos="0">
                    <a:srgbClr val="FFFFFF"/>
                  </a:gs>
                  <a:gs pos="100000">
                    <a:srgbClr val="FFFFFF"/>
                  </a:gs>
                </a:gsLst>
                <a:lin ang="5400000" scaled="0"/>
              </a:gradFill>
              <a:latin typeface="Segoe UI Light"/>
            </a:endParaRPr>
          </a:p>
          <a:p>
            <a:pPr defTabSz="914400">
              <a:spcBef>
                <a:spcPct val="0"/>
              </a:spcBef>
            </a:pPr>
            <a:r>
              <a:rPr lang="en-US" sz="2000" kern="0" spc="-100" dirty="0">
                <a:gradFill>
                  <a:gsLst>
                    <a:gs pos="0">
                      <a:srgbClr val="FFFFFF"/>
                    </a:gs>
                    <a:gs pos="100000">
                      <a:srgbClr val="FFFFFF"/>
                    </a:gs>
                  </a:gsLst>
                  <a:lin ang="5400000" scaled="0"/>
                </a:gradFill>
                <a:latin typeface="Segoe UI Light"/>
              </a:rPr>
              <a:t>Ad SDK available today</a:t>
            </a:r>
            <a:endParaRPr lang="en-US" sz="2000" kern="0" spc="-100" dirty="0">
              <a:gradFill>
                <a:gsLst>
                  <a:gs pos="0">
                    <a:srgbClr val="FFFFFF"/>
                  </a:gs>
                  <a:gs pos="100000">
                    <a:srgbClr val="FFFFFF"/>
                  </a:gs>
                </a:gsLst>
                <a:lin ang="5400000" scaled="0"/>
              </a:gradFill>
            </a:endParaRPr>
          </a:p>
          <a:p>
            <a:pPr defTabSz="685848" fontAlgn="base">
              <a:spcBef>
                <a:spcPct val="0"/>
              </a:spcBef>
              <a:spcAft>
                <a:spcPct val="0"/>
              </a:spcAft>
              <a:defRPr/>
            </a:pPr>
            <a:endParaRPr lang="en-US" altLang="zh-CN" sz="2000" kern="0" dirty="0">
              <a:gradFill>
                <a:gsLst>
                  <a:gs pos="0">
                    <a:srgbClr val="FFFFFF"/>
                  </a:gs>
                  <a:gs pos="100000">
                    <a:srgbClr val="FFFFFF"/>
                  </a:gs>
                </a:gsLst>
                <a:lin ang="5400000" scaled="0"/>
              </a:gradFill>
              <a:latin typeface="Segoe UI Light" pitchFamily="34" charset="0"/>
            </a:endParaRPr>
          </a:p>
        </p:txBody>
      </p:sp>
      <p:sp>
        <p:nvSpPr>
          <p:cNvPr id="44" name="Rectangle 43"/>
          <p:cNvSpPr/>
          <p:nvPr/>
        </p:nvSpPr>
        <p:spPr bwMode="auto">
          <a:xfrm>
            <a:off x="4324307" y="1668462"/>
            <a:ext cx="3749040" cy="3931920"/>
          </a:xfrm>
          <a:prstGeom prst="rect">
            <a:avLst/>
          </a:prstGeom>
          <a:solidFill>
            <a:srgbClr val="FF4819"/>
          </a:solidFill>
          <a:ln w="25400" cap="flat" cmpd="sng" algn="ctr">
            <a:noFill/>
            <a:prstDash val="solid"/>
            <a:headEnd type="none" w="med" len="med"/>
            <a:tailEnd type="none" w="med" len="med"/>
          </a:ln>
          <a:effectLst/>
        </p:spPr>
        <p:txBody>
          <a:bodyPr vert="horz" wrap="square" lIns="68604" tIns="34302" rIns="68604" bIns="34302" numCol="1" rtlCol="0" anchor="ctr" anchorCtr="0" compatLnSpc="1">
            <a:prstTxWarp prst="textNoShape">
              <a:avLst/>
            </a:prstTxWarp>
          </a:bodyPr>
          <a:lst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a:lstStyle>
          <a:p>
            <a:pPr defTabSz="685848" fontAlgn="base">
              <a:spcBef>
                <a:spcPct val="0"/>
              </a:spcBef>
              <a:spcAft>
                <a:spcPct val="0"/>
              </a:spcAft>
              <a:defRPr/>
            </a:pPr>
            <a:r>
              <a:rPr lang="en-US" altLang="zh-CN" sz="8000" b="1" kern="0" dirty="0" smtClean="0">
                <a:solidFill>
                  <a:srgbClr val="FFC000"/>
                </a:solidFill>
                <a:latin typeface="Segoe UI Light" pitchFamily="34" charset="0"/>
              </a:rPr>
              <a:t>2</a:t>
            </a:r>
          </a:p>
          <a:p>
            <a:pPr defTabSz="685848" fontAlgn="base">
              <a:spcBef>
                <a:spcPct val="0"/>
              </a:spcBef>
              <a:spcAft>
                <a:spcPct val="0"/>
              </a:spcAft>
              <a:defRPr/>
            </a:pPr>
            <a:endParaRPr lang="en-US" altLang="zh-CN" sz="2000" kern="0" dirty="0" smtClean="0">
              <a:gradFill>
                <a:gsLst>
                  <a:gs pos="0">
                    <a:srgbClr val="FFFFFF"/>
                  </a:gs>
                  <a:gs pos="100000">
                    <a:srgbClr val="FFFFFF"/>
                  </a:gs>
                </a:gsLst>
                <a:lin ang="5400000" scaled="0"/>
              </a:gradFill>
              <a:latin typeface="Segoe UI Light" pitchFamily="34" charset="0"/>
            </a:endParaRPr>
          </a:p>
          <a:p>
            <a:pPr defTabSz="685848" fontAlgn="base">
              <a:spcBef>
                <a:spcPct val="0"/>
              </a:spcBef>
              <a:spcAft>
                <a:spcPct val="0"/>
              </a:spcAft>
              <a:defRPr/>
            </a:pPr>
            <a:endParaRPr lang="en-US" altLang="zh-CN" sz="2000" kern="0" dirty="0" smtClean="0">
              <a:gradFill>
                <a:gsLst>
                  <a:gs pos="0">
                    <a:srgbClr val="FFFFFF"/>
                  </a:gs>
                  <a:gs pos="100000">
                    <a:srgbClr val="FFFFFF"/>
                  </a:gs>
                </a:gsLst>
                <a:lin ang="5400000" scaled="0"/>
              </a:gradFill>
              <a:latin typeface="Segoe UI Light" pitchFamily="34" charset="0"/>
            </a:endParaRPr>
          </a:p>
          <a:p>
            <a:pPr defTabSz="685848" fontAlgn="base">
              <a:spcBef>
                <a:spcPct val="0"/>
              </a:spcBef>
              <a:spcAft>
                <a:spcPct val="0"/>
              </a:spcAft>
              <a:defRPr/>
            </a:pPr>
            <a:endParaRPr lang="en-US" altLang="zh-CN" sz="2000" kern="0" dirty="0" smtClean="0">
              <a:gradFill>
                <a:gsLst>
                  <a:gs pos="0">
                    <a:srgbClr val="FFFFFF"/>
                  </a:gs>
                  <a:gs pos="100000">
                    <a:srgbClr val="FFFFFF"/>
                  </a:gs>
                </a:gsLst>
                <a:lin ang="5400000" scaled="0"/>
              </a:gradFill>
              <a:latin typeface="Segoe UI Light" pitchFamily="34" charset="0"/>
            </a:endParaRPr>
          </a:p>
          <a:p>
            <a:pPr defTabSz="685848" fontAlgn="base">
              <a:spcBef>
                <a:spcPct val="0"/>
              </a:spcBef>
              <a:spcAft>
                <a:spcPct val="0"/>
              </a:spcAft>
              <a:defRPr/>
            </a:pPr>
            <a:endParaRPr lang="en-US" altLang="zh-CN" sz="2000" kern="0" dirty="0" smtClean="0">
              <a:gradFill>
                <a:gsLst>
                  <a:gs pos="0">
                    <a:srgbClr val="FFFFFF"/>
                  </a:gs>
                  <a:gs pos="100000">
                    <a:srgbClr val="FFFFFF"/>
                  </a:gs>
                </a:gsLst>
                <a:lin ang="5400000" scaled="0"/>
              </a:gradFill>
              <a:latin typeface="Segoe UI Light" pitchFamily="34" charset="0"/>
            </a:endParaRPr>
          </a:p>
          <a:p>
            <a:pPr defTabSz="914400">
              <a:spcBef>
                <a:spcPct val="0"/>
              </a:spcBef>
              <a:spcAft>
                <a:spcPts val="600"/>
              </a:spcAft>
            </a:pPr>
            <a:r>
              <a:rPr lang="en-US" sz="2000" kern="0" spc="-100" dirty="0">
                <a:gradFill>
                  <a:gsLst>
                    <a:gs pos="0">
                      <a:srgbClr val="FFFFFF"/>
                    </a:gs>
                    <a:gs pos="100000">
                      <a:srgbClr val="FFFFFF"/>
                    </a:gs>
                  </a:gsLst>
                  <a:lin ang="5400000" scaled="0"/>
                </a:gradFill>
                <a:latin typeface="Segoe UI Light"/>
              </a:rPr>
              <a:t>Variety of immersive Ad </a:t>
            </a:r>
            <a:r>
              <a:rPr lang="en-US" sz="2000" kern="0" spc="-100" dirty="0" smtClean="0">
                <a:gradFill>
                  <a:gsLst>
                    <a:gs pos="0">
                      <a:srgbClr val="FFFFFF"/>
                    </a:gs>
                    <a:gs pos="100000">
                      <a:srgbClr val="FFFFFF"/>
                    </a:gs>
                  </a:gsLst>
                  <a:lin ang="5400000" scaled="0"/>
                </a:gradFill>
                <a:latin typeface="Segoe UI Light"/>
              </a:rPr>
              <a:t>formats</a:t>
            </a:r>
          </a:p>
          <a:p>
            <a:pPr defTabSz="914400">
              <a:spcBef>
                <a:spcPct val="0"/>
              </a:spcBef>
              <a:spcAft>
                <a:spcPts val="600"/>
              </a:spcAft>
            </a:pPr>
            <a:r>
              <a:rPr lang="en-US" sz="2000" kern="0" spc="-100" dirty="0" smtClean="0">
                <a:gradFill>
                  <a:gsLst>
                    <a:gs pos="0">
                      <a:srgbClr val="FFFFFF"/>
                    </a:gs>
                    <a:gs pos="100000">
                      <a:srgbClr val="FFFFFF"/>
                    </a:gs>
                  </a:gsLst>
                  <a:lin ang="5400000" scaled="0"/>
                </a:gradFill>
                <a:latin typeface="Segoe UI Light"/>
              </a:rPr>
              <a:t>Rich, high-quality Ad experiences</a:t>
            </a:r>
            <a:endParaRPr lang="en-US" sz="2000" kern="0" spc="-100" dirty="0">
              <a:gradFill>
                <a:gsLst>
                  <a:gs pos="0">
                    <a:srgbClr val="FFFFFF"/>
                  </a:gs>
                  <a:gs pos="100000">
                    <a:srgbClr val="FFFFFF"/>
                  </a:gs>
                </a:gsLst>
                <a:lin ang="5400000" scaled="0"/>
              </a:gradFill>
              <a:latin typeface="Segoe UI Light"/>
            </a:endParaRPr>
          </a:p>
          <a:p>
            <a:pPr defTabSz="914400">
              <a:spcBef>
                <a:spcPct val="0"/>
              </a:spcBef>
            </a:pPr>
            <a:r>
              <a:rPr lang="en-US" sz="2000" kern="0" spc="-100" dirty="0" smtClean="0">
                <a:gradFill>
                  <a:gsLst>
                    <a:gs pos="0">
                      <a:srgbClr val="FFFFFF"/>
                    </a:gs>
                    <a:gs pos="100000">
                      <a:srgbClr val="FFFFFF"/>
                    </a:gs>
                  </a:gsLst>
                  <a:lin ang="5400000" scaled="0"/>
                </a:gradFill>
                <a:latin typeface="Segoe UI Light"/>
              </a:rPr>
              <a:t>Safe </a:t>
            </a:r>
            <a:r>
              <a:rPr lang="en-US" sz="2000" kern="0" spc="-100" dirty="0">
                <a:gradFill>
                  <a:gsLst>
                    <a:gs pos="0">
                      <a:srgbClr val="FFFFFF"/>
                    </a:gs>
                    <a:gs pos="100000">
                      <a:srgbClr val="FFFFFF"/>
                    </a:gs>
                  </a:gsLst>
                  <a:lin ang="5400000" scaled="0"/>
                </a:gradFill>
                <a:latin typeface="Segoe UI Light"/>
              </a:rPr>
              <a:t>and secure </a:t>
            </a:r>
            <a:r>
              <a:rPr lang="en-US" sz="2000" kern="0" spc="-100" dirty="0" smtClean="0">
                <a:gradFill>
                  <a:gsLst>
                    <a:gs pos="0">
                      <a:srgbClr val="FFFFFF"/>
                    </a:gs>
                    <a:gs pos="100000">
                      <a:srgbClr val="FFFFFF"/>
                    </a:gs>
                  </a:gsLst>
                  <a:lin ang="5400000" scaled="0"/>
                </a:gradFill>
                <a:latin typeface="Segoe UI Light"/>
              </a:rPr>
              <a:t>ads</a:t>
            </a:r>
            <a:endParaRPr lang="en-US" sz="2000" kern="0" dirty="0" smtClean="0">
              <a:gradFill>
                <a:gsLst>
                  <a:gs pos="0">
                    <a:srgbClr val="FFFFFF"/>
                  </a:gs>
                  <a:gs pos="100000">
                    <a:srgbClr val="FFFFFF"/>
                  </a:gs>
                </a:gsLst>
                <a:lin ang="5400000" scaled="0"/>
              </a:gradFill>
              <a:latin typeface="Segoe UI Light" pitchFamily="34" charset="0"/>
            </a:endParaRPr>
          </a:p>
          <a:p>
            <a:pPr defTabSz="914400">
              <a:spcBef>
                <a:spcPct val="0"/>
              </a:spcBef>
            </a:pPr>
            <a:endParaRPr lang="en-US" sz="2000" kern="0" spc="-100" dirty="0">
              <a:gradFill>
                <a:gsLst>
                  <a:gs pos="0">
                    <a:srgbClr val="FFFFFF"/>
                  </a:gs>
                  <a:gs pos="100000">
                    <a:srgbClr val="FFFFFF"/>
                  </a:gs>
                </a:gsLst>
                <a:lin ang="5400000" scaled="0"/>
              </a:gradFill>
              <a:latin typeface="Segoe UI Light"/>
            </a:endParaRPr>
          </a:p>
        </p:txBody>
      </p:sp>
      <p:pic>
        <p:nvPicPr>
          <p:cNvPr id="45" name="Picture 44"/>
          <p:cNvPicPr>
            <a:picLocks noChangeAspect="1" noChangeArrowheads="1"/>
          </p:cNvPicPr>
          <p:nvPr/>
        </p:nvPicPr>
        <p:blipFill>
          <a:blip r:embed="rId4">
            <a:clrChange>
              <a:clrFrom>
                <a:srgbClr val="FF0004"/>
              </a:clrFrom>
              <a:clrTo>
                <a:srgbClr val="FF0004">
                  <a:alpha val="0"/>
                </a:srgbClr>
              </a:clrTo>
            </a:clrChange>
            <a:extLst>
              <a:ext uri="{28A0092B-C50C-407E-A947-70E740481C1C}">
                <a14:useLocalDpi xmlns:a14="http://schemas.microsoft.com/office/drawing/2010/main" val="0"/>
              </a:ext>
            </a:extLst>
          </a:blip>
          <a:srcRect/>
          <a:stretch>
            <a:fillRect/>
          </a:stretch>
        </p:blipFill>
        <p:spPr bwMode="auto">
          <a:xfrm>
            <a:off x="9705973" y="2793807"/>
            <a:ext cx="818964" cy="822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6" name="Group 45"/>
          <p:cNvGrpSpPr/>
          <p:nvPr/>
        </p:nvGrpSpPr>
        <p:grpSpPr>
          <a:xfrm>
            <a:off x="1768061" y="2963031"/>
            <a:ext cx="731520" cy="768544"/>
            <a:chOff x="1199324" y="3355025"/>
            <a:chExt cx="731520" cy="768544"/>
          </a:xfrm>
        </p:grpSpPr>
        <p:sp>
          <p:nvSpPr>
            <p:cNvPr id="58" name="Right Arrow 57"/>
            <p:cNvSpPr/>
            <p:nvPr/>
          </p:nvSpPr>
          <p:spPr bwMode="auto">
            <a:xfrm rot="5400000">
              <a:off x="1260052" y="3452778"/>
              <a:ext cx="610063" cy="731520"/>
            </a:xfrm>
            <a:prstGeom prst="rightArrow">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325" rtl="0" eaLnBrk="1" latinLnBrk="0" hangingPunct="1">
                <a:defRPr sz="1900" kern="1200">
                  <a:solidFill>
                    <a:schemeClr val="lt1"/>
                  </a:solidFill>
                  <a:latin typeface="+mn-lt"/>
                  <a:ea typeface="+mn-ea"/>
                  <a:cs typeface="+mn-cs"/>
                </a:defRPr>
              </a:lvl1pPr>
              <a:lvl2pPr marL="457163" algn="l" defTabSz="914325" rtl="0" eaLnBrk="1" latinLnBrk="0" hangingPunct="1">
                <a:defRPr sz="1900" kern="1200">
                  <a:solidFill>
                    <a:schemeClr val="lt1"/>
                  </a:solidFill>
                  <a:latin typeface="+mn-lt"/>
                  <a:ea typeface="+mn-ea"/>
                  <a:cs typeface="+mn-cs"/>
                </a:defRPr>
              </a:lvl2pPr>
              <a:lvl3pPr marL="914325" algn="l" defTabSz="914325" rtl="0" eaLnBrk="1" latinLnBrk="0" hangingPunct="1">
                <a:defRPr sz="1900" kern="1200">
                  <a:solidFill>
                    <a:schemeClr val="lt1"/>
                  </a:solidFill>
                  <a:latin typeface="+mn-lt"/>
                  <a:ea typeface="+mn-ea"/>
                  <a:cs typeface="+mn-cs"/>
                </a:defRPr>
              </a:lvl3pPr>
              <a:lvl4pPr marL="1371488" algn="l" defTabSz="914325" rtl="0" eaLnBrk="1" latinLnBrk="0" hangingPunct="1">
                <a:defRPr sz="1900" kern="1200">
                  <a:solidFill>
                    <a:schemeClr val="lt1"/>
                  </a:solidFill>
                  <a:latin typeface="+mn-lt"/>
                  <a:ea typeface="+mn-ea"/>
                  <a:cs typeface="+mn-cs"/>
                </a:defRPr>
              </a:lvl4pPr>
              <a:lvl5pPr marL="1828651" algn="l" defTabSz="914325" rtl="0" eaLnBrk="1" latinLnBrk="0" hangingPunct="1">
                <a:defRPr sz="1900" kern="1200">
                  <a:solidFill>
                    <a:schemeClr val="lt1"/>
                  </a:solidFill>
                  <a:latin typeface="+mn-lt"/>
                  <a:ea typeface="+mn-ea"/>
                  <a:cs typeface="+mn-cs"/>
                </a:defRPr>
              </a:lvl5pPr>
              <a:lvl6pPr marL="2285813" algn="l" defTabSz="914325" rtl="0" eaLnBrk="1" latinLnBrk="0" hangingPunct="1">
                <a:defRPr sz="1900" kern="1200">
                  <a:solidFill>
                    <a:schemeClr val="lt1"/>
                  </a:solidFill>
                  <a:latin typeface="+mn-lt"/>
                  <a:ea typeface="+mn-ea"/>
                  <a:cs typeface="+mn-cs"/>
                </a:defRPr>
              </a:lvl6pPr>
              <a:lvl7pPr marL="2742976" algn="l" defTabSz="914325" rtl="0" eaLnBrk="1" latinLnBrk="0" hangingPunct="1">
                <a:defRPr sz="1900" kern="1200">
                  <a:solidFill>
                    <a:schemeClr val="lt1"/>
                  </a:solidFill>
                  <a:latin typeface="+mn-lt"/>
                  <a:ea typeface="+mn-ea"/>
                  <a:cs typeface="+mn-cs"/>
                </a:defRPr>
              </a:lvl7pPr>
              <a:lvl8pPr marL="3200139" algn="l" defTabSz="914325" rtl="0" eaLnBrk="1" latinLnBrk="0" hangingPunct="1">
                <a:defRPr sz="1900" kern="1200">
                  <a:solidFill>
                    <a:schemeClr val="lt1"/>
                  </a:solidFill>
                  <a:latin typeface="+mn-lt"/>
                  <a:ea typeface="+mn-ea"/>
                  <a:cs typeface="+mn-cs"/>
                </a:defRPr>
              </a:lvl8pPr>
              <a:lvl9pPr marL="3657301" algn="l" defTabSz="914325" rtl="0" eaLnBrk="1" latinLnBrk="0" hangingPunct="1">
                <a:defRPr sz="1900" kern="1200">
                  <a:solidFill>
                    <a:schemeClr val="lt1"/>
                  </a:solidFill>
                  <a:latin typeface="+mn-lt"/>
                  <a:ea typeface="+mn-ea"/>
                  <a:cs typeface="+mn-cs"/>
                </a:defRPr>
              </a:lvl9pPr>
            </a:lstStyle>
            <a:p>
              <a:pPr algn="ctr" defTabSz="914099"/>
              <a:endParaRPr lang="en-US" sz="2200" dirty="0" smtClean="0">
                <a:solidFill>
                  <a:srgbClr val="000000"/>
                </a:solidFill>
              </a:endParaRPr>
            </a:p>
          </p:txBody>
        </p:sp>
        <p:sp>
          <p:nvSpPr>
            <p:cNvPr id="59" name="Rectangle 58"/>
            <p:cNvSpPr/>
            <p:nvPr/>
          </p:nvSpPr>
          <p:spPr bwMode="auto">
            <a:xfrm>
              <a:off x="1385456" y="3355025"/>
              <a:ext cx="365760" cy="91440"/>
            </a:xfrm>
            <a:prstGeom prst="rect">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325" rtl="0" eaLnBrk="1" latinLnBrk="0" hangingPunct="1">
                <a:defRPr sz="1900" kern="1200">
                  <a:solidFill>
                    <a:schemeClr val="lt1"/>
                  </a:solidFill>
                  <a:latin typeface="+mn-lt"/>
                  <a:ea typeface="+mn-ea"/>
                  <a:cs typeface="+mn-cs"/>
                </a:defRPr>
              </a:lvl1pPr>
              <a:lvl2pPr marL="457163" algn="l" defTabSz="914325" rtl="0" eaLnBrk="1" latinLnBrk="0" hangingPunct="1">
                <a:defRPr sz="1900" kern="1200">
                  <a:solidFill>
                    <a:schemeClr val="lt1"/>
                  </a:solidFill>
                  <a:latin typeface="+mn-lt"/>
                  <a:ea typeface="+mn-ea"/>
                  <a:cs typeface="+mn-cs"/>
                </a:defRPr>
              </a:lvl2pPr>
              <a:lvl3pPr marL="914325" algn="l" defTabSz="914325" rtl="0" eaLnBrk="1" latinLnBrk="0" hangingPunct="1">
                <a:defRPr sz="1900" kern="1200">
                  <a:solidFill>
                    <a:schemeClr val="lt1"/>
                  </a:solidFill>
                  <a:latin typeface="+mn-lt"/>
                  <a:ea typeface="+mn-ea"/>
                  <a:cs typeface="+mn-cs"/>
                </a:defRPr>
              </a:lvl3pPr>
              <a:lvl4pPr marL="1371488" algn="l" defTabSz="914325" rtl="0" eaLnBrk="1" latinLnBrk="0" hangingPunct="1">
                <a:defRPr sz="1900" kern="1200">
                  <a:solidFill>
                    <a:schemeClr val="lt1"/>
                  </a:solidFill>
                  <a:latin typeface="+mn-lt"/>
                  <a:ea typeface="+mn-ea"/>
                  <a:cs typeface="+mn-cs"/>
                </a:defRPr>
              </a:lvl4pPr>
              <a:lvl5pPr marL="1828651" algn="l" defTabSz="914325" rtl="0" eaLnBrk="1" latinLnBrk="0" hangingPunct="1">
                <a:defRPr sz="1900" kern="1200">
                  <a:solidFill>
                    <a:schemeClr val="lt1"/>
                  </a:solidFill>
                  <a:latin typeface="+mn-lt"/>
                  <a:ea typeface="+mn-ea"/>
                  <a:cs typeface="+mn-cs"/>
                </a:defRPr>
              </a:lvl5pPr>
              <a:lvl6pPr marL="2285813" algn="l" defTabSz="914325" rtl="0" eaLnBrk="1" latinLnBrk="0" hangingPunct="1">
                <a:defRPr sz="1900" kern="1200">
                  <a:solidFill>
                    <a:schemeClr val="lt1"/>
                  </a:solidFill>
                  <a:latin typeface="+mn-lt"/>
                  <a:ea typeface="+mn-ea"/>
                  <a:cs typeface="+mn-cs"/>
                </a:defRPr>
              </a:lvl6pPr>
              <a:lvl7pPr marL="2742976" algn="l" defTabSz="914325" rtl="0" eaLnBrk="1" latinLnBrk="0" hangingPunct="1">
                <a:defRPr sz="1900" kern="1200">
                  <a:solidFill>
                    <a:schemeClr val="lt1"/>
                  </a:solidFill>
                  <a:latin typeface="+mn-lt"/>
                  <a:ea typeface="+mn-ea"/>
                  <a:cs typeface="+mn-cs"/>
                </a:defRPr>
              </a:lvl7pPr>
              <a:lvl8pPr marL="3200139" algn="l" defTabSz="914325" rtl="0" eaLnBrk="1" latinLnBrk="0" hangingPunct="1">
                <a:defRPr sz="1900" kern="1200">
                  <a:solidFill>
                    <a:schemeClr val="lt1"/>
                  </a:solidFill>
                  <a:latin typeface="+mn-lt"/>
                  <a:ea typeface="+mn-ea"/>
                  <a:cs typeface="+mn-cs"/>
                </a:defRPr>
              </a:lvl8pPr>
              <a:lvl9pPr marL="3657301" algn="l" defTabSz="914325" rtl="0" eaLnBrk="1" latinLnBrk="0" hangingPunct="1">
                <a:defRPr sz="1900" kern="1200">
                  <a:solidFill>
                    <a:schemeClr val="lt1"/>
                  </a:solidFill>
                  <a:latin typeface="+mn-lt"/>
                  <a:ea typeface="+mn-ea"/>
                  <a:cs typeface="+mn-cs"/>
                </a:defRPr>
              </a:lvl9pPr>
            </a:lstStyle>
            <a:p>
              <a:pPr algn="ctr" defTabSz="914099"/>
              <a:endParaRPr lang="en-US" sz="2200" dirty="0" smtClean="0">
                <a:solidFill>
                  <a:srgbClr val="000000"/>
                </a:solidFill>
              </a:endParaRPr>
            </a:p>
          </p:txBody>
        </p:sp>
      </p:grpSp>
      <p:sp>
        <p:nvSpPr>
          <p:cNvPr id="47" name="TextBox 20"/>
          <p:cNvSpPr txBox="1"/>
          <p:nvPr/>
        </p:nvSpPr>
        <p:spPr>
          <a:xfrm>
            <a:off x="4927377" y="1992694"/>
            <a:ext cx="3749040" cy="430887"/>
          </a:xfrm>
          <a:prstGeom prst="rect">
            <a:avLst/>
          </a:prstGeom>
          <a:noFill/>
        </p:spPr>
        <p:txBody>
          <a:bodyPr wrap="square" lIns="0" tIns="0" rIns="0" bIns="0" rtlCol="0">
            <a:spAutoFit/>
          </a:bodyPr>
          <a:lst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a:lstStyle>
          <a:p>
            <a:r>
              <a:rPr lang="en-US" sz="2800" b="1" dirty="0" smtClean="0">
                <a:solidFill>
                  <a:srgbClr val="FFFFFF">
                    <a:alpha val="99000"/>
                  </a:srgbClr>
                </a:solidFill>
                <a:latin typeface="Segoe UI Light" pitchFamily="34" charset="0"/>
              </a:rPr>
              <a:t>Keep Users Engaged</a:t>
            </a:r>
          </a:p>
        </p:txBody>
      </p:sp>
      <p:sp>
        <p:nvSpPr>
          <p:cNvPr id="49" name="TextBox 22"/>
          <p:cNvSpPr txBox="1"/>
          <p:nvPr/>
        </p:nvSpPr>
        <p:spPr>
          <a:xfrm>
            <a:off x="8889777" y="1992694"/>
            <a:ext cx="3749040" cy="430887"/>
          </a:xfrm>
          <a:prstGeom prst="rect">
            <a:avLst/>
          </a:prstGeom>
          <a:noFill/>
        </p:spPr>
        <p:txBody>
          <a:bodyPr wrap="square" lIns="0" tIns="0" rIns="0" bIns="0" rtlCol="0">
            <a:spAutoFit/>
          </a:bodyPr>
          <a:lst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a:lstStyle>
          <a:p>
            <a:r>
              <a:rPr lang="en-US" sz="2800" b="1" dirty="0" smtClean="0">
                <a:solidFill>
                  <a:srgbClr val="FFFFFF">
                    <a:alpha val="99000"/>
                  </a:srgbClr>
                </a:solidFill>
                <a:latin typeface="Segoe UI Light" pitchFamily="34" charset="0"/>
              </a:rPr>
              <a:t>Quickly Enable Ads</a:t>
            </a:r>
          </a:p>
        </p:txBody>
      </p:sp>
      <p:sp>
        <p:nvSpPr>
          <p:cNvPr id="50" name="Rectangle 49"/>
          <p:cNvSpPr/>
          <p:nvPr/>
        </p:nvSpPr>
        <p:spPr bwMode="auto">
          <a:xfrm>
            <a:off x="350837" y="1668462"/>
            <a:ext cx="3749040" cy="3931920"/>
          </a:xfrm>
          <a:prstGeom prst="rect">
            <a:avLst/>
          </a:prstGeom>
          <a:solidFill>
            <a:srgbClr val="65BC46"/>
          </a:solidFill>
          <a:ln w="25400" cap="flat" cmpd="sng" algn="ctr">
            <a:noFill/>
            <a:prstDash val="solid"/>
            <a:headEnd type="none" w="med" len="med"/>
            <a:tailEnd type="none" w="med" len="med"/>
          </a:ln>
          <a:effectLst/>
        </p:spPr>
        <p:txBody>
          <a:bodyPr vert="horz" wrap="square" lIns="68604" tIns="34302" rIns="68604" bIns="34302" numCol="1" rtlCol="0" anchor="ctr" anchorCtr="0" compatLnSpc="1">
            <a:prstTxWarp prst="textNoShape">
              <a:avLst/>
            </a:prstTxWarp>
          </a:bodyPr>
          <a:lst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a:lstStyle>
          <a:p>
            <a:pPr defTabSz="685848" fontAlgn="base">
              <a:spcBef>
                <a:spcPct val="0"/>
              </a:spcBef>
              <a:spcAft>
                <a:spcPct val="0"/>
              </a:spcAft>
              <a:defRPr/>
            </a:pPr>
            <a:r>
              <a:rPr lang="en-US" altLang="zh-CN" sz="8000" b="1" kern="0" dirty="0">
                <a:solidFill>
                  <a:srgbClr val="FFC000"/>
                </a:solidFill>
                <a:latin typeface="Segoe UI Light" pitchFamily="34" charset="0"/>
              </a:rPr>
              <a:t>1</a:t>
            </a:r>
            <a:endParaRPr lang="en-US" altLang="zh-CN" sz="8000" b="1" kern="0" dirty="0" smtClean="0">
              <a:solidFill>
                <a:srgbClr val="FFC000"/>
              </a:solidFill>
              <a:latin typeface="Segoe UI Light" pitchFamily="34" charset="0"/>
            </a:endParaRPr>
          </a:p>
          <a:p>
            <a:pPr defTabSz="685848" fontAlgn="base">
              <a:spcBef>
                <a:spcPct val="0"/>
              </a:spcBef>
              <a:spcAft>
                <a:spcPct val="0"/>
              </a:spcAft>
              <a:defRPr/>
            </a:pPr>
            <a:endParaRPr lang="en-US" altLang="zh-CN" sz="2000" kern="0" dirty="0" smtClean="0">
              <a:gradFill>
                <a:gsLst>
                  <a:gs pos="0">
                    <a:srgbClr val="FFFFFF"/>
                  </a:gs>
                  <a:gs pos="100000">
                    <a:srgbClr val="FFFFFF"/>
                  </a:gs>
                </a:gsLst>
                <a:lin ang="5400000" scaled="0"/>
              </a:gradFill>
              <a:latin typeface="Segoe UI Light" pitchFamily="34" charset="0"/>
            </a:endParaRPr>
          </a:p>
          <a:p>
            <a:pPr defTabSz="685848" fontAlgn="base">
              <a:spcBef>
                <a:spcPct val="0"/>
              </a:spcBef>
              <a:spcAft>
                <a:spcPct val="0"/>
              </a:spcAft>
              <a:defRPr/>
            </a:pPr>
            <a:endParaRPr lang="en-US" altLang="zh-CN" sz="2000" kern="0" dirty="0" smtClean="0">
              <a:gradFill>
                <a:gsLst>
                  <a:gs pos="0">
                    <a:srgbClr val="FFFFFF"/>
                  </a:gs>
                  <a:gs pos="100000">
                    <a:srgbClr val="FFFFFF"/>
                  </a:gs>
                </a:gsLst>
                <a:lin ang="5400000" scaled="0"/>
              </a:gradFill>
              <a:latin typeface="Segoe UI Light" pitchFamily="34" charset="0"/>
            </a:endParaRPr>
          </a:p>
          <a:p>
            <a:pPr defTabSz="685848" fontAlgn="base">
              <a:spcBef>
                <a:spcPct val="0"/>
              </a:spcBef>
              <a:spcAft>
                <a:spcPct val="0"/>
              </a:spcAft>
              <a:defRPr/>
            </a:pPr>
            <a:endParaRPr lang="en-US" altLang="zh-CN" sz="2000" kern="0" dirty="0" smtClean="0">
              <a:gradFill>
                <a:gsLst>
                  <a:gs pos="0">
                    <a:srgbClr val="FFFFFF"/>
                  </a:gs>
                  <a:gs pos="100000">
                    <a:srgbClr val="FFFFFF"/>
                  </a:gs>
                </a:gsLst>
                <a:lin ang="5400000" scaled="0"/>
              </a:gradFill>
              <a:latin typeface="Segoe UI Light" pitchFamily="34" charset="0"/>
            </a:endParaRPr>
          </a:p>
          <a:p>
            <a:pPr defTabSz="685848" fontAlgn="base">
              <a:spcBef>
                <a:spcPct val="0"/>
              </a:spcBef>
              <a:spcAft>
                <a:spcPct val="0"/>
              </a:spcAft>
              <a:defRPr/>
            </a:pPr>
            <a:endParaRPr lang="en-US" altLang="zh-CN" sz="2000" kern="0" dirty="0" smtClean="0">
              <a:gradFill>
                <a:gsLst>
                  <a:gs pos="0">
                    <a:srgbClr val="FFFFFF"/>
                  </a:gs>
                  <a:gs pos="100000">
                    <a:srgbClr val="FFFFFF"/>
                  </a:gs>
                </a:gsLst>
                <a:lin ang="5400000" scaled="0"/>
              </a:gradFill>
              <a:latin typeface="Segoe UI Light" pitchFamily="34" charset="0"/>
            </a:endParaRPr>
          </a:p>
          <a:p>
            <a:pPr defTabSz="914400">
              <a:spcBef>
                <a:spcPct val="0"/>
              </a:spcBef>
              <a:spcAft>
                <a:spcPts val="600"/>
              </a:spcAft>
            </a:pPr>
            <a:r>
              <a:rPr lang="en-US" sz="2000" kern="0" spc="-100" dirty="0" smtClean="0">
                <a:gradFill>
                  <a:gsLst>
                    <a:gs pos="0">
                      <a:srgbClr val="FFFFFF"/>
                    </a:gs>
                    <a:gs pos="100000">
                      <a:srgbClr val="FFFFFF"/>
                    </a:gs>
                  </a:gsLst>
                  <a:lin ang="5400000" scaled="0"/>
                </a:gradFill>
                <a:latin typeface="Segoe UI Light"/>
              </a:rPr>
              <a:t>Top 500 advertisers</a:t>
            </a:r>
            <a:r>
              <a:rPr lang="en-US" sz="2000" kern="0" spc="-100" dirty="0">
                <a:gradFill>
                  <a:gsLst>
                    <a:gs pos="0">
                      <a:srgbClr val="FFFFFF"/>
                    </a:gs>
                    <a:gs pos="100000">
                      <a:srgbClr val="FFFFFF"/>
                    </a:gs>
                  </a:gsLst>
                  <a:lin ang="5400000" scaled="0"/>
                </a:gradFill>
                <a:latin typeface="Segoe UI Light"/>
              </a:rPr>
              <a:t/>
            </a:r>
            <a:br>
              <a:rPr lang="en-US" sz="2000" kern="0" spc="-100" dirty="0">
                <a:gradFill>
                  <a:gsLst>
                    <a:gs pos="0">
                      <a:srgbClr val="FFFFFF"/>
                    </a:gs>
                    <a:gs pos="100000">
                      <a:srgbClr val="FFFFFF"/>
                    </a:gs>
                  </a:gsLst>
                  <a:lin ang="5400000" scaled="0"/>
                </a:gradFill>
                <a:latin typeface="Segoe UI Light"/>
              </a:rPr>
            </a:br>
            <a:r>
              <a:rPr lang="en-US" sz="2000" kern="0" spc="-100" dirty="0">
                <a:gradFill>
                  <a:gsLst>
                    <a:gs pos="0">
                      <a:srgbClr val="FFFFFF"/>
                    </a:gs>
                    <a:gs pos="100000">
                      <a:srgbClr val="FFFFFF"/>
                    </a:gs>
                  </a:gsLst>
                  <a:lin ang="5400000" scaled="0"/>
                </a:gradFill>
                <a:latin typeface="Segoe UI Light"/>
              </a:rPr>
              <a:t>Get paid in your local currency</a:t>
            </a:r>
          </a:p>
          <a:p>
            <a:pPr defTabSz="914400">
              <a:spcBef>
                <a:spcPct val="0"/>
              </a:spcBef>
            </a:pPr>
            <a:endParaRPr lang="en-US" sz="2000" kern="0" spc="-100" dirty="0" smtClean="0">
              <a:gradFill>
                <a:gsLst>
                  <a:gs pos="0">
                    <a:srgbClr val="FFFFFF"/>
                  </a:gs>
                  <a:gs pos="100000">
                    <a:srgbClr val="FFFFFF"/>
                  </a:gs>
                </a:gsLst>
                <a:lin ang="5400000" scaled="0"/>
              </a:gradFill>
              <a:latin typeface="Segoe UI Light"/>
            </a:endParaRPr>
          </a:p>
          <a:p>
            <a:pPr defTabSz="914400">
              <a:spcBef>
                <a:spcPct val="0"/>
              </a:spcBef>
            </a:pPr>
            <a:endParaRPr lang="en-US" sz="2000" kern="0" spc="-100" dirty="0">
              <a:gradFill>
                <a:gsLst>
                  <a:gs pos="0">
                    <a:srgbClr val="FFFFFF"/>
                  </a:gs>
                  <a:gs pos="100000">
                    <a:srgbClr val="FFFFFF"/>
                  </a:gs>
                </a:gsLst>
                <a:lin ang="5400000" scaled="0"/>
              </a:gradFill>
              <a:latin typeface="Segoe UI Light"/>
            </a:endParaRPr>
          </a:p>
        </p:txBody>
      </p:sp>
      <p:sp>
        <p:nvSpPr>
          <p:cNvPr id="51" name="TextBox 24"/>
          <p:cNvSpPr txBox="1"/>
          <p:nvPr/>
        </p:nvSpPr>
        <p:spPr>
          <a:xfrm>
            <a:off x="1036637" y="1999575"/>
            <a:ext cx="3749040" cy="430887"/>
          </a:xfrm>
          <a:prstGeom prst="rect">
            <a:avLst/>
          </a:prstGeom>
          <a:noFill/>
        </p:spPr>
        <p:txBody>
          <a:bodyPr wrap="square" lIns="0" tIns="0" rIns="0" bIns="0" rtlCol="0">
            <a:spAutoFit/>
          </a:bodyPr>
          <a:lst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a:lstStyle>
          <a:p>
            <a:r>
              <a:rPr lang="en-US" sz="2800" b="1" dirty="0" smtClean="0">
                <a:solidFill>
                  <a:srgbClr val="FFFFFF">
                    <a:alpha val="99000"/>
                  </a:srgbClr>
                </a:solidFill>
                <a:latin typeface="Segoe UI Light" pitchFamily="34" charset="0"/>
              </a:rPr>
              <a:t>Monetize Your App</a:t>
            </a:r>
          </a:p>
        </p:txBody>
      </p:sp>
      <p:grpSp>
        <p:nvGrpSpPr>
          <p:cNvPr id="52" name="Group 51"/>
          <p:cNvGrpSpPr/>
          <p:nvPr/>
        </p:nvGrpSpPr>
        <p:grpSpPr bwMode="black">
          <a:xfrm>
            <a:off x="5924761" y="2885247"/>
            <a:ext cx="457200" cy="731520"/>
            <a:chOff x="3360738" y="989012"/>
            <a:chExt cx="746125" cy="1439864"/>
          </a:xfrm>
        </p:grpSpPr>
        <p:sp>
          <p:nvSpPr>
            <p:cNvPr id="54" name="Freeform 53"/>
            <p:cNvSpPr>
              <a:spLocks/>
            </p:cNvSpPr>
            <p:nvPr/>
          </p:nvSpPr>
          <p:spPr bwMode="black">
            <a:xfrm>
              <a:off x="3360738" y="1255713"/>
              <a:ext cx="525463" cy="1173163"/>
            </a:xfrm>
            <a:custGeom>
              <a:avLst/>
              <a:gdLst>
                <a:gd name="T0" fmla="*/ 252 w 562"/>
                <a:gd name="T1" fmla="*/ 272 h 1256"/>
                <a:gd name="T2" fmla="*/ 234 w 562"/>
                <a:gd name="T3" fmla="*/ 192 h 1256"/>
                <a:gd name="T4" fmla="*/ 407 w 562"/>
                <a:gd name="T5" fmla="*/ 20 h 1256"/>
                <a:gd name="T6" fmla="*/ 534 w 562"/>
                <a:gd name="T7" fmla="*/ 76 h 1256"/>
                <a:gd name="T8" fmla="*/ 562 w 562"/>
                <a:gd name="T9" fmla="*/ 51 h 1256"/>
                <a:gd name="T10" fmla="*/ 443 w 562"/>
                <a:gd name="T11" fmla="*/ 0 h 1256"/>
                <a:gd name="T12" fmla="*/ 164 w 562"/>
                <a:gd name="T13" fmla="*/ 0 h 1256"/>
                <a:gd name="T14" fmla="*/ 0 w 562"/>
                <a:gd name="T15" fmla="*/ 163 h 1256"/>
                <a:gd name="T16" fmla="*/ 0 w 562"/>
                <a:gd name="T17" fmla="*/ 556 h 1256"/>
                <a:gd name="T18" fmla="*/ 55 w 562"/>
                <a:gd name="T19" fmla="*/ 612 h 1256"/>
                <a:gd name="T20" fmla="*/ 110 w 562"/>
                <a:gd name="T21" fmla="*/ 556 h 1256"/>
                <a:gd name="T22" fmla="*/ 110 w 562"/>
                <a:gd name="T23" fmla="*/ 201 h 1256"/>
                <a:gd name="T24" fmla="*/ 139 w 562"/>
                <a:gd name="T25" fmla="*/ 201 h 1256"/>
                <a:gd name="T26" fmla="*/ 139 w 562"/>
                <a:gd name="T27" fmla="*/ 1182 h 1256"/>
                <a:gd name="T28" fmla="*/ 214 w 562"/>
                <a:gd name="T29" fmla="*/ 1256 h 1256"/>
                <a:gd name="T30" fmla="*/ 288 w 562"/>
                <a:gd name="T31" fmla="*/ 1182 h 1256"/>
                <a:gd name="T32" fmla="*/ 288 w 562"/>
                <a:gd name="T33" fmla="*/ 615 h 1256"/>
                <a:gd name="T34" fmla="*/ 317 w 562"/>
                <a:gd name="T35" fmla="*/ 615 h 1256"/>
                <a:gd name="T36" fmla="*/ 317 w 562"/>
                <a:gd name="T37" fmla="*/ 1182 h 1256"/>
                <a:gd name="T38" fmla="*/ 392 w 562"/>
                <a:gd name="T39" fmla="*/ 1256 h 1256"/>
                <a:gd name="T40" fmla="*/ 467 w 562"/>
                <a:gd name="T41" fmla="*/ 1182 h 1256"/>
                <a:gd name="T42" fmla="*/ 467 w 562"/>
                <a:gd name="T43" fmla="*/ 516 h 1256"/>
                <a:gd name="T44" fmla="*/ 252 w 562"/>
                <a:gd name="T45" fmla="*/ 272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2" h="1256">
                  <a:moveTo>
                    <a:pt x="252" y="272"/>
                  </a:moveTo>
                  <a:cubicBezTo>
                    <a:pt x="248" y="262"/>
                    <a:pt x="234" y="225"/>
                    <a:pt x="234" y="192"/>
                  </a:cubicBezTo>
                  <a:cubicBezTo>
                    <a:pt x="234" y="97"/>
                    <a:pt x="312" y="20"/>
                    <a:pt x="407" y="20"/>
                  </a:cubicBezTo>
                  <a:cubicBezTo>
                    <a:pt x="456" y="20"/>
                    <a:pt x="501" y="41"/>
                    <a:pt x="534" y="76"/>
                  </a:cubicBezTo>
                  <a:cubicBezTo>
                    <a:pt x="542" y="66"/>
                    <a:pt x="551" y="58"/>
                    <a:pt x="562" y="51"/>
                  </a:cubicBezTo>
                  <a:cubicBezTo>
                    <a:pt x="532" y="20"/>
                    <a:pt x="490" y="0"/>
                    <a:pt x="443" y="0"/>
                  </a:cubicBezTo>
                  <a:cubicBezTo>
                    <a:pt x="164" y="0"/>
                    <a:pt x="164" y="0"/>
                    <a:pt x="164" y="0"/>
                  </a:cubicBezTo>
                  <a:cubicBezTo>
                    <a:pt x="73" y="0"/>
                    <a:pt x="0" y="73"/>
                    <a:pt x="0" y="163"/>
                  </a:cubicBezTo>
                  <a:cubicBezTo>
                    <a:pt x="0" y="556"/>
                    <a:pt x="0" y="556"/>
                    <a:pt x="0" y="556"/>
                  </a:cubicBezTo>
                  <a:cubicBezTo>
                    <a:pt x="0" y="587"/>
                    <a:pt x="25" y="612"/>
                    <a:pt x="55" y="612"/>
                  </a:cubicBezTo>
                  <a:cubicBezTo>
                    <a:pt x="86" y="612"/>
                    <a:pt x="110" y="587"/>
                    <a:pt x="110" y="556"/>
                  </a:cubicBezTo>
                  <a:cubicBezTo>
                    <a:pt x="110" y="201"/>
                    <a:pt x="110" y="201"/>
                    <a:pt x="110" y="201"/>
                  </a:cubicBezTo>
                  <a:cubicBezTo>
                    <a:pt x="139" y="201"/>
                    <a:pt x="139" y="201"/>
                    <a:pt x="139" y="201"/>
                  </a:cubicBezTo>
                  <a:cubicBezTo>
                    <a:pt x="139" y="1182"/>
                    <a:pt x="139" y="1182"/>
                    <a:pt x="139" y="1182"/>
                  </a:cubicBezTo>
                  <a:cubicBezTo>
                    <a:pt x="139" y="1223"/>
                    <a:pt x="173" y="1256"/>
                    <a:pt x="214" y="1256"/>
                  </a:cubicBezTo>
                  <a:cubicBezTo>
                    <a:pt x="255" y="1256"/>
                    <a:pt x="288" y="1223"/>
                    <a:pt x="288" y="1182"/>
                  </a:cubicBezTo>
                  <a:cubicBezTo>
                    <a:pt x="288" y="615"/>
                    <a:pt x="288" y="615"/>
                    <a:pt x="288" y="615"/>
                  </a:cubicBezTo>
                  <a:cubicBezTo>
                    <a:pt x="317" y="615"/>
                    <a:pt x="317" y="615"/>
                    <a:pt x="317" y="615"/>
                  </a:cubicBezTo>
                  <a:cubicBezTo>
                    <a:pt x="317" y="1182"/>
                    <a:pt x="317" y="1182"/>
                    <a:pt x="317" y="1182"/>
                  </a:cubicBezTo>
                  <a:cubicBezTo>
                    <a:pt x="317" y="1223"/>
                    <a:pt x="351" y="1256"/>
                    <a:pt x="392" y="1256"/>
                  </a:cubicBezTo>
                  <a:cubicBezTo>
                    <a:pt x="433" y="1256"/>
                    <a:pt x="467" y="1223"/>
                    <a:pt x="467" y="1182"/>
                  </a:cubicBezTo>
                  <a:cubicBezTo>
                    <a:pt x="467" y="516"/>
                    <a:pt x="467" y="516"/>
                    <a:pt x="467" y="516"/>
                  </a:cubicBezTo>
                  <a:cubicBezTo>
                    <a:pt x="398" y="459"/>
                    <a:pt x="284" y="354"/>
                    <a:pt x="252" y="2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a:lstStyle>
            <a:p>
              <a:endParaRPr lang="en-US" sz="1600">
                <a:solidFill>
                  <a:srgbClr val="FFFFFF"/>
                </a:solidFill>
              </a:endParaRPr>
            </a:p>
          </p:txBody>
        </p:sp>
        <p:sp>
          <p:nvSpPr>
            <p:cNvPr id="55" name="Freeform 54"/>
            <p:cNvSpPr>
              <a:spLocks/>
            </p:cNvSpPr>
            <p:nvPr/>
          </p:nvSpPr>
          <p:spPr bwMode="black">
            <a:xfrm>
              <a:off x="3824288" y="1733550"/>
              <a:ext cx="103188" cy="93663"/>
            </a:xfrm>
            <a:custGeom>
              <a:avLst/>
              <a:gdLst>
                <a:gd name="T0" fmla="*/ 58 w 110"/>
                <a:gd name="T1" fmla="*/ 43 h 101"/>
                <a:gd name="T2" fmla="*/ 38 w 110"/>
                <a:gd name="T3" fmla="*/ 59 h 101"/>
                <a:gd name="T4" fmla="*/ 17 w 110"/>
                <a:gd name="T5" fmla="*/ 43 h 101"/>
                <a:gd name="T6" fmla="*/ 0 w 110"/>
                <a:gd name="T7" fmla="*/ 29 h 101"/>
                <a:gd name="T8" fmla="*/ 0 w 110"/>
                <a:gd name="T9" fmla="*/ 45 h 101"/>
                <a:gd name="T10" fmla="*/ 56 w 110"/>
                <a:gd name="T11" fmla="*/ 101 h 101"/>
                <a:gd name="T12" fmla="*/ 110 w 110"/>
                <a:gd name="T13" fmla="*/ 45 h 101"/>
                <a:gd name="T14" fmla="*/ 110 w 110"/>
                <a:gd name="T15" fmla="*/ 0 h 101"/>
                <a:gd name="T16" fmla="*/ 58 w 110"/>
                <a:gd name="T17" fmla="*/ 4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1">
                  <a:moveTo>
                    <a:pt x="58" y="43"/>
                  </a:moveTo>
                  <a:cubicBezTo>
                    <a:pt x="38" y="59"/>
                    <a:pt x="38" y="59"/>
                    <a:pt x="38" y="59"/>
                  </a:cubicBezTo>
                  <a:cubicBezTo>
                    <a:pt x="17" y="43"/>
                    <a:pt x="17" y="43"/>
                    <a:pt x="17" y="43"/>
                  </a:cubicBezTo>
                  <a:cubicBezTo>
                    <a:pt x="13" y="40"/>
                    <a:pt x="7" y="35"/>
                    <a:pt x="0" y="29"/>
                  </a:cubicBezTo>
                  <a:cubicBezTo>
                    <a:pt x="0" y="45"/>
                    <a:pt x="0" y="45"/>
                    <a:pt x="0" y="45"/>
                  </a:cubicBezTo>
                  <a:cubicBezTo>
                    <a:pt x="0" y="76"/>
                    <a:pt x="25" y="101"/>
                    <a:pt x="56" y="101"/>
                  </a:cubicBezTo>
                  <a:cubicBezTo>
                    <a:pt x="85" y="101"/>
                    <a:pt x="110" y="76"/>
                    <a:pt x="110" y="45"/>
                  </a:cubicBezTo>
                  <a:cubicBezTo>
                    <a:pt x="110" y="0"/>
                    <a:pt x="110" y="0"/>
                    <a:pt x="110" y="0"/>
                  </a:cubicBezTo>
                  <a:cubicBezTo>
                    <a:pt x="86" y="20"/>
                    <a:pt x="67" y="35"/>
                    <a:pt x="58" y="4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a:lstStyle>
            <a:p>
              <a:endParaRPr lang="en-US" sz="1600">
                <a:solidFill>
                  <a:srgbClr val="FFFFFF"/>
                </a:solidFill>
              </a:endParaRPr>
            </a:p>
          </p:txBody>
        </p:sp>
        <p:sp>
          <p:nvSpPr>
            <p:cNvPr id="56" name="Oval 55"/>
            <p:cNvSpPr>
              <a:spLocks noChangeArrowheads="1"/>
            </p:cNvSpPr>
            <p:nvPr/>
          </p:nvSpPr>
          <p:spPr bwMode="black">
            <a:xfrm>
              <a:off x="3525838" y="989012"/>
              <a:ext cx="234950"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a:lstStyle>
            <a:p>
              <a:endParaRPr lang="en-US" sz="1600">
                <a:solidFill>
                  <a:srgbClr val="FFFFFF"/>
                </a:solidFill>
              </a:endParaRPr>
            </a:p>
          </p:txBody>
        </p:sp>
        <p:sp>
          <p:nvSpPr>
            <p:cNvPr id="57" name="Freeform 56"/>
            <p:cNvSpPr>
              <a:spLocks/>
            </p:cNvSpPr>
            <p:nvPr/>
          </p:nvSpPr>
          <p:spPr bwMode="black">
            <a:xfrm>
              <a:off x="3606800" y="1304925"/>
              <a:ext cx="500063" cy="444500"/>
            </a:xfrm>
            <a:custGeom>
              <a:avLst/>
              <a:gdLst>
                <a:gd name="T0" fmla="*/ 267 w 535"/>
                <a:gd name="T1" fmla="*/ 476 h 477"/>
                <a:gd name="T2" fmla="*/ 15 w 535"/>
                <a:gd name="T3" fmla="*/ 208 h 477"/>
                <a:gd name="T4" fmla="*/ 0 w 535"/>
                <a:gd name="T5" fmla="*/ 140 h 477"/>
                <a:gd name="T6" fmla="*/ 141 w 535"/>
                <a:gd name="T7" fmla="*/ 0 h 477"/>
                <a:gd name="T8" fmla="*/ 268 w 535"/>
                <a:gd name="T9" fmla="*/ 80 h 477"/>
                <a:gd name="T10" fmla="*/ 394 w 535"/>
                <a:gd name="T11" fmla="*/ 0 h 477"/>
                <a:gd name="T12" fmla="*/ 535 w 535"/>
                <a:gd name="T13" fmla="*/ 140 h 477"/>
                <a:gd name="T14" fmla="*/ 520 w 535"/>
                <a:gd name="T15" fmla="*/ 208 h 477"/>
                <a:gd name="T16" fmla="*/ 269 w 535"/>
                <a:gd name="T17" fmla="*/ 476 h 477"/>
                <a:gd name="T18" fmla="*/ 268 w 535"/>
                <a:gd name="T19" fmla="*/ 477 h 477"/>
                <a:gd name="T20" fmla="*/ 267 w 535"/>
                <a:gd name="T21" fmla="*/ 47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5" h="477">
                  <a:moveTo>
                    <a:pt x="267" y="476"/>
                  </a:moveTo>
                  <a:cubicBezTo>
                    <a:pt x="247" y="461"/>
                    <a:pt x="55" y="310"/>
                    <a:pt x="15" y="208"/>
                  </a:cubicBezTo>
                  <a:cubicBezTo>
                    <a:pt x="8" y="189"/>
                    <a:pt x="0" y="162"/>
                    <a:pt x="0" y="140"/>
                  </a:cubicBezTo>
                  <a:cubicBezTo>
                    <a:pt x="0" y="63"/>
                    <a:pt x="63" y="0"/>
                    <a:pt x="141" y="0"/>
                  </a:cubicBezTo>
                  <a:cubicBezTo>
                    <a:pt x="197" y="0"/>
                    <a:pt x="245" y="33"/>
                    <a:pt x="268" y="80"/>
                  </a:cubicBezTo>
                  <a:cubicBezTo>
                    <a:pt x="290" y="33"/>
                    <a:pt x="339" y="0"/>
                    <a:pt x="394" y="0"/>
                  </a:cubicBezTo>
                  <a:cubicBezTo>
                    <a:pt x="472" y="0"/>
                    <a:pt x="535" y="63"/>
                    <a:pt x="535" y="140"/>
                  </a:cubicBezTo>
                  <a:cubicBezTo>
                    <a:pt x="535" y="162"/>
                    <a:pt x="527" y="189"/>
                    <a:pt x="520" y="208"/>
                  </a:cubicBezTo>
                  <a:cubicBezTo>
                    <a:pt x="480" y="310"/>
                    <a:pt x="288" y="461"/>
                    <a:pt x="269" y="476"/>
                  </a:cubicBezTo>
                  <a:cubicBezTo>
                    <a:pt x="268" y="477"/>
                    <a:pt x="268" y="477"/>
                    <a:pt x="268" y="477"/>
                  </a:cubicBezTo>
                  <a:lnTo>
                    <a:pt x="267" y="4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a:lstStyle>
            <a:p>
              <a:endParaRPr lang="en-US" sz="1600">
                <a:solidFill>
                  <a:srgbClr val="FFFFFF"/>
                </a:solidFill>
              </a:endParaRPr>
            </a:p>
          </p:txBody>
        </p:sp>
      </p:grpSp>
      <p:sp>
        <p:nvSpPr>
          <p:cNvPr id="53" name="Freeform 52"/>
          <p:cNvSpPr>
            <a:spLocks noEditPoints="1"/>
          </p:cNvSpPr>
          <p:nvPr/>
        </p:nvSpPr>
        <p:spPr bwMode="black">
          <a:xfrm>
            <a:off x="1689697" y="2793807"/>
            <a:ext cx="731520" cy="822960"/>
          </a:xfrm>
          <a:custGeom>
            <a:avLst/>
            <a:gdLst>
              <a:gd name="T0" fmla="*/ 126 w 259"/>
              <a:gd name="T1" fmla="*/ 53 h 300"/>
              <a:gd name="T2" fmla="*/ 120 w 259"/>
              <a:gd name="T3" fmla="*/ 38 h 300"/>
              <a:gd name="T4" fmla="*/ 77 w 259"/>
              <a:gd name="T5" fmla="*/ 43 h 300"/>
              <a:gd name="T6" fmla="*/ 105 w 259"/>
              <a:gd name="T7" fmla="*/ 53 h 300"/>
              <a:gd name="T8" fmla="*/ 105 w 259"/>
              <a:gd name="T9" fmla="*/ 53 h 300"/>
              <a:gd name="T10" fmla="*/ 84 w 259"/>
              <a:gd name="T11" fmla="*/ 136 h 300"/>
              <a:gd name="T12" fmla="*/ 79 w 259"/>
              <a:gd name="T13" fmla="*/ 124 h 300"/>
              <a:gd name="T14" fmla="*/ 45 w 259"/>
              <a:gd name="T15" fmla="*/ 128 h 300"/>
              <a:gd name="T16" fmla="*/ 67 w 259"/>
              <a:gd name="T17" fmla="*/ 136 h 300"/>
              <a:gd name="T18" fmla="*/ 67 w 259"/>
              <a:gd name="T19" fmla="*/ 136 h 300"/>
              <a:gd name="T20" fmla="*/ 35 w 259"/>
              <a:gd name="T21" fmla="*/ 69 h 300"/>
              <a:gd name="T22" fmla="*/ 32 w 259"/>
              <a:gd name="T23" fmla="*/ 63 h 300"/>
              <a:gd name="T24" fmla="*/ 15 w 259"/>
              <a:gd name="T25" fmla="*/ 65 h 300"/>
              <a:gd name="T26" fmla="*/ 26 w 259"/>
              <a:gd name="T27" fmla="*/ 69 h 300"/>
              <a:gd name="T28" fmla="*/ 26 w 259"/>
              <a:gd name="T29" fmla="*/ 69 h 300"/>
              <a:gd name="T30" fmla="*/ 233 w 259"/>
              <a:gd name="T31" fmla="*/ 19 h 300"/>
              <a:gd name="T32" fmla="*/ 231 w 259"/>
              <a:gd name="T33" fmla="*/ 13 h 300"/>
              <a:gd name="T34" fmla="*/ 214 w 259"/>
              <a:gd name="T35" fmla="*/ 15 h 300"/>
              <a:gd name="T36" fmla="*/ 225 w 259"/>
              <a:gd name="T37" fmla="*/ 19 h 300"/>
              <a:gd name="T38" fmla="*/ 225 w 259"/>
              <a:gd name="T39" fmla="*/ 19 h 300"/>
              <a:gd name="T40" fmla="*/ 248 w 259"/>
              <a:gd name="T41" fmla="*/ 141 h 300"/>
              <a:gd name="T42" fmla="*/ 246 w 259"/>
              <a:gd name="T43" fmla="*/ 135 h 300"/>
              <a:gd name="T44" fmla="*/ 229 w 259"/>
              <a:gd name="T45" fmla="*/ 136 h 300"/>
              <a:gd name="T46" fmla="*/ 240 w 259"/>
              <a:gd name="T47" fmla="*/ 141 h 300"/>
              <a:gd name="T48" fmla="*/ 240 w 259"/>
              <a:gd name="T49" fmla="*/ 141 h 300"/>
              <a:gd name="T50" fmla="*/ 20 w 259"/>
              <a:gd name="T51" fmla="*/ 162 h 300"/>
              <a:gd name="T52" fmla="*/ 17 w 259"/>
              <a:gd name="T53" fmla="*/ 156 h 300"/>
              <a:gd name="T54" fmla="*/ 0 w 259"/>
              <a:gd name="T55" fmla="*/ 158 h 300"/>
              <a:gd name="T56" fmla="*/ 11 w 259"/>
              <a:gd name="T57" fmla="*/ 162 h 300"/>
              <a:gd name="T58" fmla="*/ 11 w 259"/>
              <a:gd name="T59" fmla="*/ 162 h 300"/>
              <a:gd name="T60" fmla="*/ 226 w 259"/>
              <a:gd name="T61" fmla="*/ 100 h 300"/>
              <a:gd name="T62" fmla="*/ 219 w 259"/>
              <a:gd name="T63" fmla="*/ 82 h 300"/>
              <a:gd name="T64" fmla="*/ 168 w 259"/>
              <a:gd name="T65" fmla="*/ 88 h 300"/>
              <a:gd name="T66" fmla="*/ 201 w 259"/>
              <a:gd name="T67" fmla="*/ 100 h 300"/>
              <a:gd name="T68" fmla="*/ 201 w 259"/>
              <a:gd name="T69" fmla="*/ 100 h 300"/>
              <a:gd name="T70" fmla="*/ 223 w 259"/>
              <a:gd name="T71" fmla="*/ 146 h 300"/>
              <a:gd name="T72" fmla="*/ 156 w 259"/>
              <a:gd name="T73" fmla="*/ 178 h 300"/>
              <a:gd name="T74" fmla="*/ 150 w 259"/>
              <a:gd name="T75" fmla="*/ 178 h 300"/>
              <a:gd name="T76" fmla="*/ 206 w 259"/>
              <a:gd name="T77" fmla="*/ 17 h 300"/>
              <a:gd name="T78" fmla="*/ 120 w 259"/>
              <a:gd name="T79" fmla="*/ 69 h 300"/>
              <a:gd name="T80" fmla="*/ 54 w 259"/>
              <a:gd name="T81" fmla="*/ 62 h 300"/>
              <a:gd name="T82" fmla="*/ 103 w 259"/>
              <a:gd name="T83" fmla="*/ 178 h 300"/>
              <a:gd name="T84" fmla="*/ 97 w 259"/>
              <a:gd name="T85" fmla="*/ 178 h 300"/>
              <a:gd name="T86" fmla="*/ 36 w 259"/>
              <a:gd name="T87" fmla="*/ 160 h 300"/>
              <a:gd name="T88" fmla="*/ 22 w 259"/>
              <a:gd name="T89" fmla="*/ 236 h 300"/>
              <a:gd name="T90" fmla="*/ 60 w 259"/>
              <a:gd name="T91" fmla="*/ 294 h 300"/>
              <a:gd name="T92" fmla="*/ 212 w 259"/>
              <a:gd name="T93" fmla="*/ 195 h 300"/>
              <a:gd name="T94" fmla="*/ 250 w 259"/>
              <a:gd name="T95" fmla="*/ 231 h 300"/>
              <a:gd name="T96" fmla="*/ 113 w 259"/>
              <a:gd name="T97"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9" h="300">
                <a:moveTo>
                  <a:pt x="115" y="81"/>
                </a:moveTo>
                <a:cubicBezTo>
                  <a:pt x="115" y="81"/>
                  <a:pt x="115" y="52"/>
                  <a:pt x="120" y="47"/>
                </a:cubicBezTo>
                <a:cubicBezTo>
                  <a:pt x="125" y="42"/>
                  <a:pt x="153" y="43"/>
                  <a:pt x="153" y="43"/>
                </a:cubicBezTo>
                <a:cubicBezTo>
                  <a:pt x="153" y="43"/>
                  <a:pt x="131" y="48"/>
                  <a:pt x="126" y="53"/>
                </a:cubicBezTo>
                <a:cubicBezTo>
                  <a:pt x="120" y="58"/>
                  <a:pt x="115" y="81"/>
                  <a:pt x="115" y="81"/>
                </a:cubicBezTo>
                <a:close/>
                <a:moveTo>
                  <a:pt x="126" y="32"/>
                </a:moveTo>
                <a:cubicBezTo>
                  <a:pt x="120" y="27"/>
                  <a:pt x="115" y="5"/>
                  <a:pt x="115" y="5"/>
                </a:cubicBezTo>
                <a:cubicBezTo>
                  <a:pt x="115" y="5"/>
                  <a:pt x="115" y="33"/>
                  <a:pt x="120" y="38"/>
                </a:cubicBezTo>
                <a:cubicBezTo>
                  <a:pt x="125" y="43"/>
                  <a:pt x="153" y="43"/>
                  <a:pt x="153" y="43"/>
                </a:cubicBezTo>
                <a:cubicBezTo>
                  <a:pt x="153" y="43"/>
                  <a:pt x="131" y="38"/>
                  <a:pt x="126" y="32"/>
                </a:cubicBezTo>
                <a:close/>
                <a:moveTo>
                  <a:pt x="105" y="32"/>
                </a:moveTo>
                <a:cubicBezTo>
                  <a:pt x="100" y="38"/>
                  <a:pt x="77" y="43"/>
                  <a:pt x="77" y="43"/>
                </a:cubicBezTo>
                <a:cubicBezTo>
                  <a:pt x="77" y="43"/>
                  <a:pt x="105" y="43"/>
                  <a:pt x="111" y="38"/>
                </a:cubicBezTo>
                <a:cubicBezTo>
                  <a:pt x="116" y="33"/>
                  <a:pt x="115" y="5"/>
                  <a:pt x="115" y="5"/>
                </a:cubicBezTo>
                <a:cubicBezTo>
                  <a:pt x="115" y="5"/>
                  <a:pt x="110" y="27"/>
                  <a:pt x="105" y="32"/>
                </a:cubicBezTo>
                <a:close/>
                <a:moveTo>
                  <a:pt x="105" y="53"/>
                </a:moveTo>
                <a:cubicBezTo>
                  <a:pt x="110" y="58"/>
                  <a:pt x="115" y="81"/>
                  <a:pt x="115" y="81"/>
                </a:cubicBezTo>
                <a:cubicBezTo>
                  <a:pt x="115" y="81"/>
                  <a:pt x="116" y="52"/>
                  <a:pt x="111" y="47"/>
                </a:cubicBezTo>
                <a:cubicBezTo>
                  <a:pt x="105" y="42"/>
                  <a:pt x="77" y="43"/>
                  <a:pt x="77" y="43"/>
                </a:cubicBezTo>
                <a:cubicBezTo>
                  <a:pt x="77" y="43"/>
                  <a:pt x="100" y="48"/>
                  <a:pt x="105" y="53"/>
                </a:cubicBezTo>
                <a:close/>
                <a:moveTo>
                  <a:pt x="75" y="158"/>
                </a:moveTo>
                <a:cubicBezTo>
                  <a:pt x="75" y="158"/>
                  <a:pt x="75" y="136"/>
                  <a:pt x="79" y="131"/>
                </a:cubicBezTo>
                <a:cubicBezTo>
                  <a:pt x="83" y="127"/>
                  <a:pt x="106" y="128"/>
                  <a:pt x="106" y="128"/>
                </a:cubicBezTo>
                <a:cubicBezTo>
                  <a:pt x="106" y="128"/>
                  <a:pt x="88" y="132"/>
                  <a:pt x="84" y="136"/>
                </a:cubicBezTo>
                <a:cubicBezTo>
                  <a:pt x="79" y="140"/>
                  <a:pt x="75" y="158"/>
                  <a:pt x="75" y="158"/>
                </a:cubicBezTo>
                <a:close/>
                <a:moveTo>
                  <a:pt x="84" y="119"/>
                </a:moveTo>
                <a:cubicBezTo>
                  <a:pt x="79" y="115"/>
                  <a:pt x="75" y="97"/>
                  <a:pt x="75" y="97"/>
                </a:cubicBezTo>
                <a:cubicBezTo>
                  <a:pt x="75" y="97"/>
                  <a:pt x="75" y="120"/>
                  <a:pt x="79" y="124"/>
                </a:cubicBezTo>
                <a:cubicBezTo>
                  <a:pt x="83" y="128"/>
                  <a:pt x="106" y="128"/>
                  <a:pt x="106" y="128"/>
                </a:cubicBezTo>
                <a:cubicBezTo>
                  <a:pt x="106" y="128"/>
                  <a:pt x="88" y="124"/>
                  <a:pt x="84" y="119"/>
                </a:cubicBezTo>
                <a:close/>
                <a:moveTo>
                  <a:pt x="67" y="119"/>
                </a:moveTo>
                <a:cubicBezTo>
                  <a:pt x="63" y="124"/>
                  <a:pt x="45" y="128"/>
                  <a:pt x="45" y="128"/>
                </a:cubicBezTo>
                <a:cubicBezTo>
                  <a:pt x="45" y="128"/>
                  <a:pt x="68" y="128"/>
                  <a:pt x="72" y="124"/>
                </a:cubicBezTo>
                <a:cubicBezTo>
                  <a:pt x="76" y="120"/>
                  <a:pt x="75" y="97"/>
                  <a:pt x="75" y="97"/>
                </a:cubicBezTo>
                <a:cubicBezTo>
                  <a:pt x="75" y="97"/>
                  <a:pt x="71" y="115"/>
                  <a:pt x="67" y="119"/>
                </a:cubicBezTo>
                <a:close/>
                <a:moveTo>
                  <a:pt x="67" y="136"/>
                </a:moveTo>
                <a:cubicBezTo>
                  <a:pt x="71" y="140"/>
                  <a:pt x="75" y="158"/>
                  <a:pt x="75" y="158"/>
                </a:cubicBezTo>
                <a:cubicBezTo>
                  <a:pt x="75" y="158"/>
                  <a:pt x="76" y="136"/>
                  <a:pt x="72" y="131"/>
                </a:cubicBezTo>
                <a:cubicBezTo>
                  <a:pt x="68" y="127"/>
                  <a:pt x="45" y="128"/>
                  <a:pt x="45" y="128"/>
                </a:cubicBezTo>
                <a:cubicBezTo>
                  <a:pt x="45" y="128"/>
                  <a:pt x="63" y="132"/>
                  <a:pt x="67" y="136"/>
                </a:cubicBezTo>
                <a:close/>
                <a:moveTo>
                  <a:pt x="31" y="80"/>
                </a:moveTo>
                <a:cubicBezTo>
                  <a:pt x="31" y="80"/>
                  <a:pt x="30" y="69"/>
                  <a:pt x="32" y="67"/>
                </a:cubicBezTo>
                <a:cubicBezTo>
                  <a:pt x="35" y="65"/>
                  <a:pt x="46" y="65"/>
                  <a:pt x="46" y="65"/>
                </a:cubicBezTo>
                <a:cubicBezTo>
                  <a:pt x="46" y="65"/>
                  <a:pt x="37" y="67"/>
                  <a:pt x="35" y="69"/>
                </a:cubicBezTo>
                <a:cubicBezTo>
                  <a:pt x="33" y="71"/>
                  <a:pt x="31" y="80"/>
                  <a:pt x="31" y="80"/>
                </a:cubicBezTo>
                <a:close/>
                <a:moveTo>
                  <a:pt x="35" y="61"/>
                </a:moveTo>
                <a:cubicBezTo>
                  <a:pt x="33" y="59"/>
                  <a:pt x="31" y="50"/>
                  <a:pt x="31" y="50"/>
                </a:cubicBezTo>
                <a:cubicBezTo>
                  <a:pt x="31" y="50"/>
                  <a:pt x="30" y="61"/>
                  <a:pt x="32" y="63"/>
                </a:cubicBezTo>
                <a:cubicBezTo>
                  <a:pt x="35" y="65"/>
                  <a:pt x="46" y="65"/>
                  <a:pt x="46" y="65"/>
                </a:cubicBezTo>
                <a:cubicBezTo>
                  <a:pt x="46" y="65"/>
                  <a:pt x="37" y="63"/>
                  <a:pt x="35" y="61"/>
                </a:cubicBezTo>
                <a:close/>
                <a:moveTo>
                  <a:pt x="26" y="61"/>
                </a:moveTo>
                <a:cubicBezTo>
                  <a:pt x="24" y="63"/>
                  <a:pt x="15" y="65"/>
                  <a:pt x="15" y="65"/>
                </a:cubicBezTo>
                <a:cubicBezTo>
                  <a:pt x="15" y="65"/>
                  <a:pt x="27" y="65"/>
                  <a:pt x="29" y="63"/>
                </a:cubicBezTo>
                <a:cubicBezTo>
                  <a:pt x="31" y="61"/>
                  <a:pt x="31" y="50"/>
                  <a:pt x="31" y="50"/>
                </a:cubicBezTo>
                <a:cubicBezTo>
                  <a:pt x="31" y="50"/>
                  <a:pt x="29" y="59"/>
                  <a:pt x="26" y="61"/>
                </a:cubicBezTo>
                <a:close/>
                <a:moveTo>
                  <a:pt x="26" y="69"/>
                </a:moveTo>
                <a:cubicBezTo>
                  <a:pt x="29" y="71"/>
                  <a:pt x="31" y="80"/>
                  <a:pt x="31" y="80"/>
                </a:cubicBezTo>
                <a:cubicBezTo>
                  <a:pt x="31" y="80"/>
                  <a:pt x="31" y="69"/>
                  <a:pt x="29" y="67"/>
                </a:cubicBezTo>
                <a:cubicBezTo>
                  <a:pt x="27" y="65"/>
                  <a:pt x="15" y="65"/>
                  <a:pt x="15" y="65"/>
                </a:cubicBezTo>
                <a:cubicBezTo>
                  <a:pt x="15" y="65"/>
                  <a:pt x="24" y="67"/>
                  <a:pt x="26" y="69"/>
                </a:cubicBezTo>
                <a:close/>
                <a:moveTo>
                  <a:pt x="229" y="30"/>
                </a:moveTo>
                <a:cubicBezTo>
                  <a:pt x="229" y="30"/>
                  <a:pt x="229" y="19"/>
                  <a:pt x="231" y="17"/>
                </a:cubicBezTo>
                <a:cubicBezTo>
                  <a:pt x="233" y="15"/>
                  <a:pt x="244" y="15"/>
                  <a:pt x="244" y="15"/>
                </a:cubicBezTo>
                <a:cubicBezTo>
                  <a:pt x="244" y="15"/>
                  <a:pt x="235" y="17"/>
                  <a:pt x="233" y="19"/>
                </a:cubicBezTo>
                <a:cubicBezTo>
                  <a:pt x="231" y="21"/>
                  <a:pt x="229" y="30"/>
                  <a:pt x="229" y="30"/>
                </a:cubicBezTo>
                <a:close/>
                <a:moveTo>
                  <a:pt x="233" y="11"/>
                </a:moveTo>
                <a:cubicBezTo>
                  <a:pt x="231" y="9"/>
                  <a:pt x="229" y="0"/>
                  <a:pt x="229" y="0"/>
                </a:cubicBezTo>
                <a:cubicBezTo>
                  <a:pt x="229" y="0"/>
                  <a:pt x="229" y="11"/>
                  <a:pt x="231" y="13"/>
                </a:cubicBezTo>
                <a:cubicBezTo>
                  <a:pt x="233" y="15"/>
                  <a:pt x="244" y="15"/>
                  <a:pt x="244" y="15"/>
                </a:cubicBezTo>
                <a:cubicBezTo>
                  <a:pt x="244" y="15"/>
                  <a:pt x="235" y="13"/>
                  <a:pt x="233" y="11"/>
                </a:cubicBezTo>
                <a:close/>
                <a:moveTo>
                  <a:pt x="225" y="11"/>
                </a:moveTo>
                <a:cubicBezTo>
                  <a:pt x="223" y="13"/>
                  <a:pt x="214" y="15"/>
                  <a:pt x="214" y="15"/>
                </a:cubicBezTo>
                <a:cubicBezTo>
                  <a:pt x="214" y="15"/>
                  <a:pt x="225" y="15"/>
                  <a:pt x="227" y="13"/>
                </a:cubicBezTo>
                <a:cubicBezTo>
                  <a:pt x="229" y="11"/>
                  <a:pt x="229" y="0"/>
                  <a:pt x="229" y="0"/>
                </a:cubicBezTo>
                <a:cubicBezTo>
                  <a:pt x="229" y="0"/>
                  <a:pt x="227" y="9"/>
                  <a:pt x="225" y="11"/>
                </a:cubicBezTo>
                <a:close/>
                <a:moveTo>
                  <a:pt x="225" y="19"/>
                </a:moveTo>
                <a:cubicBezTo>
                  <a:pt x="227" y="21"/>
                  <a:pt x="229" y="30"/>
                  <a:pt x="229" y="30"/>
                </a:cubicBezTo>
                <a:cubicBezTo>
                  <a:pt x="229" y="30"/>
                  <a:pt x="229" y="19"/>
                  <a:pt x="227" y="17"/>
                </a:cubicBezTo>
                <a:cubicBezTo>
                  <a:pt x="225" y="15"/>
                  <a:pt x="214" y="15"/>
                  <a:pt x="214" y="15"/>
                </a:cubicBezTo>
                <a:cubicBezTo>
                  <a:pt x="214" y="15"/>
                  <a:pt x="223" y="17"/>
                  <a:pt x="225" y="19"/>
                </a:cubicBezTo>
                <a:close/>
                <a:moveTo>
                  <a:pt x="244" y="152"/>
                </a:moveTo>
                <a:cubicBezTo>
                  <a:pt x="244" y="152"/>
                  <a:pt x="244" y="140"/>
                  <a:pt x="246" y="138"/>
                </a:cubicBezTo>
                <a:cubicBezTo>
                  <a:pt x="248" y="136"/>
                  <a:pt x="259" y="136"/>
                  <a:pt x="259" y="136"/>
                </a:cubicBezTo>
                <a:cubicBezTo>
                  <a:pt x="259" y="136"/>
                  <a:pt x="250" y="138"/>
                  <a:pt x="248" y="141"/>
                </a:cubicBezTo>
                <a:cubicBezTo>
                  <a:pt x="246" y="143"/>
                  <a:pt x="244" y="152"/>
                  <a:pt x="244" y="152"/>
                </a:cubicBezTo>
                <a:close/>
                <a:moveTo>
                  <a:pt x="248" y="132"/>
                </a:moveTo>
                <a:cubicBezTo>
                  <a:pt x="246" y="130"/>
                  <a:pt x="244" y="121"/>
                  <a:pt x="244" y="121"/>
                </a:cubicBezTo>
                <a:cubicBezTo>
                  <a:pt x="244" y="121"/>
                  <a:pt x="244" y="133"/>
                  <a:pt x="246" y="135"/>
                </a:cubicBezTo>
                <a:cubicBezTo>
                  <a:pt x="248" y="137"/>
                  <a:pt x="259" y="136"/>
                  <a:pt x="259" y="136"/>
                </a:cubicBezTo>
                <a:cubicBezTo>
                  <a:pt x="259" y="136"/>
                  <a:pt x="250" y="134"/>
                  <a:pt x="248" y="132"/>
                </a:cubicBezTo>
                <a:close/>
                <a:moveTo>
                  <a:pt x="240" y="132"/>
                </a:moveTo>
                <a:cubicBezTo>
                  <a:pt x="238" y="134"/>
                  <a:pt x="229" y="136"/>
                  <a:pt x="229" y="136"/>
                </a:cubicBezTo>
                <a:cubicBezTo>
                  <a:pt x="229" y="136"/>
                  <a:pt x="240" y="137"/>
                  <a:pt x="242" y="135"/>
                </a:cubicBezTo>
                <a:cubicBezTo>
                  <a:pt x="244" y="133"/>
                  <a:pt x="244" y="121"/>
                  <a:pt x="244" y="121"/>
                </a:cubicBezTo>
                <a:cubicBezTo>
                  <a:pt x="244" y="121"/>
                  <a:pt x="242" y="130"/>
                  <a:pt x="240" y="132"/>
                </a:cubicBezTo>
                <a:close/>
                <a:moveTo>
                  <a:pt x="240" y="141"/>
                </a:moveTo>
                <a:cubicBezTo>
                  <a:pt x="242" y="143"/>
                  <a:pt x="244" y="152"/>
                  <a:pt x="244" y="152"/>
                </a:cubicBezTo>
                <a:cubicBezTo>
                  <a:pt x="244" y="152"/>
                  <a:pt x="244" y="140"/>
                  <a:pt x="242" y="138"/>
                </a:cubicBezTo>
                <a:cubicBezTo>
                  <a:pt x="240" y="136"/>
                  <a:pt x="229" y="136"/>
                  <a:pt x="229" y="136"/>
                </a:cubicBezTo>
                <a:cubicBezTo>
                  <a:pt x="229" y="136"/>
                  <a:pt x="238" y="138"/>
                  <a:pt x="240" y="141"/>
                </a:cubicBezTo>
                <a:close/>
                <a:moveTo>
                  <a:pt x="15" y="173"/>
                </a:moveTo>
                <a:cubicBezTo>
                  <a:pt x="15" y="173"/>
                  <a:pt x="15" y="162"/>
                  <a:pt x="17" y="160"/>
                </a:cubicBezTo>
                <a:cubicBezTo>
                  <a:pt x="19" y="158"/>
                  <a:pt x="31" y="158"/>
                  <a:pt x="31" y="158"/>
                </a:cubicBezTo>
                <a:cubicBezTo>
                  <a:pt x="31" y="158"/>
                  <a:pt x="22" y="160"/>
                  <a:pt x="20" y="162"/>
                </a:cubicBezTo>
                <a:cubicBezTo>
                  <a:pt x="17" y="164"/>
                  <a:pt x="15" y="173"/>
                  <a:pt x="15" y="173"/>
                </a:cubicBezTo>
                <a:close/>
                <a:moveTo>
                  <a:pt x="20" y="154"/>
                </a:moveTo>
                <a:cubicBezTo>
                  <a:pt x="17" y="152"/>
                  <a:pt x="15" y="143"/>
                  <a:pt x="15" y="143"/>
                </a:cubicBezTo>
                <a:cubicBezTo>
                  <a:pt x="15" y="143"/>
                  <a:pt x="15" y="154"/>
                  <a:pt x="17" y="156"/>
                </a:cubicBezTo>
                <a:cubicBezTo>
                  <a:pt x="19" y="158"/>
                  <a:pt x="31" y="158"/>
                  <a:pt x="31" y="158"/>
                </a:cubicBezTo>
                <a:cubicBezTo>
                  <a:pt x="31" y="158"/>
                  <a:pt x="22" y="156"/>
                  <a:pt x="20" y="154"/>
                </a:cubicBezTo>
                <a:close/>
                <a:moveTo>
                  <a:pt x="11" y="154"/>
                </a:moveTo>
                <a:cubicBezTo>
                  <a:pt x="9" y="156"/>
                  <a:pt x="0" y="158"/>
                  <a:pt x="0" y="158"/>
                </a:cubicBezTo>
                <a:cubicBezTo>
                  <a:pt x="0" y="158"/>
                  <a:pt x="11" y="158"/>
                  <a:pt x="14" y="156"/>
                </a:cubicBezTo>
                <a:cubicBezTo>
                  <a:pt x="16" y="154"/>
                  <a:pt x="15" y="143"/>
                  <a:pt x="15" y="143"/>
                </a:cubicBezTo>
                <a:cubicBezTo>
                  <a:pt x="15" y="143"/>
                  <a:pt x="13" y="152"/>
                  <a:pt x="11" y="154"/>
                </a:cubicBezTo>
                <a:close/>
                <a:moveTo>
                  <a:pt x="11" y="162"/>
                </a:moveTo>
                <a:cubicBezTo>
                  <a:pt x="13" y="164"/>
                  <a:pt x="15" y="173"/>
                  <a:pt x="15" y="173"/>
                </a:cubicBezTo>
                <a:cubicBezTo>
                  <a:pt x="15" y="173"/>
                  <a:pt x="16" y="162"/>
                  <a:pt x="14" y="160"/>
                </a:cubicBezTo>
                <a:cubicBezTo>
                  <a:pt x="11" y="158"/>
                  <a:pt x="0" y="158"/>
                  <a:pt x="0" y="158"/>
                </a:cubicBezTo>
                <a:cubicBezTo>
                  <a:pt x="0" y="158"/>
                  <a:pt x="9" y="160"/>
                  <a:pt x="11" y="162"/>
                </a:cubicBezTo>
                <a:close/>
                <a:moveTo>
                  <a:pt x="214" y="133"/>
                </a:moveTo>
                <a:cubicBezTo>
                  <a:pt x="214" y="133"/>
                  <a:pt x="213" y="99"/>
                  <a:pt x="219" y="93"/>
                </a:cubicBezTo>
                <a:cubicBezTo>
                  <a:pt x="226" y="87"/>
                  <a:pt x="259" y="88"/>
                  <a:pt x="259" y="88"/>
                </a:cubicBezTo>
                <a:cubicBezTo>
                  <a:pt x="259" y="88"/>
                  <a:pt x="232" y="94"/>
                  <a:pt x="226" y="100"/>
                </a:cubicBezTo>
                <a:cubicBezTo>
                  <a:pt x="220" y="106"/>
                  <a:pt x="214" y="133"/>
                  <a:pt x="214" y="133"/>
                </a:cubicBezTo>
                <a:close/>
                <a:moveTo>
                  <a:pt x="226" y="75"/>
                </a:moveTo>
                <a:cubicBezTo>
                  <a:pt x="220" y="69"/>
                  <a:pt x="214" y="42"/>
                  <a:pt x="214" y="42"/>
                </a:cubicBezTo>
                <a:cubicBezTo>
                  <a:pt x="214" y="42"/>
                  <a:pt x="213" y="76"/>
                  <a:pt x="219" y="82"/>
                </a:cubicBezTo>
                <a:cubicBezTo>
                  <a:pt x="226" y="88"/>
                  <a:pt x="259" y="88"/>
                  <a:pt x="259" y="88"/>
                </a:cubicBezTo>
                <a:cubicBezTo>
                  <a:pt x="259" y="88"/>
                  <a:pt x="232" y="81"/>
                  <a:pt x="226" y="75"/>
                </a:cubicBezTo>
                <a:close/>
                <a:moveTo>
                  <a:pt x="201" y="75"/>
                </a:moveTo>
                <a:cubicBezTo>
                  <a:pt x="195" y="81"/>
                  <a:pt x="168" y="88"/>
                  <a:pt x="168" y="88"/>
                </a:cubicBezTo>
                <a:cubicBezTo>
                  <a:pt x="168" y="88"/>
                  <a:pt x="202" y="88"/>
                  <a:pt x="208" y="82"/>
                </a:cubicBezTo>
                <a:cubicBezTo>
                  <a:pt x="215" y="76"/>
                  <a:pt x="214" y="42"/>
                  <a:pt x="214" y="42"/>
                </a:cubicBezTo>
                <a:cubicBezTo>
                  <a:pt x="214" y="42"/>
                  <a:pt x="208" y="69"/>
                  <a:pt x="201" y="75"/>
                </a:cubicBezTo>
                <a:close/>
                <a:moveTo>
                  <a:pt x="201" y="100"/>
                </a:moveTo>
                <a:cubicBezTo>
                  <a:pt x="208" y="106"/>
                  <a:pt x="214" y="133"/>
                  <a:pt x="214" y="133"/>
                </a:cubicBezTo>
                <a:cubicBezTo>
                  <a:pt x="214" y="133"/>
                  <a:pt x="215" y="99"/>
                  <a:pt x="208" y="93"/>
                </a:cubicBezTo>
                <a:cubicBezTo>
                  <a:pt x="202" y="87"/>
                  <a:pt x="168" y="88"/>
                  <a:pt x="168" y="88"/>
                </a:cubicBezTo>
                <a:cubicBezTo>
                  <a:pt x="168" y="88"/>
                  <a:pt x="195" y="94"/>
                  <a:pt x="201" y="100"/>
                </a:cubicBezTo>
                <a:close/>
                <a:moveTo>
                  <a:pt x="250" y="231"/>
                </a:moveTo>
                <a:cubicBezTo>
                  <a:pt x="212" y="178"/>
                  <a:pt x="212" y="178"/>
                  <a:pt x="212" y="178"/>
                </a:cubicBezTo>
                <a:cubicBezTo>
                  <a:pt x="189" y="178"/>
                  <a:pt x="189" y="178"/>
                  <a:pt x="189" y="178"/>
                </a:cubicBezTo>
                <a:cubicBezTo>
                  <a:pt x="193" y="160"/>
                  <a:pt x="207" y="146"/>
                  <a:pt x="223" y="146"/>
                </a:cubicBezTo>
                <a:cubicBezTo>
                  <a:pt x="224" y="146"/>
                  <a:pt x="226" y="144"/>
                  <a:pt x="226" y="143"/>
                </a:cubicBezTo>
                <a:cubicBezTo>
                  <a:pt x="226" y="141"/>
                  <a:pt x="224" y="140"/>
                  <a:pt x="223" y="140"/>
                </a:cubicBezTo>
                <a:cubicBezTo>
                  <a:pt x="203" y="140"/>
                  <a:pt x="187" y="156"/>
                  <a:pt x="183" y="178"/>
                </a:cubicBezTo>
                <a:cubicBezTo>
                  <a:pt x="156" y="178"/>
                  <a:pt x="156" y="178"/>
                  <a:pt x="156" y="178"/>
                </a:cubicBezTo>
                <a:cubicBezTo>
                  <a:pt x="158" y="140"/>
                  <a:pt x="173" y="110"/>
                  <a:pt x="190" y="110"/>
                </a:cubicBezTo>
                <a:cubicBezTo>
                  <a:pt x="191" y="110"/>
                  <a:pt x="193" y="109"/>
                  <a:pt x="193" y="107"/>
                </a:cubicBezTo>
                <a:cubicBezTo>
                  <a:pt x="193" y="105"/>
                  <a:pt x="191" y="104"/>
                  <a:pt x="190" y="104"/>
                </a:cubicBezTo>
                <a:cubicBezTo>
                  <a:pt x="169" y="104"/>
                  <a:pt x="152" y="136"/>
                  <a:pt x="150" y="178"/>
                </a:cubicBezTo>
                <a:cubicBezTo>
                  <a:pt x="139" y="178"/>
                  <a:pt x="139" y="178"/>
                  <a:pt x="139" y="178"/>
                </a:cubicBezTo>
                <a:cubicBezTo>
                  <a:pt x="141" y="92"/>
                  <a:pt x="170" y="23"/>
                  <a:pt x="206" y="23"/>
                </a:cubicBezTo>
                <a:cubicBezTo>
                  <a:pt x="208" y="23"/>
                  <a:pt x="210" y="21"/>
                  <a:pt x="210" y="20"/>
                </a:cubicBezTo>
                <a:cubicBezTo>
                  <a:pt x="210" y="18"/>
                  <a:pt x="208" y="17"/>
                  <a:pt x="206" y="17"/>
                </a:cubicBezTo>
                <a:cubicBezTo>
                  <a:pt x="166" y="17"/>
                  <a:pt x="135" y="87"/>
                  <a:pt x="133" y="178"/>
                </a:cubicBezTo>
                <a:cubicBezTo>
                  <a:pt x="129" y="178"/>
                  <a:pt x="129" y="178"/>
                  <a:pt x="129" y="178"/>
                </a:cubicBezTo>
                <a:cubicBezTo>
                  <a:pt x="129" y="66"/>
                  <a:pt x="127" y="66"/>
                  <a:pt x="124" y="66"/>
                </a:cubicBezTo>
                <a:cubicBezTo>
                  <a:pt x="122" y="66"/>
                  <a:pt x="120" y="68"/>
                  <a:pt x="120" y="69"/>
                </a:cubicBezTo>
                <a:cubicBezTo>
                  <a:pt x="120" y="70"/>
                  <a:pt x="121" y="70"/>
                  <a:pt x="121" y="71"/>
                </a:cubicBezTo>
                <a:cubicBezTo>
                  <a:pt x="122" y="76"/>
                  <a:pt x="123" y="118"/>
                  <a:pt x="123" y="178"/>
                </a:cubicBezTo>
                <a:cubicBezTo>
                  <a:pt x="120" y="178"/>
                  <a:pt x="120" y="178"/>
                  <a:pt x="120" y="178"/>
                </a:cubicBezTo>
                <a:cubicBezTo>
                  <a:pt x="118" y="114"/>
                  <a:pt x="89" y="62"/>
                  <a:pt x="54" y="62"/>
                </a:cubicBezTo>
                <a:cubicBezTo>
                  <a:pt x="52" y="62"/>
                  <a:pt x="51" y="63"/>
                  <a:pt x="51" y="65"/>
                </a:cubicBezTo>
                <a:cubicBezTo>
                  <a:pt x="51" y="67"/>
                  <a:pt x="52" y="68"/>
                  <a:pt x="54" y="68"/>
                </a:cubicBezTo>
                <a:cubicBezTo>
                  <a:pt x="86" y="68"/>
                  <a:pt x="112" y="117"/>
                  <a:pt x="113" y="178"/>
                </a:cubicBezTo>
                <a:cubicBezTo>
                  <a:pt x="103" y="178"/>
                  <a:pt x="103" y="178"/>
                  <a:pt x="103" y="178"/>
                </a:cubicBezTo>
                <a:cubicBezTo>
                  <a:pt x="103" y="161"/>
                  <a:pt x="98" y="144"/>
                  <a:pt x="89" y="144"/>
                </a:cubicBezTo>
                <a:cubicBezTo>
                  <a:pt x="87" y="144"/>
                  <a:pt x="86" y="145"/>
                  <a:pt x="86" y="147"/>
                </a:cubicBezTo>
                <a:cubicBezTo>
                  <a:pt x="86" y="149"/>
                  <a:pt x="87" y="150"/>
                  <a:pt x="89" y="150"/>
                </a:cubicBezTo>
                <a:cubicBezTo>
                  <a:pt x="91" y="150"/>
                  <a:pt x="97" y="161"/>
                  <a:pt x="97" y="178"/>
                </a:cubicBezTo>
                <a:cubicBezTo>
                  <a:pt x="86" y="178"/>
                  <a:pt x="86" y="178"/>
                  <a:pt x="86" y="178"/>
                </a:cubicBezTo>
                <a:cubicBezTo>
                  <a:pt x="79" y="164"/>
                  <a:pt x="59" y="154"/>
                  <a:pt x="36" y="154"/>
                </a:cubicBezTo>
                <a:cubicBezTo>
                  <a:pt x="34" y="154"/>
                  <a:pt x="33" y="156"/>
                  <a:pt x="33" y="157"/>
                </a:cubicBezTo>
                <a:cubicBezTo>
                  <a:pt x="33" y="159"/>
                  <a:pt x="34" y="160"/>
                  <a:pt x="36" y="160"/>
                </a:cubicBezTo>
                <a:cubicBezTo>
                  <a:pt x="55" y="160"/>
                  <a:pt x="72" y="168"/>
                  <a:pt x="79" y="178"/>
                </a:cubicBezTo>
                <a:cubicBezTo>
                  <a:pt x="60" y="178"/>
                  <a:pt x="60" y="178"/>
                  <a:pt x="60" y="178"/>
                </a:cubicBezTo>
                <a:cubicBezTo>
                  <a:pt x="22" y="231"/>
                  <a:pt x="22" y="231"/>
                  <a:pt x="22" y="231"/>
                </a:cubicBezTo>
                <a:cubicBezTo>
                  <a:pt x="21" y="233"/>
                  <a:pt x="21" y="235"/>
                  <a:pt x="22" y="236"/>
                </a:cubicBezTo>
                <a:cubicBezTo>
                  <a:pt x="27" y="238"/>
                  <a:pt x="27" y="238"/>
                  <a:pt x="27" y="238"/>
                </a:cubicBezTo>
                <a:cubicBezTo>
                  <a:pt x="28" y="239"/>
                  <a:pt x="30" y="239"/>
                  <a:pt x="31" y="238"/>
                </a:cubicBezTo>
                <a:cubicBezTo>
                  <a:pt x="60" y="195"/>
                  <a:pt x="60" y="195"/>
                  <a:pt x="60" y="195"/>
                </a:cubicBezTo>
                <a:cubicBezTo>
                  <a:pt x="60" y="294"/>
                  <a:pt x="60" y="294"/>
                  <a:pt x="60" y="294"/>
                </a:cubicBezTo>
                <a:cubicBezTo>
                  <a:pt x="60" y="297"/>
                  <a:pt x="63" y="300"/>
                  <a:pt x="66" y="300"/>
                </a:cubicBezTo>
                <a:cubicBezTo>
                  <a:pt x="206" y="300"/>
                  <a:pt x="206" y="300"/>
                  <a:pt x="206" y="300"/>
                </a:cubicBezTo>
                <a:cubicBezTo>
                  <a:pt x="209" y="300"/>
                  <a:pt x="212" y="297"/>
                  <a:pt x="212" y="294"/>
                </a:cubicBezTo>
                <a:cubicBezTo>
                  <a:pt x="212" y="195"/>
                  <a:pt x="212" y="195"/>
                  <a:pt x="212" y="195"/>
                </a:cubicBezTo>
                <a:cubicBezTo>
                  <a:pt x="242" y="238"/>
                  <a:pt x="242" y="238"/>
                  <a:pt x="242" y="238"/>
                </a:cubicBezTo>
                <a:cubicBezTo>
                  <a:pt x="243" y="239"/>
                  <a:pt x="244" y="239"/>
                  <a:pt x="246" y="238"/>
                </a:cubicBezTo>
                <a:cubicBezTo>
                  <a:pt x="250" y="236"/>
                  <a:pt x="250" y="236"/>
                  <a:pt x="250" y="236"/>
                </a:cubicBezTo>
                <a:cubicBezTo>
                  <a:pt x="251" y="235"/>
                  <a:pt x="251" y="233"/>
                  <a:pt x="250" y="231"/>
                </a:cubicBezTo>
                <a:close/>
                <a:moveTo>
                  <a:pt x="159" y="226"/>
                </a:moveTo>
                <a:cubicBezTo>
                  <a:pt x="113" y="226"/>
                  <a:pt x="113" y="226"/>
                  <a:pt x="113" y="226"/>
                </a:cubicBezTo>
                <a:cubicBezTo>
                  <a:pt x="110" y="226"/>
                  <a:pt x="107" y="223"/>
                  <a:pt x="107" y="220"/>
                </a:cubicBezTo>
                <a:cubicBezTo>
                  <a:pt x="107" y="216"/>
                  <a:pt x="110" y="214"/>
                  <a:pt x="113" y="214"/>
                </a:cubicBezTo>
                <a:cubicBezTo>
                  <a:pt x="159" y="214"/>
                  <a:pt x="159" y="214"/>
                  <a:pt x="159" y="214"/>
                </a:cubicBezTo>
                <a:cubicBezTo>
                  <a:pt x="162" y="214"/>
                  <a:pt x="165" y="216"/>
                  <a:pt x="165" y="220"/>
                </a:cubicBezTo>
                <a:cubicBezTo>
                  <a:pt x="165" y="223"/>
                  <a:pt x="162" y="226"/>
                  <a:pt x="159" y="226"/>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a:lstStyle>
          <a:p>
            <a:endParaRPr lang="en-US" sz="1600">
              <a:solidFill>
                <a:srgbClr val="FFFFFF"/>
              </a:solidFill>
            </a:endParaRPr>
          </a:p>
        </p:txBody>
      </p:sp>
    </p:spTree>
    <p:extLst>
      <p:ext uri="{BB962C8B-B14F-4D97-AF65-F5344CB8AC3E}">
        <p14:creationId xmlns:p14="http://schemas.microsoft.com/office/powerpoint/2010/main" val="25129731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1000"/>
                                        <p:tgtEl>
                                          <p:spTgt spid="50"/>
                                        </p:tgtEl>
                                      </p:cBhvr>
                                    </p:animEffect>
                                    <p:anim calcmode="lin" valueType="num">
                                      <p:cBhvr>
                                        <p:cTn id="13" dur="1000" fill="hold"/>
                                        <p:tgtEl>
                                          <p:spTgt spid="50"/>
                                        </p:tgtEl>
                                        <p:attrNameLst>
                                          <p:attrName>ppt_x</p:attrName>
                                        </p:attrNameLst>
                                      </p:cBhvr>
                                      <p:tavLst>
                                        <p:tav tm="0">
                                          <p:val>
                                            <p:strVal val="#ppt_x"/>
                                          </p:val>
                                        </p:tav>
                                        <p:tav tm="100000">
                                          <p:val>
                                            <p:strVal val="#ppt_x"/>
                                          </p:val>
                                        </p:tav>
                                      </p:tavLst>
                                    </p:anim>
                                    <p:anim calcmode="lin" valueType="num">
                                      <p:cBhvr>
                                        <p:cTn id="14" dur="1000" fill="hold"/>
                                        <p:tgtEl>
                                          <p:spTgt spid="5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1000"/>
                                        <p:tgtEl>
                                          <p:spTgt spid="53"/>
                                        </p:tgtEl>
                                      </p:cBhvr>
                                    </p:animEffect>
                                    <p:anim calcmode="lin" valueType="num">
                                      <p:cBhvr>
                                        <p:cTn id="18" dur="1000" fill="hold"/>
                                        <p:tgtEl>
                                          <p:spTgt spid="53"/>
                                        </p:tgtEl>
                                        <p:attrNameLst>
                                          <p:attrName>ppt_x</p:attrName>
                                        </p:attrNameLst>
                                      </p:cBhvr>
                                      <p:tavLst>
                                        <p:tav tm="0">
                                          <p:val>
                                            <p:strVal val="#ppt_x"/>
                                          </p:val>
                                        </p:tav>
                                        <p:tav tm="100000">
                                          <p:val>
                                            <p:strVal val="#ppt_x"/>
                                          </p:val>
                                        </p:tav>
                                      </p:tavLst>
                                    </p:anim>
                                    <p:anim calcmode="lin" valueType="num">
                                      <p:cBhvr>
                                        <p:cTn id="19" dur="1000" fill="hold"/>
                                        <p:tgtEl>
                                          <p:spTgt spid="5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1000"/>
                                        <p:tgtEl>
                                          <p:spTgt spid="51"/>
                                        </p:tgtEl>
                                      </p:cBhvr>
                                    </p:animEffect>
                                    <p:anim calcmode="lin" valueType="num">
                                      <p:cBhvr>
                                        <p:cTn id="23" dur="1000" fill="hold"/>
                                        <p:tgtEl>
                                          <p:spTgt spid="51"/>
                                        </p:tgtEl>
                                        <p:attrNameLst>
                                          <p:attrName>ppt_x</p:attrName>
                                        </p:attrNameLst>
                                      </p:cBhvr>
                                      <p:tavLst>
                                        <p:tav tm="0">
                                          <p:val>
                                            <p:strVal val="#ppt_x"/>
                                          </p:val>
                                        </p:tav>
                                        <p:tav tm="100000">
                                          <p:val>
                                            <p:strVal val="#ppt_x"/>
                                          </p:val>
                                        </p:tav>
                                      </p:tavLst>
                                    </p:anim>
                                    <p:anim calcmode="lin" valueType="num">
                                      <p:cBhvr>
                                        <p:cTn id="24"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1000"/>
                                        <p:tgtEl>
                                          <p:spTgt spid="44"/>
                                        </p:tgtEl>
                                      </p:cBhvr>
                                    </p:animEffect>
                                    <p:anim calcmode="lin" valueType="num">
                                      <p:cBhvr>
                                        <p:cTn id="30" dur="1000" fill="hold"/>
                                        <p:tgtEl>
                                          <p:spTgt spid="44"/>
                                        </p:tgtEl>
                                        <p:attrNameLst>
                                          <p:attrName>ppt_x</p:attrName>
                                        </p:attrNameLst>
                                      </p:cBhvr>
                                      <p:tavLst>
                                        <p:tav tm="0">
                                          <p:val>
                                            <p:strVal val="#ppt_x"/>
                                          </p:val>
                                        </p:tav>
                                        <p:tav tm="100000">
                                          <p:val>
                                            <p:strVal val="#ppt_x"/>
                                          </p:val>
                                        </p:tav>
                                      </p:tavLst>
                                    </p:anim>
                                    <p:anim calcmode="lin" valueType="num">
                                      <p:cBhvr>
                                        <p:cTn id="31" dur="1000" fill="hold"/>
                                        <p:tgtEl>
                                          <p:spTgt spid="4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1000"/>
                                        <p:tgtEl>
                                          <p:spTgt spid="52"/>
                                        </p:tgtEl>
                                      </p:cBhvr>
                                    </p:animEffect>
                                    <p:anim calcmode="lin" valueType="num">
                                      <p:cBhvr>
                                        <p:cTn id="35" dur="1000" fill="hold"/>
                                        <p:tgtEl>
                                          <p:spTgt spid="52"/>
                                        </p:tgtEl>
                                        <p:attrNameLst>
                                          <p:attrName>ppt_x</p:attrName>
                                        </p:attrNameLst>
                                      </p:cBhvr>
                                      <p:tavLst>
                                        <p:tav tm="0">
                                          <p:val>
                                            <p:strVal val="#ppt_x"/>
                                          </p:val>
                                        </p:tav>
                                        <p:tav tm="100000">
                                          <p:val>
                                            <p:strVal val="#ppt_x"/>
                                          </p:val>
                                        </p:tav>
                                      </p:tavLst>
                                    </p:anim>
                                    <p:anim calcmode="lin" valueType="num">
                                      <p:cBhvr>
                                        <p:cTn id="36" dur="1000" fill="hold"/>
                                        <p:tgtEl>
                                          <p:spTgt spid="52"/>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1000"/>
                                        <p:tgtEl>
                                          <p:spTgt spid="47"/>
                                        </p:tgtEl>
                                      </p:cBhvr>
                                    </p:animEffect>
                                    <p:anim calcmode="lin" valueType="num">
                                      <p:cBhvr>
                                        <p:cTn id="40" dur="1000" fill="hold"/>
                                        <p:tgtEl>
                                          <p:spTgt spid="47"/>
                                        </p:tgtEl>
                                        <p:attrNameLst>
                                          <p:attrName>ppt_x</p:attrName>
                                        </p:attrNameLst>
                                      </p:cBhvr>
                                      <p:tavLst>
                                        <p:tav tm="0">
                                          <p:val>
                                            <p:strVal val="#ppt_x"/>
                                          </p:val>
                                        </p:tav>
                                        <p:tav tm="100000">
                                          <p:val>
                                            <p:strVal val="#ppt_x"/>
                                          </p:val>
                                        </p:tav>
                                      </p:tavLst>
                                    </p:anim>
                                    <p:anim calcmode="lin" valueType="num">
                                      <p:cBhvr>
                                        <p:cTn id="41"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1000"/>
                                        <p:tgtEl>
                                          <p:spTgt spid="43"/>
                                        </p:tgtEl>
                                      </p:cBhvr>
                                    </p:animEffect>
                                    <p:anim calcmode="lin" valueType="num">
                                      <p:cBhvr>
                                        <p:cTn id="47" dur="1000" fill="hold"/>
                                        <p:tgtEl>
                                          <p:spTgt spid="43"/>
                                        </p:tgtEl>
                                        <p:attrNameLst>
                                          <p:attrName>ppt_x</p:attrName>
                                        </p:attrNameLst>
                                      </p:cBhvr>
                                      <p:tavLst>
                                        <p:tav tm="0">
                                          <p:val>
                                            <p:strVal val="#ppt_x"/>
                                          </p:val>
                                        </p:tav>
                                        <p:tav tm="100000">
                                          <p:val>
                                            <p:strVal val="#ppt_x"/>
                                          </p:val>
                                        </p:tav>
                                      </p:tavLst>
                                    </p:anim>
                                    <p:anim calcmode="lin" valueType="num">
                                      <p:cBhvr>
                                        <p:cTn id="48" dur="1000" fill="hold"/>
                                        <p:tgtEl>
                                          <p:spTgt spid="43"/>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fade">
                                      <p:cBhvr>
                                        <p:cTn id="51" dur="1000"/>
                                        <p:tgtEl>
                                          <p:spTgt spid="45"/>
                                        </p:tgtEl>
                                      </p:cBhvr>
                                    </p:animEffect>
                                    <p:anim calcmode="lin" valueType="num">
                                      <p:cBhvr>
                                        <p:cTn id="52" dur="1000" fill="hold"/>
                                        <p:tgtEl>
                                          <p:spTgt spid="45"/>
                                        </p:tgtEl>
                                        <p:attrNameLst>
                                          <p:attrName>ppt_x</p:attrName>
                                        </p:attrNameLst>
                                      </p:cBhvr>
                                      <p:tavLst>
                                        <p:tav tm="0">
                                          <p:val>
                                            <p:strVal val="#ppt_x"/>
                                          </p:val>
                                        </p:tav>
                                        <p:tav tm="100000">
                                          <p:val>
                                            <p:strVal val="#ppt_x"/>
                                          </p:val>
                                        </p:tav>
                                      </p:tavLst>
                                    </p:anim>
                                    <p:anim calcmode="lin" valueType="num">
                                      <p:cBhvr>
                                        <p:cTn id="53" dur="1000" fill="hold"/>
                                        <p:tgtEl>
                                          <p:spTgt spid="4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1000"/>
                                        <p:tgtEl>
                                          <p:spTgt spid="49"/>
                                        </p:tgtEl>
                                      </p:cBhvr>
                                    </p:animEffect>
                                    <p:anim calcmode="lin" valueType="num">
                                      <p:cBhvr>
                                        <p:cTn id="57" dur="1000" fill="hold"/>
                                        <p:tgtEl>
                                          <p:spTgt spid="49"/>
                                        </p:tgtEl>
                                        <p:attrNameLst>
                                          <p:attrName>ppt_x</p:attrName>
                                        </p:attrNameLst>
                                      </p:cBhvr>
                                      <p:tavLst>
                                        <p:tav tm="0">
                                          <p:val>
                                            <p:strVal val="#ppt_x"/>
                                          </p:val>
                                        </p:tav>
                                        <p:tav tm="100000">
                                          <p:val>
                                            <p:strVal val="#ppt_x"/>
                                          </p:val>
                                        </p:tav>
                                      </p:tavLst>
                                    </p:anim>
                                    <p:anim calcmode="lin" valueType="num">
                                      <p:cBhvr>
                                        <p:cTn id="58" dur="1000" fill="hold"/>
                                        <p:tgtEl>
                                          <p:spTgt spid="49"/>
                                        </p:tgtEl>
                                        <p:attrNameLst>
                                          <p:attrName>ppt_y</p:attrName>
                                        </p:attrNameLst>
                                      </p:cBhvr>
                                      <p:tavLst>
                                        <p:tav tm="0">
                                          <p:val>
                                            <p:strVal val="#ppt_y+.1"/>
                                          </p:val>
                                        </p:tav>
                                        <p:tav tm="100000">
                                          <p:val>
                                            <p:strVal val="#ppt_y"/>
                                          </p:val>
                                        </p:tav>
                                      </p:tavLst>
                                    </p:anim>
                                  </p:childTnLst>
                                </p:cTn>
                              </p:par>
                            </p:childTnLst>
                          </p:cTn>
                        </p:par>
                        <p:par>
                          <p:cTn id="59" fill="hold">
                            <p:stCondLst>
                              <p:cond delay="1000"/>
                            </p:stCondLst>
                            <p:childTnLst>
                              <p:par>
                                <p:cTn id="60" presetID="42" presetClass="entr" presetSubtype="0" fill="hold" grpId="0" nodeType="after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1000"/>
                                        <p:tgtEl>
                                          <p:spTgt spid="42"/>
                                        </p:tgtEl>
                                      </p:cBhvr>
                                    </p:animEffect>
                                    <p:anim calcmode="lin" valueType="num">
                                      <p:cBhvr>
                                        <p:cTn id="63" dur="1000" fill="hold"/>
                                        <p:tgtEl>
                                          <p:spTgt spid="42"/>
                                        </p:tgtEl>
                                        <p:attrNameLst>
                                          <p:attrName>ppt_x</p:attrName>
                                        </p:attrNameLst>
                                      </p:cBhvr>
                                      <p:tavLst>
                                        <p:tav tm="0">
                                          <p:val>
                                            <p:strVal val="#ppt_x"/>
                                          </p:val>
                                        </p:tav>
                                        <p:tav tm="100000">
                                          <p:val>
                                            <p:strVal val="#ppt_x"/>
                                          </p:val>
                                        </p:tav>
                                      </p:tavLst>
                                    </p:anim>
                                    <p:anim calcmode="lin" valueType="num">
                                      <p:cBhvr>
                                        <p:cTn id="6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animBg="1"/>
      <p:bldP spid="44" grpId="0" animBg="1"/>
      <p:bldP spid="47" grpId="0"/>
      <p:bldP spid="49" grpId="0"/>
      <p:bldP spid="50" grpId="0" animBg="1"/>
      <p:bldP spid="51" grpId="0"/>
      <p:bldP spid="5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Microsoft Advertising Difference</a:t>
            </a:r>
            <a:endParaRPr lang="en-US" dirty="0"/>
          </a:p>
        </p:txBody>
      </p:sp>
      <p:sp>
        <p:nvSpPr>
          <p:cNvPr id="5" name="Oval 4"/>
          <p:cNvSpPr/>
          <p:nvPr/>
        </p:nvSpPr>
        <p:spPr>
          <a:xfrm>
            <a:off x="503237" y="2153025"/>
            <a:ext cx="4495800" cy="426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rgbClr val="FFFFFF"/>
                </a:solidFill>
              </a:rPr>
              <a:t>30+ Developer Markets</a:t>
            </a:r>
          </a:p>
          <a:p>
            <a:pPr algn="ctr"/>
            <a:r>
              <a:rPr lang="en-US" sz="1400" dirty="0" smtClean="0">
                <a:solidFill>
                  <a:srgbClr val="FFFFFF"/>
                </a:solidFill>
              </a:rPr>
              <a:t>Where developers can build apps and get paid in local currency for advertising in consumer markets below</a:t>
            </a:r>
            <a:endParaRPr lang="en-US" sz="1400" dirty="0">
              <a:solidFill>
                <a:srgbClr val="FFFFFF"/>
              </a:solidFill>
            </a:endParaRPr>
          </a:p>
        </p:txBody>
      </p:sp>
      <p:sp>
        <p:nvSpPr>
          <p:cNvPr id="6" name="Oval 5"/>
          <p:cNvSpPr/>
          <p:nvPr/>
        </p:nvSpPr>
        <p:spPr>
          <a:xfrm>
            <a:off x="1798637" y="4134225"/>
            <a:ext cx="2362200" cy="2108860"/>
          </a:xfrm>
          <a:prstGeom prst="ellipse">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solidFill>
                  <a:srgbClr val="FFFFFF"/>
                </a:solidFill>
              </a:rPr>
              <a:t>10 Consumer</a:t>
            </a:r>
          </a:p>
          <a:p>
            <a:pPr algn="ctr"/>
            <a:r>
              <a:rPr lang="en-US" dirty="0" smtClean="0">
                <a:solidFill>
                  <a:srgbClr val="FFFFFF"/>
                </a:solidFill>
              </a:rPr>
              <a:t>Markets</a:t>
            </a:r>
          </a:p>
          <a:p>
            <a:pPr algn="ctr"/>
            <a:r>
              <a:rPr lang="en-US" sz="1400" dirty="0" smtClean="0">
                <a:solidFill>
                  <a:srgbClr val="FFFFFF"/>
                </a:solidFill>
              </a:rPr>
              <a:t>Markets in which we sell advertising</a:t>
            </a:r>
          </a:p>
        </p:txBody>
      </p:sp>
      <p:sp>
        <p:nvSpPr>
          <p:cNvPr id="18" name="Text Placeholder 6"/>
          <p:cNvSpPr>
            <a:spLocks noGrp="1"/>
          </p:cNvSpPr>
          <p:nvPr>
            <p:ph type="body" sz="quarter" idx="10"/>
          </p:nvPr>
        </p:nvSpPr>
        <p:spPr>
          <a:xfrm>
            <a:off x="274638" y="1211263"/>
            <a:ext cx="11887200" cy="838199"/>
          </a:xfrm>
          <a:prstGeom prst="rect">
            <a:avLst/>
          </a:prstGeom>
        </p:spPr>
        <p:txBody>
          <a:bodyPr/>
          <a:lstStyle/>
          <a:p>
            <a:pPr>
              <a:spcBef>
                <a:spcPts val="1800"/>
              </a:spcBef>
            </a:pPr>
            <a:r>
              <a:rPr lang="en-US" sz="2800" dirty="0" smtClean="0"/>
              <a:t>Expanding Global Coverage</a:t>
            </a:r>
          </a:p>
        </p:txBody>
      </p:sp>
      <p:sp>
        <p:nvSpPr>
          <p:cNvPr id="19" name="Rectangle 18"/>
          <p:cNvSpPr/>
          <p:nvPr/>
        </p:nvSpPr>
        <p:spPr bwMode="auto">
          <a:xfrm>
            <a:off x="5456237" y="2394817"/>
            <a:ext cx="3124200" cy="3478815"/>
          </a:xfrm>
          <a:prstGeom prst="rect">
            <a:avLst/>
          </a:prstGeom>
          <a:solidFill>
            <a:schemeClr val="accent5"/>
          </a:solidFill>
          <a:ln w="25400" cap="flat" cmpd="sng" algn="ctr">
            <a:noFill/>
            <a:prstDash val="solid"/>
            <a:headEnd type="none" w="med" len="med"/>
            <a:tailEnd type="none" w="med" len="med"/>
          </a:ln>
          <a:effectLst/>
        </p:spPr>
        <p:txBody>
          <a:bodyPr vert="horz" wrap="square" lIns="68604" tIns="34302" rIns="68604" bIns="34302" numCol="1" rtlCol="0" anchor="t" anchorCtr="0" compatLnSpc="1">
            <a:prstTxWarp prst="textNoShape">
              <a:avLst/>
            </a:prstTxWarp>
          </a:bodyPr>
          <a:lst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a:lstStyle>
          <a:p>
            <a:r>
              <a:rPr lang="en-US" sz="4000" dirty="0" smtClean="0">
                <a:solidFill>
                  <a:srgbClr val="FFFFFF"/>
                </a:solidFill>
              </a:rPr>
              <a:t>Consumer</a:t>
            </a:r>
          </a:p>
          <a:p>
            <a:r>
              <a:rPr lang="en-US" sz="4000" dirty="0" smtClean="0">
                <a:solidFill>
                  <a:srgbClr val="FFFFFF"/>
                </a:solidFill>
              </a:rPr>
              <a:t>Markets</a:t>
            </a:r>
          </a:p>
          <a:p>
            <a:endParaRPr lang="en-US" sz="2000" dirty="0" smtClean="0">
              <a:solidFill>
                <a:srgbClr val="FFFFFF"/>
              </a:solidFill>
            </a:endParaRPr>
          </a:p>
          <a:p>
            <a:r>
              <a:rPr lang="en-US" sz="2000" dirty="0" smtClean="0">
                <a:solidFill>
                  <a:srgbClr val="FFFFFF"/>
                </a:solidFill>
              </a:rPr>
              <a:t>US</a:t>
            </a:r>
            <a:r>
              <a:rPr lang="en-US" sz="2000" dirty="0">
                <a:solidFill>
                  <a:srgbClr val="FFFFFF"/>
                </a:solidFill>
              </a:rPr>
              <a:t>, UK, FR, DE, CA, ES, IT, BR, AUS, JP</a:t>
            </a:r>
          </a:p>
        </p:txBody>
      </p:sp>
      <p:sp>
        <p:nvSpPr>
          <p:cNvPr id="20" name="Rectangle 19"/>
          <p:cNvSpPr/>
          <p:nvPr/>
        </p:nvSpPr>
        <p:spPr bwMode="auto">
          <a:xfrm>
            <a:off x="8809037" y="2404183"/>
            <a:ext cx="3124200" cy="3469449"/>
          </a:xfrm>
          <a:prstGeom prst="rect">
            <a:avLst/>
          </a:prstGeom>
          <a:solidFill>
            <a:schemeClr val="accent1"/>
          </a:solidFill>
          <a:ln w="25400" cap="flat" cmpd="sng" algn="ctr">
            <a:noFill/>
            <a:prstDash val="solid"/>
            <a:headEnd type="none" w="med" len="med"/>
            <a:tailEnd type="none" w="med" len="med"/>
          </a:ln>
          <a:effectLst/>
        </p:spPr>
        <p:txBody>
          <a:bodyPr vert="horz" wrap="square" lIns="68604" tIns="34302" rIns="68604" bIns="34302" numCol="1" rtlCol="0" anchor="t" anchorCtr="0" compatLnSpc="1">
            <a:prstTxWarp prst="textNoShape">
              <a:avLst/>
            </a:prstTxWarp>
          </a:bodyPr>
          <a:lst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a:lstStyle>
          <a:p>
            <a:r>
              <a:rPr lang="en-US" sz="4000" dirty="0" smtClean="0">
                <a:solidFill>
                  <a:srgbClr val="FFFFFF"/>
                </a:solidFill>
              </a:rPr>
              <a:t>Developer</a:t>
            </a:r>
          </a:p>
          <a:p>
            <a:r>
              <a:rPr lang="en-US" sz="4000" dirty="0" smtClean="0">
                <a:solidFill>
                  <a:srgbClr val="FFFFFF"/>
                </a:solidFill>
              </a:rPr>
              <a:t>Markets</a:t>
            </a:r>
          </a:p>
          <a:p>
            <a:endParaRPr lang="en-US" sz="2000" dirty="0" smtClean="0">
              <a:solidFill>
                <a:srgbClr val="FFFFFF"/>
              </a:solidFill>
            </a:endParaRPr>
          </a:p>
          <a:p>
            <a:r>
              <a:rPr lang="en-US" sz="2000" dirty="0" smtClean="0">
                <a:solidFill>
                  <a:srgbClr val="FFFFFF"/>
                </a:solidFill>
              </a:rPr>
              <a:t>AT</a:t>
            </a:r>
            <a:r>
              <a:rPr lang="en-US" sz="2000" dirty="0">
                <a:solidFill>
                  <a:srgbClr val="FFFFFF"/>
                </a:solidFill>
              </a:rPr>
              <a:t>, BR, NZ, SG, GR, IE, TW, CL, CO, CZ, HU, IL, KR, LU, PL, PT, ZA, AU, BE, BG, CA, CH, DE, DK, ES, FI, FR, GB, HK, IN, IT, JP, MX, NL, NO, SE, US</a:t>
            </a:r>
          </a:p>
          <a:p>
            <a:endParaRPr lang="en-US" sz="2000" dirty="0" smtClean="0">
              <a:solidFill>
                <a:srgbClr val="FFFFFF"/>
              </a:solidFill>
            </a:endParaRPr>
          </a:p>
        </p:txBody>
      </p:sp>
      <p:sp>
        <p:nvSpPr>
          <p:cNvPr id="21" name="Down Arrow 20"/>
          <p:cNvSpPr/>
          <p:nvPr/>
        </p:nvSpPr>
        <p:spPr bwMode="auto">
          <a:xfrm rot="18631187">
            <a:off x="1493837" y="4251814"/>
            <a:ext cx="533400" cy="353637"/>
          </a:xfrm>
          <a:prstGeom prst="downArrow">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2" name="Down Arrow 21"/>
          <p:cNvSpPr/>
          <p:nvPr/>
        </p:nvSpPr>
        <p:spPr bwMode="auto">
          <a:xfrm rot="3042634">
            <a:off x="3971271" y="4251053"/>
            <a:ext cx="533400" cy="353637"/>
          </a:xfrm>
          <a:prstGeom prst="downArrow">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3" name="Down Arrow 22"/>
          <p:cNvSpPr/>
          <p:nvPr/>
        </p:nvSpPr>
        <p:spPr bwMode="auto">
          <a:xfrm rot="13905533">
            <a:off x="1338545" y="5475524"/>
            <a:ext cx="533400" cy="353637"/>
          </a:xfrm>
          <a:prstGeom prst="downArrow">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167985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The Microsoft Advertising </a:t>
            </a:r>
            <a:r>
              <a:rPr lang="en-US" dirty="0" smtClean="0"/>
              <a:t>Difference (contd.)</a:t>
            </a:r>
            <a:endParaRPr lang="en-US" dirty="0"/>
          </a:p>
        </p:txBody>
      </p:sp>
      <p:sp>
        <p:nvSpPr>
          <p:cNvPr id="24" name="Text Placeholder 6"/>
          <p:cNvSpPr>
            <a:spLocks noGrp="1"/>
          </p:cNvSpPr>
          <p:nvPr>
            <p:ph type="body" sz="quarter" idx="10"/>
          </p:nvPr>
        </p:nvSpPr>
        <p:spPr>
          <a:prstGeom prst="rect">
            <a:avLst/>
          </a:prstGeom>
        </p:spPr>
        <p:txBody>
          <a:bodyPr/>
          <a:lstStyle/>
          <a:p>
            <a:pPr>
              <a:spcBef>
                <a:spcPts val="1800"/>
              </a:spcBef>
            </a:pPr>
            <a:r>
              <a:rPr lang="en-US" sz="2800" dirty="0" smtClean="0"/>
              <a:t>Ad size support for Windows 8 Design Language</a:t>
            </a:r>
          </a:p>
        </p:txBody>
      </p:sp>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4165" y="2052810"/>
            <a:ext cx="3012354" cy="1712681"/>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3611" y="2052810"/>
            <a:ext cx="3012354" cy="1705232"/>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06358" y="2052810"/>
            <a:ext cx="3012354" cy="1705231"/>
          </a:xfrm>
          <a:prstGeom prst="rect">
            <a:avLst/>
          </a:prstGeom>
        </p:spPr>
      </p:pic>
      <p:sp>
        <p:nvSpPr>
          <p:cNvPr id="15" name="TextBox 14"/>
          <p:cNvSpPr txBox="1"/>
          <p:nvPr/>
        </p:nvSpPr>
        <p:spPr>
          <a:xfrm>
            <a:off x="1828774" y="3780939"/>
            <a:ext cx="1082027" cy="369332"/>
          </a:xfrm>
          <a:prstGeom prst="rect">
            <a:avLst/>
          </a:prstGeom>
          <a:noFill/>
        </p:spPr>
        <p:txBody>
          <a:bodyPr wrap="none" lIns="0" tIns="0" rIns="0" bIns="0" rtlCol="0">
            <a:spAutoFit/>
          </a:bodyPr>
          <a:lstStyle/>
          <a:p>
            <a:r>
              <a:rPr lang="en-US" sz="2400" dirty="0" smtClean="0">
                <a:gradFill>
                  <a:gsLst>
                    <a:gs pos="0">
                      <a:srgbClr val="FFFFFF"/>
                    </a:gs>
                    <a:gs pos="86000">
                      <a:srgbClr val="FFFFFF"/>
                    </a:gs>
                  </a:gsLst>
                  <a:lin ang="5400000" scaled="0"/>
                </a:gradFill>
              </a:rPr>
              <a:t>250x250</a:t>
            </a:r>
          </a:p>
        </p:txBody>
      </p:sp>
      <p:sp>
        <p:nvSpPr>
          <p:cNvPr id="16" name="TextBox 15"/>
          <p:cNvSpPr txBox="1"/>
          <p:nvPr/>
        </p:nvSpPr>
        <p:spPr>
          <a:xfrm>
            <a:off x="5870188" y="3780939"/>
            <a:ext cx="1082027" cy="369332"/>
          </a:xfrm>
          <a:prstGeom prst="rect">
            <a:avLst/>
          </a:prstGeom>
          <a:noFill/>
        </p:spPr>
        <p:txBody>
          <a:bodyPr wrap="none" lIns="0" tIns="0" rIns="0" bIns="0" rtlCol="0">
            <a:spAutoFit/>
          </a:bodyPr>
          <a:lstStyle/>
          <a:p>
            <a:r>
              <a:rPr lang="en-US" sz="2400" dirty="0" smtClean="0">
                <a:gradFill>
                  <a:gsLst>
                    <a:gs pos="0">
                      <a:srgbClr val="FFFFFF"/>
                    </a:gs>
                    <a:gs pos="86000">
                      <a:srgbClr val="FFFFFF"/>
                    </a:gs>
                  </a:gsLst>
                  <a:lin ang="5400000" scaled="0"/>
                </a:gradFill>
              </a:rPr>
              <a:t>250x125</a:t>
            </a:r>
          </a:p>
        </p:txBody>
      </p:sp>
      <p:sp>
        <p:nvSpPr>
          <p:cNvPr id="17" name="TextBox 16"/>
          <p:cNvSpPr txBox="1"/>
          <p:nvPr/>
        </p:nvSpPr>
        <p:spPr>
          <a:xfrm>
            <a:off x="9471521" y="3783813"/>
            <a:ext cx="1082027" cy="369332"/>
          </a:xfrm>
          <a:prstGeom prst="rect">
            <a:avLst/>
          </a:prstGeom>
          <a:noFill/>
        </p:spPr>
        <p:txBody>
          <a:bodyPr wrap="none" lIns="0" tIns="0" rIns="0" bIns="0" rtlCol="0">
            <a:spAutoFit/>
          </a:bodyPr>
          <a:lstStyle/>
          <a:p>
            <a:r>
              <a:rPr lang="en-US" sz="2400" dirty="0" smtClean="0">
                <a:gradFill>
                  <a:gsLst>
                    <a:gs pos="0">
                      <a:srgbClr val="FFFFFF"/>
                    </a:gs>
                    <a:gs pos="86000">
                      <a:srgbClr val="FFFFFF"/>
                    </a:gs>
                  </a:gsLst>
                  <a:lin ang="5400000" scaled="0"/>
                </a:gradFill>
              </a:rPr>
              <a:t>250x510</a:t>
            </a:r>
          </a:p>
        </p:txBody>
      </p:sp>
      <p:sp>
        <p:nvSpPr>
          <p:cNvPr id="18" name="TextBox 17"/>
          <p:cNvSpPr txBox="1"/>
          <p:nvPr/>
        </p:nvSpPr>
        <p:spPr>
          <a:xfrm>
            <a:off x="1828773" y="5978810"/>
            <a:ext cx="1082027" cy="369332"/>
          </a:xfrm>
          <a:prstGeom prst="rect">
            <a:avLst/>
          </a:prstGeom>
          <a:noFill/>
        </p:spPr>
        <p:txBody>
          <a:bodyPr wrap="none" lIns="0" tIns="0" rIns="0" bIns="0" rtlCol="0">
            <a:spAutoFit/>
          </a:bodyPr>
          <a:lstStyle/>
          <a:p>
            <a:r>
              <a:rPr lang="en-US" sz="2400" dirty="0" smtClean="0">
                <a:gradFill>
                  <a:gsLst>
                    <a:gs pos="0">
                      <a:srgbClr val="FFFFFF"/>
                    </a:gs>
                    <a:gs pos="86000">
                      <a:srgbClr val="FFFFFF"/>
                    </a:gs>
                  </a:gsLst>
                  <a:lin ang="5400000" scaled="0"/>
                </a:gradFill>
              </a:rPr>
              <a:t>1366x66</a:t>
            </a:r>
          </a:p>
        </p:txBody>
      </p:sp>
      <p:sp>
        <p:nvSpPr>
          <p:cNvPr id="19" name="TextBox 18"/>
          <p:cNvSpPr txBox="1"/>
          <p:nvPr/>
        </p:nvSpPr>
        <p:spPr>
          <a:xfrm>
            <a:off x="5870187" y="5973266"/>
            <a:ext cx="1082027" cy="369332"/>
          </a:xfrm>
          <a:prstGeom prst="rect">
            <a:avLst/>
          </a:prstGeom>
          <a:noFill/>
        </p:spPr>
        <p:txBody>
          <a:bodyPr wrap="none" lIns="0" tIns="0" rIns="0" bIns="0" rtlCol="0">
            <a:spAutoFit/>
          </a:bodyPr>
          <a:lstStyle/>
          <a:p>
            <a:r>
              <a:rPr lang="en-US" sz="2400" dirty="0" smtClean="0">
                <a:gradFill>
                  <a:gsLst>
                    <a:gs pos="0">
                      <a:srgbClr val="FFFFFF"/>
                    </a:gs>
                    <a:gs pos="86000">
                      <a:srgbClr val="FFFFFF"/>
                    </a:gs>
                  </a:gsLst>
                  <a:lin ang="5400000" scaled="0"/>
                </a:gradFill>
              </a:rPr>
              <a:t>790x590</a:t>
            </a:r>
          </a:p>
        </p:txBody>
      </p:sp>
      <p:sp>
        <p:nvSpPr>
          <p:cNvPr id="20" name="TextBox 19"/>
          <p:cNvSpPr txBox="1"/>
          <p:nvPr/>
        </p:nvSpPr>
        <p:spPr>
          <a:xfrm>
            <a:off x="9679886" y="5978810"/>
            <a:ext cx="923330" cy="369332"/>
          </a:xfrm>
          <a:prstGeom prst="rect">
            <a:avLst/>
          </a:prstGeom>
          <a:noFill/>
        </p:spPr>
        <p:txBody>
          <a:bodyPr wrap="none" lIns="0" tIns="0" rIns="0" bIns="0" rtlCol="0">
            <a:spAutoFit/>
          </a:bodyPr>
          <a:lstStyle/>
          <a:p>
            <a:r>
              <a:rPr lang="en-US" sz="2400" dirty="0" smtClean="0">
                <a:gradFill>
                  <a:gsLst>
                    <a:gs pos="0">
                      <a:srgbClr val="FFFFFF"/>
                    </a:gs>
                    <a:gs pos="86000">
                      <a:srgbClr val="FFFFFF"/>
                    </a:gs>
                  </a:gsLst>
                  <a:lin ang="5400000" scaled="0"/>
                </a:gradFill>
              </a:rPr>
              <a:t>292x60</a:t>
            </a:r>
          </a:p>
        </p:txBody>
      </p:sp>
      <p:pic>
        <p:nvPicPr>
          <p:cNvPr id="21" name="Picture 20" descr="5_250x120_Win8"/>
          <p:cNvPicPr>
            <a:picLocks noGrp="1" noChangeAspect="1"/>
          </p:cNvPicPr>
          <p:nvPr isPhoto="1"/>
        </p:nvPicPr>
        <p:blipFill>
          <a:blip r:embed="rId5" cstate="print">
            <a:lum/>
            <a:extLst>
              <a:ext uri="{28A0092B-C50C-407E-A947-70E740481C1C}">
                <a14:useLocalDpi xmlns:a14="http://schemas.microsoft.com/office/drawing/2010/main" val="0"/>
              </a:ext>
            </a:extLst>
          </a:blip>
          <a:stretch>
            <a:fillRect/>
          </a:stretch>
        </p:blipFill>
        <p:spPr>
          <a:xfrm>
            <a:off x="4794164" y="4262328"/>
            <a:ext cx="3012355" cy="1693834"/>
          </a:xfrm>
          <a:prstGeom prst="rect">
            <a:avLst/>
          </a:prstGeom>
          <a:noFill/>
          <a:ln>
            <a:noFill/>
          </a:ln>
        </p:spPr>
      </p:pic>
      <p:pic>
        <p:nvPicPr>
          <p:cNvPr id="22" name="Picture 21" descr="Landscape_SplitSnapped"/>
          <p:cNvPicPr>
            <a:picLocks noGrp="1" noChangeAspect="1"/>
          </p:cNvPicPr>
          <p:nvPr isPhoto="1"/>
        </p:nvPicPr>
        <p:blipFill>
          <a:blip r:embed="rId6" cstate="print">
            <a:lum/>
            <a:extLst>
              <a:ext uri="{28A0092B-C50C-407E-A947-70E740481C1C}">
                <a14:useLocalDpi xmlns:a14="http://schemas.microsoft.com/office/drawing/2010/main" val="0"/>
              </a:ext>
            </a:extLst>
          </a:blip>
          <a:stretch>
            <a:fillRect/>
          </a:stretch>
        </p:blipFill>
        <p:spPr>
          <a:xfrm>
            <a:off x="8506358" y="4270269"/>
            <a:ext cx="3012354" cy="1693833"/>
          </a:xfrm>
          <a:prstGeom prst="rect">
            <a:avLst/>
          </a:prstGeom>
          <a:noFill/>
          <a:ln>
            <a:noFill/>
          </a:ln>
        </p:spPr>
      </p:pic>
      <p:pic>
        <p:nvPicPr>
          <p:cNvPr id="23" name="Picture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3611" y="4262327"/>
            <a:ext cx="3012354" cy="1716483"/>
          </a:xfrm>
          <a:prstGeom prst="rect">
            <a:avLst/>
          </a:prstGeom>
        </p:spPr>
      </p:pic>
    </p:spTree>
    <p:extLst>
      <p:ext uri="{BB962C8B-B14F-4D97-AF65-F5344CB8AC3E}">
        <p14:creationId xmlns:p14="http://schemas.microsoft.com/office/powerpoint/2010/main" val="26124174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Example of </a:t>
            </a:r>
            <a:br>
              <a:rPr lang="en-US" dirty="0" smtClean="0"/>
            </a:br>
            <a:r>
              <a:rPr lang="en-US" dirty="0" smtClean="0"/>
              <a:t>Microsoft Advertising Experiences</a:t>
            </a:r>
            <a:endParaRPr lang="en-US" dirty="0"/>
          </a:p>
        </p:txBody>
      </p:sp>
      <p:sp>
        <p:nvSpPr>
          <p:cNvPr id="3" name="Subtitle 2"/>
          <p:cNvSpPr>
            <a:spLocks noGrp="1"/>
          </p:cNvSpPr>
          <p:nvPr>
            <p:ph type="subTitle" idx="1"/>
          </p:nvPr>
        </p:nvSpPr>
        <p:spPr/>
        <p:txBody>
          <a:bodyPr/>
          <a:lstStyle/>
          <a:p>
            <a:r>
              <a:rPr lang="en-US" dirty="0" smtClean="0"/>
              <a:t>DEMO</a:t>
            </a:r>
            <a:endParaRPr lang="en-US" dirty="0"/>
          </a:p>
        </p:txBody>
      </p:sp>
    </p:spTree>
    <p:extLst>
      <p:ext uri="{BB962C8B-B14F-4D97-AF65-F5344CB8AC3E}">
        <p14:creationId xmlns:p14="http://schemas.microsoft.com/office/powerpoint/2010/main" val="4278936207"/>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Integrating the SDK</a:t>
            </a:r>
            <a:endParaRPr lang="en-US" dirty="0"/>
          </a:p>
        </p:txBody>
      </p:sp>
      <p:pic>
        <p:nvPicPr>
          <p:cNvPr id="9" name="Picture 8"/>
          <p:cNvPicPr>
            <a:picLocks noChangeAspect="1" noChangeArrowheads="1"/>
          </p:cNvPicPr>
          <p:nvPr/>
        </p:nvPicPr>
        <p:blipFill>
          <a:blip r:embed="rId2">
            <a:clrChange>
              <a:clrFrom>
                <a:srgbClr val="FF0004"/>
              </a:clrFrom>
              <a:clrTo>
                <a:srgbClr val="FF0004">
                  <a:alpha val="0"/>
                </a:srgbClr>
              </a:clrTo>
            </a:clrChange>
            <a:extLst>
              <a:ext uri="{28A0092B-C50C-407E-A947-70E740481C1C}">
                <a14:useLocalDpi xmlns:a14="http://schemas.microsoft.com/office/drawing/2010/main" val="0"/>
              </a:ext>
            </a:extLst>
          </a:blip>
          <a:srcRect/>
          <a:stretch>
            <a:fillRect/>
          </a:stretch>
        </p:blipFill>
        <p:spPr bwMode="auto">
          <a:xfrm>
            <a:off x="11247437" y="5783262"/>
            <a:ext cx="818964" cy="822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67914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Developer Workflow</a:t>
            </a:r>
            <a:endParaRPr lang="en-US" dirty="0"/>
          </a:p>
        </p:txBody>
      </p:sp>
      <p:sp>
        <p:nvSpPr>
          <p:cNvPr id="6" name="Content Placeholder 2"/>
          <p:cNvSpPr txBox="1">
            <a:spLocks/>
          </p:cNvSpPr>
          <p:nvPr/>
        </p:nvSpPr>
        <p:spPr>
          <a:xfrm>
            <a:off x="592852" y="2670283"/>
            <a:ext cx="11149013" cy="2000548"/>
          </a:xfrm>
          <a:prstGeom prst="rect">
            <a:avLst/>
          </a:prstGeom>
        </p:spPr>
        <p:txBody>
          <a:bodyPr vert="horz" wrap="square" lIns="0" tIns="0" rIns="0" bIns="0" rtlCol="0">
            <a:noAutofit/>
          </a:bodyPr>
          <a:lstStyle>
            <a:lvl1pPr marL="460375" indent="-460375" algn="l" defTabSz="914363" rtl="0" eaLnBrk="1" latinLnBrk="0" hangingPunct="1">
              <a:lnSpc>
                <a:spcPct val="90000"/>
              </a:lnSpc>
              <a:spcBef>
                <a:spcPct val="20000"/>
              </a:spcBef>
              <a:buSzPct val="90000"/>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 typeface="Arial" pitchFamily="34" charset="0"/>
              <a:buChar char="•"/>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 typeface="Arial" pitchFamily="34" charset="0"/>
              <a:buChar char="•"/>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endParaRPr lang="en-US" dirty="0" smtClean="0">
              <a:gradFill>
                <a:gsLst>
                  <a:gs pos="0">
                    <a:srgbClr val="FFFFFF"/>
                  </a:gs>
                  <a:gs pos="86000">
                    <a:srgbClr val="FFFFFF"/>
                  </a:gs>
                </a:gsLst>
                <a:lin ang="5400000" scaled="0"/>
              </a:gradFill>
              <a:latin typeface="Segoe UI Light"/>
            </a:endParaRPr>
          </a:p>
        </p:txBody>
      </p:sp>
      <p:sp>
        <p:nvSpPr>
          <p:cNvPr id="7" name="Rectangle 6"/>
          <p:cNvSpPr/>
          <p:nvPr/>
        </p:nvSpPr>
        <p:spPr bwMode="auto">
          <a:xfrm>
            <a:off x="865806" y="2376856"/>
            <a:ext cx="2265529" cy="1078174"/>
          </a:xfrm>
          <a:prstGeom prst="rect">
            <a:avLst/>
          </a:prstGeom>
          <a:solidFill>
            <a:srgbClr val="65BC46"/>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2200" b="1" kern="0" dirty="0" smtClean="0">
                <a:solidFill>
                  <a:srgbClr val="232323"/>
                </a:solidFill>
                <a:latin typeface="Segoe UI Semibold"/>
              </a:rPr>
              <a:t>DEVCENTER</a:t>
            </a:r>
          </a:p>
        </p:txBody>
      </p:sp>
      <p:sp>
        <p:nvSpPr>
          <p:cNvPr id="8" name="Rectangle 7"/>
          <p:cNvSpPr/>
          <p:nvPr/>
        </p:nvSpPr>
        <p:spPr bwMode="auto">
          <a:xfrm>
            <a:off x="865807" y="4670831"/>
            <a:ext cx="2265529" cy="1078174"/>
          </a:xfrm>
          <a:prstGeom prst="rect">
            <a:avLst/>
          </a:prstGeom>
          <a:solidFill>
            <a:srgbClr val="65BC46"/>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2200" b="1" kern="0" dirty="0" smtClean="0">
                <a:solidFill>
                  <a:srgbClr val="232323"/>
                </a:solidFill>
                <a:latin typeface="Segoe UI Semibold"/>
              </a:rPr>
              <a:t>MSA</a:t>
            </a:r>
          </a:p>
        </p:txBody>
      </p:sp>
      <p:sp>
        <p:nvSpPr>
          <p:cNvPr id="9" name="Rectangle 8"/>
          <p:cNvSpPr/>
          <p:nvPr/>
        </p:nvSpPr>
        <p:spPr bwMode="auto">
          <a:xfrm>
            <a:off x="3583162" y="2376856"/>
            <a:ext cx="2265529" cy="1078174"/>
          </a:xfrm>
          <a:prstGeom prst="rect">
            <a:avLst/>
          </a:prstGeom>
          <a:solidFill>
            <a:srgbClr val="65BC46"/>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2200" b="1" kern="0" dirty="0" smtClean="0">
                <a:solidFill>
                  <a:srgbClr val="232323"/>
                </a:solidFill>
                <a:latin typeface="Segoe UI Semibold"/>
              </a:rPr>
              <a:t>VISUAL</a:t>
            </a:r>
            <a:br>
              <a:rPr lang="en-US" sz="2200" b="1" kern="0" dirty="0" smtClean="0">
                <a:solidFill>
                  <a:srgbClr val="232323"/>
                </a:solidFill>
                <a:latin typeface="Segoe UI Semibold"/>
              </a:rPr>
            </a:br>
            <a:r>
              <a:rPr lang="en-US" sz="2200" b="1" kern="0" dirty="0" smtClean="0">
                <a:solidFill>
                  <a:srgbClr val="232323"/>
                </a:solidFill>
                <a:latin typeface="Segoe UI Semibold"/>
              </a:rPr>
              <a:t>STUDIO</a:t>
            </a:r>
          </a:p>
        </p:txBody>
      </p:sp>
      <p:sp>
        <p:nvSpPr>
          <p:cNvPr id="10" name="Rectangle 9"/>
          <p:cNvSpPr/>
          <p:nvPr/>
        </p:nvSpPr>
        <p:spPr bwMode="auto">
          <a:xfrm>
            <a:off x="3583163" y="4670831"/>
            <a:ext cx="2265529" cy="1078174"/>
          </a:xfrm>
          <a:prstGeom prst="rect">
            <a:avLst/>
          </a:prstGeom>
          <a:solidFill>
            <a:srgbClr val="65BC46"/>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2200" b="1" kern="0" dirty="0" smtClean="0">
                <a:solidFill>
                  <a:srgbClr val="232323"/>
                </a:solidFill>
                <a:latin typeface="Segoe UI Semibold"/>
              </a:rPr>
              <a:t>PUBCENTER</a:t>
            </a:r>
          </a:p>
        </p:txBody>
      </p:sp>
      <p:sp>
        <p:nvSpPr>
          <p:cNvPr id="11" name="Rectangle 10"/>
          <p:cNvSpPr/>
          <p:nvPr/>
        </p:nvSpPr>
        <p:spPr bwMode="auto">
          <a:xfrm>
            <a:off x="6536453" y="2375885"/>
            <a:ext cx="2265529" cy="1078174"/>
          </a:xfrm>
          <a:prstGeom prst="rect">
            <a:avLst/>
          </a:prstGeom>
          <a:solidFill>
            <a:srgbClr val="65BC46"/>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2200" b="1" kern="0" dirty="0" smtClean="0">
                <a:solidFill>
                  <a:srgbClr val="232323"/>
                </a:solidFill>
                <a:latin typeface="Segoe UI Semibold"/>
              </a:rPr>
              <a:t>WINDOWS STORE</a:t>
            </a:r>
          </a:p>
        </p:txBody>
      </p:sp>
      <p:cxnSp>
        <p:nvCxnSpPr>
          <p:cNvPr id="12" name="Straight Arrow Connector 11"/>
          <p:cNvCxnSpPr>
            <a:stCxn id="7" idx="2"/>
            <a:endCxn id="8" idx="0"/>
          </p:cNvCxnSpPr>
          <p:nvPr/>
        </p:nvCxnSpPr>
        <p:spPr>
          <a:xfrm>
            <a:off x="1998571" y="3455030"/>
            <a:ext cx="1" cy="1215801"/>
          </a:xfrm>
          <a:prstGeom prst="straightConnector1">
            <a:avLst/>
          </a:prstGeom>
          <a:noFill/>
          <a:ln w="9525" cap="flat" cmpd="sng" algn="ctr">
            <a:solidFill>
              <a:srgbClr val="65BC46">
                <a:shade val="95000"/>
                <a:satMod val="105000"/>
              </a:srgbClr>
            </a:solidFill>
            <a:prstDash val="solid"/>
            <a:tailEnd type="arrow"/>
          </a:ln>
          <a:effectLst/>
        </p:spPr>
      </p:cxnSp>
      <p:cxnSp>
        <p:nvCxnSpPr>
          <p:cNvPr id="13" name="Straight Arrow Connector 12"/>
          <p:cNvCxnSpPr>
            <a:stCxn id="8" idx="3"/>
            <a:endCxn id="10" idx="1"/>
          </p:cNvCxnSpPr>
          <p:nvPr/>
        </p:nvCxnSpPr>
        <p:spPr>
          <a:xfrm>
            <a:off x="3131336" y="5209918"/>
            <a:ext cx="451827" cy="0"/>
          </a:xfrm>
          <a:prstGeom prst="straightConnector1">
            <a:avLst/>
          </a:prstGeom>
          <a:noFill/>
          <a:ln w="9525" cap="flat" cmpd="sng" algn="ctr">
            <a:solidFill>
              <a:srgbClr val="65BC46">
                <a:shade val="95000"/>
                <a:satMod val="105000"/>
              </a:srgbClr>
            </a:solidFill>
            <a:prstDash val="solid"/>
            <a:tailEnd type="arrow"/>
          </a:ln>
          <a:effectLst/>
        </p:spPr>
      </p:cxnSp>
      <p:cxnSp>
        <p:nvCxnSpPr>
          <p:cNvPr id="14" name="Straight Arrow Connector 13"/>
          <p:cNvCxnSpPr>
            <a:stCxn id="10" idx="0"/>
            <a:endCxn id="9" idx="2"/>
          </p:cNvCxnSpPr>
          <p:nvPr/>
        </p:nvCxnSpPr>
        <p:spPr>
          <a:xfrm flipH="1" flipV="1">
            <a:off x="4715927" y="3455030"/>
            <a:ext cx="1" cy="1215801"/>
          </a:xfrm>
          <a:prstGeom prst="straightConnector1">
            <a:avLst/>
          </a:prstGeom>
          <a:noFill/>
          <a:ln w="9525" cap="flat" cmpd="sng" algn="ctr">
            <a:solidFill>
              <a:srgbClr val="65BC46">
                <a:shade val="95000"/>
                <a:satMod val="105000"/>
              </a:srgbClr>
            </a:solidFill>
            <a:prstDash val="solid"/>
            <a:tailEnd type="arrow"/>
          </a:ln>
          <a:effectLst/>
        </p:spPr>
      </p:cxnSp>
      <p:cxnSp>
        <p:nvCxnSpPr>
          <p:cNvPr id="15" name="Straight Arrow Connector 14"/>
          <p:cNvCxnSpPr>
            <a:stCxn id="9" idx="3"/>
            <a:endCxn id="11" idx="1"/>
          </p:cNvCxnSpPr>
          <p:nvPr/>
        </p:nvCxnSpPr>
        <p:spPr>
          <a:xfrm flipV="1">
            <a:off x="5848691" y="2914972"/>
            <a:ext cx="687762" cy="971"/>
          </a:xfrm>
          <a:prstGeom prst="straightConnector1">
            <a:avLst/>
          </a:prstGeom>
          <a:noFill/>
          <a:ln w="9525" cap="flat" cmpd="sng" algn="ctr">
            <a:solidFill>
              <a:srgbClr val="65BC46">
                <a:shade val="95000"/>
                <a:satMod val="105000"/>
              </a:srgbClr>
            </a:solidFill>
            <a:prstDash val="solid"/>
            <a:tailEnd type="arrow"/>
          </a:ln>
          <a:effectLst/>
        </p:spPr>
      </p:cxnSp>
      <p:sp>
        <p:nvSpPr>
          <p:cNvPr id="16" name="TextBox 15"/>
          <p:cNvSpPr txBox="1"/>
          <p:nvPr/>
        </p:nvSpPr>
        <p:spPr>
          <a:xfrm>
            <a:off x="3979058" y="1372805"/>
            <a:ext cx="1684757" cy="369332"/>
          </a:xfrm>
          <a:prstGeom prst="rect">
            <a:avLst/>
          </a:prstGeom>
          <a:noFill/>
        </p:spPr>
        <p:txBody>
          <a:bodyPr wrap="none" lIns="0" tIns="0" rIns="0" bIns="0" rtlCol="0">
            <a:spAutoFit/>
          </a:bodyPr>
          <a:lstStyle/>
          <a:p>
            <a:pPr defTabSz="914400">
              <a:defRPr/>
            </a:pPr>
            <a:r>
              <a:rPr lang="en-US" sz="2400" kern="0" dirty="0" smtClean="0">
                <a:solidFill>
                  <a:srgbClr val="FFFFFF"/>
                </a:solidFill>
              </a:rPr>
              <a:t>Design Time</a:t>
            </a:r>
          </a:p>
        </p:txBody>
      </p:sp>
      <p:sp>
        <p:nvSpPr>
          <p:cNvPr id="17" name="Rectangle 16"/>
          <p:cNvSpPr/>
          <p:nvPr/>
        </p:nvSpPr>
        <p:spPr bwMode="auto">
          <a:xfrm>
            <a:off x="9476336" y="4670831"/>
            <a:ext cx="2265529" cy="1078174"/>
          </a:xfrm>
          <a:prstGeom prst="rect">
            <a:avLst/>
          </a:prstGeom>
          <a:solidFill>
            <a:srgbClr val="F8F57B"/>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2200" b="1" kern="0" dirty="0" smtClean="0">
                <a:solidFill>
                  <a:srgbClr val="232323"/>
                </a:solidFill>
                <a:latin typeface="Segoe UI Semibold"/>
              </a:rPr>
              <a:t>PUBCENTER</a:t>
            </a:r>
          </a:p>
        </p:txBody>
      </p:sp>
      <p:sp>
        <p:nvSpPr>
          <p:cNvPr id="18" name="Rectangle 17"/>
          <p:cNvSpPr/>
          <p:nvPr/>
        </p:nvSpPr>
        <p:spPr bwMode="auto">
          <a:xfrm>
            <a:off x="9476336" y="2322265"/>
            <a:ext cx="2265529" cy="1078174"/>
          </a:xfrm>
          <a:prstGeom prst="rect">
            <a:avLst/>
          </a:prstGeom>
          <a:solidFill>
            <a:srgbClr val="F8F57B"/>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2200" b="1" kern="0" dirty="0" smtClean="0">
                <a:solidFill>
                  <a:srgbClr val="232323"/>
                </a:solidFill>
                <a:latin typeface="Segoe UI Semibold"/>
              </a:rPr>
              <a:t>WINDOWS</a:t>
            </a:r>
          </a:p>
          <a:p>
            <a:pPr algn="ctr" defTabSz="914099" fontAlgn="base">
              <a:spcBef>
                <a:spcPct val="0"/>
              </a:spcBef>
              <a:spcAft>
                <a:spcPct val="0"/>
              </a:spcAft>
              <a:defRPr/>
            </a:pPr>
            <a:r>
              <a:rPr lang="en-US" sz="2200" b="1" kern="0" dirty="0" smtClean="0">
                <a:solidFill>
                  <a:srgbClr val="232323"/>
                </a:solidFill>
                <a:latin typeface="Segoe UI Semibold"/>
              </a:rPr>
              <a:t>STORE</a:t>
            </a:r>
          </a:p>
        </p:txBody>
      </p:sp>
      <p:sp>
        <p:nvSpPr>
          <p:cNvPr id="19" name="TextBox 18"/>
          <p:cNvSpPr txBox="1"/>
          <p:nvPr/>
        </p:nvSpPr>
        <p:spPr>
          <a:xfrm>
            <a:off x="9919536" y="1398923"/>
            <a:ext cx="1173398" cy="369332"/>
          </a:xfrm>
          <a:prstGeom prst="rect">
            <a:avLst/>
          </a:prstGeom>
          <a:noFill/>
        </p:spPr>
        <p:txBody>
          <a:bodyPr wrap="none" lIns="0" tIns="0" rIns="0" bIns="0" rtlCol="0">
            <a:spAutoFit/>
          </a:bodyPr>
          <a:lstStyle/>
          <a:p>
            <a:pPr defTabSz="914400">
              <a:defRPr/>
            </a:pPr>
            <a:r>
              <a:rPr lang="en-US" sz="2400" kern="0" dirty="0" smtClean="0">
                <a:solidFill>
                  <a:srgbClr val="FFFFFF"/>
                </a:solidFill>
              </a:rPr>
              <a:t>App Live</a:t>
            </a:r>
          </a:p>
        </p:txBody>
      </p:sp>
      <p:sp>
        <p:nvSpPr>
          <p:cNvPr id="20" name="Right Brace 19"/>
          <p:cNvSpPr/>
          <p:nvPr/>
        </p:nvSpPr>
        <p:spPr>
          <a:xfrm rot="16200000">
            <a:off x="4578777" y="-1951146"/>
            <a:ext cx="485321" cy="7961088"/>
          </a:xfrm>
          <a:prstGeom prst="rightBrace">
            <a:avLst/>
          </a:prstGeom>
          <a:noFill/>
          <a:ln w="9525" cap="flat" cmpd="sng" algn="ctr">
            <a:solidFill>
              <a:srgbClr val="969696"/>
            </a:solidFill>
            <a:prstDash val="solid"/>
          </a:ln>
          <a:effectLst/>
        </p:spPr>
        <p:txBody>
          <a:bodyPr rtlCol="0" anchor="ctr"/>
          <a:lstStyle/>
          <a:p>
            <a:pPr algn="ctr" defTabSz="914400">
              <a:defRPr/>
            </a:pPr>
            <a:endParaRPr lang="en-US" kern="0" dirty="0" smtClean="0">
              <a:solidFill>
                <a:srgbClr val="FFFFFF"/>
              </a:solidFill>
              <a:latin typeface="Segoe UI Light"/>
            </a:endParaRPr>
          </a:p>
        </p:txBody>
      </p:sp>
      <p:sp>
        <p:nvSpPr>
          <p:cNvPr id="21" name="TextBox 20"/>
          <p:cNvSpPr txBox="1"/>
          <p:nvPr/>
        </p:nvSpPr>
        <p:spPr>
          <a:xfrm>
            <a:off x="748976" y="6129019"/>
            <a:ext cx="2396008" cy="307777"/>
          </a:xfrm>
          <a:prstGeom prst="rect">
            <a:avLst/>
          </a:prstGeom>
          <a:solidFill>
            <a:schemeClr val="tx1"/>
          </a:solidFill>
        </p:spPr>
        <p:txBody>
          <a:bodyPr wrap="square" lIns="0" tIns="0" rIns="0" bIns="0" rtlCol="0">
            <a:spAutoFit/>
          </a:bodyPr>
          <a:lstStyle/>
          <a:p>
            <a:pPr algn="ctr" defTabSz="914400">
              <a:defRPr/>
            </a:pPr>
            <a:r>
              <a:rPr lang="en-US" sz="2000" kern="0" dirty="0" smtClean="0">
                <a:solidFill>
                  <a:srgbClr val="000000"/>
                </a:solidFill>
              </a:rPr>
              <a:t>Download</a:t>
            </a:r>
          </a:p>
        </p:txBody>
      </p:sp>
      <p:sp>
        <p:nvSpPr>
          <p:cNvPr id="22" name="TextBox 21"/>
          <p:cNvSpPr txBox="1"/>
          <p:nvPr/>
        </p:nvSpPr>
        <p:spPr>
          <a:xfrm>
            <a:off x="3333729" y="6129018"/>
            <a:ext cx="2764397" cy="307777"/>
          </a:xfrm>
          <a:prstGeom prst="rect">
            <a:avLst/>
          </a:prstGeom>
          <a:solidFill>
            <a:schemeClr val="tx1"/>
          </a:solidFill>
        </p:spPr>
        <p:txBody>
          <a:bodyPr wrap="square" lIns="0" tIns="0" rIns="0" bIns="0" rtlCol="0">
            <a:spAutoFit/>
          </a:bodyPr>
          <a:lstStyle/>
          <a:p>
            <a:pPr algn="ctr" defTabSz="914400">
              <a:defRPr/>
            </a:pPr>
            <a:r>
              <a:rPr lang="en-US" sz="2000" kern="0" dirty="0" smtClean="0">
                <a:solidFill>
                  <a:srgbClr val="000000"/>
                </a:solidFill>
              </a:rPr>
              <a:t>Provision Ads</a:t>
            </a:r>
          </a:p>
        </p:txBody>
      </p:sp>
      <p:sp>
        <p:nvSpPr>
          <p:cNvPr id="23" name="TextBox 22"/>
          <p:cNvSpPr txBox="1"/>
          <p:nvPr/>
        </p:nvSpPr>
        <p:spPr>
          <a:xfrm>
            <a:off x="3333727" y="3670557"/>
            <a:ext cx="2764397" cy="307777"/>
          </a:xfrm>
          <a:prstGeom prst="rect">
            <a:avLst/>
          </a:prstGeom>
          <a:solidFill>
            <a:schemeClr val="tx1"/>
          </a:solidFill>
        </p:spPr>
        <p:txBody>
          <a:bodyPr wrap="square" lIns="0" tIns="0" rIns="0" bIns="0" rtlCol="0">
            <a:spAutoFit/>
          </a:bodyPr>
          <a:lstStyle/>
          <a:p>
            <a:pPr algn="ctr" defTabSz="914400">
              <a:defRPr/>
            </a:pPr>
            <a:r>
              <a:rPr lang="en-US" sz="2000" kern="0" dirty="0" smtClean="0">
                <a:solidFill>
                  <a:srgbClr val="000000"/>
                </a:solidFill>
              </a:rPr>
              <a:t>Integrate Ads</a:t>
            </a:r>
          </a:p>
        </p:txBody>
      </p:sp>
      <p:sp>
        <p:nvSpPr>
          <p:cNvPr id="24" name="TextBox 23"/>
          <p:cNvSpPr txBox="1"/>
          <p:nvPr/>
        </p:nvSpPr>
        <p:spPr>
          <a:xfrm>
            <a:off x="9226901" y="6129017"/>
            <a:ext cx="2764397" cy="307777"/>
          </a:xfrm>
          <a:prstGeom prst="rect">
            <a:avLst/>
          </a:prstGeom>
          <a:solidFill>
            <a:schemeClr val="tx1"/>
          </a:solidFill>
        </p:spPr>
        <p:txBody>
          <a:bodyPr wrap="square" lIns="0" tIns="0" rIns="0" bIns="0" rtlCol="0">
            <a:spAutoFit/>
          </a:bodyPr>
          <a:lstStyle/>
          <a:p>
            <a:pPr algn="ctr" defTabSz="914400">
              <a:defRPr/>
            </a:pPr>
            <a:r>
              <a:rPr lang="en-US" sz="2000" kern="0" dirty="0" smtClean="0">
                <a:solidFill>
                  <a:srgbClr val="000000"/>
                </a:solidFill>
              </a:rPr>
              <a:t>Monetization</a:t>
            </a:r>
          </a:p>
        </p:txBody>
      </p:sp>
      <p:sp>
        <p:nvSpPr>
          <p:cNvPr id="25" name="Right Brace 24"/>
          <p:cNvSpPr/>
          <p:nvPr/>
        </p:nvSpPr>
        <p:spPr>
          <a:xfrm rot="16200000">
            <a:off x="10275963" y="556722"/>
            <a:ext cx="460545" cy="2970126"/>
          </a:xfrm>
          <a:prstGeom prst="rightBrace">
            <a:avLst/>
          </a:prstGeom>
          <a:noFill/>
          <a:ln w="9525" cap="flat" cmpd="sng" algn="ctr">
            <a:solidFill>
              <a:srgbClr val="969696"/>
            </a:solidFill>
            <a:prstDash val="solid"/>
          </a:ln>
          <a:effectLst/>
        </p:spPr>
        <p:txBody>
          <a:bodyPr rtlCol="0" anchor="ctr"/>
          <a:lstStyle/>
          <a:p>
            <a:pPr algn="ctr" defTabSz="914400">
              <a:defRPr/>
            </a:pPr>
            <a:endParaRPr lang="en-US" kern="0" dirty="0" smtClean="0">
              <a:solidFill>
                <a:srgbClr val="FFFFFF"/>
              </a:solidFill>
              <a:latin typeface="Segoe UI Light"/>
            </a:endParaRPr>
          </a:p>
        </p:txBody>
      </p:sp>
    </p:spTree>
    <p:extLst>
      <p:ext uri="{BB962C8B-B14F-4D97-AF65-F5344CB8AC3E}">
        <p14:creationId xmlns:p14="http://schemas.microsoft.com/office/powerpoint/2010/main" val="41832634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a:spLocks noGrp="1"/>
          </p:cNvSpPr>
          <p:nvPr/>
        </p:nvSpPr>
        <p:spPr>
          <a:xfrm>
            <a:off x="533319" y="-7938"/>
            <a:ext cx="11887200" cy="914400"/>
          </a:xfrm>
          <a:prstGeom prst="rect">
            <a:avLst/>
          </a:prstGeom>
        </p:spPr>
        <p:txBody>
          <a:bodyPr vert="horz" lIns="182880" tIns="45720" rIns="182880" bIns="45720" rtlCol="0" anchor="t">
            <a:noAutofit/>
          </a:bodyPr>
          <a:lst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a:lstStyle>
          <a:p>
            <a:r>
              <a:rPr lang="en-US" dirty="0" smtClean="0">
                <a:gradFill>
                  <a:gsLst>
                    <a:gs pos="0">
                      <a:srgbClr val="FFFFFF"/>
                    </a:gs>
                    <a:gs pos="100000">
                      <a:srgbClr val="FFFFFF"/>
                    </a:gs>
                  </a:gsLst>
                  <a:lin ang="5400000" scaled="0"/>
                </a:gradFill>
              </a:rPr>
              <a:t>3 Trends impacting our Industry</a:t>
            </a:r>
            <a:endParaRPr lang="en-US" dirty="0">
              <a:gradFill>
                <a:gsLst>
                  <a:gs pos="0">
                    <a:srgbClr val="FFFFFF"/>
                  </a:gs>
                  <a:gs pos="100000">
                    <a:srgbClr val="FFFFFF"/>
                  </a:gs>
                </a:gsLst>
                <a:lin ang="5400000" scaled="0"/>
              </a:gradFill>
            </a:endParaRPr>
          </a:p>
        </p:txBody>
      </p:sp>
      <p:cxnSp>
        <p:nvCxnSpPr>
          <p:cNvPr id="3" name="Straight Connector 2"/>
          <p:cNvCxnSpPr/>
          <p:nvPr/>
        </p:nvCxnSpPr>
        <p:spPr>
          <a:xfrm>
            <a:off x="457517" y="5935662"/>
            <a:ext cx="3474720" cy="0"/>
          </a:xfrm>
          <a:prstGeom prst="line">
            <a:avLst/>
          </a:prstGeom>
          <a:ln w="28575">
            <a:solidFill>
              <a:srgbClr val="969696"/>
            </a:solidFill>
          </a:ln>
        </p:spPr>
        <p:style>
          <a:lnRef idx="1">
            <a:schemeClr val="accent1"/>
          </a:lnRef>
          <a:fillRef idx="0">
            <a:schemeClr val="accent1"/>
          </a:fillRef>
          <a:effectRef idx="0">
            <a:schemeClr val="accent1"/>
          </a:effectRef>
          <a:fontRef idx="minor">
            <a:schemeClr val="tx1"/>
          </a:fontRef>
        </p:style>
      </p:cxnSp>
      <p:sp>
        <p:nvSpPr>
          <p:cNvPr id="28" name="Rectangle 27"/>
          <p:cNvSpPr>
            <a:spLocks noChangeAspect="1"/>
          </p:cNvSpPr>
          <p:nvPr/>
        </p:nvSpPr>
        <p:spPr bwMode="auto">
          <a:xfrm>
            <a:off x="476591" y="1651490"/>
            <a:ext cx="3474247" cy="22267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endParaRPr lang="en-US" sz="2800">
              <a:solidFill>
                <a:srgbClr val="FFFFFF"/>
              </a:solidFill>
            </a:endParaRPr>
          </a:p>
        </p:txBody>
      </p:sp>
      <p:sp>
        <p:nvSpPr>
          <p:cNvPr id="29" name="TextBox 14"/>
          <p:cNvSpPr txBox="1"/>
          <p:nvPr/>
        </p:nvSpPr>
        <p:spPr bwMode="gray">
          <a:xfrm>
            <a:off x="503237" y="1696425"/>
            <a:ext cx="492122" cy="110799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7200" b="1" spc="-300" dirty="0" smtClean="0">
                <a:gradFill>
                  <a:gsLst>
                    <a:gs pos="0">
                      <a:srgbClr val="FBFBFB"/>
                    </a:gs>
                    <a:gs pos="86000">
                      <a:srgbClr val="FBFBFB"/>
                    </a:gs>
                  </a:gsLst>
                  <a:lin ang="5400000" scaled="0"/>
                </a:gradFill>
                <a:ea typeface="Segoe UI" pitchFamily="34" charset="0"/>
                <a:cs typeface="Segoe UI" pitchFamily="34" charset="0"/>
              </a:rPr>
              <a:t>1</a:t>
            </a:r>
          </a:p>
        </p:txBody>
      </p:sp>
      <p:grpSp>
        <p:nvGrpSpPr>
          <p:cNvPr id="30" name="Group 29"/>
          <p:cNvGrpSpPr/>
          <p:nvPr/>
        </p:nvGrpSpPr>
        <p:grpSpPr bwMode="black">
          <a:xfrm>
            <a:off x="1417637" y="2019792"/>
            <a:ext cx="522886" cy="515871"/>
            <a:chOff x="2916435" y="3914152"/>
            <a:chExt cx="930763" cy="918513"/>
          </a:xfrm>
        </p:grpSpPr>
        <p:pic>
          <p:nvPicPr>
            <p:cNvPr id="31" name="Picture 30"/>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rot="2614426" flipH="1">
              <a:off x="2916435" y="4302640"/>
              <a:ext cx="394555" cy="530025"/>
            </a:xfrm>
            <a:prstGeom prst="rect">
              <a:avLst/>
            </a:prstGeom>
          </p:spPr>
        </p:pic>
        <p:sp>
          <p:nvSpPr>
            <p:cNvPr id="32" name="Freeform 3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900" dirty="0">
                <a:solidFill>
                  <a:srgbClr val="FFFFFF"/>
                </a:solidFill>
              </a:endParaRPr>
            </a:p>
          </p:txBody>
        </p:sp>
      </p:grpSp>
      <p:sp>
        <p:nvSpPr>
          <p:cNvPr id="33" name="Freeform 32"/>
          <p:cNvSpPr>
            <a:spLocks noEditPoints="1"/>
          </p:cNvSpPr>
          <p:nvPr/>
        </p:nvSpPr>
        <p:spPr bwMode="black">
          <a:xfrm>
            <a:off x="1938397" y="2026354"/>
            <a:ext cx="650624" cy="452337"/>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rgbClr val="FFFFFF"/>
          </a:solidFill>
          <a:extLst/>
        </p:spPr>
        <p:txBody>
          <a:bodyPr vert="horz" wrap="square" lIns="82305" tIns="41153" rIns="82305" bIns="41153"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900" dirty="0">
              <a:solidFill>
                <a:srgbClr val="FFFFFF"/>
              </a:solidFill>
            </a:endParaRPr>
          </a:p>
        </p:txBody>
      </p:sp>
      <p:pic>
        <p:nvPicPr>
          <p:cNvPr id="34" name="Picture 33"/>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a:off x="2592179" y="2026354"/>
            <a:ext cx="235497" cy="452336"/>
          </a:xfrm>
          <a:prstGeom prst="rect">
            <a:avLst/>
          </a:prstGeom>
        </p:spPr>
      </p:pic>
      <p:sp>
        <p:nvSpPr>
          <p:cNvPr id="35" name="TextBox 34"/>
          <p:cNvSpPr txBox="1"/>
          <p:nvPr/>
        </p:nvSpPr>
        <p:spPr>
          <a:xfrm>
            <a:off x="489914" y="2677933"/>
            <a:ext cx="3473275" cy="1200329"/>
          </a:xfrm>
          <a:prstGeom prst="rect">
            <a:avLst/>
          </a:prstGeom>
          <a:noFill/>
        </p:spPr>
        <p:txBody>
          <a:bodyPr wrap="square" rtlCol="0">
            <a:spAutoFit/>
          </a:bodyPr>
          <a:lstStyle/>
          <a:p>
            <a:r>
              <a:rPr lang="en-US" sz="2400" dirty="0" smtClean="0">
                <a:gradFill>
                  <a:gsLst>
                    <a:gs pos="0">
                      <a:srgbClr val="FFFFFF"/>
                    </a:gs>
                    <a:gs pos="100000">
                      <a:srgbClr val="FFFFFF"/>
                    </a:gs>
                  </a:gsLst>
                  <a:lin ang="5400000" scaled="0"/>
                </a:gradFill>
              </a:rPr>
              <a:t>Consumers are spending more time on Apps than on Web</a:t>
            </a:r>
          </a:p>
        </p:txBody>
      </p:sp>
      <p:sp>
        <p:nvSpPr>
          <p:cNvPr id="46" name="Rectangle 45"/>
          <p:cNvSpPr>
            <a:spLocks noChangeAspect="1"/>
          </p:cNvSpPr>
          <p:nvPr/>
        </p:nvSpPr>
        <p:spPr bwMode="auto">
          <a:xfrm>
            <a:off x="4496590" y="1651490"/>
            <a:ext cx="3474247" cy="2226771"/>
          </a:xfrm>
          <a:prstGeom prst="rect">
            <a:avLst/>
          </a:prstGeom>
          <a:solidFill>
            <a:srgbClr val="6821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endParaRPr lang="en-US" sz="2800">
              <a:solidFill>
                <a:srgbClr val="FFFFFF"/>
              </a:solidFill>
            </a:endParaRPr>
          </a:p>
        </p:txBody>
      </p:sp>
      <p:sp>
        <p:nvSpPr>
          <p:cNvPr id="47" name="TextBox 14"/>
          <p:cNvSpPr txBox="1"/>
          <p:nvPr/>
        </p:nvSpPr>
        <p:spPr bwMode="gray">
          <a:xfrm>
            <a:off x="4541837" y="1696425"/>
            <a:ext cx="492122" cy="110799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7200" b="1" spc="-300" dirty="0">
                <a:gradFill>
                  <a:gsLst>
                    <a:gs pos="0">
                      <a:srgbClr val="FBFBFB"/>
                    </a:gs>
                    <a:gs pos="86000">
                      <a:srgbClr val="FBFBFB"/>
                    </a:gs>
                  </a:gsLst>
                  <a:lin ang="5400000" scaled="0"/>
                </a:gradFill>
                <a:ea typeface="Segoe UI" pitchFamily="34" charset="0"/>
                <a:cs typeface="Segoe UI" pitchFamily="34" charset="0"/>
              </a:rPr>
              <a:t>2</a:t>
            </a:r>
            <a:endParaRPr lang="en-US" sz="7200" b="1" spc="-300" dirty="0" smtClean="0">
              <a:gradFill>
                <a:gsLst>
                  <a:gs pos="0">
                    <a:srgbClr val="FBFBFB"/>
                  </a:gs>
                  <a:gs pos="86000">
                    <a:srgbClr val="FBFBFB"/>
                  </a:gs>
                </a:gsLst>
                <a:lin ang="5400000" scaled="0"/>
              </a:gradFill>
              <a:ea typeface="Segoe UI" pitchFamily="34" charset="0"/>
              <a:cs typeface="Segoe UI" pitchFamily="34" charset="0"/>
            </a:endParaRPr>
          </a:p>
        </p:txBody>
      </p:sp>
      <p:sp>
        <p:nvSpPr>
          <p:cNvPr id="53" name="TextBox 52"/>
          <p:cNvSpPr txBox="1"/>
          <p:nvPr/>
        </p:nvSpPr>
        <p:spPr>
          <a:xfrm>
            <a:off x="4528515" y="2659062"/>
            <a:ext cx="3455646" cy="1200329"/>
          </a:xfrm>
          <a:prstGeom prst="rect">
            <a:avLst/>
          </a:prstGeom>
          <a:noFill/>
        </p:spPr>
        <p:txBody>
          <a:bodyPr wrap="square" rtlCol="0">
            <a:spAutoFit/>
          </a:bodyPr>
          <a:lstStyle/>
          <a:p>
            <a:r>
              <a:rPr lang="en-US" sz="2400" dirty="0" smtClean="0">
                <a:gradFill>
                  <a:gsLst>
                    <a:gs pos="0">
                      <a:srgbClr val="FFFFFF"/>
                    </a:gs>
                    <a:gs pos="100000">
                      <a:srgbClr val="FFFFFF"/>
                    </a:gs>
                  </a:gsLst>
                  <a:lin ang="5400000" scaled="0"/>
                </a:gradFill>
              </a:rPr>
              <a:t>Ad spending poised to follow consumer’s eyeballs</a:t>
            </a:r>
          </a:p>
        </p:txBody>
      </p:sp>
      <p:sp>
        <p:nvSpPr>
          <p:cNvPr id="54" name="Rectangle 53"/>
          <p:cNvSpPr>
            <a:spLocks noChangeAspect="1"/>
          </p:cNvSpPr>
          <p:nvPr/>
        </p:nvSpPr>
        <p:spPr bwMode="auto">
          <a:xfrm>
            <a:off x="8504237" y="1668462"/>
            <a:ext cx="3474247" cy="222677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endParaRPr lang="en-US" sz="2800">
              <a:solidFill>
                <a:srgbClr val="FFFFFF"/>
              </a:solidFill>
            </a:endParaRPr>
          </a:p>
        </p:txBody>
      </p:sp>
      <p:sp>
        <p:nvSpPr>
          <p:cNvPr id="55" name="TextBox 14"/>
          <p:cNvSpPr txBox="1"/>
          <p:nvPr/>
        </p:nvSpPr>
        <p:spPr bwMode="gray">
          <a:xfrm>
            <a:off x="8530883" y="1713397"/>
            <a:ext cx="492122" cy="1107996"/>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7200" b="1" spc="-300" dirty="0">
                <a:gradFill>
                  <a:gsLst>
                    <a:gs pos="0">
                      <a:srgbClr val="FBFBFB"/>
                    </a:gs>
                    <a:gs pos="86000">
                      <a:srgbClr val="FBFBFB"/>
                    </a:gs>
                  </a:gsLst>
                  <a:lin ang="5400000" scaled="0"/>
                </a:gradFill>
                <a:ea typeface="Segoe UI" pitchFamily="34" charset="0"/>
                <a:cs typeface="Segoe UI" pitchFamily="34" charset="0"/>
              </a:rPr>
              <a:t>3</a:t>
            </a:r>
            <a:endParaRPr lang="en-US" sz="7200" b="1" spc="-300" dirty="0" smtClean="0">
              <a:gradFill>
                <a:gsLst>
                  <a:gs pos="0">
                    <a:srgbClr val="FBFBFB"/>
                  </a:gs>
                  <a:gs pos="86000">
                    <a:srgbClr val="FBFBFB"/>
                  </a:gs>
                </a:gsLst>
                <a:lin ang="5400000" scaled="0"/>
              </a:gradFill>
              <a:ea typeface="Segoe UI" pitchFamily="34" charset="0"/>
              <a:cs typeface="Segoe UI" pitchFamily="34" charset="0"/>
            </a:endParaRPr>
          </a:p>
        </p:txBody>
      </p:sp>
      <p:sp>
        <p:nvSpPr>
          <p:cNvPr id="61" name="TextBox 60"/>
          <p:cNvSpPr txBox="1"/>
          <p:nvPr/>
        </p:nvSpPr>
        <p:spPr>
          <a:xfrm>
            <a:off x="8517560" y="2659062"/>
            <a:ext cx="3460923" cy="1200329"/>
          </a:xfrm>
          <a:prstGeom prst="rect">
            <a:avLst/>
          </a:prstGeom>
          <a:noFill/>
        </p:spPr>
        <p:txBody>
          <a:bodyPr wrap="square" rtlCol="0">
            <a:spAutoFit/>
          </a:bodyPr>
          <a:lstStyle/>
          <a:p>
            <a:r>
              <a:rPr lang="en-US" sz="2400" dirty="0" smtClean="0">
                <a:gradFill>
                  <a:gsLst>
                    <a:gs pos="0">
                      <a:srgbClr val="FFFFFF"/>
                    </a:gs>
                    <a:gs pos="100000">
                      <a:srgbClr val="FFFFFF"/>
                    </a:gs>
                  </a:gsLst>
                  <a:lin ang="5400000" scaled="0"/>
                </a:gradFill>
              </a:rPr>
              <a:t>Developers are preferring Advertising to monetize their apps</a:t>
            </a:r>
          </a:p>
        </p:txBody>
      </p:sp>
      <p:grpSp>
        <p:nvGrpSpPr>
          <p:cNvPr id="69" name="Group 68"/>
          <p:cNvGrpSpPr/>
          <p:nvPr/>
        </p:nvGrpSpPr>
        <p:grpSpPr bwMode="black">
          <a:xfrm>
            <a:off x="10025815" y="1696425"/>
            <a:ext cx="949858" cy="949584"/>
            <a:chOff x="1435100" y="3879850"/>
            <a:chExt cx="739775" cy="795338"/>
          </a:xfrm>
          <a:solidFill>
            <a:schemeClr val="tx1"/>
          </a:solidFill>
        </p:grpSpPr>
        <p:sp>
          <p:nvSpPr>
            <p:cNvPr id="70" name="Freeform 6"/>
            <p:cNvSpPr>
              <a:spLocks/>
            </p:cNvSpPr>
            <p:nvPr/>
          </p:nvSpPr>
          <p:spPr bwMode="black">
            <a:xfrm>
              <a:off x="1435100" y="4191000"/>
              <a:ext cx="106363" cy="106363"/>
            </a:xfrm>
            <a:custGeom>
              <a:avLst/>
              <a:gdLst>
                <a:gd name="T0" fmla="*/ 15 w 67"/>
                <a:gd name="T1" fmla="*/ 67 h 67"/>
                <a:gd name="T2" fmla="*/ 15 w 67"/>
                <a:gd name="T3" fmla="*/ 66 h 67"/>
                <a:gd name="T4" fmla="*/ 33 w 67"/>
                <a:gd name="T5" fmla="*/ 48 h 67"/>
                <a:gd name="T6" fmla="*/ 52 w 67"/>
                <a:gd name="T7" fmla="*/ 67 h 67"/>
                <a:gd name="T8" fmla="*/ 67 w 67"/>
                <a:gd name="T9" fmla="*/ 52 h 67"/>
                <a:gd name="T10" fmla="*/ 66 w 67"/>
                <a:gd name="T11" fmla="*/ 51 h 67"/>
                <a:gd name="T12" fmla="*/ 48 w 67"/>
                <a:gd name="T13" fmla="*/ 33 h 67"/>
                <a:gd name="T14" fmla="*/ 67 w 67"/>
                <a:gd name="T15" fmla="*/ 15 h 67"/>
                <a:gd name="T16" fmla="*/ 52 w 67"/>
                <a:gd name="T17" fmla="*/ 0 h 67"/>
                <a:gd name="T18" fmla="*/ 33 w 67"/>
                <a:gd name="T19" fmla="*/ 19 h 67"/>
                <a:gd name="T20" fmla="*/ 15 w 67"/>
                <a:gd name="T21" fmla="*/ 0 h 67"/>
                <a:gd name="T22" fmla="*/ 0 w 67"/>
                <a:gd name="T23" fmla="*/ 15 h 67"/>
                <a:gd name="T24" fmla="*/ 19 w 67"/>
                <a:gd name="T25" fmla="*/ 33 h 67"/>
                <a:gd name="T26" fmla="*/ 0 w 67"/>
                <a:gd name="T27" fmla="*/ 52 h 67"/>
                <a:gd name="T28" fmla="*/ 15 w 67"/>
                <a:gd name="T29"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67">
                  <a:moveTo>
                    <a:pt x="15" y="67"/>
                  </a:moveTo>
                  <a:lnTo>
                    <a:pt x="15" y="66"/>
                  </a:lnTo>
                  <a:lnTo>
                    <a:pt x="33" y="48"/>
                  </a:lnTo>
                  <a:lnTo>
                    <a:pt x="52" y="67"/>
                  </a:lnTo>
                  <a:lnTo>
                    <a:pt x="67" y="52"/>
                  </a:lnTo>
                  <a:lnTo>
                    <a:pt x="66" y="51"/>
                  </a:lnTo>
                  <a:lnTo>
                    <a:pt x="48" y="33"/>
                  </a:lnTo>
                  <a:lnTo>
                    <a:pt x="67" y="15"/>
                  </a:lnTo>
                  <a:lnTo>
                    <a:pt x="52" y="0"/>
                  </a:lnTo>
                  <a:lnTo>
                    <a:pt x="33" y="19"/>
                  </a:lnTo>
                  <a:lnTo>
                    <a:pt x="15" y="0"/>
                  </a:lnTo>
                  <a:lnTo>
                    <a:pt x="0" y="15"/>
                  </a:lnTo>
                  <a:lnTo>
                    <a:pt x="19" y="33"/>
                  </a:lnTo>
                  <a:lnTo>
                    <a:pt x="0" y="52"/>
                  </a:lnTo>
                  <a:lnTo>
                    <a:pt x="15"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71" name="Freeform 7"/>
            <p:cNvSpPr>
              <a:spLocks/>
            </p:cNvSpPr>
            <p:nvPr/>
          </p:nvSpPr>
          <p:spPr bwMode="black">
            <a:xfrm>
              <a:off x="1620838" y="4208463"/>
              <a:ext cx="106363" cy="104775"/>
            </a:xfrm>
            <a:custGeom>
              <a:avLst/>
              <a:gdLst>
                <a:gd name="T0" fmla="*/ 66 w 67"/>
                <a:gd name="T1" fmla="*/ 51 h 66"/>
                <a:gd name="T2" fmla="*/ 48 w 67"/>
                <a:gd name="T3" fmla="*/ 33 h 66"/>
                <a:gd name="T4" fmla="*/ 67 w 67"/>
                <a:gd name="T5" fmla="*/ 14 h 66"/>
                <a:gd name="T6" fmla="*/ 52 w 67"/>
                <a:gd name="T7" fmla="*/ 0 h 66"/>
                <a:gd name="T8" fmla="*/ 33 w 67"/>
                <a:gd name="T9" fmla="*/ 18 h 66"/>
                <a:gd name="T10" fmla="*/ 15 w 67"/>
                <a:gd name="T11" fmla="*/ 0 h 66"/>
                <a:gd name="T12" fmla="*/ 0 w 67"/>
                <a:gd name="T13" fmla="*/ 14 h 66"/>
                <a:gd name="T14" fmla="*/ 19 w 67"/>
                <a:gd name="T15" fmla="*/ 33 h 66"/>
                <a:gd name="T16" fmla="*/ 0 w 67"/>
                <a:gd name="T17" fmla="*/ 51 h 66"/>
                <a:gd name="T18" fmla="*/ 15 w 67"/>
                <a:gd name="T19" fmla="*/ 66 h 66"/>
                <a:gd name="T20" fmla="*/ 15 w 67"/>
                <a:gd name="T21" fmla="*/ 66 h 66"/>
                <a:gd name="T22" fmla="*/ 33 w 67"/>
                <a:gd name="T23" fmla="*/ 48 h 66"/>
                <a:gd name="T24" fmla="*/ 52 w 67"/>
                <a:gd name="T25" fmla="*/ 66 h 66"/>
                <a:gd name="T26" fmla="*/ 67 w 67"/>
                <a:gd name="T27" fmla="*/ 51 h 66"/>
                <a:gd name="T28" fmla="*/ 66 w 67"/>
                <a:gd name="T29" fmla="*/ 5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66">
                  <a:moveTo>
                    <a:pt x="66" y="51"/>
                  </a:moveTo>
                  <a:lnTo>
                    <a:pt x="48" y="33"/>
                  </a:lnTo>
                  <a:lnTo>
                    <a:pt x="67" y="14"/>
                  </a:lnTo>
                  <a:lnTo>
                    <a:pt x="52" y="0"/>
                  </a:lnTo>
                  <a:lnTo>
                    <a:pt x="33" y="18"/>
                  </a:lnTo>
                  <a:lnTo>
                    <a:pt x="15" y="0"/>
                  </a:lnTo>
                  <a:lnTo>
                    <a:pt x="0" y="14"/>
                  </a:lnTo>
                  <a:lnTo>
                    <a:pt x="19" y="33"/>
                  </a:lnTo>
                  <a:lnTo>
                    <a:pt x="0" y="51"/>
                  </a:lnTo>
                  <a:lnTo>
                    <a:pt x="15" y="66"/>
                  </a:lnTo>
                  <a:lnTo>
                    <a:pt x="15" y="66"/>
                  </a:lnTo>
                  <a:lnTo>
                    <a:pt x="33" y="48"/>
                  </a:lnTo>
                  <a:lnTo>
                    <a:pt x="52" y="66"/>
                  </a:lnTo>
                  <a:lnTo>
                    <a:pt x="67" y="51"/>
                  </a:lnTo>
                  <a:lnTo>
                    <a:pt x="66"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72" name="Freeform 8"/>
            <p:cNvSpPr>
              <a:spLocks/>
            </p:cNvSpPr>
            <p:nvPr/>
          </p:nvSpPr>
          <p:spPr bwMode="black">
            <a:xfrm>
              <a:off x="1876425" y="4184650"/>
              <a:ext cx="104775" cy="104775"/>
            </a:xfrm>
            <a:custGeom>
              <a:avLst/>
              <a:gdLst>
                <a:gd name="T0" fmla="*/ 14 w 66"/>
                <a:gd name="T1" fmla="*/ 66 h 66"/>
                <a:gd name="T2" fmla="*/ 15 w 66"/>
                <a:gd name="T3" fmla="*/ 66 h 66"/>
                <a:gd name="T4" fmla="*/ 33 w 66"/>
                <a:gd name="T5" fmla="*/ 48 h 66"/>
                <a:gd name="T6" fmla="*/ 52 w 66"/>
                <a:gd name="T7" fmla="*/ 66 h 66"/>
                <a:gd name="T8" fmla="*/ 66 w 66"/>
                <a:gd name="T9" fmla="*/ 51 h 66"/>
                <a:gd name="T10" fmla="*/ 66 w 66"/>
                <a:gd name="T11" fmla="*/ 51 h 66"/>
                <a:gd name="T12" fmla="*/ 48 w 66"/>
                <a:gd name="T13" fmla="*/ 33 h 66"/>
                <a:gd name="T14" fmla="*/ 66 w 66"/>
                <a:gd name="T15" fmla="*/ 14 h 66"/>
                <a:gd name="T16" fmla="*/ 52 w 66"/>
                <a:gd name="T17" fmla="*/ 0 h 66"/>
                <a:gd name="T18" fmla="*/ 33 w 66"/>
                <a:gd name="T19" fmla="*/ 18 h 66"/>
                <a:gd name="T20" fmla="*/ 14 w 66"/>
                <a:gd name="T21" fmla="*/ 0 h 66"/>
                <a:gd name="T22" fmla="*/ 0 w 66"/>
                <a:gd name="T23" fmla="*/ 14 h 66"/>
                <a:gd name="T24" fmla="*/ 18 w 66"/>
                <a:gd name="T25" fmla="*/ 33 h 66"/>
                <a:gd name="T26" fmla="*/ 0 w 66"/>
                <a:gd name="T27" fmla="*/ 51 h 66"/>
                <a:gd name="T28" fmla="*/ 14 w 66"/>
                <a:gd name="T29"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66">
                  <a:moveTo>
                    <a:pt x="14" y="66"/>
                  </a:moveTo>
                  <a:lnTo>
                    <a:pt x="15" y="66"/>
                  </a:lnTo>
                  <a:lnTo>
                    <a:pt x="33" y="48"/>
                  </a:lnTo>
                  <a:lnTo>
                    <a:pt x="52" y="66"/>
                  </a:lnTo>
                  <a:lnTo>
                    <a:pt x="66" y="51"/>
                  </a:lnTo>
                  <a:lnTo>
                    <a:pt x="66" y="51"/>
                  </a:lnTo>
                  <a:lnTo>
                    <a:pt x="48" y="33"/>
                  </a:lnTo>
                  <a:lnTo>
                    <a:pt x="66" y="14"/>
                  </a:lnTo>
                  <a:lnTo>
                    <a:pt x="52" y="0"/>
                  </a:lnTo>
                  <a:lnTo>
                    <a:pt x="33" y="18"/>
                  </a:lnTo>
                  <a:lnTo>
                    <a:pt x="14" y="0"/>
                  </a:lnTo>
                  <a:lnTo>
                    <a:pt x="0" y="14"/>
                  </a:lnTo>
                  <a:lnTo>
                    <a:pt x="18" y="33"/>
                  </a:lnTo>
                  <a:lnTo>
                    <a:pt x="0" y="51"/>
                  </a:lnTo>
                  <a:lnTo>
                    <a:pt x="14" y="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73" name="Freeform 9"/>
            <p:cNvSpPr>
              <a:spLocks/>
            </p:cNvSpPr>
            <p:nvPr/>
          </p:nvSpPr>
          <p:spPr bwMode="black">
            <a:xfrm>
              <a:off x="1498600" y="3879850"/>
              <a:ext cx="336550" cy="795338"/>
            </a:xfrm>
            <a:custGeom>
              <a:avLst/>
              <a:gdLst>
                <a:gd name="T0" fmla="*/ 938 w 1156"/>
                <a:gd name="T1" fmla="*/ 2724 h 2724"/>
                <a:gd name="T2" fmla="*/ 1139 w 1156"/>
                <a:gd name="T3" fmla="*/ 2523 h 2724"/>
                <a:gd name="T4" fmla="*/ 1036 w 1156"/>
                <a:gd name="T5" fmla="*/ 2347 h 2724"/>
                <a:gd name="T6" fmla="*/ 1156 w 1156"/>
                <a:gd name="T7" fmla="*/ 1686 h 2724"/>
                <a:gd name="T8" fmla="*/ 953 w 1156"/>
                <a:gd name="T9" fmla="*/ 884 h 2724"/>
                <a:gd name="T10" fmla="*/ 188 w 1156"/>
                <a:gd name="T11" fmla="*/ 128 h 2724"/>
                <a:gd name="T12" fmla="*/ 327 w 1156"/>
                <a:gd name="T13" fmla="*/ 90 h 2724"/>
                <a:gd name="T14" fmla="*/ 302 w 1156"/>
                <a:gd name="T15" fmla="*/ 0 h 2724"/>
                <a:gd name="T16" fmla="*/ 0 w 1156"/>
                <a:gd name="T17" fmla="*/ 82 h 2724"/>
                <a:gd name="T18" fmla="*/ 83 w 1156"/>
                <a:gd name="T19" fmla="*/ 385 h 2724"/>
                <a:gd name="T20" fmla="*/ 173 w 1156"/>
                <a:gd name="T21" fmla="*/ 360 h 2724"/>
                <a:gd name="T22" fmla="*/ 135 w 1156"/>
                <a:gd name="T23" fmla="*/ 223 h 2724"/>
                <a:gd name="T24" fmla="*/ 858 w 1156"/>
                <a:gd name="T25" fmla="*/ 937 h 2724"/>
                <a:gd name="T26" fmla="*/ 1047 w 1156"/>
                <a:gd name="T27" fmla="*/ 1686 h 2724"/>
                <a:gd name="T28" fmla="*/ 979 w 1156"/>
                <a:gd name="T29" fmla="*/ 2171 h 2724"/>
                <a:gd name="T30" fmla="*/ 933 w 1156"/>
                <a:gd name="T31" fmla="*/ 2312 h 2724"/>
                <a:gd name="T32" fmla="*/ 929 w 1156"/>
                <a:gd name="T33" fmla="*/ 2321 h 2724"/>
                <a:gd name="T34" fmla="*/ 736 w 1156"/>
                <a:gd name="T35" fmla="*/ 2523 h 2724"/>
                <a:gd name="T36" fmla="*/ 938 w 1156"/>
                <a:gd name="T37" fmla="*/ 2724 h 2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56" h="2724">
                  <a:moveTo>
                    <a:pt x="938" y="2724"/>
                  </a:moveTo>
                  <a:cubicBezTo>
                    <a:pt x="1049" y="2724"/>
                    <a:pt x="1139" y="2634"/>
                    <a:pt x="1139" y="2523"/>
                  </a:cubicBezTo>
                  <a:cubicBezTo>
                    <a:pt x="1139" y="2447"/>
                    <a:pt x="1098" y="2382"/>
                    <a:pt x="1036" y="2347"/>
                  </a:cubicBezTo>
                  <a:cubicBezTo>
                    <a:pt x="1078" y="2239"/>
                    <a:pt x="1156" y="1994"/>
                    <a:pt x="1156" y="1686"/>
                  </a:cubicBezTo>
                  <a:cubicBezTo>
                    <a:pt x="1156" y="1444"/>
                    <a:pt x="1108" y="1164"/>
                    <a:pt x="953" y="884"/>
                  </a:cubicBezTo>
                  <a:cubicBezTo>
                    <a:pt x="807" y="619"/>
                    <a:pt x="566" y="356"/>
                    <a:pt x="188" y="128"/>
                  </a:cubicBezTo>
                  <a:cubicBezTo>
                    <a:pt x="327" y="90"/>
                    <a:pt x="327" y="90"/>
                    <a:pt x="327" y="90"/>
                  </a:cubicBezTo>
                  <a:cubicBezTo>
                    <a:pt x="302" y="0"/>
                    <a:pt x="302" y="0"/>
                    <a:pt x="302" y="0"/>
                  </a:cubicBezTo>
                  <a:cubicBezTo>
                    <a:pt x="0" y="82"/>
                    <a:pt x="0" y="82"/>
                    <a:pt x="0" y="82"/>
                  </a:cubicBezTo>
                  <a:cubicBezTo>
                    <a:pt x="83" y="385"/>
                    <a:pt x="83" y="385"/>
                    <a:pt x="83" y="385"/>
                  </a:cubicBezTo>
                  <a:cubicBezTo>
                    <a:pt x="173" y="360"/>
                    <a:pt x="173" y="360"/>
                    <a:pt x="173" y="360"/>
                  </a:cubicBezTo>
                  <a:cubicBezTo>
                    <a:pt x="135" y="223"/>
                    <a:pt x="135" y="223"/>
                    <a:pt x="135" y="223"/>
                  </a:cubicBezTo>
                  <a:cubicBezTo>
                    <a:pt x="497" y="443"/>
                    <a:pt x="721" y="690"/>
                    <a:pt x="858" y="937"/>
                  </a:cubicBezTo>
                  <a:cubicBezTo>
                    <a:pt x="1002" y="1198"/>
                    <a:pt x="1047" y="1459"/>
                    <a:pt x="1047" y="1686"/>
                  </a:cubicBezTo>
                  <a:cubicBezTo>
                    <a:pt x="1047" y="1881"/>
                    <a:pt x="1013" y="2051"/>
                    <a:pt x="979" y="2171"/>
                  </a:cubicBezTo>
                  <a:cubicBezTo>
                    <a:pt x="963" y="2231"/>
                    <a:pt x="946" y="2279"/>
                    <a:pt x="933" y="2312"/>
                  </a:cubicBezTo>
                  <a:cubicBezTo>
                    <a:pt x="932" y="2315"/>
                    <a:pt x="931" y="2318"/>
                    <a:pt x="929" y="2321"/>
                  </a:cubicBezTo>
                  <a:cubicBezTo>
                    <a:pt x="822" y="2326"/>
                    <a:pt x="736" y="2414"/>
                    <a:pt x="736" y="2523"/>
                  </a:cubicBezTo>
                  <a:cubicBezTo>
                    <a:pt x="736" y="2634"/>
                    <a:pt x="826" y="2724"/>
                    <a:pt x="938" y="27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74" name="Oval 10"/>
            <p:cNvSpPr>
              <a:spLocks noChangeArrowheads="1"/>
            </p:cNvSpPr>
            <p:nvPr/>
          </p:nvSpPr>
          <p:spPr bwMode="black">
            <a:xfrm>
              <a:off x="1744663" y="4589463"/>
              <a:ext cx="53975"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75" name="Freeform 11"/>
            <p:cNvSpPr>
              <a:spLocks/>
            </p:cNvSpPr>
            <p:nvPr/>
          </p:nvSpPr>
          <p:spPr bwMode="black">
            <a:xfrm>
              <a:off x="1860550" y="4225925"/>
              <a:ext cx="314325" cy="350838"/>
            </a:xfrm>
            <a:custGeom>
              <a:avLst/>
              <a:gdLst>
                <a:gd name="T0" fmla="*/ 695 w 1079"/>
                <a:gd name="T1" fmla="*/ 124 h 1206"/>
                <a:gd name="T2" fmla="*/ 834 w 1079"/>
                <a:gd name="T3" fmla="*/ 90 h 1206"/>
                <a:gd name="T4" fmla="*/ 812 w 1079"/>
                <a:gd name="T5" fmla="*/ 0 h 1206"/>
                <a:gd name="T6" fmla="*/ 507 w 1079"/>
                <a:gd name="T7" fmla="*/ 73 h 1206"/>
                <a:gd name="T8" fmla="*/ 580 w 1079"/>
                <a:gd name="T9" fmla="*/ 378 h 1206"/>
                <a:gd name="T10" fmla="*/ 671 w 1079"/>
                <a:gd name="T11" fmla="*/ 356 h 1206"/>
                <a:gd name="T12" fmla="*/ 638 w 1079"/>
                <a:gd name="T13" fmla="*/ 217 h 1206"/>
                <a:gd name="T14" fmla="*/ 924 w 1079"/>
                <a:gd name="T15" fmla="*/ 392 h 1206"/>
                <a:gd name="T16" fmla="*/ 528 w 1079"/>
                <a:gd name="T17" fmla="*/ 753 h 1206"/>
                <a:gd name="T18" fmla="*/ 362 w 1079"/>
                <a:gd name="T19" fmla="*/ 844 h 1206"/>
                <a:gd name="T20" fmla="*/ 337 w 1079"/>
                <a:gd name="T21" fmla="*/ 856 h 1206"/>
                <a:gd name="T22" fmla="*/ 201 w 1079"/>
                <a:gd name="T23" fmla="*/ 803 h 1206"/>
                <a:gd name="T24" fmla="*/ 0 w 1079"/>
                <a:gd name="T25" fmla="*/ 1005 h 1206"/>
                <a:gd name="T26" fmla="*/ 201 w 1079"/>
                <a:gd name="T27" fmla="*/ 1206 h 1206"/>
                <a:gd name="T28" fmla="*/ 403 w 1079"/>
                <a:gd name="T29" fmla="*/ 1005 h 1206"/>
                <a:gd name="T30" fmla="*/ 395 w 1079"/>
                <a:gd name="T31" fmla="*/ 949 h 1206"/>
                <a:gd name="T32" fmla="*/ 1047 w 1079"/>
                <a:gd name="T33" fmla="*/ 406 h 1206"/>
                <a:gd name="T34" fmla="*/ 1079 w 1079"/>
                <a:gd name="T35" fmla="*/ 359 h 1206"/>
                <a:gd name="T36" fmla="*/ 695 w 1079"/>
                <a:gd name="T37" fmla="*/ 124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79" h="1206">
                  <a:moveTo>
                    <a:pt x="695" y="124"/>
                  </a:moveTo>
                  <a:cubicBezTo>
                    <a:pt x="834" y="90"/>
                    <a:pt x="834" y="90"/>
                    <a:pt x="834" y="90"/>
                  </a:cubicBezTo>
                  <a:cubicBezTo>
                    <a:pt x="812" y="0"/>
                    <a:pt x="812" y="0"/>
                    <a:pt x="812" y="0"/>
                  </a:cubicBezTo>
                  <a:cubicBezTo>
                    <a:pt x="507" y="73"/>
                    <a:pt x="507" y="73"/>
                    <a:pt x="507" y="73"/>
                  </a:cubicBezTo>
                  <a:cubicBezTo>
                    <a:pt x="580" y="378"/>
                    <a:pt x="580" y="378"/>
                    <a:pt x="580" y="378"/>
                  </a:cubicBezTo>
                  <a:cubicBezTo>
                    <a:pt x="671" y="356"/>
                    <a:pt x="671" y="356"/>
                    <a:pt x="671" y="356"/>
                  </a:cubicBezTo>
                  <a:cubicBezTo>
                    <a:pt x="638" y="217"/>
                    <a:pt x="638" y="217"/>
                    <a:pt x="638" y="217"/>
                  </a:cubicBezTo>
                  <a:cubicBezTo>
                    <a:pt x="924" y="392"/>
                    <a:pt x="924" y="392"/>
                    <a:pt x="924" y="392"/>
                  </a:cubicBezTo>
                  <a:cubicBezTo>
                    <a:pt x="800" y="559"/>
                    <a:pt x="651" y="677"/>
                    <a:pt x="528" y="753"/>
                  </a:cubicBezTo>
                  <a:cubicBezTo>
                    <a:pt x="462" y="795"/>
                    <a:pt x="403" y="825"/>
                    <a:pt x="362" y="844"/>
                  </a:cubicBezTo>
                  <a:cubicBezTo>
                    <a:pt x="353" y="849"/>
                    <a:pt x="344" y="853"/>
                    <a:pt x="337" y="856"/>
                  </a:cubicBezTo>
                  <a:cubicBezTo>
                    <a:pt x="301" y="823"/>
                    <a:pt x="253" y="803"/>
                    <a:pt x="201" y="803"/>
                  </a:cubicBezTo>
                  <a:cubicBezTo>
                    <a:pt x="90" y="803"/>
                    <a:pt x="0" y="894"/>
                    <a:pt x="0" y="1005"/>
                  </a:cubicBezTo>
                  <a:cubicBezTo>
                    <a:pt x="0" y="1116"/>
                    <a:pt x="90" y="1206"/>
                    <a:pt x="201" y="1206"/>
                  </a:cubicBezTo>
                  <a:cubicBezTo>
                    <a:pt x="312" y="1206"/>
                    <a:pt x="403" y="1116"/>
                    <a:pt x="403" y="1005"/>
                  </a:cubicBezTo>
                  <a:cubicBezTo>
                    <a:pt x="403" y="986"/>
                    <a:pt x="400" y="967"/>
                    <a:pt x="395" y="949"/>
                  </a:cubicBezTo>
                  <a:cubicBezTo>
                    <a:pt x="524" y="891"/>
                    <a:pt x="829" y="729"/>
                    <a:pt x="1047" y="406"/>
                  </a:cubicBezTo>
                  <a:cubicBezTo>
                    <a:pt x="1079" y="359"/>
                    <a:pt x="1079" y="359"/>
                    <a:pt x="1079" y="359"/>
                  </a:cubicBezTo>
                  <a:lnTo>
                    <a:pt x="695" y="1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76" name="Oval 12"/>
            <p:cNvSpPr>
              <a:spLocks noChangeArrowheads="1"/>
            </p:cNvSpPr>
            <p:nvPr/>
          </p:nvSpPr>
          <p:spPr bwMode="black">
            <a:xfrm>
              <a:off x="1892300" y="4491038"/>
              <a:ext cx="53975"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77" name="Freeform 13"/>
            <p:cNvSpPr>
              <a:spLocks/>
            </p:cNvSpPr>
            <p:nvPr/>
          </p:nvSpPr>
          <p:spPr bwMode="black">
            <a:xfrm>
              <a:off x="1447800" y="4306888"/>
              <a:ext cx="215900" cy="322263"/>
            </a:xfrm>
            <a:custGeom>
              <a:avLst/>
              <a:gdLst>
                <a:gd name="T0" fmla="*/ 537 w 738"/>
                <a:gd name="T1" fmla="*/ 706 h 1109"/>
                <a:gd name="T2" fmla="*/ 506 w 738"/>
                <a:gd name="T3" fmla="*/ 708 h 1109"/>
                <a:gd name="T4" fmla="*/ 273 w 738"/>
                <a:gd name="T5" fmla="*/ 155 h 1109"/>
                <a:gd name="T6" fmla="*/ 408 w 738"/>
                <a:gd name="T7" fmla="*/ 101 h 1109"/>
                <a:gd name="T8" fmla="*/ 368 w 738"/>
                <a:gd name="T9" fmla="*/ 0 h 1109"/>
                <a:gd name="T10" fmla="*/ 0 w 738"/>
                <a:gd name="T11" fmla="*/ 147 h 1109"/>
                <a:gd name="T12" fmla="*/ 41 w 738"/>
                <a:gd name="T13" fmla="*/ 248 h 1109"/>
                <a:gd name="T14" fmla="*/ 172 w 738"/>
                <a:gd name="T15" fmla="*/ 195 h 1109"/>
                <a:gd name="T16" fmla="*/ 407 w 738"/>
                <a:gd name="T17" fmla="*/ 753 h 1109"/>
                <a:gd name="T18" fmla="*/ 335 w 738"/>
                <a:gd name="T19" fmla="*/ 908 h 1109"/>
                <a:gd name="T20" fmla="*/ 537 w 738"/>
                <a:gd name="T21" fmla="*/ 1109 h 1109"/>
                <a:gd name="T22" fmla="*/ 738 w 738"/>
                <a:gd name="T23" fmla="*/ 908 h 1109"/>
                <a:gd name="T24" fmla="*/ 537 w 738"/>
                <a:gd name="T25" fmla="*/ 706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8" h="1109">
                  <a:moveTo>
                    <a:pt x="537" y="706"/>
                  </a:moveTo>
                  <a:cubicBezTo>
                    <a:pt x="526" y="706"/>
                    <a:pt x="516" y="707"/>
                    <a:pt x="506" y="708"/>
                  </a:cubicBezTo>
                  <a:cubicBezTo>
                    <a:pt x="273" y="155"/>
                    <a:pt x="273" y="155"/>
                    <a:pt x="273" y="155"/>
                  </a:cubicBezTo>
                  <a:cubicBezTo>
                    <a:pt x="408" y="101"/>
                    <a:pt x="408" y="101"/>
                    <a:pt x="408" y="101"/>
                  </a:cubicBezTo>
                  <a:cubicBezTo>
                    <a:pt x="368" y="0"/>
                    <a:pt x="368" y="0"/>
                    <a:pt x="368" y="0"/>
                  </a:cubicBezTo>
                  <a:cubicBezTo>
                    <a:pt x="0" y="147"/>
                    <a:pt x="0" y="147"/>
                    <a:pt x="0" y="147"/>
                  </a:cubicBezTo>
                  <a:cubicBezTo>
                    <a:pt x="41" y="248"/>
                    <a:pt x="41" y="248"/>
                    <a:pt x="41" y="248"/>
                  </a:cubicBezTo>
                  <a:cubicBezTo>
                    <a:pt x="172" y="195"/>
                    <a:pt x="172" y="195"/>
                    <a:pt x="172" y="195"/>
                  </a:cubicBezTo>
                  <a:cubicBezTo>
                    <a:pt x="407" y="753"/>
                    <a:pt x="407" y="753"/>
                    <a:pt x="407" y="753"/>
                  </a:cubicBezTo>
                  <a:cubicBezTo>
                    <a:pt x="363" y="790"/>
                    <a:pt x="335" y="846"/>
                    <a:pt x="335" y="908"/>
                  </a:cubicBezTo>
                  <a:cubicBezTo>
                    <a:pt x="335" y="1019"/>
                    <a:pt x="425" y="1109"/>
                    <a:pt x="537" y="1109"/>
                  </a:cubicBezTo>
                  <a:cubicBezTo>
                    <a:pt x="648" y="1109"/>
                    <a:pt x="738" y="1019"/>
                    <a:pt x="738" y="908"/>
                  </a:cubicBezTo>
                  <a:cubicBezTo>
                    <a:pt x="738" y="796"/>
                    <a:pt x="648" y="706"/>
                    <a:pt x="537" y="70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78" name="Oval 14"/>
            <p:cNvSpPr>
              <a:spLocks noChangeArrowheads="1"/>
            </p:cNvSpPr>
            <p:nvPr/>
          </p:nvSpPr>
          <p:spPr bwMode="black">
            <a:xfrm>
              <a:off x="1577975" y="4543425"/>
              <a:ext cx="53975"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grpSp>
      <p:pic>
        <p:nvPicPr>
          <p:cNvPr id="79" name="Picture 78" descr="\\MAGNUM\Projects\Microsoft\Cloud Power FY12\Design\ICONS_PNG\Increase.png"/>
          <p:cNvPicPr>
            <a:picLocks noChangeAspect="1" noChangeArrowheads="1"/>
          </p:cNvPicPr>
          <p:nvPr/>
        </p:nvPicPr>
        <p:blipFill>
          <a:blip r:embed="rId7" cstate="print">
            <a:lum bright="100000"/>
          </a:blip>
          <a:srcRect/>
          <a:stretch>
            <a:fillRect/>
          </a:stretch>
        </p:blipFill>
        <p:spPr bwMode="auto">
          <a:xfrm>
            <a:off x="5693143" y="1479682"/>
            <a:ext cx="1411499" cy="1411499"/>
          </a:xfrm>
          <a:prstGeom prst="rect">
            <a:avLst/>
          </a:prstGeom>
          <a:noFill/>
        </p:spPr>
      </p:pic>
      <p:sp>
        <p:nvSpPr>
          <p:cNvPr id="80" name="TextBox 79"/>
          <p:cNvSpPr txBox="1"/>
          <p:nvPr/>
        </p:nvSpPr>
        <p:spPr>
          <a:xfrm>
            <a:off x="579437" y="5953514"/>
            <a:ext cx="1676400" cy="307777"/>
          </a:xfrm>
          <a:prstGeom prst="rect">
            <a:avLst/>
          </a:prstGeom>
          <a:noFill/>
        </p:spPr>
        <p:txBody>
          <a:bodyPr wrap="square" rtlCol="0">
            <a:spAutoFit/>
          </a:bodyPr>
          <a:lstStyle/>
          <a:p>
            <a:r>
              <a:rPr lang="en-US" sz="1400" dirty="0" smtClean="0">
                <a:gradFill>
                  <a:gsLst>
                    <a:gs pos="0">
                      <a:srgbClr val="FFFFFF"/>
                    </a:gs>
                    <a:gs pos="100000">
                      <a:srgbClr val="FFFFFF"/>
                    </a:gs>
                  </a:gsLst>
                  <a:lin ang="5400000" scaled="0"/>
                </a:gradFill>
              </a:rPr>
              <a:t>Dec 2010</a:t>
            </a:r>
          </a:p>
        </p:txBody>
      </p:sp>
      <p:graphicFrame>
        <p:nvGraphicFramePr>
          <p:cNvPr id="9" name="Chart 8"/>
          <p:cNvGraphicFramePr/>
          <p:nvPr>
            <p:extLst/>
          </p:nvPr>
        </p:nvGraphicFramePr>
        <p:xfrm>
          <a:off x="220892" y="3985146"/>
          <a:ext cx="3947430" cy="2049031"/>
        </p:xfrm>
        <a:graphic>
          <a:graphicData uri="http://schemas.openxmlformats.org/drawingml/2006/chart">
            <c:chart xmlns:c="http://schemas.openxmlformats.org/drawingml/2006/chart" xmlns:r="http://schemas.openxmlformats.org/officeDocument/2006/relationships" r:id="rId8"/>
          </a:graphicData>
        </a:graphic>
      </p:graphicFrame>
      <p:sp>
        <p:nvSpPr>
          <p:cNvPr id="81" name="TextBox 80"/>
          <p:cNvSpPr txBox="1"/>
          <p:nvPr/>
        </p:nvSpPr>
        <p:spPr>
          <a:xfrm>
            <a:off x="1798637" y="5935662"/>
            <a:ext cx="1676400" cy="307777"/>
          </a:xfrm>
          <a:prstGeom prst="rect">
            <a:avLst/>
          </a:prstGeom>
          <a:noFill/>
        </p:spPr>
        <p:txBody>
          <a:bodyPr wrap="square" rtlCol="0">
            <a:spAutoFit/>
          </a:bodyPr>
          <a:lstStyle/>
          <a:p>
            <a:r>
              <a:rPr lang="en-US" sz="1400" dirty="0" smtClean="0">
                <a:gradFill>
                  <a:gsLst>
                    <a:gs pos="0">
                      <a:srgbClr val="FFFFFF"/>
                    </a:gs>
                    <a:gs pos="100000">
                      <a:srgbClr val="FFFFFF"/>
                    </a:gs>
                  </a:gsLst>
                  <a:lin ang="5400000" scaled="0"/>
                </a:gradFill>
              </a:rPr>
              <a:t>Jun 2011</a:t>
            </a:r>
          </a:p>
        </p:txBody>
      </p:sp>
      <p:sp>
        <p:nvSpPr>
          <p:cNvPr id="82" name="TextBox 81"/>
          <p:cNvSpPr txBox="1"/>
          <p:nvPr/>
        </p:nvSpPr>
        <p:spPr>
          <a:xfrm>
            <a:off x="3017837" y="5935662"/>
            <a:ext cx="1676400" cy="307777"/>
          </a:xfrm>
          <a:prstGeom prst="rect">
            <a:avLst/>
          </a:prstGeom>
          <a:noFill/>
        </p:spPr>
        <p:txBody>
          <a:bodyPr wrap="square" rtlCol="0">
            <a:spAutoFit/>
          </a:bodyPr>
          <a:lstStyle/>
          <a:p>
            <a:r>
              <a:rPr lang="en-US" sz="1400" dirty="0" smtClean="0">
                <a:gradFill>
                  <a:gsLst>
                    <a:gs pos="0">
                      <a:srgbClr val="FFFFFF"/>
                    </a:gs>
                    <a:gs pos="100000">
                      <a:srgbClr val="FFFFFF"/>
                    </a:gs>
                  </a:gsLst>
                  <a:lin ang="5400000" scaled="0"/>
                </a:gradFill>
              </a:rPr>
              <a:t>Dec 2011</a:t>
            </a:r>
          </a:p>
        </p:txBody>
      </p:sp>
      <p:sp>
        <p:nvSpPr>
          <p:cNvPr id="83" name="TextBox 82"/>
          <p:cNvSpPr txBox="1"/>
          <p:nvPr/>
        </p:nvSpPr>
        <p:spPr>
          <a:xfrm>
            <a:off x="614359" y="4640262"/>
            <a:ext cx="650878" cy="369332"/>
          </a:xfrm>
          <a:prstGeom prst="rect">
            <a:avLst/>
          </a:prstGeom>
          <a:noFill/>
        </p:spPr>
        <p:txBody>
          <a:bodyPr wrap="square" rtlCol="0">
            <a:spAutoFit/>
          </a:bodyPr>
          <a:lstStyle/>
          <a:p>
            <a:r>
              <a:rPr lang="en-US" dirty="0" smtClean="0">
                <a:gradFill>
                  <a:gsLst>
                    <a:gs pos="0">
                      <a:srgbClr val="FFFFFF"/>
                    </a:gs>
                    <a:gs pos="100000">
                      <a:srgbClr val="FFFFFF"/>
                    </a:gs>
                  </a:gsLst>
                  <a:lin ang="5400000" scaled="0"/>
                </a:gradFill>
              </a:rPr>
              <a:t>70</a:t>
            </a:r>
          </a:p>
        </p:txBody>
      </p:sp>
      <p:sp>
        <p:nvSpPr>
          <p:cNvPr id="84" name="TextBox 83"/>
          <p:cNvSpPr txBox="1"/>
          <p:nvPr/>
        </p:nvSpPr>
        <p:spPr>
          <a:xfrm>
            <a:off x="995359" y="4804330"/>
            <a:ext cx="574678" cy="369332"/>
          </a:xfrm>
          <a:prstGeom prst="rect">
            <a:avLst/>
          </a:prstGeom>
          <a:noFill/>
        </p:spPr>
        <p:txBody>
          <a:bodyPr wrap="square" rtlCol="0">
            <a:spAutoFit/>
          </a:bodyPr>
          <a:lstStyle/>
          <a:p>
            <a:r>
              <a:rPr lang="en-US" dirty="0" smtClean="0">
                <a:gradFill>
                  <a:gsLst>
                    <a:gs pos="0">
                      <a:srgbClr val="FFFFFF"/>
                    </a:gs>
                    <a:gs pos="100000">
                      <a:srgbClr val="FFFFFF"/>
                    </a:gs>
                  </a:gsLst>
                  <a:lin ang="5400000" scaled="0"/>
                </a:gradFill>
              </a:rPr>
              <a:t>66</a:t>
            </a:r>
          </a:p>
        </p:txBody>
      </p:sp>
      <p:sp>
        <p:nvSpPr>
          <p:cNvPr id="85" name="TextBox 84"/>
          <p:cNvSpPr txBox="1"/>
          <p:nvPr/>
        </p:nvSpPr>
        <p:spPr>
          <a:xfrm>
            <a:off x="1874837" y="4596329"/>
            <a:ext cx="457200" cy="369332"/>
          </a:xfrm>
          <a:prstGeom prst="rect">
            <a:avLst/>
          </a:prstGeom>
          <a:noFill/>
        </p:spPr>
        <p:txBody>
          <a:bodyPr wrap="square" rtlCol="0">
            <a:spAutoFit/>
          </a:bodyPr>
          <a:lstStyle/>
          <a:p>
            <a:r>
              <a:rPr lang="en-US" dirty="0" smtClean="0">
                <a:gradFill>
                  <a:gsLst>
                    <a:gs pos="0">
                      <a:srgbClr val="FFFFFF"/>
                    </a:gs>
                    <a:gs pos="100000">
                      <a:srgbClr val="FFFFFF"/>
                    </a:gs>
                  </a:gsLst>
                  <a:lin ang="5400000" scaled="0"/>
                </a:gradFill>
              </a:rPr>
              <a:t>74</a:t>
            </a:r>
          </a:p>
        </p:txBody>
      </p:sp>
      <p:sp>
        <p:nvSpPr>
          <p:cNvPr id="86" name="TextBox 85"/>
          <p:cNvSpPr txBox="1"/>
          <p:nvPr/>
        </p:nvSpPr>
        <p:spPr>
          <a:xfrm>
            <a:off x="3094037" y="4684197"/>
            <a:ext cx="457200" cy="369332"/>
          </a:xfrm>
          <a:prstGeom prst="rect">
            <a:avLst/>
          </a:prstGeom>
          <a:noFill/>
        </p:spPr>
        <p:txBody>
          <a:bodyPr wrap="square" rtlCol="0">
            <a:spAutoFit/>
          </a:bodyPr>
          <a:lstStyle/>
          <a:p>
            <a:r>
              <a:rPr lang="en-US" dirty="0" smtClean="0">
                <a:gradFill>
                  <a:gsLst>
                    <a:gs pos="0">
                      <a:srgbClr val="FFFFFF"/>
                    </a:gs>
                    <a:gs pos="100000">
                      <a:srgbClr val="FFFFFF"/>
                    </a:gs>
                  </a:gsLst>
                  <a:lin ang="5400000" scaled="0"/>
                </a:gradFill>
              </a:rPr>
              <a:t>72</a:t>
            </a:r>
          </a:p>
        </p:txBody>
      </p:sp>
      <p:sp>
        <p:nvSpPr>
          <p:cNvPr id="87" name="TextBox 86"/>
          <p:cNvSpPr txBox="1"/>
          <p:nvPr/>
        </p:nvSpPr>
        <p:spPr>
          <a:xfrm>
            <a:off x="2214559" y="4531797"/>
            <a:ext cx="574678" cy="369332"/>
          </a:xfrm>
          <a:prstGeom prst="rect">
            <a:avLst/>
          </a:prstGeom>
          <a:noFill/>
        </p:spPr>
        <p:txBody>
          <a:bodyPr wrap="square" rtlCol="0">
            <a:spAutoFit/>
          </a:bodyPr>
          <a:lstStyle/>
          <a:p>
            <a:r>
              <a:rPr lang="en-US" dirty="0" smtClean="0">
                <a:gradFill>
                  <a:gsLst>
                    <a:gs pos="0">
                      <a:srgbClr val="FFFFFF"/>
                    </a:gs>
                    <a:gs pos="100000">
                      <a:srgbClr val="FFFFFF"/>
                    </a:gs>
                  </a:gsLst>
                  <a:lin ang="5400000" scaled="0"/>
                </a:gradFill>
              </a:rPr>
              <a:t>81</a:t>
            </a:r>
          </a:p>
        </p:txBody>
      </p:sp>
      <p:sp>
        <p:nvSpPr>
          <p:cNvPr id="89" name="TextBox 88"/>
          <p:cNvSpPr txBox="1"/>
          <p:nvPr/>
        </p:nvSpPr>
        <p:spPr>
          <a:xfrm>
            <a:off x="3433759" y="4303197"/>
            <a:ext cx="803278" cy="369332"/>
          </a:xfrm>
          <a:prstGeom prst="rect">
            <a:avLst/>
          </a:prstGeom>
          <a:noFill/>
        </p:spPr>
        <p:txBody>
          <a:bodyPr wrap="square" rtlCol="0">
            <a:spAutoFit/>
          </a:bodyPr>
          <a:lstStyle/>
          <a:p>
            <a:r>
              <a:rPr lang="en-US" dirty="0" smtClean="0">
                <a:gradFill>
                  <a:gsLst>
                    <a:gs pos="0">
                      <a:srgbClr val="FFFFFF"/>
                    </a:gs>
                    <a:gs pos="100000">
                      <a:srgbClr val="FFFFFF"/>
                    </a:gs>
                  </a:gsLst>
                  <a:lin ang="5400000" scaled="0"/>
                </a:gradFill>
              </a:rPr>
              <a:t>94</a:t>
            </a:r>
          </a:p>
        </p:txBody>
      </p:sp>
      <p:sp>
        <p:nvSpPr>
          <p:cNvPr id="90" name="TextBox 89"/>
          <p:cNvSpPr txBox="1"/>
          <p:nvPr/>
        </p:nvSpPr>
        <p:spPr>
          <a:xfrm>
            <a:off x="427037" y="6253618"/>
            <a:ext cx="1676400" cy="215444"/>
          </a:xfrm>
          <a:prstGeom prst="rect">
            <a:avLst/>
          </a:prstGeom>
          <a:noFill/>
        </p:spPr>
        <p:txBody>
          <a:bodyPr wrap="square" rtlCol="0">
            <a:spAutoFit/>
          </a:bodyPr>
          <a:lstStyle/>
          <a:p>
            <a:r>
              <a:rPr lang="en-US" sz="800" dirty="0" smtClean="0">
                <a:gradFill>
                  <a:gsLst>
                    <a:gs pos="0">
                      <a:srgbClr val="FFFFFF"/>
                    </a:gs>
                    <a:gs pos="100000">
                      <a:srgbClr val="FFFFFF"/>
                    </a:gs>
                  </a:gsLst>
                  <a:lin ang="5400000" scaled="0"/>
                </a:gradFill>
              </a:rPr>
              <a:t>Source: Flurry, </a:t>
            </a:r>
            <a:r>
              <a:rPr lang="en-US" sz="800" dirty="0" err="1" smtClean="0">
                <a:gradFill>
                  <a:gsLst>
                    <a:gs pos="0">
                      <a:srgbClr val="FFFFFF"/>
                    </a:gs>
                    <a:gs pos="100000">
                      <a:srgbClr val="FFFFFF"/>
                    </a:gs>
                  </a:gsLst>
                  <a:lin ang="5400000" scaled="0"/>
                </a:gradFill>
              </a:rPr>
              <a:t>ComScore</a:t>
            </a:r>
            <a:r>
              <a:rPr lang="en-US" sz="800" dirty="0" smtClean="0">
                <a:gradFill>
                  <a:gsLst>
                    <a:gs pos="0">
                      <a:srgbClr val="FFFFFF"/>
                    </a:gs>
                    <a:gs pos="100000">
                      <a:srgbClr val="FFFFFF"/>
                    </a:gs>
                  </a:gsLst>
                  <a:lin ang="5400000" scaled="0"/>
                </a:gradFill>
              </a:rPr>
              <a:t>, Alexa</a:t>
            </a:r>
          </a:p>
        </p:txBody>
      </p:sp>
      <p:graphicFrame>
        <p:nvGraphicFramePr>
          <p:cNvPr id="95" name="Chart 94"/>
          <p:cNvGraphicFramePr/>
          <p:nvPr>
            <p:extLst/>
          </p:nvPr>
        </p:nvGraphicFramePr>
        <p:xfrm>
          <a:off x="4084637" y="3985078"/>
          <a:ext cx="4114800" cy="2049031"/>
        </p:xfrm>
        <a:graphic>
          <a:graphicData uri="http://schemas.openxmlformats.org/drawingml/2006/chart">
            <c:chart xmlns:c="http://schemas.openxmlformats.org/drawingml/2006/chart" xmlns:r="http://schemas.openxmlformats.org/officeDocument/2006/relationships" r:id="rId9"/>
          </a:graphicData>
        </a:graphic>
      </p:graphicFrame>
      <p:cxnSp>
        <p:nvCxnSpPr>
          <p:cNvPr id="96" name="Straight Connector 95"/>
          <p:cNvCxnSpPr/>
          <p:nvPr/>
        </p:nvCxnSpPr>
        <p:spPr>
          <a:xfrm>
            <a:off x="4465637" y="5935662"/>
            <a:ext cx="3474720" cy="0"/>
          </a:xfrm>
          <a:prstGeom prst="line">
            <a:avLst/>
          </a:prstGeom>
          <a:ln w="28575">
            <a:solidFill>
              <a:srgbClr val="969696"/>
            </a:solidFill>
          </a:ln>
        </p:spPr>
        <p:style>
          <a:lnRef idx="1">
            <a:schemeClr val="accent1"/>
          </a:lnRef>
          <a:fillRef idx="0">
            <a:schemeClr val="accent1"/>
          </a:fillRef>
          <a:effectRef idx="0">
            <a:schemeClr val="accent1"/>
          </a:effectRef>
          <a:fontRef idx="minor">
            <a:schemeClr val="tx1"/>
          </a:fontRef>
        </p:style>
      </p:cxnSp>
      <p:sp>
        <p:nvSpPr>
          <p:cNvPr id="97" name="TextBox 96"/>
          <p:cNvSpPr txBox="1"/>
          <p:nvPr/>
        </p:nvSpPr>
        <p:spPr>
          <a:xfrm>
            <a:off x="4465637" y="5935661"/>
            <a:ext cx="492122" cy="276999"/>
          </a:xfrm>
          <a:prstGeom prst="rect">
            <a:avLst/>
          </a:prstGeom>
          <a:noFill/>
        </p:spPr>
        <p:txBody>
          <a:bodyPr wrap="square" rtlCol="0">
            <a:spAutoFit/>
          </a:bodyPr>
          <a:lstStyle/>
          <a:p>
            <a:r>
              <a:rPr lang="en-US" sz="1200" dirty="0" smtClean="0">
                <a:gradFill>
                  <a:gsLst>
                    <a:gs pos="0">
                      <a:srgbClr val="FFFFFF"/>
                    </a:gs>
                    <a:gs pos="100000">
                      <a:srgbClr val="FFFFFF"/>
                    </a:gs>
                  </a:gsLst>
                  <a:lin ang="5400000" scaled="0"/>
                </a:gradFill>
              </a:rPr>
              <a:t>TV</a:t>
            </a:r>
          </a:p>
        </p:txBody>
      </p:sp>
      <p:sp>
        <p:nvSpPr>
          <p:cNvPr id="98" name="TextBox 97"/>
          <p:cNvSpPr txBox="1"/>
          <p:nvPr/>
        </p:nvSpPr>
        <p:spPr>
          <a:xfrm>
            <a:off x="5227637" y="5935662"/>
            <a:ext cx="609600" cy="276999"/>
          </a:xfrm>
          <a:prstGeom prst="rect">
            <a:avLst/>
          </a:prstGeom>
          <a:noFill/>
        </p:spPr>
        <p:txBody>
          <a:bodyPr wrap="square" rtlCol="0">
            <a:spAutoFit/>
          </a:bodyPr>
          <a:lstStyle/>
          <a:p>
            <a:r>
              <a:rPr lang="en-US" sz="1200" dirty="0" smtClean="0">
                <a:gradFill>
                  <a:gsLst>
                    <a:gs pos="0">
                      <a:srgbClr val="FFFFFF"/>
                    </a:gs>
                    <a:gs pos="100000">
                      <a:srgbClr val="FFFFFF"/>
                    </a:gs>
                  </a:gsLst>
                  <a:lin ang="5400000" scaled="0"/>
                </a:gradFill>
              </a:rPr>
              <a:t>Print</a:t>
            </a:r>
          </a:p>
        </p:txBody>
      </p:sp>
      <p:sp>
        <p:nvSpPr>
          <p:cNvPr id="99" name="TextBox 98"/>
          <p:cNvSpPr txBox="1"/>
          <p:nvPr/>
        </p:nvSpPr>
        <p:spPr>
          <a:xfrm>
            <a:off x="5989637" y="5935662"/>
            <a:ext cx="609600" cy="276999"/>
          </a:xfrm>
          <a:prstGeom prst="rect">
            <a:avLst/>
          </a:prstGeom>
          <a:noFill/>
        </p:spPr>
        <p:txBody>
          <a:bodyPr wrap="square" rtlCol="0">
            <a:spAutoFit/>
          </a:bodyPr>
          <a:lstStyle/>
          <a:p>
            <a:r>
              <a:rPr lang="en-US" sz="1200" dirty="0" smtClean="0">
                <a:gradFill>
                  <a:gsLst>
                    <a:gs pos="0">
                      <a:srgbClr val="FFFFFF"/>
                    </a:gs>
                    <a:gs pos="100000">
                      <a:srgbClr val="FFFFFF"/>
                    </a:gs>
                  </a:gsLst>
                  <a:lin ang="5400000" scaled="0"/>
                </a:gradFill>
              </a:rPr>
              <a:t>Web</a:t>
            </a:r>
          </a:p>
        </p:txBody>
      </p:sp>
      <p:sp>
        <p:nvSpPr>
          <p:cNvPr id="100" name="TextBox 99"/>
          <p:cNvSpPr txBox="1"/>
          <p:nvPr/>
        </p:nvSpPr>
        <p:spPr>
          <a:xfrm>
            <a:off x="6675437" y="5935662"/>
            <a:ext cx="609600" cy="276999"/>
          </a:xfrm>
          <a:prstGeom prst="rect">
            <a:avLst/>
          </a:prstGeom>
          <a:noFill/>
        </p:spPr>
        <p:txBody>
          <a:bodyPr wrap="square" rtlCol="0">
            <a:spAutoFit/>
          </a:bodyPr>
          <a:lstStyle/>
          <a:p>
            <a:r>
              <a:rPr lang="en-US" sz="1200" dirty="0" smtClean="0">
                <a:gradFill>
                  <a:gsLst>
                    <a:gs pos="0">
                      <a:srgbClr val="FFFFFF"/>
                    </a:gs>
                    <a:gs pos="100000">
                      <a:srgbClr val="FFFFFF"/>
                    </a:gs>
                  </a:gsLst>
                  <a:lin ang="5400000" scaled="0"/>
                </a:gradFill>
              </a:rPr>
              <a:t>Radio</a:t>
            </a:r>
          </a:p>
        </p:txBody>
      </p:sp>
      <p:sp>
        <p:nvSpPr>
          <p:cNvPr id="101" name="TextBox 100"/>
          <p:cNvSpPr txBox="1"/>
          <p:nvPr/>
        </p:nvSpPr>
        <p:spPr>
          <a:xfrm>
            <a:off x="7285037" y="5935662"/>
            <a:ext cx="685800" cy="461665"/>
          </a:xfrm>
          <a:prstGeom prst="rect">
            <a:avLst/>
          </a:prstGeom>
          <a:noFill/>
        </p:spPr>
        <p:txBody>
          <a:bodyPr wrap="square" rtlCol="0">
            <a:spAutoFit/>
          </a:bodyPr>
          <a:lstStyle/>
          <a:p>
            <a:r>
              <a:rPr lang="en-US" sz="1200" dirty="0" smtClean="0">
                <a:gradFill>
                  <a:gsLst>
                    <a:gs pos="0">
                      <a:srgbClr val="FFFFFF"/>
                    </a:gs>
                    <a:gs pos="100000">
                      <a:srgbClr val="FFFFFF"/>
                    </a:gs>
                  </a:gsLst>
                  <a:lin ang="5400000" scaled="0"/>
                </a:gradFill>
              </a:rPr>
              <a:t>Tablet/Phone</a:t>
            </a:r>
          </a:p>
        </p:txBody>
      </p:sp>
      <p:sp>
        <p:nvSpPr>
          <p:cNvPr id="102" name="TextBox 101"/>
          <p:cNvSpPr txBox="1"/>
          <p:nvPr/>
        </p:nvSpPr>
        <p:spPr>
          <a:xfrm>
            <a:off x="4389437" y="4150052"/>
            <a:ext cx="457200" cy="261610"/>
          </a:xfrm>
          <a:prstGeom prst="rect">
            <a:avLst/>
          </a:prstGeom>
          <a:noFill/>
        </p:spPr>
        <p:txBody>
          <a:bodyPr wrap="square" rtlCol="0">
            <a:spAutoFit/>
          </a:bodyPr>
          <a:lstStyle/>
          <a:p>
            <a:r>
              <a:rPr lang="en-US" sz="1050" dirty="0" smtClean="0">
                <a:gradFill>
                  <a:gsLst>
                    <a:gs pos="0">
                      <a:srgbClr val="FFFFFF"/>
                    </a:gs>
                    <a:gs pos="100000">
                      <a:srgbClr val="FFFFFF"/>
                    </a:gs>
                  </a:gsLst>
                  <a:lin ang="5400000" scaled="0"/>
                </a:gradFill>
              </a:rPr>
              <a:t>43%</a:t>
            </a:r>
          </a:p>
        </p:txBody>
      </p:sp>
      <p:sp>
        <p:nvSpPr>
          <p:cNvPr id="104" name="TextBox 103"/>
          <p:cNvSpPr txBox="1"/>
          <p:nvPr/>
        </p:nvSpPr>
        <p:spPr>
          <a:xfrm>
            <a:off x="4618037" y="4302452"/>
            <a:ext cx="457200" cy="261610"/>
          </a:xfrm>
          <a:prstGeom prst="rect">
            <a:avLst/>
          </a:prstGeom>
          <a:noFill/>
        </p:spPr>
        <p:txBody>
          <a:bodyPr wrap="square" rtlCol="0">
            <a:spAutoFit/>
          </a:bodyPr>
          <a:lstStyle/>
          <a:p>
            <a:r>
              <a:rPr lang="en-US" sz="1050" dirty="0" smtClean="0">
                <a:gradFill>
                  <a:gsLst>
                    <a:gs pos="0">
                      <a:srgbClr val="FFFFFF"/>
                    </a:gs>
                    <a:gs pos="100000">
                      <a:srgbClr val="FFFFFF"/>
                    </a:gs>
                  </a:gsLst>
                  <a:lin ang="5400000" scaled="0"/>
                </a:gradFill>
              </a:rPr>
              <a:t>40%</a:t>
            </a:r>
          </a:p>
        </p:txBody>
      </p:sp>
      <p:sp>
        <p:nvSpPr>
          <p:cNvPr id="105" name="TextBox 104"/>
          <p:cNvSpPr txBox="1"/>
          <p:nvPr/>
        </p:nvSpPr>
        <p:spPr>
          <a:xfrm>
            <a:off x="5151437" y="4683452"/>
            <a:ext cx="457200" cy="261610"/>
          </a:xfrm>
          <a:prstGeom prst="rect">
            <a:avLst/>
          </a:prstGeom>
          <a:noFill/>
        </p:spPr>
        <p:txBody>
          <a:bodyPr wrap="square" rtlCol="0">
            <a:spAutoFit/>
          </a:bodyPr>
          <a:lstStyle/>
          <a:p>
            <a:r>
              <a:rPr lang="en-US" sz="1050" dirty="0" smtClean="0">
                <a:gradFill>
                  <a:gsLst>
                    <a:gs pos="0">
                      <a:srgbClr val="FFFFFF"/>
                    </a:gs>
                    <a:gs pos="100000">
                      <a:srgbClr val="FFFFFF"/>
                    </a:gs>
                  </a:gsLst>
                  <a:lin ang="5400000" scaled="0"/>
                </a:gradFill>
              </a:rPr>
              <a:t>29%</a:t>
            </a:r>
          </a:p>
        </p:txBody>
      </p:sp>
      <p:sp>
        <p:nvSpPr>
          <p:cNvPr id="106" name="TextBox 105"/>
          <p:cNvSpPr txBox="1"/>
          <p:nvPr/>
        </p:nvSpPr>
        <p:spPr>
          <a:xfrm>
            <a:off x="5380037" y="5521652"/>
            <a:ext cx="457200" cy="261610"/>
          </a:xfrm>
          <a:prstGeom prst="rect">
            <a:avLst/>
          </a:prstGeom>
          <a:noFill/>
        </p:spPr>
        <p:txBody>
          <a:bodyPr wrap="square" rtlCol="0">
            <a:spAutoFit/>
          </a:bodyPr>
          <a:lstStyle/>
          <a:p>
            <a:r>
              <a:rPr lang="en-US" sz="1050" dirty="0" smtClean="0">
                <a:gradFill>
                  <a:gsLst>
                    <a:gs pos="0">
                      <a:srgbClr val="FFFFFF"/>
                    </a:gs>
                    <a:gs pos="100000">
                      <a:srgbClr val="FFFFFF"/>
                    </a:gs>
                  </a:gsLst>
                  <a:lin ang="5400000" scaled="0"/>
                </a:gradFill>
              </a:rPr>
              <a:t>6%</a:t>
            </a:r>
          </a:p>
        </p:txBody>
      </p:sp>
      <p:sp>
        <p:nvSpPr>
          <p:cNvPr id="107" name="TextBox 106"/>
          <p:cNvSpPr txBox="1"/>
          <p:nvPr/>
        </p:nvSpPr>
        <p:spPr>
          <a:xfrm>
            <a:off x="5913437" y="5140652"/>
            <a:ext cx="457200" cy="261610"/>
          </a:xfrm>
          <a:prstGeom prst="rect">
            <a:avLst/>
          </a:prstGeom>
          <a:noFill/>
        </p:spPr>
        <p:txBody>
          <a:bodyPr wrap="square" rtlCol="0">
            <a:spAutoFit/>
          </a:bodyPr>
          <a:lstStyle/>
          <a:p>
            <a:r>
              <a:rPr lang="en-US" sz="1050" dirty="0" smtClean="0">
                <a:gradFill>
                  <a:gsLst>
                    <a:gs pos="0">
                      <a:srgbClr val="FFFFFF"/>
                    </a:gs>
                    <a:gs pos="100000">
                      <a:srgbClr val="FFFFFF"/>
                    </a:gs>
                  </a:gsLst>
                  <a:lin ang="5400000" scaled="0"/>
                </a:gradFill>
              </a:rPr>
              <a:t>16%</a:t>
            </a:r>
          </a:p>
        </p:txBody>
      </p:sp>
      <p:sp>
        <p:nvSpPr>
          <p:cNvPr id="108" name="TextBox 107"/>
          <p:cNvSpPr txBox="1"/>
          <p:nvPr/>
        </p:nvSpPr>
        <p:spPr>
          <a:xfrm>
            <a:off x="6142037" y="4912052"/>
            <a:ext cx="457200" cy="261610"/>
          </a:xfrm>
          <a:prstGeom prst="rect">
            <a:avLst/>
          </a:prstGeom>
          <a:noFill/>
        </p:spPr>
        <p:txBody>
          <a:bodyPr wrap="square" rtlCol="0">
            <a:spAutoFit/>
          </a:bodyPr>
          <a:lstStyle/>
          <a:p>
            <a:r>
              <a:rPr lang="en-US" sz="1050" dirty="0" smtClean="0">
                <a:gradFill>
                  <a:gsLst>
                    <a:gs pos="0">
                      <a:srgbClr val="FFFFFF"/>
                    </a:gs>
                    <a:gs pos="100000">
                      <a:srgbClr val="FFFFFF"/>
                    </a:gs>
                  </a:gsLst>
                  <a:lin ang="5400000" scaled="0"/>
                </a:gradFill>
              </a:rPr>
              <a:t>22%</a:t>
            </a:r>
          </a:p>
        </p:txBody>
      </p:sp>
      <p:sp>
        <p:nvSpPr>
          <p:cNvPr id="109" name="TextBox 108"/>
          <p:cNvSpPr txBox="1"/>
          <p:nvPr/>
        </p:nvSpPr>
        <p:spPr>
          <a:xfrm>
            <a:off x="6675437" y="5293052"/>
            <a:ext cx="457200" cy="261610"/>
          </a:xfrm>
          <a:prstGeom prst="rect">
            <a:avLst/>
          </a:prstGeom>
          <a:noFill/>
        </p:spPr>
        <p:txBody>
          <a:bodyPr wrap="square" rtlCol="0">
            <a:spAutoFit/>
          </a:bodyPr>
          <a:lstStyle/>
          <a:p>
            <a:r>
              <a:rPr lang="en-US" sz="1050" dirty="0" smtClean="0">
                <a:gradFill>
                  <a:gsLst>
                    <a:gs pos="0">
                      <a:srgbClr val="FFFFFF"/>
                    </a:gs>
                    <a:gs pos="100000">
                      <a:srgbClr val="FFFFFF"/>
                    </a:gs>
                  </a:gsLst>
                  <a:lin ang="5400000" scaled="0"/>
                </a:gradFill>
              </a:rPr>
              <a:t>11%</a:t>
            </a:r>
          </a:p>
        </p:txBody>
      </p:sp>
      <p:sp>
        <p:nvSpPr>
          <p:cNvPr id="110" name="TextBox 109"/>
          <p:cNvSpPr txBox="1"/>
          <p:nvPr/>
        </p:nvSpPr>
        <p:spPr>
          <a:xfrm>
            <a:off x="6904037" y="5402262"/>
            <a:ext cx="457200" cy="261610"/>
          </a:xfrm>
          <a:prstGeom prst="rect">
            <a:avLst/>
          </a:prstGeom>
          <a:noFill/>
        </p:spPr>
        <p:txBody>
          <a:bodyPr wrap="square" rtlCol="0">
            <a:spAutoFit/>
          </a:bodyPr>
          <a:lstStyle/>
          <a:p>
            <a:r>
              <a:rPr lang="en-US" sz="1050" dirty="0">
                <a:gradFill>
                  <a:gsLst>
                    <a:gs pos="0">
                      <a:srgbClr val="FFFFFF"/>
                    </a:gs>
                    <a:gs pos="100000">
                      <a:srgbClr val="FFFFFF"/>
                    </a:gs>
                  </a:gsLst>
                  <a:lin ang="5400000" scaled="0"/>
                </a:gradFill>
              </a:rPr>
              <a:t>9</a:t>
            </a:r>
            <a:r>
              <a:rPr lang="en-US" sz="1050" dirty="0" smtClean="0">
                <a:gradFill>
                  <a:gsLst>
                    <a:gs pos="0">
                      <a:srgbClr val="FFFFFF"/>
                    </a:gs>
                    <a:gs pos="100000">
                      <a:srgbClr val="FFFFFF"/>
                    </a:gs>
                  </a:gsLst>
                  <a:lin ang="5400000" scaled="0"/>
                </a:gradFill>
              </a:rPr>
              <a:t>%</a:t>
            </a:r>
          </a:p>
        </p:txBody>
      </p:sp>
      <p:sp>
        <p:nvSpPr>
          <p:cNvPr id="111" name="TextBox 110"/>
          <p:cNvSpPr txBox="1"/>
          <p:nvPr/>
        </p:nvSpPr>
        <p:spPr>
          <a:xfrm>
            <a:off x="7437437" y="5674052"/>
            <a:ext cx="457200" cy="261610"/>
          </a:xfrm>
          <a:prstGeom prst="rect">
            <a:avLst/>
          </a:prstGeom>
          <a:noFill/>
        </p:spPr>
        <p:txBody>
          <a:bodyPr wrap="square" rtlCol="0">
            <a:spAutoFit/>
          </a:bodyPr>
          <a:lstStyle/>
          <a:p>
            <a:r>
              <a:rPr lang="en-US" sz="1050" dirty="0" smtClean="0">
                <a:gradFill>
                  <a:gsLst>
                    <a:gs pos="0">
                      <a:srgbClr val="FFFFFF"/>
                    </a:gs>
                    <a:gs pos="100000">
                      <a:srgbClr val="FFFFFF"/>
                    </a:gs>
                  </a:gsLst>
                  <a:lin ang="5400000" scaled="0"/>
                </a:gradFill>
              </a:rPr>
              <a:t>1%</a:t>
            </a:r>
          </a:p>
        </p:txBody>
      </p:sp>
      <p:sp>
        <p:nvSpPr>
          <p:cNvPr id="112" name="TextBox 111"/>
          <p:cNvSpPr txBox="1"/>
          <p:nvPr/>
        </p:nvSpPr>
        <p:spPr>
          <a:xfrm>
            <a:off x="7666037" y="4868862"/>
            <a:ext cx="457200" cy="261610"/>
          </a:xfrm>
          <a:prstGeom prst="rect">
            <a:avLst/>
          </a:prstGeom>
          <a:noFill/>
        </p:spPr>
        <p:txBody>
          <a:bodyPr wrap="square" rtlCol="0">
            <a:spAutoFit/>
          </a:bodyPr>
          <a:lstStyle/>
          <a:p>
            <a:r>
              <a:rPr lang="en-US" sz="1050" dirty="0" smtClean="0">
                <a:gradFill>
                  <a:gsLst>
                    <a:gs pos="0">
                      <a:srgbClr val="FFFFFF"/>
                    </a:gs>
                    <a:gs pos="100000">
                      <a:srgbClr val="FFFFFF"/>
                    </a:gs>
                  </a:gsLst>
                  <a:lin ang="5400000" scaled="0"/>
                </a:gradFill>
              </a:rPr>
              <a:t>23%</a:t>
            </a:r>
          </a:p>
        </p:txBody>
      </p:sp>
      <p:sp>
        <p:nvSpPr>
          <p:cNvPr id="113" name="Rectangle 112"/>
          <p:cNvSpPr/>
          <p:nvPr/>
        </p:nvSpPr>
        <p:spPr bwMode="auto">
          <a:xfrm>
            <a:off x="6370637" y="4448868"/>
            <a:ext cx="91440" cy="91440"/>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14" name="TextBox 113"/>
          <p:cNvSpPr txBox="1"/>
          <p:nvPr/>
        </p:nvSpPr>
        <p:spPr>
          <a:xfrm>
            <a:off x="6433625" y="4363263"/>
            <a:ext cx="1628584" cy="276999"/>
          </a:xfrm>
          <a:prstGeom prst="rect">
            <a:avLst/>
          </a:prstGeom>
          <a:noFill/>
        </p:spPr>
        <p:txBody>
          <a:bodyPr wrap="square" rtlCol="0">
            <a:spAutoFit/>
          </a:bodyPr>
          <a:lstStyle/>
          <a:p>
            <a:r>
              <a:rPr lang="en-US" sz="1200" dirty="0" smtClean="0">
                <a:gradFill>
                  <a:gsLst>
                    <a:gs pos="0">
                      <a:srgbClr val="FFFFFF"/>
                    </a:gs>
                    <a:gs pos="100000">
                      <a:srgbClr val="FFFFFF"/>
                    </a:gs>
                  </a:gsLst>
                  <a:lin ang="5400000" scaled="0"/>
                </a:gradFill>
              </a:rPr>
              <a:t>Time spent by media</a:t>
            </a:r>
          </a:p>
        </p:txBody>
      </p:sp>
      <p:sp>
        <p:nvSpPr>
          <p:cNvPr id="117" name="Rectangle 116"/>
          <p:cNvSpPr/>
          <p:nvPr/>
        </p:nvSpPr>
        <p:spPr bwMode="auto">
          <a:xfrm>
            <a:off x="6370637" y="4196963"/>
            <a:ext cx="91440" cy="91440"/>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18" name="TextBox 117"/>
          <p:cNvSpPr txBox="1"/>
          <p:nvPr/>
        </p:nvSpPr>
        <p:spPr>
          <a:xfrm>
            <a:off x="6433625" y="4120763"/>
            <a:ext cx="1628584" cy="276999"/>
          </a:xfrm>
          <a:prstGeom prst="rect">
            <a:avLst/>
          </a:prstGeom>
          <a:noFill/>
        </p:spPr>
        <p:txBody>
          <a:bodyPr wrap="square" rtlCol="0">
            <a:spAutoFit/>
          </a:bodyPr>
          <a:lstStyle/>
          <a:p>
            <a:r>
              <a:rPr lang="en-US" sz="1200" dirty="0" smtClean="0">
                <a:gradFill>
                  <a:gsLst>
                    <a:gs pos="0">
                      <a:srgbClr val="FFFFFF"/>
                    </a:gs>
                    <a:gs pos="100000">
                      <a:srgbClr val="FFFFFF"/>
                    </a:gs>
                  </a:gsLst>
                  <a:lin ang="5400000" scaled="0"/>
                </a:gradFill>
              </a:rPr>
              <a:t>Ad spend by media</a:t>
            </a:r>
          </a:p>
        </p:txBody>
      </p:sp>
      <p:sp>
        <p:nvSpPr>
          <p:cNvPr id="119" name="Rectangle 118"/>
          <p:cNvSpPr/>
          <p:nvPr/>
        </p:nvSpPr>
        <p:spPr bwMode="auto">
          <a:xfrm>
            <a:off x="869065" y="4448868"/>
            <a:ext cx="91440" cy="91440"/>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20" name="TextBox 119"/>
          <p:cNvSpPr txBox="1"/>
          <p:nvPr/>
        </p:nvSpPr>
        <p:spPr>
          <a:xfrm>
            <a:off x="932053" y="4363263"/>
            <a:ext cx="1628584" cy="276999"/>
          </a:xfrm>
          <a:prstGeom prst="rect">
            <a:avLst/>
          </a:prstGeom>
          <a:noFill/>
        </p:spPr>
        <p:txBody>
          <a:bodyPr wrap="square" rtlCol="0">
            <a:spAutoFit/>
          </a:bodyPr>
          <a:lstStyle/>
          <a:p>
            <a:r>
              <a:rPr lang="en-US" sz="1200" dirty="0" smtClean="0">
                <a:gradFill>
                  <a:gsLst>
                    <a:gs pos="0">
                      <a:srgbClr val="FFFFFF"/>
                    </a:gs>
                    <a:gs pos="100000">
                      <a:srgbClr val="FFFFFF"/>
                    </a:gs>
                  </a:gsLst>
                  <a:lin ang="5400000" scaled="0"/>
                </a:gradFill>
              </a:rPr>
              <a:t>Minutes on Apps</a:t>
            </a:r>
          </a:p>
        </p:txBody>
      </p:sp>
      <p:sp>
        <p:nvSpPr>
          <p:cNvPr id="121" name="Rectangle 120"/>
          <p:cNvSpPr/>
          <p:nvPr/>
        </p:nvSpPr>
        <p:spPr bwMode="auto">
          <a:xfrm>
            <a:off x="869065" y="4196963"/>
            <a:ext cx="91440" cy="91440"/>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22" name="TextBox 121"/>
          <p:cNvSpPr txBox="1"/>
          <p:nvPr/>
        </p:nvSpPr>
        <p:spPr>
          <a:xfrm>
            <a:off x="932053" y="4120763"/>
            <a:ext cx="1628584" cy="276999"/>
          </a:xfrm>
          <a:prstGeom prst="rect">
            <a:avLst/>
          </a:prstGeom>
          <a:noFill/>
        </p:spPr>
        <p:txBody>
          <a:bodyPr wrap="square" rtlCol="0">
            <a:spAutoFit/>
          </a:bodyPr>
          <a:lstStyle/>
          <a:p>
            <a:r>
              <a:rPr lang="en-US" sz="1200" dirty="0" smtClean="0">
                <a:gradFill>
                  <a:gsLst>
                    <a:gs pos="0">
                      <a:srgbClr val="FFFFFF"/>
                    </a:gs>
                    <a:gs pos="100000">
                      <a:srgbClr val="FFFFFF"/>
                    </a:gs>
                  </a:gsLst>
                  <a:lin ang="5400000" scaled="0"/>
                </a:gradFill>
              </a:rPr>
              <a:t>Minutes on Web</a:t>
            </a:r>
          </a:p>
        </p:txBody>
      </p:sp>
      <p:sp>
        <p:nvSpPr>
          <p:cNvPr id="123" name="TextBox 122"/>
          <p:cNvSpPr txBox="1"/>
          <p:nvPr/>
        </p:nvSpPr>
        <p:spPr>
          <a:xfrm>
            <a:off x="4389437" y="6253618"/>
            <a:ext cx="1676400" cy="215444"/>
          </a:xfrm>
          <a:prstGeom prst="rect">
            <a:avLst/>
          </a:prstGeom>
          <a:noFill/>
        </p:spPr>
        <p:txBody>
          <a:bodyPr wrap="square" rtlCol="0">
            <a:spAutoFit/>
          </a:bodyPr>
          <a:lstStyle/>
          <a:p>
            <a:r>
              <a:rPr lang="en-US" sz="800" dirty="0" smtClean="0">
                <a:gradFill>
                  <a:gsLst>
                    <a:gs pos="0">
                      <a:srgbClr val="FFFFFF"/>
                    </a:gs>
                    <a:gs pos="100000">
                      <a:srgbClr val="FFFFFF"/>
                    </a:gs>
                  </a:gsLst>
                  <a:lin ang="5400000" scaled="0"/>
                </a:gradFill>
              </a:rPr>
              <a:t>Source: Flurry, </a:t>
            </a:r>
            <a:r>
              <a:rPr lang="en-US" sz="800" dirty="0" err="1" smtClean="0">
                <a:gradFill>
                  <a:gsLst>
                    <a:gs pos="0">
                      <a:srgbClr val="FFFFFF"/>
                    </a:gs>
                    <a:gs pos="100000">
                      <a:srgbClr val="FFFFFF"/>
                    </a:gs>
                  </a:gsLst>
                  <a:lin ang="5400000" scaled="0"/>
                </a:gradFill>
              </a:rPr>
              <a:t>ComScore</a:t>
            </a:r>
            <a:r>
              <a:rPr lang="en-US" sz="800" dirty="0" smtClean="0">
                <a:gradFill>
                  <a:gsLst>
                    <a:gs pos="0">
                      <a:srgbClr val="FFFFFF"/>
                    </a:gs>
                    <a:gs pos="100000">
                      <a:srgbClr val="FFFFFF"/>
                    </a:gs>
                  </a:gsLst>
                  <a:lin ang="5400000" scaled="0"/>
                </a:gradFill>
              </a:rPr>
              <a:t>, VSS</a:t>
            </a:r>
          </a:p>
        </p:txBody>
      </p:sp>
      <p:graphicFrame>
        <p:nvGraphicFramePr>
          <p:cNvPr id="124" name="Chart 123"/>
          <p:cNvGraphicFramePr/>
          <p:nvPr>
            <p:extLst/>
          </p:nvPr>
        </p:nvGraphicFramePr>
        <p:xfrm>
          <a:off x="8354606" y="4029254"/>
          <a:ext cx="3261253" cy="2117445"/>
        </p:xfrm>
        <a:graphic>
          <a:graphicData uri="http://schemas.openxmlformats.org/drawingml/2006/chart">
            <c:chart xmlns:c="http://schemas.openxmlformats.org/drawingml/2006/chart" xmlns:r="http://schemas.openxmlformats.org/officeDocument/2006/relationships" r:id="rId10"/>
          </a:graphicData>
        </a:graphic>
      </p:graphicFrame>
      <p:cxnSp>
        <p:nvCxnSpPr>
          <p:cNvPr id="125" name="Straight Connector 124"/>
          <p:cNvCxnSpPr/>
          <p:nvPr/>
        </p:nvCxnSpPr>
        <p:spPr>
          <a:xfrm>
            <a:off x="8504237" y="4259262"/>
            <a:ext cx="0" cy="1651062"/>
          </a:xfrm>
          <a:prstGeom prst="line">
            <a:avLst/>
          </a:prstGeom>
          <a:ln w="28575">
            <a:solidFill>
              <a:srgbClr val="969696"/>
            </a:solidFill>
          </a:ln>
        </p:spPr>
        <p:style>
          <a:lnRef idx="1">
            <a:schemeClr val="accent1"/>
          </a:lnRef>
          <a:fillRef idx="0">
            <a:schemeClr val="accent1"/>
          </a:fillRef>
          <a:effectRef idx="0">
            <a:schemeClr val="accent1"/>
          </a:effectRef>
          <a:fontRef idx="minor">
            <a:schemeClr val="tx1"/>
          </a:fontRef>
        </p:style>
      </p:cxnSp>
      <p:sp>
        <p:nvSpPr>
          <p:cNvPr id="129" name="TextBox 128"/>
          <p:cNvSpPr txBox="1"/>
          <p:nvPr/>
        </p:nvSpPr>
        <p:spPr>
          <a:xfrm>
            <a:off x="9571037" y="4259262"/>
            <a:ext cx="1628584" cy="276999"/>
          </a:xfrm>
          <a:prstGeom prst="rect">
            <a:avLst/>
          </a:prstGeom>
          <a:noFill/>
        </p:spPr>
        <p:txBody>
          <a:bodyPr wrap="square" rtlCol="0">
            <a:spAutoFit/>
          </a:bodyPr>
          <a:lstStyle/>
          <a:p>
            <a:r>
              <a:rPr lang="en-US" sz="1200" dirty="0" smtClean="0">
                <a:gradFill>
                  <a:gsLst>
                    <a:gs pos="0">
                      <a:srgbClr val="FFFFFF"/>
                    </a:gs>
                    <a:gs pos="100000">
                      <a:srgbClr val="FFFFFF"/>
                    </a:gs>
                  </a:gsLst>
                  <a:lin ang="5400000" scaled="0"/>
                </a:gradFill>
              </a:rPr>
              <a:t>In-App Purchasing</a:t>
            </a:r>
          </a:p>
        </p:txBody>
      </p:sp>
      <p:sp>
        <p:nvSpPr>
          <p:cNvPr id="130" name="TextBox 129"/>
          <p:cNvSpPr txBox="1"/>
          <p:nvPr/>
        </p:nvSpPr>
        <p:spPr>
          <a:xfrm>
            <a:off x="9771253" y="4716462"/>
            <a:ext cx="1628584" cy="276999"/>
          </a:xfrm>
          <a:prstGeom prst="rect">
            <a:avLst/>
          </a:prstGeom>
          <a:noFill/>
        </p:spPr>
        <p:txBody>
          <a:bodyPr wrap="square" rtlCol="0">
            <a:spAutoFit/>
          </a:bodyPr>
          <a:lstStyle/>
          <a:p>
            <a:r>
              <a:rPr lang="en-US" sz="1200" dirty="0" smtClean="0">
                <a:gradFill>
                  <a:gsLst>
                    <a:gs pos="0">
                      <a:srgbClr val="FFFFFF"/>
                    </a:gs>
                    <a:gs pos="100000">
                      <a:srgbClr val="FFFFFF"/>
                    </a:gs>
                  </a:gsLst>
                  <a:lin ang="5400000" scaled="0"/>
                </a:gradFill>
              </a:rPr>
              <a:t>Paid downloads</a:t>
            </a:r>
          </a:p>
        </p:txBody>
      </p:sp>
      <p:sp>
        <p:nvSpPr>
          <p:cNvPr id="131" name="TextBox 130"/>
          <p:cNvSpPr txBox="1"/>
          <p:nvPr/>
        </p:nvSpPr>
        <p:spPr>
          <a:xfrm>
            <a:off x="9847453" y="5173662"/>
            <a:ext cx="1628584" cy="276999"/>
          </a:xfrm>
          <a:prstGeom prst="rect">
            <a:avLst/>
          </a:prstGeom>
          <a:noFill/>
        </p:spPr>
        <p:txBody>
          <a:bodyPr wrap="square" rtlCol="0">
            <a:spAutoFit/>
          </a:bodyPr>
          <a:lstStyle/>
          <a:p>
            <a:r>
              <a:rPr lang="en-US" sz="1200" dirty="0" smtClean="0">
                <a:gradFill>
                  <a:gsLst>
                    <a:gs pos="0">
                      <a:srgbClr val="FFFFFF"/>
                    </a:gs>
                    <a:gs pos="100000">
                      <a:srgbClr val="FFFFFF"/>
                    </a:gs>
                  </a:gsLst>
                  <a:lin ang="5400000" scaled="0"/>
                </a:gradFill>
              </a:rPr>
              <a:t>Advertising</a:t>
            </a:r>
          </a:p>
        </p:txBody>
      </p:sp>
      <p:sp>
        <p:nvSpPr>
          <p:cNvPr id="132" name="TextBox 131"/>
          <p:cNvSpPr txBox="1"/>
          <p:nvPr/>
        </p:nvSpPr>
        <p:spPr>
          <a:xfrm>
            <a:off x="8732837" y="5630862"/>
            <a:ext cx="1628584" cy="276999"/>
          </a:xfrm>
          <a:prstGeom prst="rect">
            <a:avLst/>
          </a:prstGeom>
          <a:noFill/>
        </p:spPr>
        <p:txBody>
          <a:bodyPr wrap="square" rtlCol="0">
            <a:spAutoFit/>
          </a:bodyPr>
          <a:lstStyle/>
          <a:p>
            <a:r>
              <a:rPr lang="en-US" sz="1200" dirty="0" smtClean="0">
                <a:gradFill>
                  <a:gsLst>
                    <a:gs pos="0">
                      <a:srgbClr val="FFFFFF"/>
                    </a:gs>
                    <a:gs pos="100000">
                      <a:srgbClr val="FFFFFF"/>
                    </a:gs>
                  </a:gsLst>
                  <a:lin ang="5400000" scaled="0"/>
                </a:gradFill>
              </a:rPr>
              <a:t>Subscriptions</a:t>
            </a:r>
          </a:p>
        </p:txBody>
      </p:sp>
      <p:sp>
        <p:nvSpPr>
          <p:cNvPr id="133" name="TextBox 132"/>
          <p:cNvSpPr txBox="1"/>
          <p:nvPr/>
        </p:nvSpPr>
        <p:spPr>
          <a:xfrm>
            <a:off x="10942637" y="4259262"/>
            <a:ext cx="457200" cy="253916"/>
          </a:xfrm>
          <a:prstGeom prst="rect">
            <a:avLst/>
          </a:prstGeom>
          <a:noFill/>
        </p:spPr>
        <p:txBody>
          <a:bodyPr wrap="square" rtlCol="0">
            <a:spAutoFit/>
          </a:bodyPr>
          <a:lstStyle/>
          <a:p>
            <a:r>
              <a:rPr lang="en-US" sz="1050" dirty="0" smtClean="0">
                <a:gradFill>
                  <a:gsLst>
                    <a:gs pos="0">
                      <a:srgbClr val="FFFFFF"/>
                    </a:gs>
                    <a:gs pos="100000">
                      <a:srgbClr val="FFFFFF"/>
                    </a:gs>
                  </a:gsLst>
                  <a:lin ang="5400000" scaled="0"/>
                </a:gradFill>
              </a:rPr>
              <a:t>50%</a:t>
            </a:r>
          </a:p>
        </p:txBody>
      </p:sp>
      <p:sp>
        <p:nvSpPr>
          <p:cNvPr id="134" name="TextBox 133"/>
          <p:cNvSpPr txBox="1"/>
          <p:nvPr/>
        </p:nvSpPr>
        <p:spPr>
          <a:xfrm>
            <a:off x="10942637" y="4716462"/>
            <a:ext cx="457200" cy="261610"/>
          </a:xfrm>
          <a:prstGeom prst="rect">
            <a:avLst/>
          </a:prstGeom>
          <a:noFill/>
        </p:spPr>
        <p:txBody>
          <a:bodyPr wrap="square" rtlCol="0">
            <a:spAutoFit/>
          </a:bodyPr>
          <a:lstStyle/>
          <a:p>
            <a:r>
              <a:rPr lang="en-US" sz="1050" dirty="0" smtClean="0">
                <a:gradFill>
                  <a:gsLst>
                    <a:gs pos="0">
                      <a:srgbClr val="FFFFFF"/>
                    </a:gs>
                    <a:gs pos="100000">
                      <a:srgbClr val="FFFFFF"/>
                    </a:gs>
                  </a:gsLst>
                  <a:lin ang="5400000" scaled="0"/>
                </a:gradFill>
              </a:rPr>
              <a:t>50%</a:t>
            </a:r>
          </a:p>
        </p:txBody>
      </p:sp>
      <p:sp>
        <p:nvSpPr>
          <p:cNvPr id="135" name="TextBox 134"/>
          <p:cNvSpPr txBox="1"/>
          <p:nvPr/>
        </p:nvSpPr>
        <p:spPr>
          <a:xfrm>
            <a:off x="10790237" y="5216852"/>
            <a:ext cx="457200" cy="261610"/>
          </a:xfrm>
          <a:prstGeom prst="rect">
            <a:avLst/>
          </a:prstGeom>
          <a:noFill/>
        </p:spPr>
        <p:txBody>
          <a:bodyPr wrap="square" rtlCol="0">
            <a:spAutoFit/>
          </a:bodyPr>
          <a:lstStyle/>
          <a:p>
            <a:r>
              <a:rPr lang="en-US" sz="1050" dirty="0" smtClean="0">
                <a:gradFill>
                  <a:gsLst>
                    <a:gs pos="0">
                      <a:srgbClr val="FFFFFF"/>
                    </a:gs>
                    <a:gs pos="100000">
                      <a:srgbClr val="FFFFFF"/>
                    </a:gs>
                  </a:gsLst>
                  <a:lin ang="5400000" scaled="0"/>
                </a:gradFill>
              </a:rPr>
              <a:t>46%</a:t>
            </a:r>
          </a:p>
        </p:txBody>
      </p:sp>
      <p:sp>
        <p:nvSpPr>
          <p:cNvPr id="136" name="TextBox 135"/>
          <p:cNvSpPr txBox="1"/>
          <p:nvPr/>
        </p:nvSpPr>
        <p:spPr>
          <a:xfrm>
            <a:off x="9723437" y="5674052"/>
            <a:ext cx="457200" cy="261610"/>
          </a:xfrm>
          <a:prstGeom prst="rect">
            <a:avLst/>
          </a:prstGeom>
          <a:noFill/>
        </p:spPr>
        <p:txBody>
          <a:bodyPr wrap="square" rtlCol="0">
            <a:spAutoFit/>
          </a:bodyPr>
          <a:lstStyle/>
          <a:p>
            <a:r>
              <a:rPr lang="en-US" sz="1050" dirty="0" smtClean="0">
                <a:gradFill>
                  <a:gsLst>
                    <a:gs pos="0">
                      <a:srgbClr val="FFFFFF"/>
                    </a:gs>
                    <a:gs pos="100000">
                      <a:srgbClr val="FFFFFF"/>
                    </a:gs>
                  </a:gsLst>
                  <a:lin ang="5400000" scaled="0"/>
                </a:gradFill>
              </a:rPr>
              <a:t>25%</a:t>
            </a:r>
          </a:p>
        </p:txBody>
      </p:sp>
      <p:sp>
        <p:nvSpPr>
          <p:cNvPr id="137" name="Freeform 136"/>
          <p:cNvSpPr>
            <a:spLocks/>
          </p:cNvSpPr>
          <p:nvPr/>
        </p:nvSpPr>
        <p:spPr bwMode="black">
          <a:xfrm rot="5400000">
            <a:off x="10180637" y="5676582"/>
            <a:ext cx="182880" cy="182880"/>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FF0000"/>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38" name="Freeform 137"/>
          <p:cNvSpPr>
            <a:spLocks/>
          </p:cNvSpPr>
          <p:nvPr/>
        </p:nvSpPr>
        <p:spPr bwMode="black">
          <a:xfrm rot="16200000">
            <a:off x="11552237" y="4304982"/>
            <a:ext cx="182880" cy="182880"/>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00B050"/>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39" name="Freeform 138"/>
          <p:cNvSpPr>
            <a:spLocks/>
          </p:cNvSpPr>
          <p:nvPr/>
        </p:nvSpPr>
        <p:spPr bwMode="black">
          <a:xfrm rot="16200000">
            <a:off x="11216957" y="5219382"/>
            <a:ext cx="182880" cy="182880"/>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00B050"/>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41" name="Freeform 140"/>
          <p:cNvSpPr>
            <a:spLocks/>
          </p:cNvSpPr>
          <p:nvPr/>
        </p:nvSpPr>
        <p:spPr bwMode="black">
          <a:xfrm rot="5400000">
            <a:off x="11552237" y="4792662"/>
            <a:ext cx="182880" cy="182880"/>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FF0000"/>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a:solidFill>
                <a:srgbClr val="FFFFFF"/>
              </a:solidFill>
            </a:endParaRPr>
          </a:p>
        </p:txBody>
      </p:sp>
      <p:sp>
        <p:nvSpPr>
          <p:cNvPr id="142" name="TextBox 141"/>
          <p:cNvSpPr txBox="1"/>
          <p:nvPr/>
        </p:nvSpPr>
        <p:spPr>
          <a:xfrm>
            <a:off x="8428037" y="6253618"/>
            <a:ext cx="1676400" cy="215444"/>
          </a:xfrm>
          <a:prstGeom prst="rect">
            <a:avLst/>
          </a:prstGeom>
          <a:noFill/>
        </p:spPr>
        <p:txBody>
          <a:bodyPr wrap="square" rtlCol="0">
            <a:spAutoFit/>
          </a:bodyPr>
          <a:lstStyle/>
          <a:p>
            <a:r>
              <a:rPr lang="en-US" sz="800" dirty="0" smtClean="0">
                <a:gradFill>
                  <a:gsLst>
                    <a:gs pos="0">
                      <a:srgbClr val="FFFFFF"/>
                    </a:gs>
                    <a:gs pos="100000">
                      <a:srgbClr val="FFFFFF"/>
                    </a:gs>
                  </a:gsLst>
                  <a:lin ang="5400000" scaled="0"/>
                </a:gradFill>
              </a:rPr>
              <a:t>Source: IDC</a:t>
            </a:r>
          </a:p>
        </p:txBody>
      </p:sp>
    </p:spTree>
    <p:extLst>
      <p:ext uri="{BB962C8B-B14F-4D97-AF65-F5344CB8AC3E}">
        <p14:creationId xmlns:p14="http://schemas.microsoft.com/office/powerpoint/2010/main" val="39242192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1000"/>
                                        <p:tgtEl>
                                          <p:spTgt spid="33"/>
                                        </p:tgtEl>
                                      </p:cBhvr>
                                    </p:animEffect>
                                    <p:anim calcmode="lin" valueType="num">
                                      <p:cBhvr>
                                        <p:cTn id="28" dur="1000" fill="hold"/>
                                        <p:tgtEl>
                                          <p:spTgt spid="33"/>
                                        </p:tgtEl>
                                        <p:attrNameLst>
                                          <p:attrName>ppt_x</p:attrName>
                                        </p:attrNameLst>
                                      </p:cBhvr>
                                      <p:tavLst>
                                        <p:tav tm="0">
                                          <p:val>
                                            <p:strVal val="#ppt_x"/>
                                          </p:val>
                                        </p:tav>
                                        <p:tav tm="100000">
                                          <p:val>
                                            <p:strVal val="#ppt_x"/>
                                          </p:val>
                                        </p:tav>
                                      </p:tavLst>
                                    </p:anim>
                                    <p:anim calcmode="lin" valueType="num">
                                      <p:cBhvr>
                                        <p:cTn id="29" dur="1000" fill="hold"/>
                                        <p:tgtEl>
                                          <p:spTgt spid="3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80"/>
                                        </p:tgtEl>
                                        <p:attrNameLst>
                                          <p:attrName>style.visibility</p:attrName>
                                        </p:attrNameLst>
                                      </p:cBhvr>
                                      <p:to>
                                        <p:strVal val="visible"/>
                                      </p:to>
                                    </p:set>
                                    <p:animEffect transition="in" filter="fade">
                                      <p:cBhvr>
                                        <p:cTn id="42" dur="1000"/>
                                        <p:tgtEl>
                                          <p:spTgt spid="80"/>
                                        </p:tgtEl>
                                      </p:cBhvr>
                                    </p:animEffect>
                                    <p:anim calcmode="lin" valueType="num">
                                      <p:cBhvr>
                                        <p:cTn id="43" dur="1000" fill="hold"/>
                                        <p:tgtEl>
                                          <p:spTgt spid="80"/>
                                        </p:tgtEl>
                                        <p:attrNameLst>
                                          <p:attrName>ppt_x</p:attrName>
                                        </p:attrNameLst>
                                      </p:cBhvr>
                                      <p:tavLst>
                                        <p:tav tm="0">
                                          <p:val>
                                            <p:strVal val="#ppt_x"/>
                                          </p:val>
                                        </p:tav>
                                        <p:tav tm="100000">
                                          <p:val>
                                            <p:strVal val="#ppt_x"/>
                                          </p:val>
                                        </p:tav>
                                      </p:tavLst>
                                    </p:anim>
                                    <p:anim calcmode="lin" valueType="num">
                                      <p:cBhvr>
                                        <p:cTn id="44" dur="1000" fill="hold"/>
                                        <p:tgtEl>
                                          <p:spTgt spid="8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81"/>
                                        </p:tgtEl>
                                        <p:attrNameLst>
                                          <p:attrName>style.visibility</p:attrName>
                                        </p:attrNameLst>
                                      </p:cBhvr>
                                      <p:to>
                                        <p:strVal val="visible"/>
                                      </p:to>
                                    </p:set>
                                    <p:animEffect transition="in" filter="fade">
                                      <p:cBhvr>
                                        <p:cTn id="52" dur="1000"/>
                                        <p:tgtEl>
                                          <p:spTgt spid="81"/>
                                        </p:tgtEl>
                                      </p:cBhvr>
                                    </p:animEffect>
                                    <p:anim calcmode="lin" valueType="num">
                                      <p:cBhvr>
                                        <p:cTn id="53" dur="1000" fill="hold"/>
                                        <p:tgtEl>
                                          <p:spTgt spid="81"/>
                                        </p:tgtEl>
                                        <p:attrNameLst>
                                          <p:attrName>ppt_x</p:attrName>
                                        </p:attrNameLst>
                                      </p:cBhvr>
                                      <p:tavLst>
                                        <p:tav tm="0">
                                          <p:val>
                                            <p:strVal val="#ppt_x"/>
                                          </p:val>
                                        </p:tav>
                                        <p:tav tm="100000">
                                          <p:val>
                                            <p:strVal val="#ppt_x"/>
                                          </p:val>
                                        </p:tav>
                                      </p:tavLst>
                                    </p:anim>
                                    <p:anim calcmode="lin" valueType="num">
                                      <p:cBhvr>
                                        <p:cTn id="54" dur="1000" fill="hold"/>
                                        <p:tgtEl>
                                          <p:spTgt spid="8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1000"/>
                                        <p:tgtEl>
                                          <p:spTgt spid="83"/>
                                        </p:tgtEl>
                                      </p:cBhvr>
                                    </p:animEffect>
                                    <p:anim calcmode="lin" valueType="num">
                                      <p:cBhvr>
                                        <p:cTn id="58" dur="1000" fill="hold"/>
                                        <p:tgtEl>
                                          <p:spTgt spid="83"/>
                                        </p:tgtEl>
                                        <p:attrNameLst>
                                          <p:attrName>ppt_x</p:attrName>
                                        </p:attrNameLst>
                                      </p:cBhvr>
                                      <p:tavLst>
                                        <p:tav tm="0">
                                          <p:val>
                                            <p:strVal val="#ppt_x"/>
                                          </p:val>
                                        </p:tav>
                                        <p:tav tm="100000">
                                          <p:val>
                                            <p:strVal val="#ppt_x"/>
                                          </p:val>
                                        </p:tav>
                                      </p:tavLst>
                                    </p:anim>
                                    <p:anim calcmode="lin" valueType="num">
                                      <p:cBhvr>
                                        <p:cTn id="59" dur="1000" fill="hold"/>
                                        <p:tgtEl>
                                          <p:spTgt spid="8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84"/>
                                        </p:tgtEl>
                                        <p:attrNameLst>
                                          <p:attrName>style.visibility</p:attrName>
                                        </p:attrNameLst>
                                      </p:cBhvr>
                                      <p:to>
                                        <p:strVal val="visible"/>
                                      </p:to>
                                    </p:set>
                                    <p:animEffect transition="in" filter="fade">
                                      <p:cBhvr>
                                        <p:cTn id="62" dur="1000"/>
                                        <p:tgtEl>
                                          <p:spTgt spid="84"/>
                                        </p:tgtEl>
                                      </p:cBhvr>
                                    </p:animEffect>
                                    <p:anim calcmode="lin" valueType="num">
                                      <p:cBhvr>
                                        <p:cTn id="63" dur="1000" fill="hold"/>
                                        <p:tgtEl>
                                          <p:spTgt spid="84"/>
                                        </p:tgtEl>
                                        <p:attrNameLst>
                                          <p:attrName>ppt_x</p:attrName>
                                        </p:attrNameLst>
                                      </p:cBhvr>
                                      <p:tavLst>
                                        <p:tav tm="0">
                                          <p:val>
                                            <p:strVal val="#ppt_x"/>
                                          </p:val>
                                        </p:tav>
                                        <p:tav tm="100000">
                                          <p:val>
                                            <p:strVal val="#ppt_x"/>
                                          </p:val>
                                        </p:tav>
                                      </p:tavLst>
                                    </p:anim>
                                    <p:anim calcmode="lin" valueType="num">
                                      <p:cBhvr>
                                        <p:cTn id="64" dur="1000" fill="hold"/>
                                        <p:tgtEl>
                                          <p:spTgt spid="8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fade">
                                      <p:cBhvr>
                                        <p:cTn id="67" dur="1000"/>
                                        <p:tgtEl>
                                          <p:spTgt spid="85"/>
                                        </p:tgtEl>
                                      </p:cBhvr>
                                    </p:animEffect>
                                    <p:anim calcmode="lin" valueType="num">
                                      <p:cBhvr>
                                        <p:cTn id="68" dur="1000" fill="hold"/>
                                        <p:tgtEl>
                                          <p:spTgt spid="85"/>
                                        </p:tgtEl>
                                        <p:attrNameLst>
                                          <p:attrName>ppt_x</p:attrName>
                                        </p:attrNameLst>
                                      </p:cBhvr>
                                      <p:tavLst>
                                        <p:tav tm="0">
                                          <p:val>
                                            <p:strVal val="#ppt_x"/>
                                          </p:val>
                                        </p:tav>
                                        <p:tav tm="100000">
                                          <p:val>
                                            <p:strVal val="#ppt_x"/>
                                          </p:val>
                                        </p:tav>
                                      </p:tavLst>
                                    </p:anim>
                                    <p:anim calcmode="lin" valueType="num">
                                      <p:cBhvr>
                                        <p:cTn id="69" dur="1000" fill="hold"/>
                                        <p:tgtEl>
                                          <p:spTgt spid="8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86"/>
                                        </p:tgtEl>
                                        <p:attrNameLst>
                                          <p:attrName>style.visibility</p:attrName>
                                        </p:attrNameLst>
                                      </p:cBhvr>
                                      <p:to>
                                        <p:strVal val="visible"/>
                                      </p:to>
                                    </p:set>
                                    <p:animEffect transition="in" filter="fade">
                                      <p:cBhvr>
                                        <p:cTn id="72" dur="1000"/>
                                        <p:tgtEl>
                                          <p:spTgt spid="86"/>
                                        </p:tgtEl>
                                      </p:cBhvr>
                                    </p:animEffect>
                                    <p:anim calcmode="lin" valueType="num">
                                      <p:cBhvr>
                                        <p:cTn id="73" dur="1000" fill="hold"/>
                                        <p:tgtEl>
                                          <p:spTgt spid="86"/>
                                        </p:tgtEl>
                                        <p:attrNameLst>
                                          <p:attrName>ppt_x</p:attrName>
                                        </p:attrNameLst>
                                      </p:cBhvr>
                                      <p:tavLst>
                                        <p:tav tm="0">
                                          <p:val>
                                            <p:strVal val="#ppt_x"/>
                                          </p:val>
                                        </p:tav>
                                        <p:tav tm="100000">
                                          <p:val>
                                            <p:strVal val="#ppt_x"/>
                                          </p:val>
                                        </p:tav>
                                      </p:tavLst>
                                    </p:anim>
                                    <p:anim calcmode="lin" valueType="num">
                                      <p:cBhvr>
                                        <p:cTn id="74" dur="1000" fill="hold"/>
                                        <p:tgtEl>
                                          <p:spTgt spid="8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87"/>
                                        </p:tgtEl>
                                        <p:attrNameLst>
                                          <p:attrName>style.visibility</p:attrName>
                                        </p:attrNameLst>
                                      </p:cBhvr>
                                      <p:to>
                                        <p:strVal val="visible"/>
                                      </p:to>
                                    </p:set>
                                    <p:animEffect transition="in" filter="fade">
                                      <p:cBhvr>
                                        <p:cTn id="77" dur="1000"/>
                                        <p:tgtEl>
                                          <p:spTgt spid="87"/>
                                        </p:tgtEl>
                                      </p:cBhvr>
                                    </p:animEffect>
                                    <p:anim calcmode="lin" valueType="num">
                                      <p:cBhvr>
                                        <p:cTn id="78" dur="1000" fill="hold"/>
                                        <p:tgtEl>
                                          <p:spTgt spid="87"/>
                                        </p:tgtEl>
                                        <p:attrNameLst>
                                          <p:attrName>ppt_x</p:attrName>
                                        </p:attrNameLst>
                                      </p:cBhvr>
                                      <p:tavLst>
                                        <p:tav tm="0">
                                          <p:val>
                                            <p:strVal val="#ppt_x"/>
                                          </p:val>
                                        </p:tav>
                                        <p:tav tm="100000">
                                          <p:val>
                                            <p:strVal val="#ppt_x"/>
                                          </p:val>
                                        </p:tav>
                                      </p:tavLst>
                                    </p:anim>
                                    <p:anim calcmode="lin" valueType="num">
                                      <p:cBhvr>
                                        <p:cTn id="79" dur="1000" fill="hold"/>
                                        <p:tgtEl>
                                          <p:spTgt spid="87"/>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9"/>
                                        </p:tgtEl>
                                        <p:attrNameLst>
                                          <p:attrName>style.visibility</p:attrName>
                                        </p:attrNameLst>
                                      </p:cBhvr>
                                      <p:to>
                                        <p:strVal val="visible"/>
                                      </p:to>
                                    </p:set>
                                    <p:animEffect transition="in" filter="fade">
                                      <p:cBhvr>
                                        <p:cTn id="82" dur="1000"/>
                                        <p:tgtEl>
                                          <p:spTgt spid="89"/>
                                        </p:tgtEl>
                                      </p:cBhvr>
                                    </p:animEffect>
                                    <p:anim calcmode="lin" valueType="num">
                                      <p:cBhvr>
                                        <p:cTn id="83" dur="1000" fill="hold"/>
                                        <p:tgtEl>
                                          <p:spTgt spid="89"/>
                                        </p:tgtEl>
                                        <p:attrNameLst>
                                          <p:attrName>ppt_x</p:attrName>
                                        </p:attrNameLst>
                                      </p:cBhvr>
                                      <p:tavLst>
                                        <p:tav tm="0">
                                          <p:val>
                                            <p:strVal val="#ppt_x"/>
                                          </p:val>
                                        </p:tav>
                                        <p:tav tm="100000">
                                          <p:val>
                                            <p:strVal val="#ppt_x"/>
                                          </p:val>
                                        </p:tav>
                                      </p:tavLst>
                                    </p:anim>
                                    <p:anim calcmode="lin" valueType="num">
                                      <p:cBhvr>
                                        <p:cTn id="84" dur="1000" fill="hold"/>
                                        <p:tgtEl>
                                          <p:spTgt spid="89"/>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90"/>
                                        </p:tgtEl>
                                        <p:attrNameLst>
                                          <p:attrName>style.visibility</p:attrName>
                                        </p:attrNameLst>
                                      </p:cBhvr>
                                      <p:to>
                                        <p:strVal val="visible"/>
                                      </p:to>
                                    </p:set>
                                    <p:animEffect transition="in" filter="fade">
                                      <p:cBhvr>
                                        <p:cTn id="87" dur="1000"/>
                                        <p:tgtEl>
                                          <p:spTgt spid="90"/>
                                        </p:tgtEl>
                                      </p:cBhvr>
                                    </p:animEffect>
                                    <p:anim calcmode="lin" valueType="num">
                                      <p:cBhvr>
                                        <p:cTn id="88" dur="1000" fill="hold"/>
                                        <p:tgtEl>
                                          <p:spTgt spid="90"/>
                                        </p:tgtEl>
                                        <p:attrNameLst>
                                          <p:attrName>ppt_x</p:attrName>
                                        </p:attrNameLst>
                                      </p:cBhvr>
                                      <p:tavLst>
                                        <p:tav tm="0">
                                          <p:val>
                                            <p:strVal val="#ppt_x"/>
                                          </p:val>
                                        </p:tav>
                                        <p:tav tm="100000">
                                          <p:val>
                                            <p:strVal val="#ppt_x"/>
                                          </p:val>
                                        </p:tav>
                                      </p:tavLst>
                                    </p:anim>
                                    <p:anim calcmode="lin" valueType="num">
                                      <p:cBhvr>
                                        <p:cTn id="89" dur="1000" fill="hold"/>
                                        <p:tgtEl>
                                          <p:spTgt spid="90"/>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19"/>
                                        </p:tgtEl>
                                        <p:attrNameLst>
                                          <p:attrName>style.visibility</p:attrName>
                                        </p:attrNameLst>
                                      </p:cBhvr>
                                      <p:to>
                                        <p:strVal val="visible"/>
                                      </p:to>
                                    </p:set>
                                    <p:animEffect transition="in" filter="fade">
                                      <p:cBhvr>
                                        <p:cTn id="92" dur="1000"/>
                                        <p:tgtEl>
                                          <p:spTgt spid="119"/>
                                        </p:tgtEl>
                                      </p:cBhvr>
                                    </p:animEffect>
                                    <p:anim calcmode="lin" valueType="num">
                                      <p:cBhvr>
                                        <p:cTn id="93" dur="1000" fill="hold"/>
                                        <p:tgtEl>
                                          <p:spTgt spid="119"/>
                                        </p:tgtEl>
                                        <p:attrNameLst>
                                          <p:attrName>ppt_x</p:attrName>
                                        </p:attrNameLst>
                                      </p:cBhvr>
                                      <p:tavLst>
                                        <p:tav tm="0">
                                          <p:val>
                                            <p:strVal val="#ppt_x"/>
                                          </p:val>
                                        </p:tav>
                                        <p:tav tm="100000">
                                          <p:val>
                                            <p:strVal val="#ppt_x"/>
                                          </p:val>
                                        </p:tav>
                                      </p:tavLst>
                                    </p:anim>
                                    <p:anim calcmode="lin" valueType="num">
                                      <p:cBhvr>
                                        <p:cTn id="94" dur="1000" fill="hold"/>
                                        <p:tgtEl>
                                          <p:spTgt spid="119"/>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20"/>
                                        </p:tgtEl>
                                        <p:attrNameLst>
                                          <p:attrName>style.visibility</p:attrName>
                                        </p:attrNameLst>
                                      </p:cBhvr>
                                      <p:to>
                                        <p:strVal val="visible"/>
                                      </p:to>
                                    </p:set>
                                    <p:animEffect transition="in" filter="fade">
                                      <p:cBhvr>
                                        <p:cTn id="97" dur="1000"/>
                                        <p:tgtEl>
                                          <p:spTgt spid="120"/>
                                        </p:tgtEl>
                                      </p:cBhvr>
                                    </p:animEffect>
                                    <p:anim calcmode="lin" valueType="num">
                                      <p:cBhvr>
                                        <p:cTn id="98" dur="1000" fill="hold"/>
                                        <p:tgtEl>
                                          <p:spTgt spid="120"/>
                                        </p:tgtEl>
                                        <p:attrNameLst>
                                          <p:attrName>ppt_x</p:attrName>
                                        </p:attrNameLst>
                                      </p:cBhvr>
                                      <p:tavLst>
                                        <p:tav tm="0">
                                          <p:val>
                                            <p:strVal val="#ppt_x"/>
                                          </p:val>
                                        </p:tav>
                                        <p:tav tm="100000">
                                          <p:val>
                                            <p:strVal val="#ppt_x"/>
                                          </p:val>
                                        </p:tav>
                                      </p:tavLst>
                                    </p:anim>
                                    <p:anim calcmode="lin" valueType="num">
                                      <p:cBhvr>
                                        <p:cTn id="99" dur="1000" fill="hold"/>
                                        <p:tgtEl>
                                          <p:spTgt spid="120"/>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121"/>
                                        </p:tgtEl>
                                        <p:attrNameLst>
                                          <p:attrName>style.visibility</p:attrName>
                                        </p:attrNameLst>
                                      </p:cBhvr>
                                      <p:to>
                                        <p:strVal val="visible"/>
                                      </p:to>
                                    </p:set>
                                    <p:animEffect transition="in" filter="fade">
                                      <p:cBhvr>
                                        <p:cTn id="102" dur="1000"/>
                                        <p:tgtEl>
                                          <p:spTgt spid="121"/>
                                        </p:tgtEl>
                                      </p:cBhvr>
                                    </p:animEffect>
                                    <p:anim calcmode="lin" valueType="num">
                                      <p:cBhvr>
                                        <p:cTn id="103" dur="1000" fill="hold"/>
                                        <p:tgtEl>
                                          <p:spTgt spid="121"/>
                                        </p:tgtEl>
                                        <p:attrNameLst>
                                          <p:attrName>ppt_x</p:attrName>
                                        </p:attrNameLst>
                                      </p:cBhvr>
                                      <p:tavLst>
                                        <p:tav tm="0">
                                          <p:val>
                                            <p:strVal val="#ppt_x"/>
                                          </p:val>
                                        </p:tav>
                                        <p:tav tm="100000">
                                          <p:val>
                                            <p:strVal val="#ppt_x"/>
                                          </p:val>
                                        </p:tav>
                                      </p:tavLst>
                                    </p:anim>
                                    <p:anim calcmode="lin" valueType="num">
                                      <p:cBhvr>
                                        <p:cTn id="104" dur="1000" fill="hold"/>
                                        <p:tgtEl>
                                          <p:spTgt spid="121"/>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122"/>
                                        </p:tgtEl>
                                        <p:attrNameLst>
                                          <p:attrName>style.visibility</p:attrName>
                                        </p:attrNameLst>
                                      </p:cBhvr>
                                      <p:to>
                                        <p:strVal val="visible"/>
                                      </p:to>
                                    </p:set>
                                    <p:animEffect transition="in" filter="fade">
                                      <p:cBhvr>
                                        <p:cTn id="107" dur="1000"/>
                                        <p:tgtEl>
                                          <p:spTgt spid="122"/>
                                        </p:tgtEl>
                                      </p:cBhvr>
                                    </p:animEffect>
                                    <p:anim calcmode="lin" valueType="num">
                                      <p:cBhvr>
                                        <p:cTn id="108" dur="1000" fill="hold"/>
                                        <p:tgtEl>
                                          <p:spTgt spid="122"/>
                                        </p:tgtEl>
                                        <p:attrNameLst>
                                          <p:attrName>ppt_x</p:attrName>
                                        </p:attrNameLst>
                                      </p:cBhvr>
                                      <p:tavLst>
                                        <p:tav tm="0">
                                          <p:val>
                                            <p:strVal val="#ppt_x"/>
                                          </p:val>
                                        </p:tav>
                                        <p:tav tm="100000">
                                          <p:val>
                                            <p:strVal val="#ppt_x"/>
                                          </p:val>
                                        </p:tav>
                                      </p:tavLst>
                                    </p:anim>
                                    <p:anim calcmode="lin" valueType="num">
                                      <p:cBhvr>
                                        <p:cTn id="109" dur="1000" fill="hold"/>
                                        <p:tgtEl>
                                          <p:spTgt spid="122"/>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82"/>
                                        </p:tgtEl>
                                        <p:attrNameLst>
                                          <p:attrName>style.visibility</p:attrName>
                                        </p:attrNameLst>
                                      </p:cBhvr>
                                      <p:to>
                                        <p:strVal val="visible"/>
                                      </p:to>
                                    </p:set>
                                    <p:animEffect transition="in" filter="fade">
                                      <p:cBhvr>
                                        <p:cTn id="112" dur="1000"/>
                                        <p:tgtEl>
                                          <p:spTgt spid="82"/>
                                        </p:tgtEl>
                                      </p:cBhvr>
                                    </p:animEffect>
                                    <p:anim calcmode="lin" valueType="num">
                                      <p:cBhvr>
                                        <p:cTn id="113" dur="1000" fill="hold"/>
                                        <p:tgtEl>
                                          <p:spTgt spid="82"/>
                                        </p:tgtEl>
                                        <p:attrNameLst>
                                          <p:attrName>ppt_x</p:attrName>
                                        </p:attrNameLst>
                                      </p:cBhvr>
                                      <p:tavLst>
                                        <p:tav tm="0">
                                          <p:val>
                                            <p:strVal val="#ppt_x"/>
                                          </p:val>
                                        </p:tav>
                                        <p:tav tm="100000">
                                          <p:val>
                                            <p:strVal val="#ppt_x"/>
                                          </p:val>
                                        </p:tav>
                                      </p:tavLst>
                                    </p:anim>
                                    <p:anim calcmode="lin" valueType="num">
                                      <p:cBhvr>
                                        <p:cTn id="114"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46"/>
                                        </p:tgtEl>
                                        <p:attrNameLst>
                                          <p:attrName>style.visibility</p:attrName>
                                        </p:attrNameLst>
                                      </p:cBhvr>
                                      <p:to>
                                        <p:strVal val="visible"/>
                                      </p:to>
                                    </p:set>
                                    <p:animEffect transition="in" filter="fade">
                                      <p:cBhvr>
                                        <p:cTn id="119" dur="1000"/>
                                        <p:tgtEl>
                                          <p:spTgt spid="46"/>
                                        </p:tgtEl>
                                      </p:cBhvr>
                                    </p:animEffect>
                                    <p:anim calcmode="lin" valueType="num">
                                      <p:cBhvr>
                                        <p:cTn id="120" dur="1000" fill="hold"/>
                                        <p:tgtEl>
                                          <p:spTgt spid="46"/>
                                        </p:tgtEl>
                                        <p:attrNameLst>
                                          <p:attrName>ppt_x</p:attrName>
                                        </p:attrNameLst>
                                      </p:cBhvr>
                                      <p:tavLst>
                                        <p:tav tm="0">
                                          <p:val>
                                            <p:strVal val="#ppt_x"/>
                                          </p:val>
                                        </p:tav>
                                        <p:tav tm="100000">
                                          <p:val>
                                            <p:strVal val="#ppt_x"/>
                                          </p:val>
                                        </p:tav>
                                      </p:tavLst>
                                    </p:anim>
                                    <p:anim calcmode="lin" valueType="num">
                                      <p:cBhvr>
                                        <p:cTn id="121" dur="1000" fill="hold"/>
                                        <p:tgtEl>
                                          <p:spTgt spid="46"/>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47"/>
                                        </p:tgtEl>
                                        <p:attrNameLst>
                                          <p:attrName>style.visibility</p:attrName>
                                        </p:attrNameLst>
                                      </p:cBhvr>
                                      <p:to>
                                        <p:strVal val="visible"/>
                                      </p:to>
                                    </p:set>
                                    <p:animEffect transition="in" filter="fade">
                                      <p:cBhvr>
                                        <p:cTn id="124" dur="1000"/>
                                        <p:tgtEl>
                                          <p:spTgt spid="47"/>
                                        </p:tgtEl>
                                      </p:cBhvr>
                                    </p:animEffect>
                                    <p:anim calcmode="lin" valueType="num">
                                      <p:cBhvr>
                                        <p:cTn id="125" dur="1000" fill="hold"/>
                                        <p:tgtEl>
                                          <p:spTgt spid="47"/>
                                        </p:tgtEl>
                                        <p:attrNameLst>
                                          <p:attrName>ppt_x</p:attrName>
                                        </p:attrNameLst>
                                      </p:cBhvr>
                                      <p:tavLst>
                                        <p:tav tm="0">
                                          <p:val>
                                            <p:strVal val="#ppt_x"/>
                                          </p:val>
                                        </p:tav>
                                        <p:tav tm="100000">
                                          <p:val>
                                            <p:strVal val="#ppt_x"/>
                                          </p:val>
                                        </p:tav>
                                      </p:tavLst>
                                    </p:anim>
                                    <p:anim calcmode="lin" valueType="num">
                                      <p:cBhvr>
                                        <p:cTn id="126" dur="1000" fill="hold"/>
                                        <p:tgtEl>
                                          <p:spTgt spid="47"/>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53"/>
                                        </p:tgtEl>
                                        <p:attrNameLst>
                                          <p:attrName>style.visibility</p:attrName>
                                        </p:attrNameLst>
                                      </p:cBhvr>
                                      <p:to>
                                        <p:strVal val="visible"/>
                                      </p:to>
                                    </p:set>
                                    <p:animEffect transition="in" filter="fade">
                                      <p:cBhvr>
                                        <p:cTn id="129" dur="1000"/>
                                        <p:tgtEl>
                                          <p:spTgt spid="53"/>
                                        </p:tgtEl>
                                      </p:cBhvr>
                                    </p:animEffect>
                                    <p:anim calcmode="lin" valueType="num">
                                      <p:cBhvr>
                                        <p:cTn id="130" dur="1000" fill="hold"/>
                                        <p:tgtEl>
                                          <p:spTgt spid="53"/>
                                        </p:tgtEl>
                                        <p:attrNameLst>
                                          <p:attrName>ppt_x</p:attrName>
                                        </p:attrNameLst>
                                      </p:cBhvr>
                                      <p:tavLst>
                                        <p:tav tm="0">
                                          <p:val>
                                            <p:strVal val="#ppt_x"/>
                                          </p:val>
                                        </p:tav>
                                        <p:tav tm="100000">
                                          <p:val>
                                            <p:strVal val="#ppt_x"/>
                                          </p:val>
                                        </p:tav>
                                      </p:tavLst>
                                    </p:anim>
                                    <p:anim calcmode="lin" valueType="num">
                                      <p:cBhvr>
                                        <p:cTn id="131" dur="1000" fill="hold"/>
                                        <p:tgtEl>
                                          <p:spTgt spid="53"/>
                                        </p:tgtEl>
                                        <p:attrNameLst>
                                          <p:attrName>ppt_y</p:attrName>
                                        </p:attrNameLst>
                                      </p:cBhvr>
                                      <p:tavLst>
                                        <p:tav tm="0">
                                          <p:val>
                                            <p:strVal val="#ppt_y+.1"/>
                                          </p:val>
                                        </p:tav>
                                        <p:tav tm="100000">
                                          <p:val>
                                            <p:strVal val="#ppt_y"/>
                                          </p:val>
                                        </p:tav>
                                      </p:tavLst>
                                    </p:anim>
                                  </p:childTnLst>
                                </p:cTn>
                              </p:par>
                              <p:par>
                                <p:cTn id="132" presetID="42" presetClass="entr" presetSubtype="0" fill="hold" nodeType="withEffect">
                                  <p:stCondLst>
                                    <p:cond delay="0"/>
                                  </p:stCondLst>
                                  <p:childTnLst>
                                    <p:set>
                                      <p:cBhvr>
                                        <p:cTn id="133" dur="1" fill="hold">
                                          <p:stCondLst>
                                            <p:cond delay="0"/>
                                          </p:stCondLst>
                                        </p:cTn>
                                        <p:tgtEl>
                                          <p:spTgt spid="79"/>
                                        </p:tgtEl>
                                        <p:attrNameLst>
                                          <p:attrName>style.visibility</p:attrName>
                                        </p:attrNameLst>
                                      </p:cBhvr>
                                      <p:to>
                                        <p:strVal val="visible"/>
                                      </p:to>
                                    </p:set>
                                    <p:animEffect transition="in" filter="fade">
                                      <p:cBhvr>
                                        <p:cTn id="134" dur="1000"/>
                                        <p:tgtEl>
                                          <p:spTgt spid="79"/>
                                        </p:tgtEl>
                                      </p:cBhvr>
                                    </p:animEffect>
                                    <p:anim calcmode="lin" valueType="num">
                                      <p:cBhvr>
                                        <p:cTn id="135" dur="1000" fill="hold"/>
                                        <p:tgtEl>
                                          <p:spTgt spid="79"/>
                                        </p:tgtEl>
                                        <p:attrNameLst>
                                          <p:attrName>ppt_x</p:attrName>
                                        </p:attrNameLst>
                                      </p:cBhvr>
                                      <p:tavLst>
                                        <p:tav tm="0">
                                          <p:val>
                                            <p:strVal val="#ppt_x"/>
                                          </p:val>
                                        </p:tav>
                                        <p:tav tm="100000">
                                          <p:val>
                                            <p:strVal val="#ppt_x"/>
                                          </p:val>
                                        </p:tav>
                                      </p:tavLst>
                                    </p:anim>
                                    <p:anim calcmode="lin" valueType="num">
                                      <p:cBhvr>
                                        <p:cTn id="136" dur="1000" fill="hold"/>
                                        <p:tgtEl>
                                          <p:spTgt spid="79"/>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Effect transition="in" filter="fade">
                                      <p:cBhvr>
                                        <p:cTn id="139" dur="1000"/>
                                        <p:tgtEl>
                                          <p:spTgt spid="95"/>
                                        </p:tgtEl>
                                      </p:cBhvr>
                                    </p:animEffect>
                                    <p:anim calcmode="lin" valueType="num">
                                      <p:cBhvr>
                                        <p:cTn id="140" dur="1000" fill="hold"/>
                                        <p:tgtEl>
                                          <p:spTgt spid="95"/>
                                        </p:tgtEl>
                                        <p:attrNameLst>
                                          <p:attrName>ppt_x</p:attrName>
                                        </p:attrNameLst>
                                      </p:cBhvr>
                                      <p:tavLst>
                                        <p:tav tm="0">
                                          <p:val>
                                            <p:strVal val="#ppt_x"/>
                                          </p:val>
                                        </p:tav>
                                        <p:tav tm="100000">
                                          <p:val>
                                            <p:strVal val="#ppt_x"/>
                                          </p:val>
                                        </p:tav>
                                      </p:tavLst>
                                    </p:anim>
                                    <p:anim calcmode="lin" valueType="num">
                                      <p:cBhvr>
                                        <p:cTn id="141" dur="1000" fill="hold"/>
                                        <p:tgtEl>
                                          <p:spTgt spid="95"/>
                                        </p:tgtEl>
                                        <p:attrNameLst>
                                          <p:attrName>ppt_y</p:attrName>
                                        </p:attrNameLst>
                                      </p:cBhvr>
                                      <p:tavLst>
                                        <p:tav tm="0">
                                          <p:val>
                                            <p:strVal val="#ppt_y+.1"/>
                                          </p:val>
                                        </p:tav>
                                        <p:tav tm="100000">
                                          <p:val>
                                            <p:strVal val="#ppt_y"/>
                                          </p:val>
                                        </p:tav>
                                      </p:tavLst>
                                    </p:anim>
                                  </p:childTnLst>
                                </p:cTn>
                              </p:par>
                              <p:par>
                                <p:cTn id="142" presetID="42" presetClass="entr" presetSubtype="0" fill="hold" nodeType="withEffect">
                                  <p:stCondLst>
                                    <p:cond delay="0"/>
                                  </p:stCondLst>
                                  <p:childTnLst>
                                    <p:set>
                                      <p:cBhvr>
                                        <p:cTn id="143" dur="1" fill="hold">
                                          <p:stCondLst>
                                            <p:cond delay="0"/>
                                          </p:stCondLst>
                                        </p:cTn>
                                        <p:tgtEl>
                                          <p:spTgt spid="96"/>
                                        </p:tgtEl>
                                        <p:attrNameLst>
                                          <p:attrName>style.visibility</p:attrName>
                                        </p:attrNameLst>
                                      </p:cBhvr>
                                      <p:to>
                                        <p:strVal val="visible"/>
                                      </p:to>
                                    </p:set>
                                    <p:animEffect transition="in" filter="fade">
                                      <p:cBhvr>
                                        <p:cTn id="144" dur="1000"/>
                                        <p:tgtEl>
                                          <p:spTgt spid="96"/>
                                        </p:tgtEl>
                                      </p:cBhvr>
                                    </p:animEffect>
                                    <p:anim calcmode="lin" valueType="num">
                                      <p:cBhvr>
                                        <p:cTn id="145" dur="1000" fill="hold"/>
                                        <p:tgtEl>
                                          <p:spTgt spid="96"/>
                                        </p:tgtEl>
                                        <p:attrNameLst>
                                          <p:attrName>ppt_x</p:attrName>
                                        </p:attrNameLst>
                                      </p:cBhvr>
                                      <p:tavLst>
                                        <p:tav tm="0">
                                          <p:val>
                                            <p:strVal val="#ppt_x"/>
                                          </p:val>
                                        </p:tav>
                                        <p:tav tm="100000">
                                          <p:val>
                                            <p:strVal val="#ppt_x"/>
                                          </p:val>
                                        </p:tav>
                                      </p:tavLst>
                                    </p:anim>
                                    <p:anim calcmode="lin" valueType="num">
                                      <p:cBhvr>
                                        <p:cTn id="146" dur="1000" fill="hold"/>
                                        <p:tgtEl>
                                          <p:spTgt spid="96"/>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97"/>
                                        </p:tgtEl>
                                        <p:attrNameLst>
                                          <p:attrName>style.visibility</p:attrName>
                                        </p:attrNameLst>
                                      </p:cBhvr>
                                      <p:to>
                                        <p:strVal val="visible"/>
                                      </p:to>
                                    </p:set>
                                    <p:animEffect transition="in" filter="fade">
                                      <p:cBhvr>
                                        <p:cTn id="149" dur="1000"/>
                                        <p:tgtEl>
                                          <p:spTgt spid="97"/>
                                        </p:tgtEl>
                                      </p:cBhvr>
                                    </p:animEffect>
                                    <p:anim calcmode="lin" valueType="num">
                                      <p:cBhvr>
                                        <p:cTn id="150" dur="1000" fill="hold"/>
                                        <p:tgtEl>
                                          <p:spTgt spid="97"/>
                                        </p:tgtEl>
                                        <p:attrNameLst>
                                          <p:attrName>ppt_x</p:attrName>
                                        </p:attrNameLst>
                                      </p:cBhvr>
                                      <p:tavLst>
                                        <p:tav tm="0">
                                          <p:val>
                                            <p:strVal val="#ppt_x"/>
                                          </p:val>
                                        </p:tav>
                                        <p:tav tm="100000">
                                          <p:val>
                                            <p:strVal val="#ppt_x"/>
                                          </p:val>
                                        </p:tav>
                                      </p:tavLst>
                                    </p:anim>
                                    <p:anim calcmode="lin" valueType="num">
                                      <p:cBhvr>
                                        <p:cTn id="151" dur="1000" fill="hold"/>
                                        <p:tgtEl>
                                          <p:spTgt spid="97"/>
                                        </p:tgtEl>
                                        <p:attrNameLst>
                                          <p:attrName>ppt_y</p:attrName>
                                        </p:attrNameLst>
                                      </p:cBhvr>
                                      <p:tavLst>
                                        <p:tav tm="0">
                                          <p:val>
                                            <p:strVal val="#ppt_y+.1"/>
                                          </p:val>
                                        </p:tav>
                                        <p:tav tm="100000">
                                          <p:val>
                                            <p:strVal val="#ppt_y"/>
                                          </p:val>
                                        </p:tav>
                                      </p:tavLst>
                                    </p:anim>
                                  </p:childTnLst>
                                </p:cTn>
                              </p:par>
                              <p:par>
                                <p:cTn id="152" presetID="42" presetClass="entr" presetSubtype="0" fill="hold" grpId="0" nodeType="withEffect">
                                  <p:stCondLst>
                                    <p:cond delay="0"/>
                                  </p:stCondLst>
                                  <p:childTnLst>
                                    <p:set>
                                      <p:cBhvr>
                                        <p:cTn id="153" dur="1" fill="hold">
                                          <p:stCondLst>
                                            <p:cond delay="0"/>
                                          </p:stCondLst>
                                        </p:cTn>
                                        <p:tgtEl>
                                          <p:spTgt spid="98"/>
                                        </p:tgtEl>
                                        <p:attrNameLst>
                                          <p:attrName>style.visibility</p:attrName>
                                        </p:attrNameLst>
                                      </p:cBhvr>
                                      <p:to>
                                        <p:strVal val="visible"/>
                                      </p:to>
                                    </p:set>
                                    <p:animEffect transition="in" filter="fade">
                                      <p:cBhvr>
                                        <p:cTn id="154" dur="1000"/>
                                        <p:tgtEl>
                                          <p:spTgt spid="98"/>
                                        </p:tgtEl>
                                      </p:cBhvr>
                                    </p:animEffect>
                                    <p:anim calcmode="lin" valueType="num">
                                      <p:cBhvr>
                                        <p:cTn id="155" dur="1000" fill="hold"/>
                                        <p:tgtEl>
                                          <p:spTgt spid="98"/>
                                        </p:tgtEl>
                                        <p:attrNameLst>
                                          <p:attrName>ppt_x</p:attrName>
                                        </p:attrNameLst>
                                      </p:cBhvr>
                                      <p:tavLst>
                                        <p:tav tm="0">
                                          <p:val>
                                            <p:strVal val="#ppt_x"/>
                                          </p:val>
                                        </p:tav>
                                        <p:tav tm="100000">
                                          <p:val>
                                            <p:strVal val="#ppt_x"/>
                                          </p:val>
                                        </p:tav>
                                      </p:tavLst>
                                    </p:anim>
                                    <p:anim calcmode="lin" valueType="num">
                                      <p:cBhvr>
                                        <p:cTn id="156" dur="1000" fill="hold"/>
                                        <p:tgtEl>
                                          <p:spTgt spid="98"/>
                                        </p:tgtEl>
                                        <p:attrNameLst>
                                          <p:attrName>ppt_y</p:attrName>
                                        </p:attrNameLst>
                                      </p:cBhvr>
                                      <p:tavLst>
                                        <p:tav tm="0">
                                          <p:val>
                                            <p:strVal val="#ppt_y+.1"/>
                                          </p:val>
                                        </p:tav>
                                        <p:tav tm="100000">
                                          <p:val>
                                            <p:strVal val="#ppt_y"/>
                                          </p:val>
                                        </p:tav>
                                      </p:tavLst>
                                    </p:anim>
                                  </p:childTnLst>
                                </p:cTn>
                              </p:par>
                              <p:par>
                                <p:cTn id="157" presetID="42" presetClass="entr" presetSubtype="0" fill="hold" grpId="0" nodeType="withEffect">
                                  <p:stCondLst>
                                    <p:cond delay="0"/>
                                  </p:stCondLst>
                                  <p:childTnLst>
                                    <p:set>
                                      <p:cBhvr>
                                        <p:cTn id="158" dur="1" fill="hold">
                                          <p:stCondLst>
                                            <p:cond delay="0"/>
                                          </p:stCondLst>
                                        </p:cTn>
                                        <p:tgtEl>
                                          <p:spTgt spid="99"/>
                                        </p:tgtEl>
                                        <p:attrNameLst>
                                          <p:attrName>style.visibility</p:attrName>
                                        </p:attrNameLst>
                                      </p:cBhvr>
                                      <p:to>
                                        <p:strVal val="visible"/>
                                      </p:to>
                                    </p:set>
                                    <p:animEffect transition="in" filter="fade">
                                      <p:cBhvr>
                                        <p:cTn id="159" dur="1000"/>
                                        <p:tgtEl>
                                          <p:spTgt spid="99"/>
                                        </p:tgtEl>
                                      </p:cBhvr>
                                    </p:animEffect>
                                    <p:anim calcmode="lin" valueType="num">
                                      <p:cBhvr>
                                        <p:cTn id="160" dur="1000" fill="hold"/>
                                        <p:tgtEl>
                                          <p:spTgt spid="99"/>
                                        </p:tgtEl>
                                        <p:attrNameLst>
                                          <p:attrName>ppt_x</p:attrName>
                                        </p:attrNameLst>
                                      </p:cBhvr>
                                      <p:tavLst>
                                        <p:tav tm="0">
                                          <p:val>
                                            <p:strVal val="#ppt_x"/>
                                          </p:val>
                                        </p:tav>
                                        <p:tav tm="100000">
                                          <p:val>
                                            <p:strVal val="#ppt_x"/>
                                          </p:val>
                                        </p:tav>
                                      </p:tavLst>
                                    </p:anim>
                                    <p:anim calcmode="lin" valueType="num">
                                      <p:cBhvr>
                                        <p:cTn id="161" dur="1000" fill="hold"/>
                                        <p:tgtEl>
                                          <p:spTgt spid="99"/>
                                        </p:tgtEl>
                                        <p:attrNameLst>
                                          <p:attrName>ppt_y</p:attrName>
                                        </p:attrNameLst>
                                      </p:cBhvr>
                                      <p:tavLst>
                                        <p:tav tm="0">
                                          <p:val>
                                            <p:strVal val="#ppt_y+.1"/>
                                          </p:val>
                                        </p:tav>
                                        <p:tav tm="100000">
                                          <p:val>
                                            <p:strVal val="#ppt_y"/>
                                          </p:val>
                                        </p:tav>
                                      </p:tavLst>
                                    </p:anim>
                                  </p:childTnLst>
                                </p:cTn>
                              </p:par>
                              <p:par>
                                <p:cTn id="162" presetID="42" presetClass="entr" presetSubtype="0" fill="hold" grpId="0" nodeType="withEffect">
                                  <p:stCondLst>
                                    <p:cond delay="0"/>
                                  </p:stCondLst>
                                  <p:childTnLst>
                                    <p:set>
                                      <p:cBhvr>
                                        <p:cTn id="163" dur="1" fill="hold">
                                          <p:stCondLst>
                                            <p:cond delay="0"/>
                                          </p:stCondLst>
                                        </p:cTn>
                                        <p:tgtEl>
                                          <p:spTgt spid="100"/>
                                        </p:tgtEl>
                                        <p:attrNameLst>
                                          <p:attrName>style.visibility</p:attrName>
                                        </p:attrNameLst>
                                      </p:cBhvr>
                                      <p:to>
                                        <p:strVal val="visible"/>
                                      </p:to>
                                    </p:set>
                                    <p:animEffect transition="in" filter="fade">
                                      <p:cBhvr>
                                        <p:cTn id="164" dur="1000"/>
                                        <p:tgtEl>
                                          <p:spTgt spid="100"/>
                                        </p:tgtEl>
                                      </p:cBhvr>
                                    </p:animEffect>
                                    <p:anim calcmode="lin" valueType="num">
                                      <p:cBhvr>
                                        <p:cTn id="165" dur="1000" fill="hold"/>
                                        <p:tgtEl>
                                          <p:spTgt spid="100"/>
                                        </p:tgtEl>
                                        <p:attrNameLst>
                                          <p:attrName>ppt_x</p:attrName>
                                        </p:attrNameLst>
                                      </p:cBhvr>
                                      <p:tavLst>
                                        <p:tav tm="0">
                                          <p:val>
                                            <p:strVal val="#ppt_x"/>
                                          </p:val>
                                        </p:tav>
                                        <p:tav tm="100000">
                                          <p:val>
                                            <p:strVal val="#ppt_x"/>
                                          </p:val>
                                        </p:tav>
                                      </p:tavLst>
                                    </p:anim>
                                    <p:anim calcmode="lin" valueType="num">
                                      <p:cBhvr>
                                        <p:cTn id="166" dur="1000" fill="hold"/>
                                        <p:tgtEl>
                                          <p:spTgt spid="100"/>
                                        </p:tgtEl>
                                        <p:attrNameLst>
                                          <p:attrName>ppt_y</p:attrName>
                                        </p:attrNameLst>
                                      </p:cBhvr>
                                      <p:tavLst>
                                        <p:tav tm="0">
                                          <p:val>
                                            <p:strVal val="#ppt_y+.1"/>
                                          </p:val>
                                        </p:tav>
                                        <p:tav tm="100000">
                                          <p:val>
                                            <p:strVal val="#ppt_y"/>
                                          </p:val>
                                        </p:tav>
                                      </p:tavLst>
                                    </p:anim>
                                  </p:childTnLst>
                                </p:cTn>
                              </p:par>
                              <p:par>
                                <p:cTn id="167" presetID="42" presetClass="entr" presetSubtype="0" fill="hold" grpId="0" nodeType="withEffect">
                                  <p:stCondLst>
                                    <p:cond delay="0"/>
                                  </p:stCondLst>
                                  <p:childTnLst>
                                    <p:set>
                                      <p:cBhvr>
                                        <p:cTn id="168" dur="1" fill="hold">
                                          <p:stCondLst>
                                            <p:cond delay="0"/>
                                          </p:stCondLst>
                                        </p:cTn>
                                        <p:tgtEl>
                                          <p:spTgt spid="101"/>
                                        </p:tgtEl>
                                        <p:attrNameLst>
                                          <p:attrName>style.visibility</p:attrName>
                                        </p:attrNameLst>
                                      </p:cBhvr>
                                      <p:to>
                                        <p:strVal val="visible"/>
                                      </p:to>
                                    </p:set>
                                    <p:animEffect transition="in" filter="fade">
                                      <p:cBhvr>
                                        <p:cTn id="169" dur="1000"/>
                                        <p:tgtEl>
                                          <p:spTgt spid="101"/>
                                        </p:tgtEl>
                                      </p:cBhvr>
                                    </p:animEffect>
                                    <p:anim calcmode="lin" valueType="num">
                                      <p:cBhvr>
                                        <p:cTn id="170" dur="1000" fill="hold"/>
                                        <p:tgtEl>
                                          <p:spTgt spid="101"/>
                                        </p:tgtEl>
                                        <p:attrNameLst>
                                          <p:attrName>ppt_x</p:attrName>
                                        </p:attrNameLst>
                                      </p:cBhvr>
                                      <p:tavLst>
                                        <p:tav tm="0">
                                          <p:val>
                                            <p:strVal val="#ppt_x"/>
                                          </p:val>
                                        </p:tav>
                                        <p:tav tm="100000">
                                          <p:val>
                                            <p:strVal val="#ppt_x"/>
                                          </p:val>
                                        </p:tav>
                                      </p:tavLst>
                                    </p:anim>
                                    <p:anim calcmode="lin" valueType="num">
                                      <p:cBhvr>
                                        <p:cTn id="171" dur="1000" fill="hold"/>
                                        <p:tgtEl>
                                          <p:spTgt spid="101"/>
                                        </p:tgtEl>
                                        <p:attrNameLst>
                                          <p:attrName>ppt_y</p:attrName>
                                        </p:attrNameLst>
                                      </p:cBhvr>
                                      <p:tavLst>
                                        <p:tav tm="0">
                                          <p:val>
                                            <p:strVal val="#ppt_y+.1"/>
                                          </p:val>
                                        </p:tav>
                                        <p:tav tm="100000">
                                          <p:val>
                                            <p:strVal val="#ppt_y"/>
                                          </p:val>
                                        </p:tav>
                                      </p:tavLst>
                                    </p:anim>
                                  </p:childTnLst>
                                </p:cTn>
                              </p:par>
                              <p:par>
                                <p:cTn id="172" presetID="42" presetClass="entr" presetSubtype="0" fill="hold" grpId="0" nodeType="withEffect">
                                  <p:stCondLst>
                                    <p:cond delay="0"/>
                                  </p:stCondLst>
                                  <p:childTnLst>
                                    <p:set>
                                      <p:cBhvr>
                                        <p:cTn id="173" dur="1" fill="hold">
                                          <p:stCondLst>
                                            <p:cond delay="0"/>
                                          </p:stCondLst>
                                        </p:cTn>
                                        <p:tgtEl>
                                          <p:spTgt spid="102"/>
                                        </p:tgtEl>
                                        <p:attrNameLst>
                                          <p:attrName>style.visibility</p:attrName>
                                        </p:attrNameLst>
                                      </p:cBhvr>
                                      <p:to>
                                        <p:strVal val="visible"/>
                                      </p:to>
                                    </p:set>
                                    <p:animEffect transition="in" filter="fade">
                                      <p:cBhvr>
                                        <p:cTn id="174" dur="1000"/>
                                        <p:tgtEl>
                                          <p:spTgt spid="102"/>
                                        </p:tgtEl>
                                      </p:cBhvr>
                                    </p:animEffect>
                                    <p:anim calcmode="lin" valueType="num">
                                      <p:cBhvr>
                                        <p:cTn id="175" dur="1000" fill="hold"/>
                                        <p:tgtEl>
                                          <p:spTgt spid="102"/>
                                        </p:tgtEl>
                                        <p:attrNameLst>
                                          <p:attrName>ppt_x</p:attrName>
                                        </p:attrNameLst>
                                      </p:cBhvr>
                                      <p:tavLst>
                                        <p:tav tm="0">
                                          <p:val>
                                            <p:strVal val="#ppt_x"/>
                                          </p:val>
                                        </p:tav>
                                        <p:tav tm="100000">
                                          <p:val>
                                            <p:strVal val="#ppt_x"/>
                                          </p:val>
                                        </p:tav>
                                      </p:tavLst>
                                    </p:anim>
                                    <p:anim calcmode="lin" valueType="num">
                                      <p:cBhvr>
                                        <p:cTn id="176" dur="1000" fill="hold"/>
                                        <p:tgtEl>
                                          <p:spTgt spid="102"/>
                                        </p:tgtEl>
                                        <p:attrNameLst>
                                          <p:attrName>ppt_y</p:attrName>
                                        </p:attrNameLst>
                                      </p:cBhvr>
                                      <p:tavLst>
                                        <p:tav tm="0">
                                          <p:val>
                                            <p:strVal val="#ppt_y+.1"/>
                                          </p:val>
                                        </p:tav>
                                        <p:tav tm="100000">
                                          <p:val>
                                            <p:strVal val="#ppt_y"/>
                                          </p:val>
                                        </p:tav>
                                      </p:tavLst>
                                    </p:anim>
                                  </p:childTnLst>
                                </p:cTn>
                              </p:par>
                              <p:par>
                                <p:cTn id="177" presetID="42" presetClass="entr" presetSubtype="0" fill="hold" grpId="0" nodeType="withEffect">
                                  <p:stCondLst>
                                    <p:cond delay="0"/>
                                  </p:stCondLst>
                                  <p:childTnLst>
                                    <p:set>
                                      <p:cBhvr>
                                        <p:cTn id="178" dur="1" fill="hold">
                                          <p:stCondLst>
                                            <p:cond delay="0"/>
                                          </p:stCondLst>
                                        </p:cTn>
                                        <p:tgtEl>
                                          <p:spTgt spid="104"/>
                                        </p:tgtEl>
                                        <p:attrNameLst>
                                          <p:attrName>style.visibility</p:attrName>
                                        </p:attrNameLst>
                                      </p:cBhvr>
                                      <p:to>
                                        <p:strVal val="visible"/>
                                      </p:to>
                                    </p:set>
                                    <p:animEffect transition="in" filter="fade">
                                      <p:cBhvr>
                                        <p:cTn id="179" dur="1000"/>
                                        <p:tgtEl>
                                          <p:spTgt spid="104"/>
                                        </p:tgtEl>
                                      </p:cBhvr>
                                    </p:animEffect>
                                    <p:anim calcmode="lin" valueType="num">
                                      <p:cBhvr>
                                        <p:cTn id="180" dur="1000" fill="hold"/>
                                        <p:tgtEl>
                                          <p:spTgt spid="104"/>
                                        </p:tgtEl>
                                        <p:attrNameLst>
                                          <p:attrName>ppt_x</p:attrName>
                                        </p:attrNameLst>
                                      </p:cBhvr>
                                      <p:tavLst>
                                        <p:tav tm="0">
                                          <p:val>
                                            <p:strVal val="#ppt_x"/>
                                          </p:val>
                                        </p:tav>
                                        <p:tav tm="100000">
                                          <p:val>
                                            <p:strVal val="#ppt_x"/>
                                          </p:val>
                                        </p:tav>
                                      </p:tavLst>
                                    </p:anim>
                                    <p:anim calcmode="lin" valueType="num">
                                      <p:cBhvr>
                                        <p:cTn id="181" dur="1000" fill="hold"/>
                                        <p:tgtEl>
                                          <p:spTgt spid="104"/>
                                        </p:tgtEl>
                                        <p:attrNameLst>
                                          <p:attrName>ppt_y</p:attrName>
                                        </p:attrNameLst>
                                      </p:cBhvr>
                                      <p:tavLst>
                                        <p:tav tm="0">
                                          <p:val>
                                            <p:strVal val="#ppt_y+.1"/>
                                          </p:val>
                                        </p:tav>
                                        <p:tav tm="100000">
                                          <p:val>
                                            <p:strVal val="#ppt_y"/>
                                          </p:val>
                                        </p:tav>
                                      </p:tavLst>
                                    </p:anim>
                                  </p:childTnLst>
                                </p:cTn>
                              </p:par>
                              <p:par>
                                <p:cTn id="182" presetID="42" presetClass="entr" presetSubtype="0" fill="hold" grpId="0" nodeType="withEffect">
                                  <p:stCondLst>
                                    <p:cond delay="0"/>
                                  </p:stCondLst>
                                  <p:childTnLst>
                                    <p:set>
                                      <p:cBhvr>
                                        <p:cTn id="183" dur="1" fill="hold">
                                          <p:stCondLst>
                                            <p:cond delay="0"/>
                                          </p:stCondLst>
                                        </p:cTn>
                                        <p:tgtEl>
                                          <p:spTgt spid="105"/>
                                        </p:tgtEl>
                                        <p:attrNameLst>
                                          <p:attrName>style.visibility</p:attrName>
                                        </p:attrNameLst>
                                      </p:cBhvr>
                                      <p:to>
                                        <p:strVal val="visible"/>
                                      </p:to>
                                    </p:set>
                                    <p:animEffect transition="in" filter="fade">
                                      <p:cBhvr>
                                        <p:cTn id="184" dur="1000"/>
                                        <p:tgtEl>
                                          <p:spTgt spid="105"/>
                                        </p:tgtEl>
                                      </p:cBhvr>
                                    </p:animEffect>
                                    <p:anim calcmode="lin" valueType="num">
                                      <p:cBhvr>
                                        <p:cTn id="185" dur="1000" fill="hold"/>
                                        <p:tgtEl>
                                          <p:spTgt spid="105"/>
                                        </p:tgtEl>
                                        <p:attrNameLst>
                                          <p:attrName>ppt_x</p:attrName>
                                        </p:attrNameLst>
                                      </p:cBhvr>
                                      <p:tavLst>
                                        <p:tav tm="0">
                                          <p:val>
                                            <p:strVal val="#ppt_x"/>
                                          </p:val>
                                        </p:tav>
                                        <p:tav tm="100000">
                                          <p:val>
                                            <p:strVal val="#ppt_x"/>
                                          </p:val>
                                        </p:tav>
                                      </p:tavLst>
                                    </p:anim>
                                    <p:anim calcmode="lin" valueType="num">
                                      <p:cBhvr>
                                        <p:cTn id="186" dur="1000" fill="hold"/>
                                        <p:tgtEl>
                                          <p:spTgt spid="105"/>
                                        </p:tgtEl>
                                        <p:attrNameLst>
                                          <p:attrName>ppt_y</p:attrName>
                                        </p:attrNameLst>
                                      </p:cBhvr>
                                      <p:tavLst>
                                        <p:tav tm="0">
                                          <p:val>
                                            <p:strVal val="#ppt_y+.1"/>
                                          </p:val>
                                        </p:tav>
                                        <p:tav tm="100000">
                                          <p:val>
                                            <p:strVal val="#ppt_y"/>
                                          </p:val>
                                        </p:tav>
                                      </p:tavLst>
                                    </p:anim>
                                  </p:childTnLst>
                                </p:cTn>
                              </p:par>
                              <p:par>
                                <p:cTn id="187" presetID="42" presetClass="entr" presetSubtype="0" fill="hold" grpId="0" nodeType="withEffect">
                                  <p:stCondLst>
                                    <p:cond delay="0"/>
                                  </p:stCondLst>
                                  <p:childTnLst>
                                    <p:set>
                                      <p:cBhvr>
                                        <p:cTn id="188" dur="1" fill="hold">
                                          <p:stCondLst>
                                            <p:cond delay="0"/>
                                          </p:stCondLst>
                                        </p:cTn>
                                        <p:tgtEl>
                                          <p:spTgt spid="106"/>
                                        </p:tgtEl>
                                        <p:attrNameLst>
                                          <p:attrName>style.visibility</p:attrName>
                                        </p:attrNameLst>
                                      </p:cBhvr>
                                      <p:to>
                                        <p:strVal val="visible"/>
                                      </p:to>
                                    </p:set>
                                    <p:animEffect transition="in" filter="fade">
                                      <p:cBhvr>
                                        <p:cTn id="189" dur="1000"/>
                                        <p:tgtEl>
                                          <p:spTgt spid="106"/>
                                        </p:tgtEl>
                                      </p:cBhvr>
                                    </p:animEffect>
                                    <p:anim calcmode="lin" valueType="num">
                                      <p:cBhvr>
                                        <p:cTn id="190" dur="1000" fill="hold"/>
                                        <p:tgtEl>
                                          <p:spTgt spid="106"/>
                                        </p:tgtEl>
                                        <p:attrNameLst>
                                          <p:attrName>ppt_x</p:attrName>
                                        </p:attrNameLst>
                                      </p:cBhvr>
                                      <p:tavLst>
                                        <p:tav tm="0">
                                          <p:val>
                                            <p:strVal val="#ppt_x"/>
                                          </p:val>
                                        </p:tav>
                                        <p:tav tm="100000">
                                          <p:val>
                                            <p:strVal val="#ppt_x"/>
                                          </p:val>
                                        </p:tav>
                                      </p:tavLst>
                                    </p:anim>
                                    <p:anim calcmode="lin" valueType="num">
                                      <p:cBhvr>
                                        <p:cTn id="191" dur="1000" fill="hold"/>
                                        <p:tgtEl>
                                          <p:spTgt spid="106"/>
                                        </p:tgtEl>
                                        <p:attrNameLst>
                                          <p:attrName>ppt_y</p:attrName>
                                        </p:attrNameLst>
                                      </p:cBhvr>
                                      <p:tavLst>
                                        <p:tav tm="0">
                                          <p:val>
                                            <p:strVal val="#ppt_y+.1"/>
                                          </p:val>
                                        </p:tav>
                                        <p:tav tm="100000">
                                          <p:val>
                                            <p:strVal val="#ppt_y"/>
                                          </p:val>
                                        </p:tav>
                                      </p:tavLst>
                                    </p:anim>
                                  </p:childTnLst>
                                </p:cTn>
                              </p:par>
                              <p:par>
                                <p:cTn id="192" presetID="42" presetClass="entr" presetSubtype="0" fill="hold" grpId="0" nodeType="withEffect">
                                  <p:stCondLst>
                                    <p:cond delay="0"/>
                                  </p:stCondLst>
                                  <p:childTnLst>
                                    <p:set>
                                      <p:cBhvr>
                                        <p:cTn id="193" dur="1" fill="hold">
                                          <p:stCondLst>
                                            <p:cond delay="0"/>
                                          </p:stCondLst>
                                        </p:cTn>
                                        <p:tgtEl>
                                          <p:spTgt spid="107"/>
                                        </p:tgtEl>
                                        <p:attrNameLst>
                                          <p:attrName>style.visibility</p:attrName>
                                        </p:attrNameLst>
                                      </p:cBhvr>
                                      <p:to>
                                        <p:strVal val="visible"/>
                                      </p:to>
                                    </p:set>
                                    <p:animEffect transition="in" filter="fade">
                                      <p:cBhvr>
                                        <p:cTn id="194" dur="1000"/>
                                        <p:tgtEl>
                                          <p:spTgt spid="107"/>
                                        </p:tgtEl>
                                      </p:cBhvr>
                                    </p:animEffect>
                                    <p:anim calcmode="lin" valueType="num">
                                      <p:cBhvr>
                                        <p:cTn id="195" dur="1000" fill="hold"/>
                                        <p:tgtEl>
                                          <p:spTgt spid="107"/>
                                        </p:tgtEl>
                                        <p:attrNameLst>
                                          <p:attrName>ppt_x</p:attrName>
                                        </p:attrNameLst>
                                      </p:cBhvr>
                                      <p:tavLst>
                                        <p:tav tm="0">
                                          <p:val>
                                            <p:strVal val="#ppt_x"/>
                                          </p:val>
                                        </p:tav>
                                        <p:tav tm="100000">
                                          <p:val>
                                            <p:strVal val="#ppt_x"/>
                                          </p:val>
                                        </p:tav>
                                      </p:tavLst>
                                    </p:anim>
                                    <p:anim calcmode="lin" valueType="num">
                                      <p:cBhvr>
                                        <p:cTn id="196" dur="1000" fill="hold"/>
                                        <p:tgtEl>
                                          <p:spTgt spid="107"/>
                                        </p:tgtEl>
                                        <p:attrNameLst>
                                          <p:attrName>ppt_y</p:attrName>
                                        </p:attrNameLst>
                                      </p:cBhvr>
                                      <p:tavLst>
                                        <p:tav tm="0">
                                          <p:val>
                                            <p:strVal val="#ppt_y+.1"/>
                                          </p:val>
                                        </p:tav>
                                        <p:tav tm="100000">
                                          <p:val>
                                            <p:strVal val="#ppt_y"/>
                                          </p:val>
                                        </p:tav>
                                      </p:tavLst>
                                    </p:anim>
                                  </p:childTnLst>
                                </p:cTn>
                              </p:par>
                              <p:par>
                                <p:cTn id="197" presetID="42" presetClass="entr" presetSubtype="0" fill="hold" grpId="0" nodeType="withEffect">
                                  <p:stCondLst>
                                    <p:cond delay="0"/>
                                  </p:stCondLst>
                                  <p:childTnLst>
                                    <p:set>
                                      <p:cBhvr>
                                        <p:cTn id="198" dur="1" fill="hold">
                                          <p:stCondLst>
                                            <p:cond delay="0"/>
                                          </p:stCondLst>
                                        </p:cTn>
                                        <p:tgtEl>
                                          <p:spTgt spid="108"/>
                                        </p:tgtEl>
                                        <p:attrNameLst>
                                          <p:attrName>style.visibility</p:attrName>
                                        </p:attrNameLst>
                                      </p:cBhvr>
                                      <p:to>
                                        <p:strVal val="visible"/>
                                      </p:to>
                                    </p:set>
                                    <p:animEffect transition="in" filter="fade">
                                      <p:cBhvr>
                                        <p:cTn id="199" dur="1000"/>
                                        <p:tgtEl>
                                          <p:spTgt spid="108"/>
                                        </p:tgtEl>
                                      </p:cBhvr>
                                    </p:animEffect>
                                    <p:anim calcmode="lin" valueType="num">
                                      <p:cBhvr>
                                        <p:cTn id="200" dur="1000" fill="hold"/>
                                        <p:tgtEl>
                                          <p:spTgt spid="108"/>
                                        </p:tgtEl>
                                        <p:attrNameLst>
                                          <p:attrName>ppt_x</p:attrName>
                                        </p:attrNameLst>
                                      </p:cBhvr>
                                      <p:tavLst>
                                        <p:tav tm="0">
                                          <p:val>
                                            <p:strVal val="#ppt_x"/>
                                          </p:val>
                                        </p:tav>
                                        <p:tav tm="100000">
                                          <p:val>
                                            <p:strVal val="#ppt_x"/>
                                          </p:val>
                                        </p:tav>
                                      </p:tavLst>
                                    </p:anim>
                                    <p:anim calcmode="lin" valueType="num">
                                      <p:cBhvr>
                                        <p:cTn id="201" dur="1000" fill="hold"/>
                                        <p:tgtEl>
                                          <p:spTgt spid="108"/>
                                        </p:tgtEl>
                                        <p:attrNameLst>
                                          <p:attrName>ppt_y</p:attrName>
                                        </p:attrNameLst>
                                      </p:cBhvr>
                                      <p:tavLst>
                                        <p:tav tm="0">
                                          <p:val>
                                            <p:strVal val="#ppt_y+.1"/>
                                          </p:val>
                                        </p:tav>
                                        <p:tav tm="100000">
                                          <p:val>
                                            <p:strVal val="#ppt_y"/>
                                          </p:val>
                                        </p:tav>
                                      </p:tavLst>
                                    </p:anim>
                                  </p:childTnLst>
                                </p:cTn>
                              </p:par>
                              <p:par>
                                <p:cTn id="202" presetID="42" presetClass="entr" presetSubtype="0" fill="hold" grpId="0" nodeType="withEffect">
                                  <p:stCondLst>
                                    <p:cond delay="0"/>
                                  </p:stCondLst>
                                  <p:childTnLst>
                                    <p:set>
                                      <p:cBhvr>
                                        <p:cTn id="203" dur="1" fill="hold">
                                          <p:stCondLst>
                                            <p:cond delay="0"/>
                                          </p:stCondLst>
                                        </p:cTn>
                                        <p:tgtEl>
                                          <p:spTgt spid="109"/>
                                        </p:tgtEl>
                                        <p:attrNameLst>
                                          <p:attrName>style.visibility</p:attrName>
                                        </p:attrNameLst>
                                      </p:cBhvr>
                                      <p:to>
                                        <p:strVal val="visible"/>
                                      </p:to>
                                    </p:set>
                                    <p:animEffect transition="in" filter="fade">
                                      <p:cBhvr>
                                        <p:cTn id="204" dur="1000"/>
                                        <p:tgtEl>
                                          <p:spTgt spid="109"/>
                                        </p:tgtEl>
                                      </p:cBhvr>
                                    </p:animEffect>
                                    <p:anim calcmode="lin" valueType="num">
                                      <p:cBhvr>
                                        <p:cTn id="205" dur="1000" fill="hold"/>
                                        <p:tgtEl>
                                          <p:spTgt spid="109"/>
                                        </p:tgtEl>
                                        <p:attrNameLst>
                                          <p:attrName>ppt_x</p:attrName>
                                        </p:attrNameLst>
                                      </p:cBhvr>
                                      <p:tavLst>
                                        <p:tav tm="0">
                                          <p:val>
                                            <p:strVal val="#ppt_x"/>
                                          </p:val>
                                        </p:tav>
                                        <p:tav tm="100000">
                                          <p:val>
                                            <p:strVal val="#ppt_x"/>
                                          </p:val>
                                        </p:tav>
                                      </p:tavLst>
                                    </p:anim>
                                    <p:anim calcmode="lin" valueType="num">
                                      <p:cBhvr>
                                        <p:cTn id="206" dur="1000" fill="hold"/>
                                        <p:tgtEl>
                                          <p:spTgt spid="109"/>
                                        </p:tgtEl>
                                        <p:attrNameLst>
                                          <p:attrName>ppt_y</p:attrName>
                                        </p:attrNameLst>
                                      </p:cBhvr>
                                      <p:tavLst>
                                        <p:tav tm="0">
                                          <p:val>
                                            <p:strVal val="#ppt_y+.1"/>
                                          </p:val>
                                        </p:tav>
                                        <p:tav tm="100000">
                                          <p:val>
                                            <p:strVal val="#ppt_y"/>
                                          </p:val>
                                        </p:tav>
                                      </p:tavLst>
                                    </p:anim>
                                  </p:childTnLst>
                                </p:cTn>
                              </p:par>
                              <p:par>
                                <p:cTn id="207" presetID="42" presetClass="entr" presetSubtype="0" fill="hold" grpId="0" nodeType="withEffect">
                                  <p:stCondLst>
                                    <p:cond delay="0"/>
                                  </p:stCondLst>
                                  <p:childTnLst>
                                    <p:set>
                                      <p:cBhvr>
                                        <p:cTn id="208" dur="1" fill="hold">
                                          <p:stCondLst>
                                            <p:cond delay="0"/>
                                          </p:stCondLst>
                                        </p:cTn>
                                        <p:tgtEl>
                                          <p:spTgt spid="110"/>
                                        </p:tgtEl>
                                        <p:attrNameLst>
                                          <p:attrName>style.visibility</p:attrName>
                                        </p:attrNameLst>
                                      </p:cBhvr>
                                      <p:to>
                                        <p:strVal val="visible"/>
                                      </p:to>
                                    </p:set>
                                    <p:animEffect transition="in" filter="fade">
                                      <p:cBhvr>
                                        <p:cTn id="209" dur="1000"/>
                                        <p:tgtEl>
                                          <p:spTgt spid="110"/>
                                        </p:tgtEl>
                                      </p:cBhvr>
                                    </p:animEffect>
                                    <p:anim calcmode="lin" valueType="num">
                                      <p:cBhvr>
                                        <p:cTn id="210" dur="1000" fill="hold"/>
                                        <p:tgtEl>
                                          <p:spTgt spid="110"/>
                                        </p:tgtEl>
                                        <p:attrNameLst>
                                          <p:attrName>ppt_x</p:attrName>
                                        </p:attrNameLst>
                                      </p:cBhvr>
                                      <p:tavLst>
                                        <p:tav tm="0">
                                          <p:val>
                                            <p:strVal val="#ppt_x"/>
                                          </p:val>
                                        </p:tav>
                                        <p:tav tm="100000">
                                          <p:val>
                                            <p:strVal val="#ppt_x"/>
                                          </p:val>
                                        </p:tav>
                                      </p:tavLst>
                                    </p:anim>
                                    <p:anim calcmode="lin" valueType="num">
                                      <p:cBhvr>
                                        <p:cTn id="211" dur="1000" fill="hold"/>
                                        <p:tgtEl>
                                          <p:spTgt spid="110"/>
                                        </p:tgtEl>
                                        <p:attrNameLst>
                                          <p:attrName>ppt_y</p:attrName>
                                        </p:attrNameLst>
                                      </p:cBhvr>
                                      <p:tavLst>
                                        <p:tav tm="0">
                                          <p:val>
                                            <p:strVal val="#ppt_y+.1"/>
                                          </p:val>
                                        </p:tav>
                                        <p:tav tm="100000">
                                          <p:val>
                                            <p:strVal val="#ppt_y"/>
                                          </p:val>
                                        </p:tav>
                                      </p:tavLst>
                                    </p:anim>
                                  </p:childTnLst>
                                </p:cTn>
                              </p:par>
                              <p:par>
                                <p:cTn id="212" presetID="42" presetClass="entr" presetSubtype="0" fill="hold" grpId="0" nodeType="withEffect">
                                  <p:stCondLst>
                                    <p:cond delay="0"/>
                                  </p:stCondLst>
                                  <p:childTnLst>
                                    <p:set>
                                      <p:cBhvr>
                                        <p:cTn id="213" dur="1" fill="hold">
                                          <p:stCondLst>
                                            <p:cond delay="0"/>
                                          </p:stCondLst>
                                        </p:cTn>
                                        <p:tgtEl>
                                          <p:spTgt spid="111"/>
                                        </p:tgtEl>
                                        <p:attrNameLst>
                                          <p:attrName>style.visibility</p:attrName>
                                        </p:attrNameLst>
                                      </p:cBhvr>
                                      <p:to>
                                        <p:strVal val="visible"/>
                                      </p:to>
                                    </p:set>
                                    <p:animEffect transition="in" filter="fade">
                                      <p:cBhvr>
                                        <p:cTn id="214" dur="1000"/>
                                        <p:tgtEl>
                                          <p:spTgt spid="111"/>
                                        </p:tgtEl>
                                      </p:cBhvr>
                                    </p:animEffect>
                                    <p:anim calcmode="lin" valueType="num">
                                      <p:cBhvr>
                                        <p:cTn id="215" dur="1000" fill="hold"/>
                                        <p:tgtEl>
                                          <p:spTgt spid="111"/>
                                        </p:tgtEl>
                                        <p:attrNameLst>
                                          <p:attrName>ppt_x</p:attrName>
                                        </p:attrNameLst>
                                      </p:cBhvr>
                                      <p:tavLst>
                                        <p:tav tm="0">
                                          <p:val>
                                            <p:strVal val="#ppt_x"/>
                                          </p:val>
                                        </p:tav>
                                        <p:tav tm="100000">
                                          <p:val>
                                            <p:strVal val="#ppt_x"/>
                                          </p:val>
                                        </p:tav>
                                      </p:tavLst>
                                    </p:anim>
                                    <p:anim calcmode="lin" valueType="num">
                                      <p:cBhvr>
                                        <p:cTn id="216" dur="1000" fill="hold"/>
                                        <p:tgtEl>
                                          <p:spTgt spid="111"/>
                                        </p:tgtEl>
                                        <p:attrNameLst>
                                          <p:attrName>ppt_y</p:attrName>
                                        </p:attrNameLst>
                                      </p:cBhvr>
                                      <p:tavLst>
                                        <p:tav tm="0">
                                          <p:val>
                                            <p:strVal val="#ppt_y+.1"/>
                                          </p:val>
                                        </p:tav>
                                        <p:tav tm="100000">
                                          <p:val>
                                            <p:strVal val="#ppt_y"/>
                                          </p:val>
                                        </p:tav>
                                      </p:tavLst>
                                    </p:anim>
                                  </p:childTnLst>
                                </p:cTn>
                              </p:par>
                              <p:par>
                                <p:cTn id="217" presetID="42" presetClass="entr" presetSubtype="0" fill="hold" grpId="0" nodeType="withEffect">
                                  <p:stCondLst>
                                    <p:cond delay="0"/>
                                  </p:stCondLst>
                                  <p:childTnLst>
                                    <p:set>
                                      <p:cBhvr>
                                        <p:cTn id="218" dur="1" fill="hold">
                                          <p:stCondLst>
                                            <p:cond delay="0"/>
                                          </p:stCondLst>
                                        </p:cTn>
                                        <p:tgtEl>
                                          <p:spTgt spid="112"/>
                                        </p:tgtEl>
                                        <p:attrNameLst>
                                          <p:attrName>style.visibility</p:attrName>
                                        </p:attrNameLst>
                                      </p:cBhvr>
                                      <p:to>
                                        <p:strVal val="visible"/>
                                      </p:to>
                                    </p:set>
                                    <p:animEffect transition="in" filter="fade">
                                      <p:cBhvr>
                                        <p:cTn id="219" dur="1000"/>
                                        <p:tgtEl>
                                          <p:spTgt spid="112"/>
                                        </p:tgtEl>
                                      </p:cBhvr>
                                    </p:animEffect>
                                    <p:anim calcmode="lin" valueType="num">
                                      <p:cBhvr>
                                        <p:cTn id="220" dur="1000" fill="hold"/>
                                        <p:tgtEl>
                                          <p:spTgt spid="112"/>
                                        </p:tgtEl>
                                        <p:attrNameLst>
                                          <p:attrName>ppt_x</p:attrName>
                                        </p:attrNameLst>
                                      </p:cBhvr>
                                      <p:tavLst>
                                        <p:tav tm="0">
                                          <p:val>
                                            <p:strVal val="#ppt_x"/>
                                          </p:val>
                                        </p:tav>
                                        <p:tav tm="100000">
                                          <p:val>
                                            <p:strVal val="#ppt_x"/>
                                          </p:val>
                                        </p:tav>
                                      </p:tavLst>
                                    </p:anim>
                                    <p:anim calcmode="lin" valueType="num">
                                      <p:cBhvr>
                                        <p:cTn id="221" dur="1000" fill="hold"/>
                                        <p:tgtEl>
                                          <p:spTgt spid="112"/>
                                        </p:tgtEl>
                                        <p:attrNameLst>
                                          <p:attrName>ppt_y</p:attrName>
                                        </p:attrNameLst>
                                      </p:cBhvr>
                                      <p:tavLst>
                                        <p:tav tm="0">
                                          <p:val>
                                            <p:strVal val="#ppt_y+.1"/>
                                          </p:val>
                                        </p:tav>
                                        <p:tav tm="100000">
                                          <p:val>
                                            <p:strVal val="#ppt_y"/>
                                          </p:val>
                                        </p:tav>
                                      </p:tavLst>
                                    </p:anim>
                                  </p:childTnLst>
                                </p:cTn>
                              </p:par>
                              <p:par>
                                <p:cTn id="222" presetID="42" presetClass="entr" presetSubtype="0" fill="hold" grpId="0" nodeType="withEffect">
                                  <p:stCondLst>
                                    <p:cond delay="0"/>
                                  </p:stCondLst>
                                  <p:childTnLst>
                                    <p:set>
                                      <p:cBhvr>
                                        <p:cTn id="223" dur="1" fill="hold">
                                          <p:stCondLst>
                                            <p:cond delay="0"/>
                                          </p:stCondLst>
                                        </p:cTn>
                                        <p:tgtEl>
                                          <p:spTgt spid="113"/>
                                        </p:tgtEl>
                                        <p:attrNameLst>
                                          <p:attrName>style.visibility</p:attrName>
                                        </p:attrNameLst>
                                      </p:cBhvr>
                                      <p:to>
                                        <p:strVal val="visible"/>
                                      </p:to>
                                    </p:set>
                                    <p:animEffect transition="in" filter="fade">
                                      <p:cBhvr>
                                        <p:cTn id="224" dur="1000"/>
                                        <p:tgtEl>
                                          <p:spTgt spid="113"/>
                                        </p:tgtEl>
                                      </p:cBhvr>
                                    </p:animEffect>
                                    <p:anim calcmode="lin" valueType="num">
                                      <p:cBhvr>
                                        <p:cTn id="225" dur="1000" fill="hold"/>
                                        <p:tgtEl>
                                          <p:spTgt spid="113"/>
                                        </p:tgtEl>
                                        <p:attrNameLst>
                                          <p:attrName>ppt_x</p:attrName>
                                        </p:attrNameLst>
                                      </p:cBhvr>
                                      <p:tavLst>
                                        <p:tav tm="0">
                                          <p:val>
                                            <p:strVal val="#ppt_x"/>
                                          </p:val>
                                        </p:tav>
                                        <p:tav tm="100000">
                                          <p:val>
                                            <p:strVal val="#ppt_x"/>
                                          </p:val>
                                        </p:tav>
                                      </p:tavLst>
                                    </p:anim>
                                    <p:anim calcmode="lin" valueType="num">
                                      <p:cBhvr>
                                        <p:cTn id="226" dur="1000" fill="hold"/>
                                        <p:tgtEl>
                                          <p:spTgt spid="113"/>
                                        </p:tgtEl>
                                        <p:attrNameLst>
                                          <p:attrName>ppt_y</p:attrName>
                                        </p:attrNameLst>
                                      </p:cBhvr>
                                      <p:tavLst>
                                        <p:tav tm="0">
                                          <p:val>
                                            <p:strVal val="#ppt_y+.1"/>
                                          </p:val>
                                        </p:tav>
                                        <p:tav tm="100000">
                                          <p:val>
                                            <p:strVal val="#ppt_y"/>
                                          </p:val>
                                        </p:tav>
                                      </p:tavLst>
                                    </p:anim>
                                  </p:childTnLst>
                                </p:cTn>
                              </p:par>
                              <p:par>
                                <p:cTn id="227" presetID="42" presetClass="entr" presetSubtype="0" fill="hold" grpId="0" nodeType="withEffect">
                                  <p:stCondLst>
                                    <p:cond delay="0"/>
                                  </p:stCondLst>
                                  <p:childTnLst>
                                    <p:set>
                                      <p:cBhvr>
                                        <p:cTn id="228" dur="1" fill="hold">
                                          <p:stCondLst>
                                            <p:cond delay="0"/>
                                          </p:stCondLst>
                                        </p:cTn>
                                        <p:tgtEl>
                                          <p:spTgt spid="114"/>
                                        </p:tgtEl>
                                        <p:attrNameLst>
                                          <p:attrName>style.visibility</p:attrName>
                                        </p:attrNameLst>
                                      </p:cBhvr>
                                      <p:to>
                                        <p:strVal val="visible"/>
                                      </p:to>
                                    </p:set>
                                    <p:animEffect transition="in" filter="fade">
                                      <p:cBhvr>
                                        <p:cTn id="229" dur="1000"/>
                                        <p:tgtEl>
                                          <p:spTgt spid="114"/>
                                        </p:tgtEl>
                                      </p:cBhvr>
                                    </p:animEffect>
                                    <p:anim calcmode="lin" valueType="num">
                                      <p:cBhvr>
                                        <p:cTn id="230" dur="1000" fill="hold"/>
                                        <p:tgtEl>
                                          <p:spTgt spid="114"/>
                                        </p:tgtEl>
                                        <p:attrNameLst>
                                          <p:attrName>ppt_x</p:attrName>
                                        </p:attrNameLst>
                                      </p:cBhvr>
                                      <p:tavLst>
                                        <p:tav tm="0">
                                          <p:val>
                                            <p:strVal val="#ppt_x"/>
                                          </p:val>
                                        </p:tav>
                                        <p:tav tm="100000">
                                          <p:val>
                                            <p:strVal val="#ppt_x"/>
                                          </p:val>
                                        </p:tav>
                                      </p:tavLst>
                                    </p:anim>
                                    <p:anim calcmode="lin" valueType="num">
                                      <p:cBhvr>
                                        <p:cTn id="231" dur="1000" fill="hold"/>
                                        <p:tgtEl>
                                          <p:spTgt spid="114"/>
                                        </p:tgtEl>
                                        <p:attrNameLst>
                                          <p:attrName>ppt_y</p:attrName>
                                        </p:attrNameLst>
                                      </p:cBhvr>
                                      <p:tavLst>
                                        <p:tav tm="0">
                                          <p:val>
                                            <p:strVal val="#ppt_y+.1"/>
                                          </p:val>
                                        </p:tav>
                                        <p:tav tm="100000">
                                          <p:val>
                                            <p:strVal val="#ppt_y"/>
                                          </p:val>
                                        </p:tav>
                                      </p:tavLst>
                                    </p:anim>
                                  </p:childTnLst>
                                </p:cTn>
                              </p:par>
                              <p:par>
                                <p:cTn id="232" presetID="42" presetClass="entr" presetSubtype="0" fill="hold" grpId="0" nodeType="withEffect">
                                  <p:stCondLst>
                                    <p:cond delay="0"/>
                                  </p:stCondLst>
                                  <p:childTnLst>
                                    <p:set>
                                      <p:cBhvr>
                                        <p:cTn id="233" dur="1" fill="hold">
                                          <p:stCondLst>
                                            <p:cond delay="0"/>
                                          </p:stCondLst>
                                        </p:cTn>
                                        <p:tgtEl>
                                          <p:spTgt spid="117"/>
                                        </p:tgtEl>
                                        <p:attrNameLst>
                                          <p:attrName>style.visibility</p:attrName>
                                        </p:attrNameLst>
                                      </p:cBhvr>
                                      <p:to>
                                        <p:strVal val="visible"/>
                                      </p:to>
                                    </p:set>
                                    <p:animEffect transition="in" filter="fade">
                                      <p:cBhvr>
                                        <p:cTn id="234" dur="1000"/>
                                        <p:tgtEl>
                                          <p:spTgt spid="117"/>
                                        </p:tgtEl>
                                      </p:cBhvr>
                                    </p:animEffect>
                                    <p:anim calcmode="lin" valueType="num">
                                      <p:cBhvr>
                                        <p:cTn id="235" dur="1000" fill="hold"/>
                                        <p:tgtEl>
                                          <p:spTgt spid="117"/>
                                        </p:tgtEl>
                                        <p:attrNameLst>
                                          <p:attrName>ppt_x</p:attrName>
                                        </p:attrNameLst>
                                      </p:cBhvr>
                                      <p:tavLst>
                                        <p:tav tm="0">
                                          <p:val>
                                            <p:strVal val="#ppt_x"/>
                                          </p:val>
                                        </p:tav>
                                        <p:tav tm="100000">
                                          <p:val>
                                            <p:strVal val="#ppt_x"/>
                                          </p:val>
                                        </p:tav>
                                      </p:tavLst>
                                    </p:anim>
                                    <p:anim calcmode="lin" valueType="num">
                                      <p:cBhvr>
                                        <p:cTn id="236" dur="1000" fill="hold"/>
                                        <p:tgtEl>
                                          <p:spTgt spid="117"/>
                                        </p:tgtEl>
                                        <p:attrNameLst>
                                          <p:attrName>ppt_y</p:attrName>
                                        </p:attrNameLst>
                                      </p:cBhvr>
                                      <p:tavLst>
                                        <p:tav tm="0">
                                          <p:val>
                                            <p:strVal val="#ppt_y+.1"/>
                                          </p:val>
                                        </p:tav>
                                        <p:tav tm="100000">
                                          <p:val>
                                            <p:strVal val="#ppt_y"/>
                                          </p:val>
                                        </p:tav>
                                      </p:tavLst>
                                    </p:anim>
                                  </p:childTnLst>
                                </p:cTn>
                              </p:par>
                              <p:par>
                                <p:cTn id="237" presetID="42" presetClass="entr" presetSubtype="0" fill="hold" grpId="0" nodeType="withEffect">
                                  <p:stCondLst>
                                    <p:cond delay="0"/>
                                  </p:stCondLst>
                                  <p:childTnLst>
                                    <p:set>
                                      <p:cBhvr>
                                        <p:cTn id="238" dur="1" fill="hold">
                                          <p:stCondLst>
                                            <p:cond delay="0"/>
                                          </p:stCondLst>
                                        </p:cTn>
                                        <p:tgtEl>
                                          <p:spTgt spid="118"/>
                                        </p:tgtEl>
                                        <p:attrNameLst>
                                          <p:attrName>style.visibility</p:attrName>
                                        </p:attrNameLst>
                                      </p:cBhvr>
                                      <p:to>
                                        <p:strVal val="visible"/>
                                      </p:to>
                                    </p:set>
                                    <p:animEffect transition="in" filter="fade">
                                      <p:cBhvr>
                                        <p:cTn id="239" dur="1000"/>
                                        <p:tgtEl>
                                          <p:spTgt spid="118"/>
                                        </p:tgtEl>
                                      </p:cBhvr>
                                    </p:animEffect>
                                    <p:anim calcmode="lin" valueType="num">
                                      <p:cBhvr>
                                        <p:cTn id="240" dur="1000" fill="hold"/>
                                        <p:tgtEl>
                                          <p:spTgt spid="118"/>
                                        </p:tgtEl>
                                        <p:attrNameLst>
                                          <p:attrName>ppt_x</p:attrName>
                                        </p:attrNameLst>
                                      </p:cBhvr>
                                      <p:tavLst>
                                        <p:tav tm="0">
                                          <p:val>
                                            <p:strVal val="#ppt_x"/>
                                          </p:val>
                                        </p:tav>
                                        <p:tav tm="100000">
                                          <p:val>
                                            <p:strVal val="#ppt_x"/>
                                          </p:val>
                                        </p:tav>
                                      </p:tavLst>
                                    </p:anim>
                                    <p:anim calcmode="lin" valueType="num">
                                      <p:cBhvr>
                                        <p:cTn id="241" dur="1000" fill="hold"/>
                                        <p:tgtEl>
                                          <p:spTgt spid="118"/>
                                        </p:tgtEl>
                                        <p:attrNameLst>
                                          <p:attrName>ppt_y</p:attrName>
                                        </p:attrNameLst>
                                      </p:cBhvr>
                                      <p:tavLst>
                                        <p:tav tm="0">
                                          <p:val>
                                            <p:strVal val="#ppt_y+.1"/>
                                          </p:val>
                                        </p:tav>
                                        <p:tav tm="100000">
                                          <p:val>
                                            <p:strVal val="#ppt_y"/>
                                          </p:val>
                                        </p:tav>
                                      </p:tavLst>
                                    </p:anim>
                                  </p:childTnLst>
                                </p:cTn>
                              </p:par>
                              <p:par>
                                <p:cTn id="242" presetID="42" presetClass="entr" presetSubtype="0" fill="hold" grpId="0" nodeType="withEffect">
                                  <p:stCondLst>
                                    <p:cond delay="0"/>
                                  </p:stCondLst>
                                  <p:childTnLst>
                                    <p:set>
                                      <p:cBhvr>
                                        <p:cTn id="243" dur="1" fill="hold">
                                          <p:stCondLst>
                                            <p:cond delay="0"/>
                                          </p:stCondLst>
                                        </p:cTn>
                                        <p:tgtEl>
                                          <p:spTgt spid="123"/>
                                        </p:tgtEl>
                                        <p:attrNameLst>
                                          <p:attrName>style.visibility</p:attrName>
                                        </p:attrNameLst>
                                      </p:cBhvr>
                                      <p:to>
                                        <p:strVal val="visible"/>
                                      </p:to>
                                    </p:set>
                                    <p:animEffect transition="in" filter="fade">
                                      <p:cBhvr>
                                        <p:cTn id="244" dur="1000"/>
                                        <p:tgtEl>
                                          <p:spTgt spid="123"/>
                                        </p:tgtEl>
                                      </p:cBhvr>
                                    </p:animEffect>
                                    <p:anim calcmode="lin" valueType="num">
                                      <p:cBhvr>
                                        <p:cTn id="245" dur="1000" fill="hold"/>
                                        <p:tgtEl>
                                          <p:spTgt spid="123"/>
                                        </p:tgtEl>
                                        <p:attrNameLst>
                                          <p:attrName>ppt_x</p:attrName>
                                        </p:attrNameLst>
                                      </p:cBhvr>
                                      <p:tavLst>
                                        <p:tav tm="0">
                                          <p:val>
                                            <p:strVal val="#ppt_x"/>
                                          </p:val>
                                        </p:tav>
                                        <p:tav tm="100000">
                                          <p:val>
                                            <p:strVal val="#ppt_x"/>
                                          </p:val>
                                        </p:tav>
                                      </p:tavLst>
                                    </p:anim>
                                    <p:anim calcmode="lin" valueType="num">
                                      <p:cBhvr>
                                        <p:cTn id="246" dur="1000" fill="hold"/>
                                        <p:tgtEl>
                                          <p:spTgt spid="123"/>
                                        </p:tgtEl>
                                        <p:attrNameLst>
                                          <p:attrName>ppt_y</p:attrName>
                                        </p:attrNameLst>
                                      </p:cBhvr>
                                      <p:tavLst>
                                        <p:tav tm="0">
                                          <p:val>
                                            <p:strVal val="#ppt_y+.1"/>
                                          </p:val>
                                        </p:tav>
                                        <p:tav tm="100000">
                                          <p:val>
                                            <p:strVal val="#ppt_y"/>
                                          </p:val>
                                        </p:tav>
                                      </p:tavLst>
                                    </p:anim>
                                  </p:childTnLst>
                                </p:cTn>
                              </p:par>
                            </p:childTnLst>
                          </p:cTn>
                        </p:par>
                      </p:childTnLst>
                    </p:cTn>
                  </p:par>
                  <p:par>
                    <p:cTn id="247" fill="hold">
                      <p:stCondLst>
                        <p:cond delay="indefinite"/>
                      </p:stCondLst>
                      <p:childTnLst>
                        <p:par>
                          <p:cTn id="248" fill="hold">
                            <p:stCondLst>
                              <p:cond delay="0"/>
                            </p:stCondLst>
                            <p:childTnLst>
                              <p:par>
                                <p:cTn id="249" presetID="42" presetClass="entr" presetSubtype="0" fill="hold" grpId="0" nodeType="clickEffect">
                                  <p:stCondLst>
                                    <p:cond delay="0"/>
                                  </p:stCondLst>
                                  <p:childTnLst>
                                    <p:set>
                                      <p:cBhvr>
                                        <p:cTn id="250" dur="1" fill="hold">
                                          <p:stCondLst>
                                            <p:cond delay="0"/>
                                          </p:stCondLst>
                                        </p:cTn>
                                        <p:tgtEl>
                                          <p:spTgt spid="54"/>
                                        </p:tgtEl>
                                        <p:attrNameLst>
                                          <p:attrName>style.visibility</p:attrName>
                                        </p:attrNameLst>
                                      </p:cBhvr>
                                      <p:to>
                                        <p:strVal val="visible"/>
                                      </p:to>
                                    </p:set>
                                    <p:animEffect transition="in" filter="fade">
                                      <p:cBhvr>
                                        <p:cTn id="251" dur="1000"/>
                                        <p:tgtEl>
                                          <p:spTgt spid="54"/>
                                        </p:tgtEl>
                                      </p:cBhvr>
                                    </p:animEffect>
                                    <p:anim calcmode="lin" valueType="num">
                                      <p:cBhvr>
                                        <p:cTn id="252" dur="1000" fill="hold"/>
                                        <p:tgtEl>
                                          <p:spTgt spid="54"/>
                                        </p:tgtEl>
                                        <p:attrNameLst>
                                          <p:attrName>ppt_x</p:attrName>
                                        </p:attrNameLst>
                                      </p:cBhvr>
                                      <p:tavLst>
                                        <p:tav tm="0">
                                          <p:val>
                                            <p:strVal val="#ppt_x"/>
                                          </p:val>
                                        </p:tav>
                                        <p:tav tm="100000">
                                          <p:val>
                                            <p:strVal val="#ppt_x"/>
                                          </p:val>
                                        </p:tav>
                                      </p:tavLst>
                                    </p:anim>
                                    <p:anim calcmode="lin" valueType="num">
                                      <p:cBhvr>
                                        <p:cTn id="253" dur="1000" fill="hold"/>
                                        <p:tgtEl>
                                          <p:spTgt spid="54"/>
                                        </p:tgtEl>
                                        <p:attrNameLst>
                                          <p:attrName>ppt_y</p:attrName>
                                        </p:attrNameLst>
                                      </p:cBhvr>
                                      <p:tavLst>
                                        <p:tav tm="0">
                                          <p:val>
                                            <p:strVal val="#ppt_y+.1"/>
                                          </p:val>
                                        </p:tav>
                                        <p:tav tm="100000">
                                          <p:val>
                                            <p:strVal val="#ppt_y"/>
                                          </p:val>
                                        </p:tav>
                                      </p:tavLst>
                                    </p:anim>
                                  </p:childTnLst>
                                </p:cTn>
                              </p:par>
                              <p:par>
                                <p:cTn id="254" presetID="42" presetClass="entr" presetSubtype="0" fill="hold" grpId="0" nodeType="withEffect">
                                  <p:stCondLst>
                                    <p:cond delay="0"/>
                                  </p:stCondLst>
                                  <p:childTnLst>
                                    <p:set>
                                      <p:cBhvr>
                                        <p:cTn id="255" dur="1" fill="hold">
                                          <p:stCondLst>
                                            <p:cond delay="0"/>
                                          </p:stCondLst>
                                        </p:cTn>
                                        <p:tgtEl>
                                          <p:spTgt spid="55"/>
                                        </p:tgtEl>
                                        <p:attrNameLst>
                                          <p:attrName>style.visibility</p:attrName>
                                        </p:attrNameLst>
                                      </p:cBhvr>
                                      <p:to>
                                        <p:strVal val="visible"/>
                                      </p:to>
                                    </p:set>
                                    <p:animEffect transition="in" filter="fade">
                                      <p:cBhvr>
                                        <p:cTn id="256" dur="1000"/>
                                        <p:tgtEl>
                                          <p:spTgt spid="55"/>
                                        </p:tgtEl>
                                      </p:cBhvr>
                                    </p:animEffect>
                                    <p:anim calcmode="lin" valueType="num">
                                      <p:cBhvr>
                                        <p:cTn id="257" dur="1000" fill="hold"/>
                                        <p:tgtEl>
                                          <p:spTgt spid="55"/>
                                        </p:tgtEl>
                                        <p:attrNameLst>
                                          <p:attrName>ppt_x</p:attrName>
                                        </p:attrNameLst>
                                      </p:cBhvr>
                                      <p:tavLst>
                                        <p:tav tm="0">
                                          <p:val>
                                            <p:strVal val="#ppt_x"/>
                                          </p:val>
                                        </p:tav>
                                        <p:tav tm="100000">
                                          <p:val>
                                            <p:strVal val="#ppt_x"/>
                                          </p:val>
                                        </p:tav>
                                      </p:tavLst>
                                    </p:anim>
                                    <p:anim calcmode="lin" valueType="num">
                                      <p:cBhvr>
                                        <p:cTn id="258" dur="1000" fill="hold"/>
                                        <p:tgtEl>
                                          <p:spTgt spid="55"/>
                                        </p:tgtEl>
                                        <p:attrNameLst>
                                          <p:attrName>ppt_y</p:attrName>
                                        </p:attrNameLst>
                                      </p:cBhvr>
                                      <p:tavLst>
                                        <p:tav tm="0">
                                          <p:val>
                                            <p:strVal val="#ppt_y+.1"/>
                                          </p:val>
                                        </p:tav>
                                        <p:tav tm="100000">
                                          <p:val>
                                            <p:strVal val="#ppt_y"/>
                                          </p:val>
                                        </p:tav>
                                      </p:tavLst>
                                    </p:anim>
                                  </p:childTnLst>
                                </p:cTn>
                              </p:par>
                              <p:par>
                                <p:cTn id="259" presetID="42" presetClass="entr" presetSubtype="0" fill="hold" grpId="0" nodeType="withEffect">
                                  <p:stCondLst>
                                    <p:cond delay="0"/>
                                  </p:stCondLst>
                                  <p:childTnLst>
                                    <p:set>
                                      <p:cBhvr>
                                        <p:cTn id="260" dur="1" fill="hold">
                                          <p:stCondLst>
                                            <p:cond delay="0"/>
                                          </p:stCondLst>
                                        </p:cTn>
                                        <p:tgtEl>
                                          <p:spTgt spid="61"/>
                                        </p:tgtEl>
                                        <p:attrNameLst>
                                          <p:attrName>style.visibility</p:attrName>
                                        </p:attrNameLst>
                                      </p:cBhvr>
                                      <p:to>
                                        <p:strVal val="visible"/>
                                      </p:to>
                                    </p:set>
                                    <p:animEffect transition="in" filter="fade">
                                      <p:cBhvr>
                                        <p:cTn id="261" dur="1000"/>
                                        <p:tgtEl>
                                          <p:spTgt spid="61"/>
                                        </p:tgtEl>
                                      </p:cBhvr>
                                    </p:animEffect>
                                    <p:anim calcmode="lin" valueType="num">
                                      <p:cBhvr>
                                        <p:cTn id="262" dur="1000" fill="hold"/>
                                        <p:tgtEl>
                                          <p:spTgt spid="61"/>
                                        </p:tgtEl>
                                        <p:attrNameLst>
                                          <p:attrName>ppt_x</p:attrName>
                                        </p:attrNameLst>
                                      </p:cBhvr>
                                      <p:tavLst>
                                        <p:tav tm="0">
                                          <p:val>
                                            <p:strVal val="#ppt_x"/>
                                          </p:val>
                                        </p:tav>
                                        <p:tav tm="100000">
                                          <p:val>
                                            <p:strVal val="#ppt_x"/>
                                          </p:val>
                                        </p:tav>
                                      </p:tavLst>
                                    </p:anim>
                                    <p:anim calcmode="lin" valueType="num">
                                      <p:cBhvr>
                                        <p:cTn id="263" dur="1000" fill="hold"/>
                                        <p:tgtEl>
                                          <p:spTgt spid="61"/>
                                        </p:tgtEl>
                                        <p:attrNameLst>
                                          <p:attrName>ppt_y</p:attrName>
                                        </p:attrNameLst>
                                      </p:cBhvr>
                                      <p:tavLst>
                                        <p:tav tm="0">
                                          <p:val>
                                            <p:strVal val="#ppt_y+.1"/>
                                          </p:val>
                                        </p:tav>
                                        <p:tav tm="100000">
                                          <p:val>
                                            <p:strVal val="#ppt_y"/>
                                          </p:val>
                                        </p:tav>
                                      </p:tavLst>
                                    </p:anim>
                                  </p:childTnLst>
                                </p:cTn>
                              </p:par>
                              <p:par>
                                <p:cTn id="264" presetID="42" presetClass="entr" presetSubtype="0" fill="hold" nodeType="withEffect">
                                  <p:stCondLst>
                                    <p:cond delay="0"/>
                                  </p:stCondLst>
                                  <p:childTnLst>
                                    <p:set>
                                      <p:cBhvr>
                                        <p:cTn id="265" dur="1" fill="hold">
                                          <p:stCondLst>
                                            <p:cond delay="0"/>
                                          </p:stCondLst>
                                        </p:cTn>
                                        <p:tgtEl>
                                          <p:spTgt spid="69"/>
                                        </p:tgtEl>
                                        <p:attrNameLst>
                                          <p:attrName>style.visibility</p:attrName>
                                        </p:attrNameLst>
                                      </p:cBhvr>
                                      <p:to>
                                        <p:strVal val="visible"/>
                                      </p:to>
                                    </p:set>
                                    <p:animEffect transition="in" filter="fade">
                                      <p:cBhvr>
                                        <p:cTn id="266" dur="1000"/>
                                        <p:tgtEl>
                                          <p:spTgt spid="69"/>
                                        </p:tgtEl>
                                      </p:cBhvr>
                                    </p:animEffect>
                                    <p:anim calcmode="lin" valueType="num">
                                      <p:cBhvr>
                                        <p:cTn id="267" dur="1000" fill="hold"/>
                                        <p:tgtEl>
                                          <p:spTgt spid="69"/>
                                        </p:tgtEl>
                                        <p:attrNameLst>
                                          <p:attrName>ppt_x</p:attrName>
                                        </p:attrNameLst>
                                      </p:cBhvr>
                                      <p:tavLst>
                                        <p:tav tm="0">
                                          <p:val>
                                            <p:strVal val="#ppt_x"/>
                                          </p:val>
                                        </p:tav>
                                        <p:tav tm="100000">
                                          <p:val>
                                            <p:strVal val="#ppt_x"/>
                                          </p:val>
                                        </p:tav>
                                      </p:tavLst>
                                    </p:anim>
                                    <p:anim calcmode="lin" valueType="num">
                                      <p:cBhvr>
                                        <p:cTn id="268" dur="1000" fill="hold"/>
                                        <p:tgtEl>
                                          <p:spTgt spid="69"/>
                                        </p:tgtEl>
                                        <p:attrNameLst>
                                          <p:attrName>ppt_y</p:attrName>
                                        </p:attrNameLst>
                                      </p:cBhvr>
                                      <p:tavLst>
                                        <p:tav tm="0">
                                          <p:val>
                                            <p:strVal val="#ppt_y+.1"/>
                                          </p:val>
                                        </p:tav>
                                        <p:tav tm="100000">
                                          <p:val>
                                            <p:strVal val="#ppt_y"/>
                                          </p:val>
                                        </p:tav>
                                      </p:tavLst>
                                    </p:anim>
                                  </p:childTnLst>
                                </p:cTn>
                              </p:par>
                              <p:par>
                                <p:cTn id="269" presetID="42" presetClass="entr" presetSubtype="0" fill="hold" grpId="0" nodeType="withEffect">
                                  <p:stCondLst>
                                    <p:cond delay="0"/>
                                  </p:stCondLst>
                                  <p:childTnLst>
                                    <p:set>
                                      <p:cBhvr>
                                        <p:cTn id="270" dur="1" fill="hold">
                                          <p:stCondLst>
                                            <p:cond delay="0"/>
                                          </p:stCondLst>
                                        </p:cTn>
                                        <p:tgtEl>
                                          <p:spTgt spid="124"/>
                                        </p:tgtEl>
                                        <p:attrNameLst>
                                          <p:attrName>style.visibility</p:attrName>
                                        </p:attrNameLst>
                                      </p:cBhvr>
                                      <p:to>
                                        <p:strVal val="visible"/>
                                      </p:to>
                                    </p:set>
                                    <p:animEffect transition="in" filter="fade">
                                      <p:cBhvr>
                                        <p:cTn id="271" dur="1000"/>
                                        <p:tgtEl>
                                          <p:spTgt spid="124"/>
                                        </p:tgtEl>
                                      </p:cBhvr>
                                    </p:animEffect>
                                    <p:anim calcmode="lin" valueType="num">
                                      <p:cBhvr>
                                        <p:cTn id="272" dur="1000" fill="hold"/>
                                        <p:tgtEl>
                                          <p:spTgt spid="124"/>
                                        </p:tgtEl>
                                        <p:attrNameLst>
                                          <p:attrName>ppt_x</p:attrName>
                                        </p:attrNameLst>
                                      </p:cBhvr>
                                      <p:tavLst>
                                        <p:tav tm="0">
                                          <p:val>
                                            <p:strVal val="#ppt_x"/>
                                          </p:val>
                                        </p:tav>
                                        <p:tav tm="100000">
                                          <p:val>
                                            <p:strVal val="#ppt_x"/>
                                          </p:val>
                                        </p:tav>
                                      </p:tavLst>
                                    </p:anim>
                                    <p:anim calcmode="lin" valueType="num">
                                      <p:cBhvr>
                                        <p:cTn id="273" dur="1000" fill="hold"/>
                                        <p:tgtEl>
                                          <p:spTgt spid="124"/>
                                        </p:tgtEl>
                                        <p:attrNameLst>
                                          <p:attrName>ppt_y</p:attrName>
                                        </p:attrNameLst>
                                      </p:cBhvr>
                                      <p:tavLst>
                                        <p:tav tm="0">
                                          <p:val>
                                            <p:strVal val="#ppt_y+.1"/>
                                          </p:val>
                                        </p:tav>
                                        <p:tav tm="100000">
                                          <p:val>
                                            <p:strVal val="#ppt_y"/>
                                          </p:val>
                                        </p:tav>
                                      </p:tavLst>
                                    </p:anim>
                                  </p:childTnLst>
                                </p:cTn>
                              </p:par>
                              <p:par>
                                <p:cTn id="274" presetID="42" presetClass="entr" presetSubtype="0" fill="hold" nodeType="withEffect">
                                  <p:stCondLst>
                                    <p:cond delay="0"/>
                                  </p:stCondLst>
                                  <p:childTnLst>
                                    <p:set>
                                      <p:cBhvr>
                                        <p:cTn id="275" dur="1" fill="hold">
                                          <p:stCondLst>
                                            <p:cond delay="0"/>
                                          </p:stCondLst>
                                        </p:cTn>
                                        <p:tgtEl>
                                          <p:spTgt spid="125"/>
                                        </p:tgtEl>
                                        <p:attrNameLst>
                                          <p:attrName>style.visibility</p:attrName>
                                        </p:attrNameLst>
                                      </p:cBhvr>
                                      <p:to>
                                        <p:strVal val="visible"/>
                                      </p:to>
                                    </p:set>
                                    <p:animEffect transition="in" filter="fade">
                                      <p:cBhvr>
                                        <p:cTn id="276" dur="1000"/>
                                        <p:tgtEl>
                                          <p:spTgt spid="125"/>
                                        </p:tgtEl>
                                      </p:cBhvr>
                                    </p:animEffect>
                                    <p:anim calcmode="lin" valueType="num">
                                      <p:cBhvr>
                                        <p:cTn id="277" dur="1000" fill="hold"/>
                                        <p:tgtEl>
                                          <p:spTgt spid="125"/>
                                        </p:tgtEl>
                                        <p:attrNameLst>
                                          <p:attrName>ppt_x</p:attrName>
                                        </p:attrNameLst>
                                      </p:cBhvr>
                                      <p:tavLst>
                                        <p:tav tm="0">
                                          <p:val>
                                            <p:strVal val="#ppt_x"/>
                                          </p:val>
                                        </p:tav>
                                        <p:tav tm="100000">
                                          <p:val>
                                            <p:strVal val="#ppt_x"/>
                                          </p:val>
                                        </p:tav>
                                      </p:tavLst>
                                    </p:anim>
                                    <p:anim calcmode="lin" valueType="num">
                                      <p:cBhvr>
                                        <p:cTn id="278" dur="1000" fill="hold"/>
                                        <p:tgtEl>
                                          <p:spTgt spid="125"/>
                                        </p:tgtEl>
                                        <p:attrNameLst>
                                          <p:attrName>ppt_y</p:attrName>
                                        </p:attrNameLst>
                                      </p:cBhvr>
                                      <p:tavLst>
                                        <p:tav tm="0">
                                          <p:val>
                                            <p:strVal val="#ppt_y+.1"/>
                                          </p:val>
                                        </p:tav>
                                        <p:tav tm="100000">
                                          <p:val>
                                            <p:strVal val="#ppt_y"/>
                                          </p:val>
                                        </p:tav>
                                      </p:tavLst>
                                    </p:anim>
                                  </p:childTnLst>
                                </p:cTn>
                              </p:par>
                              <p:par>
                                <p:cTn id="279" presetID="42" presetClass="entr" presetSubtype="0" fill="hold" grpId="0" nodeType="withEffect">
                                  <p:stCondLst>
                                    <p:cond delay="0"/>
                                  </p:stCondLst>
                                  <p:childTnLst>
                                    <p:set>
                                      <p:cBhvr>
                                        <p:cTn id="280" dur="1" fill="hold">
                                          <p:stCondLst>
                                            <p:cond delay="0"/>
                                          </p:stCondLst>
                                        </p:cTn>
                                        <p:tgtEl>
                                          <p:spTgt spid="129"/>
                                        </p:tgtEl>
                                        <p:attrNameLst>
                                          <p:attrName>style.visibility</p:attrName>
                                        </p:attrNameLst>
                                      </p:cBhvr>
                                      <p:to>
                                        <p:strVal val="visible"/>
                                      </p:to>
                                    </p:set>
                                    <p:animEffect transition="in" filter="fade">
                                      <p:cBhvr>
                                        <p:cTn id="281" dur="1000"/>
                                        <p:tgtEl>
                                          <p:spTgt spid="129"/>
                                        </p:tgtEl>
                                      </p:cBhvr>
                                    </p:animEffect>
                                    <p:anim calcmode="lin" valueType="num">
                                      <p:cBhvr>
                                        <p:cTn id="282" dur="1000" fill="hold"/>
                                        <p:tgtEl>
                                          <p:spTgt spid="129"/>
                                        </p:tgtEl>
                                        <p:attrNameLst>
                                          <p:attrName>ppt_x</p:attrName>
                                        </p:attrNameLst>
                                      </p:cBhvr>
                                      <p:tavLst>
                                        <p:tav tm="0">
                                          <p:val>
                                            <p:strVal val="#ppt_x"/>
                                          </p:val>
                                        </p:tav>
                                        <p:tav tm="100000">
                                          <p:val>
                                            <p:strVal val="#ppt_x"/>
                                          </p:val>
                                        </p:tav>
                                      </p:tavLst>
                                    </p:anim>
                                    <p:anim calcmode="lin" valueType="num">
                                      <p:cBhvr>
                                        <p:cTn id="283" dur="1000" fill="hold"/>
                                        <p:tgtEl>
                                          <p:spTgt spid="129"/>
                                        </p:tgtEl>
                                        <p:attrNameLst>
                                          <p:attrName>ppt_y</p:attrName>
                                        </p:attrNameLst>
                                      </p:cBhvr>
                                      <p:tavLst>
                                        <p:tav tm="0">
                                          <p:val>
                                            <p:strVal val="#ppt_y+.1"/>
                                          </p:val>
                                        </p:tav>
                                        <p:tav tm="100000">
                                          <p:val>
                                            <p:strVal val="#ppt_y"/>
                                          </p:val>
                                        </p:tav>
                                      </p:tavLst>
                                    </p:anim>
                                  </p:childTnLst>
                                </p:cTn>
                              </p:par>
                              <p:par>
                                <p:cTn id="284" presetID="42" presetClass="entr" presetSubtype="0" fill="hold" grpId="0" nodeType="withEffect">
                                  <p:stCondLst>
                                    <p:cond delay="0"/>
                                  </p:stCondLst>
                                  <p:childTnLst>
                                    <p:set>
                                      <p:cBhvr>
                                        <p:cTn id="285" dur="1" fill="hold">
                                          <p:stCondLst>
                                            <p:cond delay="0"/>
                                          </p:stCondLst>
                                        </p:cTn>
                                        <p:tgtEl>
                                          <p:spTgt spid="130"/>
                                        </p:tgtEl>
                                        <p:attrNameLst>
                                          <p:attrName>style.visibility</p:attrName>
                                        </p:attrNameLst>
                                      </p:cBhvr>
                                      <p:to>
                                        <p:strVal val="visible"/>
                                      </p:to>
                                    </p:set>
                                    <p:animEffect transition="in" filter="fade">
                                      <p:cBhvr>
                                        <p:cTn id="286" dur="1000"/>
                                        <p:tgtEl>
                                          <p:spTgt spid="130"/>
                                        </p:tgtEl>
                                      </p:cBhvr>
                                    </p:animEffect>
                                    <p:anim calcmode="lin" valueType="num">
                                      <p:cBhvr>
                                        <p:cTn id="287" dur="1000" fill="hold"/>
                                        <p:tgtEl>
                                          <p:spTgt spid="130"/>
                                        </p:tgtEl>
                                        <p:attrNameLst>
                                          <p:attrName>ppt_x</p:attrName>
                                        </p:attrNameLst>
                                      </p:cBhvr>
                                      <p:tavLst>
                                        <p:tav tm="0">
                                          <p:val>
                                            <p:strVal val="#ppt_x"/>
                                          </p:val>
                                        </p:tav>
                                        <p:tav tm="100000">
                                          <p:val>
                                            <p:strVal val="#ppt_x"/>
                                          </p:val>
                                        </p:tav>
                                      </p:tavLst>
                                    </p:anim>
                                    <p:anim calcmode="lin" valueType="num">
                                      <p:cBhvr>
                                        <p:cTn id="288" dur="1000" fill="hold"/>
                                        <p:tgtEl>
                                          <p:spTgt spid="130"/>
                                        </p:tgtEl>
                                        <p:attrNameLst>
                                          <p:attrName>ppt_y</p:attrName>
                                        </p:attrNameLst>
                                      </p:cBhvr>
                                      <p:tavLst>
                                        <p:tav tm="0">
                                          <p:val>
                                            <p:strVal val="#ppt_y+.1"/>
                                          </p:val>
                                        </p:tav>
                                        <p:tav tm="100000">
                                          <p:val>
                                            <p:strVal val="#ppt_y"/>
                                          </p:val>
                                        </p:tav>
                                      </p:tavLst>
                                    </p:anim>
                                  </p:childTnLst>
                                </p:cTn>
                              </p:par>
                              <p:par>
                                <p:cTn id="289" presetID="42" presetClass="entr" presetSubtype="0" fill="hold" grpId="0" nodeType="withEffect">
                                  <p:stCondLst>
                                    <p:cond delay="0"/>
                                  </p:stCondLst>
                                  <p:childTnLst>
                                    <p:set>
                                      <p:cBhvr>
                                        <p:cTn id="290" dur="1" fill="hold">
                                          <p:stCondLst>
                                            <p:cond delay="0"/>
                                          </p:stCondLst>
                                        </p:cTn>
                                        <p:tgtEl>
                                          <p:spTgt spid="131"/>
                                        </p:tgtEl>
                                        <p:attrNameLst>
                                          <p:attrName>style.visibility</p:attrName>
                                        </p:attrNameLst>
                                      </p:cBhvr>
                                      <p:to>
                                        <p:strVal val="visible"/>
                                      </p:to>
                                    </p:set>
                                    <p:animEffect transition="in" filter="fade">
                                      <p:cBhvr>
                                        <p:cTn id="291" dur="1000"/>
                                        <p:tgtEl>
                                          <p:spTgt spid="131"/>
                                        </p:tgtEl>
                                      </p:cBhvr>
                                    </p:animEffect>
                                    <p:anim calcmode="lin" valueType="num">
                                      <p:cBhvr>
                                        <p:cTn id="292" dur="1000" fill="hold"/>
                                        <p:tgtEl>
                                          <p:spTgt spid="131"/>
                                        </p:tgtEl>
                                        <p:attrNameLst>
                                          <p:attrName>ppt_x</p:attrName>
                                        </p:attrNameLst>
                                      </p:cBhvr>
                                      <p:tavLst>
                                        <p:tav tm="0">
                                          <p:val>
                                            <p:strVal val="#ppt_x"/>
                                          </p:val>
                                        </p:tav>
                                        <p:tav tm="100000">
                                          <p:val>
                                            <p:strVal val="#ppt_x"/>
                                          </p:val>
                                        </p:tav>
                                      </p:tavLst>
                                    </p:anim>
                                    <p:anim calcmode="lin" valueType="num">
                                      <p:cBhvr>
                                        <p:cTn id="293" dur="1000" fill="hold"/>
                                        <p:tgtEl>
                                          <p:spTgt spid="131"/>
                                        </p:tgtEl>
                                        <p:attrNameLst>
                                          <p:attrName>ppt_y</p:attrName>
                                        </p:attrNameLst>
                                      </p:cBhvr>
                                      <p:tavLst>
                                        <p:tav tm="0">
                                          <p:val>
                                            <p:strVal val="#ppt_y+.1"/>
                                          </p:val>
                                        </p:tav>
                                        <p:tav tm="100000">
                                          <p:val>
                                            <p:strVal val="#ppt_y"/>
                                          </p:val>
                                        </p:tav>
                                      </p:tavLst>
                                    </p:anim>
                                  </p:childTnLst>
                                </p:cTn>
                              </p:par>
                              <p:par>
                                <p:cTn id="294" presetID="42" presetClass="entr" presetSubtype="0" fill="hold" grpId="0" nodeType="withEffect">
                                  <p:stCondLst>
                                    <p:cond delay="0"/>
                                  </p:stCondLst>
                                  <p:childTnLst>
                                    <p:set>
                                      <p:cBhvr>
                                        <p:cTn id="295" dur="1" fill="hold">
                                          <p:stCondLst>
                                            <p:cond delay="0"/>
                                          </p:stCondLst>
                                        </p:cTn>
                                        <p:tgtEl>
                                          <p:spTgt spid="132"/>
                                        </p:tgtEl>
                                        <p:attrNameLst>
                                          <p:attrName>style.visibility</p:attrName>
                                        </p:attrNameLst>
                                      </p:cBhvr>
                                      <p:to>
                                        <p:strVal val="visible"/>
                                      </p:to>
                                    </p:set>
                                    <p:animEffect transition="in" filter="fade">
                                      <p:cBhvr>
                                        <p:cTn id="296" dur="1000"/>
                                        <p:tgtEl>
                                          <p:spTgt spid="132"/>
                                        </p:tgtEl>
                                      </p:cBhvr>
                                    </p:animEffect>
                                    <p:anim calcmode="lin" valueType="num">
                                      <p:cBhvr>
                                        <p:cTn id="297" dur="1000" fill="hold"/>
                                        <p:tgtEl>
                                          <p:spTgt spid="132"/>
                                        </p:tgtEl>
                                        <p:attrNameLst>
                                          <p:attrName>ppt_x</p:attrName>
                                        </p:attrNameLst>
                                      </p:cBhvr>
                                      <p:tavLst>
                                        <p:tav tm="0">
                                          <p:val>
                                            <p:strVal val="#ppt_x"/>
                                          </p:val>
                                        </p:tav>
                                        <p:tav tm="100000">
                                          <p:val>
                                            <p:strVal val="#ppt_x"/>
                                          </p:val>
                                        </p:tav>
                                      </p:tavLst>
                                    </p:anim>
                                    <p:anim calcmode="lin" valueType="num">
                                      <p:cBhvr>
                                        <p:cTn id="298" dur="1000" fill="hold"/>
                                        <p:tgtEl>
                                          <p:spTgt spid="132"/>
                                        </p:tgtEl>
                                        <p:attrNameLst>
                                          <p:attrName>ppt_y</p:attrName>
                                        </p:attrNameLst>
                                      </p:cBhvr>
                                      <p:tavLst>
                                        <p:tav tm="0">
                                          <p:val>
                                            <p:strVal val="#ppt_y+.1"/>
                                          </p:val>
                                        </p:tav>
                                        <p:tav tm="100000">
                                          <p:val>
                                            <p:strVal val="#ppt_y"/>
                                          </p:val>
                                        </p:tav>
                                      </p:tavLst>
                                    </p:anim>
                                  </p:childTnLst>
                                </p:cTn>
                              </p:par>
                              <p:par>
                                <p:cTn id="299" presetID="42" presetClass="entr" presetSubtype="0" fill="hold" grpId="0" nodeType="withEffect">
                                  <p:stCondLst>
                                    <p:cond delay="0"/>
                                  </p:stCondLst>
                                  <p:childTnLst>
                                    <p:set>
                                      <p:cBhvr>
                                        <p:cTn id="300" dur="1" fill="hold">
                                          <p:stCondLst>
                                            <p:cond delay="0"/>
                                          </p:stCondLst>
                                        </p:cTn>
                                        <p:tgtEl>
                                          <p:spTgt spid="133"/>
                                        </p:tgtEl>
                                        <p:attrNameLst>
                                          <p:attrName>style.visibility</p:attrName>
                                        </p:attrNameLst>
                                      </p:cBhvr>
                                      <p:to>
                                        <p:strVal val="visible"/>
                                      </p:to>
                                    </p:set>
                                    <p:animEffect transition="in" filter="fade">
                                      <p:cBhvr>
                                        <p:cTn id="301" dur="1000"/>
                                        <p:tgtEl>
                                          <p:spTgt spid="133"/>
                                        </p:tgtEl>
                                      </p:cBhvr>
                                    </p:animEffect>
                                    <p:anim calcmode="lin" valueType="num">
                                      <p:cBhvr>
                                        <p:cTn id="302" dur="1000" fill="hold"/>
                                        <p:tgtEl>
                                          <p:spTgt spid="133"/>
                                        </p:tgtEl>
                                        <p:attrNameLst>
                                          <p:attrName>ppt_x</p:attrName>
                                        </p:attrNameLst>
                                      </p:cBhvr>
                                      <p:tavLst>
                                        <p:tav tm="0">
                                          <p:val>
                                            <p:strVal val="#ppt_x"/>
                                          </p:val>
                                        </p:tav>
                                        <p:tav tm="100000">
                                          <p:val>
                                            <p:strVal val="#ppt_x"/>
                                          </p:val>
                                        </p:tav>
                                      </p:tavLst>
                                    </p:anim>
                                    <p:anim calcmode="lin" valueType="num">
                                      <p:cBhvr>
                                        <p:cTn id="303" dur="1000" fill="hold"/>
                                        <p:tgtEl>
                                          <p:spTgt spid="133"/>
                                        </p:tgtEl>
                                        <p:attrNameLst>
                                          <p:attrName>ppt_y</p:attrName>
                                        </p:attrNameLst>
                                      </p:cBhvr>
                                      <p:tavLst>
                                        <p:tav tm="0">
                                          <p:val>
                                            <p:strVal val="#ppt_y+.1"/>
                                          </p:val>
                                        </p:tav>
                                        <p:tav tm="100000">
                                          <p:val>
                                            <p:strVal val="#ppt_y"/>
                                          </p:val>
                                        </p:tav>
                                      </p:tavLst>
                                    </p:anim>
                                  </p:childTnLst>
                                </p:cTn>
                              </p:par>
                              <p:par>
                                <p:cTn id="304" presetID="42" presetClass="entr" presetSubtype="0" fill="hold" grpId="0" nodeType="withEffect">
                                  <p:stCondLst>
                                    <p:cond delay="0"/>
                                  </p:stCondLst>
                                  <p:childTnLst>
                                    <p:set>
                                      <p:cBhvr>
                                        <p:cTn id="305" dur="1" fill="hold">
                                          <p:stCondLst>
                                            <p:cond delay="0"/>
                                          </p:stCondLst>
                                        </p:cTn>
                                        <p:tgtEl>
                                          <p:spTgt spid="134"/>
                                        </p:tgtEl>
                                        <p:attrNameLst>
                                          <p:attrName>style.visibility</p:attrName>
                                        </p:attrNameLst>
                                      </p:cBhvr>
                                      <p:to>
                                        <p:strVal val="visible"/>
                                      </p:to>
                                    </p:set>
                                    <p:animEffect transition="in" filter="fade">
                                      <p:cBhvr>
                                        <p:cTn id="306" dur="1000"/>
                                        <p:tgtEl>
                                          <p:spTgt spid="134"/>
                                        </p:tgtEl>
                                      </p:cBhvr>
                                    </p:animEffect>
                                    <p:anim calcmode="lin" valueType="num">
                                      <p:cBhvr>
                                        <p:cTn id="307" dur="1000" fill="hold"/>
                                        <p:tgtEl>
                                          <p:spTgt spid="134"/>
                                        </p:tgtEl>
                                        <p:attrNameLst>
                                          <p:attrName>ppt_x</p:attrName>
                                        </p:attrNameLst>
                                      </p:cBhvr>
                                      <p:tavLst>
                                        <p:tav tm="0">
                                          <p:val>
                                            <p:strVal val="#ppt_x"/>
                                          </p:val>
                                        </p:tav>
                                        <p:tav tm="100000">
                                          <p:val>
                                            <p:strVal val="#ppt_x"/>
                                          </p:val>
                                        </p:tav>
                                      </p:tavLst>
                                    </p:anim>
                                    <p:anim calcmode="lin" valueType="num">
                                      <p:cBhvr>
                                        <p:cTn id="308" dur="1000" fill="hold"/>
                                        <p:tgtEl>
                                          <p:spTgt spid="134"/>
                                        </p:tgtEl>
                                        <p:attrNameLst>
                                          <p:attrName>ppt_y</p:attrName>
                                        </p:attrNameLst>
                                      </p:cBhvr>
                                      <p:tavLst>
                                        <p:tav tm="0">
                                          <p:val>
                                            <p:strVal val="#ppt_y+.1"/>
                                          </p:val>
                                        </p:tav>
                                        <p:tav tm="100000">
                                          <p:val>
                                            <p:strVal val="#ppt_y"/>
                                          </p:val>
                                        </p:tav>
                                      </p:tavLst>
                                    </p:anim>
                                  </p:childTnLst>
                                </p:cTn>
                              </p:par>
                              <p:par>
                                <p:cTn id="309" presetID="42" presetClass="entr" presetSubtype="0" fill="hold" grpId="0" nodeType="withEffect">
                                  <p:stCondLst>
                                    <p:cond delay="0"/>
                                  </p:stCondLst>
                                  <p:childTnLst>
                                    <p:set>
                                      <p:cBhvr>
                                        <p:cTn id="310" dur="1" fill="hold">
                                          <p:stCondLst>
                                            <p:cond delay="0"/>
                                          </p:stCondLst>
                                        </p:cTn>
                                        <p:tgtEl>
                                          <p:spTgt spid="135"/>
                                        </p:tgtEl>
                                        <p:attrNameLst>
                                          <p:attrName>style.visibility</p:attrName>
                                        </p:attrNameLst>
                                      </p:cBhvr>
                                      <p:to>
                                        <p:strVal val="visible"/>
                                      </p:to>
                                    </p:set>
                                    <p:animEffect transition="in" filter="fade">
                                      <p:cBhvr>
                                        <p:cTn id="311" dur="1000"/>
                                        <p:tgtEl>
                                          <p:spTgt spid="135"/>
                                        </p:tgtEl>
                                      </p:cBhvr>
                                    </p:animEffect>
                                    <p:anim calcmode="lin" valueType="num">
                                      <p:cBhvr>
                                        <p:cTn id="312" dur="1000" fill="hold"/>
                                        <p:tgtEl>
                                          <p:spTgt spid="135"/>
                                        </p:tgtEl>
                                        <p:attrNameLst>
                                          <p:attrName>ppt_x</p:attrName>
                                        </p:attrNameLst>
                                      </p:cBhvr>
                                      <p:tavLst>
                                        <p:tav tm="0">
                                          <p:val>
                                            <p:strVal val="#ppt_x"/>
                                          </p:val>
                                        </p:tav>
                                        <p:tav tm="100000">
                                          <p:val>
                                            <p:strVal val="#ppt_x"/>
                                          </p:val>
                                        </p:tav>
                                      </p:tavLst>
                                    </p:anim>
                                    <p:anim calcmode="lin" valueType="num">
                                      <p:cBhvr>
                                        <p:cTn id="313" dur="1000" fill="hold"/>
                                        <p:tgtEl>
                                          <p:spTgt spid="135"/>
                                        </p:tgtEl>
                                        <p:attrNameLst>
                                          <p:attrName>ppt_y</p:attrName>
                                        </p:attrNameLst>
                                      </p:cBhvr>
                                      <p:tavLst>
                                        <p:tav tm="0">
                                          <p:val>
                                            <p:strVal val="#ppt_y+.1"/>
                                          </p:val>
                                        </p:tav>
                                        <p:tav tm="100000">
                                          <p:val>
                                            <p:strVal val="#ppt_y"/>
                                          </p:val>
                                        </p:tav>
                                      </p:tavLst>
                                    </p:anim>
                                  </p:childTnLst>
                                </p:cTn>
                              </p:par>
                              <p:par>
                                <p:cTn id="314" presetID="42" presetClass="entr" presetSubtype="0" fill="hold" grpId="0" nodeType="withEffect">
                                  <p:stCondLst>
                                    <p:cond delay="0"/>
                                  </p:stCondLst>
                                  <p:childTnLst>
                                    <p:set>
                                      <p:cBhvr>
                                        <p:cTn id="315" dur="1" fill="hold">
                                          <p:stCondLst>
                                            <p:cond delay="0"/>
                                          </p:stCondLst>
                                        </p:cTn>
                                        <p:tgtEl>
                                          <p:spTgt spid="136"/>
                                        </p:tgtEl>
                                        <p:attrNameLst>
                                          <p:attrName>style.visibility</p:attrName>
                                        </p:attrNameLst>
                                      </p:cBhvr>
                                      <p:to>
                                        <p:strVal val="visible"/>
                                      </p:to>
                                    </p:set>
                                    <p:animEffect transition="in" filter="fade">
                                      <p:cBhvr>
                                        <p:cTn id="316" dur="1000"/>
                                        <p:tgtEl>
                                          <p:spTgt spid="136"/>
                                        </p:tgtEl>
                                      </p:cBhvr>
                                    </p:animEffect>
                                    <p:anim calcmode="lin" valueType="num">
                                      <p:cBhvr>
                                        <p:cTn id="317" dur="1000" fill="hold"/>
                                        <p:tgtEl>
                                          <p:spTgt spid="136"/>
                                        </p:tgtEl>
                                        <p:attrNameLst>
                                          <p:attrName>ppt_x</p:attrName>
                                        </p:attrNameLst>
                                      </p:cBhvr>
                                      <p:tavLst>
                                        <p:tav tm="0">
                                          <p:val>
                                            <p:strVal val="#ppt_x"/>
                                          </p:val>
                                        </p:tav>
                                        <p:tav tm="100000">
                                          <p:val>
                                            <p:strVal val="#ppt_x"/>
                                          </p:val>
                                        </p:tav>
                                      </p:tavLst>
                                    </p:anim>
                                    <p:anim calcmode="lin" valueType="num">
                                      <p:cBhvr>
                                        <p:cTn id="318" dur="1000" fill="hold"/>
                                        <p:tgtEl>
                                          <p:spTgt spid="136"/>
                                        </p:tgtEl>
                                        <p:attrNameLst>
                                          <p:attrName>ppt_y</p:attrName>
                                        </p:attrNameLst>
                                      </p:cBhvr>
                                      <p:tavLst>
                                        <p:tav tm="0">
                                          <p:val>
                                            <p:strVal val="#ppt_y+.1"/>
                                          </p:val>
                                        </p:tav>
                                        <p:tav tm="100000">
                                          <p:val>
                                            <p:strVal val="#ppt_y"/>
                                          </p:val>
                                        </p:tav>
                                      </p:tavLst>
                                    </p:anim>
                                  </p:childTnLst>
                                </p:cTn>
                              </p:par>
                              <p:par>
                                <p:cTn id="319" presetID="42" presetClass="entr" presetSubtype="0" fill="hold" grpId="0" nodeType="withEffect">
                                  <p:stCondLst>
                                    <p:cond delay="0"/>
                                  </p:stCondLst>
                                  <p:childTnLst>
                                    <p:set>
                                      <p:cBhvr>
                                        <p:cTn id="320" dur="1" fill="hold">
                                          <p:stCondLst>
                                            <p:cond delay="0"/>
                                          </p:stCondLst>
                                        </p:cTn>
                                        <p:tgtEl>
                                          <p:spTgt spid="137"/>
                                        </p:tgtEl>
                                        <p:attrNameLst>
                                          <p:attrName>style.visibility</p:attrName>
                                        </p:attrNameLst>
                                      </p:cBhvr>
                                      <p:to>
                                        <p:strVal val="visible"/>
                                      </p:to>
                                    </p:set>
                                    <p:animEffect transition="in" filter="fade">
                                      <p:cBhvr>
                                        <p:cTn id="321" dur="1000"/>
                                        <p:tgtEl>
                                          <p:spTgt spid="137"/>
                                        </p:tgtEl>
                                      </p:cBhvr>
                                    </p:animEffect>
                                    <p:anim calcmode="lin" valueType="num">
                                      <p:cBhvr>
                                        <p:cTn id="322" dur="1000" fill="hold"/>
                                        <p:tgtEl>
                                          <p:spTgt spid="137"/>
                                        </p:tgtEl>
                                        <p:attrNameLst>
                                          <p:attrName>ppt_x</p:attrName>
                                        </p:attrNameLst>
                                      </p:cBhvr>
                                      <p:tavLst>
                                        <p:tav tm="0">
                                          <p:val>
                                            <p:strVal val="#ppt_x"/>
                                          </p:val>
                                        </p:tav>
                                        <p:tav tm="100000">
                                          <p:val>
                                            <p:strVal val="#ppt_x"/>
                                          </p:val>
                                        </p:tav>
                                      </p:tavLst>
                                    </p:anim>
                                    <p:anim calcmode="lin" valueType="num">
                                      <p:cBhvr>
                                        <p:cTn id="323" dur="1000" fill="hold"/>
                                        <p:tgtEl>
                                          <p:spTgt spid="137"/>
                                        </p:tgtEl>
                                        <p:attrNameLst>
                                          <p:attrName>ppt_y</p:attrName>
                                        </p:attrNameLst>
                                      </p:cBhvr>
                                      <p:tavLst>
                                        <p:tav tm="0">
                                          <p:val>
                                            <p:strVal val="#ppt_y+.1"/>
                                          </p:val>
                                        </p:tav>
                                        <p:tav tm="100000">
                                          <p:val>
                                            <p:strVal val="#ppt_y"/>
                                          </p:val>
                                        </p:tav>
                                      </p:tavLst>
                                    </p:anim>
                                  </p:childTnLst>
                                </p:cTn>
                              </p:par>
                              <p:par>
                                <p:cTn id="324" presetID="42" presetClass="entr" presetSubtype="0" fill="hold" grpId="0" nodeType="withEffect">
                                  <p:stCondLst>
                                    <p:cond delay="0"/>
                                  </p:stCondLst>
                                  <p:childTnLst>
                                    <p:set>
                                      <p:cBhvr>
                                        <p:cTn id="325" dur="1" fill="hold">
                                          <p:stCondLst>
                                            <p:cond delay="0"/>
                                          </p:stCondLst>
                                        </p:cTn>
                                        <p:tgtEl>
                                          <p:spTgt spid="138"/>
                                        </p:tgtEl>
                                        <p:attrNameLst>
                                          <p:attrName>style.visibility</p:attrName>
                                        </p:attrNameLst>
                                      </p:cBhvr>
                                      <p:to>
                                        <p:strVal val="visible"/>
                                      </p:to>
                                    </p:set>
                                    <p:animEffect transition="in" filter="fade">
                                      <p:cBhvr>
                                        <p:cTn id="326" dur="1000"/>
                                        <p:tgtEl>
                                          <p:spTgt spid="138"/>
                                        </p:tgtEl>
                                      </p:cBhvr>
                                    </p:animEffect>
                                    <p:anim calcmode="lin" valueType="num">
                                      <p:cBhvr>
                                        <p:cTn id="327" dur="1000" fill="hold"/>
                                        <p:tgtEl>
                                          <p:spTgt spid="138"/>
                                        </p:tgtEl>
                                        <p:attrNameLst>
                                          <p:attrName>ppt_x</p:attrName>
                                        </p:attrNameLst>
                                      </p:cBhvr>
                                      <p:tavLst>
                                        <p:tav tm="0">
                                          <p:val>
                                            <p:strVal val="#ppt_x"/>
                                          </p:val>
                                        </p:tav>
                                        <p:tav tm="100000">
                                          <p:val>
                                            <p:strVal val="#ppt_x"/>
                                          </p:val>
                                        </p:tav>
                                      </p:tavLst>
                                    </p:anim>
                                    <p:anim calcmode="lin" valueType="num">
                                      <p:cBhvr>
                                        <p:cTn id="328" dur="1000" fill="hold"/>
                                        <p:tgtEl>
                                          <p:spTgt spid="138"/>
                                        </p:tgtEl>
                                        <p:attrNameLst>
                                          <p:attrName>ppt_y</p:attrName>
                                        </p:attrNameLst>
                                      </p:cBhvr>
                                      <p:tavLst>
                                        <p:tav tm="0">
                                          <p:val>
                                            <p:strVal val="#ppt_y+.1"/>
                                          </p:val>
                                        </p:tav>
                                        <p:tav tm="100000">
                                          <p:val>
                                            <p:strVal val="#ppt_y"/>
                                          </p:val>
                                        </p:tav>
                                      </p:tavLst>
                                    </p:anim>
                                  </p:childTnLst>
                                </p:cTn>
                              </p:par>
                              <p:par>
                                <p:cTn id="329" presetID="42" presetClass="entr" presetSubtype="0" fill="hold" grpId="0" nodeType="withEffect">
                                  <p:stCondLst>
                                    <p:cond delay="0"/>
                                  </p:stCondLst>
                                  <p:childTnLst>
                                    <p:set>
                                      <p:cBhvr>
                                        <p:cTn id="330" dur="1" fill="hold">
                                          <p:stCondLst>
                                            <p:cond delay="0"/>
                                          </p:stCondLst>
                                        </p:cTn>
                                        <p:tgtEl>
                                          <p:spTgt spid="139"/>
                                        </p:tgtEl>
                                        <p:attrNameLst>
                                          <p:attrName>style.visibility</p:attrName>
                                        </p:attrNameLst>
                                      </p:cBhvr>
                                      <p:to>
                                        <p:strVal val="visible"/>
                                      </p:to>
                                    </p:set>
                                    <p:animEffect transition="in" filter="fade">
                                      <p:cBhvr>
                                        <p:cTn id="331" dur="1000"/>
                                        <p:tgtEl>
                                          <p:spTgt spid="139"/>
                                        </p:tgtEl>
                                      </p:cBhvr>
                                    </p:animEffect>
                                    <p:anim calcmode="lin" valueType="num">
                                      <p:cBhvr>
                                        <p:cTn id="332" dur="1000" fill="hold"/>
                                        <p:tgtEl>
                                          <p:spTgt spid="139"/>
                                        </p:tgtEl>
                                        <p:attrNameLst>
                                          <p:attrName>ppt_x</p:attrName>
                                        </p:attrNameLst>
                                      </p:cBhvr>
                                      <p:tavLst>
                                        <p:tav tm="0">
                                          <p:val>
                                            <p:strVal val="#ppt_x"/>
                                          </p:val>
                                        </p:tav>
                                        <p:tav tm="100000">
                                          <p:val>
                                            <p:strVal val="#ppt_x"/>
                                          </p:val>
                                        </p:tav>
                                      </p:tavLst>
                                    </p:anim>
                                    <p:anim calcmode="lin" valueType="num">
                                      <p:cBhvr>
                                        <p:cTn id="333" dur="1000" fill="hold"/>
                                        <p:tgtEl>
                                          <p:spTgt spid="139"/>
                                        </p:tgtEl>
                                        <p:attrNameLst>
                                          <p:attrName>ppt_y</p:attrName>
                                        </p:attrNameLst>
                                      </p:cBhvr>
                                      <p:tavLst>
                                        <p:tav tm="0">
                                          <p:val>
                                            <p:strVal val="#ppt_y+.1"/>
                                          </p:val>
                                        </p:tav>
                                        <p:tav tm="100000">
                                          <p:val>
                                            <p:strVal val="#ppt_y"/>
                                          </p:val>
                                        </p:tav>
                                      </p:tavLst>
                                    </p:anim>
                                  </p:childTnLst>
                                </p:cTn>
                              </p:par>
                              <p:par>
                                <p:cTn id="334" presetID="42" presetClass="entr" presetSubtype="0" fill="hold" grpId="0" nodeType="withEffect">
                                  <p:stCondLst>
                                    <p:cond delay="0"/>
                                  </p:stCondLst>
                                  <p:childTnLst>
                                    <p:set>
                                      <p:cBhvr>
                                        <p:cTn id="335" dur="1" fill="hold">
                                          <p:stCondLst>
                                            <p:cond delay="0"/>
                                          </p:stCondLst>
                                        </p:cTn>
                                        <p:tgtEl>
                                          <p:spTgt spid="141"/>
                                        </p:tgtEl>
                                        <p:attrNameLst>
                                          <p:attrName>style.visibility</p:attrName>
                                        </p:attrNameLst>
                                      </p:cBhvr>
                                      <p:to>
                                        <p:strVal val="visible"/>
                                      </p:to>
                                    </p:set>
                                    <p:animEffect transition="in" filter="fade">
                                      <p:cBhvr>
                                        <p:cTn id="336" dur="1000"/>
                                        <p:tgtEl>
                                          <p:spTgt spid="141"/>
                                        </p:tgtEl>
                                      </p:cBhvr>
                                    </p:animEffect>
                                    <p:anim calcmode="lin" valueType="num">
                                      <p:cBhvr>
                                        <p:cTn id="337" dur="1000" fill="hold"/>
                                        <p:tgtEl>
                                          <p:spTgt spid="141"/>
                                        </p:tgtEl>
                                        <p:attrNameLst>
                                          <p:attrName>ppt_x</p:attrName>
                                        </p:attrNameLst>
                                      </p:cBhvr>
                                      <p:tavLst>
                                        <p:tav tm="0">
                                          <p:val>
                                            <p:strVal val="#ppt_x"/>
                                          </p:val>
                                        </p:tav>
                                        <p:tav tm="100000">
                                          <p:val>
                                            <p:strVal val="#ppt_x"/>
                                          </p:val>
                                        </p:tav>
                                      </p:tavLst>
                                    </p:anim>
                                    <p:anim calcmode="lin" valueType="num">
                                      <p:cBhvr>
                                        <p:cTn id="338" dur="1000" fill="hold"/>
                                        <p:tgtEl>
                                          <p:spTgt spid="141"/>
                                        </p:tgtEl>
                                        <p:attrNameLst>
                                          <p:attrName>ppt_y</p:attrName>
                                        </p:attrNameLst>
                                      </p:cBhvr>
                                      <p:tavLst>
                                        <p:tav tm="0">
                                          <p:val>
                                            <p:strVal val="#ppt_y+.1"/>
                                          </p:val>
                                        </p:tav>
                                        <p:tav tm="100000">
                                          <p:val>
                                            <p:strVal val="#ppt_y"/>
                                          </p:val>
                                        </p:tav>
                                      </p:tavLst>
                                    </p:anim>
                                  </p:childTnLst>
                                </p:cTn>
                              </p:par>
                              <p:par>
                                <p:cTn id="339" presetID="42" presetClass="entr" presetSubtype="0" fill="hold" grpId="0" nodeType="withEffect">
                                  <p:stCondLst>
                                    <p:cond delay="0"/>
                                  </p:stCondLst>
                                  <p:childTnLst>
                                    <p:set>
                                      <p:cBhvr>
                                        <p:cTn id="340" dur="1" fill="hold">
                                          <p:stCondLst>
                                            <p:cond delay="0"/>
                                          </p:stCondLst>
                                        </p:cTn>
                                        <p:tgtEl>
                                          <p:spTgt spid="142"/>
                                        </p:tgtEl>
                                        <p:attrNameLst>
                                          <p:attrName>style.visibility</p:attrName>
                                        </p:attrNameLst>
                                      </p:cBhvr>
                                      <p:to>
                                        <p:strVal val="visible"/>
                                      </p:to>
                                    </p:set>
                                    <p:animEffect transition="in" filter="fade">
                                      <p:cBhvr>
                                        <p:cTn id="341" dur="1000"/>
                                        <p:tgtEl>
                                          <p:spTgt spid="142"/>
                                        </p:tgtEl>
                                      </p:cBhvr>
                                    </p:animEffect>
                                    <p:anim calcmode="lin" valueType="num">
                                      <p:cBhvr>
                                        <p:cTn id="342" dur="1000" fill="hold"/>
                                        <p:tgtEl>
                                          <p:spTgt spid="142"/>
                                        </p:tgtEl>
                                        <p:attrNameLst>
                                          <p:attrName>ppt_x</p:attrName>
                                        </p:attrNameLst>
                                      </p:cBhvr>
                                      <p:tavLst>
                                        <p:tav tm="0">
                                          <p:val>
                                            <p:strVal val="#ppt_x"/>
                                          </p:val>
                                        </p:tav>
                                        <p:tav tm="100000">
                                          <p:val>
                                            <p:strVal val="#ppt_x"/>
                                          </p:val>
                                        </p:tav>
                                      </p:tavLst>
                                    </p:anim>
                                    <p:anim calcmode="lin" valueType="num">
                                      <p:cBhvr>
                                        <p:cTn id="343" dur="1000" fill="hold"/>
                                        <p:tgtEl>
                                          <p:spTgt spid="1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3" grpId="0" animBg="1"/>
      <p:bldP spid="35" grpId="0"/>
      <p:bldP spid="46" grpId="0" animBg="1"/>
      <p:bldP spid="47" grpId="0"/>
      <p:bldP spid="53" grpId="0"/>
      <p:bldP spid="54" grpId="0" animBg="1"/>
      <p:bldP spid="55" grpId="0"/>
      <p:bldP spid="61" grpId="0"/>
      <p:bldP spid="80" grpId="0"/>
      <p:bldGraphic spid="9" grpId="0">
        <p:bldAsOne/>
      </p:bldGraphic>
      <p:bldP spid="81" grpId="0"/>
      <p:bldP spid="82" grpId="0"/>
      <p:bldP spid="83" grpId="0"/>
      <p:bldP spid="84" grpId="0"/>
      <p:bldP spid="85" grpId="0"/>
      <p:bldP spid="86" grpId="0"/>
      <p:bldP spid="87" grpId="0"/>
      <p:bldP spid="89" grpId="0"/>
      <p:bldP spid="90" grpId="0"/>
      <p:bldGraphic spid="95" grpId="0">
        <p:bldAsOne/>
      </p:bldGraphic>
      <p:bldP spid="97" grpId="0"/>
      <p:bldP spid="98" grpId="0"/>
      <p:bldP spid="99" grpId="0"/>
      <p:bldP spid="100" grpId="0"/>
      <p:bldP spid="101" grpId="0"/>
      <p:bldP spid="102" grpId="0"/>
      <p:bldP spid="104" grpId="0"/>
      <p:bldP spid="105" grpId="0"/>
      <p:bldP spid="106" grpId="0"/>
      <p:bldP spid="107" grpId="0"/>
      <p:bldP spid="108" grpId="0"/>
      <p:bldP spid="109" grpId="0"/>
      <p:bldP spid="110" grpId="0"/>
      <p:bldP spid="111" grpId="0"/>
      <p:bldP spid="112" grpId="0"/>
      <p:bldP spid="113" grpId="0" animBg="1"/>
      <p:bldP spid="114" grpId="0"/>
      <p:bldP spid="117" grpId="0" animBg="1"/>
      <p:bldP spid="118" grpId="0"/>
      <p:bldP spid="119" grpId="0" animBg="1"/>
      <p:bldP spid="120" grpId="0"/>
      <p:bldP spid="121" grpId="0" animBg="1"/>
      <p:bldP spid="122" grpId="0"/>
      <p:bldP spid="123" grpId="0"/>
      <p:bldGraphic spid="124" grpId="0">
        <p:bldAsOne/>
      </p:bldGraphic>
      <p:bldP spid="129" grpId="0"/>
      <p:bldP spid="130" grpId="0"/>
      <p:bldP spid="131" grpId="0"/>
      <p:bldP spid="132" grpId="0"/>
      <p:bldP spid="133" grpId="0"/>
      <p:bldP spid="134" grpId="0"/>
      <p:bldP spid="135" grpId="0"/>
      <p:bldP spid="136" grpId="0"/>
      <p:bldP spid="137" grpId="0" animBg="1"/>
      <p:bldP spid="138" grpId="0" animBg="1"/>
      <p:bldP spid="139" grpId="0" animBg="1"/>
      <p:bldP spid="141" grpId="0" animBg="1"/>
      <p:bldP spid="14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SDK Integration for Xaml application</a:t>
            </a:r>
            <a:endParaRPr lang="en-US" dirty="0"/>
          </a:p>
        </p:txBody>
      </p:sp>
      <p:sp>
        <p:nvSpPr>
          <p:cNvPr id="4" name="Text Placeholder 2"/>
          <p:cNvSpPr>
            <a:spLocks noGrp="1"/>
          </p:cNvSpPr>
          <p:nvPr>
            <p:ph type="body" sz="quarter" idx="4294967295"/>
          </p:nvPr>
        </p:nvSpPr>
        <p:spPr>
          <a:xfrm>
            <a:off x="604139" y="1211262"/>
            <a:ext cx="11100498" cy="5484812"/>
          </a:xfrm>
          <a:prstGeom prst="rect">
            <a:avLst/>
          </a:prstGeo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&lt;Page </a:t>
            </a:r>
            <a:r>
              <a:rPr kumimoji="0" lang="en-US" sz="1800" b="0" i="0" u="none" strike="noStrike" kern="0" cap="none" spc="0" normalizeH="0" baseline="0" noProof="0" dirty="0">
                <a:ln>
                  <a:noFill/>
                </a:ln>
                <a:solidFill>
                  <a:srgbClr val="EF4423"/>
                </a:solidFill>
                <a:effectLst/>
                <a:uLnTx/>
                <a:uFillTx/>
                <a:latin typeface="Calibri" pitchFamily="34" charset="0"/>
                <a:cs typeface="Calibri" pitchFamily="34" charset="0"/>
              </a:rPr>
              <a:t>xmlns</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a:t>
            </a:r>
            <a:r>
              <a:rPr kumimoji="0" lang="en-US" sz="1800" b="0" i="0" u="none" strike="noStrike" kern="0" cap="none" spc="0" normalizeH="0" baseline="0" noProof="0" dirty="0">
                <a:ln>
                  <a:noFill/>
                </a:ln>
                <a:solidFill>
                  <a:srgbClr val="457EC1"/>
                </a:solidFill>
                <a:effectLst/>
                <a:uLnTx/>
                <a:uFillTx/>
                <a:latin typeface="Calibri" pitchFamily="34" charset="0"/>
                <a:cs typeface="Calibri" pitchFamily="34" charset="0"/>
              </a:rPr>
              <a:t>http://schemas.microsoft.com</a:t>
            </a:r>
            <a:r>
              <a:rPr kumimoji="0" lang="en-US" sz="1800" b="0" i="0" u="none" strike="noStrike" kern="0" cap="none" spc="0" normalizeH="0" baseline="0" noProof="0" dirty="0" smtClean="0">
                <a:ln>
                  <a:noFill/>
                </a:ln>
                <a:solidFill>
                  <a:srgbClr val="457EC1"/>
                </a:solidFill>
                <a:effectLst/>
                <a:uLnTx/>
                <a:uFillTx/>
                <a:latin typeface="Calibri" pitchFamily="34" charset="0"/>
                <a:cs typeface="Calibri" pitchFamily="34" charset="0"/>
              </a:rPr>
              <a:t>/..</a:t>
            </a:r>
            <a:r>
              <a:rPr kumimoji="0" lang="en-US" sz="1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 </a:t>
            </a:r>
            <a:r>
              <a:rPr kumimoji="0" lang="en-US" sz="1800" b="0" i="0" u="none" strike="noStrike" kern="0" cap="none" spc="0" normalizeH="0" baseline="0" noProof="0" dirty="0">
                <a:ln>
                  <a:noFill/>
                </a:ln>
                <a:solidFill>
                  <a:srgbClr val="EF4423"/>
                </a:solidFill>
                <a:effectLst/>
                <a:uLnTx/>
                <a:uFillTx/>
                <a:latin typeface="Calibri" pitchFamily="34" charset="0"/>
                <a:cs typeface="Calibri" pitchFamily="34" charset="0"/>
              </a:rPr>
              <a:t>xmlns:x</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a:t>
            </a:r>
            <a:r>
              <a:rPr kumimoji="0" lang="en-US" sz="1800" b="0" i="0" u="none" strike="noStrike" kern="0" cap="none" spc="0" normalizeH="0" baseline="0" noProof="0" dirty="0">
                <a:ln>
                  <a:noFill/>
                </a:ln>
                <a:solidFill>
                  <a:srgbClr val="457EC1"/>
                </a:solidFill>
                <a:effectLst/>
                <a:uLnTx/>
                <a:uFillTx/>
                <a:latin typeface="Calibri" pitchFamily="34" charset="0"/>
                <a:cs typeface="Calibri" pitchFamily="34" charset="0"/>
              </a:rPr>
              <a:t>http://schemas.microsoft.com/winfx/2006/xaml</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 </a:t>
            </a:r>
            <a:r>
              <a:rPr kumimoji="0" lang="en-US" sz="1800" b="0" i="0" u="none" strike="noStrike" kern="0" cap="none" spc="0" normalizeH="0" baseline="0" noProof="0" dirty="0">
                <a:ln>
                  <a:noFill/>
                </a:ln>
                <a:solidFill>
                  <a:srgbClr val="EF4423"/>
                </a:solidFill>
                <a:effectLst/>
                <a:uLnTx/>
                <a:uFillTx/>
                <a:latin typeface="Calibri" pitchFamily="34" charset="0"/>
                <a:cs typeface="Calibri" pitchFamily="34" charset="0"/>
              </a:rPr>
              <a:t>xmlns:local</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a:t>
            </a:r>
            <a:r>
              <a:rPr kumimoji="0" lang="en-US" sz="1800" b="0" i="0" u="none" strike="noStrike" kern="0" cap="none" spc="0" normalizeH="0" baseline="0" noProof="0" dirty="0">
                <a:ln>
                  <a:noFill/>
                </a:ln>
                <a:solidFill>
                  <a:srgbClr val="457EC1"/>
                </a:solidFill>
                <a:effectLst/>
                <a:uLnTx/>
                <a:uFillTx/>
                <a:latin typeface="Calibri" pitchFamily="34" charset="0"/>
                <a:cs typeface="Calibri" pitchFamily="34" charset="0"/>
              </a:rPr>
              <a:t>using:My_Ad_Funded_Windows_8_Xaml_App</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 </a:t>
            </a:r>
            <a:r>
              <a:rPr kumimoji="0" lang="en-US" sz="1800" b="0" i="0" u="none" strike="noStrike" kern="0" cap="none" spc="0" normalizeH="0" baseline="0" noProof="0" dirty="0">
                <a:ln>
                  <a:noFill/>
                </a:ln>
                <a:solidFill>
                  <a:srgbClr val="EF4423"/>
                </a:solidFill>
                <a:effectLst/>
                <a:uLnTx/>
                <a:uFillTx/>
                <a:latin typeface="Calibri" pitchFamily="34" charset="0"/>
                <a:cs typeface="Calibri" pitchFamily="34" charset="0"/>
              </a:rPr>
              <a:t>xmlns:d</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a:t>
            </a:r>
            <a:r>
              <a:rPr kumimoji="0" lang="en-US" sz="1800" b="0" i="0" u="none" strike="noStrike" kern="0" cap="none" spc="0" normalizeH="0" baseline="0" noProof="0" dirty="0">
                <a:ln>
                  <a:noFill/>
                </a:ln>
                <a:solidFill>
                  <a:srgbClr val="457EC1"/>
                </a:solidFill>
                <a:effectLst/>
                <a:uLnTx/>
                <a:uFillTx/>
                <a:latin typeface="Calibri" pitchFamily="34" charset="0"/>
                <a:cs typeface="Calibri" pitchFamily="34" charset="0"/>
              </a:rPr>
              <a:t>http://schemas.microsoft.com/expression/blend/2008</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 </a:t>
            </a:r>
            <a:r>
              <a:rPr kumimoji="0" lang="en-US" sz="1800" b="0" i="0" u="none" strike="noStrike" kern="0" cap="none" spc="0" normalizeH="0" baseline="0" noProof="0" dirty="0">
                <a:ln>
                  <a:noFill/>
                </a:ln>
                <a:solidFill>
                  <a:srgbClr val="EF4423"/>
                </a:solidFill>
                <a:effectLst/>
                <a:uLnTx/>
                <a:uFillTx/>
                <a:latin typeface="Calibri" pitchFamily="34" charset="0"/>
                <a:cs typeface="Calibri" pitchFamily="34" charset="0"/>
              </a:rPr>
              <a:t>xmlns:mc</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a:t>
            </a:r>
            <a:r>
              <a:rPr kumimoji="0" lang="en-US" sz="1800" b="0" i="0" u="none" strike="noStrike" kern="0" cap="none" spc="0" normalizeH="0" baseline="0" noProof="0" dirty="0">
                <a:ln>
                  <a:noFill/>
                </a:ln>
                <a:solidFill>
                  <a:srgbClr val="457EC1"/>
                </a:solidFill>
                <a:effectLst/>
                <a:uLnTx/>
                <a:uFillTx/>
                <a:latin typeface="Calibri" pitchFamily="34" charset="0"/>
                <a:cs typeface="Calibri" pitchFamily="34" charset="0"/>
              </a:rPr>
              <a:t>http://schemas.openxmlformats.org/markup-compatibility/2006</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 </a:t>
            </a:r>
            <a:r>
              <a:rPr kumimoji="0" lang="en-US" sz="1800" b="0" i="0" u="none" strike="noStrike" kern="0" cap="none" spc="0" normalizeH="0" baseline="0" noProof="0" dirty="0">
                <a:ln>
                  <a:noFill/>
                </a:ln>
                <a:solidFill>
                  <a:srgbClr val="EF4423"/>
                </a:solidFill>
                <a:effectLst/>
                <a:uLnTx/>
                <a:uFillTx/>
                <a:latin typeface="Calibri" pitchFamily="34" charset="0"/>
                <a:cs typeface="Calibri" pitchFamily="34" charset="0"/>
              </a:rPr>
              <a:t>xmlns:UI</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a:t>
            </a:r>
            <a:r>
              <a:rPr kumimoji="0" lang="en-US" sz="1800" b="0" i="0" u="none" strike="noStrike" kern="0" cap="none" spc="0" normalizeH="0" baseline="0" noProof="0" dirty="0">
                <a:ln>
                  <a:noFill/>
                </a:ln>
                <a:solidFill>
                  <a:srgbClr val="457EC1"/>
                </a:solidFill>
                <a:effectLst/>
                <a:uLnTx/>
                <a:uFillTx/>
                <a:latin typeface="Calibri" pitchFamily="34" charset="0"/>
                <a:cs typeface="Calibri" pitchFamily="34" charset="0"/>
              </a:rPr>
              <a:t>using:Microsoft.Advertising.WinRT.UI</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 </a:t>
            </a:r>
            <a:r>
              <a:rPr kumimoji="0" lang="en-US" sz="1800" b="0" i="0" u="none" strike="noStrike" kern="0" cap="none" spc="0" normalizeH="0" baseline="0" noProof="0" dirty="0">
                <a:ln>
                  <a:noFill/>
                </a:ln>
                <a:solidFill>
                  <a:srgbClr val="EF4423"/>
                </a:solidFill>
                <a:effectLst/>
                <a:uLnTx/>
                <a:uFillTx/>
                <a:latin typeface="Calibri" pitchFamily="34" charset="0"/>
                <a:cs typeface="Calibri" pitchFamily="34" charset="0"/>
              </a:rPr>
              <a:t>x:Class</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a:t>
            </a:r>
            <a:r>
              <a:rPr kumimoji="0" lang="en-US" sz="1800" b="0" i="0" u="none" strike="noStrike" kern="0" cap="none" spc="0" normalizeH="0" baseline="0" noProof="0" dirty="0">
                <a:ln>
                  <a:noFill/>
                </a:ln>
                <a:solidFill>
                  <a:srgbClr val="457EC1"/>
                </a:solidFill>
                <a:effectLst/>
                <a:uLnTx/>
                <a:uFillTx/>
                <a:latin typeface="Calibri" pitchFamily="34" charset="0"/>
                <a:cs typeface="Calibri" pitchFamily="34" charset="0"/>
              </a:rPr>
              <a:t>My_Ad_Funded_Windows_8_Xaml_App.MainPage</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 </a:t>
            </a:r>
            <a:r>
              <a:rPr kumimoji="0" lang="en-US" sz="1800" b="0" i="0" u="none" strike="noStrike" kern="0" cap="none" spc="0" normalizeH="0" baseline="0" noProof="0" dirty="0">
                <a:ln>
                  <a:noFill/>
                </a:ln>
                <a:solidFill>
                  <a:srgbClr val="EF4423"/>
                </a:solidFill>
                <a:effectLst/>
                <a:uLnTx/>
                <a:uFillTx/>
                <a:latin typeface="Calibri" pitchFamily="34" charset="0"/>
                <a:cs typeface="Calibri" pitchFamily="34" charset="0"/>
              </a:rPr>
              <a:t>IsTabStop</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a:t>
            </a:r>
            <a:r>
              <a:rPr kumimoji="0" lang="en-US" sz="1800" b="0" i="0" u="none" strike="noStrike" kern="0" cap="none" spc="0" normalizeH="0" baseline="0" noProof="0" dirty="0">
                <a:ln>
                  <a:noFill/>
                </a:ln>
                <a:solidFill>
                  <a:srgbClr val="457EC1"/>
                </a:solidFill>
                <a:effectLst/>
                <a:uLnTx/>
                <a:uFillTx/>
                <a:latin typeface="Calibri" pitchFamily="34" charset="0"/>
                <a:cs typeface="Calibri" pitchFamily="34" charset="0"/>
              </a:rPr>
              <a:t>false</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 </a:t>
            </a:r>
            <a:r>
              <a:rPr kumimoji="0" lang="en-US" sz="1800" b="0" i="0" u="none" strike="noStrike" kern="0" cap="none" spc="0" normalizeH="0" baseline="0" noProof="0" dirty="0">
                <a:ln>
                  <a:noFill/>
                </a:ln>
                <a:solidFill>
                  <a:srgbClr val="EF4423"/>
                </a:solidFill>
                <a:effectLst/>
                <a:uLnTx/>
                <a:uFillTx/>
                <a:latin typeface="Calibri" pitchFamily="34" charset="0"/>
                <a:cs typeface="Calibri" pitchFamily="34" charset="0"/>
              </a:rPr>
              <a:t>mc:Ignorable</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a:t>
            </a:r>
            <a:r>
              <a:rPr kumimoji="0" lang="en-US" sz="1800" b="0" i="0" u="none" strike="noStrike" kern="0" cap="none" spc="0" normalizeH="0" baseline="0" noProof="0" dirty="0">
                <a:ln>
                  <a:noFill/>
                </a:ln>
                <a:solidFill>
                  <a:srgbClr val="457EC1"/>
                </a:solidFill>
                <a:effectLst/>
                <a:uLnTx/>
                <a:uFillTx/>
                <a:latin typeface="Calibri" pitchFamily="34" charset="0"/>
                <a:cs typeface="Calibri" pitchFamily="34" charset="0"/>
              </a:rPr>
              <a:t>d</a:t>
            </a:r>
            <a:r>
              <a:rPr kumimoji="0" lang="en-US" sz="1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"&gt;</a:t>
            </a:r>
          </a:p>
          <a:p>
            <a:pPr marL="0" marR="0" lvl="0" indent="0" defTabSz="914400" eaLnBrk="1" fontAlgn="auto" latinLnBrk="0" hangingPunct="1">
              <a:lnSpc>
                <a:spcPct val="100000"/>
              </a:lnSpc>
              <a:spcBef>
                <a:spcPts val="0"/>
              </a:spcBef>
              <a:spcAft>
                <a:spcPts val="0"/>
              </a:spcAft>
              <a:buClrTx/>
              <a:buSzTx/>
              <a:buFontTx/>
              <a:buNone/>
              <a:tabLst/>
              <a:defRPr/>
            </a:pPr>
            <a:endParaRPr lang="en-US" sz="1800" kern="0" dirty="0">
              <a:solidFill>
                <a:sysClr val="windowText" lastClr="000000"/>
              </a:solidFill>
              <a:latin typeface="Calibri" pitchFamily="34" charset="0"/>
              <a:cs typeface="Calibri"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&lt;</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Grid </a:t>
            </a:r>
            <a:r>
              <a:rPr kumimoji="0" lang="en-US" sz="1800" b="0" i="0" u="none" strike="noStrike" kern="0" cap="none" spc="0" normalizeH="0" baseline="0" noProof="0" dirty="0">
                <a:ln>
                  <a:noFill/>
                </a:ln>
                <a:solidFill>
                  <a:srgbClr val="EF4423"/>
                </a:solidFill>
                <a:effectLst/>
                <a:uLnTx/>
                <a:uFillTx/>
                <a:latin typeface="Calibri" pitchFamily="34" charset="0"/>
                <a:cs typeface="Calibri" pitchFamily="34" charset="0"/>
              </a:rPr>
              <a:t>Background</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a:t>
            </a:r>
            <a:r>
              <a:rPr kumimoji="0" lang="en-US" sz="1800" b="0" i="0" u="none" strike="noStrike" kern="0" cap="none" spc="0" normalizeH="0" baseline="0" noProof="0" dirty="0">
                <a:ln>
                  <a:noFill/>
                </a:ln>
                <a:solidFill>
                  <a:srgbClr val="457EC1"/>
                </a:solidFill>
                <a:effectLst/>
                <a:uLnTx/>
                <a:uFillTx/>
                <a:latin typeface="Calibri" pitchFamily="34" charset="0"/>
                <a:cs typeface="Calibri" pitchFamily="34" charset="0"/>
              </a:rPr>
              <a:t>{StaticResource ApplicationPageBackgroundThemeBrush</a:t>
            </a:r>
            <a:r>
              <a:rPr kumimoji="0" lang="en-US" sz="1800" b="0" i="0" u="none" strike="noStrike" kern="0" cap="none" spc="0" normalizeH="0" baseline="0" noProof="0" dirty="0" smtClean="0">
                <a:ln>
                  <a:noFill/>
                </a:ln>
                <a:solidFill>
                  <a:srgbClr val="457EC1"/>
                </a:solidFill>
                <a:effectLst/>
                <a:uLnTx/>
                <a:uFillTx/>
                <a:latin typeface="Calibri" pitchFamily="34" charset="0"/>
                <a:cs typeface="Calibri" pitchFamily="34" charset="0"/>
              </a:rPr>
              <a:t>}</a:t>
            </a:r>
            <a:r>
              <a:rPr kumimoji="0" lang="en-US" sz="1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"&gt;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&lt;</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UI:AdControl </a:t>
            </a:r>
            <a:r>
              <a:rPr kumimoji="0" lang="en-US" sz="1800" b="0" i="0" u="none" strike="noStrike" kern="0" cap="none" spc="0" normalizeH="0" baseline="0" noProof="0" dirty="0">
                <a:ln>
                  <a:noFill/>
                </a:ln>
                <a:solidFill>
                  <a:srgbClr val="EF4423"/>
                </a:solidFill>
                <a:effectLst/>
                <a:uLnTx/>
                <a:uFillTx/>
                <a:latin typeface="Calibri" pitchFamily="34" charset="0"/>
                <a:cs typeface="Calibri" pitchFamily="34" charset="0"/>
              </a:rPr>
              <a:t>ApplicationId</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a:t>
            </a:r>
            <a:r>
              <a:rPr kumimoji="0" lang="en-US" sz="1800" b="0" i="0" u="none" strike="noStrike" kern="0" cap="none" spc="0" normalizeH="0" baseline="0" noProof="0" dirty="0">
                <a:ln>
                  <a:noFill/>
                </a:ln>
                <a:solidFill>
                  <a:srgbClr val="457EC1"/>
                </a:solidFill>
                <a:effectLst/>
                <a:uLnTx/>
                <a:uFillTx/>
                <a:latin typeface="Calibri" pitchFamily="34" charset="0"/>
                <a:cs typeface="Calibri" pitchFamily="34" charset="0"/>
              </a:rPr>
              <a:t>d25517cb-12d4-4699-8bdc-52040c712cab</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 </a:t>
            </a:r>
            <a:r>
              <a:rPr kumimoji="0" lang="en-US" sz="1800" b="0" i="0" u="none" strike="noStrike" kern="0" cap="none" spc="0" normalizeH="0" baseline="0" noProof="0" dirty="0">
                <a:ln>
                  <a:noFill/>
                </a:ln>
                <a:solidFill>
                  <a:srgbClr val="EF4423"/>
                </a:solidFill>
                <a:effectLst/>
                <a:uLnTx/>
                <a:uFillTx/>
                <a:latin typeface="Calibri" pitchFamily="34" charset="0"/>
                <a:cs typeface="Calibri" pitchFamily="34" charset="0"/>
              </a:rPr>
              <a:t>AdUnitId</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a:t>
            </a:r>
            <a:r>
              <a:rPr kumimoji="0" lang="en-US" sz="1800" b="0" i="0" u="none" strike="noStrike" kern="0" cap="none" spc="0" normalizeH="0" baseline="0" noProof="0" dirty="0">
                <a:ln>
                  <a:noFill/>
                </a:ln>
                <a:solidFill>
                  <a:srgbClr val="457EC1"/>
                </a:solidFill>
                <a:effectLst/>
                <a:uLnTx/>
                <a:uFillTx/>
                <a:latin typeface="Calibri" pitchFamily="34" charset="0"/>
                <a:cs typeface="Calibri" pitchFamily="34" charset="0"/>
              </a:rPr>
              <a:t>10043105</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 </a:t>
            </a:r>
            <a:r>
              <a:rPr kumimoji="0" lang="en-US" sz="1800" b="0" i="0" u="none" strike="noStrike" kern="0" cap="none" spc="0" normalizeH="0" baseline="0" noProof="0" dirty="0">
                <a:ln>
                  <a:noFill/>
                </a:ln>
                <a:solidFill>
                  <a:srgbClr val="EF4423"/>
                </a:solidFill>
                <a:effectLst/>
                <a:uLnTx/>
                <a:uFillTx/>
                <a:latin typeface="Calibri" pitchFamily="34" charset="0"/>
                <a:cs typeface="Calibri" pitchFamily="34" charset="0"/>
              </a:rPr>
              <a:t>HorizontalAlignment</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a:t>
            </a:r>
            <a:r>
              <a:rPr kumimoji="0" lang="en-US" sz="1800" b="0" i="0" u="none" strike="noStrike" kern="0" cap="none" spc="0" normalizeH="0" baseline="0" noProof="0" dirty="0">
                <a:ln>
                  <a:noFill/>
                </a:ln>
                <a:solidFill>
                  <a:srgbClr val="457EC1"/>
                </a:solidFill>
                <a:effectLst/>
                <a:uLnTx/>
                <a:uFillTx/>
                <a:latin typeface="Calibri" pitchFamily="34" charset="0"/>
                <a:cs typeface="Calibri" pitchFamily="34" charset="0"/>
              </a:rPr>
              <a:t>Left</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 </a:t>
            </a:r>
            <a:r>
              <a:rPr kumimoji="0" lang="en-US" sz="1800" b="0" i="0" u="none" strike="noStrike" kern="0" cap="none" spc="0" normalizeH="0" baseline="0" noProof="0" dirty="0">
                <a:ln>
                  <a:noFill/>
                </a:ln>
                <a:solidFill>
                  <a:srgbClr val="EF4423"/>
                </a:solidFill>
                <a:effectLst/>
                <a:uLnTx/>
                <a:uFillTx/>
                <a:latin typeface="Calibri" pitchFamily="34" charset="0"/>
                <a:cs typeface="Calibri" pitchFamily="34" charset="0"/>
              </a:rPr>
              <a:t>Height</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a:t>
            </a:r>
            <a:r>
              <a:rPr kumimoji="0" lang="en-US" sz="1800" b="0" i="0" u="none" strike="noStrike" kern="0" cap="none" spc="0" normalizeH="0" baseline="0" noProof="0" dirty="0">
                <a:ln>
                  <a:noFill/>
                </a:ln>
                <a:solidFill>
                  <a:srgbClr val="457EC1"/>
                </a:solidFill>
                <a:effectLst/>
                <a:uLnTx/>
                <a:uFillTx/>
                <a:latin typeface="Calibri" pitchFamily="34" charset="0"/>
                <a:cs typeface="Calibri" pitchFamily="34" charset="0"/>
              </a:rPr>
              <a:t>250</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 </a:t>
            </a:r>
            <a:r>
              <a:rPr kumimoji="0" lang="en-US" sz="1800" b="0" i="0" u="none" strike="noStrike" kern="0" cap="none" spc="0" normalizeH="0" baseline="0" noProof="0" dirty="0">
                <a:ln>
                  <a:noFill/>
                </a:ln>
                <a:solidFill>
                  <a:srgbClr val="EF4423"/>
                </a:solidFill>
                <a:effectLst/>
                <a:uLnTx/>
                <a:uFillTx/>
                <a:latin typeface="Calibri" pitchFamily="34" charset="0"/>
                <a:cs typeface="Calibri" pitchFamily="34" charset="0"/>
              </a:rPr>
              <a:t>Margin</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a:t>
            </a:r>
            <a:r>
              <a:rPr kumimoji="0" lang="en-US" sz="1800" b="0" i="0" u="none" strike="noStrike" kern="0" cap="none" spc="0" normalizeH="0" baseline="0" noProof="0" dirty="0">
                <a:ln>
                  <a:noFill/>
                </a:ln>
                <a:solidFill>
                  <a:srgbClr val="457EC1"/>
                </a:solidFill>
                <a:effectLst/>
                <a:uLnTx/>
                <a:uFillTx/>
                <a:latin typeface="Calibri" pitchFamily="34" charset="0"/>
                <a:cs typeface="Calibri" pitchFamily="34" charset="0"/>
              </a:rPr>
              <a:t>0,0,0,0</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 </a:t>
            </a:r>
            <a:r>
              <a:rPr kumimoji="0" lang="en-US" sz="1800" b="0" i="0" u="none" strike="noStrike" kern="0" cap="none" spc="0" normalizeH="0" baseline="0" noProof="0" dirty="0">
                <a:ln>
                  <a:noFill/>
                </a:ln>
                <a:solidFill>
                  <a:srgbClr val="EF4423"/>
                </a:solidFill>
                <a:effectLst/>
                <a:uLnTx/>
                <a:uFillTx/>
                <a:latin typeface="Calibri" pitchFamily="34" charset="0"/>
                <a:cs typeface="Calibri" pitchFamily="34" charset="0"/>
              </a:rPr>
              <a:t>VerticalAlignment</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a:t>
            </a:r>
            <a:r>
              <a:rPr kumimoji="0" lang="en-US" sz="1800" b="0" i="0" u="none" strike="noStrike" kern="0" cap="none" spc="0" normalizeH="0" baseline="0" noProof="0" dirty="0">
                <a:ln>
                  <a:noFill/>
                </a:ln>
                <a:solidFill>
                  <a:srgbClr val="457EC1"/>
                </a:solidFill>
                <a:effectLst/>
                <a:uLnTx/>
                <a:uFillTx/>
                <a:latin typeface="Calibri" pitchFamily="34" charset="0"/>
                <a:cs typeface="Calibri" pitchFamily="34" charset="0"/>
              </a:rPr>
              <a:t>Top</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 </a:t>
            </a:r>
            <a:r>
              <a:rPr kumimoji="0" lang="en-US" sz="1800" b="0" i="0" u="none" strike="noStrike" kern="0" cap="none" spc="0" normalizeH="0" baseline="0" noProof="0" dirty="0">
                <a:ln>
                  <a:noFill/>
                </a:ln>
                <a:solidFill>
                  <a:srgbClr val="EF4423"/>
                </a:solidFill>
                <a:effectLst/>
                <a:uLnTx/>
                <a:uFillTx/>
                <a:latin typeface="Calibri" pitchFamily="34" charset="0"/>
                <a:cs typeface="Calibri" pitchFamily="34" charset="0"/>
              </a:rPr>
              <a:t>Width</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a:t>
            </a:r>
            <a:r>
              <a:rPr kumimoji="0" lang="en-US" sz="1800" b="0" i="0" u="none" strike="noStrike" kern="0" cap="none" spc="0" normalizeH="0" baseline="0" noProof="0" dirty="0">
                <a:ln>
                  <a:noFill/>
                </a:ln>
                <a:solidFill>
                  <a:srgbClr val="457EC1"/>
                </a:solidFill>
                <a:effectLst/>
                <a:uLnTx/>
                <a:uFillTx/>
                <a:latin typeface="Calibri" pitchFamily="34" charset="0"/>
                <a:cs typeface="Calibri" pitchFamily="34" charset="0"/>
              </a:rPr>
              <a:t>250</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"/&gt; </a:t>
            </a:r>
            <a:endParaRPr kumimoji="0" lang="en-US" sz="1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&lt;/</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Grid</a:t>
            </a:r>
            <a:r>
              <a:rPr kumimoji="0" lang="en-US" sz="1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&gt;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&lt;/</a:t>
            </a: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Page&gt;</a:t>
            </a:r>
            <a:endParaRPr kumimoji="0" lang="en-US" sz="1800" b="0" i="0" u="none" strike="noStrike" kern="0" cap="none" spc="0" normalizeH="0" baseline="0" noProof="0" dirty="0">
              <a:ln>
                <a:noFill/>
              </a:ln>
              <a:solidFill>
                <a:srgbClr val="00B050"/>
              </a:solidFill>
              <a:effectLst/>
              <a:uLnTx/>
              <a:uFillTx/>
              <a:latin typeface="Calibri" pitchFamily="34" charset="0"/>
              <a:cs typeface="Calibri"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B050"/>
              </a:solidFill>
              <a:effectLst/>
              <a:uLnTx/>
              <a:uFillTx/>
            </a:endParaRPr>
          </a:p>
        </p:txBody>
      </p:sp>
    </p:spTree>
    <p:extLst>
      <p:ext uri="{BB962C8B-B14F-4D97-AF65-F5344CB8AC3E}">
        <p14:creationId xmlns:p14="http://schemas.microsoft.com/office/powerpoint/2010/main" val="16197002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SDK Integration for Html5 application</a:t>
            </a:r>
            <a:endParaRPr lang="en-US" dirty="0"/>
          </a:p>
        </p:txBody>
      </p:sp>
      <p:sp>
        <p:nvSpPr>
          <p:cNvPr id="4" name="Text Placeholder 2"/>
          <p:cNvSpPr>
            <a:spLocks noGrp="1"/>
          </p:cNvSpPr>
          <p:nvPr>
            <p:ph type="body" sz="quarter" idx="4294967295"/>
          </p:nvPr>
        </p:nvSpPr>
        <p:spPr>
          <a:xfrm>
            <a:off x="579436" y="1211263"/>
            <a:ext cx="11307763" cy="5484812"/>
          </a:xfrm>
          <a:prstGeom prst="rect">
            <a:avLst/>
          </a:prstGeom>
        </p:spPr>
        <p:txBody>
          <a:bodyPr>
            <a:normAutofit/>
          </a:bodyPr>
          <a:lstStyle/>
          <a:p>
            <a:pPr lvl="0" defTabSz="914363">
              <a:spcBef>
                <a:spcPts val="0"/>
              </a:spcBef>
              <a:spcAft>
                <a:spcPts val="0"/>
              </a:spcAft>
            </a:pPr>
            <a:r>
              <a:rPr lang="en-US" sz="1800" dirty="0">
                <a:solidFill>
                  <a:srgbClr val="65BC46"/>
                </a:solidFill>
                <a:latin typeface="Calibri" pitchFamily="34" charset="0"/>
                <a:cs typeface="Calibri" pitchFamily="34" charset="0"/>
              </a:rPr>
              <a:t>&lt;!-- Microsoft Advertising required references --&gt; </a:t>
            </a:r>
          </a:p>
          <a:p>
            <a:pPr lvl="0" defTabSz="914363">
              <a:spcBef>
                <a:spcPts val="0"/>
              </a:spcBef>
              <a:spcAft>
                <a:spcPts val="0"/>
              </a:spcAft>
            </a:pPr>
            <a:endParaRPr lang="en-US" sz="1800" dirty="0">
              <a:solidFill>
                <a:srgbClr val="65BC46"/>
              </a:solidFill>
              <a:latin typeface="Calibri" pitchFamily="34" charset="0"/>
              <a:cs typeface="Calibri" pitchFamily="34" charset="0"/>
            </a:endParaRPr>
          </a:p>
          <a:p>
            <a:pPr lvl="0" defTabSz="914363">
              <a:spcBef>
                <a:spcPts val="0"/>
              </a:spcBef>
              <a:spcAft>
                <a:spcPts val="0"/>
              </a:spcAft>
            </a:pPr>
            <a:r>
              <a:rPr lang="en-US" sz="1800" dirty="0">
                <a:gradFill>
                  <a:gsLst>
                    <a:gs pos="0">
                      <a:srgbClr val="000000"/>
                    </a:gs>
                    <a:gs pos="86000">
                      <a:srgbClr val="000000"/>
                    </a:gs>
                  </a:gsLst>
                  <a:lin ang="5400000" scaled="0"/>
                </a:gradFill>
                <a:latin typeface="Calibri" pitchFamily="34" charset="0"/>
                <a:cs typeface="Calibri" pitchFamily="34" charset="0"/>
              </a:rPr>
              <a:t>&lt;script </a:t>
            </a:r>
            <a:r>
              <a:rPr lang="en-US" sz="1800" dirty="0">
                <a:solidFill>
                  <a:srgbClr val="EF4423"/>
                </a:solidFill>
                <a:latin typeface="Calibri" pitchFamily="34" charset="0"/>
                <a:cs typeface="Calibri" pitchFamily="34" charset="0"/>
              </a:rPr>
              <a:t>src</a:t>
            </a:r>
            <a:r>
              <a:rPr lang="en-US" sz="1800" dirty="0">
                <a:gradFill>
                  <a:gsLst>
                    <a:gs pos="0">
                      <a:srgbClr val="000000"/>
                    </a:gs>
                    <a:gs pos="86000">
                      <a:srgbClr val="000000"/>
                    </a:gs>
                  </a:gsLst>
                  <a:lin ang="5400000" scaled="0"/>
                </a:gradFill>
                <a:latin typeface="Calibri" pitchFamily="34" charset="0"/>
                <a:cs typeface="Calibri" pitchFamily="34" charset="0"/>
              </a:rPr>
              <a:t>="</a:t>
            </a:r>
            <a:r>
              <a:rPr lang="en-US" sz="1800" dirty="0">
                <a:solidFill>
                  <a:srgbClr val="457EC1"/>
                </a:solidFill>
                <a:latin typeface="Calibri" pitchFamily="34" charset="0"/>
                <a:cs typeface="Calibri" pitchFamily="34" charset="0"/>
              </a:rPr>
              <a:t>/MSAdvertisingJS/ads/ad.js</a:t>
            </a:r>
            <a:r>
              <a:rPr lang="en-US" sz="1800" dirty="0">
                <a:gradFill>
                  <a:gsLst>
                    <a:gs pos="0">
                      <a:srgbClr val="000000"/>
                    </a:gs>
                    <a:gs pos="86000">
                      <a:srgbClr val="000000"/>
                    </a:gs>
                  </a:gsLst>
                  <a:lin ang="5400000" scaled="0"/>
                </a:gradFill>
                <a:latin typeface="Calibri" pitchFamily="34" charset="0"/>
                <a:cs typeface="Calibri" pitchFamily="34" charset="0"/>
              </a:rPr>
              <a:t>" &gt;&lt;/script&gt; </a:t>
            </a:r>
            <a:br>
              <a:rPr lang="en-US" sz="1800" dirty="0">
                <a:gradFill>
                  <a:gsLst>
                    <a:gs pos="0">
                      <a:srgbClr val="000000"/>
                    </a:gs>
                    <a:gs pos="86000">
                      <a:srgbClr val="000000"/>
                    </a:gs>
                  </a:gsLst>
                  <a:lin ang="5400000" scaled="0"/>
                </a:gradFill>
                <a:latin typeface="Calibri" pitchFamily="34" charset="0"/>
                <a:cs typeface="Calibri" pitchFamily="34" charset="0"/>
              </a:rPr>
            </a:br>
            <a:endParaRPr lang="en-US" sz="1800" dirty="0">
              <a:gradFill>
                <a:gsLst>
                  <a:gs pos="0">
                    <a:srgbClr val="000000"/>
                  </a:gs>
                  <a:gs pos="86000">
                    <a:srgbClr val="000000"/>
                  </a:gs>
                </a:gsLst>
                <a:lin ang="5400000" scaled="0"/>
              </a:gradFill>
              <a:latin typeface="Calibri" pitchFamily="34" charset="0"/>
              <a:cs typeface="Calibri" pitchFamily="34" charset="0"/>
            </a:endParaRPr>
          </a:p>
          <a:p>
            <a:pPr lvl="0" defTabSz="914363">
              <a:spcBef>
                <a:spcPts val="0"/>
              </a:spcBef>
              <a:spcAft>
                <a:spcPts val="0"/>
              </a:spcAft>
            </a:pPr>
            <a:r>
              <a:rPr lang="en-US" sz="1800" dirty="0">
                <a:solidFill>
                  <a:srgbClr val="65BC46"/>
                </a:solidFill>
                <a:latin typeface="Calibri" pitchFamily="34" charset="0"/>
                <a:cs typeface="Calibri" pitchFamily="34" charset="0"/>
              </a:rPr>
              <a:t>&lt;!– The Ad Control --&gt; </a:t>
            </a:r>
          </a:p>
          <a:p>
            <a:pPr lvl="0" defTabSz="914363">
              <a:spcBef>
                <a:spcPts val="0"/>
              </a:spcBef>
              <a:spcAft>
                <a:spcPts val="0"/>
              </a:spcAft>
            </a:pPr>
            <a:endParaRPr lang="en-US" sz="1800" dirty="0">
              <a:gradFill>
                <a:gsLst>
                  <a:gs pos="0">
                    <a:srgbClr val="000000"/>
                  </a:gs>
                  <a:gs pos="86000">
                    <a:srgbClr val="000000"/>
                  </a:gs>
                </a:gsLst>
                <a:lin ang="5400000" scaled="0"/>
              </a:gradFill>
              <a:latin typeface="Calibri" pitchFamily="34" charset="0"/>
              <a:cs typeface="Calibri" pitchFamily="34" charset="0"/>
            </a:endParaRPr>
          </a:p>
          <a:p>
            <a:pPr lvl="0" defTabSz="914363">
              <a:spcBef>
                <a:spcPts val="0"/>
              </a:spcBef>
              <a:spcAft>
                <a:spcPts val="0"/>
              </a:spcAft>
            </a:pPr>
            <a:r>
              <a:rPr lang="en-US" sz="1800" dirty="0">
                <a:gradFill>
                  <a:gsLst>
                    <a:gs pos="0">
                      <a:srgbClr val="000000"/>
                    </a:gs>
                    <a:gs pos="86000">
                      <a:srgbClr val="000000"/>
                    </a:gs>
                  </a:gsLst>
                  <a:lin ang="5400000" scaled="0"/>
                </a:gradFill>
                <a:latin typeface="Calibri" pitchFamily="34" charset="0"/>
                <a:cs typeface="Calibri" pitchFamily="34" charset="0"/>
              </a:rPr>
              <a:t>&lt;div </a:t>
            </a:r>
            <a:r>
              <a:rPr lang="en-US" sz="1800" dirty="0">
                <a:solidFill>
                  <a:srgbClr val="EF4423"/>
                </a:solidFill>
                <a:latin typeface="Calibri" pitchFamily="34" charset="0"/>
                <a:cs typeface="Calibri" pitchFamily="34" charset="0"/>
              </a:rPr>
              <a:t>id</a:t>
            </a:r>
            <a:r>
              <a:rPr lang="en-US" sz="1800" dirty="0">
                <a:gradFill>
                  <a:gsLst>
                    <a:gs pos="0">
                      <a:srgbClr val="000000"/>
                    </a:gs>
                    <a:gs pos="86000">
                      <a:srgbClr val="000000"/>
                    </a:gs>
                  </a:gsLst>
                  <a:lin ang="5400000" scaled="0"/>
                </a:gradFill>
                <a:latin typeface="Calibri" pitchFamily="34" charset="0"/>
                <a:cs typeface="Calibri" pitchFamily="34" charset="0"/>
              </a:rPr>
              <a:t>="</a:t>
            </a:r>
            <a:r>
              <a:rPr lang="en-US" sz="1800" dirty="0">
                <a:solidFill>
                  <a:srgbClr val="457EC1"/>
                </a:solidFill>
                <a:latin typeface="Calibri" pitchFamily="34" charset="0"/>
                <a:cs typeface="Calibri" pitchFamily="34" charset="0"/>
              </a:rPr>
              <a:t>myAd</a:t>
            </a:r>
            <a:r>
              <a:rPr lang="en-US" sz="1800" dirty="0">
                <a:gradFill>
                  <a:gsLst>
                    <a:gs pos="0">
                      <a:srgbClr val="000000"/>
                    </a:gs>
                    <a:gs pos="86000">
                      <a:srgbClr val="000000"/>
                    </a:gs>
                  </a:gsLst>
                  <a:lin ang="5400000" scaled="0"/>
                </a:gradFill>
                <a:latin typeface="Calibri" pitchFamily="34" charset="0"/>
                <a:cs typeface="Calibri" pitchFamily="34" charset="0"/>
              </a:rPr>
              <a:t>" </a:t>
            </a:r>
            <a:r>
              <a:rPr lang="en-US" sz="1800" dirty="0">
                <a:solidFill>
                  <a:srgbClr val="EF4423"/>
                </a:solidFill>
                <a:latin typeface="Calibri" pitchFamily="34" charset="0"/>
                <a:cs typeface="Calibri" pitchFamily="34" charset="0"/>
              </a:rPr>
              <a:t>style</a:t>
            </a:r>
            <a:r>
              <a:rPr lang="en-US" sz="1800" dirty="0">
                <a:gradFill>
                  <a:gsLst>
                    <a:gs pos="0">
                      <a:srgbClr val="000000"/>
                    </a:gs>
                    <a:gs pos="86000">
                      <a:srgbClr val="000000"/>
                    </a:gs>
                  </a:gsLst>
                  <a:lin ang="5400000" scaled="0"/>
                </a:gradFill>
                <a:latin typeface="Calibri" pitchFamily="34" charset="0"/>
                <a:cs typeface="Calibri" pitchFamily="34" charset="0"/>
              </a:rPr>
              <a:t>="</a:t>
            </a:r>
            <a:r>
              <a:rPr lang="en-US" sz="1800" dirty="0">
                <a:solidFill>
                  <a:srgbClr val="457EC1"/>
                </a:solidFill>
                <a:latin typeface="Calibri" pitchFamily="34" charset="0"/>
                <a:cs typeface="Calibri" pitchFamily="34" charset="0"/>
              </a:rPr>
              <a:t>position: absolute; top: 53px; left: 0px; width: 250px; height: 250px; z-index: 1</a:t>
            </a:r>
            <a:r>
              <a:rPr lang="en-US" sz="1800" dirty="0">
                <a:gradFill>
                  <a:gsLst>
                    <a:gs pos="0">
                      <a:srgbClr val="000000"/>
                    </a:gs>
                    <a:gs pos="86000">
                      <a:srgbClr val="000000"/>
                    </a:gs>
                  </a:gsLst>
                  <a:lin ang="5400000" scaled="0"/>
                </a:gradFill>
                <a:latin typeface="Calibri" pitchFamily="34" charset="0"/>
                <a:cs typeface="Calibri" pitchFamily="34" charset="0"/>
              </a:rPr>
              <a:t>" </a:t>
            </a:r>
            <a:r>
              <a:rPr lang="en-US" sz="1800" dirty="0">
                <a:solidFill>
                  <a:srgbClr val="EF4423"/>
                </a:solidFill>
                <a:latin typeface="Calibri" pitchFamily="34" charset="0"/>
                <a:cs typeface="Calibri" pitchFamily="34" charset="0"/>
              </a:rPr>
              <a:t>data-win-control</a:t>
            </a:r>
            <a:r>
              <a:rPr lang="en-US" sz="1800" dirty="0">
                <a:gradFill>
                  <a:gsLst>
                    <a:gs pos="0">
                      <a:srgbClr val="000000"/>
                    </a:gs>
                    <a:gs pos="86000">
                      <a:srgbClr val="000000"/>
                    </a:gs>
                  </a:gsLst>
                  <a:lin ang="5400000" scaled="0"/>
                </a:gradFill>
                <a:latin typeface="Calibri" pitchFamily="34" charset="0"/>
                <a:cs typeface="Calibri" pitchFamily="34" charset="0"/>
              </a:rPr>
              <a:t>="</a:t>
            </a:r>
            <a:r>
              <a:rPr lang="en-US" sz="1800" dirty="0">
                <a:solidFill>
                  <a:srgbClr val="457EC1"/>
                </a:solidFill>
                <a:latin typeface="Calibri" pitchFamily="34" charset="0"/>
                <a:cs typeface="Calibri" pitchFamily="34" charset="0"/>
              </a:rPr>
              <a:t>MicrosoftNSJS.Advertising.AdControl</a:t>
            </a:r>
            <a:r>
              <a:rPr lang="en-US" sz="1800" dirty="0">
                <a:gradFill>
                  <a:gsLst>
                    <a:gs pos="0">
                      <a:srgbClr val="000000"/>
                    </a:gs>
                    <a:gs pos="86000">
                      <a:srgbClr val="000000"/>
                    </a:gs>
                  </a:gsLst>
                  <a:lin ang="5400000" scaled="0"/>
                </a:gradFill>
                <a:latin typeface="Calibri" pitchFamily="34" charset="0"/>
                <a:cs typeface="Calibri" pitchFamily="34" charset="0"/>
              </a:rPr>
              <a:t>" </a:t>
            </a:r>
            <a:r>
              <a:rPr lang="en-US" sz="1800" dirty="0">
                <a:solidFill>
                  <a:srgbClr val="EF4423"/>
                </a:solidFill>
                <a:latin typeface="Calibri" pitchFamily="34" charset="0"/>
                <a:cs typeface="Calibri" pitchFamily="34" charset="0"/>
              </a:rPr>
              <a:t>data-win-options</a:t>
            </a:r>
            <a:r>
              <a:rPr lang="en-US" sz="1800" dirty="0">
                <a:gradFill>
                  <a:gsLst>
                    <a:gs pos="0">
                      <a:srgbClr val="000000"/>
                    </a:gs>
                    <a:gs pos="86000">
                      <a:srgbClr val="000000"/>
                    </a:gs>
                  </a:gsLst>
                  <a:lin ang="5400000" scaled="0"/>
                </a:gradFill>
                <a:latin typeface="Calibri" pitchFamily="34" charset="0"/>
                <a:cs typeface="Calibri" pitchFamily="34" charset="0"/>
              </a:rPr>
              <a:t>="</a:t>
            </a:r>
            <a:r>
              <a:rPr lang="en-US" sz="1800" dirty="0">
                <a:solidFill>
                  <a:srgbClr val="457EC1"/>
                </a:solidFill>
                <a:latin typeface="Calibri" pitchFamily="34" charset="0"/>
                <a:cs typeface="Calibri" pitchFamily="34" charset="0"/>
              </a:rPr>
              <a:t>{applicationId: 'd25517cb-12d4-4699-8bdc-52040c712cab', adUnitId: '10043105</a:t>
            </a:r>
            <a:r>
              <a:rPr lang="en-US" sz="1800" dirty="0">
                <a:gradFill>
                  <a:gsLst>
                    <a:gs pos="0">
                      <a:srgbClr val="000000"/>
                    </a:gs>
                    <a:gs pos="86000">
                      <a:srgbClr val="000000"/>
                    </a:gs>
                  </a:gsLst>
                  <a:lin ang="5400000" scaled="0"/>
                </a:gradFill>
                <a:latin typeface="Calibri" pitchFamily="34" charset="0"/>
                <a:cs typeface="Calibri" pitchFamily="34" charset="0"/>
              </a:rPr>
              <a:t>'}"&gt; &lt;/div&gt;</a:t>
            </a:r>
            <a:endParaRPr lang="en-US" sz="1800" dirty="0">
              <a:solidFill>
                <a:srgbClr val="00B050"/>
              </a:solidFill>
              <a:latin typeface="Calibri" pitchFamily="34" charset="0"/>
              <a:cs typeface="Calibri"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smtClean="0">
              <a:ln>
                <a:noFill/>
              </a:ln>
              <a:solidFill>
                <a:srgbClr val="00B050"/>
              </a:solidFill>
              <a:effectLst/>
              <a:uLnTx/>
              <a:uFillTx/>
            </a:endParaRPr>
          </a:p>
        </p:txBody>
      </p:sp>
    </p:spTree>
    <p:extLst>
      <p:ext uri="{BB962C8B-B14F-4D97-AF65-F5344CB8AC3E}">
        <p14:creationId xmlns:p14="http://schemas.microsoft.com/office/powerpoint/2010/main" val="8209120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Integration of the Microsoft Advertising SDK</a:t>
            </a:r>
            <a:endParaRPr lang="en-US" dirty="0"/>
          </a:p>
        </p:txBody>
      </p:sp>
      <p:sp>
        <p:nvSpPr>
          <p:cNvPr id="3" name="Subtitle 2"/>
          <p:cNvSpPr>
            <a:spLocks noGrp="1"/>
          </p:cNvSpPr>
          <p:nvPr>
            <p:ph type="subTitle" idx="1"/>
          </p:nvPr>
        </p:nvSpPr>
        <p:spPr/>
        <p:txBody>
          <a:bodyPr/>
          <a:lstStyle/>
          <a:p>
            <a:r>
              <a:rPr lang="en-US" dirty="0" smtClean="0"/>
              <a:t>DEMO</a:t>
            </a:r>
            <a:endParaRPr lang="en-US" dirty="0"/>
          </a:p>
        </p:txBody>
      </p:sp>
    </p:spTree>
    <p:extLst>
      <p:ext uri="{BB962C8B-B14F-4D97-AF65-F5344CB8AC3E}">
        <p14:creationId xmlns:p14="http://schemas.microsoft.com/office/powerpoint/2010/main" val="2652246396"/>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Known Issues</a:t>
            </a:r>
            <a:endParaRPr lang="en-US" dirty="0"/>
          </a:p>
        </p:txBody>
      </p:sp>
      <p:sp>
        <p:nvSpPr>
          <p:cNvPr id="5" name="Text Placeholder 4"/>
          <p:cNvSpPr>
            <a:spLocks noGrp="1"/>
          </p:cNvSpPr>
          <p:nvPr>
            <p:ph type="body" sz="quarter" idx="10"/>
          </p:nvPr>
        </p:nvSpPr>
        <p:spPr/>
        <p:txBody>
          <a:bodyPr/>
          <a:lstStyle/>
          <a:p>
            <a:r>
              <a:rPr lang="en-US" dirty="0" smtClean="0"/>
              <a:t>XAML Applications </a:t>
            </a:r>
          </a:p>
          <a:p>
            <a:pPr marL="457200" indent="-457200">
              <a:buFont typeface="Arial" pitchFamily="34" charset="0"/>
              <a:buChar char="•"/>
            </a:pPr>
            <a:r>
              <a:rPr lang="en-US" sz="3200" dirty="0" smtClean="0"/>
              <a:t>“Airspace” issue</a:t>
            </a:r>
          </a:p>
          <a:p>
            <a:pPr marL="571500" indent="-571500">
              <a:buFont typeface="Arial" pitchFamily="34" charset="0"/>
              <a:buChar char="•"/>
            </a:pPr>
            <a:r>
              <a:rPr lang="en-US" sz="3200" dirty="0" smtClean="0"/>
              <a:t>Scrolling performance issue</a:t>
            </a:r>
          </a:p>
          <a:p>
            <a:endParaRPr lang="en-US" dirty="0" smtClean="0"/>
          </a:p>
          <a:p>
            <a:r>
              <a:rPr lang="en-US" b="1" dirty="0" smtClean="0"/>
              <a:t>Root Cause -</a:t>
            </a:r>
          </a:p>
          <a:p>
            <a:r>
              <a:rPr lang="en-US" sz="3200" dirty="0" err="1" smtClean="0"/>
              <a:t>Webview</a:t>
            </a:r>
            <a:r>
              <a:rPr lang="en-US" sz="3200" dirty="0" smtClean="0"/>
              <a:t> control does not leverage the XAML rendering pipeline.</a:t>
            </a:r>
          </a:p>
          <a:p>
            <a:r>
              <a:rPr lang="en-US" b="1" dirty="0" smtClean="0"/>
              <a:t>Work Around -</a:t>
            </a:r>
          </a:p>
          <a:p>
            <a:r>
              <a:rPr lang="en-US" sz="3200" i="1" dirty="0" smtClean="0"/>
              <a:t>Suspend/Resume</a:t>
            </a:r>
            <a:r>
              <a:rPr lang="en-US" sz="3200" dirty="0" smtClean="0"/>
              <a:t> API and </a:t>
            </a:r>
            <a:r>
              <a:rPr lang="en-US" sz="3200" i="1" dirty="0" err="1" smtClean="0"/>
              <a:t>IsPerformanceScrolling</a:t>
            </a:r>
            <a:r>
              <a:rPr lang="en-US" sz="3200" dirty="0" smtClean="0"/>
              <a:t> property.</a:t>
            </a:r>
          </a:p>
        </p:txBody>
      </p:sp>
    </p:spTree>
    <p:extLst>
      <p:ext uri="{BB962C8B-B14F-4D97-AF65-F5344CB8AC3E}">
        <p14:creationId xmlns:p14="http://schemas.microsoft.com/office/powerpoint/2010/main" val="2775261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is next?</a:t>
            </a:r>
            <a:endParaRPr lang="en-US" dirty="0"/>
          </a:p>
        </p:txBody>
      </p:sp>
      <p:sp>
        <p:nvSpPr>
          <p:cNvPr id="5" name="Text Placeholder 4"/>
          <p:cNvSpPr>
            <a:spLocks noGrp="1"/>
          </p:cNvSpPr>
          <p:nvPr>
            <p:ph type="body" sz="quarter" idx="10"/>
          </p:nvPr>
        </p:nvSpPr>
        <p:spPr/>
        <p:txBody>
          <a:bodyPr/>
          <a:lstStyle/>
          <a:p>
            <a:pPr marL="457200" indent="-457200">
              <a:buFont typeface="Arial" pitchFamily="34" charset="0"/>
              <a:buChar char="•"/>
            </a:pPr>
            <a:r>
              <a:rPr lang="en-US" sz="3200" dirty="0" smtClean="0"/>
              <a:t>More consumer markets.</a:t>
            </a:r>
          </a:p>
          <a:p>
            <a:pPr marL="457200" indent="-457200">
              <a:buFont typeface="Arial" pitchFamily="34" charset="0"/>
              <a:buChar char="•"/>
            </a:pPr>
            <a:r>
              <a:rPr lang="en-US" sz="3200" dirty="0" smtClean="0"/>
              <a:t>More ad experiences and advertisers.</a:t>
            </a:r>
          </a:p>
          <a:p>
            <a:pPr marL="457200" indent="-457200">
              <a:buFont typeface="Arial" pitchFamily="34" charset="0"/>
              <a:buChar char="•"/>
            </a:pPr>
            <a:r>
              <a:rPr lang="en-US" sz="3200" dirty="0" smtClean="0"/>
              <a:t>More integration with development tools.</a:t>
            </a:r>
          </a:p>
          <a:p>
            <a:pPr marL="457200" indent="-457200">
              <a:buFont typeface="Arial" pitchFamily="34" charset="0"/>
              <a:buChar char="•"/>
            </a:pPr>
            <a:r>
              <a:rPr lang="en-US" sz="3200" dirty="0" smtClean="0"/>
              <a:t>Quarterly SDK cadence.</a:t>
            </a:r>
          </a:p>
          <a:p>
            <a:pPr marL="457200" indent="-457200">
              <a:buFont typeface="Arial" pitchFamily="34" charset="0"/>
              <a:buChar char="•"/>
            </a:pPr>
            <a:r>
              <a:rPr lang="en-US" sz="3200" smtClean="0"/>
              <a:t>XAML </a:t>
            </a:r>
            <a:r>
              <a:rPr lang="en-US" sz="3200" dirty="0"/>
              <a:t>“airspace” issue actively being worked both, platform and SDK.</a:t>
            </a:r>
          </a:p>
          <a:p>
            <a:pPr marL="457200" indent="-457200">
              <a:buFont typeface="Arial" pitchFamily="34" charset="0"/>
              <a:buChar char="•"/>
            </a:pPr>
            <a:endParaRPr lang="en-US" sz="3200" dirty="0" smtClean="0"/>
          </a:p>
          <a:p>
            <a:pPr marL="457200" indent="-457200">
              <a:buFont typeface="Arial" pitchFamily="34" charset="0"/>
              <a:buChar char="•"/>
            </a:pPr>
            <a:endParaRPr lang="en-US" sz="3200" dirty="0" smtClean="0"/>
          </a:p>
        </p:txBody>
      </p:sp>
    </p:spTree>
    <p:extLst>
      <p:ext uri="{BB962C8B-B14F-4D97-AF65-F5344CB8AC3E}">
        <p14:creationId xmlns:p14="http://schemas.microsoft.com/office/powerpoint/2010/main" val="31278081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Further reading and documentation</a:t>
            </a:r>
            <a:endParaRPr lang="en-US" dirty="0"/>
          </a:p>
        </p:txBody>
      </p:sp>
      <p:sp>
        <p:nvSpPr>
          <p:cNvPr id="2" name="Text Placeholder 1"/>
          <p:cNvSpPr>
            <a:spLocks noGrp="1"/>
          </p:cNvSpPr>
          <p:nvPr>
            <p:ph type="body" sz="quarter" idx="10"/>
          </p:nvPr>
        </p:nvSpPr>
        <p:spPr/>
        <p:txBody>
          <a:bodyPr anchor="t"/>
          <a:lstStyle/>
          <a:p>
            <a:endParaRPr lang="en-US" sz="2800" dirty="0" smtClean="0"/>
          </a:p>
          <a:p>
            <a:r>
              <a:rPr lang="en-US" sz="2800" dirty="0" smtClean="0"/>
              <a:t>Microsoft </a:t>
            </a:r>
            <a:r>
              <a:rPr lang="en-US" sz="2800" dirty="0"/>
              <a:t>Advertising Blog</a:t>
            </a:r>
          </a:p>
          <a:p>
            <a:r>
              <a:rPr lang="en-US" sz="2800" dirty="0" smtClean="0"/>
              <a:t>www.windowsadvertising.com</a:t>
            </a:r>
            <a:endParaRPr lang="en-US" sz="2800" dirty="0"/>
          </a:p>
          <a:p>
            <a:r>
              <a:rPr lang="en-US" sz="2800" dirty="0" smtClean="0"/>
              <a:t>Contact </a:t>
            </a:r>
            <a:r>
              <a:rPr lang="en-US" sz="2800" dirty="0"/>
              <a:t>info – </a:t>
            </a:r>
            <a:r>
              <a:rPr lang="en-US" sz="2800" dirty="0">
                <a:hlinkClick r:id="rId2"/>
              </a:rPr>
              <a:t>ianfe@microsoft.com</a:t>
            </a:r>
            <a:endParaRPr lang="en-US" sz="2800" dirty="0"/>
          </a:p>
        </p:txBody>
      </p:sp>
    </p:spTree>
    <p:extLst>
      <p:ext uri="{BB962C8B-B14F-4D97-AF65-F5344CB8AC3E}">
        <p14:creationId xmlns:p14="http://schemas.microsoft.com/office/powerpoint/2010/main" val="27062045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853980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a:spLocks noGrp="1"/>
          </p:cNvSpPr>
          <p:nvPr/>
        </p:nvSpPr>
        <p:spPr>
          <a:xfrm>
            <a:off x="533319" y="-7938"/>
            <a:ext cx="11887200" cy="914400"/>
          </a:xfrm>
          <a:prstGeom prst="rect">
            <a:avLst/>
          </a:prstGeom>
        </p:spPr>
        <p:txBody>
          <a:bodyPr vert="horz" lIns="182880" tIns="45720" rIns="182880" bIns="45720" rtlCol="0" anchor="t">
            <a:noAutofit/>
          </a:bodyPr>
          <a:lst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a:lstStyle>
          <a:p>
            <a:r>
              <a:rPr lang="en-US" dirty="0" smtClean="0">
                <a:gradFill>
                  <a:gsLst>
                    <a:gs pos="0">
                      <a:srgbClr val="FFFFFF"/>
                    </a:gs>
                    <a:gs pos="100000">
                      <a:srgbClr val="FFFFFF"/>
                    </a:gs>
                  </a:gsLst>
                  <a:lin ang="5400000" scaled="0"/>
                </a:gradFill>
              </a:rPr>
              <a:t>Size of the Opportunity</a:t>
            </a:r>
            <a:endParaRPr lang="en-US" dirty="0">
              <a:gradFill>
                <a:gsLst>
                  <a:gs pos="0">
                    <a:srgbClr val="FFFFFF"/>
                  </a:gs>
                  <a:gs pos="100000">
                    <a:srgbClr val="FFFFFF"/>
                  </a:gs>
                </a:gsLst>
                <a:lin ang="5400000" scaled="0"/>
              </a:gradFill>
            </a:endParaRPr>
          </a:p>
        </p:txBody>
      </p:sp>
      <p:sp>
        <p:nvSpPr>
          <p:cNvPr id="126" name="Rectangle 125"/>
          <p:cNvSpPr>
            <a:spLocks noChangeAspect="1"/>
          </p:cNvSpPr>
          <p:nvPr/>
        </p:nvSpPr>
        <p:spPr bwMode="auto">
          <a:xfrm>
            <a:off x="503237" y="2032490"/>
            <a:ext cx="3474247" cy="35983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endParaRPr lang="en-US" sz="2800">
              <a:solidFill>
                <a:srgbClr val="FFFFFF"/>
              </a:solidFill>
            </a:endParaRPr>
          </a:p>
        </p:txBody>
      </p:sp>
      <p:sp>
        <p:nvSpPr>
          <p:cNvPr id="127" name="TextBox 14"/>
          <p:cNvSpPr txBox="1"/>
          <p:nvPr/>
        </p:nvSpPr>
        <p:spPr bwMode="gray">
          <a:xfrm>
            <a:off x="1018516" y="2049462"/>
            <a:ext cx="2330766" cy="1477328"/>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7200" spc="-300" dirty="0" smtClean="0">
                <a:gradFill>
                  <a:gsLst>
                    <a:gs pos="0">
                      <a:srgbClr val="FBFBFB"/>
                    </a:gs>
                    <a:gs pos="86000">
                      <a:srgbClr val="FBFBFB"/>
                    </a:gs>
                  </a:gsLst>
                  <a:lin ang="5400000" scaled="0"/>
                </a:gradFill>
                <a:ea typeface="Segoe UI" pitchFamily="34" charset="0"/>
                <a:cs typeface="Segoe UI" pitchFamily="34" charset="0"/>
              </a:rPr>
              <a:t>$600B</a:t>
            </a:r>
          </a:p>
          <a:p>
            <a:pPr algn="ctr"/>
            <a:r>
              <a:rPr lang="en-US" sz="2400" spc="-300" dirty="0" smtClean="0">
                <a:gradFill>
                  <a:gsLst>
                    <a:gs pos="0">
                      <a:srgbClr val="FBFBFB"/>
                    </a:gs>
                    <a:gs pos="86000">
                      <a:srgbClr val="FBFBFB"/>
                    </a:gs>
                  </a:gsLst>
                  <a:lin ang="5400000" scaled="0"/>
                </a:gradFill>
                <a:ea typeface="Segoe UI" pitchFamily="34" charset="0"/>
                <a:cs typeface="Segoe UI" pitchFamily="34" charset="0"/>
              </a:rPr>
              <a:t> by 2015</a:t>
            </a:r>
          </a:p>
        </p:txBody>
      </p:sp>
      <p:sp>
        <p:nvSpPr>
          <p:cNvPr id="146" name="TextBox 145"/>
          <p:cNvSpPr txBox="1"/>
          <p:nvPr/>
        </p:nvSpPr>
        <p:spPr>
          <a:xfrm>
            <a:off x="582556" y="4786065"/>
            <a:ext cx="3473275" cy="830997"/>
          </a:xfrm>
          <a:prstGeom prst="rect">
            <a:avLst/>
          </a:prstGeom>
          <a:noFill/>
        </p:spPr>
        <p:txBody>
          <a:bodyPr wrap="square" rtlCol="0">
            <a:spAutoFit/>
          </a:bodyPr>
          <a:lstStyle/>
          <a:p>
            <a:r>
              <a:rPr lang="en-US" sz="2400" dirty="0" smtClean="0">
                <a:gradFill>
                  <a:gsLst>
                    <a:gs pos="0">
                      <a:srgbClr val="FFFFFF"/>
                    </a:gs>
                    <a:gs pos="100000">
                      <a:srgbClr val="FFFFFF"/>
                    </a:gs>
                  </a:gsLst>
                  <a:lin ang="5400000" scaled="0"/>
                </a:gradFill>
              </a:rPr>
              <a:t>Global Advertising</a:t>
            </a:r>
          </a:p>
          <a:p>
            <a:r>
              <a:rPr lang="en-US" sz="2400" dirty="0" smtClean="0">
                <a:gradFill>
                  <a:gsLst>
                    <a:gs pos="0">
                      <a:srgbClr val="FFFFFF"/>
                    </a:gs>
                    <a:gs pos="100000">
                      <a:srgbClr val="FFFFFF"/>
                    </a:gs>
                  </a:gsLst>
                  <a:lin ang="5400000" scaled="0"/>
                </a:gradFill>
              </a:rPr>
              <a:t>Industry size</a:t>
            </a:r>
          </a:p>
        </p:txBody>
      </p:sp>
      <p:sp>
        <p:nvSpPr>
          <p:cNvPr id="147" name="Rectangle 146"/>
          <p:cNvSpPr>
            <a:spLocks noChangeAspect="1"/>
          </p:cNvSpPr>
          <p:nvPr/>
        </p:nvSpPr>
        <p:spPr bwMode="auto">
          <a:xfrm>
            <a:off x="4523236" y="2032490"/>
            <a:ext cx="3474247" cy="3584572"/>
          </a:xfrm>
          <a:prstGeom prst="rect">
            <a:avLst/>
          </a:prstGeom>
          <a:solidFill>
            <a:srgbClr val="6821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endParaRPr lang="en-US" sz="2800">
              <a:solidFill>
                <a:srgbClr val="FFFFFF"/>
              </a:solidFill>
            </a:endParaRPr>
          </a:p>
        </p:txBody>
      </p:sp>
      <p:sp>
        <p:nvSpPr>
          <p:cNvPr id="150" name="Rectangle 149"/>
          <p:cNvSpPr>
            <a:spLocks noChangeAspect="1"/>
          </p:cNvSpPr>
          <p:nvPr/>
        </p:nvSpPr>
        <p:spPr bwMode="auto">
          <a:xfrm>
            <a:off x="8530883" y="2049462"/>
            <a:ext cx="3474247" cy="35676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endParaRPr lang="en-US" sz="2800">
              <a:solidFill>
                <a:srgbClr val="FFFFFF"/>
              </a:solidFill>
            </a:endParaRPr>
          </a:p>
        </p:txBody>
      </p:sp>
      <p:sp>
        <p:nvSpPr>
          <p:cNvPr id="164" name="Right Arrow 163"/>
          <p:cNvSpPr/>
          <p:nvPr/>
        </p:nvSpPr>
        <p:spPr bwMode="auto">
          <a:xfrm rot="16200000">
            <a:off x="2943441" y="4615420"/>
            <a:ext cx="1217223" cy="813661"/>
          </a:xfrm>
          <a:prstGeom prst="rightArrow">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61"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165" name="TextBox 164"/>
          <p:cNvSpPr txBox="1"/>
          <p:nvPr/>
        </p:nvSpPr>
        <p:spPr>
          <a:xfrm>
            <a:off x="3250699" y="3883182"/>
            <a:ext cx="784384" cy="461665"/>
          </a:xfrm>
          <a:prstGeom prst="rect">
            <a:avLst/>
          </a:prstGeom>
          <a:noFill/>
        </p:spPr>
        <p:txBody>
          <a:bodyPr wrap="square" rtlCol="0">
            <a:spAutoFit/>
          </a:bodyPr>
          <a:lstStyle/>
          <a:p>
            <a:r>
              <a:rPr lang="en-US" sz="2400" dirty="0" smtClean="0">
                <a:gradFill>
                  <a:gsLst>
                    <a:gs pos="0">
                      <a:srgbClr val="FFFFFF"/>
                    </a:gs>
                    <a:gs pos="100000">
                      <a:srgbClr val="FFFFFF"/>
                    </a:gs>
                  </a:gsLst>
                  <a:lin ang="5400000" scaled="0"/>
                </a:gradFill>
              </a:rPr>
              <a:t>5%</a:t>
            </a:r>
          </a:p>
        </p:txBody>
      </p:sp>
      <p:sp>
        <p:nvSpPr>
          <p:cNvPr id="166" name="TextBox 14"/>
          <p:cNvSpPr txBox="1"/>
          <p:nvPr/>
        </p:nvSpPr>
        <p:spPr bwMode="gray">
          <a:xfrm>
            <a:off x="4980917" y="2049462"/>
            <a:ext cx="2330766" cy="258532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7200" spc="-300" dirty="0" smtClean="0">
                <a:gradFill>
                  <a:gsLst>
                    <a:gs pos="0">
                      <a:srgbClr val="FBFBFB"/>
                    </a:gs>
                    <a:gs pos="86000">
                      <a:srgbClr val="FBFBFB"/>
                    </a:gs>
                  </a:gsLst>
                  <a:lin ang="5400000" scaled="0"/>
                </a:gradFill>
                <a:ea typeface="Segoe UI" pitchFamily="34" charset="0"/>
                <a:cs typeface="Segoe UI" pitchFamily="34" charset="0"/>
              </a:rPr>
              <a:t>$150B</a:t>
            </a:r>
          </a:p>
          <a:p>
            <a:pPr algn="ctr"/>
            <a:r>
              <a:rPr lang="en-US" sz="2400" spc="-300" dirty="0" smtClean="0">
                <a:gradFill>
                  <a:gsLst>
                    <a:gs pos="0">
                      <a:srgbClr val="FBFBFB"/>
                    </a:gs>
                    <a:gs pos="86000">
                      <a:srgbClr val="FBFBFB"/>
                    </a:gs>
                  </a:gsLst>
                  <a:lin ang="5400000" scaled="0"/>
                </a:gradFill>
                <a:ea typeface="Segoe UI" pitchFamily="34" charset="0"/>
                <a:cs typeface="Segoe UI" pitchFamily="34" charset="0"/>
              </a:rPr>
              <a:t> by </a:t>
            </a:r>
            <a:r>
              <a:rPr lang="en-US" sz="2400" spc="-300" dirty="0">
                <a:gradFill>
                  <a:gsLst>
                    <a:gs pos="0">
                      <a:srgbClr val="FBFBFB"/>
                    </a:gs>
                    <a:gs pos="86000">
                      <a:srgbClr val="FBFBFB"/>
                    </a:gs>
                  </a:gsLst>
                  <a:lin ang="5400000" scaled="0"/>
                </a:gradFill>
                <a:ea typeface="Segoe UI" pitchFamily="34" charset="0"/>
                <a:cs typeface="Segoe UI" pitchFamily="34" charset="0"/>
              </a:rPr>
              <a:t>2015</a:t>
            </a:r>
          </a:p>
          <a:p>
            <a:pPr algn="ctr"/>
            <a:endParaRPr lang="en-US" sz="7200" spc="-300" dirty="0" smtClean="0">
              <a:gradFill>
                <a:gsLst>
                  <a:gs pos="0">
                    <a:srgbClr val="FBFBFB"/>
                  </a:gs>
                  <a:gs pos="86000">
                    <a:srgbClr val="FBFBFB"/>
                  </a:gs>
                </a:gsLst>
                <a:lin ang="5400000" scaled="0"/>
              </a:gradFill>
              <a:ea typeface="Segoe UI" pitchFamily="34" charset="0"/>
              <a:cs typeface="Segoe UI" pitchFamily="34" charset="0"/>
            </a:endParaRPr>
          </a:p>
        </p:txBody>
      </p:sp>
      <p:sp>
        <p:nvSpPr>
          <p:cNvPr id="167" name="TextBox 166"/>
          <p:cNvSpPr txBox="1"/>
          <p:nvPr/>
        </p:nvSpPr>
        <p:spPr>
          <a:xfrm>
            <a:off x="4544956" y="4411662"/>
            <a:ext cx="3473275" cy="1200329"/>
          </a:xfrm>
          <a:prstGeom prst="rect">
            <a:avLst/>
          </a:prstGeom>
          <a:noFill/>
        </p:spPr>
        <p:txBody>
          <a:bodyPr wrap="square" rtlCol="0">
            <a:spAutoFit/>
          </a:bodyPr>
          <a:lstStyle/>
          <a:p>
            <a:r>
              <a:rPr lang="en-US" sz="2400" dirty="0" smtClean="0">
                <a:gradFill>
                  <a:gsLst>
                    <a:gs pos="0">
                      <a:srgbClr val="FFFFFF"/>
                    </a:gs>
                    <a:gs pos="100000">
                      <a:srgbClr val="FFFFFF"/>
                    </a:gs>
                  </a:gsLst>
                  <a:lin ang="5400000" scaled="0"/>
                </a:gradFill>
              </a:rPr>
              <a:t>Global Online Advertising</a:t>
            </a:r>
          </a:p>
          <a:p>
            <a:r>
              <a:rPr lang="en-US" sz="2400" dirty="0" smtClean="0">
                <a:gradFill>
                  <a:gsLst>
                    <a:gs pos="0">
                      <a:srgbClr val="FFFFFF"/>
                    </a:gs>
                    <a:gs pos="100000">
                      <a:srgbClr val="FFFFFF"/>
                    </a:gs>
                  </a:gsLst>
                  <a:lin ang="5400000" scaled="0"/>
                </a:gradFill>
              </a:rPr>
              <a:t>Industry size</a:t>
            </a:r>
          </a:p>
        </p:txBody>
      </p:sp>
      <p:sp>
        <p:nvSpPr>
          <p:cNvPr id="168" name="Right Arrow 167"/>
          <p:cNvSpPr/>
          <p:nvPr/>
        </p:nvSpPr>
        <p:spPr bwMode="auto">
          <a:xfrm rot="16200000">
            <a:off x="6678485" y="4388063"/>
            <a:ext cx="1671935" cy="813661"/>
          </a:xfrm>
          <a:prstGeom prst="rightArrow">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61"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169" name="TextBox 168"/>
          <p:cNvSpPr txBox="1"/>
          <p:nvPr/>
        </p:nvSpPr>
        <p:spPr>
          <a:xfrm>
            <a:off x="7134745" y="3497262"/>
            <a:ext cx="938938" cy="461665"/>
          </a:xfrm>
          <a:prstGeom prst="rect">
            <a:avLst/>
          </a:prstGeom>
          <a:noFill/>
        </p:spPr>
        <p:txBody>
          <a:bodyPr wrap="square" rtlCol="0">
            <a:spAutoFit/>
          </a:bodyPr>
          <a:lstStyle/>
          <a:p>
            <a:r>
              <a:rPr lang="en-US" sz="2400" dirty="0" smtClean="0">
                <a:gradFill>
                  <a:gsLst>
                    <a:gs pos="0">
                      <a:srgbClr val="FFFFFF"/>
                    </a:gs>
                    <a:gs pos="100000">
                      <a:srgbClr val="FFFFFF"/>
                    </a:gs>
                  </a:gsLst>
                  <a:lin ang="5400000" scaled="0"/>
                </a:gradFill>
              </a:rPr>
              <a:t>25%</a:t>
            </a:r>
          </a:p>
        </p:txBody>
      </p:sp>
      <p:sp>
        <p:nvSpPr>
          <p:cNvPr id="170" name="TextBox 14"/>
          <p:cNvSpPr txBox="1"/>
          <p:nvPr/>
        </p:nvSpPr>
        <p:spPr bwMode="gray">
          <a:xfrm>
            <a:off x="9273074" y="2049462"/>
            <a:ext cx="1870704" cy="258532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7200" spc="-300" dirty="0" smtClean="0">
                <a:gradFill>
                  <a:gsLst>
                    <a:gs pos="0">
                      <a:srgbClr val="FBFBFB"/>
                    </a:gs>
                    <a:gs pos="86000">
                      <a:srgbClr val="FBFBFB"/>
                    </a:gs>
                  </a:gsLst>
                  <a:lin ang="5400000" scaled="0"/>
                </a:gradFill>
                <a:ea typeface="Segoe UI" pitchFamily="34" charset="0"/>
                <a:cs typeface="Segoe UI" pitchFamily="34" charset="0"/>
              </a:rPr>
              <a:t>$10B</a:t>
            </a:r>
          </a:p>
          <a:p>
            <a:pPr algn="ctr"/>
            <a:r>
              <a:rPr lang="en-US" sz="2400" spc="-300" dirty="0" smtClean="0">
                <a:gradFill>
                  <a:gsLst>
                    <a:gs pos="0">
                      <a:srgbClr val="FBFBFB"/>
                    </a:gs>
                    <a:gs pos="86000">
                      <a:srgbClr val="FBFBFB"/>
                    </a:gs>
                  </a:gsLst>
                  <a:lin ang="5400000" scaled="0"/>
                </a:gradFill>
                <a:ea typeface="Segoe UI" pitchFamily="34" charset="0"/>
                <a:cs typeface="Segoe UI" pitchFamily="34" charset="0"/>
              </a:rPr>
              <a:t> by </a:t>
            </a:r>
            <a:r>
              <a:rPr lang="en-US" sz="2400" spc="-300" dirty="0">
                <a:gradFill>
                  <a:gsLst>
                    <a:gs pos="0">
                      <a:srgbClr val="FBFBFB"/>
                    </a:gs>
                    <a:gs pos="86000">
                      <a:srgbClr val="FBFBFB"/>
                    </a:gs>
                  </a:gsLst>
                  <a:lin ang="5400000" scaled="0"/>
                </a:gradFill>
                <a:ea typeface="Segoe UI" pitchFamily="34" charset="0"/>
                <a:cs typeface="Segoe UI" pitchFamily="34" charset="0"/>
              </a:rPr>
              <a:t>2015</a:t>
            </a:r>
          </a:p>
          <a:p>
            <a:pPr algn="ctr"/>
            <a:endParaRPr lang="en-US" sz="7200" spc="-300" dirty="0" smtClean="0">
              <a:gradFill>
                <a:gsLst>
                  <a:gs pos="0">
                    <a:srgbClr val="FBFBFB"/>
                  </a:gs>
                  <a:gs pos="86000">
                    <a:srgbClr val="FBFBFB"/>
                  </a:gs>
                </a:gsLst>
                <a:lin ang="5400000" scaled="0"/>
              </a:gradFill>
              <a:ea typeface="Segoe UI" pitchFamily="34" charset="0"/>
              <a:cs typeface="Segoe UI" pitchFamily="34" charset="0"/>
            </a:endParaRPr>
          </a:p>
        </p:txBody>
      </p:sp>
      <p:sp>
        <p:nvSpPr>
          <p:cNvPr id="171" name="TextBox 170"/>
          <p:cNvSpPr txBox="1"/>
          <p:nvPr/>
        </p:nvSpPr>
        <p:spPr>
          <a:xfrm>
            <a:off x="8607083" y="4411662"/>
            <a:ext cx="3473275" cy="1200329"/>
          </a:xfrm>
          <a:prstGeom prst="rect">
            <a:avLst/>
          </a:prstGeom>
          <a:noFill/>
        </p:spPr>
        <p:txBody>
          <a:bodyPr wrap="square" rtlCol="0">
            <a:spAutoFit/>
          </a:bodyPr>
          <a:lstStyle/>
          <a:p>
            <a:r>
              <a:rPr lang="en-US" sz="2400" dirty="0" smtClean="0">
                <a:gradFill>
                  <a:gsLst>
                    <a:gs pos="0">
                      <a:srgbClr val="FFFFFF"/>
                    </a:gs>
                    <a:gs pos="100000">
                      <a:srgbClr val="FFFFFF"/>
                    </a:gs>
                  </a:gsLst>
                  <a:lin ang="5400000" scaled="0"/>
                </a:gradFill>
              </a:rPr>
              <a:t>Global In-App Advertising</a:t>
            </a:r>
          </a:p>
          <a:p>
            <a:r>
              <a:rPr lang="en-US" sz="2400" dirty="0" smtClean="0">
                <a:gradFill>
                  <a:gsLst>
                    <a:gs pos="0">
                      <a:srgbClr val="FFFFFF"/>
                    </a:gs>
                    <a:gs pos="100000">
                      <a:srgbClr val="FFFFFF"/>
                    </a:gs>
                  </a:gsLst>
                  <a:lin ang="5400000" scaled="0"/>
                </a:gradFill>
              </a:rPr>
              <a:t>Industry size</a:t>
            </a:r>
          </a:p>
        </p:txBody>
      </p:sp>
      <p:sp>
        <p:nvSpPr>
          <p:cNvPr id="172" name="Right Arrow 171"/>
          <p:cNvSpPr/>
          <p:nvPr/>
        </p:nvSpPr>
        <p:spPr bwMode="auto">
          <a:xfrm rot="16200000">
            <a:off x="10421506" y="4082830"/>
            <a:ext cx="2209800" cy="813661"/>
          </a:xfrm>
          <a:prstGeom prst="rightArrow">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61"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173" name="TextBox 172"/>
          <p:cNvSpPr txBox="1"/>
          <p:nvPr/>
        </p:nvSpPr>
        <p:spPr>
          <a:xfrm>
            <a:off x="11225053" y="2963862"/>
            <a:ext cx="1622584" cy="461665"/>
          </a:xfrm>
          <a:prstGeom prst="rect">
            <a:avLst/>
          </a:prstGeom>
          <a:noFill/>
        </p:spPr>
        <p:txBody>
          <a:bodyPr wrap="square" rtlCol="0">
            <a:spAutoFit/>
          </a:bodyPr>
          <a:lstStyle/>
          <a:p>
            <a:r>
              <a:rPr lang="en-US" sz="2400" dirty="0" smtClean="0">
                <a:gradFill>
                  <a:gsLst>
                    <a:gs pos="0">
                      <a:srgbClr val="FFFFFF"/>
                    </a:gs>
                    <a:gs pos="100000">
                      <a:srgbClr val="FFFFFF"/>
                    </a:gs>
                  </a:gsLst>
                  <a:lin ang="5400000" scaled="0"/>
                </a:gradFill>
              </a:rPr>
              <a:t>41%</a:t>
            </a:r>
          </a:p>
        </p:txBody>
      </p:sp>
      <p:sp>
        <p:nvSpPr>
          <p:cNvPr id="174" name="TextBox 173"/>
          <p:cNvSpPr txBox="1"/>
          <p:nvPr/>
        </p:nvSpPr>
        <p:spPr>
          <a:xfrm>
            <a:off x="427037" y="6240462"/>
            <a:ext cx="2438400" cy="215444"/>
          </a:xfrm>
          <a:prstGeom prst="rect">
            <a:avLst/>
          </a:prstGeom>
          <a:noFill/>
        </p:spPr>
        <p:txBody>
          <a:bodyPr wrap="square" rtlCol="0">
            <a:spAutoFit/>
          </a:bodyPr>
          <a:lstStyle/>
          <a:p>
            <a:r>
              <a:rPr lang="en-US" sz="800" dirty="0" smtClean="0">
                <a:gradFill>
                  <a:gsLst>
                    <a:gs pos="0">
                      <a:srgbClr val="FFFFFF"/>
                    </a:gs>
                    <a:gs pos="100000">
                      <a:srgbClr val="FFFFFF"/>
                    </a:gs>
                  </a:gsLst>
                  <a:lin ang="5400000" scaled="0"/>
                </a:gradFill>
              </a:rPr>
              <a:t>Source: </a:t>
            </a:r>
            <a:r>
              <a:rPr lang="en-US" sz="800" dirty="0" err="1" smtClean="0">
                <a:gradFill>
                  <a:gsLst>
                    <a:gs pos="0">
                      <a:srgbClr val="FFFFFF"/>
                    </a:gs>
                    <a:gs pos="100000">
                      <a:srgbClr val="FFFFFF"/>
                    </a:gs>
                  </a:gsLst>
                  <a:lin ang="5400000" scaled="0"/>
                </a:gradFill>
              </a:rPr>
              <a:t>eMarketere</a:t>
            </a:r>
            <a:r>
              <a:rPr lang="en-US" sz="800" dirty="0" smtClean="0">
                <a:gradFill>
                  <a:gsLst>
                    <a:gs pos="0">
                      <a:srgbClr val="FFFFFF"/>
                    </a:gs>
                    <a:gs pos="100000">
                      <a:srgbClr val="FFFFFF"/>
                    </a:gs>
                  </a:gsLst>
                  <a:lin ang="5400000" scaled="0"/>
                </a:gradFill>
              </a:rPr>
              <a:t>, PwC, juniper research</a:t>
            </a:r>
          </a:p>
        </p:txBody>
      </p:sp>
    </p:spTree>
    <p:extLst>
      <p:ext uri="{BB962C8B-B14F-4D97-AF65-F5344CB8AC3E}">
        <p14:creationId xmlns:p14="http://schemas.microsoft.com/office/powerpoint/2010/main" val="26831610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6"/>
                                        </p:tgtEl>
                                        <p:attrNameLst>
                                          <p:attrName>style.visibility</p:attrName>
                                        </p:attrNameLst>
                                      </p:cBhvr>
                                      <p:to>
                                        <p:strVal val="visible"/>
                                      </p:to>
                                    </p:set>
                                    <p:animEffect transition="in" filter="fade">
                                      <p:cBhvr>
                                        <p:cTn id="7" dur="1000"/>
                                        <p:tgtEl>
                                          <p:spTgt spid="126"/>
                                        </p:tgtEl>
                                      </p:cBhvr>
                                    </p:animEffect>
                                    <p:anim calcmode="lin" valueType="num">
                                      <p:cBhvr>
                                        <p:cTn id="8" dur="1000" fill="hold"/>
                                        <p:tgtEl>
                                          <p:spTgt spid="126"/>
                                        </p:tgtEl>
                                        <p:attrNameLst>
                                          <p:attrName>ppt_x</p:attrName>
                                        </p:attrNameLst>
                                      </p:cBhvr>
                                      <p:tavLst>
                                        <p:tav tm="0">
                                          <p:val>
                                            <p:strVal val="#ppt_x"/>
                                          </p:val>
                                        </p:tav>
                                        <p:tav tm="100000">
                                          <p:val>
                                            <p:strVal val="#ppt_x"/>
                                          </p:val>
                                        </p:tav>
                                      </p:tavLst>
                                    </p:anim>
                                    <p:anim calcmode="lin" valueType="num">
                                      <p:cBhvr>
                                        <p:cTn id="9" dur="1000" fill="hold"/>
                                        <p:tgtEl>
                                          <p:spTgt spid="1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7"/>
                                        </p:tgtEl>
                                        <p:attrNameLst>
                                          <p:attrName>style.visibility</p:attrName>
                                        </p:attrNameLst>
                                      </p:cBhvr>
                                      <p:to>
                                        <p:strVal val="visible"/>
                                      </p:to>
                                    </p:set>
                                    <p:animEffect transition="in" filter="fade">
                                      <p:cBhvr>
                                        <p:cTn id="12" dur="1000"/>
                                        <p:tgtEl>
                                          <p:spTgt spid="127"/>
                                        </p:tgtEl>
                                      </p:cBhvr>
                                    </p:animEffect>
                                    <p:anim calcmode="lin" valueType="num">
                                      <p:cBhvr>
                                        <p:cTn id="13" dur="1000" fill="hold"/>
                                        <p:tgtEl>
                                          <p:spTgt spid="127"/>
                                        </p:tgtEl>
                                        <p:attrNameLst>
                                          <p:attrName>ppt_x</p:attrName>
                                        </p:attrNameLst>
                                      </p:cBhvr>
                                      <p:tavLst>
                                        <p:tav tm="0">
                                          <p:val>
                                            <p:strVal val="#ppt_x"/>
                                          </p:val>
                                        </p:tav>
                                        <p:tav tm="100000">
                                          <p:val>
                                            <p:strVal val="#ppt_x"/>
                                          </p:val>
                                        </p:tav>
                                      </p:tavLst>
                                    </p:anim>
                                    <p:anim calcmode="lin" valueType="num">
                                      <p:cBhvr>
                                        <p:cTn id="14" dur="1000" fill="hold"/>
                                        <p:tgtEl>
                                          <p:spTgt spid="12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6"/>
                                        </p:tgtEl>
                                        <p:attrNameLst>
                                          <p:attrName>style.visibility</p:attrName>
                                        </p:attrNameLst>
                                      </p:cBhvr>
                                      <p:to>
                                        <p:strVal val="visible"/>
                                      </p:to>
                                    </p:set>
                                    <p:animEffect transition="in" filter="fade">
                                      <p:cBhvr>
                                        <p:cTn id="17" dur="1000"/>
                                        <p:tgtEl>
                                          <p:spTgt spid="146"/>
                                        </p:tgtEl>
                                      </p:cBhvr>
                                    </p:animEffect>
                                    <p:anim calcmode="lin" valueType="num">
                                      <p:cBhvr>
                                        <p:cTn id="18" dur="1000" fill="hold"/>
                                        <p:tgtEl>
                                          <p:spTgt spid="146"/>
                                        </p:tgtEl>
                                        <p:attrNameLst>
                                          <p:attrName>ppt_x</p:attrName>
                                        </p:attrNameLst>
                                      </p:cBhvr>
                                      <p:tavLst>
                                        <p:tav tm="0">
                                          <p:val>
                                            <p:strVal val="#ppt_x"/>
                                          </p:val>
                                        </p:tav>
                                        <p:tav tm="100000">
                                          <p:val>
                                            <p:strVal val="#ppt_x"/>
                                          </p:val>
                                        </p:tav>
                                      </p:tavLst>
                                    </p:anim>
                                    <p:anim calcmode="lin" valueType="num">
                                      <p:cBhvr>
                                        <p:cTn id="19" dur="1000" fill="hold"/>
                                        <p:tgtEl>
                                          <p:spTgt spid="14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47"/>
                                        </p:tgtEl>
                                        <p:attrNameLst>
                                          <p:attrName>style.visibility</p:attrName>
                                        </p:attrNameLst>
                                      </p:cBhvr>
                                      <p:to>
                                        <p:strVal val="visible"/>
                                      </p:to>
                                    </p:set>
                                    <p:animEffect transition="in" filter="fade">
                                      <p:cBhvr>
                                        <p:cTn id="22" dur="1000"/>
                                        <p:tgtEl>
                                          <p:spTgt spid="147"/>
                                        </p:tgtEl>
                                      </p:cBhvr>
                                    </p:animEffect>
                                    <p:anim calcmode="lin" valueType="num">
                                      <p:cBhvr>
                                        <p:cTn id="23" dur="1000" fill="hold"/>
                                        <p:tgtEl>
                                          <p:spTgt spid="147"/>
                                        </p:tgtEl>
                                        <p:attrNameLst>
                                          <p:attrName>ppt_x</p:attrName>
                                        </p:attrNameLst>
                                      </p:cBhvr>
                                      <p:tavLst>
                                        <p:tav tm="0">
                                          <p:val>
                                            <p:strVal val="#ppt_x"/>
                                          </p:val>
                                        </p:tav>
                                        <p:tav tm="100000">
                                          <p:val>
                                            <p:strVal val="#ppt_x"/>
                                          </p:val>
                                        </p:tav>
                                      </p:tavLst>
                                    </p:anim>
                                    <p:anim calcmode="lin" valueType="num">
                                      <p:cBhvr>
                                        <p:cTn id="24" dur="1000" fill="hold"/>
                                        <p:tgtEl>
                                          <p:spTgt spid="14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50"/>
                                        </p:tgtEl>
                                        <p:attrNameLst>
                                          <p:attrName>style.visibility</p:attrName>
                                        </p:attrNameLst>
                                      </p:cBhvr>
                                      <p:to>
                                        <p:strVal val="visible"/>
                                      </p:to>
                                    </p:set>
                                    <p:animEffect transition="in" filter="fade">
                                      <p:cBhvr>
                                        <p:cTn id="27" dur="1000"/>
                                        <p:tgtEl>
                                          <p:spTgt spid="150"/>
                                        </p:tgtEl>
                                      </p:cBhvr>
                                    </p:animEffect>
                                    <p:anim calcmode="lin" valueType="num">
                                      <p:cBhvr>
                                        <p:cTn id="28" dur="1000" fill="hold"/>
                                        <p:tgtEl>
                                          <p:spTgt spid="150"/>
                                        </p:tgtEl>
                                        <p:attrNameLst>
                                          <p:attrName>ppt_x</p:attrName>
                                        </p:attrNameLst>
                                      </p:cBhvr>
                                      <p:tavLst>
                                        <p:tav tm="0">
                                          <p:val>
                                            <p:strVal val="#ppt_x"/>
                                          </p:val>
                                        </p:tav>
                                        <p:tav tm="100000">
                                          <p:val>
                                            <p:strVal val="#ppt_x"/>
                                          </p:val>
                                        </p:tav>
                                      </p:tavLst>
                                    </p:anim>
                                    <p:anim calcmode="lin" valueType="num">
                                      <p:cBhvr>
                                        <p:cTn id="29" dur="1000" fill="hold"/>
                                        <p:tgtEl>
                                          <p:spTgt spid="15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66"/>
                                        </p:tgtEl>
                                        <p:attrNameLst>
                                          <p:attrName>style.visibility</p:attrName>
                                        </p:attrNameLst>
                                      </p:cBhvr>
                                      <p:to>
                                        <p:strVal val="visible"/>
                                      </p:to>
                                    </p:set>
                                    <p:animEffect transition="in" filter="fade">
                                      <p:cBhvr>
                                        <p:cTn id="32" dur="1000"/>
                                        <p:tgtEl>
                                          <p:spTgt spid="166"/>
                                        </p:tgtEl>
                                      </p:cBhvr>
                                    </p:animEffect>
                                    <p:anim calcmode="lin" valueType="num">
                                      <p:cBhvr>
                                        <p:cTn id="33" dur="1000" fill="hold"/>
                                        <p:tgtEl>
                                          <p:spTgt spid="166"/>
                                        </p:tgtEl>
                                        <p:attrNameLst>
                                          <p:attrName>ppt_x</p:attrName>
                                        </p:attrNameLst>
                                      </p:cBhvr>
                                      <p:tavLst>
                                        <p:tav tm="0">
                                          <p:val>
                                            <p:strVal val="#ppt_x"/>
                                          </p:val>
                                        </p:tav>
                                        <p:tav tm="100000">
                                          <p:val>
                                            <p:strVal val="#ppt_x"/>
                                          </p:val>
                                        </p:tav>
                                      </p:tavLst>
                                    </p:anim>
                                    <p:anim calcmode="lin" valueType="num">
                                      <p:cBhvr>
                                        <p:cTn id="34" dur="1000" fill="hold"/>
                                        <p:tgtEl>
                                          <p:spTgt spid="16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7"/>
                                        </p:tgtEl>
                                        <p:attrNameLst>
                                          <p:attrName>style.visibility</p:attrName>
                                        </p:attrNameLst>
                                      </p:cBhvr>
                                      <p:to>
                                        <p:strVal val="visible"/>
                                      </p:to>
                                    </p:set>
                                    <p:animEffect transition="in" filter="fade">
                                      <p:cBhvr>
                                        <p:cTn id="37" dur="1000"/>
                                        <p:tgtEl>
                                          <p:spTgt spid="167"/>
                                        </p:tgtEl>
                                      </p:cBhvr>
                                    </p:animEffect>
                                    <p:anim calcmode="lin" valueType="num">
                                      <p:cBhvr>
                                        <p:cTn id="38" dur="1000" fill="hold"/>
                                        <p:tgtEl>
                                          <p:spTgt spid="167"/>
                                        </p:tgtEl>
                                        <p:attrNameLst>
                                          <p:attrName>ppt_x</p:attrName>
                                        </p:attrNameLst>
                                      </p:cBhvr>
                                      <p:tavLst>
                                        <p:tav tm="0">
                                          <p:val>
                                            <p:strVal val="#ppt_x"/>
                                          </p:val>
                                        </p:tav>
                                        <p:tav tm="100000">
                                          <p:val>
                                            <p:strVal val="#ppt_x"/>
                                          </p:val>
                                        </p:tav>
                                      </p:tavLst>
                                    </p:anim>
                                    <p:anim calcmode="lin" valueType="num">
                                      <p:cBhvr>
                                        <p:cTn id="39" dur="1000" fill="hold"/>
                                        <p:tgtEl>
                                          <p:spTgt spid="16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70"/>
                                        </p:tgtEl>
                                        <p:attrNameLst>
                                          <p:attrName>style.visibility</p:attrName>
                                        </p:attrNameLst>
                                      </p:cBhvr>
                                      <p:to>
                                        <p:strVal val="visible"/>
                                      </p:to>
                                    </p:set>
                                    <p:animEffect transition="in" filter="fade">
                                      <p:cBhvr>
                                        <p:cTn id="42" dur="1000"/>
                                        <p:tgtEl>
                                          <p:spTgt spid="170"/>
                                        </p:tgtEl>
                                      </p:cBhvr>
                                    </p:animEffect>
                                    <p:anim calcmode="lin" valueType="num">
                                      <p:cBhvr>
                                        <p:cTn id="43" dur="1000" fill="hold"/>
                                        <p:tgtEl>
                                          <p:spTgt spid="170"/>
                                        </p:tgtEl>
                                        <p:attrNameLst>
                                          <p:attrName>ppt_x</p:attrName>
                                        </p:attrNameLst>
                                      </p:cBhvr>
                                      <p:tavLst>
                                        <p:tav tm="0">
                                          <p:val>
                                            <p:strVal val="#ppt_x"/>
                                          </p:val>
                                        </p:tav>
                                        <p:tav tm="100000">
                                          <p:val>
                                            <p:strVal val="#ppt_x"/>
                                          </p:val>
                                        </p:tav>
                                      </p:tavLst>
                                    </p:anim>
                                    <p:anim calcmode="lin" valueType="num">
                                      <p:cBhvr>
                                        <p:cTn id="44" dur="1000" fill="hold"/>
                                        <p:tgtEl>
                                          <p:spTgt spid="17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71"/>
                                        </p:tgtEl>
                                        <p:attrNameLst>
                                          <p:attrName>style.visibility</p:attrName>
                                        </p:attrNameLst>
                                      </p:cBhvr>
                                      <p:to>
                                        <p:strVal val="visible"/>
                                      </p:to>
                                    </p:set>
                                    <p:animEffect transition="in" filter="fade">
                                      <p:cBhvr>
                                        <p:cTn id="47" dur="1000"/>
                                        <p:tgtEl>
                                          <p:spTgt spid="171"/>
                                        </p:tgtEl>
                                      </p:cBhvr>
                                    </p:animEffect>
                                    <p:anim calcmode="lin" valueType="num">
                                      <p:cBhvr>
                                        <p:cTn id="48" dur="1000" fill="hold"/>
                                        <p:tgtEl>
                                          <p:spTgt spid="171"/>
                                        </p:tgtEl>
                                        <p:attrNameLst>
                                          <p:attrName>ppt_x</p:attrName>
                                        </p:attrNameLst>
                                      </p:cBhvr>
                                      <p:tavLst>
                                        <p:tav tm="0">
                                          <p:val>
                                            <p:strVal val="#ppt_x"/>
                                          </p:val>
                                        </p:tav>
                                        <p:tav tm="100000">
                                          <p:val>
                                            <p:strVal val="#ppt_x"/>
                                          </p:val>
                                        </p:tav>
                                      </p:tavLst>
                                    </p:anim>
                                    <p:anim calcmode="lin" valueType="num">
                                      <p:cBhvr>
                                        <p:cTn id="49" dur="1000" fill="hold"/>
                                        <p:tgtEl>
                                          <p:spTgt spid="171"/>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10" presetClass="entr" presetSubtype="0" fill="hold" grpId="0" nodeType="afterEffect">
                                  <p:stCondLst>
                                    <p:cond delay="0"/>
                                  </p:stCondLst>
                                  <p:childTnLst>
                                    <p:set>
                                      <p:cBhvr>
                                        <p:cTn id="52" dur="1" fill="hold">
                                          <p:stCondLst>
                                            <p:cond delay="0"/>
                                          </p:stCondLst>
                                        </p:cTn>
                                        <p:tgtEl>
                                          <p:spTgt spid="164"/>
                                        </p:tgtEl>
                                        <p:attrNameLst>
                                          <p:attrName>style.visibility</p:attrName>
                                        </p:attrNameLst>
                                      </p:cBhvr>
                                      <p:to>
                                        <p:strVal val="visible"/>
                                      </p:to>
                                    </p:set>
                                    <p:animEffect transition="in" filter="fade">
                                      <p:cBhvr>
                                        <p:cTn id="53" dur="500"/>
                                        <p:tgtEl>
                                          <p:spTgt spid="164"/>
                                        </p:tgtEl>
                                      </p:cBhvr>
                                    </p:animEffect>
                                  </p:childTnLst>
                                </p:cTn>
                              </p:par>
                            </p:childTnLst>
                          </p:cTn>
                        </p:par>
                        <p:par>
                          <p:cTn id="54" fill="hold">
                            <p:stCondLst>
                              <p:cond delay="1500"/>
                            </p:stCondLst>
                            <p:childTnLst>
                              <p:par>
                                <p:cTn id="55" presetID="10" presetClass="entr" presetSubtype="0" fill="hold" grpId="0" nodeType="afterEffect">
                                  <p:stCondLst>
                                    <p:cond delay="0"/>
                                  </p:stCondLst>
                                  <p:childTnLst>
                                    <p:set>
                                      <p:cBhvr>
                                        <p:cTn id="56" dur="1" fill="hold">
                                          <p:stCondLst>
                                            <p:cond delay="0"/>
                                          </p:stCondLst>
                                        </p:cTn>
                                        <p:tgtEl>
                                          <p:spTgt spid="165"/>
                                        </p:tgtEl>
                                        <p:attrNameLst>
                                          <p:attrName>style.visibility</p:attrName>
                                        </p:attrNameLst>
                                      </p:cBhvr>
                                      <p:to>
                                        <p:strVal val="visible"/>
                                      </p:to>
                                    </p:set>
                                    <p:animEffect transition="in" filter="fade">
                                      <p:cBhvr>
                                        <p:cTn id="57" dur="500"/>
                                        <p:tgtEl>
                                          <p:spTgt spid="165"/>
                                        </p:tgtEl>
                                      </p:cBhvr>
                                    </p:animEffect>
                                  </p:childTnLst>
                                </p:cTn>
                              </p:par>
                            </p:childTnLst>
                          </p:cTn>
                        </p:par>
                        <p:par>
                          <p:cTn id="58" fill="hold">
                            <p:stCondLst>
                              <p:cond delay="2000"/>
                            </p:stCondLst>
                            <p:childTnLst>
                              <p:par>
                                <p:cTn id="59" presetID="10" presetClass="entr" presetSubtype="0" fill="hold" grpId="0" nodeType="afterEffect">
                                  <p:stCondLst>
                                    <p:cond delay="0"/>
                                  </p:stCondLst>
                                  <p:childTnLst>
                                    <p:set>
                                      <p:cBhvr>
                                        <p:cTn id="60" dur="1" fill="hold">
                                          <p:stCondLst>
                                            <p:cond delay="0"/>
                                          </p:stCondLst>
                                        </p:cTn>
                                        <p:tgtEl>
                                          <p:spTgt spid="168"/>
                                        </p:tgtEl>
                                        <p:attrNameLst>
                                          <p:attrName>style.visibility</p:attrName>
                                        </p:attrNameLst>
                                      </p:cBhvr>
                                      <p:to>
                                        <p:strVal val="visible"/>
                                      </p:to>
                                    </p:set>
                                    <p:animEffect transition="in" filter="fade">
                                      <p:cBhvr>
                                        <p:cTn id="61" dur="500"/>
                                        <p:tgtEl>
                                          <p:spTgt spid="168"/>
                                        </p:tgtEl>
                                      </p:cBhvr>
                                    </p:animEffect>
                                  </p:childTnLst>
                                </p:cTn>
                              </p:par>
                            </p:childTnLst>
                          </p:cTn>
                        </p:par>
                        <p:par>
                          <p:cTn id="62" fill="hold">
                            <p:stCondLst>
                              <p:cond delay="2500"/>
                            </p:stCondLst>
                            <p:childTnLst>
                              <p:par>
                                <p:cTn id="63" presetID="10" presetClass="entr" presetSubtype="0" fill="hold" grpId="0" nodeType="afterEffect">
                                  <p:stCondLst>
                                    <p:cond delay="0"/>
                                  </p:stCondLst>
                                  <p:childTnLst>
                                    <p:set>
                                      <p:cBhvr>
                                        <p:cTn id="64" dur="1" fill="hold">
                                          <p:stCondLst>
                                            <p:cond delay="0"/>
                                          </p:stCondLst>
                                        </p:cTn>
                                        <p:tgtEl>
                                          <p:spTgt spid="169"/>
                                        </p:tgtEl>
                                        <p:attrNameLst>
                                          <p:attrName>style.visibility</p:attrName>
                                        </p:attrNameLst>
                                      </p:cBhvr>
                                      <p:to>
                                        <p:strVal val="visible"/>
                                      </p:to>
                                    </p:set>
                                    <p:animEffect transition="in" filter="fade">
                                      <p:cBhvr>
                                        <p:cTn id="65" dur="500"/>
                                        <p:tgtEl>
                                          <p:spTgt spid="169"/>
                                        </p:tgtEl>
                                      </p:cBhvr>
                                    </p:animEffect>
                                  </p:childTnLst>
                                </p:cTn>
                              </p:par>
                            </p:childTnLst>
                          </p:cTn>
                        </p:par>
                        <p:par>
                          <p:cTn id="66" fill="hold">
                            <p:stCondLst>
                              <p:cond delay="3000"/>
                            </p:stCondLst>
                            <p:childTnLst>
                              <p:par>
                                <p:cTn id="67" presetID="10" presetClass="entr" presetSubtype="0" fill="hold" grpId="0" nodeType="afterEffect">
                                  <p:stCondLst>
                                    <p:cond delay="0"/>
                                  </p:stCondLst>
                                  <p:childTnLst>
                                    <p:set>
                                      <p:cBhvr>
                                        <p:cTn id="68" dur="1" fill="hold">
                                          <p:stCondLst>
                                            <p:cond delay="0"/>
                                          </p:stCondLst>
                                        </p:cTn>
                                        <p:tgtEl>
                                          <p:spTgt spid="172"/>
                                        </p:tgtEl>
                                        <p:attrNameLst>
                                          <p:attrName>style.visibility</p:attrName>
                                        </p:attrNameLst>
                                      </p:cBhvr>
                                      <p:to>
                                        <p:strVal val="visible"/>
                                      </p:to>
                                    </p:set>
                                    <p:animEffect transition="in" filter="fade">
                                      <p:cBhvr>
                                        <p:cTn id="69" dur="500"/>
                                        <p:tgtEl>
                                          <p:spTgt spid="172"/>
                                        </p:tgtEl>
                                      </p:cBhvr>
                                    </p:animEffect>
                                  </p:childTnLst>
                                </p:cTn>
                              </p:par>
                            </p:childTnLst>
                          </p:cTn>
                        </p:par>
                        <p:par>
                          <p:cTn id="70" fill="hold">
                            <p:stCondLst>
                              <p:cond delay="3500"/>
                            </p:stCondLst>
                            <p:childTnLst>
                              <p:par>
                                <p:cTn id="71" presetID="10" presetClass="entr" presetSubtype="0" fill="hold" grpId="0" nodeType="afterEffect">
                                  <p:stCondLst>
                                    <p:cond delay="0"/>
                                  </p:stCondLst>
                                  <p:childTnLst>
                                    <p:set>
                                      <p:cBhvr>
                                        <p:cTn id="72" dur="1" fill="hold">
                                          <p:stCondLst>
                                            <p:cond delay="0"/>
                                          </p:stCondLst>
                                        </p:cTn>
                                        <p:tgtEl>
                                          <p:spTgt spid="173"/>
                                        </p:tgtEl>
                                        <p:attrNameLst>
                                          <p:attrName>style.visibility</p:attrName>
                                        </p:attrNameLst>
                                      </p:cBhvr>
                                      <p:to>
                                        <p:strVal val="visible"/>
                                      </p:to>
                                    </p:set>
                                    <p:animEffect transition="in" filter="fade">
                                      <p:cBhvr>
                                        <p:cTn id="73" dur="500"/>
                                        <p:tgtEl>
                                          <p:spTgt spid="173"/>
                                        </p:tgtEl>
                                      </p:cBhvr>
                                    </p:animEffect>
                                  </p:childTnLst>
                                </p:cTn>
                              </p:par>
                              <p:par>
                                <p:cTn id="74" presetID="42" presetClass="entr" presetSubtype="0" fill="hold" grpId="0" nodeType="withEffect">
                                  <p:stCondLst>
                                    <p:cond delay="0"/>
                                  </p:stCondLst>
                                  <p:childTnLst>
                                    <p:set>
                                      <p:cBhvr>
                                        <p:cTn id="75" dur="1" fill="hold">
                                          <p:stCondLst>
                                            <p:cond delay="0"/>
                                          </p:stCondLst>
                                        </p:cTn>
                                        <p:tgtEl>
                                          <p:spTgt spid="174"/>
                                        </p:tgtEl>
                                        <p:attrNameLst>
                                          <p:attrName>style.visibility</p:attrName>
                                        </p:attrNameLst>
                                      </p:cBhvr>
                                      <p:to>
                                        <p:strVal val="visible"/>
                                      </p:to>
                                    </p:set>
                                    <p:animEffect transition="in" filter="fade">
                                      <p:cBhvr>
                                        <p:cTn id="76" dur="1000"/>
                                        <p:tgtEl>
                                          <p:spTgt spid="174"/>
                                        </p:tgtEl>
                                      </p:cBhvr>
                                    </p:animEffect>
                                    <p:anim calcmode="lin" valueType="num">
                                      <p:cBhvr>
                                        <p:cTn id="77" dur="1000" fill="hold"/>
                                        <p:tgtEl>
                                          <p:spTgt spid="174"/>
                                        </p:tgtEl>
                                        <p:attrNameLst>
                                          <p:attrName>ppt_x</p:attrName>
                                        </p:attrNameLst>
                                      </p:cBhvr>
                                      <p:tavLst>
                                        <p:tav tm="0">
                                          <p:val>
                                            <p:strVal val="#ppt_x"/>
                                          </p:val>
                                        </p:tav>
                                        <p:tav tm="100000">
                                          <p:val>
                                            <p:strVal val="#ppt_x"/>
                                          </p:val>
                                        </p:tav>
                                      </p:tavLst>
                                    </p:anim>
                                    <p:anim calcmode="lin" valueType="num">
                                      <p:cBhvr>
                                        <p:cTn id="78" dur="1000" fill="hold"/>
                                        <p:tgtEl>
                                          <p:spTgt spid="1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P spid="127" grpId="0"/>
      <p:bldP spid="146" grpId="0"/>
      <p:bldP spid="147" grpId="0" animBg="1"/>
      <p:bldP spid="150" grpId="0" animBg="1"/>
      <p:bldP spid="164" grpId="0" animBg="1"/>
      <p:bldP spid="165" grpId="0"/>
      <p:bldP spid="166" grpId="0"/>
      <p:bldP spid="167" grpId="0"/>
      <p:bldP spid="168" grpId="0" animBg="1"/>
      <p:bldP spid="169" grpId="0"/>
      <p:bldP spid="170" grpId="0"/>
      <p:bldP spid="171" grpId="0"/>
      <p:bldP spid="172" grpId="0" animBg="1"/>
      <p:bldP spid="173" grpId="0"/>
      <p:bldP spid="17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Introduction </a:t>
            </a:r>
            <a:br>
              <a:rPr lang="en-US" dirty="0" smtClean="0"/>
            </a:br>
            <a:r>
              <a:rPr lang="en-US" dirty="0" smtClean="0"/>
              <a:t>to Advertising</a:t>
            </a:r>
            <a:endParaRPr lang="en-US" dirty="0"/>
          </a:p>
        </p:txBody>
      </p:sp>
      <p:grpSp>
        <p:nvGrpSpPr>
          <p:cNvPr id="6" name="Group 5"/>
          <p:cNvGrpSpPr/>
          <p:nvPr/>
        </p:nvGrpSpPr>
        <p:grpSpPr bwMode="black">
          <a:xfrm>
            <a:off x="11079276" y="5695943"/>
            <a:ext cx="949858" cy="949584"/>
            <a:chOff x="1435100" y="3879850"/>
            <a:chExt cx="739775" cy="795338"/>
          </a:xfrm>
          <a:solidFill>
            <a:schemeClr val="tx1"/>
          </a:solidFill>
        </p:grpSpPr>
        <p:sp>
          <p:nvSpPr>
            <p:cNvPr id="7" name="Freeform 6"/>
            <p:cNvSpPr>
              <a:spLocks/>
            </p:cNvSpPr>
            <p:nvPr/>
          </p:nvSpPr>
          <p:spPr bwMode="black">
            <a:xfrm>
              <a:off x="1435100" y="4191000"/>
              <a:ext cx="106363" cy="106363"/>
            </a:xfrm>
            <a:custGeom>
              <a:avLst/>
              <a:gdLst>
                <a:gd name="T0" fmla="*/ 15 w 67"/>
                <a:gd name="T1" fmla="*/ 67 h 67"/>
                <a:gd name="T2" fmla="*/ 15 w 67"/>
                <a:gd name="T3" fmla="*/ 66 h 67"/>
                <a:gd name="T4" fmla="*/ 33 w 67"/>
                <a:gd name="T5" fmla="*/ 48 h 67"/>
                <a:gd name="T6" fmla="*/ 52 w 67"/>
                <a:gd name="T7" fmla="*/ 67 h 67"/>
                <a:gd name="T8" fmla="*/ 67 w 67"/>
                <a:gd name="T9" fmla="*/ 52 h 67"/>
                <a:gd name="T10" fmla="*/ 66 w 67"/>
                <a:gd name="T11" fmla="*/ 51 h 67"/>
                <a:gd name="T12" fmla="*/ 48 w 67"/>
                <a:gd name="T13" fmla="*/ 33 h 67"/>
                <a:gd name="T14" fmla="*/ 67 w 67"/>
                <a:gd name="T15" fmla="*/ 15 h 67"/>
                <a:gd name="T16" fmla="*/ 52 w 67"/>
                <a:gd name="T17" fmla="*/ 0 h 67"/>
                <a:gd name="T18" fmla="*/ 33 w 67"/>
                <a:gd name="T19" fmla="*/ 19 h 67"/>
                <a:gd name="T20" fmla="*/ 15 w 67"/>
                <a:gd name="T21" fmla="*/ 0 h 67"/>
                <a:gd name="T22" fmla="*/ 0 w 67"/>
                <a:gd name="T23" fmla="*/ 15 h 67"/>
                <a:gd name="T24" fmla="*/ 19 w 67"/>
                <a:gd name="T25" fmla="*/ 33 h 67"/>
                <a:gd name="T26" fmla="*/ 0 w 67"/>
                <a:gd name="T27" fmla="*/ 52 h 67"/>
                <a:gd name="T28" fmla="*/ 15 w 67"/>
                <a:gd name="T29"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67">
                  <a:moveTo>
                    <a:pt x="15" y="67"/>
                  </a:moveTo>
                  <a:lnTo>
                    <a:pt x="15" y="66"/>
                  </a:lnTo>
                  <a:lnTo>
                    <a:pt x="33" y="48"/>
                  </a:lnTo>
                  <a:lnTo>
                    <a:pt x="52" y="67"/>
                  </a:lnTo>
                  <a:lnTo>
                    <a:pt x="67" y="52"/>
                  </a:lnTo>
                  <a:lnTo>
                    <a:pt x="66" y="51"/>
                  </a:lnTo>
                  <a:lnTo>
                    <a:pt x="48" y="33"/>
                  </a:lnTo>
                  <a:lnTo>
                    <a:pt x="67" y="15"/>
                  </a:lnTo>
                  <a:lnTo>
                    <a:pt x="52" y="0"/>
                  </a:lnTo>
                  <a:lnTo>
                    <a:pt x="33" y="19"/>
                  </a:lnTo>
                  <a:lnTo>
                    <a:pt x="15" y="0"/>
                  </a:lnTo>
                  <a:lnTo>
                    <a:pt x="0" y="15"/>
                  </a:lnTo>
                  <a:lnTo>
                    <a:pt x="19" y="33"/>
                  </a:lnTo>
                  <a:lnTo>
                    <a:pt x="0" y="52"/>
                  </a:lnTo>
                  <a:lnTo>
                    <a:pt x="15"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8" name="Freeform 7"/>
            <p:cNvSpPr>
              <a:spLocks/>
            </p:cNvSpPr>
            <p:nvPr/>
          </p:nvSpPr>
          <p:spPr bwMode="black">
            <a:xfrm>
              <a:off x="1620838" y="4208463"/>
              <a:ext cx="106363" cy="104775"/>
            </a:xfrm>
            <a:custGeom>
              <a:avLst/>
              <a:gdLst>
                <a:gd name="T0" fmla="*/ 66 w 67"/>
                <a:gd name="T1" fmla="*/ 51 h 66"/>
                <a:gd name="T2" fmla="*/ 48 w 67"/>
                <a:gd name="T3" fmla="*/ 33 h 66"/>
                <a:gd name="T4" fmla="*/ 67 w 67"/>
                <a:gd name="T5" fmla="*/ 14 h 66"/>
                <a:gd name="T6" fmla="*/ 52 w 67"/>
                <a:gd name="T7" fmla="*/ 0 h 66"/>
                <a:gd name="T8" fmla="*/ 33 w 67"/>
                <a:gd name="T9" fmla="*/ 18 h 66"/>
                <a:gd name="T10" fmla="*/ 15 w 67"/>
                <a:gd name="T11" fmla="*/ 0 h 66"/>
                <a:gd name="T12" fmla="*/ 0 w 67"/>
                <a:gd name="T13" fmla="*/ 14 h 66"/>
                <a:gd name="T14" fmla="*/ 19 w 67"/>
                <a:gd name="T15" fmla="*/ 33 h 66"/>
                <a:gd name="T16" fmla="*/ 0 w 67"/>
                <a:gd name="T17" fmla="*/ 51 h 66"/>
                <a:gd name="T18" fmla="*/ 15 w 67"/>
                <a:gd name="T19" fmla="*/ 66 h 66"/>
                <a:gd name="T20" fmla="*/ 15 w 67"/>
                <a:gd name="T21" fmla="*/ 66 h 66"/>
                <a:gd name="T22" fmla="*/ 33 w 67"/>
                <a:gd name="T23" fmla="*/ 48 h 66"/>
                <a:gd name="T24" fmla="*/ 52 w 67"/>
                <a:gd name="T25" fmla="*/ 66 h 66"/>
                <a:gd name="T26" fmla="*/ 67 w 67"/>
                <a:gd name="T27" fmla="*/ 51 h 66"/>
                <a:gd name="T28" fmla="*/ 66 w 67"/>
                <a:gd name="T29" fmla="*/ 5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66">
                  <a:moveTo>
                    <a:pt x="66" y="51"/>
                  </a:moveTo>
                  <a:lnTo>
                    <a:pt x="48" y="33"/>
                  </a:lnTo>
                  <a:lnTo>
                    <a:pt x="67" y="14"/>
                  </a:lnTo>
                  <a:lnTo>
                    <a:pt x="52" y="0"/>
                  </a:lnTo>
                  <a:lnTo>
                    <a:pt x="33" y="18"/>
                  </a:lnTo>
                  <a:lnTo>
                    <a:pt x="15" y="0"/>
                  </a:lnTo>
                  <a:lnTo>
                    <a:pt x="0" y="14"/>
                  </a:lnTo>
                  <a:lnTo>
                    <a:pt x="19" y="33"/>
                  </a:lnTo>
                  <a:lnTo>
                    <a:pt x="0" y="51"/>
                  </a:lnTo>
                  <a:lnTo>
                    <a:pt x="15" y="66"/>
                  </a:lnTo>
                  <a:lnTo>
                    <a:pt x="15" y="66"/>
                  </a:lnTo>
                  <a:lnTo>
                    <a:pt x="33" y="48"/>
                  </a:lnTo>
                  <a:lnTo>
                    <a:pt x="52" y="66"/>
                  </a:lnTo>
                  <a:lnTo>
                    <a:pt x="67" y="51"/>
                  </a:lnTo>
                  <a:lnTo>
                    <a:pt x="66"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9" name="Freeform 8"/>
            <p:cNvSpPr>
              <a:spLocks/>
            </p:cNvSpPr>
            <p:nvPr/>
          </p:nvSpPr>
          <p:spPr bwMode="black">
            <a:xfrm>
              <a:off x="1876425" y="4184650"/>
              <a:ext cx="104775" cy="104775"/>
            </a:xfrm>
            <a:custGeom>
              <a:avLst/>
              <a:gdLst>
                <a:gd name="T0" fmla="*/ 14 w 66"/>
                <a:gd name="T1" fmla="*/ 66 h 66"/>
                <a:gd name="T2" fmla="*/ 15 w 66"/>
                <a:gd name="T3" fmla="*/ 66 h 66"/>
                <a:gd name="T4" fmla="*/ 33 w 66"/>
                <a:gd name="T5" fmla="*/ 48 h 66"/>
                <a:gd name="T6" fmla="*/ 52 w 66"/>
                <a:gd name="T7" fmla="*/ 66 h 66"/>
                <a:gd name="T8" fmla="*/ 66 w 66"/>
                <a:gd name="T9" fmla="*/ 51 h 66"/>
                <a:gd name="T10" fmla="*/ 66 w 66"/>
                <a:gd name="T11" fmla="*/ 51 h 66"/>
                <a:gd name="T12" fmla="*/ 48 w 66"/>
                <a:gd name="T13" fmla="*/ 33 h 66"/>
                <a:gd name="T14" fmla="*/ 66 w 66"/>
                <a:gd name="T15" fmla="*/ 14 h 66"/>
                <a:gd name="T16" fmla="*/ 52 w 66"/>
                <a:gd name="T17" fmla="*/ 0 h 66"/>
                <a:gd name="T18" fmla="*/ 33 w 66"/>
                <a:gd name="T19" fmla="*/ 18 h 66"/>
                <a:gd name="T20" fmla="*/ 14 w 66"/>
                <a:gd name="T21" fmla="*/ 0 h 66"/>
                <a:gd name="T22" fmla="*/ 0 w 66"/>
                <a:gd name="T23" fmla="*/ 14 h 66"/>
                <a:gd name="T24" fmla="*/ 18 w 66"/>
                <a:gd name="T25" fmla="*/ 33 h 66"/>
                <a:gd name="T26" fmla="*/ 0 w 66"/>
                <a:gd name="T27" fmla="*/ 51 h 66"/>
                <a:gd name="T28" fmla="*/ 14 w 66"/>
                <a:gd name="T29"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66">
                  <a:moveTo>
                    <a:pt x="14" y="66"/>
                  </a:moveTo>
                  <a:lnTo>
                    <a:pt x="15" y="66"/>
                  </a:lnTo>
                  <a:lnTo>
                    <a:pt x="33" y="48"/>
                  </a:lnTo>
                  <a:lnTo>
                    <a:pt x="52" y="66"/>
                  </a:lnTo>
                  <a:lnTo>
                    <a:pt x="66" y="51"/>
                  </a:lnTo>
                  <a:lnTo>
                    <a:pt x="66" y="51"/>
                  </a:lnTo>
                  <a:lnTo>
                    <a:pt x="48" y="33"/>
                  </a:lnTo>
                  <a:lnTo>
                    <a:pt x="66" y="14"/>
                  </a:lnTo>
                  <a:lnTo>
                    <a:pt x="52" y="0"/>
                  </a:lnTo>
                  <a:lnTo>
                    <a:pt x="33" y="18"/>
                  </a:lnTo>
                  <a:lnTo>
                    <a:pt x="14" y="0"/>
                  </a:lnTo>
                  <a:lnTo>
                    <a:pt x="0" y="14"/>
                  </a:lnTo>
                  <a:lnTo>
                    <a:pt x="18" y="33"/>
                  </a:lnTo>
                  <a:lnTo>
                    <a:pt x="0" y="51"/>
                  </a:lnTo>
                  <a:lnTo>
                    <a:pt x="14" y="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10" name="Freeform 9"/>
            <p:cNvSpPr>
              <a:spLocks/>
            </p:cNvSpPr>
            <p:nvPr/>
          </p:nvSpPr>
          <p:spPr bwMode="black">
            <a:xfrm>
              <a:off x="1498600" y="3879850"/>
              <a:ext cx="336550" cy="795338"/>
            </a:xfrm>
            <a:custGeom>
              <a:avLst/>
              <a:gdLst>
                <a:gd name="T0" fmla="*/ 938 w 1156"/>
                <a:gd name="T1" fmla="*/ 2724 h 2724"/>
                <a:gd name="T2" fmla="*/ 1139 w 1156"/>
                <a:gd name="T3" fmla="*/ 2523 h 2724"/>
                <a:gd name="T4" fmla="*/ 1036 w 1156"/>
                <a:gd name="T5" fmla="*/ 2347 h 2724"/>
                <a:gd name="T6" fmla="*/ 1156 w 1156"/>
                <a:gd name="T7" fmla="*/ 1686 h 2724"/>
                <a:gd name="T8" fmla="*/ 953 w 1156"/>
                <a:gd name="T9" fmla="*/ 884 h 2724"/>
                <a:gd name="T10" fmla="*/ 188 w 1156"/>
                <a:gd name="T11" fmla="*/ 128 h 2724"/>
                <a:gd name="T12" fmla="*/ 327 w 1156"/>
                <a:gd name="T13" fmla="*/ 90 h 2724"/>
                <a:gd name="T14" fmla="*/ 302 w 1156"/>
                <a:gd name="T15" fmla="*/ 0 h 2724"/>
                <a:gd name="T16" fmla="*/ 0 w 1156"/>
                <a:gd name="T17" fmla="*/ 82 h 2724"/>
                <a:gd name="T18" fmla="*/ 83 w 1156"/>
                <a:gd name="T19" fmla="*/ 385 h 2724"/>
                <a:gd name="T20" fmla="*/ 173 w 1156"/>
                <a:gd name="T21" fmla="*/ 360 h 2724"/>
                <a:gd name="T22" fmla="*/ 135 w 1156"/>
                <a:gd name="T23" fmla="*/ 223 h 2724"/>
                <a:gd name="T24" fmla="*/ 858 w 1156"/>
                <a:gd name="T25" fmla="*/ 937 h 2724"/>
                <a:gd name="T26" fmla="*/ 1047 w 1156"/>
                <a:gd name="T27" fmla="*/ 1686 h 2724"/>
                <a:gd name="T28" fmla="*/ 979 w 1156"/>
                <a:gd name="T29" fmla="*/ 2171 h 2724"/>
                <a:gd name="T30" fmla="*/ 933 w 1156"/>
                <a:gd name="T31" fmla="*/ 2312 h 2724"/>
                <a:gd name="T32" fmla="*/ 929 w 1156"/>
                <a:gd name="T33" fmla="*/ 2321 h 2724"/>
                <a:gd name="T34" fmla="*/ 736 w 1156"/>
                <a:gd name="T35" fmla="*/ 2523 h 2724"/>
                <a:gd name="T36" fmla="*/ 938 w 1156"/>
                <a:gd name="T37" fmla="*/ 2724 h 2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56" h="2724">
                  <a:moveTo>
                    <a:pt x="938" y="2724"/>
                  </a:moveTo>
                  <a:cubicBezTo>
                    <a:pt x="1049" y="2724"/>
                    <a:pt x="1139" y="2634"/>
                    <a:pt x="1139" y="2523"/>
                  </a:cubicBezTo>
                  <a:cubicBezTo>
                    <a:pt x="1139" y="2447"/>
                    <a:pt x="1098" y="2382"/>
                    <a:pt x="1036" y="2347"/>
                  </a:cubicBezTo>
                  <a:cubicBezTo>
                    <a:pt x="1078" y="2239"/>
                    <a:pt x="1156" y="1994"/>
                    <a:pt x="1156" y="1686"/>
                  </a:cubicBezTo>
                  <a:cubicBezTo>
                    <a:pt x="1156" y="1444"/>
                    <a:pt x="1108" y="1164"/>
                    <a:pt x="953" y="884"/>
                  </a:cubicBezTo>
                  <a:cubicBezTo>
                    <a:pt x="807" y="619"/>
                    <a:pt x="566" y="356"/>
                    <a:pt x="188" y="128"/>
                  </a:cubicBezTo>
                  <a:cubicBezTo>
                    <a:pt x="327" y="90"/>
                    <a:pt x="327" y="90"/>
                    <a:pt x="327" y="90"/>
                  </a:cubicBezTo>
                  <a:cubicBezTo>
                    <a:pt x="302" y="0"/>
                    <a:pt x="302" y="0"/>
                    <a:pt x="302" y="0"/>
                  </a:cubicBezTo>
                  <a:cubicBezTo>
                    <a:pt x="0" y="82"/>
                    <a:pt x="0" y="82"/>
                    <a:pt x="0" y="82"/>
                  </a:cubicBezTo>
                  <a:cubicBezTo>
                    <a:pt x="83" y="385"/>
                    <a:pt x="83" y="385"/>
                    <a:pt x="83" y="385"/>
                  </a:cubicBezTo>
                  <a:cubicBezTo>
                    <a:pt x="173" y="360"/>
                    <a:pt x="173" y="360"/>
                    <a:pt x="173" y="360"/>
                  </a:cubicBezTo>
                  <a:cubicBezTo>
                    <a:pt x="135" y="223"/>
                    <a:pt x="135" y="223"/>
                    <a:pt x="135" y="223"/>
                  </a:cubicBezTo>
                  <a:cubicBezTo>
                    <a:pt x="497" y="443"/>
                    <a:pt x="721" y="690"/>
                    <a:pt x="858" y="937"/>
                  </a:cubicBezTo>
                  <a:cubicBezTo>
                    <a:pt x="1002" y="1198"/>
                    <a:pt x="1047" y="1459"/>
                    <a:pt x="1047" y="1686"/>
                  </a:cubicBezTo>
                  <a:cubicBezTo>
                    <a:pt x="1047" y="1881"/>
                    <a:pt x="1013" y="2051"/>
                    <a:pt x="979" y="2171"/>
                  </a:cubicBezTo>
                  <a:cubicBezTo>
                    <a:pt x="963" y="2231"/>
                    <a:pt x="946" y="2279"/>
                    <a:pt x="933" y="2312"/>
                  </a:cubicBezTo>
                  <a:cubicBezTo>
                    <a:pt x="932" y="2315"/>
                    <a:pt x="931" y="2318"/>
                    <a:pt x="929" y="2321"/>
                  </a:cubicBezTo>
                  <a:cubicBezTo>
                    <a:pt x="822" y="2326"/>
                    <a:pt x="736" y="2414"/>
                    <a:pt x="736" y="2523"/>
                  </a:cubicBezTo>
                  <a:cubicBezTo>
                    <a:pt x="736" y="2634"/>
                    <a:pt x="826" y="2724"/>
                    <a:pt x="938" y="27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11" name="Oval 10"/>
            <p:cNvSpPr>
              <a:spLocks noChangeArrowheads="1"/>
            </p:cNvSpPr>
            <p:nvPr/>
          </p:nvSpPr>
          <p:spPr bwMode="black">
            <a:xfrm>
              <a:off x="1744663" y="4589463"/>
              <a:ext cx="53975"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12" name="Freeform 11"/>
            <p:cNvSpPr>
              <a:spLocks/>
            </p:cNvSpPr>
            <p:nvPr/>
          </p:nvSpPr>
          <p:spPr bwMode="black">
            <a:xfrm>
              <a:off x="1860550" y="4225925"/>
              <a:ext cx="314325" cy="350838"/>
            </a:xfrm>
            <a:custGeom>
              <a:avLst/>
              <a:gdLst>
                <a:gd name="T0" fmla="*/ 695 w 1079"/>
                <a:gd name="T1" fmla="*/ 124 h 1206"/>
                <a:gd name="T2" fmla="*/ 834 w 1079"/>
                <a:gd name="T3" fmla="*/ 90 h 1206"/>
                <a:gd name="T4" fmla="*/ 812 w 1079"/>
                <a:gd name="T5" fmla="*/ 0 h 1206"/>
                <a:gd name="T6" fmla="*/ 507 w 1079"/>
                <a:gd name="T7" fmla="*/ 73 h 1206"/>
                <a:gd name="T8" fmla="*/ 580 w 1079"/>
                <a:gd name="T9" fmla="*/ 378 h 1206"/>
                <a:gd name="T10" fmla="*/ 671 w 1079"/>
                <a:gd name="T11" fmla="*/ 356 h 1206"/>
                <a:gd name="T12" fmla="*/ 638 w 1079"/>
                <a:gd name="T13" fmla="*/ 217 h 1206"/>
                <a:gd name="T14" fmla="*/ 924 w 1079"/>
                <a:gd name="T15" fmla="*/ 392 h 1206"/>
                <a:gd name="T16" fmla="*/ 528 w 1079"/>
                <a:gd name="T17" fmla="*/ 753 h 1206"/>
                <a:gd name="T18" fmla="*/ 362 w 1079"/>
                <a:gd name="T19" fmla="*/ 844 h 1206"/>
                <a:gd name="T20" fmla="*/ 337 w 1079"/>
                <a:gd name="T21" fmla="*/ 856 h 1206"/>
                <a:gd name="T22" fmla="*/ 201 w 1079"/>
                <a:gd name="T23" fmla="*/ 803 h 1206"/>
                <a:gd name="T24" fmla="*/ 0 w 1079"/>
                <a:gd name="T25" fmla="*/ 1005 h 1206"/>
                <a:gd name="T26" fmla="*/ 201 w 1079"/>
                <a:gd name="T27" fmla="*/ 1206 h 1206"/>
                <a:gd name="T28" fmla="*/ 403 w 1079"/>
                <a:gd name="T29" fmla="*/ 1005 h 1206"/>
                <a:gd name="T30" fmla="*/ 395 w 1079"/>
                <a:gd name="T31" fmla="*/ 949 h 1206"/>
                <a:gd name="T32" fmla="*/ 1047 w 1079"/>
                <a:gd name="T33" fmla="*/ 406 h 1206"/>
                <a:gd name="T34" fmla="*/ 1079 w 1079"/>
                <a:gd name="T35" fmla="*/ 359 h 1206"/>
                <a:gd name="T36" fmla="*/ 695 w 1079"/>
                <a:gd name="T37" fmla="*/ 124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79" h="1206">
                  <a:moveTo>
                    <a:pt x="695" y="124"/>
                  </a:moveTo>
                  <a:cubicBezTo>
                    <a:pt x="834" y="90"/>
                    <a:pt x="834" y="90"/>
                    <a:pt x="834" y="90"/>
                  </a:cubicBezTo>
                  <a:cubicBezTo>
                    <a:pt x="812" y="0"/>
                    <a:pt x="812" y="0"/>
                    <a:pt x="812" y="0"/>
                  </a:cubicBezTo>
                  <a:cubicBezTo>
                    <a:pt x="507" y="73"/>
                    <a:pt x="507" y="73"/>
                    <a:pt x="507" y="73"/>
                  </a:cubicBezTo>
                  <a:cubicBezTo>
                    <a:pt x="580" y="378"/>
                    <a:pt x="580" y="378"/>
                    <a:pt x="580" y="378"/>
                  </a:cubicBezTo>
                  <a:cubicBezTo>
                    <a:pt x="671" y="356"/>
                    <a:pt x="671" y="356"/>
                    <a:pt x="671" y="356"/>
                  </a:cubicBezTo>
                  <a:cubicBezTo>
                    <a:pt x="638" y="217"/>
                    <a:pt x="638" y="217"/>
                    <a:pt x="638" y="217"/>
                  </a:cubicBezTo>
                  <a:cubicBezTo>
                    <a:pt x="924" y="392"/>
                    <a:pt x="924" y="392"/>
                    <a:pt x="924" y="392"/>
                  </a:cubicBezTo>
                  <a:cubicBezTo>
                    <a:pt x="800" y="559"/>
                    <a:pt x="651" y="677"/>
                    <a:pt x="528" y="753"/>
                  </a:cubicBezTo>
                  <a:cubicBezTo>
                    <a:pt x="462" y="795"/>
                    <a:pt x="403" y="825"/>
                    <a:pt x="362" y="844"/>
                  </a:cubicBezTo>
                  <a:cubicBezTo>
                    <a:pt x="353" y="849"/>
                    <a:pt x="344" y="853"/>
                    <a:pt x="337" y="856"/>
                  </a:cubicBezTo>
                  <a:cubicBezTo>
                    <a:pt x="301" y="823"/>
                    <a:pt x="253" y="803"/>
                    <a:pt x="201" y="803"/>
                  </a:cubicBezTo>
                  <a:cubicBezTo>
                    <a:pt x="90" y="803"/>
                    <a:pt x="0" y="894"/>
                    <a:pt x="0" y="1005"/>
                  </a:cubicBezTo>
                  <a:cubicBezTo>
                    <a:pt x="0" y="1116"/>
                    <a:pt x="90" y="1206"/>
                    <a:pt x="201" y="1206"/>
                  </a:cubicBezTo>
                  <a:cubicBezTo>
                    <a:pt x="312" y="1206"/>
                    <a:pt x="403" y="1116"/>
                    <a:pt x="403" y="1005"/>
                  </a:cubicBezTo>
                  <a:cubicBezTo>
                    <a:pt x="403" y="986"/>
                    <a:pt x="400" y="967"/>
                    <a:pt x="395" y="949"/>
                  </a:cubicBezTo>
                  <a:cubicBezTo>
                    <a:pt x="524" y="891"/>
                    <a:pt x="829" y="729"/>
                    <a:pt x="1047" y="406"/>
                  </a:cubicBezTo>
                  <a:cubicBezTo>
                    <a:pt x="1079" y="359"/>
                    <a:pt x="1079" y="359"/>
                    <a:pt x="1079" y="359"/>
                  </a:cubicBezTo>
                  <a:lnTo>
                    <a:pt x="695" y="1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13" name="Oval 12"/>
            <p:cNvSpPr>
              <a:spLocks noChangeArrowheads="1"/>
            </p:cNvSpPr>
            <p:nvPr/>
          </p:nvSpPr>
          <p:spPr bwMode="black">
            <a:xfrm>
              <a:off x="1892300" y="4491038"/>
              <a:ext cx="53975"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14" name="Freeform 13"/>
            <p:cNvSpPr>
              <a:spLocks/>
            </p:cNvSpPr>
            <p:nvPr/>
          </p:nvSpPr>
          <p:spPr bwMode="black">
            <a:xfrm>
              <a:off x="1447800" y="4306888"/>
              <a:ext cx="215900" cy="322263"/>
            </a:xfrm>
            <a:custGeom>
              <a:avLst/>
              <a:gdLst>
                <a:gd name="T0" fmla="*/ 537 w 738"/>
                <a:gd name="T1" fmla="*/ 706 h 1109"/>
                <a:gd name="T2" fmla="*/ 506 w 738"/>
                <a:gd name="T3" fmla="*/ 708 h 1109"/>
                <a:gd name="T4" fmla="*/ 273 w 738"/>
                <a:gd name="T5" fmla="*/ 155 h 1109"/>
                <a:gd name="T6" fmla="*/ 408 w 738"/>
                <a:gd name="T7" fmla="*/ 101 h 1109"/>
                <a:gd name="T8" fmla="*/ 368 w 738"/>
                <a:gd name="T9" fmla="*/ 0 h 1109"/>
                <a:gd name="T10" fmla="*/ 0 w 738"/>
                <a:gd name="T11" fmla="*/ 147 h 1109"/>
                <a:gd name="T12" fmla="*/ 41 w 738"/>
                <a:gd name="T13" fmla="*/ 248 h 1109"/>
                <a:gd name="T14" fmla="*/ 172 w 738"/>
                <a:gd name="T15" fmla="*/ 195 h 1109"/>
                <a:gd name="T16" fmla="*/ 407 w 738"/>
                <a:gd name="T17" fmla="*/ 753 h 1109"/>
                <a:gd name="T18" fmla="*/ 335 w 738"/>
                <a:gd name="T19" fmla="*/ 908 h 1109"/>
                <a:gd name="T20" fmla="*/ 537 w 738"/>
                <a:gd name="T21" fmla="*/ 1109 h 1109"/>
                <a:gd name="T22" fmla="*/ 738 w 738"/>
                <a:gd name="T23" fmla="*/ 908 h 1109"/>
                <a:gd name="T24" fmla="*/ 537 w 738"/>
                <a:gd name="T25" fmla="*/ 706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8" h="1109">
                  <a:moveTo>
                    <a:pt x="537" y="706"/>
                  </a:moveTo>
                  <a:cubicBezTo>
                    <a:pt x="526" y="706"/>
                    <a:pt x="516" y="707"/>
                    <a:pt x="506" y="708"/>
                  </a:cubicBezTo>
                  <a:cubicBezTo>
                    <a:pt x="273" y="155"/>
                    <a:pt x="273" y="155"/>
                    <a:pt x="273" y="155"/>
                  </a:cubicBezTo>
                  <a:cubicBezTo>
                    <a:pt x="408" y="101"/>
                    <a:pt x="408" y="101"/>
                    <a:pt x="408" y="101"/>
                  </a:cubicBezTo>
                  <a:cubicBezTo>
                    <a:pt x="368" y="0"/>
                    <a:pt x="368" y="0"/>
                    <a:pt x="368" y="0"/>
                  </a:cubicBezTo>
                  <a:cubicBezTo>
                    <a:pt x="0" y="147"/>
                    <a:pt x="0" y="147"/>
                    <a:pt x="0" y="147"/>
                  </a:cubicBezTo>
                  <a:cubicBezTo>
                    <a:pt x="41" y="248"/>
                    <a:pt x="41" y="248"/>
                    <a:pt x="41" y="248"/>
                  </a:cubicBezTo>
                  <a:cubicBezTo>
                    <a:pt x="172" y="195"/>
                    <a:pt x="172" y="195"/>
                    <a:pt x="172" y="195"/>
                  </a:cubicBezTo>
                  <a:cubicBezTo>
                    <a:pt x="407" y="753"/>
                    <a:pt x="407" y="753"/>
                    <a:pt x="407" y="753"/>
                  </a:cubicBezTo>
                  <a:cubicBezTo>
                    <a:pt x="363" y="790"/>
                    <a:pt x="335" y="846"/>
                    <a:pt x="335" y="908"/>
                  </a:cubicBezTo>
                  <a:cubicBezTo>
                    <a:pt x="335" y="1019"/>
                    <a:pt x="425" y="1109"/>
                    <a:pt x="537" y="1109"/>
                  </a:cubicBezTo>
                  <a:cubicBezTo>
                    <a:pt x="648" y="1109"/>
                    <a:pt x="738" y="1019"/>
                    <a:pt x="738" y="908"/>
                  </a:cubicBezTo>
                  <a:cubicBezTo>
                    <a:pt x="738" y="796"/>
                    <a:pt x="648" y="706"/>
                    <a:pt x="537" y="70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15" name="Oval 14"/>
            <p:cNvSpPr>
              <a:spLocks noChangeArrowheads="1"/>
            </p:cNvSpPr>
            <p:nvPr/>
          </p:nvSpPr>
          <p:spPr bwMode="black">
            <a:xfrm>
              <a:off x="1577975" y="4543425"/>
              <a:ext cx="53975"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grpSp>
    </p:spTree>
    <p:extLst>
      <p:ext uri="{BB962C8B-B14F-4D97-AF65-F5344CB8AC3E}">
        <p14:creationId xmlns:p14="http://schemas.microsoft.com/office/powerpoint/2010/main" val="38056009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Introduction to Advertising</a:t>
            </a:r>
            <a:endParaRPr lang="en-US" dirty="0"/>
          </a:p>
        </p:txBody>
      </p:sp>
      <p:sp>
        <p:nvSpPr>
          <p:cNvPr id="2" name="Text Placeholder 1"/>
          <p:cNvSpPr>
            <a:spLocks noGrp="1"/>
          </p:cNvSpPr>
          <p:nvPr>
            <p:ph type="body" sz="quarter" idx="10"/>
          </p:nvPr>
        </p:nvSpPr>
        <p:spPr/>
        <p:txBody>
          <a:bodyPr anchor="t"/>
          <a:lstStyle/>
          <a:p>
            <a:r>
              <a:rPr lang="en-US" sz="2800" dirty="0"/>
              <a:t>The Participants</a:t>
            </a:r>
          </a:p>
          <a:p>
            <a:pPr marL="457200" indent="-457200">
              <a:buFont typeface="Arial" pitchFamily="34" charset="0"/>
              <a:buChar char="•"/>
            </a:pPr>
            <a:r>
              <a:rPr lang="en-US" sz="2800" dirty="0"/>
              <a:t>The </a:t>
            </a:r>
            <a:r>
              <a:rPr lang="en-US" sz="2800" b="1" dirty="0"/>
              <a:t>marketer/advertise</a:t>
            </a:r>
            <a:r>
              <a:rPr lang="en-US" sz="2800" dirty="0"/>
              <a:t>r – entity who pays to reach users with their brand messaging or conversion</a:t>
            </a:r>
          </a:p>
          <a:p>
            <a:pPr marL="457200" indent="-457200">
              <a:buFont typeface="Arial" pitchFamily="34" charset="0"/>
              <a:buChar char="•"/>
            </a:pPr>
            <a:r>
              <a:rPr lang="en-US" sz="2800" dirty="0"/>
              <a:t>The </a:t>
            </a:r>
            <a:r>
              <a:rPr lang="en-US" sz="2800" b="1" dirty="0"/>
              <a:t>publisher/developer</a:t>
            </a:r>
            <a:r>
              <a:rPr lang="en-US" sz="2800" dirty="0"/>
              <a:t> – entity who owns the user relationship and provides a channel for advertisers</a:t>
            </a:r>
          </a:p>
          <a:p>
            <a:pPr marL="457200" indent="-457200">
              <a:buFont typeface="Arial" pitchFamily="34" charset="0"/>
              <a:buChar char="•"/>
            </a:pPr>
            <a:r>
              <a:rPr lang="en-US" sz="2800" dirty="0"/>
              <a:t>The </a:t>
            </a:r>
            <a:r>
              <a:rPr lang="en-US" sz="2800" b="1" dirty="0"/>
              <a:t>user</a:t>
            </a:r>
            <a:r>
              <a:rPr lang="en-US" sz="2800" dirty="0"/>
              <a:t> – entity proxied by the publisher/developer</a:t>
            </a:r>
          </a:p>
        </p:txBody>
      </p:sp>
      <p:sp>
        <p:nvSpPr>
          <p:cNvPr id="12" name="Rectangle 11"/>
          <p:cNvSpPr/>
          <p:nvPr/>
        </p:nvSpPr>
        <p:spPr bwMode="auto">
          <a:xfrm>
            <a:off x="1419367" y="4742777"/>
            <a:ext cx="2265529" cy="107817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b="1" dirty="0" smtClean="0">
                <a:solidFill>
                  <a:srgbClr val="000000"/>
                </a:solidFill>
                <a:latin typeface="Segoe UI Light"/>
              </a:rPr>
              <a:t>USER</a:t>
            </a:r>
          </a:p>
        </p:txBody>
      </p:sp>
      <p:sp>
        <p:nvSpPr>
          <p:cNvPr id="13" name="Rectangle 12"/>
          <p:cNvSpPr/>
          <p:nvPr/>
        </p:nvSpPr>
        <p:spPr bwMode="auto">
          <a:xfrm>
            <a:off x="4628865" y="4742777"/>
            <a:ext cx="2265529" cy="107817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b="1" dirty="0" smtClean="0">
                <a:solidFill>
                  <a:srgbClr val="000000"/>
                </a:solidFill>
                <a:latin typeface="Segoe UI Light"/>
              </a:rPr>
              <a:t>DEVELOPER</a:t>
            </a:r>
          </a:p>
        </p:txBody>
      </p:sp>
      <p:sp>
        <p:nvSpPr>
          <p:cNvPr id="14" name="Rectangle 13"/>
          <p:cNvSpPr/>
          <p:nvPr/>
        </p:nvSpPr>
        <p:spPr bwMode="auto">
          <a:xfrm>
            <a:off x="7713260" y="4742777"/>
            <a:ext cx="2265529" cy="107817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b="1" dirty="0" smtClean="0">
                <a:solidFill>
                  <a:srgbClr val="000000"/>
                </a:solidFill>
                <a:latin typeface="Segoe UI Light"/>
              </a:rPr>
              <a:t>ADVERTISER</a:t>
            </a:r>
          </a:p>
        </p:txBody>
      </p:sp>
      <p:cxnSp>
        <p:nvCxnSpPr>
          <p:cNvPr id="15" name="Straight Arrow Connector 14"/>
          <p:cNvCxnSpPr>
            <a:stCxn id="14" idx="1"/>
            <a:endCxn id="13" idx="3"/>
          </p:cNvCxnSpPr>
          <p:nvPr/>
        </p:nvCxnSpPr>
        <p:spPr>
          <a:xfrm flipH="1">
            <a:off x="6894394" y="5281864"/>
            <a:ext cx="81886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Elbow Connector 15"/>
          <p:cNvCxnSpPr>
            <a:stCxn id="14" idx="2"/>
            <a:endCxn id="12" idx="2"/>
          </p:cNvCxnSpPr>
          <p:nvPr/>
        </p:nvCxnSpPr>
        <p:spPr>
          <a:xfrm rot="5400000">
            <a:off x="5699079" y="2674005"/>
            <a:ext cx="12700" cy="6293893"/>
          </a:xfrm>
          <a:prstGeom prst="bentConnector3">
            <a:avLst>
              <a:gd name="adj1" fmla="val 4056756"/>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234146" y="6341615"/>
            <a:ext cx="942566" cy="307777"/>
          </a:xfrm>
          <a:prstGeom prst="rect">
            <a:avLst/>
          </a:prstGeom>
          <a:noFill/>
        </p:spPr>
        <p:txBody>
          <a:bodyPr wrap="none" lIns="0" tIns="0" rIns="0" bIns="0" rtlCol="0">
            <a:spAutoFit/>
          </a:bodyPr>
          <a:lstStyle/>
          <a:p>
            <a:r>
              <a:rPr lang="en-US" sz="2000" dirty="0" smtClean="0">
                <a:gradFill>
                  <a:gsLst>
                    <a:gs pos="0">
                      <a:srgbClr val="FFFFFF"/>
                    </a:gs>
                    <a:gs pos="86000">
                      <a:srgbClr val="FFFFFF"/>
                    </a:gs>
                  </a:gsLst>
                  <a:lin ang="5400000" scaled="0"/>
                </a:gradFill>
              </a:rPr>
              <a:t>Message</a:t>
            </a:r>
          </a:p>
        </p:txBody>
      </p:sp>
      <p:cxnSp>
        <p:nvCxnSpPr>
          <p:cNvPr id="18" name="Straight Arrow Connector 17"/>
          <p:cNvCxnSpPr>
            <a:stCxn id="12" idx="3"/>
            <a:endCxn id="13" idx="1"/>
          </p:cNvCxnSpPr>
          <p:nvPr/>
        </p:nvCxnSpPr>
        <p:spPr>
          <a:xfrm>
            <a:off x="3684896" y="5281864"/>
            <a:ext cx="943969"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42592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Introduction to Advertising (continued)</a:t>
            </a:r>
            <a:endParaRPr lang="en-US" dirty="0"/>
          </a:p>
        </p:txBody>
      </p:sp>
      <p:sp>
        <p:nvSpPr>
          <p:cNvPr id="2" name="Text Placeholder 1"/>
          <p:cNvSpPr>
            <a:spLocks noGrp="1"/>
          </p:cNvSpPr>
          <p:nvPr>
            <p:ph type="body" sz="quarter" idx="10"/>
          </p:nvPr>
        </p:nvSpPr>
        <p:spPr/>
        <p:txBody>
          <a:bodyPr anchor="t"/>
          <a:lstStyle/>
          <a:p>
            <a:r>
              <a:rPr lang="en-US" sz="2800" dirty="0"/>
              <a:t>The Pricing models</a:t>
            </a:r>
          </a:p>
          <a:p>
            <a:pPr marL="457200" indent="-457200">
              <a:buFont typeface="Arial" pitchFamily="34" charset="0"/>
              <a:buChar char="•"/>
            </a:pPr>
            <a:r>
              <a:rPr lang="en-US" sz="2800" dirty="0"/>
              <a:t>Cost per </a:t>
            </a:r>
            <a:r>
              <a:rPr lang="en-US" sz="2800" dirty="0" smtClean="0"/>
              <a:t>1000 impressions </a:t>
            </a:r>
            <a:r>
              <a:rPr lang="en-US" sz="2800" dirty="0"/>
              <a:t>(CPM) </a:t>
            </a:r>
            <a:endParaRPr lang="en-US" sz="2800" dirty="0" smtClean="0"/>
          </a:p>
          <a:p>
            <a:pPr marL="457200" indent="-457200">
              <a:buFont typeface="Arial" pitchFamily="34" charset="0"/>
              <a:buChar char="•"/>
            </a:pPr>
            <a:r>
              <a:rPr lang="en-US" sz="2800" dirty="0" smtClean="0"/>
              <a:t>Cost </a:t>
            </a:r>
            <a:r>
              <a:rPr lang="en-US" sz="2800" dirty="0"/>
              <a:t>per </a:t>
            </a:r>
            <a:r>
              <a:rPr lang="en-US" sz="2800" dirty="0" smtClean="0"/>
              <a:t>click </a:t>
            </a:r>
            <a:r>
              <a:rPr lang="en-US" sz="2800" dirty="0"/>
              <a:t>(CPC</a:t>
            </a:r>
            <a:r>
              <a:rPr lang="en-US" sz="2800" dirty="0" smtClean="0"/>
              <a:t>)</a:t>
            </a:r>
            <a:endParaRPr lang="en-US" sz="2800" dirty="0"/>
          </a:p>
          <a:p>
            <a:pPr marL="457200" indent="-457200">
              <a:buFont typeface="Arial" pitchFamily="34" charset="0"/>
              <a:buChar char="•"/>
            </a:pPr>
            <a:r>
              <a:rPr lang="en-US" sz="2800" dirty="0"/>
              <a:t>Cost per action (</a:t>
            </a:r>
            <a:r>
              <a:rPr lang="en-US" sz="2800" dirty="0" smtClean="0"/>
              <a:t>CPA)</a:t>
            </a:r>
          </a:p>
          <a:p>
            <a:endParaRPr lang="en-US" sz="2800" dirty="0" smtClean="0"/>
          </a:p>
          <a:p>
            <a:r>
              <a:rPr lang="en-US" sz="2800" dirty="0" smtClean="0"/>
              <a:t>The </a:t>
            </a:r>
            <a:r>
              <a:rPr lang="en-US" sz="2800" dirty="0"/>
              <a:t>Products</a:t>
            </a:r>
          </a:p>
          <a:p>
            <a:pPr marL="457200" indent="-457200">
              <a:buFont typeface="Arial" pitchFamily="34" charset="0"/>
              <a:buChar char="•"/>
            </a:pPr>
            <a:r>
              <a:rPr lang="en-US" sz="2800" dirty="0"/>
              <a:t>Banner Ads </a:t>
            </a:r>
            <a:r>
              <a:rPr lang="en-US" sz="2800" dirty="0" smtClean="0"/>
              <a:t> (</a:t>
            </a:r>
            <a:r>
              <a:rPr lang="en-US" sz="2800" dirty="0"/>
              <a:t>CPM: $0.50 - </a:t>
            </a:r>
            <a:r>
              <a:rPr lang="en-US" sz="2800" dirty="0" smtClean="0"/>
              <a:t>$2.00</a:t>
            </a:r>
            <a:r>
              <a:rPr lang="en-US" sz="2800" dirty="0"/>
              <a:t>)</a:t>
            </a:r>
          </a:p>
          <a:p>
            <a:pPr marL="457200" indent="-457200">
              <a:buFont typeface="Arial" pitchFamily="34" charset="0"/>
              <a:buChar char="•"/>
            </a:pPr>
            <a:r>
              <a:rPr lang="en-US" sz="2800" dirty="0"/>
              <a:t>Text </a:t>
            </a:r>
            <a:r>
              <a:rPr lang="en-US" sz="2800" dirty="0" smtClean="0"/>
              <a:t>Ads  </a:t>
            </a:r>
            <a:r>
              <a:rPr lang="en-US" sz="2800" dirty="0"/>
              <a:t>(CPM: $0.50 - $</a:t>
            </a:r>
            <a:r>
              <a:rPr lang="en-US" sz="2800" dirty="0" smtClean="0"/>
              <a:t>1.50</a:t>
            </a:r>
            <a:r>
              <a:rPr lang="en-US" sz="2800" dirty="0"/>
              <a:t>)</a:t>
            </a:r>
          </a:p>
          <a:p>
            <a:pPr marL="457200" indent="-457200">
              <a:buFont typeface="Arial" pitchFamily="34" charset="0"/>
              <a:buChar char="•"/>
            </a:pPr>
            <a:r>
              <a:rPr lang="en-US" sz="2800" dirty="0"/>
              <a:t>Rich Ads </a:t>
            </a:r>
            <a:r>
              <a:rPr lang="en-US" sz="2800" dirty="0" smtClean="0"/>
              <a:t> (</a:t>
            </a:r>
            <a:r>
              <a:rPr lang="en-US" sz="2800" dirty="0"/>
              <a:t>CPM: $1.50 - $3.00)</a:t>
            </a:r>
          </a:p>
        </p:txBody>
      </p:sp>
    </p:spTree>
    <p:extLst>
      <p:ext uri="{BB962C8B-B14F-4D97-AF65-F5344CB8AC3E}">
        <p14:creationId xmlns:p14="http://schemas.microsoft.com/office/powerpoint/2010/main" val="17231727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Considerations for </a:t>
            </a:r>
            <a:br>
              <a:rPr lang="en-US" dirty="0" smtClean="0"/>
            </a:br>
            <a:r>
              <a:rPr lang="en-US" dirty="0" smtClean="0"/>
              <a:t>Ad </a:t>
            </a:r>
            <a:r>
              <a:rPr lang="en-US" dirty="0"/>
              <a:t>Monetization</a:t>
            </a:r>
          </a:p>
        </p:txBody>
      </p:sp>
      <p:pic>
        <p:nvPicPr>
          <p:cNvPr id="4" name="Picture 3" descr="\\MAGNUM\Projects\Microsoft\Cloud Power FY12\Design\ICONS_PNG\Increase.png"/>
          <p:cNvPicPr>
            <a:picLocks noChangeAspect="1" noChangeArrowheads="1"/>
          </p:cNvPicPr>
          <p:nvPr/>
        </p:nvPicPr>
        <p:blipFill>
          <a:blip r:embed="rId2" cstate="print">
            <a:lum bright="100000"/>
          </a:blip>
          <a:srcRect/>
          <a:stretch>
            <a:fillRect/>
          </a:stretch>
        </p:blipFill>
        <p:spPr bwMode="auto">
          <a:xfrm>
            <a:off x="10973434" y="5402262"/>
            <a:ext cx="1411499" cy="1411499"/>
          </a:xfrm>
          <a:prstGeom prst="rect">
            <a:avLst/>
          </a:prstGeom>
          <a:noFill/>
        </p:spPr>
      </p:pic>
    </p:spTree>
    <p:extLst>
      <p:ext uri="{BB962C8B-B14F-4D97-AF65-F5344CB8AC3E}">
        <p14:creationId xmlns:p14="http://schemas.microsoft.com/office/powerpoint/2010/main" val="66701818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Considerations for Ad Monetization</a:t>
            </a:r>
          </a:p>
        </p:txBody>
      </p:sp>
      <p:sp>
        <p:nvSpPr>
          <p:cNvPr id="2" name="Text Placeholder 1"/>
          <p:cNvSpPr>
            <a:spLocks noGrp="1"/>
          </p:cNvSpPr>
          <p:nvPr>
            <p:ph type="body" sz="quarter" idx="10"/>
          </p:nvPr>
        </p:nvSpPr>
        <p:spPr/>
        <p:txBody>
          <a:bodyPr anchor="t"/>
          <a:lstStyle/>
          <a:p>
            <a:r>
              <a:rPr lang="en-US" sz="2800" b="1" dirty="0"/>
              <a:t>Do’s</a:t>
            </a:r>
          </a:p>
          <a:p>
            <a:pPr marL="457200" indent="-457200">
              <a:buFont typeface="Arial" pitchFamily="34" charset="0"/>
              <a:buChar char="•"/>
            </a:pPr>
            <a:r>
              <a:rPr lang="en-US" sz="2800" dirty="0" smtClean="0"/>
              <a:t>If you are building an ad-funded app, make sure to design advertising into your experience</a:t>
            </a:r>
          </a:p>
          <a:p>
            <a:pPr marL="457200" indent="-457200">
              <a:buFont typeface="Arial" pitchFamily="34" charset="0"/>
              <a:buChar char="•"/>
            </a:pPr>
            <a:endParaRPr lang="en-US" sz="2800" dirty="0"/>
          </a:p>
          <a:p>
            <a:pPr marL="457200" indent="-457200">
              <a:buFont typeface="Arial" pitchFamily="34" charset="0"/>
              <a:buChar char="•"/>
            </a:pPr>
            <a:endParaRPr lang="en-US" sz="2800" dirty="0"/>
          </a:p>
        </p:txBody>
      </p:sp>
    </p:spTree>
    <p:extLst>
      <p:ext uri="{BB962C8B-B14F-4D97-AF65-F5344CB8AC3E}">
        <p14:creationId xmlns:p14="http://schemas.microsoft.com/office/powerpoint/2010/main" val="26514125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1_5-30405_Build_Template_16x9_DarkBlue_Color_Background">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2.xml><?xml version="1.0" encoding="utf-8"?>
<a:theme xmlns:a="http://schemas.openxmlformats.org/drawingml/2006/main" name="4_5-30405_Build_Template_16x9_White_Background">
  <a:themeElements>
    <a:clrScheme name="Build">
      <a:dk1>
        <a:srgbClr val="000000"/>
      </a:dk1>
      <a:lt1>
        <a:srgbClr val="FFFFFF"/>
      </a:lt1>
      <a:dk2>
        <a:srgbClr val="00BCF2"/>
      </a:dk2>
      <a:lt2>
        <a:srgbClr val="FFFFFF"/>
      </a:lt2>
      <a:accent1>
        <a:srgbClr val="00BCF2"/>
      </a:accent1>
      <a:accent2>
        <a:srgbClr val="9B4F96"/>
      </a:accent2>
      <a:accent3>
        <a:srgbClr val="E81123"/>
      </a:accent3>
      <a:accent4>
        <a:srgbClr val="00188F"/>
      </a:accent4>
      <a:accent5>
        <a:srgbClr val="7FBA00"/>
      </a:accent5>
      <a:accent6>
        <a:srgbClr val="FF8C00"/>
      </a:accent6>
      <a:hlink>
        <a:srgbClr val="000000"/>
      </a:hlink>
      <a:folHlink>
        <a:srgbClr val="0C0C0C"/>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3.xml><?xml version="1.0" encoding="utf-8"?>
<a:theme xmlns:a="http://schemas.openxmlformats.org/drawingml/2006/main" name="3_5-30405_Build_Template_16x9_Red_Color_Background">
  <a:themeElements>
    <a:clrScheme name="Build-Red">
      <a:dk1>
        <a:srgbClr val="000000"/>
      </a:dk1>
      <a:lt1>
        <a:srgbClr val="FFFFFF"/>
      </a:lt1>
      <a:dk2>
        <a:srgbClr val="E34A28"/>
      </a:dk2>
      <a:lt2>
        <a:srgbClr val="FFFFFF"/>
      </a:lt2>
      <a:accent1>
        <a:srgbClr val="00BCF2"/>
      </a:accent1>
      <a:accent2>
        <a:srgbClr val="9B4F96"/>
      </a:accent2>
      <a:accent3>
        <a:srgbClr val="00D8CC"/>
      </a:accent3>
      <a:accent4>
        <a:srgbClr val="00188F"/>
      </a:accent4>
      <a:accent5>
        <a:srgbClr val="7FBA00"/>
      </a:accent5>
      <a:accent6>
        <a:srgbClr val="FF8C00"/>
      </a:accent6>
      <a:hlink>
        <a:srgbClr val="FFFFFF"/>
      </a:hlink>
      <a:folHlink>
        <a:srgbClr val="FFFFFF"/>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4.xml><?xml version="1.0" encoding="utf-8"?>
<a:theme xmlns:a="http://schemas.openxmlformats.org/drawingml/2006/main" name="2_5-30405_Build_Template_16x9_LightBlue_Color_Background">
  <a:themeElements>
    <a:clrScheme name="Build - Light Blue">
      <a:dk1>
        <a:srgbClr val="000000"/>
      </a:dk1>
      <a:lt1>
        <a:srgbClr val="FFFFFF"/>
      </a:lt1>
      <a:dk2>
        <a:srgbClr val="00BCF2"/>
      </a:dk2>
      <a:lt2>
        <a:srgbClr val="FFFFFF"/>
      </a:lt2>
      <a:accent1>
        <a:srgbClr val="00188F"/>
      </a:accent1>
      <a:accent2>
        <a:srgbClr val="9B4F96"/>
      </a:accent2>
      <a:accent3>
        <a:srgbClr val="E34A28"/>
      </a:accent3>
      <a:accent4>
        <a:srgbClr val="00D8CC"/>
      </a:accent4>
      <a:accent5>
        <a:srgbClr val="7FBA00"/>
      </a:accent5>
      <a:accent6>
        <a:srgbClr val="FF8C00"/>
      </a:accent6>
      <a:hlink>
        <a:srgbClr val="00188F"/>
      </a:hlink>
      <a:folHlink>
        <a:srgbClr val="00188F"/>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5.xml><?xml version="1.0" encoding="utf-8"?>
<a:theme xmlns:a="http://schemas.openxmlformats.org/drawingml/2006/main" name="Build_Template_16x9 (2)">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2012-11-02T07:00:00+00:00</Event_x0020_End_x0020_Date>
    <Event_x0020_Start_x0020_Date xmlns="2295e2e7-0eeb-498e-8716-217bb2ee6ee3">2012-10-29T07:00:00+00:00</Event_x0020_Start_x0020_Date>
    <MS_x0020_Speaker xmlns="2295e2e7-0eeb-498e-8716-217bb2ee6ee3">
      <UserInfo>
        <DisplayName/>
        <AccountId xsi:nil="true"/>
        <AccountType/>
      </UserInfo>
    </MS_x0020_Speaker>
    <External_x0020_Speaker xmlns="2295e2e7-0eeb-498e-8716-217bb2ee6ee3"> Ian Ferreira</External_x0020_Speaker>
    <Session_x0020_Code xmlns="2295e2e7-0eeb-498e-8716-217bb2ee6ee3">2-113</Session_x0020_Code>
    <ProductTaxHTField0 xmlns="2295e2e7-0eeb-498e-8716-217bb2ee6ee3">
      <Terms xmlns="http://schemas.microsoft.com/office/infopath/2007/PartnerControls"/>
    </ProductTaxHTField0>
    <Presentation_x0020_Date xmlns="2295e2e7-0eeb-498e-8716-217bb2ee6ee3">2012-11-02T00:00:00-07:00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Redmond</TermName>
          <TermId xmlns="http://schemas.microsoft.com/office/infopath/2007/PartnerControls">c18f3657-b811-49ee-9b08-ce77b3e7702b</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Microsoft Conference Center</TermName>
          <TermId xmlns="http://schemas.microsoft.com/office/infopath/2007/PartnerControls">9ee5e79d-18a6-44c6-bfde-7021198eb4fc</TermId>
        </TermInfo>
      </Terms>
    </Event_x0020_VenueTaxHTField0>
    <TaxCatchAll xmlns="230e9df3-be65-4c73-a93b-d1236ebd677e">
      <Value>309</Value>
      <Value>308</Value>
      <Value>605</Value>
    </TaxCatchAll>
    <AudienceTaxHTField0 xmlns="8b529f77-48ab-4581-b468-93f09345b8aa">
      <Terms xmlns="http://schemas.microsoft.com/office/infopath/2007/PartnerControls"/>
    </AudienceTaxHTField0>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e0a86041a56020ff4ea211664d8cb510">
  <xsd:schema xmlns:xsd="http://www.w3.org/2001/XMLSchema" xmlns:xs="http://www.w3.org/2001/XMLSchema" xmlns:p="http://schemas.microsoft.com/office/2006/metadata/properties" xmlns:ns2="2295e2e7-0eeb-498e-8716-217bb2ee6ee3" xmlns:ns3="230e9df3-be65-4c73-a93b-d1236ebd677e" xmlns:ns4="8b529f77-48ab-4581-b468-93f09345b8aa" targetNamespace="http://schemas.microsoft.com/office/2006/metadata/properties" ma:root="true" ma:fieldsID="5e835464bd230cacb7fe8686bec35256" ns2:_="" ns3:_="" ns4:_="">
    <xsd:import namespace="2295e2e7-0eeb-498e-8716-217bb2ee6ee3"/>
    <xsd:import namespace="230e9df3-be65-4c73-a93b-d1236ebd677e"/>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3:TaxCatchAll" minOccurs="0"/>
                <xsd:element ref="ns2:ProductTaxHTField0" minOccurs="0"/>
                <xsd:element ref="ns3:TaxCatchAllLabel" minOccurs="0"/>
                <xsd:element ref="ns2:CampaignTaxHTField0" minOccurs="0"/>
                <xsd:element ref="ns2:TrackTaxHTField0" minOccurs="0"/>
                <xsd:element ref="ns2:Event_x0020_VenueTaxHTField0" minOccurs="0"/>
                <xsd:element ref="ns4: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nillable="true" ma:taxonomy="true" ma:internalName="Event1TaxHTField0" ma:taxonomyFieldName="Event1" ma:displayName="Event Name" ma:readOnly="fals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microsoft.com/office/2006/documentManagement/types"/>
    <ds:schemaRef ds:uri="http://schemas.openxmlformats.org/package/2006/metadata/core-properties"/>
    <ds:schemaRef ds:uri="http://www.w3.org/XML/1998/namespace"/>
    <ds:schemaRef ds:uri="http://purl.org/dc/terms/"/>
    <ds:schemaRef ds:uri="http://purl.org/dc/dcmitype/"/>
    <ds:schemaRef ds:uri="8b529f77-48ab-4581-b468-93f09345b8aa"/>
    <ds:schemaRef ds:uri="2295e2e7-0eeb-498e-8716-217bb2ee6ee3"/>
    <ds:schemaRef ds:uri="http://purl.org/dc/elements/1.1/"/>
    <ds:schemaRef ds:uri="http://schemas.microsoft.com/office/infopath/2007/PartnerControls"/>
    <ds:schemaRef ds:uri="230e9df3-be65-4c73-a93b-d1236ebd677e"/>
    <ds:schemaRef ds:uri="http://schemas.microsoft.com/office/2006/metadata/properties"/>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77F4C29F-EB88-4408-9B4D-7E65470C02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230e9df3-be65-4c73-a93b-d1236ebd677e"/>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Build_Template_16x9</Template>
  <TotalTime>0</TotalTime>
  <Words>1875</Words>
  <Application>Microsoft Office PowerPoint</Application>
  <PresentationFormat>Custom</PresentationFormat>
  <Paragraphs>278</Paragraphs>
  <Slides>36</Slides>
  <Notes>7</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36</vt:i4>
      </vt:variant>
    </vt:vector>
  </HeadingPairs>
  <TitlesOfParts>
    <vt:vector size="49" baseType="lpstr">
      <vt:lpstr>ＭＳ Ｐゴシック</vt:lpstr>
      <vt:lpstr>Arial</vt:lpstr>
      <vt:lpstr>Avenir LT Pro 45 Book</vt:lpstr>
      <vt:lpstr>Calibri</vt:lpstr>
      <vt:lpstr>Consolas</vt:lpstr>
      <vt:lpstr>Segoe UI</vt:lpstr>
      <vt:lpstr>Segoe UI Light</vt:lpstr>
      <vt:lpstr>Segoe UI Semibold</vt:lpstr>
      <vt:lpstr>1_5-30405_Build_Template_16x9_DarkBlue_Color_Background</vt:lpstr>
      <vt:lpstr>4_5-30405_Build_Template_16x9_White_Background</vt:lpstr>
      <vt:lpstr>3_5-30405_Build_Template_16x9_Red_Color_Background</vt:lpstr>
      <vt:lpstr>2_5-30405_Build_Template_16x9_LightBlue_Color_Background</vt:lpstr>
      <vt:lpstr>Build_Template_16x9 (2)</vt:lpstr>
      <vt:lpstr>Monetizing your Windows 8 app with advertising</vt:lpstr>
      <vt:lpstr>Today’s agenda </vt:lpstr>
      <vt:lpstr>PowerPoint Presentation</vt:lpstr>
      <vt:lpstr>PowerPoint Presentation</vt:lpstr>
      <vt:lpstr>Introduction  to Advertising</vt:lpstr>
      <vt:lpstr>Introduction to Advertising</vt:lpstr>
      <vt:lpstr>Introduction to Advertising (continued)</vt:lpstr>
      <vt:lpstr>Considerations for  Ad Monetization</vt:lpstr>
      <vt:lpstr>Considerations for Ad Monetization</vt:lpstr>
      <vt:lpstr>PowerPoint Presentation</vt:lpstr>
      <vt:lpstr>Considerations for Ad Monetization</vt:lpstr>
      <vt:lpstr>PowerPoint Presentation</vt:lpstr>
      <vt:lpstr>Considerations for Ad Monetization</vt:lpstr>
      <vt:lpstr>PowerPoint Presentation</vt:lpstr>
      <vt:lpstr>Considerations for Ad Monetization</vt:lpstr>
      <vt:lpstr>Considerations for Ad Monetization (contd.)</vt:lpstr>
      <vt:lpstr>PowerPoint Presentation</vt:lpstr>
      <vt:lpstr>Considerations for Ad Monetization (contd.)</vt:lpstr>
      <vt:lpstr>PowerPoint Presentation</vt:lpstr>
      <vt:lpstr>Considerations for Ad Monetization (contd.)</vt:lpstr>
      <vt:lpstr>PowerPoint Presentation</vt:lpstr>
      <vt:lpstr>Considerations for Ad Monetization (contd.)</vt:lpstr>
      <vt:lpstr>The Microsoft Advertising Difference</vt:lpstr>
      <vt:lpstr>PowerPoint Presentation</vt:lpstr>
      <vt:lpstr>The Microsoft Advertising Difference</vt:lpstr>
      <vt:lpstr>The Microsoft Advertising Difference (contd.)</vt:lpstr>
      <vt:lpstr>Example of  Microsoft Advertising Experiences</vt:lpstr>
      <vt:lpstr>Integrating the SDK</vt:lpstr>
      <vt:lpstr>Developer Workflow</vt:lpstr>
      <vt:lpstr>SDK Integration for Xaml application</vt:lpstr>
      <vt:lpstr>SDK Integration for Html5 application</vt:lpstr>
      <vt:lpstr>Integration of the Microsoft Advertising SDK</vt:lpstr>
      <vt:lpstr>Known Issues</vt:lpstr>
      <vt:lpstr>What is next?</vt:lpstr>
      <vt:lpstr>Further reading and documentation</vt:lpstr>
      <vt:lpstr>PowerPoint Presentation</vt:lpstr>
    </vt:vector>
  </TitlesOfParts>
  <Manager>Ron Sasaki</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Monetizing your Windows 8 app with advertising</dc:title>
  <dc:subject>Build 2012</dc:subject>
  <dc:creator>Shows</dc:creator>
  <cp:keywords>Build 2012</cp:keywords>
  <dc:description>Template: Mitchell Derrey, Silver Fox Productions
Formatting: 
Date: October 29th - November 2nd, 2012
Location: MSCC, Redmond, WA
Audience Type: Internal</dc:description>
  <cp:lastModifiedBy>Shows</cp:lastModifiedBy>
  <cp:revision>5</cp:revision>
  <dcterms:created xsi:type="dcterms:W3CDTF">2012-11-01T23:23:43Z</dcterms:created>
  <dcterms:modified xsi:type="dcterms:W3CDTF">2012-11-02T17:00:03Z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1">
    <vt:lpwstr>605;#BUILD|58542b36-5bf5-46a6-a53f-a41fb7a73785</vt:lpwstr>
  </property>
  <property fmtid="{D5CDD505-2E9C-101B-9397-08002B2CF9AE}" pid="5" name="Audience">
    <vt:lpwstr/>
  </property>
  <property fmtid="{D5CDD505-2E9C-101B-9397-08002B2CF9AE}" pid="6" name="Event Location">
    <vt:lpwstr>308;#Redmond|c18f3657-b811-49ee-9b08-ce77b3e7702b</vt:lpwstr>
  </property>
  <property fmtid="{D5CDD505-2E9C-101B-9397-08002B2CF9AE}" pid="7" name="Campaign">
    <vt:lpwstr/>
  </property>
  <property fmtid="{D5CDD505-2E9C-101B-9397-08002B2CF9AE}" pid="8" name="Event Venue">
    <vt:lpwstr>309;#Microsoft Conference Center|9ee5e79d-18a6-44c6-bfde-7021198eb4fc</vt:lpwstr>
  </property>
  <property fmtid="{D5CDD505-2E9C-101B-9397-08002B2CF9AE}" pid="9" name="Track">
    <vt:lpwstr/>
  </property>
</Properties>
</file>