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1" r:id="rId4"/>
    <p:sldMasterId id="2147484290" r:id="rId5"/>
    <p:sldMasterId id="2147484268" r:id="rId6"/>
    <p:sldMasterId id="2147484246" r:id="rId7"/>
  </p:sldMasterIdLst>
  <p:notesMasterIdLst>
    <p:notesMasterId r:id="rId78"/>
  </p:notesMasterIdLst>
  <p:handoutMasterIdLst>
    <p:handoutMasterId r:id="rId79"/>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5" r:id="rId76"/>
    <p:sldId id="324" r:id="rId77"/>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9" orient="horz" pos="4392">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John Osborne" initials="JEO" lastIdx="4" clrIdx="2"/>
  <p:cmAuthor id="3" name="Will Tschumy" initials="WT" lastIdx="3" clrIdx="3">
    <p:extLst>
      <p:ext uri="{19B8F6BF-5375-455C-9EA6-DF929625EA0E}">
        <p15:presenceInfo xmlns:p15="http://schemas.microsoft.com/office/powerpoint/2012/main" userId="S-1-5-21-124525095-708259637-1543119021-6756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5050"/>
    <a:srgbClr val="000000"/>
    <a:srgbClr val="969696"/>
    <a:srgbClr val="002050"/>
    <a:srgbClr val="442359"/>
    <a:srgbClr val="333333"/>
    <a:srgbClr val="00FFFF"/>
    <a:srgbClr val="CC00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0110" autoAdjust="0"/>
  </p:normalViewPr>
  <p:slideViewPr>
    <p:cSldViewPr>
      <p:cViewPr varScale="1">
        <p:scale>
          <a:sx n="114" d="100"/>
          <a:sy n="114" d="100"/>
        </p:scale>
        <p:origin x="132" y="306"/>
      </p:cViewPr>
      <p:guideLst>
        <p:guide orient="horz" pos="188"/>
        <p:guide orient="horz" pos="763"/>
        <p:guide orient="horz" pos="1339"/>
        <p:guide orient="horz" pos="2491"/>
        <p:guide orient="horz" pos="4218"/>
        <p:guide orient="horz" pos="3643"/>
        <p:guide orient="horz" pos="3067"/>
        <p:guide orient="horz" pos="1915"/>
        <p:guide orient="horz" pos="4392"/>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p:scale>
        <a:sx n="20" d="100"/>
        <a:sy n="20" d="100"/>
      </p:scale>
      <p:origin x="0" y="0"/>
    </p:cViewPr>
  </p:sorterViewPr>
  <p:notesViewPr>
    <p:cSldViewPr showGuides="1">
      <p:cViewPr varScale="1">
        <p:scale>
          <a:sx n="95" d="100"/>
          <a:sy n="95" d="100"/>
        </p:scale>
        <p:origin x="-358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2012</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10/30/2012</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2012</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10/30/2012</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3525" y="914400"/>
            <a:ext cx="8126413" cy="457200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B24852AF-EF43-457E-A95A-DA848D31F062}" type="datetime1">
              <a:rPr lang="en-US" smtClean="0">
                <a:solidFill>
                  <a:prstClr val="black"/>
                </a:solidFill>
              </a:rPr>
              <a:pPr/>
              <a:t>10/30/2012</a:t>
            </a:fld>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3636697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C778C80F-E57A-4D16-AC12-18CBB8185571}"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2697813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F594C3D1-ACA8-4899-B90E-886BD7844E7C}"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2119951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C4E9365C-8A51-4D5C-8310-D344C4568662}"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241835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26096B15-1F55-4AFD-867B-FF06FA543991}"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4004100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A2FE938E-D35C-4322-9E32-049566D4ACAD}"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318966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1A9DEBC7-9A7D-4D60-B9D1-757562AEF1BE}"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49</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74607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CEB134F0-83E0-49E0-9272-50169FF4E339}"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4013656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5B782D0C-C305-4989-8F32-2EB788B3F182}"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54</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1452348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7305A8A3-6D7B-47DC-9A9C-B381A8E8BDC4}"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2905542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5" name="Date Placeholder 4"/>
          <p:cNvSpPr>
            <a:spLocks noGrp="1"/>
          </p:cNvSpPr>
          <p:nvPr>
            <p:ph type="dt" idx="10"/>
          </p:nvPr>
        </p:nvSpPr>
        <p:spPr/>
        <p:txBody>
          <a:bodyPr/>
          <a:lstStyle/>
          <a:p>
            <a:fld id="{44B10131-DA0A-452B-846C-348AC2045594}"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66637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9243F2C-1666-4D2D-9BE8-EBF255C91C6C}" type="datetime1">
              <a:rPr lang="en-US" smtClean="0">
                <a:solidFill>
                  <a:prstClr val="black"/>
                </a:solidFill>
              </a:rPr>
              <a:pPr/>
              <a:t>10/30/2012</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812291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5" name="Date Placeholder 4"/>
          <p:cNvSpPr>
            <a:spLocks noGrp="1"/>
          </p:cNvSpPr>
          <p:nvPr>
            <p:ph type="dt" idx="10"/>
          </p:nvPr>
        </p:nvSpPr>
        <p:spPr/>
        <p:txBody>
          <a:bodyPr/>
          <a:lstStyle/>
          <a:p>
            <a:fld id="{AF0E6B8E-5363-4EAD-8459-B1311A4C363B}"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58</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4180927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FA2C192B-BD1A-4AE1-8C33-EA2589B3C569}"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2082341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6CE47C42-1D54-4E07-97DD-3BE04ABE5C50}"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198577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fld id="{67D45806-E309-4808-AA2C-A10A9766EEA0}" type="datetime1">
              <a:rPr lang="en-US" smtClean="0">
                <a:solidFill>
                  <a:prstClr val="black"/>
                </a:solidFill>
              </a:rPr>
              <a:pPr/>
              <a:t>10/30/2012</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99267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6" name="Date Placeholder 5"/>
          <p:cNvSpPr>
            <a:spLocks noGrp="1"/>
          </p:cNvSpPr>
          <p:nvPr>
            <p:ph type="dt" idx="10"/>
          </p:nvPr>
        </p:nvSpPr>
        <p:spPr/>
        <p:txBody>
          <a:bodyPr/>
          <a:lstStyle/>
          <a:p>
            <a:fld id="{F0142621-B7E4-43C7-B970-1798D0B47637}" type="datetime1">
              <a:rPr lang="en-US" smtClean="0">
                <a:solidFill>
                  <a:prstClr val="black"/>
                </a:solidFill>
              </a:rPr>
              <a:pPr/>
              <a:t>10/30/2012</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379065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487FE706-D1A3-4541-88C8-00D4DFC67A9E}"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24183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66A8FD57-3367-4ABE-B7A8-D6419B02FBF0}"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1819433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8" name="Date Placeholder 7"/>
          <p:cNvSpPr>
            <a:spLocks noGrp="1"/>
          </p:cNvSpPr>
          <p:nvPr>
            <p:ph type="dt" idx="10"/>
          </p:nvPr>
        </p:nvSpPr>
        <p:spPr/>
        <p:txBody>
          <a:bodyPr/>
          <a:lstStyle/>
          <a:p>
            <a:fld id="{64996157-A679-4616-84D1-7C2C53C33C54}" type="datetime1">
              <a:rPr lang="en-US" smtClean="0">
                <a:solidFill>
                  <a:prstClr val="black"/>
                </a:solidFill>
              </a:rPr>
              <a:pPr/>
              <a:t>10/30/2012</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
        <p:nvSpPr>
          <p:cNvPr id="11" name="Header Placeholder 10"/>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180981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5177672D-0824-4157-A400-57DE6EB45397}"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230353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7A340C7C-FDE4-41C4-8641-C5767766473F}" type="datetime1">
              <a:rPr lang="en-US" smtClean="0">
                <a:solidFill>
                  <a:prstClr val="black"/>
                </a:solidFill>
              </a:rPr>
              <a:pPr/>
              <a:t>10/30/2012</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Build 2012</a:t>
            </a:r>
            <a:endParaRPr lang="en-US" dirty="0">
              <a:solidFill>
                <a:prstClr val="black"/>
              </a:solidFill>
            </a:endParaRPr>
          </a:p>
        </p:txBody>
      </p:sp>
    </p:spTree>
    <p:extLst>
      <p:ext uri="{BB962C8B-B14F-4D97-AF65-F5344CB8AC3E}">
        <p14:creationId xmlns:p14="http://schemas.microsoft.com/office/powerpoint/2010/main" val="2651977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30487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05174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312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268594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5369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8218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037409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00767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894595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1820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rgbClr val="505050"/>
                    </a:gs>
                    <a:gs pos="100000">
                      <a:srgbClr val="505050"/>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3066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51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881388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212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rgbClr val="505050"/>
                    </a:gs>
                    <a:gs pos="100000">
                      <a:srgbClr val="505050"/>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505180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rgbClr val="505050"/>
                    </a:gs>
                    <a:gs pos="100000">
                      <a:srgbClr val="505050"/>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696338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rgbClr val="505050"/>
                    </a:gs>
                    <a:gs pos="100000">
                      <a:srgbClr val="505050"/>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199497355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rgbClr val="505050"/>
                    </a:gs>
                    <a:gs pos="100000">
                      <a:srgbClr val="505050"/>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1921918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1706733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82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4592763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6378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51697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5185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2125663"/>
            <a:ext cx="11887200" cy="4572000"/>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5288029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505050"/>
                    </a:gs>
                    <a:gs pos="100000">
                      <a:srgbClr val="505050"/>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6270"/>
            <a:ext cx="3288506" cy="701984"/>
          </a:xfrm>
          <a:prstGeom prst="rect">
            <a:avLst/>
          </a:prstGeom>
        </p:spPr>
      </p:pic>
    </p:spTree>
    <p:extLst>
      <p:ext uri="{BB962C8B-B14F-4D97-AF65-F5344CB8AC3E}">
        <p14:creationId xmlns:p14="http://schemas.microsoft.com/office/powerpoint/2010/main" val="832733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850268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0263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99480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661348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23401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3040063"/>
            <a:ext cx="11887200" cy="914400"/>
          </a:xfrm>
        </p:spPr>
        <p:txBody>
          <a:bodyPr lIns="182880" tIns="146304" rIns="182880" bIns="146304" anchor="ctr">
            <a:noAutofit/>
          </a:bodyPr>
          <a:lstStyle>
            <a:lvl1pPr>
              <a:lnSpc>
                <a:spcPct val="90000"/>
              </a:lnSpc>
              <a:defRPr sz="6600" spc="0" baseline="0">
                <a:gradFill>
                  <a:gsLst>
                    <a:gs pos="0">
                      <a:srgbClr val="FFFFFF"/>
                    </a:gs>
                    <a:gs pos="100000">
                      <a:srgbClr val="FFFFFF"/>
                    </a:gs>
                  </a:gsLst>
                  <a:lin ang="5400000" scaled="0"/>
                </a:gradFill>
                <a:latin typeface="Segoe UI Light" pitchFamily="34" charset="0"/>
                <a:cs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640" y="5783263"/>
            <a:ext cx="7315199" cy="914400"/>
          </a:xfrm>
        </p:spPr>
        <p:txBody>
          <a:bodyPr lIns="182880" tIns="146304" rIns="182880" bIns="146304" anchor="b">
            <a:noAutofit/>
          </a:bodyPr>
          <a:lstStyle>
            <a:lvl1pPr marL="0" indent="0" algn="l">
              <a:lnSpc>
                <a:spcPct val="90000"/>
              </a:lnSpc>
              <a:spcBef>
                <a:spcPts val="0"/>
              </a:spcBef>
              <a:buNone/>
              <a:defRPr sz="2800" b="0" spc="-52" baseline="0">
                <a:gradFill>
                  <a:gsLst>
                    <a:gs pos="0">
                      <a:srgbClr val="FFFFFF"/>
                    </a:gs>
                    <a:gs pos="100000">
                      <a:srgbClr val="FFFFFF"/>
                    </a:gs>
                  </a:gsLst>
                  <a:lin ang="5400000" scaled="0"/>
                </a:gradFill>
                <a:latin typeface="+mn-lt"/>
                <a:cs typeface="Segoe UI" pitchFamily="34" charset="0"/>
              </a:defRPr>
            </a:lvl1pPr>
            <a:lvl2pPr marL="466207" indent="0" algn="ctr">
              <a:buNone/>
              <a:defRPr>
                <a:solidFill>
                  <a:schemeClr val="tx1">
                    <a:tint val="75000"/>
                  </a:schemeClr>
                </a:solidFill>
              </a:defRPr>
            </a:lvl2pPr>
            <a:lvl3pPr marL="932411" indent="0" algn="ctr">
              <a:buNone/>
              <a:defRPr>
                <a:solidFill>
                  <a:schemeClr val="tx1">
                    <a:tint val="75000"/>
                  </a:schemeClr>
                </a:solidFill>
              </a:defRPr>
            </a:lvl3pPr>
            <a:lvl4pPr marL="1398619" indent="0" algn="ctr">
              <a:buNone/>
              <a:defRPr>
                <a:solidFill>
                  <a:schemeClr val="tx1">
                    <a:tint val="75000"/>
                  </a:schemeClr>
                </a:solidFill>
              </a:defRPr>
            </a:lvl4pPr>
            <a:lvl5pPr marL="1864824" indent="0" algn="ctr">
              <a:buNone/>
              <a:defRPr>
                <a:solidFill>
                  <a:schemeClr val="tx1">
                    <a:tint val="75000"/>
                  </a:schemeClr>
                </a:solidFill>
              </a:defRPr>
            </a:lvl5pPr>
            <a:lvl6pPr marL="2331032" indent="0" algn="ctr">
              <a:buNone/>
              <a:defRPr>
                <a:solidFill>
                  <a:schemeClr val="tx1">
                    <a:tint val="75000"/>
                  </a:schemeClr>
                </a:solidFill>
              </a:defRPr>
            </a:lvl6pPr>
            <a:lvl7pPr marL="2797234" indent="0" algn="ctr">
              <a:buNone/>
              <a:defRPr>
                <a:solidFill>
                  <a:schemeClr val="tx1">
                    <a:tint val="75000"/>
                  </a:schemeClr>
                </a:solidFill>
              </a:defRPr>
            </a:lvl7pPr>
            <a:lvl8pPr marL="3263441" indent="0" algn="ctr">
              <a:buNone/>
              <a:defRPr>
                <a:solidFill>
                  <a:schemeClr val="tx1">
                    <a:tint val="75000"/>
                  </a:schemeClr>
                </a:solidFill>
              </a:defRPr>
            </a:lvl8pPr>
            <a:lvl9pPr marL="3729649" indent="0" algn="ctr">
              <a:buNone/>
              <a:defRPr>
                <a:solidFill>
                  <a:schemeClr val="tx1">
                    <a:tint val="75000"/>
                  </a:schemeClr>
                </a:solidFill>
              </a:defRPr>
            </a:lvl9pPr>
          </a:lstStyle>
          <a:p>
            <a:r>
              <a:rPr lang="en-US" dirty="0" smtClean="0"/>
              <a:t>Click to edit Master subtitle style</a:t>
            </a:r>
            <a:endParaRPr lang="en-US" dirty="0"/>
          </a:p>
        </p:txBody>
      </p:sp>
      <p:sp>
        <p:nvSpPr>
          <p:cNvPr id="7" name="Freeform 6"/>
          <p:cNvSpPr>
            <a:spLocks noChangeAspect="1" noEditPoints="1"/>
          </p:cNvSpPr>
          <p:nvPr userDrawn="1"/>
        </p:nvSpPr>
        <p:spPr bwMode="auto">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328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1840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795212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2416937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40505512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422454041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8910325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4571114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26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9548805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1817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312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rgbClr val="FFFFFF"/>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505050"/>
                    </a:gs>
                    <a:gs pos="100000">
                      <a:srgbClr val="505050"/>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6270"/>
            <a:ext cx="3288506" cy="701984"/>
          </a:xfrm>
          <a:prstGeom prst="rect">
            <a:avLst/>
          </a:prstGeom>
        </p:spPr>
      </p:pic>
    </p:spTree>
    <p:extLst>
      <p:ext uri="{BB962C8B-B14F-4D97-AF65-F5344CB8AC3E}">
        <p14:creationId xmlns:p14="http://schemas.microsoft.com/office/powerpoint/2010/main" val="336329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92397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dirty="0" smtClean="0"/>
              <a:t>Click to edit Master text styles</a:t>
            </a:r>
            <a:endParaRPr lang="en-US" dirty="0"/>
          </a:p>
        </p:txBody>
      </p:sp>
      <p:sp>
        <p:nvSpPr>
          <p:cNvPr id="2" name="Title 1"/>
          <p:cNvSpPr>
            <a:spLocks noGrp="1"/>
          </p:cNvSpPr>
          <p:nvPr>
            <p:ph type="title" hasCustomPrompt="1"/>
          </p:nvPr>
        </p:nvSpPr>
        <p:spPr>
          <a:xfrm>
            <a:off x="274638" y="2125663"/>
            <a:ext cx="11887199"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93807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211263"/>
            <a:ext cx="11887200" cy="54848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1758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32238" y="2125663"/>
            <a:ext cx="8229601" cy="4572000"/>
          </a:xfrm>
        </p:spPr>
        <p:txBody>
          <a:bodyPr lIns="182880" tIns="146304" rIns="182880" bIns="146304">
            <a:noAutofit/>
          </a:bodyPr>
          <a:lstStyle>
            <a:lvl1pPr>
              <a:defRPr sz="3600"/>
            </a:lvl1pPr>
            <a:lvl2pPr>
              <a:defRPr sz="2800"/>
            </a:lvl2pPr>
            <a:lvl3pPr>
              <a:defRPr sz="2400"/>
            </a:lvl3pPr>
            <a:lvl4pP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2125663"/>
            <a:ext cx="2743200" cy="4572000"/>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0540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1022394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153241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2125663"/>
            <a:ext cx="2743200" cy="4570412"/>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94850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dirty="0" smtClean="0"/>
              <a:t>Click to edit Master text styles</a:t>
            </a:r>
          </a:p>
        </p:txBody>
      </p:sp>
    </p:spTree>
    <p:extLst>
      <p:ext uri="{BB962C8B-B14F-4D97-AF65-F5344CB8AC3E}">
        <p14:creationId xmlns:p14="http://schemas.microsoft.com/office/powerpoint/2010/main" val="4201032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99146198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37978051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873763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1263"/>
            <a:ext cx="2743200" cy="5484812"/>
          </a:xfrm>
        </p:spPr>
        <p:txBody>
          <a:bodyPr lIns="182880" tIns="146304" rIns="182880" bIns="146304"/>
          <a:lstStyle>
            <a:lvl1pPr>
              <a:defRPr lang="en-US" sz="2400" kern="1200" dirty="0" smtClean="0">
                <a:gradFill>
                  <a:gsLst>
                    <a:gs pos="0">
                      <a:schemeClr val="tx1"/>
                    </a:gs>
                    <a:gs pos="100000">
                      <a:schemeClr val="tx1"/>
                    </a:gs>
                  </a:gsLst>
                  <a:lin ang="5400000" scaled="0"/>
                </a:gradFill>
                <a:latin typeface="+mn-lt"/>
                <a:ea typeface="+mj-ea"/>
                <a:cs typeface="+mj-cs"/>
              </a:defRPr>
            </a:lvl1pPr>
          </a:lstStyle>
          <a:p>
            <a:pPr marL="0" lvl="0" indent="0" algn="l" defTabSz="914166" rtl="0" eaLnBrk="1" latinLnBrk="0" hangingPunct="1">
              <a:spcBef>
                <a:spcPct val="0"/>
              </a:spcBef>
              <a:buFont typeface="Arial" pitchFamily="34" charset="0"/>
              <a:buNone/>
            </a:pPr>
            <a:r>
              <a:rPr lang="en-US" smtClean="0"/>
              <a:t>Click to edit Master text styles</a:t>
            </a:r>
          </a:p>
        </p:txBody>
      </p:sp>
    </p:spTree>
    <p:extLst>
      <p:ext uri="{BB962C8B-B14F-4D97-AF65-F5344CB8AC3E}">
        <p14:creationId xmlns:p14="http://schemas.microsoft.com/office/powerpoint/2010/main" val="10415112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1270698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40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dirty="0" smtClean="0"/>
              <a:t>Drag picture to placeholder or click icon to add</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dirty="0" smtClean="0"/>
              <a:t>Drag picture to placeholder or click icon to add</a:t>
            </a:r>
          </a:p>
          <a:p>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8453226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4570413"/>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3695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22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chemeClr val="accent1"/>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24558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218558"/>
            <a:ext cx="4572000" cy="455741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146586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9" y="1211263"/>
            <a:ext cx="4586632" cy="4572000"/>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248654" tIns="0" rIns="248654" bIns="0" numCol="1" anchor="ctr" anchorCtr="0" compatLnSpc="1">
            <a:prstTxWarp prst="textNoShape">
              <a:avLst/>
            </a:prstTxWarp>
            <a:noAutofit/>
          </a:bodyPr>
          <a:lstStyle>
            <a:lvl1pPr>
              <a:lnSpc>
                <a:spcPct val="95000"/>
              </a:lnSpc>
              <a:defRPr lang="en-US" sz="4400" kern="1200" dirty="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
        <p:nvSpPr>
          <p:cNvPr id="6" name="Text Placeholder 8"/>
          <p:cNvSpPr>
            <a:spLocks noGrp="1"/>
          </p:cNvSpPr>
          <p:nvPr>
            <p:ph type="body" sz="quarter" idx="16" hasCustomPrompt="1"/>
          </p:nvPr>
        </p:nvSpPr>
        <p:spPr>
          <a:xfrm>
            <a:off x="274641" y="296864"/>
            <a:ext cx="11887199" cy="914400"/>
          </a:xfrm>
        </p:spPr>
        <p:txBody>
          <a:bodyPr vert="horz" lIns="182880" tIns="45720" rIns="182880" bIns="4572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Tree>
    <p:extLst>
      <p:ext uri="{BB962C8B-B14F-4D97-AF65-F5344CB8AC3E}">
        <p14:creationId xmlns:p14="http://schemas.microsoft.com/office/powerpoint/2010/main" val="11615446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5761040" y="3040063"/>
            <a:ext cx="6400801" cy="914400"/>
          </a:xfrm>
        </p:spPr>
        <p:txBody>
          <a:bodyPr vert="horz" wrap="square" lIns="182880" tIns="146304" rIns="182880" bIns="146304"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211266"/>
            <a:ext cx="4572000" cy="455741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676040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264522774"/>
      </p:ext>
    </p:extLst>
  </p:cSld>
  <p:clrMap bg1="dk1" tx1="lt1" bg2="dk2" tx2="lt2" accent1="accent1" accent2="accent2" accent3="accent3" accent4="accent4" accent5="accent5" accent6="accent6" hlink="hlink" folHlink="folHlink"/>
  <p:sldLayoutIdLst>
    <p:sldLayoutId id="2147484182" r:id="rId1"/>
    <p:sldLayoutId id="2147484244" r:id="rId2"/>
    <p:sldLayoutId id="2147484183" r:id="rId3"/>
    <p:sldLayoutId id="2147484184" r:id="rId4"/>
    <p:sldLayoutId id="2147484245" r:id="rId5"/>
    <p:sldLayoutId id="2147484185" r:id="rId6"/>
    <p:sldLayoutId id="2147484186" r:id="rId7"/>
    <p:sldLayoutId id="2147484187" r:id="rId8"/>
    <p:sldLayoutId id="2147484191" r:id="rId9"/>
    <p:sldLayoutId id="2147484188" r:id="rId10"/>
    <p:sldLayoutId id="2147484196" r:id="rId11"/>
    <p:sldLayoutId id="2147484189" r:id="rId12"/>
    <p:sldLayoutId id="2147484217" r:id="rId13"/>
    <p:sldLayoutId id="2147484218" r:id="rId14"/>
    <p:sldLayoutId id="2147484198" r:id="rId15"/>
    <p:sldLayoutId id="2147484330"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061612350"/>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9" r:id="rId13"/>
    <p:sldLayoutId id="2147484310" r:id="rId14"/>
    <p:sldLayoutId id="2147484321" r:id="rId15"/>
    <p:sldLayoutId id="2147484311" r:id="rId16"/>
  </p:sldLayoutIdLst>
  <p:txStyles>
    <p:titleStyle>
      <a:lvl1pPr algn="l" defTabSz="914166" rtl="0" eaLnBrk="1" latinLnBrk="0" hangingPunct="1">
        <a:spcBef>
          <a:spcPct val="0"/>
        </a:spcBef>
        <a:buNone/>
        <a:defRPr sz="4800" kern="1200">
          <a:gradFill>
            <a:gsLst>
              <a:gs pos="0">
                <a:srgbClr val="505050"/>
              </a:gs>
              <a:gs pos="100000">
                <a:srgbClr val="505050"/>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rgbClr val="505050"/>
              </a:gs>
              <a:gs pos="100000">
                <a:srgbClr val="505050"/>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rgbClr val="505050"/>
              </a:gs>
              <a:gs pos="100000">
                <a:srgbClr val="505050"/>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rgbClr val="505050"/>
              </a:gs>
              <a:gs pos="100000">
                <a:srgbClr val="505050"/>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rgbClr val="505050"/>
              </a:gs>
              <a:gs pos="100000">
                <a:srgbClr val="505050"/>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rgbClr val="505050"/>
              </a:gs>
              <a:gs pos="100000">
                <a:srgbClr val="505050"/>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764641861"/>
      </p:ext>
    </p:extLst>
  </p:cSld>
  <p:clrMap bg1="dk1" tx1="lt1" bg2="dk2"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328" r:id="rId5"/>
    <p:sldLayoutId id="2147484320"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7" r:id="rId15"/>
    <p:sldLayoutId id="2147484288" r:id="rId16"/>
    <p:sldLayoutId id="2147484289" r:id="rId17"/>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211263"/>
            <a:ext cx="11887200" cy="5486402"/>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45720" rIns="182880" bIns="4572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96111433"/>
      </p:ext>
    </p:extLst>
  </p:cSld>
  <p:clrMap bg1="dk1" tx1="lt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329"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65" r:id="rId14"/>
    <p:sldLayoutId id="2147484266" r:id="rId15"/>
    <p:sldLayoutId id="2147484267"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7.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microsoft.com/office/2007/relationships/hdphoto" Target="../media/hdphoto8.wdp"/><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microsoft.com/office/2007/relationships/hdphoto" Target="../media/hdphoto7.wdp"/><Relationship Id="rId9"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aka.ms/BuildSessions"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design.windows.com/" TargetMode="External"/><Relationship Id="rId2" Type="http://schemas.openxmlformats.org/officeDocument/2006/relationships/hyperlink" Target="http://msdn.microsoft.com/en-US/windows/apps/br229512" TargetMode="External"/><Relationship Id="rId1" Type="http://schemas.openxmlformats.org/officeDocument/2006/relationships/slideLayout" Target="../slideLayouts/slideLayout7.xml"/><Relationship Id="rId6" Type="http://schemas.openxmlformats.org/officeDocument/2006/relationships/hyperlink" Target="http://aka.ms/BuildSessions" TargetMode="External"/><Relationship Id="rId5" Type="http://schemas.openxmlformats.org/officeDocument/2006/relationships/hyperlink" Target="http://channel9.msdn.com/Windows" TargetMode="External"/><Relationship Id="rId4" Type="http://schemas.openxmlformats.org/officeDocument/2006/relationships/hyperlink" Target="http://code.msdn.microsoft.com/windowsapps/Windows-8-Modern-Style-App-Sampl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principles of Microsoft design</a:t>
            </a:r>
            <a:endParaRPr lang="en-US" dirty="0"/>
          </a:p>
        </p:txBody>
      </p:sp>
      <p:sp>
        <p:nvSpPr>
          <p:cNvPr id="3" name="Subtitle 2"/>
          <p:cNvSpPr>
            <a:spLocks noGrp="1"/>
          </p:cNvSpPr>
          <p:nvPr>
            <p:ph type="subTitle" idx="1"/>
          </p:nvPr>
        </p:nvSpPr>
        <p:spPr/>
        <p:txBody>
          <a:bodyPr/>
          <a:lstStyle/>
          <a:p>
            <a:r>
              <a:rPr lang="en-US" dirty="0" smtClean="0"/>
              <a:t>Will </a:t>
            </a:r>
            <a:r>
              <a:rPr lang="en-US" dirty="0" err="1" smtClean="0"/>
              <a:t>Tschumy</a:t>
            </a:r>
            <a:endParaRPr lang="en-US" dirty="0" smtClean="0"/>
          </a:p>
          <a:p>
            <a:r>
              <a:rPr lang="en-US" dirty="0" smtClean="0"/>
              <a:t>Principal User Experience Advisor</a:t>
            </a:r>
          </a:p>
          <a:p>
            <a:r>
              <a:rPr lang="en-US" dirty="0" smtClean="0"/>
              <a:t>2-116</a:t>
            </a:r>
            <a:endParaRPr lang="en-US" dirty="0"/>
          </a:p>
        </p:txBody>
      </p:sp>
    </p:spTree>
    <p:extLst>
      <p:ext uri="{BB962C8B-B14F-4D97-AF65-F5344CB8AC3E}">
        <p14:creationId xmlns:p14="http://schemas.microsoft.com/office/powerpoint/2010/main" val="284622388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cott\Documents\Case Studies\Active Case Studies\Windows Phone (Mango) Guide\Screen Shots\Final - Candidates - 300ppi\Music\MusicVideoPanorama.png"/>
          <p:cNvPicPr>
            <a:picLocks/>
          </p:cNvPicPr>
          <p:nvPr/>
        </p:nvPicPr>
        <p:blipFill>
          <a:blip r:embed="rId2" cstate="print"/>
          <a:srcRect/>
          <a:stretch>
            <a:fillRect/>
          </a:stretch>
        </p:blipFill>
        <p:spPr bwMode="auto">
          <a:xfrm>
            <a:off x="-1" y="0"/>
            <a:ext cx="12771438" cy="6994525"/>
          </a:xfrm>
          <a:prstGeom prst="rect">
            <a:avLst/>
          </a:prstGeom>
          <a:noFill/>
          <a:ln w="9525">
            <a:noFill/>
            <a:miter lim="800000"/>
            <a:headEnd/>
            <a:tailEnd/>
          </a:ln>
        </p:spPr>
      </p:pic>
    </p:spTree>
    <p:extLst>
      <p:ext uri="{BB962C8B-B14F-4D97-AF65-F5344CB8AC3E}">
        <p14:creationId xmlns:p14="http://schemas.microsoft.com/office/powerpoint/2010/main" val="27404157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274638" y="1211263"/>
            <a:ext cx="2697480" cy="2697480"/>
          </a:xfrm>
          <a:prstGeom prst="rect">
            <a:avLst/>
          </a:prstGeom>
          <a:gradFill>
            <a:gsLst>
              <a:gs pos="0">
                <a:schemeClr val="accent1">
                  <a:lumMod val="90000"/>
                </a:schemeClr>
              </a:gs>
              <a:gs pos="100000">
                <a:schemeClr val="accent1">
                  <a:lumMod val="9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spcBef>
                <a:spcPts val="1200"/>
              </a:spcBef>
            </a:pPr>
            <a:r>
              <a:rPr lang="en-US" sz="1600" spc="-30" dirty="0" smtClean="0">
                <a:gradFill>
                  <a:gsLst>
                    <a:gs pos="0">
                      <a:srgbClr val="FFFFFF"/>
                    </a:gs>
                    <a:gs pos="100000">
                      <a:srgbClr val="FFFFFF"/>
                    </a:gs>
                  </a:gsLst>
                  <a:lin ang="5400000" scaled="0"/>
                </a:gradFill>
                <a:ea typeface="Segoe UI" pitchFamily="34" charset="0"/>
                <a:cs typeface="Segoe UI" pitchFamily="34" charset="0"/>
              </a:rPr>
              <a:t>“The next Windows Phone: It’s pretty great… It’s almost like the phone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is happy to be alive.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Which kind of makes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you feel happy to use it.”</a:t>
            </a:r>
          </a:p>
          <a:p>
            <a:pPr marL="233363" indent="-233363" defTabSz="932406">
              <a:lnSpc>
                <a:spcPct val="90000"/>
              </a:lnSpc>
              <a:spcBef>
                <a:spcPts val="1200"/>
              </a:spcBef>
            </a:pPr>
            <a:r>
              <a:rPr lang="en-US" sz="1400" spc="-30" dirty="0">
                <a:gradFill>
                  <a:gsLst>
                    <a:gs pos="0">
                      <a:srgbClr val="FFFFFF"/>
                    </a:gs>
                    <a:gs pos="100000">
                      <a:srgbClr val="FFFFFF"/>
                    </a:gs>
                  </a:gsLst>
                  <a:lin ang="5400000" scaled="0"/>
                </a:gradFill>
                <a:ea typeface="Segoe UI" pitchFamily="34" charset="0"/>
                <a:cs typeface="Segoe UI" pitchFamily="34" charset="0"/>
              </a:rPr>
              <a:t>— Matt Buchannan</a:t>
            </a:r>
            <a:br>
              <a:rPr lang="en-US" sz="1400" spc="-30" dirty="0">
                <a:gradFill>
                  <a:gsLst>
                    <a:gs pos="0">
                      <a:srgbClr val="FFFFFF"/>
                    </a:gs>
                    <a:gs pos="100000">
                      <a:srgbClr val="FFFFFF"/>
                    </a:gs>
                  </a:gsLst>
                  <a:lin ang="5400000" scaled="0"/>
                </a:gradFill>
                <a:ea typeface="Segoe UI" pitchFamily="34" charset="0"/>
                <a:cs typeface="Segoe UI" pitchFamily="34" charset="0"/>
              </a:rPr>
            </a:br>
            <a:r>
              <a:rPr lang="en-US" sz="1400" spc="-30" dirty="0" err="1">
                <a:gradFill>
                  <a:gsLst>
                    <a:gs pos="0">
                      <a:srgbClr val="FFFFFF"/>
                    </a:gs>
                    <a:gs pos="100000">
                      <a:srgbClr val="FFFFFF"/>
                    </a:gs>
                  </a:gsLst>
                  <a:lin ang="5400000" scaled="0"/>
                </a:gradFill>
                <a:ea typeface="Segoe UI" pitchFamily="34" charset="0"/>
                <a:cs typeface="Segoe UI" pitchFamily="34" charset="0"/>
              </a:rPr>
              <a:t>Gizmodo</a:t>
            </a:r>
            <a:endParaRPr lang="en-US" sz="1400" spc="-3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3017838" y="1211263"/>
            <a:ext cx="2697480" cy="269748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spcBef>
                <a:spcPts val="1200"/>
              </a:spcBef>
            </a:pPr>
            <a:r>
              <a:rPr lang="en-US" sz="1600" spc="-30" dirty="0" smtClean="0">
                <a:gradFill>
                  <a:gsLst>
                    <a:gs pos="0">
                      <a:srgbClr val="FFFFFF"/>
                    </a:gs>
                    <a:gs pos="100000">
                      <a:srgbClr val="FFFFFF"/>
                    </a:gs>
                  </a:gsLst>
                  <a:lin ang="5400000" scaled="0"/>
                </a:gradFill>
                <a:ea typeface="Segoe UI" pitchFamily="34" charset="0"/>
                <a:cs typeface="Segoe UI" pitchFamily="34" charset="0"/>
              </a:rPr>
              <a:t>“While Mango catches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up with the other major smartphone OS’, it still manages to remain true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to itself. It’s different… but Microsoft OS is beautiful, fast and powerful…”</a:t>
            </a:r>
          </a:p>
          <a:p>
            <a:pPr marL="233363" indent="-233363" defTabSz="932406">
              <a:lnSpc>
                <a:spcPct val="90000"/>
              </a:lnSpc>
              <a:spcBef>
                <a:spcPts val="1200"/>
              </a:spcBef>
            </a:pPr>
            <a:r>
              <a:rPr lang="en-US" sz="1400" spc="-30" dirty="0">
                <a:gradFill>
                  <a:gsLst>
                    <a:gs pos="0">
                      <a:srgbClr val="FFFFFF"/>
                    </a:gs>
                    <a:gs pos="100000">
                      <a:srgbClr val="FFFFFF"/>
                    </a:gs>
                  </a:gsLst>
                  <a:lin ang="5400000" scaled="0"/>
                </a:gradFill>
                <a:ea typeface="Segoe UI" pitchFamily="34" charset="0"/>
                <a:cs typeface="Segoe UI" pitchFamily="34" charset="0"/>
              </a:rPr>
              <a:t>— Michael </a:t>
            </a:r>
            <a:r>
              <a:rPr lang="en-US" sz="1400" spc="-30" dirty="0" err="1">
                <a:gradFill>
                  <a:gsLst>
                    <a:gs pos="0">
                      <a:srgbClr val="FFFFFF"/>
                    </a:gs>
                    <a:gs pos="100000">
                      <a:srgbClr val="FFFFFF"/>
                    </a:gs>
                  </a:gsLst>
                  <a:lin ang="5400000" scaled="0"/>
                </a:gradFill>
                <a:ea typeface="Segoe UI" pitchFamily="34" charset="0"/>
                <a:cs typeface="Segoe UI" pitchFamily="34" charset="0"/>
              </a:rPr>
              <a:t>Oryl</a:t>
            </a:r>
            <a:r>
              <a:rPr lang="en-US" sz="1400" spc="-30" dirty="0">
                <a:gradFill>
                  <a:gsLst>
                    <a:gs pos="0">
                      <a:srgbClr val="FFFFFF"/>
                    </a:gs>
                    <a:gs pos="100000">
                      <a:srgbClr val="FFFFFF"/>
                    </a:gs>
                  </a:gsLst>
                  <a:lin ang="5400000" scaled="0"/>
                </a:gradFill>
                <a:ea typeface="Segoe UI" pitchFamily="34" charset="0"/>
                <a:cs typeface="Segoe UI" pitchFamily="34" charset="0"/>
              </a:rPr>
              <a:t/>
            </a:r>
            <a:br>
              <a:rPr lang="en-US" sz="1400" spc="-30" dirty="0">
                <a:gradFill>
                  <a:gsLst>
                    <a:gs pos="0">
                      <a:srgbClr val="FFFFFF"/>
                    </a:gs>
                    <a:gs pos="100000">
                      <a:srgbClr val="FFFFFF"/>
                    </a:gs>
                  </a:gsLst>
                  <a:lin ang="5400000" scaled="0"/>
                </a:gradFill>
                <a:ea typeface="Segoe UI" pitchFamily="34" charset="0"/>
                <a:cs typeface="Segoe UI" pitchFamily="34" charset="0"/>
              </a:rPr>
            </a:br>
            <a:r>
              <a:rPr lang="en-US" sz="1400" spc="-30" dirty="0" err="1">
                <a:gradFill>
                  <a:gsLst>
                    <a:gs pos="0">
                      <a:srgbClr val="FFFFFF"/>
                    </a:gs>
                    <a:gs pos="100000">
                      <a:srgbClr val="FFFFFF"/>
                    </a:gs>
                  </a:gsLst>
                  <a:lin ang="5400000" scaled="0"/>
                </a:gradFill>
                <a:ea typeface="Segoe UI" pitchFamily="34" charset="0"/>
                <a:cs typeface="Segoe UI" pitchFamily="34" charset="0"/>
              </a:rPr>
              <a:t>MobileBurn</a:t>
            </a:r>
            <a:endParaRPr lang="en-US" sz="1400" spc="-30"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5761038" y="1211263"/>
            <a:ext cx="2697480" cy="2697480"/>
          </a:xfrm>
          <a:prstGeom prst="rect">
            <a:avLst/>
          </a:prstGeom>
          <a:gradFill>
            <a:gsLst>
              <a:gs pos="0">
                <a:schemeClr val="accent6">
                  <a:lumMod val="90000"/>
                </a:schemeClr>
              </a:gs>
              <a:gs pos="100000">
                <a:schemeClr val="accent6">
                  <a:lumMod val="9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spcBef>
                <a:spcPts val="1200"/>
              </a:spcBef>
            </a:pPr>
            <a:r>
              <a:rPr lang="en-US" sz="1600" spc="-30" dirty="0" smtClean="0">
                <a:gradFill>
                  <a:gsLst>
                    <a:gs pos="0">
                      <a:srgbClr val="FFFFFF"/>
                    </a:gs>
                    <a:gs pos="100000">
                      <a:srgbClr val="FFFFFF"/>
                    </a:gs>
                  </a:gsLst>
                  <a:lin ang="5400000" scaled="0"/>
                </a:gradFill>
                <a:ea typeface="Segoe UI" pitchFamily="34" charset="0"/>
                <a:cs typeface="Segoe UI" pitchFamily="34" charset="0"/>
              </a:rPr>
              <a:t>“Windows Phone 7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takes a genuinely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different approach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to communication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than its main rivals.”</a:t>
            </a:r>
          </a:p>
          <a:p>
            <a:pPr marL="233363" indent="-233363" defTabSz="932406">
              <a:lnSpc>
                <a:spcPct val="90000"/>
              </a:lnSpc>
              <a:spcBef>
                <a:spcPts val="1200"/>
              </a:spcBef>
            </a:pPr>
            <a:r>
              <a:rPr lang="en-US" sz="1400" spc="-30" dirty="0" smtClean="0">
                <a:gradFill>
                  <a:gsLst>
                    <a:gs pos="0">
                      <a:srgbClr val="FFFFFF"/>
                    </a:gs>
                    <a:gs pos="100000">
                      <a:srgbClr val="FFFFFF"/>
                    </a:gs>
                  </a:gsLst>
                  <a:lin ang="5400000" scaled="0"/>
                </a:gradFill>
                <a:ea typeface="Segoe UI" pitchFamily="34" charset="0"/>
                <a:cs typeface="Segoe UI" pitchFamily="34" charset="0"/>
              </a:rPr>
              <a:t>— </a:t>
            </a:r>
            <a:r>
              <a:rPr lang="en-US" sz="1400" spc="-30" dirty="0" err="1" smtClean="0">
                <a:gradFill>
                  <a:gsLst>
                    <a:gs pos="0">
                      <a:srgbClr val="FFFFFF"/>
                    </a:gs>
                    <a:gs pos="100000">
                      <a:srgbClr val="FFFFFF"/>
                    </a:gs>
                  </a:gsLst>
                  <a:lin ang="5400000" scaled="0"/>
                </a:gradFill>
                <a:ea typeface="Segoe UI" pitchFamily="34" charset="0"/>
                <a:cs typeface="Segoe UI" pitchFamily="34" charset="0"/>
              </a:rPr>
              <a:t>Sascha</a:t>
            </a:r>
            <a:r>
              <a:rPr lang="en-US" sz="1400" spc="-30" dirty="0" smtClean="0">
                <a:gradFill>
                  <a:gsLst>
                    <a:gs pos="0">
                      <a:srgbClr val="FFFFFF"/>
                    </a:gs>
                    <a:gs pos="100000">
                      <a:srgbClr val="FFFFFF"/>
                    </a:gs>
                  </a:gsLst>
                  <a:lin ang="5400000" scaled="0"/>
                </a:gradFill>
                <a:ea typeface="Segoe UI" pitchFamily="34" charset="0"/>
                <a:cs typeface="Segoe UI" pitchFamily="34" charset="0"/>
              </a:rPr>
              <a:t> </a:t>
            </a:r>
            <a:r>
              <a:rPr lang="en-US" sz="1400" spc="-30" dirty="0" err="1">
                <a:gradFill>
                  <a:gsLst>
                    <a:gs pos="0">
                      <a:srgbClr val="FFFFFF"/>
                    </a:gs>
                    <a:gs pos="100000">
                      <a:srgbClr val="FFFFFF"/>
                    </a:gs>
                  </a:gsLst>
                  <a:lin ang="5400000" scaled="0"/>
                </a:gradFill>
                <a:ea typeface="Segoe UI" pitchFamily="34" charset="0"/>
                <a:cs typeface="Segoe UI" pitchFamily="34" charset="0"/>
              </a:rPr>
              <a:t>Segan</a:t>
            </a:r>
            <a:r>
              <a:rPr lang="en-US" sz="1400" spc="-30" dirty="0">
                <a:gradFill>
                  <a:gsLst>
                    <a:gs pos="0">
                      <a:srgbClr val="FFFFFF"/>
                    </a:gs>
                    <a:gs pos="100000">
                      <a:srgbClr val="FFFFFF"/>
                    </a:gs>
                  </a:gsLst>
                  <a:lin ang="5400000" scaled="0"/>
                </a:gradFill>
                <a:ea typeface="Segoe UI" pitchFamily="34" charset="0"/>
                <a:cs typeface="Segoe UI" pitchFamily="34" charset="0"/>
              </a:rPr>
              <a:t/>
            </a:r>
            <a:br>
              <a:rPr lang="en-US" sz="1400" spc="-30" dirty="0">
                <a:gradFill>
                  <a:gsLst>
                    <a:gs pos="0">
                      <a:srgbClr val="FFFFFF"/>
                    </a:gs>
                    <a:gs pos="100000">
                      <a:srgbClr val="FFFFFF"/>
                    </a:gs>
                  </a:gsLst>
                  <a:lin ang="5400000" scaled="0"/>
                </a:gradFill>
                <a:ea typeface="Segoe UI" pitchFamily="34" charset="0"/>
                <a:cs typeface="Segoe UI" pitchFamily="34" charset="0"/>
              </a:rPr>
            </a:br>
            <a:r>
              <a:rPr lang="en-US" sz="1400" spc="-30" dirty="0">
                <a:gradFill>
                  <a:gsLst>
                    <a:gs pos="0">
                      <a:srgbClr val="FFFFFF"/>
                    </a:gs>
                    <a:gs pos="100000">
                      <a:srgbClr val="FFFFFF"/>
                    </a:gs>
                  </a:gsLst>
                  <a:lin ang="5400000" scaled="0"/>
                </a:gradFill>
                <a:ea typeface="Segoe UI" pitchFamily="34" charset="0"/>
                <a:cs typeface="Segoe UI" pitchFamily="34" charset="0"/>
              </a:rPr>
              <a:t>PC World</a:t>
            </a:r>
          </a:p>
        </p:txBody>
      </p:sp>
      <p:sp>
        <p:nvSpPr>
          <p:cNvPr id="41" name="Rectangle 40"/>
          <p:cNvSpPr/>
          <p:nvPr/>
        </p:nvSpPr>
        <p:spPr bwMode="auto">
          <a:xfrm>
            <a:off x="274638" y="3954463"/>
            <a:ext cx="2697480" cy="26974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spcBef>
                <a:spcPts val="1200"/>
              </a:spcBef>
            </a:pPr>
            <a:r>
              <a:rPr lang="en-US" sz="1600" spc="-30" dirty="0" smtClean="0">
                <a:gradFill>
                  <a:gsLst>
                    <a:gs pos="0">
                      <a:srgbClr val="FFFFFF"/>
                    </a:gs>
                    <a:gs pos="100000">
                      <a:srgbClr val="FFFFFF"/>
                    </a:gs>
                  </a:gsLst>
                  <a:lin ang="5400000" scaled="0"/>
                </a:gradFill>
                <a:ea typeface="Segoe UI" pitchFamily="34" charset="0"/>
                <a:cs typeface="Segoe UI" pitchFamily="34" charset="0"/>
              </a:rPr>
              <a:t>“Make no mistake, Microsoft isn’t playing coy in the smartphone market any longer. The folks in Redmond are making a significant jump forward…”</a:t>
            </a:r>
          </a:p>
          <a:p>
            <a:pPr marL="233363" indent="-233363" defTabSz="932406">
              <a:lnSpc>
                <a:spcPct val="90000"/>
              </a:lnSpc>
              <a:spcBef>
                <a:spcPts val="1200"/>
              </a:spcBef>
            </a:pPr>
            <a:r>
              <a:rPr lang="en-US" sz="1400" spc="-30" dirty="0">
                <a:gradFill>
                  <a:gsLst>
                    <a:gs pos="0">
                      <a:srgbClr val="FFFFFF"/>
                    </a:gs>
                    <a:gs pos="100000">
                      <a:srgbClr val="FFFFFF"/>
                    </a:gs>
                  </a:gsLst>
                  <a:lin ang="5400000" scaled="0"/>
                </a:gradFill>
                <a:ea typeface="Segoe UI" pitchFamily="34" charset="0"/>
                <a:cs typeface="Segoe UI" pitchFamily="34" charset="0"/>
              </a:rPr>
              <a:t>— Brad </a:t>
            </a:r>
            <a:r>
              <a:rPr lang="en-US" sz="1400" spc="-30" dirty="0" err="1">
                <a:gradFill>
                  <a:gsLst>
                    <a:gs pos="0">
                      <a:srgbClr val="FFFFFF"/>
                    </a:gs>
                    <a:gs pos="100000">
                      <a:srgbClr val="FFFFFF"/>
                    </a:gs>
                  </a:gsLst>
                  <a:lin ang="5400000" scaled="0"/>
                </a:gradFill>
                <a:ea typeface="Segoe UI" pitchFamily="34" charset="0"/>
                <a:cs typeface="Segoe UI" pitchFamily="34" charset="0"/>
              </a:rPr>
              <a:t>Molen</a:t>
            </a:r>
            <a:r>
              <a:rPr lang="en-US" sz="1400" spc="-30" dirty="0">
                <a:gradFill>
                  <a:gsLst>
                    <a:gs pos="0">
                      <a:srgbClr val="FFFFFF"/>
                    </a:gs>
                    <a:gs pos="100000">
                      <a:srgbClr val="FFFFFF"/>
                    </a:gs>
                  </a:gsLst>
                  <a:lin ang="5400000" scaled="0"/>
                </a:gradFill>
                <a:ea typeface="Segoe UI" pitchFamily="34" charset="0"/>
                <a:cs typeface="Segoe UI" pitchFamily="34" charset="0"/>
              </a:rPr>
              <a:t/>
            </a:r>
            <a:br>
              <a:rPr lang="en-US" sz="1400" spc="-30" dirty="0">
                <a:gradFill>
                  <a:gsLst>
                    <a:gs pos="0">
                      <a:srgbClr val="FFFFFF"/>
                    </a:gs>
                    <a:gs pos="100000">
                      <a:srgbClr val="FFFFFF"/>
                    </a:gs>
                  </a:gsLst>
                  <a:lin ang="5400000" scaled="0"/>
                </a:gradFill>
                <a:ea typeface="Segoe UI" pitchFamily="34" charset="0"/>
                <a:cs typeface="Segoe UI" pitchFamily="34" charset="0"/>
              </a:rPr>
            </a:br>
            <a:r>
              <a:rPr lang="en-US" sz="1400" spc="-30" dirty="0" err="1">
                <a:gradFill>
                  <a:gsLst>
                    <a:gs pos="0">
                      <a:srgbClr val="FFFFFF"/>
                    </a:gs>
                    <a:gs pos="100000">
                      <a:srgbClr val="FFFFFF"/>
                    </a:gs>
                  </a:gsLst>
                  <a:lin ang="5400000" scaled="0"/>
                </a:gradFill>
                <a:ea typeface="Segoe UI" pitchFamily="34" charset="0"/>
                <a:cs typeface="Segoe UI" pitchFamily="34" charset="0"/>
              </a:rPr>
              <a:t>Engadget</a:t>
            </a:r>
            <a:endParaRPr lang="en-US" sz="1400" spc="-3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3017838" y="3954463"/>
            <a:ext cx="2697480" cy="26974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spcBef>
                <a:spcPts val="1200"/>
              </a:spcBef>
            </a:pPr>
            <a:r>
              <a:rPr lang="en-US" sz="1600" spc="-30" dirty="0" smtClean="0">
                <a:gradFill>
                  <a:gsLst>
                    <a:gs pos="0">
                      <a:srgbClr val="FFFFFF"/>
                    </a:gs>
                    <a:gs pos="100000">
                      <a:srgbClr val="FFFFFF"/>
                    </a:gs>
                  </a:gsLst>
                  <a:lin ang="5400000" scaled="0"/>
                </a:gradFill>
                <a:ea typeface="Segoe UI" pitchFamily="34" charset="0"/>
                <a:cs typeface="Segoe UI" pitchFamily="34" charset="0"/>
              </a:rPr>
              <a:t>“As anticipation builds [for Windows Phone Mango], Microsoft continues to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add features to make this platform even better than what was expected.”</a:t>
            </a:r>
          </a:p>
          <a:p>
            <a:pPr marL="233363" indent="-233363" defTabSz="932406">
              <a:lnSpc>
                <a:spcPct val="90000"/>
              </a:lnSpc>
              <a:spcBef>
                <a:spcPts val="1200"/>
              </a:spcBef>
            </a:pPr>
            <a:r>
              <a:rPr lang="en-US" sz="1400" spc="-30" dirty="0">
                <a:gradFill>
                  <a:gsLst>
                    <a:gs pos="0">
                      <a:srgbClr val="FFFFFF"/>
                    </a:gs>
                    <a:gs pos="100000">
                      <a:srgbClr val="FFFFFF"/>
                    </a:gs>
                  </a:gsLst>
                  <a:lin ang="5400000" scaled="0"/>
                </a:gradFill>
                <a:ea typeface="Segoe UI" pitchFamily="34" charset="0"/>
                <a:cs typeface="Segoe UI" pitchFamily="34" charset="0"/>
              </a:rPr>
              <a:t>— Jordon Crook</a:t>
            </a:r>
            <a:br>
              <a:rPr lang="en-US" sz="1400" spc="-30" dirty="0">
                <a:gradFill>
                  <a:gsLst>
                    <a:gs pos="0">
                      <a:srgbClr val="FFFFFF"/>
                    </a:gs>
                    <a:gs pos="100000">
                      <a:srgbClr val="FFFFFF"/>
                    </a:gs>
                  </a:gsLst>
                  <a:lin ang="5400000" scaled="0"/>
                </a:gradFill>
                <a:ea typeface="Segoe UI" pitchFamily="34" charset="0"/>
                <a:cs typeface="Segoe UI" pitchFamily="34" charset="0"/>
              </a:rPr>
            </a:br>
            <a:r>
              <a:rPr lang="en-US" sz="1400" spc="-30" dirty="0">
                <a:gradFill>
                  <a:gsLst>
                    <a:gs pos="0">
                      <a:srgbClr val="FFFFFF"/>
                    </a:gs>
                    <a:gs pos="100000">
                      <a:srgbClr val="FFFFFF"/>
                    </a:gs>
                  </a:gsLst>
                  <a:lin ang="5400000" scaled="0"/>
                </a:gradFill>
                <a:ea typeface="Segoe UI" pitchFamily="34" charset="0"/>
                <a:cs typeface="Segoe UI" pitchFamily="34" charset="0"/>
              </a:rPr>
              <a:t>TechCrunch</a:t>
            </a:r>
          </a:p>
        </p:txBody>
      </p:sp>
      <p:sp>
        <p:nvSpPr>
          <p:cNvPr id="43" name="Rectangle 42"/>
          <p:cNvSpPr/>
          <p:nvPr/>
        </p:nvSpPr>
        <p:spPr bwMode="auto">
          <a:xfrm>
            <a:off x="5761038" y="3954463"/>
            <a:ext cx="2697480" cy="2697480"/>
          </a:xfrm>
          <a:prstGeom prst="rect">
            <a:avLst/>
          </a:prstGeom>
          <a:gradFill>
            <a:gsLst>
              <a:gs pos="0">
                <a:schemeClr val="accent4">
                  <a:lumMod val="85000"/>
                </a:schemeClr>
              </a:gs>
              <a:gs pos="100000">
                <a:schemeClr val="accent4">
                  <a:lumMod val="85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spcBef>
                <a:spcPts val="1200"/>
              </a:spcBef>
            </a:pPr>
            <a:r>
              <a:rPr lang="en-US" sz="1600" spc="-30" dirty="0" smtClean="0">
                <a:gradFill>
                  <a:gsLst>
                    <a:gs pos="0">
                      <a:srgbClr val="FFFFFF"/>
                    </a:gs>
                    <a:gs pos="100000">
                      <a:srgbClr val="FFFFFF"/>
                    </a:gs>
                  </a:gsLst>
                  <a:lin ang="5400000" scaled="0"/>
                </a:gradFill>
                <a:ea typeface="Segoe UI" pitchFamily="34" charset="0"/>
                <a:cs typeface="Segoe UI" pitchFamily="34" charset="0"/>
              </a:rPr>
              <a:t>“The OS is a mix of elegance and whimsy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that’s a treat to use.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Mango is sprinkled with delightful animations </a:t>
            </a:r>
            <a:br>
              <a:rPr lang="en-US" sz="1600" spc="-30" dirty="0" smtClean="0">
                <a:gradFill>
                  <a:gsLst>
                    <a:gs pos="0">
                      <a:srgbClr val="FFFFFF"/>
                    </a:gs>
                    <a:gs pos="100000">
                      <a:srgbClr val="FFFFFF"/>
                    </a:gs>
                  </a:gsLst>
                  <a:lin ang="5400000" scaled="0"/>
                </a:gradFill>
                <a:ea typeface="Segoe UI" pitchFamily="34" charset="0"/>
                <a:cs typeface="Segoe UI" pitchFamily="34" charset="0"/>
              </a:rPr>
            </a:br>
            <a:r>
              <a:rPr lang="en-US" sz="1600" spc="-30" dirty="0" smtClean="0">
                <a:gradFill>
                  <a:gsLst>
                    <a:gs pos="0">
                      <a:srgbClr val="FFFFFF"/>
                    </a:gs>
                    <a:gs pos="100000">
                      <a:srgbClr val="FFFFFF"/>
                    </a:gs>
                  </a:gsLst>
                  <a:lin ang="5400000" scaled="0"/>
                </a:gradFill>
                <a:ea typeface="Segoe UI" pitchFamily="34" charset="0"/>
                <a:cs typeface="Segoe UI" pitchFamily="34" charset="0"/>
              </a:rPr>
              <a:t>on nearly every screen.”</a:t>
            </a:r>
          </a:p>
          <a:p>
            <a:pPr marL="233363" indent="-233363" defTabSz="932406">
              <a:lnSpc>
                <a:spcPct val="90000"/>
              </a:lnSpc>
              <a:spcBef>
                <a:spcPts val="1200"/>
              </a:spcBef>
            </a:pPr>
            <a:r>
              <a:rPr lang="en-US" sz="1400" spc="-30" dirty="0" smtClean="0">
                <a:gradFill>
                  <a:gsLst>
                    <a:gs pos="0">
                      <a:srgbClr val="FFFFFF"/>
                    </a:gs>
                    <a:gs pos="100000">
                      <a:srgbClr val="FFFFFF"/>
                    </a:gs>
                  </a:gsLst>
                  <a:lin ang="5400000" scaled="0"/>
                </a:gradFill>
                <a:ea typeface="Segoe UI" pitchFamily="34" charset="0"/>
                <a:cs typeface="Segoe UI" pitchFamily="34" charset="0"/>
              </a:rPr>
              <a:t>— Katherine </a:t>
            </a:r>
            <a:r>
              <a:rPr lang="en-US" sz="1400" spc="-30" dirty="0" err="1" smtClean="0">
                <a:gradFill>
                  <a:gsLst>
                    <a:gs pos="0">
                      <a:srgbClr val="FFFFFF"/>
                    </a:gs>
                    <a:gs pos="100000">
                      <a:srgbClr val="FFFFFF"/>
                    </a:gs>
                  </a:gsLst>
                  <a:lin ang="5400000" scaled="0"/>
                </a:gradFill>
                <a:ea typeface="Segoe UI" pitchFamily="34" charset="0"/>
                <a:cs typeface="Segoe UI" pitchFamily="34" charset="0"/>
              </a:rPr>
              <a:t>Boehret</a:t>
            </a:r>
            <a:r>
              <a:rPr lang="en-US" sz="1400" spc="-30" dirty="0" smtClean="0">
                <a:gradFill>
                  <a:gsLst>
                    <a:gs pos="0">
                      <a:srgbClr val="FFFFFF"/>
                    </a:gs>
                    <a:gs pos="100000">
                      <a:srgbClr val="FFFFFF"/>
                    </a:gs>
                  </a:gsLst>
                  <a:lin ang="5400000" scaled="0"/>
                </a:gradFill>
                <a:ea typeface="Segoe UI" pitchFamily="34" charset="0"/>
                <a:cs typeface="Segoe UI" pitchFamily="34" charset="0"/>
              </a:rPr>
              <a:t> </a:t>
            </a:r>
            <a:br>
              <a:rPr lang="en-US" sz="1400" spc="-30" dirty="0" smtClean="0">
                <a:gradFill>
                  <a:gsLst>
                    <a:gs pos="0">
                      <a:srgbClr val="FFFFFF"/>
                    </a:gs>
                    <a:gs pos="100000">
                      <a:srgbClr val="FFFFFF"/>
                    </a:gs>
                  </a:gsLst>
                  <a:lin ang="5400000" scaled="0"/>
                </a:gradFill>
                <a:ea typeface="Segoe UI" pitchFamily="34" charset="0"/>
                <a:cs typeface="Segoe UI" pitchFamily="34" charset="0"/>
              </a:rPr>
            </a:br>
            <a:r>
              <a:rPr lang="en-US" sz="1400" spc="-30" dirty="0" smtClean="0">
                <a:gradFill>
                  <a:gsLst>
                    <a:gs pos="0">
                      <a:srgbClr val="FFFFFF"/>
                    </a:gs>
                    <a:gs pos="100000">
                      <a:srgbClr val="FFFFFF"/>
                    </a:gs>
                  </a:gsLst>
                  <a:lin ang="5400000" scaled="0"/>
                </a:gradFill>
                <a:ea typeface="Segoe UI" pitchFamily="34" charset="0"/>
                <a:cs typeface="Segoe UI" pitchFamily="34" charset="0"/>
              </a:rPr>
              <a:t>All Things Digital</a:t>
            </a:r>
            <a:endParaRPr lang="en-US" sz="1400" spc="-30" dirty="0">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6577" y="3468198"/>
            <a:ext cx="1859082" cy="344550"/>
          </a:xfrm>
          <a:prstGeom prst="rect">
            <a:avLst/>
          </a:prstGeom>
        </p:spPr>
      </p:pic>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189287" y="3508057"/>
            <a:ext cx="1584419" cy="227330"/>
          </a:xfrm>
          <a:prstGeom prst="rect">
            <a:avLst/>
          </a:prstGeom>
          <a:noFill/>
          <a:ln>
            <a:noFill/>
          </a:ln>
        </p:spPr>
      </p:pic>
      <p:pic>
        <p:nvPicPr>
          <p:cNvPr id="30" name="Picture 29"/>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67599" y="3473437"/>
            <a:ext cx="1165038" cy="252425"/>
          </a:xfrm>
          <a:prstGeom prst="rect">
            <a:avLst/>
          </a:prstGeom>
        </p:spPr>
      </p:pic>
      <p:pic>
        <p:nvPicPr>
          <p:cNvPr id="31" name="Picture 30"/>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8842" y="5786284"/>
            <a:ext cx="1950459" cy="758978"/>
          </a:xfrm>
          <a:prstGeom prst="rect">
            <a:avLst/>
          </a:prstGeom>
        </p:spPr>
      </p:pic>
      <p:pic>
        <p:nvPicPr>
          <p:cNvPr id="33" name="Picture 32"/>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199421" y="6164260"/>
            <a:ext cx="609604" cy="304802"/>
          </a:xfrm>
          <a:prstGeom prst="rect">
            <a:avLst/>
          </a:prstGeom>
        </p:spPr>
      </p:pic>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2621" y="6240460"/>
            <a:ext cx="1668942" cy="304802"/>
          </a:xfrm>
          <a:prstGeom prst="rect">
            <a:avLst/>
          </a:prstGeom>
        </p:spPr>
      </p:pic>
    </p:spTree>
    <p:extLst>
      <p:ext uri="{BB962C8B-B14F-4D97-AF65-F5344CB8AC3E}">
        <p14:creationId xmlns:p14="http://schemas.microsoft.com/office/powerpoint/2010/main" val="2032781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90" y="228282"/>
            <a:ext cx="3268980" cy="65379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790" y="228282"/>
            <a:ext cx="3268980" cy="65379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377" y="228282"/>
            <a:ext cx="3268980" cy="6537960"/>
          </a:xfrm>
          <a:prstGeom prst="rect">
            <a:avLst/>
          </a:prstGeom>
        </p:spPr>
      </p:pic>
    </p:spTree>
    <p:extLst>
      <p:ext uri="{BB962C8B-B14F-4D97-AF65-F5344CB8AC3E}">
        <p14:creationId xmlns:p14="http://schemas.microsoft.com/office/powerpoint/2010/main" val="258074741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microsoft.com/PressPass/ImageGallery/images/products/xbox/prod_xboxTVApps_pr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 y="-1"/>
            <a:ext cx="12434711" cy="699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66820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Microsoft is the only organization with a…</a:t>
            </a:r>
            <a:endParaRPr lang="en-US" sz="4800" dirty="0"/>
          </a:p>
        </p:txBody>
      </p:sp>
    </p:spTree>
    <p:extLst>
      <p:ext uri="{BB962C8B-B14F-4D97-AF65-F5344CB8AC3E}">
        <p14:creationId xmlns:p14="http://schemas.microsoft.com/office/powerpoint/2010/main" val="429084347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577" t="-4492" r="-3577" b="-4492"/>
          <a:stretch/>
        </p:blipFill>
        <p:spPr>
          <a:xfrm>
            <a:off x="317" y="-318"/>
            <a:ext cx="12435840" cy="6995160"/>
          </a:xfrm>
          <a:prstGeom prst="rect">
            <a:avLst/>
          </a:prstGeom>
          <a:ln>
            <a:noFill/>
          </a:ln>
        </p:spPr>
      </p:pic>
      <p:sp>
        <p:nvSpPr>
          <p:cNvPr id="10" name="Rectangle 9"/>
          <p:cNvSpPr/>
          <p:nvPr/>
        </p:nvSpPr>
        <p:spPr bwMode="auto">
          <a:xfrm>
            <a:off x="274637" y="4868862"/>
            <a:ext cx="10058400" cy="1828800"/>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defTabSz="932406"/>
            <a:endParaRPr lang="en-US" sz="2800" spc="-102"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Title 1"/>
          <p:cNvSpPr txBox="1">
            <a:spLocks/>
          </p:cNvSpPr>
          <p:nvPr/>
        </p:nvSpPr>
        <p:spPr>
          <a:xfrm>
            <a:off x="274637" y="4868862"/>
            <a:ext cx="10058400" cy="912813"/>
          </a:xfrm>
          <a:prstGeom prst="rect">
            <a:avLst/>
          </a:prstGeom>
        </p:spPr>
        <p:txBody>
          <a:bodyPr vert="horz" lIns="182880" tIns="45720" rIns="182880" bIns="45720" rtlCol="0" anchor="t">
            <a:noAutofit/>
          </a:bodyPr>
          <a:lstStyle>
            <a:lvl1pPr algn="l" defTabSz="914166" rtl="0" eaLnBrk="1" latinLnBrk="0" hangingPunct="1">
              <a:spcBef>
                <a:spcPct val="0"/>
              </a:spcBef>
              <a:buNone/>
              <a:defRPr sz="3600" kern="1200">
                <a:gradFill>
                  <a:gsLst>
                    <a:gs pos="0">
                      <a:schemeClr val="tx1"/>
                    </a:gs>
                    <a:gs pos="100000">
                      <a:schemeClr val="tx1"/>
                    </a:gs>
                  </a:gsLst>
                  <a:lin ang="5400000" scaled="0"/>
                </a:gradFill>
                <a:latin typeface="+mj-lt"/>
                <a:ea typeface="+mj-ea"/>
                <a:cs typeface="+mj-cs"/>
              </a:defRPr>
            </a:lvl1pPr>
          </a:lstStyle>
          <a:p>
            <a:r>
              <a:rPr lang="en-US" sz="4800" dirty="0" smtClean="0">
                <a:gradFill>
                  <a:gsLst>
                    <a:gs pos="0">
                      <a:srgbClr val="FFFFFF"/>
                    </a:gs>
                    <a:gs pos="100000">
                      <a:srgbClr val="FFFFFF"/>
                    </a:gs>
                  </a:gsLst>
                  <a:lin ang="5400000" scaled="0"/>
                </a:gradFill>
              </a:rPr>
              <a:t>…single, consistent design language across each screen we touch</a:t>
            </a:r>
            <a:endParaRPr lang="en-US" sz="48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73648872"/>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179"/>
          <a:stretch/>
        </p:blipFill>
        <p:spPr>
          <a:xfrm>
            <a:off x="65646" y="152400"/>
            <a:ext cx="12305184" cy="6842125"/>
          </a:xfrm>
          <a:prstGeom prst="rect">
            <a:avLst/>
          </a:prstGeom>
        </p:spPr>
      </p:pic>
    </p:spTree>
    <p:extLst>
      <p:ext uri="{BB962C8B-B14F-4D97-AF65-F5344CB8AC3E}">
        <p14:creationId xmlns:p14="http://schemas.microsoft.com/office/powerpoint/2010/main" val="327526729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189039" y="1211262"/>
            <a:ext cx="10058399" cy="4388894"/>
          </a:xfrm>
          <a:prstGeom prst="rect">
            <a:avLst/>
          </a:prstGeom>
        </p:spPr>
        <p:txBody>
          <a:bodyPr vert="horz" wrap="square" lIns="182880" tIns="146304" rIns="182880" bIns="146304" rtlCol="0">
            <a:spAutoFit/>
          </a:bodyPr>
          <a:lst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0"/>
              </a:spcBef>
            </a:pPr>
            <a:r>
              <a:rPr lang="en-US" sz="4800" dirty="0" smtClean="0">
                <a:gradFill>
                  <a:gsLst>
                    <a:gs pos="0">
                      <a:srgbClr val="FFFFFF"/>
                    </a:gs>
                    <a:gs pos="100000">
                      <a:srgbClr val="FFFFFF"/>
                    </a:gs>
                  </a:gsLst>
                  <a:lin ang="5400000" scaled="0"/>
                </a:gradFill>
              </a:rPr>
              <a:t>For Microsoft, our design principles </a:t>
            </a:r>
            <a:br>
              <a:rPr lang="en-US" sz="4800" dirty="0" smtClean="0">
                <a:gradFill>
                  <a:gsLst>
                    <a:gs pos="0">
                      <a:srgbClr val="FFFFFF"/>
                    </a:gs>
                    <a:gs pos="100000">
                      <a:srgbClr val="FFFFFF"/>
                    </a:gs>
                  </a:gsLst>
                  <a:lin ang="5400000" scaled="0"/>
                </a:gradFill>
              </a:rPr>
            </a:br>
            <a:r>
              <a:rPr lang="en-US" sz="4800" dirty="0" smtClean="0">
                <a:gradFill>
                  <a:gsLst>
                    <a:gs pos="0">
                      <a:srgbClr val="FFFFFF"/>
                    </a:gs>
                    <a:gs pos="100000">
                      <a:srgbClr val="FFFFFF"/>
                    </a:gs>
                  </a:gsLst>
                  <a:lin ang="5400000" scaled="0"/>
                </a:gradFill>
              </a:rPr>
              <a:t>are the language for our experiences</a:t>
            </a:r>
          </a:p>
          <a:p>
            <a:pPr>
              <a:lnSpc>
                <a:spcPct val="90000"/>
              </a:lnSpc>
              <a:spcBef>
                <a:spcPts val="3000"/>
              </a:spcBef>
            </a:pPr>
            <a:r>
              <a:rPr lang="en-US" sz="4800" dirty="0" smtClean="0">
                <a:gradFill>
                  <a:gsLst>
                    <a:gs pos="0">
                      <a:srgbClr val="FFFFFF"/>
                    </a:gs>
                    <a:gs pos="100000">
                      <a:srgbClr val="FFFFFF"/>
                    </a:gs>
                  </a:gsLst>
                  <a:lin ang="5400000" scaled="0"/>
                </a:gradFill>
              </a:rPr>
              <a:t>For customers, the language creates </a:t>
            </a:r>
            <a:br>
              <a:rPr lang="en-US" sz="4800" dirty="0" smtClean="0">
                <a:gradFill>
                  <a:gsLst>
                    <a:gs pos="0">
                      <a:srgbClr val="FFFFFF"/>
                    </a:gs>
                    <a:gs pos="100000">
                      <a:srgbClr val="FFFFFF"/>
                    </a:gs>
                  </a:gsLst>
                  <a:lin ang="5400000" scaled="0"/>
                </a:gradFill>
              </a:rPr>
            </a:br>
            <a:r>
              <a:rPr lang="en-US" sz="4800" dirty="0" smtClean="0">
                <a:gradFill>
                  <a:gsLst>
                    <a:gs pos="0">
                      <a:srgbClr val="FFFFFF"/>
                    </a:gs>
                    <a:gs pos="100000">
                      <a:srgbClr val="FFFFFF"/>
                    </a:gs>
                  </a:gsLst>
                  <a:lin ang="5400000" scaled="0"/>
                </a:gradFill>
              </a:rPr>
              <a:t>confidence, comfort, and familiarity</a:t>
            </a:r>
          </a:p>
          <a:p>
            <a:pPr>
              <a:lnSpc>
                <a:spcPct val="90000"/>
              </a:lnSpc>
              <a:spcBef>
                <a:spcPts val="3000"/>
              </a:spcBef>
            </a:pPr>
            <a:r>
              <a:rPr lang="en-US" sz="4800" b="1" dirty="0" smtClean="0">
                <a:gradFill>
                  <a:gsLst>
                    <a:gs pos="0">
                      <a:srgbClr val="FFFFFF"/>
                    </a:gs>
                    <a:gs pos="100000">
                      <a:srgbClr val="FFFFFF"/>
                    </a:gs>
                  </a:gsLst>
                  <a:lin ang="5400000" scaled="0"/>
                </a:gradFill>
              </a:rPr>
              <a:t>It brings us together</a:t>
            </a:r>
            <a:endParaRPr lang="en-US" sz="4800" b="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94678105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 y="-1"/>
            <a:ext cx="12441238" cy="6998195"/>
          </a:xfrm>
          <a:prstGeom prst="rect">
            <a:avLst/>
          </a:prstGeom>
        </p:spPr>
      </p:pic>
    </p:spTree>
    <p:extLst>
      <p:ext uri="{BB962C8B-B14F-4D97-AF65-F5344CB8AC3E}">
        <p14:creationId xmlns:p14="http://schemas.microsoft.com/office/powerpoint/2010/main" val="259570311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 y="911"/>
            <a:ext cx="12431473" cy="6992702"/>
          </a:xfrm>
          <a:prstGeom prst="rect">
            <a:avLst/>
          </a:prstGeom>
        </p:spPr>
      </p:pic>
    </p:spTree>
    <p:extLst>
      <p:ext uri="{BB962C8B-B14F-4D97-AF65-F5344CB8AC3E}">
        <p14:creationId xmlns:p14="http://schemas.microsoft.com/office/powerpoint/2010/main" val="420603509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or</a:t>
            </a:r>
            <a:endParaRPr lang="en-US" dirty="0"/>
          </a:p>
        </p:txBody>
      </p:sp>
      <p:sp>
        <p:nvSpPr>
          <p:cNvPr id="12" name="Subtitle 11"/>
          <p:cNvSpPr>
            <a:spLocks noGrp="1"/>
          </p:cNvSpPr>
          <p:nvPr>
            <p:ph type="subTitle" idx="1"/>
          </p:nvPr>
        </p:nvSpPr>
        <p:spPr/>
        <p:txBody>
          <a:bodyPr/>
          <a:lstStyle/>
          <a:p>
            <a:endParaRPr lang="en-US"/>
          </a:p>
        </p:txBody>
      </p:sp>
      <p:sp useBgFill="1">
        <p:nvSpPr>
          <p:cNvPr id="13" name="Rectangle 12"/>
          <p:cNvSpPr/>
          <p:nvPr/>
        </p:nvSpPr>
        <p:spPr bwMode="auto">
          <a:xfrm>
            <a:off x="10028237" y="5783263"/>
            <a:ext cx="2408238" cy="1211262"/>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80177988"/>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 y="-1"/>
            <a:ext cx="12440783" cy="69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19458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p:txBody>
          <a:bodyPr/>
          <a:lstStyle/>
          <a:p>
            <a:endParaRPr lang="en-US"/>
          </a:p>
        </p:txBody>
      </p:sp>
      <p:sp>
        <p:nvSpPr>
          <p:cNvPr id="2" name="Title 1"/>
          <p:cNvSpPr>
            <a:spLocks noGrp="1"/>
          </p:cNvSpPr>
          <p:nvPr>
            <p:ph type="title"/>
          </p:nvPr>
        </p:nvSpPr>
        <p:spPr/>
        <p:txBody>
          <a:bodyPr/>
          <a:lstStyle/>
          <a:p>
            <a:r>
              <a:rPr lang="en-US" smtClean="0"/>
              <a:t>The core idea</a:t>
            </a:r>
            <a:endParaRPr lang="en-US" dirty="0"/>
          </a:p>
        </p:txBody>
      </p:sp>
    </p:spTree>
    <p:extLst>
      <p:ext uri="{BB962C8B-B14F-4D97-AF65-F5344CB8AC3E}">
        <p14:creationId xmlns:p14="http://schemas.microsoft.com/office/powerpoint/2010/main" val="396195771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lstStyle/>
          <a:p>
            <a:r>
              <a:rPr lang="en-US" smtClean="0"/>
              <a:t>Content before chrome</a:t>
            </a:r>
            <a:endParaRPr lang="en-US" dirty="0"/>
          </a:p>
        </p:txBody>
      </p:sp>
    </p:spTree>
    <p:extLst>
      <p:ext uri="{BB962C8B-B14F-4D97-AF65-F5344CB8AC3E}">
        <p14:creationId xmlns:p14="http://schemas.microsoft.com/office/powerpoint/2010/main" val="1451471465"/>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1890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13282"/>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694944"/>
            <a:ext cx="9233411" cy="5193792"/>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2294" y="333032"/>
            <a:ext cx="10031889" cy="629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599015" y="693118"/>
            <a:ext cx="9234604" cy="5191929"/>
          </a:xfrm>
          <a:prstGeom prst="rect">
            <a:avLst/>
          </a:prstGeom>
          <a:noFill/>
          <a:ln w="88900" cap="rnd">
            <a:solidFill>
              <a:schemeClr val="accent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94673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694944"/>
            <a:ext cx="9233410" cy="5193792"/>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2294" y="333032"/>
            <a:ext cx="10031889" cy="629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18542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694944"/>
            <a:ext cx="9233411" cy="5193792"/>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2294" y="333032"/>
            <a:ext cx="10031889" cy="629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15009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66" y="1118129"/>
            <a:ext cx="12390120" cy="4191990"/>
          </a:xfrm>
          <a:prstGeom prst="rect">
            <a:avLst/>
          </a:prstGeom>
        </p:spPr>
      </p:pic>
    </p:spTree>
    <p:extLst>
      <p:ext uri="{BB962C8B-B14F-4D97-AF65-F5344CB8AC3E}">
        <p14:creationId xmlns:p14="http://schemas.microsoft.com/office/powerpoint/2010/main" val="126963755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315" y="694044"/>
            <a:ext cx="9204385" cy="5752741"/>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2294" y="333032"/>
            <a:ext cx="10031889" cy="629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01028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mtClean="0"/>
              <a:t>Why I joined Microsoft</a:t>
            </a:r>
            <a:endParaRPr lang="en-US" dirty="0"/>
          </a:p>
        </p:txBody>
      </p:sp>
      <p:sp>
        <p:nvSpPr>
          <p:cNvPr id="6" name="Subtitle 5"/>
          <p:cNvSpPr>
            <a:spLocks noGrp="1"/>
          </p:cNvSpPr>
          <p:nvPr>
            <p:ph type="subTitle" idx="1"/>
          </p:nvPr>
        </p:nvSpPr>
        <p:spPr/>
        <p:txBody>
          <a:bodyPr/>
          <a:lstStyle/>
          <a:p>
            <a:endParaRPr lang="en-US"/>
          </a:p>
        </p:txBody>
      </p:sp>
      <p:sp useBgFill="1">
        <p:nvSpPr>
          <p:cNvPr id="8" name="Rectangle 7"/>
          <p:cNvSpPr/>
          <p:nvPr/>
        </p:nvSpPr>
        <p:spPr bwMode="auto">
          <a:xfrm>
            <a:off x="10028237" y="5783263"/>
            <a:ext cx="2408238" cy="1211262"/>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67808231"/>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096" y="673096"/>
            <a:ext cx="8311253" cy="5194533"/>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0954"/>
          <a:stretch/>
        </p:blipFill>
        <p:spPr>
          <a:xfrm>
            <a:off x="7579903" y="673096"/>
            <a:ext cx="3245190" cy="5194533"/>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2294" y="333032"/>
            <a:ext cx="10031889" cy="629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54151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lstStyle/>
          <a:p>
            <a:r>
              <a:rPr lang="en-US" dirty="0" smtClean="0"/>
              <a:t>Content before chrome</a:t>
            </a:r>
            <a:endParaRPr lang="en-US" dirty="0"/>
          </a:p>
        </p:txBody>
      </p:sp>
    </p:spTree>
    <p:extLst>
      <p:ext uri="{BB962C8B-B14F-4D97-AF65-F5344CB8AC3E}">
        <p14:creationId xmlns:p14="http://schemas.microsoft.com/office/powerpoint/2010/main" val="371976074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five principles of Microsoft design</a:t>
            </a:r>
            <a:endParaRPr lang="en-US" dirty="0"/>
          </a:p>
        </p:txBody>
      </p:sp>
      <p:sp>
        <p:nvSpPr>
          <p:cNvPr id="7" name="Rectangle 6"/>
          <p:cNvSpPr/>
          <p:nvPr/>
        </p:nvSpPr>
        <p:spPr bwMode="auto">
          <a:xfrm>
            <a:off x="274638" y="1211263"/>
            <a:ext cx="2697480" cy="2697480"/>
          </a:xfrm>
          <a:prstGeom prst="rect">
            <a:avLst/>
          </a:prstGeom>
          <a:gradFill>
            <a:gsLst>
              <a:gs pos="0">
                <a:schemeClr val="accent1">
                  <a:lumMod val="90000"/>
                </a:schemeClr>
              </a:gs>
              <a:gs pos="100000">
                <a:schemeClr val="accent1">
                  <a:lumMod val="9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Pride in craftsmanship</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8" name="Rectangle 7"/>
          <p:cNvSpPr/>
          <p:nvPr/>
        </p:nvSpPr>
        <p:spPr bwMode="auto">
          <a:xfrm>
            <a:off x="3017838" y="1211263"/>
            <a:ext cx="2697480" cy="269748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Be fast and fluid</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5761038" y="1211263"/>
            <a:ext cx="2697480" cy="2697480"/>
          </a:xfrm>
          <a:prstGeom prst="rect">
            <a:avLst/>
          </a:prstGeom>
          <a:gradFill>
            <a:gsLst>
              <a:gs pos="0">
                <a:schemeClr val="accent6">
                  <a:lumMod val="90000"/>
                </a:schemeClr>
              </a:gs>
              <a:gs pos="100000">
                <a:schemeClr val="accent6">
                  <a:lumMod val="9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Authentically digital</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274638" y="3954463"/>
            <a:ext cx="2697480" cy="26974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Do more with less</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3017838" y="3954463"/>
            <a:ext cx="2697480" cy="26974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Win as one</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376468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Attention to detail</a:t>
            </a:r>
          </a:p>
          <a:p>
            <a:r>
              <a:rPr lang="en-US" dirty="0" smtClean="0"/>
              <a:t>Make it safe and reliable</a:t>
            </a:r>
          </a:p>
          <a:p>
            <a:r>
              <a:rPr lang="en-US" dirty="0" smtClean="0"/>
              <a:t>Balance, symmetry, and hierarchy</a:t>
            </a:r>
          </a:p>
          <a:p>
            <a:r>
              <a:rPr lang="en-US" dirty="0" smtClean="0"/>
              <a:t>Alignment to the grid</a:t>
            </a:r>
            <a:endParaRPr lang="en-US" dirty="0"/>
          </a:p>
        </p:txBody>
      </p:sp>
      <p:sp>
        <p:nvSpPr>
          <p:cNvPr id="3" name="Title 2"/>
          <p:cNvSpPr>
            <a:spLocks noGrp="1"/>
          </p:cNvSpPr>
          <p:nvPr>
            <p:ph type="ctrTitle"/>
          </p:nvPr>
        </p:nvSpPr>
        <p:spPr>
          <a:gradFill>
            <a:gsLst>
              <a:gs pos="0">
                <a:schemeClr val="accent1">
                  <a:lumMod val="90000"/>
                </a:schemeClr>
              </a:gs>
              <a:gs pos="100000">
                <a:schemeClr val="accent1">
                  <a:lumMod val="90000"/>
                </a:schemeClr>
              </a:gs>
            </a:gsLst>
            <a:lin ang="5400000" scaled="0"/>
          </a:gradFill>
        </p:spPr>
        <p:txBody>
          <a:bodyPr/>
          <a:lstStyle/>
          <a:p>
            <a:r>
              <a:rPr lang="en-US" smtClean="0"/>
              <a:t>Pride in craftsmanship</a:t>
            </a:r>
            <a:endParaRPr lang="en-US" dirty="0"/>
          </a:p>
        </p:txBody>
      </p:sp>
    </p:spTree>
    <p:extLst>
      <p:ext uri="{BB962C8B-B14F-4D97-AF65-F5344CB8AC3E}">
        <p14:creationId xmlns:p14="http://schemas.microsoft.com/office/powerpoint/2010/main" val="385022646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App layout aligns to silhouette</a:t>
            </a:r>
            <a:endParaRPr lang="en-US" dirty="0"/>
          </a:p>
        </p:txBody>
      </p:sp>
      <p:sp>
        <p:nvSpPr>
          <p:cNvPr id="3" name="Content Placeholder 2"/>
          <p:cNvSpPr>
            <a:spLocks noGrp="1"/>
          </p:cNvSpPr>
          <p:nvPr>
            <p:ph type="body" sz="quarter" idx="10"/>
          </p:nvPr>
        </p:nvSpPr>
        <p:spPr/>
        <p:txBody>
          <a:bodyPr/>
          <a:lstStyle/>
          <a:p>
            <a:pPr lvl="1"/>
            <a:r>
              <a:rPr lang="en-GB" dirty="0" smtClean="0"/>
              <a:t>Apps can purposely deviate from the standard silhouette</a:t>
            </a:r>
          </a:p>
          <a:p>
            <a:pPr lvl="1"/>
            <a:r>
              <a:rPr lang="en-GB" dirty="0" smtClean="0"/>
              <a:t>Any deviation should feel intentional and designed</a:t>
            </a:r>
            <a:r>
              <a:rPr lang="en-US" dirty="0" smtClean="0"/>
              <a:t/>
            </a:r>
            <a:br>
              <a:rPr lang="en-US" dirty="0" smtClean="0"/>
            </a:br>
            <a:endParaRPr lang="en-US" dirty="0" smtClean="0"/>
          </a:p>
          <a:p>
            <a:pPr lvl="1"/>
            <a:endParaRPr lang="en-US" dirty="0" smtClean="0"/>
          </a:p>
          <a:p>
            <a:pPr lvl="1"/>
            <a:endParaRPr lang="en-US" dirty="0" smtClean="0"/>
          </a:p>
        </p:txBody>
      </p:sp>
      <p:grpSp>
        <p:nvGrpSpPr>
          <p:cNvPr id="10" name="Group 9"/>
          <p:cNvGrpSpPr/>
          <p:nvPr/>
        </p:nvGrpSpPr>
        <p:grpSpPr>
          <a:xfrm>
            <a:off x="108790" y="2645374"/>
            <a:ext cx="11125200" cy="3780471"/>
            <a:chOff x="108790" y="2645374"/>
            <a:chExt cx="11125200" cy="378047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728" y="2645374"/>
              <a:ext cx="4955262" cy="36393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90" y="2905405"/>
              <a:ext cx="5789354" cy="3520440"/>
            </a:xfrm>
            <a:prstGeom prst="rect">
              <a:avLst/>
            </a:prstGeom>
          </p:spPr>
        </p:pic>
      </p:grpSp>
    </p:spTree>
    <p:extLst>
      <p:ext uri="{BB962C8B-B14F-4D97-AF65-F5344CB8AC3E}">
        <p14:creationId xmlns:p14="http://schemas.microsoft.com/office/powerpoint/2010/main" val="426965125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11"/>
            <a:ext cx="12436475" cy="6992102"/>
          </a:xfrm>
          <a:prstGeom prst="rect">
            <a:avLst/>
          </a:prstGeom>
        </p:spPr>
      </p:pic>
      <p:cxnSp>
        <p:nvCxnSpPr>
          <p:cNvPr id="8" name="Straight Connector 7"/>
          <p:cNvCxnSpPr/>
          <p:nvPr/>
        </p:nvCxnSpPr>
        <p:spPr>
          <a:xfrm>
            <a:off x="0" y="923937"/>
            <a:ext cx="292174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90731" y="-5659"/>
            <a:ext cx="0" cy="56832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0" y="-5672"/>
            <a:ext cx="1090733" cy="932603"/>
          </a:xfrm>
          <a:prstGeom prst="rect">
            <a:avLst/>
          </a:prstGeom>
          <a:solidFill>
            <a:schemeClr val="accent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33" tIns="62166" rIns="124333" bIns="62166" numCol="1" rtlCol="0" anchor="ctr" anchorCtr="0" compatLnSpc="1">
            <a:prstTxWarp prst="textNoShape">
              <a:avLst/>
            </a:prstTxWarp>
          </a:bodyPr>
          <a:lstStyle/>
          <a:p>
            <a:pPr algn="ctr" defTabSz="1242976" fontAlgn="base">
              <a:spcBef>
                <a:spcPct val="0"/>
              </a:spcBef>
              <a:spcAft>
                <a:spcPct val="0"/>
              </a:spcAft>
            </a:pPr>
            <a:endParaRPr lang="en-US" sz="3000" dirty="0">
              <a:gradFill>
                <a:gsLst>
                  <a:gs pos="0">
                    <a:srgbClr val="FFFFFF"/>
                  </a:gs>
                  <a:gs pos="100000">
                    <a:srgbClr val="FFFFFF"/>
                  </a:gs>
                </a:gsLst>
                <a:lin ang="5400000" scaled="0"/>
              </a:gradFill>
            </a:endParaRPr>
          </a:p>
        </p:txBody>
      </p:sp>
      <p:cxnSp>
        <p:nvCxnSpPr>
          <p:cNvPr id="15" name="Straight Connector 14"/>
          <p:cNvCxnSpPr/>
          <p:nvPr/>
        </p:nvCxnSpPr>
        <p:spPr>
          <a:xfrm>
            <a:off x="0" y="1457585"/>
            <a:ext cx="2921742"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707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7" y="3563"/>
            <a:ext cx="12438380" cy="7009826"/>
          </a:xfrm>
          <a:prstGeom prst="rect">
            <a:avLst/>
          </a:prstGeom>
        </p:spPr>
      </p:pic>
    </p:spTree>
    <p:extLst>
      <p:ext uri="{BB962C8B-B14F-4D97-AF65-F5344CB8AC3E}">
        <p14:creationId xmlns:p14="http://schemas.microsoft.com/office/powerpoint/2010/main" val="303847780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436475" cy="6996611"/>
          </a:xfrm>
          <a:prstGeom prst="rect">
            <a:avLst/>
          </a:prstGeom>
        </p:spPr>
      </p:pic>
      <p:cxnSp>
        <p:nvCxnSpPr>
          <p:cNvPr id="8" name="Straight Connector 7"/>
          <p:cNvCxnSpPr/>
          <p:nvPr/>
        </p:nvCxnSpPr>
        <p:spPr>
          <a:xfrm>
            <a:off x="0" y="923937"/>
            <a:ext cx="292174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90731" y="-5659"/>
            <a:ext cx="0" cy="56832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0" y="-5672"/>
            <a:ext cx="1090733" cy="932603"/>
          </a:xfrm>
          <a:prstGeom prst="rect">
            <a:avLst/>
          </a:prstGeom>
          <a:solidFill>
            <a:schemeClr val="accent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33" tIns="62166" rIns="124333" bIns="62166" numCol="1" rtlCol="0" anchor="ctr" anchorCtr="0" compatLnSpc="1">
            <a:prstTxWarp prst="textNoShape">
              <a:avLst/>
            </a:prstTxWarp>
          </a:bodyPr>
          <a:lstStyle/>
          <a:p>
            <a:pPr algn="ctr" defTabSz="1242976" fontAlgn="base">
              <a:spcBef>
                <a:spcPct val="0"/>
              </a:spcBef>
              <a:spcAft>
                <a:spcPct val="0"/>
              </a:spcAft>
            </a:pPr>
            <a:endParaRPr lang="en-US" sz="3000" dirty="0">
              <a:gradFill>
                <a:gsLst>
                  <a:gs pos="0">
                    <a:srgbClr val="FFFFFF"/>
                  </a:gs>
                  <a:gs pos="100000">
                    <a:srgbClr val="FFFFFF"/>
                  </a:gs>
                </a:gsLst>
                <a:lin ang="5400000" scaled="0"/>
              </a:gradFill>
            </a:endParaRPr>
          </a:p>
        </p:txBody>
      </p:sp>
      <p:cxnSp>
        <p:nvCxnSpPr>
          <p:cNvPr id="15" name="Straight Connector 14"/>
          <p:cNvCxnSpPr/>
          <p:nvPr/>
        </p:nvCxnSpPr>
        <p:spPr>
          <a:xfrm>
            <a:off x="0" y="1457585"/>
            <a:ext cx="2921742"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728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 y="0"/>
            <a:ext cx="12431381" cy="6993746"/>
          </a:xfrm>
          <a:prstGeom prst="rect">
            <a:avLst/>
          </a:prstGeom>
        </p:spPr>
      </p:pic>
      <p:cxnSp>
        <p:nvCxnSpPr>
          <p:cNvPr id="8" name="Straight Connector 7"/>
          <p:cNvCxnSpPr/>
          <p:nvPr/>
        </p:nvCxnSpPr>
        <p:spPr>
          <a:xfrm>
            <a:off x="0" y="923937"/>
            <a:ext cx="292174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90731" y="-5659"/>
            <a:ext cx="0" cy="56832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0" y="-5672"/>
            <a:ext cx="1090733" cy="932603"/>
          </a:xfrm>
          <a:prstGeom prst="rect">
            <a:avLst/>
          </a:prstGeom>
          <a:solidFill>
            <a:schemeClr val="accent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33" tIns="62166" rIns="124333" bIns="62166" numCol="1" rtlCol="0" anchor="ctr" anchorCtr="0" compatLnSpc="1">
            <a:prstTxWarp prst="textNoShape">
              <a:avLst/>
            </a:prstTxWarp>
          </a:bodyPr>
          <a:lstStyle/>
          <a:p>
            <a:pPr algn="ctr" defTabSz="1242976" fontAlgn="base">
              <a:spcBef>
                <a:spcPct val="0"/>
              </a:spcBef>
              <a:spcAft>
                <a:spcPct val="0"/>
              </a:spcAft>
            </a:pPr>
            <a:endParaRPr lang="en-US" sz="3000" dirty="0">
              <a:gradFill>
                <a:gsLst>
                  <a:gs pos="0">
                    <a:srgbClr val="FFFFFF"/>
                  </a:gs>
                  <a:gs pos="100000">
                    <a:srgbClr val="FFFFFF"/>
                  </a:gs>
                </a:gsLst>
                <a:lin ang="5400000" scaled="0"/>
              </a:gradFill>
            </a:endParaRPr>
          </a:p>
        </p:txBody>
      </p:sp>
      <p:cxnSp>
        <p:nvCxnSpPr>
          <p:cNvPr id="15" name="Straight Connector 14"/>
          <p:cNvCxnSpPr/>
          <p:nvPr/>
        </p:nvCxnSpPr>
        <p:spPr>
          <a:xfrm>
            <a:off x="0" y="1457585"/>
            <a:ext cx="2921742"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584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219" y="-7938"/>
            <a:ext cx="6245352" cy="35112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2336"/>
            <a:ext cx="6242304" cy="3511296"/>
          </a:xfrm>
          <a:prstGeom prst="rect">
            <a:avLst/>
          </a:prstGeom>
          <a:solidFill>
            <a:schemeClr val="accent3">
              <a:lumMod val="75000"/>
            </a:schemeClr>
          </a:solidFill>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4219" y="3512336"/>
            <a:ext cx="6242303" cy="3511296"/>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7" y="-6656"/>
            <a:ext cx="6242304" cy="3511296"/>
          </a:xfrm>
          <a:prstGeom prst="rect">
            <a:avLst/>
          </a:prstGeom>
        </p:spPr>
      </p:pic>
      <p:grpSp>
        <p:nvGrpSpPr>
          <p:cNvPr id="28" name="Group 27"/>
          <p:cNvGrpSpPr/>
          <p:nvPr/>
        </p:nvGrpSpPr>
        <p:grpSpPr>
          <a:xfrm>
            <a:off x="-21104" y="102284"/>
            <a:ext cx="8068141" cy="4918978"/>
            <a:chOff x="-21104" y="102284"/>
            <a:chExt cx="8068141" cy="4918978"/>
          </a:xfrm>
        </p:grpSpPr>
        <p:cxnSp>
          <p:nvCxnSpPr>
            <p:cNvPr id="9" name="Straight Connector 8"/>
            <p:cNvCxnSpPr/>
            <p:nvPr/>
          </p:nvCxnSpPr>
          <p:spPr>
            <a:xfrm>
              <a:off x="-21104" y="3840162"/>
              <a:ext cx="806814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5559" y="102284"/>
              <a:ext cx="0" cy="491897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21462" y="102284"/>
              <a:ext cx="0" cy="461417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1104" y="284162"/>
              <a:ext cx="8068141"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04013" y="102284"/>
              <a:ext cx="0" cy="4614178"/>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9826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Beginning in 2003, </a:t>
            </a:r>
            <a:br>
              <a:rPr lang="en-US" sz="4800" dirty="0" smtClean="0"/>
            </a:br>
            <a:r>
              <a:rPr lang="en-US" sz="4800" dirty="0" smtClean="0"/>
              <a:t>Microsoft made a </a:t>
            </a:r>
            <a:r>
              <a:rPr lang="en-US" sz="4800" b="1" dirty="0" smtClean="0"/>
              <a:t>strategic investment in design</a:t>
            </a:r>
            <a:endParaRPr lang="en-US" sz="4800" b="1" dirty="0"/>
          </a:p>
        </p:txBody>
      </p:sp>
    </p:spTree>
    <p:extLst>
      <p:ext uri="{BB962C8B-B14F-4D97-AF65-F5344CB8AC3E}">
        <p14:creationId xmlns:p14="http://schemas.microsoft.com/office/powerpoint/2010/main" val="16546979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Design for touch</a:t>
            </a:r>
          </a:p>
          <a:p>
            <a:r>
              <a:rPr lang="en-US" dirty="0" smtClean="0"/>
              <a:t>Responsive</a:t>
            </a:r>
          </a:p>
          <a:p>
            <a:r>
              <a:rPr lang="en-US" dirty="0" smtClean="0"/>
              <a:t>Intuitive interaction</a:t>
            </a:r>
          </a:p>
          <a:p>
            <a:r>
              <a:rPr lang="en-US" dirty="0" smtClean="0"/>
              <a:t>Immersive and compelling</a:t>
            </a:r>
          </a:p>
          <a:p>
            <a:r>
              <a:rPr lang="en-US" dirty="0" smtClean="0"/>
              <a:t>Delight with motion</a:t>
            </a:r>
          </a:p>
          <a:p>
            <a:r>
              <a:rPr lang="en-US" dirty="0" smtClean="0"/>
              <a:t>Life is mobile</a:t>
            </a:r>
          </a:p>
        </p:txBody>
      </p:sp>
      <p:sp>
        <p:nvSpPr>
          <p:cNvPr id="3" name="Title 2"/>
          <p:cNvSpPr>
            <a:spLocks noGrp="1"/>
          </p:cNvSpPr>
          <p:nvPr>
            <p:ph type="ctrTitle"/>
          </p:nvPr>
        </p:nvSpPr>
        <p:spPr>
          <a:solidFill>
            <a:schemeClr val="accent5"/>
          </a:solidFill>
        </p:spPr>
        <p:txBody>
          <a:bodyPr/>
          <a:lstStyle/>
          <a:p>
            <a:r>
              <a:rPr lang="en-US" dirty="0" smtClean="0"/>
              <a:t>Be fast and fluid</a:t>
            </a:r>
            <a:endParaRPr lang="en-US" dirty="0"/>
          </a:p>
        </p:txBody>
      </p:sp>
    </p:spTree>
    <p:extLst>
      <p:ext uri="{BB962C8B-B14F-4D97-AF65-F5344CB8AC3E}">
        <p14:creationId xmlns:p14="http://schemas.microsoft.com/office/powerpoint/2010/main" val="195030379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lstStyle/>
          <a:p>
            <a:r>
              <a:rPr lang="en-US" sz="5400" dirty="0" smtClean="0"/>
              <a:t>Start experience</a:t>
            </a:r>
            <a:br>
              <a:rPr lang="en-US" sz="5400" dirty="0" smtClean="0"/>
            </a:br>
            <a:r>
              <a:rPr lang="en-US" sz="5400" dirty="0" smtClean="0"/>
              <a:t>Netflix</a:t>
            </a:r>
            <a:br>
              <a:rPr lang="en-US" sz="5400" dirty="0" smtClean="0"/>
            </a:br>
            <a:r>
              <a:rPr lang="en-US" sz="5400" dirty="0" smtClean="0"/>
              <a:t>Photos</a:t>
            </a:r>
            <a:endParaRPr lang="en-US" sz="5400" dirty="0"/>
          </a:p>
        </p:txBody>
      </p:sp>
    </p:spTree>
    <p:extLst>
      <p:ext uri="{BB962C8B-B14F-4D97-AF65-F5344CB8AC3E}">
        <p14:creationId xmlns:p14="http://schemas.microsoft.com/office/powerpoint/2010/main" val="34532641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Embrace the medium</a:t>
            </a:r>
          </a:p>
          <a:p>
            <a:r>
              <a:rPr lang="en-US" dirty="0" smtClean="0"/>
              <a:t>Modern</a:t>
            </a:r>
          </a:p>
          <a:p>
            <a:r>
              <a:rPr lang="en-US" dirty="0" smtClean="0"/>
              <a:t>Cloud connected</a:t>
            </a:r>
          </a:p>
          <a:p>
            <a:r>
              <a:rPr lang="en-US" dirty="0" smtClean="0"/>
              <a:t>Bold, vibrant colors</a:t>
            </a:r>
          </a:p>
          <a:p>
            <a:r>
              <a:rPr lang="en-US" dirty="0" smtClean="0"/>
              <a:t>Motion</a:t>
            </a:r>
            <a:endParaRPr lang="en-US" dirty="0"/>
          </a:p>
        </p:txBody>
      </p:sp>
      <p:sp>
        <p:nvSpPr>
          <p:cNvPr id="3" name="Title 2"/>
          <p:cNvSpPr>
            <a:spLocks noGrp="1"/>
          </p:cNvSpPr>
          <p:nvPr>
            <p:ph type="ctrTitle"/>
          </p:nvPr>
        </p:nvSpPr>
        <p:spPr>
          <a:gradFill>
            <a:gsLst>
              <a:gs pos="0">
                <a:schemeClr val="accent6">
                  <a:lumMod val="90000"/>
                </a:schemeClr>
              </a:gs>
              <a:gs pos="100000">
                <a:schemeClr val="accent6">
                  <a:lumMod val="90000"/>
                </a:schemeClr>
              </a:gs>
            </a:gsLst>
            <a:lin ang="5400000" scaled="0"/>
          </a:gradFill>
        </p:spPr>
        <p:txBody>
          <a:bodyPr/>
          <a:lstStyle/>
          <a:p>
            <a:r>
              <a:rPr lang="en-US" smtClean="0"/>
              <a:t>Authentically digital</a:t>
            </a:r>
            <a:endParaRPr lang="en-US" dirty="0"/>
          </a:p>
        </p:txBody>
      </p:sp>
    </p:spTree>
    <p:extLst>
      <p:ext uri="{BB962C8B-B14F-4D97-AF65-F5344CB8AC3E}">
        <p14:creationId xmlns:p14="http://schemas.microsoft.com/office/powerpoint/2010/main" val="334638324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What is the role of design?</a:t>
            </a:r>
            <a:br>
              <a:rPr lang="en-US" sz="4800" dirty="0" smtClean="0"/>
            </a:br>
            <a:r>
              <a:rPr lang="en-US" sz="4800" dirty="0" smtClean="0"/>
              <a:t>What is the role of the designer?</a:t>
            </a:r>
            <a:br>
              <a:rPr lang="en-US" sz="4800" dirty="0" smtClean="0"/>
            </a:br>
            <a:r>
              <a:rPr lang="en-US" sz="4800" dirty="0">
                <a:gradFill>
                  <a:gsLst>
                    <a:gs pos="0">
                      <a:schemeClr val="tx2">
                        <a:lumMod val="90000"/>
                      </a:schemeClr>
                    </a:gs>
                    <a:gs pos="100000">
                      <a:schemeClr val="tx2">
                        <a:lumMod val="90000"/>
                      </a:schemeClr>
                    </a:gs>
                  </a:gsLst>
                  <a:lin ang="5400000" scaled="0"/>
                </a:gradFill>
              </a:rPr>
              <a:t>Is design inherent or surface?</a:t>
            </a:r>
          </a:p>
        </p:txBody>
      </p:sp>
    </p:spTree>
    <p:extLst>
      <p:ext uri="{BB962C8B-B14F-4D97-AF65-F5344CB8AC3E}">
        <p14:creationId xmlns:p14="http://schemas.microsoft.com/office/powerpoint/2010/main" val="27721068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gradFill>
                  <a:gsLst>
                    <a:gs pos="0">
                      <a:schemeClr val="tx2">
                        <a:lumMod val="90000"/>
                      </a:schemeClr>
                    </a:gs>
                    <a:gs pos="100000">
                      <a:schemeClr val="tx2">
                        <a:lumMod val="90000"/>
                      </a:schemeClr>
                    </a:gs>
                  </a:gsLst>
                  <a:lin ang="5400000" scaled="0"/>
                </a:gradFill>
              </a:rPr>
              <a:t>“…[the] designer should be offered no refuge </a:t>
            </a:r>
            <a:br>
              <a:rPr lang="en-US" dirty="0" smtClean="0">
                <a:gradFill>
                  <a:gsLst>
                    <a:gs pos="0">
                      <a:schemeClr val="tx2">
                        <a:lumMod val="90000"/>
                      </a:schemeClr>
                    </a:gs>
                    <a:gs pos="100000">
                      <a:schemeClr val="tx2">
                        <a:lumMod val="90000"/>
                      </a:schemeClr>
                    </a:gs>
                  </a:gsLst>
                  <a:lin ang="5400000" scaled="0"/>
                </a:gradFill>
              </a:rPr>
            </a:br>
            <a:r>
              <a:rPr lang="en-US" dirty="0" smtClean="0">
                <a:gradFill>
                  <a:gsLst>
                    <a:gs pos="0">
                      <a:schemeClr val="tx2">
                        <a:lumMod val="90000"/>
                      </a:schemeClr>
                    </a:gs>
                    <a:gs pos="100000">
                      <a:schemeClr val="tx2">
                        <a:lumMod val="90000"/>
                      </a:schemeClr>
                    </a:gs>
                  </a:gsLst>
                  <a:lin ang="5400000" scaled="0"/>
                </a:gradFill>
              </a:rPr>
              <a:t>in the past </a:t>
            </a:r>
            <a:r>
              <a:rPr lang="en-US" dirty="0" smtClean="0"/>
              <a:t>but should be equipped for the modern world in its various aspects, artistic, technical, social, economic, spiritual, so that </a:t>
            </a:r>
            <a:br>
              <a:rPr lang="en-US" dirty="0" smtClean="0"/>
            </a:br>
            <a:r>
              <a:rPr lang="en-US" dirty="0" smtClean="0"/>
              <a:t>he may function in society </a:t>
            </a:r>
            <a:r>
              <a:rPr lang="en-US" dirty="0">
                <a:gradFill>
                  <a:gsLst>
                    <a:gs pos="0">
                      <a:schemeClr val="tx2">
                        <a:lumMod val="90000"/>
                      </a:schemeClr>
                    </a:gs>
                    <a:gs pos="100000">
                      <a:schemeClr val="tx2">
                        <a:lumMod val="90000"/>
                      </a:schemeClr>
                    </a:gs>
                  </a:gsLst>
                  <a:lin ang="5400000" scaled="0"/>
                </a:gradFill>
              </a:rPr>
              <a:t>not as a decorator </a:t>
            </a:r>
            <a:br>
              <a:rPr lang="en-US" dirty="0">
                <a:gradFill>
                  <a:gsLst>
                    <a:gs pos="0">
                      <a:schemeClr val="tx2">
                        <a:lumMod val="90000"/>
                      </a:schemeClr>
                    </a:gs>
                    <a:gs pos="100000">
                      <a:schemeClr val="tx2">
                        <a:lumMod val="90000"/>
                      </a:schemeClr>
                    </a:gs>
                  </a:gsLst>
                  <a:lin ang="5400000" scaled="0"/>
                </a:gradFill>
              </a:rPr>
            </a:br>
            <a:r>
              <a:rPr lang="en-US" dirty="0">
                <a:gradFill>
                  <a:gsLst>
                    <a:gs pos="0">
                      <a:schemeClr val="tx2">
                        <a:lumMod val="90000"/>
                      </a:schemeClr>
                    </a:gs>
                    <a:gs pos="100000">
                      <a:schemeClr val="tx2">
                        <a:lumMod val="90000"/>
                      </a:schemeClr>
                    </a:gs>
                  </a:gsLst>
                  <a:lin ang="5400000" scaled="0"/>
                </a:gradFill>
              </a:rPr>
              <a:t>but as a vital participant</a:t>
            </a:r>
            <a:r>
              <a:rPr lang="en-US" dirty="0" smtClean="0">
                <a:gradFill>
                  <a:gsLst>
                    <a:gs pos="0">
                      <a:schemeClr val="tx2">
                        <a:lumMod val="90000"/>
                      </a:schemeClr>
                    </a:gs>
                    <a:gs pos="100000">
                      <a:schemeClr val="tx2">
                        <a:lumMod val="90000"/>
                      </a:schemeClr>
                    </a:gs>
                  </a:gsLst>
                  <a:lin ang="5400000" scaled="0"/>
                </a:gradFill>
              </a:rPr>
              <a:t>.”</a:t>
            </a:r>
            <a:r>
              <a:rPr lang="en-US" dirty="0" smtClean="0"/>
              <a:t/>
            </a:r>
            <a:br>
              <a:rPr lang="en-US" dirty="0" smtClean="0"/>
            </a:br>
            <a:r>
              <a:rPr lang="en-US" dirty="0" smtClean="0"/>
              <a:t/>
            </a:r>
            <a:br>
              <a:rPr lang="en-US" dirty="0" smtClean="0"/>
            </a:br>
            <a:r>
              <a:rPr lang="en-US" sz="2000" dirty="0" smtClean="0">
                <a:latin typeface="+mn-lt"/>
              </a:rPr>
              <a:t>— Bauhaus, Alfred Barr, 1938</a:t>
            </a:r>
            <a:endParaRPr lang="en-US" dirty="0">
              <a:latin typeface="+mn-lt"/>
            </a:endParaRPr>
          </a:p>
        </p:txBody>
      </p:sp>
    </p:spTree>
    <p:extLst>
      <p:ext uri="{BB962C8B-B14F-4D97-AF65-F5344CB8AC3E}">
        <p14:creationId xmlns:p14="http://schemas.microsoft.com/office/powerpoint/2010/main" val="1693581251"/>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9878" y="2564659"/>
            <a:ext cx="1865207" cy="18652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16864" y="2564659"/>
            <a:ext cx="1865207" cy="186520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3850" y="2564659"/>
            <a:ext cx="1865207" cy="186520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0835" y="2564659"/>
            <a:ext cx="1865207" cy="1865207"/>
          </a:xfrm>
          <a:prstGeom prst="rect">
            <a:avLst/>
          </a:prstGeom>
        </p:spPr>
      </p:pic>
    </p:spTree>
    <p:extLst>
      <p:ext uri="{BB962C8B-B14F-4D97-AF65-F5344CB8AC3E}">
        <p14:creationId xmlns:p14="http://schemas.microsoft.com/office/powerpoint/2010/main" val="321230204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tproblemchild.com/wp-content/attachments/2009/07/windows-7-file-op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237" y="1058862"/>
            <a:ext cx="6096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54545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sxdaily.com/wp-content/uploads/2010/06/show-hidden-files-m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141" y="1366746"/>
            <a:ext cx="7240192" cy="426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9583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Tree>
    <p:extLst>
      <p:ext uri="{BB962C8B-B14F-4D97-AF65-F5344CB8AC3E}">
        <p14:creationId xmlns:p14="http://schemas.microsoft.com/office/powerpoint/2010/main" val="419402466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4711" cy="6994525"/>
          </a:xfrm>
          <a:prstGeom prst="rect">
            <a:avLst/>
          </a:prstGeom>
        </p:spPr>
      </p:pic>
    </p:spTree>
    <p:extLst>
      <p:ext uri="{BB962C8B-B14F-4D97-AF65-F5344CB8AC3E}">
        <p14:creationId xmlns:p14="http://schemas.microsoft.com/office/powerpoint/2010/main" val="157910107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7825" y="298450"/>
            <a:ext cx="11871003" cy="639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976917"/>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4711" cy="6994525"/>
          </a:xfrm>
          <a:prstGeom prst="rect">
            <a:avLst/>
          </a:prstGeom>
        </p:spPr>
      </p:pic>
    </p:spTree>
    <p:extLst>
      <p:ext uri="{BB962C8B-B14F-4D97-AF65-F5344CB8AC3E}">
        <p14:creationId xmlns:p14="http://schemas.microsoft.com/office/powerpoint/2010/main" val="426895491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indesign\Partner\UEX\AppsUX\Artwork for articles\Semantic Zoom\layout samples\trend-norm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7613" y="1011874"/>
            <a:ext cx="8841250" cy="4970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48770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windesign\Partner\UEX\AppsUX\Artwork for articles\Semantic Zoom\layout samples\trend-zoom.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6002" y="1010320"/>
            <a:ext cx="8844475" cy="49738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27219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 y="911"/>
            <a:ext cx="12431473" cy="6992702"/>
          </a:xfrm>
          <a:prstGeom prst="rect">
            <a:avLst/>
          </a:prstGeom>
        </p:spPr>
      </p:pic>
    </p:spTree>
    <p:extLst>
      <p:ext uri="{BB962C8B-B14F-4D97-AF65-F5344CB8AC3E}">
        <p14:creationId xmlns:p14="http://schemas.microsoft.com/office/powerpoint/2010/main" val="292114890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9878" y="2564659"/>
            <a:ext cx="1865207" cy="18652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16864" y="2564659"/>
            <a:ext cx="1865207" cy="186520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3850" y="2564659"/>
            <a:ext cx="1865207" cy="186520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0835" y="2564659"/>
            <a:ext cx="1865207" cy="1865207"/>
          </a:xfrm>
          <a:prstGeom prst="rect">
            <a:avLst/>
          </a:prstGeom>
        </p:spPr>
      </p:pic>
    </p:spTree>
    <p:extLst>
      <p:ext uri="{BB962C8B-B14F-4D97-AF65-F5344CB8AC3E}">
        <p14:creationId xmlns:p14="http://schemas.microsoft.com/office/powerpoint/2010/main" val="2661507794"/>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smtClean="0"/>
              <a:t>Be great at something</a:t>
            </a:r>
          </a:p>
          <a:p>
            <a:r>
              <a:rPr lang="en-US" smtClean="0"/>
              <a:t>Focused and direct</a:t>
            </a:r>
          </a:p>
          <a:p>
            <a:r>
              <a:rPr lang="en-US" smtClean="0"/>
              <a:t>Content before chrome</a:t>
            </a:r>
          </a:p>
          <a:p>
            <a:r>
              <a:rPr lang="en-US" smtClean="0"/>
              <a:t>Inspire confidence</a:t>
            </a:r>
            <a:endParaRPr lang="en-US" dirty="0"/>
          </a:p>
        </p:txBody>
      </p:sp>
      <p:sp>
        <p:nvSpPr>
          <p:cNvPr id="3" name="Title 2"/>
          <p:cNvSpPr>
            <a:spLocks noGrp="1"/>
          </p:cNvSpPr>
          <p:nvPr>
            <p:ph type="ctrTitle"/>
          </p:nvPr>
        </p:nvSpPr>
        <p:spPr>
          <a:solidFill>
            <a:schemeClr val="accent3"/>
          </a:solidFill>
        </p:spPr>
        <p:txBody>
          <a:bodyPr/>
          <a:lstStyle/>
          <a:p>
            <a:r>
              <a:rPr lang="en-US" dirty="0" smtClean="0"/>
              <a:t>Do more with less</a:t>
            </a:r>
            <a:endParaRPr lang="en-US" dirty="0"/>
          </a:p>
        </p:txBody>
      </p:sp>
    </p:spTree>
    <p:extLst>
      <p:ext uri="{BB962C8B-B14F-4D97-AF65-F5344CB8AC3E}">
        <p14:creationId xmlns:p14="http://schemas.microsoft.com/office/powerpoint/2010/main" val="381925886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099898" y="1410006"/>
            <a:ext cx="2294204" cy="4538605"/>
          </a:xfrm>
          <a:prstGeom prst="rect">
            <a:avLst/>
          </a:prstGeom>
          <a:solidFill>
            <a:schemeClr val="tx1">
              <a:lumMod val="50000"/>
              <a:lumOff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2" name="Rectangle 21"/>
          <p:cNvSpPr/>
          <p:nvPr/>
        </p:nvSpPr>
        <p:spPr bwMode="auto">
          <a:xfrm>
            <a:off x="3451682" y="1410006"/>
            <a:ext cx="2294204" cy="4538605"/>
          </a:xfrm>
          <a:prstGeom prst="rect">
            <a:avLst/>
          </a:prstGeom>
          <a:solidFill>
            <a:schemeClr val="bg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3" name="Rectangle 22"/>
          <p:cNvSpPr/>
          <p:nvPr/>
        </p:nvSpPr>
        <p:spPr bwMode="auto">
          <a:xfrm>
            <a:off x="5803467" y="1410006"/>
            <a:ext cx="2294204" cy="4538605"/>
          </a:xfrm>
          <a:prstGeom prst="rect">
            <a:avLst/>
          </a:prstGeom>
          <a:solidFill>
            <a:schemeClr val="bg1">
              <a:lumMod val="6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4" name="Rectangle 23"/>
          <p:cNvSpPr/>
          <p:nvPr/>
        </p:nvSpPr>
        <p:spPr bwMode="auto">
          <a:xfrm>
            <a:off x="8155251" y="1410006"/>
            <a:ext cx="2294204" cy="4538605"/>
          </a:xfrm>
          <a:prstGeom prst="rect">
            <a:avLst/>
          </a:prstGeom>
          <a:solidFill>
            <a:schemeClr val="bg1">
              <a:lumMod val="7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5" name="Rectangle 24"/>
          <p:cNvSpPr/>
          <p:nvPr/>
        </p:nvSpPr>
        <p:spPr bwMode="auto">
          <a:xfrm>
            <a:off x="10507036" y="1410006"/>
            <a:ext cx="2294204" cy="4538605"/>
          </a:xfrm>
          <a:prstGeom prst="rect">
            <a:avLst/>
          </a:prstGeom>
          <a:solidFill>
            <a:schemeClr val="bg1">
              <a:lumMod val="8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grpSp>
        <p:nvGrpSpPr>
          <p:cNvPr id="5" name="Group 4"/>
          <p:cNvGrpSpPr/>
          <p:nvPr/>
        </p:nvGrpSpPr>
        <p:grpSpPr>
          <a:xfrm>
            <a:off x="1100643" y="4915755"/>
            <a:ext cx="2294204" cy="1043959"/>
            <a:chOff x="1076707" y="4993982"/>
            <a:chExt cx="2249424" cy="1023582"/>
          </a:xfrm>
        </p:grpSpPr>
        <p:sp>
          <p:nvSpPr>
            <p:cNvPr id="3" name="Rectangle 2"/>
            <p:cNvSpPr/>
            <p:nvPr/>
          </p:nvSpPr>
          <p:spPr bwMode="auto">
            <a:xfrm>
              <a:off x="1076707" y="4993982"/>
              <a:ext cx="2249424" cy="102358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Clearance</a:t>
              </a:r>
            </a:p>
            <a:p>
              <a:pPr defTabSz="932290"/>
              <a:r>
                <a:rPr lang="en-US" sz="2244" dirty="0" smtClean="0">
                  <a:gradFill>
                    <a:gsLst>
                      <a:gs pos="0">
                        <a:srgbClr val="FFFFFF"/>
                      </a:gs>
                      <a:gs pos="100000">
                        <a:srgbClr val="FFFFFF"/>
                      </a:gs>
                    </a:gsLst>
                    <a:lin ang="5400000" scaled="0"/>
                  </a:gradFill>
                </a:rPr>
                <a:t>sale</a:t>
              </a:r>
              <a:endParaRPr lang="en-US" sz="2244" dirty="0">
                <a:gradFill>
                  <a:gsLst>
                    <a:gs pos="0">
                      <a:srgbClr val="FFFFFF"/>
                    </a:gs>
                    <a:gs pos="100000">
                      <a:srgbClr val="FFFFFF"/>
                    </a:gs>
                  </a:gsLst>
                  <a:lin ang="5400000" scaled="0"/>
                </a:gradFill>
              </a:endParaRPr>
            </a:p>
          </p:txBody>
        </p:sp>
        <p:pic>
          <p:nvPicPr>
            <p:cNvPr id="3074" name="Picture 2" descr="\\windesign\partner\internapps\CommonSharedComponents\40X\move_whit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0441" y="5315273"/>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3452241" y="4915755"/>
            <a:ext cx="2294204" cy="1043959"/>
            <a:chOff x="3356692" y="4993982"/>
            <a:chExt cx="2249424" cy="1023582"/>
          </a:xfrm>
        </p:grpSpPr>
        <p:sp>
          <p:nvSpPr>
            <p:cNvPr id="6" name="Rectangle 5"/>
            <p:cNvSpPr/>
            <p:nvPr/>
          </p:nvSpPr>
          <p:spPr bwMode="auto">
            <a:xfrm>
              <a:off x="3356692" y="4993982"/>
              <a:ext cx="2249424" cy="102358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Gifts for</a:t>
              </a:r>
            </a:p>
            <a:p>
              <a:pPr defTabSz="932290"/>
              <a:r>
                <a:rPr lang="en-US" sz="2244" dirty="0" smtClean="0">
                  <a:gradFill>
                    <a:gsLst>
                      <a:gs pos="0">
                        <a:srgbClr val="FFFFFF"/>
                      </a:gs>
                      <a:gs pos="100000">
                        <a:srgbClr val="FFFFFF"/>
                      </a:gs>
                    </a:gsLst>
                    <a:lin ang="5400000" scaled="0"/>
                  </a:gradFill>
                </a:rPr>
                <a:t>kids</a:t>
              </a:r>
              <a:endParaRPr lang="en-US" sz="2244" dirty="0">
                <a:gradFill>
                  <a:gsLst>
                    <a:gs pos="0">
                      <a:srgbClr val="FFFFFF"/>
                    </a:gs>
                    <a:gs pos="100000">
                      <a:srgbClr val="FFFFFF"/>
                    </a:gs>
                  </a:gsLst>
                  <a:lin ang="5400000" scaled="0"/>
                </a:gradFill>
              </a:endParaRPr>
            </a:p>
          </p:txBody>
        </p:sp>
        <p:pic>
          <p:nvPicPr>
            <p:cNvPr id="7" name="Picture 2" descr="\\windesign\partner\internapps\CommonSharedComponents\40X\move_whit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5811" y="5312344"/>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5803839" y="4915755"/>
            <a:ext cx="2294204" cy="1043959"/>
            <a:chOff x="5627417" y="4993982"/>
            <a:chExt cx="2249424" cy="1023582"/>
          </a:xfrm>
        </p:grpSpPr>
        <p:sp>
          <p:nvSpPr>
            <p:cNvPr id="8" name="Rectangle 7"/>
            <p:cNvSpPr/>
            <p:nvPr/>
          </p:nvSpPr>
          <p:spPr bwMode="auto">
            <a:xfrm>
              <a:off x="5627417" y="4993982"/>
              <a:ext cx="2249424" cy="1023582"/>
            </a:xfrm>
            <a:prstGeom prst="rect">
              <a:avLst/>
            </a:prstGeom>
            <a:gradFill>
              <a:gsLst>
                <a:gs pos="4902">
                  <a:schemeClr val="accent6">
                    <a:lumMod val="90000"/>
                  </a:schemeClr>
                </a:gs>
                <a:gs pos="15000">
                  <a:schemeClr val="accent6">
                    <a:lumMod val="9000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Holiday </a:t>
              </a:r>
            </a:p>
            <a:p>
              <a:pPr defTabSz="932290"/>
              <a:r>
                <a:rPr lang="en-US" sz="2244" dirty="0" smtClean="0">
                  <a:gradFill>
                    <a:gsLst>
                      <a:gs pos="0">
                        <a:srgbClr val="FFFFFF"/>
                      </a:gs>
                      <a:gs pos="100000">
                        <a:srgbClr val="FFFFFF"/>
                      </a:gs>
                    </a:gsLst>
                    <a:lin ang="5400000" scaled="0"/>
                  </a:gradFill>
                </a:rPr>
                <a:t>shopping</a:t>
              </a:r>
              <a:endParaRPr lang="en-US" sz="2244" dirty="0">
                <a:gradFill>
                  <a:gsLst>
                    <a:gs pos="0">
                      <a:srgbClr val="FFFFFF"/>
                    </a:gs>
                    <a:gs pos="100000">
                      <a:srgbClr val="FFFFFF"/>
                    </a:gs>
                  </a:gsLst>
                  <a:lin ang="5400000" scaled="0"/>
                </a:gradFill>
              </a:endParaRPr>
            </a:p>
          </p:txBody>
        </p:sp>
        <p:pic>
          <p:nvPicPr>
            <p:cNvPr id="9" name="Picture 2" descr="\\windesign\partner\internapps\CommonSharedComponents\40X\move_whit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152" y="5312344"/>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155437" y="4915755"/>
            <a:ext cx="2294204" cy="1043959"/>
            <a:chOff x="7963458" y="4993982"/>
            <a:chExt cx="2249424" cy="1023582"/>
          </a:xfrm>
        </p:grpSpPr>
        <p:sp>
          <p:nvSpPr>
            <p:cNvPr id="10" name="Rectangle 9"/>
            <p:cNvSpPr/>
            <p:nvPr/>
          </p:nvSpPr>
          <p:spPr bwMode="auto">
            <a:xfrm>
              <a:off x="7963458" y="4993982"/>
              <a:ext cx="2249424" cy="102358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Home </a:t>
              </a:r>
              <a:r>
                <a:rPr lang="en-US" sz="2244" dirty="0" smtClean="0">
                  <a:gradFill>
                    <a:gsLst>
                      <a:gs pos="0">
                        <a:srgbClr val="FFFFFF"/>
                      </a:gs>
                      <a:gs pos="100000">
                        <a:srgbClr val="FFFFFF"/>
                      </a:gs>
                    </a:gsLst>
                    <a:lin ang="5400000" scaled="0"/>
                  </a:gradFill>
                </a:rPr>
                <a:t>and </a:t>
              </a:r>
              <a:endParaRPr lang="en-US" sz="2244" dirty="0">
                <a:gradFill>
                  <a:gsLst>
                    <a:gs pos="0">
                      <a:srgbClr val="FFFFFF"/>
                    </a:gs>
                    <a:gs pos="100000">
                      <a:srgbClr val="FFFFFF"/>
                    </a:gs>
                  </a:gsLst>
                  <a:lin ang="5400000" scaled="0"/>
                </a:gradFill>
              </a:endParaRPr>
            </a:p>
            <a:p>
              <a:pPr defTabSz="932290"/>
              <a:r>
                <a:rPr lang="en-US" sz="2244" dirty="0" smtClean="0">
                  <a:gradFill>
                    <a:gsLst>
                      <a:gs pos="0">
                        <a:srgbClr val="FFFFFF"/>
                      </a:gs>
                      <a:gs pos="100000">
                        <a:srgbClr val="FFFFFF"/>
                      </a:gs>
                    </a:gsLst>
                    <a:lin ang="5400000" scaled="0"/>
                  </a:gradFill>
                </a:rPr>
                <a:t>garden</a:t>
              </a:r>
              <a:endParaRPr lang="en-US" sz="2244" dirty="0">
                <a:gradFill>
                  <a:gsLst>
                    <a:gs pos="0">
                      <a:srgbClr val="FFFFFF"/>
                    </a:gs>
                    <a:gs pos="100000">
                      <a:srgbClr val="FFFFFF"/>
                    </a:gs>
                  </a:gsLst>
                  <a:lin ang="5400000" scaled="0"/>
                </a:gradFill>
              </a:endParaRPr>
            </a:p>
          </p:txBody>
        </p:sp>
        <p:pic>
          <p:nvPicPr>
            <p:cNvPr id="11" name="Picture 2" descr="\\windesign\partner\internapps\CommonSharedComponents\40X\move_whit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87777" y="5315273"/>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10507036" y="4915755"/>
            <a:ext cx="2294204" cy="1043959"/>
            <a:chOff x="10299499" y="4993982"/>
            <a:chExt cx="2249424" cy="1023582"/>
          </a:xfrm>
        </p:grpSpPr>
        <p:sp>
          <p:nvSpPr>
            <p:cNvPr id="12" name="Rectangle 11"/>
            <p:cNvSpPr/>
            <p:nvPr/>
          </p:nvSpPr>
          <p:spPr bwMode="auto">
            <a:xfrm>
              <a:off x="10299499" y="4993982"/>
              <a:ext cx="2249424" cy="1023582"/>
            </a:xfrm>
            <a:prstGeom prst="rect">
              <a:avLst/>
            </a:prstGeom>
            <a:gradFill>
              <a:gsLst>
                <a:gs pos="23529">
                  <a:schemeClr val="accent1">
                    <a:lumMod val="90000"/>
                  </a:schemeClr>
                </a:gs>
                <a:gs pos="15000">
                  <a:schemeClr val="accent1">
                    <a:lumMod val="9000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Everything </a:t>
              </a:r>
            </a:p>
            <a:p>
              <a:pPr defTabSz="932290"/>
              <a:r>
                <a:rPr lang="en-US" sz="2244" dirty="0" smtClean="0">
                  <a:gradFill>
                    <a:gsLst>
                      <a:gs pos="0">
                        <a:srgbClr val="FFFFFF"/>
                      </a:gs>
                      <a:gs pos="100000">
                        <a:srgbClr val="FFFFFF"/>
                      </a:gs>
                    </a:gsLst>
                    <a:lin ang="5400000" scaled="0"/>
                  </a:gradFill>
                </a:rPr>
                <a:t>for winter</a:t>
              </a:r>
              <a:endParaRPr lang="en-US" sz="2244" dirty="0">
                <a:gradFill>
                  <a:gsLst>
                    <a:gs pos="0">
                      <a:srgbClr val="FFFFFF"/>
                    </a:gs>
                    <a:gs pos="100000">
                      <a:srgbClr val="FFFFFF"/>
                    </a:gs>
                  </a:gsLst>
                  <a:lin ang="5400000" scaled="0"/>
                </a:gradFill>
              </a:endParaRPr>
            </a:p>
          </p:txBody>
        </p:sp>
        <p:pic>
          <p:nvPicPr>
            <p:cNvPr id="13" name="Picture 2" descr="\\windesign\partner\internapps\CommonSharedComponents\40X\move_whit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56442" y="5312344"/>
              <a:ext cx="381000" cy="381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8920266"/>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099898" y="1410006"/>
            <a:ext cx="2294204" cy="4538605"/>
          </a:xfrm>
          <a:prstGeom prst="rect">
            <a:avLst/>
          </a:prstGeom>
          <a:solidFill>
            <a:schemeClr val="tx1">
              <a:lumMod val="50000"/>
              <a:lumOff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2" name="Rectangle 21"/>
          <p:cNvSpPr/>
          <p:nvPr/>
        </p:nvSpPr>
        <p:spPr bwMode="auto">
          <a:xfrm>
            <a:off x="3451682" y="1410006"/>
            <a:ext cx="2294204" cy="4538605"/>
          </a:xfrm>
          <a:prstGeom prst="rect">
            <a:avLst/>
          </a:prstGeom>
          <a:solidFill>
            <a:schemeClr val="bg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3" name="Rectangle 22"/>
          <p:cNvSpPr/>
          <p:nvPr/>
        </p:nvSpPr>
        <p:spPr bwMode="auto">
          <a:xfrm>
            <a:off x="5803467" y="1410006"/>
            <a:ext cx="2294204" cy="4538605"/>
          </a:xfrm>
          <a:prstGeom prst="rect">
            <a:avLst/>
          </a:prstGeom>
          <a:solidFill>
            <a:schemeClr val="bg1">
              <a:lumMod val="6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4" name="Rectangle 23"/>
          <p:cNvSpPr/>
          <p:nvPr/>
        </p:nvSpPr>
        <p:spPr bwMode="auto">
          <a:xfrm>
            <a:off x="8155251" y="1410006"/>
            <a:ext cx="2294204" cy="4538605"/>
          </a:xfrm>
          <a:prstGeom prst="rect">
            <a:avLst/>
          </a:prstGeom>
          <a:solidFill>
            <a:schemeClr val="bg1">
              <a:lumMod val="7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5" name="Rectangle 24"/>
          <p:cNvSpPr/>
          <p:nvPr/>
        </p:nvSpPr>
        <p:spPr bwMode="auto">
          <a:xfrm>
            <a:off x="10507036" y="1410006"/>
            <a:ext cx="2294204" cy="4538605"/>
          </a:xfrm>
          <a:prstGeom prst="rect">
            <a:avLst/>
          </a:prstGeom>
          <a:solidFill>
            <a:schemeClr val="bg1">
              <a:lumMod val="8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3" name="Rectangle 2"/>
          <p:cNvSpPr/>
          <p:nvPr/>
        </p:nvSpPr>
        <p:spPr bwMode="auto">
          <a:xfrm>
            <a:off x="1100643" y="4915755"/>
            <a:ext cx="2294204" cy="1043959"/>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Clearance</a:t>
            </a:r>
          </a:p>
          <a:p>
            <a:pPr defTabSz="932290"/>
            <a:r>
              <a:rPr lang="en-US" sz="2244" dirty="0" smtClean="0">
                <a:gradFill>
                  <a:gsLst>
                    <a:gs pos="0">
                      <a:srgbClr val="FFFFFF"/>
                    </a:gs>
                    <a:gs pos="100000">
                      <a:srgbClr val="FFFFFF"/>
                    </a:gs>
                  </a:gsLst>
                  <a:lin ang="5400000" scaled="0"/>
                </a:gradFill>
              </a:rPr>
              <a:t>sale</a:t>
            </a:r>
            <a:endParaRPr lang="en-US" sz="2244" dirty="0">
              <a:gradFill>
                <a:gsLst>
                  <a:gs pos="0">
                    <a:srgbClr val="FFFFFF"/>
                  </a:gs>
                  <a:gs pos="100000">
                    <a:srgbClr val="FFFFFF"/>
                  </a:gs>
                </a:gsLst>
                <a:lin ang="5400000" scaled="0"/>
              </a:gradFill>
            </a:endParaRPr>
          </a:p>
        </p:txBody>
      </p:sp>
      <p:sp>
        <p:nvSpPr>
          <p:cNvPr id="6" name="Rectangle 5"/>
          <p:cNvSpPr/>
          <p:nvPr/>
        </p:nvSpPr>
        <p:spPr bwMode="auto">
          <a:xfrm>
            <a:off x="3452241" y="4915755"/>
            <a:ext cx="2294204" cy="104395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Gifts for</a:t>
            </a:r>
          </a:p>
          <a:p>
            <a:pPr defTabSz="932290"/>
            <a:r>
              <a:rPr lang="en-US" sz="2244" dirty="0" smtClean="0">
                <a:gradFill>
                  <a:gsLst>
                    <a:gs pos="0">
                      <a:srgbClr val="FFFFFF"/>
                    </a:gs>
                    <a:gs pos="100000">
                      <a:srgbClr val="FFFFFF"/>
                    </a:gs>
                  </a:gsLst>
                  <a:lin ang="5400000" scaled="0"/>
                </a:gradFill>
              </a:rPr>
              <a:t>kids</a:t>
            </a:r>
            <a:endParaRPr lang="en-US" sz="2244" dirty="0">
              <a:gradFill>
                <a:gsLst>
                  <a:gs pos="0">
                    <a:srgbClr val="FFFFFF"/>
                  </a:gs>
                  <a:gs pos="100000">
                    <a:srgbClr val="FFFFFF"/>
                  </a:gs>
                </a:gsLst>
                <a:lin ang="5400000" scaled="0"/>
              </a:gradFill>
            </a:endParaRPr>
          </a:p>
        </p:txBody>
      </p:sp>
      <p:sp>
        <p:nvSpPr>
          <p:cNvPr id="8" name="Rectangle 7"/>
          <p:cNvSpPr/>
          <p:nvPr/>
        </p:nvSpPr>
        <p:spPr bwMode="auto">
          <a:xfrm>
            <a:off x="5803839" y="4915755"/>
            <a:ext cx="2294204" cy="1043959"/>
          </a:xfrm>
          <a:prstGeom prst="rect">
            <a:avLst/>
          </a:prstGeom>
          <a:gradFill>
            <a:gsLst>
              <a:gs pos="4902">
                <a:schemeClr val="accent6">
                  <a:lumMod val="90000"/>
                </a:schemeClr>
              </a:gs>
              <a:gs pos="15000">
                <a:schemeClr val="accent6">
                  <a:lumMod val="9000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Holiday </a:t>
            </a:r>
          </a:p>
          <a:p>
            <a:pPr defTabSz="932290"/>
            <a:r>
              <a:rPr lang="en-US" sz="2244" dirty="0" smtClean="0">
                <a:gradFill>
                  <a:gsLst>
                    <a:gs pos="0">
                      <a:srgbClr val="FFFFFF"/>
                    </a:gs>
                    <a:gs pos="100000">
                      <a:srgbClr val="FFFFFF"/>
                    </a:gs>
                  </a:gsLst>
                  <a:lin ang="5400000" scaled="0"/>
                </a:gradFill>
              </a:rPr>
              <a:t>shopping</a:t>
            </a:r>
            <a:endParaRPr lang="en-US" sz="2244" dirty="0">
              <a:gradFill>
                <a:gsLst>
                  <a:gs pos="0">
                    <a:srgbClr val="FFFFFF"/>
                  </a:gs>
                  <a:gs pos="100000">
                    <a:srgbClr val="FFFFFF"/>
                  </a:gs>
                </a:gsLst>
                <a:lin ang="5400000" scaled="0"/>
              </a:gradFill>
            </a:endParaRPr>
          </a:p>
        </p:txBody>
      </p:sp>
      <p:sp>
        <p:nvSpPr>
          <p:cNvPr id="10" name="Rectangle 9"/>
          <p:cNvSpPr/>
          <p:nvPr/>
        </p:nvSpPr>
        <p:spPr bwMode="auto">
          <a:xfrm>
            <a:off x="8155437" y="4915755"/>
            <a:ext cx="2294204" cy="1043959"/>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Home </a:t>
            </a:r>
            <a:r>
              <a:rPr lang="en-US" sz="2244" dirty="0" smtClean="0">
                <a:gradFill>
                  <a:gsLst>
                    <a:gs pos="0">
                      <a:srgbClr val="FFFFFF"/>
                    </a:gs>
                    <a:gs pos="100000">
                      <a:srgbClr val="FFFFFF"/>
                    </a:gs>
                  </a:gsLst>
                  <a:lin ang="5400000" scaled="0"/>
                </a:gradFill>
              </a:rPr>
              <a:t>and </a:t>
            </a:r>
            <a:endParaRPr lang="en-US" sz="2244" dirty="0">
              <a:gradFill>
                <a:gsLst>
                  <a:gs pos="0">
                    <a:srgbClr val="FFFFFF"/>
                  </a:gs>
                  <a:gs pos="100000">
                    <a:srgbClr val="FFFFFF"/>
                  </a:gs>
                </a:gsLst>
                <a:lin ang="5400000" scaled="0"/>
              </a:gradFill>
            </a:endParaRPr>
          </a:p>
          <a:p>
            <a:pPr defTabSz="932290"/>
            <a:r>
              <a:rPr lang="en-US" sz="2244" dirty="0" smtClean="0">
                <a:gradFill>
                  <a:gsLst>
                    <a:gs pos="0">
                      <a:srgbClr val="FFFFFF"/>
                    </a:gs>
                    <a:gs pos="100000">
                      <a:srgbClr val="FFFFFF"/>
                    </a:gs>
                  </a:gsLst>
                  <a:lin ang="5400000" scaled="0"/>
                </a:gradFill>
              </a:rPr>
              <a:t>garden</a:t>
            </a:r>
            <a:endParaRPr lang="en-US" sz="2244" dirty="0">
              <a:gradFill>
                <a:gsLst>
                  <a:gs pos="0">
                    <a:srgbClr val="FFFFFF"/>
                  </a:gs>
                  <a:gs pos="100000">
                    <a:srgbClr val="FFFFFF"/>
                  </a:gs>
                </a:gsLst>
                <a:lin ang="5400000" scaled="0"/>
              </a:gradFill>
            </a:endParaRPr>
          </a:p>
        </p:txBody>
      </p:sp>
      <p:sp>
        <p:nvSpPr>
          <p:cNvPr id="12" name="Rectangle 11"/>
          <p:cNvSpPr/>
          <p:nvPr/>
        </p:nvSpPr>
        <p:spPr bwMode="auto">
          <a:xfrm>
            <a:off x="10507036" y="4915755"/>
            <a:ext cx="2294204" cy="1043959"/>
          </a:xfrm>
          <a:prstGeom prst="rect">
            <a:avLst/>
          </a:prstGeom>
          <a:gradFill>
            <a:gsLst>
              <a:gs pos="23529">
                <a:schemeClr val="accent1">
                  <a:lumMod val="90000"/>
                </a:schemeClr>
              </a:gs>
              <a:gs pos="15000">
                <a:schemeClr val="accent1">
                  <a:lumMod val="9000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sz="2244" dirty="0">
                <a:gradFill>
                  <a:gsLst>
                    <a:gs pos="0">
                      <a:srgbClr val="FFFFFF"/>
                    </a:gs>
                    <a:gs pos="100000">
                      <a:srgbClr val="FFFFFF"/>
                    </a:gs>
                  </a:gsLst>
                  <a:lin ang="5400000" scaled="0"/>
                </a:gradFill>
              </a:rPr>
              <a:t>Everything </a:t>
            </a:r>
          </a:p>
          <a:p>
            <a:pPr defTabSz="932290"/>
            <a:r>
              <a:rPr lang="en-US" sz="2244" dirty="0" smtClean="0">
                <a:gradFill>
                  <a:gsLst>
                    <a:gs pos="0">
                      <a:srgbClr val="FFFFFF"/>
                    </a:gs>
                    <a:gs pos="100000">
                      <a:srgbClr val="FFFFFF"/>
                    </a:gs>
                  </a:gsLst>
                  <a:lin ang="5400000" scaled="0"/>
                </a:gradFill>
              </a:rPr>
              <a:t>for winter</a:t>
            </a:r>
            <a:endParaRPr lang="en-US" sz="2244"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792443946"/>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501" y="-1"/>
            <a:ext cx="12431472" cy="77696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indesign\modern\kiphel\Icons\back_48.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227" y="542100"/>
            <a:ext cx="401019" cy="401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indesign\partner\Live\Photo\POR\M3\900_oneup with app bar.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02" y="6205606"/>
            <a:ext cx="12431473" cy="7889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63812" y="340526"/>
            <a:ext cx="1152942" cy="766579"/>
          </a:xfrm>
          <a:prstGeom prst="rect">
            <a:avLst/>
          </a:prstGeom>
          <a:noFill/>
        </p:spPr>
        <p:txBody>
          <a:bodyPr wrap="none" rtlCol="0">
            <a:spAutoFit/>
          </a:bodyPr>
          <a:lstStyle/>
          <a:p>
            <a:r>
              <a:rPr lang="en-US" sz="4284" dirty="0">
                <a:gradFill>
                  <a:gsLst>
                    <a:gs pos="21569">
                      <a:srgbClr val="000000"/>
                    </a:gs>
                    <a:gs pos="15000">
                      <a:srgbClr val="000000"/>
                    </a:gs>
                  </a:gsLst>
                  <a:lin ang="5400000" scaled="0"/>
                </a:gradFill>
                <a:latin typeface="Segoe UI Light" pitchFamily="34" charset="0"/>
              </a:rPr>
              <a:t>Title</a:t>
            </a:r>
          </a:p>
        </p:txBody>
      </p:sp>
    </p:spTree>
    <p:extLst>
      <p:ext uri="{BB962C8B-B14F-4D97-AF65-F5344CB8AC3E}">
        <p14:creationId xmlns:p14="http://schemas.microsoft.com/office/powerpoint/2010/main" val="19691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250" fill="hold"/>
                                        <p:tgtEl>
                                          <p:spTgt spid="3074"/>
                                        </p:tgtEl>
                                        <p:attrNameLst>
                                          <p:attrName>ppt_x</p:attrName>
                                        </p:attrNameLst>
                                      </p:cBhvr>
                                      <p:tavLst>
                                        <p:tav tm="0">
                                          <p:val>
                                            <p:strVal val="#ppt_x"/>
                                          </p:val>
                                        </p:tav>
                                        <p:tav tm="100000">
                                          <p:val>
                                            <p:strVal val="#ppt_x"/>
                                          </p:val>
                                        </p:tav>
                                      </p:tavLst>
                                    </p:anim>
                                    <p:anim calcmode="lin" valueType="num">
                                      <p:cBhvr additive="base">
                                        <p:cTn id="17" dur="25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7" y="0"/>
            <a:ext cx="12435840" cy="6995160"/>
            <a:chOff x="317" y="0"/>
            <a:chExt cx="12435840" cy="699516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a:ext>
              </a:extLst>
            </a:blip>
            <a:srcRect b="9958"/>
            <a:stretch/>
          </p:blipFill>
          <p:spPr bwMode="auto">
            <a:xfrm>
              <a:off x="317" y="0"/>
              <a:ext cx="12435840" cy="699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a:ext>
              </a:extLst>
            </a:blip>
            <a:srcRect t="95198"/>
            <a:stretch/>
          </p:blipFill>
          <p:spPr bwMode="auto">
            <a:xfrm>
              <a:off x="317" y="6621462"/>
              <a:ext cx="12435840"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04" y="-3281"/>
            <a:ext cx="11625933" cy="157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1443375" y="-3281"/>
            <a:ext cx="990600" cy="1573982"/>
          </a:xfrm>
          <a:prstGeom prst="rect">
            <a:avLst/>
          </a:prstGeom>
          <a:solidFill>
            <a:srgbClr val="11111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1" y="6413693"/>
            <a:ext cx="12436475" cy="580832"/>
          </a:xfrm>
          <a:prstGeom prst="rect">
            <a:avLst/>
          </a:prstGeom>
          <a:solidFill>
            <a:srgbClr val="11111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pic>
        <p:nvPicPr>
          <p:cNvPr id="102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7803" y="6413693"/>
            <a:ext cx="11440872" cy="58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403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200" fill="hold"/>
                                        <p:tgtEl>
                                          <p:spTgt spid="1027"/>
                                        </p:tgtEl>
                                        <p:attrNameLst>
                                          <p:attrName>ppt_x</p:attrName>
                                        </p:attrNameLst>
                                      </p:cBhvr>
                                      <p:tavLst>
                                        <p:tav tm="0">
                                          <p:val>
                                            <p:strVal val="#ppt_x"/>
                                          </p:val>
                                        </p:tav>
                                        <p:tav tm="100000">
                                          <p:val>
                                            <p:strVal val="#ppt_x"/>
                                          </p:val>
                                        </p:tav>
                                      </p:tavLst>
                                    </p:anim>
                                    <p:anim calcmode="lin" valueType="num">
                                      <p:cBhvr additive="base">
                                        <p:cTn id="8" dur="200" fill="hold"/>
                                        <p:tgtEl>
                                          <p:spTgt spid="102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 fill="hold"/>
                                        <p:tgtEl>
                                          <p:spTgt spid="5"/>
                                        </p:tgtEl>
                                        <p:attrNameLst>
                                          <p:attrName>ppt_x</p:attrName>
                                        </p:attrNameLst>
                                      </p:cBhvr>
                                      <p:tavLst>
                                        <p:tav tm="0">
                                          <p:val>
                                            <p:strVal val="#ppt_x"/>
                                          </p:val>
                                        </p:tav>
                                        <p:tav tm="100000">
                                          <p:val>
                                            <p:strVal val="#ppt_x"/>
                                          </p:val>
                                        </p:tav>
                                      </p:tavLst>
                                    </p:anim>
                                    <p:anim calcmode="lin" valueType="num">
                                      <p:cBhvr additive="base">
                                        <p:cTn id="12" dur="2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00" fill="hold"/>
                                        <p:tgtEl>
                                          <p:spTgt spid="2"/>
                                        </p:tgtEl>
                                        <p:attrNameLst>
                                          <p:attrName>ppt_x</p:attrName>
                                        </p:attrNameLst>
                                      </p:cBhvr>
                                      <p:tavLst>
                                        <p:tav tm="0">
                                          <p:val>
                                            <p:strVal val="#ppt_x"/>
                                          </p:val>
                                        </p:tav>
                                        <p:tav tm="100000">
                                          <p:val>
                                            <p:strVal val="#ppt_x"/>
                                          </p:val>
                                        </p:tav>
                                      </p:tavLst>
                                    </p:anim>
                                    <p:anim calcmode="lin" valueType="num">
                                      <p:cBhvr additive="base">
                                        <p:cTn id="16" dur="2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 fill="hold"/>
                                        <p:tgtEl>
                                          <p:spTgt spid="8"/>
                                        </p:tgtEl>
                                        <p:attrNameLst>
                                          <p:attrName>ppt_x</p:attrName>
                                        </p:attrNameLst>
                                      </p:cBhvr>
                                      <p:tavLst>
                                        <p:tav tm="0">
                                          <p:val>
                                            <p:strVal val="#ppt_x"/>
                                          </p:val>
                                        </p:tav>
                                        <p:tav tm="100000">
                                          <p:val>
                                            <p:strVal val="#ppt_x"/>
                                          </p:val>
                                        </p:tav>
                                      </p:tavLst>
                                    </p:anim>
                                    <p:anim calcmode="lin" valueType="num">
                                      <p:cBhvr additive="base">
                                        <p:cTn id="20" dur="2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And the results? </a:t>
            </a:r>
            <a:br>
              <a:rPr lang="en-US" sz="4800" dirty="0" smtClean="0"/>
            </a:br>
            <a:r>
              <a:rPr lang="en-US" sz="4800" b="1" dirty="0" smtClean="0"/>
              <a:t>The fastest selling, most critically acclaimed version of Office...</a:t>
            </a:r>
            <a:endParaRPr lang="en-US" sz="4800" b="1" dirty="0"/>
          </a:p>
        </p:txBody>
      </p:sp>
    </p:spTree>
    <p:extLst>
      <p:ext uri="{BB962C8B-B14F-4D97-AF65-F5344CB8AC3E}">
        <p14:creationId xmlns:p14="http://schemas.microsoft.com/office/powerpoint/2010/main" val="2202859776"/>
      </p:ext>
    </p:extLst>
  </p:cSld>
  <p:clrMapOvr>
    <a:masterClrMapping/>
  </p:clrMapOvr>
  <p:transition spd="slow">
    <p:pu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099898" y="1410006"/>
            <a:ext cx="2294204" cy="2269302"/>
          </a:xfrm>
          <a:prstGeom prst="rect">
            <a:avLst/>
          </a:prstGeom>
          <a:solidFill>
            <a:schemeClr val="tx1">
              <a:lumMod val="50000"/>
              <a:lumOff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2" name="Rectangle 21"/>
          <p:cNvSpPr/>
          <p:nvPr/>
        </p:nvSpPr>
        <p:spPr bwMode="auto">
          <a:xfrm>
            <a:off x="1100643" y="3732171"/>
            <a:ext cx="2294204" cy="2269302"/>
          </a:xfrm>
          <a:prstGeom prst="rect">
            <a:avLst/>
          </a:prstGeom>
          <a:solidFill>
            <a:schemeClr val="bg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040" dirty="0">
              <a:solidFill>
                <a:srgbClr val="FFFFFF"/>
              </a:solidFill>
            </a:endParaRPr>
          </a:p>
        </p:txBody>
      </p:sp>
      <p:sp>
        <p:nvSpPr>
          <p:cNvPr id="3" name="Rectangle 2"/>
          <p:cNvSpPr/>
          <p:nvPr/>
        </p:nvSpPr>
        <p:spPr bwMode="auto">
          <a:xfrm>
            <a:off x="1100643" y="2635348"/>
            <a:ext cx="2294204" cy="1043959"/>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93260" rIns="93256" bIns="0" numCol="1" rtlCol="0" anchor="t" anchorCtr="0" compatLnSpc="1">
            <a:prstTxWarp prst="textNoShape">
              <a:avLst/>
            </a:prstTxWarp>
          </a:bodyPr>
          <a:lstStyle/>
          <a:p>
            <a:pPr defTabSz="932290"/>
            <a:r>
              <a:rPr lang="en-US" sz="2040" dirty="0">
                <a:gradFill>
                  <a:gsLst>
                    <a:gs pos="0">
                      <a:srgbClr val="FFFFFF"/>
                    </a:gs>
                    <a:gs pos="100000">
                      <a:srgbClr val="FFFFFF"/>
                    </a:gs>
                  </a:gsLst>
                  <a:lin ang="5400000" scaled="0"/>
                </a:gradFill>
              </a:rPr>
              <a:t>Product name</a:t>
            </a:r>
          </a:p>
        </p:txBody>
      </p:sp>
      <p:sp>
        <p:nvSpPr>
          <p:cNvPr id="6" name="Rectangle 5"/>
          <p:cNvSpPr/>
          <p:nvPr/>
        </p:nvSpPr>
        <p:spPr bwMode="auto">
          <a:xfrm>
            <a:off x="1099898" y="4957514"/>
            <a:ext cx="2294204" cy="1043959"/>
          </a:xfrm>
          <a:prstGeom prst="rect">
            <a:avLst/>
          </a:prstGeom>
          <a:solidFill>
            <a:schemeClr val="accent5">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93260" rIns="93256" bIns="0" numCol="1" spcCol="0" rtlCol="0" fromWordArt="0" anchor="t" anchorCtr="0" forceAA="0" compatLnSpc="1">
            <a:prstTxWarp prst="textNoShape">
              <a:avLst/>
            </a:prstTxWarp>
            <a:noAutofit/>
          </a:bodyPr>
          <a:lstStyle/>
          <a:p>
            <a:pPr defTabSz="932290"/>
            <a:r>
              <a:rPr lang="en-US" sz="2040" dirty="0">
                <a:gradFill>
                  <a:gsLst>
                    <a:gs pos="0">
                      <a:srgbClr val="FFFFFF"/>
                    </a:gs>
                    <a:gs pos="100000">
                      <a:srgbClr val="FFFFFF"/>
                    </a:gs>
                  </a:gsLst>
                  <a:lin ang="5400000" scaled="0"/>
                </a:gradFill>
              </a:rPr>
              <a:t>Product name</a:t>
            </a:r>
          </a:p>
        </p:txBody>
      </p:sp>
      <p:sp>
        <p:nvSpPr>
          <p:cNvPr id="14" name="Rectangle 13"/>
          <p:cNvSpPr/>
          <p:nvPr/>
        </p:nvSpPr>
        <p:spPr bwMode="auto">
          <a:xfrm>
            <a:off x="3451312" y="1410005"/>
            <a:ext cx="2294204" cy="2269302"/>
          </a:xfrm>
          <a:prstGeom prst="rect">
            <a:avLst/>
          </a:prstGeom>
          <a:solidFill>
            <a:schemeClr val="tx1">
              <a:lumMod val="50000"/>
              <a:lumOff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15" name="Rectangle 14"/>
          <p:cNvSpPr/>
          <p:nvPr/>
        </p:nvSpPr>
        <p:spPr bwMode="auto">
          <a:xfrm>
            <a:off x="3452057" y="3732170"/>
            <a:ext cx="2294204" cy="2269302"/>
          </a:xfrm>
          <a:prstGeom prst="rect">
            <a:avLst/>
          </a:prstGeom>
          <a:solidFill>
            <a:schemeClr val="bg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040" dirty="0">
              <a:solidFill>
                <a:srgbClr val="FFFFFF"/>
              </a:solidFill>
            </a:endParaRPr>
          </a:p>
        </p:txBody>
      </p:sp>
      <p:sp>
        <p:nvSpPr>
          <p:cNvPr id="16" name="Rectangle 15"/>
          <p:cNvSpPr/>
          <p:nvPr/>
        </p:nvSpPr>
        <p:spPr bwMode="auto">
          <a:xfrm>
            <a:off x="3452057" y="2635347"/>
            <a:ext cx="2294204" cy="104395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93260" rIns="93256" bIns="0" numCol="1" rtlCol="0" anchor="t" anchorCtr="0" compatLnSpc="1">
            <a:prstTxWarp prst="textNoShape">
              <a:avLst/>
            </a:prstTxWarp>
          </a:bodyPr>
          <a:lstStyle/>
          <a:p>
            <a:pPr defTabSz="932290"/>
            <a:r>
              <a:rPr lang="en-US" sz="2040" dirty="0">
                <a:gradFill>
                  <a:gsLst>
                    <a:gs pos="0">
                      <a:srgbClr val="FFFFFF"/>
                    </a:gs>
                    <a:gs pos="100000">
                      <a:srgbClr val="FFFFFF"/>
                    </a:gs>
                  </a:gsLst>
                  <a:lin ang="5400000" scaled="0"/>
                </a:gradFill>
              </a:rPr>
              <a:t>Product name</a:t>
            </a:r>
          </a:p>
        </p:txBody>
      </p:sp>
      <p:sp>
        <p:nvSpPr>
          <p:cNvPr id="17" name="Rectangle 16"/>
          <p:cNvSpPr/>
          <p:nvPr/>
        </p:nvSpPr>
        <p:spPr bwMode="auto">
          <a:xfrm>
            <a:off x="3451312" y="4957513"/>
            <a:ext cx="2294204" cy="1043959"/>
          </a:xfrm>
          <a:prstGeom prst="rect">
            <a:avLst/>
          </a:prstGeom>
          <a:solidFill>
            <a:schemeClr val="accent2">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93260" rIns="93256" bIns="0" numCol="1" spcCol="0" rtlCol="0" fromWordArt="0" anchor="t" anchorCtr="0" forceAA="0" compatLnSpc="1">
            <a:prstTxWarp prst="textNoShape">
              <a:avLst/>
            </a:prstTxWarp>
            <a:noAutofit/>
          </a:bodyPr>
          <a:lstStyle/>
          <a:p>
            <a:pPr defTabSz="932290"/>
            <a:r>
              <a:rPr lang="en-US" sz="2040" dirty="0">
                <a:gradFill>
                  <a:gsLst>
                    <a:gs pos="0">
                      <a:srgbClr val="FFFFFF"/>
                    </a:gs>
                    <a:gs pos="100000">
                      <a:srgbClr val="FFFFFF"/>
                    </a:gs>
                  </a:gsLst>
                  <a:lin ang="5400000" scaled="0"/>
                </a:gradFill>
              </a:rPr>
              <a:t>Product name</a:t>
            </a:r>
          </a:p>
        </p:txBody>
      </p:sp>
      <p:sp>
        <p:nvSpPr>
          <p:cNvPr id="18" name="Rectangle 17"/>
          <p:cNvSpPr/>
          <p:nvPr/>
        </p:nvSpPr>
        <p:spPr bwMode="auto">
          <a:xfrm>
            <a:off x="5802726" y="1410004"/>
            <a:ext cx="2294204" cy="2269302"/>
          </a:xfrm>
          <a:prstGeom prst="rect">
            <a:avLst/>
          </a:prstGeom>
          <a:solidFill>
            <a:schemeClr val="tx1">
              <a:lumMod val="50000"/>
              <a:lumOff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0" name="Rectangle 19"/>
          <p:cNvSpPr/>
          <p:nvPr/>
        </p:nvSpPr>
        <p:spPr bwMode="auto">
          <a:xfrm>
            <a:off x="5803471" y="3732169"/>
            <a:ext cx="2294204" cy="2269302"/>
          </a:xfrm>
          <a:prstGeom prst="rect">
            <a:avLst/>
          </a:prstGeom>
          <a:solidFill>
            <a:schemeClr val="bg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040" dirty="0">
              <a:solidFill>
                <a:srgbClr val="FFFFFF"/>
              </a:solidFill>
            </a:endParaRPr>
          </a:p>
        </p:txBody>
      </p:sp>
      <p:sp>
        <p:nvSpPr>
          <p:cNvPr id="21" name="Rectangle 20"/>
          <p:cNvSpPr/>
          <p:nvPr/>
        </p:nvSpPr>
        <p:spPr bwMode="auto">
          <a:xfrm>
            <a:off x="5803471" y="2635346"/>
            <a:ext cx="2294204" cy="1043959"/>
          </a:xfrm>
          <a:prstGeom prst="rect">
            <a:avLst/>
          </a:prstGeom>
          <a:gradFill>
            <a:gsLst>
              <a:gs pos="24510">
                <a:schemeClr val="accent4">
                  <a:lumMod val="85000"/>
                  <a:lumOff val="15000"/>
                </a:schemeClr>
              </a:gs>
              <a:gs pos="15000">
                <a:schemeClr val="accent4">
                  <a:lumMod val="85000"/>
                  <a:lumOff val="1500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93260" rIns="93256" bIns="0" numCol="1" rtlCol="0" anchor="t" anchorCtr="0" compatLnSpc="1">
            <a:prstTxWarp prst="textNoShape">
              <a:avLst/>
            </a:prstTxWarp>
          </a:bodyPr>
          <a:lstStyle/>
          <a:p>
            <a:pPr defTabSz="932290"/>
            <a:r>
              <a:rPr lang="en-US" sz="2040" dirty="0">
                <a:gradFill>
                  <a:gsLst>
                    <a:gs pos="0">
                      <a:srgbClr val="FFFFFF"/>
                    </a:gs>
                    <a:gs pos="100000">
                      <a:srgbClr val="FFFFFF"/>
                    </a:gs>
                  </a:gsLst>
                  <a:lin ang="5400000" scaled="0"/>
                </a:gradFill>
              </a:rPr>
              <a:t>Product name</a:t>
            </a:r>
          </a:p>
        </p:txBody>
      </p:sp>
      <p:sp>
        <p:nvSpPr>
          <p:cNvPr id="26" name="Rectangle 25"/>
          <p:cNvSpPr/>
          <p:nvPr/>
        </p:nvSpPr>
        <p:spPr bwMode="auto">
          <a:xfrm>
            <a:off x="5802726" y="4957512"/>
            <a:ext cx="2294204" cy="1043959"/>
          </a:xfrm>
          <a:prstGeom prst="rect">
            <a:avLst/>
          </a:prstGeom>
          <a:solidFill>
            <a:schemeClr val="accent3">
              <a:lumMod val="7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93260" rIns="93256" bIns="0" numCol="1" spcCol="0" rtlCol="0" fromWordArt="0" anchor="t" anchorCtr="0" forceAA="0" compatLnSpc="1">
            <a:prstTxWarp prst="textNoShape">
              <a:avLst/>
            </a:prstTxWarp>
            <a:noAutofit/>
          </a:bodyPr>
          <a:lstStyle/>
          <a:p>
            <a:pPr defTabSz="932290"/>
            <a:r>
              <a:rPr lang="en-US" sz="2040" dirty="0">
                <a:gradFill>
                  <a:gsLst>
                    <a:gs pos="0">
                      <a:srgbClr val="FFFFFF"/>
                    </a:gs>
                    <a:gs pos="100000">
                      <a:srgbClr val="FFFFFF"/>
                    </a:gs>
                  </a:gsLst>
                  <a:lin ang="5400000" scaled="0"/>
                </a:gradFill>
              </a:rPr>
              <a:t>Product name</a:t>
            </a:r>
          </a:p>
        </p:txBody>
      </p:sp>
      <p:sp>
        <p:nvSpPr>
          <p:cNvPr id="27" name="Rectangle 26"/>
          <p:cNvSpPr/>
          <p:nvPr/>
        </p:nvSpPr>
        <p:spPr bwMode="auto">
          <a:xfrm>
            <a:off x="8154140" y="1410003"/>
            <a:ext cx="2294204" cy="2269302"/>
          </a:xfrm>
          <a:prstGeom prst="rect">
            <a:avLst/>
          </a:prstGeom>
          <a:solidFill>
            <a:schemeClr val="tx1">
              <a:lumMod val="50000"/>
              <a:lumOff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28" name="Rectangle 27"/>
          <p:cNvSpPr/>
          <p:nvPr/>
        </p:nvSpPr>
        <p:spPr bwMode="auto">
          <a:xfrm>
            <a:off x="8154885" y="3732168"/>
            <a:ext cx="2294204" cy="2269302"/>
          </a:xfrm>
          <a:prstGeom prst="rect">
            <a:avLst/>
          </a:prstGeom>
          <a:solidFill>
            <a:schemeClr val="bg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040" dirty="0">
              <a:solidFill>
                <a:srgbClr val="FFFFFF"/>
              </a:solidFill>
            </a:endParaRPr>
          </a:p>
        </p:txBody>
      </p:sp>
      <p:sp>
        <p:nvSpPr>
          <p:cNvPr id="29" name="Rectangle 28"/>
          <p:cNvSpPr/>
          <p:nvPr/>
        </p:nvSpPr>
        <p:spPr bwMode="auto">
          <a:xfrm>
            <a:off x="8154885" y="2635345"/>
            <a:ext cx="2294204" cy="1043959"/>
          </a:xfrm>
          <a:prstGeom prst="rect">
            <a:avLst/>
          </a:prstGeom>
          <a:gradFill>
            <a:gsLst>
              <a:gs pos="23529">
                <a:schemeClr val="accent1">
                  <a:lumMod val="90000"/>
                </a:schemeClr>
              </a:gs>
              <a:gs pos="15000">
                <a:schemeClr val="accent1">
                  <a:lumMod val="9000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93260" rIns="93256" bIns="0" numCol="1" rtlCol="0" anchor="t" anchorCtr="0" compatLnSpc="1">
            <a:prstTxWarp prst="textNoShape">
              <a:avLst/>
            </a:prstTxWarp>
          </a:bodyPr>
          <a:lstStyle/>
          <a:p>
            <a:pPr defTabSz="932290"/>
            <a:r>
              <a:rPr lang="en-US" sz="2040" dirty="0">
                <a:gradFill>
                  <a:gsLst>
                    <a:gs pos="0">
                      <a:srgbClr val="FFFFFF"/>
                    </a:gs>
                    <a:gs pos="100000">
                      <a:srgbClr val="FFFFFF"/>
                    </a:gs>
                  </a:gsLst>
                  <a:lin ang="5400000" scaled="0"/>
                </a:gradFill>
              </a:rPr>
              <a:t>Product name</a:t>
            </a:r>
          </a:p>
        </p:txBody>
      </p:sp>
      <p:sp>
        <p:nvSpPr>
          <p:cNvPr id="30" name="Rectangle 29"/>
          <p:cNvSpPr/>
          <p:nvPr/>
        </p:nvSpPr>
        <p:spPr bwMode="auto">
          <a:xfrm>
            <a:off x="8154140" y="4957511"/>
            <a:ext cx="2294204" cy="1043959"/>
          </a:xfrm>
          <a:prstGeom prst="rect">
            <a:avLst/>
          </a:prstGeom>
          <a:gradFill>
            <a:gsLst>
              <a:gs pos="4902">
                <a:schemeClr val="accent6">
                  <a:lumMod val="90000"/>
                </a:schemeClr>
              </a:gs>
              <a:gs pos="15000">
                <a:schemeClr val="accent6">
                  <a:lumMod val="90000"/>
                </a:schemeClr>
              </a:gs>
            </a:gsLst>
            <a:lin ang="5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93260" rIns="93256" bIns="0" numCol="1" spcCol="0" rtlCol="0" fromWordArt="0" anchor="t" anchorCtr="0" forceAA="0" compatLnSpc="1">
            <a:prstTxWarp prst="textNoShape">
              <a:avLst/>
            </a:prstTxWarp>
            <a:noAutofit/>
          </a:bodyPr>
          <a:lstStyle/>
          <a:p>
            <a:pPr defTabSz="932290"/>
            <a:r>
              <a:rPr lang="en-US" sz="2040" dirty="0">
                <a:gradFill>
                  <a:gsLst>
                    <a:gs pos="0">
                      <a:srgbClr val="FFFFFF"/>
                    </a:gs>
                    <a:gs pos="100000">
                      <a:srgbClr val="FFFFFF"/>
                    </a:gs>
                  </a:gsLst>
                  <a:lin ang="5400000" scaled="0"/>
                </a:gradFill>
              </a:rPr>
              <a:t>Product name</a:t>
            </a:r>
          </a:p>
        </p:txBody>
      </p:sp>
      <p:sp>
        <p:nvSpPr>
          <p:cNvPr id="31" name="Rectangle 30"/>
          <p:cNvSpPr/>
          <p:nvPr/>
        </p:nvSpPr>
        <p:spPr bwMode="auto">
          <a:xfrm>
            <a:off x="10505554" y="1410002"/>
            <a:ext cx="2294204" cy="2269302"/>
          </a:xfrm>
          <a:prstGeom prst="rect">
            <a:avLst/>
          </a:prstGeom>
          <a:solidFill>
            <a:schemeClr val="tx1">
              <a:lumMod val="50000"/>
              <a:lumOff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sp>
        <p:nvSpPr>
          <p:cNvPr id="32" name="Rectangle 31"/>
          <p:cNvSpPr/>
          <p:nvPr/>
        </p:nvSpPr>
        <p:spPr bwMode="auto">
          <a:xfrm>
            <a:off x="10506298" y="3732167"/>
            <a:ext cx="2294204" cy="2269302"/>
          </a:xfrm>
          <a:prstGeom prst="rect">
            <a:avLst/>
          </a:prstGeom>
          <a:solidFill>
            <a:schemeClr val="bg1">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040" dirty="0">
              <a:solidFill>
                <a:srgbClr val="FFFFFF"/>
              </a:solidFill>
            </a:endParaRPr>
          </a:p>
        </p:txBody>
      </p:sp>
      <p:sp>
        <p:nvSpPr>
          <p:cNvPr id="33" name="Rectangle 32"/>
          <p:cNvSpPr/>
          <p:nvPr/>
        </p:nvSpPr>
        <p:spPr bwMode="auto">
          <a:xfrm>
            <a:off x="10506298" y="2635344"/>
            <a:ext cx="2294204" cy="1043959"/>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93260" rIns="93256" bIns="0" numCol="1" rtlCol="0" anchor="t" anchorCtr="0" compatLnSpc="1">
            <a:prstTxWarp prst="textNoShape">
              <a:avLst/>
            </a:prstTxWarp>
          </a:bodyPr>
          <a:lstStyle/>
          <a:p>
            <a:pPr defTabSz="932290"/>
            <a:r>
              <a:rPr lang="en-US" sz="2040" dirty="0">
                <a:gradFill>
                  <a:gsLst>
                    <a:gs pos="0">
                      <a:srgbClr val="FFFFFF"/>
                    </a:gs>
                    <a:gs pos="100000">
                      <a:srgbClr val="FFFFFF"/>
                    </a:gs>
                  </a:gsLst>
                  <a:lin ang="5400000" scaled="0"/>
                </a:gradFill>
              </a:rPr>
              <a:t>Product name</a:t>
            </a:r>
          </a:p>
        </p:txBody>
      </p:sp>
      <p:sp>
        <p:nvSpPr>
          <p:cNvPr id="34" name="Rectangle 33"/>
          <p:cNvSpPr/>
          <p:nvPr/>
        </p:nvSpPr>
        <p:spPr bwMode="auto">
          <a:xfrm>
            <a:off x="10505554" y="4957510"/>
            <a:ext cx="2294204" cy="1043959"/>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56" tIns="93260" rIns="93256" bIns="0" numCol="1" spcCol="0" rtlCol="0" fromWordArt="0" anchor="t" anchorCtr="0" forceAA="0" compatLnSpc="1">
            <a:prstTxWarp prst="textNoShape">
              <a:avLst/>
            </a:prstTxWarp>
            <a:noAutofit/>
          </a:bodyPr>
          <a:lstStyle/>
          <a:p>
            <a:pPr defTabSz="932290"/>
            <a:r>
              <a:rPr lang="en-US" sz="2040" dirty="0">
                <a:gradFill>
                  <a:gsLst>
                    <a:gs pos="0">
                      <a:srgbClr val="FFFFFF"/>
                    </a:gs>
                    <a:gs pos="100000">
                      <a:srgbClr val="FFFFFF"/>
                    </a:gs>
                  </a:gsLst>
                  <a:lin ang="5400000" scaled="0"/>
                </a:gradFill>
              </a:rPr>
              <a:t>Product name</a:t>
            </a:r>
          </a:p>
        </p:txBody>
      </p:sp>
      <p:grpSp>
        <p:nvGrpSpPr>
          <p:cNvPr id="2" name="Group 1"/>
          <p:cNvGrpSpPr/>
          <p:nvPr/>
        </p:nvGrpSpPr>
        <p:grpSpPr>
          <a:xfrm>
            <a:off x="2131227" y="5542132"/>
            <a:ext cx="1237355" cy="388585"/>
            <a:chOff x="2087175" y="5433957"/>
            <a:chExt cx="1213203" cy="381000"/>
          </a:xfrm>
        </p:grpSpPr>
        <p:pic>
          <p:nvPicPr>
            <p:cNvPr id="11266"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2114989" y="3228660"/>
            <a:ext cx="1237355" cy="388585"/>
            <a:chOff x="2087175" y="5433957"/>
            <a:chExt cx="1213203" cy="381000"/>
          </a:xfrm>
        </p:grpSpPr>
        <p:pic>
          <p:nvPicPr>
            <p:cNvPr id="38"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4464072" y="5542132"/>
            <a:ext cx="1237355" cy="388585"/>
            <a:chOff x="2087175" y="5433957"/>
            <a:chExt cx="1213203" cy="381000"/>
          </a:xfrm>
        </p:grpSpPr>
        <p:pic>
          <p:nvPicPr>
            <p:cNvPr id="42"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6808148" y="5542132"/>
            <a:ext cx="1237355" cy="388585"/>
            <a:chOff x="2087175" y="5433957"/>
            <a:chExt cx="1213203" cy="381000"/>
          </a:xfrm>
        </p:grpSpPr>
        <p:pic>
          <p:nvPicPr>
            <p:cNvPr id="50"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9169824" y="5542132"/>
            <a:ext cx="1237355" cy="388585"/>
            <a:chOff x="2087175" y="5433957"/>
            <a:chExt cx="1213203" cy="381000"/>
          </a:xfrm>
        </p:grpSpPr>
        <p:pic>
          <p:nvPicPr>
            <p:cNvPr id="54"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11503659" y="5542132"/>
            <a:ext cx="1237355" cy="388585"/>
            <a:chOff x="2087175" y="5433957"/>
            <a:chExt cx="1213203" cy="381000"/>
          </a:xfrm>
        </p:grpSpPr>
        <p:pic>
          <p:nvPicPr>
            <p:cNvPr id="58"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p:cNvGrpSpPr/>
          <p:nvPr/>
        </p:nvGrpSpPr>
        <p:grpSpPr>
          <a:xfrm>
            <a:off x="4451717" y="3228660"/>
            <a:ext cx="1237355" cy="388585"/>
            <a:chOff x="2087175" y="5433957"/>
            <a:chExt cx="1213203" cy="381000"/>
          </a:xfrm>
        </p:grpSpPr>
        <p:pic>
          <p:nvPicPr>
            <p:cNvPr id="66"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p:cNvGrpSpPr/>
          <p:nvPr/>
        </p:nvGrpSpPr>
        <p:grpSpPr>
          <a:xfrm>
            <a:off x="6830204" y="3228660"/>
            <a:ext cx="1237355" cy="388585"/>
            <a:chOff x="2087175" y="5433957"/>
            <a:chExt cx="1213203" cy="381000"/>
          </a:xfrm>
        </p:grpSpPr>
        <p:pic>
          <p:nvPicPr>
            <p:cNvPr id="70"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p:cNvGrpSpPr/>
          <p:nvPr/>
        </p:nvGrpSpPr>
        <p:grpSpPr>
          <a:xfrm>
            <a:off x="9166932" y="3228660"/>
            <a:ext cx="1237355" cy="388585"/>
            <a:chOff x="2087175" y="5433957"/>
            <a:chExt cx="1213203" cy="381000"/>
          </a:xfrm>
        </p:grpSpPr>
        <p:pic>
          <p:nvPicPr>
            <p:cNvPr id="74"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p:cNvGrpSpPr/>
          <p:nvPr/>
        </p:nvGrpSpPr>
        <p:grpSpPr>
          <a:xfrm>
            <a:off x="11503659" y="3228660"/>
            <a:ext cx="1237355" cy="388585"/>
            <a:chOff x="2087175" y="5433957"/>
            <a:chExt cx="1213203" cy="381000"/>
          </a:xfrm>
        </p:grpSpPr>
        <p:pic>
          <p:nvPicPr>
            <p:cNvPr id="78" name="Picture 2" descr="\\windesign\partner\internapps\CommonSharedComponents\40X\rate_48.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087175"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windesign\partner\internapps\CommonSharedComponents\40X\send_48.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09236" y="543395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windesign\partner\internapps\CommonSharedComponents\40X\download_48.pn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919378" y="5433957"/>
              <a:ext cx="381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1418" y="6205911"/>
            <a:ext cx="12451465" cy="813265"/>
            <a:chOff x="-13648" y="6084779"/>
            <a:chExt cx="12208427" cy="797391"/>
          </a:xfrm>
        </p:grpSpPr>
        <p:sp>
          <p:nvSpPr>
            <p:cNvPr id="5" name="Rectangle 4"/>
            <p:cNvSpPr/>
            <p:nvPr/>
          </p:nvSpPr>
          <p:spPr bwMode="auto">
            <a:xfrm>
              <a:off x="-13648" y="6084779"/>
              <a:ext cx="12208427" cy="79739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solidFill>
              </a:endParaRPr>
            </a:p>
          </p:txBody>
        </p:sp>
        <p:pic>
          <p:nvPicPr>
            <p:cNvPr id="85" name="Picture 2" descr="\\windesign\partner\internapps\CommonSharedComponents\40X\rate_48.png"/>
            <p:cNvPicPr>
              <a:picLocks noChangeAspect="1" noChangeArrowheads="1"/>
            </p:cNvPicPr>
            <p:nvPr/>
          </p:nvPicPr>
          <p:blipFill>
            <a:blip r:embed="rId9">
              <a:lum bright="70000" contrast="-70000"/>
              <a:extLst>
                <a:ext uri="{28A0092B-C50C-407E-A947-70E740481C1C}">
                  <a14:useLocalDpi xmlns:a14="http://schemas.microsoft.com/office/drawing/2010/main"/>
                </a:ext>
              </a:extLst>
            </a:blip>
            <a:srcRect/>
            <a:stretch>
              <a:fillRect/>
            </a:stretch>
          </p:blipFill>
          <p:spPr bwMode="auto">
            <a:xfrm>
              <a:off x="374609" y="6277734"/>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windesign\partner\internapps\CommonSharedComponents\40X\send_48.png"/>
            <p:cNvPicPr>
              <a:picLocks noChangeAspect="1" noChangeArrowheads="1"/>
            </p:cNvPicPr>
            <p:nvPr/>
          </p:nvPicPr>
          <p:blipFill>
            <a:blip r:embed="rId10">
              <a:lum bright="70000" contrast="-70000"/>
              <a:extLst>
                <a:ext uri="{28A0092B-C50C-407E-A947-70E740481C1C}">
                  <a14:useLocalDpi xmlns:a14="http://schemas.microsoft.com/office/drawing/2010/main"/>
                </a:ext>
              </a:extLst>
            </a:blip>
            <a:srcRect/>
            <a:stretch>
              <a:fillRect/>
            </a:stretch>
          </p:blipFill>
          <p:spPr bwMode="auto">
            <a:xfrm>
              <a:off x="1117875" y="6277734"/>
              <a:ext cx="411480" cy="41148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descr="\\windesign\partner\internapps\CommonSharedComponents\40X\download_48.png"/>
            <p:cNvPicPr>
              <a:picLocks noChangeAspect="1" noChangeArrowheads="1"/>
            </p:cNvPicPr>
            <p:nvPr/>
          </p:nvPicPr>
          <p:blipFill>
            <a:blip r:embed="rId11">
              <a:lum bright="70000" contrast="-70000"/>
              <a:extLst>
                <a:ext uri="{28A0092B-C50C-407E-A947-70E740481C1C}">
                  <a14:useLocalDpi xmlns:a14="http://schemas.microsoft.com/office/drawing/2010/main"/>
                </a:ext>
              </a:extLst>
            </a:blip>
            <a:srcRect/>
            <a:stretch>
              <a:fillRect/>
            </a:stretch>
          </p:blipFill>
          <p:spPr bwMode="auto">
            <a:xfrm>
              <a:off x="1861141" y="6277734"/>
              <a:ext cx="411480" cy="411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077764" y="1410002"/>
            <a:ext cx="2317763" cy="2279697"/>
            <a:chOff x="1076707" y="1382481"/>
            <a:chExt cx="2272523" cy="2235200"/>
          </a:xfrm>
        </p:grpSpPr>
        <p:pic>
          <p:nvPicPr>
            <p:cNvPr id="11273" name="Picture 9" descr="\\windesign\partner\internapps\CommonSharedComponents\40X\selection_glyph_32x32_96.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026951" y="1395185"/>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p:cNvSpPr/>
            <p:nvPr/>
          </p:nvSpPr>
          <p:spPr>
            <a:xfrm>
              <a:off x="1076707" y="1382481"/>
              <a:ext cx="2272523" cy="2235200"/>
            </a:xfrm>
            <a:prstGeom prst="rect">
              <a:avLst/>
            </a:prstGeom>
            <a:noFill/>
            <a:ln w="38100">
              <a:solidFill>
                <a:srgbClr val="00B0E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36">
                <a:solidFill>
                  <a:srgbClr val="000000"/>
                </a:solidFill>
              </a:endParaRPr>
            </a:p>
          </p:txBody>
        </p:sp>
      </p:grpSp>
      <p:grpSp>
        <p:nvGrpSpPr>
          <p:cNvPr id="92" name="Group 91"/>
          <p:cNvGrpSpPr/>
          <p:nvPr/>
        </p:nvGrpSpPr>
        <p:grpSpPr>
          <a:xfrm>
            <a:off x="5785553" y="3714315"/>
            <a:ext cx="2317763" cy="2279697"/>
            <a:chOff x="1076707" y="1382481"/>
            <a:chExt cx="2272523" cy="2235200"/>
          </a:xfrm>
        </p:grpSpPr>
        <p:pic>
          <p:nvPicPr>
            <p:cNvPr id="93" name="Picture 9" descr="\\windesign\partner\internapps\CommonSharedComponents\40X\selection_glyph_32x32_96.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030126" y="1395185"/>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93"/>
            <p:cNvSpPr/>
            <p:nvPr/>
          </p:nvSpPr>
          <p:spPr>
            <a:xfrm>
              <a:off x="1076707" y="1382481"/>
              <a:ext cx="2272523" cy="2235200"/>
            </a:xfrm>
            <a:prstGeom prst="rect">
              <a:avLst/>
            </a:prstGeom>
            <a:noFill/>
            <a:ln w="38100">
              <a:solidFill>
                <a:srgbClr val="00B0E0"/>
              </a:solidFill>
              <a:miter lim="800000"/>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36">
                <a:solidFill>
                  <a:srgbClr val="000000"/>
                </a:solidFill>
              </a:endParaRPr>
            </a:p>
          </p:txBody>
        </p:sp>
      </p:grpSp>
    </p:spTree>
    <p:extLst>
      <p:ext uri="{BB962C8B-B14F-4D97-AF65-F5344CB8AC3E}">
        <p14:creationId xmlns:p14="http://schemas.microsoft.com/office/powerpoint/2010/main" val="4277010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5"/>
                                        </p:tgtEl>
                                      </p:cBhvr>
                                    </p:animEffect>
                                    <p:set>
                                      <p:cBhvr>
                                        <p:cTn id="10" dur="1" fill="hold">
                                          <p:stCondLst>
                                            <p:cond delay="499"/>
                                          </p:stCondLst>
                                        </p:cTn>
                                        <p:tgtEl>
                                          <p:spTgt spid="6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9"/>
                                        </p:tgtEl>
                                      </p:cBhvr>
                                    </p:animEffect>
                                    <p:set>
                                      <p:cBhvr>
                                        <p:cTn id="13" dur="1" fill="hold">
                                          <p:stCondLst>
                                            <p:cond delay="499"/>
                                          </p:stCondLst>
                                        </p:cTn>
                                        <p:tgtEl>
                                          <p:spTgt spid="6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3"/>
                                        </p:tgtEl>
                                      </p:cBhvr>
                                    </p:animEffect>
                                    <p:set>
                                      <p:cBhvr>
                                        <p:cTn id="16" dur="1" fill="hold">
                                          <p:stCondLst>
                                            <p:cond delay="499"/>
                                          </p:stCondLst>
                                        </p:cTn>
                                        <p:tgtEl>
                                          <p:spTgt spid="7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7"/>
                                        </p:tgtEl>
                                      </p:cBhvr>
                                    </p:animEffect>
                                    <p:set>
                                      <p:cBhvr>
                                        <p:cTn id="19" dur="1" fill="hold">
                                          <p:stCondLst>
                                            <p:cond delay="499"/>
                                          </p:stCondLst>
                                        </p:cTn>
                                        <p:tgtEl>
                                          <p:spTgt spid="7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9"/>
                                        </p:tgtEl>
                                      </p:cBhvr>
                                    </p:animEffect>
                                    <p:set>
                                      <p:cBhvr>
                                        <p:cTn id="28" dur="1" fill="hold">
                                          <p:stCondLst>
                                            <p:cond delay="499"/>
                                          </p:stCondLst>
                                        </p:cTn>
                                        <p:tgtEl>
                                          <p:spTgt spid="4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3"/>
                                        </p:tgtEl>
                                      </p:cBhvr>
                                    </p:animEffect>
                                    <p:set>
                                      <p:cBhvr>
                                        <p:cTn id="31" dur="1" fill="hold">
                                          <p:stCondLst>
                                            <p:cond delay="499"/>
                                          </p:stCondLst>
                                        </p:cTn>
                                        <p:tgtEl>
                                          <p:spTgt spid="5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7"/>
                                        </p:tgtEl>
                                      </p:cBhvr>
                                    </p:animEffect>
                                    <p:set>
                                      <p:cBhvr>
                                        <p:cTn id="34" dur="1" fill="hold">
                                          <p:stCondLst>
                                            <p:cond delay="499"/>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0"/>
                                        <p:tgtEl>
                                          <p:spTgt spid="9"/>
                                        </p:tgtEl>
                                      </p:cBhvr>
                                    </p:animEffect>
                                  </p:childTnLst>
                                </p:cTn>
                              </p:par>
                              <p:par>
                                <p:cTn id="40" presetID="2" presetClass="entr" presetSubtype="4"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250" fill="hold"/>
                                        <p:tgtEl>
                                          <p:spTgt spid="7"/>
                                        </p:tgtEl>
                                        <p:attrNameLst>
                                          <p:attrName>ppt_x</p:attrName>
                                        </p:attrNameLst>
                                      </p:cBhvr>
                                      <p:tavLst>
                                        <p:tav tm="0">
                                          <p:val>
                                            <p:strVal val="#ppt_x"/>
                                          </p:val>
                                        </p:tav>
                                        <p:tav tm="100000">
                                          <p:val>
                                            <p:strVal val="#ppt_x"/>
                                          </p:val>
                                        </p:tav>
                                      </p:tavLst>
                                    </p:anim>
                                    <p:anim calcmode="lin" valueType="num">
                                      <p:cBhvr additive="base">
                                        <p:cTn id="43"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25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Work together to </a:t>
            </a:r>
            <a:br>
              <a:rPr lang="en-US" dirty="0" smtClean="0"/>
            </a:br>
            <a:r>
              <a:rPr lang="en-US" dirty="0" smtClean="0"/>
              <a:t>complete scenarios</a:t>
            </a:r>
          </a:p>
          <a:p>
            <a:r>
              <a:rPr lang="en-US" dirty="0" smtClean="0"/>
              <a:t>Fit into the user </a:t>
            </a:r>
            <a:br>
              <a:rPr lang="en-US" dirty="0" smtClean="0"/>
            </a:br>
            <a:r>
              <a:rPr lang="en-US" dirty="0" smtClean="0"/>
              <a:t>experience model</a:t>
            </a:r>
          </a:p>
          <a:p>
            <a:r>
              <a:rPr lang="en-US" dirty="0" smtClean="0"/>
              <a:t>Leverage the platform</a:t>
            </a:r>
            <a:endParaRPr lang="en-US" dirty="0"/>
          </a:p>
        </p:txBody>
      </p:sp>
      <p:sp>
        <p:nvSpPr>
          <p:cNvPr id="3" name="Title 2"/>
          <p:cNvSpPr>
            <a:spLocks noGrp="1"/>
          </p:cNvSpPr>
          <p:nvPr>
            <p:ph type="ctrTitle"/>
          </p:nvPr>
        </p:nvSpPr>
        <p:spPr>
          <a:solidFill>
            <a:schemeClr val="accent2"/>
          </a:solidFill>
        </p:spPr>
        <p:txBody>
          <a:bodyPr/>
          <a:lstStyle/>
          <a:p>
            <a:r>
              <a:rPr lang="en-US" smtClean="0"/>
              <a:t>Win as one</a:t>
            </a:r>
            <a:endParaRPr lang="en-US" dirty="0"/>
          </a:p>
        </p:txBody>
      </p:sp>
    </p:spTree>
    <p:extLst>
      <p:ext uri="{BB962C8B-B14F-4D97-AF65-F5344CB8AC3E}">
        <p14:creationId xmlns:p14="http://schemas.microsoft.com/office/powerpoint/2010/main" val="2782119901"/>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lstStyle/>
          <a:p>
            <a:r>
              <a:rPr lang="en-US" dirty="0" smtClean="0"/>
              <a:t>Search</a:t>
            </a:r>
            <a:br>
              <a:rPr lang="en-US" dirty="0" smtClean="0"/>
            </a:br>
            <a:r>
              <a:rPr lang="en-US" dirty="0" smtClean="0"/>
              <a:t>All recipes and People</a:t>
            </a:r>
            <a:br>
              <a:rPr lang="en-US" dirty="0" smtClean="0"/>
            </a:br>
            <a:r>
              <a:rPr lang="en-US" dirty="0" smtClean="0"/>
              <a:t>Internet Explorer and Wikipedia</a:t>
            </a:r>
            <a:endParaRPr lang="en-US" dirty="0"/>
          </a:p>
        </p:txBody>
      </p:sp>
    </p:spTree>
    <p:extLst>
      <p:ext uri="{BB962C8B-B14F-4D97-AF65-F5344CB8AC3E}">
        <p14:creationId xmlns:p14="http://schemas.microsoft.com/office/powerpoint/2010/main" val="299360824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five principles of Microsoft design</a:t>
            </a:r>
            <a:endParaRPr lang="en-US" dirty="0"/>
          </a:p>
        </p:txBody>
      </p:sp>
      <p:sp>
        <p:nvSpPr>
          <p:cNvPr id="7" name="Rectangle 6"/>
          <p:cNvSpPr/>
          <p:nvPr/>
        </p:nvSpPr>
        <p:spPr bwMode="auto">
          <a:xfrm>
            <a:off x="274638" y="1211263"/>
            <a:ext cx="2697480" cy="2697480"/>
          </a:xfrm>
          <a:prstGeom prst="rect">
            <a:avLst/>
          </a:prstGeom>
          <a:gradFill>
            <a:gsLst>
              <a:gs pos="0">
                <a:schemeClr val="accent1">
                  <a:lumMod val="90000"/>
                </a:schemeClr>
              </a:gs>
              <a:gs pos="100000">
                <a:schemeClr val="accent1">
                  <a:lumMod val="9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Pride in craftsmanship</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8" name="Rectangle 7"/>
          <p:cNvSpPr/>
          <p:nvPr/>
        </p:nvSpPr>
        <p:spPr bwMode="auto">
          <a:xfrm>
            <a:off x="3017838" y="1211263"/>
            <a:ext cx="2697480" cy="269748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Be fast and fluid</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5761038" y="1211263"/>
            <a:ext cx="2697480" cy="2697480"/>
          </a:xfrm>
          <a:prstGeom prst="rect">
            <a:avLst/>
          </a:prstGeom>
          <a:gradFill>
            <a:gsLst>
              <a:gs pos="0">
                <a:schemeClr val="accent6">
                  <a:lumMod val="90000"/>
                </a:schemeClr>
              </a:gs>
              <a:gs pos="100000">
                <a:schemeClr val="accent6">
                  <a:lumMod val="9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Authentically digital</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274638" y="3954463"/>
            <a:ext cx="2697480" cy="269748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Do more with less</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3017838" y="3954463"/>
            <a:ext cx="2697480" cy="26974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37160" rIns="182880" bIns="137160" rtlCol="0" anchor="t" anchorCtr="0"/>
          <a:lstStyle/>
          <a:p>
            <a:pPr defTabSz="932406">
              <a:lnSpc>
                <a:spcPct val="90000"/>
              </a:lnSpc>
            </a:pPr>
            <a:r>
              <a:rPr lang="en-US" sz="3200" spc="-50" dirty="0" smtClean="0">
                <a:gradFill>
                  <a:gsLst>
                    <a:gs pos="0">
                      <a:srgbClr val="FFFFFF"/>
                    </a:gs>
                    <a:gs pos="100000">
                      <a:srgbClr val="FFFFFF"/>
                    </a:gs>
                  </a:gsLst>
                  <a:lin ang="5400000" scaled="0"/>
                </a:gradFill>
                <a:latin typeface="Segoe UI Light"/>
                <a:ea typeface="Segoe UI" pitchFamily="34" charset="0"/>
                <a:cs typeface="Segoe UI" pitchFamily="34" charset="0"/>
              </a:rPr>
              <a:t>Win as one</a:t>
            </a:r>
            <a:endParaRPr lang="en-US" sz="3200" spc="-5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335681136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Windows reimagined</a:t>
            </a:r>
            <a:endParaRPr lang="en-US" dirty="0"/>
          </a:p>
        </p:txBody>
      </p:sp>
    </p:spTree>
    <p:extLst>
      <p:ext uri="{BB962C8B-B14F-4D97-AF65-F5344CB8AC3E}">
        <p14:creationId xmlns:p14="http://schemas.microsoft.com/office/powerpoint/2010/main" val="228899315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beginning is a delicate time…”</a:t>
            </a:r>
            <a:br>
              <a:rPr lang="en-US" dirty="0" smtClean="0"/>
            </a:br>
            <a:r>
              <a:rPr lang="en-US" dirty="0" smtClean="0"/>
              <a:t/>
            </a:r>
            <a:br>
              <a:rPr lang="en-US" dirty="0" smtClean="0"/>
            </a:br>
            <a:r>
              <a:rPr lang="en-US" sz="2000" dirty="0" smtClean="0">
                <a:latin typeface="+mn-lt"/>
              </a:rPr>
              <a:t>— David </a:t>
            </a:r>
            <a:r>
              <a:rPr lang="en-US" sz="2000" dirty="0">
                <a:latin typeface="+mn-lt"/>
              </a:rPr>
              <a:t>Lynch, </a:t>
            </a:r>
            <a:r>
              <a:rPr lang="en-US" sz="2000" dirty="0" smtClean="0">
                <a:latin typeface="+mn-lt"/>
              </a:rPr>
              <a:t>Dune, </a:t>
            </a:r>
            <a:r>
              <a:rPr lang="en-US" sz="2000" dirty="0">
                <a:latin typeface="+mn-lt"/>
              </a:rPr>
              <a:t>1984</a:t>
            </a:r>
          </a:p>
        </p:txBody>
      </p:sp>
    </p:spTree>
    <p:extLst>
      <p:ext uri="{BB962C8B-B14F-4D97-AF65-F5344CB8AC3E}">
        <p14:creationId xmlns:p14="http://schemas.microsoft.com/office/powerpoint/2010/main" val="2545515935"/>
      </p:ext>
    </p:extLst>
  </p:cSld>
  <p:clrMapOvr>
    <a:masterClrMapping/>
  </p:clrMapOvr>
  <p:transition spd="slow">
    <p:pu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039" y="2125663"/>
            <a:ext cx="10058399" cy="4044184"/>
          </a:xfrm>
          <a:prstGeom prst="rect">
            <a:avLst/>
          </a:prstGeom>
        </p:spPr>
        <p:txBody>
          <a:bodyPr vert="horz" lIns="182880" tIns="146304" rIns="182880" bIns="146304" rtlCol="0">
            <a:noAutofit/>
          </a:bodyPr>
          <a:lstStyle>
            <a:lvl1pPr indent="0" defTabSz="914166">
              <a:spcBef>
                <a:spcPct val="20000"/>
              </a:spcBef>
              <a:buFont typeface="Arial" pitchFamily="34" charset="0"/>
              <a:buNone/>
              <a:defRPr sz="3600">
                <a:gradFill>
                  <a:gsLst>
                    <a:gs pos="0">
                      <a:schemeClr val="tx1"/>
                    </a:gs>
                    <a:gs pos="100000">
                      <a:schemeClr val="tx1"/>
                    </a:gs>
                  </a:gsLst>
                  <a:lin ang="5400000" scaled="0"/>
                </a:gradFill>
                <a:latin typeface="+mj-lt"/>
              </a:defRPr>
            </a:lvl1pPr>
            <a:lvl2pPr marL="0" indent="0" defTabSz="914166">
              <a:spcBef>
                <a:spcPct val="20000"/>
              </a:spcBef>
              <a:buFont typeface="Arial" pitchFamily="34" charset="0"/>
              <a:buNone/>
              <a:defRPr sz="2800">
                <a:gradFill>
                  <a:gsLst>
                    <a:gs pos="0">
                      <a:schemeClr val="tx1"/>
                    </a:gs>
                    <a:gs pos="100000">
                      <a:schemeClr val="tx1"/>
                    </a:gs>
                  </a:gsLst>
                  <a:lin ang="5400000" scaled="0"/>
                </a:gradFill>
              </a:defRPr>
            </a:lvl2pPr>
            <a:lvl3pPr marL="457082" indent="-228541" defTabSz="914166">
              <a:spcBef>
                <a:spcPct val="20000"/>
              </a:spcBef>
              <a:buFont typeface="Arial" pitchFamily="34" charset="0"/>
              <a:buChar char="•"/>
              <a:defRPr sz="2400">
                <a:gradFill>
                  <a:gsLst>
                    <a:gs pos="0">
                      <a:schemeClr val="tx1"/>
                    </a:gs>
                    <a:gs pos="100000">
                      <a:schemeClr val="tx1"/>
                    </a:gs>
                  </a:gsLst>
                  <a:lin ang="5400000" scaled="0"/>
                </a:gradFill>
              </a:defRPr>
            </a:lvl3pPr>
            <a:lvl4pPr marL="739586" indent="-282503" defTabSz="914166">
              <a:spcBef>
                <a:spcPct val="20000"/>
              </a:spcBef>
              <a:buFont typeface="Arial" pitchFamily="34" charset="0"/>
              <a:buChar char="–"/>
              <a:defRPr sz="2000">
                <a:gradFill>
                  <a:gsLst>
                    <a:gs pos="0">
                      <a:schemeClr val="tx1"/>
                    </a:gs>
                    <a:gs pos="100000">
                      <a:schemeClr val="tx1"/>
                    </a:gs>
                  </a:gsLst>
                  <a:lin ang="5400000" scaled="0"/>
                </a:gradFill>
              </a:defRPr>
            </a:lvl4pPr>
            <a:lvl5pPr marL="1033199" indent="-293612" defTabSz="914166">
              <a:spcBef>
                <a:spcPct val="20000"/>
              </a:spcBef>
              <a:buFont typeface="Arial" pitchFamily="34" charset="0"/>
              <a:buChar char="»"/>
              <a:defRPr>
                <a:gradFill>
                  <a:gsLst>
                    <a:gs pos="0">
                      <a:schemeClr val="tx1"/>
                    </a:gs>
                    <a:gs pos="100000">
                      <a:schemeClr val="tx1"/>
                    </a:gs>
                  </a:gsLst>
                  <a:lin ang="5400000" scaled="0"/>
                </a:gradFill>
              </a:defRPr>
            </a:lvl5pPr>
            <a:lvl6pPr marL="2513956" indent="-228541" defTabSz="914166">
              <a:spcBef>
                <a:spcPct val="20000"/>
              </a:spcBef>
              <a:buFont typeface="Arial" pitchFamily="34" charset="0"/>
              <a:buChar char="•"/>
              <a:defRPr sz="2000"/>
            </a:lvl6pPr>
            <a:lvl7pPr marL="2971038" indent="-228541" defTabSz="914166">
              <a:spcBef>
                <a:spcPct val="20000"/>
              </a:spcBef>
              <a:buFont typeface="Arial" pitchFamily="34" charset="0"/>
              <a:buChar char="•"/>
              <a:defRPr sz="2000"/>
            </a:lvl7pPr>
            <a:lvl8pPr marL="3428122" indent="-228541" defTabSz="914166">
              <a:spcBef>
                <a:spcPct val="20000"/>
              </a:spcBef>
              <a:buFont typeface="Arial" pitchFamily="34" charset="0"/>
              <a:buChar char="•"/>
              <a:defRPr sz="2000"/>
            </a:lvl8pPr>
            <a:lvl9pPr marL="3885204" indent="-228541" defTabSz="914166">
              <a:spcBef>
                <a:spcPct val="20000"/>
              </a:spcBef>
              <a:buFont typeface="Arial" pitchFamily="34" charset="0"/>
              <a:buChar char="•"/>
              <a:defRPr sz="2000"/>
            </a:lvl9pPr>
          </a:lstStyle>
          <a:p>
            <a:r>
              <a:rPr lang="en-US" dirty="0">
                <a:gradFill>
                  <a:gsLst>
                    <a:gs pos="0">
                      <a:srgbClr val="FFFFFF"/>
                    </a:gs>
                    <a:gs pos="100000">
                      <a:srgbClr val="FFFFFF"/>
                    </a:gs>
                  </a:gsLst>
                  <a:lin ang="5400000" scaled="0"/>
                </a:gradFill>
              </a:rPr>
              <a:t>How will your apps be reimagined?</a:t>
            </a:r>
          </a:p>
          <a:p>
            <a:r>
              <a:rPr lang="en-US" dirty="0">
                <a:gradFill>
                  <a:gsLst>
                    <a:gs pos="0">
                      <a:srgbClr val="FFFFFF"/>
                    </a:gs>
                    <a:gs pos="100000">
                      <a:srgbClr val="FFFFFF"/>
                    </a:gs>
                  </a:gsLst>
                  <a:lin ang="5400000" scaled="0"/>
                </a:gradFill>
              </a:rPr>
              <a:t>How can you be authentic to the medium</a:t>
            </a:r>
          </a:p>
          <a:p>
            <a:r>
              <a:rPr lang="en-US" dirty="0">
                <a:gradFill>
                  <a:gsLst>
                    <a:gs pos="0">
                      <a:srgbClr val="FFFFFF"/>
                    </a:gs>
                    <a:gs pos="100000">
                      <a:srgbClr val="FFFFFF"/>
                    </a:gs>
                  </a:gsLst>
                  <a:lin ang="5400000" scaled="0"/>
                </a:gradFill>
              </a:rPr>
              <a:t>Where will your apps become alive?</a:t>
            </a:r>
          </a:p>
          <a:p>
            <a:r>
              <a:rPr lang="en-US" dirty="0">
                <a:gradFill>
                  <a:gsLst>
                    <a:gs pos="0">
                      <a:srgbClr val="FFFFFF"/>
                    </a:gs>
                    <a:gs pos="100000">
                      <a:srgbClr val="FFFFFF"/>
                    </a:gs>
                  </a:gsLst>
                  <a:lin ang="5400000" scaled="0"/>
                </a:gradFill>
              </a:rPr>
              <a:t>What do your users need to focus on?</a:t>
            </a:r>
          </a:p>
          <a:p>
            <a:r>
              <a:rPr lang="en-US" dirty="0">
                <a:gradFill>
                  <a:gsLst>
                    <a:gs pos="0">
                      <a:srgbClr val="FFFFFF"/>
                    </a:gs>
                    <a:gs pos="100000">
                      <a:srgbClr val="FFFFFF"/>
                    </a:gs>
                  </a:gsLst>
                  <a:lin ang="5400000" scaled="0"/>
                </a:gradFill>
              </a:rPr>
              <a:t>How will your apps integrate with </a:t>
            </a:r>
            <a:r>
              <a:rPr lang="en-US" dirty="0" smtClean="0">
                <a:gradFill>
                  <a:gsLst>
                    <a:gs pos="0">
                      <a:srgbClr val="FFFFFF"/>
                    </a:gs>
                    <a:gs pos="100000">
                      <a:srgbClr val="FFFFFF"/>
                    </a:gs>
                  </a:gsLst>
                  <a:lin ang="5400000" scaled="0"/>
                </a:gradFill>
              </a:rPr>
              <a:t>the ecosystem</a:t>
            </a:r>
            <a:r>
              <a:rPr lang="en-US" dirty="0">
                <a:gradFill>
                  <a:gsLst>
                    <a:gs pos="0">
                      <a:srgbClr val="FFFFFF"/>
                    </a:gs>
                    <a:gs pos="100000">
                      <a:srgbClr val="FFFFFF"/>
                    </a:gs>
                  </a:gsLst>
                  <a:lin ang="5400000" scaled="0"/>
                </a:gradFill>
              </a:rPr>
              <a:t>?</a:t>
            </a:r>
          </a:p>
          <a:p>
            <a:endParaRPr lang="en-US"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226426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lstStyle/>
          <a:p>
            <a:r>
              <a:rPr lang="en-US" smtClean="0"/>
              <a:t>Content before chrome</a:t>
            </a:r>
            <a:endParaRPr lang="en-US" dirty="0"/>
          </a:p>
        </p:txBody>
      </p:sp>
    </p:spTree>
    <p:extLst>
      <p:ext uri="{BB962C8B-B14F-4D97-AF65-F5344CB8AC3E}">
        <p14:creationId xmlns:p14="http://schemas.microsoft.com/office/powerpoint/2010/main" val="1434477212"/>
      </p:ext>
    </p:extLst>
  </p:cSld>
  <p:clrMapOvr>
    <a:masterClrMapping/>
  </p:clrMapOvr>
  <p:transition spd="slow">
    <p:pu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marL="228600" indent="-228600">
              <a:buFont typeface="Arial" pitchFamily="34" charset="0"/>
              <a:buChar char="•"/>
            </a:pPr>
            <a:r>
              <a:rPr lang="en-US" sz="3000" dirty="0" smtClean="0"/>
              <a:t>design.windows.com</a:t>
            </a:r>
          </a:p>
          <a:p>
            <a:pPr marL="228600" indent="-228600">
              <a:buFont typeface="Arial" pitchFamily="34" charset="0"/>
              <a:buChar char="•"/>
            </a:pPr>
            <a:r>
              <a:rPr lang="en-US" sz="3000" dirty="0" smtClean="0"/>
              <a:t>windowsuserexpeirencetraining.com</a:t>
            </a:r>
            <a:endParaRPr lang="en-US" sz="3000" dirty="0"/>
          </a:p>
        </p:txBody>
      </p:sp>
      <p:sp>
        <p:nvSpPr>
          <p:cNvPr id="4" name="Title 3"/>
          <p:cNvSpPr>
            <a:spLocks noGrp="1"/>
          </p:cNvSpPr>
          <p:nvPr>
            <p:ph type="ctrTitle"/>
          </p:nvPr>
        </p:nvSpPr>
        <p:spPr>
          <a:solidFill>
            <a:schemeClr val="accent1">
              <a:alpha val="80000"/>
            </a:schemeClr>
          </a:solidFill>
          <a:ln>
            <a:noFill/>
          </a:ln>
        </p:spPr>
        <p:txBody>
          <a:bodyPr vert="horz" wrap="square" lIns="248654" tIns="0" rIns="248654" bIns="0" numCol="1" rtlCol="0" anchor="ctr" anchorCtr="0" compatLnSpc="1">
            <a:prstTxWarp prst="textNoShape">
              <a:avLst/>
            </a:prstTxWarp>
            <a:noAutofit/>
          </a:bodyPr>
          <a:lstStyle/>
          <a:p>
            <a:r>
              <a:rPr lang="en-US" sz="6600" dirty="0"/>
              <a:t>Resources</a:t>
            </a:r>
          </a:p>
        </p:txBody>
      </p:sp>
      <p:sp>
        <p:nvSpPr>
          <p:cNvPr id="6" name="TextBox 5"/>
          <p:cNvSpPr txBox="1"/>
          <p:nvPr/>
        </p:nvSpPr>
        <p:spPr>
          <a:xfrm>
            <a:off x="3566506" y="5765039"/>
            <a:ext cx="8591647" cy="830997"/>
          </a:xfrm>
          <a:prstGeom prst="rect">
            <a:avLst/>
          </a:prstGeom>
          <a:noFill/>
        </p:spPr>
        <p:txBody>
          <a:bodyPr wrap="none" rtlCol="0">
            <a:spAutoFit/>
          </a:bodyPr>
          <a:lstStyle/>
          <a:p>
            <a:r>
              <a:rPr lang="en-US" sz="2400" dirty="0" smtClean="0">
                <a:gradFill>
                  <a:gsLst>
                    <a:gs pos="0">
                      <a:schemeClr val="tx1"/>
                    </a:gs>
                    <a:gs pos="100000">
                      <a:schemeClr val="tx1"/>
                    </a:gs>
                  </a:gsLst>
                  <a:lin ang="5400000" scaled="0"/>
                </a:gradFill>
              </a:rPr>
              <a:t>Please submit session evals by using the Build Windows 8 app</a:t>
            </a:r>
          </a:p>
          <a:p>
            <a:r>
              <a:rPr lang="en-US" sz="2400" dirty="0" smtClean="0">
                <a:gradFill>
                  <a:gsLst>
                    <a:gs pos="0">
                      <a:schemeClr val="tx1"/>
                    </a:gs>
                    <a:gs pos="100000">
                      <a:schemeClr val="tx1"/>
                    </a:gs>
                  </a:gsLst>
                  <a:lin ang="5400000" scaled="0"/>
                </a:gradFill>
              </a:rPr>
              <a:t>or at </a:t>
            </a:r>
            <a:r>
              <a:rPr lang="en-US" sz="2400" u="sng" dirty="0">
                <a:hlinkClick r:id="rId2"/>
              </a:rPr>
              <a:t>http://aka.ms/BuildSessions</a:t>
            </a:r>
            <a:endParaRPr lang="en-US" sz="2400" dirty="0"/>
          </a:p>
        </p:txBody>
      </p:sp>
    </p:spTree>
    <p:extLst>
      <p:ext uri="{BB962C8B-B14F-4D97-AF65-F5344CB8AC3E}">
        <p14:creationId xmlns:p14="http://schemas.microsoft.com/office/powerpoint/2010/main" val="3863406488"/>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5029530" y="2674311"/>
            <a:ext cx="7132313" cy="817488"/>
          </a:xfrm>
        </p:spPr>
        <p:txBody>
          <a:bodyPr/>
          <a:lstStyle/>
          <a:p>
            <a:pPr marL="571500" indent="-571500">
              <a:buFont typeface="Arial" pitchFamily="34" charset="0"/>
              <a:buChar char="•"/>
            </a:pPr>
            <a:r>
              <a:rPr lang="en-US" sz="2800" dirty="0" smtClean="0"/>
              <a:t>Develop: </a:t>
            </a:r>
            <a:r>
              <a:rPr lang="en-US" sz="2800" u="sng" dirty="0" smtClean="0">
                <a:hlinkClick r:id="rId2"/>
              </a:rPr>
              <a:t>http</a:t>
            </a:r>
            <a:r>
              <a:rPr lang="en-US" sz="2800" u="sng" dirty="0">
                <a:hlinkClick r:id="rId2"/>
              </a:rPr>
              <a:t>://msdn.microsoft.com/en-US/windows/apps/br229512</a:t>
            </a:r>
            <a:r>
              <a:rPr lang="en-US" sz="2800" dirty="0"/>
              <a:t> </a:t>
            </a:r>
            <a:endParaRPr lang="en-US" sz="2800" dirty="0" smtClean="0"/>
          </a:p>
          <a:p>
            <a:pPr marL="571500" indent="-571500">
              <a:buFont typeface="Arial" pitchFamily="34" charset="0"/>
              <a:buChar char="•"/>
            </a:pPr>
            <a:r>
              <a:rPr lang="en-US" sz="2800" dirty="0" smtClean="0"/>
              <a:t>Design: </a:t>
            </a:r>
            <a:r>
              <a:rPr lang="en-US" sz="2800" u="sng" dirty="0">
                <a:hlinkClick r:id="rId3"/>
              </a:rPr>
              <a:t>http://design.windows.com/</a:t>
            </a:r>
            <a:r>
              <a:rPr lang="en-US" sz="2800" dirty="0"/>
              <a:t> </a:t>
            </a:r>
            <a:endParaRPr lang="en-US" sz="2800" dirty="0" smtClean="0"/>
          </a:p>
          <a:p>
            <a:pPr marL="571500" indent="-571500">
              <a:buFont typeface="Arial" pitchFamily="34" charset="0"/>
              <a:buChar char="•"/>
            </a:pPr>
            <a:r>
              <a:rPr lang="en-US" sz="2800" dirty="0" smtClean="0"/>
              <a:t>Samples: </a:t>
            </a:r>
            <a:r>
              <a:rPr lang="en-US" sz="2800" u="sng" dirty="0" smtClean="0">
                <a:hlinkClick r:id="rId4"/>
              </a:rPr>
              <a:t>http</a:t>
            </a:r>
            <a:r>
              <a:rPr lang="en-US" sz="2800" u="sng" dirty="0">
                <a:hlinkClick r:id="rId4"/>
              </a:rPr>
              <a:t>://code.msdn.microsoft.com/windowsapps/Windows-8-Modern-Style-App-Samples</a:t>
            </a:r>
            <a:endParaRPr lang="en-US" sz="2800" dirty="0" smtClean="0"/>
          </a:p>
          <a:p>
            <a:pPr marL="571500" indent="-571500">
              <a:buFont typeface="Arial" pitchFamily="34" charset="0"/>
              <a:buChar char="•"/>
            </a:pPr>
            <a:r>
              <a:rPr lang="en-US" sz="2800" dirty="0"/>
              <a:t>Videos: </a:t>
            </a:r>
            <a:r>
              <a:rPr lang="en-US" sz="2800" u="sng" dirty="0">
                <a:hlinkClick r:id="rId5"/>
              </a:rPr>
              <a:t>http://channel9.msdn.com/Windows</a:t>
            </a:r>
            <a:endParaRPr lang="en-US" sz="2800" u="sng" dirty="0"/>
          </a:p>
          <a:p>
            <a:pPr marL="571500" indent="-571500">
              <a:buFont typeface="Arial" pitchFamily="34" charset="0"/>
              <a:buChar char="•"/>
            </a:pPr>
            <a:endParaRPr lang="en-US" dirty="0"/>
          </a:p>
        </p:txBody>
      </p:sp>
      <p:sp>
        <p:nvSpPr>
          <p:cNvPr id="4" name="Title 3"/>
          <p:cNvSpPr>
            <a:spLocks noGrp="1"/>
          </p:cNvSpPr>
          <p:nvPr>
            <p:ph type="ctrTitle"/>
          </p:nvPr>
        </p:nvSpPr>
        <p:spPr>
          <a:solidFill>
            <a:schemeClr val="accent1">
              <a:alpha val="80000"/>
            </a:schemeClr>
          </a:solidFill>
        </p:spPr>
        <p:txBody>
          <a:bodyPr/>
          <a:lstStyle/>
          <a:p>
            <a:r>
              <a:rPr lang="en-US" sz="6600" dirty="0" smtClean="0"/>
              <a:t>Resources</a:t>
            </a:r>
            <a:endParaRPr lang="en-US" sz="6600" dirty="0"/>
          </a:p>
        </p:txBody>
      </p:sp>
      <p:sp>
        <p:nvSpPr>
          <p:cNvPr id="2" name="TextBox 1"/>
          <p:cNvSpPr txBox="1"/>
          <p:nvPr/>
        </p:nvSpPr>
        <p:spPr>
          <a:xfrm>
            <a:off x="3566506" y="5765039"/>
            <a:ext cx="8591647" cy="830997"/>
          </a:xfrm>
          <a:prstGeom prst="rect">
            <a:avLst/>
          </a:prstGeom>
          <a:noFill/>
        </p:spPr>
        <p:txBody>
          <a:bodyPr wrap="none" rtlCol="0">
            <a:spAutoFit/>
          </a:bodyPr>
          <a:lstStyle/>
          <a:p>
            <a:r>
              <a:rPr lang="en-US" sz="2400" dirty="0" smtClean="0">
                <a:gradFill>
                  <a:gsLst>
                    <a:gs pos="0">
                      <a:schemeClr val="tx1"/>
                    </a:gs>
                    <a:gs pos="100000">
                      <a:schemeClr val="tx1"/>
                    </a:gs>
                  </a:gsLst>
                  <a:lin ang="5400000" scaled="0"/>
                </a:gradFill>
              </a:rPr>
              <a:t>Please submit session evals by using the Build Windows 8 app</a:t>
            </a:r>
          </a:p>
          <a:p>
            <a:r>
              <a:rPr lang="en-US" sz="2400" dirty="0" smtClean="0">
                <a:gradFill>
                  <a:gsLst>
                    <a:gs pos="0">
                      <a:schemeClr val="tx1"/>
                    </a:gs>
                    <a:gs pos="100000">
                      <a:schemeClr val="tx1"/>
                    </a:gs>
                  </a:gsLst>
                  <a:lin ang="5400000" scaled="0"/>
                </a:gradFill>
              </a:rPr>
              <a:t>or at </a:t>
            </a:r>
            <a:r>
              <a:rPr lang="en-US" sz="2400" u="sng" dirty="0">
                <a:hlinkClick r:id="rId6"/>
              </a:rPr>
              <a:t>http://aka.ms/BuildSessions</a:t>
            </a:r>
            <a:endParaRPr lang="en-US" sz="2400" dirty="0"/>
          </a:p>
        </p:txBody>
      </p:sp>
    </p:spTree>
    <p:extLst>
      <p:ext uri="{BB962C8B-B14F-4D97-AF65-F5344CB8AC3E}">
        <p14:creationId xmlns:p14="http://schemas.microsoft.com/office/powerpoint/2010/main" val="2372501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…at least until </a:t>
            </a:r>
            <a:br>
              <a:rPr lang="en-US" sz="4800" dirty="0" smtClean="0"/>
            </a:br>
            <a:r>
              <a:rPr lang="en-US" sz="4800" dirty="0" smtClean="0"/>
              <a:t>Office 2010 launched</a:t>
            </a:r>
            <a:endParaRPr lang="en-US" sz="4800" dirty="0"/>
          </a:p>
        </p:txBody>
      </p:sp>
    </p:spTree>
    <p:extLst>
      <p:ext uri="{BB962C8B-B14F-4D97-AF65-F5344CB8AC3E}">
        <p14:creationId xmlns:p14="http://schemas.microsoft.com/office/powerpoint/2010/main" val="3543574497"/>
      </p:ext>
    </p:extLst>
  </p:cSld>
  <p:clrMapOvr>
    <a:masterClrMapping/>
  </p:clrMapOvr>
  <p:transition spd="slow">
    <p:pu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10866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Put another way, with Office 2007, </a:t>
            </a:r>
            <a:br>
              <a:rPr lang="en-US" sz="4800" dirty="0" smtClean="0"/>
            </a:br>
            <a:r>
              <a:rPr lang="en-US" sz="4800" b="1" dirty="0" smtClean="0"/>
              <a:t>Microsoft made and won a </a:t>
            </a:r>
            <a:br>
              <a:rPr lang="en-US" sz="4800" b="1" dirty="0" smtClean="0"/>
            </a:br>
            <a:r>
              <a:rPr lang="en-US" sz="4800" b="1" dirty="0" smtClean="0"/>
              <a:t>$20 billion/year bet on design</a:t>
            </a:r>
            <a:endParaRPr lang="en-US" sz="4800" b="1" dirty="0"/>
          </a:p>
        </p:txBody>
      </p:sp>
    </p:spTree>
    <p:extLst>
      <p:ext uri="{BB962C8B-B14F-4D97-AF65-F5344CB8AC3E}">
        <p14:creationId xmlns:p14="http://schemas.microsoft.com/office/powerpoint/2010/main" val="1917663835"/>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Scott\Documents\Case Studies\Active Case Studies\Windows Phone (Mango) Guide\Screen Shots\Final - Candidates - 300ppi\Start\Start - Office and calendar.png"/>
          <p:cNvPicPr>
            <a:picLocks noChangeAspect="1"/>
          </p:cNvPicPr>
          <p:nvPr/>
        </p:nvPicPr>
        <p:blipFill>
          <a:blip r:embed="rId2" cstate="print"/>
          <a:stretch>
            <a:fillRect/>
          </a:stretch>
        </p:blipFill>
        <p:spPr bwMode="auto">
          <a:xfrm>
            <a:off x="167670" y="182562"/>
            <a:ext cx="3534055" cy="6629400"/>
          </a:xfrm>
          <a:prstGeom prst="rect">
            <a:avLst/>
          </a:prstGeom>
          <a:noFill/>
          <a:ln w="9525">
            <a:noFill/>
            <a:miter lim="800000"/>
            <a:headEnd/>
            <a:tailEnd/>
          </a:ln>
          <a:effectLst/>
        </p:spPr>
      </p:pic>
      <p:pic>
        <p:nvPicPr>
          <p:cNvPr id="8" name="Picture 7" descr="C:\Users\Scott\Documents\Case Studies\Active Case Studies\Windows Phone (Mango) Guide\Screen Shots\Final - Candidates - 300ppi\Email\Email - Inbox - Outlook.png"/>
          <p:cNvPicPr>
            <a:picLocks noChangeAspect="1"/>
          </p:cNvPicPr>
          <p:nvPr/>
        </p:nvPicPr>
        <p:blipFill>
          <a:blip r:embed="rId3" cstate="print"/>
          <a:stretch>
            <a:fillRect/>
          </a:stretch>
        </p:blipFill>
        <p:spPr bwMode="auto">
          <a:xfrm>
            <a:off x="3825270" y="182562"/>
            <a:ext cx="3534055" cy="6629400"/>
          </a:xfrm>
          <a:prstGeom prst="rect">
            <a:avLst/>
          </a:prstGeom>
          <a:noFill/>
          <a:ln w="9525">
            <a:noFill/>
            <a:miter lim="800000"/>
            <a:headEnd/>
            <a:tailEnd/>
          </a:ln>
        </p:spPr>
      </p:pic>
      <p:pic>
        <p:nvPicPr>
          <p:cNvPr id="9" name="Picture 8" descr="C:\Users\Scott\Documents\Case Studies\Active Case Studies\Windows Phone (Mango) Guide\Screen Shots\Final - Candidates - 300ppi\Music\Music - Smart DJ.png"/>
          <p:cNvPicPr>
            <a:picLocks noChangeAspect="1"/>
          </p:cNvPicPr>
          <p:nvPr/>
        </p:nvPicPr>
        <p:blipFill>
          <a:blip r:embed="rId4" cstate="print"/>
          <a:stretch>
            <a:fillRect/>
          </a:stretch>
        </p:blipFill>
        <p:spPr bwMode="auto">
          <a:xfrm>
            <a:off x="7482870" y="182562"/>
            <a:ext cx="3534055" cy="6629400"/>
          </a:xfrm>
          <a:prstGeom prst="rect">
            <a:avLst/>
          </a:prstGeom>
          <a:noFill/>
          <a:ln w="9525">
            <a:noFill/>
            <a:miter lim="800000"/>
            <a:headEnd/>
            <a:tailEnd/>
          </a:ln>
        </p:spPr>
      </p:pic>
    </p:spTree>
    <p:extLst>
      <p:ext uri="{BB962C8B-B14F-4D97-AF65-F5344CB8AC3E}">
        <p14:creationId xmlns:p14="http://schemas.microsoft.com/office/powerpoint/2010/main" val="123557673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5-30405_Build_Template_16x9_DarkBlue_Color_Background">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2.xml><?xml version="1.0" encoding="utf-8"?>
<a:theme xmlns:a="http://schemas.openxmlformats.org/drawingml/2006/main" name="4_5-30405_Build_Template_16x9_White_Background">
  <a:themeElements>
    <a:clrScheme name="Build">
      <a:dk1>
        <a:srgbClr val="000000"/>
      </a:dk1>
      <a:lt1>
        <a:srgbClr val="FFFFFF"/>
      </a:lt1>
      <a:dk2>
        <a:srgbClr val="00BCF2"/>
      </a:dk2>
      <a:lt2>
        <a:srgbClr val="FFFFFF"/>
      </a:lt2>
      <a:accent1>
        <a:srgbClr val="00BCF2"/>
      </a:accent1>
      <a:accent2>
        <a:srgbClr val="9B4F96"/>
      </a:accent2>
      <a:accent3>
        <a:srgbClr val="E81123"/>
      </a:accent3>
      <a:accent4>
        <a:srgbClr val="00188F"/>
      </a:accent4>
      <a:accent5>
        <a:srgbClr val="7FBA00"/>
      </a:accent5>
      <a:accent6>
        <a:srgbClr val="FF8C00"/>
      </a:accent6>
      <a:hlink>
        <a:srgbClr val="000000"/>
      </a:hlink>
      <a:folHlink>
        <a:srgbClr val="0C0C0C"/>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3.xml><?xml version="1.0" encoding="utf-8"?>
<a:theme xmlns:a="http://schemas.openxmlformats.org/drawingml/2006/main" name="3_5-30405_Build_Template_16x9_Red_Color_Background">
  <a:themeElements>
    <a:clrScheme name="Build-Red">
      <a:dk1>
        <a:srgbClr val="000000"/>
      </a:dk1>
      <a:lt1>
        <a:srgbClr val="FFFFFF"/>
      </a:lt1>
      <a:dk2>
        <a:srgbClr val="E34A28"/>
      </a:dk2>
      <a:lt2>
        <a:srgbClr val="FFFFFF"/>
      </a:lt2>
      <a:accent1>
        <a:srgbClr val="00BCF2"/>
      </a:accent1>
      <a:accent2>
        <a:srgbClr val="9B4F96"/>
      </a:accent2>
      <a:accent3>
        <a:srgbClr val="00D8CC"/>
      </a:accent3>
      <a:accent4>
        <a:srgbClr val="00188F"/>
      </a:accent4>
      <a:accent5>
        <a:srgbClr val="7FBA00"/>
      </a:accent5>
      <a:accent6>
        <a:srgbClr val="FF8C00"/>
      </a:accent6>
      <a:hlink>
        <a:srgbClr val="FFFFFF"/>
      </a:hlink>
      <a:folHlink>
        <a:srgbClr val="FFFFFF"/>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4.xml><?xml version="1.0" encoding="utf-8"?>
<a:theme xmlns:a="http://schemas.openxmlformats.org/drawingml/2006/main" name="2_5-30405_Build_Template_16x9_LightBlue_Color_Background">
  <a:themeElements>
    <a:clrScheme name="Build - Light Blue">
      <a:dk1>
        <a:srgbClr val="000000"/>
      </a:dk1>
      <a:lt1>
        <a:srgbClr val="FFFFFF"/>
      </a:lt1>
      <a:dk2>
        <a:srgbClr val="00BCF2"/>
      </a:dk2>
      <a:lt2>
        <a:srgbClr val="FFFFFF"/>
      </a:lt2>
      <a:accent1>
        <a:srgbClr val="00188F"/>
      </a:accent1>
      <a:accent2>
        <a:srgbClr val="9B4F96"/>
      </a:accent2>
      <a:accent3>
        <a:srgbClr val="E34A28"/>
      </a:accent3>
      <a:accent4>
        <a:srgbClr val="00D8CC"/>
      </a:accent4>
      <a:accent5>
        <a:srgbClr val="7FBA00"/>
      </a:accent5>
      <a:accent6>
        <a:srgbClr val="FF8C00"/>
      </a:accent6>
      <a:hlink>
        <a:srgbClr val="00188F"/>
      </a:hlink>
      <a:folHlink>
        <a:srgbClr val="00188F"/>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e0a86041a56020ff4ea211664d8cb510">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5e835464bd230cacb7fe8686bec35256"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3005e9c6-5dbe-483c-971d-51ba052e9268"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sspId="e385fb40-52d4-4fae-9c5b-3e8ff8a5878e" ma:termSetId="769410c5-f612-414c-bc8d-14eb300b4117"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2012-11-02T07:00:00+00:00</Event_x0020_End_x0020_Date>
    <Event_x0020_Start_x0020_Date xmlns="2295e2e7-0eeb-498e-8716-217bb2ee6ee3">2012-10-29T07:00:00+00:00</Event_x0020_Start_x0020_Date>
    <MS_x0020_Speaker xmlns="2295e2e7-0eeb-498e-8716-217bb2ee6ee3">
      <UserInfo>
        <DisplayName/>
        <AccountId xsi:nil="true"/>
        <AccountType/>
      </UserInfo>
    </MS_x0020_Speaker>
    <External_x0020_Speaker xmlns="2295e2e7-0eeb-498e-8716-217bb2ee6ee3"> Will Tschumy</External_x0020_Speaker>
    <Session_x0020_Code xmlns="2295e2e7-0eeb-498e-8716-217bb2ee6ee3">2-116</Session_x0020_Code>
    <ProductTaxHTField0 xmlns="2295e2e7-0eeb-498e-8716-217bb2ee6ee3">
      <Terms xmlns="http://schemas.microsoft.com/office/infopath/2007/PartnerControls"/>
    </ProductTaxHTField0>
    <Presentation_x0020_Date xmlns="2295e2e7-0eeb-498e-8716-217bb2ee6ee3">2012-10-30T00:00:00-07:00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Redmond</TermName>
          <TermId xmlns="http://schemas.microsoft.com/office/infopath/2007/PartnerControls">c18f3657-b811-49ee-9b08-ce77b3e7702b</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TermInfo xmlns="http://schemas.microsoft.com/office/infopath/2007/PartnerControls">
          <TermName xmlns="http://schemas.microsoft.com/office/infopath/2007/PartnerControls">Microsoft Conference Center</TermName>
          <TermId xmlns="http://schemas.microsoft.com/office/infopath/2007/PartnerControls">9ee5e79d-18a6-44c6-bfde-7021198eb4fc</TermId>
        </TermInfo>
      </Terms>
    </Event_x0020_VenueTaxHTField0>
    <TaxCatchAll xmlns="230e9df3-be65-4c73-a93b-d1236ebd677e">
      <Value>309</Value>
      <Value>308</Value>
      <Value>605</Value>
    </TaxCatchAll>
    <AudienceTaxHTField0 xmlns="8b529f77-48ab-4581-b468-93f09345b8aa">
      <Terms xmlns="http://schemas.microsoft.com/office/infopath/2007/PartnerControls"/>
    </AudienceTaxHTField0>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77F4C29F-EB88-4408-9B4D-7E65470C02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http://purl.org/dc/dcmitype/"/>
    <ds:schemaRef ds:uri="http://www.w3.org/XML/1998/namespace"/>
    <ds:schemaRef ds:uri="http://schemas.microsoft.com/office/2006/metadata/properties"/>
    <ds:schemaRef ds:uri="http://schemas.microsoft.com/office/infopath/2007/PartnerControls"/>
    <ds:schemaRef ds:uri="2295e2e7-0eeb-498e-8716-217bb2ee6ee3"/>
    <ds:schemaRef ds:uri="http://purl.org/dc/elements/1.1/"/>
    <ds:schemaRef ds:uri="230e9df3-be65-4c73-a93b-d1236ebd677e"/>
    <ds:schemaRef ds:uri="http://schemas.openxmlformats.org/package/2006/metadata/core-properties"/>
    <ds:schemaRef ds:uri="8b529f77-48ab-4581-b468-93f09345b8aa"/>
    <ds:schemaRef ds:uri="http://purl.org/dc/terms/"/>
  </ds:schemaRefs>
</ds:datastoreItem>
</file>

<file path=docProps/app.xml><?xml version="1.0" encoding="utf-8"?>
<Properties xmlns="http://schemas.openxmlformats.org/officeDocument/2006/extended-properties" xmlns:vt="http://schemas.openxmlformats.org/officeDocument/2006/docPropsVTypes">
  <Template>Build_Template_16x9</Template>
  <TotalTime>1</TotalTime>
  <Words>3109</Words>
  <Application>Microsoft Office PowerPoint</Application>
  <PresentationFormat>Custom</PresentationFormat>
  <Paragraphs>237</Paragraphs>
  <Slides>70</Slides>
  <Notes>22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70</vt:i4>
      </vt:variant>
    </vt:vector>
  </HeadingPairs>
  <TitlesOfParts>
    <vt:vector size="81" baseType="lpstr">
      <vt:lpstr>ＭＳ Ｐゴシック</vt:lpstr>
      <vt:lpstr>Arial</vt:lpstr>
      <vt:lpstr>Avenir LT Pro 45 Book</vt:lpstr>
      <vt:lpstr>Calibri</vt:lpstr>
      <vt:lpstr>Consolas</vt:lpstr>
      <vt:lpstr>Segoe UI</vt:lpstr>
      <vt:lpstr>Segoe UI Light</vt:lpstr>
      <vt:lpstr>1_5-30405_Build_Template_16x9_DarkBlue_Color_Background</vt:lpstr>
      <vt:lpstr>4_5-30405_Build_Template_16x9_White_Background</vt:lpstr>
      <vt:lpstr>3_5-30405_Build_Template_16x9_Red_Color_Background</vt:lpstr>
      <vt:lpstr>2_5-30405_Build_Template_16x9_LightBlue_Color_Background</vt:lpstr>
      <vt:lpstr>The principles of Microsoft design</vt:lpstr>
      <vt:lpstr>or</vt:lpstr>
      <vt:lpstr>Why I joined Microsoft</vt:lpstr>
      <vt:lpstr>Beginning in 2003,  Microsoft made a strategic investment in design</vt:lpstr>
      <vt:lpstr>PowerPoint Presentation</vt:lpstr>
      <vt:lpstr>And the results?  The fastest selling, most critically acclaimed version of Office...</vt:lpstr>
      <vt:lpstr>…at least until  Office 2010 launched</vt:lpstr>
      <vt:lpstr>Put another way, with Office 2007,  Microsoft made and won a  $20 billion/year bet on design</vt:lpstr>
      <vt:lpstr>PowerPoint Presentation</vt:lpstr>
      <vt:lpstr>PowerPoint Presentation</vt:lpstr>
      <vt:lpstr>PowerPoint Presentation</vt:lpstr>
      <vt:lpstr>PowerPoint Presentation</vt:lpstr>
      <vt:lpstr>PowerPoint Presentation</vt:lpstr>
      <vt:lpstr>Microsoft is the only organization with a…</vt:lpstr>
      <vt:lpstr>PowerPoint Presentation</vt:lpstr>
      <vt:lpstr>PowerPoint Presentation</vt:lpstr>
      <vt:lpstr>PowerPoint Presentation</vt:lpstr>
      <vt:lpstr>PowerPoint Presentation</vt:lpstr>
      <vt:lpstr>PowerPoint Presentation</vt:lpstr>
      <vt:lpstr>PowerPoint Presentation</vt:lpstr>
      <vt:lpstr>The core idea</vt:lpstr>
      <vt:lpstr>Content before chrome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before chrome</vt:lpstr>
      <vt:lpstr>The five principles of Microsoft design</vt:lpstr>
      <vt:lpstr>Pride in craftsmanship</vt:lpstr>
      <vt:lpstr>App layout aligns to silhouette</vt:lpstr>
      <vt:lpstr>PowerPoint Presentation</vt:lpstr>
      <vt:lpstr>PowerPoint Presentation</vt:lpstr>
      <vt:lpstr>PowerPoint Presentation</vt:lpstr>
      <vt:lpstr>PowerPoint Presentation</vt:lpstr>
      <vt:lpstr>PowerPoint Presentation</vt:lpstr>
      <vt:lpstr>Be fast and fluid</vt:lpstr>
      <vt:lpstr>Start experience Netflix Photos</vt:lpstr>
      <vt:lpstr>Authentically digital</vt:lpstr>
      <vt:lpstr>What is the role of design? What is the role of the designer? Is design inherent or surface?</vt:lpstr>
      <vt:lpstr>“…[the] designer should be offered no refuge  in the past but should be equipped for the modern world in its various aspects, artistic, technical, social, economic, spiritual, so that  he may function in society not as a decorator  but as a vital participant.”  — Bauhaus, Alfred Barr, 1938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more with less</vt:lpstr>
      <vt:lpstr>PowerPoint Presentation</vt:lpstr>
      <vt:lpstr>PowerPoint Presentation</vt:lpstr>
      <vt:lpstr>PowerPoint Presentation</vt:lpstr>
      <vt:lpstr>PowerPoint Presentation</vt:lpstr>
      <vt:lpstr>PowerPoint Presentation</vt:lpstr>
      <vt:lpstr>Win as one</vt:lpstr>
      <vt:lpstr>Search All recipes and People Internet Explorer and Wikipedia</vt:lpstr>
      <vt:lpstr>The five principles of Microsoft design</vt:lpstr>
      <vt:lpstr>Windows reimagined</vt:lpstr>
      <vt:lpstr>“The beginning is a delicate time…”  — David Lynch, Dune, 1984</vt:lpstr>
      <vt:lpstr>PowerPoint Presentation</vt:lpstr>
      <vt:lpstr>Content before chrome</vt:lpstr>
      <vt:lpstr>Resources</vt:lpstr>
      <vt:lpstr>Resources</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principles of Microsoft design</dc:title>
  <dc:subject>Build 2012</dc:subject>
  <dc:creator>Shows</dc:creator>
  <cp:keywords>Build 2012</cp:keywords>
  <dc:description>Template: Mitchell Derrey, Silver Fox Productions
Formatting: 
Date: October 29th - November 2nd, 2012
Location: MSCC, Redmond, WA
Audience Type: Internal</dc:description>
  <cp:lastModifiedBy>Shows</cp:lastModifiedBy>
  <cp:revision>6</cp:revision>
  <dcterms:created xsi:type="dcterms:W3CDTF">2012-10-30T17:29:26Z</dcterms:created>
  <dcterms:modified xsi:type="dcterms:W3CDTF">2012-10-30T22:26:31Z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308;#Redmond|c18f3657-b811-49ee-9b08-ce77b3e7702b</vt:lpwstr>
  </property>
  <property fmtid="{D5CDD505-2E9C-101B-9397-08002B2CF9AE}" pid="7" name="Campaign">
    <vt:lpwstr/>
  </property>
  <property fmtid="{D5CDD505-2E9C-101B-9397-08002B2CF9AE}" pid="8" name="Event Venue">
    <vt:lpwstr>309;#Microsoft Conference Center|9ee5e79d-18a6-44c6-bfde-7021198eb4fc</vt:lpwstr>
  </property>
  <property fmtid="{D5CDD505-2E9C-101B-9397-08002B2CF9AE}" pid="9" name="Track">
    <vt:lpwstr/>
  </property>
</Properties>
</file>