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Lst>
  <p:notesMasterIdLst>
    <p:notesMasterId r:id="rId32"/>
  </p:notesMasterIdLst>
  <p:handoutMasterIdLst>
    <p:handoutMasterId r:id="rId33"/>
  </p:handoutMasterIdLst>
  <p:sldIdLst>
    <p:sldId id="1090" r:id="rId9"/>
    <p:sldId id="1092" r:id="rId10"/>
    <p:sldId id="1152" r:id="rId11"/>
    <p:sldId id="1153" r:id="rId12"/>
    <p:sldId id="1154" r:id="rId13"/>
    <p:sldId id="1162" r:id="rId14"/>
    <p:sldId id="1157" r:id="rId15"/>
    <p:sldId id="1159" r:id="rId16"/>
    <p:sldId id="1126" r:id="rId17"/>
    <p:sldId id="1163" r:id="rId18"/>
    <p:sldId id="1127" r:id="rId19"/>
    <p:sldId id="1155" r:id="rId20"/>
    <p:sldId id="1131" r:id="rId21"/>
    <p:sldId id="1134" r:id="rId22"/>
    <p:sldId id="1164" r:id="rId23"/>
    <p:sldId id="1136" r:id="rId24"/>
    <p:sldId id="1165" r:id="rId25"/>
    <p:sldId id="1166" r:id="rId26"/>
    <p:sldId id="1142" r:id="rId27"/>
    <p:sldId id="1146" r:id="rId28"/>
    <p:sldId id="1167" r:id="rId29"/>
    <p:sldId id="1144" r:id="rId30"/>
    <p:sldId id="1145" r:id="rId31"/>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70E39F-E036-404C-856C-242ECA05261A}">
          <p14:sldIdLst>
            <p14:sldId id="1090"/>
            <p14:sldId id="1092"/>
            <p14:sldId id="1152"/>
            <p14:sldId id="1153"/>
            <p14:sldId id="1154"/>
            <p14:sldId id="1162"/>
            <p14:sldId id="1157"/>
            <p14:sldId id="1159"/>
            <p14:sldId id="1126"/>
            <p14:sldId id="1163"/>
            <p14:sldId id="1127"/>
            <p14:sldId id="1155"/>
            <p14:sldId id="1131"/>
            <p14:sldId id="1134"/>
            <p14:sldId id="1164"/>
            <p14:sldId id="1136"/>
            <p14:sldId id="1165"/>
            <p14:sldId id="1166"/>
            <p14:sldId id="1142"/>
            <p14:sldId id="1146"/>
            <p14:sldId id="1167"/>
            <p14:sldId id="1144"/>
            <p14:sldId id="1145"/>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00"/>
    <a:srgbClr val="E81123"/>
    <a:srgbClr val="00BCF2"/>
    <a:srgbClr val="7FBA00"/>
    <a:srgbClr val="00D8CC"/>
    <a:srgbClr val="BAD80A"/>
    <a:srgbClr val="FF8C00"/>
    <a:srgbClr val="FFFFFF"/>
    <a:srgbClr val="505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59797" autoAdjust="0"/>
  </p:normalViewPr>
  <p:slideViewPr>
    <p:cSldViewPr>
      <p:cViewPr varScale="1">
        <p:scale>
          <a:sx n="54" d="100"/>
          <a:sy n="54" d="100"/>
        </p:scale>
        <p:origin x="2172" y="42"/>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11/1/2012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11/1/2012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11/1/2012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27790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a:t>
            </a:r>
            <a:r>
              <a:rPr lang="en-US" baseline="0" dirty="0" smtClean="0"/>
              <a:t> to show:</a:t>
            </a:r>
          </a:p>
          <a:p>
            <a:pPr marL="171450" indent="-171450">
              <a:buFont typeface="Arial" panose="020B0604020202020204" pitchFamily="34" charset="0"/>
              <a:buChar char="•"/>
            </a:pPr>
            <a:r>
              <a:rPr lang="en-US" baseline="0" dirty="0" smtClean="0"/>
              <a:t>Deploy app to prepare for WACK</a:t>
            </a:r>
          </a:p>
          <a:p>
            <a:pPr marL="171450" indent="-171450">
              <a:buFont typeface="Arial" panose="020B0604020202020204" pitchFamily="34" charset="0"/>
              <a:buChar char="•"/>
            </a:pPr>
            <a:r>
              <a:rPr lang="en-US" baseline="0" dirty="0" smtClean="0"/>
              <a:t>How to run WACK</a:t>
            </a:r>
          </a:p>
          <a:p>
            <a:pPr marL="171450" indent="-171450">
              <a:buFont typeface="Arial" panose="020B0604020202020204" pitchFamily="34" charset="0"/>
              <a:buChar char="•"/>
            </a:pPr>
            <a:r>
              <a:rPr lang="en-US" baseline="0" dirty="0" smtClean="0"/>
              <a:t>WACK report for </a:t>
            </a:r>
            <a:r>
              <a:rPr lang="en-US" baseline="0" dirty="0" err="1" smtClean="0"/>
              <a:t>OpenCVTest</a:t>
            </a:r>
            <a:endParaRPr lang="en-US" baseline="0" dirty="0" smtClean="0"/>
          </a:p>
          <a:p>
            <a:pPr marL="171450" indent="-171450">
              <a:buFont typeface="Arial" panose="020B0604020202020204" pitchFamily="34" charset="0"/>
              <a:buChar char="•"/>
            </a:pPr>
            <a:r>
              <a:rPr lang="en-US" dirty="0" smtClean="0"/>
              <a:t>How to search for</a:t>
            </a:r>
            <a:r>
              <a:rPr lang="en-US" baseline="0" dirty="0" smtClean="0"/>
              <a:t> an API (e.g. </a:t>
            </a:r>
            <a:r>
              <a:rPr lang="en-US" baseline="0" dirty="0" err="1" smtClean="0"/>
              <a:t>CreateFileA</a:t>
            </a:r>
            <a:r>
              <a:rPr lang="en-US" baseline="0" dirty="0" smtClean="0"/>
              <a:t>)</a:t>
            </a:r>
          </a:p>
          <a:p>
            <a:pPr marL="171450" indent="-171450">
              <a:buFont typeface="Arial" panose="020B0604020202020204" pitchFamily="34" charset="0"/>
              <a:buChar char="•"/>
            </a:pPr>
            <a:r>
              <a:rPr lang="en-US" baseline="0" dirty="0" smtClean="0"/>
              <a:t>The WINAPI_FAMILY_PARTITION macros (e.g. in </a:t>
            </a:r>
            <a:r>
              <a:rPr lang="en-US" baseline="0" dirty="0" err="1" smtClean="0"/>
              <a:t>fileapi.h</a:t>
            </a:r>
            <a:r>
              <a:rPr lang="en-US" baseline="0" dirty="0" smtClean="0"/>
              <a:t> which defines </a:t>
            </a:r>
            <a:r>
              <a:rPr lang="en-US" baseline="0" dirty="0" err="1" smtClean="0"/>
              <a:t>CreateFileA</a:t>
            </a:r>
            <a:r>
              <a:rPr lang="en-US" baseline="0" dirty="0" smtClean="0"/>
              <a:t>)</a:t>
            </a:r>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D257328-6B11-461E-919B-31B8A5FFB92B}" type="datetime1">
              <a:rPr lang="en-US" smtClean="0"/>
              <a:t>11/1/2012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09917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55007" y="6482889"/>
            <a:ext cx="3342303" cy="372394"/>
          </a:xfrm>
          <a:prstGeom prst="rect">
            <a:avLst/>
          </a:prstGeom>
        </p:spPr>
        <p:txBody>
          <a:bodyPr/>
          <a:lstStyle/>
          <a:p>
            <a:fld id="{3EA43107-DA8E-4439-B5E5-A30608EAAD36}" type="datetimeFigureOut">
              <a:rPr lang="en-US" smtClean="0"/>
              <a:t>11/1/2012</a:t>
            </a:fld>
            <a:endParaRPr lang="en-US"/>
          </a:p>
        </p:txBody>
      </p:sp>
      <p:sp>
        <p:nvSpPr>
          <p:cNvPr id="5" name="Footer Placeholder 4"/>
          <p:cNvSpPr>
            <a:spLocks noGrp="1"/>
          </p:cNvSpPr>
          <p:nvPr>
            <p:ph type="ftr" sz="quarter" idx="11"/>
          </p:nvPr>
        </p:nvSpPr>
        <p:spPr>
          <a:xfrm>
            <a:off x="4741406" y="6482889"/>
            <a:ext cx="2953663"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239165" y="6482889"/>
            <a:ext cx="3342303" cy="372394"/>
          </a:xfrm>
          <a:prstGeom prst="rect">
            <a:avLst/>
          </a:prstGeom>
        </p:spPr>
        <p:txBody>
          <a:bodyPr/>
          <a:lstStyle/>
          <a:p>
            <a:fld id="{465D208E-61A6-494F-9212-F7E1A4BE0BAC}" type="slidenum">
              <a:rPr lang="en-US" smtClean="0"/>
              <a:t>‹#›</a:t>
            </a:fld>
            <a:endParaRPr lang="en-US"/>
          </a:p>
        </p:txBody>
      </p:sp>
    </p:spTree>
    <p:extLst>
      <p:ext uri="{BB962C8B-B14F-4D97-AF65-F5344CB8AC3E}">
        <p14:creationId xmlns:p14="http://schemas.microsoft.com/office/powerpoint/2010/main" val="1999666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29662" y="1942925"/>
            <a:ext cx="11375535" cy="16166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23839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5854647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82865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6803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44219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723383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184827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9797738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19933711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5459391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080998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0911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9333354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2488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610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53098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 id="2147484347" r:id="rId16"/>
    <p:sldLayoutId id="2147484350"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166293239"/>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msdn.microsoft.com/en-us/windows/apps" TargetMode="External"/><Relationship Id="rId2" Type="http://schemas.openxmlformats.org/officeDocument/2006/relationships/hyperlink" Target="http://blogs.msdn.com/b/vcblog/" TargetMode="External"/><Relationship Id="rId1" Type="http://schemas.openxmlformats.org/officeDocument/2006/relationships/slideLayout" Target="../slideLayouts/slideLayout7.xml"/><Relationship Id="rId6" Type="http://schemas.openxmlformats.org/officeDocument/2006/relationships/hyperlink" Target="http://bit.ly/x6dtHt" TargetMode="External"/><Relationship Id="rId5" Type="http://schemas.openxmlformats.org/officeDocument/2006/relationships/hyperlink" Target="http://social.msdn.microsoft.com/Forums/en-US/category/windowsapps" TargetMode="External"/><Relationship Id="rId4" Type="http://schemas.openxmlformats.org/officeDocument/2006/relationships/hyperlink" Target="http://channel9.msdn.com/Shows/C9-GoingNativ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Bringing Existing C++ Code to Windows Store Apps</a:t>
            </a:r>
            <a:endParaRPr lang="en-US" dirty="0"/>
          </a:p>
        </p:txBody>
      </p:sp>
      <p:sp>
        <p:nvSpPr>
          <p:cNvPr id="3" name="Subtitle 2"/>
          <p:cNvSpPr>
            <a:spLocks noGrp="1"/>
          </p:cNvSpPr>
          <p:nvPr>
            <p:ph type="subTitle" idx="1"/>
          </p:nvPr>
        </p:nvSpPr>
        <p:spPr/>
        <p:txBody>
          <a:bodyPr/>
          <a:lstStyle/>
          <a:p>
            <a:pPr lvl="0"/>
            <a:r>
              <a:rPr lang="en-US" dirty="0" smtClean="0"/>
              <a:t>Tarek Madkour</a:t>
            </a:r>
          </a:p>
          <a:p>
            <a:pPr lvl="0"/>
            <a:r>
              <a:rPr lang="en-US" dirty="0" smtClean="0"/>
              <a:t>Group Program Manager – Visual C++</a:t>
            </a:r>
          </a:p>
          <a:p>
            <a:pPr lvl="0"/>
            <a:endParaRPr lang="en-US" dirty="0" smtClean="0"/>
          </a:p>
          <a:p>
            <a:pPr lvl="0"/>
            <a:r>
              <a:rPr lang="en-US" i="1" dirty="0" smtClean="0"/>
              <a:t>3-000</a:t>
            </a:r>
            <a:endParaRPr lang="en-US" i="1" dirty="0"/>
          </a:p>
        </p:txBody>
      </p:sp>
    </p:spTree>
    <p:extLst>
      <p:ext uri="{BB962C8B-B14F-4D97-AF65-F5344CB8AC3E}">
        <p14:creationId xmlns:p14="http://schemas.microsoft.com/office/powerpoint/2010/main" val="9224357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Restriction: Threading Example</a:t>
            </a:r>
            <a:endParaRPr lang="en-US" dirty="0"/>
          </a:p>
        </p:txBody>
      </p:sp>
      <p:sp>
        <p:nvSpPr>
          <p:cNvPr id="3" name="Text Placeholder 2"/>
          <p:cNvSpPr>
            <a:spLocks noGrp="1"/>
          </p:cNvSpPr>
          <p:nvPr>
            <p:ph type="body" sz="quarter" idx="10"/>
          </p:nvPr>
        </p:nvSpPr>
        <p:spPr/>
        <p:txBody>
          <a:bodyPr/>
          <a:lstStyle/>
          <a:p>
            <a:r>
              <a:rPr lang="en-US" sz="3200" dirty="0" smtClean="0">
                <a:solidFill>
                  <a:srgbClr val="FFAF00"/>
                </a:solidFill>
              </a:rPr>
              <a:t>Available options for Windows Store apps:</a:t>
            </a:r>
          </a:p>
          <a:p>
            <a:r>
              <a:rPr lang="en-US" sz="3200" dirty="0" err="1" smtClean="0"/>
              <a:t>WinRT</a:t>
            </a:r>
            <a:r>
              <a:rPr lang="en-US" sz="3200" dirty="0" smtClean="0"/>
              <a:t> </a:t>
            </a:r>
            <a:r>
              <a:rPr lang="en-US" sz="3200" dirty="0" err="1" smtClean="0"/>
              <a:t>ThreadPool</a:t>
            </a:r>
            <a:r>
              <a:rPr lang="en-US" sz="3200" dirty="0" smtClean="0"/>
              <a:t> </a:t>
            </a:r>
            <a:r>
              <a:rPr lang="en-US" sz="2000" dirty="0" smtClean="0"/>
              <a:t>(namespace: Windows::System::Threading)</a:t>
            </a:r>
          </a:p>
          <a:p>
            <a:pPr marL="571500" lvl="1" indent="-571500">
              <a:buFont typeface="Arial" panose="020B0604020202020204" pitchFamily="34" charset="0"/>
              <a:buChar char="•"/>
            </a:pPr>
            <a:r>
              <a:rPr lang="en-US" sz="2400" dirty="0" smtClean="0">
                <a:latin typeface="+mj-lt"/>
              </a:rPr>
              <a:t>Tailored for Windows Store app performance</a:t>
            </a:r>
          </a:p>
          <a:p>
            <a:pPr marL="571500" lvl="1" indent="-571500">
              <a:buFont typeface="Arial" panose="020B0604020202020204" pitchFamily="34" charset="0"/>
              <a:buChar char="•"/>
            </a:pPr>
            <a:r>
              <a:rPr lang="en-US" sz="2400" dirty="0" smtClean="0">
                <a:latin typeface="+mj-lt"/>
              </a:rPr>
              <a:t>Available only for Windows Store apps (not on Desktop)</a:t>
            </a:r>
          </a:p>
          <a:p>
            <a:r>
              <a:rPr lang="en-US" sz="3200" dirty="0" smtClean="0"/>
              <a:t>Parallel Patterns Library </a:t>
            </a:r>
            <a:r>
              <a:rPr lang="en-US" sz="3200" dirty="0"/>
              <a:t>T</a:t>
            </a:r>
            <a:r>
              <a:rPr lang="en-US" sz="3200" dirty="0" smtClean="0"/>
              <a:t>asks</a:t>
            </a:r>
          </a:p>
          <a:p>
            <a:pPr marL="571500" lvl="1" indent="-571500">
              <a:buFont typeface="Arial" pitchFamily="34" charset="0"/>
              <a:buChar char="•"/>
            </a:pPr>
            <a:r>
              <a:rPr lang="en-US" sz="2400" dirty="0" smtClean="0">
                <a:gradFill>
                  <a:gsLst>
                    <a:gs pos="0">
                      <a:srgbClr val="FFFFFF"/>
                    </a:gs>
                    <a:gs pos="100000">
                      <a:srgbClr val="FFFFFF"/>
                    </a:gs>
                  </a:gsLst>
                  <a:lin ang="5400000" scaled="0"/>
                </a:gradFill>
                <a:latin typeface="Segoe UI Light"/>
              </a:rPr>
              <a:t>Higher level of abstraction</a:t>
            </a:r>
          </a:p>
          <a:p>
            <a:pPr marL="571500" lvl="1" indent="-571500">
              <a:buFont typeface="Arial" pitchFamily="34" charset="0"/>
              <a:buChar char="•"/>
            </a:pPr>
            <a:r>
              <a:rPr lang="en-US" sz="2400" dirty="0" smtClean="0">
                <a:gradFill>
                  <a:gsLst>
                    <a:gs pos="0">
                      <a:srgbClr val="FFFFFF"/>
                    </a:gs>
                    <a:gs pos="100000">
                      <a:srgbClr val="FFFFFF"/>
                    </a:gs>
                  </a:gsLst>
                  <a:lin ang="5400000" scaled="0"/>
                </a:gradFill>
                <a:latin typeface="Segoe UI Light"/>
              </a:rPr>
              <a:t>Available for both Windows Store and Desktop apps</a:t>
            </a:r>
            <a:endParaRPr lang="en-US" sz="2400" dirty="0">
              <a:gradFill>
                <a:gsLst>
                  <a:gs pos="0">
                    <a:srgbClr val="FFFFFF"/>
                  </a:gs>
                  <a:gs pos="100000">
                    <a:srgbClr val="FFFFFF"/>
                  </a:gs>
                </a:gsLst>
                <a:lin ang="5400000" scaled="0"/>
              </a:gradFill>
              <a:latin typeface="Segoe UI Light"/>
            </a:endParaRPr>
          </a:p>
          <a:p>
            <a:r>
              <a:rPr lang="en-US" sz="3200" dirty="0" smtClean="0"/>
              <a:t>ISO C++: </a:t>
            </a:r>
            <a:r>
              <a:rPr lang="en-US" sz="3200" dirty="0" err="1" smtClean="0"/>
              <a:t>std</a:t>
            </a:r>
            <a:r>
              <a:rPr lang="en-US" sz="3200" dirty="0" smtClean="0"/>
              <a:t>::thread, </a:t>
            </a:r>
            <a:r>
              <a:rPr lang="en-US" sz="3200" dirty="0" err="1" smtClean="0"/>
              <a:t>std</a:t>
            </a:r>
            <a:r>
              <a:rPr lang="en-US" sz="3200" dirty="0" smtClean="0"/>
              <a:t>::future</a:t>
            </a:r>
          </a:p>
          <a:p>
            <a:pPr marL="571500" lvl="1" indent="-571500">
              <a:buFont typeface="Arial" pitchFamily="34" charset="0"/>
              <a:buChar char="•"/>
            </a:pPr>
            <a:r>
              <a:rPr lang="en-US" sz="2400" dirty="0" smtClean="0">
                <a:gradFill>
                  <a:gsLst>
                    <a:gs pos="0">
                      <a:srgbClr val="FFFFFF"/>
                    </a:gs>
                    <a:gs pos="100000">
                      <a:srgbClr val="FFFFFF"/>
                    </a:gs>
                  </a:gsLst>
                  <a:lin ang="5400000" scaled="0"/>
                </a:gradFill>
                <a:latin typeface="Segoe UI Light"/>
              </a:rPr>
              <a:t>Low level of abstraction</a:t>
            </a:r>
          </a:p>
          <a:p>
            <a:pPr marL="571500" lvl="1" indent="-571500">
              <a:buFont typeface="Arial" pitchFamily="34" charset="0"/>
              <a:buChar char="•"/>
            </a:pPr>
            <a:r>
              <a:rPr lang="en-US" sz="2400" dirty="0" smtClean="0">
                <a:gradFill>
                  <a:gsLst>
                    <a:gs pos="0">
                      <a:srgbClr val="FFFFFF"/>
                    </a:gs>
                    <a:gs pos="100000">
                      <a:srgbClr val="FFFFFF"/>
                    </a:gs>
                  </a:gsLst>
                  <a:lin ang="5400000" scaled="0"/>
                </a:gradFill>
                <a:latin typeface="Segoe UI Light"/>
              </a:rPr>
              <a:t>Available </a:t>
            </a:r>
            <a:r>
              <a:rPr lang="en-US" sz="2400" dirty="0" smtClean="0">
                <a:gradFill>
                  <a:gsLst>
                    <a:gs pos="0">
                      <a:srgbClr val="FFFFFF"/>
                    </a:gs>
                    <a:gs pos="100000">
                      <a:srgbClr val="FFFFFF"/>
                    </a:gs>
                  </a:gsLst>
                  <a:lin ang="5400000" scaled="0"/>
                </a:gradFill>
                <a:latin typeface="Segoe UI Light"/>
              </a:rPr>
              <a:t>cross-platform</a:t>
            </a:r>
            <a:endParaRPr lang="en-US" sz="3200" dirty="0"/>
          </a:p>
        </p:txBody>
      </p:sp>
      <p:pic>
        <p:nvPicPr>
          <p:cNvPr id="7" name="Picture 6"/>
          <p:cNvPicPr>
            <a:picLocks noChangeAspect="1"/>
          </p:cNvPicPr>
          <p:nvPr/>
        </p:nvPicPr>
        <p:blipFill rotWithShape="1">
          <a:blip r:embed="rId2"/>
          <a:srcRect l="3876"/>
          <a:stretch/>
        </p:blipFill>
        <p:spPr>
          <a:xfrm>
            <a:off x="8199437" y="1211262"/>
            <a:ext cx="3779813" cy="3319401"/>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3"/>
          <a:srcRect l="3413"/>
          <a:stretch/>
        </p:blipFill>
        <p:spPr>
          <a:xfrm>
            <a:off x="7742237" y="4633858"/>
            <a:ext cx="4495800" cy="22924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0678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Restriction: File I/O Example</a:t>
            </a:r>
            <a:endParaRPr lang="en-US" dirty="0"/>
          </a:p>
        </p:txBody>
      </p:sp>
      <p:sp>
        <p:nvSpPr>
          <p:cNvPr id="3" name="Text Placeholder 2"/>
          <p:cNvSpPr>
            <a:spLocks noGrp="1"/>
          </p:cNvSpPr>
          <p:nvPr>
            <p:ph type="body" sz="quarter" idx="10"/>
          </p:nvPr>
        </p:nvSpPr>
        <p:spPr/>
        <p:txBody>
          <a:bodyPr/>
          <a:lstStyle/>
          <a:p>
            <a:r>
              <a:rPr lang="en-US" dirty="0" smtClean="0"/>
              <a:t>Application Isolation is essential for Windows Store apps</a:t>
            </a:r>
          </a:p>
          <a:p>
            <a:r>
              <a:rPr lang="en-US" dirty="0" smtClean="0"/>
              <a:t>Default access is restricted only to application data</a:t>
            </a:r>
          </a:p>
          <a:p>
            <a:r>
              <a:rPr lang="en-US" dirty="0" smtClean="0"/>
              <a:t>App manifest can request a few more permissions</a:t>
            </a:r>
            <a:endParaRPr lang="en-US" dirty="0"/>
          </a:p>
          <a:p>
            <a:r>
              <a:rPr lang="en-US" dirty="0">
                <a:solidFill>
                  <a:srgbClr val="FFAF00"/>
                </a:solidFill>
              </a:rPr>
              <a:t>Available options for Windows Store apps:</a:t>
            </a:r>
          </a:p>
          <a:p>
            <a:r>
              <a:rPr lang="en-US" dirty="0" err="1" smtClean="0"/>
              <a:t>WinRT</a:t>
            </a:r>
            <a:r>
              <a:rPr lang="en-US" dirty="0" smtClean="0"/>
              <a:t> Storage APIs </a:t>
            </a:r>
          </a:p>
          <a:p>
            <a:pPr marL="457200" indent="-457200">
              <a:buFont typeface="Arial" panose="020B0604020202020204" pitchFamily="34" charset="0"/>
              <a:buChar char="•"/>
            </a:pPr>
            <a:r>
              <a:rPr lang="en-US" sz="2400" dirty="0" smtClean="0"/>
              <a:t>namespace: Windows::Storage</a:t>
            </a:r>
            <a:endParaRPr lang="en-US" sz="3200" dirty="0" smtClean="0"/>
          </a:p>
          <a:p>
            <a:r>
              <a:rPr lang="en-US" dirty="0" smtClean="0"/>
              <a:t>ISO C++</a:t>
            </a:r>
          </a:p>
          <a:p>
            <a:pPr marL="342900" indent="-342900">
              <a:buFont typeface="Arial" panose="020B0604020202020204" pitchFamily="34" charset="0"/>
              <a:buChar char="•"/>
            </a:pPr>
            <a:r>
              <a:rPr lang="en-US" sz="2400" dirty="0" smtClean="0"/>
              <a:t>&lt;</a:t>
            </a:r>
            <a:r>
              <a:rPr lang="en-US" sz="2400" dirty="0" err="1" smtClean="0"/>
              <a:t>fstream</a:t>
            </a:r>
            <a:r>
              <a:rPr lang="en-US" sz="2400" dirty="0" smtClean="0"/>
              <a:t>&gt;, &lt;</a:t>
            </a:r>
            <a:r>
              <a:rPr lang="en-US" sz="2400" dirty="0" err="1" smtClean="0"/>
              <a:t>filesystem</a:t>
            </a:r>
            <a:r>
              <a:rPr lang="en-US" sz="2400" dirty="0" smtClean="0"/>
              <a:t>&gt;, …</a:t>
            </a:r>
          </a:p>
        </p:txBody>
      </p:sp>
      <p:pic>
        <p:nvPicPr>
          <p:cNvPr id="4" name="Picture 3"/>
          <p:cNvPicPr>
            <a:picLocks noChangeAspect="1"/>
          </p:cNvPicPr>
          <p:nvPr/>
        </p:nvPicPr>
        <p:blipFill rotWithShape="1">
          <a:blip r:embed="rId2"/>
          <a:srcRect l="5001" t="-1" r="2989" b="60957"/>
          <a:stretch/>
        </p:blipFill>
        <p:spPr>
          <a:xfrm>
            <a:off x="5151437" y="4183062"/>
            <a:ext cx="7010400" cy="19812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57257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APIs: </a:t>
            </a:r>
            <a:r>
              <a:rPr lang="en-US" dirty="0" err="1" smtClean="0"/>
              <a:t>WinRT</a:t>
            </a:r>
            <a:endParaRPr lang="en-US" dirty="0"/>
          </a:p>
        </p:txBody>
      </p:sp>
      <p:grpSp>
        <p:nvGrpSpPr>
          <p:cNvPr id="4" name="Group 3"/>
          <p:cNvGrpSpPr/>
          <p:nvPr/>
        </p:nvGrpSpPr>
        <p:grpSpPr>
          <a:xfrm>
            <a:off x="991774" y="3030960"/>
            <a:ext cx="4117841" cy="1010320"/>
            <a:chOff x="969963" y="2971800"/>
            <a:chExt cx="4037466" cy="990600"/>
          </a:xfrm>
          <a:solidFill>
            <a:srgbClr val="7FBA00"/>
          </a:solidFill>
        </p:grpSpPr>
        <p:sp>
          <p:nvSpPr>
            <p:cNvPr id="5" name="Rounded Rectangle 4"/>
            <p:cNvSpPr/>
            <p:nvPr/>
          </p:nvSpPr>
          <p:spPr>
            <a:xfrm>
              <a:off x="969963" y="2971800"/>
              <a:ext cx="4037466" cy="990600"/>
            </a:xfrm>
            <a:prstGeom prst="roundRect">
              <a:avLst>
                <a:gd name="adj" fmla="val 0"/>
              </a:avLst>
            </a:prstGeom>
            <a:solidFill>
              <a:srgbClr val="00BCF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sz="2000" dirty="0">
                  <a:solidFill>
                    <a:schemeClr val="tx1"/>
                  </a:solidFill>
                </a:rPr>
                <a:t>Devices</a:t>
              </a:r>
            </a:p>
          </p:txBody>
        </p:sp>
        <p:grpSp>
          <p:nvGrpSpPr>
            <p:cNvPr id="6" name="Group 5"/>
            <p:cNvGrpSpPr/>
            <p:nvPr/>
          </p:nvGrpSpPr>
          <p:grpSpPr>
            <a:xfrm>
              <a:off x="1133530" y="3429000"/>
              <a:ext cx="3760862" cy="381000"/>
              <a:chOff x="1141411" y="3429000"/>
              <a:chExt cx="3504075" cy="381000"/>
            </a:xfrm>
            <a:grpFill/>
          </p:grpSpPr>
          <p:sp>
            <p:nvSpPr>
              <p:cNvPr id="7" name="Rectangle 6"/>
              <p:cNvSpPr/>
              <p:nvPr/>
            </p:nvSpPr>
            <p:spPr bwMode="auto">
              <a:xfrm>
                <a:off x="3228052" y="3429000"/>
                <a:ext cx="751388" cy="3810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Sensors</a:t>
                </a:r>
              </a:p>
            </p:txBody>
          </p:sp>
          <p:sp>
            <p:nvSpPr>
              <p:cNvPr id="8" name="Rectangle 7"/>
              <p:cNvSpPr/>
              <p:nvPr/>
            </p:nvSpPr>
            <p:spPr bwMode="auto">
              <a:xfrm>
                <a:off x="1141411" y="3429000"/>
                <a:ext cx="1063210" cy="3810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err="1">
                    <a:solidFill>
                      <a:schemeClr val="tx1"/>
                    </a:solidFill>
                  </a:rPr>
                  <a:t>Geolocation</a:t>
                </a:r>
                <a:endParaRPr lang="en-US" sz="1200" dirty="0">
                  <a:solidFill>
                    <a:schemeClr val="tx1"/>
                  </a:solidFill>
                </a:endParaRPr>
              </a:p>
            </p:txBody>
          </p:sp>
          <p:sp>
            <p:nvSpPr>
              <p:cNvPr id="9" name="Rectangle 8"/>
              <p:cNvSpPr/>
              <p:nvPr/>
            </p:nvSpPr>
            <p:spPr bwMode="auto">
              <a:xfrm>
                <a:off x="2334422" y="3429000"/>
                <a:ext cx="763829" cy="3810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Portable</a:t>
                </a:r>
              </a:p>
            </p:txBody>
          </p:sp>
          <p:sp>
            <p:nvSpPr>
              <p:cNvPr id="10" name="Rectangle 9"/>
              <p:cNvSpPr/>
              <p:nvPr/>
            </p:nvSpPr>
            <p:spPr bwMode="auto">
              <a:xfrm>
                <a:off x="4109242" y="3429000"/>
                <a:ext cx="536244" cy="3810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NFC</a:t>
                </a:r>
              </a:p>
            </p:txBody>
          </p:sp>
        </p:grpSp>
      </p:grpSp>
      <p:grpSp>
        <p:nvGrpSpPr>
          <p:cNvPr id="11" name="Group 10"/>
          <p:cNvGrpSpPr/>
          <p:nvPr/>
        </p:nvGrpSpPr>
        <p:grpSpPr>
          <a:xfrm>
            <a:off x="5404451" y="3030960"/>
            <a:ext cx="6033775" cy="2205680"/>
            <a:chOff x="5296509" y="2971800"/>
            <a:chExt cx="5916003" cy="2162628"/>
          </a:xfrm>
          <a:solidFill>
            <a:srgbClr val="7FBA00"/>
          </a:solidFill>
        </p:grpSpPr>
        <p:sp>
          <p:nvSpPr>
            <p:cNvPr id="12" name="Rounded Rectangle 11"/>
            <p:cNvSpPr/>
            <p:nvPr/>
          </p:nvSpPr>
          <p:spPr>
            <a:xfrm>
              <a:off x="5296509" y="2971800"/>
              <a:ext cx="5916003" cy="2162628"/>
            </a:xfrm>
            <a:prstGeom prst="roundRect">
              <a:avLst>
                <a:gd name="adj" fmla="val 0"/>
              </a:avLst>
            </a:prstGeom>
            <a:solidFill>
              <a:srgbClr val="00BCF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sz="2000" dirty="0">
                  <a:solidFill>
                    <a:schemeClr val="tx1"/>
                  </a:solidFill>
                </a:rPr>
                <a:t>Communications &amp; Data</a:t>
              </a:r>
            </a:p>
          </p:txBody>
        </p:sp>
        <p:sp>
          <p:nvSpPr>
            <p:cNvPr id="13" name="Rectangle 12"/>
            <p:cNvSpPr/>
            <p:nvPr/>
          </p:nvSpPr>
          <p:spPr bwMode="auto">
            <a:xfrm>
              <a:off x="5426652" y="3428999"/>
              <a:ext cx="1147704" cy="38641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Contracts</a:t>
              </a:r>
            </a:p>
          </p:txBody>
        </p:sp>
        <p:sp>
          <p:nvSpPr>
            <p:cNvPr id="14" name="Rectangle 13"/>
            <p:cNvSpPr/>
            <p:nvPr/>
          </p:nvSpPr>
          <p:spPr bwMode="auto">
            <a:xfrm>
              <a:off x="6780808" y="4570916"/>
              <a:ext cx="1152144" cy="38641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XML</a:t>
              </a:r>
            </a:p>
          </p:txBody>
        </p:sp>
        <p:sp>
          <p:nvSpPr>
            <p:cNvPr id="15" name="Rectangle 14"/>
            <p:cNvSpPr/>
            <p:nvPr/>
          </p:nvSpPr>
          <p:spPr bwMode="auto">
            <a:xfrm>
              <a:off x="9736664" y="3427916"/>
              <a:ext cx="1152144" cy="38641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Web</a:t>
              </a:r>
            </a:p>
          </p:txBody>
        </p:sp>
        <p:sp>
          <p:nvSpPr>
            <p:cNvPr id="16" name="Rectangle 15"/>
            <p:cNvSpPr/>
            <p:nvPr/>
          </p:nvSpPr>
          <p:spPr bwMode="auto">
            <a:xfrm>
              <a:off x="9736664" y="4560837"/>
              <a:ext cx="1144788" cy="38641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SMS</a:t>
              </a:r>
            </a:p>
          </p:txBody>
        </p:sp>
        <p:sp>
          <p:nvSpPr>
            <p:cNvPr id="17" name="Rectangle 16"/>
            <p:cNvSpPr/>
            <p:nvPr/>
          </p:nvSpPr>
          <p:spPr bwMode="auto">
            <a:xfrm>
              <a:off x="8314436" y="4576874"/>
              <a:ext cx="1147704" cy="38641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Networking</a:t>
              </a:r>
            </a:p>
          </p:txBody>
        </p:sp>
        <p:sp>
          <p:nvSpPr>
            <p:cNvPr id="18" name="Rectangle 17"/>
            <p:cNvSpPr/>
            <p:nvPr/>
          </p:nvSpPr>
          <p:spPr bwMode="auto">
            <a:xfrm>
              <a:off x="6780808" y="4038599"/>
              <a:ext cx="1152144" cy="38641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Notifications</a:t>
              </a:r>
            </a:p>
          </p:txBody>
        </p:sp>
        <p:sp>
          <p:nvSpPr>
            <p:cNvPr id="19" name="Rectangle 18"/>
            <p:cNvSpPr/>
            <p:nvPr/>
          </p:nvSpPr>
          <p:spPr bwMode="auto">
            <a:xfrm>
              <a:off x="6755773" y="3429000"/>
              <a:ext cx="2725539" cy="3810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Local &amp; Cloud Storage</a:t>
              </a:r>
            </a:p>
          </p:txBody>
        </p:sp>
        <p:sp>
          <p:nvSpPr>
            <p:cNvPr id="20" name="Rectangle 19"/>
            <p:cNvSpPr/>
            <p:nvPr/>
          </p:nvSpPr>
          <p:spPr bwMode="auto">
            <a:xfrm>
              <a:off x="8309996" y="4038598"/>
              <a:ext cx="1152144" cy="38641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Streams</a:t>
              </a:r>
            </a:p>
          </p:txBody>
        </p:sp>
        <p:sp>
          <p:nvSpPr>
            <p:cNvPr id="21" name="Rectangle 20"/>
            <p:cNvSpPr/>
            <p:nvPr/>
          </p:nvSpPr>
          <p:spPr bwMode="auto">
            <a:xfrm>
              <a:off x="5408612" y="4569253"/>
              <a:ext cx="1147704" cy="38641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Background Transfer</a:t>
              </a:r>
            </a:p>
          </p:txBody>
        </p:sp>
      </p:grpSp>
      <p:grpSp>
        <p:nvGrpSpPr>
          <p:cNvPr id="22" name="Group 21"/>
          <p:cNvGrpSpPr/>
          <p:nvPr/>
        </p:nvGrpSpPr>
        <p:grpSpPr>
          <a:xfrm>
            <a:off x="991773" y="1243471"/>
            <a:ext cx="10446453" cy="1515480"/>
            <a:chOff x="969963" y="1219200"/>
            <a:chExt cx="10242550" cy="1485900"/>
          </a:xfrm>
          <a:solidFill>
            <a:srgbClr val="00BCF2"/>
          </a:solidFill>
        </p:grpSpPr>
        <p:sp>
          <p:nvSpPr>
            <p:cNvPr id="23" name="Rounded Rectangle 22"/>
            <p:cNvSpPr/>
            <p:nvPr/>
          </p:nvSpPr>
          <p:spPr>
            <a:xfrm>
              <a:off x="969963" y="1219200"/>
              <a:ext cx="10242550" cy="1485900"/>
            </a:xfrm>
            <a:prstGeom prst="roundRect">
              <a:avLst>
                <a:gd name="adj" fmla="val 1038"/>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sz="2000" dirty="0">
                  <a:solidFill>
                    <a:schemeClr val="tx1"/>
                  </a:solidFill>
                </a:rPr>
                <a:t>User Interface</a:t>
              </a:r>
            </a:p>
          </p:txBody>
        </p:sp>
        <p:sp>
          <p:nvSpPr>
            <p:cNvPr id="24" name="Rectangle 23"/>
            <p:cNvSpPr/>
            <p:nvPr/>
          </p:nvSpPr>
          <p:spPr bwMode="auto">
            <a:xfrm>
              <a:off x="1141412" y="1676400"/>
              <a:ext cx="1337310" cy="41452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HTML5/CSS</a:t>
              </a:r>
            </a:p>
          </p:txBody>
        </p:sp>
        <p:sp>
          <p:nvSpPr>
            <p:cNvPr id="25" name="Rectangle 24"/>
            <p:cNvSpPr/>
            <p:nvPr/>
          </p:nvSpPr>
          <p:spPr bwMode="auto">
            <a:xfrm>
              <a:off x="3283584" y="1676401"/>
              <a:ext cx="1337310" cy="41452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XAML</a:t>
              </a:r>
            </a:p>
          </p:txBody>
        </p:sp>
        <p:sp>
          <p:nvSpPr>
            <p:cNvPr id="26" name="Rectangle 25"/>
            <p:cNvSpPr/>
            <p:nvPr/>
          </p:nvSpPr>
          <p:spPr bwMode="auto">
            <a:xfrm>
              <a:off x="5430664" y="1676401"/>
              <a:ext cx="1337310" cy="41452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DirectX</a:t>
              </a:r>
            </a:p>
          </p:txBody>
        </p:sp>
        <p:sp>
          <p:nvSpPr>
            <p:cNvPr id="27" name="Rectangle 26"/>
            <p:cNvSpPr/>
            <p:nvPr/>
          </p:nvSpPr>
          <p:spPr bwMode="auto">
            <a:xfrm>
              <a:off x="7572837" y="1676401"/>
              <a:ext cx="1337310" cy="41452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Controls</a:t>
              </a:r>
            </a:p>
          </p:txBody>
        </p:sp>
        <p:sp>
          <p:nvSpPr>
            <p:cNvPr id="28" name="Rectangle 27"/>
            <p:cNvSpPr/>
            <p:nvPr/>
          </p:nvSpPr>
          <p:spPr bwMode="auto">
            <a:xfrm>
              <a:off x="5431560" y="2176272"/>
              <a:ext cx="1337310" cy="41452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Input</a:t>
              </a:r>
            </a:p>
          </p:txBody>
        </p:sp>
        <p:sp>
          <p:nvSpPr>
            <p:cNvPr id="29" name="Rectangle 28"/>
            <p:cNvSpPr/>
            <p:nvPr/>
          </p:nvSpPr>
          <p:spPr bwMode="auto">
            <a:xfrm>
              <a:off x="7574180" y="2176272"/>
              <a:ext cx="1337310" cy="41452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Accessibility</a:t>
              </a:r>
            </a:p>
          </p:txBody>
        </p:sp>
        <p:sp>
          <p:nvSpPr>
            <p:cNvPr id="30" name="Rectangle 29"/>
            <p:cNvSpPr/>
            <p:nvPr/>
          </p:nvSpPr>
          <p:spPr bwMode="auto">
            <a:xfrm>
              <a:off x="9716798" y="2176272"/>
              <a:ext cx="1337310" cy="41452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Printing</a:t>
              </a:r>
            </a:p>
          </p:txBody>
        </p:sp>
        <p:sp>
          <p:nvSpPr>
            <p:cNvPr id="31" name="Rectangle 30"/>
            <p:cNvSpPr/>
            <p:nvPr/>
          </p:nvSpPr>
          <p:spPr bwMode="auto">
            <a:xfrm>
              <a:off x="9715010" y="1676401"/>
              <a:ext cx="1337310" cy="41452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Data Binding</a:t>
              </a:r>
            </a:p>
          </p:txBody>
        </p:sp>
        <p:sp>
          <p:nvSpPr>
            <p:cNvPr id="32" name="Rectangle 31"/>
            <p:cNvSpPr/>
            <p:nvPr/>
          </p:nvSpPr>
          <p:spPr bwMode="auto">
            <a:xfrm>
              <a:off x="3284032" y="2176272"/>
              <a:ext cx="1337310" cy="41452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Tiles</a:t>
              </a:r>
            </a:p>
          </p:txBody>
        </p:sp>
        <p:sp>
          <p:nvSpPr>
            <p:cNvPr id="33" name="Rectangle 32"/>
            <p:cNvSpPr/>
            <p:nvPr/>
          </p:nvSpPr>
          <p:spPr bwMode="auto">
            <a:xfrm>
              <a:off x="1141412" y="2176272"/>
              <a:ext cx="1337310" cy="41452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SVG</a:t>
              </a:r>
            </a:p>
          </p:txBody>
        </p:sp>
      </p:grpSp>
      <p:grpSp>
        <p:nvGrpSpPr>
          <p:cNvPr id="34" name="Group 33"/>
          <p:cNvGrpSpPr/>
          <p:nvPr/>
        </p:nvGrpSpPr>
        <p:grpSpPr>
          <a:xfrm>
            <a:off x="995923" y="5461742"/>
            <a:ext cx="10446453" cy="957861"/>
            <a:chOff x="974032" y="5355135"/>
            <a:chExt cx="10242550" cy="939165"/>
          </a:xfrm>
          <a:solidFill>
            <a:srgbClr val="7FBA00"/>
          </a:solidFill>
        </p:grpSpPr>
        <p:sp>
          <p:nvSpPr>
            <p:cNvPr id="35" name="Rounded Rectangle 34"/>
            <p:cNvSpPr/>
            <p:nvPr/>
          </p:nvSpPr>
          <p:spPr>
            <a:xfrm>
              <a:off x="974032" y="5355135"/>
              <a:ext cx="10242550" cy="939165"/>
            </a:xfrm>
            <a:prstGeom prst="roundRect">
              <a:avLst>
                <a:gd name="adj" fmla="val 0"/>
              </a:avLst>
            </a:prstGeom>
            <a:solidFill>
              <a:srgbClr val="00BCF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sz="2000" dirty="0">
                  <a:solidFill>
                    <a:schemeClr val="tx1"/>
                  </a:solidFill>
                </a:rPr>
                <a:t>Fundamentals</a:t>
              </a:r>
            </a:p>
          </p:txBody>
        </p:sp>
        <p:grpSp>
          <p:nvGrpSpPr>
            <p:cNvPr id="36" name="Group 35"/>
            <p:cNvGrpSpPr/>
            <p:nvPr/>
          </p:nvGrpSpPr>
          <p:grpSpPr>
            <a:xfrm>
              <a:off x="1154933" y="5775031"/>
              <a:ext cx="9778213" cy="404409"/>
              <a:chOff x="1154933" y="5775031"/>
              <a:chExt cx="9778213" cy="404409"/>
            </a:xfrm>
            <a:grpFill/>
          </p:grpSpPr>
          <p:sp>
            <p:nvSpPr>
              <p:cNvPr id="37" name="Rectangle 36"/>
              <p:cNvSpPr/>
              <p:nvPr/>
            </p:nvSpPr>
            <p:spPr bwMode="auto">
              <a:xfrm>
                <a:off x="1154933" y="5775031"/>
                <a:ext cx="1673006" cy="4044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Application Services</a:t>
                </a:r>
              </a:p>
            </p:txBody>
          </p:sp>
          <p:sp>
            <p:nvSpPr>
              <p:cNvPr id="38" name="Rectangle 37"/>
              <p:cNvSpPr/>
              <p:nvPr/>
            </p:nvSpPr>
            <p:spPr bwMode="auto">
              <a:xfrm>
                <a:off x="6892706" y="5775033"/>
                <a:ext cx="1337310" cy="40440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Authentication</a:t>
                </a:r>
              </a:p>
            </p:txBody>
          </p:sp>
          <p:sp>
            <p:nvSpPr>
              <p:cNvPr id="39" name="Rectangle 38"/>
              <p:cNvSpPr/>
              <p:nvPr/>
            </p:nvSpPr>
            <p:spPr bwMode="auto">
              <a:xfrm>
                <a:off x="8331088" y="5775033"/>
                <a:ext cx="1337310" cy="40440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Cryptography</a:t>
                </a:r>
              </a:p>
            </p:txBody>
          </p:sp>
          <p:sp>
            <p:nvSpPr>
              <p:cNvPr id="40" name="Rectangle 39"/>
              <p:cNvSpPr/>
              <p:nvPr/>
            </p:nvSpPr>
            <p:spPr bwMode="auto">
              <a:xfrm>
                <a:off x="9761796" y="5775033"/>
                <a:ext cx="1171350" cy="40440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Globalization</a:t>
                </a:r>
              </a:p>
            </p:txBody>
          </p:sp>
          <p:sp>
            <p:nvSpPr>
              <p:cNvPr id="41" name="Rectangle 40"/>
              <p:cNvSpPr/>
              <p:nvPr/>
            </p:nvSpPr>
            <p:spPr bwMode="auto">
              <a:xfrm>
                <a:off x="4868402" y="5775031"/>
                <a:ext cx="1922113" cy="4044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Memory Management</a:t>
                </a:r>
              </a:p>
            </p:txBody>
          </p:sp>
          <p:sp>
            <p:nvSpPr>
              <p:cNvPr id="42" name="Rectangle 41"/>
              <p:cNvSpPr/>
              <p:nvPr/>
            </p:nvSpPr>
            <p:spPr bwMode="auto">
              <a:xfrm>
                <a:off x="2982106" y="5775031"/>
                <a:ext cx="1769556" cy="4044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Threading/Timers</a:t>
                </a:r>
              </a:p>
            </p:txBody>
          </p:sp>
        </p:grpSp>
      </p:grpSp>
      <p:grpSp>
        <p:nvGrpSpPr>
          <p:cNvPr id="43" name="Group 42"/>
          <p:cNvGrpSpPr/>
          <p:nvPr/>
        </p:nvGrpSpPr>
        <p:grpSpPr>
          <a:xfrm>
            <a:off x="991774" y="4226321"/>
            <a:ext cx="4117841" cy="1010320"/>
            <a:chOff x="969963" y="4143828"/>
            <a:chExt cx="4037466" cy="990600"/>
          </a:xfrm>
          <a:solidFill>
            <a:srgbClr val="7FBA00"/>
          </a:solidFill>
        </p:grpSpPr>
        <p:sp>
          <p:nvSpPr>
            <p:cNvPr id="44" name="Rounded Rectangle 43"/>
            <p:cNvSpPr/>
            <p:nvPr/>
          </p:nvSpPr>
          <p:spPr>
            <a:xfrm>
              <a:off x="969963" y="4143828"/>
              <a:ext cx="4037466" cy="990600"/>
            </a:xfrm>
            <a:prstGeom prst="roundRect">
              <a:avLst>
                <a:gd name="adj" fmla="val 0"/>
              </a:avLst>
            </a:prstGeom>
            <a:solidFill>
              <a:srgbClr val="00BCF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sz="2000" dirty="0">
                  <a:solidFill>
                    <a:schemeClr val="tx1"/>
                  </a:solidFill>
                </a:rPr>
                <a:t>Media</a:t>
              </a:r>
            </a:p>
          </p:txBody>
        </p:sp>
        <p:grpSp>
          <p:nvGrpSpPr>
            <p:cNvPr id="45" name="Group 44"/>
            <p:cNvGrpSpPr/>
            <p:nvPr/>
          </p:nvGrpSpPr>
          <p:grpSpPr>
            <a:xfrm>
              <a:off x="1160055" y="4601028"/>
              <a:ext cx="3720705" cy="432672"/>
              <a:chOff x="1160055" y="4601028"/>
              <a:chExt cx="3720705" cy="432672"/>
            </a:xfrm>
            <a:grpFill/>
          </p:grpSpPr>
          <p:sp>
            <p:nvSpPr>
              <p:cNvPr id="46" name="Rectangle 45"/>
              <p:cNvSpPr/>
              <p:nvPr/>
            </p:nvSpPr>
            <p:spPr bwMode="auto">
              <a:xfrm>
                <a:off x="3952698" y="4601028"/>
                <a:ext cx="928062" cy="42817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Visual Effects</a:t>
                </a:r>
              </a:p>
            </p:txBody>
          </p:sp>
          <p:sp>
            <p:nvSpPr>
              <p:cNvPr id="47" name="Rectangle 46"/>
              <p:cNvSpPr/>
              <p:nvPr/>
            </p:nvSpPr>
            <p:spPr bwMode="auto">
              <a:xfrm>
                <a:off x="1160055" y="4605528"/>
                <a:ext cx="868939" cy="42817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Playback</a:t>
                </a:r>
              </a:p>
            </p:txBody>
          </p:sp>
          <p:sp>
            <p:nvSpPr>
              <p:cNvPr id="48" name="Rectangle 47"/>
              <p:cNvSpPr/>
              <p:nvPr/>
            </p:nvSpPr>
            <p:spPr bwMode="auto">
              <a:xfrm>
                <a:off x="3114556" y="4605528"/>
                <a:ext cx="749764" cy="42817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err="1">
                    <a:solidFill>
                      <a:schemeClr val="tx1"/>
                    </a:solidFill>
                  </a:rPr>
                  <a:t>PlayTo</a:t>
                </a:r>
                <a:endParaRPr lang="en-US" sz="1200" dirty="0">
                  <a:solidFill>
                    <a:schemeClr val="tx1"/>
                  </a:solidFill>
                </a:endParaRPr>
              </a:p>
            </p:txBody>
          </p:sp>
          <p:sp>
            <p:nvSpPr>
              <p:cNvPr id="49" name="Rectangle 48"/>
              <p:cNvSpPr/>
              <p:nvPr/>
            </p:nvSpPr>
            <p:spPr bwMode="auto">
              <a:xfrm>
                <a:off x="2142698" y="4605528"/>
                <a:ext cx="870623" cy="42817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a:solidFill>
                      <a:schemeClr val="tx1"/>
                    </a:solidFill>
                  </a:rPr>
                  <a:t>Capture</a:t>
                </a:r>
              </a:p>
            </p:txBody>
          </p:sp>
        </p:grpSp>
      </p:grpSp>
    </p:spTree>
    <p:extLst>
      <p:ext uri="{BB962C8B-B14F-4D97-AF65-F5344CB8AC3E}">
        <p14:creationId xmlns:p14="http://schemas.microsoft.com/office/powerpoint/2010/main" val="35897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APIs: Asynchronous Pattern</a:t>
            </a:r>
            <a:endParaRPr lang="en-US" dirty="0"/>
          </a:p>
        </p:txBody>
      </p:sp>
      <p:sp>
        <p:nvSpPr>
          <p:cNvPr id="3" name="Text Placeholder 2"/>
          <p:cNvSpPr>
            <a:spLocks noGrp="1"/>
          </p:cNvSpPr>
          <p:nvPr>
            <p:ph type="body" sz="quarter" idx="10"/>
          </p:nvPr>
        </p:nvSpPr>
        <p:spPr/>
        <p:txBody>
          <a:bodyPr/>
          <a:lstStyle/>
          <a:p>
            <a:r>
              <a:rPr lang="en-US" dirty="0" smtClean="0"/>
              <a:t>Common pattern for </a:t>
            </a:r>
            <a:r>
              <a:rPr lang="en-US" dirty="0" err="1" smtClean="0"/>
              <a:t>WinRT</a:t>
            </a:r>
            <a:r>
              <a:rPr lang="en-US" dirty="0" smtClean="0"/>
              <a:t> APIs</a:t>
            </a:r>
          </a:p>
          <a:p>
            <a:r>
              <a:rPr lang="en-US" dirty="0" smtClean="0"/>
              <a:t>Important </a:t>
            </a:r>
            <a:r>
              <a:rPr lang="en-US" dirty="0"/>
              <a:t>for creating smooth experiences</a:t>
            </a:r>
          </a:p>
          <a:p>
            <a:r>
              <a:rPr lang="en-US" dirty="0"/>
              <a:t>Very common pattern among key </a:t>
            </a:r>
            <a:r>
              <a:rPr lang="en-US" dirty="0" err="1"/>
              <a:t>WinRT</a:t>
            </a:r>
            <a:r>
              <a:rPr lang="en-US" dirty="0"/>
              <a:t> APIs</a:t>
            </a:r>
          </a:p>
          <a:p>
            <a:r>
              <a:rPr lang="en-US" dirty="0"/>
              <a:t>Favors non-blocking scenarios</a:t>
            </a:r>
          </a:p>
          <a:p>
            <a:r>
              <a:rPr lang="en-US" dirty="0"/>
              <a:t>Provides you the control over when to block if needed</a:t>
            </a:r>
          </a:p>
          <a:p>
            <a:endParaRPr lang="en-US" dirty="0"/>
          </a:p>
        </p:txBody>
      </p:sp>
    </p:spTree>
    <p:extLst>
      <p:ext uri="{BB962C8B-B14F-4D97-AF65-F5344CB8AC3E}">
        <p14:creationId xmlns:p14="http://schemas.microsoft.com/office/powerpoint/2010/main" val="2358417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Basic Pattern</a:t>
            </a:r>
            <a:endParaRPr lang="en-US" dirty="0"/>
          </a:p>
        </p:txBody>
      </p:sp>
      <p:pic>
        <p:nvPicPr>
          <p:cNvPr id="8" name="Picture 7"/>
          <p:cNvPicPr>
            <a:picLocks noChangeAspect="1"/>
          </p:cNvPicPr>
          <p:nvPr/>
        </p:nvPicPr>
        <p:blipFill>
          <a:blip r:embed="rId2"/>
          <a:stretch>
            <a:fillRect/>
          </a:stretch>
        </p:blipFill>
        <p:spPr>
          <a:xfrm>
            <a:off x="960437" y="1668462"/>
            <a:ext cx="7100887" cy="212896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3"/>
          <a:stretch>
            <a:fillRect/>
          </a:stretch>
        </p:blipFill>
        <p:spPr>
          <a:xfrm>
            <a:off x="3868012" y="4534111"/>
            <a:ext cx="7574687" cy="1826919"/>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541023" flipH="1">
            <a:off x="2406219" y="3831801"/>
            <a:ext cx="1653960" cy="1653960"/>
          </a:xfrm>
          <a:prstGeom prst="rect">
            <a:avLst/>
          </a:prstGeom>
        </p:spPr>
      </p:pic>
    </p:spTree>
    <p:extLst>
      <p:ext uri="{BB962C8B-B14F-4D97-AF65-F5344CB8AC3E}">
        <p14:creationId xmlns:p14="http://schemas.microsoft.com/office/powerpoint/2010/main" val="14500392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Example</a:t>
            </a:r>
            <a:endParaRPr lang="en-US" i="1" dirty="0"/>
          </a:p>
        </p:txBody>
      </p:sp>
      <p:pic>
        <p:nvPicPr>
          <p:cNvPr id="3" name="Picture 2"/>
          <p:cNvPicPr>
            <a:picLocks noChangeAspect="1"/>
          </p:cNvPicPr>
          <p:nvPr/>
        </p:nvPicPr>
        <p:blipFill>
          <a:blip r:embed="rId2"/>
          <a:stretch>
            <a:fillRect/>
          </a:stretch>
        </p:blipFill>
        <p:spPr>
          <a:xfrm>
            <a:off x="960437" y="1287462"/>
            <a:ext cx="7619090" cy="50743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557397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Example</a:t>
            </a:r>
            <a:endParaRPr lang="en-US" i="1" dirty="0"/>
          </a:p>
        </p:txBody>
      </p:sp>
      <p:pic>
        <p:nvPicPr>
          <p:cNvPr id="8" name="Picture 7"/>
          <p:cNvPicPr>
            <a:picLocks noChangeAspect="1"/>
          </p:cNvPicPr>
          <p:nvPr/>
        </p:nvPicPr>
        <p:blipFill>
          <a:blip r:embed="rId2"/>
          <a:stretch>
            <a:fillRect/>
          </a:stretch>
        </p:blipFill>
        <p:spPr>
          <a:xfrm>
            <a:off x="493712" y="1325562"/>
            <a:ext cx="11449050" cy="4343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22928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WinRT</a:t>
            </a:r>
            <a:r>
              <a:rPr lang="en-US" dirty="0" smtClean="0"/>
              <a:t> Components</a:t>
            </a:r>
            <a:endParaRPr lang="en-US" dirty="0"/>
          </a:p>
        </p:txBody>
      </p:sp>
      <p:sp>
        <p:nvSpPr>
          <p:cNvPr id="3" name="Content Placeholder 2"/>
          <p:cNvSpPr>
            <a:spLocks noGrp="1"/>
          </p:cNvSpPr>
          <p:nvPr>
            <p:ph idx="1"/>
          </p:nvPr>
        </p:nvSpPr>
        <p:spPr/>
        <p:txBody>
          <a:bodyPr/>
          <a:lstStyle/>
          <a:p>
            <a:r>
              <a:rPr lang="en-US" dirty="0" smtClean="0"/>
              <a:t>Great for interoperating with Java Script and .NET apps</a:t>
            </a:r>
          </a:p>
          <a:p>
            <a:pPr marL="571500" indent="-571500">
              <a:buFont typeface="Arial" panose="020B0604020202020204" pitchFamily="34" charset="0"/>
              <a:buChar char="•"/>
            </a:pPr>
            <a:r>
              <a:rPr lang="en-US" dirty="0" smtClean="0"/>
              <a:t>... if you are a multi-language app developer</a:t>
            </a:r>
          </a:p>
          <a:p>
            <a:pPr marL="571500" indent="-571500">
              <a:buFont typeface="Arial" panose="020B0604020202020204" pitchFamily="34" charset="0"/>
              <a:buChar char="•"/>
            </a:pPr>
            <a:r>
              <a:rPr lang="en-US" dirty="0" smtClean="0"/>
              <a:t>… if you are a library vendor seeking wider exposure</a:t>
            </a:r>
          </a:p>
          <a:p>
            <a:endParaRPr lang="en-US" dirty="0" smtClean="0"/>
          </a:p>
          <a:p>
            <a:r>
              <a:rPr lang="en-US" dirty="0" smtClean="0"/>
              <a:t>C++/CX (or WRL) at the boundary to expose </a:t>
            </a:r>
            <a:r>
              <a:rPr lang="en-US" dirty="0" err="1" smtClean="0"/>
              <a:t>WinRT</a:t>
            </a:r>
            <a:r>
              <a:rPr lang="en-US" dirty="0" smtClean="0"/>
              <a:t> types</a:t>
            </a:r>
          </a:p>
          <a:p>
            <a:r>
              <a:rPr lang="en-US" dirty="0" smtClean="0"/>
              <a:t>Maintain or change the C++ interface</a:t>
            </a:r>
          </a:p>
          <a:p>
            <a:r>
              <a:rPr lang="en-US" dirty="0" smtClean="0"/>
              <a:t>Extension SDKs make consumption from VS projects easier</a:t>
            </a:r>
          </a:p>
        </p:txBody>
      </p:sp>
    </p:spTree>
    <p:extLst>
      <p:ext uri="{BB962C8B-B14F-4D97-AF65-F5344CB8AC3E}">
        <p14:creationId xmlns:p14="http://schemas.microsoft.com/office/powerpoint/2010/main" val="1187144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WinRT</a:t>
            </a:r>
            <a:r>
              <a:rPr lang="en-US" dirty="0" smtClean="0"/>
              <a:t> Components</a:t>
            </a:r>
            <a:endParaRPr lang="en-US" dirty="0"/>
          </a:p>
        </p:txBody>
      </p:sp>
      <p:sp>
        <p:nvSpPr>
          <p:cNvPr id="4" name="Rectangle 3"/>
          <p:cNvSpPr/>
          <p:nvPr/>
        </p:nvSpPr>
        <p:spPr bwMode="auto">
          <a:xfrm>
            <a:off x="3339671" y="4411662"/>
            <a:ext cx="5843344" cy="1508681"/>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Existing </a:t>
            </a:r>
            <a:r>
              <a:rPr lang="en-US" sz="2800" spc="-102" dirty="0">
                <a:gradFill>
                  <a:gsLst>
                    <a:gs pos="0">
                      <a:srgbClr val="FFFFFF"/>
                    </a:gs>
                    <a:gs pos="100000">
                      <a:srgbClr val="FFFFFF"/>
                    </a:gs>
                  </a:gsLst>
                  <a:lin ang="5400000" scaled="0"/>
                </a:gradFill>
                <a:ea typeface="Segoe UI" pitchFamily="34" charset="0"/>
                <a:cs typeface="Segoe UI" pitchFamily="34" charset="0"/>
              </a:rPr>
              <a:t>C</a:t>
            </a:r>
            <a:r>
              <a:rPr lang="en-US" sz="2800" spc="-102" dirty="0" smtClean="0">
                <a:gradFill>
                  <a:gsLst>
                    <a:gs pos="0">
                      <a:srgbClr val="FFFFFF"/>
                    </a:gs>
                    <a:gs pos="100000">
                      <a:srgbClr val="FFFFFF"/>
                    </a:gs>
                  </a:gsLst>
                  <a:lin ang="5400000" scaled="0"/>
                </a:gradFill>
                <a:ea typeface="Segoe UI" pitchFamily="34" charset="0"/>
                <a:cs typeface="Segoe UI" pitchFamily="34" charset="0"/>
              </a:rPr>
              <a:t>++ Code</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339671" y="3720003"/>
            <a:ext cx="5843344" cy="615459"/>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              </a:t>
            </a:r>
            <a:r>
              <a:rPr lang="en-US" sz="2800" spc="-102" dirty="0" err="1" smtClean="0">
                <a:gradFill>
                  <a:gsLst>
                    <a:gs pos="0">
                      <a:srgbClr val="FFFFFF"/>
                    </a:gs>
                    <a:gs pos="100000">
                      <a:srgbClr val="FFFFFF"/>
                    </a:gs>
                  </a:gsLst>
                  <a:lin ang="5400000" scaled="0"/>
                </a:gradFill>
                <a:ea typeface="Segoe UI" pitchFamily="34" charset="0"/>
                <a:cs typeface="Segoe UI" pitchFamily="34" charset="0"/>
              </a:rPr>
              <a:t>WinRT</a:t>
            </a:r>
            <a:r>
              <a:rPr lang="en-US" sz="2800" spc="-102" dirty="0" smtClean="0">
                <a:gradFill>
                  <a:gsLst>
                    <a:gs pos="0">
                      <a:srgbClr val="FFFFFF"/>
                    </a:gs>
                    <a:gs pos="100000">
                      <a:srgbClr val="FFFFFF"/>
                    </a:gs>
                  </a:gsLst>
                  <a:lin ang="5400000" scaled="0"/>
                </a:gradFill>
                <a:ea typeface="Segoe UI" pitchFamily="34" charset="0"/>
                <a:cs typeface="Segoe UI" pitchFamily="34" charset="0"/>
              </a:rPr>
              <a:t> Wrapper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894249" y="1897062"/>
            <a:ext cx="3429000" cy="1143000"/>
          </a:xfrm>
          <a:prstGeom prst="rect">
            <a:avLst/>
          </a:prstGeom>
          <a:solidFill>
            <a:srgbClr val="FFA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Java Script</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4546843" y="1897062"/>
            <a:ext cx="3429000" cy="1143000"/>
          </a:xfrm>
          <a:prstGeom prst="rect">
            <a:avLst/>
          </a:prstGeom>
          <a:solidFill>
            <a:srgbClr val="FFA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C# / VB (.NET)</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199437" y="1897062"/>
            <a:ext cx="3429000" cy="1143000"/>
          </a:xfrm>
          <a:prstGeom prst="rect">
            <a:avLst/>
          </a:prstGeom>
          <a:solidFill>
            <a:srgbClr val="FFA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C++</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a:off x="3627437" y="3116263"/>
            <a:ext cx="381000" cy="533400"/>
          </a:xfrm>
          <a:prstGeom prst="downArrow">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 name="Down Arrow 9"/>
          <p:cNvSpPr/>
          <p:nvPr/>
        </p:nvSpPr>
        <p:spPr bwMode="auto">
          <a:xfrm>
            <a:off x="6027737" y="3116263"/>
            <a:ext cx="381000" cy="533400"/>
          </a:xfrm>
          <a:prstGeom prst="downArrow">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Down Arrow 10"/>
          <p:cNvSpPr/>
          <p:nvPr/>
        </p:nvSpPr>
        <p:spPr bwMode="auto">
          <a:xfrm>
            <a:off x="8428037" y="3110402"/>
            <a:ext cx="381000" cy="533400"/>
          </a:xfrm>
          <a:prstGeom prst="downArrow">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Bent Arrow 11"/>
          <p:cNvSpPr/>
          <p:nvPr/>
        </p:nvSpPr>
        <p:spPr bwMode="auto">
          <a:xfrm rot="10800000">
            <a:off x="9228137" y="3110400"/>
            <a:ext cx="1333500" cy="2368062"/>
          </a:xfrm>
          <a:prstGeom prst="bentArrow">
            <a:avLst>
              <a:gd name="adj1" fmla="val 17088"/>
              <a:gd name="adj2" fmla="val 25000"/>
              <a:gd name="adj3" fmla="val 25000"/>
              <a:gd name="adj4" fmla="val 47267"/>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3492071" y="3872403"/>
            <a:ext cx="897366" cy="31065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40" tIns="91440" rIns="34294" bIns="34294" rtlCol="0" anchor="ctr"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DLL</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482671" y="3878262"/>
            <a:ext cx="897366" cy="31065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40" tIns="91440" rIns="34294" bIns="34294" rtlCol="0" anchor="ctr" anchorCtr="0"/>
          <a:lstStyle/>
          <a:p>
            <a:pPr algn="ctr" defTabSz="932406"/>
            <a:r>
              <a:rPr lang="en-US" sz="1200" spc="-102" dirty="0" err="1" smtClean="0">
                <a:gradFill>
                  <a:gsLst>
                    <a:gs pos="0">
                      <a:srgbClr val="FFFFFF"/>
                    </a:gs>
                    <a:gs pos="100000">
                      <a:srgbClr val="FFFFFF"/>
                    </a:gs>
                  </a:gsLst>
                  <a:lin ang="5400000" scaled="0"/>
                </a:gradFill>
                <a:ea typeface="Segoe UI" pitchFamily="34" charset="0"/>
                <a:cs typeface="Segoe UI" pitchFamily="34" charset="0"/>
              </a:rPr>
              <a:t>WinMD</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040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Putting it all together</a:t>
            </a:r>
            <a:endParaRPr lang="en-US" dirty="0"/>
          </a:p>
        </p:txBody>
      </p:sp>
    </p:spTree>
    <p:extLst>
      <p:ext uri="{BB962C8B-B14F-4D97-AF65-F5344CB8AC3E}">
        <p14:creationId xmlns:p14="http://schemas.microsoft.com/office/powerpoint/2010/main" val="3594995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Key Differences</a:t>
            </a:r>
          </a:p>
          <a:p>
            <a:r>
              <a:rPr lang="en-US" dirty="0" smtClean="0"/>
              <a:t>APIs</a:t>
            </a:r>
          </a:p>
          <a:p>
            <a:r>
              <a:rPr lang="en-US" dirty="0" err="1" smtClean="0"/>
              <a:t>WinRT</a:t>
            </a:r>
            <a:r>
              <a:rPr lang="en-US" dirty="0" smtClean="0"/>
              <a:t> Wrapping</a:t>
            </a:r>
          </a:p>
          <a:p>
            <a:r>
              <a:rPr lang="en-US" dirty="0" smtClean="0"/>
              <a:t>Demo</a:t>
            </a:r>
            <a:endParaRPr lang="en-US" dirty="0"/>
          </a:p>
        </p:txBody>
      </p:sp>
      <p:pic>
        <p:nvPicPr>
          <p:cNvPr id="8" name="Picture Placeholder 7"/>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l="47" r="47"/>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541390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Rethink your app user experience</a:t>
            </a:r>
          </a:p>
          <a:p>
            <a:r>
              <a:rPr lang="en-US" dirty="0" smtClean="0"/>
              <a:t>Your C++ code will move forward</a:t>
            </a:r>
          </a:p>
          <a:p>
            <a:r>
              <a:rPr lang="en-US" dirty="0" smtClean="0"/>
              <a:t>3</a:t>
            </a:r>
            <a:r>
              <a:rPr lang="en-US" baseline="30000" dirty="0" smtClean="0"/>
              <a:t>rd</a:t>
            </a:r>
            <a:r>
              <a:rPr lang="en-US" dirty="0" smtClean="0"/>
              <a:t> party libraries need attention</a:t>
            </a:r>
          </a:p>
          <a:p>
            <a:r>
              <a:rPr lang="en-US" dirty="0" smtClean="0"/>
              <a:t>New world of </a:t>
            </a:r>
            <a:r>
              <a:rPr lang="en-US" dirty="0" err="1" smtClean="0"/>
              <a:t>WinRT</a:t>
            </a:r>
            <a:r>
              <a:rPr lang="en-US" dirty="0" smtClean="0"/>
              <a:t> available to you</a:t>
            </a:r>
            <a:endParaRPr lang="en-US" dirty="0"/>
          </a:p>
        </p:txBody>
      </p:sp>
      <p:sp>
        <p:nvSpPr>
          <p:cNvPr id="6" name="Text Placeholder 5"/>
          <p:cNvSpPr>
            <a:spLocks noGrp="1"/>
          </p:cNvSpPr>
          <p:nvPr>
            <p:ph type="body" sz="quarter" idx="11"/>
          </p:nvPr>
        </p:nvSpPr>
        <p:spPr/>
        <p:txBody>
          <a:bodyPr/>
          <a:lstStyle/>
          <a:p>
            <a:r>
              <a:rPr lang="en-US" smtClean="0"/>
              <a:t>   Your existing investment in C++ code is very valuable in the new world of Windows Store applications.</a:t>
            </a:r>
            <a:endParaRPr lang="en-US" sz="4800" dirty="0">
              <a:gradFill>
                <a:gsLst>
                  <a:gs pos="0">
                    <a:srgbClr val="FFFFFF"/>
                  </a:gs>
                  <a:gs pos="100000">
                    <a:srgbClr val="FFFFFF"/>
                  </a:gs>
                </a:gsLst>
                <a:lin ang="5400000" scaled="0"/>
              </a:gradFill>
              <a:latin typeface="Arial Rounded MT Bold" panose="020F0704030504030204" pitchFamily="34" charset="0"/>
            </a:endParaRPr>
          </a:p>
        </p:txBody>
      </p:sp>
      <p:sp>
        <p:nvSpPr>
          <p:cNvPr id="4" name="Title 3"/>
          <p:cNvSpPr>
            <a:spLocks noGrp="1"/>
          </p:cNvSpPr>
          <p:nvPr>
            <p:ph type="title"/>
          </p:nvPr>
        </p:nvSpPr>
        <p:spPr/>
        <p:txBody>
          <a:bodyPr/>
          <a:lstStyle/>
          <a:p>
            <a:r>
              <a:rPr lang="en-US" dirty="0" smtClean="0"/>
              <a:t>Conclusion</a:t>
            </a:r>
            <a:endParaRPr lang="en-US" dirty="0"/>
          </a:p>
        </p:txBody>
      </p:sp>
      <p:sp>
        <p:nvSpPr>
          <p:cNvPr id="8" name="Rectangle 7"/>
          <p:cNvSpPr/>
          <p:nvPr/>
        </p:nvSpPr>
        <p:spPr>
          <a:xfrm>
            <a:off x="2093843" y="4266465"/>
            <a:ext cx="466794" cy="830997"/>
          </a:xfrm>
          <a:prstGeom prst="rect">
            <a:avLst/>
          </a:prstGeom>
        </p:spPr>
        <p:txBody>
          <a:bodyPr wrap="none">
            <a:spAutoFit/>
          </a:bodyPr>
          <a:lstStyle/>
          <a:p>
            <a:pPr lvl="0" defTabSz="914166">
              <a:spcBef>
                <a:spcPct val="0"/>
              </a:spcBef>
            </a:pPr>
            <a:r>
              <a:rPr lang="en-US" sz="4800" dirty="0">
                <a:gradFill>
                  <a:gsLst>
                    <a:gs pos="0">
                      <a:srgbClr val="FFFFFF"/>
                    </a:gs>
                    <a:gs pos="100000">
                      <a:srgbClr val="FFFFFF"/>
                    </a:gs>
                  </a:gsLst>
                  <a:lin ang="5400000" scaled="0"/>
                </a:gradFill>
                <a:latin typeface="Arial Rounded MT Bold" panose="020F0704030504030204" pitchFamily="34" charset="0"/>
              </a:rPr>
              <a:t>”</a:t>
            </a:r>
            <a:endParaRPr lang="en-US" sz="2400" dirty="0">
              <a:gradFill>
                <a:gsLst>
                  <a:gs pos="0">
                    <a:srgbClr val="FFFFFF"/>
                  </a:gs>
                  <a:gs pos="100000">
                    <a:srgbClr val="FFFFFF"/>
                  </a:gs>
                </a:gsLst>
                <a:lin ang="5400000" scaled="0"/>
              </a:gradFill>
            </a:endParaRPr>
          </a:p>
        </p:txBody>
      </p:sp>
      <p:sp>
        <p:nvSpPr>
          <p:cNvPr id="10" name="Rectangle 9"/>
          <p:cNvSpPr/>
          <p:nvPr/>
        </p:nvSpPr>
        <p:spPr>
          <a:xfrm>
            <a:off x="274637" y="2049462"/>
            <a:ext cx="466794" cy="830997"/>
          </a:xfrm>
          <a:prstGeom prst="rect">
            <a:avLst/>
          </a:prstGeom>
        </p:spPr>
        <p:txBody>
          <a:bodyPr wrap="none">
            <a:spAutoFit/>
          </a:bodyPr>
          <a:lstStyle/>
          <a:p>
            <a:r>
              <a:rPr lang="en-US" sz="4800" dirty="0">
                <a:gradFill>
                  <a:gsLst>
                    <a:gs pos="0">
                      <a:srgbClr val="FFFFFF"/>
                    </a:gs>
                    <a:gs pos="100000">
                      <a:srgbClr val="FFFFFF"/>
                    </a:gs>
                  </a:gsLst>
                  <a:lin ang="5400000" scaled="0"/>
                </a:gradFill>
                <a:latin typeface="Arial Rounded MT Bold" panose="020F0704030504030204" pitchFamily="34" charset="0"/>
              </a:rPr>
              <a:t>“</a:t>
            </a:r>
            <a:endParaRPr lang="en-US" dirty="0"/>
          </a:p>
        </p:txBody>
      </p:sp>
    </p:spTree>
    <p:extLst>
      <p:ext uri="{BB962C8B-B14F-4D97-AF65-F5344CB8AC3E}">
        <p14:creationId xmlns:p14="http://schemas.microsoft.com/office/powerpoint/2010/main" val="999650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000" smtClean="0"/>
              <a:t>Related Sessions</a:t>
            </a:r>
            <a:endParaRPr lang="en-US" sz="6000" dirty="0"/>
          </a:p>
        </p:txBody>
      </p:sp>
      <p:graphicFrame>
        <p:nvGraphicFramePr>
          <p:cNvPr id="3" name="Table 2"/>
          <p:cNvGraphicFramePr>
            <a:graphicFrameLocks noGrp="1"/>
          </p:cNvGraphicFramePr>
          <p:nvPr>
            <p:extLst>
              <p:ext uri="{D42A27DB-BD31-4B8C-83A1-F6EECF244321}">
                <p14:modId xmlns:p14="http://schemas.microsoft.com/office/powerpoint/2010/main" val="1531021498"/>
              </p:ext>
            </p:extLst>
          </p:nvPr>
        </p:nvGraphicFramePr>
        <p:xfrm>
          <a:off x="4868924" y="1546542"/>
          <a:ext cx="7292915" cy="3931920"/>
        </p:xfrm>
        <a:graphic>
          <a:graphicData uri="http://schemas.openxmlformats.org/drawingml/2006/table">
            <a:tbl>
              <a:tblPr firstRow="1" bandRow="1">
                <a:tableStyleId>{2D5ABB26-0587-4C30-8999-92F81FD0307C}</a:tableStyleId>
              </a:tblPr>
              <a:tblGrid>
                <a:gridCol w="1080042"/>
                <a:gridCol w="878871"/>
                <a:gridCol w="5334002"/>
              </a:tblGrid>
              <a:tr h="370840">
                <a:tc>
                  <a:txBody>
                    <a:bodyPr/>
                    <a:lstStyle/>
                    <a:p>
                      <a:pPr marL="285750" indent="-285750">
                        <a:buFont typeface="Arial" pitchFamily="34" charset="0"/>
                        <a:buChar char="•"/>
                      </a:pPr>
                      <a:r>
                        <a:rPr lang="en-US" sz="2400" dirty="0" smtClean="0">
                          <a:latin typeface="+mj-lt"/>
                        </a:rPr>
                        <a:t>Tue</a:t>
                      </a:r>
                    </a:p>
                  </a:txBody>
                  <a:tcPr/>
                </a:tc>
                <a:tc>
                  <a:txBody>
                    <a:bodyPr/>
                    <a:lstStyle/>
                    <a:p>
                      <a:r>
                        <a:rPr lang="en-US" sz="2400" dirty="0" smtClean="0">
                          <a:latin typeface="+mj-lt"/>
                        </a:rPr>
                        <a:t>2:15</a:t>
                      </a:r>
                      <a:endParaRPr lang="en-US" sz="2400" dirty="0">
                        <a:latin typeface="+mj-lt"/>
                      </a:endParaRPr>
                    </a:p>
                  </a:txBody>
                  <a:tcPr/>
                </a:tc>
                <a:tc>
                  <a:txBody>
                    <a:bodyPr/>
                    <a:lstStyle/>
                    <a:p>
                      <a:pPr marL="0" marR="0" indent="0" algn="l" defTabSz="91416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smtClean="0">
                          <a:latin typeface="+mj-lt"/>
                        </a:rPr>
                        <a:t>The Power of C++ Project Austin</a:t>
                      </a:r>
                    </a:p>
                  </a:txBody>
                  <a:tcPr/>
                </a:tc>
              </a:tr>
              <a:tr h="370840">
                <a:tc>
                  <a:txBody>
                    <a:bodyPr/>
                    <a:lstStyle/>
                    <a:p>
                      <a:pPr marL="285750" indent="-285750">
                        <a:buFont typeface="Arial" panose="020B0604020202020204" pitchFamily="34" charset="0"/>
                        <a:buChar char="•"/>
                      </a:pPr>
                      <a:r>
                        <a:rPr lang="en-US" sz="2400" dirty="0" smtClean="0">
                          <a:latin typeface="+mj-lt"/>
                        </a:rPr>
                        <a:t>Tue</a:t>
                      </a:r>
                      <a:endParaRPr lang="en-US" sz="2400" dirty="0">
                        <a:latin typeface="+mj-lt"/>
                      </a:endParaRPr>
                    </a:p>
                  </a:txBody>
                  <a:tcPr/>
                </a:tc>
                <a:tc>
                  <a:txBody>
                    <a:bodyPr/>
                    <a:lstStyle/>
                    <a:p>
                      <a:r>
                        <a:rPr lang="en-US" sz="2400" dirty="0" smtClean="0">
                          <a:latin typeface="+mj-lt"/>
                        </a:rPr>
                        <a:t>5:45</a:t>
                      </a:r>
                      <a:endParaRPr lang="en-US" sz="2400" dirty="0">
                        <a:latin typeface="+mj-lt"/>
                      </a:endParaRPr>
                    </a:p>
                  </a:txBody>
                  <a:tcPr/>
                </a:tc>
                <a:tc>
                  <a:txBody>
                    <a:bodyPr/>
                    <a:lstStyle/>
                    <a:p>
                      <a:pPr marL="0" indent="0">
                        <a:buFont typeface="Arial" pitchFamily="34" charset="0"/>
                        <a:buNone/>
                      </a:pPr>
                      <a:r>
                        <a:rPr lang="en-US" sz="2400" dirty="0" smtClean="0">
                          <a:latin typeface="+mj-lt"/>
                        </a:rPr>
                        <a:t>Connecting C++ Apps to the Cloud via Casablanca</a:t>
                      </a:r>
                    </a:p>
                  </a:txBody>
                  <a:tcPr/>
                </a:tc>
              </a:tr>
              <a:tr h="370840">
                <a:tc>
                  <a:txBody>
                    <a:bodyPr/>
                    <a:lstStyle/>
                    <a:p>
                      <a:pPr marL="285750" indent="-285750">
                        <a:buFont typeface="Arial" panose="020B0604020202020204" pitchFamily="34" charset="0"/>
                        <a:buChar char="•"/>
                      </a:pPr>
                      <a:r>
                        <a:rPr lang="en-US" sz="2400" dirty="0" smtClean="0">
                          <a:latin typeface="+mj-lt"/>
                        </a:rPr>
                        <a:t>Wed</a:t>
                      </a:r>
                      <a:endParaRPr lang="en-US" sz="2400" dirty="0">
                        <a:latin typeface="+mj-lt"/>
                      </a:endParaRPr>
                    </a:p>
                  </a:txBody>
                  <a:tcPr/>
                </a:tc>
                <a:tc>
                  <a:txBody>
                    <a:bodyPr/>
                    <a:lstStyle/>
                    <a:p>
                      <a:r>
                        <a:rPr lang="en-US" sz="2400" dirty="0" smtClean="0">
                          <a:latin typeface="+mj-lt"/>
                        </a:rPr>
                        <a:t>11:15</a:t>
                      </a:r>
                      <a:endParaRPr lang="en-US" sz="2400" dirty="0">
                        <a:latin typeface="+mj-lt"/>
                      </a:endParaRPr>
                    </a:p>
                  </a:txBody>
                  <a:tcPr/>
                </a:tc>
                <a:tc>
                  <a:txBody>
                    <a:bodyPr/>
                    <a:lstStyle/>
                    <a:p>
                      <a:pPr marL="0" indent="0">
                        <a:buFont typeface="Arial" pitchFamily="34" charset="0"/>
                        <a:buNone/>
                      </a:pPr>
                      <a:r>
                        <a:rPr lang="en-US" sz="2400" dirty="0" smtClean="0">
                          <a:latin typeface="+mj-lt"/>
                        </a:rPr>
                        <a:t>All About Performance</a:t>
                      </a:r>
                    </a:p>
                  </a:txBody>
                  <a:tcPr/>
                </a:tc>
              </a:tr>
              <a:tr h="370840">
                <a:tc>
                  <a:txBody>
                    <a:bodyPr/>
                    <a:lstStyle/>
                    <a:p>
                      <a:pPr marL="285750" indent="-285750">
                        <a:buFont typeface="Arial" panose="020B0604020202020204" pitchFamily="34" charset="0"/>
                        <a:buChar char="•"/>
                      </a:pPr>
                      <a:r>
                        <a:rPr lang="en-US" sz="2400" dirty="0" smtClean="0">
                          <a:latin typeface="+mj-lt"/>
                        </a:rPr>
                        <a:t>Wed</a:t>
                      </a:r>
                      <a:endParaRPr lang="en-US" sz="2400" dirty="0">
                        <a:latin typeface="+mj-lt"/>
                      </a:endParaRPr>
                    </a:p>
                  </a:txBody>
                  <a:tcPr/>
                </a:tc>
                <a:tc>
                  <a:txBody>
                    <a:bodyPr/>
                    <a:lstStyle/>
                    <a:p>
                      <a:r>
                        <a:rPr lang="en-US" sz="2400" dirty="0" smtClean="0">
                          <a:latin typeface="+mj-lt"/>
                        </a:rPr>
                        <a:t>1:45</a:t>
                      </a:r>
                      <a:endParaRPr lang="en-US" sz="2400" dirty="0">
                        <a:latin typeface="+mj-lt"/>
                      </a:endParaRPr>
                    </a:p>
                  </a:txBody>
                  <a:tcPr/>
                </a:tc>
                <a:tc>
                  <a:txBody>
                    <a:bodyPr/>
                    <a:lstStyle/>
                    <a:p>
                      <a:pPr marL="0" indent="0">
                        <a:buFont typeface="Arial" pitchFamily="34" charset="0"/>
                        <a:buNone/>
                      </a:pPr>
                      <a:r>
                        <a:rPr lang="en-US" sz="2400" dirty="0" smtClean="0">
                          <a:latin typeface="+mj-lt"/>
                        </a:rPr>
                        <a:t>DirectX Graphics Development</a:t>
                      </a:r>
                    </a:p>
                  </a:txBody>
                  <a:tcPr/>
                </a:tc>
              </a:tr>
              <a:tr h="370840">
                <a:tc>
                  <a:txBody>
                    <a:bodyPr/>
                    <a:lstStyle/>
                    <a:p>
                      <a:pPr marL="285750" indent="-285750">
                        <a:buFont typeface="Arial" panose="020B0604020202020204" pitchFamily="34" charset="0"/>
                        <a:buChar char="•"/>
                      </a:pPr>
                      <a:r>
                        <a:rPr lang="en-US" sz="2400" dirty="0" smtClean="0">
                          <a:latin typeface="+mj-lt"/>
                        </a:rPr>
                        <a:t>Wed</a:t>
                      </a:r>
                      <a:endParaRPr lang="en-US" sz="2400" dirty="0">
                        <a:latin typeface="+mj-lt"/>
                      </a:endParaRPr>
                    </a:p>
                  </a:txBody>
                  <a:tcPr/>
                </a:tc>
                <a:tc>
                  <a:txBody>
                    <a:bodyPr/>
                    <a:lstStyle/>
                    <a:p>
                      <a:r>
                        <a:rPr lang="en-US" sz="2400" dirty="0" smtClean="0">
                          <a:latin typeface="+mj-lt"/>
                        </a:rPr>
                        <a:t>5:15</a:t>
                      </a:r>
                      <a:endParaRPr lang="en-US" sz="2400" dirty="0">
                        <a:latin typeface="+mj-lt"/>
                      </a:endParaRPr>
                    </a:p>
                  </a:txBody>
                  <a:tcPr/>
                </a:tc>
                <a:tc>
                  <a:txBody>
                    <a:bodyPr/>
                    <a:lstStyle/>
                    <a:p>
                      <a:pPr marL="0" indent="0">
                        <a:buFont typeface="Arial" pitchFamily="34" charset="0"/>
                        <a:buNone/>
                      </a:pPr>
                      <a:r>
                        <a:rPr lang="en-US" sz="2400" dirty="0" smtClean="0">
                          <a:latin typeface="+mj-lt"/>
                        </a:rPr>
                        <a:t>Diving Deep Into C++/CX and </a:t>
                      </a:r>
                      <a:r>
                        <a:rPr lang="en-US" sz="2400" dirty="0" err="1" smtClean="0">
                          <a:latin typeface="+mj-lt"/>
                        </a:rPr>
                        <a:t>WinRT</a:t>
                      </a:r>
                      <a:endParaRPr lang="en-US" sz="2400" dirty="0" smtClean="0">
                        <a:latin typeface="+mj-lt"/>
                      </a:endParaRPr>
                    </a:p>
                  </a:txBody>
                  <a:tcPr/>
                </a:tc>
              </a:tr>
              <a:tr h="370840">
                <a:tc>
                  <a:txBody>
                    <a:bodyPr/>
                    <a:lstStyle/>
                    <a:p>
                      <a:pPr marL="285750" indent="-285750">
                        <a:buFont typeface="Arial" panose="020B0604020202020204" pitchFamily="34" charset="0"/>
                        <a:buChar char="•"/>
                      </a:pPr>
                      <a:r>
                        <a:rPr lang="en-US" sz="2400" dirty="0" smtClean="0">
                          <a:latin typeface="+mj-lt"/>
                        </a:rPr>
                        <a:t>Thu</a:t>
                      </a:r>
                      <a:endParaRPr lang="en-US" sz="2400" dirty="0">
                        <a:latin typeface="+mj-lt"/>
                      </a:endParaRPr>
                    </a:p>
                  </a:txBody>
                  <a:tcPr/>
                </a:tc>
                <a:tc>
                  <a:txBody>
                    <a:bodyPr/>
                    <a:lstStyle/>
                    <a:p>
                      <a:r>
                        <a:rPr lang="en-US" sz="2400" dirty="0" smtClean="0">
                          <a:latin typeface="+mj-lt"/>
                        </a:rPr>
                        <a:t>10:15</a:t>
                      </a:r>
                      <a:endParaRPr lang="en-US" sz="2400" dirty="0">
                        <a:latin typeface="+mj-lt"/>
                      </a:endParaRPr>
                    </a:p>
                  </a:txBody>
                  <a:tcPr/>
                </a:tc>
                <a:tc>
                  <a:txBody>
                    <a:bodyPr/>
                    <a:lstStyle/>
                    <a:p>
                      <a:pPr marL="0" indent="0">
                        <a:buFont typeface="Arial" pitchFamily="34" charset="0"/>
                        <a:buNone/>
                      </a:pPr>
                      <a:r>
                        <a:rPr lang="en-US" sz="2400" dirty="0" smtClean="0">
                          <a:latin typeface="+mj-lt"/>
                        </a:rPr>
                        <a:t>Building Windows Store Apps using XAML and C++</a:t>
                      </a:r>
                    </a:p>
                  </a:txBody>
                  <a:tcPr/>
                </a:tc>
              </a:tr>
              <a:tr h="370840">
                <a:tc>
                  <a:txBody>
                    <a:bodyPr/>
                    <a:lstStyle/>
                    <a:p>
                      <a:pPr marL="285750" indent="-285750">
                        <a:buFont typeface="Arial" panose="020B0604020202020204" pitchFamily="34" charset="0"/>
                        <a:buChar char="•"/>
                      </a:pPr>
                      <a:r>
                        <a:rPr lang="en-US" sz="2400" dirty="0" smtClean="0">
                          <a:latin typeface="+mj-lt"/>
                        </a:rPr>
                        <a:t>Fri</a:t>
                      </a:r>
                      <a:endParaRPr lang="en-US" sz="2400" dirty="0">
                        <a:latin typeface="+mj-lt"/>
                      </a:endParaRPr>
                    </a:p>
                  </a:txBody>
                  <a:tcPr/>
                </a:tc>
                <a:tc>
                  <a:txBody>
                    <a:bodyPr/>
                    <a:lstStyle/>
                    <a:p>
                      <a:r>
                        <a:rPr lang="en-US" sz="2400" dirty="0" smtClean="0">
                          <a:latin typeface="+mj-lt"/>
                        </a:rPr>
                        <a:t>12:45</a:t>
                      </a:r>
                      <a:endParaRPr lang="en-US" sz="2400" dirty="0">
                        <a:latin typeface="+mj-lt"/>
                      </a:endParaRPr>
                    </a:p>
                  </a:txBody>
                  <a:tcPr/>
                </a:tc>
                <a:tc>
                  <a:txBody>
                    <a:bodyPr/>
                    <a:lstStyle/>
                    <a:p>
                      <a:pPr marL="0" marR="0" indent="0" algn="l" defTabSz="914166" rtl="0" eaLnBrk="1" fontAlgn="auto" latinLnBrk="0" hangingPunct="1">
                        <a:lnSpc>
                          <a:spcPct val="100000"/>
                        </a:lnSpc>
                        <a:spcBef>
                          <a:spcPts val="0"/>
                        </a:spcBef>
                        <a:spcAft>
                          <a:spcPts val="0"/>
                        </a:spcAft>
                        <a:buClrTx/>
                        <a:buSzTx/>
                        <a:buFont typeface="Arial" pitchFamily="34" charset="0"/>
                        <a:buNone/>
                        <a:tabLst/>
                        <a:defRPr/>
                      </a:pPr>
                      <a:r>
                        <a:rPr lang="en-US" sz="2400" dirty="0" smtClean="0">
                          <a:latin typeface="+mj-lt"/>
                        </a:rPr>
                        <a:t>The Future of C++</a:t>
                      </a:r>
                    </a:p>
                  </a:txBody>
                  <a:tcPr/>
                </a:tc>
              </a:tr>
            </a:tbl>
          </a:graphicData>
        </a:graphic>
      </p:graphicFrame>
    </p:spTree>
    <p:extLst>
      <p:ext uri="{BB962C8B-B14F-4D97-AF65-F5344CB8AC3E}">
        <p14:creationId xmlns:p14="http://schemas.microsoft.com/office/powerpoint/2010/main" val="653009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Visual C++ Blog</a:t>
            </a:r>
          </a:p>
          <a:p>
            <a:r>
              <a:rPr lang="en-US" sz="2000" dirty="0" smtClean="0">
                <a:hlinkClick r:id="rId2"/>
              </a:rPr>
              <a:t>http</a:t>
            </a:r>
            <a:r>
              <a:rPr lang="en-US" sz="2000" dirty="0">
                <a:hlinkClick r:id="rId2"/>
              </a:rPr>
              <a:t>://blogs.msdn.com/b/vcblog</a:t>
            </a:r>
            <a:r>
              <a:rPr lang="en-US" sz="2000" dirty="0" smtClean="0">
                <a:hlinkClick r:id="rId2"/>
              </a:rPr>
              <a:t>/</a:t>
            </a:r>
            <a:endParaRPr lang="en-US" sz="2000" dirty="0" smtClean="0"/>
          </a:p>
          <a:p>
            <a:r>
              <a:rPr lang="en-US" dirty="0" smtClean="0"/>
              <a:t>Windows </a:t>
            </a:r>
            <a:r>
              <a:rPr lang="en-US" dirty="0" err="1" smtClean="0"/>
              <a:t>Dev</a:t>
            </a:r>
            <a:r>
              <a:rPr lang="en-US" dirty="0" smtClean="0"/>
              <a:t> Center</a:t>
            </a:r>
          </a:p>
          <a:p>
            <a:r>
              <a:rPr lang="en-US" sz="2000" dirty="0" smtClean="0">
                <a:hlinkClick r:id="rId3"/>
              </a:rPr>
              <a:t>http</a:t>
            </a:r>
            <a:r>
              <a:rPr lang="en-US" sz="2000" dirty="0">
                <a:hlinkClick r:id="rId3"/>
              </a:rPr>
              <a:t>://</a:t>
            </a:r>
            <a:r>
              <a:rPr lang="en-US" sz="2000" dirty="0" smtClean="0">
                <a:hlinkClick r:id="rId3"/>
              </a:rPr>
              <a:t>msdn.microsoft.com/en-us/windows/apps</a:t>
            </a:r>
            <a:endParaRPr lang="en-US" sz="2000" dirty="0" smtClean="0"/>
          </a:p>
          <a:p>
            <a:pPr lvl="0"/>
            <a:r>
              <a:rPr lang="en-US" dirty="0" smtClean="0">
                <a:gradFill>
                  <a:gsLst>
                    <a:gs pos="0">
                      <a:srgbClr val="FFFFFF"/>
                    </a:gs>
                    <a:gs pos="100000">
                      <a:srgbClr val="FFFFFF"/>
                    </a:gs>
                  </a:gsLst>
                  <a:lin ang="5400000" scaled="0"/>
                </a:gradFill>
              </a:rPr>
              <a:t>Channel9 </a:t>
            </a:r>
            <a:r>
              <a:rPr lang="en-US" dirty="0" err="1" smtClean="0">
                <a:gradFill>
                  <a:gsLst>
                    <a:gs pos="0">
                      <a:srgbClr val="FFFFFF"/>
                    </a:gs>
                    <a:gs pos="100000">
                      <a:srgbClr val="FFFFFF"/>
                    </a:gs>
                  </a:gsLst>
                  <a:lin ang="5400000" scaled="0"/>
                </a:gradFill>
              </a:rPr>
              <a:t>GoingNative</a:t>
            </a:r>
            <a:endParaRPr lang="en-US" dirty="0" smtClean="0">
              <a:gradFill>
                <a:gsLst>
                  <a:gs pos="0">
                    <a:srgbClr val="FFFFFF"/>
                  </a:gs>
                  <a:gs pos="100000">
                    <a:srgbClr val="FFFFFF"/>
                  </a:gs>
                </a:gsLst>
                <a:lin ang="5400000" scaled="0"/>
              </a:gradFill>
            </a:endParaRPr>
          </a:p>
          <a:p>
            <a:pPr lvl="0"/>
            <a:r>
              <a:rPr lang="en-US" sz="2000" dirty="0">
                <a:gradFill>
                  <a:gsLst>
                    <a:gs pos="0">
                      <a:srgbClr val="FFFFFF"/>
                    </a:gs>
                    <a:gs pos="100000">
                      <a:srgbClr val="FFFFFF"/>
                    </a:gs>
                  </a:gsLst>
                  <a:lin ang="5400000" scaled="0"/>
                </a:gradFill>
                <a:hlinkClick r:id="rId4"/>
              </a:rPr>
              <a:t>http://</a:t>
            </a:r>
            <a:r>
              <a:rPr lang="en-US" sz="2000" dirty="0" smtClean="0">
                <a:gradFill>
                  <a:gsLst>
                    <a:gs pos="0">
                      <a:srgbClr val="FFFFFF"/>
                    </a:gs>
                    <a:gs pos="100000">
                      <a:srgbClr val="FFFFFF"/>
                    </a:gs>
                  </a:gsLst>
                  <a:lin ang="5400000" scaled="0"/>
                </a:gradFill>
                <a:hlinkClick r:id="rId4"/>
              </a:rPr>
              <a:t>channel9.msdn.com/Shows/C9-GoingNative</a:t>
            </a:r>
            <a:endParaRPr lang="en-US" sz="2000" dirty="0" smtClean="0">
              <a:gradFill>
                <a:gsLst>
                  <a:gs pos="0">
                    <a:srgbClr val="FFFFFF"/>
                  </a:gs>
                  <a:gs pos="100000">
                    <a:srgbClr val="FFFFFF"/>
                  </a:gs>
                </a:gsLst>
                <a:lin ang="5400000" scaled="0"/>
              </a:gradFill>
            </a:endParaRPr>
          </a:p>
          <a:p>
            <a:r>
              <a:rPr lang="en-US" dirty="0">
                <a:gradFill>
                  <a:gsLst>
                    <a:gs pos="0">
                      <a:srgbClr val="FFFFFF"/>
                    </a:gs>
                    <a:gs pos="100000">
                      <a:srgbClr val="FFFFFF"/>
                    </a:gs>
                  </a:gsLst>
                  <a:lin ang="5400000" scaled="0"/>
                </a:gradFill>
              </a:rPr>
              <a:t>MSDN Forums</a:t>
            </a:r>
          </a:p>
          <a:p>
            <a:r>
              <a:rPr lang="en-US" sz="2000" dirty="0" smtClean="0">
                <a:hlinkClick r:id="rId5"/>
              </a:rPr>
              <a:t>http</a:t>
            </a:r>
            <a:r>
              <a:rPr lang="en-US" sz="2000" dirty="0">
                <a:hlinkClick r:id="rId5"/>
              </a:rPr>
              <a:t>://</a:t>
            </a:r>
            <a:r>
              <a:rPr lang="en-US" sz="2000" dirty="0" smtClean="0">
                <a:hlinkClick r:id="rId5"/>
              </a:rPr>
              <a:t>social.msdn.microsoft.com/Forums/en-US/category/windowsapps</a:t>
            </a:r>
            <a:endParaRPr lang="en-US" sz="2000" dirty="0" smtClean="0"/>
          </a:p>
          <a:p>
            <a:pPr lvl="0"/>
            <a:r>
              <a:rPr lang="en-US" dirty="0" smtClean="0">
                <a:gradFill>
                  <a:gsLst>
                    <a:gs pos="0">
                      <a:srgbClr val="FFFFFF"/>
                    </a:gs>
                    <a:gs pos="100000">
                      <a:srgbClr val="FFFFFF"/>
                    </a:gs>
                  </a:gsLst>
                  <a:lin ang="5400000" scaled="0"/>
                </a:gradFill>
              </a:rPr>
              <a:t>User Research Feedback</a:t>
            </a:r>
          </a:p>
          <a:p>
            <a:r>
              <a:rPr lang="en-US" sz="2000" dirty="0" smtClean="0">
                <a:solidFill>
                  <a:schemeClr val="tx1"/>
                </a:solidFill>
                <a:latin typeface="Segoe UI" pitchFamily="34" charset="0"/>
                <a:ea typeface="Segoe UI" pitchFamily="34" charset="0"/>
                <a:cs typeface="Segoe UI" pitchFamily="34" charset="0"/>
                <a:hlinkClick r:id="rId6"/>
              </a:rPr>
              <a:t>http</a:t>
            </a:r>
            <a:r>
              <a:rPr lang="en-US" sz="2000" dirty="0">
                <a:solidFill>
                  <a:schemeClr val="tx1"/>
                </a:solidFill>
                <a:latin typeface="Segoe UI" pitchFamily="34" charset="0"/>
                <a:ea typeface="Segoe UI" pitchFamily="34" charset="0"/>
                <a:cs typeface="Segoe UI" pitchFamily="34" charset="0"/>
                <a:hlinkClick r:id="rId6"/>
              </a:rPr>
              <a:t>://</a:t>
            </a:r>
            <a:r>
              <a:rPr lang="en-US" sz="2000" dirty="0" smtClean="0">
                <a:solidFill>
                  <a:schemeClr val="tx1"/>
                </a:solidFill>
                <a:latin typeface="Segoe UI" pitchFamily="34" charset="0"/>
                <a:ea typeface="Segoe UI" pitchFamily="34" charset="0"/>
                <a:cs typeface="Segoe UI" pitchFamily="34" charset="0"/>
                <a:hlinkClick r:id="rId6"/>
              </a:rPr>
              <a:t>bit.ly/x6dtHt</a:t>
            </a:r>
            <a:endParaRPr lang="en-US" sz="2000" dirty="0" smtClean="0">
              <a:solidFill>
                <a:schemeClr val="tx1"/>
              </a:solidFill>
              <a:latin typeface="Segoe UI" pitchFamily="34" charset="0"/>
              <a:ea typeface="Segoe UI" pitchFamily="34" charset="0"/>
              <a:cs typeface="Segoe UI" pitchFamily="34" charset="0"/>
            </a:endParaRPr>
          </a:p>
        </p:txBody>
      </p:sp>
      <p:sp>
        <p:nvSpPr>
          <p:cNvPr id="4" name="Title 3"/>
          <p:cNvSpPr>
            <a:spLocks noGrp="1"/>
          </p:cNvSpPr>
          <p:nvPr>
            <p:ph type="ctrTitle"/>
          </p:nvPr>
        </p:nvSpPr>
        <p:spPr/>
        <p:txBody>
          <a:bodyPr/>
          <a:lstStyle/>
          <a:p>
            <a:r>
              <a:rPr lang="en-US" sz="6600" dirty="0" smtClean="0"/>
              <a:t>Resources</a:t>
            </a:r>
            <a:endParaRPr lang="en-US" sz="6600" dirty="0"/>
          </a:p>
        </p:txBody>
      </p:sp>
    </p:spTree>
    <p:extLst>
      <p:ext uri="{BB962C8B-B14F-4D97-AF65-F5344CB8AC3E}">
        <p14:creationId xmlns:p14="http://schemas.microsoft.com/office/powerpoint/2010/main" val="1042296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854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Different?</a:t>
            </a:r>
            <a:endParaRPr lang="en-US" dirty="0"/>
          </a:p>
        </p:txBody>
      </p:sp>
      <p:sp>
        <p:nvSpPr>
          <p:cNvPr id="11" name="Content Placeholder 2"/>
          <p:cNvSpPr>
            <a:spLocks noGrp="1"/>
          </p:cNvSpPr>
          <p:nvPr>
            <p:ph idx="1"/>
          </p:nvPr>
        </p:nvSpPr>
        <p:spPr>
          <a:xfrm>
            <a:off x="1646237" y="1820862"/>
            <a:ext cx="5334001" cy="2895599"/>
          </a:xfrm>
        </p:spPr>
        <p:txBody>
          <a:bodyPr/>
          <a:lstStyle/>
          <a:p>
            <a:r>
              <a:rPr lang="en-US" dirty="0" smtClean="0"/>
              <a:t>New user experience</a:t>
            </a:r>
          </a:p>
          <a:p>
            <a:r>
              <a:rPr lang="en-US" dirty="0" smtClean="0"/>
              <a:t>Touch-friendly	</a:t>
            </a:r>
          </a:p>
          <a:p>
            <a:r>
              <a:rPr lang="en-US" dirty="0" smtClean="0"/>
              <a:t>Trust	</a:t>
            </a:r>
            <a:endParaRPr lang="en-US" dirty="0"/>
          </a:p>
          <a:p>
            <a:r>
              <a:rPr lang="en-US" dirty="0" smtClean="0"/>
              <a:t>Battery-power</a:t>
            </a:r>
            <a:endParaRPr lang="en-US" dirty="0"/>
          </a:p>
          <a:p>
            <a:r>
              <a:rPr lang="en-US" dirty="0" smtClean="0"/>
              <a:t>Fast and fluid</a:t>
            </a:r>
            <a:endParaRPr lang="en-US" dirty="0"/>
          </a:p>
        </p:txBody>
      </p:sp>
      <p:sp>
        <p:nvSpPr>
          <p:cNvPr id="12" name="Content Placeholder 2"/>
          <p:cNvSpPr txBox="1">
            <a:spLocks/>
          </p:cNvSpPr>
          <p:nvPr/>
        </p:nvSpPr>
        <p:spPr>
          <a:xfrm>
            <a:off x="6675437" y="1820863"/>
            <a:ext cx="5029200" cy="3581399"/>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New user interface</a:t>
            </a:r>
          </a:p>
          <a:p>
            <a:r>
              <a:rPr lang="en-US" dirty="0" smtClean="0"/>
              <a:t>New APIs</a:t>
            </a:r>
          </a:p>
          <a:p>
            <a:r>
              <a:rPr lang="en-US" dirty="0" smtClean="0"/>
              <a:t>API restrictions</a:t>
            </a:r>
          </a:p>
          <a:p>
            <a:r>
              <a:rPr lang="en-US" dirty="0" smtClean="0"/>
              <a:t>Performance</a:t>
            </a:r>
          </a:p>
          <a:p>
            <a:r>
              <a:rPr lang="en-US" dirty="0" smtClean="0"/>
              <a:t>Responsiveness</a:t>
            </a:r>
            <a:endParaRPr lang="en-US" dirty="0"/>
          </a:p>
        </p:txBody>
      </p:sp>
      <p:pic>
        <p:nvPicPr>
          <p:cNvPr id="8" name="Picture 7" descr="16x9 Tablet view 1 lef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2437" y="220662"/>
            <a:ext cx="7220624" cy="6439932"/>
          </a:xfrm>
          <a:prstGeom prst="rect">
            <a:avLst/>
          </a:prstGeom>
        </p:spPr>
      </p:pic>
    </p:spTree>
    <p:extLst>
      <p:ext uri="{BB962C8B-B14F-4D97-AF65-F5344CB8AC3E}">
        <p14:creationId xmlns:p14="http://schemas.microsoft.com/office/powerpoint/2010/main" val="420855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0748E-6 6.7635E-7 L -0.46796 -0.00272 " pathEditMode="relative" rAng="0" ptsTypes="AA">
                                      <p:cBhvr>
                                        <p:cTn id="6" dur="2000" fill="hold"/>
                                        <p:tgtEl>
                                          <p:spTgt spid="8"/>
                                        </p:tgtEl>
                                        <p:attrNameLst>
                                          <p:attrName>ppt_x</p:attrName>
                                          <p:attrName>ppt_y</p:attrName>
                                        </p:attrNameLst>
                                      </p:cBhvr>
                                      <p:rCtr x="-23398" y="-1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6" name="Text Placeholder 5"/>
          <p:cNvSpPr>
            <a:spLocks noGrp="1"/>
          </p:cNvSpPr>
          <p:nvPr>
            <p:ph idx="1"/>
          </p:nvPr>
        </p:nvSpPr>
        <p:spPr/>
        <p:txBody>
          <a:bodyPr/>
          <a:lstStyle/>
          <a:p>
            <a:r>
              <a:rPr lang="en-US" sz="3200" dirty="0"/>
              <a:t>Your app needs new UI</a:t>
            </a:r>
          </a:p>
          <a:p>
            <a:pPr marL="571500" indent="-571500">
              <a:buFontTx/>
              <a:buChar char="-"/>
            </a:pPr>
            <a:r>
              <a:rPr lang="en-US" sz="3200" dirty="0"/>
              <a:t>Touch-friendly</a:t>
            </a:r>
          </a:p>
          <a:p>
            <a:pPr marL="571500" indent="-571500">
              <a:buFontTx/>
              <a:buChar char="-"/>
            </a:pPr>
            <a:r>
              <a:rPr lang="en-US" sz="3200" dirty="0"/>
              <a:t>Snaps &amp; scales</a:t>
            </a:r>
          </a:p>
          <a:p>
            <a:pPr marL="571500" indent="-571500">
              <a:buFontTx/>
              <a:buChar char="-"/>
            </a:pPr>
            <a:r>
              <a:rPr lang="en-US" sz="3200" dirty="0"/>
              <a:t>Participates in contracts</a:t>
            </a:r>
          </a:p>
          <a:p>
            <a:endParaRPr lang="en-US" sz="1400" dirty="0"/>
          </a:p>
          <a:p>
            <a:r>
              <a:rPr lang="en-US" sz="3200" dirty="0"/>
              <a:t>DirectX </a:t>
            </a:r>
            <a:r>
              <a:rPr lang="en-US" sz="3200" dirty="0" smtClean="0"/>
              <a:t>for C</a:t>
            </a:r>
            <a:r>
              <a:rPr lang="en-US" sz="3200" dirty="0"/>
              <a:t>++ </a:t>
            </a:r>
            <a:r>
              <a:rPr lang="en-US" sz="3200" dirty="0" smtClean="0"/>
              <a:t>apps</a:t>
            </a:r>
          </a:p>
          <a:p>
            <a:r>
              <a:rPr lang="en-US" sz="3200" dirty="0" smtClean="0"/>
              <a:t>XAML for C++ and .NET apps</a:t>
            </a:r>
            <a:endParaRPr lang="en-US" sz="3200" dirty="0"/>
          </a:p>
          <a:p>
            <a:r>
              <a:rPr lang="en-US" sz="3200" dirty="0"/>
              <a:t>HTML5 for Java Script apps</a:t>
            </a:r>
          </a:p>
          <a:p>
            <a:endParaRPr lang="en-US" sz="1400" dirty="0"/>
          </a:p>
          <a:p>
            <a:r>
              <a:rPr lang="en-US" sz="3200" dirty="0"/>
              <a:t>Visual Studio 2012 has great tools for Windows 8 </a:t>
            </a:r>
            <a:r>
              <a:rPr lang="en-US" sz="3200" dirty="0" smtClean="0"/>
              <a:t>UI development</a:t>
            </a:r>
            <a:endParaRPr lang="en-US" sz="3200" dirty="0"/>
          </a:p>
        </p:txBody>
      </p:sp>
      <p:pic>
        <p:nvPicPr>
          <p:cNvPr id="5" name="Picture 4"/>
          <p:cNvPicPr>
            <a:picLocks noChangeAspect="1"/>
          </p:cNvPicPr>
          <p:nvPr/>
        </p:nvPicPr>
        <p:blipFill>
          <a:blip r:embed="rId2"/>
          <a:stretch>
            <a:fillRect/>
          </a:stretch>
        </p:blipFill>
        <p:spPr>
          <a:xfrm>
            <a:off x="6599237" y="701428"/>
            <a:ext cx="4876799" cy="27196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59990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Restrictions</a:t>
            </a:r>
            <a:endParaRPr lang="en-US" dirty="0"/>
          </a:p>
        </p:txBody>
      </p:sp>
      <p:sp>
        <p:nvSpPr>
          <p:cNvPr id="3" name="Content Placeholder 2"/>
          <p:cNvSpPr>
            <a:spLocks noGrp="1"/>
          </p:cNvSpPr>
          <p:nvPr>
            <p:ph idx="1"/>
          </p:nvPr>
        </p:nvSpPr>
        <p:spPr/>
        <p:txBody>
          <a:bodyPr/>
          <a:lstStyle/>
          <a:p>
            <a:r>
              <a:rPr lang="en-US" dirty="0" smtClean="0"/>
              <a:t>Only a subset of Win32 and COM APIs are available</a:t>
            </a:r>
          </a:p>
          <a:p>
            <a:r>
              <a:rPr lang="en-US" dirty="0" smtClean="0"/>
              <a:t>New replacements available for most APIs</a:t>
            </a:r>
          </a:p>
          <a:p>
            <a:r>
              <a:rPr lang="en-US" dirty="0" smtClean="0"/>
              <a:t>Restricted API usage will result in:</a:t>
            </a:r>
          </a:p>
          <a:p>
            <a:pPr marL="571500" indent="-571500">
              <a:buFont typeface="Arial" panose="020B0604020202020204" pitchFamily="34" charset="0"/>
              <a:buChar char="•"/>
            </a:pPr>
            <a:r>
              <a:rPr lang="en-US" dirty="0" smtClean="0"/>
              <a:t>Runtime failures</a:t>
            </a:r>
          </a:p>
          <a:p>
            <a:pPr marL="571500" indent="-571500">
              <a:buFont typeface="Arial" panose="020B0604020202020204" pitchFamily="34" charset="0"/>
              <a:buChar char="•"/>
            </a:pPr>
            <a:r>
              <a:rPr lang="en-US" dirty="0" smtClean="0"/>
              <a:t>Rejection from Windows Store</a:t>
            </a:r>
          </a:p>
          <a:p>
            <a:r>
              <a:rPr lang="en-US" dirty="0" smtClean="0"/>
              <a:t>Restriction applies to app code </a:t>
            </a:r>
          </a:p>
          <a:p>
            <a:r>
              <a:rPr lang="en-US" dirty="0" smtClean="0"/>
              <a:t>… and packaged 3</a:t>
            </a:r>
            <a:r>
              <a:rPr lang="en-US" baseline="30000" dirty="0" smtClean="0"/>
              <a:t>rd</a:t>
            </a:r>
            <a:r>
              <a:rPr lang="en-US" dirty="0" smtClean="0"/>
              <a:t> party libraries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7237412" y="2706687"/>
            <a:ext cx="4543425" cy="35337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3407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Restrictions: What to expect?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4738647"/>
              </p:ext>
            </p:extLst>
          </p:nvPr>
        </p:nvGraphicFramePr>
        <p:xfrm>
          <a:off x="2918190" y="1409382"/>
          <a:ext cx="8153401" cy="5212080"/>
        </p:xfrm>
        <a:graphic>
          <a:graphicData uri="http://schemas.openxmlformats.org/drawingml/2006/table">
            <a:tbl>
              <a:tblPr>
                <a:tableStyleId>{5C22544A-7EE6-4342-B048-85BDC9FD1C3A}</a:tableStyleId>
              </a:tblPr>
              <a:tblGrid>
                <a:gridCol w="3352801"/>
                <a:gridCol w="328246"/>
                <a:gridCol w="4472354"/>
              </a:tblGrid>
              <a:tr h="370840">
                <a:tc>
                  <a:txBody>
                    <a:bodyPr/>
                    <a:lstStyle/>
                    <a:p>
                      <a:pPr algn="ctr"/>
                      <a:r>
                        <a:rPr lang="en-US" sz="2000" b="1" dirty="0" smtClean="0">
                          <a:solidFill>
                            <a:schemeClr val="tx1"/>
                          </a:solidFill>
                          <a:latin typeface="+mj-lt"/>
                        </a:rPr>
                        <a:t>UI:</a:t>
                      </a:r>
                      <a:r>
                        <a:rPr lang="en-US" sz="2000" b="1" baseline="0" dirty="0" smtClean="0">
                          <a:solidFill>
                            <a:schemeClr val="tx1"/>
                          </a:solidFill>
                          <a:latin typeface="+mj-lt"/>
                        </a:rPr>
                        <a:t> MFC, GDI</a:t>
                      </a:r>
                      <a:endParaRPr lang="en-US" sz="2000" b="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CF2"/>
                    </a:solidFill>
                  </a:tcPr>
                </a:tc>
                <a:tc>
                  <a:txBody>
                    <a:bodyPr/>
                    <a:lstStyle/>
                    <a:p>
                      <a:pPr algn="ctr"/>
                      <a:endParaRPr lang="en-US" dirty="0">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dirty="0" smtClean="0">
                          <a:solidFill>
                            <a:schemeClr val="tx1"/>
                          </a:solidFill>
                          <a:latin typeface="+mj-lt"/>
                        </a:rPr>
                        <a:t>UI: DirectX</a:t>
                      </a:r>
                      <a:endParaRPr lang="en-US" sz="2000" b="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CF2"/>
                    </a:solidFill>
                  </a:tcPr>
                </a:tc>
                <a:tc>
                  <a:txBody>
                    <a:bodyPr/>
                    <a:lstStyle/>
                    <a:p>
                      <a:pPr algn="ctr"/>
                      <a:endParaRPr lang="en-US" dirty="0">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i="1" dirty="0" smtClean="0">
                          <a:solidFill>
                            <a:schemeClr val="tx1"/>
                          </a:solidFill>
                          <a:latin typeface="+mj-lt"/>
                        </a:rPr>
                        <a:t>still need to rethink</a:t>
                      </a:r>
                      <a:r>
                        <a:rPr lang="en-US" i="1" baseline="0" dirty="0" smtClean="0">
                          <a:solidFill>
                            <a:schemeClr val="tx1"/>
                          </a:solidFill>
                          <a:latin typeface="+mj-lt"/>
                        </a:rPr>
                        <a:t> user experience</a:t>
                      </a:r>
                      <a:endParaRPr lang="en-US" i="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dirty="0" smtClean="0">
                          <a:solidFill>
                            <a:schemeClr val="tx1"/>
                          </a:solidFill>
                          <a:latin typeface="+mj-lt"/>
                        </a:rPr>
                        <a:t>ISO C++</a:t>
                      </a:r>
                      <a:endParaRPr lang="en-US" sz="2000" b="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CF2"/>
                    </a:solidFill>
                  </a:tcPr>
                </a:tc>
                <a:tc>
                  <a:txBody>
                    <a:bodyPr/>
                    <a:lstStyle/>
                    <a:p>
                      <a:pPr algn="ctr"/>
                      <a:endParaRPr lang="en-US" dirty="0">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dirty="0" smtClean="0">
                          <a:solidFill>
                            <a:schemeClr val="tx1"/>
                          </a:solidFill>
                          <a:latin typeface="+mj-lt"/>
                        </a:rPr>
                        <a:t>VC++ Runtime (CRT, PPL, …)</a:t>
                      </a:r>
                      <a:endParaRPr lang="en-US" sz="2000" b="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CF2"/>
                    </a:solidFill>
                  </a:tcPr>
                </a:tc>
                <a:tc>
                  <a:txBody>
                    <a:bodyPr/>
                    <a:lstStyle/>
                    <a:p>
                      <a:pPr algn="ctr"/>
                      <a:endParaRPr lang="en-US" dirty="0">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dirty="0" smtClean="0">
                          <a:solidFill>
                            <a:schemeClr val="tx1"/>
                          </a:solidFill>
                          <a:latin typeface="+mj-lt"/>
                        </a:rPr>
                        <a:t>C++/CLI</a:t>
                      </a:r>
                      <a:endParaRPr lang="en-US" sz="2000" b="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CF2"/>
                    </a:solidFill>
                  </a:tcPr>
                </a:tc>
                <a:tc>
                  <a:txBody>
                    <a:bodyPr/>
                    <a:lstStyle/>
                    <a:p>
                      <a:pPr algn="ctr"/>
                      <a:endParaRPr lang="en-US" dirty="0">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dirty="0" smtClean="0">
                          <a:solidFill>
                            <a:schemeClr val="tx1"/>
                          </a:solidFill>
                          <a:latin typeface="+mj-lt"/>
                        </a:rPr>
                        <a:t>OS / Win32</a:t>
                      </a:r>
                      <a:endParaRPr lang="en-US" sz="2000" b="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CF2"/>
                    </a:solidFill>
                  </a:tcPr>
                </a:tc>
                <a:tc>
                  <a:txBody>
                    <a:bodyPr/>
                    <a:lstStyle/>
                    <a:p>
                      <a:pPr algn="ctr"/>
                      <a:endParaRPr lang="en-US" dirty="0">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i="1" dirty="0" err="1" smtClean="0">
                          <a:solidFill>
                            <a:schemeClr val="tx1"/>
                          </a:solidFill>
                          <a:latin typeface="+mj-lt"/>
                        </a:rPr>
                        <a:t>WinRT</a:t>
                      </a:r>
                      <a:r>
                        <a:rPr lang="en-US" i="1" baseline="0" dirty="0" smtClean="0">
                          <a:solidFill>
                            <a:schemeClr val="tx1"/>
                          </a:solidFill>
                          <a:latin typeface="+mj-lt"/>
                        </a:rPr>
                        <a:t> + Win32 subset</a:t>
                      </a:r>
                      <a:endParaRPr lang="en-US" i="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dirty="0" smtClean="0">
                          <a:solidFill>
                            <a:schemeClr val="tx1"/>
                          </a:solidFill>
                          <a:latin typeface="+mj-lt"/>
                        </a:rPr>
                        <a:t>COM</a:t>
                      </a:r>
                      <a:r>
                        <a:rPr lang="en-US" sz="2000" b="1" baseline="0" dirty="0" smtClean="0">
                          <a:solidFill>
                            <a:schemeClr val="tx1"/>
                          </a:solidFill>
                          <a:latin typeface="+mj-lt"/>
                        </a:rPr>
                        <a:t> / ATL</a:t>
                      </a:r>
                      <a:endParaRPr lang="en-US" sz="2000" b="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CF2"/>
                    </a:solidFill>
                  </a:tcPr>
                </a:tc>
                <a:tc>
                  <a:txBody>
                    <a:bodyPr/>
                    <a:lstStyle/>
                    <a:p>
                      <a:pPr algn="ctr"/>
                      <a:endParaRPr lang="en-US" dirty="0">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i="1" dirty="0" smtClean="0">
                          <a:solidFill>
                            <a:schemeClr val="tx1"/>
                          </a:solidFill>
                          <a:latin typeface="+mj-lt"/>
                        </a:rPr>
                        <a:t>ATL subset</a:t>
                      </a:r>
                      <a:endParaRPr lang="en-US" i="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dirty="0" smtClean="0">
                          <a:solidFill>
                            <a:schemeClr val="tx1"/>
                          </a:solidFill>
                          <a:latin typeface="+mj-lt"/>
                        </a:rPr>
                        <a:t>3</a:t>
                      </a:r>
                      <a:r>
                        <a:rPr lang="en-US" sz="2000" b="1" baseline="30000" dirty="0" smtClean="0">
                          <a:solidFill>
                            <a:schemeClr val="tx1"/>
                          </a:solidFill>
                          <a:latin typeface="+mj-lt"/>
                        </a:rPr>
                        <a:t>rd</a:t>
                      </a:r>
                      <a:r>
                        <a:rPr lang="en-US" sz="2000" b="1" dirty="0" smtClean="0">
                          <a:solidFill>
                            <a:schemeClr val="tx1"/>
                          </a:solidFill>
                          <a:latin typeface="+mj-lt"/>
                        </a:rPr>
                        <a:t> party</a:t>
                      </a:r>
                      <a:r>
                        <a:rPr lang="en-US" sz="2000" b="1" baseline="0" dirty="0" smtClean="0">
                          <a:solidFill>
                            <a:schemeClr val="tx1"/>
                          </a:solidFill>
                          <a:latin typeface="+mj-lt"/>
                        </a:rPr>
                        <a:t> libraries</a:t>
                      </a:r>
                      <a:endParaRPr lang="en-US" sz="2000" b="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CF2"/>
                    </a:solidFill>
                  </a:tcPr>
                </a:tc>
                <a:tc>
                  <a:txBody>
                    <a:bodyPr/>
                    <a:lstStyle/>
                    <a:p>
                      <a:pPr algn="ctr"/>
                      <a:endParaRPr lang="en-US" dirty="0">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i="1" dirty="0" smtClean="0">
                          <a:solidFill>
                            <a:schemeClr val="tx1"/>
                          </a:solidFill>
                          <a:latin typeface="+mj-lt"/>
                        </a:rPr>
                        <a:t>it depends</a:t>
                      </a:r>
                      <a:endParaRPr lang="en-US" i="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dirty="0" smtClean="0">
                          <a:solidFill>
                            <a:schemeClr val="tx1"/>
                          </a:solidFill>
                          <a:latin typeface="+mj-lt"/>
                        </a:rPr>
                        <a:t>Everything else</a:t>
                      </a:r>
                      <a:endParaRPr lang="en-US" sz="2000" b="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CF2"/>
                    </a:solidFill>
                  </a:tcPr>
                </a:tc>
                <a:tc>
                  <a:txBody>
                    <a:bodyPr/>
                    <a:lstStyle/>
                    <a:p>
                      <a:pPr algn="ctr"/>
                      <a:endParaRPr lang="en-US" dirty="0">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i="1" dirty="0" smtClean="0">
                          <a:solidFill>
                            <a:schemeClr val="tx1"/>
                          </a:solidFill>
                          <a:latin typeface="+mj-lt"/>
                        </a:rPr>
                        <a:t>it depends</a:t>
                      </a:r>
                      <a:endParaRPr lang="en-US" i="1" dirty="0">
                        <a:solidFill>
                          <a:schemeClr val="tx1"/>
                        </a:solidFill>
                        <a:latin typeface="+mj-lt"/>
                      </a:endParaRPr>
                    </a:p>
                  </a:txBody>
                  <a:tcPr marL="137160" marR="137160" marT="137160" marB="137160">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037" y="2049462"/>
            <a:ext cx="457200" cy="4572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481" y="1516062"/>
            <a:ext cx="346311" cy="346311"/>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650" y="6088062"/>
            <a:ext cx="491371" cy="491371"/>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066" y="5520491"/>
            <a:ext cx="491371" cy="491371"/>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037" y="2659062"/>
            <a:ext cx="457200" cy="457200"/>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037" y="3192462"/>
            <a:ext cx="457200" cy="457200"/>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237" y="3878262"/>
            <a:ext cx="346311" cy="346311"/>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841" y="4411662"/>
            <a:ext cx="457200" cy="457200"/>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841" y="4945062"/>
            <a:ext cx="457200" cy="457200"/>
          </a:xfrm>
          <a:prstGeom prst="rect">
            <a:avLst/>
          </a:prstGeom>
        </p:spPr>
      </p:pic>
      <p:sp>
        <p:nvSpPr>
          <p:cNvPr id="33" name="Left Brace 32"/>
          <p:cNvSpPr/>
          <p:nvPr/>
        </p:nvSpPr>
        <p:spPr>
          <a:xfrm>
            <a:off x="2484437" y="1439863"/>
            <a:ext cx="304800" cy="1066800"/>
          </a:xfrm>
          <a:prstGeom prst="leftBrace">
            <a:avLst>
              <a:gd name="adj1" fmla="val 4721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a:off x="2484437" y="2659062"/>
            <a:ext cx="304800" cy="2743200"/>
          </a:xfrm>
          <a:prstGeom prst="leftBrace">
            <a:avLst>
              <a:gd name="adj1" fmla="val 4721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Left Brace 34"/>
          <p:cNvSpPr/>
          <p:nvPr/>
        </p:nvSpPr>
        <p:spPr>
          <a:xfrm>
            <a:off x="2484437" y="5554660"/>
            <a:ext cx="304800" cy="990601"/>
          </a:xfrm>
          <a:prstGeom prst="leftBrace">
            <a:avLst>
              <a:gd name="adj1" fmla="val 4721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1611224" y="1897062"/>
            <a:ext cx="797013" cy="461665"/>
          </a:xfrm>
          <a:prstGeom prst="rect">
            <a:avLst/>
          </a:prstGeom>
          <a:noFill/>
        </p:spPr>
        <p:txBody>
          <a:bodyPr wrap="none" rtlCol="0">
            <a:spAutoFit/>
          </a:bodyPr>
          <a:lstStyle/>
          <a:p>
            <a:pPr algn="r"/>
            <a:r>
              <a:rPr lang="en-US" sz="2400" dirty="0" smtClean="0">
                <a:gradFill>
                  <a:gsLst>
                    <a:gs pos="0">
                      <a:schemeClr val="tx1"/>
                    </a:gs>
                    <a:gs pos="100000">
                      <a:schemeClr val="tx1"/>
                    </a:gs>
                  </a:gsLst>
                  <a:lin ang="5400000" scaled="0"/>
                </a:gradFill>
                <a:latin typeface="+mj-lt"/>
              </a:rPr>
              <a:t>View</a:t>
            </a:r>
          </a:p>
        </p:txBody>
      </p:sp>
      <p:sp>
        <p:nvSpPr>
          <p:cNvPr id="37" name="TextBox 36"/>
          <p:cNvSpPr txBox="1"/>
          <p:nvPr/>
        </p:nvSpPr>
        <p:spPr>
          <a:xfrm>
            <a:off x="1402834" y="3802062"/>
            <a:ext cx="1005403" cy="461665"/>
          </a:xfrm>
          <a:prstGeom prst="rect">
            <a:avLst/>
          </a:prstGeom>
          <a:noFill/>
        </p:spPr>
        <p:txBody>
          <a:bodyPr wrap="none" rtlCol="0">
            <a:spAutoFit/>
          </a:bodyPr>
          <a:lstStyle/>
          <a:p>
            <a:pPr algn="r"/>
            <a:r>
              <a:rPr lang="en-US" sz="2400" dirty="0" smtClean="0">
                <a:gradFill>
                  <a:gsLst>
                    <a:gs pos="0">
                      <a:schemeClr val="tx1"/>
                    </a:gs>
                    <a:gs pos="100000">
                      <a:schemeClr val="tx1"/>
                    </a:gs>
                  </a:gsLst>
                  <a:lin ang="5400000" scaled="0"/>
                </a:gradFill>
                <a:latin typeface="+mj-lt"/>
              </a:rPr>
              <a:t>Model</a:t>
            </a:r>
          </a:p>
        </p:txBody>
      </p:sp>
      <p:sp>
        <p:nvSpPr>
          <p:cNvPr id="38" name="TextBox 37"/>
          <p:cNvSpPr txBox="1"/>
          <p:nvPr/>
        </p:nvSpPr>
        <p:spPr>
          <a:xfrm>
            <a:off x="1476572" y="5783262"/>
            <a:ext cx="931665" cy="461665"/>
          </a:xfrm>
          <a:prstGeom prst="rect">
            <a:avLst/>
          </a:prstGeom>
          <a:noFill/>
        </p:spPr>
        <p:txBody>
          <a:bodyPr wrap="none" rtlCol="0">
            <a:spAutoFit/>
          </a:bodyPr>
          <a:lstStyle/>
          <a:p>
            <a:pPr algn="r"/>
            <a:r>
              <a:rPr lang="en-US" sz="2400" dirty="0" smtClean="0">
                <a:gradFill>
                  <a:gsLst>
                    <a:gs pos="0">
                      <a:schemeClr val="tx1"/>
                    </a:gs>
                    <a:gs pos="100000">
                      <a:schemeClr val="tx1"/>
                    </a:gs>
                  </a:gsLst>
                  <a:lin ang="5400000" scaled="0"/>
                </a:gradFill>
                <a:latin typeface="+mj-lt"/>
              </a:rPr>
              <a:t>Other</a:t>
            </a:r>
          </a:p>
        </p:txBody>
      </p:sp>
    </p:spTree>
    <p:extLst>
      <p:ext uri="{BB962C8B-B14F-4D97-AF65-F5344CB8AC3E}">
        <p14:creationId xmlns:p14="http://schemas.microsoft.com/office/powerpoint/2010/main" val="16272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Restrictions: What to do?</a:t>
            </a:r>
            <a:endParaRPr lang="en-US" dirty="0"/>
          </a:p>
        </p:txBody>
      </p:sp>
      <p:sp>
        <p:nvSpPr>
          <p:cNvPr id="3" name="Text Placeholder 2"/>
          <p:cNvSpPr>
            <a:spLocks noGrp="1"/>
          </p:cNvSpPr>
          <p:nvPr>
            <p:ph type="body" sz="quarter" idx="10"/>
          </p:nvPr>
        </p:nvSpPr>
        <p:spPr/>
        <p:txBody>
          <a:bodyPr/>
          <a:lstStyle/>
          <a:p>
            <a:pPr lvl="0"/>
            <a:r>
              <a:rPr lang="en-US" dirty="0" smtClean="0">
                <a:solidFill>
                  <a:srgbClr val="FFC000"/>
                </a:solidFill>
              </a:rPr>
              <a:t>Preferred: </a:t>
            </a:r>
            <a:r>
              <a:rPr lang="en-US" dirty="0" smtClean="0">
                <a:gradFill>
                  <a:gsLst>
                    <a:gs pos="0">
                      <a:srgbClr val="FFFFFF"/>
                    </a:gs>
                    <a:gs pos="100000">
                      <a:srgbClr val="FFFFFF"/>
                    </a:gs>
                  </a:gsLst>
                  <a:lin ang="5400000" scaled="0"/>
                </a:gradFill>
              </a:rPr>
              <a:t>Use the Windows Application Certification Kit</a:t>
            </a:r>
          </a:p>
          <a:p>
            <a:pPr marL="571500" lvl="0" indent="-571500">
              <a:buFont typeface="Arial" panose="020B0604020202020204" pitchFamily="34" charset="0"/>
              <a:buChar char="•"/>
            </a:pPr>
            <a:r>
              <a:rPr lang="en-US" dirty="0" smtClean="0">
                <a:gradFill>
                  <a:gsLst>
                    <a:gs pos="0">
                      <a:srgbClr val="FFFFFF"/>
                    </a:gs>
                    <a:gs pos="100000">
                      <a:srgbClr val="FFFFFF"/>
                    </a:gs>
                  </a:gsLst>
                  <a:lin ang="5400000" scaled="0"/>
                </a:gradFill>
              </a:rPr>
              <a:t>Run it on the original binaries</a:t>
            </a:r>
          </a:p>
          <a:p>
            <a:pPr marL="571500" lvl="0" indent="-571500">
              <a:buFont typeface="Arial" panose="020B0604020202020204" pitchFamily="34" charset="0"/>
              <a:buChar char="•"/>
            </a:pPr>
            <a:r>
              <a:rPr lang="en-US" dirty="0" smtClean="0">
                <a:gradFill>
                  <a:gsLst>
                    <a:gs pos="0">
                      <a:srgbClr val="FFFFFF"/>
                    </a:gs>
                    <a:gs pos="100000">
                      <a:srgbClr val="FFFFFF"/>
                    </a:gs>
                  </a:gsLst>
                  <a:lin ang="5400000" scaled="0"/>
                </a:gradFill>
              </a:rPr>
              <a:t>The generated API list is your “to do” list</a:t>
            </a:r>
          </a:p>
          <a:p>
            <a:pPr marL="571500" lvl="0" indent="-571500">
              <a:buFont typeface="Arial" panose="020B0604020202020204" pitchFamily="34" charset="0"/>
              <a:buChar char="•"/>
            </a:pPr>
            <a:r>
              <a:rPr lang="en-US" dirty="0" smtClean="0">
                <a:gradFill>
                  <a:gsLst>
                    <a:gs pos="0">
                      <a:srgbClr val="FFFFFF"/>
                    </a:gs>
                    <a:gs pos="100000">
                      <a:srgbClr val="FFFFFF"/>
                    </a:gs>
                  </a:gsLst>
                  <a:lin ang="5400000" scaled="0"/>
                </a:gradFill>
              </a:rPr>
              <a:t>The VS IDE can help find all references to APIs in your list</a:t>
            </a:r>
          </a:p>
          <a:p>
            <a:pPr marL="571500" lvl="0" indent="-571500">
              <a:buFont typeface="Arial" panose="020B0604020202020204" pitchFamily="34" charset="0"/>
              <a:buChar char="•"/>
            </a:pPr>
            <a:endParaRPr lang="en-US" dirty="0" smtClean="0">
              <a:gradFill>
                <a:gsLst>
                  <a:gs pos="0">
                    <a:srgbClr val="FFFFFF"/>
                  </a:gs>
                  <a:gs pos="100000">
                    <a:srgbClr val="FFFFFF"/>
                  </a:gs>
                </a:gsLst>
                <a:lin ang="5400000" scaled="0"/>
              </a:gradFill>
            </a:endParaRPr>
          </a:p>
          <a:p>
            <a:pPr lvl="0"/>
            <a:r>
              <a:rPr lang="en-US" dirty="0" smtClean="0">
                <a:solidFill>
                  <a:srgbClr val="FFC000"/>
                </a:solidFill>
              </a:rPr>
              <a:t>Not Recommended: </a:t>
            </a:r>
            <a:r>
              <a:rPr lang="en-US" dirty="0" smtClean="0">
                <a:gradFill>
                  <a:gsLst>
                    <a:gs pos="0">
                      <a:srgbClr val="FFFFFF"/>
                    </a:gs>
                    <a:gs pos="100000">
                      <a:srgbClr val="FFFFFF"/>
                    </a:gs>
                  </a:gsLst>
                  <a:lin ang="5400000" scaled="0"/>
                </a:gradFill>
              </a:rPr>
              <a:t>Use the pre-processor</a:t>
            </a:r>
          </a:p>
          <a:p>
            <a:pPr marL="571500" lvl="0" indent="-571500">
              <a:buFont typeface="Arial" panose="020B0604020202020204" pitchFamily="34" charset="0"/>
              <a:buChar char="•"/>
            </a:pPr>
            <a:r>
              <a:rPr lang="en-US" dirty="0" smtClean="0">
                <a:gradFill>
                  <a:gsLst>
                    <a:gs pos="0">
                      <a:srgbClr val="FFFFFF"/>
                    </a:gs>
                    <a:gs pos="100000">
                      <a:srgbClr val="FFFFFF"/>
                    </a:gs>
                  </a:gsLst>
                  <a:lin ang="5400000" scaled="0"/>
                </a:gradFill>
              </a:rPr>
              <a:t>Set the </a:t>
            </a:r>
            <a:r>
              <a:rPr lang="en-US" dirty="0" smtClean="0">
                <a:gradFill>
                  <a:gsLst>
                    <a:gs pos="0">
                      <a:srgbClr val="FFFFFF"/>
                    </a:gs>
                    <a:gs pos="100000">
                      <a:srgbClr val="FFFFFF"/>
                    </a:gs>
                  </a:gsLst>
                  <a:lin ang="5400000" scaled="0"/>
                </a:gradFill>
                <a:latin typeface="Consolas" panose="020B0609020204030204" pitchFamily="49" charset="0"/>
                <a:cs typeface="Consolas" panose="020B0609020204030204" pitchFamily="49" charset="0"/>
              </a:rPr>
              <a:t>WINAPI_FAMILY_PARTITION</a:t>
            </a:r>
            <a:r>
              <a:rPr lang="en-US" dirty="0" smtClean="0">
                <a:gradFill>
                  <a:gsLst>
                    <a:gs pos="0">
                      <a:srgbClr val="FFFFFF"/>
                    </a:gs>
                    <a:gs pos="100000">
                      <a:srgbClr val="FFFFFF"/>
                    </a:gs>
                  </a:gsLst>
                  <a:lin ang="5400000" scaled="0"/>
                </a:gradFill>
              </a:rPr>
              <a:t> macro</a:t>
            </a:r>
          </a:p>
          <a:p>
            <a:pPr marL="571500" lvl="0" indent="-571500">
              <a:buFont typeface="Arial" panose="020B0604020202020204" pitchFamily="34" charset="0"/>
              <a:buChar char="•"/>
            </a:pPr>
            <a:r>
              <a:rPr lang="en-US" dirty="0" smtClean="0">
                <a:gradFill>
                  <a:gsLst>
                    <a:gs pos="0">
                      <a:srgbClr val="FFFFFF"/>
                    </a:gs>
                    <a:gs pos="100000">
                      <a:srgbClr val="FFFFFF"/>
                    </a:gs>
                  </a:gsLst>
                  <a:lin ang="5400000" scaled="0"/>
                </a:gradFill>
              </a:rPr>
              <a:t>Work through the compiler errors</a:t>
            </a:r>
          </a:p>
          <a:p>
            <a:pPr lvl="0"/>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83983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Windows App Cert Kit</a:t>
            </a:r>
            <a:endParaRPr lang="en-US" dirty="0"/>
          </a:p>
        </p:txBody>
      </p:sp>
    </p:spTree>
    <p:extLst>
      <p:ext uri="{BB962C8B-B14F-4D97-AF65-F5344CB8AC3E}">
        <p14:creationId xmlns:p14="http://schemas.microsoft.com/office/powerpoint/2010/main" val="2378065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Restriction: Threading Example</a:t>
            </a:r>
            <a:endParaRPr lang="en-US" dirty="0"/>
          </a:p>
        </p:txBody>
      </p:sp>
      <p:sp>
        <p:nvSpPr>
          <p:cNvPr id="3" name="Text Placeholder 2"/>
          <p:cNvSpPr>
            <a:spLocks noGrp="1"/>
          </p:cNvSpPr>
          <p:nvPr>
            <p:ph type="body" sz="quarter" idx="10"/>
          </p:nvPr>
        </p:nvSpPr>
        <p:spPr/>
        <p:txBody>
          <a:bodyPr/>
          <a:lstStyle/>
          <a:p>
            <a:r>
              <a:rPr lang="en-US" dirty="0" smtClean="0"/>
              <a:t>Threading is key to performance and battery usage</a:t>
            </a:r>
          </a:p>
          <a:p>
            <a:endParaRPr lang="en-US" sz="1400" dirty="0" smtClean="0"/>
          </a:p>
          <a:p>
            <a:r>
              <a:rPr lang="en-US" dirty="0" smtClean="0"/>
              <a:t>Needed to strike a tough balance between:</a:t>
            </a:r>
          </a:p>
          <a:p>
            <a:pPr marL="571500" indent="-571500">
              <a:buFont typeface="Arial" panose="020B0604020202020204" pitchFamily="34" charset="0"/>
              <a:buChar char="•"/>
            </a:pPr>
            <a:r>
              <a:rPr lang="en-US" dirty="0" smtClean="0"/>
              <a:t>Great user experience</a:t>
            </a:r>
          </a:p>
          <a:p>
            <a:pPr marL="571500" indent="-571500">
              <a:buFont typeface="Arial" panose="020B0604020202020204" pitchFamily="34" charset="0"/>
              <a:buChar char="•"/>
            </a:pPr>
            <a:r>
              <a:rPr lang="en-US" dirty="0" smtClean="0"/>
              <a:t>Advanced usage</a:t>
            </a:r>
          </a:p>
          <a:p>
            <a:pPr marL="571500" indent="-571500">
              <a:buFont typeface="Arial" panose="020B0604020202020204" pitchFamily="34" charset="0"/>
              <a:buChar char="•"/>
            </a:pPr>
            <a:r>
              <a:rPr lang="en-US" dirty="0" smtClean="0"/>
              <a:t>Compatibility</a:t>
            </a:r>
          </a:p>
          <a:p>
            <a:endParaRPr lang="en-US" dirty="0" smtClean="0"/>
          </a:p>
          <a:p>
            <a:r>
              <a:rPr lang="en-US" dirty="0" smtClean="0"/>
              <a:t>Result: the code example on this slide will not work</a:t>
            </a:r>
            <a:endParaRPr lang="en-US" dirty="0"/>
          </a:p>
        </p:txBody>
      </p:sp>
      <p:pic>
        <p:nvPicPr>
          <p:cNvPr id="4" name="Picture 3"/>
          <p:cNvPicPr>
            <a:picLocks noChangeAspect="1"/>
          </p:cNvPicPr>
          <p:nvPr/>
        </p:nvPicPr>
        <p:blipFill rotWithShape="1">
          <a:blip r:embed="rId2"/>
          <a:srcRect l="4509" t="7196" r="7162" b="8981"/>
          <a:stretch/>
        </p:blipFill>
        <p:spPr>
          <a:xfrm>
            <a:off x="5913437" y="3344862"/>
            <a:ext cx="5638800" cy="21336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837" y="4335462"/>
            <a:ext cx="1371600" cy="1371600"/>
          </a:xfrm>
          <a:prstGeom prst="rect">
            <a:avLst/>
          </a:prstGeom>
        </p:spPr>
      </p:pic>
    </p:spTree>
    <p:extLst>
      <p:ext uri="{BB962C8B-B14F-4D97-AF65-F5344CB8AC3E}">
        <p14:creationId xmlns:p14="http://schemas.microsoft.com/office/powerpoint/2010/main" val="2353568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BC550FA6FBC241A1BEAC5214EF25DA" ma:contentTypeVersion="0" ma:contentTypeDescription="Create a new document." ma:contentTypeScope="" ma:versionID="602957d95c43a971a4f7a43cf59a8a8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FDBBDE9-098C-40CB-B484-245971ABA2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 (2)</Template>
  <TotalTime>1252</TotalTime>
  <Words>1026</Words>
  <Application>Microsoft Office PowerPoint</Application>
  <PresentationFormat>Custom</PresentationFormat>
  <Paragraphs>218</Paragraphs>
  <Slides>23</Slides>
  <Notes>2</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ＭＳ Ｐゴシック</vt:lpstr>
      <vt:lpstr>Arial</vt:lpstr>
      <vt:lpstr>Arial Rounded MT Bold</vt:lpstr>
      <vt:lpstr>Avenir LT Pro 45 Book</vt:lpstr>
      <vt:lpstr>Calibri</vt:lpstr>
      <vt:lpstr>Consolas</vt:lpstr>
      <vt:lpstr>Segoe UI</vt:lpstr>
      <vt:lpstr>Segoe UI Light</vt:lpstr>
      <vt:lpstr>Build_Template_16x9 (2)</vt:lpstr>
      <vt:lpstr>4_5-30405_Build_Template_16x9_White_Background</vt:lpstr>
      <vt:lpstr>3_5-30405_Build_Template_16x9_Red_Color_Background</vt:lpstr>
      <vt:lpstr>2_5-30405_Build_Template_16x9_LightBlue_Color_Background</vt:lpstr>
      <vt:lpstr>1_5-30405_Build_Template_16x9_DarkBlue_Color_Background</vt:lpstr>
      <vt:lpstr>Bringing Existing C++ Code to Windows Store Apps</vt:lpstr>
      <vt:lpstr>Agenda </vt:lpstr>
      <vt:lpstr>What’s Different?</vt:lpstr>
      <vt:lpstr>User Interface</vt:lpstr>
      <vt:lpstr>API Restrictions</vt:lpstr>
      <vt:lpstr>API Restrictions: What to expect?</vt:lpstr>
      <vt:lpstr>API Restrictions: What to do?</vt:lpstr>
      <vt:lpstr>Demo: Windows App Cert Kit</vt:lpstr>
      <vt:lpstr>API Restriction: Threading Example</vt:lpstr>
      <vt:lpstr>API Restriction: Threading Example</vt:lpstr>
      <vt:lpstr>API Restriction: File I/O Example</vt:lpstr>
      <vt:lpstr>New APIs: WinRT</vt:lpstr>
      <vt:lpstr>New APIs: Asynchronous Pattern</vt:lpstr>
      <vt:lpstr>Async: Basic Pattern</vt:lpstr>
      <vt:lpstr>Async: Example</vt:lpstr>
      <vt:lpstr>Async: Example</vt:lpstr>
      <vt:lpstr>WinRT Components</vt:lpstr>
      <vt:lpstr>WinRT Components</vt:lpstr>
      <vt:lpstr>Demo: Putting it all together</vt:lpstr>
      <vt:lpstr>Conclusion</vt:lpstr>
      <vt:lpstr>Related Sessions</vt:lpstr>
      <vt:lpstr>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subject>Build 2012</dc:subject>
  <dc:creator>Angie Nelson (Clearwater Group)</dc:creator>
  <cp:keywords>Build 2012</cp:keywords>
  <dc:description>Template: Mitchell Derrey, Silver Fox Productions
Formatting: 
Date: October 29th - November 2nd, 2012
Location: MSCC, Redmond, WA
Audience Type: Internal</dc:description>
  <cp:lastModifiedBy>Tarek Madkour</cp:lastModifiedBy>
  <cp:revision>134</cp:revision>
  <dcterms:created xsi:type="dcterms:W3CDTF">2012-10-01T22:04:30Z</dcterms:created>
  <dcterms:modified xsi:type="dcterms:W3CDTF">2012-11-01T17:38:59Z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0x010100BCBC550FA6FBC241A1BEAC5214EF25DA</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