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6.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68" r:id="rId4"/>
    <p:sldMasterId id="2147484246" r:id="rId5"/>
    <p:sldMasterId id="2147484330" r:id="rId6"/>
    <p:sldMasterId id="2147484348" r:id="rId7"/>
    <p:sldMasterId id="2147484364" r:id="rId8"/>
    <p:sldMasterId id="2147484381" r:id="rId9"/>
    <p:sldMasterId id="2147484399" r:id="rId10"/>
  </p:sldMasterIdLst>
  <p:notesMasterIdLst>
    <p:notesMasterId r:id="rId37"/>
  </p:notesMasterIdLst>
  <p:handoutMasterIdLst>
    <p:handoutMasterId r:id="rId38"/>
  </p:handout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81" r:id="rId31"/>
    <p:sldId id="276" r:id="rId32"/>
    <p:sldId id="279" r:id="rId33"/>
    <p:sldId id="280" r:id="rId34"/>
    <p:sldId id="282" r:id="rId35"/>
    <p:sldId id="278" r:id="rId36"/>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867" userDrawn="1">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09" userDrawn="1">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81462" autoAdjust="0"/>
  </p:normalViewPr>
  <p:slideViewPr>
    <p:cSldViewPr snapToGrid="0">
      <p:cViewPr varScale="1">
        <p:scale>
          <a:sx n="123" d="100"/>
          <a:sy n="123" d="100"/>
        </p:scale>
        <p:origin x="402" y="102"/>
      </p:cViewPr>
      <p:guideLst>
        <p:guide orient="horz" pos="188"/>
        <p:guide orient="horz" pos="763"/>
        <p:guide orient="horz" pos="1339"/>
        <p:guide orient="horz" pos="2491"/>
        <p:guide orient="horz" pos="4218"/>
        <p:guide orient="horz" pos="3643"/>
        <p:guide orient="horz" pos="3067"/>
        <p:guide orient="horz" pos="1867"/>
        <p:guide orient="horz" pos="4392"/>
        <p:guide pos="173"/>
        <p:guide pos="1325"/>
        <p:guide pos="7661"/>
        <p:guide pos="749"/>
        <p:guide pos="7085"/>
        <p:guide pos="3629"/>
        <p:guide pos="1901"/>
        <p:guide pos="2477"/>
        <p:guide pos="4205"/>
        <p:guide pos="4781"/>
        <p:guide pos="5357"/>
        <p:guide pos="5909"/>
        <p:guide pos="6509"/>
        <p:guide pos="3053"/>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commentAuthors" Target="commentAuthors.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10/30/2012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10/30/2012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10/30/2012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3969216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04244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54802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540533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931117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24436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782832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63207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074122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915268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35708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849244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210634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900289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46035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739332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3719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1427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23645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96000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520045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273351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75140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83119-EC1F-410E-A480-7F3F7DDE4D0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48741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790508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7318419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53192325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2151169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591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149587075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105610732"/>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069263769"/>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34723211"/>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90874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84919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12781625"/>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63852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7497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978410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40" y="5783263"/>
            <a:ext cx="11887200" cy="914400"/>
          </a:xfrm>
        </p:spPr>
        <p:txBody>
          <a:bodyPr lIns="186520" tIns="149216" rIns="186520" bIns="149216" anchor="b">
            <a:noAutofit/>
          </a:bodyPr>
          <a:lstStyle>
            <a:lvl1pPr>
              <a:defRPr sz="15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42" y="2125665"/>
            <a:ext cx="11887198" cy="912813"/>
          </a:xfrm>
        </p:spPr>
        <p:txBody>
          <a:bodyPr/>
          <a:lstStyle>
            <a:lvl1pPr>
              <a:defRPr sz="4100"/>
            </a:lvl1pPr>
          </a:lstStyle>
          <a:p>
            <a:r>
              <a:rPr lang="en-US" dirty="0" smtClean="0"/>
              <a:t>Click to edit master title style</a:t>
            </a:r>
            <a:endParaRPr lang="en-US" dirty="0"/>
          </a:p>
        </p:txBody>
      </p:sp>
    </p:spTree>
    <p:extLst>
      <p:ext uri="{BB962C8B-B14F-4D97-AF65-F5344CB8AC3E}">
        <p14:creationId xmlns:p14="http://schemas.microsoft.com/office/powerpoint/2010/main" val="19682941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40" y="1211264"/>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70384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6520" tIns="149216" rIns="186520" bIns="149216">
            <a:noAutofit/>
          </a:bodyPr>
          <a:lstStyle>
            <a:lvl1pPr>
              <a:defRPr sz="2700"/>
            </a:lvl1pPr>
            <a:lvl2pPr>
              <a:defRPr sz="2100"/>
            </a:lvl2pPr>
            <a:lvl3pPr>
              <a:defRPr sz="1800"/>
            </a:lvl3pPr>
            <a:lvl4pPr>
              <a:defRPr sz="15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9" y="2125663"/>
            <a:ext cx="2743201" cy="4572000"/>
          </a:xfrm>
        </p:spPr>
        <p:txBody>
          <a:bodyPr lIns="186520" tIns="149216" rIns="186520" bIns="149216">
            <a:noAutofit/>
          </a:bodyPr>
          <a:lstStyle>
            <a:lvl1pPr algn="l" defTabSz="685565" rtl="0" eaLnBrk="1" latinLnBrk="0" hangingPunct="1">
              <a:spcBef>
                <a:spcPct val="0"/>
              </a:spcBef>
              <a:buNone/>
              <a:defRPr lang="en-US" sz="1800" kern="1200" dirty="0" smtClean="0">
                <a:gradFill>
                  <a:gsLst>
                    <a:gs pos="0">
                      <a:schemeClr val="tx1"/>
                    </a:gs>
                    <a:gs pos="100000">
                      <a:schemeClr val="tx1"/>
                    </a:gs>
                  </a:gsLst>
                  <a:lin ang="5400000" scaled="0"/>
                </a:gradFill>
                <a:latin typeface="+mn-lt"/>
                <a:ea typeface="+mj-ea"/>
                <a:cs typeface="+mj-cs"/>
              </a:defRPr>
            </a:lvl1pPr>
            <a:lvl2pPr algn="l" defTabSz="685565" rtl="0" eaLnBrk="1" latinLnBrk="0" hangingPunct="1">
              <a:spcBef>
                <a:spcPct val="0"/>
              </a:spcBef>
              <a:buNone/>
              <a:defRPr lang="en-US" sz="1200" kern="1200" dirty="0" smtClean="0">
                <a:gradFill>
                  <a:gsLst>
                    <a:gs pos="0">
                      <a:schemeClr val="tx1"/>
                    </a:gs>
                    <a:gs pos="100000">
                      <a:schemeClr val="tx1"/>
                    </a:gs>
                  </a:gsLst>
                  <a:lin ang="5400000" scaled="0"/>
                </a:gradFill>
                <a:latin typeface="+mn-lt"/>
                <a:ea typeface="+mj-ea"/>
                <a:cs typeface="+mj-cs"/>
              </a:defRPr>
            </a:lvl2pPr>
            <a:lvl3pPr marL="171391" indent="0" algn="l" defTabSz="685565" rtl="0" eaLnBrk="1" latinLnBrk="0" hangingPunct="1">
              <a:spcBef>
                <a:spcPct val="0"/>
              </a:spcBef>
              <a:buNone/>
              <a:defRPr lang="en-US" sz="1200" kern="1200" dirty="0" smtClean="0">
                <a:gradFill>
                  <a:gsLst>
                    <a:gs pos="0">
                      <a:schemeClr val="tx1"/>
                    </a:gs>
                    <a:gs pos="100000">
                      <a:schemeClr val="tx1"/>
                    </a:gs>
                  </a:gsLst>
                  <a:lin ang="5400000" scaled="0"/>
                </a:gradFill>
                <a:latin typeface="+mn-lt"/>
                <a:ea typeface="+mj-ea"/>
                <a:cs typeface="+mj-cs"/>
              </a:defRPr>
            </a:lvl3pPr>
            <a:lvl4pPr marL="342782" indent="0" algn="l" defTabSz="685565" rtl="0" eaLnBrk="1" latinLnBrk="0" hangingPunct="1">
              <a:spcBef>
                <a:spcPct val="0"/>
              </a:spcBef>
              <a:buNone/>
              <a:defRPr lang="en-US" sz="1200" kern="1200" dirty="0" smtClean="0">
                <a:gradFill>
                  <a:gsLst>
                    <a:gs pos="0">
                      <a:schemeClr val="tx1"/>
                    </a:gs>
                    <a:gs pos="100000">
                      <a:schemeClr val="tx1"/>
                    </a:gs>
                  </a:gsLst>
                  <a:lin ang="5400000" scaled="0"/>
                </a:gradFill>
                <a:latin typeface="+mn-lt"/>
                <a:ea typeface="+mj-ea"/>
                <a:cs typeface="+mj-cs"/>
              </a:defRPr>
            </a:lvl4pPr>
            <a:lvl5pPr marL="554642" indent="0" algn="l" defTabSz="685565" rtl="0" eaLnBrk="1" latinLnBrk="0" hangingPunct="1">
              <a:spcBef>
                <a:spcPct val="0"/>
              </a:spcBef>
              <a:buNone/>
              <a:defRPr lang="en-US" sz="12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0452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42" y="2125665"/>
            <a:ext cx="10058400" cy="912813"/>
          </a:xfrm>
        </p:spPr>
        <p:txBody>
          <a:bodyPr/>
          <a:lstStyle>
            <a:lvl1pPr>
              <a:defRPr sz="2700"/>
            </a:lvl1pPr>
          </a:lstStyle>
          <a:p>
            <a:r>
              <a:rPr lang="en-US" dirty="0" smtClean="0"/>
              <a:t>Click to edit master title style</a:t>
            </a:r>
            <a:endParaRPr lang="en-US" dirty="0"/>
          </a:p>
        </p:txBody>
      </p:sp>
    </p:spTree>
    <p:extLst>
      <p:ext uri="{BB962C8B-B14F-4D97-AF65-F5344CB8AC3E}">
        <p14:creationId xmlns:p14="http://schemas.microsoft.com/office/powerpoint/2010/main" val="41367671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9" y="2125664"/>
            <a:ext cx="2743201" cy="4570412"/>
          </a:xfrm>
        </p:spPr>
        <p:txBody>
          <a:bodyPr vert="horz" lIns="186520" tIns="149216" rIns="186520" bIns="149216" rtlCol="0">
            <a:noAutofit/>
          </a:bodyPr>
          <a:lstStyle>
            <a:lvl1pPr>
              <a:defRPr lang="en-US" sz="18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551380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9" y="1211264"/>
            <a:ext cx="2743201" cy="5484812"/>
          </a:xfrm>
        </p:spPr>
        <p:txBody>
          <a:bodyPr lIns="186520" tIns="149216" rIns="186520" bIns="149216"/>
          <a:lstStyle>
            <a:lvl1pPr>
              <a:defRPr lang="en-US" sz="1800" kern="1200" dirty="0" smtClean="0">
                <a:gradFill>
                  <a:gsLst>
                    <a:gs pos="0">
                      <a:schemeClr val="tx1"/>
                    </a:gs>
                    <a:gs pos="100000">
                      <a:schemeClr val="tx1"/>
                    </a:gs>
                  </a:gsLst>
                  <a:lin ang="5400000" scaled="0"/>
                </a:gradFill>
                <a:latin typeface="+mn-lt"/>
                <a:ea typeface="+mj-ea"/>
                <a:cs typeface="+mj-cs"/>
              </a:defRPr>
            </a:lvl1pPr>
          </a:lstStyle>
          <a:p>
            <a:pPr marL="0" lvl="0" indent="0" algn="l" defTabSz="685565"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200042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3" y="3040063"/>
            <a:ext cx="6400801" cy="914400"/>
          </a:xfrm>
        </p:spPr>
        <p:txBody>
          <a:bodyPr wrap="square" lIns="186520" tIns="149216" rIns="186520" bIns="149216" anchor="ctr">
            <a:noAutofit/>
          </a:bodyPr>
          <a:lstStyle>
            <a:lvl1pPr>
              <a:lnSpc>
                <a:spcPct val="95000"/>
              </a:lnSpc>
              <a:spcBef>
                <a:spcPts val="0"/>
              </a:spcBef>
              <a:spcAft>
                <a:spcPts val="1224"/>
              </a:spcAft>
              <a:defRPr lang="en-US" sz="27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612"/>
              </a:spcBef>
              <a:defRPr sz="1400">
                <a:solidFill>
                  <a:srgbClr val="FFFFFF"/>
                </a:solidFill>
              </a:defRPr>
            </a:lvl2pPr>
            <a:lvl3pPr>
              <a:lnSpc>
                <a:spcPct val="100000"/>
              </a:lnSpc>
              <a:spcBef>
                <a:spcPts val="612"/>
              </a:spcBef>
              <a:defRPr sz="1400">
                <a:solidFill>
                  <a:srgbClr val="FFFFFF"/>
                </a:solidFill>
              </a:defRPr>
            </a:lvl3pPr>
            <a:lvl4pPr>
              <a:lnSpc>
                <a:spcPct val="100000"/>
              </a:lnSpc>
              <a:spcBef>
                <a:spcPts val="612"/>
              </a:spcBef>
              <a:defRPr sz="1400">
                <a:solidFill>
                  <a:srgbClr val="FFFFFF"/>
                </a:solidFill>
              </a:defRPr>
            </a:lvl4pPr>
            <a:lvl5pPr>
              <a:lnSpc>
                <a:spcPct val="100000"/>
              </a:lnSpc>
              <a:spcBef>
                <a:spcPts val="612"/>
              </a:spcBef>
              <a:defRPr sz="1400">
                <a:solidFill>
                  <a:srgbClr val="FFFFFF"/>
                </a:solidFill>
              </a:defRPr>
            </a:lvl5pPr>
          </a:lstStyle>
          <a:p>
            <a:pPr marL="0" lvl="0" indent="0" algn="l" defTabSz="685565"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53604" tIns="0" rIns="253604" bIns="0" numCol="1" anchor="ctr" anchorCtr="0" compatLnSpc="1">
            <a:prstTxWarp prst="textNoShape">
              <a:avLst/>
            </a:prstTxWarp>
            <a:noAutofit/>
          </a:bodyPr>
          <a:lstStyle>
            <a:lvl1pPr>
              <a:lnSpc>
                <a:spcPct val="95000"/>
              </a:lnSpc>
              <a:defRPr lang="en-US" sz="33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932369"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53874064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3" y="3040063"/>
            <a:ext cx="6400801" cy="914400"/>
          </a:xfrm>
        </p:spPr>
        <p:txBody>
          <a:bodyPr vert="horz" wrap="square" lIns="186520" tIns="149216" rIns="186520" bIns="149216" rtlCol="0" anchor="ctr">
            <a:noAutofit/>
          </a:bodyPr>
          <a:lstStyle>
            <a:lvl1pPr>
              <a:defRPr lang="en-US" sz="2700" kern="1200" dirty="0" smtClean="0">
                <a:gradFill>
                  <a:gsLst>
                    <a:gs pos="0">
                      <a:schemeClr val="tx1"/>
                    </a:gs>
                    <a:gs pos="100000">
                      <a:schemeClr val="tx1"/>
                    </a:gs>
                  </a:gsLst>
                  <a:lin ang="5400000" scaled="0"/>
                </a:gradFill>
                <a:latin typeface="+mj-lt"/>
                <a:ea typeface="+mn-ea"/>
                <a:cs typeface="+mn-cs"/>
              </a:defRPr>
            </a:lvl1pPr>
          </a:lstStyle>
          <a:p>
            <a:pPr marL="0" lvl="0" indent="0" algn="l" defTabSz="685565" rtl="0" eaLnBrk="1" latinLnBrk="0" hangingPunct="1">
              <a:spcBef>
                <a:spcPct val="20000"/>
              </a:spcBef>
              <a:spcAft>
                <a:spcPts val="1224"/>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40"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53604" tIns="0" rIns="253604" bIns="0" numCol="1" anchor="ctr" anchorCtr="0" compatLnSpc="1">
            <a:prstTxWarp prst="textNoShape">
              <a:avLst/>
            </a:prstTxWarp>
            <a:noAutofit/>
          </a:bodyPr>
          <a:lstStyle>
            <a:lvl1pPr>
              <a:lnSpc>
                <a:spcPct val="95000"/>
              </a:lnSpc>
              <a:defRPr lang="en-US" sz="33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932369"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5" y="296864"/>
            <a:ext cx="11887198" cy="914400"/>
          </a:xfrm>
        </p:spPr>
        <p:txBody>
          <a:bodyPr vert="horz" lIns="186520" tIns="46629" rIns="186520" bIns="46629" rtlCol="0" anchor="t">
            <a:noAutofit/>
          </a:bodyPr>
          <a:lstStyle>
            <a:lvl1pPr>
              <a:defRPr lang="en-US" sz="36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38724323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3" y="3040063"/>
            <a:ext cx="6400801" cy="914400"/>
          </a:xfrm>
        </p:spPr>
        <p:txBody>
          <a:bodyPr vert="horz" wrap="square" lIns="186520" tIns="149216" rIns="186520" bIns="149216" rtlCol="0" anchor="ctr">
            <a:noAutofit/>
          </a:bodyPr>
          <a:lstStyle>
            <a:lvl1pPr>
              <a:defRPr lang="en-US" sz="2700" kern="1200" dirty="0" smtClean="0">
                <a:gradFill>
                  <a:gsLst>
                    <a:gs pos="0">
                      <a:schemeClr val="tx1"/>
                    </a:gs>
                    <a:gs pos="100000">
                      <a:schemeClr val="tx1"/>
                    </a:gs>
                  </a:gsLst>
                  <a:lin ang="5400000" scaled="0"/>
                </a:gradFill>
                <a:latin typeface="+mj-lt"/>
                <a:ea typeface="+mn-ea"/>
                <a:cs typeface="+mn-cs"/>
              </a:defRPr>
            </a:lvl1pPr>
          </a:lstStyle>
          <a:p>
            <a:pPr marL="0" lvl="0" indent="0" algn="l" defTabSz="685565"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8"/>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7588304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0393481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374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9"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932369" rtl="0" eaLnBrk="1" fontAlgn="base" latinLnBrk="0" hangingPunct="1">
              <a:lnSpc>
                <a:spcPct val="95000"/>
              </a:lnSpc>
              <a:spcBef>
                <a:spcPts val="0"/>
              </a:spcBef>
              <a:spcAft>
                <a:spcPts val="0"/>
              </a:spcAft>
              <a:buClr>
                <a:schemeClr val="accent1"/>
              </a:buClr>
              <a:buSzPct val="110000"/>
              <a:buFont typeface="Avenir LT Pro 45 Book" charset="0"/>
              <a:buNone/>
              <a:tabLst/>
              <a:defRPr sz="12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7" y="2301241"/>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2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4"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2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41" y="2301052"/>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932369" rtl="0" eaLnBrk="1" fontAlgn="base" latinLnBrk="0" hangingPunct="1">
              <a:lnSpc>
                <a:spcPct val="95000"/>
              </a:lnSpc>
              <a:spcBef>
                <a:spcPts val="0"/>
              </a:spcBef>
              <a:spcAft>
                <a:spcPts val="0"/>
              </a:spcAft>
              <a:buClr>
                <a:schemeClr val="accent1"/>
              </a:buClr>
              <a:buSzPct val="110000"/>
              <a:buFont typeface="Avenir LT Pro 45 Book" charset="0"/>
              <a:buNone/>
              <a:tabLst/>
              <a:defRPr sz="12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7765992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40" y="1212849"/>
            <a:ext cx="11887200" cy="4570413"/>
          </a:xfrm>
          <a:prstGeom prst="rect">
            <a:avLst/>
          </a:prstGeom>
        </p:spPr>
        <p:txBody>
          <a:bodyPr/>
          <a:lstStyle>
            <a:lvl1pPr marL="217866" indent="-217866">
              <a:buClr>
                <a:schemeClr val="tx1"/>
              </a:buClr>
              <a:buSzPct val="90000"/>
              <a:buFont typeface="Arial" pitchFamily="34" charset="0"/>
              <a:buChar char="•"/>
              <a:defRPr sz="27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428588" indent="-210722">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646455" indent="-217866">
              <a:buClr>
                <a:schemeClr val="tx1"/>
              </a:buClr>
              <a:buSzPct val="90000"/>
              <a:buFont typeface="Arial" pitchFamily="34" charset="0"/>
              <a:buChar char="•"/>
              <a:defRPr sz="21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817890" indent="-171435">
              <a:buClr>
                <a:schemeClr val="tx1"/>
              </a:buClr>
              <a:buSzPct val="90000"/>
              <a:buFont typeface="Arial" pitchFamily="34" charset="0"/>
              <a:buChar char="•"/>
              <a:defRPr sz="18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989324" indent="-171435">
              <a:buClr>
                <a:schemeClr val="tx1"/>
              </a:buClr>
              <a:buSzPct val="90000"/>
              <a:buFont typeface="Arial" pitchFamily="34" charset="0"/>
              <a:buChar char="•"/>
              <a:defRPr sz="15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4" y="6363077"/>
            <a:ext cx="12436476" cy="631450"/>
          </a:xfrm>
          <a:prstGeom prst="rect">
            <a:avLst/>
          </a:prstGeom>
          <a:solidFill>
            <a:srgbClr val="FFFF99"/>
          </a:solidFill>
        </p:spPr>
        <p:txBody>
          <a:bodyPr wrap="square" lIns="158551" tIns="79276" rIns="158551" bIns="79276" anchor="b" anchorCtr="0">
            <a:noAutofit/>
          </a:bodyPr>
          <a:lstStyle>
            <a:lvl1pPr algn="r">
              <a:buFont typeface="Arial" pitchFamily="34" charset="0"/>
              <a:buNone/>
              <a:defRPr sz="2800" spc="-39"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32426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40" y="1212852"/>
            <a:ext cx="11887200" cy="5483225"/>
          </a:xfrm>
          <a:prstGeom prst="rect">
            <a:avLst/>
          </a:prstGeom>
        </p:spPr>
        <p:txBody>
          <a:bodyPr/>
          <a:lstStyle>
            <a:lvl1pPr marL="217866" indent="-217866">
              <a:buClr>
                <a:schemeClr val="tx1"/>
              </a:buClr>
              <a:buSzPct val="90000"/>
              <a:buFont typeface="Arial" pitchFamily="34" charset="0"/>
              <a:buChar char="•"/>
              <a:defRPr sz="27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428588" indent="-210722">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646455" indent="-217866">
              <a:buClr>
                <a:schemeClr val="tx1"/>
              </a:buClr>
              <a:buSzPct val="90000"/>
              <a:buFont typeface="Arial" pitchFamily="34" charset="0"/>
              <a:buChar char="•"/>
              <a:defRPr sz="21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817890" indent="-171435">
              <a:buClr>
                <a:schemeClr val="tx1"/>
              </a:buClr>
              <a:buSzPct val="90000"/>
              <a:buFont typeface="Arial" pitchFamily="34" charset="0"/>
              <a:buChar char="•"/>
              <a:defRPr sz="18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989324" indent="-171435">
              <a:buClr>
                <a:schemeClr val="tx1"/>
              </a:buClr>
              <a:buSzPct val="90000"/>
              <a:buFont typeface="Arial" pitchFamily="34" charset="0"/>
              <a:buChar char="•"/>
              <a:defRPr sz="15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578990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Logo on Backgroun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2" y="6079033"/>
            <a:ext cx="11888788" cy="464058"/>
          </a:xfrm>
          <a:prstGeom prst="rect">
            <a:avLst/>
          </a:prstGeom>
          <a:noFill/>
          <a:ln w="12700">
            <a:noFill/>
            <a:miter lim="800000"/>
            <a:headEnd type="none" w="sm" len="sm"/>
            <a:tailEnd type="none" w="sm" len="sm"/>
          </a:ln>
          <a:effectLst/>
        </p:spPr>
        <p:txBody>
          <a:bodyPr vert="horz" wrap="square" lIns="137140" tIns="109711" rIns="137140" bIns="109711" numCol="1" anchor="t" anchorCtr="0" compatLnSpc="1">
            <a:prstTxWarp prst="textNoShape">
              <a:avLst/>
            </a:prstTxWarp>
            <a:spAutoFit/>
          </a:bodyPr>
          <a:lstStyle/>
          <a:p>
            <a:pPr defTabSz="699157" eaLnBrk="0" hangingPunct="0"/>
            <a:r>
              <a:rPr lang="en-US" sz="5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a:t>
            </a:r>
            <a:r>
              <a:rPr lang="en-US" sz="500" dirty="0" smtClean="0">
                <a:gradFill>
                  <a:gsLst>
                    <a:gs pos="0">
                      <a:srgbClr val="FFFFFF"/>
                    </a:gs>
                    <a:gs pos="100000">
                      <a:srgbClr val="FFFFFF"/>
                    </a:gs>
                  </a:gsLst>
                  <a:lin ang="5400000" scaled="0"/>
                </a:gradFill>
                <a:cs typeface="Segoe UI" pitchFamily="34" charset="0"/>
              </a:rPr>
              <a:t>countries.</a:t>
            </a:r>
            <a:r>
              <a:rPr lang="en-US" sz="500" baseline="0" dirty="0" smtClean="0">
                <a:gradFill>
                  <a:gsLst>
                    <a:gs pos="0">
                      <a:srgbClr val="FFFFFF"/>
                    </a:gs>
                    <a:gs pos="100000">
                      <a:srgbClr val="FFFFFF"/>
                    </a:gs>
                  </a:gsLst>
                  <a:lin ang="5400000" scaled="0"/>
                </a:gradFill>
                <a:cs typeface="Segoe UI" pitchFamily="34" charset="0"/>
              </a:rPr>
              <a:t> </a:t>
            </a:r>
            <a:r>
              <a:rPr lang="en-US" sz="500" dirty="0" smtClean="0">
                <a:gradFill>
                  <a:gsLst>
                    <a:gs pos="0">
                      <a:srgbClr val="FFFFFF"/>
                    </a:gs>
                    <a:gs pos="100000">
                      <a:srgbClr val="FFFFFF"/>
                    </a:gs>
                  </a:gsLst>
                  <a:lin ang="5400000" scaled="0"/>
                </a:gradFill>
                <a:cs typeface="Segoe UI" pitchFamily="34" charset="0"/>
              </a:rPr>
              <a:t>The </a:t>
            </a:r>
            <a:r>
              <a:rPr lang="en-US" sz="500" dirty="0">
                <a:gradFill>
                  <a:gsLst>
                    <a:gs pos="0">
                      <a:srgbClr val="FFFFFF"/>
                    </a:gs>
                    <a:gs pos="100000">
                      <a:srgbClr val="FFFFFF"/>
                    </a:gs>
                  </a:gsLst>
                  <a:lin ang="5400000" scaled="0"/>
                </a:gradFill>
                <a:cs typeface="Segoe UI" pitchFamily="34" charset="0"/>
              </a:rPr>
              <a:t>information herein is for informational purposes only and represents the current view of Microsoft Corporation as of the date of this presentation.  </a:t>
            </a:r>
            <a:r>
              <a:rPr lang="en-US" sz="500" dirty="0" smtClean="0">
                <a:gradFill>
                  <a:gsLst>
                    <a:gs pos="0">
                      <a:srgbClr val="FFFFFF"/>
                    </a:gs>
                    <a:gs pos="100000">
                      <a:srgbClr val="FFFFFF"/>
                    </a:gs>
                  </a:gsLst>
                  <a:lin ang="5400000" scaled="0"/>
                </a:gradFill>
                <a:cs typeface="Segoe UI" pitchFamily="34" charset="0"/>
              </a:rPr>
              <a:t/>
            </a:r>
            <a:br>
              <a:rPr lang="en-US" sz="500" dirty="0" smtClean="0">
                <a:gradFill>
                  <a:gsLst>
                    <a:gs pos="0">
                      <a:srgbClr val="FFFFFF"/>
                    </a:gs>
                    <a:gs pos="100000">
                      <a:srgbClr val="FFFFFF"/>
                    </a:gs>
                  </a:gsLst>
                  <a:lin ang="5400000" scaled="0"/>
                </a:gradFill>
                <a:cs typeface="Segoe UI" pitchFamily="34" charset="0"/>
              </a:rPr>
            </a:br>
            <a:r>
              <a:rPr lang="en-US" sz="500" dirty="0" smtClean="0">
                <a:gradFill>
                  <a:gsLst>
                    <a:gs pos="0">
                      <a:srgbClr val="FFFFFF"/>
                    </a:gs>
                    <a:gs pos="100000">
                      <a:srgbClr val="FFFFFF"/>
                    </a:gs>
                  </a:gsLst>
                  <a:lin ang="5400000" scaled="0"/>
                </a:gradFill>
                <a:cs typeface="Segoe UI" pitchFamily="34" charset="0"/>
              </a:rPr>
              <a:t>Because </a:t>
            </a:r>
            <a:r>
              <a:rPr lang="en-US" sz="500" dirty="0">
                <a:gradFill>
                  <a:gsLst>
                    <a:gs pos="0">
                      <a:srgbClr val="FFFFFF"/>
                    </a:gs>
                    <a:gs pos="100000">
                      <a:srgbClr val="FFFFFF"/>
                    </a:gs>
                  </a:gsLst>
                  <a:lin ang="5400000" scaled="0"/>
                </a:gradFill>
                <a:cs typeface="Segoe UI" pitchFamily="34" charset="0"/>
              </a:rPr>
              <a:t>Microsoft must respond to changing market conditions, it should not be interpreted to be a commitment on the part of Microsoft, and Microsoft cannot guarantee the accuracy of any information provided after the date of this presentation.  </a:t>
            </a:r>
            <a:r>
              <a:rPr lang="en-US" sz="500" dirty="0" smtClean="0">
                <a:gradFill>
                  <a:gsLst>
                    <a:gs pos="0">
                      <a:srgbClr val="FFFFFF"/>
                    </a:gs>
                    <a:gs pos="100000">
                      <a:srgbClr val="FFFFFF"/>
                    </a:gs>
                  </a:gsLst>
                  <a:lin ang="5400000" scaled="0"/>
                </a:gradFill>
                <a:cs typeface="Segoe UI" pitchFamily="34" charset="0"/>
              </a:rPr>
              <a:t/>
            </a:r>
            <a:br>
              <a:rPr lang="en-US" sz="500" dirty="0" smtClean="0">
                <a:gradFill>
                  <a:gsLst>
                    <a:gs pos="0">
                      <a:srgbClr val="FFFFFF"/>
                    </a:gs>
                    <a:gs pos="100000">
                      <a:srgbClr val="FFFFFF"/>
                    </a:gs>
                  </a:gsLst>
                  <a:lin ang="5400000" scaled="0"/>
                </a:gradFill>
                <a:cs typeface="Segoe UI" pitchFamily="34" charset="0"/>
              </a:rPr>
            </a:br>
            <a:r>
              <a:rPr lang="en-US" sz="500" dirty="0" smtClean="0">
                <a:gradFill>
                  <a:gsLst>
                    <a:gs pos="0">
                      <a:srgbClr val="FFFFFF"/>
                    </a:gs>
                    <a:gs pos="100000">
                      <a:srgbClr val="FFFFFF"/>
                    </a:gs>
                  </a:gsLst>
                  <a:lin ang="5400000" scaled="0"/>
                </a:gradFill>
                <a:cs typeface="Segoe UI" pitchFamily="34" charset="0"/>
              </a:rPr>
              <a:t>MICROSOFT </a:t>
            </a:r>
            <a:r>
              <a:rPr lang="en-US" sz="500" dirty="0">
                <a:gradFill>
                  <a:gsLst>
                    <a:gs pos="0">
                      <a:srgbClr val="FFFFFF"/>
                    </a:gs>
                    <a:gs pos="100000">
                      <a:srgbClr val="FFFFFF"/>
                    </a:gs>
                  </a:gsLst>
                  <a:lin ang="5400000" scaled="0"/>
                </a:gradFill>
                <a:cs typeface="Segoe UI" pitchFamily="34" charset="0"/>
              </a:rPr>
              <a:t>MAKES NO WARRANTIES, EXPRESS, IMPLIED OR STATUTORY, AS TO THE INFORMATION IN THIS PRESENTATION.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invGray">
          <a:xfrm>
            <a:off x="459231" y="3145043"/>
            <a:ext cx="3288506" cy="704445"/>
          </a:xfrm>
          <a:prstGeom prst="rect">
            <a:avLst/>
          </a:prstGeom>
        </p:spPr>
      </p:pic>
    </p:spTree>
    <p:extLst>
      <p:ext uri="{BB962C8B-B14F-4D97-AF65-F5344CB8AC3E}">
        <p14:creationId xmlns:p14="http://schemas.microsoft.com/office/powerpoint/2010/main" val="237041138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40" y="3040063"/>
            <a:ext cx="11887200" cy="914400"/>
          </a:xfrm>
        </p:spPr>
        <p:txBody>
          <a:bodyPr lIns="186520" tIns="149216" rIns="186520" bIns="149216"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6520" tIns="149216" rIns="186520" bIns="149216"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120" indent="0" algn="ctr">
              <a:buNone/>
              <a:defRPr>
                <a:solidFill>
                  <a:schemeClr val="tx1">
                    <a:tint val="75000"/>
                  </a:schemeClr>
                </a:solidFill>
              </a:defRPr>
            </a:lvl2pPr>
            <a:lvl3pPr marL="932236" indent="0" algn="ctr">
              <a:buNone/>
              <a:defRPr>
                <a:solidFill>
                  <a:schemeClr val="tx1">
                    <a:tint val="75000"/>
                  </a:schemeClr>
                </a:solidFill>
              </a:defRPr>
            </a:lvl3pPr>
            <a:lvl4pPr marL="1398356" indent="0" algn="ctr">
              <a:buNone/>
              <a:defRPr>
                <a:solidFill>
                  <a:schemeClr val="tx1">
                    <a:tint val="75000"/>
                  </a:schemeClr>
                </a:solidFill>
              </a:defRPr>
            </a:lvl4pPr>
            <a:lvl5pPr marL="1864473" indent="0" algn="ctr">
              <a:buNone/>
              <a:defRPr>
                <a:solidFill>
                  <a:schemeClr val="tx1">
                    <a:tint val="75000"/>
                  </a:schemeClr>
                </a:solidFill>
              </a:defRPr>
            </a:lvl5pPr>
            <a:lvl6pPr marL="2330594" indent="0" algn="ctr">
              <a:buNone/>
              <a:defRPr>
                <a:solidFill>
                  <a:schemeClr val="tx1">
                    <a:tint val="75000"/>
                  </a:schemeClr>
                </a:solidFill>
              </a:defRPr>
            </a:lvl6pPr>
            <a:lvl7pPr marL="2796708" indent="0" algn="ctr">
              <a:buNone/>
              <a:defRPr>
                <a:solidFill>
                  <a:schemeClr val="tx1">
                    <a:tint val="75000"/>
                  </a:schemeClr>
                </a:solidFill>
              </a:defRPr>
            </a:lvl7pPr>
            <a:lvl8pPr marL="3262827" indent="0" algn="ctr">
              <a:buNone/>
              <a:defRPr>
                <a:solidFill>
                  <a:schemeClr val="tx1">
                    <a:tint val="75000"/>
                  </a:schemeClr>
                </a:solidFill>
              </a:defRPr>
            </a:lvl8pPr>
            <a:lvl9pPr marL="37289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5"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27" tIns="45712" rIns="91427" bIns="45712" numCol="1" anchor="t" anchorCtr="0" compatLnSpc="1">
            <a:prstTxWarp prst="textNoShape">
              <a:avLst/>
            </a:prstTxWarp>
          </a:bodyPr>
          <a:lstStyle/>
          <a:p>
            <a:pPr defTabSz="932600"/>
            <a:endParaRPr lang="en-US">
              <a:solidFill>
                <a:srgbClr val="FFFFFF"/>
              </a:solidFill>
            </a:endParaRPr>
          </a:p>
        </p:txBody>
      </p:sp>
    </p:spTree>
    <p:extLst>
      <p:ext uri="{BB962C8B-B14F-4D97-AF65-F5344CB8AC3E}">
        <p14:creationId xmlns:p14="http://schemas.microsoft.com/office/powerpoint/2010/main" val="1969415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40" y="2125665"/>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2853698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745216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87654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137524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0062188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841841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40559539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76629038"/>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68647807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96220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55378258"/>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81316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21754225"/>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68568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21762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937716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5432468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404570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114479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33321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497957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374605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04110547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2008318973"/>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47258593"/>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13800281"/>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2163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048665"/>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495713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467437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5106806"/>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6104017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21477050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0255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684078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426870847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228634120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854258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825279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7498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88811924"/>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91336984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43675242"/>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6479894"/>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033441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30351715"/>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1119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58984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426441434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67759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theme" Target="../theme/theme3.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theme" Target="../theme/theme4.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theme" Target="../theme/theme6.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slideLayout" Target="../slideLayouts/slideLayout98.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slideLayout" Target="../slideLayouts/slideLayout111.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17" Type="http://schemas.openxmlformats.org/officeDocument/2006/relationships/theme" Target="../theme/theme7.xml"/><Relationship Id="rId2" Type="http://schemas.openxmlformats.org/officeDocument/2006/relationships/slideLayout" Target="../slideLayouts/slideLayout100.xml"/><Relationship Id="rId16" Type="http://schemas.openxmlformats.org/officeDocument/2006/relationships/slideLayout" Target="../slideLayouts/slideLayout114.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slideLayout" Target="../slideLayouts/slideLayout11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40" y="1211263"/>
            <a:ext cx="11887200" cy="5486402"/>
          </a:xfrm>
          <a:prstGeom prst="rect">
            <a:avLst/>
          </a:prstGeom>
        </p:spPr>
        <p:txBody>
          <a:bodyPr vert="horz" lIns="186520" tIns="149216" rIns="186520" bIns="149216"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42" y="298450"/>
            <a:ext cx="11887198" cy="912813"/>
          </a:xfrm>
          <a:prstGeom prst="rect">
            <a:avLst/>
          </a:prstGeom>
        </p:spPr>
        <p:txBody>
          <a:bodyPr vert="horz" lIns="186520" tIns="46629" rIns="186520" bIns="46629"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111345682"/>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 id="2147484346" r:id="rId16"/>
    <p:sldLayoutId id="2147484347" r:id="rId17"/>
  </p:sldLayoutIdLst>
  <p:txStyles>
    <p:titleStyle>
      <a:lvl1pPr algn="l" defTabSz="685565" rtl="0" eaLnBrk="1" latinLnBrk="0" hangingPunct="1">
        <a:spcBef>
          <a:spcPct val="0"/>
        </a:spcBef>
        <a:buNone/>
        <a:defRPr sz="3600" kern="1200">
          <a:gradFill>
            <a:gsLst>
              <a:gs pos="0">
                <a:schemeClr val="tx1"/>
              </a:gs>
              <a:gs pos="100000">
                <a:schemeClr val="tx1"/>
              </a:gs>
            </a:gsLst>
            <a:lin ang="5400000" scaled="0"/>
          </a:gradFill>
          <a:latin typeface="+mj-lt"/>
          <a:ea typeface="+mj-ea"/>
          <a:cs typeface="+mj-cs"/>
        </a:defRPr>
      </a:lvl1pPr>
    </p:titleStyle>
    <p:bodyStyle>
      <a:lvl1pPr marL="0" indent="0" algn="l" defTabSz="685565" rtl="0" eaLnBrk="1" latinLnBrk="0" hangingPunct="1">
        <a:spcBef>
          <a:spcPct val="20000"/>
        </a:spcBef>
        <a:buFont typeface="Arial" pitchFamily="34" charset="0"/>
        <a:buNone/>
        <a:defRPr sz="2700" kern="1200">
          <a:gradFill>
            <a:gsLst>
              <a:gs pos="0">
                <a:schemeClr val="tx1"/>
              </a:gs>
              <a:gs pos="100000">
                <a:schemeClr val="tx1"/>
              </a:gs>
            </a:gsLst>
            <a:lin ang="5400000" scaled="0"/>
          </a:gradFill>
          <a:latin typeface="+mj-lt"/>
          <a:ea typeface="+mn-ea"/>
          <a:cs typeface="+mn-cs"/>
        </a:defRPr>
      </a:lvl1pPr>
      <a:lvl2pPr marL="0" indent="0" algn="l" defTabSz="685565" rtl="0" eaLnBrk="1" latinLnBrk="0" hangingPunct="1">
        <a:spcBef>
          <a:spcPct val="20000"/>
        </a:spcBef>
        <a:buFont typeface="Arial" pitchFamily="34" charset="0"/>
        <a:buNone/>
        <a:defRPr sz="2100" kern="1200">
          <a:gradFill>
            <a:gsLst>
              <a:gs pos="0">
                <a:schemeClr val="tx1"/>
              </a:gs>
              <a:gs pos="100000">
                <a:schemeClr val="tx1"/>
              </a:gs>
            </a:gsLst>
            <a:lin ang="5400000" scaled="0"/>
          </a:gradFill>
          <a:latin typeface="+mn-lt"/>
          <a:ea typeface="+mn-ea"/>
          <a:cs typeface="+mn-cs"/>
        </a:defRPr>
      </a:lvl2pPr>
      <a:lvl3pPr marL="342782" indent="-171391" algn="l" defTabSz="685565"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3pPr>
      <a:lvl4pPr marL="554642" indent="-211858" algn="l" defTabSz="685565" rtl="0" eaLnBrk="1" latinLnBrk="0" hangingPunct="1">
        <a:spcBef>
          <a:spcPct val="20000"/>
        </a:spcBef>
        <a:buFont typeface="Arial" pitchFamily="34" charset="0"/>
        <a:buChar char="–"/>
        <a:defRPr sz="1500" kern="1200">
          <a:gradFill>
            <a:gsLst>
              <a:gs pos="0">
                <a:schemeClr val="tx1"/>
              </a:gs>
              <a:gs pos="100000">
                <a:schemeClr val="tx1"/>
              </a:gs>
            </a:gsLst>
            <a:lin ang="5400000" scaled="0"/>
          </a:gradFill>
          <a:latin typeface="+mn-lt"/>
          <a:ea typeface="+mn-ea"/>
          <a:cs typeface="+mn-cs"/>
        </a:defRPr>
      </a:lvl4pPr>
      <a:lvl5pPr marL="774832" indent="-220190" algn="l" defTabSz="685565" rtl="0" eaLnBrk="1" latinLnBrk="0" hangingPunct="1">
        <a:spcBef>
          <a:spcPct val="20000"/>
        </a:spcBef>
        <a:buFont typeface="Arial" pitchFamily="34" charset="0"/>
        <a:buChar char="»"/>
        <a:defRPr sz="1400" kern="1200">
          <a:gradFill>
            <a:gsLst>
              <a:gs pos="0">
                <a:schemeClr val="tx1"/>
              </a:gs>
              <a:gs pos="100000">
                <a:schemeClr val="tx1"/>
              </a:gs>
            </a:gsLst>
            <a:lin ang="5400000" scaled="0"/>
          </a:gradFill>
          <a:latin typeface="+mn-lt"/>
          <a:ea typeface="+mn-ea"/>
          <a:cs typeface="+mn-cs"/>
        </a:defRPr>
      </a:lvl5pPr>
      <a:lvl6pPr marL="1885305" indent="-171391" algn="l" defTabSz="68556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087" indent="-171391" algn="l" defTabSz="68556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0870" indent="-171391" algn="l" defTabSz="68556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3653" indent="-171391" algn="l" defTabSz="68556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565" rtl="0" eaLnBrk="1" latinLnBrk="0" hangingPunct="1">
        <a:defRPr sz="1400" kern="1200">
          <a:solidFill>
            <a:schemeClr val="tx1"/>
          </a:solidFill>
          <a:latin typeface="+mn-lt"/>
          <a:ea typeface="+mn-ea"/>
          <a:cs typeface="+mn-cs"/>
        </a:defRPr>
      </a:lvl1pPr>
      <a:lvl2pPr marL="342782" algn="l" defTabSz="685565" rtl="0" eaLnBrk="1" latinLnBrk="0" hangingPunct="1">
        <a:defRPr sz="1400" kern="1200">
          <a:solidFill>
            <a:schemeClr val="tx1"/>
          </a:solidFill>
          <a:latin typeface="+mn-lt"/>
          <a:ea typeface="+mn-ea"/>
          <a:cs typeface="+mn-cs"/>
        </a:defRPr>
      </a:lvl2pPr>
      <a:lvl3pPr marL="685565" algn="l" defTabSz="685565" rtl="0" eaLnBrk="1" latinLnBrk="0" hangingPunct="1">
        <a:defRPr sz="1400" kern="1200">
          <a:solidFill>
            <a:schemeClr val="tx1"/>
          </a:solidFill>
          <a:latin typeface="+mn-lt"/>
          <a:ea typeface="+mn-ea"/>
          <a:cs typeface="+mn-cs"/>
        </a:defRPr>
      </a:lvl3pPr>
      <a:lvl4pPr marL="1028349" algn="l" defTabSz="685565" rtl="0" eaLnBrk="1" latinLnBrk="0" hangingPunct="1">
        <a:defRPr sz="1400" kern="1200">
          <a:solidFill>
            <a:schemeClr val="tx1"/>
          </a:solidFill>
          <a:latin typeface="+mn-lt"/>
          <a:ea typeface="+mn-ea"/>
          <a:cs typeface="+mn-cs"/>
        </a:defRPr>
      </a:lvl4pPr>
      <a:lvl5pPr marL="1371131" algn="l" defTabSz="685565" rtl="0" eaLnBrk="1" latinLnBrk="0" hangingPunct="1">
        <a:defRPr sz="1400" kern="1200">
          <a:solidFill>
            <a:schemeClr val="tx1"/>
          </a:solidFill>
          <a:latin typeface="+mn-lt"/>
          <a:ea typeface="+mn-ea"/>
          <a:cs typeface="+mn-cs"/>
        </a:defRPr>
      </a:lvl5pPr>
      <a:lvl6pPr marL="1713914" algn="l" defTabSz="685565" rtl="0" eaLnBrk="1" latinLnBrk="0" hangingPunct="1">
        <a:defRPr sz="1400" kern="1200">
          <a:solidFill>
            <a:schemeClr val="tx1"/>
          </a:solidFill>
          <a:latin typeface="+mn-lt"/>
          <a:ea typeface="+mn-ea"/>
          <a:cs typeface="+mn-cs"/>
        </a:defRPr>
      </a:lvl6pPr>
      <a:lvl7pPr marL="2056696" algn="l" defTabSz="685565" rtl="0" eaLnBrk="1" latinLnBrk="0" hangingPunct="1">
        <a:defRPr sz="1400" kern="1200">
          <a:solidFill>
            <a:schemeClr val="tx1"/>
          </a:solidFill>
          <a:latin typeface="+mn-lt"/>
          <a:ea typeface="+mn-ea"/>
          <a:cs typeface="+mn-cs"/>
        </a:defRPr>
      </a:lvl7pPr>
      <a:lvl8pPr marL="2399480" algn="l" defTabSz="685565" rtl="0" eaLnBrk="1" latinLnBrk="0" hangingPunct="1">
        <a:defRPr sz="1400" kern="1200">
          <a:solidFill>
            <a:schemeClr val="tx1"/>
          </a:solidFill>
          <a:latin typeface="+mn-lt"/>
          <a:ea typeface="+mn-ea"/>
          <a:cs typeface="+mn-cs"/>
        </a:defRPr>
      </a:lvl8pPr>
      <a:lvl9pPr marL="2742261" algn="l" defTabSz="685565"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3477295820"/>
      </p:ext>
    </p:extLst>
  </p:cSld>
  <p:clrMap bg1="dk1" tx1="lt1" bg2="dk2" tx2="lt2" accent1="accent1" accent2="accent2" accent3="accent3" accent4="accent4" accent5="accent5" accent6="accent6" hlink="hlink" folHlink="folHlink"/>
  <p:sldLayoutIdLst>
    <p:sldLayoutId id="2147484349" r:id="rId1"/>
    <p:sldLayoutId id="2147484350" r:id="rId2"/>
    <p:sldLayoutId id="2147484351" r:id="rId3"/>
    <p:sldLayoutId id="2147484352" r:id="rId4"/>
    <p:sldLayoutId id="2147484353" r:id="rId5"/>
    <p:sldLayoutId id="2147484354" r:id="rId6"/>
    <p:sldLayoutId id="2147484355" r:id="rId7"/>
    <p:sldLayoutId id="2147484356" r:id="rId8"/>
    <p:sldLayoutId id="2147484357" r:id="rId9"/>
    <p:sldLayoutId id="2147484358" r:id="rId10"/>
    <p:sldLayoutId id="2147484359" r:id="rId11"/>
    <p:sldLayoutId id="2147484360" r:id="rId12"/>
    <p:sldLayoutId id="2147484361" r:id="rId13"/>
    <p:sldLayoutId id="2147484362" r:id="rId14"/>
    <p:sldLayoutId id="2147484363"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32403393"/>
      </p:ext>
    </p:extLst>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 id="2147484377" r:id="rId13"/>
    <p:sldLayoutId id="2147484378" r:id="rId14"/>
    <p:sldLayoutId id="2147484379" r:id="rId15"/>
    <p:sldLayoutId id="2147484380"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985193073"/>
      </p:ext>
    </p:extLst>
  </p:cSld>
  <p:clrMap bg1="dk1" tx1="lt1" bg2="dk2" tx2="lt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 id="2147484394" r:id="rId13"/>
    <p:sldLayoutId id="2147484395" r:id="rId14"/>
    <p:sldLayoutId id="2147484396" r:id="rId15"/>
    <p:sldLayoutId id="2147484397" r:id="rId16"/>
    <p:sldLayoutId id="2147484398"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566653233"/>
      </p:ext>
    </p:extLst>
  </p:cSld>
  <p:clrMap bg1="dk1" tx1="lt1" bg2="dk2" tx2="lt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 id="2147484411" r:id="rId12"/>
    <p:sldLayoutId id="2147484412" r:id="rId13"/>
    <p:sldLayoutId id="2147484413" r:id="rId14"/>
    <p:sldLayoutId id="2147484414" r:id="rId15"/>
    <p:sldLayoutId id="2147484415"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3.xml"/></Relationships>
</file>

<file path=ppt/slides/_rels/slide23.xml.rels><?xml version="1.0" encoding="UTF-8" standalone="yes"?>
<Relationships xmlns="http://schemas.openxmlformats.org/package/2006/relationships"><Relationship Id="rId3" Type="http://schemas.openxmlformats.org/officeDocument/2006/relationships/hyperlink" Target="http://www.msdn.com/" TargetMode="External"/><Relationship Id="rId7" Type="http://schemas.openxmlformats.org/officeDocument/2006/relationships/hyperlink" Target="http://aka.ms/BuildSessions" TargetMode="External"/><Relationship Id="rId2" Type="http://schemas.openxmlformats.org/officeDocument/2006/relationships/hyperlink" Target="http://msdn.microsoft.com/en-us/devlabs/casablanca" TargetMode="External"/><Relationship Id="rId1" Type="http://schemas.openxmlformats.org/officeDocument/2006/relationships/slideLayout" Target="../slideLayouts/slideLayout40.xml"/><Relationship Id="rId6" Type="http://schemas.openxmlformats.org/officeDocument/2006/relationships/hyperlink" Target="http://www.windowsazure.com/develop" TargetMode="External"/><Relationship Id="rId5" Type="http://schemas.openxmlformats.org/officeDocument/2006/relationships/hyperlink" Target="http://blogs.msdn.com/b/vcblog/" TargetMode="External"/><Relationship Id="rId4" Type="http://schemas.openxmlformats.org/officeDocument/2006/relationships/hyperlink" Target="http://channel9.msdn.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Connecting C++ apps to the cloud via Casablanca</a:t>
            </a:r>
            <a:endParaRPr lang="en-US" dirty="0"/>
          </a:p>
        </p:txBody>
      </p:sp>
      <p:sp>
        <p:nvSpPr>
          <p:cNvPr id="3" name="Subtitle 2"/>
          <p:cNvSpPr>
            <a:spLocks noGrp="1"/>
          </p:cNvSpPr>
          <p:nvPr>
            <p:ph type="subTitle" idx="1"/>
          </p:nvPr>
        </p:nvSpPr>
        <p:spPr/>
        <p:txBody>
          <a:bodyPr/>
          <a:lstStyle/>
          <a:p>
            <a:r>
              <a:rPr lang="en-US" dirty="0" err="1" smtClean="0"/>
              <a:t>Niklas</a:t>
            </a:r>
            <a:r>
              <a:rPr lang="en-US" dirty="0" smtClean="0"/>
              <a:t> </a:t>
            </a:r>
            <a:r>
              <a:rPr lang="en-US" dirty="0" err="1" smtClean="0"/>
              <a:t>Gustafsson</a:t>
            </a:r>
            <a:r>
              <a:rPr lang="en-US" dirty="0" smtClean="0"/>
              <a:t> &amp; </a:t>
            </a:r>
            <a:r>
              <a:rPr lang="en-US" dirty="0" err="1" smtClean="0"/>
              <a:t>Artur</a:t>
            </a:r>
            <a:r>
              <a:rPr lang="en-US" dirty="0" smtClean="0"/>
              <a:t> </a:t>
            </a:r>
            <a:r>
              <a:rPr lang="en-US" dirty="0" err="1" smtClean="0"/>
              <a:t>Laksberg</a:t>
            </a:r>
            <a:endParaRPr lang="en-US" dirty="0" smtClean="0"/>
          </a:p>
          <a:p>
            <a:r>
              <a:rPr lang="en-US" dirty="0" smtClean="0"/>
              <a:t>Principal PM</a:t>
            </a:r>
          </a:p>
          <a:p>
            <a:r>
              <a:rPr lang="en-US" dirty="0" smtClean="0"/>
              <a:t>Senior </a:t>
            </a:r>
            <a:r>
              <a:rPr lang="en-US" dirty="0" err="1" smtClean="0"/>
              <a:t>Dev</a:t>
            </a:r>
            <a:r>
              <a:rPr lang="en-US" dirty="0" smtClean="0"/>
              <a:t> Lead</a:t>
            </a:r>
          </a:p>
          <a:p>
            <a:r>
              <a:rPr lang="en-US" dirty="0" smtClean="0"/>
              <a:t>3-003</a:t>
            </a:r>
            <a:endParaRPr lang="en-US" dirty="0"/>
          </a:p>
        </p:txBody>
      </p:sp>
    </p:spTree>
    <p:extLst>
      <p:ext uri="{BB962C8B-B14F-4D97-AF65-F5344CB8AC3E}">
        <p14:creationId xmlns:p14="http://schemas.microsoft.com/office/powerpoint/2010/main" val="12514045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Casablanca basics</a:t>
            </a:r>
            <a:endParaRPr lang="en-US" dirty="0"/>
          </a:p>
        </p:txBody>
      </p:sp>
      <p:sp>
        <p:nvSpPr>
          <p:cNvPr id="3" name="Text Placeholder 2"/>
          <p:cNvSpPr>
            <a:spLocks noGrp="1"/>
          </p:cNvSpPr>
          <p:nvPr>
            <p:ph type="body" sz="quarter" idx="10"/>
          </p:nvPr>
        </p:nvSpPr>
        <p:spPr/>
        <p:txBody>
          <a:bodyPr/>
          <a:lstStyle/>
          <a:p>
            <a:r>
              <a:rPr lang="en-US" dirty="0" smtClean="0"/>
              <a:t>REST</a:t>
            </a:r>
          </a:p>
          <a:p>
            <a:r>
              <a:rPr lang="en-US" dirty="0" smtClean="0"/>
              <a:t>The main pattern in use for web services</a:t>
            </a:r>
          </a:p>
          <a:p>
            <a:pPr lvl="1"/>
            <a:r>
              <a:rPr lang="en-US" dirty="0" smtClean="0"/>
              <a:t>Mostly for stateless services, but can be used for </a:t>
            </a:r>
            <a:r>
              <a:rPr lang="en-US" dirty="0" err="1" smtClean="0"/>
              <a:t>stateful</a:t>
            </a:r>
            <a:r>
              <a:rPr lang="en-US" dirty="0" smtClean="0"/>
              <a:t> services, too</a:t>
            </a:r>
          </a:p>
          <a:p>
            <a:pPr lvl="1"/>
            <a:r>
              <a:rPr lang="en-US" dirty="0" smtClean="0"/>
              <a:t>Much less complex than SOAP</a:t>
            </a:r>
          </a:p>
          <a:p>
            <a:pPr lvl="1"/>
            <a:endParaRPr lang="en-US" dirty="0" smtClean="0"/>
          </a:p>
          <a:p>
            <a:r>
              <a:rPr lang="en-US" dirty="0" smtClean="0"/>
              <a:t>Supported in Java, .NET, JavaScript, Ruby, Python, etc.</a:t>
            </a:r>
          </a:p>
          <a:p>
            <a:endParaRPr lang="en-US" dirty="0"/>
          </a:p>
        </p:txBody>
      </p:sp>
    </p:spTree>
    <p:extLst>
      <p:ext uri="{BB962C8B-B14F-4D97-AF65-F5344CB8AC3E}">
        <p14:creationId xmlns:p14="http://schemas.microsoft.com/office/powerpoint/2010/main" val="5291591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Casablanca basics</a:t>
            </a:r>
            <a:endParaRPr lang="en-US" dirty="0"/>
          </a:p>
        </p:txBody>
      </p:sp>
      <p:sp>
        <p:nvSpPr>
          <p:cNvPr id="3" name="Text Placeholder 2"/>
          <p:cNvSpPr>
            <a:spLocks noGrp="1"/>
          </p:cNvSpPr>
          <p:nvPr>
            <p:ph type="body" sz="quarter" idx="10"/>
          </p:nvPr>
        </p:nvSpPr>
        <p:spPr/>
        <p:txBody>
          <a:bodyPr/>
          <a:lstStyle/>
          <a:p>
            <a:r>
              <a:rPr lang="en-US" dirty="0" smtClean="0"/>
              <a:t>JSON</a:t>
            </a:r>
          </a:p>
          <a:p>
            <a:r>
              <a:rPr lang="en-US" dirty="0" smtClean="0"/>
              <a:t>JavaScript Object Notation</a:t>
            </a:r>
          </a:p>
          <a:p>
            <a:r>
              <a:rPr lang="en-US" sz="2800" dirty="0" smtClean="0">
                <a:latin typeface="Consolas" panose="020B0609020204030204" pitchFamily="49" charset="0"/>
                <a:cs typeface="Consolas" panose="020B0609020204030204" pitchFamily="49" charset="0"/>
              </a:rPr>
              <a:t>{ </a:t>
            </a:r>
            <a:r>
              <a:rPr lang="en-US" sz="2800" dirty="0">
                <a:latin typeface="Consolas" panose="020B0609020204030204" pitchFamily="49" charset="0"/>
                <a:cs typeface="Consolas" panose="020B0609020204030204" pitchFamily="49" charset="0"/>
              </a:rPr>
              <a:t>“a” : 10, “b” : “this is a string”, “c” : [1,23,”a string”] </a:t>
            </a:r>
            <a:r>
              <a:rPr lang="en-US" sz="2800" dirty="0" smtClean="0">
                <a:latin typeface="Consolas" panose="020B0609020204030204" pitchFamily="49" charset="0"/>
                <a:cs typeface="Consolas" panose="020B0609020204030204" pitchFamily="49" charset="0"/>
              </a:rPr>
              <a:t>}</a:t>
            </a:r>
          </a:p>
          <a:p>
            <a:endParaRPr lang="en-US" dirty="0" smtClean="0"/>
          </a:p>
          <a:p>
            <a:r>
              <a:rPr lang="en-US" dirty="0" smtClean="0"/>
              <a:t>JSON has become the de-facto standard for serializing data for REST services</a:t>
            </a:r>
          </a:p>
          <a:p>
            <a:pPr lvl="1"/>
            <a:r>
              <a:rPr lang="en-US" dirty="0" smtClean="0"/>
              <a:t>Much less complex than XML</a:t>
            </a:r>
          </a:p>
          <a:p>
            <a:pPr lvl="1"/>
            <a:r>
              <a:rPr lang="en-US" dirty="0" smtClean="0"/>
              <a:t>Supported by most language environments on the Web</a:t>
            </a:r>
          </a:p>
          <a:p>
            <a:endParaRPr lang="en-US" dirty="0" smtClean="0"/>
          </a:p>
          <a:p>
            <a:endParaRPr lang="en-US" dirty="0"/>
          </a:p>
        </p:txBody>
      </p:sp>
    </p:spTree>
    <p:extLst>
      <p:ext uri="{BB962C8B-B14F-4D97-AF65-F5344CB8AC3E}">
        <p14:creationId xmlns:p14="http://schemas.microsoft.com/office/powerpoint/2010/main" val="371435280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smtClean="0"/>
              <a:t>Multi-player BlackJack</a:t>
            </a:r>
            <a:endParaRPr lang="en-US" dirty="0"/>
          </a:p>
        </p:txBody>
      </p:sp>
    </p:spTree>
    <p:extLst>
      <p:ext uri="{BB962C8B-B14F-4D97-AF65-F5344CB8AC3E}">
        <p14:creationId xmlns:p14="http://schemas.microsoft.com/office/powerpoint/2010/main" val="332295994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Azure storage</a:t>
            </a:r>
            <a:endParaRPr lang="en-US" dirty="0"/>
          </a:p>
        </p:txBody>
      </p:sp>
      <p:sp>
        <p:nvSpPr>
          <p:cNvPr id="3" name="Text Placeholder 2"/>
          <p:cNvSpPr>
            <a:spLocks noGrp="1"/>
          </p:cNvSpPr>
          <p:nvPr>
            <p:ph type="body" sz="quarter" idx="10"/>
          </p:nvPr>
        </p:nvSpPr>
        <p:spPr/>
        <p:txBody>
          <a:bodyPr/>
          <a:lstStyle/>
          <a:p>
            <a:r>
              <a:rPr lang="en-US" dirty="0" smtClean="0"/>
              <a:t>Persistent, redundant, available everywhere (client, cloud)</a:t>
            </a:r>
          </a:p>
          <a:p>
            <a:r>
              <a:rPr lang="en-US" dirty="0" smtClean="0"/>
              <a:t>Blobs</a:t>
            </a:r>
          </a:p>
          <a:p>
            <a:r>
              <a:rPr lang="en-US" sz="2800" dirty="0" smtClean="0">
                <a:latin typeface="+mn-lt"/>
              </a:rPr>
              <a:t>Simple, file-like, storage</a:t>
            </a:r>
          </a:p>
          <a:p>
            <a:r>
              <a:rPr lang="en-US" dirty="0" smtClean="0"/>
              <a:t>Tables</a:t>
            </a:r>
          </a:p>
          <a:p>
            <a:r>
              <a:rPr lang="en-US" sz="2800" dirty="0" smtClean="0">
                <a:latin typeface="+mn-lt"/>
              </a:rPr>
              <a:t>Non-relational table storage</a:t>
            </a:r>
          </a:p>
          <a:p>
            <a:r>
              <a:rPr lang="en-US" dirty="0" smtClean="0"/>
              <a:t>Queues</a:t>
            </a:r>
          </a:p>
          <a:p>
            <a:r>
              <a:rPr lang="en-US" sz="2800" dirty="0" smtClean="0">
                <a:latin typeface="+mn-lt"/>
              </a:rPr>
              <a:t>Small (64KB) messages queued persistently in the cloud</a:t>
            </a:r>
          </a:p>
          <a:p>
            <a:endParaRPr lang="en-US" dirty="0" smtClean="0"/>
          </a:p>
          <a:p>
            <a:endParaRPr lang="en-US" dirty="0"/>
          </a:p>
        </p:txBody>
      </p:sp>
    </p:spTree>
    <p:extLst>
      <p:ext uri="{BB962C8B-B14F-4D97-AF65-F5344CB8AC3E}">
        <p14:creationId xmlns:p14="http://schemas.microsoft.com/office/powerpoint/2010/main" val="67310819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Sequential composition:</a:t>
            </a:r>
          </a:p>
          <a:p>
            <a:endParaRPr lang="en-US" dirty="0" smtClean="0"/>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err="1">
                <a:latin typeface="Consolas" panose="020B0609020204030204" pitchFamily="49" charset="0"/>
                <a:cs typeface="Consolas" panose="020B0609020204030204" pitchFamily="49" charset="0"/>
              </a:rPr>
              <a:t>t_i.then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 {</a:t>
            </a:r>
          </a:p>
          <a:p>
            <a:r>
              <a:rPr lang="en-US" sz="2800" dirty="0">
                <a:latin typeface="Consolas" panose="020B0609020204030204" pitchFamily="49" charset="0"/>
                <a:cs typeface="Consolas" panose="020B0609020204030204" pitchFamily="49" charset="0"/>
              </a:rPr>
              <a:t>// do something with </a:t>
            </a:r>
            <a:r>
              <a:rPr lang="en-US" sz="2800" dirty="0" err="1">
                <a:latin typeface="Consolas" panose="020B0609020204030204" pitchFamily="49" charset="0"/>
                <a:cs typeface="Consolas" panose="020B0609020204030204" pitchFamily="49" charset="0"/>
              </a:rPr>
              <a:t>i</a:t>
            </a:r>
            <a:endParaRPr lang="en-US" sz="2800" dirty="0">
              <a:latin typeface="Consolas" panose="020B0609020204030204" pitchFamily="49" charset="0"/>
              <a:cs typeface="Consolas" panose="020B0609020204030204" pitchFamily="49" charset="0"/>
            </a:endParaRPr>
          </a:p>
          <a:p>
            <a:r>
              <a:rPr lang="en-US" sz="2800" dirty="0">
                <a:latin typeface="Consolas" panose="020B0609020204030204" pitchFamily="49" charset="0"/>
                <a:cs typeface="Consolas" panose="020B0609020204030204" pitchFamily="49" charset="0"/>
              </a:rPr>
              <a:t>});</a:t>
            </a:r>
          </a:p>
          <a:p>
            <a:endParaRPr lang="en-US" dirty="0" smtClean="0"/>
          </a:p>
        </p:txBody>
      </p:sp>
    </p:spTree>
    <p:extLst>
      <p:ext uri="{BB962C8B-B14F-4D97-AF65-F5344CB8AC3E}">
        <p14:creationId xmlns:p14="http://schemas.microsoft.com/office/powerpoint/2010/main" val="242629583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Sequential composition:</a:t>
            </a:r>
          </a:p>
          <a:p>
            <a:endParaRPr lang="en-US" dirty="0" smtClean="0"/>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err="1">
                <a:latin typeface="Consolas" panose="020B0609020204030204" pitchFamily="49" charset="0"/>
                <a:cs typeface="Consolas" panose="020B0609020204030204" pitchFamily="49" charset="0"/>
              </a:rPr>
              <a:t>t_i.then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 {</a:t>
            </a:r>
          </a:p>
          <a:p>
            <a:r>
              <a:rPr lang="en-US" sz="2800" dirty="0">
                <a:latin typeface="Consolas" panose="020B0609020204030204" pitchFamily="49" charset="0"/>
                <a:cs typeface="Consolas" panose="020B0609020204030204" pitchFamily="49" charset="0"/>
              </a:rPr>
              <a:t>    return </a:t>
            </a:r>
            <a:r>
              <a:rPr lang="en-US" sz="2800" dirty="0" err="1">
                <a:latin typeface="Consolas" panose="020B0609020204030204" pitchFamily="49" charset="0"/>
                <a:cs typeface="Consolas" panose="020B0609020204030204" pitchFamily="49" charset="0"/>
              </a:rPr>
              <a:t>another_slow_operation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a:t>
            </a:r>
          </a:p>
          <a:p>
            <a:endParaRPr lang="en-US" dirty="0"/>
          </a:p>
        </p:txBody>
      </p:sp>
    </p:spTree>
    <p:extLst>
      <p:ext uri="{BB962C8B-B14F-4D97-AF65-F5344CB8AC3E}">
        <p14:creationId xmlns:p14="http://schemas.microsoft.com/office/powerpoint/2010/main" val="165487694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Sequential composition:</a:t>
            </a:r>
          </a:p>
          <a:p>
            <a:endParaRPr lang="en-US" sz="2800" dirty="0" smtClean="0">
              <a:latin typeface="Consolas" panose="020B0609020204030204" pitchFamily="49" charset="0"/>
              <a:cs typeface="Consolas" panose="020B0609020204030204" pitchFamily="49" charset="0"/>
            </a:endParaRPr>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err="1">
                <a:latin typeface="Consolas" panose="020B0609020204030204" pitchFamily="49" charset="0"/>
                <a:cs typeface="Consolas" panose="020B0609020204030204" pitchFamily="49" charset="0"/>
              </a:rPr>
              <a:t>t_i.then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 {</a:t>
            </a:r>
          </a:p>
          <a:p>
            <a:r>
              <a:rPr lang="en-US" sz="2800" dirty="0">
                <a:latin typeface="Consolas" panose="020B0609020204030204" pitchFamily="49" charset="0"/>
                <a:cs typeface="Consolas" panose="020B0609020204030204" pitchFamily="49" charset="0"/>
              </a:rPr>
              <a:t>    return </a:t>
            </a:r>
            <a:r>
              <a:rPr lang="en-US" sz="2800" dirty="0" err="1">
                <a:latin typeface="Consolas" panose="020B0609020204030204" pitchFamily="49" charset="0"/>
                <a:cs typeface="Consolas" panose="020B0609020204030204" pitchFamily="49" charset="0"/>
              </a:rPr>
              <a:t>another_slow_operation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.then([] (</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 j) {</a:t>
            </a:r>
          </a:p>
          <a:p>
            <a:r>
              <a:rPr lang="en-US" sz="2800" dirty="0">
                <a:latin typeface="Consolas" panose="020B0609020204030204" pitchFamily="49" charset="0"/>
                <a:cs typeface="Consolas" panose="020B0609020204030204" pitchFamily="49" charset="0"/>
              </a:rPr>
              <a:t>    // Do something with j</a:t>
            </a:r>
          </a:p>
          <a:p>
            <a:r>
              <a:rPr lang="en-US" sz="2800" dirty="0">
                <a:latin typeface="Consolas" panose="020B0609020204030204" pitchFamily="49" charset="0"/>
                <a:cs typeface="Consolas" panose="020B0609020204030204" pitchFamily="49" charset="0"/>
              </a:rPr>
              <a:t>});</a:t>
            </a:r>
          </a:p>
          <a:p>
            <a:endParaRPr lang="en-US" dirty="0"/>
          </a:p>
        </p:txBody>
      </p:sp>
    </p:spTree>
    <p:extLst>
      <p:ext uri="{BB962C8B-B14F-4D97-AF65-F5344CB8AC3E}">
        <p14:creationId xmlns:p14="http://schemas.microsoft.com/office/powerpoint/2010/main" val="22359858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Parallel composition:</a:t>
            </a:r>
          </a:p>
          <a:p>
            <a:endParaRPr lang="en-US" dirty="0" smtClean="0"/>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t_j</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another_slow_operation</a:t>
            </a:r>
            <a:r>
              <a:rPr lang="en-US" sz="2800" dirty="0">
                <a:latin typeface="Consolas" panose="020B0609020204030204" pitchFamily="49" charset="0"/>
                <a:cs typeface="Consolas" panose="020B0609020204030204" pitchFamily="49" charset="0"/>
              </a:rPr>
              <a: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408187144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Parallel composition:</a:t>
            </a:r>
          </a:p>
          <a:p>
            <a:endParaRPr lang="en-US" sz="2800" dirty="0" smtClean="0">
              <a:latin typeface="Consolas" panose="020B0609020204030204" pitchFamily="49" charset="0"/>
              <a:cs typeface="Consolas" panose="020B0609020204030204" pitchFamily="49" charset="0"/>
            </a:endParaRPr>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t_j</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another_slow_operation</a:t>
            </a:r>
            <a:r>
              <a:rPr lang="en-US" sz="2800" dirty="0">
                <a:latin typeface="Consolas" panose="020B0609020204030204" pitchFamily="49" charset="0"/>
                <a:cs typeface="Consolas" panose="020B0609020204030204" pitchFamily="49" charset="0"/>
              </a:rPr>
              <a:t>(); </a:t>
            </a:r>
          </a:p>
          <a:p>
            <a:endParaRPr lang="en-US" sz="2800" dirty="0">
              <a:latin typeface="Consolas" panose="020B0609020204030204" pitchFamily="49" charset="0"/>
              <a:cs typeface="Consolas" panose="020B0609020204030204" pitchFamily="49" charset="0"/>
            </a:endParaRPr>
          </a:p>
          <a:p>
            <a:r>
              <a:rPr lang="en-US" sz="2800" dirty="0" err="1">
                <a:latin typeface="Consolas" panose="020B0609020204030204" pitchFamily="49" charset="0"/>
                <a:cs typeface="Consolas" panose="020B0609020204030204" pitchFamily="49" charset="0"/>
              </a:rPr>
              <a:t>when_all</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t_j</a:t>
            </a:r>
            <a:r>
              <a:rPr lang="en-US" sz="2800" dirty="0">
                <a:latin typeface="Consolas" panose="020B0609020204030204" pitchFamily="49" charset="0"/>
                <a:cs typeface="Consolas" panose="020B0609020204030204" pitchFamily="49" charset="0"/>
              </a:rPr>
              <a:t>);</a:t>
            </a:r>
          </a:p>
          <a:p>
            <a:endParaRPr lang="en-US" dirty="0"/>
          </a:p>
        </p:txBody>
      </p:sp>
    </p:spTree>
    <p:extLst>
      <p:ext uri="{BB962C8B-B14F-4D97-AF65-F5344CB8AC3E}">
        <p14:creationId xmlns:p14="http://schemas.microsoft.com/office/powerpoint/2010/main" val="151807053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Parallel composition:</a:t>
            </a:r>
          </a:p>
          <a:p>
            <a:endParaRPr lang="en-US" sz="2800" dirty="0" smtClean="0">
              <a:latin typeface="Consolas" panose="020B0609020204030204" pitchFamily="49" charset="0"/>
              <a:cs typeface="Consolas" panose="020B0609020204030204" pitchFamily="49" charset="0"/>
            </a:endParaRPr>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r>
              <a:rPr lang="en-US" sz="2800" dirty="0">
                <a:latin typeface="Consolas" panose="020B0609020204030204" pitchFamily="49" charset="0"/>
                <a:cs typeface="Consolas" panose="020B0609020204030204" pitchFamily="49" charset="0"/>
              </a:rPr>
              <a:t>task&lt;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t_j</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another_slow_operation</a:t>
            </a:r>
            <a:r>
              <a:rPr lang="en-US" sz="2800" dirty="0">
                <a:latin typeface="Consolas" panose="020B0609020204030204" pitchFamily="49" charset="0"/>
                <a:cs typeface="Consolas" panose="020B0609020204030204" pitchFamily="49" charset="0"/>
              </a:rPr>
              <a:t>(); </a:t>
            </a:r>
          </a:p>
          <a:p>
            <a:endParaRPr lang="en-US" sz="2800" dirty="0">
              <a:latin typeface="Consolas" panose="020B0609020204030204" pitchFamily="49" charset="0"/>
              <a:cs typeface="Consolas" panose="020B0609020204030204" pitchFamily="49" charset="0"/>
            </a:endParaRPr>
          </a:p>
          <a:p>
            <a:r>
              <a:rPr lang="en-US" sz="2800" dirty="0" err="1">
                <a:latin typeface="Consolas" panose="020B0609020204030204" pitchFamily="49" charset="0"/>
                <a:cs typeface="Consolas" panose="020B0609020204030204" pitchFamily="49" charset="0"/>
              </a:rPr>
              <a:t>when_all</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t_j</a:t>
            </a:r>
            <a:r>
              <a:rPr lang="en-US" sz="2800" dirty="0">
                <a:latin typeface="Consolas" panose="020B0609020204030204" pitchFamily="49" charset="0"/>
                <a:cs typeface="Consolas" panose="020B0609020204030204" pitchFamily="49" charset="0"/>
              </a:rPr>
              <a:t>).then([](tuple&lt;</a:t>
            </a:r>
            <a:r>
              <a:rPr lang="en-US" sz="2800" dirty="0" err="1">
                <a:latin typeface="Consolas" panose="020B0609020204030204" pitchFamily="49" charset="0"/>
                <a:cs typeface="Consolas" panose="020B0609020204030204" pitchFamily="49" charset="0"/>
              </a:rPr>
              <a:t>int,int</a:t>
            </a:r>
            <a:r>
              <a:rPr lang="en-US" sz="2800" dirty="0">
                <a:latin typeface="Consolas" panose="020B0609020204030204" pitchFamily="49" charset="0"/>
                <a:cs typeface="Consolas" panose="020B0609020204030204" pitchFamily="49" charset="0"/>
              </a:rPr>
              <a:t>&gt; result) {</a:t>
            </a:r>
          </a:p>
          <a:p>
            <a:r>
              <a:rPr lang="en-US" sz="2800" dirty="0">
                <a:latin typeface="Consolas" panose="020B0609020204030204" pitchFamily="49" charset="0"/>
                <a:cs typeface="Consolas" panose="020B0609020204030204" pitchFamily="49" charset="0"/>
              </a:rPr>
              <a:t>   // do something with the result</a:t>
            </a:r>
          </a:p>
          <a:p>
            <a:r>
              <a:rPr lang="en-US" sz="2800" dirty="0">
                <a:latin typeface="Consolas" panose="020B0609020204030204" pitchFamily="49" charset="0"/>
                <a:cs typeface="Consolas" panose="020B0609020204030204" pitchFamily="49" charset="0"/>
              </a:rPr>
              <a:t>});</a:t>
            </a:r>
          </a:p>
          <a:p>
            <a:endParaRPr lang="en-US" dirty="0"/>
          </a:p>
        </p:txBody>
      </p:sp>
    </p:spTree>
    <p:extLst>
      <p:ext uri="{BB962C8B-B14F-4D97-AF65-F5344CB8AC3E}">
        <p14:creationId xmlns:p14="http://schemas.microsoft.com/office/powerpoint/2010/main" val="225509613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Casablanca</a:t>
            </a:r>
            <a:endParaRPr lang="en-US" dirty="0"/>
          </a:p>
        </p:txBody>
      </p:sp>
      <p:sp>
        <p:nvSpPr>
          <p:cNvPr id="3" name="Text Placeholder 2"/>
          <p:cNvSpPr>
            <a:spLocks noGrp="1"/>
          </p:cNvSpPr>
          <p:nvPr>
            <p:ph type="body" sz="quarter" idx="10"/>
          </p:nvPr>
        </p:nvSpPr>
        <p:spPr/>
        <p:txBody>
          <a:bodyPr/>
          <a:lstStyle/>
          <a:p>
            <a:endParaRPr lang="en-US" dirty="0" smtClean="0"/>
          </a:p>
          <a:p>
            <a:endParaRPr lang="en-US" dirty="0"/>
          </a:p>
          <a:p>
            <a:r>
              <a:rPr lang="en-US" dirty="0" smtClean="0"/>
              <a:t>Your toolbox for accessing and authoring connected applications using modern C++ features and best practices</a:t>
            </a:r>
          </a:p>
          <a:p>
            <a:endParaRPr lang="en-US" dirty="0"/>
          </a:p>
        </p:txBody>
      </p:sp>
      <p:sp>
        <p:nvSpPr>
          <p:cNvPr id="5" name="Content Placeholder 3"/>
          <p:cNvSpPr txBox="1">
            <a:spLocks/>
          </p:cNvSpPr>
          <p:nvPr/>
        </p:nvSpPr>
        <p:spPr>
          <a:xfrm>
            <a:off x="274638" y="2125662"/>
            <a:ext cx="11734799" cy="2743201"/>
          </a:xfrm>
          <a:prstGeom prst="rect">
            <a:avLst/>
          </a:prstGeom>
        </p:spPr>
        <p:txBody>
          <a:bodyPr lIns="93252" tIns="46624" rIns="93252" bIns="46624"/>
          <a:lstStyle>
            <a:lvl1pPr marL="0" indent="0" algn="l" defTabSz="672186" rtl="0" eaLnBrk="1" latinLnBrk="0" hangingPunct="1">
              <a:spcBef>
                <a:spcPct val="20000"/>
              </a:spcBef>
              <a:buFont typeface="Arial" pitchFamily="34" charset="0"/>
              <a:buNone/>
              <a:defRPr sz="2647" kern="1200">
                <a:gradFill>
                  <a:gsLst>
                    <a:gs pos="0">
                      <a:schemeClr val="tx1"/>
                    </a:gs>
                    <a:gs pos="100000">
                      <a:schemeClr val="tx1"/>
                    </a:gs>
                  </a:gsLst>
                  <a:lin ang="5400000" scaled="0"/>
                </a:gradFill>
                <a:latin typeface="+mj-lt"/>
                <a:ea typeface="+mn-ea"/>
                <a:cs typeface="+mn-cs"/>
              </a:defRPr>
            </a:lvl1pPr>
            <a:lvl2pPr marL="0" indent="0" algn="l" defTabSz="672186" rtl="0" eaLnBrk="1" latinLnBrk="0" hangingPunct="1">
              <a:spcBef>
                <a:spcPct val="20000"/>
              </a:spcBef>
              <a:buFont typeface="Arial" pitchFamily="34" charset="0"/>
              <a:buNone/>
              <a:defRPr sz="2059" kern="1200">
                <a:gradFill>
                  <a:gsLst>
                    <a:gs pos="0">
                      <a:schemeClr val="tx1"/>
                    </a:gs>
                    <a:gs pos="100000">
                      <a:schemeClr val="tx1"/>
                    </a:gs>
                  </a:gsLst>
                  <a:lin ang="5400000" scaled="0"/>
                </a:gradFill>
                <a:latin typeface="+mn-lt"/>
                <a:ea typeface="+mn-ea"/>
                <a:cs typeface="+mn-cs"/>
              </a:defRPr>
            </a:lvl2pPr>
            <a:lvl3pPr marL="336092" indent="-168046" algn="l" defTabSz="672186" rtl="0" eaLnBrk="1" latinLnBrk="0" hangingPunct="1">
              <a:spcBef>
                <a:spcPct val="20000"/>
              </a:spcBef>
              <a:buFont typeface="Arial" pitchFamily="34" charset="0"/>
              <a:buChar char="•"/>
              <a:defRPr sz="1765" kern="1200">
                <a:gradFill>
                  <a:gsLst>
                    <a:gs pos="0">
                      <a:schemeClr val="tx1"/>
                    </a:gs>
                    <a:gs pos="100000">
                      <a:schemeClr val="tx1"/>
                    </a:gs>
                  </a:gsLst>
                  <a:lin ang="5400000" scaled="0"/>
                </a:gradFill>
                <a:latin typeface="+mn-lt"/>
                <a:ea typeface="+mn-ea"/>
                <a:cs typeface="+mn-cs"/>
              </a:defRPr>
            </a:lvl3pPr>
            <a:lvl4pPr marL="543818" indent="-207724" algn="l" defTabSz="672186" rtl="0" eaLnBrk="1" latinLnBrk="0" hangingPunct="1">
              <a:spcBef>
                <a:spcPct val="20000"/>
              </a:spcBef>
              <a:buFont typeface="Arial" pitchFamily="34" charset="0"/>
              <a:buChar char="–"/>
              <a:defRPr sz="1471" kern="1200">
                <a:gradFill>
                  <a:gsLst>
                    <a:gs pos="0">
                      <a:schemeClr val="tx1"/>
                    </a:gs>
                    <a:gs pos="100000">
                      <a:schemeClr val="tx1"/>
                    </a:gs>
                  </a:gsLst>
                  <a:lin ang="5400000" scaled="0"/>
                </a:gradFill>
                <a:latin typeface="+mn-lt"/>
                <a:ea typeface="+mn-ea"/>
                <a:cs typeface="+mn-cs"/>
              </a:defRPr>
            </a:lvl4pPr>
            <a:lvl5pPr marL="759711" indent="-215893" algn="l" defTabSz="672186" rtl="0" eaLnBrk="1" latinLnBrk="0" hangingPunct="1">
              <a:spcBef>
                <a:spcPct val="20000"/>
              </a:spcBef>
              <a:buFont typeface="Arial" pitchFamily="34" charset="0"/>
              <a:buChar char="»"/>
              <a:defRPr sz="1324" kern="1200">
                <a:gradFill>
                  <a:gsLst>
                    <a:gs pos="0">
                      <a:schemeClr val="tx1"/>
                    </a:gs>
                    <a:gs pos="100000">
                      <a:schemeClr val="tx1"/>
                    </a:gs>
                  </a:gsLst>
                  <a:lin ang="5400000" scaled="0"/>
                </a:gradFill>
                <a:latin typeface="+mn-lt"/>
                <a:ea typeface="+mn-ea"/>
                <a:cs typeface="+mn-cs"/>
              </a:defRPr>
            </a:lvl5pPr>
            <a:lvl6pPr marL="1848512" indent="-168046" algn="l" defTabSz="672186" rtl="0" eaLnBrk="1" latinLnBrk="0" hangingPunct="1">
              <a:spcBef>
                <a:spcPct val="20000"/>
              </a:spcBef>
              <a:buFont typeface="Arial" pitchFamily="34" charset="0"/>
              <a:buChar char="•"/>
              <a:defRPr sz="1471" kern="1200">
                <a:solidFill>
                  <a:schemeClr val="tx1"/>
                </a:solidFill>
                <a:latin typeface="+mn-lt"/>
                <a:ea typeface="+mn-ea"/>
                <a:cs typeface="+mn-cs"/>
              </a:defRPr>
            </a:lvl6pPr>
            <a:lvl7pPr marL="2184604" indent="-168046" algn="l" defTabSz="672186" rtl="0" eaLnBrk="1" latinLnBrk="0" hangingPunct="1">
              <a:spcBef>
                <a:spcPct val="20000"/>
              </a:spcBef>
              <a:buFont typeface="Arial" pitchFamily="34" charset="0"/>
              <a:buChar char="•"/>
              <a:defRPr sz="1471" kern="1200">
                <a:solidFill>
                  <a:schemeClr val="tx1"/>
                </a:solidFill>
                <a:latin typeface="+mn-lt"/>
                <a:ea typeface="+mn-ea"/>
                <a:cs typeface="+mn-cs"/>
              </a:defRPr>
            </a:lvl7pPr>
            <a:lvl8pPr marL="2520698" indent="-168046" algn="l" defTabSz="672186" rtl="0" eaLnBrk="1" latinLnBrk="0" hangingPunct="1">
              <a:spcBef>
                <a:spcPct val="20000"/>
              </a:spcBef>
              <a:buFont typeface="Arial" pitchFamily="34" charset="0"/>
              <a:buChar char="•"/>
              <a:defRPr sz="1471" kern="1200">
                <a:solidFill>
                  <a:schemeClr val="tx1"/>
                </a:solidFill>
                <a:latin typeface="+mn-lt"/>
                <a:ea typeface="+mn-ea"/>
                <a:cs typeface="+mn-cs"/>
              </a:defRPr>
            </a:lvl8pPr>
            <a:lvl9pPr marL="2856791" indent="-168046" algn="l" defTabSz="672186" rtl="0" eaLnBrk="1" latinLnBrk="0" hangingPunct="1">
              <a:spcBef>
                <a:spcPct val="20000"/>
              </a:spcBef>
              <a:buFont typeface="Arial" pitchFamily="34" charset="0"/>
              <a:buChar char="•"/>
              <a:defRPr sz="1471" kern="1200">
                <a:solidFill>
                  <a:schemeClr val="tx1"/>
                </a:solidFill>
                <a:latin typeface="+mn-lt"/>
                <a:ea typeface="+mn-ea"/>
                <a:cs typeface="+mn-cs"/>
              </a:defRPr>
            </a:lvl9pPr>
          </a:lstStyle>
          <a:p>
            <a:endParaRPr lang="en-US" sz="44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61007609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smtClean="0"/>
              <a:t>Image stitcher</a:t>
            </a:r>
            <a:endParaRPr lang="en-US" dirty="0"/>
          </a:p>
        </p:txBody>
      </p:sp>
    </p:spTree>
    <p:extLst>
      <p:ext uri="{BB962C8B-B14F-4D97-AF65-F5344CB8AC3E}">
        <p14:creationId xmlns:p14="http://schemas.microsoft.com/office/powerpoint/2010/main" val="388695685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Summary</a:t>
            </a:r>
            <a:endParaRPr lang="en-US" dirty="0"/>
          </a:p>
        </p:txBody>
      </p:sp>
      <p:sp>
        <p:nvSpPr>
          <p:cNvPr id="4" name="Text Placeholder 3"/>
          <p:cNvSpPr>
            <a:spLocks noGrp="1"/>
          </p:cNvSpPr>
          <p:nvPr>
            <p:ph type="body" sz="quarter" idx="10"/>
          </p:nvPr>
        </p:nvSpPr>
        <p:spPr/>
        <p:txBody>
          <a:bodyPr/>
          <a:lstStyle/>
          <a:p>
            <a:pPr>
              <a:lnSpc>
                <a:spcPct val="90000"/>
              </a:lnSpc>
            </a:pPr>
            <a:r>
              <a:rPr lang="en-US" sz="3200" dirty="0" smtClean="0"/>
              <a:t>Asynchronous I/O</a:t>
            </a:r>
          </a:p>
          <a:p>
            <a:pPr>
              <a:lnSpc>
                <a:spcPct val="90000"/>
              </a:lnSpc>
            </a:pPr>
            <a:r>
              <a:rPr lang="en-US" sz="2800" dirty="0" smtClean="0"/>
              <a:t>	</a:t>
            </a:r>
            <a:r>
              <a:rPr lang="en-US" sz="2800" dirty="0" smtClean="0">
                <a:latin typeface="+mn-lt"/>
              </a:rPr>
              <a:t>HTTP, TCP, file I/O</a:t>
            </a:r>
          </a:p>
          <a:p>
            <a:pPr>
              <a:lnSpc>
                <a:spcPct val="90000"/>
              </a:lnSpc>
            </a:pPr>
            <a:r>
              <a:rPr lang="en-US" sz="3200" dirty="0" smtClean="0"/>
              <a:t>Serialization</a:t>
            </a:r>
          </a:p>
          <a:p>
            <a:pPr>
              <a:lnSpc>
                <a:spcPct val="90000"/>
              </a:lnSpc>
            </a:pPr>
            <a:r>
              <a:rPr lang="en-US" sz="2800" dirty="0" smtClean="0"/>
              <a:t>	</a:t>
            </a:r>
            <a:r>
              <a:rPr lang="en-US" sz="2800" dirty="0" smtClean="0">
                <a:latin typeface="+mn-lt"/>
              </a:rPr>
              <a:t>JSON</a:t>
            </a:r>
          </a:p>
          <a:p>
            <a:pPr>
              <a:lnSpc>
                <a:spcPct val="90000"/>
              </a:lnSpc>
            </a:pPr>
            <a:r>
              <a:rPr lang="en-US" sz="3200" dirty="0" smtClean="0"/>
              <a:t>Access Azure services</a:t>
            </a:r>
          </a:p>
          <a:p>
            <a:pPr>
              <a:lnSpc>
                <a:spcPct val="90000"/>
              </a:lnSpc>
            </a:pPr>
            <a:r>
              <a:rPr lang="en-US" sz="2800" dirty="0" smtClean="0"/>
              <a:t>	</a:t>
            </a:r>
            <a:r>
              <a:rPr lang="en-US" sz="2800" dirty="0" smtClean="0">
                <a:latin typeface="+mn-lt"/>
              </a:rPr>
              <a:t>Storage, Service Bus</a:t>
            </a:r>
          </a:p>
          <a:p>
            <a:pPr>
              <a:lnSpc>
                <a:spcPct val="90000"/>
              </a:lnSpc>
            </a:pPr>
            <a:r>
              <a:rPr lang="en-US" sz="3200" dirty="0" smtClean="0"/>
              <a:t>Host in Azure</a:t>
            </a:r>
          </a:p>
          <a:p>
            <a:pPr>
              <a:lnSpc>
                <a:spcPct val="90000"/>
              </a:lnSpc>
            </a:pPr>
            <a:r>
              <a:rPr lang="en-US" sz="2800" dirty="0" smtClean="0"/>
              <a:t>	</a:t>
            </a:r>
            <a:r>
              <a:rPr lang="en-US" sz="2800" dirty="0" smtClean="0">
                <a:latin typeface="+mn-lt"/>
              </a:rPr>
              <a:t>Runtime and VS integration</a:t>
            </a:r>
          </a:p>
          <a:p>
            <a:pPr>
              <a:lnSpc>
                <a:spcPct val="90000"/>
              </a:lnSpc>
            </a:pPr>
            <a:r>
              <a:rPr lang="en-US" sz="3200" dirty="0" smtClean="0"/>
              <a:t>Cross-platform</a:t>
            </a:r>
          </a:p>
          <a:p>
            <a:pPr>
              <a:lnSpc>
                <a:spcPct val="90000"/>
              </a:lnSpc>
            </a:pPr>
            <a:r>
              <a:rPr lang="en-US" sz="2800" dirty="0" smtClean="0"/>
              <a:t>	</a:t>
            </a:r>
            <a:r>
              <a:rPr lang="en-US" sz="2800" dirty="0" smtClean="0">
                <a:latin typeface="+mn-lt"/>
              </a:rPr>
              <a:t>Make Azure service available on several platforms</a:t>
            </a:r>
            <a:endParaRPr lang="en-US" sz="2800" dirty="0">
              <a:latin typeface="+mn-lt"/>
            </a:endParaRPr>
          </a:p>
        </p:txBody>
      </p:sp>
    </p:spTree>
    <p:extLst>
      <p:ext uri="{BB962C8B-B14F-4D97-AF65-F5344CB8AC3E}">
        <p14:creationId xmlns:p14="http://schemas.microsoft.com/office/powerpoint/2010/main" val="197797474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Tree>
    <p:extLst>
      <p:ext uri="{BB962C8B-B14F-4D97-AF65-F5344CB8AC3E}">
        <p14:creationId xmlns:p14="http://schemas.microsoft.com/office/powerpoint/2010/main" val="183891566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pPr lvl="0">
              <a:lnSpc>
                <a:spcPct val="90000"/>
              </a:lnSpc>
              <a:spcBef>
                <a:spcPct val="20000"/>
              </a:spcBef>
              <a:spcAft>
                <a:spcPts val="0"/>
              </a:spcAft>
            </a:pPr>
            <a:r>
              <a:rPr lang="en-US" dirty="0" smtClean="0">
                <a:gradFill>
                  <a:gsLst>
                    <a:gs pos="0">
                      <a:srgbClr val="FFFFFF"/>
                    </a:gs>
                    <a:gs pos="100000">
                      <a:srgbClr val="FFFFFF"/>
                    </a:gs>
                  </a:gsLst>
                  <a:lin ang="5400000" scaled="0"/>
                </a:gradFill>
              </a:rPr>
              <a:t>Download Casablanca</a:t>
            </a:r>
            <a:endParaRPr lang="en-US" dirty="0">
              <a:gradFill>
                <a:gsLst>
                  <a:gs pos="0">
                    <a:srgbClr val="FFFFFF"/>
                  </a:gs>
                  <a:gs pos="100000">
                    <a:srgbClr val="FFFFFF"/>
                  </a:gs>
                </a:gsLst>
                <a:lin ang="5400000" scaled="0"/>
              </a:gradFill>
            </a:endParaRPr>
          </a:p>
          <a:p>
            <a:pPr lvl="0">
              <a:lnSpc>
                <a:spcPct val="90000"/>
              </a:lnSpc>
              <a:spcBef>
                <a:spcPct val="20000"/>
              </a:spcBef>
              <a:spcAft>
                <a:spcPts val="0"/>
              </a:spcAft>
            </a:pPr>
            <a:r>
              <a:rPr lang="en-US" sz="2400" dirty="0">
                <a:gradFill>
                  <a:gsLst>
                    <a:gs pos="0">
                      <a:srgbClr val="FFFFFF"/>
                    </a:gs>
                    <a:gs pos="100000">
                      <a:srgbClr val="FFFFFF"/>
                    </a:gs>
                  </a:gsLst>
                  <a:lin ang="5400000" scaled="0"/>
                </a:gradFill>
                <a:hlinkClick r:id="rId2"/>
              </a:rPr>
              <a:t>http://</a:t>
            </a:r>
            <a:r>
              <a:rPr lang="en-US" sz="2400" dirty="0" smtClean="0">
                <a:gradFill>
                  <a:gsLst>
                    <a:gs pos="0">
                      <a:srgbClr val="FFFFFF"/>
                    </a:gs>
                    <a:gs pos="100000">
                      <a:srgbClr val="FFFFFF"/>
                    </a:gs>
                  </a:gsLst>
                  <a:lin ang="5400000" scaled="0"/>
                </a:gradFill>
                <a:hlinkClick r:id="rId2"/>
              </a:rPr>
              <a:t>msdn.microsoft.comdevlabs/casablanca</a:t>
            </a:r>
            <a:endParaRPr lang="en-US" sz="2400" dirty="0" smtClean="0">
              <a:gradFill>
                <a:gsLst>
                  <a:gs pos="0">
                    <a:srgbClr val="FFFFFF"/>
                  </a:gs>
                  <a:gs pos="100000">
                    <a:srgbClr val="FFFFFF"/>
                  </a:gs>
                </a:gsLst>
                <a:lin ang="5400000" scaled="0"/>
              </a:gradFill>
            </a:endParaRPr>
          </a:p>
          <a:p>
            <a:pPr lvl="0">
              <a:lnSpc>
                <a:spcPct val="90000"/>
              </a:lnSpc>
              <a:spcBef>
                <a:spcPct val="20000"/>
              </a:spcBef>
              <a:spcAft>
                <a:spcPts val="0"/>
              </a:spcAft>
            </a:pPr>
            <a:endParaRPr lang="en-US" dirty="0">
              <a:gradFill>
                <a:gsLst>
                  <a:gs pos="0">
                    <a:srgbClr val="FFFFFF"/>
                  </a:gs>
                  <a:gs pos="100000">
                    <a:srgbClr val="FFFFFF"/>
                  </a:gs>
                </a:gsLst>
                <a:lin ang="5400000" scaled="0"/>
              </a:gradFill>
            </a:endParaRPr>
          </a:p>
          <a:p>
            <a:pPr lvl="0" defTabSz="685565">
              <a:lnSpc>
                <a:spcPct val="90000"/>
              </a:lnSpc>
              <a:spcBef>
                <a:spcPct val="20000"/>
              </a:spcBef>
              <a:spcAft>
                <a:spcPts val="0"/>
              </a:spcAft>
            </a:pPr>
            <a:r>
              <a:rPr lang="en-US" sz="2700" dirty="0" smtClean="0">
                <a:gradFill>
                  <a:gsLst>
                    <a:gs pos="0">
                      <a:srgbClr val="FFFFFF"/>
                    </a:gs>
                    <a:gs pos="100000">
                      <a:srgbClr val="FFFFFF"/>
                    </a:gs>
                  </a:gsLst>
                  <a:lin ang="5400000" scaled="0"/>
                </a:gradFill>
              </a:rPr>
              <a:t>MSDN</a:t>
            </a:r>
            <a:endParaRPr lang="en-US" sz="2700" dirty="0">
              <a:gradFill>
                <a:gsLst>
                  <a:gs pos="0">
                    <a:srgbClr val="FFFFFF"/>
                  </a:gs>
                  <a:gs pos="100000">
                    <a:srgbClr val="FFFFFF"/>
                  </a:gs>
                </a:gsLst>
                <a:lin ang="5400000" scaled="0"/>
              </a:gradFill>
            </a:endParaRPr>
          </a:p>
          <a:p>
            <a:pPr lvl="0" defTabSz="685565">
              <a:lnSpc>
                <a:spcPct val="90000"/>
              </a:lnSpc>
              <a:spcBef>
                <a:spcPct val="20000"/>
              </a:spcBef>
              <a:spcAft>
                <a:spcPts val="0"/>
              </a:spcAft>
            </a:pPr>
            <a:r>
              <a:rPr lang="en-US" sz="2400" dirty="0">
                <a:gradFill>
                  <a:gsLst>
                    <a:gs pos="0">
                      <a:srgbClr val="FFFFFF"/>
                    </a:gs>
                    <a:gs pos="100000">
                      <a:srgbClr val="FFFFFF"/>
                    </a:gs>
                  </a:gsLst>
                  <a:lin ang="5400000" scaled="0"/>
                </a:gradFill>
                <a:hlinkClick r:id="rId3"/>
              </a:rPr>
              <a:t>http://www.msdn.com</a:t>
            </a:r>
            <a:endParaRPr lang="en-US" sz="2400" dirty="0">
              <a:gradFill>
                <a:gsLst>
                  <a:gs pos="0">
                    <a:srgbClr val="FFFFFF"/>
                  </a:gs>
                  <a:gs pos="100000">
                    <a:srgbClr val="FFFFFF"/>
                  </a:gs>
                </a:gsLst>
                <a:lin ang="5400000" scaled="0"/>
              </a:gradFill>
            </a:endParaRPr>
          </a:p>
          <a:p>
            <a:pPr lvl="0" defTabSz="685565">
              <a:lnSpc>
                <a:spcPct val="90000"/>
              </a:lnSpc>
              <a:spcBef>
                <a:spcPct val="20000"/>
              </a:spcBef>
              <a:spcAft>
                <a:spcPts val="0"/>
              </a:spcAft>
            </a:pPr>
            <a:r>
              <a:rPr lang="en-US" sz="2400" dirty="0">
                <a:gradFill>
                  <a:gsLst>
                    <a:gs pos="0">
                      <a:srgbClr val="FFFFFF"/>
                    </a:gs>
                    <a:gs pos="100000">
                      <a:srgbClr val="FFFFFF"/>
                    </a:gs>
                  </a:gsLst>
                  <a:lin ang="5400000" scaled="0"/>
                </a:gradFill>
                <a:hlinkClick r:id="rId4"/>
              </a:rPr>
              <a:t>http://channel9.msdn.com</a:t>
            </a:r>
            <a:r>
              <a:rPr lang="en-US" sz="2400" dirty="0" smtClean="0">
                <a:gradFill>
                  <a:gsLst>
                    <a:gs pos="0">
                      <a:srgbClr val="FFFFFF"/>
                    </a:gs>
                    <a:gs pos="100000">
                      <a:srgbClr val="FFFFFF"/>
                    </a:gs>
                  </a:gsLst>
                  <a:lin ang="5400000" scaled="0"/>
                </a:gradFill>
                <a:hlinkClick r:id="rId4"/>
              </a:rPr>
              <a:t>/</a:t>
            </a:r>
            <a:endParaRPr lang="en-US" sz="2400" dirty="0">
              <a:gradFill>
                <a:gsLst>
                  <a:gs pos="0">
                    <a:srgbClr val="FFFFFF"/>
                  </a:gs>
                  <a:gs pos="100000">
                    <a:srgbClr val="FFFFFF"/>
                  </a:gs>
                </a:gsLst>
                <a:lin ang="5400000" scaled="0"/>
              </a:gradFill>
              <a:hlinkClick r:id="rId4"/>
            </a:endParaRPr>
          </a:p>
          <a:p>
            <a:pPr lvl="0" defTabSz="685565">
              <a:lnSpc>
                <a:spcPct val="90000"/>
              </a:lnSpc>
              <a:spcBef>
                <a:spcPts val="1800"/>
              </a:spcBef>
              <a:spcAft>
                <a:spcPts val="0"/>
              </a:spcAft>
            </a:pPr>
            <a:r>
              <a:rPr lang="en-US" sz="2700" dirty="0">
                <a:gradFill>
                  <a:gsLst>
                    <a:gs pos="0">
                      <a:srgbClr val="FFFFFF"/>
                    </a:gs>
                    <a:gs pos="100000">
                      <a:srgbClr val="FFFFFF"/>
                    </a:gs>
                  </a:gsLst>
                  <a:lin ang="5400000" scaled="0"/>
                </a:gradFill>
              </a:rPr>
              <a:t>Visual C++</a:t>
            </a:r>
          </a:p>
          <a:p>
            <a:pPr lvl="0" defTabSz="685565">
              <a:lnSpc>
                <a:spcPct val="90000"/>
              </a:lnSpc>
              <a:spcBef>
                <a:spcPct val="20000"/>
              </a:spcBef>
              <a:spcAft>
                <a:spcPts val="0"/>
              </a:spcAft>
            </a:pPr>
            <a:r>
              <a:rPr lang="en-US" sz="2400" dirty="0">
                <a:gradFill>
                  <a:gsLst>
                    <a:gs pos="0">
                      <a:srgbClr val="FFFFFF"/>
                    </a:gs>
                    <a:gs pos="100000">
                      <a:srgbClr val="FFFFFF"/>
                    </a:gs>
                  </a:gsLst>
                  <a:lin ang="5400000" scaled="0"/>
                </a:gradFill>
                <a:hlinkClick r:id="rId5"/>
              </a:rPr>
              <a:t>http://blogs.msdn.com/b/vcblog</a:t>
            </a:r>
            <a:r>
              <a:rPr lang="en-US" sz="2400" dirty="0" smtClean="0">
                <a:gradFill>
                  <a:gsLst>
                    <a:gs pos="0">
                      <a:srgbClr val="FFFFFF"/>
                    </a:gs>
                    <a:gs pos="100000">
                      <a:srgbClr val="FFFFFF"/>
                    </a:gs>
                  </a:gsLst>
                  <a:lin ang="5400000" scaled="0"/>
                </a:gradFill>
                <a:hlinkClick r:id="rId5"/>
              </a:rPr>
              <a:t>/</a:t>
            </a:r>
            <a:endParaRPr lang="en-US" sz="2400" dirty="0">
              <a:gradFill>
                <a:gsLst>
                  <a:gs pos="0">
                    <a:srgbClr val="FFFFFF"/>
                  </a:gs>
                  <a:gs pos="100000">
                    <a:srgbClr val="FFFFFF"/>
                  </a:gs>
                </a:gsLst>
                <a:lin ang="5400000" scaled="0"/>
              </a:gradFill>
            </a:endParaRPr>
          </a:p>
          <a:p>
            <a:pPr lvl="0" defTabSz="685565">
              <a:lnSpc>
                <a:spcPct val="90000"/>
              </a:lnSpc>
              <a:spcBef>
                <a:spcPts val="1800"/>
              </a:spcBef>
              <a:spcAft>
                <a:spcPts val="0"/>
              </a:spcAft>
            </a:pPr>
            <a:r>
              <a:rPr lang="en-US" sz="2700" dirty="0">
                <a:gradFill>
                  <a:gsLst>
                    <a:gs pos="0">
                      <a:srgbClr val="FFFFFF"/>
                    </a:gs>
                    <a:gs pos="100000">
                      <a:srgbClr val="FFFFFF"/>
                    </a:gs>
                  </a:gsLst>
                  <a:lin ang="5400000" scaled="0"/>
                </a:gradFill>
              </a:rPr>
              <a:t>Azure</a:t>
            </a:r>
          </a:p>
          <a:p>
            <a:pPr lvl="0" defTabSz="685565">
              <a:lnSpc>
                <a:spcPct val="90000"/>
              </a:lnSpc>
              <a:spcBef>
                <a:spcPct val="20000"/>
              </a:spcBef>
              <a:spcAft>
                <a:spcPts val="0"/>
              </a:spcAft>
            </a:pPr>
            <a:r>
              <a:rPr lang="en-US" sz="2400" dirty="0">
                <a:gradFill>
                  <a:gsLst>
                    <a:gs pos="0">
                      <a:srgbClr val="FFFFFF"/>
                    </a:gs>
                    <a:gs pos="100000">
                      <a:srgbClr val="FFFFFF"/>
                    </a:gs>
                  </a:gsLst>
                  <a:lin ang="5400000" scaled="0"/>
                </a:gradFill>
                <a:hlinkClick r:id="rId6"/>
              </a:rPr>
              <a:t>http://www.windowsazure.com/develop</a:t>
            </a:r>
            <a:endParaRPr lang="en-US" sz="2400" dirty="0">
              <a:gradFill>
                <a:gsLst>
                  <a:gs pos="0">
                    <a:srgbClr val="FFFFFF"/>
                  </a:gs>
                  <a:gs pos="100000">
                    <a:srgbClr val="FFFFFF"/>
                  </a:gs>
                </a:gsLst>
                <a:lin ang="5400000" scaled="0"/>
              </a:gradFill>
            </a:endParaRPr>
          </a:p>
        </p:txBody>
      </p:sp>
      <p:sp>
        <p:nvSpPr>
          <p:cNvPr id="4" name="Title 3"/>
          <p:cNvSpPr>
            <a:spLocks noGrp="1"/>
          </p:cNvSpPr>
          <p:nvPr>
            <p:ph type="ctrTitle"/>
          </p:nvPr>
        </p:nvSpPr>
        <p:spPr/>
        <p:txBody>
          <a:bodyPr/>
          <a:lstStyle/>
          <a:p>
            <a:r>
              <a:rPr lang="en-US" sz="6600" dirty="0" smtClean="0"/>
              <a:t>Resources</a:t>
            </a:r>
            <a:endParaRPr lang="en-US" sz="6600" dirty="0"/>
          </a:p>
        </p:txBody>
      </p:sp>
      <p:sp>
        <p:nvSpPr>
          <p:cNvPr id="2" name="TextBox 1"/>
          <p:cNvSpPr txBox="1"/>
          <p:nvPr/>
        </p:nvSpPr>
        <p:spPr>
          <a:xfrm>
            <a:off x="3914645" y="5771971"/>
            <a:ext cx="8046632" cy="1200329"/>
          </a:xfrm>
          <a:prstGeom prst="rect">
            <a:avLst/>
          </a:prstGeom>
          <a:noFill/>
        </p:spPr>
        <p:txBody>
          <a:bodyPr wrap="square" rtlCol="0">
            <a:spAutoFit/>
          </a:bodyPr>
          <a:lstStyle/>
          <a:p>
            <a:r>
              <a:rPr lang="en-US" sz="2400" dirty="0">
                <a:gradFill>
                  <a:gsLst>
                    <a:gs pos="0">
                      <a:schemeClr val="tx1">
                        <a:lumMod val="65000"/>
                        <a:lumOff val="35000"/>
                      </a:schemeClr>
                    </a:gs>
                    <a:gs pos="100000">
                      <a:schemeClr val="tx1">
                        <a:lumMod val="65000"/>
                        <a:lumOff val="35000"/>
                      </a:schemeClr>
                    </a:gs>
                  </a:gsLst>
                  <a:lin ang="5400000" scaled="0"/>
                </a:gradFill>
              </a:rPr>
              <a:t>Please submit session </a:t>
            </a:r>
            <a:r>
              <a:rPr lang="en-US" sz="2400" dirty="0" err="1">
                <a:gradFill>
                  <a:gsLst>
                    <a:gs pos="0">
                      <a:schemeClr val="tx1">
                        <a:lumMod val="65000"/>
                        <a:lumOff val="35000"/>
                      </a:schemeClr>
                    </a:gs>
                    <a:gs pos="100000">
                      <a:schemeClr val="tx1">
                        <a:lumMod val="65000"/>
                        <a:lumOff val="35000"/>
                      </a:schemeClr>
                    </a:gs>
                  </a:gsLst>
                  <a:lin ang="5400000" scaled="0"/>
                </a:gradFill>
              </a:rPr>
              <a:t>evals</a:t>
            </a:r>
            <a:r>
              <a:rPr lang="en-US" sz="2400" dirty="0">
                <a:gradFill>
                  <a:gsLst>
                    <a:gs pos="0">
                      <a:schemeClr val="tx1">
                        <a:lumMod val="65000"/>
                        <a:lumOff val="35000"/>
                      </a:schemeClr>
                    </a:gs>
                    <a:gs pos="100000">
                      <a:schemeClr val="tx1">
                        <a:lumMod val="65000"/>
                        <a:lumOff val="35000"/>
                      </a:schemeClr>
                    </a:gs>
                  </a:gsLst>
                  <a:lin ang="5400000" scaled="0"/>
                </a:gradFill>
              </a:rPr>
              <a:t> on the Build Windows 8 App or at </a:t>
            </a:r>
            <a:r>
              <a:rPr lang="en-US" sz="2400" u="sng" dirty="0">
                <a:solidFill>
                  <a:srgbClr val="FFFFFF"/>
                </a:solidFill>
                <a:hlinkClick r:id="rId7"/>
              </a:rPr>
              <a:t>http://aka.ms/BuildSessions</a:t>
            </a:r>
            <a:endParaRPr lang="en-US" sz="2400" dirty="0">
              <a:solidFill>
                <a:srgbClr val="FFFFFF"/>
              </a:solidFill>
            </a:endParaRPr>
          </a:p>
          <a:p>
            <a:endParaRPr lang="en-US" sz="2400" dirty="0" smtClean="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27515461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5761040" y="3040063"/>
            <a:ext cx="6675435" cy="914400"/>
          </a:xfrm>
        </p:spPr>
        <p:txBody>
          <a:bodyPr/>
          <a:lstStyle/>
          <a:p>
            <a:pPr marL="457200" indent="-457200">
              <a:buFont typeface="Arial" pitchFamily="34" charset="0"/>
              <a:buChar char="•"/>
            </a:pPr>
            <a:r>
              <a:rPr lang="en-US" sz="2800" dirty="0" smtClean="0"/>
              <a:t>It’s all about performance</a:t>
            </a:r>
            <a:br>
              <a:rPr lang="en-US" sz="2800" dirty="0" smtClean="0"/>
            </a:br>
            <a:r>
              <a:rPr lang="en-US" sz="2800" dirty="0" smtClean="0"/>
              <a:t>10/31 11:15 - </a:t>
            </a:r>
            <a:r>
              <a:rPr lang="en-US" sz="2800" dirty="0"/>
              <a:t>B92 Odyssey</a:t>
            </a:r>
            <a:r>
              <a:rPr lang="en-US" sz="2800" dirty="0" smtClean="0"/>
              <a:t> - 3-013</a:t>
            </a:r>
            <a:endParaRPr lang="en-US" sz="1100" dirty="0"/>
          </a:p>
          <a:p>
            <a:pPr marL="457200" indent="-457200">
              <a:buFont typeface="Arial" pitchFamily="34" charset="0"/>
              <a:buChar char="•"/>
            </a:pPr>
            <a:r>
              <a:rPr lang="en-US" sz="2800" dirty="0"/>
              <a:t>Diving deep into C++ /CX and WinRT</a:t>
            </a:r>
            <a:r>
              <a:rPr lang="en-US" sz="2800" dirty="0" smtClean="0"/>
              <a:t/>
            </a:r>
            <a:br>
              <a:rPr lang="en-US" sz="2800" dirty="0" smtClean="0"/>
            </a:br>
            <a:r>
              <a:rPr lang="en-US" sz="2800" dirty="0" smtClean="0"/>
              <a:t>10/31 </a:t>
            </a:r>
            <a:r>
              <a:rPr lang="en-US" sz="2800" dirty="0"/>
              <a:t>17:15</a:t>
            </a:r>
            <a:r>
              <a:rPr lang="en-US" sz="2800" dirty="0" smtClean="0"/>
              <a:t> </a:t>
            </a:r>
            <a:r>
              <a:rPr lang="en-US" sz="2800" dirty="0"/>
              <a:t>- B33 Cascade </a:t>
            </a:r>
            <a:r>
              <a:rPr lang="en-US" sz="2800" dirty="0" smtClean="0"/>
              <a:t>- </a:t>
            </a:r>
            <a:r>
              <a:rPr lang="en-US" sz="2800" dirty="0"/>
              <a:t>3-010</a:t>
            </a:r>
          </a:p>
          <a:p>
            <a:pPr marL="457200" indent="-457200">
              <a:buFont typeface="Arial" pitchFamily="34" charset="0"/>
              <a:buChar char="•"/>
            </a:pPr>
            <a:r>
              <a:rPr lang="en-US" sz="2800" dirty="0"/>
              <a:t>The Future of C</a:t>
            </a:r>
            <a:r>
              <a:rPr lang="en-US" sz="2800" dirty="0" smtClean="0"/>
              <a:t>++</a:t>
            </a:r>
            <a:br>
              <a:rPr lang="en-US" sz="2800" dirty="0" smtClean="0"/>
            </a:br>
            <a:r>
              <a:rPr lang="en-US" sz="2800" dirty="0" smtClean="0"/>
              <a:t>11/2 </a:t>
            </a:r>
            <a:r>
              <a:rPr lang="en-US" sz="2800" dirty="0"/>
              <a:t>12:45</a:t>
            </a:r>
            <a:r>
              <a:rPr lang="en-US" sz="2800" dirty="0" smtClean="0"/>
              <a:t> </a:t>
            </a:r>
            <a:r>
              <a:rPr lang="en-US" sz="2800" dirty="0"/>
              <a:t>- B33 McKinley </a:t>
            </a:r>
            <a:r>
              <a:rPr lang="en-US" sz="2800" dirty="0" smtClean="0"/>
              <a:t>- </a:t>
            </a:r>
            <a:r>
              <a:rPr lang="en-US" sz="2800" dirty="0"/>
              <a:t>2-005</a:t>
            </a:r>
          </a:p>
        </p:txBody>
      </p:sp>
      <p:sp>
        <p:nvSpPr>
          <p:cNvPr id="4" name="Title 3"/>
          <p:cNvSpPr>
            <a:spLocks noGrp="1"/>
          </p:cNvSpPr>
          <p:nvPr>
            <p:ph type="ctrTitle"/>
          </p:nvPr>
        </p:nvSpPr>
        <p:spPr/>
        <p:txBody>
          <a:bodyPr/>
          <a:lstStyle/>
          <a:p>
            <a:r>
              <a:rPr lang="en-US" sz="6000" smtClean="0"/>
              <a:t>Related Sessions</a:t>
            </a:r>
            <a:endParaRPr lang="en-US" sz="6000" dirty="0"/>
          </a:p>
        </p:txBody>
      </p:sp>
    </p:spTree>
    <p:extLst>
      <p:ext uri="{BB962C8B-B14F-4D97-AF65-F5344CB8AC3E}">
        <p14:creationId xmlns:p14="http://schemas.microsoft.com/office/powerpoint/2010/main" val="1283823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41169601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7440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in Casablanca?</a:t>
            </a:r>
            <a:endParaRPr lang="en-US" dirty="0"/>
          </a:p>
        </p:txBody>
      </p:sp>
      <p:sp>
        <p:nvSpPr>
          <p:cNvPr id="3" name="Text Placeholder 2"/>
          <p:cNvSpPr>
            <a:spLocks noGrp="1"/>
          </p:cNvSpPr>
          <p:nvPr>
            <p:ph type="body" sz="quarter" idx="10"/>
          </p:nvPr>
        </p:nvSpPr>
        <p:spPr/>
        <p:txBody>
          <a:bodyPr/>
          <a:lstStyle/>
          <a:p>
            <a:pPr>
              <a:lnSpc>
                <a:spcPct val="90000"/>
              </a:lnSpc>
            </a:pPr>
            <a:r>
              <a:rPr lang="en-US" smtClean="0"/>
              <a:t>Communication libraries</a:t>
            </a:r>
          </a:p>
          <a:p>
            <a:pPr>
              <a:lnSpc>
                <a:spcPct val="90000"/>
              </a:lnSpc>
            </a:pPr>
            <a:r>
              <a:rPr lang="en-US" smtClean="0"/>
              <a:t>	</a:t>
            </a:r>
            <a:r>
              <a:rPr lang="en-US" sz="2800" smtClean="0">
                <a:latin typeface="+mn-lt"/>
              </a:rPr>
              <a:t>HTTP, TCP, WebSockets, UDP</a:t>
            </a:r>
            <a:endParaRPr lang="en-US" smtClean="0">
              <a:latin typeface="+mn-lt"/>
            </a:endParaRPr>
          </a:p>
          <a:p>
            <a:pPr>
              <a:lnSpc>
                <a:spcPct val="90000"/>
              </a:lnSpc>
            </a:pPr>
            <a:r>
              <a:rPr lang="en-US" smtClean="0"/>
              <a:t>Serialization</a:t>
            </a:r>
          </a:p>
          <a:p>
            <a:pPr>
              <a:lnSpc>
                <a:spcPct val="90000"/>
              </a:lnSpc>
            </a:pPr>
            <a:r>
              <a:rPr lang="en-US" smtClean="0"/>
              <a:t>	</a:t>
            </a:r>
            <a:r>
              <a:rPr lang="en-US" sz="2800" smtClean="0">
                <a:latin typeface="+mn-lt"/>
              </a:rPr>
              <a:t>JSON, binary</a:t>
            </a:r>
            <a:endParaRPr lang="en-US" smtClean="0">
              <a:latin typeface="+mn-lt"/>
            </a:endParaRPr>
          </a:p>
          <a:p>
            <a:pPr>
              <a:lnSpc>
                <a:spcPct val="90000"/>
              </a:lnSpc>
            </a:pPr>
            <a:r>
              <a:rPr lang="en-US" smtClean="0"/>
              <a:t>Azure storage libraries</a:t>
            </a:r>
          </a:p>
          <a:p>
            <a:pPr>
              <a:lnSpc>
                <a:spcPct val="90000"/>
              </a:lnSpc>
            </a:pPr>
            <a:r>
              <a:rPr lang="en-US" smtClean="0"/>
              <a:t>Azure service bus libraries</a:t>
            </a:r>
          </a:p>
          <a:p>
            <a:pPr>
              <a:lnSpc>
                <a:spcPct val="90000"/>
              </a:lnSpc>
            </a:pPr>
            <a:r>
              <a:rPr lang="en-US" smtClean="0"/>
              <a:t>Azure service hosting</a:t>
            </a:r>
          </a:p>
          <a:p>
            <a:pPr>
              <a:lnSpc>
                <a:spcPct val="90000"/>
              </a:lnSpc>
            </a:pPr>
            <a:r>
              <a:rPr lang="en-US" smtClean="0"/>
              <a:t>On-premise service hosting</a:t>
            </a:r>
          </a:p>
          <a:p>
            <a:pPr>
              <a:lnSpc>
                <a:spcPct val="90000"/>
              </a:lnSpc>
            </a:pPr>
            <a:r>
              <a:rPr lang="en-US" smtClean="0"/>
              <a:t>Visual Studio integration</a:t>
            </a:r>
          </a:p>
          <a:p>
            <a:endParaRPr lang="en-US" dirty="0"/>
          </a:p>
        </p:txBody>
      </p:sp>
    </p:spTree>
    <p:extLst>
      <p:ext uri="{BB962C8B-B14F-4D97-AF65-F5344CB8AC3E}">
        <p14:creationId xmlns:p14="http://schemas.microsoft.com/office/powerpoint/2010/main" val="128226807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Casablanca tenets</a:t>
            </a:r>
            <a:endParaRPr lang="en-US" dirty="0"/>
          </a:p>
        </p:txBody>
      </p:sp>
      <p:sp>
        <p:nvSpPr>
          <p:cNvPr id="3" name="Text Placeholder 2"/>
          <p:cNvSpPr>
            <a:spLocks noGrp="1"/>
          </p:cNvSpPr>
          <p:nvPr>
            <p:ph type="body" sz="quarter" idx="10"/>
          </p:nvPr>
        </p:nvSpPr>
        <p:spPr/>
        <p:txBody>
          <a:bodyPr/>
          <a:lstStyle/>
          <a:p>
            <a:pPr lvl="1"/>
            <a:r>
              <a:rPr lang="en-US" dirty="0" smtClean="0">
                <a:latin typeface="+mj-lt"/>
              </a:rPr>
              <a:t>The power and productivity offered in C++ 11 </a:t>
            </a:r>
            <a:br>
              <a:rPr lang="en-US" dirty="0" smtClean="0">
                <a:latin typeface="+mj-lt"/>
              </a:rPr>
            </a:br>
            <a:r>
              <a:rPr lang="en-US" dirty="0" smtClean="0">
                <a:latin typeface="+mj-lt"/>
              </a:rPr>
              <a:t>must be exploited</a:t>
            </a:r>
          </a:p>
          <a:p>
            <a:pPr lvl="1"/>
            <a:endParaRPr lang="en-US" dirty="0" smtClean="0">
              <a:latin typeface="+mj-lt"/>
            </a:endParaRPr>
          </a:p>
          <a:p>
            <a:pPr lvl="1"/>
            <a:r>
              <a:rPr lang="en-US" dirty="0" smtClean="0">
                <a:latin typeface="+mj-lt"/>
              </a:rPr>
              <a:t>The libraries must rely only on standard C++ 11 language features and be cross-platform enabled</a:t>
            </a:r>
          </a:p>
          <a:p>
            <a:pPr lvl="1"/>
            <a:endParaRPr lang="en-US" dirty="0" smtClean="0">
              <a:latin typeface="+mj-lt"/>
            </a:endParaRPr>
          </a:p>
          <a:p>
            <a:pPr lvl="1"/>
            <a:r>
              <a:rPr lang="en-US" dirty="0" smtClean="0">
                <a:latin typeface="+mj-lt"/>
              </a:rPr>
              <a:t>Writing responsive client apps that connect to services must be straight-forward and productive</a:t>
            </a:r>
          </a:p>
          <a:p>
            <a:pPr lvl="1"/>
            <a:endParaRPr lang="en-US" dirty="0" smtClean="0">
              <a:latin typeface="+mj-lt"/>
            </a:endParaRPr>
          </a:p>
          <a:p>
            <a:pPr lvl="1"/>
            <a:r>
              <a:rPr lang="en-US" dirty="0" smtClean="0">
                <a:latin typeface="+mj-lt"/>
              </a:rPr>
              <a:t>Authoring services must be straight-forward, productive, </a:t>
            </a:r>
            <a:br>
              <a:rPr lang="en-US" dirty="0" smtClean="0">
                <a:latin typeface="+mj-lt"/>
              </a:rPr>
            </a:br>
            <a:r>
              <a:rPr lang="en-US" dirty="0" smtClean="0">
                <a:latin typeface="+mj-lt"/>
              </a:rPr>
              <a:t>and result in scalable code</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9752880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Architecture</a:t>
            </a:r>
            <a:endParaRPr lang="en-US" dirty="0"/>
          </a:p>
        </p:txBody>
      </p:sp>
      <p:grpSp>
        <p:nvGrpSpPr>
          <p:cNvPr id="33" name="Group 32"/>
          <p:cNvGrpSpPr/>
          <p:nvPr/>
        </p:nvGrpSpPr>
        <p:grpSpPr>
          <a:xfrm>
            <a:off x="8196403" y="2374040"/>
            <a:ext cx="1828799" cy="1826224"/>
            <a:chOff x="8196403" y="2374040"/>
            <a:chExt cx="1828799" cy="1826224"/>
          </a:xfrm>
        </p:grpSpPr>
        <p:sp>
          <p:nvSpPr>
            <p:cNvPr id="4" name="Rectangle 3"/>
            <p:cNvSpPr/>
            <p:nvPr/>
          </p:nvSpPr>
          <p:spPr>
            <a:xfrm>
              <a:off x="8196403" y="3336474"/>
              <a:ext cx="1818102" cy="863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err="1">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Async</a:t>
              </a: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 File I/O</a:t>
              </a:r>
            </a:p>
          </p:txBody>
        </p:sp>
        <p:sp>
          <p:nvSpPr>
            <p:cNvPr id="5" name="Rectangle 4"/>
            <p:cNvSpPr/>
            <p:nvPr/>
          </p:nvSpPr>
          <p:spPr>
            <a:xfrm>
              <a:off x="8196403" y="2374040"/>
              <a:ext cx="1828799" cy="863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Timers</a:t>
              </a:r>
            </a:p>
          </p:txBody>
        </p:sp>
      </p:grpSp>
      <p:grpSp>
        <p:nvGrpSpPr>
          <p:cNvPr id="32" name="Group 31"/>
          <p:cNvGrpSpPr/>
          <p:nvPr/>
        </p:nvGrpSpPr>
        <p:grpSpPr>
          <a:xfrm>
            <a:off x="2433376" y="2374040"/>
            <a:ext cx="1828800" cy="1826224"/>
            <a:chOff x="2433376" y="2374040"/>
            <a:chExt cx="1828800" cy="1826224"/>
          </a:xfrm>
        </p:grpSpPr>
        <p:sp>
          <p:nvSpPr>
            <p:cNvPr id="7" name="Rectangle 6"/>
            <p:cNvSpPr/>
            <p:nvPr/>
          </p:nvSpPr>
          <p:spPr>
            <a:xfrm>
              <a:off x="2433376" y="2374040"/>
              <a:ext cx="1828800" cy="8477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Binary Serializers</a:t>
              </a:r>
            </a:p>
          </p:txBody>
        </p:sp>
        <p:sp>
          <p:nvSpPr>
            <p:cNvPr id="8" name="Rectangle 7"/>
            <p:cNvSpPr/>
            <p:nvPr/>
          </p:nvSpPr>
          <p:spPr>
            <a:xfrm>
              <a:off x="2433376" y="3336474"/>
              <a:ext cx="1828800" cy="863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JSON</a:t>
              </a:r>
            </a:p>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Parser &amp; Writer</a:t>
              </a:r>
            </a:p>
          </p:txBody>
        </p:sp>
      </p:grpSp>
      <p:grpSp>
        <p:nvGrpSpPr>
          <p:cNvPr id="34" name="Group 33"/>
          <p:cNvGrpSpPr/>
          <p:nvPr/>
        </p:nvGrpSpPr>
        <p:grpSpPr>
          <a:xfrm>
            <a:off x="2433378" y="1681304"/>
            <a:ext cx="7576174" cy="423896"/>
            <a:chOff x="2433378" y="1681304"/>
            <a:chExt cx="7576174" cy="423896"/>
          </a:xfrm>
        </p:grpSpPr>
        <p:sp>
          <p:nvSpPr>
            <p:cNvPr id="10" name="Rectangle 9"/>
            <p:cNvSpPr/>
            <p:nvPr/>
          </p:nvSpPr>
          <p:spPr>
            <a:xfrm>
              <a:off x="2433378" y="1681304"/>
              <a:ext cx="3740749" cy="423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IIS Host</a:t>
              </a:r>
            </a:p>
          </p:txBody>
        </p:sp>
        <p:sp>
          <p:nvSpPr>
            <p:cNvPr id="11" name="Rectangle 10"/>
            <p:cNvSpPr/>
            <p:nvPr/>
          </p:nvSpPr>
          <p:spPr>
            <a:xfrm>
              <a:off x="6271554" y="1681304"/>
              <a:ext cx="3737998" cy="4238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Stand-alone Host</a:t>
              </a:r>
            </a:p>
          </p:txBody>
        </p:sp>
      </p:grpSp>
      <p:grpSp>
        <p:nvGrpSpPr>
          <p:cNvPr id="30" name="Group 29"/>
          <p:cNvGrpSpPr/>
          <p:nvPr/>
        </p:nvGrpSpPr>
        <p:grpSpPr>
          <a:xfrm>
            <a:off x="2433376" y="4308087"/>
            <a:ext cx="7577552" cy="863791"/>
            <a:chOff x="2433376" y="4308087"/>
            <a:chExt cx="7577552" cy="863791"/>
          </a:xfrm>
        </p:grpSpPr>
        <p:sp>
          <p:nvSpPr>
            <p:cNvPr id="18" name="Rectangle 17"/>
            <p:cNvSpPr/>
            <p:nvPr/>
          </p:nvSpPr>
          <p:spPr>
            <a:xfrm>
              <a:off x="2433376" y="4308087"/>
              <a:ext cx="1828801" cy="8637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HTTP</a:t>
              </a:r>
            </a:p>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Client &amp; Listener</a:t>
              </a:r>
            </a:p>
          </p:txBody>
        </p:sp>
        <p:sp>
          <p:nvSpPr>
            <p:cNvPr id="19" name="Rectangle 18"/>
            <p:cNvSpPr/>
            <p:nvPr/>
          </p:nvSpPr>
          <p:spPr>
            <a:xfrm>
              <a:off x="4359604" y="4308087"/>
              <a:ext cx="1814523" cy="8637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TCP</a:t>
              </a:r>
            </a:p>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Client &amp; Listener</a:t>
              </a:r>
            </a:p>
          </p:txBody>
        </p:sp>
        <p:sp>
          <p:nvSpPr>
            <p:cNvPr id="20" name="Rectangle 19"/>
            <p:cNvSpPr/>
            <p:nvPr/>
          </p:nvSpPr>
          <p:spPr>
            <a:xfrm>
              <a:off x="6271554" y="4308087"/>
              <a:ext cx="1827425" cy="8637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Web Sockets</a:t>
              </a:r>
            </a:p>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Client &amp; Listener</a:t>
              </a:r>
            </a:p>
          </p:txBody>
        </p:sp>
        <p:sp>
          <p:nvSpPr>
            <p:cNvPr id="21" name="Rectangle 20"/>
            <p:cNvSpPr/>
            <p:nvPr/>
          </p:nvSpPr>
          <p:spPr>
            <a:xfrm>
              <a:off x="8196406" y="4308087"/>
              <a:ext cx="1814522" cy="8637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UDP</a:t>
              </a:r>
            </a:p>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Client &amp; Listener</a:t>
              </a:r>
            </a:p>
          </p:txBody>
        </p:sp>
      </p:grpSp>
      <p:sp>
        <p:nvSpPr>
          <p:cNvPr id="22" name="Rectangle 21"/>
          <p:cNvSpPr/>
          <p:nvPr/>
        </p:nvSpPr>
        <p:spPr>
          <a:xfrm>
            <a:off x="4359604" y="2374040"/>
            <a:ext cx="3736163" cy="1826224"/>
          </a:xfrm>
          <a:prstGeom prst="rect">
            <a:avLst/>
          </a:prstGeom>
          <a:solidFill>
            <a:schemeClr val="tx1">
              <a:lumMod val="65000"/>
            </a:schemeClr>
          </a:solid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t"/>
          <a:lstStyle/>
          <a:p>
            <a:pPr algn="ctr" defTabSz="932513"/>
            <a:r>
              <a:rPr lang="en-US" sz="24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Apps &amp; Libraries</a:t>
            </a:r>
          </a:p>
        </p:txBody>
      </p:sp>
      <p:sp>
        <p:nvSpPr>
          <p:cNvPr id="23" name="Rectangle 22"/>
          <p:cNvSpPr/>
          <p:nvPr/>
        </p:nvSpPr>
        <p:spPr>
          <a:xfrm>
            <a:off x="4451489" y="3549429"/>
            <a:ext cx="1120994" cy="5651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ctr"/>
          <a:lstStyle/>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Azure Storage</a:t>
            </a:r>
          </a:p>
        </p:txBody>
      </p:sp>
      <p:sp>
        <p:nvSpPr>
          <p:cNvPr id="24" name="Rectangle 23"/>
          <p:cNvSpPr/>
          <p:nvPr/>
        </p:nvSpPr>
        <p:spPr>
          <a:xfrm>
            <a:off x="5654134" y="3549429"/>
            <a:ext cx="1135652" cy="56519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ctr"/>
          <a:lstStyle/>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Windows Live</a:t>
            </a:r>
          </a:p>
        </p:txBody>
      </p:sp>
      <p:sp>
        <p:nvSpPr>
          <p:cNvPr id="25" name="Rectangle 24"/>
          <p:cNvSpPr/>
          <p:nvPr/>
        </p:nvSpPr>
        <p:spPr>
          <a:xfrm>
            <a:off x="6871438" y="3549429"/>
            <a:ext cx="1135652" cy="56519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ctr"/>
          <a:lstStyle/>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Xbox</a:t>
            </a:r>
          </a:p>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Live</a:t>
            </a:r>
          </a:p>
        </p:txBody>
      </p:sp>
      <p:sp>
        <p:nvSpPr>
          <p:cNvPr id="26" name="Rectangle 25"/>
          <p:cNvSpPr/>
          <p:nvPr/>
        </p:nvSpPr>
        <p:spPr>
          <a:xfrm>
            <a:off x="4451407" y="2908254"/>
            <a:ext cx="1120994" cy="5651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ctr"/>
          <a:lstStyle/>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Service Bus</a:t>
            </a:r>
          </a:p>
        </p:txBody>
      </p:sp>
      <p:sp>
        <p:nvSpPr>
          <p:cNvPr id="27" name="Rectangle 26"/>
          <p:cNvSpPr/>
          <p:nvPr/>
        </p:nvSpPr>
        <p:spPr>
          <a:xfrm>
            <a:off x="6871356" y="2908254"/>
            <a:ext cx="1135652" cy="56519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252" tIns="46624" rIns="93252" bIns="46624" rtlCol="0" anchor="ctr"/>
          <a:lstStyle/>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Bing</a:t>
            </a:r>
          </a:p>
          <a:p>
            <a:pPr algn="ctr" defTabSz="932513">
              <a:lnSpc>
                <a:spcPct val="90000"/>
              </a:lnSpc>
            </a:pPr>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Maps</a:t>
            </a:r>
          </a:p>
        </p:txBody>
      </p:sp>
      <p:grpSp>
        <p:nvGrpSpPr>
          <p:cNvPr id="29" name="Group 28"/>
          <p:cNvGrpSpPr/>
          <p:nvPr/>
        </p:nvGrpSpPr>
        <p:grpSpPr>
          <a:xfrm>
            <a:off x="2433377" y="5440719"/>
            <a:ext cx="7576175" cy="1068750"/>
            <a:chOff x="2433377" y="5440719"/>
            <a:chExt cx="7576175" cy="1068750"/>
          </a:xfrm>
        </p:grpSpPr>
        <p:sp>
          <p:nvSpPr>
            <p:cNvPr id="13" name="Rectangle 12"/>
            <p:cNvSpPr/>
            <p:nvPr/>
          </p:nvSpPr>
          <p:spPr>
            <a:xfrm>
              <a:off x="2433377" y="6029585"/>
              <a:ext cx="7576175" cy="479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Windows </a:t>
              </a:r>
              <a:r>
                <a:rPr lang="en-US" sz="1600" dirty="0" smtClean="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7/8	Linux</a:t>
              </a:r>
              <a:endPar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endParaRPr>
            </a:p>
          </p:txBody>
        </p:sp>
        <p:sp>
          <p:nvSpPr>
            <p:cNvPr id="14" name="Rectangle 13"/>
            <p:cNvSpPr/>
            <p:nvPr/>
          </p:nvSpPr>
          <p:spPr>
            <a:xfrm>
              <a:off x="6271554" y="5440719"/>
              <a:ext cx="1824213" cy="479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IOCP</a:t>
              </a:r>
            </a:p>
          </p:txBody>
        </p:sp>
        <p:sp>
          <p:nvSpPr>
            <p:cNvPr id="15" name="Rectangle 14"/>
            <p:cNvSpPr/>
            <p:nvPr/>
          </p:nvSpPr>
          <p:spPr>
            <a:xfrm>
              <a:off x="4359604" y="5440719"/>
              <a:ext cx="1814523" cy="479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PPL</a:t>
              </a:r>
            </a:p>
          </p:txBody>
        </p:sp>
        <p:sp>
          <p:nvSpPr>
            <p:cNvPr id="16" name="Rectangle 15"/>
            <p:cNvSpPr/>
            <p:nvPr/>
          </p:nvSpPr>
          <p:spPr>
            <a:xfrm>
              <a:off x="2436988" y="5440719"/>
              <a:ext cx="1823816" cy="479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err="1">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WinHTTP</a:t>
              </a:r>
              <a:endPar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endParaRPr>
            </a:p>
          </p:txBody>
        </p:sp>
        <p:sp>
          <p:nvSpPr>
            <p:cNvPr id="53" name="Rectangle 52"/>
            <p:cNvSpPr/>
            <p:nvPr/>
          </p:nvSpPr>
          <p:spPr>
            <a:xfrm>
              <a:off x="8196406" y="5440719"/>
              <a:ext cx="1813146" cy="479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13"/>
              <a:r>
                <a:rPr lang="en-US" sz="1600" dirty="0">
                  <a:gradFill>
                    <a:gsLst>
                      <a:gs pos="0">
                        <a:schemeClr val="tx1">
                          <a:lumMod val="65000"/>
                          <a:lumOff val="35000"/>
                        </a:schemeClr>
                      </a:gs>
                      <a:gs pos="100000">
                        <a:schemeClr val="tx1">
                          <a:lumMod val="65000"/>
                          <a:lumOff val="35000"/>
                        </a:schemeClr>
                      </a:gs>
                    </a:gsLst>
                    <a:lin ang="5400000" scaled="0"/>
                  </a:gradFill>
                  <a:latin typeface="Segoe UI" pitchFamily="34" charset="0"/>
                  <a:ea typeface="Segoe UI" pitchFamily="34" charset="0"/>
                  <a:cs typeface="Segoe UI" pitchFamily="34" charset="0"/>
                </a:rPr>
                <a:t>HTTP.SYS</a:t>
              </a:r>
            </a:p>
          </p:txBody>
        </p:sp>
      </p:grpSp>
    </p:spTree>
    <p:extLst>
      <p:ext uri="{BB962C8B-B14F-4D97-AF65-F5344CB8AC3E}">
        <p14:creationId xmlns:p14="http://schemas.microsoft.com/office/powerpoint/2010/main" val="3091248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75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11" name="Text Placeholder 3"/>
          <p:cNvSpPr>
            <a:spLocks noGrp="1"/>
          </p:cNvSpPr>
          <p:nvPr>
            <p:ph type="body" sz="quarter" idx="10"/>
          </p:nvPr>
        </p:nvSpPr>
        <p:spPr/>
        <p:txBody>
          <a:bodyPr/>
          <a:lstStyle/>
          <a:p>
            <a:r>
              <a:rPr lang="en-US" dirty="0" smtClean="0"/>
              <a:t>Built on PPL tasks:</a:t>
            </a:r>
          </a:p>
          <a:p>
            <a:endParaRPr lang="en-US" dirty="0" smtClean="0"/>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smtClean="0">
                <a:latin typeface="Consolas" panose="020B0609020204030204" pitchFamily="49" charset="0"/>
                <a:cs typeface="Consolas" panose="020B0609020204030204" pitchFamily="49" charset="0"/>
              </a:rPr>
              <a:t>&gt; </a:t>
            </a:r>
            <a:r>
              <a:rPr lang="en-US" sz="2800" dirty="0" err="1" smtClean="0">
                <a:latin typeface="Consolas" panose="020B0609020204030204" pitchFamily="49" charset="0"/>
                <a:cs typeface="Consolas" panose="020B0609020204030204" pitchFamily="49" charset="0"/>
              </a:rPr>
              <a:t>t_i</a:t>
            </a:r>
            <a:r>
              <a:rPr lang="en-US" sz="2800" dirty="0" smtClean="0">
                <a:latin typeface="Consolas" panose="020B0609020204030204" pitchFamily="49" charset="0"/>
                <a:cs typeface="Consolas" panose="020B0609020204030204" pitchFamily="49" charset="0"/>
              </a:rPr>
              <a:t> = </a:t>
            </a:r>
            <a:r>
              <a:rPr lang="en-US" sz="2800" dirty="0" err="1" smtClean="0">
                <a:latin typeface="Consolas" panose="020B0609020204030204" pitchFamily="49" charset="0"/>
                <a:cs typeface="Consolas" panose="020B0609020204030204" pitchFamily="49" charset="0"/>
              </a:rPr>
              <a:t>some_slow_operation</a:t>
            </a:r>
            <a:r>
              <a:rPr lang="en-US" sz="28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5709311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7" name="Text Placeholder 3"/>
          <p:cNvSpPr txBox="1">
            <a:spLocks/>
          </p:cNvSpPr>
          <p:nvPr/>
        </p:nvSpPr>
        <p:spPr>
          <a:xfrm>
            <a:off x="286512" y="1223138"/>
            <a:ext cx="11887200" cy="5484812"/>
          </a:xfrm>
          <a:prstGeom prst="rect">
            <a:avLst/>
          </a:prstGeom>
        </p:spPr>
        <p:txBody>
          <a:bodyPr vert="horz" lIns="182880" tIns="146304" rIns="182880" bIns="146304" rtlCol="0">
            <a:noAutofit/>
          </a:bodyPr>
          <a:lst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Built on PPL tasks:</a:t>
            </a:r>
          </a:p>
          <a:p>
            <a:endParaRPr lang="en-US" dirty="0" smtClean="0"/>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smtClean="0">
                <a:latin typeface="Consolas" panose="020B0609020204030204" pitchFamily="49" charset="0"/>
                <a:cs typeface="Consolas" panose="020B0609020204030204" pitchFamily="49" charset="0"/>
              </a:rPr>
              <a:t>&gt; </a:t>
            </a:r>
            <a:r>
              <a:rPr lang="en-US" sz="2800" dirty="0" err="1" smtClean="0">
                <a:latin typeface="Consolas" panose="020B0609020204030204" pitchFamily="49" charset="0"/>
                <a:cs typeface="Consolas" panose="020B0609020204030204" pitchFamily="49" charset="0"/>
              </a:rPr>
              <a:t>t_i</a:t>
            </a:r>
            <a:r>
              <a:rPr lang="en-US" sz="2800" dirty="0" smtClean="0">
                <a:latin typeface="Consolas" panose="020B0609020204030204" pitchFamily="49" charset="0"/>
                <a:cs typeface="Consolas" panose="020B0609020204030204" pitchFamily="49" charset="0"/>
              </a:rPr>
              <a:t> = </a:t>
            </a:r>
            <a:r>
              <a:rPr lang="en-US" sz="2800" dirty="0" err="1" smtClean="0">
                <a:latin typeface="Consolas" panose="020B0609020204030204" pitchFamily="49" charset="0"/>
                <a:cs typeface="Consolas" panose="020B0609020204030204" pitchFamily="49" charset="0"/>
              </a:rPr>
              <a:t>some_slow_operation</a:t>
            </a:r>
            <a:r>
              <a:rPr lang="en-US" sz="2800" dirty="0" smtClean="0">
                <a:latin typeface="Consolas" panose="020B0609020204030204" pitchFamily="49" charset="0"/>
                <a:cs typeface="Consolas" panose="020B0609020204030204" pitchFamily="49" charset="0"/>
              </a:rPr>
              <a:t>();</a:t>
            </a:r>
          </a:p>
          <a:p>
            <a:endParaRPr lang="en-US" sz="2800" dirty="0" smtClean="0">
              <a:latin typeface="Consolas" panose="020B0609020204030204" pitchFamily="49" charset="0"/>
              <a:cs typeface="Consolas" panose="020B0609020204030204" pitchFamily="49" charset="0"/>
            </a:endParaRPr>
          </a:p>
          <a:p>
            <a:r>
              <a:rPr lang="en-US" sz="2800" dirty="0" err="1" smtClean="0">
                <a:latin typeface="Consolas" panose="020B0609020204030204" pitchFamily="49" charset="0"/>
                <a:cs typeface="Consolas" panose="020B0609020204030204" pitchFamily="49" charset="0"/>
              </a:rPr>
              <a:t>t_i.then</a:t>
            </a:r>
            <a:r>
              <a:rPr lang="en-US" sz="2800" dirty="0" smtClean="0">
                <a:latin typeface="Consolas" panose="020B0609020204030204" pitchFamily="49" charset="0"/>
                <a:cs typeface="Consolas" panose="020B0609020204030204" pitchFamily="49" charset="0"/>
              </a:rPr>
              <a:t>(</a:t>
            </a:r>
            <a:endParaRPr lang="en-US" sz="2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8056561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Asynchrony in Casablanca</a:t>
            </a:r>
            <a:endParaRPr lang="en-US" dirty="0"/>
          </a:p>
        </p:txBody>
      </p:sp>
      <p:sp>
        <p:nvSpPr>
          <p:cNvPr id="4" name="Text Placeholder 3"/>
          <p:cNvSpPr>
            <a:spLocks noGrp="1"/>
          </p:cNvSpPr>
          <p:nvPr>
            <p:ph type="body" sz="quarter" idx="10"/>
          </p:nvPr>
        </p:nvSpPr>
        <p:spPr/>
        <p:txBody>
          <a:bodyPr/>
          <a:lstStyle/>
          <a:p>
            <a:r>
              <a:rPr lang="en-US" dirty="0" smtClean="0"/>
              <a:t>Built on PPL tasks:</a:t>
            </a:r>
          </a:p>
          <a:p>
            <a:endParaRPr lang="en-US" dirty="0" smtClean="0">
              <a:latin typeface="Consolas" panose="020B0609020204030204" pitchFamily="49" charset="0"/>
              <a:cs typeface="Consolas" panose="020B0609020204030204" pitchFamily="49" charset="0"/>
            </a:endParaRPr>
          </a:p>
          <a:p>
            <a:r>
              <a:rPr lang="en-US" sz="2800" dirty="0" smtClean="0">
                <a:latin typeface="Consolas" panose="020B0609020204030204" pitchFamily="49" charset="0"/>
                <a:cs typeface="Consolas" panose="020B0609020204030204" pitchFamily="49" charset="0"/>
              </a:rPr>
              <a:t>task&lt;</a:t>
            </a:r>
            <a:r>
              <a:rPr lang="en-US" sz="2800" dirty="0" err="1" smtClean="0">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&gt; </a:t>
            </a:r>
            <a:r>
              <a:rPr lang="en-US" sz="2800" dirty="0" err="1">
                <a:latin typeface="Consolas" panose="020B0609020204030204" pitchFamily="49" charset="0"/>
                <a:cs typeface="Consolas" panose="020B0609020204030204" pitchFamily="49" charset="0"/>
              </a:rPr>
              <a:t>t_i</a:t>
            </a:r>
            <a:r>
              <a:rPr lang="en-US" sz="2800" dirty="0">
                <a:latin typeface="Consolas" panose="020B0609020204030204" pitchFamily="49" charset="0"/>
                <a:cs typeface="Consolas" panose="020B0609020204030204" pitchFamily="49" charset="0"/>
              </a:rPr>
              <a:t> = </a:t>
            </a:r>
            <a:r>
              <a:rPr lang="en-US" sz="2800" dirty="0" err="1">
                <a:latin typeface="Consolas" panose="020B0609020204030204" pitchFamily="49" charset="0"/>
                <a:cs typeface="Consolas" panose="020B0609020204030204" pitchFamily="49" charset="0"/>
              </a:rPr>
              <a:t>some_slow_operation</a:t>
            </a:r>
            <a:r>
              <a:rPr lang="en-US" sz="2800" dirty="0">
                <a:latin typeface="Consolas" panose="020B0609020204030204" pitchFamily="49" charset="0"/>
                <a:cs typeface="Consolas" panose="020B0609020204030204" pitchFamily="49" charset="0"/>
              </a:rPr>
              <a:t>();</a:t>
            </a:r>
          </a:p>
          <a:p>
            <a:endParaRPr lang="en-US" sz="2800" dirty="0">
              <a:latin typeface="Consolas" panose="020B0609020204030204" pitchFamily="49" charset="0"/>
              <a:cs typeface="Consolas" panose="020B0609020204030204" pitchFamily="49" charset="0"/>
            </a:endParaRPr>
          </a:p>
          <a:p>
            <a:r>
              <a:rPr lang="en-US" sz="2800" dirty="0" err="1">
                <a:latin typeface="Consolas" panose="020B0609020204030204" pitchFamily="49" charset="0"/>
                <a:cs typeface="Consolas" panose="020B0609020204030204" pitchFamily="49" charset="0"/>
              </a:rPr>
              <a:t>t_i.then</a:t>
            </a:r>
            <a:r>
              <a:rPr lang="en-US" sz="2800" dirty="0">
                <a:latin typeface="Consolas" panose="020B0609020204030204" pitchFamily="49" charset="0"/>
                <a:cs typeface="Consolas" panose="020B0609020204030204" pitchFamily="49" charset="0"/>
              </a:rPr>
              <a:t>([](</a:t>
            </a:r>
            <a:r>
              <a:rPr lang="en-US" sz="2800" dirty="0" err="1">
                <a:latin typeface="Consolas" panose="020B0609020204030204" pitchFamily="49" charset="0"/>
                <a:cs typeface="Consolas" panose="020B0609020204030204" pitchFamily="49" charset="0"/>
              </a:rPr>
              <a:t>int</a:t>
            </a:r>
            <a:r>
              <a:rPr lang="en-US" sz="2800" dirty="0">
                <a:latin typeface="Consolas" panose="020B0609020204030204" pitchFamily="49" charset="0"/>
                <a:cs typeface="Consolas" panose="020B0609020204030204" pitchFamily="49" charset="0"/>
              </a:rPr>
              <a:t> </a:t>
            </a:r>
            <a:r>
              <a:rPr lang="en-US" sz="2800" dirty="0" err="1">
                <a:latin typeface="Consolas" panose="020B0609020204030204" pitchFamily="49" charset="0"/>
                <a:cs typeface="Consolas" panose="020B0609020204030204" pitchFamily="49" charset="0"/>
              </a:rPr>
              <a:t>i</a:t>
            </a:r>
            <a:r>
              <a:rPr lang="en-US" sz="2800" dirty="0">
                <a:latin typeface="Consolas" panose="020B0609020204030204" pitchFamily="49" charset="0"/>
                <a:cs typeface="Consolas" panose="020B0609020204030204" pitchFamily="49" charset="0"/>
              </a:rPr>
              <a:t>) {</a:t>
            </a:r>
          </a:p>
          <a:p>
            <a:r>
              <a:rPr lang="en-US" sz="2800" dirty="0">
                <a:latin typeface="Consolas" panose="020B0609020204030204" pitchFamily="49" charset="0"/>
                <a:cs typeface="Consolas" panose="020B0609020204030204" pitchFamily="49" charset="0"/>
              </a:rPr>
              <a:t>    // do something with </a:t>
            </a:r>
            <a:r>
              <a:rPr lang="en-US" sz="2800" dirty="0" err="1">
                <a:latin typeface="Consolas" panose="020B0609020204030204" pitchFamily="49" charset="0"/>
                <a:cs typeface="Consolas" panose="020B0609020204030204" pitchFamily="49" charset="0"/>
              </a:rPr>
              <a:t>i</a:t>
            </a:r>
            <a:endParaRPr lang="en-US" sz="2800" dirty="0">
              <a:latin typeface="Consolas" panose="020B0609020204030204" pitchFamily="49" charset="0"/>
              <a:cs typeface="Consolas" panose="020B0609020204030204" pitchFamily="49" charset="0"/>
            </a:endParaRPr>
          </a:p>
          <a:p>
            <a:r>
              <a:rPr lang="en-US" sz="2800" dirty="0">
                <a:latin typeface="Consolas" panose="020B0609020204030204" pitchFamily="49" charset="0"/>
                <a:cs typeface="Consolas" panose="020B0609020204030204" pitchFamily="49" charset="0"/>
              </a:rPr>
              <a:t>});</a:t>
            </a:r>
          </a:p>
          <a:p>
            <a:endParaRPr lang="en-US" dirty="0"/>
          </a:p>
        </p:txBody>
      </p:sp>
    </p:spTree>
    <p:extLst>
      <p:ext uri="{BB962C8B-B14F-4D97-AF65-F5344CB8AC3E}">
        <p14:creationId xmlns:p14="http://schemas.microsoft.com/office/powerpoint/2010/main" val="88718964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a:p>
        </p:txBody>
      </p:sp>
      <p:sp>
        <p:nvSpPr>
          <p:cNvPr id="3" name="Title 2"/>
          <p:cNvSpPr>
            <a:spLocks noGrp="1"/>
          </p:cNvSpPr>
          <p:nvPr>
            <p:ph type="title"/>
          </p:nvPr>
        </p:nvSpPr>
        <p:spPr/>
        <p:txBody>
          <a:bodyPr/>
          <a:lstStyle/>
          <a:p>
            <a:r>
              <a:rPr lang="en-US" smtClean="0"/>
              <a:t>A first Casablanca service</a:t>
            </a:r>
            <a:endParaRPr lang="en-US" dirty="0"/>
          </a:p>
        </p:txBody>
      </p:sp>
    </p:spTree>
    <p:extLst>
      <p:ext uri="{BB962C8B-B14F-4D97-AF65-F5344CB8AC3E}">
        <p14:creationId xmlns:p14="http://schemas.microsoft.com/office/powerpoint/2010/main" val="14551776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Build_Template_16x9 (2)">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6.xml><?xml version="1.0" encoding="utf-8"?>
<a:theme xmlns:a="http://schemas.openxmlformats.org/drawingml/2006/main" name="4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7.xml><?xml version="1.0" encoding="utf-8"?>
<a:theme xmlns:a="http://schemas.openxmlformats.org/drawingml/2006/main" name="3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Niklas Gustafsson,  Artur Laksberg</External_x0020_Speaker>
    <Session_x0020_Code xmlns="2295e2e7-0eeb-498e-8716-217bb2ee6ee3"> 3-003</Session_x0020_Code>
    <ProductTaxHTField0 xmlns="2295e2e7-0eeb-498e-8716-217bb2ee6ee3">
      <Terms xmlns="http://schemas.microsoft.com/office/infopath/2007/PartnerControls"/>
    </ProductTaxHTField0>
    <Presentation_x0020_Date xmlns="2295e2e7-0eeb-498e-8716-217bb2ee6ee3">2012-10-30T00:00:00-07:00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90F116-B58F-4255-B05B-DA3808E0E5C6}">
  <ds:schemaRefs>
    <ds:schemaRef ds:uri="http://purl.org/dc/terms/"/>
    <ds:schemaRef ds:uri="http://schemas.microsoft.com/office/2006/documentManagement/types"/>
    <ds:schemaRef ds:uri="http://purl.org/dc/elements/1.1/"/>
    <ds:schemaRef ds:uri="2295e2e7-0eeb-498e-8716-217bb2ee6ee3"/>
    <ds:schemaRef ds:uri="http://schemas.openxmlformats.org/package/2006/metadata/core-properties"/>
    <ds:schemaRef ds:uri="http://purl.org/dc/dcmitype/"/>
    <ds:schemaRef ds:uri="http://schemas.microsoft.com/office/infopath/2007/PartnerControls"/>
    <ds:schemaRef ds:uri="http://schemas.microsoft.com/office/2006/metadata/properties"/>
    <ds:schemaRef ds:uri="8b529f77-48ab-4581-b468-93f09345b8aa"/>
    <ds:schemaRef ds:uri="230e9df3-be65-4c73-a93b-d1236ebd677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Build_Template_16x9</Template>
  <TotalTime>1423</TotalTime>
  <Words>668</Words>
  <Application>Microsoft Office PowerPoint</Application>
  <PresentationFormat>Custom</PresentationFormat>
  <Paragraphs>203</Paragraphs>
  <Slides>26</Slides>
  <Notes>24</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26</vt:i4>
      </vt:variant>
    </vt:vector>
  </HeadingPairs>
  <TitlesOfParts>
    <vt:vector size="40" baseType="lpstr">
      <vt:lpstr>ＭＳ Ｐゴシック</vt:lpstr>
      <vt:lpstr>Arial</vt:lpstr>
      <vt:lpstr>Avenir LT Pro 45 Book</vt:lpstr>
      <vt:lpstr>Calibri</vt:lpstr>
      <vt:lpstr>Consolas</vt:lpstr>
      <vt:lpstr>Segoe UI</vt:lpstr>
      <vt:lpstr>Segoe UI Light</vt:lpstr>
      <vt:lpstr>3_5-30405_Build_Template_16x9_Red_Color_Background</vt:lpstr>
      <vt:lpstr>2_5-30405_Build_Template_16x9_LightBlue_Color_Background</vt:lpstr>
      <vt:lpstr>Build_Template_16x9 (2)</vt:lpstr>
      <vt:lpstr>1_5-30405_Build_Template_16x9_DarkBlue_Color_Background</vt:lpstr>
      <vt:lpstr>4_5-30405_Build_Template_16x9_White_Background</vt:lpstr>
      <vt:lpstr>4_5-30405_Build_Template_16x9_Red_Color_Background</vt:lpstr>
      <vt:lpstr>3_5-30405_Build_Template_16x9_LightBlue_Color_Background</vt:lpstr>
      <vt:lpstr>Connecting C++ apps to the cloud via Casablanca</vt:lpstr>
      <vt:lpstr>Casablanca</vt:lpstr>
      <vt:lpstr>What’s in Casablanca?</vt:lpstr>
      <vt:lpstr>Casablanca tenets</vt:lpstr>
      <vt:lpstr>Architecture</vt:lpstr>
      <vt:lpstr>Asynchrony in Casablanca</vt:lpstr>
      <vt:lpstr>Asynchrony in Casablanca</vt:lpstr>
      <vt:lpstr>Asynchrony in Casablanca</vt:lpstr>
      <vt:lpstr>A first Casablanca service</vt:lpstr>
      <vt:lpstr>Casablanca basics</vt:lpstr>
      <vt:lpstr>Casablanca basics</vt:lpstr>
      <vt:lpstr>Multi-player BlackJack</vt:lpstr>
      <vt:lpstr>Azure storage</vt:lpstr>
      <vt:lpstr>Asynchrony in Casablanca</vt:lpstr>
      <vt:lpstr>Asynchrony in Casablanca</vt:lpstr>
      <vt:lpstr>Asynchrony in Casablanca</vt:lpstr>
      <vt:lpstr>Asynchrony in Casablanca</vt:lpstr>
      <vt:lpstr>Asynchrony in Casablanca</vt:lpstr>
      <vt:lpstr>Asynchrony in Casablanca</vt:lpstr>
      <vt:lpstr>Image stitcher</vt:lpstr>
      <vt:lpstr>Summary</vt:lpstr>
      <vt:lpstr>Resources</vt:lpstr>
      <vt:lpstr>Resources</vt:lpstr>
      <vt:lpstr>Related Sessions</vt:lpstr>
      <vt:lpstr>Questions?</vt:lpstr>
      <vt:lpstr>PowerPoint Presentation</vt:lpstr>
    </vt:vector>
  </TitlesOfParts>
  <Manager>Ron Sasaki</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C++ apps to the cloud via Casablanca</dc:title>
  <dc:subject>Build 2012</dc:subject>
  <dc:creator>Niklas Gustafsson &amp; Artur Laksberg</dc:creator>
  <cp:keywords>Build 2012</cp:keywords>
  <dc:description>Template: Mitchell Derrey, Silver Fox Productions
Formatting: 
Date: October 29th - November 2nd, 2012
Location: MSCC, Redmond, WA
Audience Type: Internal</dc:description>
  <cp:lastModifiedBy>Shows</cp:lastModifiedBy>
  <cp:revision>31</cp:revision>
  <dcterms:created xsi:type="dcterms:W3CDTF">2012-10-22T22:25:36Z</dcterms:created>
  <dcterms:modified xsi:type="dcterms:W3CDTF">2012-10-31T02:01:00Z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