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22"/>
  </p:notesMasterIdLst>
  <p:handoutMasterIdLst>
    <p:handoutMasterId r:id="rId23"/>
  </p:handoutMasterIdLst>
  <p:sldIdLst>
    <p:sldId id="1117" r:id="rId9"/>
    <p:sldId id="1118" r:id="rId10"/>
    <p:sldId id="1119" r:id="rId11"/>
    <p:sldId id="1120" r:id="rId12"/>
    <p:sldId id="1121" r:id="rId13"/>
    <p:sldId id="1122" r:id="rId14"/>
    <p:sldId id="1123" r:id="rId15"/>
    <p:sldId id="1124" r:id="rId16"/>
    <p:sldId id="1125" r:id="rId17"/>
    <p:sldId id="1126" r:id="rId18"/>
    <p:sldId id="1127" r:id="rId19"/>
    <p:sldId id="1129" r:id="rId20"/>
    <p:sldId id="1131" r:id="rId21"/>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117"/>
            <p14:sldId id="1118"/>
            <p14:sldId id="1119"/>
            <p14:sldId id="1120"/>
            <p14:sldId id="1121"/>
            <p14:sldId id="1122"/>
            <p14:sldId id="1123"/>
            <p14:sldId id="1124"/>
            <p14:sldId id="1125"/>
            <p14:sldId id="1126"/>
            <p14:sldId id="1127"/>
            <p14:sldId id="1129"/>
            <p14:sldId id="1131"/>
          </p14:sldIdLst>
        </p14:section>
        <p14:section name="Build Template" id="{D88B19E0-7F40-4EB1-BF25-B9D8E02B1AB4}">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251" autoAdjust="0"/>
  </p:normalViewPr>
  <p:slideViewPr>
    <p:cSldViewPr>
      <p:cViewPr varScale="1">
        <p:scale>
          <a:sx n="108" d="100"/>
          <a:sy n="108" d="100"/>
        </p:scale>
        <p:origin x="336" y="84"/>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29136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10/30/2012 5:24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3925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10/30/2012 5:24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1237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10/30/2012 5:24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3500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solidFill>
                  <a:prstClr val="black"/>
                </a:solidFill>
              </a:rPr>
              <a:t>TechEd</a:t>
            </a:r>
            <a:r>
              <a:rPr lang="en-US" dirty="0" smtClean="0">
                <a:solidFill>
                  <a:prstClr val="black"/>
                </a:solidFill>
              </a:rPr>
              <a:t> 2012</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10/30/2012 5:24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Segoe UI" pitchFamily="34" charset="0"/>
              </a:rPr>
            </a:br>
            <a:r>
              <a:rPr lang="en-US" dirty="0" smtClean="0">
                <a:solidFill>
                  <a:prstClr val="black"/>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44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48314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0922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2302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816274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268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764409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041521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39065871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865459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624301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9641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2236335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4201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376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0704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128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06700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47740003"/>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7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Designing awesome XAML apps in Visual Studio and Blend for Windows 8 and Windows Phone 8</a:t>
            </a:r>
            <a:endParaRPr lang="en-US" sz="6000" dirty="0"/>
          </a:p>
        </p:txBody>
      </p:sp>
      <p:sp>
        <p:nvSpPr>
          <p:cNvPr id="3" name="Subtitle 2"/>
          <p:cNvSpPr>
            <a:spLocks noGrp="1"/>
          </p:cNvSpPr>
          <p:nvPr>
            <p:ph type="subTitle" idx="1"/>
          </p:nvPr>
        </p:nvSpPr>
        <p:spPr/>
        <p:txBody>
          <a:bodyPr/>
          <a:lstStyle/>
          <a:p>
            <a:r>
              <a:rPr lang="en-US" dirty="0" smtClean="0"/>
              <a:t>Jeffrey </a:t>
            </a:r>
            <a:r>
              <a:rPr lang="en-US" dirty="0" err="1" smtClean="0"/>
              <a:t>Ferman</a:t>
            </a:r>
            <a:endParaRPr lang="en-US" dirty="0" smtClean="0"/>
          </a:p>
          <a:p>
            <a:r>
              <a:rPr lang="en-US" dirty="0" smtClean="0"/>
              <a:t>Program Manager</a:t>
            </a:r>
          </a:p>
          <a:p>
            <a:r>
              <a:rPr lang="en-US" dirty="0" smtClean="0"/>
              <a:t>3-006</a:t>
            </a:r>
            <a:endParaRPr lang="en-US" dirty="0"/>
          </a:p>
        </p:txBody>
      </p:sp>
    </p:spTree>
    <p:extLst>
      <p:ext uri="{BB962C8B-B14F-4D97-AF65-F5344CB8AC3E}">
        <p14:creationId xmlns:p14="http://schemas.microsoft.com/office/powerpoint/2010/main" val="797840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mtClean="0"/>
              <a:t>Code Organization</a:t>
            </a:r>
          </a:p>
          <a:p>
            <a:r>
              <a:rPr lang="en-US" smtClean="0"/>
              <a:t>Designing and Styling</a:t>
            </a:r>
          </a:p>
          <a:p>
            <a:r>
              <a:rPr lang="en-US" smtClean="0"/>
              <a:t>Platform Features</a:t>
            </a:r>
            <a:endParaRPr lang="en-US" dirty="0" smtClean="0"/>
          </a:p>
        </p:txBody>
      </p:sp>
      <p:pic>
        <p:nvPicPr>
          <p:cNvPr id="8" name="Picture Placeholder 7"/>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smtClean="0"/>
              <a:t>Designing awesome XAML apps</a:t>
            </a:r>
            <a:endParaRPr lang="en-US" dirty="0"/>
          </a:p>
        </p:txBody>
      </p:sp>
    </p:spTree>
    <p:extLst>
      <p:ext uri="{BB962C8B-B14F-4D97-AF65-F5344CB8AC3E}">
        <p14:creationId xmlns:p14="http://schemas.microsoft.com/office/powerpoint/2010/main" val="944482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5" name="Text Placeholder 2"/>
          <p:cNvSpPr>
            <a:spLocks noGrp="1"/>
          </p:cNvSpPr>
          <p:nvPr>
            <p:ph type="body" sz="quarter" idx="10"/>
          </p:nvPr>
        </p:nvSpPr>
        <p:spPr/>
        <p:txBody>
          <a:bodyPr/>
          <a:lstStyle/>
          <a:p>
            <a:endParaRPr lang="en-US" dirty="0" smtClean="0"/>
          </a:p>
          <a:p>
            <a:r>
              <a:rPr lang="en-US" dirty="0" smtClean="0"/>
              <a:t>Jeff </a:t>
            </a:r>
            <a:r>
              <a:rPr lang="en-US" dirty="0" err="1" smtClean="0"/>
              <a:t>Ferman</a:t>
            </a:r>
            <a:endParaRPr lang="en-US" dirty="0" smtClean="0"/>
          </a:p>
          <a:p>
            <a:r>
              <a:rPr lang="en-US" dirty="0" smtClean="0"/>
              <a:t>JFerman@microsoft.com</a:t>
            </a:r>
          </a:p>
          <a:p>
            <a:endParaRPr lang="en-US" dirty="0"/>
          </a:p>
        </p:txBody>
      </p:sp>
    </p:spTree>
    <p:extLst>
      <p:ext uri="{BB962C8B-B14F-4D97-AF65-F5344CB8AC3E}">
        <p14:creationId xmlns:p14="http://schemas.microsoft.com/office/powerpoint/2010/main" val="1528931743"/>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380038" y="3040063"/>
            <a:ext cx="7056438" cy="914400"/>
          </a:xfrm>
        </p:spPr>
        <p:txBody>
          <a:bodyPr/>
          <a:lstStyle/>
          <a:p>
            <a:pPr marL="457200" indent="-457200">
              <a:buFont typeface="Arial" pitchFamily="34" charset="0"/>
              <a:buChar char="•"/>
            </a:pPr>
            <a:r>
              <a:rPr lang="en-US" sz="2800" dirty="0" smtClean="0"/>
              <a:t>Thursday 2:30pm – B33 McKinley –    How To Leverage Your Code Across Windows Phone 8 and Windows 8</a:t>
            </a:r>
            <a:endParaRPr lang="en-US" sz="2800" dirty="0"/>
          </a:p>
          <a:p>
            <a:pPr marL="457200" indent="-457200">
              <a:buFont typeface="Arial" pitchFamily="34" charset="0"/>
              <a:buChar char="•"/>
            </a:pPr>
            <a:r>
              <a:rPr lang="en-US" sz="2800" dirty="0" smtClean="0"/>
              <a:t>Friday 12:45pm – B92 Nexus/Normandy – Create Cross-Platform Apps Using Portable Class Libraries</a:t>
            </a:r>
            <a:endParaRPr lang="en-US" sz="2800" dirty="0"/>
          </a:p>
        </p:txBody>
      </p:sp>
      <p:sp>
        <p:nvSpPr>
          <p:cNvPr id="4" name="Title 3"/>
          <p:cNvSpPr>
            <a:spLocks noGrp="1"/>
          </p:cNvSpPr>
          <p:nvPr>
            <p:ph type="ctrTitle"/>
          </p:nvPr>
        </p:nvSpPr>
        <p:spPr>
          <a:solidFill>
            <a:schemeClr val="accent1">
              <a:alpha val="80000"/>
            </a:schemeClr>
          </a:solidFill>
        </p:spPr>
        <p:txBody>
          <a:bodyPr/>
          <a:lstStyle/>
          <a:p>
            <a:r>
              <a:rPr lang="en-US" sz="6000" smtClean="0"/>
              <a:t>Related Sessions</a:t>
            </a:r>
            <a:endParaRPr lang="en-US" sz="6000" dirty="0"/>
          </a:p>
        </p:txBody>
      </p:sp>
    </p:spTree>
    <p:extLst>
      <p:ext uri="{BB962C8B-B14F-4D97-AF65-F5344CB8AC3E}">
        <p14:creationId xmlns:p14="http://schemas.microsoft.com/office/powerpoint/2010/main" val="2885644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03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mtClean="0"/>
              <a:t>Code Organization</a:t>
            </a:r>
          </a:p>
          <a:p>
            <a:r>
              <a:rPr lang="en-US" smtClean="0"/>
              <a:t>Designing and Styling</a:t>
            </a:r>
          </a:p>
          <a:p>
            <a:r>
              <a:rPr lang="en-US" smtClean="0"/>
              <a:t>Platform Features</a:t>
            </a:r>
            <a:endParaRPr lang="en-US" dirty="0" smtClean="0"/>
          </a:p>
        </p:txBody>
      </p:sp>
      <p:pic>
        <p:nvPicPr>
          <p:cNvPr id="8" name="Picture Placeholder 7"/>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smtClean="0"/>
              <a:t>Designing awesome XAML apps</a:t>
            </a:r>
            <a:endParaRPr lang="en-US" dirty="0"/>
          </a:p>
        </p:txBody>
      </p:sp>
    </p:spTree>
    <p:extLst>
      <p:ext uri="{BB962C8B-B14F-4D97-AF65-F5344CB8AC3E}">
        <p14:creationId xmlns:p14="http://schemas.microsoft.com/office/powerpoint/2010/main" val="54449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endParaRPr lang="en-US"/>
          </a:p>
        </p:txBody>
      </p:sp>
      <p:sp>
        <p:nvSpPr>
          <p:cNvPr id="5" name="Picture Placeholder 4"/>
          <p:cNvSpPr>
            <a:spLocks noGrp="1"/>
          </p:cNvSpPr>
          <p:nvPr>
            <p:ph type="pic" sz="quarter" idx="16"/>
          </p:nvPr>
        </p:nvSpPr>
        <p:spPr/>
      </p:sp>
      <p:sp>
        <p:nvSpPr>
          <p:cNvPr id="3" name="Title 2"/>
          <p:cNvSpPr>
            <a:spLocks noGrp="1"/>
          </p:cNvSpPr>
          <p:nvPr>
            <p:ph type="title"/>
          </p:nvPr>
        </p:nvSpPr>
        <p:spPr/>
        <p:txBody>
          <a:bodyPr/>
          <a:lstStyle/>
          <a:p>
            <a:r>
              <a:rPr lang="en-US" smtClean="0"/>
              <a:t>FLIX DJ</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37" y="1058862"/>
            <a:ext cx="10058400" cy="5636029"/>
          </a:xfrm>
          <a:prstGeom prst="rect">
            <a:avLst/>
          </a:prstGeom>
        </p:spPr>
      </p:pic>
    </p:spTree>
    <p:extLst>
      <p:ext uri="{BB962C8B-B14F-4D97-AF65-F5344CB8AC3E}">
        <p14:creationId xmlns:p14="http://schemas.microsoft.com/office/powerpoint/2010/main" val="3457454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mtClean="0"/>
              <a:t>Our lens to explore </a:t>
            </a:r>
            <a:br>
              <a:rPr lang="en-US" smtClean="0"/>
            </a:br>
            <a:r>
              <a:rPr lang="en-US" smtClean="0"/>
              <a:t>Blend and Visual Studio</a:t>
            </a:r>
            <a:endParaRPr lang="en-US" dirty="0"/>
          </a:p>
        </p:txBody>
      </p:sp>
      <p:pic>
        <p:nvPicPr>
          <p:cNvPr id="5" name="Picture Placeholder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56" b="156"/>
          <a:stretch>
            <a:fillRect/>
          </a:stretch>
        </p:blipFill>
        <p:spPr/>
      </p:pic>
      <p:sp>
        <p:nvSpPr>
          <p:cNvPr id="3" name="Title 2"/>
          <p:cNvSpPr>
            <a:spLocks noGrp="1"/>
          </p:cNvSpPr>
          <p:nvPr>
            <p:ph type="title"/>
          </p:nvPr>
        </p:nvSpPr>
        <p:spPr/>
        <p:txBody>
          <a:bodyPr/>
          <a:lstStyle/>
          <a:p>
            <a:r>
              <a:rPr lang="en-US" smtClean="0"/>
              <a:t>An awesome app</a:t>
            </a:r>
            <a:endParaRPr lang="en-US" dirty="0"/>
          </a:p>
        </p:txBody>
      </p:sp>
    </p:spTree>
    <p:extLst>
      <p:ext uri="{BB962C8B-B14F-4D97-AF65-F5344CB8AC3E}">
        <p14:creationId xmlns:p14="http://schemas.microsoft.com/office/powerpoint/2010/main" val="502725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79962" y="5351874"/>
            <a:ext cx="2743200" cy="1191017"/>
          </a:xfrm>
        </p:spPr>
        <p:txBody>
          <a:bodyPr/>
          <a:lstStyle/>
          <a:p>
            <a:r>
              <a:rPr lang="en-US" sz="2400" smtClean="0"/>
              <a:t>model/portable library</a:t>
            </a:r>
            <a:endParaRPr lang="en-US" sz="2400" dirty="0"/>
          </a:p>
        </p:txBody>
      </p:sp>
      <p:sp>
        <p:nvSpPr>
          <p:cNvPr id="3" name="Title 2"/>
          <p:cNvSpPr>
            <a:spLocks noGrp="1"/>
          </p:cNvSpPr>
          <p:nvPr>
            <p:ph type="title"/>
          </p:nvPr>
        </p:nvSpPr>
        <p:spPr/>
        <p:txBody>
          <a:bodyPr/>
          <a:lstStyle/>
          <a:p>
            <a:r>
              <a:rPr lang="en-US" smtClean="0"/>
              <a:t>Structure</a:t>
            </a:r>
            <a:endParaRPr lang="en-US" dirty="0"/>
          </a:p>
        </p:txBody>
      </p:sp>
      <p:pic>
        <p:nvPicPr>
          <p:cNvPr id="7" name="Picture 6"/>
          <p:cNvPicPr>
            <a:picLocks noChangeAspect="1"/>
          </p:cNvPicPr>
          <p:nvPr/>
        </p:nvPicPr>
        <p:blipFill>
          <a:blip r:embed="rId2"/>
          <a:stretch>
            <a:fillRect/>
          </a:stretch>
        </p:blipFill>
        <p:spPr>
          <a:xfrm>
            <a:off x="8732837" y="3531559"/>
            <a:ext cx="2438400" cy="1575582"/>
          </a:xfrm>
          <a:prstGeom prst="rect">
            <a:avLst/>
          </a:prstGeom>
        </p:spPr>
      </p:pic>
      <p:pic>
        <p:nvPicPr>
          <p:cNvPr id="8" name="Picture 7"/>
          <p:cNvPicPr>
            <a:picLocks noChangeAspect="1"/>
          </p:cNvPicPr>
          <p:nvPr/>
        </p:nvPicPr>
        <p:blipFill>
          <a:blip r:embed="rId3"/>
          <a:stretch>
            <a:fillRect/>
          </a:stretch>
        </p:blipFill>
        <p:spPr>
          <a:xfrm>
            <a:off x="1925865" y="3572240"/>
            <a:ext cx="838200" cy="154601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695" y="1959893"/>
            <a:ext cx="3290866" cy="85878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339" y="1132762"/>
            <a:ext cx="1362012" cy="932385"/>
          </a:xfrm>
          <a:prstGeom prst="rect">
            <a:avLst/>
          </a:prstGeom>
        </p:spPr>
      </p:pic>
      <p:sp>
        <p:nvSpPr>
          <p:cNvPr id="19" name="Left-Right Arrow 18"/>
          <p:cNvSpPr/>
          <p:nvPr/>
        </p:nvSpPr>
        <p:spPr bwMode="auto">
          <a:xfrm rot="18900000">
            <a:off x="2887268" y="3092674"/>
            <a:ext cx="1554480" cy="365760"/>
          </a:xfrm>
          <a:prstGeom prst="leftRightArrow">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6"/>
          <a:stretch>
            <a:fillRect/>
          </a:stretch>
        </p:blipFill>
        <p:spPr>
          <a:xfrm>
            <a:off x="4225293" y="3892927"/>
            <a:ext cx="628194" cy="462880"/>
          </a:xfrm>
          <a:prstGeom prst="rect">
            <a:avLst/>
          </a:prstGeom>
        </p:spPr>
      </p:pic>
      <p:sp>
        <p:nvSpPr>
          <p:cNvPr id="18" name="Right Arrow 17"/>
          <p:cNvSpPr/>
          <p:nvPr/>
        </p:nvSpPr>
        <p:spPr bwMode="auto">
          <a:xfrm rot="12600000">
            <a:off x="2985160" y="4913149"/>
            <a:ext cx="1371600" cy="365760"/>
          </a:xfrm>
          <a:prstGeom prst="rightArrow">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1"/>
          <p:cNvSpPr txBox="1">
            <a:spLocks/>
          </p:cNvSpPr>
          <p:nvPr/>
        </p:nvSpPr>
        <p:spPr>
          <a:xfrm>
            <a:off x="4791107" y="3878262"/>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web services</a:t>
            </a:r>
          </a:p>
        </p:txBody>
      </p:sp>
      <p:sp>
        <p:nvSpPr>
          <p:cNvPr id="23" name="Left-Right Arrow 22"/>
          <p:cNvSpPr/>
          <p:nvPr/>
        </p:nvSpPr>
        <p:spPr bwMode="auto">
          <a:xfrm rot="2700000">
            <a:off x="7057579" y="3092673"/>
            <a:ext cx="1554480" cy="365760"/>
          </a:xfrm>
          <a:prstGeom prst="leftRightArrow">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4" name="Right Arrow 23"/>
          <p:cNvSpPr/>
          <p:nvPr/>
        </p:nvSpPr>
        <p:spPr bwMode="auto">
          <a:xfrm rot="19800000">
            <a:off x="7112136" y="4902920"/>
            <a:ext cx="1371600" cy="365760"/>
          </a:xfrm>
          <a:prstGeom prst="rightArrow">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5" name="Right Arrow 24"/>
          <p:cNvSpPr/>
          <p:nvPr/>
        </p:nvSpPr>
        <p:spPr bwMode="auto">
          <a:xfrm rot="16200000">
            <a:off x="5273204" y="4779106"/>
            <a:ext cx="1034852" cy="365760"/>
          </a:xfrm>
          <a:prstGeom prst="rightArrow">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7"/>
          <a:stretch>
            <a:fillRect/>
          </a:stretch>
        </p:blipFill>
        <p:spPr>
          <a:xfrm>
            <a:off x="4356321" y="5649978"/>
            <a:ext cx="515393" cy="438084"/>
          </a:xfrm>
          <a:prstGeom prst="rect">
            <a:avLst/>
          </a:prstGeom>
        </p:spPr>
      </p:pic>
    </p:spTree>
    <p:extLst>
      <p:ext uri="{BB962C8B-B14F-4D97-AF65-F5344CB8AC3E}">
        <p14:creationId xmlns:p14="http://schemas.microsoft.com/office/powerpoint/2010/main" val="3906617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Blend and Visual Studio</a:t>
            </a:r>
            <a:br>
              <a:rPr lang="en-US" smtClean="0"/>
            </a:b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gradFill>
                  <a:gsLst>
                    <a:gs pos="0">
                      <a:schemeClr val="accent1"/>
                    </a:gs>
                    <a:gs pos="100000">
                      <a:schemeClr val="accent1"/>
                    </a:gs>
                  </a:gsLst>
                  <a:lin ang="5400000" scaled="0"/>
                </a:gradFill>
              </a:rPr>
              <a:t>Blend is optimized for visual design tasks</a:t>
            </a:r>
          </a:p>
          <a:p>
            <a:r>
              <a:rPr lang="en-US" dirty="0" smtClean="0">
                <a:gradFill>
                  <a:gsLst>
                    <a:gs pos="0">
                      <a:schemeClr val="accent1"/>
                    </a:gs>
                    <a:gs pos="100000">
                      <a:schemeClr val="accent1"/>
                    </a:gs>
                  </a:gsLst>
                  <a:lin ang="5400000" scaled="0"/>
                </a:gradFill>
              </a:rPr>
              <a:t/>
            </a:r>
            <a:br>
              <a:rPr lang="en-US" dirty="0" smtClean="0">
                <a:gradFill>
                  <a:gsLst>
                    <a:gs pos="0">
                      <a:schemeClr val="accent1"/>
                    </a:gs>
                    <a:gs pos="100000">
                      <a:schemeClr val="accent1"/>
                    </a:gs>
                  </a:gsLst>
                  <a:lin ang="5400000" scaled="0"/>
                </a:gradFill>
              </a:rPr>
            </a:br>
            <a:r>
              <a:rPr lang="en-US" dirty="0" smtClean="0">
                <a:gradFill>
                  <a:gsLst>
                    <a:gs pos="0">
                      <a:schemeClr val="accent1"/>
                    </a:gs>
                    <a:gs pos="100000">
                      <a:schemeClr val="accent1"/>
                    </a:gs>
                  </a:gsLst>
                  <a:lin ang="5400000" scaled="0"/>
                </a:gradFill>
              </a:rPr>
              <a:t>Visual Studio is optimized for coding and debugging</a:t>
            </a:r>
            <a:endParaRPr lang="en-US" dirty="0">
              <a:gradFill>
                <a:gsLst>
                  <a:gs pos="0">
                    <a:schemeClr val="accent1"/>
                  </a:gs>
                  <a:gs pos="100000">
                    <a:schemeClr val="accent1"/>
                  </a:gs>
                </a:gsLst>
                <a:lin ang="5400000" scaled="0"/>
              </a:gradFill>
            </a:endParaRPr>
          </a:p>
        </p:txBody>
      </p:sp>
    </p:spTree>
    <p:extLst>
      <p:ext uri="{BB962C8B-B14F-4D97-AF65-F5344CB8AC3E}">
        <p14:creationId xmlns:p14="http://schemas.microsoft.com/office/powerpoint/2010/main" val="164829212"/>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Tooling</a:t>
            </a:r>
            <a:endParaRPr lang="en-US" dirty="0"/>
          </a:p>
        </p:txBody>
      </p:sp>
      <p:sp>
        <p:nvSpPr>
          <p:cNvPr id="5" name="Rectangle 4"/>
          <p:cNvSpPr/>
          <p:nvPr/>
        </p:nvSpPr>
        <p:spPr>
          <a:xfrm>
            <a:off x="934861" y="1728457"/>
            <a:ext cx="3484916" cy="630299"/>
          </a:xfrm>
          <a:prstGeom prst="rect">
            <a:avLst/>
          </a:prstGeom>
          <a:gradFill flip="none" rotWithShape="1">
            <a:gsLst>
              <a:gs pos="6000">
                <a:schemeClr val="bg1">
                  <a:alpha val="0"/>
                </a:schemeClr>
              </a:gs>
              <a:gs pos="76000">
                <a:srgbClr val="00B0F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endParaRPr lang="en-US" sz="2142" dirty="0">
              <a:solidFill>
                <a:srgbClr val="FFFFFF"/>
              </a:solidFill>
            </a:endParaRPr>
          </a:p>
        </p:txBody>
      </p:sp>
      <p:sp>
        <p:nvSpPr>
          <p:cNvPr id="7" name="Rectangle 6"/>
          <p:cNvSpPr/>
          <p:nvPr/>
        </p:nvSpPr>
        <p:spPr>
          <a:xfrm>
            <a:off x="4419777" y="1728457"/>
            <a:ext cx="3484916" cy="630299"/>
          </a:xfrm>
          <a:prstGeom prst="rect">
            <a:avLst/>
          </a:prstGeom>
          <a:gradFill flip="none" rotWithShape="1">
            <a:gsLst>
              <a:gs pos="0">
                <a:schemeClr val="bg1">
                  <a:alpha val="0"/>
                </a:schemeClr>
              </a:gs>
              <a:gs pos="50000">
                <a:srgbClr val="FFC0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endParaRPr lang="en-US" sz="2142" dirty="0">
              <a:solidFill>
                <a:srgbClr val="FFFFFF"/>
              </a:solidFill>
            </a:endParaRPr>
          </a:p>
        </p:txBody>
      </p:sp>
      <p:sp>
        <p:nvSpPr>
          <p:cNvPr id="8" name="Rectangle 7"/>
          <p:cNvSpPr/>
          <p:nvPr/>
        </p:nvSpPr>
        <p:spPr>
          <a:xfrm>
            <a:off x="7904692" y="1728457"/>
            <a:ext cx="3493326" cy="630299"/>
          </a:xfrm>
          <a:prstGeom prst="rect">
            <a:avLst/>
          </a:prstGeom>
          <a:gradFill flip="none" rotWithShape="1">
            <a:gsLst>
              <a:gs pos="6000">
                <a:schemeClr val="bg1">
                  <a:alpha val="0"/>
                </a:schemeClr>
              </a:gs>
              <a:gs pos="76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endParaRPr lang="en-US" sz="2142" dirty="0">
              <a:solidFill>
                <a:srgbClr val="FFFFFF"/>
              </a:solidFill>
            </a:endParaRPr>
          </a:p>
        </p:txBody>
      </p:sp>
      <p:sp>
        <p:nvSpPr>
          <p:cNvPr id="9" name="Rectangle 8"/>
          <p:cNvSpPr/>
          <p:nvPr/>
        </p:nvSpPr>
        <p:spPr>
          <a:xfrm>
            <a:off x="934861" y="3075551"/>
            <a:ext cx="7251693" cy="630299"/>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2142" dirty="0">
                <a:solidFill>
                  <a:srgbClr val="FFFFFF"/>
                </a:solidFill>
              </a:rPr>
              <a:t>BLEND</a:t>
            </a:r>
          </a:p>
        </p:txBody>
      </p:sp>
      <p:sp>
        <p:nvSpPr>
          <p:cNvPr id="10" name="Rectangle 9"/>
          <p:cNvSpPr/>
          <p:nvPr/>
        </p:nvSpPr>
        <p:spPr>
          <a:xfrm>
            <a:off x="4419777" y="2408992"/>
            <a:ext cx="6978241" cy="630299"/>
          </a:xfrm>
          <a:prstGeom prst="rect">
            <a:avLst/>
          </a:prstGeom>
          <a:solidFill>
            <a:srgbClr val="7030A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2142" dirty="0">
                <a:solidFill>
                  <a:srgbClr val="FFFFFF"/>
                </a:solidFill>
              </a:rPr>
              <a:t>VISUAL STUDIO</a:t>
            </a:r>
          </a:p>
        </p:txBody>
      </p:sp>
      <p:sp>
        <p:nvSpPr>
          <p:cNvPr id="11" name="Rectangle 10"/>
          <p:cNvSpPr/>
          <p:nvPr/>
        </p:nvSpPr>
        <p:spPr>
          <a:xfrm>
            <a:off x="1104720" y="2460103"/>
            <a:ext cx="3319263" cy="1566226"/>
          </a:xfrm>
          <a:prstGeom prst="rect">
            <a:avLst/>
          </a:prstGeom>
        </p:spPr>
        <p:txBody>
          <a:bodyPr wrap="square" lIns="124326" tIns="62162" rIns="124326" bIns="62162">
            <a:spAutoFit/>
          </a:bodyPr>
          <a:lstStyle/>
          <a:p>
            <a:pPr marL="0" lvl="1" indent="372973">
              <a:buClr>
                <a:srgbClr val="00B0F0"/>
              </a:buClr>
              <a:buSzPct val="70000"/>
              <a:buFont typeface="Wingdings" pitchFamily="2" charset="2"/>
              <a:buChar char="§"/>
            </a:pPr>
            <a:r>
              <a:rPr lang="en-US" sz="1836" dirty="0">
                <a:solidFill>
                  <a:srgbClr val="FFFFFF"/>
                </a:solidFill>
                <a:ea typeface="Segoe UI" pitchFamily="34" charset="0"/>
                <a:cs typeface="Segoe UI" pitchFamily="34" charset="0"/>
              </a:rPr>
              <a:t>Styling</a:t>
            </a:r>
          </a:p>
          <a:p>
            <a:pPr marL="0" lvl="1" indent="372973">
              <a:buClr>
                <a:srgbClr val="00B0F0"/>
              </a:buClr>
              <a:buSzPct val="70000"/>
              <a:buFont typeface="Wingdings" pitchFamily="2" charset="2"/>
              <a:buChar char="§"/>
            </a:pPr>
            <a:r>
              <a:rPr lang="en-US" sz="1836" dirty="0">
                <a:solidFill>
                  <a:srgbClr val="FFFFFF"/>
                </a:solidFill>
                <a:ea typeface="Segoe UI" pitchFamily="34" charset="0"/>
                <a:cs typeface="Segoe UI" pitchFamily="34" charset="0"/>
              </a:rPr>
              <a:t>Path-editing</a:t>
            </a:r>
          </a:p>
          <a:p>
            <a:pPr marL="0" lvl="1" indent="372973">
              <a:buClr>
                <a:srgbClr val="00B0F0"/>
              </a:buClr>
              <a:buSzPct val="70000"/>
              <a:buFont typeface="Wingdings" pitchFamily="2" charset="2"/>
              <a:buChar char="§"/>
            </a:pPr>
            <a:r>
              <a:rPr lang="en-US" sz="1836" dirty="0">
                <a:solidFill>
                  <a:srgbClr val="FFFFFF"/>
                </a:solidFill>
                <a:ea typeface="Segoe UI" pitchFamily="34" charset="0"/>
                <a:cs typeface="Segoe UI" pitchFamily="34" charset="0"/>
              </a:rPr>
              <a:t>Animation</a:t>
            </a:r>
          </a:p>
          <a:p>
            <a:pPr marL="0" lvl="1" indent="372973">
              <a:buClr>
                <a:srgbClr val="00B0F0"/>
              </a:buClr>
              <a:buSzPct val="70000"/>
              <a:buFont typeface="Wingdings" pitchFamily="2" charset="2"/>
              <a:buChar char="§"/>
            </a:pPr>
            <a:r>
              <a:rPr lang="en-US" sz="1836" dirty="0">
                <a:solidFill>
                  <a:srgbClr val="FFFFFF"/>
                </a:solidFill>
                <a:ea typeface="Segoe UI" pitchFamily="34" charset="0"/>
                <a:cs typeface="Segoe UI" pitchFamily="34" charset="0"/>
              </a:rPr>
              <a:t>Visual States</a:t>
            </a:r>
          </a:p>
          <a:p>
            <a:pPr marL="0" lvl="1" indent="372973">
              <a:buClr>
                <a:srgbClr val="00B0F0"/>
              </a:buClr>
              <a:buSzPct val="70000"/>
              <a:buFont typeface="Wingdings" pitchFamily="2" charset="2"/>
              <a:buChar char="§"/>
            </a:pPr>
            <a:r>
              <a:rPr lang="en-US" sz="1836" dirty="0">
                <a:solidFill>
                  <a:srgbClr val="FFFFFF"/>
                </a:solidFill>
                <a:ea typeface="Segoe UI" pitchFamily="34" charset="0"/>
                <a:cs typeface="Segoe UI" pitchFamily="34" charset="0"/>
              </a:rPr>
              <a:t>Transitions</a:t>
            </a:r>
          </a:p>
        </p:txBody>
      </p:sp>
      <p:sp>
        <p:nvSpPr>
          <p:cNvPr id="12" name="Rectangle 11"/>
          <p:cNvSpPr/>
          <p:nvPr/>
        </p:nvSpPr>
        <p:spPr>
          <a:xfrm>
            <a:off x="4626971" y="2453816"/>
            <a:ext cx="3041610" cy="1566226"/>
          </a:xfrm>
          <a:prstGeom prst="rect">
            <a:avLst/>
          </a:prstGeom>
        </p:spPr>
        <p:txBody>
          <a:bodyPr wrap="square" lIns="124326" tIns="62162" rIns="124326" bIns="62162">
            <a:spAutoFit/>
          </a:bodyPr>
          <a:lstStyle/>
          <a:p>
            <a:pPr marL="0" lvl="1" indent="372973">
              <a:buClr>
                <a:srgbClr val="FFC000"/>
              </a:buClr>
              <a:buSzPct val="70000"/>
              <a:buFont typeface="Wingdings" pitchFamily="2" charset="2"/>
              <a:buChar char="§"/>
            </a:pPr>
            <a:r>
              <a:rPr lang="en-US" sz="1836" dirty="0">
                <a:solidFill>
                  <a:srgbClr val="FFFFFF"/>
                </a:solidFill>
                <a:ea typeface="Segoe UI" pitchFamily="34" charset="0"/>
                <a:cs typeface="Segoe UI" pitchFamily="34" charset="0"/>
              </a:rPr>
              <a:t>Control creation</a:t>
            </a:r>
          </a:p>
          <a:p>
            <a:pPr marL="0" lvl="1" indent="372973">
              <a:buClr>
                <a:srgbClr val="FFC000"/>
              </a:buClr>
              <a:buSzPct val="70000"/>
              <a:buFont typeface="Wingdings" pitchFamily="2" charset="2"/>
              <a:buChar char="§"/>
            </a:pPr>
            <a:r>
              <a:rPr lang="en-US" sz="1836" dirty="0">
                <a:solidFill>
                  <a:srgbClr val="FFFFFF"/>
                </a:solidFill>
                <a:ea typeface="Segoe UI" pitchFamily="34" charset="0"/>
                <a:cs typeface="Segoe UI" pitchFamily="34" charset="0"/>
              </a:rPr>
              <a:t>Layout</a:t>
            </a:r>
          </a:p>
          <a:p>
            <a:pPr marL="0" lvl="1" indent="372973">
              <a:buClr>
                <a:srgbClr val="FFC000"/>
              </a:buClr>
              <a:buSzPct val="70000"/>
              <a:buFont typeface="Wingdings" pitchFamily="2" charset="2"/>
              <a:buChar char="§"/>
            </a:pPr>
            <a:r>
              <a:rPr lang="en-US" sz="1836" dirty="0">
                <a:solidFill>
                  <a:srgbClr val="FFFFFF"/>
                </a:solidFill>
                <a:ea typeface="Segoe UI" pitchFamily="34" charset="0"/>
                <a:cs typeface="Segoe UI" pitchFamily="34" charset="0"/>
              </a:rPr>
              <a:t>Property editing</a:t>
            </a:r>
          </a:p>
          <a:p>
            <a:pPr marL="0" lvl="1" indent="372973">
              <a:buClr>
                <a:srgbClr val="FFC000"/>
              </a:buClr>
              <a:buSzPct val="70000"/>
              <a:buFont typeface="Wingdings" pitchFamily="2" charset="2"/>
              <a:buChar char="§"/>
            </a:pPr>
            <a:r>
              <a:rPr lang="en-US" sz="1836" dirty="0">
                <a:solidFill>
                  <a:srgbClr val="FFFFFF"/>
                </a:solidFill>
                <a:ea typeface="Segoe UI" pitchFamily="34" charset="0"/>
                <a:cs typeface="Segoe UI" pitchFamily="34" charset="0"/>
              </a:rPr>
              <a:t>Basic data</a:t>
            </a:r>
          </a:p>
          <a:p>
            <a:pPr marL="0" lvl="1" indent="372973">
              <a:buClr>
                <a:srgbClr val="FFC000"/>
              </a:buClr>
              <a:buSzPct val="70000"/>
              <a:buFont typeface="Wingdings" pitchFamily="2" charset="2"/>
              <a:buChar char="§"/>
            </a:pPr>
            <a:r>
              <a:rPr lang="en-US" sz="1836" dirty="0">
                <a:solidFill>
                  <a:srgbClr val="FFFFFF"/>
                </a:solidFill>
                <a:ea typeface="Segoe UI" pitchFamily="34" charset="0"/>
                <a:cs typeface="Segoe UI" pitchFamily="34" charset="0"/>
              </a:rPr>
              <a:t>View authoring</a:t>
            </a:r>
          </a:p>
        </p:txBody>
      </p:sp>
      <p:sp>
        <p:nvSpPr>
          <p:cNvPr id="13" name="Rectangle 12"/>
          <p:cNvSpPr/>
          <p:nvPr/>
        </p:nvSpPr>
        <p:spPr>
          <a:xfrm>
            <a:off x="8770794" y="2453814"/>
            <a:ext cx="3041610" cy="1566226"/>
          </a:xfrm>
          <a:prstGeom prst="rect">
            <a:avLst/>
          </a:prstGeom>
        </p:spPr>
        <p:txBody>
          <a:bodyPr wrap="square" lIns="124326" tIns="62162" rIns="124326" bIns="62162">
            <a:spAutoFit/>
          </a:bodyPr>
          <a:lstStyle/>
          <a:p>
            <a:pPr marL="0" lvl="1" indent="372973">
              <a:buClr>
                <a:srgbClr val="7030A0"/>
              </a:buClr>
              <a:buSzPct val="70000"/>
              <a:buFont typeface="Wingdings" pitchFamily="2" charset="2"/>
              <a:buChar char="§"/>
            </a:pPr>
            <a:r>
              <a:rPr lang="en-US" sz="1836" dirty="0">
                <a:solidFill>
                  <a:srgbClr val="FFFFFF"/>
                </a:solidFill>
                <a:ea typeface="Segoe UI" pitchFamily="34" charset="0"/>
                <a:cs typeface="Segoe UI" pitchFamily="34" charset="0"/>
              </a:rPr>
              <a:t>Code editing</a:t>
            </a:r>
          </a:p>
          <a:p>
            <a:pPr marL="0" lvl="1" indent="372973">
              <a:buClr>
                <a:srgbClr val="7030A0"/>
              </a:buClr>
              <a:buSzPct val="70000"/>
              <a:buFont typeface="Wingdings" pitchFamily="2" charset="2"/>
              <a:buChar char="§"/>
            </a:pPr>
            <a:r>
              <a:rPr lang="en-US" sz="1836" dirty="0">
                <a:solidFill>
                  <a:srgbClr val="FFFFFF"/>
                </a:solidFill>
                <a:ea typeface="Segoe UI" pitchFamily="34" charset="0"/>
                <a:cs typeface="Segoe UI" pitchFamily="34" charset="0"/>
              </a:rPr>
              <a:t>Refactoring</a:t>
            </a:r>
          </a:p>
          <a:p>
            <a:pPr marL="0" lvl="1" indent="372973">
              <a:buClr>
                <a:srgbClr val="7030A0"/>
              </a:buClr>
              <a:buSzPct val="70000"/>
              <a:buFont typeface="Wingdings" pitchFamily="2" charset="2"/>
              <a:buChar char="§"/>
            </a:pPr>
            <a:r>
              <a:rPr lang="en-US" sz="1836" dirty="0">
                <a:solidFill>
                  <a:srgbClr val="FFFFFF"/>
                </a:solidFill>
                <a:ea typeface="Segoe UI" pitchFamily="34" charset="0"/>
                <a:cs typeface="Segoe UI" pitchFamily="34" charset="0"/>
              </a:rPr>
              <a:t>Debugging</a:t>
            </a:r>
          </a:p>
          <a:p>
            <a:pPr marL="0" lvl="1" indent="372973">
              <a:buClr>
                <a:srgbClr val="7030A0"/>
              </a:buClr>
              <a:buSzPct val="70000"/>
              <a:buFont typeface="Wingdings" pitchFamily="2" charset="2"/>
              <a:buChar char="§"/>
            </a:pPr>
            <a:r>
              <a:rPr lang="en-US" sz="1836" dirty="0">
                <a:solidFill>
                  <a:srgbClr val="FFFFFF"/>
                </a:solidFill>
                <a:ea typeface="Segoe UI" pitchFamily="34" charset="0"/>
                <a:cs typeface="Segoe UI" pitchFamily="34" charset="0"/>
              </a:rPr>
              <a:t>Code analysis</a:t>
            </a:r>
          </a:p>
          <a:p>
            <a:pPr marL="0" lvl="1" indent="372973">
              <a:buClr>
                <a:srgbClr val="7030A0"/>
              </a:buClr>
              <a:buSzPct val="70000"/>
              <a:buFont typeface="Wingdings" pitchFamily="2" charset="2"/>
              <a:buChar char="§"/>
            </a:pPr>
            <a:r>
              <a:rPr lang="en-US" sz="1836" dirty="0">
                <a:solidFill>
                  <a:srgbClr val="FFFFFF"/>
                </a:solidFill>
                <a:ea typeface="Segoe UI" pitchFamily="34" charset="0"/>
                <a:cs typeface="Segoe UI" pitchFamily="34" charset="0"/>
              </a:rPr>
              <a:t>Profiling</a:t>
            </a:r>
          </a:p>
        </p:txBody>
      </p:sp>
      <p:sp>
        <p:nvSpPr>
          <p:cNvPr id="14" name="Rectangle 13"/>
          <p:cNvSpPr/>
          <p:nvPr/>
        </p:nvSpPr>
        <p:spPr>
          <a:xfrm>
            <a:off x="946123" y="1728454"/>
            <a:ext cx="10463157" cy="630299"/>
          </a:xfrm>
          <a:prstGeom prst="rect">
            <a:avLst/>
          </a:prstGeom>
          <a:gradFill flip="none" rotWithShape="1">
            <a:gsLst>
              <a:gs pos="8000">
                <a:srgbClr val="00B0F0"/>
              </a:gs>
              <a:gs pos="50000">
                <a:srgbClr val="FFC000">
                  <a:alpha val="70000"/>
                </a:srgbClr>
              </a:gs>
              <a:gs pos="90000">
                <a:srgbClr val="7030A0">
                  <a:alpha val="7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endParaRPr lang="en-US" sz="2142" dirty="0">
              <a:solidFill>
                <a:srgbClr val="FFFFFF"/>
              </a:solidFill>
            </a:endParaRPr>
          </a:p>
        </p:txBody>
      </p:sp>
      <p:sp>
        <p:nvSpPr>
          <p:cNvPr id="15" name="Rectangle 14"/>
          <p:cNvSpPr/>
          <p:nvPr/>
        </p:nvSpPr>
        <p:spPr>
          <a:xfrm>
            <a:off x="939066" y="1728457"/>
            <a:ext cx="3484916" cy="63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r>
              <a:rPr lang="en-US" sz="2142" dirty="0">
                <a:solidFill>
                  <a:srgbClr val="FFFFFF"/>
                </a:solidFill>
              </a:rPr>
              <a:t>DESIGN TASKS </a:t>
            </a:r>
          </a:p>
        </p:txBody>
      </p:sp>
      <p:sp>
        <p:nvSpPr>
          <p:cNvPr id="16" name="Rectangle 15"/>
          <p:cNvSpPr/>
          <p:nvPr/>
        </p:nvSpPr>
        <p:spPr>
          <a:xfrm>
            <a:off x="4423982" y="1728457"/>
            <a:ext cx="3484916" cy="63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2142" dirty="0">
                <a:solidFill>
                  <a:srgbClr val="FFFFFF"/>
                </a:solidFill>
              </a:rPr>
              <a:t>CORE AUTHORING TASKS</a:t>
            </a:r>
          </a:p>
        </p:txBody>
      </p:sp>
      <p:sp>
        <p:nvSpPr>
          <p:cNvPr id="17" name="Rectangle 16"/>
          <p:cNvSpPr/>
          <p:nvPr/>
        </p:nvSpPr>
        <p:spPr>
          <a:xfrm>
            <a:off x="7908898" y="1728457"/>
            <a:ext cx="3493326" cy="63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r"/>
            <a:r>
              <a:rPr lang="en-US" sz="2142" dirty="0">
                <a:solidFill>
                  <a:srgbClr val="FFFFFF"/>
                </a:solidFill>
              </a:rPr>
              <a:t>CODING TASKS</a:t>
            </a:r>
          </a:p>
        </p:txBody>
      </p:sp>
    </p:spTree>
    <p:extLst>
      <p:ext uri="{BB962C8B-B14F-4D97-AF65-F5344CB8AC3E}">
        <p14:creationId xmlns:p14="http://schemas.microsoft.com/office/powerpoint/2010/main" val="2914988970"/>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7037E-7 L 2.5E-6 0.33912 " pathEditMode="relative" rAng="0" ptsTypes="AA">
                                      <p:cBhvr>
                                        <p:cTn id="6" dur="2000" fill="hold"/>
                                        <p:tgtEl>
                                          <p:spTgt spid="10"/>
                                        </p:tgtEl>
                                        <p:attrNameLst>
                                          <p:attrName>ppt_x</p:attrName>
                                          <p:attrName>ppt_y</p:attrName>
                                        </p:attrNameLst>
                                      </p:cBhvr>
                                      <p:rCtr x="0" y="16944"/>
                                    </p:animMotion>
                                  </p:childTnLst>
                                </p:cTn>
                              </p:par>
                              <p:par>
                                <p:cTn id="7" presetID="42" presetClass="path" presetSubtype="0" accel="50000" decel="50000" fill="hold" grpId="0" nodeType="withEffect">
                                  <p:stCondLst>
                                    <p:cond delay="0"/>
                                  </p:stCondLst>
                                  <p:childTnLst>
                                    <p:animMotion origin="layout" path="M 3.33333E-6 1.48148E-6 L 3.33333E-6 0.33287 " pathEditMode="relative" rAng="0" ptsTypes="AA">
                                      <p:cBhvr>
                                        <p:cTn id="8" dur="2000" fill="hold"/>
                                        <p:tgtEl>
                                          <p:spTgt spid="9"/>
                                        </p:tgtEl>
                                        <p:attrNameLst>
                                          <p:attrName>ppt_x</p:attrName>
                                          <p:attrName>ppt_y</p:attrName>
                                        </p:attrNameLst>
                                      </p:cBhvr>
                                      <p:rCtr x="0" y="16644"/>
                                    </p:animMotion>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Templates</a:t>
            </a:r>
            <a:endParaRPr lang="en-US" dirty="0"/>
          </a:p>
        </p:txBody>
      </p:sp>
      <p:pic>
        <p:nvPicPr>
          <p:cNvPr id="3" name="Picture 2"/>
          <p:cNvPicPr>
            <a:picLocks noChangeAspect="1"/>
          </p:cNvPicPr>
          <p:nvPr/>
        </p:nvPicPr>
        <p:blipFill>
          <a:blip r:embed="rId3"/>
          <a:stretch>
            <a:fillRect/>
          </a:stretch>
        </p:blipFill>
        <p:spPr>
          <a:xfrm>
            <a:off x="1830310" y="1567037"/>
            <a:ext cx="2727478" cy="1766901"/>
          </a:xfrm>
          <a:prstGeom prst="rect">
            <a:avLst/>
          </a:prstGeom>
        </p:spPr>
      </p:pic>
      <p:sp>
        <p:nvSpPr>
          <p:cNvPr id="4" name="Rectangle 3"/>
          <p:cNvSpPr/>
          <p:nvPr/>
        </p:nvSpPr>
        <p:spPr bwMode="auto">
          <a:xfrm>
            <a:off x="1874837" y="1668462"/>
            <a:ext cx="2642616" cy="1490472"/>
          </a:xfrm>
          <a:prstGeom prst="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874837" y="1671244"/>
            <a:ext cx="640080" cy="1490472"/>
          </a:xfrm>
          <a:prstGeom prst="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3"/>
          <a:stretch>
            <a:fillRect/>
          </a:stretch>
        </p:blipFill>
        <p:spPr>
          <a:xfrm>
            <a:off x="3278871" y="4079143"/>
            <a:ext cx="2727478" cy="1766901"/>
          </a:xfrm>
          <a:prstGeom prst="rect">
            <a:avLst/>
          </a:prstGeom>
        </p:spPr>
      </p:pic>
      <p:sp>
        <p:nvSpPr>
          <p:cNvPr id="13" name="Rectangle 12"/>
          <p:cNvSpPr/>
          <p:nvPr/>
        </p:nvSpPr>
        <p:spPr bwMode="auto">
          <a:xfrm>
            <a:off x="3323398" y="4180568"/>
            <a:ext cx="2642616" cy="1490472"/>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3323398" y="4183350"/>
            <a:ext cx="640080" cy="1490472"/>
          </a:xfrm>
          <a:prstGeom prst="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3"/>
          <a:stretch>
            <a:fillRect/>
          </a:stretch>
        </p:blipFill>
        <p:spPr>
          <a:xfrm>
            <a:off x="297410" y="4079143"/>
            <a:ext cx="2727478" cy="1766901"/>
          </a:xfrm>
          <a:prstGeom prst="rect">
            <a:avLst/>
          </a:prstGeom>
        </p:spPr>
      </p:pic>
      <p:sp>
        <p:nvSpPr>
          <p:cNvPr id="16" name="Rectangle 15"/>
          <p:cNvSpPr/>
          <p:nvPr/>
        </p:nvSpPr>
        <p:spPr bwMode="auto">
          <a:xfrm>
            <a:off x="982017" y="4180568"/>
            <a:ext cx="2002536" cy="1490472"/>
          </a:xfrm>
          <a:prstGeom prst="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341937" y="4183350"/>
            <a:ext cx="640080" cy="1490472"/>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1"/>
          <p:cNvSpPr txBox="1">
            <a:spLocks/>
          </p:cNvSpPr>
          <p:nvPr/>
        </p:nvSpPr>
        <p:spPr>
          <a:xfrm>
            <a:off x="1695022" y="3313513"/>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Full screen</a:t>
            </a:r>
          </a:p>
        </p:txBody>
      </p:sp>
      <p:sp>
        <p:nvSpPr>
          <p:cNvPr id="24" name="Text Placeholder 1"/>
          <p:cNvSpPr txBox="1">
            <a:spLocks/>
          </p:cNvSpPr>
          <p:nvPr/>
        </p:nvSpPr>
        <p:spPr>
          <a:xfrm>
            <a:off x="3196145" y="5817040"/>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Snapped</a:t>
            </a:r>
          </a:p>
        </p:txBody>
      </p:sp>
      <p:sp>
        <p:nvSpPr>
          <p:cNvPr id="25" name="Text Placeholder 1"/>
          <p:cNvSpPr txBox="1">
            <a:spLocks/>
          </p:cNvSpPr>
          <p:nvPr/>
        </p:nvSpPr>
        <p:spPr>
          <a:xfrm>
            <a:off x="231854" y="5828113"/>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Filled</a:t>
            </a:r>
          </a:p>
        </p:txBody>
      </p:sp>
      <p:sp>
        <p:nvSpPr>
          <p:cNvPr id="26" name="Text Placeholder 1"/>
          <p:cNvSpPr txBox="1">
            <a:spLocks/>
          </p:cNvSpPr>
          <p:nvPr/>
        </p:nvSpPr>
        <p:spPr>
          <a:xfrm>
            <a:off x="6595215" y="4341999"/>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High Contrast</a:t>
            </a:r>
          </a:p>
        </p:txBody>
      </p:sp>
      <p:sp>
        <p:nvSpPr>
          <p:cNvPr id="27" name="Text Placeholder 1"/>
          <p:cNvSpPr txBox="1">
            <a:spLocks/>
          </p:cNvSpPr>
          <p:nvPr/>
        </p:nvSpPr>
        <p:spPr>
          <a:xfrm>
            <a:off x="9467912" y="4341999"/>
            <a:ext cx="2743200" cy="490099"/>
          </a:xfrm>
          <a:prstGeom prst="rect">
            <a:avLst/>
          </a:prstGeom>
        </p:spPr>
        <p:txBody>
          <a:bodyPr vert="horz" wrap="square" lIns="182880" tIns="146304" rIns="182880" bIns="146304"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2400">
                <a:gradFill>
                  <a:gsLst>
                    <a:gs pos="0">
                      <a:srgbClr val="FFFFFF"/>
                    </a:gs>
                    <a:gs pos="100000">
                      <a:srgbClr val="FFFFFF"/>
                    </a:gs>
                  </a:gsLst>
                  <a:lin ang="5400000" scaled="0"/>
                </a:gradFill>
              </a:rPr>
              <a:t>Light Theme</a:t>
            </a:r>
          </a:p>
        </p:txBody>
      </p:sp>
      <p:pic>
        <p:nvPicPr>
          <p:cNvPr id="28" name="Picture 27"/>
          <p:cNvPicPr>
            <a:picLocks noChangeAspect="1"/>
          </p:cNvPicPr>
          <p:nvPr/>
        </p:nvPicPr>
        <p:blipFill>
          <a:blip r:embed="rId3"/>
          <a:stretch>
            <a:fillRect/>
          </a:stretch>
        </p:blipFill>
        <p:spPr>
          <a:xfrm>
            <a:off x="6554710" y="2466852"/>
            <a:ext cx="2727478" cy="1766901"/>
          </a:xfrm>
          <a:prstGeom prst="rect">
            <a:avLst/>
          </a:prstGeom>
        </p:spPr>
      </p:pic>
      <p:sp>
        <p:nvSpPr>
          <p:cNvPr id="29" name="Rectangle 28"/>
          <p:cNvSpPr/>
          <p:nvPr/>
        </p:nvSpPr>
        <p:spPr bwMode="auto">
          <a:xfrm>
            <a:off x="6599237" y="2568277"/>
            <a:ext cx="2642616" cy="149047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0" name="Picture 29"/>
          <p:cNvPicPr>
            <a:picLocks noChangeAspect="1"/>
          </p:cNvPicPr>
          <p:nvPr/>
        </p:nvPicPr>
        <p:blipFill>
          <a:blip r:embed="rId3"/>
          <a:stretch>
            <a:fillRect/>
          </a:stretch>
        </p:blipFill>
        <p:spPr>
          <a:xfrm>
            <a:off x="9450310" y="2466852"/>
            <a:ext cx="2727478" cy="1766901"/>
          </a:xfrm>
          <a:prstGeom prst="rect">
            <a:avLst/>
          </a:prstGeom>
        </p:spPr>
      </p:pic>
      <p:sp>
        <p:nvSpPr>
          <p:cNvPr id="31" name="Rectangle 30"/>
          <p:cNvSpPr/>
          <p:nvPr/>
        </p:nvSpPr>
        <p:spPr bwMode="auto">
          <a:xfrm>
            <a:off x="9494837" y="2568277"/>
            <a:ext cx="2642616" cy="1490472"/>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98872848"/>
      </p:ext>
    </p:extLst>
  </p:cSld>
  <p:clrMapOvr>
    <a:masterClrMapping/>
  </p:clrMapOvr>
  <mc:AlternateContent xmlns:mc="http://schemas.openxmlformats.org/markup-compatibility/2006">
    <mc:Choice xmlns:p14="http://schemas.microsoft.com/office/powerpoint/2010/main" Requires="p14">
      <p:transition spd="slow" p14:dur="1500">
        <p14:pa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mtClean="0"/>
              <a:t>Demo</a:t>
            </a:r>
            <a:endParaRPr lang="en-US" dirty="0"/>
          </a:p>
        </p:txBody>
      </p:sp>
      <p:sp>
        <p:nvSpPr>
          <p:cNvPr id="3" name="Title 2"/>
          <p:cNvSpPr>
            <a:spLocks noGrp="1"/>
          </p:cNvSpPr>
          <p:nvPr>
            <p:ph type="title"/>
          </p:nvPr>
        </p:nvSpPr>
        <p:spPr/>
        <p:txBody>
          <a:bodyPr/>
          <a:lstStyle/>
          <a:p>
            <a:r>
              <a:rPr lang="en-US" smtClean="0"/>
              <a:t>Designing and Styling</a:t>
            </a:r>
            <a:endParaRPr lang="en-US" dirty="0"/>
          </a:p>
        </p:txBody>
      </p:sp>
    </p:spTree>
    <p:extLst>
      <p:ext uri="{BB962C8B-B14F-4D97-AF65-F5344CB8AC3E}">
        <p14:creationId xmlns:p14="http://schemas.microsoft.com/office/powerpoint/2010/main" val="3669027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Jeffrey Ferman</External_x0020_Speaker>
    <Session_x0020_Code xmlns="2295e2e7-0eeb-498e-8716-217bb2ee6ee3">3-006</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8b529f77-48ab-4581-b468-93f09345b8aa"/>
    <ds:schemaRef ds:uri="230e9df3-be65-4c73-a93b-d1236ebd677e"/>
    <ds:schemaRef ds:uri="2295e2e7-0eeb-498e-8716-217bb2ee6ee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Build_Template_16x9</Template>
  <TotalTime>5</TotalTime>
  <Words>692</Words>
  <Application>Microsoft Office PowerPoint</Application>
  <PresentationFormat>Custom</PresentationFormat>
  <Paragraphs>82</Paragraphs>
  <Slides>13</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ＭＳ Ｐゴシック</vt:lpstr>
      <vt:lpstr>Arial</vt:lpstr>
      <vt:lpstr>Avenir LT Pro 45 Book</vt:lpstr>
      <vt:lpstr>Calibri</vt:lpstr>
      <vt:lpstr>Consolas</vt:lpstr>
      <vt:lpstr>Segoe UI</vt:lpstr>
      <vt:lpstr>Segoe UI Light</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Designing awesome XAML apps in Visual Studio and Blend for Windows 8 and Windows Phone 8</vt:lpstr>
      <vt:lpstr>Designing awesome XAML apps</vt:lpstr>
      <vt:lpstr>FLIX DJ</vt:lpstr>
      <vt:lpstr>An awesome app</vt:lpstr>
      <vt:lpstr>Structure</vt:lpstr>
      <vt:lpstr>Blend and Visual Studio </vt:lpstr>
      <vt:lpstr>Tooling</vt:lpstr>
      <vt:lpstr>Project Templates</vt:lpstr>
      <vt:lpstr>Designing and Styling</vt:lpstr>
      <vt:lpstr>Designing awesome XAML apps</vt:lpstr>
      <vt:lpstr>Questions?</vt:lpstr>
      <vt:lpstr>Related Sessions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awesome XAML apps in Visual Studio and Blend for Windows 8 and Windows Phone 8</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4</cp:revision>
  <dcterms:created xsi:type="dcterms:W3CDTF">2012-10-30T00:09:45Z</dcterms:created>
  <dcterms:modified xsi:type="dcterms:W3CDTF">2012-10-31T00:25:20Z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