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1" r:id="rId4"/>
    <p:sldMasterId id="2147484290" r:id="rId5"/>
    <p:sldMasterId id="2147484268" r:id="rId6"/>
    <p:sldMasterId id="2147484246" r:id="rId7"/>
    <p:sldMasterId id="2147484330" r:id="rId8"/>
  </p:sldMasterIdLst>
  <p:notesMasterIdLst>
    <p:notesMasterId r:id="rId23"/>
  </p:notesMasterIdLst>
  <p:handoutMasterIdLst>
    <p:handoutMasterId r:id="rId24"/>
  </p:handout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9" orient="horz" pos="4392">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05050"/>
    <a:srgbClr val="000000"/>
    <a:srgbClr val="969696"/>
    <a:srgbClr val="002050"/>
    <a:srgbClr val="442359"/>
    <a:srgbClr val="333333"/>
    <a:srgbClr val="00FFFF"/>
    <a:srgbClr val="CC00CC"/>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110" autoAdjust="0"/>
  </p:normalViewPr>
  <p:slideViewPr>
    <p:cSldViewPr>
      <p:cViewPr varScale="1">
        <p:scale>
          <a:sx n="114" d="100"/>
          <a:sy n="114" d="100"/>
        </p:scale>
        <p:origin x="132" y="306"/>
      </p:cViewPr>
      <p:guideLst>
        <p:guide orient="horz" pos="188"/>
        <p:guide orient="horz" pos="763"/>
        <p:guide orient="horz" pos="1339"/>
        <p:guide orient="horz" pos="2491"/>
        <p:guide orient="horz" pos="4218"/>
        <p:guide orient="horz" pos="3643"/>
        <p:guide orient="horz" pos="3067"/>
        <p:guide orient="horz" pos="1915"/>
        <p:guide orient="horz" pos="4392"/>
        <p:guide pos="173"/>
        <p:guide pos="1325"/>
        <p:guide pos="7661"/>
        <p:guide pos="749"/>
        <p:guide pos="7085"/>
        <p:guide pos="3629"/>
        <p:guide pos="1901"/>
        <p:guide pos="2477"/>
        <p:guide pos="4205"/>
        <p:guide pos="4781"/>
        <p:guide pos="5357"/>
        <p:guide pos="5933"/>
        <p:guide pos="6509"/>
        <p:guide pos="3053"/>
      </p:guideLst>
    </p:cSldViewPr>
  </p:slid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95" d="100"/>
          <a:sy n="95" d="100"/>
        </p:scale>
        <p:origin x="-35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2012</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11/1/2012</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2012</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11/1/2012</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914400"/>
            <a:ext cx="8126413" cy="4572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11/1/2012</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1</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solidFill>
                <a:srgbClr val="000000"/>
              </a:solidFill>
              <a:latin typeface="Segoe UI" pitchFamily="34" charset="0"/>
            </a:endParaRPr>
          </a:p>
        </p:txBody>
      </p:sp>
    </p:spTree>
    <p:extLst>
      <p:ext uri="{BB962C8B-B14F-4D97-AF65-F5344CB8AC3E}">
        <p14:creationId xmlns:p14="http://schemas.microsoft.com/office/powerpoint/2010/main" val="1490365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30487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005174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312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268594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5369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38218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037409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894595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1820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rgbClr val="505050"/>
                    </a:gs>
                    <a:gs pos="100000">
                      <a:srgbClr val="505050"/>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30666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88138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5122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212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rgbClr val="505050"/>
                    </a:gs>
                    <a:gs pos="100000">
                      <a:srgbClr val="505050"/>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505180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rgbClr val="505050"/>
                    </a:gs>
                    <a:gs pos="100000">
                      <a:srgbClr val="505050"/>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6963382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99497355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192191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1706733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9820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4592763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63785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51857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516976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2125663"/>
            <a:ext cx="11887200" cy="4572000"/>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5288029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8327338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8502685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26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994800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6613484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34018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32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184077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241693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95212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40505512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422454041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8910325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4571114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7261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9548805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18171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73123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FFFFFF"/>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33632998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9380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92397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17584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05405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0223946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532411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8948500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42010323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99146198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37978051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8737633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127069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10415112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3401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84532262"/>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3695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122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chemeClr val="accent1"/>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124558782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84846612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475321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70002179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33936494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7656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14658688"/>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353536718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47789727"/>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3927649703"/>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25650863"/>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73760130"/>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93033833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89300780"/>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281166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4681801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280125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161544685"/>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35711621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676040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theme" Target="../theme/theme3.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264522774"/>
      </p:ext>
    </p:extLst>
  </p:cSld>
  <p:clrMap bg1="dk1" tx1="lt1" bg2="dk2" tx2="lt2" accent1="accent1" accent2="accent2" accent3="accent3" accent4="accent4" accent5="accent5" accent6="accent6" hlink="hlink" folHlink="folHlink"/>
  <p:sldLayoutIdLst>
    <p:sldLayoutId id="2147484182" r:id="rId1"/>
    <p:sldLayoutId id="2147484244" r:id="rId2"/>
    <p:sldLayoutId id="2147484183" r:id="rId3"/>
    <p:sldLayoutId id="2147484184" r:id="rId4"/>
    <p:sldLayoutId id="2147484245" r:id="rId5"/>
    <p:sldLayoutId id="2147484185" r:id="rId6"/>
    <p:sldLayoutId id="2147484186" r:id="rId7"/>
    <p:sldLayoutId id="2147484187" r:id="rId8"/>
    <p:sldLayoutId id="2147484191" r:id="rId9"/>
    <p:sldLayoutId id="2147484188" r:id="rId10"/>
    <p:sldLayoutId id="2147484196" r:id="rId11"/>
    <p:sldLayoutId id="2147484189" r:id="rId12"/>
    <p:sldLayoutId id="2147484217" r:id="rId13"/>
    <p:sldLayoutId id="2147484218" r:id="rId14"/>
    <p:sldLayoutId id="2147484198" r:id="rId15"/>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061612350"/>
      </p:ext>
    </p:extLst>
  </p:cSld>
  <p:clrMap bg1="lt1" tx1="dk1" bg2="lt2" tx2="dk2" accent1="accent1" accent2="accent2" accent3="accent3" accent4="accent4" accent5="accent5" accent6="accent6" hlink="hlink" folHlink="folHlink"/>
  <p:sldLayoutIdLst>
    <p:sldLayoutId id="2147484291" r:id="rId1"/>
    <p:sldLayoutId id="2147484292" r:id="rId2"/>
    <p:sldLayoutId id="2147484293" r:id="rId3"/>
    <p:sldLayoutId id="2147484294" r:id="rId4"/>
    <p:sldLayoutId id="2147484295" r:id="rId5"/>
    <p:sldLayoutId id="2147484296" r:id="rId6"/>
    <p:sldLayoutId id="2147484297" r:id="rId7"/>
    <p:sldLayoutId id="2147484298" r:id="rId8"/>
    <p:sldLayoutId id="2147484299" r:id="rId9"/>
    <p:sldLayoutId id="2147484300" r:id="rId10"/>
    <p:sldLayoutId id="2147484301" r:id="rId11"/>
    <p:sldLayoutId id="2147484302" r:id="rId12"/>
    <p:sldLayoutId id="2147484309" r:id="rId13"/>
    <p:sldLayoutId id="2147484310" r:id="rId14"/>
    <p:sldLayoutId id="2147484321" r:id="rId15"/>
    <p:sldLayoutId id="2147484311" r:id="rId16"/>
  </p:sldLayoutIdLst>
  <p:txStyles>
    <p:titleStyle>
      <a:lvl1pPr algn="l" defTabSz="914166" rtl="0" eaLnBrk="1" latinLnBrk="0" hangingPunct="1">
        <a:spcBef>
          <a:spcPct val="0"/>
        </a:spcBef>
        <a:buNone/>
        <a:defRPr sz="4800" kern="1200">
          <a:gradFill>
            <a:gsLst>
              <a:gs pos="0">
                <a:srgbClr val="505050"/>
              </a:gs>
              <a:gs pos="100000">
                <a:srgbClr val="505050"/>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rgbClr val="505050"/>
              </a:gs>
              <a:gs pos="100000">
                <a:srgbClr val="505050"/>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rgbClr val="505050"/>
              </a:gs>
              <a:gs pos="100000">
                <a:srgbClr val="505050"/>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rgbClr val="505050"/>
              </a:gs>
              <a:gs pos="100000">
                <a:srgbClr val="505050"/>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rgbClr val="505050"/>
              </a:gs>
              <a:gs pos="100000">
                <a:srgbClr val="505050"/>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rgbClr val="505050"/>
              </a:gs>
              <a:gs pos="100000">
                <a:srgbClr val="505050"/>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764641861"/>
      </p:ext>
    </p:extLst>
  </p:cSld>
  <p:clrMap bg1="dk1" tx1="lt1" bg2="dk2" tx2="lt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328" r:id="rId5"/>
    <p:sldLayoutId id="2147484320" r:id="rId6"/>
    <p:sldLayoutId id="2147484273" r:id="rId7"/>
    <p:sldLayoutId id="2147484274" r:id="rId8"/>
    <p:sldLayoutId id="2147484275" r:id="rId9"/>
    <p:sldLayoutId id="2147484276" r:id="rId10"/>
    <p:sldLayoutId id="2147484277" r:id="rId11"/>
    <p:sldLayoutId id="2147484278" r:id="rId12"/>
    <p:sldLayoutId id="2147484279" r:id="rId13"/>
    <p:sldLayoutId id="2147484280" r:id="rId14"/>
    <p:sldLayoutId id="2147484287" r:id="rId15"/>
    <p:sldLayoutId id="2147484288" r:id="rId16"/>
    <p:sldLayoutId id="2147484289" r:id="rId17"/>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96111433"/>
      </p:ext>
    </p:extLst>
  </p:cSld>
  <p:clrMap bg1="dk1" tx1="lt1" bg2="dk2" tx2="lt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329" r:id="rId5"/>
    <p:sldLayoutId id="2147484251" r:id="rId6"/>
    <p:sldLayoutId id="2147484252" r:id="rId7"/>
    <p:sldLayoutId id="2147484253" r:id="rId8"/>
    <p:sldLayoutId id="2147484254" r:id="rId9"/>
    <p:sldLayoutId id="2147484255" r:id="rId10"/>
    <p:sldLayoutId id="2147484256" r:id="rId11"/>
    <p:sldLayoutId id="2147484257" r:id="rId12"/>
    <p:sldLayoutId id="2147484258" r:id="rId13"/>
    <p:sldLayoutId id="2147484265" r:id="rId14"/>
    <p:sldLayoutId id="2147484266" r:id="rId15"/>
    <p:sldLayoutId id="2147484267" r:id="rId16"/>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153992408"/>
      </p:ext>
    </p:extLst>
  </p:cSld>
  <p:clrMap bg1="dk1" tx1="lt1" bg2="dk2" tx2="lt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 id="2147484342" r:id="rId12"/>
    <p:sldLayoutId id="2147484343" r:id="rId13"/>
    <p:sldLayoutId id="2147484344" r:id="rId14"/>
    <p:sldLayoutId id="2147484345" r:id="rId15"/>
    <p:sldLayoutId id="2147484346" r:id="rId16"/>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3.xml.rels><?xml version="1.0" encoding="UTF-8" standalone="yes"?>
<Relationships xmlns="http://schemas.openxmlformats.org/package/2006/relationships"><Relationship Id="rId2" Type="http://schemas.openxmlformats.org/officeDocument/2006/relationships/hyperlink" Target="http://aka.ms/BuildSessions" TargetMode="External"/><Relationship Id="rId1" Type="http://schemas.openxmlformats.org/officeDocument/2006/relationships/slideLayout" Target="../slideLayouts/slideLayout7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TypeScript</a:t>
            </a:r>
            <a:endParaRPr lang="en-US" dirty="0"/>
          </a:p>
        </p:txBody>
      </p:sp>
      <p:sp>
        <p:nvSpPr>
          <p:cNvPr id="3" name="Subtitle 2"/>
          <p:cNvSpPr>
            <a:spLocks noGrp="1"/>
          </p:cNvSpPr>
          <p:nvPr>
            <p:ph type="subTitle" idx="1"/>
          </p:nvPr>
        </p:nvSpPr>
        <p:spPr/>
        <p:txBody>
          <a:bodyPr/>
          <a:lstStyle/>
          <a:p>
            <a:r>
              <a:rPr lang="en-US" dirty="0" smtClean="0"/>
              <a:t>Anders Hejlsberg</a:t>
            </a:r>
          </a:p>
          <a:p>
            <a:r>
              <a:rPr lang="en-US" dirty="0" smtClean="0"/>
              <a:t>Technical Fellow</a:t>
            </a:r>
          </a:p>
          <a:p>
            <a:r>
              <a:rPr lang="en-US" dirty="0" smtClean="0"/>
              <a:t>3-012</a:t>
            </a:r>
            <a:endParaRPr lang="en-US" dirty="0"/>
          </a:p>
        </p:txBody>
      </p:sp>
    </p:spTree>
    <p:extLst>
      <p:ext uri="{BB962C8B-B14F-4D97-AF65-F5344CB8AC3E}">
        <p14:creationId xmlns:p14="http://schemas.microsoft.com/office/powerpoint/2010/main" val="6438119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and modules</a:t>
            </a:r>
            <a:endParaRPr lang="en-US" dirty="0"/>
          </a:p>
        </p:txBody>
      </p:sp>
      <p:sp>
        <p:nvSpPr>
          <p:cNvPr id="4" name="Text Placeholder 3"/>
          <p:cNvSpPr>
            <a:spLocks noGrp="1"/>
          </p:cNvSpPr>
          <p:nvPr>
            <p:ph type="body" sz="quarter" idx="10"/>
          </p:nvPr>
        </p:nvSpPr>
        <p:spPr/>
        <p:txBody>
          <a:bodyPr/>
          <a:lstStyle/>
          <a:p>
            <a:r>
              <a:rPr lang="en-US" dirty="0" smtClean="0"/>
              <a:t>Scalable application structuring</a:t>
            </a:r>
          </a:p>
          <a:p>
            <a:pPr lvl="1"/>
            <a:r>
              <a:rPr lang="en-US" sz="2000" dirty="0" smtClean="0"/>
              <a:t>Classes, Modules, and Interfaces enable clear contracts between components</a:t>
            </a:r>
          </a:p>
          <a:p>
            <a:pPr lvl="1"/>
            <a:endParaRPr lang="en-US" sz="2000" dirty="0"/>
          </a:p>
          <a:p>
            <a:r>
              <a:rPr lang="en-US" dirty="0" smtClean="0"/>
              <a:t>Aligned with emerging standards</a:t>
            </a:r>
          </a:p>
          <a:p>
            <a:pPr lvl="1"/>
            <a:r>
              <a:rPr lang="en-US" sz="2000" dirty="0" smtClean="0"/>
              <a:t>Class, Module, and Arrow Function syntax aligns with </a:t>
            </a:r>
            <a:r>
              <a:rPr lang="en-US" sz="2000" dirty="0" err="1" smtClean="0"/>
              <a:t>ECMAScript</a:t>
            </a:r>
            <a:r>
              <a:rPr lang="en-US" sz="2000" dirty="0" smtClean="0"/>
              <a:t> 6 proposals</a:t>
            </a:r>
          </a:p>
          <a:p>
            <a:pPr lvl="1"/>
            <a:endParaRPr lang="en-US" sz="2000" dirty="0"/>
          </a:p>
          <a:p>
            <a:r>
              <a:rPr lang="en-US" dirty="0" smtClean="0"/>
              <a:t>Supports popular module systems</a:t>
            </a:r>
          </a:p>
          <a:p>
            <a:pPr lvl="1"/>
            <a:r>
              <a:rPr lang="en-US" sz="2000" dirty="0" err="1" smtClean="0"/>
              <a:t>CommonJS</a:t>
            </a:r>
            <a:r>
              <a:rPr lang="en-US" sz="2000" dirty="0" smtClean="0"/>
              <a:t> and AMD modules in any </a:t>
            </a:r>
            <a:r>
              <a:rPr lang="en-US" sz="2000" dirty="0" err="1" smtClean="0"/>
              <a:t>ECMAScript</a:t>
            </a:r>
            <a:r>
              <a:rPr lang="en-US" sz="2000" dirty="0" smtClean="0"/>
              <a:t> 3 compatible environment</a:t>
            </a:r>
            <a:endParaRPr lang="en-US" sz="2000" dirty="0"/>
          </a:p>
        </p:txBody>
      </p:sp>
    </p:spTree>
    <p:extLst>
      <p:ext uri="{BB962C8B-B14F-4D97-AF65-F5344CB8AC3E}">
        <p14:creationId xmlns:p14="http://schemas.microsoft.com/office/powerpoint/2010/main" val="31502598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endParaRPr lang="en-US"/>
          </a:p>
        </p:txBody>
      </p:sp>
      <p:sp>
        <p:nvSpPr>
          <p:cNvPr id="3" name="Title 2"/>
          <p:cNvSpPr>
            <a:spLocks noGrp="1"/>
          </p:cNvSpPr>
          <p:nvPr>
            <p:ph type="title"/>
          </p:nvPr>
        </p:nvSpPr>
        <p:spPr/>
        <p:txBody>
          <a:bodyPr/>
          <a:lstStyle/>
          <a:p>
            <a:r>
              <a:rPr lang="en-US" dirty="0" smtClean="0"/>
              <a:t>Application Scale </a:t>
            </a:r>
            <a:r>
              <a:rPr lang="en-US" dirty="0" err="1" smtClean="0"/>
              <a:t>TypeScript</a:t>
            </a:r>
            <a:endParaRPr lang="en-US" dirty="0"/>
          </a:p>
        </p:txBody>
      </p:sp>
    </p:spTree>
    <p:extLst>
      <p:ext uri="{BB962C8B-B14F-4D97-AF65-F5344CB8AC3E}">
        <p14:creationId xmlns:p14="http://schemas.microsoft.com/office/powerpoint/2010/main" val="4473258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TypeScript</a:t>
            </a:r>
            <a:r>
              <a:rPr lang="en-US" dirty="0" smtClean="0"/>
              <a:t> preview</a:t>
            </a:r>
            <a:endParaRPr lang="en-US" dirty="0"/>
          </a:p>
        </p:txBody>
      </p:sp>
      <p:sp>
        <p:nvSpPr>
          <p:cNvPr id="2" name="Text Placeholder 1"/>
          <p:cNvSpPr>
            <a:spLocks noGrp="1"/>
          </p:cNvSpPr>
          <p:nvPr>
            <p:ph type="body" sz="quarter" idx="10"/>
          </p:nvPr>
        </p:nvSpPr>
        <p:spPr/>
        <p:txBody>
          <a:bodyPr/>
          <a:lstStyle/>
          <a:p>
            <a:r>
              <a:rPr lang="en-US" dirty="0" smtClean="0"/>
              <a:t>Compiler</a:t>
            </a:r>
          </a:p>
          <a:p>
            <a:pPr lvl="1"/>
            <a:r>
              <a:rPr lang="en-US" sz="2000" dirty="0" smtClean="0"/>
              <a:t>Open Source, written in </a:t>
            </a:r>
            <a:r>
              <a:rPr lang="en-US" sz="2000" dirty="0" err="1" smtClean="0"/>
              <a:t>TypeScript</a:t>
            </a:r>
            <a:endParaRPr lang="en-US" sz="2000" dirty="0" smtClean="0"/>
          </a:p>
          <a:p>
            <a:pPr lvl="1"/>
            <a:endParaRPr lang="en-US" sz="2000" dirty="0" smtClean="0"/>
          </a:p>
          <a:p>
            <a:r>
              <a:rPr lang="en-US" dirty="0" smtClean="0"/>
              <a:t>Tooling</a:t>
            </a:r>
          </a:p>
          <a:p>
            <a:pPr lvl="1"/>
            <a:r>
              <a:rPr lang="en-US" sz="2000" dirty="0" smtClean="0"/>
              <a:t>Visual Studio language service, browser hosted playground</a:t>
            </a:r>
          </a:p>
          <a:p>
            <a:pPr lvl="1"/>
            <a:endParaRPr lang="en-US" sz="2000" dirty="0" smtClean="0"/>
          </a:p>
          <a:p>
            <a:r>
              <a:rPr lang="en-US" dirty="0" smtClean="0"/>
              <a:t>Libraries</a:t>
            </a:r>
          </a:p>
          <a:p>
            <a:pPr lvl="1"/>
            <a:r>
              <a:rPr lang="en-US" sz="2000" dirty="0" smtClean="0"/>
              <a:t>Static typing of DOM, </a:t>
            </a:r>
            <a:r>
              <a:rPr lang="en-US" sz="2000" dirty="0" err="1" smtClean="0"/>
              <a:t>jQuery</a:t>
            </a:r>
            <a:r>
              <a:rPr lang="en-US" sz="2000" dirty="0" smtClean="0"/>
              <a:t>, node.js, </a:t>
            </a:r>
            <a:r>
              <a:rPr lang="en-US" sz="2000" dirty="0" err="1" smtClean="0"/>
              <a:t>WinRT</a:t>
            </a:r>
            <a:r>
              <a:rPr lang="en-US" sz="2000" dirty="0" smtClean="0"/>
              <a:t>, </a:t>
            </a:r>
            <a:r>
              <a:rPr lang="en-US" sz="2000" dirty="0" err="1" smtClean="0"/>
              <a:t>WinJS</a:t>
            </a:r>
            <a:r>
              <a:rPr lang="en-US" sz="2000" dirty="0" smtClean="0"/>
              <a:t>, …</a:t>
            </a:r>
          </a:p>
          <a:p>
            <a:pPr lvl="1"/>
            <a:endParaRPr lang="en-US" sz="2000" dirty="0" smtClean="0"/>
          </a:p>
          <a:p>
            <a:r>
              <a:rPr lang="en-US" dirty="0" smtClean="0"/>
              <a:t>And More</a:t>
            </a:r>
          </a:p>
          <a:p>
            <a:pPr lvl="1"/>
            <a:r>
              <a:rPr lang="en-US" sz="2000" dirty="0" smtClean="0"/>
              <a:t>Lots of samples and formal Language Specification</a:t>
            </a:r>
            <a:endParaRPr lang="en-US" sz="2000" dirty="0"/>
          </a:p>
        </p:txBody>
      </p:sp>
    </p:spTree>
    <p:extLst>
      <p:ext uri="{BB962C8B-B14F-4D97-AF65-F5344CB8AC3E}">
        <p14:creationId xmlns:p14="http://schemas.microsoft.com/office/powerpoint/2010/main" val="10050880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p:txBody>
          <a:bodyPr/>
          <a:lstStyle/>
          <a:p>
            <a:pPr marL="571500" indent="-571500">
              <a:buFont typeface="Arial" pitchFamily="34" charset="0"/>
              <a:buChar char="•"/>
            </a:pPr>
            <a:r>
              <a:rPr lang="en-US" dirty="0" smtClean="0"/>
              <a:t>Application </a:t>
            </a:r>
            <a:r>
              <a:rPr lang="en-US" dirty="0"/>
              <a:t>scale JavaScript</a:t>
            </a:r>
            <a:br>
              <a:rPr lang="en-US" dirty="0"/>
            </a:br>
            <a:r>
              <a:rPr lang="en-US" dirty="0"/>
              <a:t>development is hard.</a:t>
            </a:r>
          </a:p>
          <a:p>
            <a:pPr marL="571500" indent="-571500">
              <a:buFont typeface="Arial" pitchFamily="34" charset="0"/>
              <a:buChar char="•"/>
            </a:pPr>
            <a:r>
              <a:rPr lang="en-US" dirty="0" err="1" smtClean="0"/>
              <a:t>TypeScript</a:t>
            </a:r>
            <a:r>
              <a:rPr lang="en-US" dirty="0" smtClean="0"/>
              <a:t> </a:t>
            </a:r>
            <a:r>
              <a:rPr lang="en-US" dirty="0"/>
              <a:t>makes it easier.</a:t>
            </a:r>
          </a:p>
          <a:p>
            <a:pPr marL="571500" indent="-571500">
              <a:buFont typeface="Arial" pitchFamily="34" charset="0"/>
              <a:buChar char="•"/>
            </a:pPr>
            <a:r>
              <a:rPr lang="en-US" dirty="0" smtClean="0"/>
              <a:t>http</a:t>
            </a:r>
            <a:r>
              <a:rPr lang="en-US" dirty="0"/>
              <a:t>://typescriptlang.org</a:t>
            </a:r>
          </a:p>
        </p:txBody>
      </p:sp>
      <p:sp>
        <p:nvSpPr>
          <p:cNvPr id="4" name="Title 3"/>
          <p:cNvSpPr>
            <a:spLocks noGrp="1"/>
          </p:cNvSpPr>
          <p:nvPr>
            <p:ph type="ctrTitle"/>
          </p:nvPr>
        </p:nvSpPr>
        <p:spPr/>
        <p:txBody>
          <a:bodyPr/>
          <a:lstStyle/>
          <a:p>
            <a:r>
              <a:rPr lang="en-US" sz="6600" dirty="0" smtClean="0"/>
              <a:t>Resources</a:t>
            </a:r>
            <a:endParaRPr lang="en-US" sz="6600" dirty="0"/>
          </a:p>
        </p:txBody>
      </p:sp>
      <p:sp>
        <p:nvSpPr>
          <p:cNvPr id="2" name="TextBox 1"/>
          <p:cNvSpPr txBox="1"/>
          <p:nvPr/>
        </p:nvSpPr>
        <p:spPr>
          <a:xfrm>
            <a:off x="4023701" y="5600359"/>
            <a:ext cx="8046632" cy="1200329"/>
          </a:xfrm>
          <a:prstGeom prst="rect">
            <a:avLst/>
          </a:prstGeom>
          <a:noFill/>
        </p:spPr>
        <p:txBody>
          <a:bodyPr wrap="square" rtlCol="0">
            <a:spAutoFit/>
          </a:bodyPr>
          <a:lstStyle/>
          <a:p>
            <a:r>
              <a:rPr lang="en-US" sz="2400" dirty="0">
                <a:solidFill>
                  <a:srgbClr val="FFFFFF"/>
                </a:solidFill>
              </a:rPr>
              <a:t>Please submit session </a:t>
            </a:r>
            <a:r>
              <a:rPr lang="en-US" sz="2400" dirty="0" err="1">
                <a:solidFill>
                  <a:srgbClr val="FFFFFF"/>
                </a:solidFill>
              </a:rPr>
              <a:t>evals</a:t>
            </a:r>
            <a:r>
              <a:rPr lang="en-US" sz="2400" dirty="0">
                <a:solidFill>
                  <a:srgbClr val="FFFFFF"/>
                </a:solidFill>
              </a:rPr>
              <a:t> on the Build Windows 8 App or at </a:t>
            </a:r>
            <a:r>
              <a:rPr lang="en-US" sz="2400" u="sng" dirty="0">
                <a:solidFill>
                  <a:srgbClr val="FFFFFF"/>
                </a:solidFill>
                <a:hlinkClick r:id="rId2"/>
              </a:rPr>
              <a:t>http://aka.ms/BuildSessions</a:t>
            </a:r>
            <a:endParaRPr lang="en-US" sz="2400" dirty="0">
              <a:solidFill>
                <a:srgbClr val="FFFFFF"/>
              </a:solidFill>
            </a:endParaRPr>
          </a:p>
          <a:p>
            <a:endParaRPr lang="en-US" sz="2400" dirty="0" smtClean="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313081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48742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Application scale JavaScript</a:t>
            </a:r>
            <a:br>
              <a:rPr lang="en-US" dirty="0" smtClean="0"/>
            </a:br>
            <a:r>
              <a:rPr lang="en-US" dirty="0" smtClean="0"/>
              <a:t>development is hard.</a:t>
            </a:r>
            <a:endParaRPr lang="en-US" dirty="0"/>
          </a:p>
        </p:txBody>
      </p:sp>
    </p:spTree>
    <p:extLst>
      <p:ext uri="{BB962C8B-B14F-4D97-AF65-F5344CB8AC3E}">
        <p14:creationId xmlns:p14="http://schemas.microsoft.com/office/powerpoint/2010/main" val="33409580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TypeScript</a:t>
            </a:r>
            <a:r>
              <a:rPr lang="en-US" dirty="0"/>
              <a:t> is a language for application </a:t>
            </a:r>
            <a:r>
              <a:rPr lang="en-US" dirty="0" smtClean="0"/>
              <a:t/>
            </a:r>
            <a:br>
              <a:rPr lang="en-US" dirty="0" smtClean="0"/>
            </a:br>
            <a:r>
              <a:rPr lang="en-US" dirty="0" smtClean="0"/>
              <a:t>scale</a:t>
            </a:r>
            <a:r>
              <a:rPr lang="en-US" dirty="0"/>
              <a:t> </a:t>
            </a:r>
            <a:r>
              <a:rPr lang="en-US" dirty="0" smtClean="0"/>
              <a:t>JavaScript </a:t>
            </a:r>
            <a:r>
              <a:rPr lang="en-US" dirty="0"/>
              <a:t>development</a:t>
            </a:r>
            <a:r>
              <a:rPr lang="en-US" dirty="0" smtClean="0"/>
              <a:t>.</a:t>
            </a:r>
            <a:endParaRPr lang="en-US" dirty="0"/>
          </a:p>
        </p:txBody>
      </p:sp>
    </p:spTree>
    <p:extLst>
      <p:ext uri="{BB962C8B-B14F-4D97-AF65-F5344CB8AC3E}">
        <p14:creationId xmlns:p14="http://schemas.microsoft.com/office/powerpoint/2010/main" val="30680201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039" y="2125663"/>
            <a:ext cx="10058400" cy="3733799"/>
          </a:xfrm>
        </p:spPr>
        <p:txBody>
          <a:bodyPr/>
          <a:lstStyle/>
          <a:p>
            <a:pPr algn="ctr"/>
            <a:r>
              <a:rPr lang="en-US" dirty="0" err="1"/>
              <a:t>TypeScript</a:t>
            </a:r>
            <a:r>
              <a:rPr lang="en-US" dirty="0"/>
              <a:t> is a typed superset of JavaScript</a:t>
            </a:r>
            <a:br>
              <a:rPr lang="en-US" dirty="0"/>
            </a:br>
            <a:r>
              <a:rPr lang="en-US" dirty="0"/>
              <a:t>that compiles to plain JavaScript</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724436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039" y="2125663"/>
            <a:ext cx="10058400" cy="3733799"/>
          </a:xfrm>
        </p:spPr>
        <p:txBody>
          <a:bodyPr/>
          <a:lstStyle/>
          <a:p>
            <a:pPr algn="ctr"/>
            <a:r>
              <a:rPr lang="en-US" dirty="0" err="1"/>
              <a:t>TypeScript</a:t>
            </a:r>
            <a:r>
              <a:rPr lang="en-US" dirty="0"/>
              <a:t> is a typed superset of JavaScript</a:t>
            </a:r>
            <a:br>
              <a:rPr lang="en-US" dirty="0"/>
            </a:br>
            <a:r>
              <a:rPr lang="en-US" dirty="0"/>
              <a:t>that compiles to plain JavaScript.</a:t>
            </a:r>
            <a:br>
              <a:rPr lang="en-US" dirty="0"/>
            </a:br>
            <a:r>
              <a:rPr lang="en-US" dirty="0"/>
              <a:t/>
            </a:r>
            <a:br>
              <a:rPr lang="en-US" dirty="0"/>
            </a:br>
            <a:r>
              <a:rPr lang="en-US" dirty="0"/>
              <a:t>Any browser. Any host. Any </a:t>
            </a:r>
            <a:r>
              <a:rPr lang="en-US" dirty="0" smtClean="0"/>
              <a:t>OS. Open </a:t>
            </a:r>
            <a:r>
              <a:rPr lang="en-US" dirty="0"/>
              <a:t>Source.</a:t>
            </a:r>
            <a:br>
              <a:rPr lang="en-US" dirty="0"/>
            </a:br>
            <a:endParaRPr lang="en-US" dirty="0"/>
          </a:p>
        </p:txBody>
      </p:sp>
    </p:spTree>
    <p:extLst>
      <p:ext uri="{BB962C8B-B14F-4D97-AF65-F5344CB8AC3E}">
        <p14:creationId xmlns:p14="http://schemas.microsoft.com/office/powerpoint/2010/main" val="42009344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TypeScript</a:t>
            </a:r>
            <a:endParaRPr lang="en-US" dirty="0"/>
          </a:p>
        </p:txBody>
      </p:sp>
      <p:sp>
        <p:nvSpPr>
          <p:cNvPr id="5" name="Text Placeholder 4"/>
          <p:cNvSpPr>
            <a:spLocks noGrp="1"/>
          </p:cNvSpPr>
          <p:nvPr>
            <p:ph type="body" sz="quarter" idx="10"/>
          </p:nvPr>
        </p:nvSpPr>
        <p:spPr/>
        <p:txBody>
          <a:bodyPr/>
          <a:lstStyle/>
          <a:p>
            <a:r>
              <a:rPr lang="en-US" dirty="0"/>
              <a:t>Starts with JavaScript</a:t>
            </a:r>
          </a:p>
          <a:p>
            <a:pPr lvl="1"/>
            <a:r>
              <a:rPr lang="en-US" sz="2000" dirty="0"/>
              <a:t>All JavaScript code is </a:t>
            </a:r>
            <a:r>
              <a:rPr lang="en-US" sz="2000" dirty="0" err="1"/>
              <a:t>TypeScript</a:t>
            </a:r>
            <a:r>
              <a:rPr lang="en-US" sz="2000" dirty="0"/>
              <a:t> code, simply copy and paste</a:t>
            </a:r>
          </a:p>
          <a:p>
            <a:pPr lvl="1"/>
            <a:r>
              <a:rPr lang="en-US" sz="2000" dirty="0"/>
              <a:t>All JavaScript libraries work with </a:t>
            </a:r>
            <a:r>
              <a:rPr lang="en-US" sz="2000" dirty="0" err="1" smtClean="0"/>
              <a:t>TypeScript</a:t>
            </a:r>
            <a:endParaRPr lang="en-US" sz="2000" dirty="0" smtClean="0"/>
          </a:p>
          <a:p>
            <a:pPr lvl="1"/>
            <a:endParaRPr lang="en-US" sz="2000" dirty="0"/>
          </a:p>
          <a:p>
            <a:r>
              <a:rPr lang="en-US" dirty="0"/>
              <a:t>Optional </a:t>
            </a:r>
            <a:r>
              <a:rPr lang="en-US" dirty="0" smtClean="0"/>
              <a:t>static types, classes, modules</a:t>
            </a:r>
            <a:endParaRPr lang="en-US" dirty="0"/>
          </a:p>
          <a:p>
            <a:pPr lvl="1"/>
            <a:r>
              <a:rPr lang="en-US" sz="2000" dirty="0"/>
              <a:t>Enable scalable application development and excellent tooling</a:t>
            </a:r>
          </a:p>
          <a:p>
            <a:pPr lvl="1"/>
            <a:r>
              <a:rPr lang="en-US" sz="2000" dirty="0"/>
              <a:t>Zero cost: Static types completely disappear at </a:t>
            </a:r>
            <a:r>
              <a:rPr lang="en-US" sz="2000" dirty="0" smtClean="0"/>
              <a:t>run-time</a:t>
            </a:r>
          </a:p>
          <a:p>
            <a:pPr lvl="1"/>
            <a:endParaRPr lang="en-US" sz="2000" dirty="0" smtClean="0"/>
          </a:p>
          <a:p>
            <a:r>
              <a:rPr lang="en-US" dirty="0" smtClean="0"/>
              <a:t>Ends with JavaScript</a:t>
            </a:r>
          </a:p>
          <a:p>
            <a:pPr lvl="1"/>
            <a:r>
              <a:rPr lang="en-US" sz="2000" dirty="0"/>
              <a:t>Compiles to idiomatic JavaScript</a:t>
            </a:r>
          </a:p>
          <a:p>
            <a:pPr lvl="1"/>
            <a:r>
              <a:rPr lang="en-US" sz="2000" dirty="0"/>
              <a:t>Runs in any browser or host, on any OS</a:t>
            </a:r>
          </a:p>
          <a:p>
            <a:endParaRPr lang="en-US" dirty="0"/>
          </a:p>
        </p:txBody>
      </p:sp>
    </p:spTree>
    <p:extLst>
      <p:ext uri="{BB962C8B-B14F-4D97-AF65-F5344CB8AC3E}">
        <p14:creationId xmlns:p14="http://schemas.microsoft.com/office/powerpoint/2010/main" val="3470210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endParaRPr lang="en-US"/>
          </a:p>
        </p:txBody>
      </p:sp>
      <p:sp>
        <p:nvSpPr>
          <p:cNvPr id="3" name="Title 2"/>
          <p:cNvSpPr>
            <a:spLocks noGrp="1"/>
          </p:cNvSpPr>
          <p:nvPr>
            <p:ph type="title"/>
          </p:nvPr>
        </p:nvSpPr>
        <p:spPr/>
        <p:txBody>
          <a:bodyPr/>
          <a:lstStyle/>
          <a:p>
            <a:r>
              <a:rPr lang="en-US" dirty="0" err="1" smtClean="0"/>
              <a:t>TypeScript</a:t>
            </a:r>
            <a:r>
              <a:rPr lang="en-US" dirty="0" smtClean="0"/>
              <a:t> Type System</a:t>
            </a:r>
            <a:endParaRPr lang="en-US" dirty="0"/>
          </a:p>
        </p:txBody>
      </p:sp>
    </p:spTree>
    <p:extLst>
      <p:ext uri="{BB962C8B-B14F-4D97-AF65-F5344CB8AC3E}">
        <p14:creationId xmlns:p14="http://schemas.microsoft.com/office/powerpoint/2010/main" val="3634513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Type System</a:t>
            </a:r>
            <a:endParaRPr lang="en-US" dirty="0"/>
          </a:p>
        </p:txBody>
      </p:sp>
      <p:sp>
        <p:nvSpPr>
          <p:cNvPr id="4" name="Text Placeholder 3"/>
          <p:cNvSpPr>
            <a:spLocks noGrp="1"/>
          </p:cNvSpPr>
          <p:nvPr>
            <p:ph type="body" sz="quarter" idx="10"/>
          </p:nvPr>
        </p:nvSpPr>
        <p:spPr/>
        <p:txBody>
          <a:bodyPr/>
          <a:lstStyle/>
          <a:p>
            <a:r>
              <a:rPr lang="en-US" dirty="0" smtClean="0"/>
              <a:t>Formalization of JavaScript’s types</a:t>
            </a:r>
          </a:p>
          <a:p>
            <a:pPr lvl="1"/>
            <a:r>
              <a:rPr lang="en-US" sz="2000" dirty="0" smtClean="0"/>
              <a:t>Static representation of JavaScript’s dynamic type system</a:t>
            </a:r>
          </a:p>
          <a:p>
            <a:pPr lvl="1"/>
            <a:endParaRPr lang="en-US" sz="2000" dirty="0" smtClean="0"/>
          </a:p>
          <a:p>
            <a:r>
              <a:rPr lang="en-US" dirty="0" smtClean="0"/>
              <a:t>Type inference and structural typing</a:t>
            </a:r>
          </a:p>
          <a:p>
            <a:pPr lvl="1"/>
            <a:r>
              <a:rPr lang="en-US" sz="2000" dirty="0" smtClean="0"/>
              <a:t>In practice very few type annotations are necessary</a:t>
            </a:r>
          </a:p>
          <a:p>
            <a:pPr lvl="1"/>
            <a:endParaRPr lang="en-US" sz="2000" dirty="0" smtClean="0"/>
          </a:p>
          <a:p>
            <a:r>
              <a:rPr lang="en-US" dirty="0" smtClean="0"/>
              <a:t>Works with existing JavaScript libraries</a:t>
            </a:r>
          </a:p>
          <a:p>
            <a:pPr lvl="1"/>
            <a:r>
              <a:rPr lang="en-US" sz="2000" dirty="0" smtClean="0"/>
              <a:t>Declaration files can be written and maintained separately</a:t>
            </a:r>
          </a:p>
          <a:p>
            <a:pPr lvl="1"/>
            <a:endParaRPr lang="en-US" sz="2000" dirty="0" smtClean="0"/>
          </a:p>
          <a:p>
            <a:r>
              <a:rPr lang="en-US" dirty="0" smtClean="0"/>
              <a:t>Not “provably type safe”</a:t>
            </a:r>
          </a:p>
          <a:p>
            <a:pPr lvl="1"/>
            <a:r>
              <a:rPr lang="en-US" sz="2000" dirty="0" smtClean="0"/>
              <a:t>Types reflect intent but do not provide guarantees</a:t>
            </a:r>
            <a:endParaRPr lang="en-US" sz="2000" dirty="0"/>
          </a:p>
        </p:txBody>
      </p:sp>
    </p:spTree>
    <p:extLst>
      <p:ext uri="{BB962C8B-B14F-4D97-AF65-F5344CB8AC3E}">
        <p14:creationId xmlns:p14="http://schemas.microsoft.com/office/powerpoint/2010/main" val="36078211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endParaRPr lang="en-US"/>
          </a:p>
        </p:txBody>
      </p:sp>
      <p:sp>
        <p:nvSpPr>
          <p:cNvPr id="3" name="Title 2"/>
          <p:cNvSpPr>
            <a:spLocks noGrp="1"/>
          </p:cNvSpPr>
          <p:nvPr>
            <p:ph type="title"/>
          </p:nvPr>
        </p:nvSpPr>
        <p:spPr/>
        <p:txBody>
          <a:bodyPr/>
          <a:lstStyle/>
          <a:p>
            <a:r>
              <a:rPr lang="en-US" dirty="0" err="1" smtClean="0"/>
              <a:t>TypeScript</a:t>
            </a:r>
            <a:r>
              <a:rPr lang="en-US" dirty="0" smtClean="0"/>
              <a:t> classes and modules</a:t>
            </a:r>
            <a:endParaRPr lang="en-US" dirty="0"/>
          </a:p>
        </p:txBody>
      </p:sp>
    </p:spTree>
    <p:extLst>
      <p:ext uri="{BB962C8B-B14F-4D97-AF65-F5344CB8AC3E}">
        <p14:creationId xmlns:p14="http://schemas.microsoft.com/office/powerpoint/2010/main" val="24288502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5-30405_Build_Template_16x9_DarkBlue_Color_Background">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2.xml><?xml version="1.0" encoding="utf-8"?>
<a:theme xmlns:a="http://schemas.openxmlformats.org/drawingml/2006/main" name="4_5-30405_Build_Template_16x9_White_Background">
  <a:themeElements>
    <a:clrScheme name="Build">
      <a:dk1>
        <a:srgbClr val="000000"/>
      </a:dk1>
      <a:lt1>
        <a:srgbClr val="FFFFFF"/>
      </a:lt1>
      <a:dk2>
        <a:srgbClr val="00BCF2"/>
      </a:dk2>
      <a:lt2>
        <a:srgbClr val="FFFFFF"/>
      </a:lt2>
      <a:accent1>
        <a:srgbClr val="00BCF2"/>
      </a:accent1>
      <a:accent2>
        <a:srgbClr val="9B4F96"/>
      </a:accent2>
      <a:accent3>
        <a:srgbClr val="E81123"/>
      </a:accent3>
      <a:accent4>
        <a:srgbClr val="00188F"/>
      </a:accent4>
      <a:accent5>
        <a:srgbClr val="7FBA00"/>
      </a:accent5>
      <a:accent6>
        <a:srgbClr val="FF8C00"/>
      </a:accent6>
      <a:hlink>
        <a:srgbClr val="000000"/>
      </a:hlink>
      <a:folHlink>
        <a:srgbClr val="0C0C0C"/>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3.xml><?xml version="1.0" encoding="utf-8"?>
<a:theme xmlns:a="http://schemas.openxmlformats.org/drawingml/2006/main" name="3_5-30405_Build_Template_16x9_Red_Color_Background">
  <a:themeElements>
    <a:clrScheme name="Build-Red">
      <a:dk1>
        <a:srgbClr val="000000"/>
      </a:dk1>
      <a:lt1>
        <a:srgbClr val="FFFFFF"/>
      </a:lt1>
      <a:dk2>
        <a:srgbClr val="E34A28"/>
      </a:dk2>
      <a:lt2>
        <a:srgbClr val="FFFFFF"/>
      </a:lt2>
      <a:accent1>
        <a:srgbClr val="00BCF2"/>
      </a:accent1>
      <a:accent2>
        <a:srgbClr val="9B4F96"/>
      </a:accent2>
      <a:accent3>
        <a:srgbClr val="00D8CC"/>
      </a:accent3>
      <a:accent4>
        <a:srgbClr val="00188F"/>
      </a:accent4>
      <a:accent5>
        <a:srgbClr val="7FBA00"/>
      </a:accent5>
      <a:accent6>
        <a:srgbClr val="FF8C00"/>
      </a:accent6>
      <a:hlink>
        <a:srgbClr val="FFFFFF"/>
      </a:hlink>
      <a:folHlink>
        <a:srgbClr val="FFFFF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4.xml><?xml version="1.0" encoding="utf-8"?>
<a:theme xmlns:a="http://schemas.openxmlformats.org/drawingml/2006/main" name="2_5-30405_Build_Template_16x9_LightBlue_Color_Background">
  <a:themeElements>
    <a:clrScheme name="Build - Light Blue">
      <a:dk1>
        <a:srgbClr val="000000"/>
      </a:dk1>
      <a:lt1>
        <a:srgbClr val="FFFFFF"/>
      </a:lt1>
      <a:dk2>
        <a:srgbClr val="00BCF2"/>
      </a:dk2>
      <a:lt2>
        <a:srgbClr val="FFFFFF"/>
      </a:lt2>
      <a:accent1>
        <a:srgbClr val="00188F"/>
      </a:accent1>
      <a:accent2>
        <a:srgbClr val="9B4F96"/>
      </a:accent2>
      <a:accent3>
        <a:srgbClr val="E34A28"/>
      </a:accent3>
      <a:accent4>
        <a:srgbClr val="00D8CC"/>
      </a:accent4>
      <a:accent5>
        <a:srgbClr val="7FBA00"/>
      </a:accent5>
      <a:accent6>
        <a:srgbClr val="FF8C00"/>
      </a:accent6>
      <a:hlink>
        <a:srgbClr val="00188F"/>
      </a:hlink>
      <a:folHlink>
        <a:srgbClr val="00188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5.xml><?xml version="1.0" encoding="utf-8"?>
<a:theme xmlns:a="http://schemas.openxmlformats.org/drawingml/2006/main" name="Build_Template_16x9">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e0a86041a56020ff4ea211664d8cb510">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5e835464bd230cacb7fe8686bec35256"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3005e9c6-5dbe-483c-971d-51ba052e9268"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sspId="e385fb40-52d4-4fae-9c5b-3e8ff8a5878e" ma:termSetId="769410c5-f612-414c-bc8d-14eb300b4117" ma:anchorId="00000000-0000-0000-0000-000000000000"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readOnly="fals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2012-11-02T07:00:00+00:00</Event_x0020_End_x0020_Date>
    <Event_x0020_Start_x0020_Date xmlns="2295e2e7-0eeb-498e-8716-217bb2ee6ee3">2012-10-29T07:00:00+00:00</Event_x0020_Start_x0020_Date>
    <MS_x0020_Speaker xmlns="2295e2e7-0eeb-498e-8716-217bb2ee6ee3">
      <UserInfo>
        <DisplayName/>
        <AccountId xsi:nil="true"/>
        <AccountType/>
      </UserInfo>
    </MS_x0020_Speaker>
    <External_x0020_Speaker xmlns="2295e2e7-0eeb-498e-8716-217bb2ee6ee3"> Anders Hejlsberg</External_x0020_Speaker>
    <Session_x0020_Code xmlns="2295e2e7-0eeb-498e-8716-217bb2ee6ee3"> 3-012</Session_x0020_Code>
    <ProductTaxHTField0 xmlns="2295e2e7-0eeb-498e-8716-217bb2ee6ee3">
      <Terms xmlns="http://schemas.microsoft.com/office/infopath/2007/PartnerControls"/>
    </ProductTaxHTField0>
    <Presentation_x0020_Date xmlns="2295e2e7-0eeb-498e-8716-217bb2ee6ee3">2012-11-01T00:00:00-07:00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Redmond</TermName>
          <TermId xmlns="http://schemas.microsoft.com/office/infopath/2007/PartnerControls">c18f3657-b811-49ee-9b08-ce77b3e7702b</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TermInfo xmlns="http://schemas.microsoft.com/office/infopath/2007/PartnerControls">
          <TermName xmlns="http://schemas.microsoft.com/office/infopath/2007/PartnerControls">Microsoft Conference Center</TermName>
          <TermId xmlns="http://schemas.microsoft.com/office/infopath/2007/PartnerControls">9ee5e79d-18a6-44c6-bfde-7021198eb4fc</TermId>
        </TermInfo>
      </Terms>
    </Event_x0020_VenueTaxHTField0>
    <TaxCatchAll xmlns="230e9df3-be65-4c73-a93b-d1236ebd677e">
      <Value>309</Value>
      <Value>308</Value>
      <Value>605</Value>
    </TaxCatchAll>
    <AudienceTaxHTField0 xmlns="8b529f77-48ab-4581-b468-93f09345b8aa">
      <Terms xmlns="http://schemas.microsoft.com/office/infopath/2007/PartnerControls"/>
    </AudienceTaxHTField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F4C29F-EB88-4408-9B4D-7E65470C02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90F116-B58F-4255-B05B-DA3808E0E5C6}">
  <ds:schemaRefs>
    <ds:schemaRef ds:uri="http://schemas.microsoft.com/office/infopath/2007/PartnerControls"/>
    <ds:schemaRef ds:uri="http://www.w3.org/XML/1998/namespace"/>
    <ds:schemaRef ds:uri="8b529f77-48ab-4581-b468-93f09345b8aa"/>
    <ds:schemaRef ds:uri="http://purl.org/dc/dcmitype/"/>
    <ds:schemaRef ds:uri="http://purl.org/dc/elements/1.1/"/>
    <ds:schemaRef ds:uri="http://schemas.microsoft.com/office/2006/documentManagement/types"/>
    <ds:schemaRef ds:uri="2295e2e7-0eeb-498e-8716-217bb2ee6ee3"/>
    <ds:schemaRef ds:uri="http://schemas.microsoft.com/office/2006/metadata/properties"/>
    <ds:schemaRef ds:uri="http://schemas.openxmlformats.org/package/2006/metadata/core-properties"/>
    <ds:schemaRef ds:uri="230e9df3-be65-4c73-a93b-d1236ebd677e"/>
    <ds:schemaRef ds:uri="http://purl.org/dc/terms/"/>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Build_Template_16x9</Template>
  <TotalTime>0</TotalTime>
  <Words>385</Words>
  <Application>Microsoft Office PowerPoint</Application>
  <PresentationFormat>Custom</PresentationFormat>
  <Paragraphs>65</Paragraphs>
  <Slides>14</Slides>
  <Notes>1</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14</vt:i4>
      </vt:variant>
    </vt:vector>
  </HeadingPairs>
  <TitlesOfParts>
    <vt:vector size="26" baseType="lpstr">
      <vt:lpstr>ＭＳ Ｐゴシック</vt:lpstr>
      <vt:lpstr>Arial</vt:lpstr>
      <vt:lpstr>Avenir LT Pro 45 Book</vt:lpstr>
      <vt:lpstr>Calibri</vt:lpstr>
      <vt:lpstr>Consolas</vt:lpstr>
      <vt:lpstr>Segoe UI</vt:lpstr>
      <vt:lpstr>Segoe UI Light</vt:lpstr>
      <vt:lpstr>1_5-30405_Build_Template_16x9_DarkBlue_Color_Background</vt:lpstr>
      <vt:lpstr>4_5-30405_Build_Template_16x9_White_Background</vt:lpstr>
      <vt:lpstr>3_5-30405_Build_Template_16x9_Red_Color_Background</vt:lpstr>
      <vt:lpstr>2_5-30405_Build_Template_16x9_LightBlue_Color_Background</vt:lpstr>
      <vt:lpstr>Build_Template_16x9</vt:lpstr>
      <vt:lpstr>TypeScript</vt:lpstr>
      <vt:lpstr>Application scale JavaScript development is hard.</vt:lpstr>
      <vt:lpstr>TypeScript is a language for application  scale JavaScript development.</vt:lpstr>
      <vt:lpstr>TypeScript is a typed superset of JavaScript that compiles to plain JavaScript. </vt:lpstr>
      <vt:lpstr>TypeScript is a typed superset of JavaScript that compiles to plain JavaScript.  Any browser. Any host. Any OS. Open Source. </vt:lpstr>
      <vt:lpstr>TypeScript</vt:lpstr>
      <vt:lpstr>TypeScript Type System</vt:lpstr>
      <vt:lpstr>Type System</vt:lpstr>
      <vt:lpstr>TypeScript classes and modules</vt:lpstr>
      <vt:lpstr>Classes and modules</vt:lpstr>
      <vt:lpstr>Application Scale TypeScript</vt:lpstr>
      <vt:lpstr>TypeScript preview</vt:lpstr>
      <vt:lpstr>Resources</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TypeScript</dc:title>
  <dc:subject>Build 2012</dc:subject>
  <dc:creator>Shows</dc:creator>
  <cp:keywords>Build 2012</cp:keywords>
  <dc:description>Template: Mitchell Derrey, Silver Fox Productions
Formatting: 
Date: October 29th - November 2nd, 2012
Location: MSCC, Redmond, WA
Audience Type: Internal</dc:description>
  <cp:lastModifiedBy>Shows</cp:lastModifiedBy>
  <cp:revision>2</cp:revision>
  <dcterms:created xsi:type="dcterms:W3CDTF">2012-11-01T18:39:53Z</dcterms:created>
  <dcterms:modified xsi:type="dcterms:W3CDTF">2012-11-01T18:40:26Z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308;#Redmond|c18f3657-b811-49ee-9b08-ce77b3e7702b</vt:lpwstr>
  </property>
  <property fmtid="{D5CDD505-2E9C-101B-9397-08002B2CF9AE}" pid="7" name="Campaign">
    <vt:lpwstr/>
  </property>
  <property fmtid="{D5CDD505-2E9C-101B-9397-08002B2CF9AE}" pid="8" name="Event Venue">
    <vt:lpwstr>309;#Microsoft Conference Center|9ee5e79d-18a6-44c6-bfde-7021198eb4fc</vt:lpwstr>
  </property>
  <property fmtid="{D5CDD505-2E9C-101B-9397-08002B2CF9AE}" pid="9" name="Track">
    <vt:lpwstr/>
  </property>
</Properties>
</file>