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48" r:id="rId9"/>
  </p:sldMasterIdLst>
  <p:notesMasterIdLst>
    <p:notesMasterId r:id="rId40"/>
  </p:notesMasterIdLst>
  <p:handoutMasterIdLst>
    <p:handoutMasterId r:id="rId41"/>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0110" autoAdjust="0"/>
  </p:normalViewPr>
  <p:slideViewPr>
    <p:cSldViewPr>
      <p:cViewPr varScale="1">
        <p:scale>
          <a:sx n="111" d="100"/>
          <a:sy n="111" d="100"/>
        </p:scale>
        <p:origin x="96" y="354"/>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41689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656"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2F8793-5A08-440E-AE42-5CA75691025A}"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7871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4BEF1E-B62D-4B26-A1AB-56C79A50D1BA}"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828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973121C-7E00-411F-8328-6BF99DBE7155}"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103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1C6F813-9EDD-4800-B306-4C07E49BC8AC}"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7935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D8556FE-CB0B-4550-A454-6E5B2654B7F5}"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2047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06064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8136106-965D-4AA5-AA7D-DC286FB7B879}"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05602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912CC8-3F12-4B8D-A66C-7E564B496A44}"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1561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6414156-EF82-4586-B38C-0281AD79637A}"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56811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4DD06C2-66B4-4FAD-9745-096E2A4CFDEB}"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53207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169B070-670E-44F1-989E-B87E8D39A706}"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46241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B062E2-537E-461B-B756-5050DDE08442}"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6154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45898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60688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995A26-199B-4ACF-B919-E59842E8A8AB}"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52356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295F192-0B33-42D6-99EC-313D82CA5695}"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08065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A7463A-164A-4524-A8A3-5B08DD39444C}"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17084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A7463A-164A-4524-A8A3-5B08DD39444C}"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3157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295F192-0B33-42D6-99EC-313D82CA5695}"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7058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4311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1C6F813-9EDD-4800-B306-4C07E49BC8AC}"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6205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5B5A23-545B-4803-9895-650A38F3AFC8}"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0923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8014411-37D7-4ECC-87EE-2C493A045FCB}"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0226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1918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50440B1-89D4-4A5F-81E9-7DFF7D5D5933}"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0292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1824" y="18652"/>
            <a:ext cx="3938217" cy="335737"/>
          </a:xfrm>
          <a:prstGeom prst="rect">
            <a:avLst/>
          </a:prstGeom>
        </p:spPr>
        <p:txBody>
          <a:bodyPr/>
          <a:lstStyle/>
          <a:p>
            <a:fld id="{B11D738E-8962-435F-8C43-147B8DD7E819}" type="datetime1">
              <a:rPr lang="en-US" smtClean="0">
                <a:solidFill>
                  <a:srgbClr val="000000"/>
                </a:solidFill>
              </a:rPr>
              <a:pPr/>
              <a:t>10/31/2012</a:t>
            </a:fld>
            <a:endParaRPr lang="en-US">
              <a:solidFill>
                <a:srgbClr val="000000"/>
              </a:solidFill>
            </a:endParaRPr>
          </a:p>
        </p:txBody>
      </p:sp>
      <p:sp>
        <p:nvSpPr>
          <p:cNvPr id="5" name="Footer Placeholder 4"/>
          <p:cNvSpPr>
            <a:spLocks noGrp="1"/>
          </p:cNvSpPr>
          <p:nvPr>
            <p:ph type="ftr" sz="quarter" idx="11"/>
          </p:nvPr>
        </p:nvSpPr>
        <p:spPr>
          <a:xfrm>
            <a:off x="4663678" y="18652"/>
            <a:ext cx="5596414" cy="335737"/>
          </a:xfrm>
          <a:prstGeom prst="rect">
            <a:avLst/>
          </a:prstGeom>
        </p:spPr>
        <p:txBody>
          <a:bodyPr/>
          <a:lstStyle/>
          <a:p>
            <a:r>
              <a:rPr lang="en-US" smtClean="0">
                <a:solidFill>
                  <a:srgbClr val="000000"/>
                </a:solidFill>
              </a:rPr>
              <a:t>Footer Text</a:t>
            </a:r>
            <a:endParaRPr lang="en-US">
              <a:solidFill>
                <a:srgbClr val="000000"/>
              </a:solidFill>
            </a:endParaRPr>
          </a:p>
        </p:txBody>
      </p:sp>
      <p:sp>
        <p:nvSpPr>
          <p:cNvPr id="6" name="Slide Number Placeholder 5"/>
          <p:cNvSpPr>
            <a:spLocks noGrp="1"/>
          </p:cNvSpPr>
          <p:nvPr>
            <p:ph type="sldNum" sz="quarter" idx="12"/>
          </p:nvPr>
        </p:nvSpPr>
        <p:spPr>
          <a:xfrm>
            <a:off x="10363729" y="18652"/>
            <a:ext cx="1450922" cy="335737"/>
          </a:xfrm>
          <a:prstGeom prst="rect">
            <a:avLst/>
          </a:prstGeom>
        </p:spPr>
        <p:txBody>
          <a:bodyPr/>
          <a:lstStyle/>
          <a:p>
            <a:fld id="{BA9B540C-44DA-4F69-89C9-7C84606640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0665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1824" y="18652"/>
            <a:ext cx="3938217" cy="335737"/>
          </a:xfrm>
          <a:prstGeom prst="rect">
            <a:avLst/>
          </a:prstGeom>
        </p:spPr>
        <p:txBody>
          <a:bodyPr/>
          <a:lstStyle/>
          <a:p>
            <a:fld id="{40BAADF0-1749-4E8B-9691-B44A5F8C0895}" type="datetime1">
              <a:rPr lang="en-US" smtClean="0">
                <a:solidFill>
                  <a:srgbClr val="000000"/>
                </a:solidFill>
              </a:rPr>
              <a:pPr/>
              <a:t>10/31/2012</a:t>
            </a:fld>
            <a:endParaRPr lang="en-US">
              <a:solidFill>
                <a:srgbClr val="000000"/>
              </a:solidFill>
            </a:endParaRPr>
          </a:p>
        </p:txBody>
      </p:sp>
      <p:sp>
        <p:nvSpPr>
          <p:cNvPr id="4" name="Footer Placeholder 3"/>
          <p:cNvSpPr>
            <a:spLocks noGrp="1"/>
          </p:cNvSpPr>
          <p:nvPr>
            <p:ph type="ftr" sz="quarter" idx="11"/>
          </p:nvPr>
        </p:nvSpPr>
        <p:spPr>
          <a:xfrm>
            <a:off x="4663678" y="18652"/>
            <a:ext cx="5596414" cy="335737"/>
          </a:xfrm>
          <a:prstGeom prst="rect">
            <a:avLst/>
          </a:prstGeom>
        </p:spPr>
        <p:txBody>
          <a:bodyPr/>
          <a:lstStyle/>
          <a:p>
            <a:r>
              <a:rPr lang="en-US" smtClean="0">
                <a:solidFill>
                  <a:srgbClr val="000000"/>
                </a:solidFill>
              </a:rPr>
              <a:t>Footer Text</a:t>
            </a:r>
            <a:endParaRPr lang="en-US">
              <a:solidFill>
                <a:srgbClr val="000000"/>
              </a:solidFill>
            </a:endParaRPr>
          </a:p>
        </p:txBody>
      </p:sp>
      <p:sp>
        <p:nvSpPr>
          <p:cNvPr id="5" name="Slide Number Placeholder 4"/>
          <p:cNvSpPr>
            <a:spLocks noGrp="1"/>
          </p:cNvSpPr>
          <p:nvPr>
            <p:ph type="sldNum" sz="quarter" idx="12"/>
          </p:nvPr>
        </p:nvSpPr>
        <p:spPr>
          <a:xfrm>
            <a:off x="10363729" y="18652"/>
            <a:ext cx="1450922" cy="335737"/>
          </a:xfrm>
          <a:prstGeom prst="rect">
            <a:avLst/>
          </a:prstGeom>
        </p:spPr>
        <p:txBody>
          <a:bodyPr/>
          <a:lstStyle/>
          <a:p>
            <a:fld id="{BA9B540C-44DA-4F69-89C9-7C84606640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6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763596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34200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0665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797174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83221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013454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410772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55291343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4130688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313966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828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113086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124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9455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4080975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7249745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17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15393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0992194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079108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6401785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6446333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6571783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159088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4592067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53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148320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091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299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3972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 id="2147484346" r:id="rId17"/>
    <p:sldLayoutId id="2147484347" r:id="rId18"/>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038875589"/>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580940832"/>
      </p:ext>
    </p:extLst>
  </p:cSld>
  <p:clrMap bg1="dk1" tx1="lt1" bg2="dk2" tx2="lt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hyperlink" Target="http://aka.ms/ndl3fe" TargetMode="Externa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aka.ms/p1bfye" TargetMode="External"/><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aka.ms/yijoye" TargetMode="External"/><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hyperlink" Target="http://dev.office.com/" TargetMode="External"/><Relationship Id="rId2" Type="http://schemas.openxmlformats.org/officeDocument/2006/relationships/notesSlide" Target="../notesSlides/notesSlide26.xml"/><Relationship Id="rId1" Type="http://schemas.openxmlformats.org/officeDocument/2006/relationships/slideLayout" Target="../slideLayouts/slideLayout88.xml"/><Relationship Id="rId5" Type="http://schemas.openxmlformats.org/officeDocument/2006/relationships/hyperlink" Target="http://aka.ms/BuildSessions" TargetMode="External"/><Relationship Id="rId4" Type="http://schemas.openxmlformats.org/officeDocument/2006/relationships/hyperlink" Target="http://blogs.msdn.com/b/officeap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Apps </a:t>
            </a:r>
            <a:r>
              <a:rPr lang="en-US" dirty="0"/>
              <a:t>for Office and SharePoint </a:t>
            </a:r>
            <a:r>
              <a:rPr lang="en-US" dirty="0" smtClean="0"/>
              <a:t>using “</a:t>
            </a:r>
            <a:r>
              <a:rPr lang="en-US" dirty="0"/>
              <a:t>Napa” and Visual Studio 2012 </a:t>
            </a:r>
          </a:p>
        </p:txBody>
      </p:sp>
      <p:sp>
        <p:nvSpPr>
          <p:cNvPr id="3" name="Subtitle 2"/>
          <p:cNvSpPr>
            <a:spLocks noGrp="1"/>
          </p:cNvSpPr>
          <p:nvPr>
            <p:ph type="subTitle" idx="1"/>
          </p:nvPr>
        </p:nvSpPr>
        <p:spPr/>
        <p:txBody>
          <a:bodyPr/>
          <a:lstStyle/>
          <a:p>
            <a:pPr lvl="0"/>
            <a:r>
              <a:rPr lang="en-US" dirty="0" smtClean="0"/>
              <a:t>Jim Nakashima</a:t>
            </a:r>
          </a:p>
          <a:p>
            <a:pPr lvl="0"/>
            <a:r>
              <a:rPr lang="en-US" dirty="0" smtClean="0"/>
              <a:t>Saurabh Bhatia</a:t>
            </a:r>
          </a:p>
          <a:p>
            <a:pPr lvl="0"/>
            <a:r>
              <a:rPr lang="en-US" dirty="0" smtClean="0"/>
              <a:t>3-019</a:t>
            </a:r>
            <a:endParaRPr lang="en-US" dirty="0"/>
          </a:p>
        </p:txBody>
      </p:sp>
    </p:spTree>
    <p:extLst>
      <p:ext uri="{BB962C8B-B14F-4D97-AF65-F5344CB8AC3E}">
        <p14:creationId xmlns:p14="http://schemas.microsoft.com/office/powerpoint/2010/main" val="6785293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94"/>
          <p:cNvSpPr/>
          <p:nvPr/>
        </p:nvSpPr>
        <p:spPr bwMode="auto">
          <a:xfrm>
            <a:off x="3757703" y="1574398"/>
            <a:ext cx="1960948" cy="121504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defTabSz="931670"/>
            <a:r>
              <a:rPr lang="en-US" sz="1326" dirty="0">
                <a:solidFill>
                  <a:srgbClr val="FFFFFF">
                    <a:alpha val="99000"/>
                  </a:srgbClr>
                </a:solidFill>
              </a:rPr>
              <a:t>Web Server: Azure, IIS, LAMP, etc…</a:t>
            </a:r>
          </a:p>
        </p:txBody>
      </p:sp>
      <p:sp>
        <p:nvSpPr>
          <p:cNvPr id="5" name="Up Arrow 4"/>
          <p:cNvSpPr/>
          <p:nvPr/>
        </p:nvSpPr>
        <p:spPr bwMode="auto">
          <a:xfrm>
            <a:off x="4550193" y="2871745"/>
            <a:ext cx="266058" cy="1616866"/>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9"/>
          <p:cNvSpPr>
            <a:spLocks noGrp="1"/>
          </p:cNvSpPr>
          <p:nvPr>
            <p:ph type="title"/>
          </p:nvPr>
        </p:nvSpPr>
        <p:spPr/>
        <p:txBody>
          <a:bodyPr/>
          <a:lstStyle/>
          <a:p>
            <a:r>
              <a:rPr lang="en-US" dirty="0"/>
              <a:t>Anatomy of an app for </a:t>
            </a:r>
            <a:r>
              <a:rPr lang="en-US" dirty="0" smtClean="0"/>
              <a:t>Office</a:t>
            </a:r>
            <a:endParaRPr lang="en-US" dirty="0"/>
          </a:p>
        </p:txBody>
      </p:sp>
      <p:grpSp>
        <p:nvGrpSpPr>
          <p:cNvPr id="118" name="Group 117"/>
          <p:cNvGrpSpPr/>
          <p:nvPr/>
        </p:nvGrpSpPr>
        <p:grpSpPr>
          <a:xfrm>
            <a:off x="3591771" y="4552337"/>
            <a:ext cx="1698977" cy="1563019"/>
            <a:chOff x="5170599" y="1482860"/>
            <a:chExt cx="1898208" cy="1293727"/>
          </a:xfrm>
        </p:grpSpPr>
        <p:grpSp>
          <p:nvGrpSpPr>
            <p:cNvPr id="120" name="Group 119"/>
            <p:cNvGrpSpPr/>
            <p:nvPr/>
          </p:nvGrpSpPr>
          <p:grpSpPr>
            <a:xfrm>
              <a:off x="5170599" y="1482860"/>
              <a:ext cx="1898208" cy="1293727"/>
              <a:chOff x="3221955" y="1721563"/>
              <a:chExt cx="2288409" cy="1559669"/>
            </a:xfrm>
          </p:grpSpPr>
          <p:grpSp>
            <p:nvGrpSpPr>
              <p:cNvPr id="122" name="Group 121"/>
              <p:cNvGrpSpPr/>
              <p:nvPr/>
            </p:nvGrpSpPr>
            <p:grpSpPr>
              <a:xfrm>
                <a:off x="3221955" y="1721563"/>
                <a:ext cx="2288409" cy="1559669"/>
                <a:chOff x="8288911" y="1962373"/>
                <a:chExt cx="5159406" cy="3599727"/>
              </a:xfrm>
            </p:grpSpPr>
            <p:pic>
              <p:nvPicPr>
                <p:cNvPr id="12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88911" y="1962373"/>
                  <a:ext cx="5159406" cy="3599727"/>
                </a:xfrm>
                <a:prstGeom prst="rect">
                  <a:avLst/>
                </a:prstGeom>
                <a:noFill/>
                <a:ln w="127000">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124" descr="C:\Users\Tany\Desktop\excel-2010-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700" y="1970368"/>
                  <a:ext cx="478973" cy="47897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9590" y="2557528"/>
                <a:ext cx="1061950" cy="6355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21" name="Straight Connector 120"/>
            <p:cNvCxnSpPr/>
            <p:nvPr/>
          </p:nvCxnSpPr>
          <p:spPr>
            <a:xfrm>
              <a:off x="7068807" y="1482860"/>
              <a:ext cx="0" cy="129372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1180" y="4342975"/>
            <a:ext cx="1602104" cy="15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57107" y="6217979"/>
            <a:ext cx="2506221" cy="3842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spAutoFit/>
          </a:bodyPr>
          <a:lstStyle/>
          <a:p>
            <a:pPr algn="ctr"/>
            <a:r>
              <a:rPr lang="en-US" sz="2448" spc="-71" dirty="0">
                <a:gradFill>
                  <a:gsLst>
                    <a:gs pos="2917">
                      <a:srgbClr val="000000"/>
                    </a:gs>
                    <a:gs pos="30000">
                      <a:srgbClr val="000000"/>
                    </a:gs>
                  </a:gsLst>
                  <a:lin ang="5400000" scaled="0"/>
                </a:gradFill>
              </a:rPr>
              <a:t>Office applications</a:t>
            </a:r>
          </a:p>
        </p:txBody>
      </p:sp>
      <p:sp>
        <p:nvSpPr>
          <p:cNvPr id="63" name="Rectangle 94"/>
          <p:cNvSpPr/>
          <p:nvPr/>
        </p:nvSpPr>
        <p:spPr bwMode="auto">
          <a:xfrm>
            <a:off x="6254622" y="1574398"/>
            <a:ext cx="1960948" cy="121504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Office Store </a:t>
            </a:r>
          </a:p>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SharePoint App Catalog</a:t>
            </a:r>
          </a:p>
        </p:txBody>
      </p:sp>
      <p:sp>
        <p:nvSpPr>
          <p:cNvPr id="64" name="Up Arrow 63"/>
          <p:cNvSpPr/>
          <p:nvPr/>
        </p:nvSpPr>
        <p:spPr bwMode="auto">
          <a:xfrm rot="2690572">
            <a:off x="5988366" y="2637619"/>
            <a:ext cx="266058" cy="2188065"/>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7"/>
          <a:stretch>
            <a:fillRect/>
          </a:stretch>
        </p:blipFill>
        <p:spPr>
          <a:xfrm>
            <a:off x="7903550" y="4623335"/>
            <a:ext cx="1228725" cy="1533525"/>
          </a:xfrm>
          <a:prstGeom prst="rect">
            <a:avLst/>
          </a:prstGeom>
        </p:spPr>
      </p:pic>
      <p:sp>
        <p:nvSpPr>
          <p:cNvPr id="3" name="Down Arrow 2"/>
          <p:cNvSpPr/>
          <p:nvPr/>
        </p:nvSpPr>
        <p:spPr bwMode="auto">
          <a:xfrm rot="2741997">
            <a:off x="5952348" y="2695047"/>
            <a:ext cx="283315" cy="2145003"/>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8"/>
          <a:stretch>
            <a:fillRect/>
          </a:stretch>
        </p:blipFill>
        <p:spPr>
          <a:xfrm>
            <a:off x="5624834" y="3260220"/>
            <a:ext cx="1054271" cy="840122"/>
          </a:xfrm>
          <a:prstGeom prst="rect">
            <a:avLst/>
          </a:prstGeom>
        </p:spPr>
      </p:pic>
      <p:sp>
        <p:nvSpPr>
          <p:cNvPr id="60" name="Down Arrow 59"/>
          <p:cNvSpPr/>
          <p:nvPr/>
        </p:nvSpPr>
        <p:spPr bwMode="auto">
          <a:xfrm>
            <a:off x="4553838" y="2881267"/>
            <a:ext cx="283315" cy="1597822"/>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9"/>
          <a:stretch>
            <a:fillRect/>
          </a:stretch>
        </p:blipFill>
        <p:spPr>
          <a:xfrm>
            <a:off x="4101442" y="3239771"/>
            <a:ext cx="1084242" cy="865713"/>
          </a:xfrm>
          <a:prstGeom prst="rect">
            <a:avLst/>
          </a:prstGeom>
        </p:spPr>
      </p:pic>
    </p:spTree>
    <p:extLst>
      <p:ext uri="{BB962C8B-B14F-4D97-AF65-F5344CB8AC3E}">
        <p14:creationId xmlns:p14="http://schemas.microsoft.com/office/powerpoint/2010/main" val="1202959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4" grpId="0" animBg="1"/>
      <p:bldP spid="64" grpId="1" animBg="1"/>
      <p:bldP spid="3"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Saurabh Bhatia</a:t>
            </a:r>
            <a:endParaRPr lang="en-US" dirty="0"/>
          </a:p>
        </p:txBody>
      </p:sp>
      <p:sp>
        <p:nvSpPr>
          <p:cNvPr id="3" name="Title 2"/>
          <p:cNvSpPr>
            <a:spLocks noGrp="1"/>
          </p:cNvSpPr>
          <p:nvPr>
            <p:ph type="title"/>
          </p:nvPr>
        </p:nvSpPr>
        <p:spPr/>
        <p:txBody>
          <a:bodyPr/>
          <a:lstStyle/>
          <a:p>
            <a:r>
              <a:rPr lang="en-US" dirty="0" smtClean="0"/>
              <a:t>Demo: Getting Started with “Napa”</a:t>
            </a:r>
            <a:endParaRPr lang="en-US" dirty="0"/>
          </a:p>
        </p:txBody>
      </p:sp>
    </p:spTree>
    <p:extLst>
      <p:ext uri="{BB962C8B-B14F-4D97-AF65-F5344CB8AC3E}">
        <p14:creationId xmlns:p14="http://schemas.microsoft.com/office/powerpoint/2010/main" val="331187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u="sng" dirty="0">
                <a:hlinkClick r:id="rId3"/>
              </a:rPr>
              <a:t>http://aka.ms/ndl3fe</a:t>
            </a:r>
            <a:endParaRPr lang="en-US" dirty="0"/>
          </a:p>
        </p:txBody>
      </p:sp>
      <p:sp>
        <p:nvSpPr>
          <p:cNvPr id="4" name="Title 3"/>
          <p:cNvSpPr>
            <a:spLocks noGrp="1"/>
          </p:cNvSpPr>
          <p:nvPr>
            <p:ph type="ctrTitle"/>
          </p:nvPr>
        </p:nvSpPr>
        <p:spPr/>
        <p:txBody>
          <a:bodyPr/>
          <a:lstStyle/>
          <a:p>
            <a:r>
              <a:rPr lang="en-US" dirty="0" smtClean="0"/>
              <a:t>Bubbles Project</a:t>
            </a:r>
            <a:endParaRPr lang="en-US" dirty="0"/>
          </a:p>
        </p:txBody>
      </p:sp>
    </p:spTree>
    <p:extLst>
      <p:ext uri="{BB962C8B-B14F-4D97-AF65-F5344CB8AC3E}">
        <p14:creationId xmlns:p14="http://schemas.microsoft.com/office/powerpoint/2010/main" val="859175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Jim Nakashima</a:t>
            </a:r>
            <a:endParaRPr lang="en-US" dirty="0"/>
          </a:p>
        </p:txBody>
      </p:sp>
      <p:sp>
        <p:nvSpPr>
          <p:cNvPr id="3" name="Title 2"/>
          <p:cNvSpPr>
            <a:spLocks noGrp="1"/>
          </p:cNvSpPr>
          <p:nvPr>
            <p:ph type="title"/>
          </p:nvPr>
        </p:nvSpPr>
        <p:spPr/>
        <p:txBody>
          <a:bodyPr/>
          <a:lstStyle/>
          <a:p>
            <a:r>
              <a:rPr lang="en-US" dirty="0" smtClean="0"/>
              <a:t>Demo: Medal Tracker app</a:t>
            </a:r>
            <a:endParaRPr lang="en-US" dirty="0"/>
          </a:p>
        </p:txBody>
      </p:sp>
    </p:spTree>
    <p:extLst>
      <p:ext uri="{BB962C8B-B14F-4D97-AF65-F5344CB8AC3E}">
        <p14:creationId xmlns:p14="http://schemas.microsoft.com/office/powerpoint/2010/main" val="706515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Apps for SharePoint</a:t>
            </a:r>
            <a:endParaRPr lang="en-US" dirty="0"/>
          </a:p>
        </p:txBody>
      </p:sp>
    </p:spTree>
    <p:extLst>
      <p:ext uri="{BB962C8B-B14F-4D97-AF65-F5344CB8AC3E}">
        <p14:creationId xmlns:p14="http://schemas.microsoft.com/office/powerpoint/2010/main" val="3500225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2480273" y="1712945"/>
            <a:ext cx="3120405" cy="1324297"/>
          </a:xfrm>
          <a:prstGeom prst="rect">
            <a:avLst/>
          </a:prstGeom>
          <a:ln/>
        </p:spPr>
        <p:style>
          <a:lnRef idx="1">
            <a:schemeClr val="dk1"/>
          </a:lnRef>
          <a:fillRef idx="2">
            <a:schemeClr val="dk1"/>
          </a:fillRef>
          <a:effectRef idx="1">
            <a:schemeClr val="dk1"/>
          </a:effectRef>
          <a:fontRef idx="minor">
            <a:schemeClr val="dk1"/>
          </a:fontRef>
        </p:style>
        <p:txBody>
          <a:bodyPr vert="horz" lIns="93252" tIns="46627" rIns="93252" bIns="46627" rtlCol="0" anchor="t"/>
          <a:lstStyle/>
          <a:p>
            <a:endParaRPr lang="en-US" sz="1326">
              <a:solidFill>
                <a:srgbClr val="FFFFFF">
                  <a:alpha val="99000"/>
                </a:srgbClr>
              </a:solidFill>
            </a:endParaRPr>
          </a:p>
        </p:txBody>
      </p:sp>
      <p:sp>
        <p:nvSpPr>
          <p:cNvPr id="64" name="Rectangle 63"/>
          <p:cNvSpPr/>
          <p:nvPr/>
        </p:nvSpPr>
        <p:spPr>
          <a:xfrm>
            <a:off x="2480273" y="3136405"/>
            <a:ext cx="3120405" cy="1324297"/>
          </a:xfrm>
          <a:prstGeom prst="rect">
            <a:avLst/>
          </a:prstGeom>
          <a:ln/>
        </p:spPr>
        <p:style>
          <a:lnRef idx="1">
            <a:schemeClr val="dk1"/>
          </a:lnRef>
          <a:fillRef idx="2">
            <a:schemeClr val="dk1"/>
          </a:fillRef>
          <a:effectRef idx="1">
            <a:schemeClr val="dk1"/>
          </a:effectRef>
          <a:fontRef idx="minor">
            <a:schemeClr val="dk1"/>
          </a:fontRef>
        </p:style>
        <p:txBody>
          <a:bodyPr vert="horz" lIns="93252" tIns="46627" rIns="93252" bIns="46627" rtlCol="0" anchor="t"/>
          <a:lstStyle/>
          <a:p>
            <a:endParaRPr lang="en-US" sz="1326">
              <a:solidFill>
                <a:srgbClr val="FFFFFF">
                  <a:alpha val="99000"/>
                </a:srgbClr>
              </a:solidFill>
            </a:endParaRPr>
          </a:p>
        </p:txBody>
      </p:sp>
      <p:sp>
        <p:nvSpPr>
          <p:cNvPr id="65" name="Rectangle 64"/>
          <p:cNvSpPr/>
          <p:nvPr/>
        </p:nvSpPr>
        <p:spPr>
          <a:xfrm>
            <a:off x="2480273" y="4559864"/>
            <a:ext cx="3120405" cy="1324297"/>
          </a:xfrm>
          <a:prstGeom prst="rect">
            <a:avLst/>
          </a:prstGeom>
          <a:ln/>
        </p:spPr>
        <p:style>
          <a:lnRef idx="1">
            <a:schemeClr val="dk1"/>
          </a:lnRef>
          <a:fillRef idx="2">
            <a:schemeClr val="dk1"/>
          </a:fillRef>
          <a:effectRef idx="1">
            <a:schemeClr val="dk1"/>
          </a:effectRef>
          <a:fontRef idx="minor">
            <a:schemeClr val="dk1"/>
          </a:fontRef>
        </p:style>
        <p:txBody>
          <a:bodyPr vert="horz" lIns="93252" tIns="46627" rIns="93252" bIns="46627" rtlCol="0" anchor="t"/>
          <a:lstStyle/>
          <a:p>
            <a:endParaRPr lang="en-US" sz="1326">
              <a:solidFill>
                <a:srgbClr val="FFFFFF">
                  <a:alpha val="99000"/>
                </a:srgbClr>
              </a:solidFill>
            </a:endParaRPr>
          </a:p>
        </p:txBody>
      </p:sp>
      <p:sp>
        <p:nvSpPr>
          <p:cNvPr id="6" name="Title 5"/>
          <p:cNvSpPr>
            <a:spLocks noGrp="1"/>
          </p:cNvSpPr>
          <p:nvPr>
            <p:ph type="title"/>
          </p:nvPr>
        </p:nvSpPr>
        <p:spPr/>
        <p:txBody>
          <a:bodyPr/>
          <a:lstStyle/>
          <a:p>
            <a:r>
              <a:rPr lang="en-US" dirty="0" smtClean="0"/>
              <a:t>App Shapes for SharePoint</a:t>
            </a:r>
            <a:endParaRPr lang="en-US" dirty="0"/>
          </a:p>
        </p:txBody>
      </p:sp>
      <p:sp>
        <p:nvSpPr>
          <p:cNvPr id="7" name="Text Placeholder 2"/>
          <p:cNvSpPr txBox="1">
            <a:spLocks/>
          </p:cNvSpPr>
          <p:nvPr/>
        </p:nvSpPr>
        <p:spPr>
          <a:xfrm>
            <a:off x="5834489" y="1895606"/>
            <a:ext cx="4088228" cy="1139392"/>
          </a:xfrm>
          <a:prstGeom prst="rect">
            <a:avLst/>
          </a:prstGeom>
        </p:spPr>
        <p:txBody>
          <a:bodyPr lIns="93252" tIns="46627" rIns="93252" bIns="46627"/>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12"/>
              </a:spcAft>
              <a:buFont typeface="Arial" pitchFamily="34" charset="0"/>
              <a:buNone/>
            </a:pPr>
            <a:r>
              <a:rPr lang="en-US" sz="1836" b="1" dirty="0">
                <a:solidFill>
                  <a:srgbClr val="000000"/>
                </a:solidFill>
              </a:rPr>
              <a:t>Full page</a:t>
            </a:r>
          </a:p>
          <a:p>
            <a:pPr marL="0" lvl="1" indent="0">
              <a:lnSpc>
                <a:spcPct val="100000"/>
              </a:lnSpc>
              <a:spcBef>
                <a:spcPts val="0"/>
              </a:spcBef>
              <a:buFont typeface="Arial" pitchFamily="34" charset="0"/>
              <a:buNone/>
              <a:tabLst/>
            </a:pPr>
            <a:r>
              <a:rPr lang="en-US" sz="1836" dirty="0">
                <a:solidFill>
                  <a:srgbClr val="000000"/>
                </a:solidFill>
              </a:rPr>
              <a:t>Implement complete app experiences </a:t>
            </a:r>
            <a:br>
              <a:rPr lang="en-US" sz="1836" dirty="0">
                <a:solidFill>
                  <a:srgbClr val="000000"/>
                </a:solidFill>
              </a:rPr>
            </a:br>
            <a:r>
              <a:rPr lang="en-US" sz="1836" dirty="0">
                <a:solidFill>
                  <a:srgbClr val="000000"/>
                </a:solidFill>
              </a:rPr>
              <a:t>to satisfy business scenarios</a:t>
            </a:r>
          </a:p>
        </p:txBody>
      </p:sp>
      <p:grpSp>
        <p:nvGrpSpPr>
          <p:cNvPr id="8" name="Group 7"/>
          <p:cNvGrpSpPr/>
          <p:nvPr/>
        </p:nvGrpSpPr>
        <p:grpSpPr>
          <a:xfrm>
            <a:off x="3243217" y="1940128"/>
            <a:ext cx="1594515" cy="869939"/>
            <a:chOff x="235465" y="1701569"/>
            <a:chExt cx="2054556" cy="609600"/>
          </a:xfrm>
          <a:effectLst>
            <a:outerShdw blurRad="50800" dist="38100" dir="2700000" algn="tl" rotWithShape="0">
              <a:prstClr val="black">
                <a:alpha val="40000"/>
              </a:prstClr>
            </a:outerShdw>
          </a:effectLst>
        </p:grpSpPr>
        <p:sp>
          <p:nvSpPr>
            <p:cNvPr id="9" name="Rectangle 8"/>
            <p:cNvSpPr/>
            <p:nvPr/>
          </p:nvSpPr>
          <p:spPr>
            <a:xfrm>
              <a:off x="1375859" y="1701570"/>
              <a:ext cx="914162" cy="6095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000000"/>
                </a:solidFill>
              </a:endParaRPr>
            </a:p>
          </p:txBody>
        </p:sp>
        <p:sp>
          <p:nvSpPr>
            <p:cNvPr id="10" name="Rectangle 9"/>
            <p:cNvSpPr/>
            <p:nvPr/>
          </p:nvSpPr>
          <p:spPr>
            <a:xfrm>
              <a:off x="235465" y="1701569"/>
              <a:ext cx="914162" cy="609600"/>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cxnSp>
          <p:nvCxnSpPr>
            <p:cNvPr id="11" name="Straight Connector 10"/>
            <p:cNvCxnSpPr/>
            <p:nvPr/>
          </p:nvCxnSpPr>
          <p:spPr>
            <a:xfrm>
              <a:off x="438612" y="1857432"/>
              <a:ext cx="507868"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12" name="Straight Connector 11"/>
            <p:cNvCxnSpPr/>
            <p:nvPr/>
          </p:nvCxnSpPr>
          <p:spPr>
            <a:xfrm>
              <a:off x="438612" y="2009832"/>
              <a:ext cx="507868"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13" name="Straight Connector 12"/>
            <p:cNvCxnSpPr/>
            <p:nvPr/>
          </p:nvCxnSpPr>
          <p:spPr>
            <a:xfrm>
              <a:off x="438612" y="2162232"/>
              <a:ext cx="507868"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14" name="Straight Connector 13"/>
            <p:cNvCxnSpPr/>
            <p:nvPr/>
          </p:nvCxnSpPr>
          <p:spPr>
            <a:xfrm flipV="1">
              <a:off x="946482" y="1701571"/>
              <a:ext cx="415528" cy="308263"/>
            </a:xfrm>
            <a:prstGeom prst="line">
              <a:avLst/>
            </a:prstGeom>
            <a:ln w="19050"/>
          </p:spPr>
          <p:style>
            <a:lnRef idx="1">
              <a:schemeClr val="dk1"/>
            </a:lnRef>
            <a:fillRef idx="2">
              <a:schemeClr val="dk1"/>
            </a:fillRef>
            <a:effectRef idx="1">
              <a:schemeClr val="dk1"/>
            </a:effectRef>
            <a:fontRef idx="minor">
              <a:schemeClr val="dk1"/>
            </a:fontRef>
          </p:style>
        </p:cxnSp>
        <p:cxnSp>
          <p:nvCxnSpPr>
            <p:cNvPr id="15" name="Straight Connector 14"/>
            <p:cNvCxnSpPr/>
            <p:nvPr/>
          </p:nvCxnSpPr>
          <p:spPr>
            <a:xfrm>
              <a:off x="946480" y="2006369"/>
              <a:ext cx="429379" cy="304800"/>
            </a:xfrm>
            <a:prstGeom prst="line">
              <a:avLst/>
            </a:prstGeom>
            <a:ln w="19050"/>
          </p:spPr>
          <p:style>
            <a:lnRef idx="1">
              <a:schemeClr val="dk1"/>
            </a:lnRef>
            <a:fillRef idx="2">
              <a:schemeClr val="dk1"/>
            </a:fillRef>
            <a:effectRef idx="1">
              <a:schemeClr val="dk1"/>
            </a:effectRef>
            <a:fontRef idx="minor">
              <a:schemeClr val="dk1"/>
            </a:fontRef>
          </p:style>
        </p:cxnSp>
      </p:grpSp>
      <p:grpSp>
        <p:nvGrpSpPr>
          <p:cNvPr id="16" name="Group 15"/>
          <p:cNvGrpSpPr/>
          <p:nvPr/>
        </p:nvGrpSpPr>
        <p:grpSpPr>
          <a:xfrm>
            <a:off x="3552816" y="3364142"/>
            <a:ext cx="975317" cy="868826"/>
            <a:chOff x="745642" y="3225569"/>
            <a:chExt cx="914162" cy="609600"/>
          </a:xfrm>
          <a:effectLst>
            <a:outerShdw blurRad="50800" dist="38100" dir="2700000" algn="tl" rotWithShape="0">
              <a:prstClr val="black">
                <a:alpha val="40000"/>
              </a:prstClr>
            </a:outerShdw>
          </a:effectLst>
        </p:grpSpPr>
        <p:sp>
          <p:nvSpPr>
            <p:cNvPr id="17" name="Rectangle 16"/>
            <p:cNvSpPr/>
            <p:nvPr/>
          </p:nvSpPr>
          <p:spPr>
            <a:xfrm>
              <a:off x="745642" y="3225569"/>
              <a:ext cx="914162" cy="609600"/>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18" name="Rectangle 17"/>
            <p:cNvSpPr/>
            <p:nvPr/>
          </p:nvSpPr>
          <p:spPr>
            <a:xfrm>
              <a:off x="907236" y="3332943"/>
              <a:ext cx="253934"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000000"/>
                </a:solidFill>
              </a:endParaRPr>
            </a:p>
          </p:txBody>
        </p:sp>
        <p:sp>
          <p:nvSpPr>
            <p:cNvPr id="19" name="Rectangle 18"/>
            <p:cNvSpPr/>
            <p:nvPr/>
          </p:nvSpPr>
          <p:spPr>
            <a:xfrm>
              <a:off x="907236" y="3582324"/>
              <a:ext cx="253934"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000000"/>
                </a:solidFill>
              </a:endParaRPr>
            </a:p>
          </p:txBody>
        </p:sp>
        <p:sp>
          <p:nvSpPr>
            <p:cNvPr id="20" name="Rectangle 19"/>
            <p:cNvSpPr/>
            <p:nvPr/>
          </p:nvSpPr>
          <p:spPr>
            <a:xfrm>
              <a:off x="1265052" y="3322553"/>
              <a:ext cx="253934" cy="42602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000000"/>
                </a:solidFill>
              </a:endParaRPr>
            </a:p>
          </p:txBody>
        </p:sp>
      </p:grpSp>
      <p:grpSp>
        <p:nvGrpSpPr>
          <p:cNvPr id="21" name="Group 20"/>
          <p:cNvGrpSpPr/>
          <p:nvPr/>
        </p:nvGrpSpPr>
        <p:grpSpPr>
          <a:xfrm>
            <a:off x="3552816" y="4772037"/>
            <a:ext cx="975317" cy="899950"/>
            <a:chOff x="722556" y="4507115"/>
            <a:chExt cx="914162" cy="609600"/>
          </a:xfrm>
          <a:effectLst>
            <a:outerShdw blurRad="50800" dist="38100" dir="2700000" algn="tl" rotWithShape="0">
              <a:prstClr val="black">
                <a:alpha val="40000"/>
              </a:prstClr>
            </a:outerShdw>
          </a:effectLst>
        </p:grpSpPr>
        <p:sp>
          <p:nvSpPr>
            <p:cNvPr id="22" name="Rectangle 21"/>
            <p:cNvSpPr/>
            <p:nvPr/>
          </p:nvSpPr>
          <p:spPr>
            <a:xfrm>
              <a:off x="722556" y="4507115"/>
              <a:ext cx="914162" cy="609600"/>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23" name="Folded Corner 22"/>
            <p:cNvSpPr/>
            <p:nvPr/>
          </p:nvSpPr>
          <p:spPr>
            <a:xfrm rot="16200000">
              <a:off x="944683" y="4529703"/>
              <a:ext cx="495300" cy="560963"/>
            </a:xfrm>
            <a:prstGeom prst="foldedCorner">
              <a:avLst>
                <a:gd name="adj" fmla="val 41358"/>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24" name="Rectangle 23"/>
            <p:cNvSpPr/>
            <p:nvPr/>
          </p:nvSpPr>
          <p:spPr>
            <a:xfrm>
              <a:off x="967255" y="4922753"/>
              <a:ext cx="443230" cy="8312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000000"/>
                </a:solidFill>
              </a:endParaRPr>
            </a:p>
          </p:txBody>
        </p:sp>
      </p:grpSp>
      <p:sp>
        <p:nvSpPr>
          <p:cNvPr id="2" name="Rectangle 1"/>
          <p:cNvSpPr/>
          <p:nvPr/>
        </p:nvSpPr>
        <p:spPr>
          <a:xfrm>
            <a:off x="5834489" y="3314397"/>
            <a:ext cx="4661802" cy="958577"/>
          </a:xfrm>
          <a:prstGeom prst="rect">
            <a:avLst/>
          </a:prstGeom>
        </p:spPr>
        <p:txBody>
          <a:bodyPr lIns="93252" tIns="46627" rIns="93252" bIns="46627">
            <a:spAutoFit/>
          </a:bodyPr>
          <a:lstStyle/>
          <a:p>
            <a:pPr>
              <a:spcBef>
                <a:spcPts val="2448"/>
              </a:spcBef>
            </a:pPr>
            <a:r>
              <a:rPr lang="en-US" sz="1836" b="1" dirty="0">
                <a:solidFill>
                  <a:srgbClr val="000000"/>
                </a:solidFill>
              </a:rPr>
              <a:t>Parts</a:t>
            </a:r>
          </a:p>
          <a:p>
            <a:pPr marL="0" lvl="1"/>
            <a:r>
              <a:rPr lang="en-US" sz="1836" dirty="0">
                <a:solidFill>
                  <a:srgbClr val="000000"/>
                </a:solidFill>
              </a:rPr>
              <a:t>Create app parts that can interact </a:t>
            </a:r>
            <a:br>
              <a:rPr lang="en-US" sz="1836" dirty="0">
                <a:solidFill>
                  <a:srgbClr val="000000"/>
                </a:solidFill>
              </a:rPr>
            </a:br>
            <a:r>
              <a:rPr lang="en-US" sz="1836" dirty="0">
                <a:solidFill>
                  <a:srgbClr val="000000"/>
                </a:solidFill>
              </a:rPr>
              <a:t>with the SharePoint experience</a:t>
            </a:r>
          </a:p>
        </p:txBody>
      </p:sp>
      <p:sp>
        <p:nvSpPr>
          <p:cNvPr id="3" name="Rectangle 2"/>
          <p:cNvSpPr/>
          <p:nvPr/>
        </p:nvSpPr>
        <p:spPr>
          <a:xfrm>
            <a:off x="5834489" y="4734989"/>
            <a:ext cx="4661802" cy="941704"/>
          </a:xfrm>
          <a:prstGeom prst="rect">
            <a:avLst/>
          </a:prstGeom>
        </p:spPr>
        <p:txBody>
          <a:bodyPr lIns="93252" tIns="46627" rIns="93252" bIns="46627">
            <a:spAutoFit/>
          </a:bodyPr>
          <a:lstStyle/>
          <a:p>
            <a:pPr>
              <a:spcBef>
                <a:spcPts val="2448"/>
              </a:spcBef>
            </a:pPr>
            <a:r>
              <a:rPr lang="en-US" sz="1836" b="1" dirty="0">
                <a:solidFill>
                  <a:srgbClr val="000000"/>
                </a:solidFill>
              </a:rPr>
              <a:t>UI Command extensions</a:t>
            </a:r>
          </a:p>
          <a:p>
            <a:pPr marL="0" lvl="1"/>
            <a:r>
              <a:rPr lang="en-US" sz="1836" dirty="0" smtClean="0">
                <a:solidFill>
                  <a:srgbClr val="000000"/>
                </a:solidFill>
              </a:rPr>
              <a:t>Add new commands to the ribbon and item menus</a:t>
            </a:r>
            <a:endParaRPr lang="en-US" sz="1836" dirty="0">
              <a:solidFill>
                <a:srgbClr val="000000"/>
              </a:solidFill>
            </a:endParaRPr>
          </a:p>
        </p:txBody>
      </p:sp>
    </p:spTree>
    <p:extLst>
      <p:ext uri="{BB962C8B-B14F-4D97-AF65-F5344CB8AC3E}">
        <p14:creationId xmlns:p14="http://schemas.microsoft.com/office/powerpoint/2010/main" val="9844645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apps for SharePoint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035" y="1323243"/>
            <a:ext cx="4973884" cy="3730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543" y="1841802"/>
            <a:ext cx="5003028" cy="3749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154" y="2252135"/>
            <a:ext cx="4937925" cy="3703444"/>
          </a:xfrm>
          <a:prstGeom prst="rect">
            <a:avLst/>
          </a:prstGeom>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082" y="2735262"/>
            <a:ext cx="4959311" cy="3828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1603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94"/>
          <p:cNvSpPr/>
          <p:nvPr/>
        </p:nvSpPr>
        <p:spPr bwMode="auto">
          <a:xfrm>
            <a:off x="5196736" y="1934336"/>
            <a:ext cx="1932126" cy="103225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ctr"/>
          <a:lstStyle/>
          <a:p>
            <a:pPr algn="ctr" defTabSz="931670"/>
            <a:r>
              <a:rPr lang="en-US" sz="1326" dirty="0">
                <a:solidFill>
                  <a:srgbClr val="FFFFFF">
                    <a:alpha val="99000"/>
                  </a:srgbClr>
                </a:solidFill>
              </a:rPr>
              <a:t>SharePoint </a:t>
            </a:r>
          </a:p>
        </p:txBody>
      </p:sp>
      <p:sp>
        <p:nvSpPr>
          <p:cNvPr id="113" name="Up Arrow 112"/>
          <p:cNvSpPr/>
          <p:nvPr/>
        </p:nvSpPr>
        <p:spPr bwMode="auto">
          <a:xfrm rot="10800000">
            <a:off x="5992003" y="2985640"/>
            <a:ext cx="313860" cy="1075811"/>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94"/>
          <p:cNvSpPr/>
          <p:nvPr/>
        </p:nvSpPr>
        <p:spPr bwMode="auto">
          <a:xfrm>
            <a:off x="2117387" y="1934336"/>
            <a:ext cx="1954839" cy="101585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Office Store </a:t>
            </a:r>
          </a:p>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SharePoint App Catalog</a:t>
            </a:r>
          </a:p>
        </p:txBody>
      </p:sp>
      <p:sp>
        <p:nvSpPr>
          <p:cNvPr id="59" name="Up Arrow 58"/>
          <p:cNvSpPr/>
          <p:nvPr/>
        </p:nvSpPr>
        <p:spPr bwMode="auto">
          <a:xfrm rot="5400000">
            <a:off x="4509753" y="1928772"/>
            <a:ext cx="266058" cy="1093950"/>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TextBox 66"/>
          <p:cNvSpPr txBox="1"/>
          <p:nvPr/>
        </p:nvSpPr>
        <p:spPr>
          <a:xfrm>
            <a:off x="5638112" y="6084857"/>
            <a:ext cx="2506221" cy="38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algn="ctr"/>
            <a:r>
              <a:rPr lang="en-US" sz="2448" spc="-71" dirty="0" smtClean="0">
                <a:gradFill>
                  <a:gsLst>
                    <a:gs pos="2917">
                      <a:srgbClr val="000000"/>
                    </a:gs>
                    <a:gs pos="30000">
                      <a:srgbClr val="000000"/>
                    </a:gs>
                  </a:gsLst>
                  <a:lin ang="5400000" scaled="0"/>
                </a:gradFill>
              </a:rPr>
              <a:t>Web Browser</a:t>
            </a:r>
            <a:endParaRPr lang="en-US" sz="2448" spc="-71" dirty="0">
              <a:gradFill>
                <a:gsLst>
                  <a:gs pos="2917">
                    <a:srgbClr val="000000"/>
                  </a:gs>
                  <a:gs pos="30000">
                    <a:srgbClr val="000000"/>
                  </a:gs>
                </a:gsLst>
                <a:lin ang="5400000" scaled="0"/>
              </a:gradFill>
            </a:endParaRPr>
          </a:p>
        </p:txBody>
      </p:sp>
      <p:sp>
        <p:nvSpPr>
          <p:cNvPr id="2" name="Title 1"/>
          <p:cNvSpPr>
            <a:spLocks noGrp="1"/>
          </p:cNvSpPr>
          <p:nvPr>
            <p:ph type="title"/>
          </p:nvPr>
        </p:nvSpPr>
        <p:spPr/>
        <p:txBody>
          <a:bodyPr/>
          <a:lstStyle/>
          <a:p>
            <a:r>
              <a:rPr lang="en-US" dirty="0" smtClean="0"/>
              <a:t>Anatomy of an app for SharePoint</a:t>
            </a:r>
            <a:endParaRPr lang="en-US" dirty="0"/>
          </a:p>
        </p:txBody>
      </p:sp>
      <p:sp>
        <p:nvSpPr>
          <p:cNvPr id="96" name="TextBox 95"/>
          <p:cNvSpPr txBox="1"/>
          <p:nvPr/>
        </p:nvSpPr>
        <p:spPr>
          <a:xfrm>
            <a:off x="4108738" y="2221064"/>
            <a:ext cx="1381434" cy="315957"/>
          </a:xfrm>
          <a:prstGeom prst="rect">
            <a:avLst/>
          </a:prstGeom>
          <a:noFill/>
        </p:spPr>
        <p:txBody>
          <a:bodyPr wrap="square" rtlCol="0">
            <a:spAutoFit/>
          </a:bodyPr>
          <a:lstStyle/>
          <a:p>
            <a:r>
              <a:rPr lang="en-US" sz="1836" dirty="0">
                <a:solidFill>
                  <a:srgbClr val="00188F"/>
                </a:solidFill>
              </a:rPr>
              <a:t>Manifest</a:t>
            </a:r>
          </a:p>
        </p:txBody>
      </p:sp>
      <p:sp>
        <p:nvSpPr>
          <p:cNvPr id="97" name="TextBox 96"/>
          <p:cNvSpPr txBox="1"/>
          <p:nvPr/>
        </p:nvSpPr>
        <p:spPr>
          <a:xfrm>
            <a:off x="5312337" y="3193540"/>
            <a:ext cx="1599614" cy="382308"/>
          </a:xfrm>
          <a:prstGeom prst="rect">
            <a:avLst/>
          </a:prstGeom>
          <a:noFill/>
        </p:spPr>
        <p:txBody>
          <a:bodyPr wrap="square" rtlCol="0">
            <a:spAutoFit/>
          </a:bodyPr>
          <a:lstStyle/>
          <a:p>
            <a:pPr algn="ctr"/>
            <a:r>
              <a:rPr lang="en-US" sz="1836" dirty="0" smtClean="0">
                <a:solidFill>
                  <a:srgbClr val="00188F"/>
                </a:solidFill>
              </a:rPr>
              <a:t>Content</a:t>
            </a:r>
            <a:endParaRPr lang="en-US" sz="1836" dirty="0">
              <a:solidFill>
                <a:srgbClr val="00188F"/>
              </a:solidFill>
            </a:endParaRPr>
          </a:p>
        </p:txBody>
      </p:sp>
      <p:pic>
        <p:nvPicPr>
          <p:cNvPr id="7" name="Picture 6"/>
          <p:cNvPicPr>
            <a:picLocks noChangeAspect="1"/>
          </p:cNvPicPr>
          <p:nvPr/>
        </p:nvPicPr>
        <p:blipFill>
          <a:blip r:embed="rId3"/>
          <a:stretch>
            <a:fillRect/>
          </a:stretch>
        </p:blipFill>
        <p:spPr>
          <a:xfrm>
            <a:off x="5804885" y="4091613"/>
            <a:ext cx="2194205" cy="1911873"/>
          </a:xfrm>
          <a:prstGeom prst="rect">
            <a:avLst/>
          </a:prstGeom>
        </p:spPr>
      </p:pic>
      <p:sp>
        <p:nvSpPr>
          <p:cNvPr id="60" name="Rectangle 94"/>
          <p:cNvSpPr/>
          <p:nvPr/>
        </p:nvSpPr>
        <p:spPr bwMode="auto">
          <a:xfrm>
            <a:off x="8083204" y="1934336"/>
            <a:ext cx="1945033" cy="102986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defTabSz="931670"/>
            <a:r>
              <a:rPr lang="en-US" sz="1326" dirty="0">
                <a:solidFill>
                  <a:srgbClr val="FFFFFF">
                    <a:alpha val="99000"/>
                  </a:srgbClr>
                </a:solidFill>
              </a:rPr>
              <a:t>Web Server: Azure, IIS, LAMP, etc…</a:t>
            </a:r>
          </a:p>
        </p:txBody>
      </p:sp>
      <p:sp>
        <p:nvSpPr>
          <p:cNvPr id="61" name="Up Arrow 60"/>
          <p:cNvSpPr/>
          <p:nvPr/>
        </p:nvSpPr>
        <p:spPr bwMode="auto">
          <a:xfrm rot="13037369">
            <a:off x="7926744" y="2914191"/>
            <a:ext cx="330034" cy="1276956"/>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7304342" y="3224735"/>
            <a:ext cx="1599614" cy="382308"/>
          </a:xfrm>
          <a:prstGeom prst="rect">
            <a:avLst/>
          </a:prstGeom>
          <a:noFill/>
        </p:spPr>
        <p:txBody>
          <a:bodyPr wrap="square" rtlCol="0">
            <a:spAutoFit/>
          </a:bodyPr>
          <a:lstStyle/>
          <a:p>
            <a:pPr algn="ctr"/>
            <a:r>
              <a:rPr lang="en-US" sz="1836" dirty="0" smtClean="0">
                <a:solidFill>
                  <a:srgbClr val="00188F"/>
                </a:solidFill>
              </a:rPr>
              <a:t>Web Content</a:t>
            </a:r>
            <a:endParaRPr lang="en-US" sz="1836" dirty="0">
              <a:solidFill>
                <a:srgbClr val="00188F"/>
              </a:solidFill>
            </a:endParaRPr>
          </a:p>
        </p:txBody>
      </p:sp>
      <p:sp>
        <p:nvSpPr>
          <p:cNvPr id="63" name="Left-Right Arrow 62"/>
          <p:cNvSpPr/>
          <p:nvPr/>
        </p:nvSpPr>
        <p:spPr bwMode="auto">
          <a:xfrm>
            <a:off x="7132636" y="2300979"/>
            <a:ext cx="950567" cy="308909"/>
          </a:xfrm>
          <a:prstGeom prst="lef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6677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500"/>
                                        <p:tgtEl>
                                          <p:spTgt spid="6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down)">
                                      <p:cBhvr>
                                        <p:cTn id="29" dur="500"/>
                                        <p:tgtEl>
                                          <p:spTgt spid="6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59" grpId="0" animBg="1"/>
      <p:bldP spid="67" grpId="0" animBg="1"/>
      <p:bldP spid="96" grpId="0"/>
      <p:bldP spid="97" grpId="0"/>
      <p:bldP spid="60" grpId="0" animBg="1"/>
      <p:bldP spid="61" grpId="0" animBg="1"/>
      <p:bldP spid="62" grpId="0"/>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Saurabh Bhatia</a:t>
            </a:r>
            <a:endParaRPr lang="en-US" dirty="0"/>
          </a:p>
        </p:txBody>
      </p:sp>
      <p:sp>
        <p:nvSpPr>
          <p:cNvPr id="3" name="Title 2"/>
          <p:cNvSpPr>
            <a:spLocks noGrp="1"/>
          </p:cNvSpPr>
          <p:nvPr>
            <p:ph type="title"/>
          </p:nvPr>
        </p:nvSpPr>
        <p:spPr/>
        <p:txBody>
          <a:bodyPr/>
          <a:lstStyle/>
          <a:p>
            <a:r>
              <a:rPr lang="en-US" dirty="0" smtClean="0"/>
              <a:t>Demo: Building an app for SharePoint</a:t>
            </a:r>
            <a:endParaRPr lang="en-US" dirty="0"/>
          </a:p>
        </p:txBody>
      </p:sp>
    </p:spTree>
    <p:extLst>
      <p:ext uri="{BB962C8B-B14F-4D97-AF65-F5344CB8AC3E}">
        <p14:creationId xmlns:p14="http://schemas.microsoft.com/office/powerpoint/2010/main" val="527426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u="sng" dirty="0">
                <a:hlinkClick r:id="rId3"/>
              </a:rPr>
              <a:t>http://</a:t>
            </a:r>
            <a:r>
              <a:rPr lang="en-US" u="sng" dirty="0" smtClean="0">
                <a:hlinkClick r:id="rId3"/>
              </a:rPr>
              <a:t>aka.ms/p1bfye</a:t>
            </a:r>
            <a:endParaRPr lang="en-US" dirty="0"/>
          </a:p>
        </p:txBody>
      </p:sp>
      <p:sp>
        <p:nvSpPr>
          <p:cNvPr id="4" name="Title 3"/>
          <p:cNvSpPr>
            <a:spLocks noGrp="1"/>
          </p:cNvSpPr>
          <p:nvPr>
            <p:ph type="ctrTitle"/>
          </p:nvPr>
        </p:nvSpPr>
        <p:spPr/>
        <p:txBody>
          <a:bodyPr/>
          <a:lstStyle/>
          <a:p>
            <a:r>
              <a:rPr lang="en-US" dirty="0" smtClean="0"/>
              <a:t>Flickr Project</a:t>
            </a:r>
            <a:endParaRPr lang="en-US" dirty="0"/>
          </a:p>
        </p:txBody>
      </p:sp>
    </p:spTree>
    <p:extLst>
      <p:ext uri="{BB962C8B-B14F-4D97-AF65-F5344CB8AC3E}">
        <p14:creationId xmlns:p14="http://schemas.microsoft.com/office/powerpoint/2010/main" val="2652437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The new Cloud App Model</a:t>
            </a:r>
          </a:p>
          <a:p>
            <a:r>
              <a:rPr lang="en-US" dirty="0"/>
              <a:t>Apps for Office</a:t>
            </a:r>
          </a:p>
          <a:p>
            <a:r>
              <a:rPr lang="en-US" dirty="0"/>
              <a:t>Apps for SharePoint</a:t>
            </a:r>
          </a:p>
          <a:p>
            <a:r>
              <a:rPr lang="en-US" dirty="0" smtClean="0"/>
              <a:t>Publishing</a:t>
            </a:r>
            <a:endParaRPr lang="en-US" dirty="0"/>
          </a:p>
        </p:txBody>
      </p:sp>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4638" y="1262589"/>
            <a:ext cx="4572000" cy="4454769"/>
          </a:xfrm>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
        <p:nvSpPr>
          <p:cNvPr id="6" name="TextBox 5"/>
          <p:cNvSpPr txBox="1"/>
          <p:nvPr/>
        </p:nvSpPr>
        <p:spPr>
          <a:xfrm>
            <a:off x="2372264" y="5800725"/>
            <a:ext cx="7691947" cy="553998"/>
          </a:xfrm>
          <a:prstGeom prst="rect">
            <a:avLst/>
          </a:prstGeom>
          <a:noFill/>
        </p:spPr>
        <p:txBody>
          <a:bodyPr wrap="square" lIns="0" tIns="0" rIns="0" bIns="0" rtlCol="0">
            <a:spAutoFit/>
          </a:bodyPr>
          <a:lstStyle/>
          <a:p>
            <a:pPr algn="ctr"/>
            <a:r>
              <a:rPr lang="en-US" sz="3600" b="1" spc="-70" dirty="0" smtClean="0">
                <a:gradFill>
                  <a:gsLst>
                    <a:gs pos="2917">
                      <a:srgbClr val="FFFFFF"/>
                    </a:gs>
                    <a:gs pos="30000">
                      <a:srgbClr val="FFFFFF"/>
                    </a:gs>
                  </a:gsLst>
                  <a:lin ang="5400000" scaled="0"/>
                </a:gradFill>
              </a:rPr>
              <a:t>Lots of demos along the way!</a:t>
            </a:r>
          </a:p>
        </p:txBody>
      </p:sp>
    </p:spTree>
    <p:extLst>
      <p:ext uri="{BB962C8B-B14F-4D97-AF65-F5344CB8AC3E}">
        <p14:creationId xmlns:p14="http://schemas.microsoft.com/office/powerpoint/2010/main" val="3012506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 and Visual Studio</a:t>
            </a:r>
            <a:endParaRPr lang="en-US" dirty="0"/>
          </a:p>
        </p:txBody>
      </p:sp>
      <p:sp>
        <p:nvSpPr>
          <p:cNvPr id="3" name="Text Placeholder 2"/>
          <p:cNvSpPr>
            <a:spLocks noGrp="1"/>
          </p:cNvSpPr>
          <p:nvPr>
            <p:ph type="body" sz="quarter" idx="10"/>
          </p:nvPr>
        </p:nvSpPr>
        <p:spPr/>
        <p:txBody>
          <a:bodyPr/>
          <a:lstStyle/>
          <a:p>
            <a:pPr marL="571500" indent="-571500">
              <a:buFont typeface="Arial" panose="020B0604020202020204" pitchFamily="34" charset="0"/>
              <a:buChar char="•"/>
            </a:pPr>
            <a:r>
              <a:rPr lang="en-US" dirty="0"/>
              <a:t>Napa is </a:t>
            </a:r>
            <a:r>
              <a:rPr lang="en-US" dirty="0" smtClean="0"/>
              <a:t>complementary to </a:t>
            </a:r>
            <a:r>
              <a:rPr lang="en-US" dirty="0"/>
              <a:t>Visual Studio</a:t>
            </a:r>
          </a:p>
          <a:p>
            <a:pPr marL="914282" lvl="2" indent="-457200"/>
            <a:r>
              <a:rPr lang="en-US" dirty="0"/>
              <a:t>Get started in Napa, continue in Visual Studio</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Made </a:t>
            </a:r>
            <a:r>
              <a:rPr lang="en-US" dirty="0"/>
              <a:t>it very easy to move to Visual Studio when you want </a:t>
            </a:r>
            <a:r>
              <a:rPr lang="en-US" dirty="0" smtClean="0"/>
              <a:t>to.  For example:</a:t>
            </a:r>
            <a:endParaRPr lang="en-US" dirty="0"/>
          </a:p>
          <a:p>
            <a:pPr marL="914282" lvl="2" indent="-457200"/>
            <a:r>
              <a:rPr lang="en-US" dirty="0" smtClean="0"/>
              <a:t>Debugger</a:t>
            </a:r>
            <a:endParaRPr lang="en-US" dirty="0"/>
          </a:p>
          <a:p>
            <a:pPr marL="914282" lvl="2" indent="-457200"/>
            <a:r>
              <a:rPr lang="en-US" dirty="0"/>
              <a:t>Support additional deployment topologies (i.e. server code)</a:t>
            </a:r>
          </a:p>
          <a:p>
            <a:pPr marL="914282" lvl="2" indent="-457200"/>
            <a:r>
              <a:rPr lang="en-US" dirty="0"/>
              <a:t>ALM tools (SCC, Work Items, Profiler, etc</a:t>
            </a:r>
            <a:r>
              <a:rPr lang="en-US" dirty="0" smtClean="0"/>
              <a:t>.)</a:t>
            </a:r>
          </a:p>
          <a:p>
            <a:pPr marL="914282" lvl="2" indent="-457200"/>
            <a:r>
              <a:rPr lang="en-US" dirty="0" smtClean="0"/>
              <a:t>Additional SharePoint items (BCS, Workflow, etc.)</a:t>
            </a:r>
          </a:p>
          <a:p>
            <a:pPr lvl="1"/>
            <a:endParaRPr lang="en-US" dirty="0"/>
          </a:p>
          <a:p>
            <a:endParaRPr lang="en-US" dirty="0"/>
          </a:p>
        </p:txBody>
      </p:sp>
    </p:spTree>
    <p:extLst>
      <p:ext uri="{BB962C8B-B14F-4D97-AF65-F5344CB8AC3E}">
        <p14:creationId xmlns:p14="http://schemas.microsoft.com/office/powerpoint/2010/main" val="139725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 is an app for SharePoint</a:t>
            </a:r>
            <a:endParaRPr lang="en-US" dirty="0"/>
          </a:p>
        </p:txBody>
      </p:sp>
      <p:sp>
        <p:nvSpPr>
          <p:cNvPr id="15" name="Rectangle 94"/>
          <p:cNvSpPr/>
          <p:nvPr/>
        </p:nvSpPr>
        <p:spPr bwMode="auto">
          <a:xfrm>
            <a:off x="3134746" y="1317798"/>
            <a:ext cx="1945033" cy="102986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defTabSz="931670"/>
            <a:r>
              <a:rPr lang="en-US" sz="1326" dirty="0" smtClean="0">
                <a:solidFill>
                  <a:srgbClr val="FFFFFF">
                    <a:alpha val="99000"/>
                  </a:srgbClr>
                </a:solidFill>
              </a:rPr>
              <a:t>Windows Azure</a:t>
            </a:r>
            <a:endParaRPr lang="en-US" sz="1326" dirty="0">
              <a:solidFill>
                <a:srgbClr val="FFFFFF">
                  <a:alpha val="99000"/>
                </a:srgbClr>
              </a:solidFill>
            </a:endParaRPr>
          </a:p>
        </p:txBody>
      </p:sp>
      <p:pic>
        <p:nvPicPr>
          <p:cNvPr id="20" name="Picture 19"/>
          <p:cNvPicPr>
            <a:picLocks noChangeAspect="1"/>
          </p:cNvPicPr>
          <p:nvPr/>
        </p:nvPicPr>
        <p:blipFill>
          <a:blip r:embed="rId3"/>
          <a:stretch>
            <a:fillRect/>
          </a:stretch>
        </p:blipFill>
        <p:spPr>
          <a:xfrm>
            <a:off x="3035982" y="2727788"/>
            <a:ext cx="2197294" cy="1640397"/>
          </a:xfrm>
          <a:prstGeom prst="rect">
            <a:avLst/>
          </a:prstGeom>
          <a:ln>
            <a:noFill/>
          </a:ln>
          <a:effectLst>
            <a:outerShdw blurRad="292100" dist="139700" dir="2700000" algn="tl" rotWithShape="0">
              <a:srgbClr val="333333">
                <a:alpha val="65000"/>
              </a:srgbClr>
            </a:outerShdw>
          </a:effectLst>
        </p:spPr>
      </p:pic>
      <p:sp>
        <p:nvSpPr>
          <p:cNvPr id="16" name="Up Arrow 15"/>
          <p:cNvSpPr/>
          <p:nvPr/>
        </p:nvSpPr>
        <p:spPr bwMode="auto">
          <a:xfrm rot="10800000">
            <a:off x="3919621" y="2373312"/>
            <a:ext cx="330034" cy="366429"/>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94"/>
          <p:cNvSpPr/>
          <p:nvPr/>
        </p:nvSpPr>
        <p:spPr bwMode="auto">
          <a:xfrm>
            <a:off x="6440404" y="3040062"/>
            <a:ext cx="2209800" cy="101585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defTabSz="931670"/>
            <a:r>
              <a:rPr lang="en-US" sz="1326" dirty="0" smtClean="0">
                <a:solidFill>
                  <a:srgbClr val="FFFFFF">
                    <a:alpha val="99000"/>
                  </a:srgbClr>
                </a:solidFill>
              </a:rPr>
              <a:t>SharePoint Developer Site</a:t>
            </a:r>
            <a:endParaRPr lang="en-US" sz="1326" dirty="0">
              <a:solidFill>
                <a:srgbClr val="FFFFFF">
                  <a:alpha val="99000"/>
                </a:srgbClr>
              </a:solidFill>
            </a:endParaRPr>
          </a:p>
        </p:txBody>
      </p:sp>
      <p:sp>
        <p:nvSpPr>
          <p:cNvPr id="28" name="Up Arrow 27"/>
          <p:cNvSpPr/>
          <p:nvPr/>
        </p:nvSpPr>
        <p:spPr bwMode="auto">
          <a:xfrm rot="16200000">
            <a:off x="5703811" y="2908175"/>
            <a:ext cx="266058" cy="1207128"/>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3017837" y="4822155"/>
            <a:ext cx="2133600" cy="1923007"/>
            <a:chOff x="1378961" y="4622255"/>
            <a:chExt cx="2133600" cy="1923007"/>
          </a:xfrm>
        </p:grpSpPr>
        <p:sp>
          <p:nvSpPr>
            <p:cNvPr id="29" name="Rectangle 28"/>
            <p:cNvSpPr/>
            <p:nvPr/>
          </p:nvSpPr>
          <p:spPr bwMode="auto">
            <a:xfrm>
              <a:off x="1378961" y="4622255"/>
              <a:ext cx="414874" cy="59013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solidFill>
                    <a:srgbClr val="000000"/>
                  </a:solidFill>
                  <a:ea typeface="Segoe UI" pitchFamily="34" charset="0"/>
                  <a:cs typeface="Segoe UI" pitchFamily="34" charset="0"/>
                </a:rPr>
                <a:t>JS</a:t>
              </a:r>
              <a:endParaRPr lang="en-US" sz="1600" spc="-102" dirty="0">
                <a:solidFill>
                  <a:srgbClr val="000000"/>
                </a:solidFill>
                <a:ea typeface="Segoe UI" pitchFamily="34" charset="0"/>
                <a:cs typeface="Segoe UI" pitchFamily="34" charset="0"/>
              </a:endParaRPr>
            </a:p>
          </p:txBody>
        </p:sp>
        <p:sp>
          <p:nvSpPr>
            <p:cNvPr id="30" name="Rectangle 29"/>
            <p:cNvSpPr/>
            <p:nvPr/>
          </p:nvSpPr>
          <p:spPr bwMode="auto">
            <a:xfrm>
              <a:off x="1738862" y="4622255"/>
              <a:ext cx="432785" cy="59013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solidFill>
                    <a:srgbClr val="000000"/>
                  </a:solidFill>
                  <a:ea typeface="Segoe UI" pitchFamily="34" charset="0"/>
                  <a:cs typeface="Segoe UI" pitchFamily="34" charset="0"/>
                </a:rPr>
                <a:t>CSS</a:t>
              </a:r>
              <a:endParaRPr lang="en-US" sz="1600" spc="-102" dirty="0">
                <a:solidFill>
                  <a:srgbClr val="000000"/>
                </a:solidFill>
                <a:ea typeface="Segoe UI" pitchFamily="34" charset="0"/>
                <a:cs typeface="Segoe UI" pitchFamily="34" charset="0"/>
              </a:endParaRPr>
            </a:p>
          </p:txBody>
        </p:sp>
        <p:sp>
          <p:nvSpPr>
            <p:cNvPr id="31" name="Rectangle 30"/>
            <p:cNvSpPr/>
            <p:nvPr/>
          </p:nvSpPr>
          <p:spPr bwMode="auto">
            <a:xfrm>
              <a:off x="2153702" y="4622255"/>
              <a:ext cx="669653" cy="59013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solidFill>
                    <a:srgbClr val="000000"/>
                  </a:solidFill>
                  <a:ea typeface="Segoe UI" pitchFamily="34" charset="0"/>
                  <a:cs typeface="Segoe UI" pitchFamily="34" charset="0"/>
                </a:rPr>
                <a:t>HTML</a:t>
              </a:r>
              <a:endParaRPr lang="en-US" sz="1600" spc="-102" dirty="0">
                <a:solidFill>
                  <a:srgbClr val="000000"/>
                </a:solidFill>
                <a:ea typeface="Segoe UI" pitchFamily="34" charset="0"/>
                <a:cs typeface="Segoe UI" pitchFamily="34" charset="0"/>
              </a:endParaRPr>
            </a:p>
          </p:txBody>
        </p:sp>
        <p:sp>
          <p:nvSpPr>
            <p:cNvPr id="32" name="Rectangle 31"/>
            <p:cNvSpPr/>
            <p:nvPr/>
          </p:nvSpPr>
          <p:spPr bwMode="auto">
            <a:xfrm>
              <a:off x="2759671" y="4622255"/>
              <a:ext cx="752890" cy="59013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defTabSz="932406"/>
              <a:r>
                <a:rPr lang="en-US" sz="1600" spc="-102" dirty="0" smtClean="0">
                  <a:solidFill>
                    <a:srgbClr val="000000"/>
                  </a:solidFill>
                  <a:ea typeface="Segoe UI" pitchFamily="34" charset="0"/>
                  <a:cs typeface="Segoe UI" pitchFamily="34" charset="0"/>
                </a:rPr>
                <a:t>ASPX</a:t>
              </a:r>
              <a:endParaRPr lang="en-US" sz="1600" spc="-102" dirty="0">
                <a:solidFill>
                  <a:srgbClr val="000000"/>
                </a:solidFill>
                <a:ea typeface="Segoe UI" pitchFamily="34" charset="0"/>
                <a:cs typeface="Segoe UI" pitchFamily="34" charset="0"/>
              </a:endParaRPr>
            </a:p>
          </p:txBody>
        </p:sp>
        <p:pic>
          <p:nvPicPr>
            <p:cNvPr id="24" name="Picture 23"/>
            <p:cNvPicPr>
              <a:picLocks noChangeAspect="1"/>
            </p:cNvPicPr>
            <p:nvPr/>
          </p:nvPicPr>
          <p:blipFill>
            <a:blip r:embed="rId4"/>
            <a:stretch>
              <a:fillRect/>
            </a:stretch>
          </p:blipFill>
          <p:spPr>
            <a:xfrm>
              <a:off x="1762877" y="5270275"/>
              <a:ext cx="1307726" cy="1274987"/>
            </a:xfrm>
            <a:prstGeom prst="rect">
              <a:avLst/>
            </a:prstGeom>
          </p:spPr>
        </p:pic>
      </p:grpSp>
      <p:sp>
        <p:nvSpPr>
          <p:cNvPr id="33" name="Up Arrow 32"/>
          <p:cNvSpPr/>
          <p:nvPr/>
        </p:nvSpPr>
        <p:spPr bwMode="auto">
          <a:xfrm rot="10800000">
            <a:off x="3919621" y="4386005"/>
            <a:ext cx="330034" cy="366429"/>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Up Arrow 33"/>
          <p:cNvSpPr/>
          <p:nvPr/>
        </p:nvSpPr>
        <p:spPr bwMode="auto">
          <a:xfrm rot="3178441">
            <a:off x="5823917" y="3769344"/>
            <a:ext cx="266058" cy="1771931"/>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Up Arrow 34"/>
          <p:cNvSpPr/>
          <p:nvPr/>
        </p:nvSpPr>
        <p:spPr bwMode="auto">
          <a:xfrm rot="5400000">
            <a:off x="8911573" y="3091044"/>
            <a:ext cx="266058" cy="743009"/>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94"/>
          <p:cNvSpPr/>
          <p:nvPr/>
        </p:nvSpPr>
        <p:spPr bwMode="auto">
          <a:xfrm>
            <a:off x="6572787" y="1332433"/>
            <a:ext cx="1945033" cy="102986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defTabSz="931670"/>
            <a:r>
              <a:rPr lang="en-US" sz="1326" dirty="0" smtClean="0">
                <a:solidFill>
                  <a:srgbClr val="FFFFFF">
                    <a:alpha val="99000"/>
                  </a:srgbClr>
                </a:solidFill>
              </a:rPr>
              <a:t>Office Store</a:t>
            </a:r>
            <a:endParaRPr lang="en-US" sz="1326" dirty="0">
              <a:solidFill>
                <a:srgbClr val="FFFFFF">
                  <a:alpha val="99000"/>
                </a:srgbClr>
              </a:solidFill>
            </a:endParaRPr>
          </a:p>
        </p:txBody>
      </p:sp>
      <p:sp>
        <p:nvSpPr>
          <p:cNvPr id="37" name="Up Arrow 36"/>
          <p:cNvSpPr/>
          <p:nvPr/>
        </p:nvSpPr>
        <p:spPr bwMode="auto">
          <a:xfrm rot="10800000">
            <a:off x="7380286" y="2401523"/>
            <a:ext cx="330034" cy="638538"/>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6554702" y="2522173"/>
            <a:ext cx="1981201" cy="338554"/>
          </a:xfrm>
          <a:prstGeom prst="rect">
            <a:avLst/>
          </a:prstGeom>
          <a:noFill/>
        </p:spPr>
        <p:txBody>
          <a:bodyPr wrap="square" rtlCol="0">
            <a:spAutoFit/>
          </a:bodyPr>
          <a:lstStyle/>
          <a:p>
            <a:pPr algn="ctr"/>
            <a:r>
              <a:rPr lang="en-US" sz="1600" dirty="0" smtClean="0">
                <a:gradFill>
                  <a:gsLst>
                    <a:gs pos="0">
                      <a:srgbClr val="000000"/>
                    </a:gs>
                    <a:gs pos="100000">
                      <a:srgbClr val="000000"/>
                    </a:gs>
                  </a:gsLst>
                  <a:lin ang="5400000" scaled="0"/>
                </a:gradFill>
              </a:rPr>
              <a:t>Install the Napa app</a:t>
            </a:r>
          </a:p>
        </p:txBody>
      </p:sp>
      <p:pic>
        <p:nvPicPr>
          <p:cNvPr id="5" name="Picture 4"/>
          <p:cNvPicPr>
            <a:picLocks noChangeAspect="1"/>
          </p:cNvPicPr>
          <p:nvPr/>
        </p:nvPicPr>
        <p:blipFill>
          <a:blip r:embed="rId5"/>
          <a:stretch>
            <a:fillRect/>
          </a:stretch>
        </p:blipFill>
        <p:spPr>
          <a:xfrm>
            <a:off x="9453416" y="2659209"/>
            <a:ext cx="1847811" cy="1606678"/>
          </a:xfrm>
          <a:prstGeom prst="rect">
            <a:avLst/>
          </a:prstGeom>
        </p:spPr>
      </p:pic>
      <p:sp>
        <p:nvSpPr>
          <p:cNvPr id="38" name="TextBox 37"/>
          <p:cNvSpPr txBox="1"/>
          <p:nvPr/>
        </p:nvSpPr>
        <p:spPr>
          <a:xfrm>
            <a:off x="5059150" y="4386005"/>
            <a:ext cx="1947486" cy="523220"/>
          </a:xfrm>
          <a:prstGeom prst="rect">
            <a:avLst/>
          </a:prstGeom>
          <a:noFill/>
        </p:spPr>
        <p:txBody>
          <a:bodyPr wrap="square" rtlCol="0">
            <a:spAutoFit/>
          </a:bodyPr>
          <a:lstStyle/>
          <a:p>
            <a:pPr algn="ctr"/>
            <a:r>
              <a:rPr lang="en-US" sz="1400" dirty="0" smtClean="0">
                <a:gradFill>
                  <a:gsLst>
                    <a:gs pos="0">
                      <a:srgbClr val="000000"/>
                    </a:gs>
                    <a:gs pos="100000">
                      <a:srgbClr val="000000"/>
                    </a:gs>
                  </a:gsLst>
                  <a:lin ang="5400000" scaled="0"/>
                </a:gradFill>
              </a:rPr>
              <a:t>Side load SharePointApp1</a:t>
            </a:r>
          </a:p>
        </p:txBody>
      </p:sp>
      <p:sp>
        <p:nvSpPr>
          <p:cNvPr id="39" name="TextBox 38"/>
          <p:cNvSpPr txBox="1"/>
          <p:nvPr/>
        </p:nvSpPr>
        <p:spPr>
          <a:xfrm>
            <a:off x="3110894" y="5730821"/>
            <a:ext cx="1947486" cy="307777"/>
          </a:xfrm>
          <a:prstGeom prst="rect">
            <a:avLst/>
          </a:prstGeom>
          <a:noFill/>
        </p:spPr>
        <p:txBody>
          <a:bodyPr wrap="square" rtlCol="0">
            <a:spAutoFit/>
          </a:bodyPr>
          <a:lstStyle/>
          <a:p>
            <a:pPr algn="ctr"/>
            <a:r>
              <a:rPr lang="en-US" sz="1400" dirty="0" smtClean="0">
                <a:gradFill>
                  <a:gsLst>
                    <a:gs pos="0">
                      <a:srgbClr val="000000"/>
                    </a:gs>
                    <a:gs pos="100000">
                      <a:srgbClr val="000000"/>
                    </a:gs>
                  </a:gsLst>
                  <a:lin ang="5400000" scaled="0"/>
                </a:gradFill>
              </a:rPr>
              <a:t>SharePointApp1</a:t>
            </a:r>
          </a:p>
        </p:txBody>
      </p:sp>
      <p:sp>
        <p:nvSpPr>
          <p:cNvPr id="50" name="Up Arrow 49"/>
          <p:cNvSpPr/>
          <p:nvPr/>
        </p:nvSpPr>
        <p:spPr bwMode="auto">
          <a:xfrm rot="10800000">
            <a:off x="3969721" y="3664459"/>
            <a:ext cx="266058" cy="1099152"/>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6"/>
          <a:stretch>
            <a:fillRect/>
          </a:stretch>
        </p:blipFill>
        <p:spPr>
          <a:xfrm>
            <a:off x="9465396" y="4520863"/>
            <a:ext cx="1835831" cy="1606678"/>
          </a:xfrm>
          <a:prstGeom prst="rect">
            <a:avLst/>
          </a:prstGeom>
        </p:spPr>
      </p:pic>
      <p:grpSp>
        <p:nvGrpSpPr>
          <p:cNvPr id="10" name="Group 9"/>
          <p:cNvGrpSpPr/>
          <p:nvPr/>
        </p:nvGrpSpPr>
        <p:grpSpPr>
          <a:xfrm>
            <a:off x="9939811" y="5117223"/>
            <a:ext cx="1907353" cy="1175104"/>
            <a:chOff x="5760146" y="5239318"/>
            <a:chExt cx="2586075" cy="1490448"/>
          </a:xfrm>
        </p:grpSpPr>
        <p:sp>
          <p:nvSpPr>
            <p:cNvPr id="52" name="Rounded Rectangle 51"/>
            <p:cNvSpPr/>
            <p:nvPr/>
          </p:nvSpPr>
          <p:spPr bwMode="auto">
            <a:xfrm>
              <a:off x="5760146" y="5239318"/>
              <a:ext cx="2586075" cy="1490448"/>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40" tIns="91440" rIns="34294" bIns="34294" rtlCol="0" anchor="t"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App for SharePoint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Rounded Rectangle 55"/>
            <p:cNvSpPr/>
            <p:nvPr/>
          </p:nvSpPr>
          <p:spPr bwMode="auto">
            <a:xfrm>
              <a:off x="6071220" y="5768863"/>
              <a:ext cx="1965802" cy="859205"/>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1440" tIns="91440" rIns="34294" bIns="34294" rtlCol="0" anchor="t" anchorCtr="0"/>
            <a:lstStyle/>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Document</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Rounded Rectangle 59"/>
            <p:cNvSpPr/>
            <p:nvPr/>
          </p:nvSpPr>
          <p:spPr bwMode="auto">
            <a:xfrm>
              <a:off x="6432676" y="6211326"/>
              <a:ext cx="1241013" cy="30007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ctr" anchorCtr="0"/>
            <a:lstStyle/>
            <a:p>
              <a:pPr algn="ctr" defTabSz="932406"/>
              <a:r>
                <a:rPr lang="en-US" sz="1200" spc="-102" dirty="0" smtClean="0">
                  <a:solidFill>
                    <a:srgbClr val="000000"/>
                  </a:solidFill>
                  <a:ea typeface="Segoe UI" pitchFamily="34" charset="0"/>
                  <a:cs typeface="Segoe UI" pitchFamily="34" charset="0"/>
                </a:rPr>
                <a:t>App for Office</a:t>
              </a:r>
              <a:endParaRPr lang="en-US" sz="1200" spc="-102" dirty="0">
                <a:solidFill>
                  <a:srgbClr val="000000"/>
                </a:solidFill>
                <a:ea typeface="Segoe UI" pitchFamily="34" charset="0"/>
                <a:cs typeface="Segoe UI" pitchFamily="34" charset="0"/>
              </a:endParaRPr>
            </a:p>
          </p:txBody>
        </p:sp>
      </p:grpSp>
      <p:pic>
        <p:nvPicPr>
          <p:cNvPr id="11" name="Picture 10"/>
          <p:cNvPicPr>
            <a:picLocks noChangeAspect="1"/>
          </p:cNvPicPr>
          <p:nvPr/>
        </p:nvPicPr>
        <p:blipFill>
          <a:blip r:embed="rId7"/>
          <a:stretch>
            <a:fillRect/>
          </a:stretch>
        </p:blipFill>
        <p:spPr>
          <a:xfrm>
            <a:off x="326606" y="3092959"/>
            <a:ext cx="2105025" cy="571500"/>
          </a:xfrm>
          <a:prstGeom prst="rect">
            <a:avLst/>
          </a:prstGeom>
        </p:spPr>
      </p:pic>
      <p:sp>
        <p:nvSpPr>
          <p:cNvPr id="61" name="Up Arrow 60"/>
          <p:cNvSpPr/>
          <p:nvPr/>
        </p:nvSpPr>
        <p:spPr bwMode="auto">
          <a:xfrm rot="16200000">
            <a:off x="2556982" y="3107864"/>
            <a:ext cx="330034" cy="580731"/>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Up Arrow 61"/>
          <p:cNvSpPr/>
          <p:nvPr/>
        </p:nvSpPr>
        <p:spPr bwMode="auto">
          <a:xfrm rot="8339261">
            <a:off x="8885940" y="4077540"/>
            <a:ext cx="266058" cy="1589323"/>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70142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6"/>
                                        </p:tgtEl>
                                      </p:cBhvr>
                                    </p:animEffect>
                                    <p:set>
                                      <p:cBhvr>
                                        <p:cTn id="15" dur="1" fill="hold">
                                          <p:stCondLst>
                                            <p:cond delay="499"/>
                                          </p:stCondLst>
                                        </p:cTn>
                                        <p:tgtEl>
                                          <p:spTgt spid="3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7"/>
                                        </p:tgtEl>
                                      </p:cBhvr>
                                    </p:animEffect>
                                    <p:set>
                                      <p:cBhvr>
                                        <p:cTn id="21" dur="1" fill="hold">
                                          <p:stCondLst>
                                            <p:cond delay="499"/>
                                          </p:stCondLst>
                                        </p:cTn>
                                        <p:tgtEl>
                                          <p:spTgt spid="37"/>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22" presetClass="entr" presetSubtype="4"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3"/>
                                        </p:tgtEl>
                                      </p:cBhvr>
                                    </p:animEffect>
                                    <p:set>
                                      <p:cBhvr>
                                        <p:cTn id="84" dur="1" fill="hold">
                                          <p:stCondLst>
                                            <p:cond delay="499"/>
                                          </p:stCondLst>
                                        </p:cTn>
                                        <p:tgtEl>
                                          <p:spTgt spid="3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61"/>
                                        </p:tgtEl>
                                      </p:cBhvr>
                                    </p:animEffect>
                                    <p:set>
                                      <p:cBhvr>
                                        <p:cTn id="87" dur="1" fill="hold">
                                          <p:stCondLst>
                                            <p:cond delay="499"/>
                                          </p:stCondLst>
                                        </p:cTn>
                                        <p:tgtEl>
                                          <p:spTgt spid="61"/>
                                        </p:tgtEl>
                                        <p:attrNameLst>
                                          <p:attrName>style.visibility</p:attrName>
                                        </p:attrNameLst>
                                      </p:cBhvr>
                                      <p:to>
                                        <p:strVal val="hidden"/>
                                      </p:to>
                                    </p:set>
                                  </p:childTnLst>
                                </p:cTn>
                              </p:par>
                              <p:par>
                                <p:cTn id="88" presetID="42" presetClass="path" presetSubtype="0" accel="50000" decel="50000" fill="hold" nodeType="withEffect">
                                  <p:stCondLst>
                                    <p:cond delay="0"/>
                                  </p:stCondLst>
                                  <p:childTnLst>
                                    <p:animMotion origin="layout" path="M 3.27036E-6 2.2424E-6 L 0.21751 2.2424E-6 " pathEditMode="relative" rAng="0" ptsTypes="AA">
                                      <p:cBhvr>
                                        <p:cTn id="89" dur="2000" fill="hold"/>
                                        <p:tgtEl>
                                          <p:spTgt spid="11"/>
                                        </p:tgtEl>
                                        <p:attrNameLst>
                                          <p:attrName>ppt_x</p:attrName>
                                          <p:attrName>ppt_y</p:attrName>
                                        </p:attrNameLst>
                                      </p:cBhvr>
                                      <p:rCtr x="10876" y="0"/>
                                    </p:animMotion>
                                  </p:childTnLst>
                                </p:cTn>
                              </p:par>
                            </p:childTnLst>
                          </p:cTn>
                        </p:par>
                        <p:par>
                          <p:cTn id="90" fill="hold">
                            <p:stCondLst>
                              <p:cond delay="2000"/>
                            </p:stCondLst>
                            <p:childTnLst>
                              <p:par>
                                <p:cTn id="91" presetID="1" presetClass="entr" presetSubtype="0"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28" grpId="0" animBg="1"/>
      <p:bldP spid="28" grpId="1" animBg="1"/>
      <p:bldP spid="33" grpId="0" animBg="1"/>
      <p:bldP spid="33" grpId="1" animBg="1"/>
      <p:bldP spid="34" grpId="0" animBg="1"/>
      <p:bldP spid="35" grpId="0" animBg="1"/>
      <p:bldP spid="36" grpId="0" animBg="1"/>
      <p:bldP spid="36" grpId="1" animBg="1"/>
      <p:bldP spid="37" grpId="0" animBg="1"/>
      <p:bldP spid="37" grpId="1" animBg="1"/>
      <p:bldP spid="4" grpId="0"/>
      <p:bldP spid="4" grpId="1"/>
      <p:bldP spid="38" grpId="0"/>
      <p:bldP spid="39" grpId="0"/>
      <p:bldP spid="50" grpId="0" animBg="1"/>
      <p:bldP spid="61" grpId="0" animBg="1"/>
      <p:bldP spid="61" grpId="1"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Publishing</a:t>
            </a:r>
            <a:endParaRPr lang="en-US" dirty="0"/>
          </a:p>
        </p:txBody>
      </p:sp>
    </p:spTree>
    <p:extLst>
      <p:ext uri="{BB962C8B-B14F-4D97-AF65-F5344CB8AC3E}">
        <p14:creationId xmlns:p14="http://schemas.microsoft.com/office/powerpoint/2010/main" val="1517739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From Developer to End User</a:t>
            </a:r>
            <a:endParaRPr lang="en-US" dirty="0"/>
          </a:p>
        </p:txBody>
      </p:sp>
      <p:sp>
        <p:nvSpPr>
          <p:cNvPr id="7" name="Rectangle 6"/>
          <p:cNvSpPr/>
          <p:nvPr/>
        </p:nvSpPr>
        <p:spPr>
          <a:xfrm>
            <a:off x="2698927" y="1813416"/>
            <a:ext cx="1526158" cy="132429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86496" tIns="93248" rIns="93248" bIns="93248" rtlCol="0" anchor="ctr"/>
          <a:lstStyle/>
          <a:p>
            <a:pPr algn="ctr"/>
            <a:r>
              <a:rPr lang="en-US" sz="1836" dirty="0" err="1">
                <a:solidFill>
                  <a:srgbClr val="000000"/>
                </a:solidFill>
              </a:rPr>
              <a:t>Dev</a:t>
            </a:r>
            <a:r>
              <a:rPr lang="en-US" sz="1836" dirty="0">
                <a:solidFill>
                  <a:srgbClr val="000000"/>
                </a:solidFill>
              </a:rPr>
              <a:t> center</a:t>
            </a:r>
          </a:p>
          <a:p>
            <a:pPr algn="ctr"/>
            <a:r>
              <a:rPr lang="en-US" sz="1836" dirty="0">
                <a:solidFill>
                  <a:srgbClr val="000000"/>
                </a:solidFill>
              </a:rPr>
              <a:t>submission</a:t>
            </a:r>
          </a:p>
        </p:txBody>
      </p:sp>
      <p:sp>
        <p:nvSpPr>
          <p:cNvPr id="8" name="Rectangle 7"/>
          <p:cNvSpPr/>
          <p:nvPr/>
        </p:nvSpPr>
        <p:spPr>
          <a:xfrm>
            <a:off x="5088865" y="1813416"/>
            <a:ext cx="1508643" cy="132429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86496" tIns="93248" rIns="93248" bIns="93248" rtlCol="0" anchor="ctr"/>
          <a:lstStyle/>
          <a:p>
            <a:pPr algn="ctr"/>
            <a:r>
              <a:rPr lang="en-US" sz="1836" dirty="0">
                <a:solidFill>
                  <a:srgbClr val="000000"/>
                </a:solidFill>
              </a:rPr>
              <a:t>Office Store</a:t>
            </a:r>
          </a:p>
        </p:txBody>
      </p:sp>
      <p:sp>
        <p:nvSpPr>
          <p:cNvPr id="9" name="Rectangle 8"/>
          <p:cNvSpPr/>
          <p:nvPr/>
        </p:nvSpPr>
        <p:spPr>
          <a:xfrm>
            <a:off x="8931212" y="1917955"/>
            <a:ext cx="1425716" cy="132429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86496" tIns="93248" rIns="93248" bIns="93248" rtlCol="0" anchor="ctr"/>
          <a:lstStyle/>
          <a:p>
            <a:pPr algn="ctr"/>
            <a:r>
              <a:rPr lang="en-US" sz="1836" dirty="0">
                <a:solidFill>
                  <a:srgbClr val="000000"/>
                </a:solidFill>
              </a:rPr>
              <a:t>Integrated </a:t>
            </a:r>
          </a:p>
          <a:p>
            <a:pPr algn="ctr"/>
            <a:r>
              <a:rPr lang="en-US" sz="1836" dirty="0">
                <a:solidFill>
                  <a:srgbClr val="000000"/>
                </a:solidFill>
              </a:rPr>
              <a:t>Office Store</a:t>
            </a:r>
          </a:p>
        </p:txBody>
      </p:sp>
      <p:sp>
        <p:nvSpPr>
          <p:cNvPr id="10" name="Rectangle 9"/>
          <p:cNvSpPr/>
          <p:nvPr/>
        </p:nvSpPr>
        <p:spPr>
          <a:xfrm>
            <a:off x="2698927" y="4058275"/>
            <a:ext cx="1526158" cy="132429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86496" tIns="93248" rIns="93248" bIns="93248" rtlCol="0" anchor="ctr"/>
          <a:lstStyle/>
          <a:p>
            <a:pPr algn="ctr"/>
            <a:r>
              <a:rPr lang="en-US" sz="1836" dirty="0">
                <a:solidFill>
                  <a:srgbClr val="FFFFFF"/>
                </a:solidFill>
              </a:rPr>
              <a:t>Direct</a:t>
            </a:r>
          </a:p>
        </p:txBody>
      </p:sp>
      <p:sp>
        <p:nvSpPr>
          <p:cNvPr id="11" name="Rectangle 10"/>
          <p:cNvSpPr/>
          <p:nvPr/>
        </p:nvSpPr>
        <p:spPr>
          <a:xfrm>
            <a:off x="5088582" y="4058275"/>
            <a:ext cx="1594540" cy="132429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86496" tIns="93248" rIns="93248" bIns="93248" rtlCol="0" anchor="ctr"/>
          <a:lstStyle/>
          <a:p>
            <a:pPr algn="ctr"/>
            <a:r>
              <a:rPr lang="en-US" sz="1836" dirty="0">
                <a:solidFill>
                  <a:srgbClr val="FFFFFF"/>
                </a:solidFill>
              </a:rPr>
              <a:t>Vendor/</a:t>
            </a:r>
          </a:p>
          <a:p>
            <a:pPr algn="ctr"/>
            <a:r>
              <a:rPr lang="en-US" sz="1836" dirty="0">
                <a:solidFill>
                  <a:srgbClr val="FFFFFF"/>
                </a:solidFill>
              </a:rPr>
              <a:t>IT projects</a:t>
            </a:r>
          </a:p>
        </p:txBody>
      </p:sp>
      <p:sp>
        <p:nvSpPr>
          <p:cNvPr id="12" name="Rectangle 11"/>
          <p:cNvSpPr/>
          <p:nvPr/>
        </p:nvSpPr>
        <p:spPr>
          <a:xfrm>
            <a:off x="8840434" y="4044203"/>
            <a:ext cx="1648164" cy="132429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86496" tIns="93248" rIns="93248" bIns="93248" rtlCol="0" anchor="ctr"/>
          <a:lstStyle/>
          <a:p>
            <a:pPr algn="ctr"/>
            <a:r>
              <a:rPr lang="en-US" sz="1836" dirty="0">
                <a:solidFill>
                  <a:srgbClr val="FFFFFF"/>
                </a:solidFill>
              </a:rPr>
              <a:t>SharePoint</a:t>
            </a:r>
          </a:p>
          <a:p>
            <a:pPr algn="ctr"/>
            <a:r>
              <a:rPr lang="en-US" sz="1836" dirty="0">
                <a:solidFill>
                  <a:srgbClr val="FFFFFF"/>
                </a:solidFill>
              </a:rPr>
              <a:t>App Catalog</a:t>
            </a:r>
          </a:p>
        </p:txBody>
      </p:sp>
      <p:sp>
        <p:nvSpPr>
          <p:cNvPr id="13" name="Rectangle 12"/>
          <p:cNvSpPr/>
          <p:nvPr/>
        </p:nvSpPr>
        <p:spPr>
          <a:xfrm>
            <a:off x="6994508" y="2290993"/>
            <a:ext cx="1495825" cy="53971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24309" tIns="62154" rIns="124309" bIns="62154" rtlCol="0" anchor="ctr"/>
          <a:lstStyle/>
          <a:p>
            <a:pPr algn="ctr"/>
            <a:r>
              <a:rPr lang="en-US" sz="1530" dirty="0">
                <a:solidFill>
                  <a:srgbClr val="000000"/>
                </a:solidFill>
              </a:rPr>
              <a:t>TRIAL/ PURCHASE</a:t>
            </a:r>
          </a:p>
        </p:txBody>
      </p:sp>
      <p:cxnSp>
        <p:nvCxnSpPr>
          <p:cNvPr id="14" name="Straight Arrow Connector 13"/>
          <p:cNvCxnSpPr>
            <a:stCxn id="7" idx="3"/>
            <a:endCxn id="8" idx="1"/>
          </p:cNvCxnSpPr>
          <p:nvPr/>
        </p:nvCxnSpPr>
        <p:spPr>
          <a:xfrm>
            <a:off x="4225085" y="2475565"/>
            <a:ext cx="86378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597508" y="2885070"/>
            <a:ext cx="2289826"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225085" y="4720423"/>
            <a:ext cx="86378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1" idx="3"/>
            <a:endCxn id="12" idx="1"/>
          </p:cNvCxnSpPr>
          <p:nvPr/>
        </p:nvCxnSpPr>
        <p:spPr>
          <a:xfrm flipV="1">
            <a:off x="6683122" y="4706352"/>
            <a:ext cx="2157312" cy="1407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12" idx="1"/>
          </p:cNvCxnSpPr>
          <p:nvPr/>
        </p:nvCxnSpPr>
        <p:spPr>
          <a:xfrm>
            <a:off x="6284306" y="3096210"/>
            <a:ext cx="2556128" cy="161014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7078263" y="3554979"/>
            <a:ext cx="1400901" cy="54005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24309" tIns="62154" rIns="124309" bIns="62154" rtlCol="0" anchor="ctr"/>
          <a:lstStyle/>
          <a:p>
            <a:pPr algn="ctr"/>
            <a:r>
              <a:rPr lang="en-US" sz="1530" dirty="0">
                <a:solidFill>
                  <a:srgbClr val="FFFFFF"/>
                </a:solidFill>
              </a:rPr>
              <a:t>TRIAL/</a:t>
            </a:r>
            <a:br>
              <a:rPr lang="en-US" sz="1530" dirty="0">
                <a:solidFill>
                  <a:srgbClr val="FFFFFF"/>
                </a:solidFill>
              </a:rPr>
            </a:br>
            <a:r>
              <a:rPr lang="en-US" sz="1530" dirty="0">
                <a:solidFill>
                  <a:srgbClr val="FFFFFF"/>
                </a:solidFill>
              </a:rPr>
              <a:t>PURCHASE</a:t>
            </a:r>
          </a:p>
        </p:txBody>
      </p:sp>
      <p:sp>
        <p:nvSpPr>
          <p:cNvPr id="20" name="Rectangle 19"/>
          <p:cNvSpPr/>
          <p:nvPr/>
        </p:nvSpPr>
        <p:spPr>
          <a:xfrm>
            <a:off x="8931213" y="1416124"/>
            <a:ext cx="2655439" cy="45469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24309" tIns="62154" rIns="124309" bIns="62154" rtlCol="0" anchor="ctr"/>
          <a:lstStyle/>
          <a:p>
            <a:pPr algn="ctr"/>
            <a:r>
              <a:rPr lang="en-US" sz="1530" dirty="0">
                <a:solidFill>
                  <a:srgbClr val="000000"/>
                </a:solidFill>
              </a:rPr>
              <a:t>Office and SharePoint</a:t>
            </a:r>
          </a:p>
        </p:txBody>
      </p:sp>
      <p:sp>
        <p:nvSpPr>
          <p:cNvPr id="21" name="Rectangle 20"/>
          <p:cNvSpPr/>
          <p:nvPr/>
        </p:nvSpPr>
        <p:spPr bwMode="auto">
          <a:xfrm>
            <a:off x="808037" y="2885070"/>
            <a:ext cx="1624468" cy="13743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93252" tIns="93252" rIns="93252" bIns="93252" rtlCol="0" anchor="b"/>
          <a:lstStyle/>
          <a:p>
            <a:pPr algn="ctr"/>
            <a:r>
              <a:rPr lang="en-US" sz="1836" dirty="0">
                <a:solidFill>
                  <a:srgbClr val="FFFFFF"/>
                </a:solidFill>
              </a:rPr>
              <a:t>Developer</a:t>
            </a:r>
            <a:endParaRPr lang="en-US" sz="1530" dirty="0">
              <a:solidFill>
                <a:srgbClr val="FFFFFF"/>
              </a:solidFill>
            </a:endParaRPr>
          </a:p>
        </p:txBody>
      </p:sp>
      <p:cxnSp>
        <p:nvCxnSpPr>
          <p:cNvPr id="24" name="Straight Arrow Connector 23"/>
          <p:cNvCxnSpPr/>
          <p:nvPr/>
        </p:nvCxnSpPr>
        <p:spPr>
          <a:xfrm>
            <a:off x="9681653" y="3242252"/>
            <a:ext cx="0" cy="818334"/>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grpSp>
        <p:nvGrpSpPr>
          <p:cNvPr id="34" name="Group 33"/>
          <p:cNvGrpSpPr/>
          <p:nvPr/>
        </p:nvGrpSpPr>
        <p:grpSpPr>
          <a:xfrm>
            <a:off x="10464074" y="1917955"/>
            <a:ext cx="1122579" cy="1313199"/>
            <a:chOff x="9896258" y="1917955"/>
            <a:chExt cx="1122579" cy="1313199"/>
          </a:xfrm>
        </p:grpSpPr>
        <p:sp>
          <p:nvSpPr>
            <p:cNvPr id="23" name="Rectangle 22"/>
            <p:cNvSpPr/>
            <p:nvPr/>
          </p:nvSpPr>
          <p:spPr bwMode="auto">
            <a:xfrm>
              <a:off x="9896258" y="1917955"/>
              <a:ext cx="1122579" cy="13131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93252" tIns="93252" rIns="93252" bIns="93252" rtlCol="0" anchor="b"/>
            <a:lstStyle/>
            <a:p>
              <a:pPr algn="ctr"/>
              <a:r>
                <a:rPr lang="en-US" sz="1530" dirty="0">
                  <a:solidFill>
                    <a:srgbClr val="FFFFFF"/>
                  </a:solidFill>
                </a:rPr>
                <a:t>End users</a:t>
              </a:r>
            </a:p>
          </p:txBody>
        </p:sp>
        <p:pic>
          <p:nvPicPr>
            <p:cNvPr id="25" name="Picture 24" descr="\\MAGNUM\Projects\Microsoft\Cloud Power FY12\Design\ICONS_PNG\Professionals.png"/>
            <p:cNvPicPr>
              <a:picLocks noChangeAspect="1" noChangeArrowheads="1"/>
            </p:cNvPicPr>
            <p:nvPr/>
          </p:nvPicPr>
          <p:blipFill>
            <a:blip r:embed="rId3" cstate="print">
              <a:lum bright="100000"/>
            </a:blip>
            <a:srcRect/>
            <a:stretch>
              <a:fillRect/>
            </a:stretch>
          </p:blipFill>
          <p:spPr bwMode="auto">
            <a:xfrm>
              <a:off x="10146221" y="2028513"/>
              <a:ext cx="622651" cy="829987"/>
            </a:xfrm>
            <a:prstGeom prst="rect">
              <a:avLst/>
            </a:prstGeom>
          </p:spPr>
          <p:style>
            <a:lnRef idx="2">
              <a:schemeClr val="dk1">
                <a:shade val="50000"/>
              </a:schemeClr>
            </a:lnRef>
            <a:fillRef idx="1">
              <a:schemeClr val="dk1"/>
            </a:fillRef>
            <a:effectRef idx="0">
              <a:schemeClr val="dk1"/>
            </a:effectRef>
            <a:fontRef idx="minor">
              <a:schemeClr val="lt1"/>
            </a:fontRef>
          </p:style>
        </p:pic>
      </p:grpSp>
      <p:grpSp>
        <p:nvGrpSpPr>
          <p:cNvPr id="33" name="Group 32"/>
          <p:cNvGrpSpPr/>
          <p:nvPr/>
        </p:nvGrpSpPr>
        <p:grpSpPr>
          <a:xfrm>
            <a:off x="6786053" y="4865913"/>
            <a:ext cx="1027813" cy="1369438"/>
            <a:chOff x="6680408" y="4922760"/>
            <a:chExt cx="1027813" cy="1369438"/>
          </a:xfrm>
        </p:grpSpPr>
        <p:sp>
          <p:nvSpPr>
            <p:cNvPr id="22" name="Rectangle 21"/>
            <p:cNvSpPr/>
            <p:nvPr/>
          </p:nvSpPr>
          <p:spPr bwMode="auto">
            <a:xfrm>
              <a:off x="6680408" y="4922760"/>
              <a:ext cx="1027813" cy="136943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3252" tIns="93252" rIns="93252" bIns="93252" rtlCol="0" anchor="b"/>
            <a:lstStyle/>
            <a:p>
              <a:pPr algn="ctr"/>
              <a:r>
                <a:rPr lang="en-US" sz="1530" dirty="0">
                  <a:solidFill>
                    <a:srgbClr val="FFFFFF"/>
                  </a:solidFill>
                </a:rPr>
                <a:t>IT admin</a:t>
              </a:r>
            </a:p>
          </p:txBody>
        </p:sp>
        <p:pic>
          <p:nvPicPr>
            <p:cNvPr id="26" name="Picture 25" descr="\\MAGNUM\Projects\Microsoft\Cloud Power FY12\Design\ICONS_PNG\Devices.png"/>
            <p:cNvPicPr>
              <a:picLocks noChangeAspect="1" noChangeArrowheads="1"/>
            </p:cNvPicPr>
            <p:nvPr/>
          </p:nvPicPr>
          <p:blipFill>
            <a:blip r:embed="rId4" cstate="print">
              <a:lum bright="100000" contrast="100000"/>
            </a:blip>
            <a:stretch>
              <a:fillRect/>
            </a:stretch>
          </p:blipFill>
          <p:spPr bwMode="auto">
            <a:xfrm>
              <a:off x="6863660" y="5010741"/>
              <a:ext cx="661308" cy="881515"/>
            </a:xfrm>
            <a:prstGeom prst="rect">
              <a:avLst/>
            </a:prstGeom>
            <a:ln/>
          </p:spPr>
          <p:style>
            <a:lnRef idx="2">
              <a:schemeClr val="accent4">
                <a:shade val="50000"/>
              </a:schemeClr>
            </a:lnRef>
            <a:fillRef idx="1">
              <a:schemeClr val="accent4"/>
            </a:fillRef>
            <a:effectRef idx="0">
              <a:schemeClr val="accent4"/>
            </a:effectRef>
            <a:fontRef idx="minor">
              <a:schemeClr val="lt1"/>
            </a:fontRef>
          </p:style>
        </p:pic>
      </p:grpSp>
      <p:pic>
        <p:nvPicPr>
          <p:cNvPr id="27" name="Picture 26" descr="\\MAGNUM\Projects\Microsoft\Cloud Power FY12\Design\Icons\PNGs\Optimized.png"/>
          <p:cNvPicPr>
            <a:picLocks noChangeAspect="1" noChangeArrowheads="1"/>
          </p:cNvPicPr>
          <p:nvPr/>
        </p:nvPicPr>
        <p:blipFill>
          <a:blip r:embed="rId5" cstate="print">
            <a:lum bright="100000"/>
          </a:blip>
          <a:srcRect/>
          <a:stretch>
            <a:fillRect/>
          </a:stretch>
        </p:blipFill>
        <p:spPr bwMode="auto">
          <a:xfrm>
            <a:off x="1243829" y="3059239"/>
            <a:ext cx="752884" cy="714378"/>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403228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94"/>
          <p:cNvSpPr/>
          <p:nvPr/>
        </p:nvSpPr>
        <p:spPr bwMode="auto">
          <a:xfrm>
            <a:off x="5196736" y="1934336"/>
            <a:ext cx="1932126" cy="103225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ctr"/>
          <a:lstStyle/>
          <a:p>
            <a:pPr algn="ctr" defTabSz="931670"/>
            <a:r>
              <a:rPr lang="en-US" sz="1326" dirty="0">
                <a:solidFill>
                  <a:srgbClr val="FFFFFF">
                    <a:alpha val="99000"/>
                  </a:srgbClr>
                </a:solidFill>
              </a:rPr>
              <a:t>SharePoint </a:t>
            </a:r>
          </a:p>
        </p:txBody>
      </p:sp>
      <p:sp>
        <p:nvSpPr>
          <p:cNvPr id="113" name="Up Arrow 112"/>
          <p:cNvSpPr/>
          <p:nvPr/>
        </p:nvSpPr>
        <p:spPr bwMode="auto">
          <a:xfrm rot="10800000">
            <a:off x="5992003" y="2985640"/>
            <a:ext cx="313860" cy="1075811"/>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94"/>
          <p:cNvSpPr/>
          <p:nvPr/>
        </p:nvSpPr>
        <p:spPr bwMode="auto">
          <a:xfrm>
            <a:off x="2117387" y="1934336"/>
            <a:ext cx="1954839" cy="101585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Office Store </a:t>
            </a:r>
          </a:p>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SharePoint App Catalog</a:t>
            </a:r>
          </a:p>
        </p:txBody>
      </p:sp>
      <p:sp>
        <p:nvSpPr>
          <p:cNvPr id="59" name="Up Arrow 58"/>
          <p:cNvSpPr/>
          <p:nvPr/>
        </p:nvSpPr>
        <p:spPr bwMode="auto">
          <a:xfrm rot="5400000">
            <a:off x="4509753" y="1928772"/>
            <a:ext cx="266058" cy="1093950"/>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TextBox 66"/>
          <p:cNvSpPr txBox="1"/>
          <p:nvPr/>
        </p:nvSpPr>
        <p:spPr>
          <a:xfrm>
            <a:off x="5638112" y="6084857"/>
            <a:ext cx="2506221" cy="38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algn="ctr"/>
            <a:r>
              <a:rPr lang="en-US" sz="2448" spc="-71" dirty="0" smtClean="0">
                <a:gradFill>
                  <a:gsLst>
                    <a:gs pos="2917">
                      <a:srgbClr val="000000"/>
                    </a:gs>
                    <a:gs pos="30000">
                      <a:srgbClr val="000000"/>
                    </a:gs>
                  </a:gsLst>
                  <a:lin ang="5400000" scaled="0"/>
                </a:gradFill>
              </a:rPr>
              <a:t>Web Browser</a:t>
            </a:r>
            <a:endParaRPr lang="en-US" sz="2448" spc="-71" dirty="0">
              <a:gradFill>
                <a:gsLst>
                  <a:gs pos="2917">
                    <a:srgbClr val="000000"/>
                  </a:gs>
                  <a:gs pos="30000">
                    <a:srgbClr val="000000"/>
                  </a:gs>
                </a:gsLst>
                <a:lin ang="5400000" scaled="0"/>
              </a:gradFill>
            </a:endParaRPr>
          </a:p>
        </p:txBody>
      </p:sp>
      <p:sp>
        <p:nvSpPr>
          <p:cNvPr id="2" name="Title 1"/>
          <p:cNvSpPr>
            <a:spLocks noGrp="1"/>
          </p:cNvSpPr>
          <p:nvPr>
            <p:ph type="title"/>
          </p:nvPr>
        </p:nvSpPr>
        <p:spPr/>
        <p:txBody>
          <a:bodyPr/>
          <a:lstStyle/>
          <a:p>
            <a:r>
              <a:rPr lang="en-US" dirty="0" smtClean="0"/>
              <a:t>Recap: Anatomy of an app for SharePoint</a:t>
            </a:r>
            <a:endParaRPr lang="en-US" dirty="0"/>
          </a:p>
        </p:txBody>
      </p:sp>
      <p:sp>
        <p:nvSpPr>
          <p:cNvPr id="96" name="TextBox 95"/>
          <p:cNvSpPr txBox="1"/>
          <p:nvPr/>
        </p:nvSpPr>
        <p:spPr>
          <a:xfrm>
            <a:off x="4108738" y="2221064"/>
            <a:ext cx="1381434" cy="315957"/>
          </a:xfrm>
          <a:prstGeom prst="rect">
            <a:avLst/>
          </a:prstGeom>
          <a:noFill/>
        </p:spPr>
        <p:txBody>
          <a:bodyPr wrap="square" rtlCol="0">
            <a:spAutoFit/>
          </a:bodyPr>
          <a:lstStyle/>
          <a:p>
            <a:r>
              <a:rPr lang="en-US" sz="1836" dirty="0">
                <a:solidFill>
                  <a:srgbClr val="00188F"/>
                </a:solidFill>
              </a:rPr>
              <a:t>Manifest</a:t>
            </a:r>
          </a:p>
        </p:txBody>
      </p:sp>
      <p:sp>
        <p:nvSpPr>
          <p:cNvPr id="97" name="TextBox 96"/>
          <p:cNvSpPr txBox="1"/>
          <p:nvPr/>
        </p:nvSpPr>
        <p:spPr>
          <a:xfrm>
            <a:off x="5312337" y="3193540"/>
            <a:ext cx="1599614" cy="382308"/>
          </a:xfrm>
          <a:prstGeom prst="rect">
            <a:avLst/>
          </a:prstGeom>
          <a:noFill/>
        </p:spPr>
        <p:txBody>
          <a:bodyPr wrap="square" rtlCol="0">
            <a:spAutoFit/>
          </a:bodyPr>
          <a:lstStyle/>
          <a:p>
            <a:pPr algn="ctr"/>
            <a:r>
              <a:rPr lang="en-US" sz="1836" dirty="0" smtClean="0">
                <a:solidFill>
                  <a:srgbClr val="00188F"/>
                </a:solidFill>
              </a:rPr>
              <a:t>Content</a:t>
            </a:r>
            <a:endParaRPr lang="en-US" sz="1836" dirty="0">
              <a:solidFill>
                <a:srgbClr val="00188F"/>
              </a:solidFill>
            </a:endParaRPr>
          </a:p>
        </p:txBody>
      </p:sp>
      <p:sp>
        <p:nvSpPr>
          <p:cNvPr id="69" name="Rectangle 94"/>
          <p:cNvSpPr/>
          <p:nvPr/>
        </p:nvSpPr>
        <p:spPr bwMode="auto">
          <a:xfrm>
            <a:off x="8083204" y="1934336"/>
            <a:ext cx="1945033" cy="102986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defTabSz="931670"/>
            <a:r>
              <a:rPr lang="en-US" sz="1326" dirty="0">
                <a:solidFill>
                  <a:srgbClr val="FFFFFF">
                    <a:alpha val="99000"/>
                  </a:srgbClr>
                </a:solidFill>
              </a:rPr>
              <a:t>Web Server: Azure, IIS, LAMP, etc…</a:t>
            </a:r>
          </a:p>
        </p:txBody>
      </p:sp>
      <p:sp>
        <p:nvSpPr>
          <p:cNvPr id="4" name="Up Arrow 3"/>
          <p:cNvSpPr/>
          <p:nvPr/>
        </p:nvSpPr>
        <p:spPr bwMode="auto">
          <a:xfrm rot="13037369">
            <a:off x="7926744" y="2914191"/>
            <a:ext cx="330034" cy="1276956"/>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9" name="TextBox 98"/>
          <p:cNvSpPr txBox="1"/>
          <p:nvPr/>
        </p:nvSpPr>
        <p:spPr>
          <a:xfrm>
            <a:off x="7304342" y="3224735"/>
            <a:ext cx="1599614" cy="382308"/>
          </a:xfrm>
          <a:prstGeom prst="rect">
            <a:avLst/>
          </a:prstGeom>
          <a:noFill/>
        </p:spPr>
        <p:txBody>
          <a:bodyPr wrap="square" rtlCol="0">
            <a:spAutoFit/>
          </a:bodyPr>
          <a:lstStyle/>
          <a:p>
            <a:pPr algn="ctr"/>
            <a:r>
              <a:rPr lang="en-US" sz="1836" dirty="0" smtClean="0">
                <a:solidFill>
                  <a:srgbClr val="00188F"/>
                </a:solidFill>
              </a:rPr>
              <a:t>Web Content</a:t>
            </a:r>
            <a:endParaRPr lang="en-US" sz="1836" dirty="0">
              <a:solidFill>
                <a:srgbClr val="00188F"/>
              </a:solidFill>
            </a:endParaRPr>
          </a:p>
        </p:txBody>
      </p:sp>
      <p:sp>
        <p:nvSpPr>
          <p:cNvPr id="6" name="Left-Right Arrow 5"/>
          <p:cNvSpPr/>
          <p:nvPr/>
        </p:nvSpPr>
        <p:spPr bwMode="auto">
          <a:xfrm>
            <a:off x="7132636" y="2300979"/>
            <a:ext cx="950567" cy="308909"/>
          </a:xfrm>
          <a:prstGeom prst="lef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5804885" y="4091613"/>
            <a:ext cx="2194205" cy="1911873"/>
          </a:xfrm>
          <a:prstGeom prst="rect">
            <a:avLst/>
          </a:prstGeom>
        </p:spPr>
      </p:pic>
    </p:spTree>
    <p:extLst>
      <p:ext uri="{BB962C8B-B14F-4D97-AF65-F5344CB8AC3E}">
        <p14:creationId xmlns:p14="http://schemas.microsoft.com/office/powerpoint/2010/main" val="1736980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94"/>
          <p:cNvSpPr/>
          <p:nvPr/>
        </p:nvSpPr>
        <p:spPr bwMode="auto">
          <a:xfrm>
            <a:off x="5196736" y="1934336"/>
            <a:ext cx="1932126" cy="103225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ctr"/>
          <a:lstStyle/>
          <a:p>
            <a:pPr algn="ctr" defTabSz="931670"/>
            <a:r>
              <a:rPr lang="en-US" sz="1326" dirty="0">
                <a:solidFill>
                  <a:srgbClr val="FFFFFF">
                    <a:alpha val="99000"/>
                  </a:srgbClr>
                </a:solidFill>
              </a:rPr>
              <a:t>SharePoint </a:t>
            </a:r>
          </a:p>
        </p:txBody>
      </p:sp>
      <p:sp>
        <p:nvSpPr>
          <p:cNvPr id="113" name="Up Arrow 112"/>
          <p:cNvSpPr/>
          <p:nvPr/>
        </p:nvSpPr>
        <p:spPr bwMode="auto">
          <a:xfrm rot="10800000">
            <a:off x="5992003" y="2985640"/>
            <a:ext cx="313860" cy="1075811"/>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94"/>
          <p:cNvSpPr/>
          <p:nvPr/>
        </p:nvSpPr>
        <p:spPr bwMode="auto">
          <a:xfrm>
            <a:off x="2117387" y="1934336"/>
            <a:ext cx="1954839" cy="101585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3211" tIns="46607" rIns="93211" bIns="46607" rtlCol="0" anchor="t"/>
          <a:lstStyle/>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Office Store </a:t>
            </a:r>
          </a:p>
          <a:p>
            <a:pPr algn="ctr" defTabSz="931670"/>
            <a:endParaRPr lang="en-US" sz="1326" dirty="0">
              <a:solidFill>
                <a:srgbClr val="FFFFFF">
                  <a:alpha val="99000"/>
                </a:srgbClr>
              </a:solidFill>
            </a:endParaRPr>
          </a:p>
          <a:p>
            <a:pPr algn="ctr" defTabSz="931670"/>
            <a:r>
              <a:rPr lang="en-US" sz="1326" dirty="0">
                <a:solidFill>
                  <a:srgbClr val="FFFFFF">
                    <a:alpha val="99000"/>
                  </a:srgbClr>
                </a:solidFill>
              </a:rPr>
              <a:t>SharePoint App Catalog</a:t>
            </a:r>
          </a:p>
        </p:txBody>
      </p:sp>
      <p:sp>
        <p:nvSpPr>
          <p:cNvPr id="59" name="Up Arrow 58"/>
          <p:cNvSpPr/>
          <p:nvPr/>
        </p:nvSpPr>
        <p:spPr bwMode="auto">
          <a:xfrm rot="5400000">
            <a:off x="4509753" y="1928772"/>
            <a:ext cx="266058" cy="1093950"/>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TextBox 66"/>
          <p:cNvSpPr txBox="1"/>
          <p:nvPr/>
        </p:nvSpPr>
        <p:spPr>
          <a:xfrm>
            <a:off x="5638112" y="6084857"/>
            <a:ext cx="2506221" cy="38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algn="ctr"/>
            <a:r>
              <a:rPr lang="en-US" sz="2448" spc="-71" dirty="0" smtClean="0">
                <a:gradFill>
                  <a:gsLst>
                    <a:gs pos="2917">
                      <a:srgbClr val="000000"/>
                    </a:gs>
                    <a:gs pos="30000">
                      <a:srgbClr val="000000"/>
                    </a:gs>
                  </a:gsLst>
                  <a:lin ang="5400000" scaled="0"/>
                </a:gradFill>
              </a:rPr>
              <a:t>Web Browser</a:t>
            </a:r>
            <a:endParaRPr lang="en-US" sz="2448" spc="-71" dirty="0">
              <a:gradFill>
                <a:gsLst>
                  <a:gs pos="2917">
                    <a:srgbClr val="000000"/>
                  </a:gs>
                  <a:gs pos="30000">
                    <a:srgbClr val="000000"/>
                  </a:gs>
                </a:gsLst>
                <a:lin ang="5400000" scaled="0"/>
              </a:gradFill>
            </a:endParaRPr>
          </a:p>
        </p:txBody>
      </p:sp>
      <p:sp>
        <p:nvSpPr>
          <p:cNvPr id="2" name="Title 1"/>
          <p:cNvSpPr>
            <a:spLocks noGrp="1"/>
          </p:cNvSpPr>
          <p:nvPr>
            <p:ph type="title"/>
          </p:nvPr>
        </p:nvSpPr>
        <p:spPr/>
        <p:txBody>
          <a:bodyPr/>
          <a:lstStyle/>
          <a:p>
            <a:r>
              <a:rPr lang="en-US" dirty="0" smtClean="0"/>
              <a:t>Recap: Anatomy of an app for SharePoint</a:t>
            </a:r>
            <a:endParaRPr lang="en-US" dirty="0"/>
          </a:p>
        </p:txBody>
      </p:sp>
      <p:sp>
        <p:nvSpPr>
          <p:cNvPr id="96" name="TextBox 95"/>
          <p:cNvSpPr txBox="1"/>
          <p:nvPr/>
        </p:nvSpPr>
        <p:spPr>
          <a:xfrm>
            <a:off x="4108738" y="2221064"/>
            <a:ext cx="1381434" cy="315957"/>
          </a:xfrm>
          <a:prstGeom prst="rect">
            <a:avLst/>
          </a:prstGeom>
          <a:noFill/>
        </p:spPr>
        <p:txBody>
          <a:bodyPr wrap="square" rtlCol="0">
            <a:spAutoFit/>
          </a:bodyPr>
          <a:lstStyle/>
          <a:p>
            <a:r>
              <a:rPr lang="en-US" sz="1836" dirty="0">
                <a:solidFill>
                  <a:srgbClr val="00188F"/>
                </a:solidFill>
              </a:rPr>
              <a:t>Manifest</a:t>
            </a:r>
          </a:p>
        </p:txBody>
      </p:sp>
      <p:sp>
        <p:nvSpPr>
          <p:cNvPr id="97" name="TextBox 96"/>
          <p:cNvSpPr txBox="1"/>
          <p:nvPr/>
        </p:nvSpPr>
        <p:spPr>
          <a:xfrm>
            <a:off x="5312337" y="3193540"/>
            <a:ext cx="1599614" cy="382308"/>
          </a:xfrm>
          <a:prstGeom prst="rect">
            <a:avLst/>
          </a:prstGeom>
          <a:noFill/>
        </p:spPr>
        <p:txBody>
          <a:bodyPr wrap="square" rtlCol="0">
            <a:spAutoFit/>
          </a:bodyPr>
          <a:lstStyle/>
          <a:p>
            <a:pPr algn="ctr"/>
            <a:r>
              <a:rPr lang="en-US" sz="1836" dirty="0" smtClean="0">
                <a:solidFill>
                  <a:srgbClr val="00188F"/>
                </a:solidFill>
              </a:rPr>
              <a:t>Content</a:t>
            </a:r>
            <a:endParaRPr lang="en-US" sz="1836" dirty="0">
              <a:solidFill>
                <a:srgbClr val="00188F"/>
              </a:solidFill>
            </a:endParaRPr>
          </a:p>
        </p:txBody>
      </p:sp>
      <p:sp>
        <p:nvSpPr>
          <p:cNvPr id="4" name="Up Arrow 3"/>
          <p:cNvSpPr/>
          <p:nvPr/>
        </p:nvSpPr>
        <p:spPr bwMode="auto">
          <a:xfrm rot="13037369">
            <a:off x="7926744" y="2914191"/>
            <a:ext cx="330034" cy="1276956"/>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9" name="TextBox 98"/>
          <p:cNvSpPr txBox="1"/>
          <p:nvPr/>
        </p:nvSpPr>
        <p:spPr>
          <a:xfrm>
            <a:off x="7304342" y="3224735"/>
            <a:ext cx="1599614" cy="382308"/>
          </a:xfrm>
          <a:prstGeom prst="rect">
            <a:avLst/>
          </a:prstGeom>
          <a:noFill/>
        </p:spPr>
        <p:txBody>
          <a:bodyPr wrap="square" rtlCol="0">
            <a:spAutoFit/>
          </a:bodyPr>
          <a:lstStyle/>
          <a:p>
            <a:pPr algn="ctr"/>
            <a:r>
              <a:rPr lang="en-US" sz="1836" dirty="0" smtClean="0">
                <a:solidFill>
                  <a:srgbClr val="00188F"/>
                </a:solidFill>
              </a:rPr>
              <a:t>Web Content</a:t>
            </a:r>
            <a:endParaRPr lang="en-US" sz="1836" dirty="0">
              <a:solidFill>
                <a:srgbClr val="00188F"/>
              </a:solidFill>
            </a:endParaRPr>
          </a:p>
        </p:txBody>
      </p:sp>
      <p:sp>
        <p:nvSpPr>
          <p:cNvPr id="6" name="Left-Right Arrow 5"/>
          <p:cNvSpPr/>
          <p:nvPr/>
        </p:nvSpPr>
        <p:spPr bwMode="auto">
          <a:xfrm>
            <a:off x="7132636" y="2300979"/>
            <a:ext cx="950567" cy="308909"/>
          </a:xfrm>
          <a:prstGeom prst="lef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5804885" y="4091613"/>
            <a:ext cx="2194205" cy="1911873"/>
          </a:xfrm>
          <a:prstGeom prst="rect">
            <a:avLst/>
          </a:prstGeom>
        </p:spPr>
      </p:pic>
      <p:sp>
        <p:nvSpPr>
          <p:cNvPr id="60" name="Rectangle 94"/>
          <p:cNvSpPr/>
          <p:nvPr/>
        </p:nvSpPr>
        <p:spPr bwMode="auto">
          <a:xfrm>
            <a:off x="8091761" y="1902254"/>
            <a:ext cx="1945033" cy="102986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3211" tIns="46607" rIns="93211" bIns="46607" rtlCol="0" anchor="ctr"/>
          <a:lstStyle/>
          <a:p>
            <a:pPr algn="ctr" defTabSz="931670"/>
            <a:r>
              <a:rPr lang="en-US" sz="1326" dirty="0" smtClean="0">
                <a:solidFill>
                  <a:srgbClr val="FFFFFF">
                    <a:alpha val="99000"/>
                  </a:srgbClr>
                </a:solidFill>
              </a:rPr>
              <a:t>Azure Web Site managed by SharePoint</a:t>
            </a:r>
            <a:endParaRPr lang="en-US" sz="1326" dirty="0">
              <a:solidFill>
                <a:srgbClr val="FFFFFF">
                  <a:alpha val="99000"/>
                </a:srgbClr>
              </a:solidFill>
            </a:endParaRPr>
          </a:p>
        </p:txBody>
      </p:sp>
    </p:spTree>
    <p:extLst>
      <p:ext uri="{BB962C8B-B14F-4D97-AF65-F5344CB8AC3E}">
        <p14:creationId xmlns:p14="http://schemas.microsoft.com/office/powerpoint/2010/main" val="21606469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Saurabh Bhatia</a:t>
            </a:r>
            <a:endParaRPr lang="en-US" dirty="0"/>
          </a:p>
        </p:txBody>
      </p:sp>
      <p:sp>
        <p:nvSpPr>
          <p:cNvPr id="3" name="Title 2"/>
          <p:cNvSpPr>
            <a:spLocks noGrp="1"/>
          </p:cNvSpPr>
          <p:nvPr>
            <p:ph type="title"/>
          </p:nvPr>
        </p:nvSpPr>
        <p:spPr/>
        <p:txBody>
          <a:bodyPr/>
          <a:lstStyle/>
          <a:p>
            <a:r>
              <a:rPr lang="en-US" dirty="0" smtClean="0"/>
              <a:t>Demo: SharePoint + Windows Azure</a:t>
            </a:r>
            <a:endParaRPr lang="en-US" dirty="0"/>
          </a:p>
        </p:txBody>
      </p:sp>
    </p:spTree>
    <p:extLst>
      <p:ext uri="{BB962C8B-B14F-4D97-AF65-F5344CB8AC3E}">
        <p14:creationId xmlns:p14="http://schemas.microsoft.com/office/powerpoint/2010/main" val="708132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Value of apps comes to Office </a:t>
            </a:r>
            <a:r>
              <a:rPr lang="en-US" dirty="0" smtClean="0"/>
              <a:t>Apps </a:t>
            </a:r>
            <a:r>
              <a:rPr lang="en-US" dirty="0"/>
              <a:t>are easy to build</a:t>
            </a:r>
          </a:p>
          <a:p>
            <a:pPr lvl="1"/>
            <a:r>
              <a:rPr lang="en-US" dirty="0"/>
              <a:t>Web standards based</a:t>
            </a:r>
          </a:p>
          <a:p>
            <a:pPr lvl="1"/>
            <a:r>
              <a:rPr lang="en-US" dirty="0"/>
              <a:t>First class developer tools</a:t>
            </a:r>
          </a:p>
          <a:p>
            <a:pPr>
              <a:spcAft>
                <a:spcPts val="400"/>
              </a:spcAft>
            </a:pPr>
            <a:r>
              <a:rPr lang="en-US" dirty="0"/>
              <a:t>Apps are easy to deploy and maintain</a:t>
            </a:r>
          </a:p>
          <a:p>
            <a:pPr lvl="1"/>
            <a:r>
              <a:rPr lang="en-US" dirty="0" smtClean="0"/>
              <a:t>Built </a:t>
            </a:r>
            <a:r>
              <a:rPr lang="en-US" dirty="0"/>
              <a:t>in monitoring, to track usage</a:t>
            </a:r>
          </a:p>
          <a:p>
            <a:pPr lvl="1"/>
            <a:r>
              <a:rPr lang="en-US" dirty="0"/>
              <a:t>Built in </a:t>
            </a:r>
            <a:r>
              <a:rPr lang="en-US" dirty="0" smtClean="0"/>
              <a:t>app lifecycle management</a:t>
            </a:r>
            <a:endParaRPr lang="en-US" dirty="0"/>
          </a:p>
          <a:p>
            <a:pPr>
              <a:spcAft>
                <a:spcPts val="400"/>
              </a:spcAft>
            </a:pPr>
            <a:r>
              <a:rPr lang="en-US" dirty="0" smtClean="0"/>
              <a:t>Office Store</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503237" y="2482534"/>
            <a:ext cx="4773107" cy="2333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2956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846639" y="3040065"/>
            <a:ext cx="7230166" cy="914400"/>
          </a:xfrm>
        </p:spPr>
        <p:txBody>
          <a:bodyPr/>
          <a:lstStyle/>
          <a:p>
            <a:r>
              <a:rPr lang="en-US" sz="3200" dirty="0">
                <a:solidFill>
                  <a:schemeClr val="tx1"/>
                </a:solidFill>
                <a:latin typeface="Segoe UI" panose="020B0502040204020203" pitchFamily="34" charset="0"/>
                <a:ea typeface="Segoe UI" panose="020B0502040204020203" pitchFamily="34" charset="0"/>
                <a:cs typeface="Segoe UI" panose="020B0502040204020203" pitchFamily="34" charset="0"/>
              </a:rPr>
              <a:t>Participate in Microsoft Developer Division design research</a:t>
            </a:r>
          </a:p>
          <a:p>
            <a:r>
              <a:rPr lang="en-US" sz="3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Influence </a:t>
            </a:r>
            <a:r>
              <a:rPr lang="en-US" sz="3200" dirty="0">
                <a:solidFill>
                  <a:schemeClr val="tx1"/>
                </a:solidFill>
                <a:latin typeface="Segoe UI" panose="020B0502040204020203" pitchFamily="34" charset="0"/>
                <a:ea typeface="Segoe UI" panose="020B0502040204020203" pitchFamily="34" charset="0"/>
                <a:cs typeface="Segoe UI" panose="020B0502040204020203" pitchFamily="34" charset="0"/>
              </a:rPr>
              <a:t>future design decisions</a:t>
            </a:r>
          </a:p>
          <a:p>
            <a:r>
              <a:rPr lang="en-US" sz="3200" dirty="0">
                <a:latin typeface="Segoe UI" panose="020B0502040204020203" pitchFamily="34" charset="0"/>
                <a:cs typeface="Segoe UI" panose="020B0502040204020203" pitchFamily="34" charset="0"/>
              </a:rPr>
              <a:t>Get </a:t>
            </a:r>
            <a:r>
              <a:rPr lang="en-US" sz="3200" dirty="0" smtClean="0">
                <a:latin typeface="Segoe UI" panose="020B0502040204020203" pitchFamily="34" charset="0"/>
                <a:cs typeface="Segoe UI" panose="020B0502040204020203" pitchFamily="34" charset="0"/>
              </a:rPr>
              <a:t>Microsoft </a:t>
            </a:r>
            <a:r>
              <a:rPr lang="en-US" sz="3200" dirty="0">
                <a:latin typeface="Segoe UI" panose="020B0502040204020203" pitchFamily="34" charset="0"/>
                <a:cs typeface="Segoe UI" panose="020B0502040204020203" pitchFamily="34" charset="0"/>
              </a:rPr>
              <a:t>software/hardware</a:t>
            </a:r>
            <a:endParaRPr lang="en-US" sz="3200" dirty="0">
              <a:solidFill>
                <a:schemeClr val="tx1"/>
              </a:solidFill>
              <a:latin typeface="Segoe UI" pitchFamily="34" charset="0"/>
              <a:ea typeface="Segoe UI" pitchFamily="34" charset="0"/>
              <a:cs typeface="Segoe UI" pitchFamily="34" charset="0"/>
            </a:endParaRPr>
          </a:p>
          <a:p>
            <a:r>
              <a:rPr lang="en-US" sz="3200" dirty="0">
                <a:latin typeface="Segoe UI" panose="020B0502040204020203" pitchFamily="34" charset="0"/>
                <a:cs typeface="Segoe UI" panose="020B0502040204020203" pitchFamily="34" charset="0"/>
              </a:rPr>
              <a:t>Enroll with Kelly here today, or enroll online at </a:t>
            </a:r>
            <a:r>
              <a:rPr lang="en-US" sz="3200" dirty="0">
                <a:solidFill>
                  <a:schemeClr val="tx1"/>
                </a:solidFill>
                <a:latin typeface="Segoe UI" pitchFamily="34" charset="0"/>
                <a:ea typeface="Segoe UI" pitchFamily="34" charset="0"/>
                <a:cs typeface="Segoe UI" pitchFamily="34" charset="0"/>
                <a:hlinkClick r:id="rId3"/>
              </a:rPr>
              <a:t>http://</a:t>
            </a:r>
            <a:r>
              <a:rPr lang="en-US" sz="3200" dirty="0" smtClean="0">
                <a:solidFill>
                  <a:schemeClr val="tx1"/>
                </a:solidFill>
                <a:latin typeface="Segoe UI" pitchFamily="34" charset="0"/>
                <a:ea typeface="Segoe UI" pitchFamily="34" charset="0"/>
                <a:cs typeface="Segoe UI" pitchFamily="34" charset="0"/>
                <a:hlinkClick r:id="rId3"/>
              </a:rPr>
              <a:t>aka.ms/yijoye</a:t>
            </a:r>
            <a:r>
              <a:rPr lang="en-US" sz="3200" dirty="0" smtClean="0">
                <a:solidFill>
                  <a:schemeClr val="tx1"/>
                </a:solidFill>
                <a:latin typeface="Segoe UI" pitchFamily="34" charset="0"/>
                <a:ea typeface="Segoe UI" pitchFamily="34" charset="0"/>
                <a:cs typeface="Segoe UI" pitchFamily="34" charset="0"/>
              </a:rPr>
              <a:t> </a:t>
            </a:r>
            <a:endParaRPr lang="en-US" sz="3200" dirty="0">
              <a:solidFill>
                <a:schemeClr val="tx1"/>
              </a:solidFill>
              <a:latin typeface="Segoe UI" pitchFamily="34" charset="0"/>
              <a:ea typeface="Segoe UI" pitchFamily="34" charset="0"/>
              <a:cs typeface="Segoe UI" pitchFamily="34" charset="0"/>
            </a:endParaRPr>
          </a:p>
        </p:txBody>
      </p:sp>
      <p:sp>
        <p:nvSpPr>
          <p:cNvPr id="4" name="Title 3"/>
          <p:cNvSpPr>
            <a:spLocks noGrp="1"/>
          </p:cNvSpPr>
          <p:nvPr>
            <p:ph type="ctrTitle"/>
          </p:nvPr>
        </p:nvSpPr>
        <p:spPr/>
        <p:txBody>
          <a:bodyPr/>
          <a:lstStyle/>
          <a:p>
            <a:r>
              <a:rPr lang="en-US" sz="6600" dirty="0" smtClean="0"/>
              <a:t>Participate in Design Research</a:t>
            </a:r>
            <a:endParaRPr lang="en-US" sz="6600" dirty="0"/>
          </a:p>
        </p:txBody>
      </p:sp>
    </p:spTree>
    <p:extLst>
      <p:ext uri="{BB962C8B-B14F-4D97-AF65-F5344CB8AC3E}">
        <p14:creationId xmlns:p14="http://schemas.microsoft.com/office/powerpoint/2010/main" val="1315327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846639" y="3040065"/>
            <a:ext cx="7230166" cy="914400"/>
          </a:xfrm>
        </p:spPr>
        <p:txBody>
          <a:bodyPr/>
          <a:lstStyle/>
          <a:p>
            <a:pPr marL="571500" indent="-571500">
              <a:buFont typeface="Arial" pitchFamily="34" charset="0"/>
              <a:buChar char="•"/>
            </a:pPr>
            <a:r>
              <a:rPr lang="en-US" sz="3200" dirty="0" smtClean="0">
                <a:hlinkClick r:id="rId3"/>
              </a:rPr>
              <a:t>http</a:t>
            </a:r>
            <a:r>
              <a:rPr lang="en-US" sz="3200" smtClean="0">
                <a:hlinkClick r:id="rId3"/>
              </a:rPr>
              <a:t>://dev.office.com</a:t>
            </a:r>
            <a:endParaRPr lang="en-US" sz="3200" dirty="0" smtClean="0"/>
          </a:p>
          <a:p>
            <a:pPr marL="571500" indent="-571500">
              <a:buFont typeface="Arial" pitchFamily="34" charset="0"/>
              <a:buChar char="•"/>
            </a:pPr>
            <a:r>
              <a:rPr lang="en-US" sz="3200" dirty="0" smtClean="0">
                <a:hlinkClick r:id="rId4"/>
              </a:rPr>
              <a:t>http://blogs.msdn.com/b/officeapps</a:t>
            </a:r>
            <a:endParaRPr lang="en-US" sz="3200" dirty="0" smtClean="0"/>
          </a:p>
          <a:p>
            <a:pPr marL="571500" indent="-571500">
              <a:buFont typeface="Arial" pitchFamily="34" charset="0"/>
              <a:buChar char="•"/>
            </a:pPr>
            <a:endParaRPr lang="en-US" sz="3200" dirty="0"/>
          </a:p>
        </p:txBody>
      </p:sp>
      <p:sp>
        <p:nvSpPr>
          <p:cNvPr id="4" name="Title 3"/>
          <p:cNvSpPr>
            <a:spLocks noGrp="1"/>
          </p:cNvSpPr>
          <p:nvPr>
            <p:ph type="ctrTitle"/>
          </p:nvPr>
        </p:nvSpPr>
        <p:spPr/>
        <p:txBody>
          <a:bodyPr/>
          <a:lstStyle/>
          <a:p>
            <a:r>
              <a:rPr lang="en-US" sz="6600" dirty="0" smtClean="0"/>
              <a:t>Office &amp; SharePoint Resources</a:t>
            </a:r>
            <a:endParaRPr lang="en-US" sz="6600" dirty="0"/>
          </a:p>
        </p:txBody>
      </p:sp>
      <p:sp>
        <p:nvSpPr>
          <p:cNvPr id="2" name="TextBox 1"/>
          <p:cNvSpPr txBox="1"/>
          <p:nvPr/>
        </p:nvSpPr>
        <p:spPr>
          <a:xfrm>
            <a:off x="4389457" y="5765039"/>
            <a:ext cx="7968079" cy="830997"/>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Please submit sessions </a:t>
            </a:r>
            <a:r>
              <a:rPr lang="en-US" sz="2400" dirty="0" err="1" smtClean="0">
                <a:gradFill>
                  <a:gsLst>
                    <a:gs pos="0">
                      <a:srgbClr val="FFFFFF"/>
                    </a:gs>
                    <a:gs pos="100000">
                      <a:srgbClr val="FFFFFF"/>
                    </a:gs>
                  </a:gsLst>
                  <a:lin ang="5400000" scaled="0"/>
                </a:gradFill>
              </a:rPr>
              <a:t>evals</a:t>
            </a:r>
            <a:r>
              <a:rPr lang="en-US" sz="2400" dirty="0" smtClean="0">
                <a:gradFill>
                  <a:gsLst>
                    <a:gs pos="0">
                      <a:srgbClr val="FFFFFF"/>
                    </a:gs>
                    <a:gs pos="100000">
                      <a:srgbClr val="FFFFFF"/>
                    </a:gs>
                  </a:gsLst>
                  <a:lin ang="5400000" scaled="0"/>
                </a:gradFill>
              </a:rPr>
              <a:t> on the Build Windows 8 App</a:t>
            </a:r>
          </a:p>
          <a:p>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5"/>
              </a:rPr>
              <a:t>http://aka.ms/BuildSessions</a:t>
            </a:r>
            <a:endParaRPr lang="en-US" sz="2400" dirty="0">
              <a:solidFill>
                <a:srgbClr val="FFFFFF"/>
              </a:solidFill>
            </a:endParaRPr>
          </a:p>
        </p:txBody>
      </p:sp>
    </p:spTree>
    <p:extLst>
      <p:ext uri="{BB962C8B-B14F-4D97-AF65-F5344CB8AC3E}">
        <p14:creationId xmlns:p14="http://schemas.microsoft.com/office/powerpoint/2010/main" val="2566285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The new Cloud App Model</a:t>
            </a:r>
            <a:endParaRPr lang="en-US" dirty="0"/>
          </a:p>
        </p:txBody>
      </p:sp>
    </p:spTree>
    <p:extLst>
      <p:ext uri="{BB962C8B-B14F-4D97-AF65-F5344CB8AC3E}">
        <p14:creationId xmlns:p14="http://schemas.microsoft.com/office/powerpoint/2010/main" val="38157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13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1354807"/>
            <a:ext cx="4334396" cy="2255454"/>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5"/>
          </p:nvPr>
        </p:nvSpPr>
        <p:spPr/>
        <p:txBody>
          <a:bodyPr/>
          <a:lstStyle/>
          <a:p>
            <a:r>
              <a:rPr lang="en-US" dirty="0" smtClean="0"/>
              <a:t>Bring the concept &amp; value of apps on devices to Office &amp; SharePoint</a:t>
            </a:r>
          </a:p>
          <a:p>
            <a:pPr marL="571500" indent="-571500">
              <a:buFont typeface="Arial" panose="020B0604020202020204" pitchFamily="34" charset="0"/>
              <a:buChar char="•"/>
            </a:pPr>
            <a:r>
              <a:rPr lang="en-US" dirty="0" smtClean="0"/>
              <a:t>Store</a:t>
            </a:r>
          </a:p>
          <a:p>
            <a:pPr marL="1028582" lvl="2" indent="-571500"/>
            <a:r>
              <a:rPr lang="en-US" dirty="0"/>
              <a:t>R</a:t>
            </a:r>
            <a:r>
              <a:rPr lang="en-US" dirty="0" smtClean="0"/>
              <a:t>each a billion Office users</a:t>
            </a:r>
          </a:p>
          <a:p>
            <a:pPr marL="1028582" lvl="2" indent="-571500"/>
            <a:r>
              <a:rPr lang="en-US" dirty="0" smtClean="0"/>
              <a:t>Easy to find, try, buy and share</a:t>
            </a:r>
          </a:p>
          <a:p>
            <a:pPr marL="571500" indent="-571500">
              <a:buFont typeface="Arial" panose="020B0604020202020204" pitchFamily="34" charset="0"/>
              <a:buChar char="•"/>
            </a:pPr>
            <a:r>
              <a:rPr lang="en-US" dirty="0"/>
              <a:t>C</a:t>
            </a:r>
            <a:r>
              <a:rPr lang="en-US" dirty="0" smtClean="0"/>
              <a:t>orporate app catalog</a:t>
            </a:r>
          </a:p>
          <a:p>
            <a:pPr marL="1028582" lvl="2" indent="-571500"/>
            <a:r>
              <a:rPr lang="en-US" dirty="0" smtClean="0"/>
              <a:t>Manage internal apps</a:t>
            </a:r>
          </a:p>
          <a:p>
            <a:pPr marL="1028582" lvl="2" indent="-571500"/>
            <a:r>
              <a:rPr lang="en-US" dirty="0" smtClean="0"/>
              <a:t>Govern Store apps</a:t>
            </a:r>
            <a:endParaRPr lang="en-US" dirty="0"/>
          </a:p>
        </p:txBody>
      </p:sp>
      <p:sp>
        <p:nvSpPr>
          <p:cNvPr id="3" name="Title 2"/>
          <p:cNvSpPr>
            <a:spLocks noGrp="1"/>
          </p:cNvSpPr>
          <p:nvPr>
            <p:ph type="title"/>
          </p:nvPr>
        </p:nvSpPr>
        <p:spPr/>
        <p:txBody>
          <a:bodyPr/>
          <a:lstStyle/>
          <a:p>
            <a:r>
              <a:rPr lang="en-US" dirty="0" smtClean="0"/>
              <a:t>Apps for Office and SharePoint?</a:t>
            </a:r>
            <a:endParaRPr lang="en-US" dirty="0"/>
          </a:p>
        </p:txBody>
      </p:sp>
      <p:pic>
        <p:nvPicPr>
          <p:cNvPr id="6" name="Picture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38" y="3736382"/>
            <a:ext cx="4334395" cy="2656276"/>
          </a:xfrm>
          <a:prstGeom prst="rect">
            <a:avLst/>
          </a:prstGeom>
          <a:ln>
            <a:noFill/>
          </a:ln>
          <a:effectLst>
            <a:outerShdw blurRad="292100" dist="139700" dir="2700000" algn="tl" rotWithShape="0">
              <a:srgbClr val="333333">
                <a:alpha val="65000"/>
              </a:srgbClr>
            </a:outerShdw>
          </a:effectLst>
        </p:spPr>
      </p:pic>
      <p:pic>
        <p:nvPicPr>
          <p:cNvPr id="5" name="Picture Placeholder 4"/>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503237" y="2482534"/>
            <a:ext cx="4773107" cy="2333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0513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App Model</a:t>
            </a:r>
            <a:endParaRPr lang="en-US" dirty="0"/>
          </a:p>
        </p:txBody>
      </p:sp>
      <p:sp>
        <p:nvSpPr>
          <p:cNvPr id="3" name="Content Placeholder 2"/>
          <p:cNvSpPr>
            <a:spLocks noGrp="1"/>
          </p:cNvSpPr>
          <p:nvPr>
            <p:ph idx="1"/>
          </p:nvPr>
        </p:nvSpPr>
        <p:spPr>
          <a:prstGeom prst="rect">
            <a:avLst/>
          </a:prstGeom>
        </p:spPr>
        <p:txBody>
          <a:bodyPr/>
          <a:lstStyle/>
          <a:p>
            <a:pPr>
              <a:lnSpc>
                <a:spcPct val="100000"/>
              </a:lnSpc>
            </a:pPr>
            <a:r>
              <a:rPr lang="en-US" dirty="0" smtClean="0"/>
              <a:t>Unified and Cloud Ready</a:t>
            </a:r>
          </a:p>
          <a:p>
            <a:pPr marL="457200" lvl="1" indent="-457200">
              <a:lnSpc>
                <a:spcPct val="100000"/>
              </a:lnSpc>
              <a:buFont typeface="Arial" panose="020B0604020202020204" pitchFamily="34" charset="0"/>
              <a:buChar char="•"/>
            </a:pPr>
            <a:r>
              <a:rPr lang="en-US" dirty="0" smtClean="0"/>
              <a:t>Works </a:t>
            </a:r>
            <a:r>
              <a:rPr lang="en-US" dirty="0"/>
              <a:t>on-premises and in </a:t>
            </a:r>
            <a:r>
              <a:rPr lang="en-US" dirty="0" smtClean="0"/>
              <a:t>O365</a:t>
            </a:r>
          </a:p>
          <a:p>
            <a:pPr marL="457200" lvl="1" indent="-457200">
              <a:lnSpc>
                <a:spcPct val="100000"/>
              </a:lnSpc>
              <a:buFont typeface="Arial" panose="020B0604020202020204" pitchFamily="34" charset="0"/>
              <a:buChar char="•"/>
            </a:pPr>
            <a:r>
              <a:rPr lang="en-US" dirty="0" smtClean="0"/>
              <a:t>Smooth </a:t>
            </a:r>
            <a:r>
              <a:rPr lang="en-US" dirty="0"/>
              <a:t>lifecycle, built in </a:t>
            </a:r>
            <a:r>
              <a:rPr lang="en-US" dirty="0" smtClean="0"/>
              <a:t>monitoring, telemetry </a:t>
            </a:r>
            <a:r>
              <a:rPr lang="en-US" dirty="0"/>
              <a:t>and isolation</a:t>
            </a:r>
          </a:p>
          <a:p>
            <a:pPr>
              <a:lnSpc>
                <a:spcPct val="100000"/>
              </a:lnSpc>
            </a:pPr>
            <a:r>
              <a:rPr lang="en-US" dirty="0" smtClean="0"/>
              <a:t>Web-standards </a:t>
            </a:r>
            <a:r>
              <a:rPr lang="en-US" dirty="0"/>
              <a:t>based </a:t>
            </a:r>
            <a:endParaRPr lang="en-US" dirty="0" smtClean="0"/>
          </a:p>
          <a:p>
            <a:pPr marL="457200" lvl="1" indent="-457200">
              <a:lnSpc>
                <a:spcPct val="100000"/>
              </a:lnSpc>
              <a:buFont typeface="Arial" panose="020B0604020202020204" pitchFamily="34" charset="0"/>
              <a:buChar char="•"/>
            </a:pPr>
            <a:r>
              <a:rPr lang="en-US" dirty="0" smtClean="0"/>
              <a:t>Embraces </a:t>
            </a:r>
            <a:r>
              <a:rPr lang="en-US" dirty="0"/>
              <a:t>web technologies including HTML, </a:t>
            </a:r>
            <a:r>
              <a:rPr lang="en-US" dirty="0" smtClean="0"/>
              <a:t>JavaScript REST/ODATA</a:t>
            </a:r>
            <a:r>
              <a:rPr lang="en-US" dirty="0"/>
              <a:t>, </a:t>
            </a:r>
            <a:r>
              <a:rPr lang="en-US" dirty="0" err="1" smtClean="0"/>
              <a:t>Oauth</a:t>
            </a:r>
            <a:endParaRPr lang="en-US" dirty="0"/>
          </a:p>
          <a:p>
            <a:pPr>
              <a:lnSpc>
                <a:spcPct val="100000"/>
              </a:lnSpc>
            </a:pPr>
            <a:r>
              <a:rPr lang="en-US" dirty="0" smtClean="0"/>
              <a:t>End </a:t>
            </a:r>
            <a:r>
              <a:rPr lang="en-US" dirty="0"/>
              <a:t>User Driven </a:t>
            </a:r>
            <a:r>
              <a:rPr lang="en-US" dirty="0" smtClean="0"/>
              <a:t>Experience</a:t>
            </a:r>
          </a:p>
          <a:p>
            <a:pPr marL="457200" lvl="1" indent="-457200">
              <a:lnSpc>
                <a:spcPct val="100000"/>
              </a:lnSpc>
              <a:buFont typeface="Arial" panose="020B0604020202020204" pitchFamily="34" charset="0"/>
              <a:buChar char="•"/>
            </a:pPr>
            <a:r>
              <a:rPr lang="en-US" dirty="0" smtClean="0"/>
              <a:t>Launch the Office Store right from Office &amp; SharePoint</a:t>
            </a:r>
          </a:p>
        </p:txBody>
      </p:sp>
    </p:spTree>
    <p:extLst>
      <p:ext uri="{BB962C8B-B14F-4D97-AF65-F5344CB8AC3E}">
        <p14:creationId xmlns:p14="http://schemas.microsoft.com/office/powerpoint/2010/main" val="3881455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Apps for Office</a:t>
            </a:r>
            <a:endParaRPr lang="en-US" dirty="0"/>
          </a:p>
        </p:txBody>
      </p:sp>
    </p:spTree>
    <p:extLst>
      <p:ext uri="{BB962C8B-B14F-4D97-AF65-F5344CB8AC3E}">
        <p14:creationId xmlns:p14="http://schemas.microsoft.com/office/powerpoint/2010/main" val="1757847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480273" y="3136405"/>
            <a:ext cx="3120405" cy="1324297"/>
          </a:xfrm>
          <a:prstGeom prst="rect">
            <a:avLst/>
          </a:prstGeom>
          <a:ln/>
        </p:spPr>
        <p:style>
          <a:lnRef idx="1">
            <a:schemeClr val="dk1"/>
          </a:lnRef>
          <a:fillRef idx="2">
            <a:schemeClr val="dk1"/>
          </a:fillRef>
          <a:effectRef idx="1">
            <a:schemeClr val="dk1"/>
          </a:effectRef>
          <a:fontRef idx="minor">
            <a:schemeClr val="dk1"/>
          </a:fontRef>
        </p:style>
        <p:txBody>
          <a:bodyPr vert="horz" lIns="93252" tIns="46627" rIns="93252" bIns="46627" rtlCol="0" anchor="t"/>
          <a:lstStyle/>
          <a:p>
            <a:endParaRPr lang="en-US" sz="1326">
              <a:solidFill>
                <a:srgbClr val="FFFFFF">
                  <a:alpha val="99000"/>
                </a:srgbClr>
              </a:solidFill>
            </a:endParaRPr>
          </a:p>
        </p:txBody>
      </p:sp>
      <p:sp>
        <p:nvSpPr>
          <p:cNvPr id="63" name="Rectangle 62"/>
          <p:cNvSpPr/>
          <p:nvPr/>
        </p:nvSpPr>
        <p:spPr>
          <a:xfrm>
            <a:off x="2480273" y="1712945"/>
            <a:ext cx="3120405" cy="1324297"/>
          </a:xfrm>
          <a:prstGeom prst="rect">
            <a:avLst/>
          </a:prstGeom>
          <a:ln/>
        </p:spPr>
        <p:style>
          <a:lnRef idx="1">
            <a:schemeClr val="dk1"/>
          </a:lnRef>
          <a:fillRef idx="2">
            <a:schemeClr val="dk1"/>
          </a:fillRef>
          <a:effectRef idx="1">
            <a:schemeClr val="dk1"/>
          </a:effectRef>
          <a:fontRef idx="minor">
            <a:schemeClr val="dk1"/>
          </a:fontRef>
        </p:style>
        <p:txBody>
          <a:bodyPr vert="horz" lIns="93252" tIns="46627" rIns="93252" bIns="46627" rtlCol="0" anchor="t"/>
          <a:lstStyle/>
          <a:p>
            <a:endParaRPr lang="en-US" sz="1326">
              <a:solidFill>
                <a:srgbClr val="FFFFFF">
                  <a:alpha val="99000"/>
                </a:srgbClr>
              </a:solidFill>
            </a:endParaRPr>
          </a:p>
        </p:txBody>
      </p:sp>
      <p:sp>
        <p:nvSpPr>
          <p:cNvPr id="65" name="Rectangle 64"/>
          <p:cNvSpPr/>
          <p:nvPr/>
        </p:nvSpPr>
        <p:spPr>
          <a:xfrm>
            <a:off x="2480273" y="4559864"/>
            <a:ext cx="3120405" cy="1324297"/>
          </a:xfrm>
          <a:prstGeom prst="rect">
            <a:avLst/>
          </a:prstGeom>
          <a:ln/>
        </p:spPr>
        <p:style>
          <a:lnRef idx="1">
            <a:schemeClr val="dk1"/>
          </a:lnRef>
          <a:fillRef idx="2">
            <a:schemeClr val="dk1"/>
          </a:fillRef>
          <a:effectRef idx="1">
            <a:schemeClr val="dk1"/>
          </a:effectRef>
          <a:fontRef idx="minor">
            <a:schemeClr val="dk1"/>
          </a:fontRef>
        </p:style>
        <p:txBody>
          <a:bodyPr vert="horz" lIns="93252" tIns="46627" rIns="93252" bIns="46627" rtlCol="0" anchor="t"/>
          <a:lstStyle/>
          <a:p>
            <a:endParaRPr lang="en-US" sz="1326">
              <a:solidFill>
                <a:srgbClr val="FFFFFF">
                  <a:alpha val="99000"/>
                </a:srgbClr>
              </a:solidFill>
            </a:endParaRPr>
          </a:p>
        </p:txBody>
      </p:sp>
      <p:sp>
        <p:nvSpPr>
          <p:cNvPr id="6" name="Title 5"/>
          <p:cNvSpPr>
            <a:spLocks noGrp="1"/>
          </p:cNvSpPr>
          <p:nvPr>
            <p:ph type="title"/>
          </p:nvPr>
        </p:nvSpPr>
        <p:spPr/>
        <p:txBody>
          <a:bodyPr/>
          <a:lstStyle/>
          <a:p>
            <a:r>
              <a:rPr lang="en-US" dirty="0" smtClean="0"/>
              <a:t>App Shapes for Office</a:t>
            </a:r>
            <a:endParaRPr lang="en-US" dirty="0"/>
          </a:p>
        </p:txBody>
      </p:sp>
      <p:sp>
        <p:nvSpPr>
          <p:cNvPr id="7" name="Text Placeholder 2"/>
          <p:cNvSpPr txBox="1">
            <a:spLocks/>
          </p:cNvSpPr>
          <p:nvPr/>
        </p:nvSpPr>
        <p:spPr>
          <a:xfrm>
            <a:off x="5834489" y="1895606"/>
            <a:ext cx="4088228" cy="1139392"/>
          </a:xfrm>
          <a:prstGeom prst="rect">
            <a:avLst/>
          </a:prstGeom>
        </p:spPr>
        <p:txBody>
          <a:bodyPr lIns="93252" tIns="46627" rIns="93252" bIns="46627"/>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12"/>
              </a:spcAft>
              <a:buFont typeface="Arial" pitchFamily="34" charset="0"/>
              <a:buNone/>
            </a:pPr>
            <a:r>
              <a:rPr lang="en-US" sz="1836" b="1" dirty="0">
                <a:solidFill>
                  <a:srgbClr val="000000"/>
                </a:solidFill>
              </a:rPr>
              <a:t>Task Pane</a:t>
            </a:r>
          </a:p>
          <a:p>
            <a:pPr marL="0" lvl="1" indent="0">
              <a:lnSpc>
                <a:spcPct val="100000"/>
              </a:lnSpc>
              <a:spcBef>
                <a:spcPts val="0"/>
              </a:spcBef>
              <a:buFont typeface="Arial" pitchFamily="34" charset="0"/>
              <a:buNone/>
              <a:tabLst/>
            </a:pPr>
            <a:r>
              <a:rPr lang="en-US" sz="1836" dirty="0">
                <a:solidFill>
                  <a:srgbClr val="000000"/>
                </a:solidFill>
              </a:rPr>
              <a:t>App adjacent to the document</a:t>
            </a:r>
          </a:p>
        </p:txBody>
      </p:sp>
      <p:sp>
        <p:nvSpPr>
          <p:cNvPr id="2" name="Rectangle 1"/>
          <p:cNvSpPr/>
          <p:nvPr/>
        </p:nvSpPr>
        <p:spPr>
          <a:xfrm>
            <a:off x="5834489" y="3314397"/>
            <a:ext cx="4661802" cy="670439"/>
          </a:xfrm>
          <a:prstGeom prst="rect">
            <a:avLst/>
          </a:prstGeom>
        </p:spPr>
        <p:txBody>
          <a:bodyPr lIns="93252" tIns="46627" rIns="93252" bIns="46627">
            <a:spAutoFit/>
          </a:bodyPr>
          <a:lstStyle/>
          <a:p>
            <a:pPr>
              <a:spcBef>
                <a:spcPts val="2448"/>
              </a:spcBef>
            </a:pPr>
            <a:r>
              <a:rPr lang="en-US" sz="1836" b="1" dirty="0">
                <a:solidFill>
                  <a:srgbClr val="000000"/>
                </a:solidFill>
              </a:rPr>
              <a:t>Content</a:t>
            </a:r>
          </a:p>
          <a:p>
            <a:pPr marL="0" lvl="1"/>
            <a:r>
              <a:rPr lang="en-US" sz="1836" dirty="0">
                <a:solidFill>
                  <a:srgbClr val="000000"/>
                </a:solidFill>
              </a:rPr>
              <a:t>App in the body of the document</a:t>
            </a:r>
          </a:p>
        </p:txBody>
      </p:sp>
      <p:sp>
        <p:nvSpPr>
          <p:cNvPr id="3" name="Rectangle 2"/>
          <p:cNvSpPr/>
          <p:nvPr/>
        </p:nvSpPr>
        <p:spPr>
          <a:xfrm>
            <a:off x="5834489" y="4734989"/>
            <a:ext cx="4879548" cy="659191"/>
          </a:xfrm>
          <a:prstGeom prst="rect">
            <a:avLst/>
          </a:prstGeom>
        </p:spPr>
        <p:txBody>
          <a:bodyPr wrap="square" lIns="93252" tIns="46627" rIns="93252" bIns="46627">
            <a:spAutoFit/>
          </a:bodyPr>
          <a:lstStyle/>
          <a:p>
            <a:pPr>
              <a:spcBef>
                <a:spcPts val="2448"/>
              </a:spcBef>
            </a:pPr>
            <a:r>
              <a:rPr lang="en-US" sz="1836" b="1" dirty="0">
                <a:solidFill>
                  <a:srgbClr val="000000"/>
                </a:solidFill>
              </a:rPr>
              <a:t>Mail </a:t>
            </a:r>
          </a:p>
          <a:p>
            <a:pPr marL="0" lvl="1"/>
            <a:r>
              <a:rPr lang="en-US" sz="1836" dirty="0" smtClean="0">
                <a:solidFill>
                  <a:srgbClr val="000000"/>
                </a:solidFill>
              </a:rPr>
              <a:t>Inline Pane on an email or appointment item</a:t>
            </a:r>
            <a:endParaRPr lang="en-US" sz="1836" dirty="0">
              <a:solidFill>
                <a:srgbClr val="000000"/>
              </a:solidFill>
            </a:endParaRPr>
          </a:p>
        </p:txBody>
      </p:sp>
      <p:grpSp>
        <p:nvGrpSpPr>
          <p:cNvPr id="56" name="Group 55"/>
          <p:cNvGrpSpPr/>
          <p:nvPr/>
        </p:nvGrpSpPr>
        <p:grpSpPr>
          <a:xfrm>
            <a:off x="3381570" y="1895607"/>
            <a:ext cx="1262900" cy="992177"/>
            <a:chOff x="1790701" y="1858607"/>
            <a:chExt cx="1238250" cy="972811"/>
          </a:xfrm>
        </p:grpSpPr>
        <p:sp>
          <p:nvSpPr>
            <p:cNvPr id="9" name="Rectangle 8"/>
            <p:cNvSpPr/>
            <p:nvPr/>
          </p:nvSpPr>
          <p:spPr>
            <a:xfrm>
              <a:off x="1790701" y="1978460"/>
              <a:ext cx="1238250" cy="852958"/>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10" name="Rectangle 9"/>
            <p:cNvSpPr/>
            <p:nvPr/>
          </p:nvSpPr>
          <p:spPr>
            <a:xfrm>
              <a:off x="2529807" y="2052221"/>
              <a:ext cx="455159" cy="7100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FFFFFF"/>
                </a:solidFill>
              </a:endParaRPr>
            </a:p>
          </p:txBody>
        </p:sp>
        <p:sp>
          <p:nvSpPr>
            <p:cNvPr id="26" name="Rectangle 25"/>
            <p:cNvSpPr/>
            <p:nvPr/>
          </p:nvSpPr>
          <p:spPr>
            <a:xfrm>
              <a:off x="1790701" y="1858607"/>
              <a:ext cx="1238250" cy="132096"/>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grpSp>
      <p:grpSp>
        <p:nvGrpSpPr>
          <p:cNvPr id="40" name="Group 39"/>
          <p:cNvGrpSpPr/>
          <p:nvPr/>
        </p:nvGrpSpPr>
        <p:grpSpPr>
          <a:xfrm>
            <a:off x="3409025" y="3302465"/>
            <a:ext cx="1262900" cy="992177"/>
            <a:chOff x="1817620" y="3238005"/>
            <a:chExt cx="1238250" cy="972811"/>
          </a:xfrm>
        </p:grpSpPr>
        <p:sp>
          <p:nvSpPr>
            <p:cNvPr id="42" name="Rectangle 41"/>
            <p:cNvSpPr/>
            <p:nvPr/>
          </p:nvSpPr>
          <p:spPr>
            <a:xfrm>
              <a:off x="1817620" y="3357858"/>
              <a:ext cx="1238250" cy="852958"/>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48" name="Folded Corner 47"/>
            <p:cNvSpPr/>
            <p:nvPr/>
          </p:nvSpPr>
          <p:spPr>
            <a:xfrm rot="16200000">
              <a:off x="2091557" y="3425760"/>
              <a:ext cx="716937" cy="724016"/>
            </a:xfrm>
            <a:prstGeom prst="foldedCorner">
              <a:avLst>
                <a:gd name="adj" fmla="val 41358"/>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43" name="Rectangle 42"/>
            <p:cNvSpPr/>
            <p:nvPr/>
          </p:nvSpPr>
          <p:spPr>
            <a:xfrm>
              <a:off x="2175347" y="3787768"/>
              <a:ext cx="549033" cy="25464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FFFFFF"/>
                </a:solidFill>
              </a:endParaRPr>
            </a:p>
          </p:txBody>
        </p:sp>
        <p:sp>
          <p:nvSpPr>
            <p:cNvPr id="46" name="Rectangle 45"/>
            <p:cNvSpPr/>
            <p:nvPr/>
          </p:nvSpPr>
          <p:spPr>
            <a:xfrm>
              <a:off x="1817620" y="3238005"/>
              <a:ext cx="1238250" cy="132096"/>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grpSp>
      <p:grpSp>
        <p:nvGrpSpPr>
          <p:cNvPr id="55" name="Group 54"/>
          <p:cNvGrpSpPr/>
          <p:nvPr/>
        </p:nvGrpSpPr>
        <p:grpSpPr>
          <a:xfrm>
            <a:off x="3338646" y="4760572"/>
            <a:ext cx="1461262" cy="920827"/>
            <a:chOff x="1748615" y="4667651"/>
            <a:chExt cx="1432740" cy="902854"/>
          </a:xfrm>
        </p:grpSpPr>
        <p:grpSp>
          <p:nvGrpSpPr>
            <p:cNvPr id="52" name="Group 51"/>
            <p:cNvGrpSpPr/>
            <p:nvPr/>
          </p:nvGrpSpPr>
          <p:grpSpPr>
            <a:xfrm>
              <a:off x="1748615" y="4667651"/>
              <a:ext cx="1432740" cy="902854"/>
              <a:chOff x="1748615" y="4667651"/>
              <a:chExt cx="1432740" cy="902854"/>
            </a:xfrm>
          </p:grpSpPr>
          <p:sp>
            <p:nvSpPr>
              <p:cNvPr id="50" name="Rectangle 49"/>
              <p:cNvSpPr/>
              <p:nvPr/>
            </p:nvSpPr>
            <p:spPr>
              <a:xfrm>
                <a:off x="1748615" y="4667651"/>
                <a:ext cx="1432740" cy="902854"/>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22" name="Rectangle 21"/>
              <p:cNvSpPr/>
              <p:nvPr/>
            </p:nvSpPr>
            <p:spPr>
              <a:xfrm>
                <a:off x="2211795" y="4683507"/>
                <a:ext cx="956280" cy="882384"/>
              </a:xfrm>
              <a:prstGeom prst="rect">
                <a:avLst/>
              </a:prstGeom>
              <a:ln w="19050"/>
            </p:spPr>
            <p:style>
              <a:lnRef idx="1">
                <a:schemeClr val="dk1"/>
              </a:lnRef>
              <a:fillRef idx="2">
                <a:schemeClr val="dk1"/>
              </a:fillRef>
              <a:effectRef idx="1">
                <a:schemeClr val="dk1"/>
              </a:effectRef>
              <a:fontRef idx="minor">
                <a:schemeClr val="dk1"/>
              </a:fontRef>
            </p:style>
            <p:txBody>
              <a:bodyPr lIns="93256" tIns="46629" rIns="93256" bIns="46629" rtlCol="0" anchor="ctr"/>
              <a:lstStyle/>
              <a:p>
                <a:pPr algn="ctr"/>
                <a:endParaRPr lang="en-US" sz="1836">
                  <a:solidFill>
                    <a:srgbClr val="000000"/>
                  </a:solidFill>
                </a:endParaRPr>
              </a:p>
            </p:txBody>
          </p:sp>
          <p:sp>
            <p:nvSpPr>
              <p:cNvPr id="49" name="Rectangle 48"/>
              <p:cNvSpPr/>
              <p:nvPr/>
            </p:nvSpPr>
            <p:spPr>
              <a:xfrm>
                <a:off x="2357741" y="4750262"/>
                <a:ext cx="690624" cy="1758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3256" tIns="46629" rIns="93256" bIns="46629" rtlCol="0" anchor="ctr"/>
              <a:lstStyle/>
              <a:p>
                <a:pPr algn="ctr"/>
                <a:endParaRPr lang="en-US" sz="1836">
                  <a:solidFill>
                    <a:srgbClr val="FFFFFF"/>
                  </a:solidFill>
                </a:endParaRPr>
              </a:p>
            </p:txBody>
          </p:sp>
          <p:cxnSp>
            <p:nvCxnSpPr>
              <p:cNvPr id="51" name="Straight Connector 50"/>
              <p:cNvCxnSpPr/>
              <p:nvPr/>
            </p:nvCxnSpPr>
            <p:spPr>
              <a:xfrm>
                <a:off x="2357741" y="5108843"/>
                <a:ext cx="690624"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53" name="Straight Connector 52"/>
              <p:cNvCxnSpPr/>
              <p:nvPr/>
            </p:nvCxnSpPr>
            <p:spPr>
              <a:xfrm>
                <a:off x="2367266" y="5261243"/>
                <a:ext cx="690624"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54" name="Straight Connector 53"/>
              <p:cNvCxnSpPr/>
              <p:nvPr/>
            </p:nvCxnSpPr>
            <p:spPr>
              <a:xfrm>
                <a:off x="2367266" y="5413643"/>
                <a:ext cx="690624" cy="0"/>
              </a:xfrm>
              <a:prstGeom prst="line">
                <a:avLst/>
              </a:prstGeom>
              <a:ln w="19050"/>
            </p:spPr>
            <p:style>
              <a:lnRef idx="1">
                <a:schemeClr val="dk1"/>
              </a:lnRef>
              <a:fillRef idx="2">
                <a:schemeClr val="dk1"/>
              </a:fillRef>
              <a:effectRef idx="1">
                <a:schemeClr val="dk1"/>
              </a:effectRef>
              <a:fontRef idx="minor">
                <a:schemeClr val="dk1"/>
              </a:fontRef>
            </p:style>
          </p:cxnSp>
        </p:grpSp>
        <p:cxnSp>
          <p:nvCxnSpPr>
            <p:cNvPr id="12" name="Straight Connector 11"/>
            <p:cNvCxnSpPr/>
            <p:nvPr/>
          </p:nvCxnSpPr>
          <p:spPr>
            <a:xfrm>
              <a:off x="1835151" y="4926104"/>
              <a:ext cx="252866"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58" name="Straight Connector 57"/>
            <p:cNvCxnSpPr/>
            <p:nvPr/>
          </p:nvCxnSpPr>
          <p:spPr>
            <a:xfrm>
              <a:off x="1835151" y="5077333"/>
              <a:ext cx="252866"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59" name="Straight Connector 58"/>
            <p:cNvCxnSpPr/>
            <p:nvPr/>
          </p:nvCxnSpPr>
          <p:spPr>
            <a:xfrm>
              <a:off x="1842068" y="5261243"/>
              <a:ext cx="252866" cy="0"/>
            </a:xfrm>
            <a:prstGeom prst="line">
              <a:avLst/>
            </a:prstGeom>
            <a:ln w="19050"/>
          </p:spPr>
          <p:style>
            <a:lnRef idx="1">
              <a:schemeClr val="dk1"/>
            </a:lnRef>
            <a:fillRef idx="2">
              <a:schemeClr val="dk1"/>
            </a:fillRef>
            <a:effectRef idx="1">
              <a:schemeClr val="dk1"/>
            </a:effectRef>
            <a:fontRef idx="minor">
              <a:schemeClr val="dk1"/>
            </a:fontRef>
          </p:style>
        </p:cxnSp>
        <p:cxnSp>
          <p:nvCxnSpPr>
            <p:cNvPr id="60" name="Straight Connector 59"/>
            <p:cNvCxnSpPr/>
            <p:nvPr/>
          </p:nvCxnSpPr>
          <p:spPr>
            <a:xfrm>
              <a:off x="1842068" y="5413643"/>
              <a:ext cx="252866" cy="0"/>
            </a:xfrm>
            <a:prstGeom prst="line">
              <a:avLst/>
            </a:prstGeom>
            <a:ln w="19050"/>
          </p:spPr>
          <p:style>
            <a:lnRef idx="1">
              <a:schemeClr val="dk1"/>
            </a:lnRef>
            <a:fillRef idx="2">
              <a:schemeClr val="dk1"/>
            </a:fillRef>
            <a:effectRef idx="1">
              <a:schemeClr val="dk1"/>
            </a:effectRef>
            <a:fontRef idx="minor">
              <a:schemeClr val="dk1"/>
            </a:fontRef>
          </p:style>
        </p:cxnSp>
      </p:grpSp>
    </p:spTree>
    <p:extLst>
      <p:ext uri="{BB962C8B-B14F-4D97-AF65-F5344CB8AC3E}">
        <p14:creationId xmlns:p14="http://schemas.microsoft.com/office/powerpoint/2010/main" val="943429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Apps for Office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683" y="1525194"/>
            <a:ext cx="4993314" cy="3720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416" y="1817846"/>
            <a:ext cx="5022458" cy="3740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292" y="2129928"/>
            <a:ext cx="5012743" cy="3759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454" y="2461438"/>
            <a:ext cx="5022458" cy="3808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6331" y="2841523"/>
            <a:ext cx="4993314" cy="3778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8"/>
          <a:stretch>
            <a:fillRect/>
          </a:stretch>
        </p:blipFill>
        <p:spPr>
          <a:xfrm>
            <a:off x="2484437" y="1588986"/>
            <a:ext cx="6591300" cy="4191000"/>
          </a:xfrm>
          <a:prstGeom prst="rect">
            <a:avLst/>
          </a:prstGeom>
          <a:ln>
            <a:noFill/>
          </a:ln>
          <a:effectLst>
            <a:outerShdw blurRad="292100" dist="139700" dir="2700000" algn="tl" rotWithShape="0">
              <a:srgbClr val="333333">
                <a:alpha val="65000"/>
              </a:srgbClr>
            </a:outerShdw>
          </a:effectLst>
        </p:spPr>
      </p:pic>
      <p:sp>
        <p:nvSpPr>
          <p:cNvPr id="6" name="Up-Down Arrow 5"/>
          <p:cNvSpPr/>
          <p:nvPr/>
        </p:nvSpPr>
        <p:spPr bwMode="auto">
          <a:xfrm rot="1354108">
            <a:off x="5975667" y="2195933"/>
            <a:ext cx="457200" cy="3195590"/>
          </a:xfrm>
          <a:prstGeom prst="upDownArrow">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34186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app for Office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637" y="2506662"/>
            <a:ext cx="7065876" cy="2085013"/>
          </a:xfrm>
          <a:prstGeom prst="rect">
            <a:avLst/>
          </a:prstGeom>
        </p:spPr>
      </p:pic>
    </p:spTree>
    <p:extLst>
      <p:ext uri="{BB962C8B-B14F-4D97-AF65-F5344CB8AC3E}">
        <p14:creationId xmlns:p14="http://schemas.microsoft.com/office/powerpoint/2010/main" val="1348603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Jim Nakashima; Saurabh Bhatia</External_x0020_Speaker>
    <Session_x0020_Code xmlns="2295e2e7-0eeb-498e-8716-217bb2ee6ee3">3-019</Session_x0020_Code>
    <ProductTaxHTField0 xmlns="2295e2e7-0eeb-498e-8716-217bb2ee6ee3">
      <Terms xmlns="http://schemas.microsoft.com/office/infopath/2007/PartnerControls"/>
    </ProductTaxHTField0>
    <Presentation_x0020_Date xmlns="2295e2e7-0eeb-498e-8716-217bb2ee6ee3">2012-10-31T00:00:00-07:00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2295e2e7-0eeb-498e-8716-217bb2ee6ee3"/>
    <ds:schemaRef ds:uri="http://purl.org/dc/dcmitype/"/>
    <ds:schemaRef ds:uri="http://purl.org/dc/elements/1.1/"/>
    <ds:schemaRef ds:uri="http://purl.org/dc/terms/"/>
    <ds:schemaRef ds:uri="http://schemas.microsoft.com/office/2006/documentManagement/types"/>
    <ds:schemaRef ds:uri="230e9df3-be65-4c73-a93b-d1236ebd677e"/>
    <ds:schemaRef ds:uri="http://schemas.openxmlformats.org/package/2006/metadata/core-properties"/>
    <ds:schemaRef ds:uri="http://schemas.microsoft.com/office/infopath/2007/PartnerControls"/>
    <ds:schemaRef ds:uri="8b529f77-48ab-4581-b468-93f09345b8a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Template>
  <TotalTime>1</TotalTime>
  <Words>3149</Words>
  <Application>Microsoft Office PowerPoint</Application>
  <PresentationFormat>Custom</PresentationFormat>
  <Paragraphs>266</Paragraphs>
  <Slides>30</Slides>
  <Notes>26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30</vt:i4>
      </vt:variant>
    </vt:vector>
  </HeadingPairs>
  <TitlesOfParts>
    <vt:vector size="43" baseType="lpstr">
      <vt:lpstr>ＭＳ Ｐゴシック</vt:lpstr>
      <vt:lpstr>Arial</vt:lpstr>
      <vt:lpstr>Avenir LT Pro 45 Book</vt:lpstr>
      <vt:lpstr>Calibri</vt:lpstr>
      <vt:lpstr>Consolas</vt:lpstr>
      <vt:lpstr>Segoe UI</vt:lpstr>
      <vt:lpstr>Segoe UI Light</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2_5-30405_Build_Template_16x9_DarkBlue_Color_Background</vt:lpstr>
      <vt:lpstr>Developing Apps for Office and SharePoint using “Napa” and Visual Studio 2012 </vt:lpstr>
      <vt:lpstr>Agenda </vt:lpstr>
      <vt:lpstr>The new Cloud App Model</vt:lpstr>
      <vt:lpstr>Apps for Office and SharePoint?</vt:lpstr>
      <vt:lpstr>Overview of the App Model</vt:lpstr>
      <vt:lpstr>Apps for Office</vt:lpstr>
      <vt:lpstr>App Shapes for Office</vt:lpstr>
      <vt:lpstr>Example Apps for Office</vt:lpstr>
      <vt:lpstr>Anatomy of an app for Office</vt:lpstr>
      <vt:lpstr>Anatomy of an app for Office</vt:lpstr>
      <vt:lpstr>Demo: Getting Started with “Napa”</vt:lpstr>
      <vt:lpstr>Bubbles Project</vt:lpstr>
      <vt:lpstr>Demo: Medal Tracker app</vt:lpstr>
      <vt:lpstr>Apps for SharePoint</vt:lpstr>
      <vt:lpstr>App Shapes for SharePoint</vt:lpstr>
      <vt:lpstr>Example apps for SharePoint</vt:lpstr>
      <vt:lpstr>Anatomy of an app for SharePoint</vt:lpstr>
      <vt:lpstr>Demo: Building an app for SharePoint</vt:lpstr>
      <vt:lpstr>Flickr Project</vt:lpstr>
      <vt:lpstr>Napa and Visual Studio</vt:lpstr>
      <vt:lpstr>Napa is an app for SharePoint</vt:lpstr>
      <vt:lpstr>Publishing</vt:lpstr>
      <vt:lpstr>From Developer to End User</vt:lpstr>
      <vt:lpstr>Recap: Anatomy of an app for SharePoint</vt:lpstr>
      <vt:lpstr>Recap: Anatomy of an app for SharePoint</vt:lpstr>
      <vt:lpstr>Demo: SharePoint + Windows Azure</vt:lpstr>
      <vt:lpstr>Summary</vt:lpstr>
      <vt:lpstr>Participate in Design Research</vt:lpstr>
      <vt:lpstr>Office &amp; SharePoint 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Apps for Office and SharePoint using “Napa” and Visual Studio 2012 </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3</cp:revision>
  <dcterms:created xsi:type="dcterms:W3CDTF">2012-10-31T19:54:20Z</dcterms:created>
  <dcterms:modified xsi:type="dcterms:W3CDTF">2012-10-31T23:57:08Z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