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38"/>
  </p:notesMasterIdLst>
  <p:handoutMasterIdLst>
    <p:handoutMasterId r:id="rId39"/>
  </p:handoutMasterIdLst>
  <p:sldIdLst>
    <p:sldId id="1120" r:id="rId9"/>
    <p:sldId id="1121" r:id="rId10"/>
    <p:sldId id="1171" r:id="rId11"/>
    <p:sldId id="1129" r:id="rId12"/>
    <p:sldId id="1143" r:id="rId13"/>
    <p:sldId id="1164" r:id="rId14"/>
    <p:sldId id="1169" r:id="rId15"/>
    <p:sldId id="1130" r:id="rId16"/>
    <p:sldId id="1140" r:id="rId17"/>
    <p:sldId id="1175" r:id="rId18"/>
    <p:sldId id="1181" r:id="rId19"/>
    <p:sldId id="1159" r:id="rId20"/>
    <p:sldId id="1125" r:id="rId21"/>
    <p:sldId id="1135" r:id="rId22"/>
    <p:sldId id="1136" r:id="rId23"/>
    <p:sldId id="1177" r:id="rId24"/>
    <p:sldId id="1178" r:id="rId25"/>
    <p:sldId id="1127" r:id="rId26"/>
    <p:sldId id="1153" r:id="rId27"/>
    <p:sldId id="1149" r:id="rId28"/>
    <p:sldId id="1155" r:id="rId29"/>
    <p:sldId id="1179" r:id="rId30"/>
    <p:sldId id="1180" r:id="rId31"/>
    <p:sldId id="1156" r:id="rId32"/>
    <p:sldId id="1157" r:id="rId33"/>
    <p:sldId id="1176" r:id="rId34"/>
    <p:sldId id="1158" r:id="rId35"/>
    <p:sldId id="1182" r:id="rId36"/>
    <p:sldId id="1128" r:id="rId37"/>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AFD760F-61F7-4B6B-A44D-C83EB0392687}">
          <p14:sldIdLst>
            <p14:sldId id="1120"/>
            <p14:sldId id="1121"/>
          </p14:sldIdLst>
        </p14:section>
        <p14:section name="Why Performance matters?" id="{417D8EFB-8AC5-4998-B788-5B882BF13466}">
          <p14:sldIdLst>
            <p14:sldId id="1171"/>
            <p14:sldId id="1129"/>
            <p14:sldId id="1143"/>
            <p14:sldId id="1164"/>
            <p14:sldId id="1169"/>
            <p14:sldId id="1130"/>
            <p14:sldId id="1140"/>
            <p14:sldId id="1175"/>
            <p14:sldId id="1181"/>
            <p14:sldId id="1159"/>
          </p14:sldIdLst>
        </p14:section>
        <p14:section name="Building Hybrid Cloud Services" id="{1F95E128-9A0B-4BAA-B51D-666C6783C33C}">
          <p14:sldIdLst>
            <p14:sldId id="1125"/>
            <p14:sldId id="1135"/>
            <p14:sldId id="1136"/>
            <p14:sldId id="1177"/>
            <p14:sldId id="1178"/>
          </p14:sldIdLst>
        </p14:section>
        <p14:section name="Devices" id="{9E34F42D-FBA8-4306-90B5-CFD87DAA7195}">
          <p14:sldIdLst>
            <p14:sldId id="1127"/>
            <p14:sldId id="1153"/>
            <p14:sldId id="1149"/>
            <p14:sldId id="1155"/>
            <p14:sldId id="1179"/>
          </p14:sldIdLst>
        </p14:section>
        <p14:section name="Ending" id="{04EE4E93-9B86-4EF5-AC3C-F0B2BAD1DB92}">
          <p14:sldIdLst>
            <p14:sldId id="1180"/>
            <p14:sldId id="1156"/>
            <p14:sldId id="1157"/>
            <p14:sldId id="1176"/>
            <p14:sldId id="1158"/>
            <p14:sldId id="1182"/>
            <p14:sldId id="1128"/>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guide id="24" orient="horz" pos="187">
          <p15:clr>
            <a:srgbClr val="A4A3A4"/>
          </p15:clr>
        </p15:guide>
        <p15:guide id="25" orient="horz" pos="44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04" autoAdjust="0"/>
    <p:restoredTop sz="92108" autoAdjust="0"/>
  </p:normalViewPr>
  <p:slideViewPr>
    <p:cSldViewPr>
      <p:cViewPr varScale="1">
        <p:scale>
          <a:sx n="112" d="100"/>
          <a:sy n="112" d="100"/>
        </p:scale>
        <p:origin x="78" y="28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 orient="horz" pos="187"/>
        <p:guide orient="horz" pos="4405"/>
      </p:guideLst>
    </p:cSldViewPr>
  </p:slideViewPr>
  <p:notesTextViewPr>
    <p:cViewPr>
      <p:scale>
        <a:sx n="3" d="2"/>
        <a:sy n="3" d="2"/>
      </p:scale>
      <p:origin x="0" y="0"/>
    </p:cViewPr>
  </p:notesTextViewPr>
  <p:sorterViewPr>
    <p:cViewPr>
      <p:scale>
        <a:sx n="20" d="100"/>
        <a:sy n="2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Apps</c:v>
                </c:pt>
              </c:strCache>
            </c:strRef>
          </c:tx>
          <c:explosion val="4"/>
          <c:dPt>
            <c:idx val="0"/>
            <c:bubble3D val="0"/>
            <c:spPr>
              <a:solidFill>
                <a:schemeClr val="accent1"/>
              </a:solidFill>
              <a:ln w="19050">
                <a:solidFill>
                  <a:schemeClr val="lt1"/>
                </a:solidFill>
              </a:ln>
              <a:effectLst/>
            </c:spPr>
          </c:dPt>
          <c:dPt>
            <c:idx val="1"/>
            <c:bubble3D val="0"/>
            <c:spPr>
              <a:solidFill>
                <a:schemeClr val="bg1">
                  <a:lumMod val="65000"/>
                </a:schemeClr>
              </a:solidFill>
              <a:ln w="19050">
                <a:solidFill>
                  <a:schemeClr val="lt1"/>
                </a:solidFill>
              </a:ln>
              <a:effectLst/>
            </c:spPr>
          </c:dPt>
          <c:cat>
            <c:strRef>
              <c:f>Sheet1!$A$2:$A$3</c:f>
              <c:strCache>
                <c:ptCount val="2"/>
                <c:pt idx="0">
                  <c:v>Cloud</c:v>
                </c:pt>
                <c:pt idx="1">
                  <c:v>Disconnected</c:v>
                </c:pt>
              </c:strCache>
            </c:strRef>
          </c:cat>
          <c:val>
            <c:numRef>
              <c:f>Sheet1!$B$2:$B$3</c:f>
              <c:numCache>
                <c:formatCode>General</c:formatCode>
                <c:ptCount val="2"/>
                <c:pt idx="0">
                  <c:v>42</c:v>
                </c:pt>
                <c:pt idx="1">
                  <c:v>8</c:v>
                </c:pt>
              </c:numCache>
            </c:numRef>
          </c:val>
        </c:ser>
        <c:dLbls>
          <c:showLegendKey val="0"/>
          <c:showVal val="0"/>
          <c:showCatName val="0"/>
          <c:showSerName val="0"/>
          <c:showPercent val="0"/>
          <c:showBubbleSize val="0"/>
          <c:showLeaderLines val="0"/>
        </c:dLbls>
        <c:firstSliceAng val="155"/>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E46C4-C13B-4917-8465-D3C407E4E71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96A8566-EADA-498A-B32B-2D42E92CFB1B}">
      <dgm:prSet phldrT="[Text]" custT="1"/>
      <dgm:spPr/>
      <dgm:t>
        <a:bodyPr/>
        <a:lstStyle/>
        <a:p>
          <a:r>
            <a:rPr lang="en-US" sz="4800" kern="1200" dirty="0" smtClean="0">
              <a:gradFill>
                <a:gsLst>
                  <a:gs pos="0">
                    <a:srgbClr val="505050"/>
                  </a:gs>
                  <a:gs pos="100000">
                    <a:srgbClr val="505050"/>
                  </a:gs>
                </a:gsLst>
                <a:lin ang="5400000" scaled="0"/>
              </a:gradFill>
              <a:latin typeface="+mj-lt"/>
              <a:ea typeface="+mj-ea"/>
              <a:cs typeface="+mj-cs"/>
            </a:rPr>
            <a:t>Analyze</a:t>
          </a:r>
          <a:endParaRPr lang="en-US" sz="4800" kern="1200" dirty="0">
            <a:gradFill>
              <a:gsLst>
                <a:gs pos="0">
                  <a:srgbClr val="505050"/>
                </a:gs>
                <a:gs pos="100000">
                  <a:srgbClr val="505050"/>
                </a:gs>
              </a:gsLst>
              <a:lin ang="5400000" scaled="0"/>
            </a:gradFill>
            <a:latin typeface="+mj-lt"/>
            <a:ea typeface="+mj-ea"/>
            <a:cs typeface="+mj-cs"/>
          </a:endParaRPr>
        </a:p>
      </dgm:t>
    </dgm:pt>
    <dgm:pt modelId="{2171A893-EF73-4989-8CF7-EA0E8F56113B}" type="parTrans" cxnId="{E0DBE962-1003-4B64-9445-0DC9666E1CE6}">
      <dgm:prSet/>
      <dgm:spPr/>
      <dgm:t>
        <a:bodyPr/>
        <a:lstStyle/>
        <a:p>
          <a:endParaRPr lang="en-US"/>
        </a:p>
      </dgm:t>
    </dgm:pt>
    <dgm:pt modelId="{2FCF2172-5D60-403D-8487-C4516DDDF726}" type="sibTrans" cxnId="{E0DBE962-1003-4B64-9445-0DC9666E1CE6}">
      <dgm:prSet/>
      <dgm:spPr/>
      <dgm:t>
        <a:bodyPr/>
        <a:lstStyle/>
        <a:p>
          <a:endParaRPr lang="en-US"/>
        </a:p>
      </dgm:t>
    </dgm:pt>
    <dgm:pt modelId="{64C083EA-2191-4838-9CB0-1E19D09D8947}">
      <dgm:prSet phldrT="[Text]" custT="1"/>
      <dgm:spPr/>
      <dgm:t>
        <a:bodyPr/>
        <a:lstStyle/>
        <a:p>
          <a:r>
            <a:rPr lang="en-US" sz="4800" kern="1200" dirty="0" smtClean="0">
              <a:gradFill>
                <a:gsLst>
                  <a:gs pos="0">
                    <a:srgbClr val="505050"/>
                  </a:gs>
                  <a:gs pos="100000">
                    <a:srgbClr val="505050"/>
                  </a:gs>
                </a:gsLst>
                <a:lin ang="5400000" scaled="0"/>
              </a:gradFill>
              <a:latin typeface="+mj-lt"/>
              <a:ea typeface="+mj-ea"/>
              <a:cs typeface="+mj-cs"/>
            </a:rPr>
            <a:t>Execute</a:t>
          </a:r>
          <a:endParaRPr lang="en-US" sz="4800" kern="1200" dirty="0">
            <a:gradFill>
              <a:gsLst>
                <a:gs pos="0">
                  <a:srgbClr val="505050"/>
                </a:gs>
                <a:gs pos="100000">
                  <a:srgbClr val="505050"/>
                </a:gs>
              </a:gsLst>
              <a:lin ang="5400000" scaled="0"/>
            </a:gradFill>
            <a:latin typeface="+mj-lt"/>
            <a:ea typeface="+mj-ea"/>
            <a:cs typeface="+mj-cs"/>
          </a:endParaRPr>
        </a:p>
      </dgm:t>
    </dgm:pt>
    <dgm:pt modelId="{417E329E-FC6C-4990-89B2-45037A16BDE3}" type="parTrans" cxnId="{279E33C1-329C-4969-9C2E-98223BCD0020}">
      <dgm:prSet/>
      <dgm:spPr/>
      <dgm:t>
        <a:bodyPr/>
        <a:lstStyle/>
        <a:p>
          <a:endParaRPr lang="en-US"/>
        </a:p>
      </dgm:t>
    </dgm:pt>
    <dgm:pt modelId="{38055B8D-E0D9-4F7B-96D3-6F10414E68AF}" type="sibTrans" cxnId="{279E33C1-329C-4969-9C2E-98223BCD0020}">
      <dgm:prSet/>
      <dgm:spPr/>
      <dgm:t>
        <a:bodyPr/>
        <a:lstStyle/>
        <a:p>
          <a:endParaRPr lang="en-US"/>
        </a:p>
      </dgm:t>
    </dgm:pt>
    <dgm:pt modelId="{2DEBC94E-3355-4B8B-A4FD-2FFE2F4E9078}">
      <dgm:prSet phldrT="[Text]" custT="1"/>
      <dgm:spPr/>
      <dgm:t>
        <a:bodyPr/>
        <a:lstStyle/>
        <a:p>
          <a:r>
            <a:rPr lang="en-US" sz="4800" kern="1200" dirty="0" smtClean="0">
              <a:gradFill>
                <a:gsLst>
                  <a:gs pos="0">
                    <a:srgbClr val="505050"/>
                  </a:gs>
                  <a:gs pos="100000">
                    <a:srgbClr val="505050"/>
                  </a:gs>
                </a:gsLst>
                <a:lin ang="5400000" scaled="0"/>
              </a:gradFill>
              <a:latin typeface="+mj-lt"/>
              <a:ea typeface="+mj-ea"/>
              <a:cs typeface="+mj-cs"/>
            </a:rPr>
            <a:t>Measure</a:t>
          </a:r>
          <a:endParaRPr lang="en-US" sz="4800" kern="1200" dirty="0">
            <a:gradFill>
              <a:gsLst>
                <a:gs pos="0">
                  <a:srgbClr val="505050"/>
                </a:gs>
                <a:gs pos="100000">
                  <a:srgbClr val="505050"/>
                </a:gs>
              </a:gsLst>
              <a:lin ang="5400000" scaled="0"/>
            </a:gradFill>
            <a:latin typeface="+mj-lt"/>
            <a:ea typeface="+mj-ea"/>
            <a:cs typeface="+mj-cs"/>
          </a:endParaRPr>
        </a:p>
      </dgm:t>
    </dgm:pt>
    <dgm:pt modelId="{C8A25EC6-8284-495C-801F-7868EE941374}" type="parTrans" cxnId="{36077892-1564-4D28-8A9E-FA82818428FC}">
      <dgm:prSet/>
      <dgm:spPr/>
      <dgm:t>
        <a:bodyPr/>
        <a:lstStyle/>
        <a:p>
          <a:endParaRPr lang="en-US"/>
        </a:p>
      </dgm:t>
    </dgm:pt>
    <dgm:pt modelId="{15B48A6A-689E-477F-A9AE-87CCFA660C73}" type="sibTrans" cxnId="{36077892-1564-4D28-8A9E-FA82818428FC}">
      <dgm:prSet/>
      <dgm:spPr/>
      <dgm:t>
        <a:bodyPr/>
        <a:lstStyle/>
        <a:p>
          <a:endParaRPr lang="en-US"/>
        </a:p>
      </dgm:t>
    </dgm:pt>
    <dgm:pt modelId="{8B555BB5-234A-4DC2-A497-1919EDF43348}" type="pres">
      <dgm:prSet presAssocID="{F48E46C4-C13B-4917-8465-D3C407E4E71F}" presName="cycle" presStyleCnt="0">
        <dgm:presLayoutVars>
          <dgm:dir/>
          <dgm:resizeHandles val="exact"/>
        </dgm:presLayoutVars>
      </dgm:prSet>
      <dgm:spPr/>
      <dgm:t>
        <a:bodyPr/>
        <a:lstStyle/>
        <a:p>
          <a:endParaRPr lang="en-US"/>
        </a:p>
      </dgm:t>
    </dgm:pt>
    <dgm:pt modelId="{62D7914A-146D-4274-97F0-D3FA08BEC3CF}" type="pres">
      <dgm:prSet presAssocID="{296A8566-EADA-498A-B32B-2D42E92CFB1B}" presName="dummy" presStyleCnt="0"/>
      <dgm:spPr/>
    </dgm:pt>
    <dgm:pt modelId="{62F63BA4-1D51-4C19-AED9-AB42F7A5663A}" type="pres">
      <dgm:prSet presAssocID="{296A8566-EADA-498A-B32B-2D42E92CFB1B}" presName="node" presStyleLbl="revTx" presStyleIdx="0" presStyleCnt="3" custScaleX="124266" custRadScaleRad="93503" custRadScaleInc="24195">
        <dgm:presLayoutVars>
          <dgm:bulletEnabled val="1"/>
        </dgm:presLayoutVars>
      </dgm:prSet>
      <dgm:spPr/>
      <dgm:t>
        <a:bodyPr/>
        <a:lstStyle/>
        <a:p>
          <a:endParaRPr lang="en-US"/>
        </a:p>
      </dgm:t>
    </dgm:pt>
    <dgm:pt modelId="{341AFF09-198A-4817-86DD-0F1B7E81CA6B}" type="pres">
      <dgm:prSet presAssocID="{2FCF2172-5D60-403D-8487-C4516DDDF726}" presName="sibTrans" presStyleLbl="node1" presStyleIdx="0" presStyleCnt="3"/>
      <dgm:spPr/>
      <dgm:t>
        <a:bodyPr/>
        <a:lstStyle/>
        <a:p>
          <a:endParaRPr lang="en-US"/>
        </a:p>
      </dgm:t>
    </dgm:pt>
    <dgm:pt modelId="{7323DA39-48A2-46D6-8517-C11F18A0FAA5}" type="pres">
      <dgm:prSet presAssocID="{64C083EA-2191-4838-9CB0-1E19D09D8947}" presName="dummy" presStyleCnt="0"/>
      <dgm:spPr/>
    </dgm:pt>
    <dgm:pt modelId="{A3E0489A-5F0B-4DEF-A82A-9A48F89622B7}" type="pres">
      <dgm:prSet presAssocID="{64C083EA-2191-4838-9CB0-1E19D09D8947}" presName="node" presStyleLbl="revTx" presStyleIdx="1" presStyleCnt="3" custRadScaleRad="81667">
        <dgm:presLayoutVars>
          <dgm:bulletEnabled val="1"/>
        </dgm:presLayoutVars>
      </dgm:prSet>
      <dgm:spPr/>
      <dgm:t>
        <a:bodyPr/>
        <a:lstStyle/>
        <a:p>
          <a:endParaRPr lang="en-US"/>
        </a:p>
      </dgm:t>
    </dgm:pt>
    <dgm:pt modelId="{37C38333-37A6-422E-BBB0-7952B70E3F21}" type="pres">
      <dgm:prSet presAssocID="{38055B8D-E0D9-4F7B-96D3-6F10414E68AF}" presName="sibTrans" presStyleLbl="node1" presStyleIdx="1" presStyleCnt="3"/>
      <dgm:spPr/>
      <dgm:t>
        <a:bodyPr/>
        <a:lstStyle/>
        <a:p>
          <a:endParaRPr lang="en-US"/>
        </a:p>
      </dgm:t>
    </dgm:pt>
    <dgm:pt modelId="{6C64A0EC-E5F7-4B54-AB6F-619645C96CD6}" type="pres">
      <dgm:prSet presAssocID="{2DEBC94E-3355-4B8B-A4FD-2FFE2F4E9078}" presName="dummy" presStyleCnt="0"/>
      <dgm:spPr/>
    </dgm:pt>
    <dgm:pt modelId="{DD6F9F06-61C3-4E75-B1F5-481D18A9ECE4}" type="pres">
      <dgm:prSet presAssocID="{2DEBC94E-3355-4B8B-A4FD-2FFE2F4E9078}" presName="node" presStyleLbl="revTx" presStyleIdx="2" presStyleCnt="3" custScaleX="119292" custRadScaleRad="102200" custRadScaleInc="-28634">
        <dgm:presLayoutVars>
          <dgm:bulletEnabled val="1"/>
        </dgm:presLayoutVars>
      </dgm:prSet>
      <dgm:spPr/>
      <dgm:t>
        <a:bodyPr/>
        <a:lstStyle/>
        <a:p>
          <a:endParaRPr lang="en-US"/>
        </a:p>
      </dgm:t>
    </dgm:pt>
    <dgm:pt modelId="{3C3A363F-CE5E-44FE-BF55-4F945401FA61}" type="pres">
      <dgm:prSet presAssocID="{15B48A6A-689E-477F-A9AE-87CCFA660C73}" presName="sibTrans" presStyleLbl="node1" presStyleIdx="2" presStyleCnt="3"/>
      <dgm:spPr/>
      <dgm:t>
        <a:bodyPr/>
        <a:lstStyle/>
        <a:p>
          <a:endParaRPr lang="en-US"/>
        </a:p>
      </dgm:t>
    </dgm:pt>
  </dgm:ptLst>
  <dgm:cxnLst>
    <dgm:cxn modelId="{5F635F7C-312B-4305-8D8A-AE4E06B9025C}" type="presOf" srcId="{296A8566-EADA-498A-B32B-2D42E92CFB1B}" destId="{62F63BA4-1D51-4C19-AED9-AB42F7A5663A}" srcOrd="0" destOrd="0" presId="urn:microsoft.com/office/officeart/2005/8/layout/cycle1"/>
    <dgm:cxn modelId="{E0DBE962-1003-4B64-9445-0DC9666E1CE6}" srcId="{F48E46C4-C13B-4917-8465-D3C407E4E71F}" destId="{296A8566-EADA-498A-B32B-2D42E92CFB1B}" srcOrd="0" destOrd="0" parTransId="{2171A893-EF73-4989-8CF7-EA0E8F56113B}" sibTransId="{2FCF2172-5D60-403D-8487-C4516DDDF726}"/>
    <dgm:cxn modelId="{9D3A0E47-1708-43EC-A392-4ED2FADB68A1}" type="presOf" srcId="{38055B8D-E0D9-4F7B-96D3-6F10414E68AF}" destId="{37C38333-37A6-422E-BBB0-7952B70E3F21}" srcOrd="0" destOrd="0" presId="urn:microsoft.com/office/officeart/2005/8/layout/cycle1"/>
    <dgm:cxn modelId="{53B697A1-5879-43A8-BF24-8CFFBBE07635}" type="presOf" srcId="{F48E46C4-C13B-4917-8465-D3C407E4E71F}" destId="{8B555BB5-234A-4DC2-A497-1919EDF43348}" srcOrd="0" destOrd="0" presId="urn:microsoft.com/office/officeart/2005/8/layout/cycle1"/>
    <dgm:cxn modelId="{4346590F-8C3B-4C4F-90E8-52E5B04C95F6}" type="presOf" srcId="{2FCF2172-5D60-403D-8487-C4516DDDF726}" destId="{341AFF09-198A-4817-86DD-0F1B7E81CA6B}" srcOrd="0" destOrd="0" presId="urn:microsoft.com/office/officeart/2005/8/layout/cycle1"/>
    <dgm:cxn modelId="{36077892-1564-4D28-8A9E-FA82818428FC}" srcId="{F48E46C4-C13B-4917-8465-D3C407E4E71F}" destId="{2DEBC94E-3355-4B8B-A4FD-2FFE2F4E9078}" srcOrd="2" destOrd="0" parTransId="{C8A25EC6-8284-495C-801F-7868EE941374}" sibTransId="{15B48A6A-689E-477F-A9AE-87CCFA660C73}"/>
    <dgm:cxn modelId="{BA2AE7A9-B534-4D37-ACA4-F52DC5255DB2}" type="presOf" srcId="{64C083EA-2191-4838-9CB0-1E19D09D8947}" destId="{A3E0489A-5F0B-4DEF-A82A-9A48F89622B7}" srcOrd="0" destOrd="0" presId="urn:microsoft.com/office/officeart/2005/8/layout/cycle1"/>
    <dgm:cxn modelId="{279E33C1-329C-4969-9C2E-98223BCD0020}" srcId="{F48E46C4-C13B-4917-8465-D3C407E4E71F}" destId="{64C083EA-2191-4838-9CB0-1E19D09D8947}" srcOrd="1" destOrd="0" parTransId="{417E329E-FC6C-4990-89B2-45037A16BDE3}" sibTransId="{38055B8D-E0D9-4F7B-96D3-6F10414E68AF}"/>
    <dgm:cxn modelId="{8FE3952C-5078-49E7-A4AD-3170C5EA3A89}" type="presOf" srcId="{15B48A6A-689E-477F-A9AE-87CCFA660C73}" destId="{3C3A363F-CE5E-44FE-BF55-4F945401FA61}" srcOrd="0" destOrd="0" presId="urn:microsoft.com/office/officeart/2005/8/layout/cycle1"/>
    <dgm:cxn modelId="{F7A74AF9-5798-4488-BE6D-598639446C22}" type="presOf" srcId="{2DEBC94E-3355-4B8B-A4FD-2FFE2F4E9078}" destId="{DD6F9F06-61C3-4E75-B1F5-481D18A9ECE4}" srcOrd="0" destOrd="0" presId="urn:microsoft.com/office/officeart/2005/8/layout/cycle1"/>
    <dgm:cxn modelId="{58E5C6B0-AB22-4449-B828-B1734043F974}" type="presParOf" srcId="{8B555BB5-234A-4DC2-A497-1919EDF43348}" destId="{62D7914A-146D-4274-97F0-D3FA08BEC3CF}" srcOrd="0" destOrd="0" presId="urn:microsoft.com/office/officeart/2005/8/layout/cycle1"/>
    <dgm:cxn modelId="{A104884B-22BA-434B-B1BB-B82938515ECF}" type="presParOf" srcId="{8B555BB5-234A-4DC2-A497-1919EDF43348}" destId="{62F63BA4-1D51-4C19-AED9-AB42F7A5663A}" srcOrd="1" destOrd="0" presId="urn:microsoft.com/office/officeart/2005/8/layout/cycle1"/>
    <dgm:cxn modelId="{5BC82016-E573-407B-ADDB-40CC63821731}" type="presParOf" srcId="{8B555BB5-234A-4DC2-A497-1919EDF43348}" destId="{341AFF09-198A-4817-86DD-0F1B7E81CA6B}" srcOrd="2" destOrd="0" presId="urn:microsoft.com/office/officeart/2005/8/layout/cycle1"/>
    <dgm:cxn modelId="{492BB228-5597-4016-95DB-FE8AA7B90AFA}" type="presParOf" srcId="{8B555BB5-234A-4DC2-A497-1919EDF43348}" destId="{7323DA39-48A2-46D6-8517-C11F18A0FAA5}" srcOrd="3" destOrd="0" presId="urn:microsoft.com/office/officeart/2005/8/layout/cycle1"/>
    <dgm:cxn modelId="{0C94F2CA-A73B-4246-9C7E-A953E6DC69F8}" type="presParOf" srcId="{8B555BB5-234A-4DC2-A497-1919EDF43348}" destId="{A3E0489A-5F0B-4DEF-A82A-9A48F89622B7}" srcOrd="4" destOrd="0" presId="urn:microsoft.com/office/officeart/2005/8/layout/cycle1"/>
    <dgm:cxn modelId="{91BB5E7D-7D7D-41F8-80AB-62C01DB3E55B}" type="presParOf" srcId="{8B555BB5-234A-4DC2-A497-1919EDF43348}" destId="{37C38333-37A6-422E-BBB0-7952B70E3F21}" srcOrd="5" destOrd="0" presId="urn:microsoft.com/office/officeart/2005/8/layout/cycle1"/>
    <dgm:cxn modelId="{918113B6-A43E-4D45-8E5D-EFEBFD660D8A}" type="presParOf" srcId="{8B555BB5-234A-4DC2-A497-1919EDF43348}" destId="{6C64A0EC-E5F7-4B54-AB6F-619645C96CD6}" srcOrd="6" destOrd="0" presId="urn:microsoft.com/office/officeart/2005/8/layout/cycle1"/>
    <dgm:cxn modelId="{48286466-DDFB-44A2-A65D-8F6810B6A2FA}" type="presParOf" srcId="{8B555BB5-234A-4DC2-A497-1919EDF43348}" destId="{DD6F9F06-61C3-4E75-B1F5-481D18A9ECE4}" srcOrd="7" destOrd="0" presId="urn:microsoft.com/office/officeart/2005/8/layout/cycle1"/>
    <dgm:cxn modelId="{32FD56ED-294D-4B62-AB48-8A92C3E49DA3}" type="presParOf" srcId="{8B555BB5-234A-4DC2-A497-1919EDF43348}" destId="{3C3A363F-CE5E-44FE-BF55-4F945401FA61}"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pPr/>
              <a:t>11/2/2012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pPr marL="0" marR="0" lvl="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11/2/2012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404383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3492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28E55C-33AD-4EEE-9B49-A0DB02DFFDF9}"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23394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AF36C0-E7D1-4CD2-8288-A1DC67628E97}"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15246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E1002F-6591-44F5-B669-573A1F2FB7EE}"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51148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3932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1284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249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0683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354FAC-05FB-48F7-94B8-6CD51DA39E70}"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92490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1EE5D1-CF3C-4958-9487-EB1B1B7F2D8E}"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11943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26AE809-E87A-433F-AFE7-F16820FC7E19}" type="datetime1">
              <a:rPr lang="en-US" smtClean="0"/>
              <a:pPr/>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478125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5063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20308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02952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7DC908-30E0-4220-A894-512DD539DD29}"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2337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7DC908-30E0-4220-A894-512DD539DD29}" type="datetime1">
              <a:rPr lang="en-US" smtClean="0"/>
              <a:pPr/>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09373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37EA0AD-1FE5-49EB-9FF1-E6FCED92C44A}" type="datetime1">
              <a:rPr lang="en-US" smtClean="0"/>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92979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pPr/>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548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FB500CD-C6F6-40F8-9ACD-5B6EBB099D2D}" type="datetime1">
              <a:rPr lang="en-US" smtClean="0"/>
              <a:pPr/>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99299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1739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A50675-D741-4D5B-8A22-FE1FA9C0163B}"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2415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C761E4-C520-49F9-8ED1-43AA8C4BCFD1}"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9527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DB4125-F22E-4E6A-9DC5-DA830444E2C0}" type="datetime1">
              <a:rPr lang="en-US" smtClean="0"/>
              <a:pPr/>
              <a:t>11/2/2012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4348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47672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80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6187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31007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107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99573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12270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79298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830393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16999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147395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65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490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0436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4" r:id="rId1"/>
    <p:sldLayoutId id="2147484191" r:id="rId2"/>
    <p:sldLayoutId id="2147484198" r:id="rId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2" r:id="rId1"/>
    <p:sldLayoutId id="2147484295" r:id="rId2"/>
    <p:sldLayoutId id="2147484299" r:id="rId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320" r:id="rId1"/>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329" r:id="rId2"/>
    <p:sldLayoutId id="2147484267" r:id="rId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729094113"/>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ndowsazure.com/en-us/develop/net/other-resources/training-ki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github.com/WindowsAzure-Sampl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aka.ms/BuildSessions" TargetMode="External"/><Relationship Id="rId2" Type="http://schemas.openxmlformats.org/officeDocument/2006/relationships/hyperlink" Target="http://www.windowsazure.com/build"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3040063"/>
            <a:ext cx="13563600" cy="914400"/>
          </a:xfrm>
        </p:spPr>
        <p:txBody>
          <a:bodyPr/>
          <a:lstStyle/>
          <a:p>
            <a:r>
              <a:rPr lang="en-US" dirty="0" smtClean="0"/>
              <a:t>Advanced </a:t>
            </a:r>
            <a:br>
              <a:rPr lang="en-US" dirty="0" smtClean="0"/>
            </a:br>
            <a:r>
              <a:rPr lang="en-US" dirty="0" smtClean="0"/>
              <a:t>cloud services development</a:t>
            </a:r>
            <a:endParaRPr lang="en-US" dirty="0"/>
          </a:p>
        </p:txBody>
      </p:sp>
      <p:sp>
        <p:nvSpPr>
          <p:cNvPr id="3" name="Subtitle 2"/>
          <p:cNvSpPr>
            <a:spLocks noGrp="1"/>
          </p:cNvSpPr>
          <p:nvPr>
            <p:ph type="subTitle" idx="1"/>
          </p:nvPr>
        </p:nvSpPr>
        <p:spPr/>
        <p:txBody>
          <a:bodyPr/>
          <a:lstStyle/>
          <a:p>
            <a:r>
              <a:rPr lang="en-US" dirty="0" err="1" smtClean="0"/>
              <a:t>Haishi</a:t>
            </a:r>
            <a:r>
              <a:rPr lang="en-US" dirty="0" smtClean="0"/>
              <a:t> </a:t>
            </a:r>
            <a:r>
              <a:rPr lang="en-US" dirty="0" err="1" smtClean="0"/>
              <a:t>Bai</a:t>
            </a:r>
            <a:endParaRPr lang="en-US" dirty="0" smtClean="0"/>
          </a:p>
          <a:p>
            <a:r>
              <a:rPr lang="en-US" sz="2000" dirty="0" smtClean="0"/>
              <a:t>Windows Azure Technical Evangelist</a:t>
            </a:r>
          </a:p>
          <a:p>
            <a:r>
              <a:rPr lang="en-US" sz="2000" dirty="0" smtClean="0"/>
              <a:t>Advanced Cloud Services Development</a:t>
            </a:r>
          </a:p>
          <a:p>
            <a:r>
              <a:rPr lang="en-US" sz="2000" dirty="0" smtClean="0"/>
              <a:t>3-025</a:t>
            </a:r>
          </a:p>
        </p:txBody>
      </p:sp>
      <p:grpSp>
        <p:nvGrpSpPr>
          <p:cNvPr id="11" name="Group 10"/>
          <p:cNvGrpSpPr/>
          <p:nvPr/>
        </p:nvGrpSpPr>
        <p:grpSpPr>
          <a:xfrm>
            <a:off x="5090127" y="277753"/>
            <a:ext cx="7376510" cy="400110"/>
            <a:chOff x="5090127" y="5935662"/>
            <a:chExt cx="7376510" cy="400110"/>
          </a:xfrm>
        </p:grpSpPr>
        <p:sp>
          <p:nvSpPr>
            <p:cNvPr id="12" name="TextBox 11"/>
            <p:cNvSpPr txBox="1"/>
            <p:nvPr/>
          </p:nvSpPr>
          <p:spPr>
            <a:xfrm>
              <a:off x="5090127" y="5935662"/>
              <a:ext cx="971230" cy="400110"/>
            </a:xfrm>
            <a:prstGeom prst="rect">
              <a:avLst/>
            </a:prstGeom>
            <a:solidFill>
              <a:schemeClr val="tx1">
                <a:lumMod val="95000"/>
              </a:schemeClr>
            </a:solidFill>
            <a:ln w="9525">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2000" b="1">
                  <a:gradFill>
                    <a:gsLst>
                      <a:gs pos="0">
                        <a:schemeClr val="tx1"/>
                      </a:gs>
                      <a:gs pos="100000">
                        <a:schemeClr val="tx1"/>
                      </a:gs>
                    </a:gsLst>
                    <a:lin ang="5400000" scaled="0"/>
                  </a:gradFill>
                </a:defRPr>
              </a:lvl1pPr>
            </a:lstStyle>
            <a:p>
              <a:r>
                <a:rPr lang="en-US" dirty="0">
                  <a:gradFill>
                    <a:gsLst>
                      <a:gs pos="0">
                        <a:schemeClr val="bg1"/>
                      </a:gs>
                      <a:gs pos="100000">
                        <a:schemeClr val="bg1"/>
                      </a:gs>
                    </a:gsLst>
                    <a:lin ang="5400000" scaled="0"/>
                  </a:gradFill>
                </a:rPr>
                <a:t>3-040</a:t>
              </a:r>
            </a:p>
          </p:txBody>
        </p:sp>
        <p:sp>
          <p:nvSpPr>
            <p:cNvPr id="13" name="TextBox 12"/>
            <p:cNvSpPr txBox="1"/>
            <p:nvPr/>
          </p:nvSpPr>
          <p:spPr>
            <a:xfrm>
              <a:off x="6009007" y="5935662"/>
              <a:ext cx="6457630" cy="400110"/>
            </a:xfrm>
            <a:prstGeom prst="rect">
              <a:avLst/>
            </a:prstGeom>
            <a:solidFill>
              <a:schemeClr val="bg2">
                <a:lumMod val="75000"/>
              </a:schemeClr>
            </a:solidFill>
            <a:ln>
              <a:noFill/>
            </a:ln>
            <a:effectLst/>
          </p:spPr>
          <p:txBody>
            <a:bodyPr wrap="square" rtlCol="0">
              <a:spAutoFit/>
            </a:bodyPr>
            <a:lstStyle>
              <a:defPPr>
                <a:defRPr lang="en-US"/>
              </a:defPPr>
              <a:lvl1pPr>
                <a:defRPr sz="2000">
                  <a:gradFill>
                    <a:gsLst>
                      <a:gs pos="0">
                        <a:schemeClr val="bg1"/>
                      </a:gs>
                      <a:gs pos="100000">
                        <a:schemeClr val="bg1"/>
                      </a:gs>
                    </a:gsLst>
                    <a:lin ang="5400000" scaled="0"/>
                  </a:gradFill>
                </a:defRPr>
              </a:lvl1pPr>
            </a:lstStyle>
            <a:p>
              <a:r>
                <a:rPr lang="en-US" dirty="0">
                  <a:gradFill>
                    <a:gsLst>
                      <a:gs pos="0">
                        <a:schemeClr val="tx1"/>
                      </a:gs>
                      <a:gs pos="100000">
                        <a:schemeClr val="tx1"/>
                      </a:gs>
                    </a:gsLst>
                    <a:lin ang="5400000" scaled="0"/>
                  </a:gradFill>
                </a:rPr>
                <a:t>Getting </a:t>
              </a:r>
              <a:r>
                <a:rPr lang="en-US" dirty="0" smtClean="0">
                  <a:gradFill>
                    <a:gsLst>
                      <a:gs pos="0">
                        <a:schemeClr val="tx1"/>
                      </a:gs>
                      <a:gs pos="100000">
                        <a:schemeClr val="tx1"/>
                      </a:gs>
                    </a:gsLst>
                    <a:lin ang="5400000" scaled="0"/>
                  </a:gradFill>
                </a:rPr>
                <a:t>started </a:t>
              </a:r>
              <a:r>
                <a:rPr lang="en-US" dirty="0">
                  <a:gradFill>
                    <a:gsLst>
                      <a:gs pos="0">
                        <a:schemeClr val="tx1"/>
                      </a:gs>
                      <a:gs pos="100000">
                        <a:schemeClr val="tx1"/>
                      </a:gs>
                    </a:gsLst>
                    <a:lin ang="5400000" scaled="0"/>
                  </a:gradFill>
                </a:rPr>
                <a:t>with </a:t>
              </a:r>
              <a:r>
                <a:rPr lang="en-US" dirty="0" smtClean="0">
                  <a:gradFill>
                    <a:gsLst>
                      <a:gs pos="0">
                        <a:schemeClr val="tx1"/>
                      </a:gs>
                      <a:gs pos="100000">
                        <a:schemeClr val="tx1"/>
                      </a:gs>
                    </a:gsLst>
                    <a:lin ang="5400000" scaled="0"/>
                  </a:gradFill>
                </a:rPr>
                <a:t>cloud service </a:t>
              </a:r>
              <a:r>
                <a:rPr lang="en-US" dirty="0">
                  <a:gradFill>
                    <a:gsLst>
                      <a:gs pos="0">
                        <a:schemeClr val="tx1"/>
                      </a:gs>
                      <a:gs pos="100000">
                        <a:schemeClr val="tx1"/>
                      </a:gs>
                    </a:gsLst>
                    <a:lin ang="5400000" scaled="0"/>
                  </a:gradFill>
                </a:rPr>
                <a:t>(Paul </a:t>
              </a:r>
              <a:r>
                <a:rPr lang="en-US" dirty="0" err="1">
                  <a:gradFill>
                    <a:gsLst>
                      <a:gs pos="0">
                        <a:schemeClr val="tx1"/>
                      </a:gs>
                      <a:gs pos="100000">
                        <a:schemeClr val="tx1"/>
                      </a:gs>
                    </a:gsLst>
                    <a:lin ang="5400000" scaled="0"/>
                  </a:gradFill>
                </a:rPr>
                <a:t>Yuknewicz</a:t>
              </a:r>
              <a:r>
                <a:rPr lang="en-US" dirty="0">
                  <a:gradFill>
                    <a:gsLst>
                      <a:gs pos="0">
                        <a:schemeClr val="tx1"/>
                      </a:gs>
                      <a:gs pos="100000">
                        <a:schemeClr val="tx1"/>
                      </a:gs>
                    </a:gsLst>
                    <a:lin ang="5400000" scaled="0"/>
                  </a:gradFill>
                </a:rPr>
                <a:t>)</a:t>
              </a:r>
            </a:p>
          </p:txBody>
        </p:sp>
      </p:grpSp>
      <p:sp>
        <p:nvSpPr>
          <p:cNvPr id="7" name="Subtitle 2"/>
          <p:cNvSpPr txBox="1">
            <a:spLocks/>
          </p:cNvSpPr>
          <p:nvPr/>
        </p:nvSpPr>
        <p:spPr>
          <a:xfrm>
            <a:off x="274638" y="-84138"/>
            <a:ext cx="7315199" cy="914400"/>
          </a:xfrm>
          <a:prstGeom prst="rect">
            <a:avLst/>
          </a:prstGeom>
        </p:spPr>
        <p:txBody>
          <a:bodyPr vert="horz" lIns="182880" tIns="146304" rIns="182880" bIns="146304" rtlCol="0" anchor="b">
            <a:noAutofit/>
          </a:bodyPr>
          <a:lstStyle>
            <a:lvl1pPr marL="0" indent="0" algn="l" defTabSz="914166" rtl="0" eaLnBrk="1" latinLnBrk="0" hangingPunct="1">
              <a:lnSpc>
                <a:spcPct val="90000"/>
              </a:lnSpc>
              <a:spcBef>
                <a:spcPts val="0"/>
              </a:spcBef>
              <a:buFont typeface="Arial" pitchFamily="34" charset="0"/>
              <a:buNone/>
              <a:defRPr sz="2800" b="0" kern="1200" spc="-52" baseline="0">
                <a:gradFill>
                  <a:gsLst>
                    <a:gs pos="0">
                      <a:srgbClr val="FFFFFF"/>
                    </a:gs>
                    <a:gs pos="100000">
                      <a:srgbClr val="FFFFFF"/>
                    </a:gs>
                  </a:gsLst>
                  <a:lin ang="5400000" scaled="0"/>
                </a:gradFill>
                <a:latin typeface="+mn-lt"/>
                <a:ea typeface="+mn-ea"/>
                <a:cs typeface="Segoe UI" pitchFamily="34" charset="0"/>
              </a:defRPr>
            </a:lvl1pPr>
            <a:lvl2pPr marL="466207" indent="0" algn="ctr" defTabSz="914166"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32411" indent="0" algn="ctr" defTabSz="914166"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9861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64824" indent="0" algn="ctr" defTabSz="914166"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331032"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97234"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63441"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2964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3-025</a:t>
            </a:r>
            <a:endParaRPr lang="en-US" sz="2000" dirty="0" smtClean="0"/>
          </a:p>
        </p:txBody>
      </p:sp>
    </p:spTree>
    <p:extLst>
      <p:ext uri="{BB962C8B-B14F-4D97-AF65-F5344CB8AC3E}">
        <p14:creationId xmlns:p14="http://schemas.microsoft.com/office/powerpoint/2010/main" val="3480867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scale opportunities</a:t>
            </a:r>
            <a:endParaRPr lang="en-US" dirty="0"/>
          </a:p>
        </p:txBody>
      </p:sp>
      <p:sp>
        <p:nvSpPr>
          <p:cNvPr id="3" name="Text Placeholder 2"/>
          <p:cNvSpPr>
            <a:spLocks noGrp="1"/>
          </p:cNvSpPr>
          <p:nvPr>
            <p:ph type="body" sz="quarter" idx="10"/>
          </p:nvPr>
        </p:nvSpPr>
        <p:spPr/>
        <p:txBody>
          <a:bodyPr/>
          <a:lstStyle/>
          <a:p>
            <a:r>
              <a:rPr lang="en-US" dirty="0" smtClean="0"/>
              <a:t>CDN</a:t>
            </a:r>
          </a:p>
          <a:p>
            <a:r>
              <a:rPr lang="en-US" dirty="0" smtClean="0"/>
              <a:t>Traffic manager</a:t>
            </a:r>
          </a:p>
          <a:p>
            <a:r>
              <a:rPr lang="en-US" dirty="0" smtClean="0"/>
              <a:t>IIS 8</a:t>
            </a:r>
          </a:p>
          <a:p>
            <a:pPr lvl="1"/>
            <a:r>
              <a:rPr lang="en-US" dirty="0" smtClean="0"/>
              <a:t>CPU throttling</a:t>
            </a:r>
          </a:p>
          <a:p>
            <a:pPr lvl="1"/>
            <a:r>
              <a:rPr lang="en-US" dirty="0" smtClean="0"/>
              <a:t>Centralized SSL certificate management</a:t>
            </a:r>
          </a:p>
          <a:p>
            <a:pPr lvl="1"/>
            <a:r>
              <a:rPr lang="en-US" dirty="0" smtClean="0"/>
              <a:t>Dynamic IP filtering</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8913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Traffic Manager and CDN</a:t>
            </a:r>
            <a:endParaRPr lang="en-US" dirty="0"/>
          </a:p>
        </p:txBody>
      </p:sp>
      <p:grpSp>
        <p:nvGrpSpPr>
          <p:cNvPr id="7" name="Group 6"/>
          <p:cNvGrpSpPr/>
          <p:nvPr/>
        </p:nvGrpSpPr>
        <p:grpSpPr>
          <a:xfrm>
            <a:off x="1807610" y="1588991"/>
            <a:ext cx="8056121" cy="4461162"/>
            <a:chOff x="395371" y="1139688"/>
            <a:chExt cx="8399866" cy="4651514"/>
          </a:xfrm>
          <a:solidFill>
            <a:schemeClr val="bg1">
              <a:lumMod val="85000"/>
            </a:schemeClr>
          </a:solidFill>
        </p:grpSpPr>
        <p:sp>
          <p:nvSpPr>
            <p:cNvPr id="8"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3"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4"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5"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6"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7"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8"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9"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0"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1"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2"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3"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4"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5"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6"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7"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8"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9"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0"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1"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2"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3"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4"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5"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6"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7"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8"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9"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0"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1"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2"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3"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4"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5"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6"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7"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8"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9"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0"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1"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2"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3"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4"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5"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6"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7"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8"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9"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0"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1"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2"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3"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4"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5"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6"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7"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8"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9"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0"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1"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2"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3"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4"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5"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6"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7"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8"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9"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0"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1"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2"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3"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4"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5"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6"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7"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8"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9"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0"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1"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2"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3"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4"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5"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6"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7"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8"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9"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0"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1"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2"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3"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4"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5"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6"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7"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8"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9"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0"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1"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2"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3"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4"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5"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6"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7"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8"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9"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0"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1"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2"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3"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4"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5"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6"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7"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8"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9"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0"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1"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2"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3"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4"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5"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6"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7"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8"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9"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0"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1"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2"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3"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4"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5"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6"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7"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8"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9"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0"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1"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2"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3"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4"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5"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6"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7"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8"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9"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0"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1"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2"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3"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4"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5"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6"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7"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8"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9"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0"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1"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2"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3"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4"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5"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6"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7"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8"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9"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0"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1"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2"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3"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4"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5"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6"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7"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8"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9"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0"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1"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2"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3"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4"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5"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6"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7"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8"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9"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0"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1"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2"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3"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4"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5"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6"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7"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8"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9"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0"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1"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2"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3"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4"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5"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6"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7"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8"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9"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0"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1"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2"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3"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4"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5"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6"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7"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8"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9"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0"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1"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2"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3"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4"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5"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6"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7"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8"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9"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0"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1"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2"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3"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4"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5"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6"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7"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8"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1218987"/>
              <a:endParaRPr lang="en-US" sz="2400" dirty="0">
                <a:solidFill>
                  <a:srgbClr val="292929"/>
                </a:solidFill>
              </a:endParaRPr>
            </a:p>
          </p:txBody>
        </p:sp>
        <p:sp>
          <p:nvSpPr>
            <p:cNvPr id="359"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0"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1"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2"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363"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4"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5"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6"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7"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8"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9"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0"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1"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2"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3"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4"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5"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6"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7"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8"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9"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0"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1"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2"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3"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4"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5"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6"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7"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8"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9"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0"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1"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2"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3"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4"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5"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6"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7"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8"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9"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0"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1"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2"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3"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4"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5"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6"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7"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1218987"/>
              <a:endParaRPr lang="en-US" sz="2400" dirty="0">
                <a:solidFill>
                  <a:srgbClr val="292929"/>
                </a:solidFill>
              </a:endParaRPr>
            </a:p>
          </p:txBody>
        </p:sp>
        <p:sp>
          <p:nvSpPr>
            <p:cNvPr id="408"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9"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0"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1"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2"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3"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4"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5"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6"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7"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8"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9"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0"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1"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2"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3"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4"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5"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6"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7"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8"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9"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0"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1"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2"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3"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4"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5"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6"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7"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8"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9"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0"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1"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2"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3"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4"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5"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6"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7"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8"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9"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0"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1"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2"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3"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4"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5"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6"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7"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8"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9"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0"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1"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2"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3"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4"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5"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6"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7"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8"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9"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0"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1"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2"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3"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4"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5"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6"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7"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8"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9"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0"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1"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2"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3"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4"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5"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6"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7"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8"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9"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0"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1"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2"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3"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4"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5"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6"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7"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8"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9"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0"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1"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2"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3"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4"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5"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6"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7"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8"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509"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0"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1"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2"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3"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4"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5"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6"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7"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8"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9"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0"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1"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2"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3"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4"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5"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6"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7"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8"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9"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0"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1"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2"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3"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4"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5"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6"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7"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8"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9"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0"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1"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2"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3"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4"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5"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6"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7"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8"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9"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0"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1"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552"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3"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4"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5"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6"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7"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8"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9"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0"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1"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2"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3"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4"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5"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6"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7"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8"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9"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0"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1"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2"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3"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4"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5"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6"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7"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8"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9"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0"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1"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2"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3"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4"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5"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6"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7"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8"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9"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0"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1"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2"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3"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4"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5"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6"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7"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8"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9"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0"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1"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2"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603"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4"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5"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6"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7"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8"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9"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0"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1"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2"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3"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4"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5"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6"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7"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8"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9"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0"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1"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2"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3"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4"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5"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6"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7"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8"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9"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630"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1"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2"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3"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4"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5"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6"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7"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8"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9"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0"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1"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2"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3"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4"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5"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6"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7"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8"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9"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0"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1"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2"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3"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4"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5"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6"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7"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8"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9"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0"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1"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2"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3"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4"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5"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6"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7"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8"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9"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0"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1"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2"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3"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4"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5"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6"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7"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8"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9"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0"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1"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2"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3"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4"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5"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6"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7"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8"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9"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0"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1"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2"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3"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4"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5"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6"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7"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8"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9"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0"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1"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2"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3"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4"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5"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6"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7"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8"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9"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0"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1"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2"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3"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4"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5"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6"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7"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8"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9"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0"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1"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2"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3"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4"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5"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6"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727"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8"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9"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0"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1"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2"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3"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4"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5"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6"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7"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8"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9"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0"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1"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2"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3"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4"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5"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746"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7"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8"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9"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0"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1"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2"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3"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4"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5"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6"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7"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8"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9"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0"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1"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2"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3"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4"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5"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6"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7"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8"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9"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0"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1"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2"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3"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4"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5"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6"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7"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8"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9"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0"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1"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2"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3"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4"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5"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6"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7"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8"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9"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0"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1"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2"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3"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4"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5"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6"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7"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8"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9"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0"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1"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2"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3"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4"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5"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6"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7"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8"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9"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0"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1"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2"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3"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4"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5"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6"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7"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8"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9"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0"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1"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2"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3"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4"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5"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6"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7"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8"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9"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0"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1"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2"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3"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4"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5"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6"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7"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8"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9"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0"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1"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2"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3"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4"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5"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6"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7"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8"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9"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0"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1"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2"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3"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4"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5"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6"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7"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8"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9"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0"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1"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2"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3"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4"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5"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6"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7"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8"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9"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0"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1"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2"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3"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4"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5"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6"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7"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8"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9"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0"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1"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2"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3"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4"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5"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6"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7"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8"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9"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0"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1"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2"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3"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4"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5"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6"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7"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8"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9"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0"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1"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2"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3"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4"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5"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6"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7"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8"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9"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0"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1"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2"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3"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4"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5"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6"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7"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8"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9"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0"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1"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2"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3"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4"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5"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6"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7"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8"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9"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0"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1"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932"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3"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4"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5"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6"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7"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8"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9"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0"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1"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2"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3"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4"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5"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6"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7"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8"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9"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0"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1"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2"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3"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4"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5"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6"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7"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8"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9"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0"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1"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2"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3"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4"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5"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6"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7"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8"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9"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0"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1"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2"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3"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4"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5"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6"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7"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8"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9"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0"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1"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2"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3"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4"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5"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6"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7"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8"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9"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0"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1"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2"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3"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4"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5"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6"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7"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8"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9"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0"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1"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2"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3"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4"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5"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6"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7"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8"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9"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0"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1"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1012"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3"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4"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5"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6"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7"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8"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9"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0"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1"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2"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3"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4"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5"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6"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7"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8"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9"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0"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1"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2"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3"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4"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5"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6"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7"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8"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9"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0"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1"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2"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3"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4"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5"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6"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7"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8"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9"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0"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1"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2"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3"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4"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5"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6"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7"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8"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9"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0"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1"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2"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3"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4"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5"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6"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7"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8"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9"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0"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1071"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2"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3"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4"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5"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6"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7"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8"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9"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0"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1"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2"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3"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4"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5"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6"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7"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8"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9"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0"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1"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2"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3"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4"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5"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6"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7"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8"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9"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0"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1"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2"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3"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4"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5"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6"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7"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8"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9"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0"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1"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2"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3"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4"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5"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6"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7"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8"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9"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0"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1"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2"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3"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4"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5"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6"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7"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8"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9"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0"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1"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2"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3"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4"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5"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6"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7"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8"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9"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0"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1"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2"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3"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4"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5"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6"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7"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8"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9"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0"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1"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2"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3"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4"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5"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6"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7"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8"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9"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0"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1"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2"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3"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4"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5"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6"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7"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8"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9"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0"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1"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2"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3"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4"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5"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6"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7"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8"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9"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1180"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1"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2"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3"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4"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5"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6"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7"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8"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9"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0"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1"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2"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3"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4"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5"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6"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7"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8"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9"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0"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1"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2"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3"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4"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5"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6"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7"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8"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9"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0"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1"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2"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3"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4"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5"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6"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7"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8"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9"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0"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1"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2"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grpSp>
      <p:sp>
        <p:nvSpPr>
          <p:cNvPr id="1223" name="Oval 1222"/>
          <p:cNvSpPr/>
          <p:nvPr/>
        </p:nvSpPr>
        <p:spPr bwMode="auto">
          <a:xfrm>
            <a:off x="3775897" y="31567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4" name="Oval 1223"/>
          <p:cNvSpPr/>
          <p:nvPr/>
        </p:nvSpPr>
        <p:spPr bwMode="auto">
          <a:xfrm>
            <a:off x="2748507" y="326450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5" name="Oval 1224"/>
          <p:cNvSpPr/>
          <p:nvPr/>
        </p:nvSpPr>
        <p:spPr bwMode="auto">
          <a:xfrm>
            <a:off x="3639257" y="346945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6" name="Oval 1225"/>
          <p:cNvSpPr/>
          <p:nvPr/>
        </p:nvSpPr>
        <p:spPr bwMode="auto">
          <a:xfrm>
            <a:off x="3954567" y="30332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7" name="Oval 1226"/>
          <p:cNvSpPr/>
          <p:nvPr/>
        </p:nvSpPr>
        <p:spPr bwMode="auto">
          <a:xfrm>
            <a:off x="2659167" y="28046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8" name="Oval 1227"/>
          <p:cNvSpPr/>
          <p:nvPr/>
        </p:nvSpPr>
        <p:spPr bwMode="auto">
          <a:xfrm>
            <a:off x="6316767" y="25760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29" name="Oval 1228"/>
          <p:cNvSpPr/>
          <p:nvPr/>
        </p:nvSpPr>
        <p:spPr bwMode="auto">
          <a:xfrm>
            <a:off x="5457547" y="286773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0" name="Oval 1229"/>
          <p:cNvSpPr/>
          <p:nvPr/>
        </p:nvSpPr>
        <p:spPr bwMode="auto">
          <a:xfrm>
            <a:off x="5793877" y="247885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1" name="Oval 1230"/>
          <p:cNvSpPr/>
          <p:nvPr/>
        </p:nvSpPr>
        <p:spPr bwMode="auto">
          <a:xfrm>
            <a:off x="5914747" y="285985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2" name="Oval 1231"/>
          <p:cNvSpPr/>
          <p:nvPr/>
        </p:nvSpPr>
        <p:spPr bwMode="auto">
          <a:xfrm>
            <a:off x="5785997" y="29570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3" name="Oval 1232"/>
          <p:cNvSpPr/>
          <p:nvPr/>
        </p:nvSpPr>
        <p:spPr bwMode="auto">
          <a:xfrm>
            <a:off x="4515114" y="468649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4" name="Oval 1233"/>
          <p:cNvSpPr/>
          <p:nvPr/>
        </p:nvSpPr>
        <p:spPr bwMode="auto">
          <a:xfrm>
            <a:off x="8079877" y="354565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5" name="Oval 1234"/>
          <p:cNvSpPr/>
          <p:nvPr/>
        </p:nvSpPr>
        <p:spPr bwMode="auto">
          <a:xfrm>
            <a:off x="8374167" y="31856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6" name="Oval 1235"/>
          <p:cNvSpPr/>
          <p:nvPr/>
        </p:nvSpPr>
        <p:spPr bwMode="auto">
          <a:xfrm>
            <a:off x="7840767" y="432867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7" name="Oval 1236"/>
          <p:cNvSpPr/>
          <p:nvPr/>
        </p:nvSpPr>
        <p:spPr bwMode="auto">
          <a:xfrm>
            <a:off x="8855017" y="516950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8" name="Oval 1237"/>
          <p:cNvSpPr/>
          <p:nvPr/>
        </p:nvSpPr>
        <p:spPr bwMode="auto">
          <a:xfrm>
            <a:off x="8602767" y="306480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9" name="Oval 1238"/>
          <p:cNvSpPr/>
          <p:nvPr/>
        </p:nvSpPr>
        <p:spPr bwMode="auto">
          <a:xfrm>
            <a:off x="8657947" y="324085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0" name="Oval 1239"/>
          <p:cNvSpPr/>
          <p:nvPr/>
        </p:nvSpPr>
        <p:spPr bwMode="auto">
          <a:xfrm>
            <a:off x="6653097" y="3522002"/>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2" name="Oval 1241"/>
          <p:cNvSpPr/>
          <p:nvPr/>
        </p:nvSpPr>
        <p:spPr bwMode="auto">
          <a:xfrm>
            <a:off x="2715884" y="2940219"/>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3" name="Oval 1242"/>
          <p:cNvSpPr/>
          <p:nvPr/>
        </p:nvSpPr>
        <p:spPr bwMode="auto">
          <a:xfrm>
            <a:off x="3888294" y="3055529"/>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4" name="Oval 1243"/>
          <p:cNvSpPr/>
          <p:nvPr/>
        </p:nvSpPr>
        <p:spPr bwMode="auto">
          <a:xfrm>
            <a:off x="3550366" y="2781665"/>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5" name="Oval 1244"/>
          <p:cNvSpPr/>
          <p:nvPr/>
        </p:nvSpPr>
        <p:spPr bwMode="auto">
          <a:xfrm>
            <a:off x="3263264" y="3364188"/>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6" name="Oval 1245"/>
          <p:cNvSpPr/>
          <p:nvPr/>
        </p:nvSpPr>
        <p:spPr bwMode="auto">
          <a:xfrm>
            <a:off x="5631372" y="2658306"/>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7" name="Oval 1246"/>
          <p:cNvSpPr/>
          <p:nvPr/>
        </p:nvSpPr>
        <p:spPr bwMode="auto">
          <a:xfrm>
            <a:off x="5297712" y="2635109"/>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8" name="Oval 1247"/>
          <p:cNvSpPr/>
          <p:nvPr/>
        </p:nvSpPr>
        <p:spPr bwMode="auto">
          <a:xfrm>
            <a:off x="8198567" y="3541465"/>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1249" name="Oval 1248"/>
          <p:cNvSpPr/>
          <p:nvPr/>
        </p:nvSpPr>
        <p:spPr bwMode="auto">
          <a:xfrm>
            <a:off x="7787634" y="4230059"/>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pic>
        <p:nvPicPr>
          <p:cNvPr id="1250" name="Picture 12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677" y="2246645"/>
            <a:ext cx="724176" cy="724176"/>
          </a:xfrm>
          <a:prstGeom prst="rect">
            <a:avLst/>
          </a:prstGeom>
        </p:spPr>
      </p:pic>
      <p:grpSp>
        <p:nvGrpSpPr>
          <p:cNvPr id="1255" name="Group 1254"/>
          <p:cNvGrpSpPr/>
          <p:nvPr/>
        </p:nvGrpSpPr>
        <p:grpSpPr>
          <a:xfrm>
            <a:off x="2815424" y="894040"/>
            <a:ext cx="960001" cy="1167196"/>
            <a:chOff x="5031610" y="685558"/>
            <a:chExt cx="960001" cy="1167196"/>
          </a:xfrm>
        </p:grpSpPr>
        <p:sp>
          <p:nvSpPr>
            <p:cNvPr id="1254" name="Rounded Rectangular Callout 1253"/>
            <p:cNvSpPr/>
            <p:nvPr/>
          </p:nvSpPr>
          <p:spPr bwMode="auto">
            <a:xfrm>
              <a:off x="5031610" y="685558"/>
              <a:ext cx="960001" cy="1167196"/>
            </a:xfrm>
            <a:prstGeom prst="wedgeRoundRectCallout">
              <a:avLst>
                <a:gd name="adj1" fmla="val 5144"/>
                <a:gd name="adj2" fmla="val 70809"/>
                <a:gd name="adj3" fmla="val 16667"/>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251" name="Picture 12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109" y="1014802"/>
              <a:ext cx="564759" cy="564759"/>
            </a:xfrm>
            <a:prstGeom prst="rect">
              <a:avLst/>
            </a:prstGeom>
          </p:spPr>
        </p:pic>
      </p:grpSp>
      <p:pic>
        <p:nvPicPr>
          <p:cNvPr id="1256" name="Picture 12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167" y="2232896"/>
            <a:ext cx="724176" cy="724176"/>
          </a:xfrm>
          <a:prstGeom prst="rect">
            <a:avLst/>
          </a:prstGeom>
        </p:spPr>
      </p:pic>
      <p:grpSp>
        <p:nvGrpSpPr>
          <p:cNvPr id="1257" name="Group 1256"/>
          <p:cNvGrpSpPr/>
          <p:nvPr/>
        </p:nvGrpSpPr>
        <p:grpSpPr>
          <a:xfrm>
            <a:off x="8334203" y="906462"/>
            <a:ext cx="960001" cy="1167196"/>
            <a:chOff x="6383520" y="425286"/>
            <a:chExt cx="960001" cy="1167196"/>
          </a:xfrm>
          <a:solidFill>
            <a:schemeClr val="accent3">
              <a:lumMod val="20000"/>
              <a:lumOff val="80000"/>
            </a:schemeClr>
          </a:solidFill>
        </p:grpSpPr>
        <p:sp>
          <p:nvSpPr>
            <p:cNvPr id="1253" name="Rounded Rectangular Callout 1252"/>
            <p:cNvSpPr/>
            <p:nvPr/>
          </p:nvSpPr>
          <p:spPr bwMode="auto">
            <a:xfrm>
              <a:off x="6383520" y="425286"/>
              <a:ext cx="960001" cy="1167196"/>
            </a:xfrm>
            <a:prstGeom prst="wedgeRoundRectCallout">
              <a:avLst>
                <a:gd name="adj1" fmla="val 5144"/>
                <a:gd name="adj2" fmla="val 70809"/>
                <a:gd name="adj3" fmla="val 1666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252" name="Picture 12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554" y="653886"/>
              <a:ext cx="634171" cy="634171"/>
            </a:xfrm>
            <a:prstGeom prst="rect">
              <a:avLst/>
            </a:prstGeom>
            <a:grpFill/>
          </p:spPr>
        </p:pic>
      </p:grpSp>
      <p:sp>
        <p:nvSpPr>
          <p:cNvPr id="1258" name="Arc 1257"/>
          <p:cNvSpPr/>
          <p:nvPr/>
        </p:nvSpPr>
        <p:spPr>
          <a:xfrm rot="16009141">
            <a:off x="2676851" y="2825177"/>
            <a:ext cx="549640" cy="312515"/>
          </a:xfrm>
          <a:prstGeom prst="arc">
            <a:avLst/>
          </a:prstGeom>
          <a:ln w="76200">
            <a:prstDash val="sysDot"/>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59" name="Arc 1258"/>
          <p:cNvSpPr/>
          <p:nvPr/>
        </p:nvSpPr>
        <p:spPr>
          <a:xfrm rot="16009141">
            <a:off x="4207358" y="44595"/>
            <a:ext cx="3135876" cy="5597295"/>
          </a:xfrm>
          <a:prstGeom prst="arc">
            <a:avLst>
              <a:gd name="adj1" fmla="val 16200000"/>
              <a:gd name="adj2" fmla="val 5589029"/>
            </a:avLst>
          </a:prstGeom>
          <a:ln w="76200">
            <a:prstDash val="sysDot"/>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60" name="Arc 1259"/>
          <p:cNvSpPr/>
          <p:nvPr/>
        </p:nvSpPr>
        <p:spPr>
          <a:xfrm rot="622257" flipV="1">
            <a:off x="8600539" y="2769938"/>
            <a:ext cx="436429" cy="405623"/>
          </a:xfrm>
          <a:prstGeom prst="arc">
            <a:avLst>
              <a:gd name="adj1" fmla="val 18549932"/>
              <a:gd name="adj2" fmla="val 2951267"/>
            </a:avLst>
          </a:prstGeom>
          <a:ln w="76200">
            <a:prstDash val="sysDot"/>
          </a:ln>
          <a:effectLst>
            <a:glow rad="63500">
              <a:schemeClr val="accent4">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1261" name="Group 1260"/>
          <p:cNvGrpSpPr/>
          <p:nvPr/>
        </p:nvGrpSpPr>
        <p:grpSpPr>
          <a:xfrm>
            <a:off x="8334203" y="906462"/>
            <a:ext cx="960001" cy="1167196"/>
            <a:chOff x="5031610" y="685558"/>
            <a:chExt cx="960001" cy="1167196"/>
          </a:xfrm>
        </p:grpSpPr>
        <p:sp>
          <p:nvSpPr>
            <p:cNvPr id="1262" name="Rounded Rectangular Callout 1261"/>
            <p:cNvSpPr/>
            <p:nvPr/>
          </p:nvSpPr>
          <p:spPr bwMode="auto">
            <a:xfrm>
              <a:off x="5031610" y="685558"/>
              <a:ext cx="960001" cy="1167196"/>
            </a:xfrm>
            <a:prstGeom prst="wedgeRoundRectCallout">
              <a:avLst>
                <a:gd name="adj1" fmla="val 5144"/>
                <a:gd name="adj2" fmla="val 70809"/>
                <a:gd name="adj3" fmla="val 16667"/>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263" name="Picture 12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109" y="1014802"/>
              <a:ext cx="564759" cy="564759"/>
            </a:xfrm>
            <a:prstGeom prst="rect">
              <a:avLst/>
            </a:prstGeom>
          </p:spPr>
        </p:pic>
      </p:grpSp>
    </p:spTree>
    <p:extLst>
      <p:ext uri="{BB962C8B-B14F-4D97-AF65-F5344CB8AC3E}">
        <p14:creationId xmlns:p14="http://schemas.microsoft.com/office/powerpoint/2010/main" val="400886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2"/>
                                        </p:tgtEl>
                                        <p:attrNameLst>
                                          <p:attrName>style.visibility</p:attrName>
                                        </p:attrNameLst>
                                      </p:cBhvr>
                                      <p:to>
                                        <p:strVal val="visible"/>
                                      </p:to>
                                    </p:set>
                                    <p:animEffect transition="in" filter="fade">
                                      <p:cBhvr>
                                        <p:cTn id="7" dur="500"/>
                                        <p:tgtEl>
                                          <p:spTgt spid="1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3"/>
                                        </p:tgtEl>
                                        <p:attrNameLst>
                                          <p:attrName>style.visibility</p:attrName>
                                        </p:attrNameLst>
                                      </p:cBhvr>
                                      <p:to>
                                        <p:strVal val="visible"/>
                                      </p:to>
                                    </p:set>
                                    <p:animEffect transition="in" filter="fade">
                                      <p:cBhvr>
                                        <p:cTn id="10" dur="500"/>
                                        <p:tgtEl>
                                          <p:spTgt spid="12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4"/>
                                        </p:tgtEl>
                                        <p:attrNameLst>
                                          <p:attrName>style.visibility</p:attrName>
                                        </p:attrNameLst>
                                      </p:cBhvr>
                                      <p:to>
                                        <p:strVal val="visible"/>
                                      </p:to>
                                    </p:set>
                                    <p:animEffect transition="in" filter="fade">
                                      <p:cBhvr>
                                        <p:cTn id="13" dur="500"/>
                                        <p:tgtEl>
                                          <p:spTgt spid="12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5"/>
                                        </p:tgtEl>
                                        <p:attrNameLst>
                                          <p:attrName>style.visibility</p:attrName>
                                        </p:attrNameLst>
                                      </p:cBhvr>
                                      <p:to>
                                        <p:strVal val="visible"/>
                                      </p:to>
                                    </p:set>
                                    <p:animEffect transition="in" filter="fade">
                                      <p:cBhvr>
                                        <p:cTn id="16" dur="500"/>
                                        <p:tgtEl>
                                          <p:spTgt spid="12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46"/>
                                        </p:tgtEl>
                                        <p:attrNameLst>
                                          <p:attrName>style.visibility</p:attrName>
                                        </p:attrNameLst>
                                      </p:cBhvr>
                                      <p:to>
                                        <p:strVal val="visible"/>
                                      </p:to>
                                    </p:set>
                                    <p:animEffect transition="in" filter="fade">
                                      <p:cBhvr>
                                        <p:cTn id="19" dur="500"/>
                                        <p:tgtEl>
                                          <p:spTgt spid="12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7"/>
                                        </p:tgtEl>
                                        <p:attrNameLst>
                                          <p:attrName>style.visibility</p:attrName>
                                        </p:attrNameLst>
                                      </p:cBhvr>
                                      <p:to>
                                        <p:strVal val="visible"/>
                                      </p:to>
                                    </p:set>
                                    <p:animEffect transition="in" filter="fade">
                                      <p:cBhvr>
                                        <p:cTn id="22" dur="500"/>
                                        <p:tgtEl>
                                          <p:spTgt spid="12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48"/>
                                        </p:tgtEl>
                                        <p:attrNameLst>
                                          <p:attrName>style.visibility</p:attrName>
                                        </p:attrNameLst>
                                      </p:cBhvr>
                                      <p:to>
                                        <p:strVal val="visible"/>
                                      </p:to>
                                    </p:set>
                                    <p:animEffect transition="in" filter="fade">
                                      <p:cBhvr>
                                        <p:cTn id="25" dur="500"/>
                                        <p:tgtEl>
                                          <p:spTgt spid="12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9"/>
                                        </p:tgtEl>
                                        <p:attrNameLst>
                                          <p:attrName>style.visibility</p:attrName>
                                        </p:attrNameLst>
                                      </p:cBhvr>
                                      <p:to>
                                        <p:strVal val="visible"/>
                                      </p:to>
                                    </p:set>
                                    <p:animEffect transition="in" filter="fade">
                                      <p:cBhvr>
                                        <p:cTn id="28" dur="500"/>
                                        <p:tgtEl>
                                          <p:spTgt spid="12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44"/>
                                        </p:tgtEl>
                                      </p:cBhvr>
                                    </p:animEffect>
                                    <p:set>
                                      <p:cBhvr>
                                        <p:cTn id="33" dur="1" fill="hold">
                                          <p:stCondLst>
                                            <p:cond delay="499"/>
                                          </p:stCondLst>
                                        </p:cTn>
                                        <p:tgtEl>
                                          <p:spTgt spid="124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45"/>
                                        </p:tgtEl>
                                      </p:cBhvr>
                                    </p:animEffect>
                                    <p:set>
                                      <p:cBhvr>
                                        <p:cTn id="36" dur="1" fill="hold">
                                          <p:stCondLst>
                                            <p:cond delay="499"/>
                                          </p:stCondLst>
                                        </p:cTn>
                                        <p:tgtEl>
                                          <p:spTgt spid="124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46"/>
                                        </p:tgtEl>
                                      </p:cBhvr>
                                    </p:animEffect>
                                    <p:set>
                                      <p:cBhvr>
                                        <p:cTn id="39" dur="1" fill="hold">
                                          <p:stCondLst>
                                            <p:cond delay="499"/>
                                          </p:stCondLst>
                                        </p:cTn>
                                        <p:tgtEl>
                                          <p:spTgt spid="124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247"/>
                                        </p:tgtEl>
                                      </p:cBhvr>
                                    </p:animEffect>
                                    <p:set>
                                      <p:cBhvr>
                                        <p:cTn id="42" dur="1" fill="hold">
                                          <p:stCondLst>
                                            <p:cond delay="499"/>
                                          </p:stCondLst>
                                        </p:cTn>
                                        <p:tgtEl>
                                          <p:spTgt spid="124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248"/>
                                        </p:tgtEl>
                                      </p:cBhvr>
                                    </p:animEffect>
                                    <p:set>
                                      <p:cBhvr>
                                        <p:cTn id="45" dur="1" fill="hold">
                                          <p:stCondLst>
                                            <p:cond delay="499"/>
                                          </p:stCondLst>
                                        </p:cTn>
                                        <p:tgtEl>
                                          <p:spTgt spid="12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49"/>
                                        </p:tgtEl>
                                      </p:cBhvr>
                                    </p:animEffect>
                                    <p:set>
                                      <p:cBhvr>
                                        <p:cTn id="48" dur="1" fill="hold">
                                          <p:stCondLst>
                                            <p:cond delay="499"/>
                                          </p:stCondLst>
                                        </p:cTn>
                                        <p:tgtEl>
                                          <p:spTgt spid="12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50"/>
                                        </p:tgtEl>
                                        <p:attrNameLst>
                                          <p:attrName>style.visibility</p:attrName>
                                        </p:attrNameLst>
                                      </p:cBhvr>
                                      <p:to>
                                        <p:strVal val="visible"/>
                                      </p:to>
                                    </p:set>
                                    <p:animEffect transition="in" filter="fade">
                                      <p:cBhvr>
                                        <p:cTn id="53" dur="250"/>
                                        <p:tgtEl>
                                          <p:spTgt spid="125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258"/>
                                        </p:tgtEl>
                                        <p:attrNameLst>
                                          <p:attrName>style.visibility</p:attrName>
                                        </p:attrNameLst>
                                      </p:cBhvr>
                                      <p:to>
                                        <p:strVal val="visible"/>
                                      </p:to>
                                    </p:set>
                                    <p:animEffect transition="in" filter="wipe(right)">
                                      <p:cBhvr>
                                        <p:cTn id="58" dur="500"/>
                                        <p:tgtEl>
                                          <p:spTgt spid="1258"/>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1255"/>
                                        </p:tgtEl>
                                        <p:attrNameLst>
                                          <p:attrName>style.visibility</p:attrName>
                                        </p:attrNameLst>
                                      </p:cBhvr>
                                      <p:to>
                                        <p:strVal val="visible"/>
                                      </p:to>
                                    </p:set>
                                    <p:animEffect transition="in" filter="wipe(down)">
                                      <p:cBhvr>
                                        <p:cTn id="62" dur="250"/>
                                        <p:tgtEl>
                                          <p:spTgt spid="12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56"/>
                                        </p:tgtEl>
                                        <p:attrNameLst>
                                          <p:attrName>style.visibility</p:attrName>
                                        </p:attrNameLst>
                                      </p:cBhvr>
                                      <p:to>
                                        <p:strVal val="visible"/>
                                      </p:to>
                                    </p:set>
                                    <p:animEffect transition="in" filter="fade">
                                      <p:cBhvr>
                                        <p:cTn id="67" dur="250"/>
                                        <p:tgtEl>
                                          <p:spTgt spid="12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259"/>
                                        </p:tgtEl>
                                        <p:attrNameLst>
                                          <p:attrName>style.visibility</p:attrName>
                                        </p:attrNameLst>
                                      </p:cBhvr>
                                      <p:to>
                                        <p:strVal val="visible"/>
                                      </p:to>
                                    </p:set>
                                    <p:animEffect transition="in" filter="wipe(right)">
                                      <p:cBhvr>
                                        <p:cTn id="72" dur="500"/>
                                        <p:tgtEl>
                                          <p:spTgt spid="1259"/>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257"/>
                                        </p:tgtEl>
                                        <p:attrNameLst>
                                          <p:attrName>style.visibility</p:attrName>
                                        </p:attrNameLst>
                                      </p:cBhvr>
                                      <p:to>
                                        <p:strVal val="visible"/>
                                      </p:to>
                                    </p:set>
                                    <p:animEffect transition="in" filter="wipe(down)">
                                      <p:cBhvr>
                                        <p:cTn id="76" dur="250"/>
                                        <p:tgtEl>
                                          <p:spTgt spid="125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23"/>
                                        </p:tgtEl>
                                        <p:attrNameLst>
                                          <p:attrName>style.visibility</p:attrName>
                                        </p:attrNameLst>
                                      </p:cBhvr>
                                      <p:to>
                                        <p:strVal val="visible"/>
                                      </p:to>
                                    </p:set>
                                    <p:animEffect transition="in" filter="fade">
                                      <p:cBhvr>
                                        <p:cTn id="81" dur="250"/>
                                        <p:tgtEl>
                                          <p:spTgt spid="1223"/>
                                        </p:tgtEl>
                                      </p:cBhvr>
                                    </p:animEffect>
                                  </p:childTnLst>
                                </p:cTn>
                              </p:par>
                              <p:par>
                                <p:cTn id="82" presetID="10" presetClass="entr" presetSubtype="0" fill="hold" grpId="0" nodeType="withEffect">
                                  <p:stCondLst>
                                    <p:cond delay="350"/>
                                  </p:stCondLst>
                                  <p:childTnLst>
                                    <p:set>
                                      <p:cBhvr>
                                        <p:cTn id="83" dur="1" fill="hold">
                                          <p:stCondLst>
                                            <p:cond delay="0"/>
                                          </p:stCondLst>
                                        </p:cTn>
                                        <p:tgtEl>
                                          <p:spTgt spid="1224"/>
                                        </p:tgtEl>
                                        <p:attrNameLst>
                                          <p:attrName>style.visibility</p:attrName>
                                        </p:attrNameLst>
                                      </p:cBhvr>
                                      <p:to>
                                        <p:strVal val="visible"/>
                                      </p:to>
                                    </p:set>
                                    <p:animEffect transition="in" filter="fade">
                                      <p:cBhvr>
                                        <p:cTn id="84" dur="250"/>
                                        <p:tgtEl>
                                          <p:spTgt spid="1224"/>
                                        </p:tgtEl>
                                      </p:cBhvr>
                                    </p:animEffect>
                                  </p:childTnLst>
                                </p:cTn>
                              </p:par>
                              <p:par>
                                <p:cTn id="85" presetID="10" presetClass="entr" presetSubtype="0" fill="hold" grpId="0" nodeType="withEffect">
                                  <p:stCondLst>
                                    <p:cond delay="400"/>
                                  </p:stCondLst>
                                  <p:childTnLst>
                                    <p:set>
                                      <p:cBhvr>
                                        <p:cTn id="86" dur="1" fill="hold">
                                          <p:stCondLst>
                                            <p:cond delay="0"/>
                                          </p:stCondLst>
                                        </p:cTn>
                                        <p:tgtEl>
                                          <p:spTgt spid="1225"/>
                                        </p:tgtEl>
                                        <p:attrNameLst>
                                          <p:attrName>style.visibility</p:attrName>
                                        </p:attrNameLst>
                                      </p:cBhvr>
                                      <p:to>
                                        <p:strVal val="visible"/>
                                      </p:to>
                                    </p:set>
                                    <p:animEffect transition="in" filter="fade">
                                      <p:cBhvr>
                                        <p:cTn id="87" dur="250"/>
                                        <p:tgtEl>
                                          <p:spTgt spid="1225"/>
                                        </p:tgtEl>
                                      </p:cBhvr>
                                    </p:animEffect>
                                  </p:childTnLst>
                                </p:cTn>
                              </p:par>
                              <p:par>
                                <p:cTn id="88" presetID="10" presetClass="entr" presetSubtype="0" fill="hold" grpId="0" nodeType="withEffect">
                                  <p:stCondLst>
                                    <p:cond delay="450"/>
                                  </p:stCondLst>
                                  <p:childTnLst>
                                    <p:set>
                                      <p:cBhvr>
                                        <p:cTn id="89" dur="1" fill="hold">
                                          <p:stCondLst>
                                            <p:cond delay="0"/>
                                          </p:stCondLst>
                                        </p:cTn>
                                        <p:tgtEl>
                                          <p:spTgt spid="1226"/>
                                        </p:tgtEl>
                                        <p:attrNameLst>
                                          <p:attrName>style.visibility</p:attrName>
                                        </p:attrNameLst>
                                      </p:cBhvr>
                                      <p:to>
                                        <p:strVal val="visible"/>
                                      </p:to>
                                    </p:set>
                                    <p:animEffect transition="in" filter="fade">
                                      <p:cBhvr>
                                        <p:cTn id="90" dur="250"/>
                                        <p:tgtEl>
                                          <p:spTgt spid="1226"/>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1227"/>
                                        </p:tgtEl>
                                        <p:attrNameLst>
                                          <p:attrName>style.visibility</p:attrName>
                                        </p:attrNameLst>
                                      </p:cBhvr>
                                      <p:to>
                                        <p:strVal val="visible"/>
                                      </p:to>
                                    </p:set>
                                    <p:animEffect transition="in" filter="fade">
                                      <p:cBhvr>
                                        <p:cTn id="93" dur="250"/>
                                        <p:tgtEl>
                                          <p:spTgt spid="1227"/>
                                        </p:tgtEl>
                                      </p:cBhvr>
                                    </p:animEffect>
                                  </p:childTnLst>
                                </p:cTn>
                              </p:par>
                              <p:par>
                                <p:cTn id="94" presetID="10" presetClass="entr" presetSubtype="0" fill="hold" grpId="0" nodeType="withEffect">
                                  <p:stCondLst>
                                    <p:cond delay="550"/>
                                  </p:stCondLst>
                                  <p:childTnLst>
                                    <p:set>
                                      <p:cBhvr>
                                        <p:cTn id="95" dur="1" fill="hold">
                                          <p:stCondLst>
                                            <p:cond delay="0"/>
                                          </p:stCondLst>
                                        </p:cTn>
                                        <p:tgtEl>
                                          <p:spTgt spid="1233"/>
                                        </p:tgtEl>
                                        <p:attrNameLst>
                                          <p:attrName>style.visibility</p:attrName>
                                        </p:attrNameLst>
                                      </p:cBhvr>
                                      <p:to>
                                        <p:strVal val="visible"/>
                                      </p:to>
                                    </p:set>
                                    <p:animEffect transition="in" filter="fade">
                                      <p:cBhvr>
                                        <p:cTn id="96" dur="250"/>
                                        <p:tgtEl>
                                          <p:spTgt spid="12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28"/>
                                        </p:tgtEl>
                                        <p:attrNameLst>
                                          <p:attrName>style.visibility</p:attrName>
                                        </p:attrNameLst>
                                      </p:cBhvr>
                                      <p:to>
                                        <p:strVal val="visible"/>
                                      </p:to>
                                    </p:set>
                                    <p:animEffect transition="in" filter="fade">
                                      <p:cBhvr>
                                        <p:cTn id="99" dur="250"/>
                                        <p:tgtEl>
                                          <p:spTgt spid="12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30"/>
                                        </p:tgtEl>
                                        <p:attrNameLst>
                                          <p:attrName>style.visibility</p:attrName>
                                        </p:attrNameLst>
                                      </p:cBhvr>
                                      <p:to>
                                        <p:strVal val="visible"/>
                                      </p:to>
                                    </p:set>
                                    <p:animEffect transition="in" filter="fade">
                                      <p:cBhvr>
                                        <p:cTn id="102" dur="250"/>
                                        <p:tgtEl>
                                          <p:spTgt spid="12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31"/>
                                        </p:tgtEl>
                                        <p:attrNameLst>
                                          <p:attrName>style.visibility</p:attrName>
                                        </p:attrNameLst>
                                      </p:cBhvr>
                                      <p:to>
                                        <p:strVal val="visible"/>
                                      </p:to>
                                    </p:set>
                                    <p:animEffect transition="in" filter="fade">
                                      <p:cBhvr>
                                        <p:cTn id="105" dur="250"/>
                                        <p:tgtEl>
                                          <p:spTgt spid="123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32"/>
                                        </p:tgtEl>
                                        <p:attrNameLst>
                                          <p:attrName>style.visibility</p:attrName>
                                        </p:attrNameLst>
                                      </p:cBhvr>
                                      <p:to>
                                        <p:strVal val="visible"/>
                                      </p:to>
                                    </p:set>
                                    <p:animEffect transition="in" filter="fade">
                                      <p:cBhvr>
                                        <p:cTn id="108" dur="250"/>
                                        <p:tgtEl>
                                          <p:spTgt spid="12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40"/>
                                        </p:tgtEl>
                                        <p:attrNameLst>
                                          <p:attrName>style.visibility</p:attrName>
                                        </p:attrNameLst>
                                      </p:cBhvr>
                                      <p:to>
                                        <p:strVal val="visible"/>
                                      </p:to>
                                    </p:set>
                                    <p:animEffect transition="in" filter="fade">
                                      <p:cBhvr>
                                        <p:cTn id="111" dur="250"/>
                                        <p:tgtEl>
                                          <p:spTgt spid="124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34"/>
                                        </p:tgtEl>
                                        <p:attrNameLst>
                                          <p:attrName>style.visibility</p:attrName>
                                        </p:attrNameLst>
                                      </p:cBhvr>
                                      <p:to>
                                        <p:strVal val="visible"/>
                                      </p:to>
                                    </p:set>
                                    <p:animEffect transition="in" filter="fade">
                                      <p:cBhvr>
                                        <p:cTn id="114" dur="250"/>
                                        <p:tgtEl>
                                          <p:spTgt spid="123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35"/>
                                        </p:tgtEl>
                                        <p:attrNameLst>
                                          <p:attrName>style.visibility</p:attrName>
                                        </p:attrNameLst>
                                      </p:cBhvr>
                                      <p:to>
                                        <p:strVal val="visible"/>
                                      </p:to>
                                    </p:set>
                                    <p:animEffect transition="in" filter="fade">
                                      <p:cBhvr>
                                        <p:cTn id="117" dur="250"/>
                                        <p:tgtEl>
                                          <p:spTgt spid="123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36"/>
                                        </p:tgtEl>
                                        <p:attrNameLst>
                                          <p:attrName>style.visibility</p:attrName>
                                        </p:attrNameLst>
                                      </p:cBhvr>
                                      <p:to>
                                        <p:strVal val="visible"/>
                                      </p:to>
                                    </p:set>
                                    <p:animEffect transition="in" filter="fade">
                                      <p:cBhvr>
                                        <p:cTn id="120" dur="250"/>
                                        <p:tgtEl>
                                          <p:spTgt spid="123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37"/>
                                        </p:tgtEl>
                                        <p:attrNameLst>
                                          <p:attrName>style.visibility</p:attrName>
                                        </p:attrNameLst>
                                      </p:cBhvr>
                                      <p:to>
                                        <p:strVal val="visible"/>
                                      </p:to>
                                    </p:set>
                                    <p:animEffect transition="in" filter="fade">
                                      <p:cBhvr>
                                        <p:cTn id="123" dur="250"/>
                                        <p:tgtEl>
                                          <p:spTgt spid="123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238"/>
                                        </p:tgtEl>
                                        <p:attrNameLst>
                                          <p:attrName>style.visibility</p:attrName>
                                        </p:attrNameLst>
                                      </p:cBhvr>
                                      <p:to>
                                        <p:strVal val="visible"/>
                                      </p:to>
                                    </p:set>
                                    <p:animEffect transition="in" filter="fade">
                                      <p:cBhvr>
                                        <p:cTn id="126" dur="250"/>
                                        <p:tgtEl>
                                          <p:spTgt spid="12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229"/>
                                        </p:tgtEl>
                                        <p:attrNameLst>
                                          <p:attrName>style.visibility</p:attrName>
                                        </p:attrNameLst>
                                      </p:cBhvr>
                                      <p:to>
                                        <p:strVal val="visible"/>
                                      </p:to>
                                    </p:set>
                                    <p:animEffect transition="in" filter="fade">
                                      <p:cBhvr>
                                        <p:cTn id="129" dur="250"/>
                                        <p:tgtEl>
                                          <p:spTgt spid="122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39"/>
                                        </p:tgtEl>
                                        <p:attrNameLst>
                                          <p:attrName>style.visibility</p:attrName>
                                        </p:attrNameLst>
                                      </p:cBhvr>
                                      <p:to>
                                        <p:strVal val="visible"/>
                                      </p:to>
                                    </p:set>
                                    <p:animEffect transition="in" filter="fade">
                                      <p:cBhvr>
                                        <p:cTn id="132" dur="250"/>
                                        <p:tgtEl>
                                          <p:spTgt spid="123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1" nodeType="clickEffect">
                                  <p:stCondLst>
                                    <p:cond delay="0"/>
                                  </p:stCondLst>
                                  <p:childTnLst>
                                    <p:animEffect transition="out" filter="wipe(left)">
                                      <p:cBhvr>
                                        <p:cTn id="136" dur="500"/>
                                        <p:tgtEl>
                                          <p:spTgt spid="1259"/>
                                        </p:tgtEl>
                                      </p:cBhvr>
                                    </p:animEffect>
                                    <p:set>
                                      <p:cBhvr>
                                        <p:cTn id="137" dur="1" fill="hold">
                                          <p:stCondLst>
                                            <p:cond delay="499"/>
                                          </p:stCondLst>
                                        </p:cTn>
                                        <p:tgtEl>
                                          <p:spTgt spid="1259"/>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1260"/>
                                        </p:tgtEl>
                                        <p:attrNameLst>
                                          <p:attrName>style.visibility</p:attrName>
                                        </p:attrNameLst>
                                      </p:cBhvr>
                                      <p:to>
                                        <p:strVal val="visible"/>
                                      </p:to>
                                    </p:set>
                                    <p:animEffect transition="in" filter="wipe(up)">
                                      <p:cBhvr>
                                        <p:cTn id="142" dur="500"/>
                                        <p:tgtEl>
                                          <p:spTgt spid="1260"/>
                                        </p:tgtEl>
                                      </p:cBhvr>
                                    </p:animEffect>
                                  </p:childTnLst>
                                </p:cTn>
                              </p:par>
                            </p:childTnLst>
                          </p:cTn>
                        </p:par>
                        <p:par>
                          <p:cTn id="143" fill="hold">
                            <p:stCondLst>
                              <p:cond delay="500"/>
                            </p:stCondLst>
                            <p:childTnLst>
                              <p:par>
                                <p:cTn id="144" presetID="22" presetClass="entr" presetSubtype="4" fill="hold" nodeType="afterEffect">
                                  <p:stCondLst>
                                    <p:cond delay="0"/>
                                  </p:stCondLst>
                                  <p:childTnLst>
                                    <p:set>
                                      <p:cBhvr>
                                        <p:cTn id="145" dur="1" fill="hold">
                                          <p:stCondLst>
                                            <p:cond delay="0"/>
                                          </p:stCondLst>
                                        </p:cTn>
                                        <p:tgtEl>
                                          <p:spTgt spid="1261"/>
                                        </p:tgtEl>
                                        <p:attrNameLst>
                                          <p:attrName>style.visibility</p:attrName>
                                        </p:attrNameLst>
                                      </p:cBhvr>
                                      <p:to>
                                        <p:strVal val="visible"/>
                                      </p:to>
                                    </p:set>
                                    <p:animEffect transition="in" filter="wipe(down)">
                                      <p:cBhvr>
                                        <p:cTn id="146" dur="250"/>
                                        <p:tgtEl>
                                          <p:spTgt spid="1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24" grpId="0" animBg="1"/>
      <p:bldP spid="1225" grpId="0" animBg="1"/>
      <p:bldP spid="1226" grpId="0" animBg="1"/>
      <p:bldP spid="1227" grpId="0" animBg="1"/>
      <p:bldP spid="1228" grpId="0" animBg="1"/>
      <p:bldP spid="1229" grpId="0" animBg="1"/>
      <p:bldP spid="1230" grpId="0" animBg="1"/>
      <p:bldP spid="1231" grpId="0" animBg="1"/>
      <p:bldP spid="1232" grpId="0" animBg="1"/>
      <p:bldP spid="1233" grpId="0" animBg="1"/>
      <p:bldP spid="1234" grpId="0" animBg="1"/>
      <p:bldP spid="1235" grpId="0" animBg="1"/>
      <p:bldP spid="1236" grpId="0" animBg="1"/>
      <p:bldP spid="1237" grpId="0" animBg="1"/>
      <p:bldP spid="1238" grpId="0" animBg="1"/>
      <p:bldP spid="1239" grpId="0" animBg="1"/>
      <p:bldP spid="1240" grpId="0" animBg="1"/>
      <p:bldP spid="1242" grpId="0" animBg="1"/>
      <p:bldP spid="1243" grpId="0" animBg="1"/>
      <p:bldP spid="1244" grpId="0" animBg="1"/>
      <p:bldP spid="1244" grpId="1" animBg="1"/>
      <p:bldP spid="1245" grpId="0" animBg="1"/>
      <p:bldP spid="1245" grpId="1" animBg="1"/>
      <p:bldP spid="1246" grpId="0" animBg="1"/>
      <p:bldP spid="1246" grpId="1" animBg="1"/>
      <p:bldP spid="1247" grpId="0" animBg="1"/>
      <p:bldP spid="1247" grpId="1" animBg="1"/>
      <p:bldP spid="1248" grpId="0" animBg="1"/>
      <p:bldP spid="1248" grpId="1" animBg="1"/>
      <p:bldP spid="1249" grpId="0" animBg="1"/>
      <p:bldP spid="1249" grpId="1" animBg="1"/>
      <p:bldP spid="1258" grpId="0" animBg="1"/>
      <p:bldP spid="1259" grpId="0" animBg="1"/>
      <p:bldP spid="1259" grpId="1" animBg="1"/>
      <p:bldP spid="1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Demo: IIS 8 CPU throttling</a:t>
            </a:r>
            <a:endParaRPr lang="en-US" dirty="0"/>
          </a:p>
        </p:txBody>
      </p:sp>
    </p:spTree>
    <p:extLst>
      <p:ext uri="{BB962C8B-B14F-4D97-AF65-F5344CB8AC3E}">
        <p14:creationId xmlns:p14="http://schemas.microsoft.com/office/powerpoint/2010/main" val="868873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Building hybrid cloud services</a:t>
            </a:r>
            <a:endParaRPr lang="en-US" dirty="0"/>
          </a:p>
        </p:txBody>
      </p:sp>
    </p:spTree>
    <p:extLst>
      <p:ext uri="{BB962C8B-B14F-4D97-AF65-F5344CB8AC3E}">
        <p14:creationId xmlns:p14="http://schemas.microsoft.com/office/powerpoint/2010/main" val="2593923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cloud challenges</a:t>
            </a:r>
            <a:endParaRPr lang="en-US" dirty="0"/>
          </a:p>
        </p:txBody>
      </p:sp>
      <p:sp>
        <p:nvSpPr>
          <p:cNvPr id="3" name="Text Placeholder 2"/>
          <p:cNvSpPr>
            <a:spLocks noGrp="1"/>
          </p:cNvSpPr>
          <p:nvPr>
            <p:ph type="body" sz="quarter" idx="10"/>
          </p:nvPr>
        </p:nvSpPr>
        <p:spPr/>
        <p:txBody>
          <a:bodyPr/>
          <a:lstStyle/>
          <a:p>
            <a:r>
              <a:rPr lang="en-US" sz="3200" dirty="0" smtClean="0"/>
              <a:t>Enterprises typically comprised of hundreds of applications</a:t>
            </a:r>
          </a:p>
          <a:p>
            <a:pPr lvl="1"/>
            <a:r>
              <a:rPr lang="en-US" sz="2400" dirty="0" smtClean="0"/>
              <a:t>Custom built</a:t>
            </a:r>
          </a:p>
          <a:p>
            <a:pPr lvl="1"/>
            <a:r>
              <a:rPr lang="en-US" sz="2400" dirty="0" smtClean="0"/>
              <a:t>Acquired from 3</a:t>
            </a:r>
            <a:r>
              <a:rPr lang="en-US" sz="2400" baseline="30000" dirty="0" smtClean="0"/>
              <a:t>rd</a:t>
            </a:r>
            <a:r>
              <a:rPr lang="en-US" sz="2400" dirty="0" smtClean="0"/>
              <a:t> parties</a:t>
            </a:r>
          </a:p>
          <a:p>
            <a:pPr lvl="1"/>
            <a:r>
              <a:rPr lang="en-US" sz="2400" dirty="0" smtClean="0"/>
              <a:t>Part of legacy systems</a:t>
            </a:r>
          </a:p>
          <a:p>
            <a:r>
              <a:rPr lang="en-US" sz="3200" dirty="0" smtClean="0"/>
              <a:t>Customers do not think about these system boundaries</a:t>
            </a:r>
          </a:p>
          <a:p>
            <a:pPr lvl="1"/>
            <a:r>
              <a:rPr lang="en-US" sz="2400" dirty="0"/>
              <a:t>They interact with the </a:t>
            </a:r>
            <a:r>
              <a:rPr lang="en-US" sz="2400" dirty="0" smtClean="0"/>
              <a:t>business</a:t>
            </a:r>
            <a:endParaRPr lang="en-US" sz="2400" dirty="0"/>
          </a:p>
          <a:p>
            <a:pPr lvl="1"/>
            <a:r>
              <a:rPr lang="en-US" sz="2400" dirty="0"/>
              <a:t>Common processes and data sharing needs to be </a:t>
            </a:r>
            <a:r>
              <a:rPr lang="en-US" sz="2400" dirty="0" smtClean="0"/>
              <a:t>supported=integration</a:t>
            </a:r>
            <a:endParaRPr lang="en-US" sz="2400" dirty="0"/>
          </a:p>
          <a:p>
            <a:r>
              <a:rPr lang="en-US" sz="3200" dirty="0" smtClean="0"/>
              <a:t>This is not an easy task</a:t>
            </a:r>
          </a:p>
          <a:p>
            <a:pPr lvl="1"/>
            <a:r>
              <a:rPr lang="en-US" sz="2400" dirty="0"/>
              <a:t>Different data types and </a:t>
            </a:r>
            <a:r>
              <a:rPr lang="en-US" sz="2400" dirty="0" smtClean="0"/>
              <a:t>formats</a:t>
            </a:r>
            <a:endParaRPr lang="en-US" sz="2400" dirty="0"/>
          </a:p>
          <a:p>
            <a:pPr lvl="1"/>
            <a:r>
              <a:rPr lang="en-US" sz="2400" dirty="0"/>
              <a:t>Different types of </a:t>
            </a:r>
            <a:r>
              <a:rPr lang="en-US" sz="2400" dirty="0" smtClean="0"/>
              <a:t>extensibility/states </a:t>
            </a:r>
            <a:r>
              <a:rPr lang="en-US" sz="2400" dirty="0"/>
              <a:t>of modifications </a:t>
            </a:r>
            <a:r>
              <a:rPr lang="en-US" sz="2400" dirty="0" smtClean="0"/>
              <a:t>possible </a:t>
            </a:r>
            <a:endParaRPr lang="en-US" sz="2400" dirty="0"/>
          </a:p>
          <a:p>
            <a:pPr lvl="1"/>
            <a:r>
              <a:rPr lang="en-US" sz="2400" dirty="0"/>
              <a:t>Different application platforms and </a:t>
            </a:r>
            <a:r>
              <a:rPr lang="en-US" sz="2400" dirty="0" smtClean="0"/>
              <a:t>systems </a:t>
            </a:r>
            <a:endParaRPr lang="en-US" sz="2400" dirty="0"/>
          </a:p>
        </p:txBody>
      </p:sp>
    </p:spTree>
    <p:extLst>
      <p:ext uri="{BB962C8B-B14F-4D97-AF65-F5344CB8AC3E}">
        <p14:creationId xmlns:p14="http://schemas.microsoft.com/office/powerpoint/2010/main" val="723941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connectivity</a:t>
            </a:r>
            <a:endParaRPr lang="en-US" dirty="0"/>
          </a:p>
        </p:txBody>
      </p:sp>
      <p:sp>
        <p:nvSpPr>
          <p:cNvPr id="3" name="Text Placeholder 2"/>
          <p:cNvSpPr>
            <a:spLocks noGrp="1"/>
          </p:cNvSpPr>
          <p:nvPr>
            <p:ph type="body" sz="quarter" idx="10"/>
          </p:nvPr>
        </p:nvSpPr>
        <p:spPr/>
        <p:txBody>
          <a:bodyPr/>
          <a:lstStyle/>
          <a:p>
            <a:r>
              <a:rPr lang="en-US" dirty="0" smtClean="0"/>
              <a:t>Virtual network </a:t>
            </a:r>
          </a:p>
          <a:p>
            <a:r>
              <a:rPr lang="en-US" dirty="0" err="1" smtClean="0"/>
              <a:t>PaaS</a:t>
            </a:r>
            <a:r>
              <a:rPr lang="en-US" dirty="0" smtClean="0"/>
              <a:t> and </a:t>
            </a:r>
            <a:r>
              <a:rPr lang="en-US" dirty="0" err="1" smtClean="0"/>
              <a:t>IaaS</a:t>
            </a:r>
            <a:r>
              <a:rPr lang="en-US" dirty="0" smtClean="0"/>
              <a:t> working together</a:t>
            </a:r>
          </a:p>
          <a:p>
            <a:r>
              <a:rPr lang="en-US" dirty="0" smtClean="0"/>
              <a:t>Service bus relay</a:t>
            </a:r>
          </a:p>
          <a:p>
            <a:endParaRPr lang="en-US" dirty="0" smtClean="0"/>
          </a:p>
          <a:p>
            <a:endParaRPr lang="en-US" dirty="0" smtClean="0"/>
          </a:p>
          <a:p>
            <a:endParaRPr lang="en-US" dirty="0"/>
          </a:p>
        </p:txBody>
      </p:sp>
    </p:spTree>
    <p:extLst>
      <p:ext uri="{BB962C8B-B14F-4D97-AF65-F5344CB8AC3E}">
        <p14:creationId xmlns:p14="http://schemas.microsoft.com/office/powerpoint/2010/main" val="110883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3154363" y="4962858"/>
            <a:ext cx="7369073" cy="2461785"/>
            <a:chOff x="3246437" y="3649662"/>
            <a:chExt cx="1447800" cy="556798"/>
          </a:xfrm>
        </p:grpSpPr>
        <p:sp>
          <p:nvSpPr>
            <p:cNvPr id="84" name="Hexagon 83"/>
            <p:cNvSpPr/>
            <p:nvPr/>
          </p:nvSpPr>
          <p:spPr bwMode="auto">
            <a:xfrm>
              <a:off x="3246437" y="3673060"/>
              <a:ext cx="1447800" cy="533400"/>
            </a:xfrm>
            <a:prstGeom prst="hexagon">
              <a:avLst>
                <a:gd name="adj" fmla="val 91300"/>
                <a:gd name="vf" fmla="val 115470"/>
              </a:avLst>
            </a:prstGeom>
            <a:solidFill>
              <a:schemeClr val="bg1">
                <a:lumMod val="65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3246437" y="3916362"/>
              <a:ext cx="1447800" cy="22126"/>
            </a:xfrm>
            <a:prstGeom prst="rect">
              <a:avLst/>
            </a:prstGeom>
            <a:solidFill>
              <a:schemeClr val="bg1">
                <a:lumMod val="65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6" name="Hexagon 85"/>
            <p:cNvSpPr/>
            <p:nvPr/>
          </p:nvSpPr>
          <p:spPr bwMode="auto">
            <a:xfrm>
              <a:off x="3246437" y="3649662"/>
              <a:ext cx="1447800" cy="533400"/>
            </a:xfrm>
            <a:prstGeom prst="hexagon">
              <a:avLst>
                <a:gd name="adj" fmla="val 91300"/>
                <a:gd name="vf" fmla="val 115470"/>
              </a:avLst>
            </a:prstGeom>
            <a:solidFill>
              <a:schemeClr val="bg1">
                <a:lumMod val="95000"/>
              </a:scheme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7" name="Group 86"/>
          <p:cNvGrpSpPr/>
          <p:nvPr/>
        </p:nvGrpSpPr>
        <p:grpSpPr>
          <a:xfrm>
            <a:off x="-3154364" y="4965188"/>
            <a:ext cx="7369073" cy="2461785"/>
            <a:chOff x="3246437" y="3649662"/>
            <a:chExt cx="1447800" cy="556798"/>
          </a:xfrm>
        </p:grpSpPr>
        <p:sp>
          <p:nvSpPr>
            <p:cNvPr id="88" name="Hexagon 87"/>
            <p:cNvSpPr/>
            <p:nvPr/>
          </p:nvSpPr>
          <p:spPr bwMode="auto">
            <a:xfrm>
              <a:off x="3246437" y="3673060"/>
              <a:ext cx="1447800" cy="533400"/>
            </a:xfrm>
            <a:prstGeom prst="hexagon">
              <a:avLst>
                <a:gd name="adj" fmla="val 91300"/>
                <a:gd name="vf" fmla="val 115470"/>
              </a:avLst>
            </a:prstGeom>
            <a:solidFill>
              <a:schemeClr val="accent4">
                <a:lumMod val="40000"/>
                <a:lumOff val="60000"/>
              </a:schemeClr>
            </a:solidFill>
            <a:ln>
              <a:solidFill>
                <a:schemeClr val="accent4">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3246437" y="3916362"/>
              <a:ext cx="1447800" cy="22126"/>
            </a:xfrm>
            <a:prstGeom prst="rect">
              <a:avLst/>
            </a:prstGeom>
            <a:solidFill>
              <a:schemeClr val="accent4">
                <a:lumMod val="40000"/>
                <a:lumOff val="60000"/>
              </a:schemeClr>
            </a:solidFill>
            <a:ln>
              <a:solidFill>
                <a:schemeClr val="accent4">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0" name="Hexagon 89"/>
            <p:cNvSpPr/>
            <p:nvPr/>
          </p:nvSpPr>
          <p:spPr bwMode="auto">
            <a:xfrm>
              <a:off x="3246437" y="3649662"/>
              <a:ext cx="1447800" cy="533400"/>
            </a:xfrm>
            <a:prstGeom prst="hexagon">
              <a:avLst>
                <a:gd name="adj" fmla="val 91300"/>
                <a:gd name="vf" fmla="val 115470"/>
              </a:avLst>
            </a:prstGeom>
            <a:solidFill>
              <a:schemeClr val="accent4">
                <a:lumMod val="20000"/>
                <a:lumOff val="80000"/>
              </a:schemeClr>
            </a:solidFill>
            <a:ln>
              <a:solidFill>
                <a:schemeClr val="accent4">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 name="Group 140"/>
          <p:cNvGrpSpPr/>
          <p:nvPr/>
        </p:nvGrpSpPr>
        <p:grpSpPr>
          <a:xfrm>
            <a:off x="540111" y="3015349"/>
            <a:ext cx="1447800" cy="613385"/>
            <a:chOff x="3246437" y="3649662"/>
            <a:chExt cx="1447800" cy="613385"/>
          </a:xfrm>
        </p:grpSpPr>
        <p:sp>
          <p:nvSpPr>
            <p:cNvPr id="142" name="Hexagon 141"/>
            <p:cNvSpPr/>
            <p:nvPr/>
          </p:nvSpPr>
          <p:spPr bwMode="auto">
            <a:xfrm>
              <a:off x="3246437" y="3729647"/>
              <a:ext cx="1447800" cy="533400"/>
            </a:xfrm>
            <a:prstGeom prst="hexagon">
              <a:avLst>
                <a:gd name="adj" fmla="val 91300"/>
                <a:gd name="vf" fmla="val 115470"/>
              </a:avLst>
            </a:prstGeom>
            <a:solidFill>
              <a:schemeClr val="accent3">
                <a:lumMod val="75000"/>
              </a:schemeClr>
            </a:solidFill>
            <a:ln>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3246437" y="3916362"/>
              <a:ext cx="1447800" cy="79985"/>
            </a:xfrm>
            <a:prstGeom prst="rect">
              <a:avLst/>
            </a:prstGeom>
            <a:solidFill>
              <a:schemeClr val="accent3">
                <a:lumMod val="75000"/>
              </a:schemeClr>
            </a:solidFill>
            <a:ln>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4" name="Hexagon 143"/>
            <p:cNvSpPr/>
            <p:nvPr/>
          </p:nvSpPr>
          <p:spPr bwMode="auto">
            <a:xfrm>
              <a:off x="3246437" y="3649662"/>
              <a:ext cx="1447800" cy="533400"/>
            </a:xfrm>
            <a:prstGeom prst="hexagon">
              <a:avLst>
                <a:gd name="adj" fmla="val 91300"/>
                <a:gd name="vf" fmla="val 115470"/>
              </a:avLst>
            </a:prstGeom>
            <a:solidFill>
              <a:schemeClr val="accent3">
                <a:lumMod val="20000"/>
                <a:lumOff val="80000"/>
              </a:schemeClr>
            </a:solidFill>
            <a:ln>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2963964" y="2384540"/>
            <a:ext cx="7369073" cy="2461785"/>
            <a:chOff x="3246437" y="3649662"/>
            <a:chExt cx="1447800" cy="556798"/>
          </a:xfrm>
        </p:grpSpPr>
        <p:sp>
          <p:nvSpPr>
            <p:cNvPr id="80" name="Hexagon 79"/>
            <p:cNvSpPr/>
            <p:nvPr/>
          </p:nvSpPr>
          <p:spPr bwMode="auto">
            <a:xfrm>
              <a:off x="3246437" y="3673060"/>
              <a:ext cx="1447800" cy="533400"/>
            </a:xfrm>
            <a:prstGeom prst="hexagon">
              <a:avLst>
                <a:gd name="adj" fmla="val 91300"/>
                <a:gd name="vf" fmla="val 115470"/>
              </a:avLst>
            </a:prstGeom>
            <a:solidFill>
              <a:schemeClr val="accent4">
                <a:lumMod val="40000"/>
                <a:lumOff val="60000"/>
              </a:schemeClr>
            </a:solidFill>
            <a:ln>
              <a:solidFill>
                <a:schemeClr val="accent4">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3246437" y="3916362"/>
              <a:ext cx="1447800" cy="22126"/>
            </a:xfrm>
            <a:prstGeom prst="rect">
              <a:avLst/>
            </a:prstGeom>
            <a:solidFill>
              <a:schemeClr val="accent4">
                <a:lumMod val="40000"/>
                <a:lumOff val="60000"/>
              </a:schemeClr>
            </a:solidFill>
            <a:ln>
              <a:solidFill>
                <a:schemeClr val="accent4">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2" name="Hexagon 81"/>
            <p:cNvSpPr/>
            <p:nvPr/>
          </p:nvSpPr>
          <p:spPr bwMode="auto">
            <a:xfrm>
              <a:off x="3246437" y="3649662"/>
              <a:ext cx="1447800" cy="533400"/>
            </a:xfrm>
            <a:prstGeom prst="hexagon">
              <a:avLst>
                <a:gd name="adj" fmla="val 91300"/>
                <a:gd name="vf" fmla="val 115470"/>
              </a:avLst>
            </a:prstGeom>
            <a:solidFill>
              <a:schemeClr val="accent4">
                <a:lumMod val="20000"/>
                <a:lumOff val="80000"/>
              </a:schemeClr>
            </a:solidFill>
            <a:ln>
              <a:solidFill>
                <a:schemeClr val="accent4">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60" name="Arc 59"/>
          <p:cNvSpPr/>
          <p:nvPr/>
        </p:nvSpPr>
        <p:spPr>
          <a:xfrm rot="19291157">
            <a:off x="3223113" y="1136456"/>
            <a:ext cx="2697669" cy="2632370"/>
          </a:xfrm>
          <a:prstGeom prst="arc">
            <a:avLst>
              <a:gd name="adj1" fmla="val 16200000"/>
              <a:gd name="adj2" fmla="val 611800"/>
            </a:avLst>
          </a:prstGeom>
          <a:ln w="38100">
            <a:solidFill>
              <a:schemeClr val="accent5"/>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5099796" y="2414539"/>
            <a:ext cx="1447800" cy="613385"/>
            <a:chOff x="3246437" y="3649662"/>
            <a:chExt cx="1447800" cy="613385"/>
          </a:xfrm>
        </p:grpSpPr>
        <p:sp>
          <p:nvSpPr>
            <p:cNvPr id="15" name="Hexagon 14"/>
            <p:cNvSpPr/>
            <p:nvPr/>
          </p:nvSpPr>
          <p:spPr bwMode="auto">
            <a:xfrm>
              <a:off x="3246437" y="3729647"/>
              <a:ext cx="1447800" cy="533400"/>
            </a:xfrm>
            <a:prstGeom prst="hexagon">
              <a:avLst>
                <a:gd name="adj" fmla="val 91300"/>
                <a:gd name="vf" fmla="val 115470"/>
              </a:avLst>
            </a:prstGeom>
            <a:solidFill>
              <a:schemeClr val="accent1">
                <a:lumMod val="7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246437" y="3916362"/>
              <a:ext cx="1447800" cy="79985"/>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Hexagon 10"/>
            <p:cNvSpPr/>
            <p:nvPr/>
          </p:nvSpPr>
          <p:spPr bwMode="auto">
            <a:xfrm>
              <a:off x="3246437" y="3649662"/>
              <a:ext cx="1447800" cy="533400"/>
            </a:xfrm>
            <a:prstGeom prst="hexagon">
              <a:avLst>
                <a:gd name="adj" fmla="val 91300"/>
                <a:gd name="vf" fmla="val 11547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5558252" y="1747418"/>
            <a:ext cx="530887" cy="1043830"/>
            <a:chOff x="5001550" y="5102647"/>
            <a:chExt cx="354607" cy="733845"/>
          </a:xfrm>
          <a:solidFill>
            <a:schemeClr val="accent4">
              <a:lumMod val="75000"/>
            </a:schemeClr>
          </a:solidFill>
          <a:effectLst>
            <a:outerShdw blurRad="76200" dist="12700" dir="8100000" sy="-23000" kx="800400" algn="br" rotWithShape="0">
              <a:prstClr val="black">
                <a:alpha val="20000"/>
              </a:prstClr>
            </a:outerShdw>
          </a:effectLst>
        </p:grpSpPr>
        <p:sp>
          <p:nvSpPr>
            <p:cNvPr id="8"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31"/>
            <p:cNvSpPr>
              <a:spLocks noEditPoints="1"/>
            </p:cNvSpPr>
            <p:nvPr/>
          </p:nvSpPr>
          <p:spPr bwMode="black">
            <a:xfrm>
              <a:off x="5001550"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8" name="Group 17"/>
          <p:cNvGrpSpPr/>
          <p:nvPr/>
        </p:nvGrpSpPr>
        <p:grpSpPr>
          <a:xfrm>
            <a:off x="4039401" y="2791248"/>
            <a:ext cx="1447800" cy="613385"/>
            <a:chOff x="3246437" y="3649662"/>
            <a:chExt cx="1447800" cy="613385"/>
          </a:xfrm>
        </p:grpSpPr>
        <p:sp>
          <p:nvSpPr>
            <p:cNvPr id="19" name="Hexagon 18"/>
            <p:cNvSpPr/>
            <p:nvPr/>
          </p:nvSpPr>
          <p:spPr bwMode="auto">
            <a:xfrm>
              <a:off x="3246437" y="3729647"/>
              <a:ext cx="1447800" cy="533400"/>
            </a:xfrm>
            <a:prstGeom prst="hexagon">
              <a:avLst>
                <a:gd name="adj" fmla="val 91300"/>
                <a:gd name="vf" fmla="val 115470"/>
              </a:avLst>
            </a:prstGeom>
            <a:solidFill>
              <a:schemeClr val="accent1">
                <a:lumMod val="7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3246437" y="3916362"/>
              <a:ext cx="1447800" cy="79985"/>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Hexagon 20"/>
            <p:cNvSpPr/>
            <p:nvPr/>
          </p:nvSpPr>
          <p:spPr bwMode="auto">
            <a:xfrm>
              <a:off x="3246437" y="3649662"/>
              <a:ext cx="1447800" cy="533400"/>
            </a:xfrm>
            <a:prstGeom prst="hexagon">
              <a:avLst>
                <a:gd name="adj" fmla="val 91300"/>
                <a:gd name="vf" fmla="val 11547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4497858" y="2126171"/>
            <a:ext cx="530887" cy="1043830"/>
            <a:chOff x="5001551" y="5102647"/>
            <a:chExt cx="354607" cy="733845"/>
          </a:xfrm>
          <a:solidFill>
            <a:schemeClr val="accent4">
              <a:lumMod val="75000"/>
            </a:schemeClr>
          </a:solidFill>
          <a:effectLst>
            <a:outerShdw blurRad="76200" dist="12700" dir="8100000" sy="-23000" kx="800400" algn="br" rotWithShape="0">
              <a:prstClr val="black">
                <a:alpha val="20000"/>
              </a:prstClr>
            </a:outerShdw>
          </a:effectLst>
        </p:grpSpPr>
        <p:sp>
          <p:nvSpPr>
            <p:cNvPr id="23"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38" name="Group 37"/>
          <p:cNvGrpSpPr/>
          <p:nvPr/>
        </p:nvGrpSpPr>
        <p:grpSpPr>
          <a:xfrm>
            <a:off x="4727777" y="954350"/>
            <a:ext cx="1060394" cy="1231821"/>
            <a:chOff x="4680910" y="455002"/>
            <a:chExt cx="1060394" cy="1231821"/>
          </a:xfrm>
          <a:effectLst>
            <a:glow rad="101600">
              <a:schemeClr val="accent1">
                <a:satMod val="175000"/>
                <a:alpha val="40000"/>
              </a:schemeClr>
            </a:glow>
          </a:effectLst>
        </p:grpSpPr>
        <p:cxnSp>
          <p:nvCxnSpPr>
            <p:cNvPr id="28" name="Straight Connector 27"/>
            <p:cNvCxnSpPr/>
            <p:nvPr/>
          </p:nvCxnSpPr>
          <p:spPr>
            <a:xfrm flipV="1">
              <a:off x="4680910" y="677862"/>
              <a:ext cx="1060394" cy="533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99745" y="1189884"/>
              <a:ext cx="0" cy="4969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25232" y="699896"/>
              <a:ext cx="0" cy="609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180770" y="693246"/>
              <a:ext cx="0" cy="2667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a:off x="5028370" y="455002"/>
              <a:ext cx="280241" cy="28575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6160190" y="2776155"/>
            <a:ext cx="1447800" cy="613385"/>
            <a:chOff x="3246437" y="3649662"/>
            <a:chExt cx="1447800" cy="613385"/>
          </a:xfrm>
        </p:grpSpPr>
        <p:sp>
          <p:nvSpPr>
            <p:cNvPr id="40" name="Hexagon 39"/>
            <p:cNvSpPr/>
            <p:nvPr/>
          </p:nvSpPr>
          <p:spPr bwMode="auto">
            <a:xfrm>
              <a:off x="3246437" y="3729647"/>
              <a:ext cx="1447800" cy="533400"/>
            </a:xfrm>
            <a:prstGeom prst="hexagon">
              <a:avLst>
                <a:gd name="adj" fmla="val 91300"/>
                <a:gd name="vf" fmla="val 115470"/>
              </a:avLst>
            </a:prstGeom>
            <a:solidFill>
              <a:schemeClr val="accent1">
                <a:lumMod val="7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3246437" y="3916362"/>
              <a:ext cx="1447800" cy="79985"/>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Hexagon 41"/>
            <p:cNvSpPr/>
            <p:nvPr/>
          </p:nvSpPr>
          <p:spPr bwMode="auto">
            <a:xfrm>
              <a:off x="3246437" y="3649662"/>
              <a:ext cx="1447800" cy="533400"/>
            </a:xfrm>
            <a:prstGeom prst="hexagon">
              <a:avLst>
                <a:gd name="adj" fmla="val 91300"/>
                <a:gd name="vf" fmla="val 115470"/>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7" name="Group 46"/>
          <p:cNvGrpSpPr/>
          <p:nvPr/>
        </p:nvGrpSpPr>
        <p:grpSpPr>
          <a:xfrm>
            <a:off x="6618646" y="1999309"/>
            <a:ext cx="530887" cy="1043830"/>
            <a:chOff x="5001550" y="5102647"/>
            <a:chExt cx="354607" cy="733845"/>
          </a:xfrm>
          <a:solidFill>
            <a:schemeClr val="accent4">
              <a:lumMod val="75000"/>
            </a:schemeClr>
          </a:solidFill>
          <a:effectLst>
            <a:outerShdw blurRad="76200" dist="12700" dir="8100000" sy="-23000" kx="800400" algn="br" rotWithShape="0">
              <a:prstClr val="black">
                <a:alpha val="20000"/>
              </a:prstClr>
            </a:outerShdw>
          </a:effectLst>
        </p:grpSpPr>
        <p:sp>
          <p:nvSpPr>
            <p:cNvPr id="48"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31"/>
            <p:cNvSpPr>
              <a:spLocks noEditPoints="1"/>
            </p:cNvSpPr>
            <p:nvPr/>
          </p:nvSpPr>
          <p:spPr bwMode="black">
            <a:xfrm>
              <a:off x="5001550"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54" name="Group 53"/>
          <p:cNvGrpSpPr/>
          <p:nvPr/>
        </p:nvGrpSpPr>
        <p:grpSpPr>
          <a:xfrm>
            <a:off x="6748274" y="1576454"/>
            <a:ext cx="280241" cy="504944"/>
            <a:chOff x="6672074" y="1290322"/>
            <a:chExt cx="280241" cy="504944"/>
          </a:xfrm>
          <a:effectLst>
            <a:glow rad="101600">
              <a:schemeClr val="accent3">
                <a:satMod val="175000"/>
                <a:alpha val="40000"/>
              </a:schemeClr>
            </a:glow>
          </a:effectLst>
        </p:grpSpPr>
        <p:cxnSp>
          <p:nvCxnSpPr>
            <p:cNvPr id="50" name="Straight Connector 49"/>
            <p:cNvCxnSpPr/>
            <p:nvPr/>
          </p:nvCxnSpPr>
          <p:spPr>
            <a:xfrm flipV="1">
              <a:off x="6824474" y="1528566"/>
              <a:ext cx="0" cy="266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6672074" y="1290322"/>
              <a:ext cx="280241" cy="28575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55" name="Arc 54"/>
          <p:cNvSpPr/>
          <p:nvPr/>
        </p:nvSpPr>
        <p:spPr>
          <a:xfrm rot="18708276">
            <a:off x="5388915" y="1660475"/>
            <a:ext cx="1595685" cy="955793"/>
          </a:xfrm>
          <a:prstGeom prst="arc">
            <a:avLst>
              <a:gd name="adj1" fmla="val 16200000"/>
              <a:gd name="adj2" fmla="val 1066440"/>
            </a:avLst>
          </a:prstGeom>
          <a:ln w="28575">
            <a:solidFill>
              <a:srgbClr val="FF00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3637695" y="896093"/>
            <a:ext cx="280241" cy="504944"/>
            <a:chOff x="3535282" y="668510"/>
            <a:chExt cx="280241" cy="504944"/>
          </a:xfrm>
          <a:solidFill>
            <a:schemeClr val="accent5"/>
          </a:solidFill>
          <a:effectLst>
            <a:glow rad="101600">
              <a:schemeClr val="accent5">
                <a:satMod val="175000"/>
                <a:alpha val="40000"/>
              </a:schemeClr>
            </a:glow>
          </a:effectLst>
        </p:grpSpPr>
        <p:cxnSp>
          <p:nvCxnSpPr>
            <p:cNvPr id="56" name="Straight Connector 55"/>
            <p:cNvCxnSpPr/>
            <p:nvPr/>
          </p:nvCxnSpPr>
          <p:spPr>
            <a:xfrm flipV="1">
              <a:off x="3687682" y="906754"/>
              <a:ext cx="0" cy="266700"/>
            </a:xfrm>
            <a:prstGeom prst="line">
              <a:avLst/>
            </a:prstGeom>
            <a:grpFill/>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bwMode="auto">
            <a:xfrm>
              <a:off x="3535282" y="668510"/>
              <a:ext cx="280241" cy="28575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59" name="Arc 58"/>
          <p:cNvSpPr/>
          <p:nvPr/>
        </p:nvSpPr>
        <p:spPr>
          <a:xfrm rot="20487355">
            <a:off x="3492041" y="1354711"/>
            <a:ext cx="1106371" cy="1725132"/>
          </a:xfrm>
          <a:prstGeom prst="arc">
            <a:avLst>
              <a:gd name="adj1" fmla="val 16200000"/>
              <a:gd name="adj2" fmla="val 611800"/>
            </a:avLst>
          </a:prstGeom>
          <a:ln w="38100">
            <a:solidFill>
              <a:schemeClr val="accent5"/>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a:off x="7268905" y="3137771"/>
            <a:ext cx="1447800" cy="613385"/>
            <a:chOff x="3246437" y="3649662"/>
            <a:chExt cx="1447800" cy="613385"/>
          </a:xfrm>
        </p:grpSpPr>
        <p:sp>
          <p:nvSpPr>
            <p:cNvPr id="62" name="Hexagon 61"/>
            <p:cNvSpPr/>
            <p:nvPr/>
          </p:nvSpPr>
          <p:spPr bwMode="auto">
            <a:xfrm>
              <a:off x="3246437" y="3729647"/>
              <a:ext cx="1447800" cy="533400"/>
            </a:xfrm>
            <a:prstGeom prst="hexagon">
              <a:avLst>
                <a:gd name="adj" fmla="val 91300"/>
                <a:gd name="vf" fmla="val 115470"/>
              </a:avLst>
            </a:prstGeom>
            <a:solidFill>
              <a:schemeClr val="accent5">
                <a:lumMod val="75000"/>
              </a:schemeClr>
            </a:solidFill>
            <a:ln>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3246437" y="3916362"/>
              <a:ext cx="1447800" cy="79985"/>
            </a:xfrm>
            <a:prstGeom prst="rect">
              <a:avLst/>
            </a:prstGeom>
            <a:solidFill>
              <a:schemeClr val="accent5">
                <a:lumMod val="75000"/>
              </a:schemeClr>
            </a:solidFill>
            <a:ln>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Hexagon 63"/>
            <p:cNvSpPr/>
            <p:nvPr/>
          </p:nvSpPr>
          <p:spPr bwMode="auto">
            <a:xfrm>
              <a:off x="3246437" y="3649662"/>
              <a:ext cx="1447800" cy="533400"/>
            </a:xfrm>
            <a:prstGeom prst="hexagon">
              <a:avLst>
                <a:gd name="adj" fmla="val 91300"/>
                <a:gd name="vf" fmla="val 115470"/>
              </a:avLst>
            </a:prstGeom>
            <a:solidFill>
              <a:schemeClr val="accent5">
                <a:lumMod val="40000"/>
                <a:lumOff val="60000"/>
              </a:schemeClr>
            </a:solidFill>
            <a:ln>
              <a:solidFill>
                <a:schemeClr val="accent5">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9" name="Group 68"/>
          <p:cNvGrpSpPr/>
          <p:nvPr/>
        </p:nvGrpSpPr>
        <p:grpSpPr>
          <a:xfrm>
            <a:off x="8351837" y="3523942"/>
            <a:ext cx="1447800" cy="613385"/>
            <a:chOff x="3246437" y="3649662"/>
            <a:chExt cx="1447800" cy="613385"/>
          </a:xfrm>
        </p:grpSpPr>
        <p:sp>
          <p:nvSpPr>
            <p:cNvPr id="70" name="Hexagon 69"/>
            <p:cNvSpPr/>
            <p:nvPr/>
          </p:nvSpPr>
          <p:spPr bwMode="auto">
            <a:xfrm>
              <a:off x="3246437" y="3729647"/>
              <a:ext cx="1447800" cy="533400"/>
            </a:xfrm>
            <a:prstGeom prst="hexagon">
              <a:avLst>
                <a:gd name="adj" fmla="val 91300"/>
                <a:gd name="vf" fmla="val 115470"/>
              </a:avLst>
            </a:prstGeom>
            <a:solidFill>
              <a:schemeClr val="accent5">
                <a:lumMod val="75000"/>
              </a:schemeClr>
            </a:solidFill>
            <a:ln>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3246437" y="3916362"/>
              <a:ext cx="1447800" cy="79985"/>
            </a:xfrm>
            <a:prstGeom prst="rect">
              <a:avLst/>
            </a:prstGeom>
            <a:solidFill>
              <a:schemeClr val="accent5">
                <a:lumMod val="75000"/>
              </a:schemeClr>
            </a:solidFill>
            <a:ln>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Hexagon 71"/>
            <p:cNvSpPr/>
            <p:nvPr/>
          </p:nvSpPr>
          <p:spPr bwMode="auto">
            <a:xfrm>
              <a:off x="3246437" y="3649662"/>
              <a:ext cx="1447800" cy="533400"/>
            </a:xfrm>
            <a:prstGeom prst="hexagon">
              <a:avLst>
                <a:gd name="adj" fmla="val 91300"/>
                <a:gd name="vf" fmla="val 115470"/>
              </a:avLst>
            </a:prstGeom>
            <a:solidFill>
              <a:schemeClr val="accent5">
                <a:lumMod val="40000"/>
                <a:lumOff val="60000"/>
              </a:schemeClr>
            </a:solidFill>
            <a:ln>
              <a:solidFill>
                <a:schemeClr val="accent5">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3" name="Group 72"/>
          <p:cNvGrpSpPr/>
          <p:nvPr/>
        </p:nvGrpSpPr>
        <p:grpSpPr>
          <a:xfrm>
            <a:off x="7750092" y="2444808"/>
            <a:ext cx="530887" cy="1043830"/>
            <a:chOff x="5001551" y="5102647"/>
            <a:chExt cx="354607" cy="733845"/>
          </a:xfrm>
          <a:solidFill>
            <a:schemeClr val="accent5">
              <a:lumMod val="75000"/>
            </a:schemeClr>
          </a:solidFill>
          <a:effectLst>
            <a:outerShdw blurRad="76200" dist="12700" dir="8100000" sy="-23000" kx="800400" algn="br" rotWithShape="0">
              <a:prstClr val="black">
                <a:alpha val="20000"/>
              </a:prstClr>
            </a:outerShdw>
          </a:effectLst>
        </p:grpSpPr>
        <p:sp>
          <p:nvSpPr>
            <p:cNvPr id="74"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76" name="Group 75"/>
          <p:cNvGrpSpPr/>
          <p:nvPr/>
        </p:nvGrpSpPr>
        <p:grpSpPr>
          <a:xfrm>
            <a:off x="8839345" y="2808942"/>
            <a:ext cx="530887" cy="1043830"/>
            <a:chOff x="5001551" y="5102647"/>
            <a:chExt cx="354607" cy="733845"/>
          </a:xfrm>
          <a:solidFill>
            <a:schemeClr val="accent5">
              <a:lumMod val="75000"/>
            </a:schemeClr>
          </a:solidFill>
          <a:effectLst>
            <a:outerShdw blurRad="76200" dist="12700" dir="8100000" sy="-23000" kx="800400" algn="br" rotWithShape="0">
              <a:prstClr val="black">
                <a:alpha val="20000"/>
              </a:prstClr>
            </a:outerShdw>
          </a:effectLst>
        </p:grpSpPr>
        <p:sp>
          <p:nvSpPr>
            <p:cNvPr id="77"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8"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49" name="Group 148"/>
          <p:cNvGrpSpPr/>
          <p:nvPr/>
        </p:nvGrpSpPr>
        <p:grpSpPr>
          <a:xfrm>
            <a:off x="2365340" y="3983184"/>
            <a:ext cx="2311232" cy="1838521"/>
            <a:chOff x="2365340" y="4625473"/>
            <a:chExt cx="2311232" cy="1838521"/>
          </a:xfrm>
        </p:grpSpPr>
        <p:sp>
          <p:nvSpPr>
            <p:cNvPr id="92" name="Parallelogram 91"/>
            <p:cNvSpPr/>
            <p:nvPr/>
          </p:nvSpPr>
          <p:spPr bwMode="auto">
            <a:xfrm rot="1664676">
              <a:off x="2592258" y="4763881"/>
              <a:ext cx="2084314" cy="1632699"/>
            </a:xfrm>
            <a:prstGeom prst="parallelogram">
              <a:avLst>
                <a:gd name="adj" fmla="val 94466"/>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1" name="Parallelogram 90"/>
            <p:cNvSpPr/>
            <p:nvPr/>
          </p:nvSpPr>
          <p:spPr bwMode="auto">
            <a:xfrm rot="1664676">
              <a:off x="2365340" y="4625473"/>
              <a:ext cx="2236371" cy="1838521"/>
            </a:xfrm>
            <a:prstGeom prst="parallelogram">
              <a:avLst>
                <a:gd name="adj" fmla="val 94466"/>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3" name="Group 92"/>
          <p:cNvGrpSpPr/>
          <p:nvPr/>
        </p:nvGrpSpPr>
        <p:grpSpPr>
          <a:xfrm>
            <a:off x="953657" y="4589972"/>
            <a:ext cx="530887" cy="1043830"/>
            <a:chOff x="5001551" y="5102647"/>
            <a:chExt cx="354607" cy="733845"/>
          </a:xfrm>
          <a:solidFill>
            <a:schemeClr val="tx1">
              <a:lumMod val="85000"/>
              <a:lumOff val="15000"/>
            </a:schemeClr>
          </a:solidFill>
          <a:effectLst>
            <a:outerShdw blurRad="76200" dist="12700" dir="8100000" sy="-23000" kx="800400" algn="br" rotWithShape="0">
              <a:prstClr val="black">
                <a:alpha val="20000"/>
              </a:prstClr>
            </a:outerShdw>
          </a:effectLst>
        </p:grpSpPr>
        <p:sp>
          <p:nvSpPr>
            <p:cNvPr id="94"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5"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00" name="Group 99"/>
          <p:cNvGrpSpPr/>
          <p:nvPr/>
        </p:nvGrpSpPr>
        <p:grpSpPr>
          <a:xfrm>
            <a:off x="2296215" y="2748649"/>
            <a:ext cx="1447800" cy="613385"/>
            <a:chOff x="3246437" y="3649662"/>
            <a:chExt cx="1447800" cy="613385"/>
          </a:xfrm>
        </p:grpSpPr>
        <p:sp>
          <p:nvSpPr>
            <p:cNvPr id="101" name="Hexagon 100"/>
            <p:cNvSpPr/>
            <p:nvPr/>
          </p:nvSpPr>
          <p:spPr bwMode="auto">
            <a:xfrm>
              <a:off x="3246437" y="3729647"/>
              <a:ext cx="1447800" cy="533400"/>
            </a:xfrm>
            <a:prstGeom prst="hexagon">
              <a:avLst>
                <a:gd name="adj" fmla="val 91300"/>
                <a:gd name="vf" fmla="val 115470"/>
              </a:avLst>
            </a:prstGeom>
            <a:solidFill>
              <a:schemeClr val="accent6">
                <a:lumMod val="75000"/>
              </a:schemeClr>
            </a:solidFill>
            <a:ln>
              <a:solidFill>
                <a:schemeClr val="accent6">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3246437" y="3916362"/>
              <a:ext cx="1447800" cy="79985"/>
            </a:xfrm>
            <a:prstGeom prst="rect">
              <a:avLst/>
            </a:prstGeom>
            <a:solidFill>
              <a:schemeClr val="accent6">
                <a:lumMod val="75000"/>
              </a:schemeClr>
            </a:solidFill>
            <a:ln>
              <a:solidFill>
                <a:schemeClr val="accent6">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3" name="Hexagon 102"/>
            <p:cNvSpPr/>
            <p:nvPr/>
          </p:nvSpPr>
          <p:spPr bwMode="auto">
            <a:xfrm>
              <a:off x="3246437" y="3649662"/>
              <a:ext cx="1447800" cy="533400"/>
            </a:xfrm>
            <a:prstGeom prst="hexagon">
              <a:avLst>
                <a:gd name="adj" fmla="val 91300"/>
                <a:gd name="vf" fmla="val 115470"/>
              </a:avLst>
            </a:prstGeom>
            <a:solidFill>
              <a:schemeClr val="accent6">
                <a:lumMod val="60000"/>
                <a:lumOff val="40000"/>
              </a:schemeClr>
            </a:solid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4" name="Group 103"/>
          <p:cNvGrpSpPr/>
          <p:nvPr/>
        </p:nvGrpSpPr>
        <p:grpSpPr>
          <a:xfrm>
            <a:off x="2755202" y="2047620"/>
            <a:ext cx="530887" cy="1043830"/>
            <a:chOff x="5001551" y="5102647"/>
            <a:chExt cx="354607" cy="733845"/>
          </a:xfrm>
          <a:solidFill>
            <a:schemeClr val="accent6">
              <a:lumMod val="75000"/>
            </a:schemeClr>
          </a:solidFill>
          <a:effectLst>
            <a:outerShdw blurRad="76200" dist="12700" dir="8100000" sy="-23000" kx="800400" algn="br" rotWithShape="0">
              <a:prstClr val="black">
                <a:alpha val="20000"/>
              </a:prstClr>
            </a:outerShdw>
          </a:effectLst>
        </p:grpSpPr>
        <p:sp>
          <p:nvSpPr>
            <p:cNvPr id="105"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6"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07" name="Group 106"/>
          <p:cNvGrpSpPr/>
          <p:nvPr/>
        </p:nvGrpSpPr>
        <p:grpSpPr>
          <a:xfrm flipV="1">
            <a:off x="2124550" y="1262392"/>
            <a:ext cx="280241" cy="504944"/>
            <a:chOff x="3535282" y="668510"/>
            <a:chExt cx="280241" cy="504944"/>
          </a:xfrm>
          <a:solidFill>
            <a:schemeClr val="accent5"/>
          </a:solidFill>
          <a:effectLst>
            <a:glow rad="101600">
              <a:schemeClr val="accent2">
                <a:satMod val="175000"/>
                <a:alpha val="40000"/>
              </a:schemeClr>
            </a:glow>
          </a:effectLst>
        </p:grpSpPr>
        <p:cxnSp>
          <p:nvCxnSpPr>
            <p:cNvPr id="108" name="Straight Connector 107"/>
            <p:cNvCxnSpPr/>
            <p:nvPr/>
          </p:nvCxnSpPr>
          <p:spPr>
            <a:xfrm flipV="1">
              <a:off x="3687682" y="906754"/>
              <a:ext cx="0" cy="266700"/>
            </a:xfrm>
            <a:prstGeom prst="line">
              <a:avLst/>
            </a:prstGeom>
            <a:grpFill/>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bwMode="auto">
            <a:xfrm>
              <a:off x="3535282" y="668510"/>
              <a:ext cx="280241" cy="285750"/>
            </a:xfrm>
            <a:prstGeom prst="ellipse">
              <a:avLst/>
            </a:prstGeom>
            <a:solidFill>
              <a:schemeClr val="accent2"/>
            </a:solidFill>
            <a:ln>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99" name="Freeform 18"/>
          <p:cNvSpPr>
            <a:spLocks/>
          </p:cNvSpPr>
          <p:nvPr/>
        </p:nvSpPr>
        <p:spPr bwMode="black">
          <a:xfrm>
            <a:off x="617874" y="211012"/>
            <a:ext cx="2544230" cy="1185357"/>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600"/>
          </a:p>
        </p:txBody>
      </p:sp>
      <p:sp>
        <p:nvSpPr>
          <p:cNvPr id="110" name="Arc 109"/>
          <p:cNvSpPr/>
          <p:nvPr/>
        </p:nvSpPr>
        <p:spPr>
          <a:xfrm rot="21322547">
            <a:off x="1948706" y="1616679"/>
            <a:ext cx="1037349" cy="976629"/>
          </a:xfrm>
          <a:prstGeom prst="arc">
            <a:avLst>
              <a:gd name="adj1" fmla="val 16200000"/>
              <a:gd name="adj2" fmla="val 611800"/>
            </a:avLst>
          </a:prstGeom>
          <a:ln w="38100">
            <a:solidFill>
              <a:schemeClr val="accent2"/>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Oval 111"/>
          <p:cNvSpPr/>
          <p:nvPr/>
        </p:nvSpPr>
        <p:spPr bwMode="auto">
          <a:xfrm>
            <a:off x="5227637" y="3948511"/>
            <a:ext cx="598538" cy="327053"/>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14" name="Straight Connector 113"/>
          <p:cNvCxnSpPr>
            <a:endCxn id="112" idx="6"/>
          </p:cNvCxnSpPr>
          <p:nvPr/>
        </p:nvCxnSpPr>
        <p:spPr>
          <a:xfrm flipH="1">
            <a:off x="5826175" y="4011427"/>
            <a:ext cx="2699846" cy="100611"/>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12" idx="7"/>
          </p:cNvCxnSpPr>
          <p:nvPr/>
        </p:nvCxnSpPr>
        <p:spPr>
          <a:xfrm flipH="1">
            <a:off x="5738521" y="3658623"/>
            <a:ext cx="1698916" cy="337784"/>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663095" y="3351879"/>
            <a:ext cx="783742" cy="579563"/>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596419" y="3097051"/>
            <a:ext cx="229756" cy="834391"/>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67186" y="3402738"/>
            <a:ext cx="332452" cy="491842"/>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467380" y="4221624"/>
            <a:ext cx="2790594" cy="1029474"/>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1" name="Oval 130"/>
          <p:cNvSpPr/>
          <p:nvPr/>
        </p:nvSpPr>
        <p:spPr bwMode="auto">
          <a:xfrm>
            <a:off x="1987911" y="5149467"/>
            <a:ext cx="598538" cy="327053"/>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32" name="Straight Connector 131"/>
          <p:cNvCxnSpPr>
            <a:endCxn id="131" idx="2"/>
          </p:cNvCxnSpPr>
          <p:nvPr/>
        </p:nvCxnSpPr>
        <p:spPr>
          <a:xfrm flipV="1">
            <a:off x="1507426" y="5312994"/>
            <a:ext cx="480485" cy="6818"/>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1" idx="4"/>
            <a:endCxn id="98" idx="20"/>
          </p:cNvCxnSpPr>
          <p:nvPr/>
        </p:nvCxnSpPr>
        <p:spPr>
          <a:xfrm>
            <a:off x="2287180" y="5476520"/>
            <a:ext cx="286063" cy="829053"/>
          </a:xfrm>
          <a:prstGeom prst="line">
            <a:avLst/>
          </a:prstGeom>
          <a:ln w="762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2481278" y="5551462"/>
            <a:ext cx="530887" cy="1043830"/>
            <a:chOff x="5001551" y="5102647"/>
            <a:chExt cx="354607" cy="733845"/>
          </a:xfrm>
          <a:solidFill>
            <a:schemeClr val="tx1">
              <a:lumMod val="85000"/>
              <a:lumOff val="15000"/>
            </a:schemeClr>
          </a:solidFill>
          <a:effectLst>
            <a:outerShdw blurRad="76200" dist="12700" dir="8100000" sy="-23000" kx="800400" algn="br" rotWithShape="0">
              <a:prstClr val="black">
                <a:alpha val="20000"/>
              </a:prstClr>
            </a:outerShdw>
          </a:effectLst>
        </p:grpSpPr>
        <p:sp>
          <p:nvSpPr>
            <p:cNvPr id="97"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8"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45" name="Group 144"/>
          <p:cNvGrpSpPr/>
          <p:nvPr/>
        </p:nvGrpSpPr>
        <p:grpSpPr>
          <a:xfrm>
            <a:off x="975966" y="2311209"/>
            <a:ext cx="530887" cy="1043830"/>
            <a:chOff x="5001551" y="5102647"/>
            <a:chExt cx="354607" cy="733845"/>
          </a:xfrm>
          <a:solidFill>
            <a:schemeClr val="accent6">
              <a:lumMod val="75000"/>
            </a:schemeClr>
          </a:solidFill>
          <a:effectLst>
            <a:outerShdw blurRad="76200" dist="12700" dir="8100000" sy="-23000" kx="800400" algn="br" rotWithShape="0">
              <a:prstClr val="black">
                <a:alpha val="20000"/>
              </a:prstClr>
            </a:outerShdw>
          </a:effectLst>
        </p:grpSpPr>
        <p:sp>
          <p:nvSpPr>
            <p:cNvPr id="146" name="Freeform 30"/>
            <p:cNvSpPr>
              <a:spLocks/>
            </p:cNvSpPr>
            <p:nvPr/>
          </p:nvSpPr>
          <p:spPr bwMode="black">
            <a:xfrm>
              <a:off x="5009825" y="5102647"/>
              <a:ext cx="329785" cy="12053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7" name="Freeform 31"/>
            <p:cNvSpPr>
              <a:spLocks noEditPoints="1"/>
            </p:cNvSpPr>
            <p:nvPr/>
          </p:nvSpPr>
          <p:spPr bwMode="black">
            <a:xfrm>
              <a:off x="5001551" y="5233817"/>
              <a:ext cx="354607" cy="60267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11" name="Arc 110"/>
          <p:cNvSpPr/>
          <p:nvPr/>
        </p:nvSpPr>
        <p:spPr>
          <a:xfrm rot="424125" flipH="1">
            <a:off x="1229510" y="1590774"/>
            <a:ext cx="1407249" cy="5349630"/>
          </a:xfrm>
          <a:prstGeom prst="arc">
            <a:avLst>
              <a:gd name="adj1" fmla="val 16200000"/>
              <a:gd name="adj2" fmla="val 611800"/>
            </a:avLst>
          </a:prstGeom>
          <a:ln w="38100">
            <a:solidFill>
              <a:schemeClr val="accent2"/>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Arc 147"/>
          <p:cNvSpPr/>
          <p:nvPr/>
        </p:nvSpPr>
        <p:spPr>
          <a:xfrm flipH="1">
            <a:off x="1256215" y="1608197"/>
            <a:ext cx="1888558" cy="1620636"/>
          </a:xfrm>
          <a:prstGeom prst="arc">
            <a:avLst>
              <a:gd name="adj1" fmla="val 16200000"/>
              <a:gd name="adj2" fmla="val 21565237"/>
            </a:avLst>
          </a:prstGeom>
          <a:ln w="38100">
            <a:solidFill>
              <a:schemeClr val="accent2"/>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p:cNvSpPr txBox="1"/>
          <p:nvPr/>
        </p:nvSpPr>
        <p:spPr>
          <a:xfrm>
            <a:off x="5415163" y="765730"/>
            <a:ext cx="2202835" cy="369332"/>
          </a:xfrm>
          <a:prstGeom prst="rect">
            <a:avLst/>
          </a:prstGeom>
          <a:noFill/>
        </p:spPr>
        <p:txBody>
          <a:bodyPr wrap="square" rtlCol="0">
            <a:spAutoFit/>
          </a:bodyPr>
          <a:lstStyle/>
          <a:p>
            <a:r>
              <a:rPr lang="en-US" dirty="0">
                <a:gradFill>
                  <a:gsLst>
                    <a:gs pos="0">
                      <a:schemeClr val="tx1"/>
                    </a:gs>
                    <a:gs pos="100000">
                      <a:schemeClr val="tx1"/>
                    </a:gs>
                  </a:gsLst>
                  <a:lin ang="5400000" scaled="0"/>
                </a:gradFill>
              </a:rPr>
              <a:t>Public Endpoint</a:t>
            </a:r>
          </a:p>
        </p:txBody>
      </p:sp>
      <p:sp>
        <p:nvSpPr>
          <p:cNvPr id="151" name="TextBox 150"/>
          <p:cNvSpPr txBox="1"/>
          <p:nvPr/>
        </p:nvSpPr>
        <p:spPr>
          <a:xfrm>
            <a:off x="7020632" y="1375728"/>
            <a:ext cx="2202835" cy="369332"/>
          </a:xfrm>
          <a:prstGeom prst="rect">
            <a:avLst/>
          </a:prstGeom>
          <a:noFill/>
        </p:spPr>
        <p:txBody>
          <a:bodyPr wrap="square" rtlCol="0">
            <a:spAutoFit/>
          </a:bodyPr>
          <a:lstStyle/>
          <a:p>
            <a:r>
              <a:rPr lang="en-US" dirty="0">
                <a:gradFill>
                  <a:gsLst>
                    <a:gs pos="0">
                      <a:schemeClr val="tx1"/>
                    </a:gs>
                    <a:gs pos="100000">
                      <a:schemeClr val="tx1"/>
                    </a:gs>
                  </a:gsLst>
                  <a:lin ang="5400000" scaled="0"/>
                </a:gradFill>
              </a:rPr>
              <a:t>Internal Endpoint</a:t>
            </a:r>
          </a:p>
        </p:txBody>
      </p:sp>
      <p:sp>
        <p:nvSpPr>
          <p:cNvPr id="152" name="TextBox 151"/>
          <p:cNvSpPr txBox="1"/>
          <p:nvPr/>
        </p:nvSpPr>
        <p:spPr>
          <a:xfrm>
            <a:off x="3374029" y="449262"/>
            <a:ext cx="2690338" cy="369332"/>
          </a:xfrm>
          <a:prstGeom prst="rect">
            <a:avLst/>
          </a:prstGeom>
          <a:noFill/>
        </p:spPr>
        <p:txBody>
          <a:bodyPr wrap="square" rtlCol="0">
            <a:spAutoFit/>
          </a:bodyPr>
          <a:lstStyle/>
          <a:p>
            <a:r>
              <a:rPr lang="en-US" dirty="0">
                <a:gradFill>
                  <a:gsLst>
                    <a:gs pos="0">
                      <a:schemeClr val="tx1"/>
                    </a:gs>
                    <a:gs pos="100000">
                      <a:schemeClr val="tx1"/>
                    </a:gs>
                  </a:gsLst>
                  <a:lin ang="5400000" scaled="0"/>
                </a:gradFill>
              </a:rPr>
              <a:t>Instance Input Endpoint</a:t>
            </a:r>
          </a:p>
        </p:txBody>
      </p:sp>
      <p:sp>
        <p:nvSpPr>
          <p:cNvPr id="153" name="TextBox 152"/>
          <p:cNvSpPr txBox="1"/>
          <p:nvPr/>
        </p:nvSpPr>
        <p:spPr>
          <a:xfrm>
            <a:off x="3939488" y="1549512"/>
            <a:ext cx="470000" cy="276999"/>
          </a:xfrm>
          <a:prstGeom prst="rect">
            <a:avLst/>
          </a:prstGeom>
          <a:noFill/>
        </p:spPr>
        <p:txBody>
          <a:bodyPr wrap="square" rtlCol="0">
            <a:spAutoFit/>
          </a:bodyPr>
          <a:lstStyle/>
          <a:p>
            <a:r>
              <a:rPr lang="en-US" sz="1200" i="1" dirty="0" smtClean="0">
                <a:solidFill>
                  <a:schemeClr val="tx1">
                    <a:lumMod val="95000"/>
                    <a:lumOff val="5000"/>
                  </a:schemeClr>
                </a:solidFill>
              </a:rPr>
              <a:t>[0]</a:t>
            </a:r>
          </a:p>
        </p:txBody>
      </p:sp>
      <p:sp>
        <p:nvSpPr>
          <p:cNvPr id="154" name="TextBox 153"/>
          <p:cNvSpPr txBox="1"/>
          <p:nvPr/>
        </p:nvSpPr>
        <p:spPr>
          <a:xfrm>
            <a:off x="4585110" y="1168891"/>
            <a:ext cx="470000" cy="276999"/>
          </a:xfrm>
          <a:prstGeom prst="rect">
            <a:avLst/>
          </a:prstGeom>
          <a:noFill/>
        </p:spPr>
        <p:txBody>
          <a:bodyPr wrap="square" rtlCol="0">
            <a:spAutoFit/>
          </a:bodyPr>
          <a:lstStyle/>
          <a:p>
            <a:r>
              <a:rPr lang="en-US" sz="1200" i="1" dirty="0" smtClean="0">
                <a:solidFill>
                  <a:schemeClr val="tx1">
                    <a:lumMod val="95000"/>
                    <a:lumOff val="5000"/>
                  </a:schemeClr>
                </a:solidFill>
              </a:rPr>
              <a:t>[1]</a:t>
            </a:r>
          </a:p>
        </p:txBody>
      </p:sp>
      <p:sp>
        <p:nvSpPr>
          <p:cNvPr id="155" name="TextBox 154"/>
          <p:cNvSpPr txBox="1"/>
          <p:nvPr/>
        </p:nvSpPr>
        <p:spPr>
          <a:xfrm>
            <a:off x="137953" y="1287462"/>
            <a:ext cx="1927998" cy="369332"/>
          </a:xfrm>
          <a:prstGeom prst="rect">
            <a:avLst/>
          </a:prstGeom>
          <a:noFill/>
        </p:spPr>
        <p:txBody>
          <a:bodyPr wrap="square" rtlCol="0">
            <a:spAutoFit/>
          </a:bodyPr>
          <a:lstStyle/>
          <a:p>
            <a:r>
              <a:rPr lang="en-US" dirty="0" smtClean="0">
                <a:gradFill>
                  <a:gsLst>
                    <a:gs pos="0">
                      <a:schemeClr val="tx1"/>
                    </a:gs>
                    <a:gs pos="100000">
                      <a:schemeClr val="tx1"/>
                    </a:gs>
                  </a:gsLst>
                  <a:lin ang="5400000" scaled="0"/>
                </a:gradFill>
              </a:rPr>
              <a:t>Relay Endpoint</a:t>
            </a:r>
          </a:p>
        </p:txBody>
      </p:sp>
      <p:grpSp>
        <p:nvGrpSpPr>
          <p:cNvPr id="4" name="Group 3"/>
          <p:cNvGrpSpPr/>
          <p:nvPr/>
        </p:nvGrpSpPr>
        <p:grpSpPr>
          <a:xfrm>
            <a:off x="5090127" y="5762046"/>
            <a:ext cx="7376510" cy="400110"/>
            <a:chOff x="5090127" y="5935662"/>
            <a:chExt cx="7376510" cy="400110"/>
          </a:xfrm>
        </p:grpSpPr>
        <p:sp>
          <p:nvSpPr>
            <p:cNvPr id="115" name="TextBox 114"/>
            <p:cNvSpPr txBox="1"/>
            <p:nvPr/>
          </p:nvSpPr>
          <p:spPr>
            <a:xfrm>
              <a:off x="5090127" y="5935662"/>
              <a:ext cx="971230" cy="400110"/>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2000" b="1">
                  <a:gradFill>
                    <a:gsLst>
                      <a:gs pos="0">
                        <a:schemeClr val="tx1"/>
                      </a:gs>
                      <a:gs pos="100000">
                        <a:schemeClr val="tx1"/>
                      </a:gs>
                    </a:gsLst>
                    <a:lin ang="5400000" scaled="0"/>
                  </a:gradFill>
                </a:defRPr>
              </a:lvl1pPr>
            </a:lstStyle>
            <a:p>
              <a:r>
                <a:rPr lang="en-US" dirty="0"/>
                <a:t>2-011</a:t>
              </a:r>
            </a:p>
          </p:txBody>
        </p:sp>
        <p:sp>
          <p:nvSpPr>
            <p:cNvPr id="2" name="TextBox 1"/>
            <p:cNvSpPr txBox="1"/>
            <p:nvPr/>
          </p:nvSpPr>
          <p:spPr>
            <a:xfrm>
              <a:off x="6009007" y="5935662"/>
              <a:ext cx="6457630" cy="400110"/>
            </a:xfrm>
            <a:prstGeom prst="rect">
              <a:avLst/>
            </a:prstGeom>
            <a:solidFill>
              <a:schemeClr val="accent1"/>
            </a:solidFill>
            <a:ln>
              <a:noFill/>
            </a:ln>
            <a:effectLst/>
          </p:spPr>
          <p:txBody>
            <a:bodyPr wrap="square" rtlCol="0">
              <a:spAutoFit/>
            </a:bodyPr>
            <a:lstStyle>
              <a:defPPr>
                <a:defRPr lang="en-US"/>
              </a:defPPr>
              <a:lvl1pPr>
                <a:defRPr sz="2000">
                  <a:gradFill>
                    <a:gsLst>
                      <a:gs pos="0">
                        <a:schemeClr val="bg1"/>
                      </a:gs>
                      <a:gs pos="100000">
                        <a:schemeClr val="bg1"/>
                      </a:gs>
                    </a:gsLst>
                    <a:lin ang="5400000" scaled="0"/>
                  </a:gradFill>
                </a:defRPr>
              </a:lvl1pPr>
            </a:lstStyle>
            <a:p>
              <a:r>
                <a:rPr lang="en-US" dirty="0"/>
                <a:t>Introduction to Windows Azure </a:t>
              </a:r>
              <a:r>
                <a:rPr lang="en-US" dirty="0" err="1"/>
                <a:t>IaaS</a:t>
              </a:r>
              <a:r>
                <a:rPr lang="en-US" dirty="0"/>
                <a:t> (Mark </a:t>
              </a:r>
              <a:r>
                <a:rPr lang="en-US" dirty="0" err="1"/>
                <a:t>Russinovich</a:t>
              </a:r>
              <a:r>
                <a:rPr lang="en-US" dirty="0"/>
                <a:t>)</a:t>
              </a:r>
            </a:p>
          </p:txBody>
        </p:sp>
      </p:grpSp>
      <p:grpSp>
        <p:nvGrpSpPr>
          <p:cNvPr id="5" name="Group 4"/>
          <p:cNvGrpSpPr/>
          <p:nvPr/>
        </p:nvGrpSpPr>
        <p:grpSpPr>
          <a:xfrm>
            <a:off x="5097455" y="6297552"/>
            <a:ext cx="7376510" cy="400110"/>
            <a:chOff x="5097455" y="6427572"/>
            <a:chExt cx="7376510" cy="400110"/>
          </a:xfrm>
        </p:grpSpPr>
        <p:sp>
          <p:nvSpPr>
            <p:cNvPr id="118" name="TextBox 117"/>
            <p:cNvSpPr txBox="1"/>
            <p:nvPr/>
          </p:nvSpPr>
          <p:spPr>
            <a:xfrm>
              <a:off x="5097455" y="6427572"/>
              <a:ext cx="971230" cy="400110"/>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2000" b="1">
                  <a:gradFill>
                    <a:gsLst>
                      <a:gs pos="0">
                        <a:schemeClr val="tx1"/>
                      </a:gs>
                      <a:gs pos="100000">
                        <a:schemeClr val="tx1"/>
                      </a:gs>
                    </a:gsLst>
                    <a:lin ang="5400000" scaled="0"/>
                  </a:gradFill>
                </a:defRPr>
              </a:lvl1pPr>
            </a:lstStyle>
            <a:p>
              <a:r>
                <a:rPr lang="en-US" dirty="0"/>
                <a:t>3-026</a:t>
              </a:r>
            </a:p>
          </p:txBody>
        </p:sp>
        <p:sp>
          <p:nvSpPr>
            <p:cNvPr id="120" name="TextBox 119"/>
            <p:cNvSpPr txBox="1"/>
            <p:nvPr/>
          </p:nvSpPr>
          <p:spPr>
            <a:xfrm>
              <a:off x="6016335" y="6427572"/>
              <a:ext cx="6457630" cy="400110"/>
            </a:xfrm>
            <a:prstGeom prst="rect">
              <a:avLst/>
            </a:prstGeom>
            <a:solidFill>
              <a:schemeClr val="accent1"/>
            </a:solidFill>
            <a:ln>
              <a:noFill/>
            </a:ln>
            <a:effectLst/>
          </p:spPr>
          <p:txBody>
            <a:bodyPr wrap="square" rtlCol="0">
              <a:spAutoFit/>
            </a:bodyPr>
            <a:lstStyle>
              <a:defPPr>
                <a:defRPr lang="en-US"/>
              </a:defPPr>
              <a:lvl1pPr>
                <a:defRPr sz="2000">
                  <a:gradFill>
                    <a:gsLst>
                      <a:gs pos="0">
                        <a:schemeClr val="bg1"/>
                      </a:gs>
                      <a:gs pos="100000">
                        <a:schemeClr val="bg1"/>
                      </a:gs>
                    </a:gsLst>
                    <a:lin ang="5400000" scaled="0"/>
                  </a:gradFill>
                </a:defRPr>
              </a:lvl1pPr>
            </a:lstStyle>
            <a:p>
              <a:r>
                <a:rPr lang="en-US" dirty="0"/>
                <a:t>Advanced Windows Azure </a:t>
              </a:r>
              <a:r>
                <a:rPr lang="en-US" dirty="0" err="1"/>
                <a:t>IaaS</a:t>
              </a:r>
              <a:r>
                <a:rPr lang="en-US" dirty="0"/>
                <a:t> (Michael Washam)</a:t>
              </a:r>
            </a:p>
          </p:txBody>
        </p:sp>
      </p:grpSp>
    </p:spTree>
    <p:extLst>
      <p:ext uri="{BB962C8B-B14F-4D97-AF65-F5344CB8AC3E}">
        <p14:creationId xmlns:p14="http://schemas.microsoft.com/office/powerpoint/2010/main" val="1469284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50"/>
                                        <p:tgtEl>
                                          <p:spTgt spid="10"/>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250"/>
                                        <p:tgtEl>
                                          <p:spTgt spid="22"/>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250"/>
                                        <p:tgtEl>
                                          <p:spTgt spid="38"/>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wipe(left)">
                                      <p:cBhvr>
                                        <p:cTn id="27" dur="250"/>
                                        <p:tgtEl>
                                          <p:spTgt spid="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50"/>
                                        <p:tgtEl>
                                          <p:spTgt spid="39"/>
                                        </p:tgtEl>
                                      </p:cBhvr>
                                    </p:animEffect>
                                  </p:childTnLst>
                                </p:cTn>
                              </p:par>
                            </p:childTnLst>
                          </p:cTn>
                        </p:par>
                        <p:par>
                          <p:cTn id="33" fill="hold">
                            <p:stCondLst>
                              <p:cond delay="250"/>
                            </p:stCondLst>
                            <p:childTnLst>
                              <p:par>
                                <p:cTn id="34" presetID="22" presetClass="entr" presetSubtype="4"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250"/>
                                        <p:tgtEl>
                                          <p:spTgt spid="47"/>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250"/>
                                        <p:tgtEl>
                                          <p:spTgt spid="54"/>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250"/>
                                        <p:tgtEl>
                                          <p:spTgt spid="1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25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250"/>
                                        <p:tgtEl>
                                          <p:spTgt spid="58"/>
                                        </p:tgtEl>
                                      </p:cBhvr>
                                    </p:animEffect>
                                  </p:childTnLst>
                                </p:cTn>
                              </p:par>
                            </p:childTnLst>
                          </p:cTn>
                        </p:par>
                        <p:par>
                          <p:cTn id="55" fill="hold">
                            <p:stCondLst>
                              <p:cond delay="250"/>
                            </p:stCondLst>
                            <p:childTnLst>
                              <p:par>
                                <p:cTn id="56" presetID="22" presetClass="entr" presetSubtype="8" fill="hold" grpId="0" nodeType="after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wipe(left)">
                                      <p:cBhvr>
                                        <p:cTn id="58" dur="250"/>
                                        <p:tgtEl>
                                          <p:spTgt spid="15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250"/>
                                        <p:tgtEl>
                                          <p:spTgt spid="59"/>
                                        </p:tgtEl>
                                      </p:cBhvr>
                                    </p:animEffect>
                                  </p:childTnLst>
                                </p:cTn>
                              </p:par>
                            </p:childTnLst>
                          </p:cTn>
                        </p:par>
                        <p:par>
                          <p:cTn id="64" fill="hold">
                            <p:stCondLst>
                              <p:cond delay="25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250"/>
                                        <p:tgtEl>
                                          <p:spTgt spid="15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250"/>
                                        <p:tgtEl>
                                          <p:spTgt spid="60"/>
                                        </p:tgtEl>
                                      </p:cBhvr>
                                    </p:animEffect>
                                  </p:childTnLst>
                                </p:cTn>
                              </p:par>
                            </p:childTnLst>
                          </p:cTn>
                        </p:par>
                        <p:par>
                          <p:cTn id="73" fill="hold">
                            <p:stCondLst>
                              <p:cond delay="25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250"/>
                                        <p:tgtEl>
                                          <p:spTgt spid="15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250"/>
                                        <p:tgtEl>
                                          <p:spTgt spid="69"/>
                                        </p:tgtEl>
                                      </p:cBhvr>
                                    </p:animEffect>
                                  </p:childTnLst>
                                </p:cTn>
                              </p:par>
                            </p:childTnLst>
                          </p:cTn>
                        </p:par>
                        <p:par>
                          <p:cTn id="82" fill="hold">
                            <p:stCondLst>
                              <p:cond delay="250"/>
                            </p:stCondLst>
                            <p:childTnLst>
                              <p:par>
                                <p:cTn id="83" presetID="10" presetClass="entr" presetSubtype="0"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250"/>
                                        <p:tgtEl>
                                          <p:spTgt spid="61"/>
                                        </p:tgtEl>
                                      </p:cBhvr>
                                    </p:animEffect>
                                  </p:childTnLst>
                                </p:cTn>
                              </p:par>
                            </p:childTnLst>
                          </p:cTn>
                        </p:par>
                        <p:par>
                          <p:cTn id="86" fill="hold">
                            <p:stCondLst>
                              <p:cond delay="500"/>
                            </p:stCondLst>
                            <p:childTnLst>
                              <p:par>
                                <p:cTn id="87" presetID="22" presetClass="entr" presetSubtype="4" fill="hold"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down)">
                                      <p:cBhvr>
                                        <p:cTn id="89" dur="250"/>
                                        <p:tgtEl>
                                          <p:spTgt spid="76"/>
                                        </p:tgtEl>
                                      </p:cBhvr>
                                    </p:animEffect>
                                  </p:childTnLst>
                                </p:cTn>
                              </p:par>
                            </p:childTnLst>
                          </p:cTn>
                        </p:par>
                        <p:par>
                          <p:cTn id="90" fill="hold">
                            <p:stCondLst>
                              <p:cond delay="750"/>
                            </p:stCondLst>
                            <p:childTnLst>
                              <p:par>
                                <p:cTn id="91" presetID="22" presetClass="entr" presetSubtype="4" fill="hold" nodeType="after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wipe(down)">
                                      <p:cBhvr>
                                        <p:cTn id="93" dur="25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112"/>
                                        </p:tgtEl>
                                        <p:attrNameLst>
                                          <p:attrName>style.visibility</p:attrName>
                                        </p:attrNameLst>
                                      </p:cBhvr>
                                      <p:to>
                                        <p:strVal val="visible"/>
                                      </p:to>
                                    </p:set>
                                    <p:animEffect transition="in" filter="fade">
                                      <p:cBhvr>
                                        <p:cTn id="102" dur="500"/>
                                        <p:tgtEl>
                                          <p:spTgt spid="112"/>
                                        </p:tgtEl>
                                      </p:cBhvr>
                                    </p:animEffect>
                                  </p:childTnLst>
                                </p:cTn>
                              </p:par>
                            </p:childTnLst>
                          </p:cTn>
                        </p:par>
                        <p:par>
                          <p:cTn id="103" fill="hold">
                            <p:stCondLst>
                              <p:cond delay="1000"/>
                            </p:stCondLst>
                            <p:childTnLst>
                              <p:par>
                                <p:cTn id="104" presetID="22" presetClass="entr" presetSubtype="2" fill="hold" nodeType="afterEffect">
                                  <p:stCondLst>
                                    <p:cond delay="0"/>
                                  </p:stCondLst>
                                  <p:childTnLst>
                                    <p:set>
                                      <p:cBhvr>
                                        <p:cTn id="105" dur="1" fill="hold">
                                          <p:stCondLst>
                                            <p:cond delay="0"/>
                                          </p:stCondLst>
                                        </p:cTn>
                                        <p:tgtEl>
                                          <p:spTgt spid="114"/>
                                        </p:tgtEl>
                                        <p:attrNameLst>
                                          <p:attrName>style.visibility</p:attrName>
                                        </p:attrNameLst>
                                      </p:cBhvr>
                                      <p:to>
                                        <p:strVal val="visible"/>
                                      </p:to>
                                    </p:set>
                                    <p:animEffect transition="in" filter="wipe(right)">
                                      <p:cBhvr>
                                        <p:cTn id="106" dur="250"/>
                                        <p:tgtEl>
                                          <p:spTgt spid="114"/>
                                        </p:tgtEl>
                                      </p:cBhvr>
                                    </p:animEffect>
                                  </p:childTnLst>
                                </p:cTn>
                              </p:par>
                              <p:par>
                                <p:cTn id="107" presetID="22" presetClass="entr" presetSubtype="2" fill="hold" nodeType="with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right)">
                                      <p:cBhvr>
                                        <p:cTn id="109" dur="250"/>
                                        <p:tgtEl>
                                          <p:spTgt spid="116"/>
                                        </p:tgtEl>
                                      </p:cBhvr>
                                    </p:animEffect>
                                  </p:childTnLst>
                                </p:cTn>
                              </p:par>
                              <p:par>
                                <p:cTn id="110" presetID="22" presetClass="entr" presetSubtype="2" fill="hold" nodeType="with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wipe(right)">
                                      <p:cBhvr>
                                        <p:cTn id="112" dur="250"/>
                                        <p:tgtEl>
                                          <p:spTgt spid="119"/>
                                        </p:tgtEl>
                                      </p:cBhvr>
                                    </p:animEffect>
                                  </p:childTnLst>
                                </p:cTn>
                              </p:par>
                              <p:par>
                                <p:cTn id="113" presetID="22" presetClass="entr" presetSubtype="1" fill="hold" nodeType="withEffect">
                                  <p:stCondLst>
                                    <p:cond delay="0"/>
                                  </p:stCondLst>
                                  <p:childTnLst>
                                    <p:set>
                                      <p:cBhvr>
                                        <p:cTn id="114" dur="1" fill="hold">
                                          <p:stCondLst>
                                            <p:cond delay="0"/>
                                          </p:stCondLst>
                                        </p:cTn>
                                        <p:tgtEl>
                                          <p:spTgt spid="122"/>
                                        </p:tgtEl>
                                        <p:attrNameLst>
                                          <p:attrName>style.visibility</p:attrName>
                                        </p:attrNameLst>
                                      </p:cBhvr>
                                      <p:to>
                                        <p:strVal val="visible"/>
                                      </p:to>
                                    </p:set>
                                    <p:animEffect transition="in" filter="wipe(up)">
                                      <p:cBhvr>
                                        <p:cTn id="115" dur="250"/>
                                        <p:tgtEl>
                                          <p:spTgt spid="122"/>
                                        </p:tgtEl>
                                      </p:cBhvr>
                                    </p:animEffect>
                                  </p:childTnLst>
                                </p:cTn>
                              </p:par>
                              <p:par>
                                <p:cTn id="116" presetID="22" presetClass="entr" presetSubtype="1" fill="hold" nodeType="withEffect">
                                  <p:stCondLst>
                                    <p:cond delay="0"/>
                                  </p:stCondLst>
                                  <p:childTnLst>
                                    <p:set>
                                      <p:cBhvr>
                                        <p:cTn id="117" dur="1" fill="hold">
                                          <p:stCondLst>
                                            <p:cond delay="0"/>
                                          </p:stCondLst>
                                        </p:cTn>
                                        <p:tgtEl>
                                          <p:spTgt spid="125"/>
                                        </p:tgtEl>
                                        <p:attrNameLst>
                                          <p:attrName>style.visibility</p:attrName>
                                        </p:attrNameLst>
                                      </p:cBhvr>
                                      <p:to>
                                        <p:strVal val="visible"/>
                                      </p:to>
                                    </p:set>
                                    <p:animEffect transition="in" filter="wipe(up)">
                                      <p:cBhvr>
                                        <p:cTn id="118" dur="250"/>
                                        <p:tgtEl>
                                          <p:spTgt spid="12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500"/>
                                        <p:tgtEl>
                                          <p:spTgt spid="83"/>
                                        </p:tgtEl>
                                      </p:cBhvr>
                                    </p:animEffect>
                                  </p:childTnLst>
                                </p:cTn>
                              </p:par>
                            </p:childTnLst>
                          </p:cTn>
                        </p:par>
                        <p:par>
                          <p:cTn id="124" fill="hold">
                            <p:stCondLst>
                              <p:cond delay="500"/>
                            </p:stCondLst>
                            <p:childTnLst>
                              <p:par>
                                <p:cTn id="125" presetID="22" presetClass="entr" presetSubtype="4" fill="hold" nodeType="after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wipe(down)">
                                      <p:cBhvr>
                                        <p:cTn id="127" dur="250"/>
                                        <p:tgtEl>
                                          <p:spTgt spid="96"/>
                                        </p:tgtEl>
                                      </p:cBhvr>
                                    </p:animEffect>
                                  </p:childTnLst>
                                </p:cTn>
                              </p:par>
                              <p:par>
                                <p:cTn id="128" presetID="22" presetClass="entr" presetSubtype="4" fill="hold"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wipe(down)">
                                      <p:cBhvr>
                                        <p:cTn id="130" dur="250"/>
                                        <p:tgtEl>
                                          <p:spTgt spid="93"/>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149"/>
                                        </p:tgtEl>
                                        <p:attrNameLst>
                                          <p:attrName>style.visibility</p:attrName>
                                        </p:attrNameLst>
                                      </p:cBhvr>
                                      <p:to>
                                        <p:strVal val="visible"/>
                                      </p:to>
                                    </p:set>
                                    <p:animEffect transition="in" filter="wipe(right)">
                                      <p:cBhvr>
                                        <p:cTn id="135" dur="250"/>
                                        <p:tgtEl>
                                          <p:spTgt spid="149"/>
                                        </p:tgtEl>
                                      </p:cBhvr>
                                    </p:animEffect>
                                  </p:childTnLst>
                                </p:cTn>
                              </p:par>
                            </p:childTnLst>
                          </p:cTn>
                        </p:par>
                        <p:par>
                          <p:cTn id="136" fill="hold">
                            <p:stCondLst>
                              <p:cond delay="250"/>
                            </p:stCondLst>
                            <p:childTnLst>
                              <p:par>
                                <p:cTn id="137" presetID="10" presetClass="entr" presetSubtype="0" fill="hold" nodeType="after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250"/>
                                        <p:tgtEl>
                                          <p:spTgt spid="87"/>
                                        </p:tgtEl>
                                      </p:cBhvr>
                                    </p:animEffect>
                                  </p:childTnLst>
                                </p:cTn>
                              </p:par>
                            </p:childTnLst>
                          </p:cTn>
                        </p:par>
                        <p:par>
                          <p:cTn id="140" fill="hold">
                            <p:stCondLst>
                              <p:cond delay="500"/>
                            </p:stCondLst>
                            <p:childTnLst>
                              <p:par>
                                <p:cTn id="141" presetID="22" presetClass="entr" presetSubtype="2" fill="hold" nodeType="afterEffect">
                                  <p:stCondLst>
                                    <p:cond delay="0"/>
                                  </p:stCondLst>
                                  <p:childTnLst>
                                    <p:set>
                                      <p:cBhvr>
                                        <p:cTn id="142" dur="1" fill="hold">
                                          <p:stCondLst>
                                            <p:cond delay="0"/>
                                          </p:stCondLst>
                                        </p:cTn>
                                        <p:tgtEl>
                                          <p:spTgt spid="128"/>
                                        </p:tgtEl>
                                        <p:attrNameLst>
                                          <p:attrName>style.visibility</p:attrName>
                                        </p:attrNameLst>
                                      </p:cBhvr>
                                      <p:to>
                                        <p:strVal val="visible"/>
                                      </p:to>
                                    </p:set>
                                    <p:animEffect transition="in" filter="wipe(right)">
                                      <p:cBhvr>
                                        <p:cTn id="143" dur="250"/>
                                        <p:tgtEl>
                                          <p:spTgt spid="128"/>
                                        </p:tgtEl>
                                      </p:cBhvr>
                                    </p:animEffect>
                                  </p:childTnLst>
                                </p:cTn>
                              </p:par>
                            </p:childTnLst>
                          </p:cTn>
                        </p:par>
                        <p:par>
                          <p:cTn id="144" fill="hold">
                            <p:stCondLst>
                              <p:cond delay="750"/>
                            </p:stCondLst>
                            <p:childTnLst>
                              <p:par>
                                <p:cTn id="145" presetID="10"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500"/>
                                        <p:tgtEl>
                                          <p:spTgt spid="131"/>
                                        </p:tgtEl>
                                      </p:cBhvr>
                                    </p:animEffect>
                                  </p:childTnLst>
                                </p:cTn>
                              </p:par>
                            </p:childTnLst>
                          </p:cTn>
                        </p:par>
                        <p:par>
                          <p:cTn id="148" fill="hold">
                            <p:stCondLst>
                              <p:cond delay="1250"/>
                            </p:stCondLst>
                            <p:childTnLst>
                              <p:par>
                                <p:cTn id="149" presetID="22" presetClass="entr" presetSubtype="2" fill="hold" nodeType="afterEffect">
                                  <p:stCondLst>
                                    <p:cond delay="0"/>
                                  </p:stCondLst>
                                  <p:childTnLst>
                                    <p:set>
                                      <p:cBhvr>
                                        <p:cTn id="150" dur="1" fill="hold">
                                          <p:stCondLst>
                                            <p:cond delay="0"/>
                                          </p:stCondLst>
                                        </p:cTn>
                                        <p:tgtEl>
                                          <p:spTgt spid="132"/>
                                        </p:tgtEl>
                                        <p:attrNameLst>
                                          <p:attrName>style.visibility</p:attrName>
                                        </p:attrNameLst>
                                      </p:cBhvr>
                                      <p:to>
                                        <p:strVal val="visible"/>
                                      </p:to>
                                    </p:set>
                                    <p:animEffect transition="in" filter="wipe(right)">
                                      <p:cBhvr>
                                        <p:cTn id="151" dur="250"/>
                                        <p:tgtEl>
                                          <p:spTgt spid="132"/>
                                        </p:tgtEl>
                                      </p:cBhvr>
                                    </p:animEffect>
                                  </p:childTnLst>
                                </p:cTn>
                              </p:par>
                              <p:par>
                                <p:cTn id="152" presetID="22" presetClass="entr" presetSubtype="1" fill="hold" nodeType="withEffect">
                                  <p:stCondLst>
                                    <p:cond delay="0"/>
                                  </p:stCondLst>
                                  <p:childTnLst>
                                    <p:set>
                                      <p:cBhvr>
                                        <p:cTn id="153" dur="1" fill="hold">
                                          <p:stCondLst>
                                            <p:cond delay="0"/>
                                          </p:stCondLst>
                                        </p:cTn>
                                        <p:tgtEl>
                                          <p:spTgt spid="136"/>
                                        </p:tgtEl>
                                        <p:attrNameLst>
                                          <p:attrName>style.visibility</p:attrName>
                                        </p:attrNameLst>
                                      </p:cBhvr>
                                      <p:to>
                                        <p:strVal val="visible"/>
                                      </p:to>
                                    </p:set>
                                    <p:animEffect transition="in" filter="wipe(up)">
                                      <p:cBhvr>
                                        <p:cTn id="154" dur="250"/>
                                        <p:tgtEl>
                                          <p:spTgt spid="13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fade">
                                      <p:cBhvr>
                                        <p:cTn id="159" dur="250"/>
                                        <p:tgtEl>
                                          <p:spTgt spid="100"/>
                                        </p:tgtEl>
                                      </p:cBhvr>
                                    </p:animEffect>
                                  </p:childTnLst>
                                </p:cTn>
                              </p:par>
                            </p:childTnLst>
                          </p:cTn>
                        </p:par>
                        <p:par>
                          <p:cTn id="160" fill="hold">
                            <p:stCondLst>
                              <p:cond delay="250"/>
                            </p:stCondLst>
                            <p:childTnLst>
                              <p:par>
                                <p:cTn id="161" presetID="22" presetClass="entr" presetSubtype="4" fill="hold"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wipe(down)">
                                      <p:cBhvr>
                                        <p:cTn id="163" dur="250"/>
                                        <p:tgtEl>
                                          <p:spTgt spid="10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99"/>
                                        </p:tgtEl>
                                        <p:attrNameLst>
                                          <p:attrName>style.visibility</p:attrName>
                                        </p:attrNameLst>
                                      </p:cBhvr>
                                      <p:to>
                                        <p:strVal val="visible"/>
                                      </p:to>
                                    </p:set>
                                    <p:animEffect transition="in" filter="fade">
                                      <p:cBhvr>
                                        <p:cTn id="168" dur="500"/>
                                        <p:tgtEl>
                                          <p:spTgt spid="99"/>
                                        </p:tgtEl>
                                      </p:cBhvr>
                                    </p:animEffect>
                                  </p:childTnLst>
                                </p:cTn>
                              </p:par>
                            </p:childTnLst>
                          </p:cTn>
                        </p:par>
                        <p:par>
                          <p:cTn id="169" fill="hold">
                            <p:stCondLst>
                              <p:cond delay="500"/>
                            </p:stCondLst>
                            <p:childTnLst>
                              <p:par>
                                <p:cTn id="170" presetID="22" presetClass="entr" presetSubtype="1" fill="hold" nodeType="after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wipe(up)">
                                      <p:cBhvr>
                                        <p:cTn id="172" dur="250"/>
                                        <p:tgtEl>
                                          <p:spTgt spid="107"/>
                                        </p:tgtEl>
                                      </p:cBhvr>
                                    </p:animEffect>
                                  </p:childTnLst>
                                </p:cTn>
                              </p:par>
                            </p:childTnLst>
                          </p:cTn>
                        </p:par>
                        <p:par>
                          <p:cTn id="173" fill="hold">
                            <p:stCondLst>
                              <p:cond delay="750"/>
                            </p:stCondLst>
                            <p:childTnLst>
                              <p:par>
                                <p:cTn id="174" presetID="22" presetClass="entr" presetSubtype="2" fill="hold" grpId="0" nodeType="afterEffect">
                                  <p:stCondLst>
                                    <p:cond delay="0"/>
                                  </p:stCondLst>
                                  <p:childTnLst>
                                    <p:set>
                                      <p:cBhvr>
                                        <p:cTn id="175" dur="1" fill="hold">
                                          <p:stCondLst>
                                            <p:cond delay="0"/>
                                          </p:stCondLst>
                                        </p:cTn>
                                        <p:tgtEl>
                                          <p:spTgt spid="110"/>
                                        </p:tgtEl>
                                        <p:attrNameLst>
                                          <p:attrName>style.visibility</p:attrName>
                                        </p:attrNameLst>
                                      </p:cBhvr>
                                      <p:to>
                                        <p:strVal val="visible"/>
                                      </p:to>
                                    </p:set>
                                    <p:animEffect transition="in" filter="wipe(right)">
                                      <p:cBhvr>
                                        <p:cTn id="176" dur="250"/>
                                        <p:tgtEl>
                                          <p:spTgt spid="110"/>
                                        </p:tgtEl>
                                      </p:cBhvr>
                                    </p:animEffect>
                                  </p:childTnLst>
                                </p:cTn>
                              </p:par>
                            </p:childTnLst>
                          </p:cTn>
                        </p:par>
                        <p:par>
                          <p:cTn id="177" fill="hold">
                            <p:stCondLst>
                              <p:cond delay="1000"/>
                            </p:stCondLst>
                            <p:childTnLst>
                              <p:par>
                                <p:cTn id="178" presetID="22" presetClass="entr" presetSubtype="2" fill="hold" grpId="0" nodeType="afterEffect">
                                  <p:stCondLst>
                                    <p:cond delay="0"/>
                                  </p:stCondLst>
                                  <p:childTnLst>
                                    <p:set>
                                      <p:cBhvr>
                                        <p:cTn id="179" dur="1" fill="hold">
                                          <p:stCondLst>
                                            <p:cond delay="0"/>
                                          </p:stCondLst>
                                        </p:cTn>
                                        <p:tgtEl>
                                          <p:spTgt spid="155"/>
                                        </p:tgtEl>
                                        <p:attrNameLst>
                                          <p:attrName>style.visibility</p:attrName>
                                        </p:attrNameLst>
                                      </p:cBhvr>
                                      <p:to>
                                        <p:strVal val="visible"/>
                                      </p:to>
                                    </p:set>
                                    <p:animEffect transition="in" filter="wipe(right)">
                                      <p:cBhvr>
                                        <p:cTn id="180" dur="250"/>
                                        <p:tgtEl>
                                          <p:spTgt spid="155"/>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111"/>
                                        </p:tgtEl>
                                        <p:attrNameLst>
                                          <p:attrName>style.visibility</p:attrName>
                                        </p:attrNameLst>
                                      </p:cBhvr>
                                      <p:to>
                                        <p:strVal val="visible"/>
                                      </p:to>
                                    </p:set>
                                    <p:animEffect transition="in" filter="wipe(down)">
                                      <p:cBhvr>
                                        <p:cTn id="185" dur="250"/>
                                        <p:tgtEl>
                                          <p:spTgt spid="111"/>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41"/>
                                        </p:tgtEl>
                                        <p:attrNameLst>
                                          <p:attrName>style.visibility</p:attrName>
                                        </p:attrNameLst>
                                      </p:cBhvr>
                                      <p:to>
                                        <p:strVal val="visible"/>
                                      </p:to>
                                    </p:set>
                                    <p:animEffect transition="in" filter="fade">
                                      <p:cBhvr>
                                        <p:cTn id="190" dur="250"/>
                                        <p:tgtEl>
                                          <p:spTgt spid="141"/>
                                        </p:tgtEl>
                                      </p:cBhvr>
                                    </p:animEffect>
                                  </p:childTnLst>
                                </p:cTn>
                              </p:par>
                            </p:childTnLst>
                          </p:cTn>
                        </p:par>
                        <p:par>
                          <p:cTn id="191" fill="hold">
                            <p:stCondLst>
                              <p:cond delay="250"/>
                            </p:stCondLst>
                            <p:childTnLst>
                              <p:par>
                                <p:cTn id="192" presetID="22" presetClass="entr" presetSubtype="4" fill="hold" nodeType="afterEffect">
                                  <p:stCondLst>
                                    <p:cond delay="0"/>
                                  </p:stCondLst>
                                  <p:childTnLst>
                                    <p:set>
                                      <p:cBhvr>
                                        <p:cTn id="193" dur="1" fill="hold">
                                          <p:stCondLst>
                                            <p:cond delay="0"/>
                                          </p:stCondLst>
                                        </p:cTn>
                                        <p:tgtEl>
                                          <p:spTgt spid="145"/>
                                        </p:tgtEl>
                                        <p:attrNameLst>
                                          <p:attrName>style.visibility</p:attrName>
                                        </p:attrNameLst>
                                      </p:cBhvr>
                                      <p:to>
                                        <p:strVal val="visible"/>
                                      </p:to>
                                    </p:set>
                                    <p:animEffect transition="in" filter="wipe(down)">
                                      <p:cBhvr>
                                        <p:cTn id="194" dur="250"/>
                                        <p:tgtEl>
                                          <p:spTgt spid="145"/>
                                        </p:tgtEl>
                                      </p:cBhvr>
                                    </p:animEffect>
                                  </p:childTnLst>
                                </p:cTn>
                              </p:par>
                            </p:childTnLst>
                          </p:cTn>
                        </p:par>
                        <p:par>
                          <p:cTn id="195" fill="hold">
                            <p:stCondLst>
                              <p:cond delay="500"/>
                            </p:stCondLst>
                            <p:childTnLst>
                              <p:par>
                                <p:cTn id="196" presetID="22" presetClass="entr" presetSubtype="4" fill="hold" grpId="0" nodeType="afterEffect">
                                  <p:stCondLst>
                                    <p:cond delay="0"/>
                                  </p:stCondLst>
                                  <p:childTnLst>
                                    <p:set>
                                      <p:cBhvr>
                                        <p:cTn id="197" dur="1" fill="hold">
                                          <p:stCondLst>
                                            <p:cond delay="0"/>
                                          </p:stCondLst>
                                        </p:cTn>
                                        <p:tgtEl>
                                          <p:spTgt spid="148"/>
                                        </p:tgtEl>
                                        <p:attrNameLst>
                                          <p:attrName>style.visibility</p:attrName>
                                        </p:attrNameLst>
                                      </p:cBhvr>
                                      <p:to>
                                        <p:strVal val="visible"/>
                                      </p:to>
                                    </p:set>
                                    <p:animEffect transition="in" filter="wipe(down)">
                                      <p:cBhvr>
                                        <p:cTn id="198" dur="250"/>
                                        <p:tgtEl>
                                          <p:spTgt spid="148"/>
                                        </p:tgtEl>
                                      </p:cBhvr>
                                    </p:animEffect>
                                  </p:childTnLst>
                                </p:cTn>
                              </p:par>
                            </p:childTnLst>
                          </p:cTn>
                        </p:par>
                      </p:childTnLst>
                    </p:cTn>
                  </p:par>
                  <p:par>
                    <p:cTn id="199" fill="hold">
                      <p:stCondLst>
                        <p:cond delay="indefinite"/>
                      </p:stCondLst>
                      <p:childTnLst>
                        <p:par>
                          <p:cTn id="200" fill="hold">
                            <p:stCondLst>
                              <p:cond delay="0"/>
                            </p:stCondLst>
                            <p:childTnLst>
                              <p:par>
                                <p:cTn id="201" presetID="2" presetClass="entr" presetSubtype="2" decel="100000" fill="hold" nodeType="clickEffect">
                                  <p:stCondLst>
                                    <p:cond delay="0"/>
                                  </p:stCondLst>
                                  <p:childTnLst>
                                    <p:set>
                                      <p:cBhvr>
                                        <p:cTn id="202" dur="1" fill="hold">
                                          <p:stCondLst>
                                            <p:cond delay="0"/>
                                          </p:stCondLst>
                                        </p:cTn>
                                        <p:tgtEl>
                                          <p:spTgt spid="4"/>
                                        </p:tgtEl>
                                        <p:attrNameLst>
                                          <p:attrName>style.visibility</p:attrName>
                                        </p:attrNameLst>
                                      </p:cBhvr>
                                      <p:to>
                                        <p:strVal val="visible"/>
                                      </p:to>
                                    </p:set>
                                    <p:anim calcmode="lin" valueType="num">
                                      <p:cBhvr additive="base">
                                        <p:cTn id="203" dur="500" fill="hold"/>
                                        <p:tgtEl>
                                          <p:spTgt spid="4"/>
                                        </p:tgtEl>
                                        <p:attrNameLst>
                                          <p:attrName>ppt_x</p:attrName>
                                        </p:attrNameLst>
                                      </p:cBhvr>
                                      <p:tavLst>
                                        <p:tav tm="0">
                                          <p:val>
                                            <p:strVal val="1+#ppt_w/2"/>
                                          </p:val>
                                        </p:tav>
                                        <p:tav tm="100000">
                                          <p:val>
                                            <p:strVal val="#ppt_x"/>
                                          </p:val>
                                        </p:tav>
                                      </p:tavLst>
                                    </p:anim>
                                    <p:anim calcmode="lin" valueType="num">
                                      <p:cBhvr additive="base">
                                        <p:cTn id="204" dur="500" fill="hold"/>
                                        <p:tgtEl>
                                          <p:spTgt spid="4"/>
                                        </p:tgtEl>
                                        <p:attrNameLst>
                                          <p:attrName>ppt_y</p:attrName>
                                        </p:attrNameLst>
                                      </p:cBhvr>
                                      <p:tavLst>
                                        <p:tav tm="0">
                                          <p:val>
                                            <p:strVal val="#ppt_y"/>
                                          </p:val>
                                        </p:tav>
                                        <p:tav tm="100000">
                                          <p:val>
                                            <p:strVal val="#ppt_y"/>
                                          </p:val>
                                        </p:tav>
                                      </p:tavLst>
                                    </p:anim>
                                  </p:childTnLst>
                                </p:cTn>
                              </p:par>
                              <p:par>
                                <p:cTn id="205" presetID="2" presetClass="entr" presetSubtype="2" decel="100000" fill="hold" nodeType="withEffect">
                                  <p:stCondLst>
                                    <p:cond delay="100"/>
                                  </p:stCondLst>
                                  <p:childTnLst>
                                    <p:set>
                                      <p:cBhvr>
                                        <p:cTn id="206" dur="1" fill="hold">
                                          <p:stCondLst>
                                            <p:cond delay="0"/>
                                          </p:stCondLst>
                                        </p:cTn>
                                        <p:tgtEl>
                                          <p:spTgt spid="5"/>
                                        </p:tgtEl>
                                        <p:attrNameLst>
                                          <p:attrName>style.visibility</p:attrName>
                                        </p:attrNameLst>
                                      </p:cBhvr>
                                      <p:to>
                                        <p:strVal val="visible"/>
                                      </p:to>
                                    </p:set>
                                    <p:anim calcmode="lin" valueType="num">
                                      <p:cBhvr additive="base">
                                        <p:cTn id="207" dur="500" fill="hold"/>
                                        <p:tgtEl>
                                          <p:spTgt spid="5"/>
                                        </p:tgtEl>
                                        <p:attrNameLst>
                                          <p:attrName>ppt_x</p:attrName>
                                        </p:attrNameLst>
                                      </p:cBhvr>
                                      <p:tavLst>
                                        <p:tav tm="0">
                                          <p:val>
                                            <p:strVal val="1+#ppt_w/2"/>
                                          </p:val>
                                        </p:tav>
                                        <p:tav tm="100000">
                                          <p:val>
                                            <p:strVal val="#ppt_x"/>
                                          </p:val>
                                        </p:tav>
                                      </p:tavLst>
                                    </p:anim>
                                    <p:anim calcmode="lin" valueType="num">
                                      <p:cBhvr additive="base">
                                        <p:cTn id="20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5" grpId="0" animBg="1"/>
      <p:bldP spid="59" grpId="0" animBg="1"/>
      <p:bldP spid="99" grpId="0" animBg="1"/>
      <p:bldP spid="110" grpId="0" animBg="1"/>
      <p:bldP spid="112" grpId="0" animBg="1"/>
      <p:bldP spid="131" grpId="0" animBg="1"/>
      <p:bldP spid="111" grpId="0" animBg="1"/>
      <p:bldP spid="148" grpId="0" animBg="1"/>
      <p:bldP spid="150" grpId="0"/>
      <p:bldP spid="151" grpId="0"/>
      <p:bldP spid="152" grpId="0"/>
      <p:bldP spid="153" grpId="0"/>
      <p:bldP spid="154"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based on messaging</a:t>
            </a:r>
            <a:endParaRPr lang="en-US" dirty="0"/>
          </a:p>
        </p:txBody>
      </p:sp>
      <p:sp>
        <p:nvSpPr>
          <p:cNvPr id="3" name="Text Placeholder 2"/>
          <p:cNvSpPr>
            <a:spLocks noGrp="1"/>
          </p:cNvSpPr>
          <p:nvPr>
            <p:ph type="body" sz="quarter" idx="10"/>
          </p:nvPr>
        </p:nvSpPr>
        <p:spPr/>
        <p:txBody>
          <a:bodyPr/>
          <a:lstStyle/>
          <a:p>
            <a:r>
              <a:rPr lang="en-US" dirty="0" smtClean="0"/>
              <a:t>Windows Azure Service Bus messaging</a:t>
            </a:r>
          </a:p>
          <a:p>
            <a:pPr lvl="1"/>
            <a:r>
              <a:rPr lang="en-US" dirty="0" smtClean="0"/>
              <a:t>Loose-coupling</a:t>
            </a:r>
          </a:p>
          <a:p>
            <a:pPr lvl="1"/>
            <a:r>
              <a:rPr lang="en-US" dirty="0" smtClean="0"/>
              <a:t>Asynchronous communication</a:t>
            </a:r>
          </a:p>
          <a:p>
            <a:pPr lvl="1"/>
            <a:r>
              <a:rPr lang="en-US" dirty="0" smtClean="0"/>
              <a:t>Rich set of integration patterns</a:t>
            </a:r>
          </a:p>
          <a:p>
            <a:pPr lvl="2"/>
            <a:r>
              <a:rPr lang="en-US" dirty="0" smtClean="0"/>
              <a:t>Publish/subscribe</a:t>
            </a:r>
          </a:p>
          <a:p>
            <a:pPr lvl="2"/>
            <a:r>
              <a:rPr lang="en-US" dirty="0" smtClean="0"/>
              <a:t>Load balancing</a:t>
            </a:r>
          </a:p>
          <a:p>
            <a:pPr lvl="2"/>
            <a:r>
              <a:rPr lang="en-US" dirty="0" smtClean="0"/>
              <a:t>Content-based routing</a:t>
            </a:r>
          </a:p>
          <a:p>
            <a:pPr lvl="2"/>
            <a:r>
              <a:rPr lang="en-US" dirty="0" smtClean="0"/>
              <a:t>Ensured delivery</a:t>
            </a:r>
          </a:p>
          <a:p>
            <a:pPr lvl="2"/>
            <a:r>
              <a:rPr lang="en-US" dirty="0" smtClean="0"/>
              <a:t>Scheduling</a:t>
            </a:r>
          </a:p>
          <a:p>
            <a:pPr lvl="2"/>
            <a:r>
              <a:rPr lang="en-US" dirty="0" smtClean="0"/>
              <a:t>…</a:t>
            </a:r>
          </a:p>
          <a:p>
            <a:pPr lvl="3"/>
            <a:endParaRPr lang="en-US" dirty="0" smtClean="0"/>
          </a:p>
          <a:p>
            <a:endParaRPr lang="en-US" dirty="0" smtClean="0"/>
          </a:p>
          <a:p>
            <a:endParaRPr lang="en-US" dirty="0" smtClean="0"/>
          </a:p>
          <a:p>
            <a:endParaRPr lang="en-US" dirty="0"/>
          </a:p>
        </p:txBody>
      </p:sp>
      <p:grpSp>
        <p:nvGrpSpPr>
          <p:cNvPr id="11" name="Group 10"/>
          <p:cNvGrpSpPr/>
          <p:nvPr/>
        </p:nvGrpSpPr>
        <p:grpSpPr>
          <a:xfrm>
            <a:off x="5090127" y="5783263"/>
            <a:ext cx="7376510" cy="400110"/>
            <a:chOff x="5090127" y="5935662"/>
            <a:chExt cx="7376510" cy="400110"/>
          </a:xfrm>
        </p:grpSpPr>
        <p:sp>
          <p:nvSpPr>
            <p:cNvPr id="5" name="TextBox 4"/>
            <p:cNvSpPr txBox="1"/>
            <p:nvPr/>
          </p:nvSpPr>
          <p:spPr>
            <a:xfrm>
              <a:off x="5090127" y="5935662"/>
              <a:ext cx="971230" cy="400110"/>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gradFill>
                    <a:gsLst>
                      <a:gs pos="0">
                        <a:schemeClr val="tx1"/>
                      </a:gs>
                      <a:gs pos="100000">
                        <a:schemeClr val="tx1"/>
                      </a:gs>
                    </a:gsLst>
                    <a:lin ang="5400000" scaled="0"/>
                  </a:gradFill>
                </a:rPr>
                <a:t>3-033</a:t>
              </a:r>
            </a:p>
          </p:txBody>
        </p:sp>
        <p:sp>
          <p:nvSpPr>
            <p:cNvPr id="6" name="TextBox 5"/>
            <p:cNvSpPr txBox="1"/>
            <p:nvPr/>
          </p:nvSpPr>
          <p:spPr>
            <a:xfrm>
              <a:off x="6009007" y="5935662"/>
              <a:ext cx="6457630" cy="400110"/>
            </a:xfrm>
            <a:prstGeom prst="rect">
              <a:avLst/>
            </a:prstGeom>
            <a:solidFill>
              <a:schemeClr val="accent1"/>
            </a:solidFill>
            <a:ln>
              <a:noFill/>
            </a:ln>
            <a:effectLst/>
          </p:spPr>
          <p:txBody>
            <a:bodyPr wrap="square" rtlCol="0">
              <a:spAutoFit/>
            </a:bodyPr>
            <a:lstStyle/>
            <a:p>
              <a:r>
                <a:rPr lang="en-US" sz="2000" dirty="0" smtClean="0">
                  <a:gradFill>
                    <a:gsLst>
                      <a:gs pos="0">
                        <a:schemeClr val="bg1"/>
                      </a:gs>
                      <a:gs pos="100000">
                        <a:schemeClr val="bg1"/>
                      </a:gs>
                    </a:gsLst>
                    <a:lin ang="5400000" scaled="0"/>
                  </a:gradFill>
                </a:rPr>
                <a:t>Building hybrid apps using service bus (David Ingham)</a:t>
              </a:r>
            </a:p>
          </p:txBody>
        </p:sp>
      </p:grpSp>
    </p:spTree>
    <p:extLst>
      <p:ext uri="{BB962C8B-B14F-4D97-AF65-F5344CB8AC3E}">
        <p14:creationId xmlns:p14="http://schemas.microsoft.com/office/powerpoint/2010/main" val="105798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Devices + cloud services</a:t>
            </a:r>
            <a:endParaRPr lang="en-US" dirty="0"/>
          </a:p>
        </p:txBody>
      </p:sp>
    </p:spTree>
    <p:extLst>
      <p:ext uri="{BB962C8B-B14F-4D97-AF65-F5344CB8AC3E}">
        <p14:creationId xmlns:p14="http://schemas.microsoft.com/office/powerpoint/2010/main" val="1901598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0" y="3040063"/>
            <a:ext cx="6019797" cy="914400"/>
          </a:xfrm>
        </p:spPr>
        <p:txBody>
          <a:bodyPr/>
          <a:lstStyle/>
          <a:p>
            <a:r>
              <a:rPr lang="en-US" dirty="0"/>
              <a:t>84% of Time </a:t>
            </a:r>
            <a:r>
              <a:rPr lang="en-US" dirty="0" err="1"/>
              <a:t>Techland</a:t>
            </a:r>
            <a:r>
              <a:rPr lang="en-US" dirty="0"/>
              <a:t> Top 50 iPhone applications, 73% of PC Magazine Top 100 Android applications have cloud backbones or have web integrations supporting primary </a:t>
            </a:r>
            <a:r>
              <a:rPr lang="en-US" dirty="0" smtClean="0"/>
              <a:t>features.</a:t>
            </a:r>
            <a:endParaRPr lang="en-US" dirty="0"/>
          </a:p>
        </p:txBody>
      </p:sp>
      <p:sp>
        <p:nvSpPr>
          <p:cNvPr id="3" name="Title 2"/>
          <p:cNvSpPr>
            <a:spLocks noGrp="1"/>
          </p:cNvSpPr>
          <p:nvPr>
            <p:ph type="title"/>
          </p:nvPr>
        </p:nvSpPr>
        <p:spPr/>
        <p:txBody>
          <a:bodyPr/>
          <a:lstStyle/>
          <a:p>
            <a:r>
              <a:rPr lang="en-US" dirty="0" smtClean="0"/>
              <a:t>Facts of device applications</a:t>
            </a:r>
            <a:endParaRPr lang="en-US" dirty="0"/>
          </a:p>
        </p:txBody>
      </p:sp>
      <p:sp>
        <p:nvSpPr>
          <p:cNvPr id="6" name="Rectangle 5"/>
          <p:cNvSpPr/>
          <p:nvPr/>
        </p:nvSpPr>
        <p:spPr>
          <a:xfrm>
            <a:off x="5191579" y="6071195"/>
            <a:ext cx="6994524" cy="923330"/>
          </a:xfrm>
          <a:prstGeom prst="rect">
            <a:avLst/>
          </a:prstGeom>
        </p:spPr>
        <p:txBody>
          <a:bodyPr wrap="square">
            <a:spAutoFit/>
          </a:bodyPr>
          <a:lstStyle/>
          <a:p>
            <a:pPr algn="r"/>
            <a:r>
              <a:rPr lang="en-US" u="sng" dirty="0">
                <a:solidFill>
                  <a:schemeClr val="bg1">
                    <a:lumMod val="50000"/>
                  </a:schemeClr>
                </a:solidFill>
              </a:rPr>
              <a:t>http://</a:t>
            </a:r>
            <a:r>
              <a:rPr lang="en-US" u="sng" dirty="0" smtClean="0">
                <a:solidFill>
                  <a:schemeClr val="bg1">
                    <a:lumMod val="50000"/>
                  </a:schemeClr>
                </a:solidFill>
              </a:rPr>
              <a:t>techland.time.com/2012/02/15/50-best-iphone-apps-2012</a:t>
            </a:r>
          </a:p>
          <a:p>
            <a:pPr algn="r"/>
            <a:r>
              <a:rPr lang="en-US" u="sng" dirty="0">
                <a:solidFill>
                  <a:schemeClr val="bg1">
                    <a:lumMod val="50000"/>
                  </a:schemeClr>
                </a:solidFill>
              </a:rPr>
              <a:t>http://</a:t>
            </a:r>
            <a:r>
              <a:rPr lang="en-US" u="sng" dirty="0" smtClean="0">
                <a:solidFill>
                  <a:schemeClr val="bg1">
                    <a:lumMod val="50000"/>
                  </a:schemeClr>
                </a:solidFill>
              </a:rPr>
              <a:t>www.pcmag.com/article2/0,2817,2393097,00.asp</a:t>
            </a:r>
          </a:p>
          <a:p>
            <a:endParaRPr lang="en-US" dirty="0">
              <a:solidFill>
                <a:schemeClr val="bg1">
                  <a:lumMod val="85000"/>
                </a:schemeClr>
              </a:solidFill>
            </a:endParaRPr>
          </a:p>
        </p:txBody>
      </p:sp>
      <p:sp>
        <p:nvSpPr>
          <p:cNvPr id="4" name="Picture Placeholder 3"/>
          <p:cNvSpPr>
            <a:spLocks noGrp="1"/>
          </p:cNvSpPr>
          <p:nvPr>
            <p:ph type="pic" sz="quarter" idx="16"/>
          </p:nvPr>
        </p:nvSpPr>
        <p:spPr/>
      </p:sp>
      <p:graphicFrame>
        <p:nvGraphicFramePr>
          <p:cNvPr id="8" name="Chart 7"/>
          <p:cNvGraphicFramePr/>
          <p:nvPr>
            <p:extLst>
              <p:ext uri="{D42A27DB-BD31-4B8C-83A1-F6EECF244321}">
                <p14:modId xmlns:p14="http://schemas.microsoft.com/office/powerpoint/2010/main" val="1752051957"/>
              </p:ext>
            </p:extLst>
          </p:nvPr>
        </p:nvGraphicFramePr>
        <p:xfrm>
          <a:off x="274638" y="1494853"/>
          <a:ext cx="5136090" cy="4287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22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384406" y="2242117"/>
            <a:ext cx="6400801" cy="914400"/>
          </a:xfrm>
        </p:spPr>
        <p:txBody>
          <a:bodyPr/>
          <a:lstStyle/>
          <a:p>
            <a:r>
              <a:rPr lang="en-US" dirty="0" smtClean="0"/>
              <a:t>Hybrid cloud services</a:t>
            </a:r>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smtClean="0"/>
              <a:t>Agenda</a:t>
            </a:r>
            <a:br>
              <a:rPr lang="en-US" smtClean="0"/>
            </a:br>
            <a:endParaRPr lang="en-US" dirty="0"/>
          </a:p>
        </p:txBody>
      </p:sp>
      <p:grpSp>
        <p:nvGrpSpPr>
          <p:cNvPr id="4" name="Group 3"/>
          <p:cNvGrpSpPr/>
          <p:nvPr/>
        </p:nvGrpSpPr>
        <p:grpSpPr>
          <a:xfrm flipH="1">
            <a:off x="7488794" y="1283521"/>
            <a:ext cx="3088225" cy="958596"/>
            <a:chOff x="7594353" y="1283521"/>
            <a:chExt cx="3088225" cy="958596"/>
          </a:xfrm>
        </p:grpSpPr>
        <p:sp>
          <p:nvSpPr>
            <p:cNvPr id="6" name="Freeform 6"/>
            <p:cNvSpPr>
              <a:spLocks/>
            </p:cNvSpPr>
            <p:nvPr/>
          </p:nvSpPr>
          <p:spPr bwMode="auto">
            <a:xfrm>
              <a:off x="9252363" y="1283521"/>
              <a:ext cx="1430215" cy="958596"/>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bwMode="auto">
            <a:xfrm>
              <a:off x="8185563" y="1602354"/>
              <a:ext cx="1066800" cy="98297"/>
            </a:xfrm>
            <a:prstGeom prst="rect">
              <a:avLst/>
            </a:prstGeom>
            <a:solidFill>
              <a:schemeClr val="tx1">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7914536" y="1794824"/>
              <a:ext cx="1207083" cy="98297"/>
            </a:xfrm>
            <a:prstGeom prst="rect">
              <a:avLst/>
            </a:prstGeom>
            <a:solidFill>
              <a:schemeClr val="tx1">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7594353" y="1987296"/>
              <a:ext cx="1457054" cy="98297"/>
            </a:xfrm>
            <a:prstGeom prst="rect">
              <a:avLst/>
            </a:prstGeom>
            <a:solidFill>
              <a:schemeClr val="tx1">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 name="Text Placeholder 1"/>
          <p:cNvSpPr txBox="1">
            <a:spLocks/>
          </p:cNvSpPr>
          <p:nvPr/>
        </p:nvSpPr>
        <p:spPr>
          <a:xfrm>
            <a:off x="6384406" y="449262"/>
            <a:ext cx="6400801" cy="914400"/>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Faster cloud services</a:t>
            </a:r>
            <a:endParaRPr lang="en-US" dirty="0"/>
          </a:p>
        </p:txBody>
      </p:sp>
      <p:sp>
        <p:nvSpPr>
          <p:cNvPr id="11" name="Freeform 6"/>
          <p:cNvSpPr>
            <a:spLocks/>
          </p:cNvSpPr>
          <p:nvPr/>
        </p:nvSpPr>
        <p:spPr bwMode="auto">
          <a:xfrm flipH="1">
            <a:off x="7228889" y="3218685"/>
            <a:ext cx="1430215" cy="958596"/>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1"/>
          <p:cNvSpPr>
            <a:spLocks noEditPoints="1"/>
          </p:cNvSpPr>
          <p:nvPr/>
        </p:nvSpPr>
        <p:spPr bwMode="black">
          <a:xfrm>
            <a:off x="10160934" y="3321474"/>
            <a:ext cx="533400" cy="780636"/>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Text Placeholder 1"/>
          <p:cNvSpPr txBox="1">
            <a:spLocks/>
          </p:cNvSpPr>
          <p:nvPr/>
        </p:nvSpPr>
        <p:spPr>
          <a:xfrm>
            <a:off x="6442321" y="4348516"/>
            <a:ext cx="6400801" cy="914400"/>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Devices + cloud services</a:t>
            </a:r>
            <a:endParaRPr lang="en-US" dirty="0"/>
          </a:p>
        </p:txBody>
      </p:sp>
      <p:sp>
        <p:nvSpPr>
          <p:cNvPr id="15" name="Freeform 6"/>
          <p:cNvSpPr>
            <a:spLocks/>
          </p:cNvSpPr>
          <p:nvPr/>
        </p:nvSpPr>
        <p:spPr bwMode="auto">
          <a:xfrm flipH="1">
            <a:off x="9293094" y="5481629"/>
            <a:ext cx="1430215" cy="958596"/>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noEditPoints="1"/>
          </p:cNvSpPr>
          <p:nvPr/>
        </p:nvSpPr>
        <p:spPr bwMode="black">
          <a:xfrm>
            <a:off x="8746323" y="5434151"/>
            <a:ext cx="368319" cy="577711"/>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Rounded Rectangle 6"/>
          <p:cNvSpPr/>
          <p:nvPr/>
        </p:nvSpPr>
        <p:spPr bwMode="black">
          <a:xfrm rot="16200000">
            <a:off x="7920632" y="5674100"/>
            <a:ext cx="566537" cy="87075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21" name="Rectangle 20"/>
          <p:cNvSpPr/>
          <p:nvPr/>
        </p:nvSpPr>
        <p:spPr bwMode="auto">
          <a:xfrm>
            <a:off x="8474774" y="3758500"/>
            <a:ext cx="1686160" cy="125701"/>
          </a:xfrm>
          <a:prstGeom prst="rect">
            <a:avLst/>
          </a:prstGeom>
          <a:solidFill>
            <a:schemeClr val="tx1">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Heart 21"/>
          <p:cNvSpPr/>
          <p:nvPr/>
        </p:nvSpPr>
        <p:spPr bwMode="auto">
          <a:xfrm>
            <a:off x="9049754" y="5592135"/>
            <a:ext cx="490672" cy="418365"/>
          </a:xfrm>
          <a:prstGeom prst="hear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Heart 23"/>
          <p:cNvSpPr/>
          <p:nvPr/>
        </p:nvSpPr>
        <p:spPr bwMode="auto">
          <a:xfrm>
            <a:off x="9202154" y="5744535"/>
            <a:ext cx="338272" cy="376471"/>
          </a:xfrm>
          <a:prstGeom prst="hear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Heart 25"/>
          <p:cNvSpPr/>
          <p:nvPr/>
        </p:nvSpPr>
        <p:spPr bwMode="auto">
          <a:xfrm>
            <a:off x="9049754" y="5896935"/>
            <a:ext cx="338272" cy="376471"/>
          </a:xfrm>
          <a:prstGeom prst="hear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Heart 26"/>
          <p:cNvSpPr/>
          <p:nvPr/>
        </p:nvSpPr>
        <p:spPr bwMode="auto">
          <a:xfrm>
            <a:off x="8973554" y="5867931"/>
            <a:ext cx="490672" cy="418365"/>
          </a:xfrm>
          <a:prstGeom prst="hear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5102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16" presetClass="entr" presetSubtype="21" fill="hold" grpId="2" nodeType="withEffect">
                                  <p:stCondLst>
                                    <p:cond delay="75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25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35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45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par>
                          <p:cTn id="48" fill="hold">
                            <p:stCondLst>
                              <p:cond delay="95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50"/>
                                        <p:tgtEl>
                                          <p:spTgt spid="22"/>
                                        </p:tgtEl>
                                      </p:cBhvr>
                                    </p:animEffect>
                                  </p:childTnLst>
                                </p:cTn>
                              </p:par>
                              <p:par>
                                <p:cTn id="52" presetID="56" presetClass="path" presetSubtype="0" accel="50000" decel="50000" fill="hold" grpId="1" nodeType="withEffect">
                                  <p:stCondLst>
                                    <p:cond delay="0"/>
                                  </p:stCondLst>
                                  <p:childTnLst>
                                    <p:animMotion origin="layout" path="M 3.24738E-6 -3.64957E-6 L 0.01978 -0.09124 " pathEditMode="relative" rAng="0" ptsTypes="AA">
                                      <p:cBhvr>
                                        <p:cTn id="53" dur="750" fill="hold"/>
                                        <p:tgtEl>
                                          <p:spTgt spid="22"/>
                                        </p:tgtEl>
                                        <p:attrNameLst>
                                          <p:attrName>ppt_x</p:attrName>
                                          <p:attrName>ppt_y</p:attrName>
                                        </p:attrNameLst>
                                      </p:cBhvr>
                                      <p:rCtr x="983" y="-4562"/>
                                    </p:animMotion>
                                  </p:childTnLst>
                                </p:cTn>
                              </p:par>
                              <p:par>
                                <p:cTn id="54" presetID="10" presetClass="exit" presetSubtype="0" fill="hold" grpId="2" nodeType="withEffect">
                                  <p:stCondLst>
                                    <p:cond delay="500"/>
                                  </p:stCondLst>
                                  <p:childTnLst>
                                    <p:animEffect transition="out" filter="fade">
                                      <p:cBhvr>
                                        <p:cTn id="55" dur="250"/>
                                        <p:tgtEl>
                                          <p:spTgt spid="22"/>
                                        </p:tgtEl>
                                      </p:cBhvr>
                                    </p:animEffect>
                                    <p:set>
                                      <p:cBhvr>
                                        <p:cTn id="56" dur="1" fill="hold">
                                          <p:stCondLst>
                                            <p:cond delay="249"/>
                                          </p:stCondLst>
                                        </p:cTn>
                                        <p:tgtEl>
                                          <p:spTgt spid="22"/>
                                        </p:tgtEl>
                                        <p:attrNameLst>
                                          <p:attrName>style.visibility</p:attrName>
                                        </p:attrNameLst>
                                      </p:cBhvr>
                                      <p:to>
                                        <p:strVal val="hidden"/>
                                      </p:to>
                                    </p:set>
                                  </p:childTnLst>
                                </p:cTn>
                              </p:par>
                              <p:par>
                                <p:cTn id="57" presetID="10" presetClass="entr" presetSubtype="0" fill="hold" grpId="0" nodeType="withEffect">
                                  <p:stCondLst>
                                    <p:cond delay="25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par>
                                <p:cTn id="60" presetID="56" presetClass="path" presetSubtype="0" accel="50000" decel="50000" fill="hold" grpId="1" nodeType="withEffect">
                                  <p:stCondLst>
                                    <p:cond delay="250"/>
                                  </p:stCondLst>
                                  <p:childTnLst>
                                    <p:animMotion origin="layout" path="M -3.89073E-6 -1.59782E-6 L -0.02578 -0.12324 " pathEditMode="relative" rAng="0" ptsTypes="AA">
                                      <p:cBhvr>
                                        <p:cTn id="61" dur="750" fill="hold"/>
                                        <p:tgtEl>
                                          <p:spTgt spid="24"/>
                                        </p:tgtEl>
                                        <p:attrNameLst>
                                          <p:attrName>ppt_x</p:attrName>
                                          <p:attrName>ppt_y</p:attrName>
                                        </p:attrNameLst>
                                      </p:cBhvr>
                                      <p:rCtr x="-1289" y="-6173"/>
                                    </p:animMotion>
                                  </p:childTnLst>
                                </p:cTn>
                              </p:par>
                              <p:par>
                                <p:cTn id="62" presetID="10" presetClass="exit" presetSubtype="0" fill="hold" grpId="2" nodeType="withEffect">
                                  <p:stCondLst>
                                    <p:cond delay="750"/>
                                  </p:stCondLst>
                                  <p:childTnLst>
                                    <p:animEffect transition="out" filter="fade">
                                      <p:cBhvr>
                                        <p:cTn id="63" dur="250"/>
                                        <p:tgtEl>
                                          <p:spTgt spid="24"/>
                                        </p:tgtEl>
                                      </p:cBhvr>
                                    </p:animEffect>
                                    <p:set>
                                      <p:cBhvr>
                                        <p:cTn id="64" dur="1" fill="hold">
                                          <p:stCondLst>
                                            <p:cond delay="249"/>
                                          </p:stCondLst>
                                        </p:cTn>
                                        <p:tgtEl>
                                          <p:spTgt spid="24"/>
                                        </p:tgtEl>
                                        <p:attrNameLst>
                                          <p:attrName>style.visibility</p:attrName>
                                        </p:attrNameLst>
                                      </p:cBhvr>
                                      <p:to>
                                        <p:strVal val="hidden"/>
                                      </p:to>
                                    </p:set>
                                  </p:childTnLst>
                                </p:cTn>
                              </p:par>
                              <p:par>
                                <p:cTn id="65" presetID="10" presetClass="entr" presetSubtype="0" fill="hold" grpId="0" nodeType="withEffect">
                                  <p:stCondLst>
                                    <p:cond delay="75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50"/>
                                        <p:tgtEl>
                                          <p:spTgt spid="26"/>
                                        </p:tgtEl>
                                      </p:cBhvr>
                                    </p:animEffect>
                                  </p:childTnLst>
                                </p:cTn>
                              </p:par>
                              <p:par>
                                <p:cTn id="68" presetID="56" presetClass="path" presetSubtype="0" accel="50000" decel="50000" fill="hold" grpId="1" nodeType="withEffect">
                                  <p:stCondLst>
                                    <p:cond delay="750"/>
                                  </p:stCondLst>
                                  <p:childTnLst>
                                    <p:animMotion origin="layout" path="M 3.85499E-7 -6.8089E-8 L 0.00396 -0.10849 " pathEditMode="relative" rAng="0" ptsTypes="AA">
                                      <p:cBhvr>
                                        <p:cTn id="69" dur="750" fill="hold"/>
                                        <p:tgtEl>
                                          <p:spTgt spid="26"/>
                                        </p:tgtEl>
                                        <p:attrNameLst>
                                          <p:attrName>ppt_x</p:attrName>
                                          <p:attrName>ppt_y</p:attrName>
                                        </p:attrNameLst>
                                      </p:cBhvr>
                                      <p:rCtr x="191" y="-5424"/>
                                    </p:animMotion>
                                  </p:childTnLst>
                                </p:cTn>
                              </p:par>
                              <p:par>
                                <p:cTn id="70" presetID="10" presetClass="exit" presetSubtype="0" fill="hold" grpId="2" nodeType="withEffect">
                                  <p:stCondLst>
                                    <p:cond delay="1250"/>
                                  </p:stCondLst>
                                  <p:childTnLst>
                                    <p:animEffect transition="out" filter="fade">
                                      <p:cBhvr>
                                        <p:cTn id="71" dur="250"/>
                                        <p:tgtEl>
                                          <p:spTgt spid="26"/>
                                        </p:tgtEl>
                                      </p:cBhvr>
                                    </p:animEffect>
                                    <p:set>
                                      <p:cBhvr>
                                        <p:cTn id="72" dur="1" fill="hold">
                                          <p:stCondLst>
                                            <p:cond delay="249"/>
                                          </p:stCondLst>
                                        </p:cTn>
                                        <p:tgtEl>
                                          <p:spTgt spid="26"/>
                                        </p:tgtEl>
                                        <p:attrNameLst>
                                          <p:attrName>style.visibility</p:attrName>
                                        </p:attrNameLst>
                                      </p:cBhvr>
                                      <p:to>
                                        <p:strVal val="hidden"/>
                                      </p:to>
                                    </p:set>
                                  </p:childTnLst>
                                </p:cTn>
                              </p:par>
                            </p:childTnLst>
                          </p:cTn>
                        </p:par>
                        <p:par>
                          <p:cTn id="73" fill="hold">
                            <p:stCondLst>
                              <p:cond delay="245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animBg="1"/>
      <p:bldP spid="13" grpId="0" animBg="1"/>
      <p:bldP spid="14" grpId="0"/>
      <p:bldP spid="15" grpId="0" animBg="1"/>
      <p:bldP spid="19" grpId="0" animBg="1"/>
      <p:bldP spid="20" grpId="0" animBg="1"/>
      <p:bldP spid="21" grpId="2" animBg="1"/>
      <p:bldP spid="22" grpId="0" animBg="1"/>
      <p:bldP spid="22" grpId="1" animBg="1"/>
      <p:bldP spid="22" grpId="2" animBg="1"/>
      <p:bldP spid="24" grpId="0" animBg="1"/>
      <p:bldP spid="24" grpId="1" animBg="1"/>
      <p:bldP spid="24" grpId="2" animBg="1"/>
      <p:bldP spid="26" grpId="0" animBg="1"/>
      <p:bldP spid="26" grpId="1" animBg="1"/>
      <p:bldP spid="26" grpId="2"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part inspector</a:t>
            </a:r>
            <a:endParaRPr lang="en-US" dirty="0"/>
          </a:p>
        </p:txBody>
      </p:sp>
    </p:spTree>
    <p:extLst>
      <p:ext uri="{BB962C8B-B14F-4D97-AF65-F5344CB8AC3E}">
        <p14:creationId xmlns:p14="http://schemas.microsoft.com/office/powerpoint/2010/main" val="3901991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bwMode="black">
          <a:xfrm>
            <a:off x="9945687" y="4649578"/>
            <a:ext cx="1517383" cy="1165431"/>
            <a:chOff x="5184775" y="225425"/>
            <a:chExt cx="1500188" cy="1220788"/>
          </a:xfrm>
          <a:solidFill>
            <a:schemeClr val="accent4">
              <a:lumMod val="40000"/>
              <a:lumOff val="60000"/>
            </a:schemeClr>
          </a:solidFill>
        </p:grpSpPr>
        <p:sp>
          <p:nvSpPr>
            <p:cNvPr id="2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8"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2" name="Title 1"/>
          <p:cNvSpPr>
            <a:spLocks noGrp="1"/>
          </p:cNvSpPr>
          <p:nvPr>
            <p:ph type="title"/>
          </p:nvPr>
        </p:nvSpPr>
        <p:spPr/>
        <p:txBody>
          <a:bodyPr/>
          <a:lstStyle/>
          <a:p>
            <a:r>
              <a:rPr lang="en-US" dirty="0" smtClean="0"/>
              <a:t>The scenario</a:t>
            </a:r>
            <a:endParaRPr lang="en-US" dirty="0"/>
          </a:p>
        </p:txBody>
      </p:sp>
      <p:sp>
        <p:nvSpPr>
          <p:cNvPr id="6" name="Freeform 25"/>
          <p:cNvSpPr>
            <a:spLocks noEditPoints="1"/>
          </p:cNvSpPr>
          <p:nvPr/>
        </p:nvSpPr>
        <p:spPr bwMode="black">
          <a:xfrm>
            <a:off x="9586399" y="3300410"/>
            <a:ext cx="1470537" cy="121145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sz="1600"/>
          </a:p>
        </p:txBody>
      </p:sp>
      <p:sp>
        <p:nvSpPr>
          <p:cNvPr id="7" name="Rounded Rectangle 6"/>
          <p:cNvSpPr/>
          <p:nvPr/>
        </p:nvSpPr>
        <p:spPr bwMode="black">
          <a:xfrm rot="16200000">
            <a:off x="5476787" y="3871624"/>
            <a:ext cx="1041382" cy="147054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pic>
        <p:nvPicPr>
          <p:cNvPr id="12" name="Picture 1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51841" y="1489488"/>
            <a:ext cx="1447800" cy="1304046"/>
          </a:xfrm>
          <a:prstGeom prst="rect">
            <a:avLst/>
          </a:prstGeom>
        </p:spPr>
      </p:pic>
      <p:pic>
        <p:nvPicPr>
          <p:cNvPr id="13" name="Picture 1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32037" y="3302848"/>
            <a:ext cx="1447800" cy="1304046"/>
          </a:xfrm>
          <a:prstGeom prst="rect">
            <a:avLst/>
          </a:prstGeom>
        </p:spPr>
      </p:pic>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32037" y="5116208"/>
            <a:ext cx="1447800" cy="1304046"/>
          </a:xfrm>
          <a:prstGeom prst="rect">
            <a:avLst/>
          </a:prstGeom>
        </p:spPr>
      </p:pic>
      <p:pic>
        <p:nvPicPr>
          <p:cNvPr id="15" name="Picture 14"/>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87196"/>
          <a:stretch/>
        </p:blipFill>
        <p:spPr>
          <a:xfrm>
            <a:off x="8428037" y="2365957"/>
            <a:ext cx="228600" cy="3080360"/>
          </a:xfrm>
          <a:prstGeom prst="rect">
            <a:avLst/>
          </a:prstGeom>
        </p:spPr>
      </p:pic>
      <p:sp>
        <p:nvSpPr>
          <p:cNvPr id="17" name="Freeform 16"/>
          <p:cNvSpPr>
            <a:spLocks noEditPoints="1"/>
          </p:cNvSpPr>
          <p:nvPr/>
        </p:nvSpPr>
        <p:spPr bwMode="auto">
          <a:xfrm>
            <a:off x="9898574" y="2945934"/>
            <a:ext cx="891663" cy="76974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ounded Rectangle 6"/>
          <p:cNvSpPr/>
          <p:nvPr/>
        </p:nvSpPr>
        <p:spPr bwMode="black">
          <a:xfrm rot="16200000">
            <a:off x="5472887" y="3871624"/>
            <a:ext cx="1041382" cy="147054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22" name="Freeform 21"/>
          <p:cNvSpPr>
            <a:spLocks noEditPoints="1"/>
          </p:cNvSpPr>
          <p:nvPr/>
        </p:nvSpPr>
        <p:spPr bwMode="auto">
          <a:xfrm>
            <a:off x="9875837" y="2956117"/>
            <a:ext cx="891663" cy="76974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noEditPoints="1"/>
          </p:cNvSpPr>
          <p:nvPr/>
        </p:nvSpPr>
        <p:spPr bwMode="black">
          <a:xfrm>
            <a:off x="3484551" y="4490660"/>
            <a:ext cx="566872" cy="545164"/>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24" name="Freeform 23"/>
          <p:cNvSpPr>
            <a:spLocks noEditPoints="1"/>
          </p:cNvSpPr>
          <p:nvPr/>
        </p:nvSpPr>
        <p:spPr bwMode="auto">
          <a:xfrm>
            <a:off x="9238096" y="5036089"/>
            <a:ext cx="707591" cy="663837"/>
          </a:xfrm>
          <a:custGeom>
            <a:avLst/>
            <a:gdLst>
              <a:gd name="T0" fmla="*/ 1349 w 1388"/>
              <a:gd name="T1" fmla="*/ 967 h 1134"/>
              <a:gd name="T2" fmla="*/ 781 w 1388"/>
              <a:gd name="T3" fmla="*/ 49 h 1134"/>
              <a:gd name="T4" fmla="*/ 692 w 1388"/>
              <a:gd name="T5" fmla="*/ 0 h 1134"/>
              <a:gd name="T6" fmla="*/ 600 w 1388"/>
              <a:gd name="T7" fmla="*/ 48 h 1134"/>
              <a:gd name="T8" fmla="*/ 32 w 1388"/>
              <a:gd name="T9" fmla="*/ 962 h 1134"/>
              <a:gd name="T10" fmla="*/ 29 w 1388"/>
              <a:gd name="T11" fmla="*/ 1074 h 1134"/>
              <a:gd name="T12" fmla="*/ 115 w 1388"/>
              <a:gd name="T13" fmla="*/ 1128 h 1134"/>
              <a:gd name="T14" fmla="*/ 1263 w 1388"/>
              <a:gd name="T15" fmla="*/ 1128 h 1134"/>
              <a:gd name="T16" fmla="*/ 1348 w 1388"/>
              <a:gd name="T17" fmla="*/ 1081 h 1134"/>
              <a:gd name="T18" fmla="*/ 1349 w 1388"/>
              <a:gd name="T19" fmla="*/ 967 h 1134"/>
              <a:gd name="T20" fmla="*/ 769 w 1388"/>
              <a:gd name="T21" fmla="*/ 996 h 1134"/>
              <a:gd name="T22" fmla="*/ 614 w 1388"/>
              <a:gd name="T23" fmla="*/ 996 h 1134"/>
              <a:gd name="T24" fmla="*/ 614 w 1388"/>
              <a:gd name="T25" fmla="*/ 849 h 1134"/>
              <a:gd name="T26" fmla="*/ 769 w 1388"/>
              <a:gd name="T27" fmla="*/ 849 h 1134"/>
              <a:gd name="T28" fmla="*/ 769 w 1388"/>
              <a:gd name="T29" fmla="*/ 996 h 1134"/>
              <a:gd name="T30" fmla="*/ 769 w 1388"/>
              <a:gd name="T31" fmla="*/ 492 h 1134"/>
              <a:gd name="T32" fmla="*/ 730 w 1388"/>
              <a:gd name="T33" fmla="*/ 751 h 1134"/>
              <a:gd name="T34" fmla="*/ 655 w 1388"/>
              <a:gd name="T35" fmla="*/ 751 h 1134"/>
              <a:gd name="T36" fmla="*/ 614 w 1388"/>
              <a:gd name="T37" fmla="*/ 492 h 1134"/>
              <a:gd name="T38" fmla="*/ 614 w 1388"/>
              <a:gd name="T39" fmla="*/ 332 h 1134"/>
              <a:gd name="T40" fmla="*/ 769 w 1388"/>
              <a:gd name="T41" fmla="*/ 332 h 1134"/>
              <a:gd name="T42" fmla="*/ 769 w 1388"/>
              <a:gd name="T43" fmla="*/ 4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8" h="1134">
                <a:moveTo>
                  <a:pt x="1349" y="967"/>
                </a:moveTo>
                <a:cubicBezTo>
                  <a:pt x="781" y="49"/>
                  <a:pt x="781" y="49"/>
                  <a:pt x="781" y="49"/>
                </a:cubicBezTo>
                <a:cubicBezTo>
                  <a:pt x="781" y="49"/>
                  <a:pt x="758" y="0"/>
                  <a:pt x="692" y="0"/>
                </a:cubicBezTo>
                <a:cubicBezTo>
                  <a:pt x="626" y="0"/>
                  <a:pt x="600" y="48"/>
                  <a:pt x="600" y="48"/>
                </a:cubicBezTo>
                <a:cubicBezTo>
                  <a:pt x="32" y="962"/>
                  <a:pt x="32" y="962"/>
                  <a:pt x="32" y="962"/>
                </a:cubicBezTo>
                <a:cubicBezTo>
                  <a:pt x="32" y="962"/>
                  <a:pt x="0" y="1021"/>
                  <a:pt x="29" y="1074"/>
                </a:cubicBezTo>
                <a:cubicBezTo>
                  <a:pt x="58" y="1127"/>
                  <a:pt x="115" y="1128"/>
                  <a:pt x="115" y="1128"/>
                </a:cubicBezTo>
                <a:cubicBezTo>
                  <a:pt x="1263" y="1128"/>
                  <a:pt x="1263" y="1128"/>
                  <a:pt x="1263" y="1128"/>
                </a:cubicBezTo>
                <a:cubicBezTo>
                  <a:pt x="1263" y="1128"/>
                  <a:pt x="1308" y="1134"/>
                  <a:pt x="1348" y="1081"/>
                </a:cubicBezTo>
                <a:cubicBezTo>
                  <a:pt x="1388" y="1028"/>
                  <a:pt x="1349" y="967"/>
                  <a:pt x="1349" y="967"/>
                </a:cubicBezTo>
                <a:close/>
                <a:moveTo>
                  <a:pt x="769" y="996"/>
                </a:moveTo>
                <a:cubicBezTo>
                  <a:pt x="614" y="996"/>
                  <a:pt x="614" y="996"/>
                  <a:pt x="614" y="996"/>
                </a:cubicBezTo>
                <a:cubicBezTo>
                  <a:pt x="614" y="849"/>
                  <a:pt x="614" y="849"/>
                  <a:pt x="614" y="849"/>
                </a:cubicBezTo>
                <a:cubicBezTo>
                  <a:pt x="769" y="849"/>
                  <a:pt x="769" y="849"/>
                  <a:pt x="769" y="849"/>
                </a:cubicBezTo>
                <a:lnTo>
                  <a:pt x="769" y="996"/>
                </a:lnTo>
                <a:close/>
                <a:moveTo>
                  <a:pt x="769" y="492"/>
                </a:moveTo>
                <a:cubicBezTo>
                  <a:pt x="730" y="751"/>
                  <a:pt x="730" y="751"/>
                  <a:pt x="730" y="751"/>
                </a:cubicBezTo>
                <a:cubicBezTo>
                  <a:pt x="655" y="751"/>
                  <a:pt x="655" y="751"/>
                  <a:pt x="655" y="751"/>
                </a:cubicBezTo>
                <a:cubicBezTo>
                  <a:pt x="614" y="492"/>
                  <a:pt x="614" y="492"/>
                  <a:pt x="614" y="492"/>
                </a:cubicBezTo>
                <a:cubicBezTo>
                  <a:pt x="614" y="332"/>
                  <a:pt x="614" y="332"/>
                  <a:pt x="614" y="332"/>
                </a:cubicBezTo>
                <a:cubicBezTo>
                  <a:pt x="769" y="332"/>
                  <a:pt x="769" y="332"/>
                  <a:pt x="769" y="332"/>
                </a:cubicBezTo>
                <a:lnTo>
                  <a:pt x="769" y="4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noEditPoints="1"/>
          </p:cNvSpPr>
          <p:nvPr/>
        </p:nvSpPr>
        <p:spPr bwMode="auto">
          <a:xfrm>
            <a:off x="7248551" y="6126353"/>
            <a:ext cx="1377923" cy="293901"/>
          </a:xfrm>
          <a:custGeom>
            <a:avLst/>
            <a:gdLst>
              <a:gd name="T0" fmla="*/ 558 w 570"/>
              <a:gd name="T1" fmla="*/ 0 h 278"/>
              <a:gd name="T2" fmla="*/ 12 w 570"/>
              <a:gd name="T3" fmla="*/ 0 h 278"/>
              <a:gd name="T4" fmla="*/ 0 w 570"/>
              <a:gd name="T5" fmla="*/ 12 h 278"/>
              <a:gd name="T6" fmla="*/ 0 w 570"/>
              <a:gd name="T7" fmla="*/ 266 h 278"/>
              <a:gd name="T8" fmla="*/ 12 w 570"/>
              <a:gd name="T9" fmla="*/ 278 h 278"/>
              <a:gd name="T10" fmla="*/ 558 w 570"/>
              <a:gd name="T11" fmla="*/ 278 h 278"/>
              <a:gd name="T12" fmla="*/ 570 w 570"/>
              <a:gd name="T13" fmla="*/ 266 h 278"/>
              <a:gd name="T14" fmla="*/ 570 w 570"/>
              <a:gd name="T15" fmla="*/ 12 h 278"/>
              <a:gd name="T16" fmla="*/ 558 w 570"/>
              <a:gd name="T17" fmla="*/ 0 h 278"/>
              <a:gd name="T18" fmla="*/ 119 w 570"/>
              <a:gd name="T19" fmla="*/ 243 h 278"/>
              <a:gd name="T20" fmla="*/ 36 w 570"/>
              <a:gd name="T21" fmla="*/ 243 h 278"/>
              <a:gd name="T22" fmla="*/ 36 w 570"/>
              <a:gd name="T23" fmla="*/ 36 h 278"/>
              <a:gd name="T24" fmla="*/ 119 w 570"/>
              <a:gd name="T25" fmla="*/ 36 h 278"/>
              <a:gd name="T26" fmla="*/ 119 w 570"/>
              <a:gd name="T27" fmla="*/ 243 h 278"/>
              <a:gd name="T28" fmla="*/ 223 w 570"/>
              <a:gd name="T29" fmla="*/ 243 h 278"/>
              <a:gd name="T30" fmla="*/ 139 w 570"/>
              <a:gd name="T31" fmla="*/ 243 h 278"/>
              <a:gd name="T32" fmla="*/ 139 w 570"/>
              <a:gd name="T33" fmla="*/ 36 h 278"/>
              <a:gd name="T34" fmla="*/ 223 w 570"/>
              <a:gd name="T35" fmla="*/ 36 h 278"/>
              <a:gd name="T36" fmla="*/ 223 w 570"/>
              <a:gd name="T37" fmla="*/ 243 h 278"/>
              <a:gd name="T38" fmla="*/ 328 w 570"/>
              <a:gd name="T39" fmla="*/ 243 h 278"/>
              <a:gd name="T40" fmla="*/ 243 w 570"/>
              <a:gd name="T41" fmla="*/ 243 h 278"/>
              <a:gd name="T42" fmla="*/ 243 w 570"/>
              <a:gd name="T43" fmla="*/ 36 h 278"/>
              <a:gd name="T44" fmla="*/ 328 w 570"/>
              <a:gd name="T45" fmla="*/ 36 h 278"/>
              <a:gd name="T46" fmla="*/ 328 w 570"/>
              <a:gd name="T47" fmla="*/ 243 h 278"/>
              <a:gd name="T48" fmla="*/ 433 w 570"/>
              <a:gd name="T49" fmla="*/ 243 h 278"/>
              <a:gd name="T50" fmla="*/ 348 w 570"/>
              <a:gd name="T51" fmla="*/ 243 h 278"/>
              <a:gd name="T52" fmla="*/ 348 w 570"/>
              <a:gd name="T53" fmla="*/ 36 h 278"/>
              <a:gd name="T54" fmla="*/ 433 w 570"/>
              <a:gd name="T55" fmla="*/ 36 h 278"/>
              <a:gd name="T56" fmla="*/ 433 w 570"/>
              <a:gd name="T57" fmla="*/ 243 h 278"/>
              <a:gd name="T58" fmla="*/ 536 w 570"/>
              <a:gd name="T59" fmla="*/ 243 h 278"/>
              <a:gd name="T60" fmla="*/ 453 w 570"/>
              <a:gd name="T61" fmla="*/ 243 h 278"/>
              <a:gd name="T62" fmla="*/ 453 w 570"/>
              <a:gd name="T63" fmla="*/ 36 h 278"/>
              <a:gd name="T64" fmla="*/ 536 w 570"/>
              <a:gd name="T65" fmla="*/ 36 h 278"/>
              <a:gd name="T66" fmla="*/ 536 w 570"/>
              <a:gd name="T67" fmla="*/ 24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0" h="278">
                <a:moveTo>
                  <a:pt x="558" y="0"/>
                </a:moveTo>
                <a:cubicBezTo>
                  <a:pt x="12" y="0"/>
                  <a:pt x="12" y="0"/>
                  <a:pt x="12" y="0"/>
                </a:cubicBezTo>
                <a:cubicBezTo>
                  <a:pt x="6" y="0"/>
                  <a:pt x="0" y="6"/>
                  <a:pt x="0" y="12"/>
                </a:cubicBezTo>
                <a:cubicBezTo>
                  <a:pt x="0" y="266"/>
                  <a:pt x="0" y="266"/>
                  <a:pt x="0" y="266"/>
                </a:cubicBezTo>
                <a:cubicBezTo>
                  <a:pt x="0" y="272"/>
                  <a:pt x="6" y="278"/>
                  <a:pt x="12" y="278"/>
                </a:cubicBezTo>
                <a:cubicBezTo>
                  <a:pt x="558" y="278"/>
                  <a:pt x="558" y="278"/>
                  <a:pt x="558" y="278"/>
                </a:cubicBezTo>
                <a:cubicBezTo>
                  <a:pt x="565" y="278"/>
                  <a:pt x="570" y="272"/>
                  <a:pt x="570" y="266"/>
                </a:cubicBezTo>
                <a:cubicBezTo>
                  <a:pt x="570" y="12"/>
                  <a:pt x="570" y="12"/>
                  <a:pt x="570" y="12"/>
                </a:cubicBezTo>
                <a:cubicBezTo>
                  <a:pt x="570" y="6"/>
                  <a:pt x="565" y="0"/>
                  <a:pt x="558" y="0"/>
                </a:cubicBezTo>
                <a:close/>
                <a:moveTo>
                  <a:pt x="119" y="243"/>
                </a:moveTo>
                <a:cubicBezTo>
                  <a:pt x="36" y="243"/>
                  <a:pt x="36" y="243"/>
                  <a:pt x="36" y="243"/>
                </a:cubicBezTo>
                <a:cubicBezTo>
                  <a:pt x="36" y="36"/>
                  <a:pt x="36" y="36"/>
                  <a:pt x="36" y="36"/>
                </a:cubicBezTo>
                <a:cubicBezTo>
                  <a:pt x="119" y="36"/>
                  <a:pt x="119" y="36"/>
                  <a:pt x="119" y="36"/>
                </a:cubicBezTo>
                <a:lnTo>
                  <a:pt x="119" y="243"/>
                </a:lnTo>
                <a:close/>
                <a:moveTo>
                  <a:pt x="223" y="243"/>
                </a:moveTo>
                <a:cubicBezTo>
                  <a:pt x="139" y="243"/>
                  <a:pt x="139" y="243"/>
                  <a:pt x="139" y="243"/>
                </a:cubicBezTo>
                <a:cubicBezTo>
                  <a:pt x="139" y="36"/>
                  <a:pt x="139" y="36"/>
                  <a:pt x="139" y="36"/>
                </a:cubicBezTo>
                <a:cubicBezTo>
                  <a:pt x="223" y="36"/>
                  <a:pt x="223" y="36"/>
                  <a:pt x="223" y="36"/>
                </a:cubicBezTo>
                <a:lnTo>
                  <a:pt x="223" y="243"/>
                </a:lnTo>
                <a:close/>
                <a:moveTo>
                  <a:pt x="328" y="243"/>
                </a:moveTo>
                <a:cubicBezTo>
                  <a:pt x="243" y="243"/>
                  <a:pt x="243" y="243"/>
                  <a:pt x="243" y="243"/>
                </a:cubicBezTo>
                <a:cubicBezTo>
                  <a:pt x="243" y="36"/>
                  <a:pt x="243" y="36"/>
                  <a:pt x="243" y="36"/>
                </a:cubicBezTo>
                <a:cubicBezTo>
                  <a:pt x="328" y="36"/>
                  <a:pt x="328" y="36"/>
                  <a:pt x="328" y="36"/>
                </a:cubicBezTo>
                <a:lnTo>
                  <a:pt x="328" y="243"/>
                </a:lnTo>
                <a:close/>
                <a:moveTo>
                  <a:pt x="433" y="243"/>
                </a:moveTo>
                <a:cubicBezTo>
                  <a:pt x="348" y="243"/>
                  <a:pt x="348" y="243"/>
                  <a:pt x="348" y="243"/>
                </a:cubicBezTo>
                <a:cubicBezTo>
                  <a:pt x="348" y="36"/>
                  <a:pt x="348" y="36"/>
                  <a:pt x="348" y="36"/>
                </a:cubicBezTo>
                <a:cubicBezTo>
                  <a:pt x="433" y="36"/>
                  <a:pt x="433" y="36"/>
                  <a:pt x="433" y="36"/>
                </a:cubicBezTo>
                <a:lnTo>
                  <a:pt x="433" y="243"/>
                </a:lnTo>
                <a:close/>
                <a:moveTo>
                  <a:pt x="536" y="243"/>
                </a:moveTo>
                <a:cubicBezTo>
                  <a:pt x="453" y="243"/>
                  <a:pt x="453" y="243"/>
                  <a:pt x="453" y="243"/>
                </a:cubicBezTo>
                <a:cubicBezTo>
                  <a:pt x="453" y="36"/>
                  <a:pt x="453" y="36"/>
                  <a:pt x="453" y="36"/>
                </a:cubicBezTo>
                <a:cubicBezTo>
                  <a:pt x="536" y="36"/>
                  <a:pt x="536" y="36"/>
                  <a:pt x="536" y="36"/>
                </a:cubicBezTo>
                <a:lnTo>
                  <a:pt x="536" y="24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p:nvSpPr>
        <p:spPr bwMode="black">
          <a:xfrm>
            <a:off x="3557709" y="2678995"/>
            <a:ext cx="566872" cy="545164"/>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31" name="Freeform 30"/>
          <p:cNvSpPr>
            <a:spLocks noEditPoints="1"/>
          </p:cNvSpPr>
          <p:nvPr/>
        </p:nvSpPr>
        <p:spPr bwMode="auto">
          <a:xfrm>
            <a:off x="9258230" y="5043225"/>
            <a:ext cx="707591" cy="663837"/>
          </a:xfrm>
          <a:custGeom>
            <a:avLst/>
            <a:gdLst>
              <a:gd name="T0" fmla="*/ 1349 w 1388"/>
              <a:gd name="T1" fmla="*/ 967 h 1134"/>
              <a:gd name="T2" fmla="*/ 781 w 1388"/>
              <a:gd name="T3" fmla="*/ 49 h 1134"/>
              <a:gd name="T4" fmla="*/ 692 w 1388"/>
              <a:gd name="T5" fmla="*/ 0 h 1134"/>
              <a:gd name="T6" fmla="*/ 600 w 1388"/>
              <a:gd name="T7" fmla="*/ 48 h 1134"/>
              <a:gd name="T8" fmla="*/ 32 w 1388"/>
              <a:gd name="T9" fmla="*/ 962 h 1134"/>
              <a:gd name="T10" fmla="*/ 29 w 1388"/>
              <a:gd name="T11" fmla="*/ 1074 h 1134"/>
              <a:gd name="T12" fmla="*/ 115 w 1388"/>
              <a:gd name="T13" fmla="*/ 1128 h 1134"/>
              <a:gd name="T14" fmla="*/ 1263 w 1388"/>
              <a:gd name="T15" fmla="*/ 1128 h 1134"/>
              <a:gd name="T16" fmla="*/ 1348 w 1388"/>
              <a:gd name="T17" fmla="*/ 1081 h 1134"/>
              <a:gd name="T18" fmla="*/ 1349 w 1388"/>
              <a:gd name="T19" fmla="*/ 967 h 1134"/>
              <a:gd name="T20" fmla="*/ 769 w 1388"/>
              <a:gd name="T21" fmla="*/ 996 h 1134"/>
              <a:gd name="T22" fmla="*/ 614 w 1388"/>
              <a:gd name="T23" fmla="*/ 996 h 1134"/>
              <a:gd name="T24" fmla="*/ 614 w 1388"/>
              <a:gd name="T25" fmla="*/ 849 h 1134"/>
              <a:gd name="T26" fmla="*/ 769 w 1388"/>
              <a:gd name="T27" fmla="*/ 849 h 1134"/>
              <a:gd name="T28" fmla="*/ 769 w 1388"/>
              <a:gd name="T29" fmla="*/ 996 h 1134"/>
              <a:gd name="T30" fmla="*/ 769 w 1388"/>
              <a:gd name="T31" fmla="*/ 492 h 1134"/>
              <a:gd name="T32" fmla="*/ 730 w 1388"/>
              <a:gd name="T33" fmla="*/ 751 h 1134"/>
              <a:gd name="T34" fmla="*/ 655 w 1388"/>
              <a:gd name="T35" fmla="*/ 751 h 1134"/>
              <a:gd name="T36" fmla="*/ 614 w 1388"/>
              <a:gd name="T37" fmla="*/ 492 h 1134"/>
              <a:gd name="T38" fmla="*/ 614 w 1388"/>
              <a:gd name="T39" fmla="*/ 332 h 1134"/>
              <a:gd name="T40" fmla="*/ 769 w 1388"/>
              <a:gd name="T41" fmla="*/ 332 h 1134"/>
              <a:gd name="T42" fmla="*/ 769 w 1388"/>
              <a:gd name="T43" fmla="*/ 4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8" h="1134">
                <a:moveTo>
                  <a:pt x="1349" y="967"/>
                </a:moveTo>
                <a:cubicBezTo>
                  <a:pt x="781" y="49"/>
                  <a:pt x="781" y="49"/>
                  <a:pt x="781" y="49"/>
                </a:cubicBezTo>
                <a:cubicBezTo>
                  <a:pt x="781" y="49"/>
                  <a:pt x="758" y="0"/>
                  <a:pt x="692" y="0"/>
                </a:cubicBezTo>
                <a:cubicBezTo>
                  <a:pt x="626" y="0"/>
                  <a:pt x="600" y="48"/>
                  <a:pt x="600" y="48"/>
                </a:cubicBezTo>
                <a:cubicBezTo>
                  <a:pt x="32" y="962"/>
                  <a:pt x="32" y="962"/>
                  <a:pt x="32" y="962"/>
                </a:cubicBezTo>
                <a:cubicBezTo>
                  <a:pt x="32" y="962"/>
                  <a:pt x="0" y="1021"/>
                  <a:pt x="29" y="1074"/>
                </a:cubicBezTo>
                <a:cubicBezTo>
                  <a:pt x="58" y="1127"/>
                  <a:pt x="115" y="1128"/>
                  <a:pt x="115" y="1128"/>
                </a:cubicBezTo>
                <a:cubicBezTo>
                  <a:pt x="1263" y="1128"/>
                  <a:pt x="1263" y="1128"/>
                  <a:pt x="1263" y="1128"/>
                </a:cubicBezTo>
                <a:cubicBezTo>
                  <a:pt x="1263" y="1128"/>
                  <a:pt x="1308" y="1134"/>
                  <a:pt x="1348" y="1081"/>
                </a:cubicBezTo>
                <a:cubicBezTo>
                  <a:pt x="1388" y="1028"/>
                  <a:pt x="1349" y="967"/>
                  <a:pt x="1349" y="967"/>
                </a:cubicBezTo>
                <a:close/>
                <a:moveTo>
                  <a:pt x="769" y="996"/>
                </a:moveTo>
                <a:cubicBezTo>
                  <a:pt x="614" y="996"/>
                  <a:pt x="614" y="996"/>
                  <a:pt x="614" y="996"/>
                </a:cubicBezTo>
                <a:cubicBezTo>
                  <a:pt x="614" y="849"/>
                  <a:pt x="614" y="849"/>
                  <a:pt x="614" y="849"/>
                </a:cubicBezTo>
                <a:cubicBezTo>
                  <a:pt x="769" y="849"/>
                  <a:pt x="769" y="849"/>
                  <a:pt x="769" y="849"/>
                </a:cubicBezTo>
                <a:lnTo>
                  <a:pt x="769" y="996"/>
                </a:lnTo>
                <a:close/>
                <a:moveTo>
                  <a:pt x="769" y="492"/>
                </a:moveTo>
                <a:cubicBezTo>
                  <a:pt x="730" y="751"/>
                  <a:pt x="730" y="751"/>
                  <a:pt x="730" y="751"/>
                </a:cubicBezTo>
                <a:cubicBezTo>
                  <a:pt x="655" y="751"/>
                  <a:pt x="655" y="751"/>
                  <a:pt x="655" y="751"/>
                </a:cubicBezTo>
                <a:cubicBezTo>
                  <a:pt x="614" y="492"/>
                  <a:pt x="614" y="492"/>
                  <a:pt x="614" y="492"/>
                </a:cubicBezTo>
                <a:cubicBezTo>
                  <a:pt x="614" y="332"/>
                  <a:pt x="614" y="332"/>
                  <a:pt x="614" y="332"/>
                </a:cubicBezTo>
                <a:cubicBezTo>
                  <a:pt x="769" y="332"/>
                  <a:pt x="769" y="332"/>
                  <a:pt x="769" y="332"/>
                </a:cubicBezTo>
                <a:lnTo>
                  <a:pt x="769" y="4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p:cNvGrpSpPr/>
          <p:nvPr/>
        </p:nvGrpSpPr>
        <p:grpSpPr>
          <a:xfrm rot="5609841">
            <a:off x="7083651" y="5017222"/>
            <a:ext cx="1397407" cy="858189"/>
            <a:chOff x="7561485" y="2888598"/>
            <a:chExt cx="1397407" cy="858189"/>
          </a:xfrm>
        </p:grpSpPr>
        <p:sp>
          <p:nvSpPr>
            <p:cNvPr id="32" name="Freeform 31"/>
            <p:cNvSpPr>
              <a:spLocks/>
            </p:cNvSpPr>
            <p:nvPr/>
          </p:nvSpPr>
          <p:spPr bwMode="auto">
            <a:xfrm>
              <a:off x="7561485" y="3332841"/>
              <a:ext cx="1397407" cy="413946"/>
            </a:xfrm>
            <a:custGeom>
              <a:avLst/>
              <a:gdLst>
                <a:gd name="T0" fmla="*/ 182 w 365"/>
                <a:gd name="T1" fmla="*/ 106 h 108"/>
                <a:gd name="T2" fmla="*/ 365 w 365"/>
                <a:gd name="T3" fmla="*/ 0 h 108"/>
                <a:gd name="T4" fmla="*/ 182 w 365"/>
                <a:gd name="T5" fmla="*/ 75 h 108"/>
                <a:gd name="T6" fmla="*/ 0 w 365"/>
                <a:gd name="T7" fmla="*/ 0 h 108"/>
                <a:gd name="T8" fmla="*/ 182 w 365"/>
                <a:gd name="T9" fmla="*/ 106 h 108"/>
              </a:gdLst>
              <a:ahLst/>
              <a:cxnLst>
                <a:cxn ang="0">
                  <a:pos x="T0" y="T1"/>
                </a:cxn>
                <a:cxn ang="0">
                  <a:pos x="T2" y="T3"/>
                </a:cxn>
                <a:cxn ang="0">
                  <a:pos x="T4" y="T5"/>
                </a:cxn>
                <a:cxn ang="0">
                  <a:pos x="T6" y="T7"/>
                </a:cxn>
                <a:cxn ang="0">
                  <a:pos x="T8" y="T9"/>
                </a:cxn>
              </a:cxnLst>
              <a:rect l="0" t="0" r="r" b="b"/>
              <a:pathLst>
                <a:path w="365" h="108">
                  <a:moveTo>
                    <a:pt x="182" y="106"/>
                  </a:moveTo>
                  <a:cubicBezTo>
                    <a:pt x="267" y="108"/>
                    <a:pt x="339" y="56"/>
                    <a:pt x="365" y="0"/>
                  </a:cubicBezTo>
                  <a:cubicBezTo>
                    <a:pt x="318" y="48"/>
                    <a:pt x="250" y="75"/>
                    <a:pt x="182" y="75"/>
                  </a:cubicBezTo>
                  <a:cubicBezTo>
                    <a:pt x="115" y="75"/>
                    <a:pt x="47" y="48"/>
                    <a:pt x="0" y="0"/>
                  </a:cubicBezTo>
                  <a:cubicBezTo>
                    <a:pt x="26" y="56"/>
                    <a:pt x="98" y="108"/>
                    <a:pt x="182" y="10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779691" y="3076167"/>
              <a:ext cx="960994" cy="317949"/>
            </a:xfrm>
            <a:custGeom>
              <a:avLst/>
              <a:gdLst>
                <a:gd name="T0" fmla="*/ 125 w 251"/>
                <a:gd name="T1" fmla="*/ 82 h 83"/>
                <a:gd name="T2" fmla="*/ 251 w 251"/>
                <a:gd name="T3" fmla="*/ 0 h 83"/>
                <a:gd name="T4" fmla="*/ 125 w 251"/>
                <a:gd name="T5" fmla="*/ 55 h 83"/>
                <a:gd name="T6" fmla="*/ 0 w 251"/>
                <a:gd name="T7" fmla="*/ 0 h 83"/>
                <a:gd name="T8" fmla="*/ 125 w 251"/>
                <a:gd name="T9" fmla="*/ 82 h 83"/>
              </a:gdLst>
              <a:ahLst/>
              <a:cxnLst>
                <a:cxn ang="0">
                  <a:pos x="T0" y="T1"/>
                </a:cxn>
                <a:cxn ang="0">
                  <a:pos x="T2" y="T3"/>
                </a:cxn>
                <a:cxn ang="0">
                  <a:pos x="T4" y="T5"/>
                </a:cxn>
                <a:cxn ang="0">
                  <a:pos x="T6" y="T7"/>
                </a:cxn>
                <a:cxn ang="0">
                  <a:pos x="T8" y="T9"/>
                </a:cxn>
              </a:cxnLst>
              <a:rect l="0" t="0" r="r" b="b"/>
              <a:pathLst>
                <a:path w="251" h="83">
                  <a:moveTo>
                    <a:pt x="125" y="82"/>
                  </a:moveTo>
                  <a:cubicBezTo>
                    <a:pt x="187" y="83"/>
                    <a:pt x="235" y="41"/>
                    <a:pt x="251" y="0"/>
                  </a:cubicBezTo>
                  <a:cubicBezTo>
                    <a:pt x="217" y="33"/>
                    <a:pt x="172" y="56"/>
                    <a:pt x="125" y="55"/>
                  </a:cubicBezTo>
                  <a:cubicBezTo>
                    <a:pt x="79" y="56"/>
                    <a:pt x="34" y="33"/>
                    <a:pt x="0" y="0"/>
                  </a:cubicBezTo>
                  <a:cubicBezTo>
                    <a:pt x="16" y="41"/>
                    <a:pt x="64" y="83"/>
                    <a:pt x="125" y="8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7982579" y="2888598"/>
              <a:ext cx="555218" cy="206973"/>
            </a:xfrm>
            <a:custGeom>
              <a:avLst/>
              <a:gdLst>
                <a:gd name="T0" fmla="*/ 145 w 145"/>
                <a:gd name="T1" fmla="*/ 0 h 54"/>
                <a:gd name="T2" fmla="*/ 72 w 145"/>
                <a:gd name="T3" fmla="*/ 30 h 54"/>
                <a:gd name="T4" fmla="*/ 0 w 145"/>
                <a:gd name="T5" fmla="*/ 0 h 54"/>
                <a:gd name="T6" fmla="*/ 72 w 145"/>
                <a:gd name="T7" fmla="*/ 54 h 54"/>
                <a:gd name="T8" fmla="*/ 145 w 145"/>
                <a:gd name="T9" fmla="*/ 0 h 54"/>
              </a:gdLst>
              <a:ahLst/>
              <a:cxnLst>
                <a:cxn ang="0">
                  <a:pos x="T0" y="T1"/>
                </a:cxn>
                <a:cxn ang="0">
                  <a:pos x="T2" y="T3"/>
                </a:cxn>
                <a:cxn ang="0">
                  <a:pos x="T4" y="T5"/>
                </a:cxn>
                <a:cxn ang="0">
                  <a:pos x="T6" y="T7"/>
                </a:cxn>
                <a:cxn ang="0">
                  <a:pos x="T8" y="T9"/>
                </a:cxn>
              </a:cxnLst>
              <a:rect l="0" t="0" r="r" b="b"/>
              <a:pathLst>
                <a:path w="145" h="54">
                  <a:moveTo>
                    <a:pt x="145" y="0"/>
                  </a:moveTo>
                  <a:cubicBezTo>
                    <a:pt x="126" y="19"/>
                    <a:pt x="99" y="30"/>
                    <a:pt x="72" y="30"/>
                  </a:cubicBezTo>
                  <a:cubicBezTo>
                    <a:pt x="45" y="30"/>
                    <a:pt x="19" y="19"/>
                    <a:pt x="0" y="0"/>
                  </a:cubicBezTo>
                  <a:cubicBezTo>
                    <a:pt x="5" y="27"/>
                    <a:pt x="35" y="54"/>
                    <a:pt x="72" y="54"/>
                  </a:cubicBezTo>
                  <a:cubicBezTo>
                    <a:pt x="110" y="54"/>
                    <a:pt x="140" y="27"/>
                    <a:pt x="145"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Freeform 34"/>
          <p:cNvSpPr>
            <a:spLocks noEditPoints="1"/>
          </p:cNvSpPr>
          <p:nvPr/>
        </p:nvSpPr>
        <p:spPr bwMode="auto">
          <a:xfrm>
            <a:off x="7767015" y="5100848"/>
            <a:ext cx="707591" cy="663837"/>
          </a:xfrm>
          <a:custGeom>
            <a:avLst/>
            <a:gdLst>
              <a:gd name="T0" fmla="*/ 1349 w 1388"/>
              <a:gd name="T1" fmla="*/ 967 h 1134"/>
              <a:gd name="T2" fmla="*/ 781 w 1388"/>
              <a:gd name="T3" fmla="*/ 49 h 1134"/>
              <a:gd name="T4" fmla="*/ 692 w 1388"/>
              <a:gd name="T5" fmla="*/ 0 h 1134"/>
              <a:gd name="T6" fmla="*/ 600 w 1388"/>
              <a:gd name="T7" fmla="*/ 48 h 1134"/>
              <a:gd name="T8" fmla="*/ 32 w 1388"/>
              <a:gd name="T9" fmla="*/ 962 h 1134"/>
              <a:gd name="T10" fmla="*/ 29 w 1388"/>
              <a:gd name="T11" fmla="*/ 1074 h 1134"/>
              <a:gd name="T12" fmla="*/ 115 w 1388"/>
              <a:gd name="T13" fmla="*/ 1128 h 1134"/>
              <a:gd name="T14" fmla="*/ 1263 w 1388"/>
              <a:gd name="T15" fmla="*/ 1128 h 1134"/>
              <a:gd name="T16" fmla="*/ 1348 w 1388"/>
              <a:gd name="T17" fmla="*/ 1081 h 1134"/>
              <a:gd name="T18" fmla="*/ 1349 w 1388"/>
              <a:gd name="T19" fmla="*/ 967 h 1134"/>
              <a:gd name="T20" fmla="*/ 769 w 1388"/>
              <a:gd name="T21" fmla="*/ 996 h 1134"/>
              <a:gd name="T22" fmla="*/ 614 w 1388"/>
              <a:gd name="T23" fmla="*/ 996 h 1134"/>
              <a:gd name="T24" fmla="*/ 614 w 1388"/>
              <a:gd name="T25" fmla="*/ 849 h 1134"/>
              <a:gd name="T26" fmla="*/ 769 w 1388"/>
              <a:gd name="T27" fmla="*/ 849 h 1134"/>
              <a:gd name="T28" fmla="*/ 769 w 1388"/>
              <a:gd name="T29" fmla="*/ 996 h 1134"/>
              <a:gd name="T30" fmla="*/ 769 w 1388"/>
              <a:gd name="T31" fmla="*/ 492 h 1134"/>
              <a:gd name="T32" fmla="*/ 730 w 1388"/>
              <a:gd name="T33" fmla="*/ 751 h 1134"/>
              <a:gd name="T34" fmla="*/ 655 w 1388"/>
              <a:gd name="T35" fmla="*/ 751 h 1134"/>
              <a:gd name="T36" fmla="*/ 614 w 1388"/>
              <a:gd name="T37" fmla="*/ 492 h 1134"/>
              <a:gd name="T38" fmla="*/ 614 w 1388"/>
              <a:gd name="T39" fmla="*/ 332 h 1134"/>
              <a:gd name="T40" fmla="*/ 769 w 1388"/>
              <a:gd name="T41" fmla="*/ 332 h 1134"/>
              <a:gd name="T42" fmla="*/ 769 w 1388"/>
              <a:gd name="T43" fmla="*/ 4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8" h="1134">
                <a:moveTo>
                  <a:pt x="1349" y="967"/>
                </a:moveTo>
                <a:cubicBezTo>
                  <a:pt x="781" y="49"/>
                  <a:pt x="781" y="49"/>
                  <a:pt x="781" y="49"/>
                </a:cubicBezTo>
                <a:cubicBezTo>
                  <a:pt x="781" y="49"/>
                  <a:pt x="758" y="0"/>
                  <a:pt x="692" y="0"/>
                </a:cubicBezTo>
                <a:cubicBezTo>
                  <a:pt x="626" y="0"/>
                  <a:pt x="600" y="48"/>
                  <a:pt x="600" y="48"/>
                </a:cubicBezTo>
                <a:cubicBezTo>
                  <a:pt x="32" y="962"/>
                  <a:pt x="32" y="962"/>
                  <a:pt x="32" y="962"/>
                </a:cubicBezTo>
                <a:cubicBezTo>
                  <a:pt x="32" y="962"/>
                  <a:pt x="0" y="1021"/>
                  <a:pt x="29" y="1074"/>
                </a:cubicBezTo>
                <a:cubicBezTo>
                  <a:pt x="58" y="1127"/>
                  <a:pt x="115" y="1128"/>
                  <a:pt x="115" y="1128"/>
                </a:cubicBezTo>
                <a:cubicBezTo>
                  <a:pt x="1263" y="1128"/>
                  <a:pt x="1263" y="1128"/>
                  <a:pt x="1263" y="1128"/>
                </a:cubicBezTo>
                <a:cubicBezTo>
                  <a:pt x="1263" y="1128"/>
                  <a:pt x="1308" y="1134"/>
                  <a:pt x="1348" y="1081"/>
                </a:cubicBezTo>
                <a:cubicBezTo>
                  <a:pt x="1388" y="1028"/>
                  <a:pt x="1349" y="967"/>
                  <a:pt x="1349" y="967"/>
                </a:cubicBezTo>
                <a:close/>
                <a:moveTo>
                  <a:pt x="769" y="996"/>
                </a:moveTo>
                <a:cubicBezTo>
                  <a:pt x="614" y="996"/>
                  <a:pt x="614" y="996"/>
                  <a:pt x="614" y="996"/>
                </a:cubicBezTo>
                <a:cubicBezTo>
                  <a:pt x="614" y="849"/>
                  <a:pt x="614" y="849"/>
                  <a:pt x="614" y="849"/>
                </a:cubicBezTo>
                <a:cubicBezTo>
                  <a:pt x="769" y="849"/>
                  <a:pt x="769" y="849"/>
                  <a:pt x="769" y="849"/>
                </a:cubicBezTo>
                <a:lnTo>
                  <a:pt x="769" y="996"/>
                </a:lnTo>
                <a:close/>
                <a:moveTo>
                  <a:pt x="769" y="492"/>
                </a:moveTo>
                <a:cubicBezTo>
                  <a:pt x="730" y="751"/>
                  <a:pt x="730" y="751"/>
                  <a:pt x="730" y="751"/>
                </a:cubicBezTo>
                <a:cubicBezTo>
                  <a:pt x="655" y="751"/>
                  <a:pt x="655" y="751"/>
                  <a:pt x="655" y="751"/>
                </a:cubicBezTo>
                <a:cubicBezTo>
                  <a:pt x="614" y="492"/>
                  <a:pt x="614" y="492"/>
                  <a:pt x="614" y="492"/>
                </a:cubicBezTo>
                <a:cubicBezTo>
                  <a:pt x="614" y="332"/>
                  <a:pt x="614" y="332"/>
                  <a:pt x="614" y="332"/>
                </a:cubicBezTo>
                <a:cubicBezTo>
                  <a:pt x="769" y="332"/>
                  <a:pt x="769" y="332"/>
                  <a:pt x="769" y="332"/>
                </a:cubicBezTo>
                <a:lnTo>
                  <a:pt x="769" y="49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71669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childTnLst>
                          </p:cTn>
                        </p:par>
                        <p:par>
                          <p:cTn id="33" fill="hold">
                            <p:stCondLst>
                              <p:cond delay="25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50"/>
                                        <p:tgtEl>
                                          <p:spTgt spid="22"/>
                                        </p:tgtEl>
                                      </p:cBhvr>
                                    </p:animEffect>
                                  </p:childTnLst>
                                </p:cTn>
                              </p:par>
                            </p:childTnLst>
                          </p:cTn>
                        </p:par>
                        <p:par>
                          <p:cTn id="37" fill="hold">
                            <p:stCondLst>
                              <p:cond delay="500"/>
                            </p:stCondLst>
                            <p:childTnLst>
                              <p:par>
                                <p:cTn id="38" presetID="35" presetClass="path" presetSubtype="0" accel="50000" decel="50000" fill="hold" grpId="1" nodeType="afterEffect">
                                  <p:stCondLst>
                                    <p:cond delay="0"/>
                                  </p:stCondLst>
                                  <p:childTnLst>
                                    <p:animMotion origin="layout" path="M -1.91728E-6 -6.40036E-7 L -0.34835 0.18225 " pathEditMode="relative" rAng="0" ptsTypes="AA">
                                      <p:cBhvr>
                                        <p:cTn id="39" dur="1000" fill="hold"/>
                                        <p:tgtEl>
                                          <p:spTgt spid="22"/>
                                        </p:tgtEl>
                                        <p:attrNameLst>
                                          <p:attrName>ppt_x</p:attrName>
                                          <p:attrName>ppt_y</p:attrName>
                                        </p:attrNameLst>
                                      </p:cBhvr>
                                      <p:rCtr x="-17424" y="9101"/>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50"/>
                                        <p:tgtEl>
                                          <p:spTgt spid="7"/>
                                        </p:tgtEl>
                                      </p:cBhvr>
                                    </p:animEffect>
                                    <p:set>
                                      <p:cBhvr>
                                        <p:cTn id="44" dur="1" fill="hold">
                                          <p:stCondLst>
                                            <p:cond delay="249"/>
                                          </p:stCondLst>
                                        </p:cTn>
                                        <p:tgtEl>
                                          <p:spTgt spid="7"/>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250"/>
                                        <p:tgtEl>
                                          <p:spTgt spid="22"/>
                                        </p:tgtEl>
                                      </p:cBhvr>
                                    </p:animEffect>
                                    <p:set>
                                      <p:cBhvr>
                                        <p:cTn id="47" dur="1" fill="hold">
                                          <p:stCondLst>
                                            <p:cond delay="249"/>
                                          </p:stCondLst>
                                        </p:cTn>
                                        <p:tgtEl>
                                          <p:spTgt spid="22"/>
                                        </p:tgtEl>
                                        <p:attrNameLst>
                                          <p:attrName>style.visibility</p:attrName>
                                        </p:attrNameLst>
                                      </p:cBhvr>
                                      <p:to>
                                        <p:strVal val="hidden"/>
                                      </p:to>
                                    </p:set>
                                  </p:childTnLst>
                                </p:cTn>
                              </p:par>
                            </p:childTnLst>
                          </p:cTn>
                        </p:par>
                        <p:par>
                          <p:cTn id="48" fill="hold">
                            <p:stCondLst>
                              <p:cond delay="25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5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250"/>
                                        <p:tgtEl>
                                          <p:spTgt spid="30"/>
                                        </p:tgtEl>
                                      </p:cBhvr>
                                    </p:animEffect>
                                  </p:childTnLst>
                                </p:cTn>
                              </p:par>
                            </p:childTnLst>
                          </p:cTn>
                        </p:par>
                        <p:par>
                          <p:cTn id="57" fill="hold">
                            <p:stCondLst>
                              <p:cond delay="250"/>
                            </p:stCondLst>
                            <p:childTnLst>
                              <p:par>
                                <p:cTn id="58" presetID="63" presetClass="path" presetSubtype="0" accel="50000" decel="50000" fill="hold" grpId="1" nodeType="afterEffect">
                                  <p:stCondLst>
                                    <p:cond delay="0"/>
                                  </p:stCondLst>
                                  <p:childTnLst>
                                    <p:animMotion origin="layout" path="M 2.04493E-6 3.82206E-6 L 0.18509 0.25851 " pathEditMode="relative" rAng="0" ptsTypes="AA">
                                      <p:cBhvr>
                                        <p:cTn id="59" dur="1000" fill="hold"/>
                                        <p:tgtEl>
                                          <p:spTgt spid="30"/>
                                        </p:tgtEl>
                                        <p:attrNameLst>
                                          <p:attrName>ppt_x</p:attrName>
                                          <p:attrName>ppt_y</p:attrName>
                                        </p:attrNameLst>
                                      </p:cBhvr>
                                      <p:rCtr x="9255" y="12914"/>
                                    </p:animMotion>
                                  </p:childTnLst>
                                </p:cTn>
                              </p:par>
                            </p:childTnLst>
                          </p:cTn>
                        </p:par>
                        <p:par>
                          <p:cTn id="60" fill="hold">
                            <p:stCondLst>
                              <p:cond delay="1250"/>
                            </p:stCondLst>
                            <p:childTnLst>
                              <p:par>
                                <p:cTn id="61" presetID="63" presetClass="path" presetSubtype="0" accel="50000" decel="50000" fill="hold" grpId="2" nodeType="afterEffect">
                                  <p:stCondLst>
                                    <p:cond delay="0"/>
                                  </p:stCondLst>
                                  <p:childTnLst>
                                    <p:animMotion origin="layout" path="M 0.18509 0.25851 L 0.50983 0.29754 " pathEditMode="relative" rAng="0" ptsTypes="AA">
                                      <p:cBhvr>
                                        <p:cTn id="62" dur="1000" fill="hold"/>
                                        <p:tgtEl>
                                          <p:spTgt spid="30"/>
                                        </p:tgtEl>
                                        <p:attrNameLst>
                                          <p:attrName>ppt_x</p:attrName>
                                          <p:attrName>ppt_y</p:attrName>
                                        </p:attrNameLst>
                                      </p:cBhvr>
                                      <p:rCtr x="16237" y="1952"/>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50"/>
                                        <p:tgtEl>
                                          <p:spTgt spid="24"/>
                                        </p:tgtEl>
                                      </p:cBhvr>
                                    </p:animEffect>
                                  </p:childTnLst>
                                </p:cTn>
                              </p:par>
                            </p:childTnLst>
                          </p:cTn>
                        </p:par>
                        <p:par>
                          <p:cTn id="73" fill="hold">
                            <p:stCondLst>
                              <p:cond delay="250"/>
                            </p:stCondLst>
                            <p:childTnLst>
                              <p:par>
                                <p:cTn id="74" presetID="35" presetClass="path" presetSubtype="0" accel="50000" decel="50000" fill="hold" grpId="1" nodeType="afterEffect">
                                  <p:stCondLst>
                                    <p:cond delay="0"/>
                                  </p:stCondLst>
                                  <p:childTnLst>
                                    <p:animMotion origin="layout" path="M -3.51034E-6 -2.68724E-6 L -0.28963 -0.10871 " pathEditMode="relative" rAng="0" ptsTypes="AA">
                                      <p:cBhvr>
                                        <p:cTn id="75" dur="1000" fill="hold"/>
                                        <p:tgtEl>
                                          <p:spTgt spid="24"/>
                                        </p:tgtEl>
                                        <p:attrNameLst>
                                          <p:attrName>ppt_x</p:attrName>
                                          <p:attrName>ppt_y</p:attrName>
                                        </p:attrNameLst>
                                      </p:cBhvr>
                                      <p:rCtr x="-14348" y="-5447"/>
                                    </p:animMotion>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2" nodeType="clickEffect">
                                  <p:stCondLst>
                                    <p:cond delay="0"/>
                                  </p:stCondLst>
                                  <p:childTnLst>
                                    <p:animEffect transition="out" filter="fade">
                                      <p:cBhvr>
                                        <p:cTn id="79" dur="250"/>
                                        <p:tgtEl>
                                          <p:spTgt spid="24"/>
                                        </p:tgtEl>
                                      </p:cBhvr>
                                    </p:animEffect>
                                    <p:set>
                                      <p:cBhvr>
                                        <p:cTn id="80" dur="1" fill="hold">
                                          <p:stCondLst>
                                            <p:cond delay="249"/>
                                          </p:stCondLst>
                                        </p:cTn>
                                        <p:tgtEl>
                                          <p:spTgt spid="24"/>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50"/>
                                        <p:tgtEl>
                                          <p:spTgt spid="29"/>
                                        </p:tgtEl>
                                      </p:cBhvr>
                                    </p:animEffect>
                                  </p:childTnLst>
                                </p:cTn>
                              </p:par>
                            </p:childTnLst>
                          </p:cTn>
                        </p:par>
                        <p:par>
                          <p:cTn id="84" fill="hold">
                            <p:stCondLst>
                              <p:cond delay="25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250"/>
                                        <p:tgtEl>
                                          <p:spTgt spid="23"/>
                                        </p:tgtEl>
                                      </p:cBhvr>
                                    </p:animEffect>
                                  </p:childTnLst>
                                </p:cTn>
                              </p:par>
                            </p:childTnLst>
                          </p:cTn>
                        </p:par>
                        <p:par>
                          <p:cTn id="88" fill="hold">
                            <p:stCondLst>
                              <p:cond delay="500"/>
                            </p:stCondLst>
                            <p:childTnLst>
                              <p:par>
                                <p:cTn id="89" presetID="63" presetClass="path" presetSubtype="0" accel="50000" decel="50000" fill="hold" grpId="1" nodeType="afterEffect">
                                  <p:stCondLst>
                                    <p:cond delay="0"/>
                                  </p:stCondLst>
                                  <p:childTnLst>
                                    <p:animMotion origin="layout" path="M -3.90605E-7 -0.06128 L 0.19096 -0.00045 " pathEditMode="relative" rAng="0" ptsTypes="AA">
                                      <p:cBhvr>
                                        <p:cTn id="90" dur="1000" fill="hold"/>
                                        <p:tgtEl>
                                          <p:spTgt spid="23"/>
                                        </p:tgtEl>
                                        <p:attrNameLst>
                                          <p:attrName>ppt_x</p:attrName>
                                          <p:attrName>ppt_y</p:attrName>
                                        </p:attrNameLst>
                                      </p:cBhvr>
                                      <p:rCtr x="8935" y="1952"/>
                                    </p:animMotion>
                                  </p:childTnLst>
                                </p:cTn>
                              </p:par>
                            </p:childTnLst>
                          </p:cTn>
                        </p:par>
                        <p:par>
                          <p:cTn id="91" fill="hold">
                            <p:stCondLst>
                              <p:cond delay="1500"/>
                            </p:stCondLst>
                            <p:childTnLst>
                              <p:par>
                                <p:cTn id="92" presetID="49" presetClass="path" presetSubtype="0" accel="50000" decel="50000" fill="hold" grpId="3" nodeType="afterEffect">
                                  <p:stCondLst>
                                    <p:cond delay="0"/>
                                  </p:stCondLst>
                                  <p:childTnLst>
                                    <p:animMotion origin="layout" path="M 0.19096 -0.00045 L 0.32806 0.2113 " pathEditMode="relative" rAng="0" ptsTypes="AA">
                                      <p:cBhvr>
                                        <p:cTn id="93" dur="1000" fill="hold"/>
                                        <p:tgtEl>
                                          <p:spTgt spid="23"/>
                                        </p:tgtEl>
                                        <p:attrNameLst>
                                          <p:attrName>ppt_x</p:attrName>
                                          <p:attrName>ppt_y</p:attrName>
                                        </p:attrNameLst>
                                      </p:cBhvr>
                                      <p:rCtr x="7046" y="10849"/>
                                    </p:animMotion>
                                  </p:childTnLst>
                                </p:cTn>
                              </p:par>
                            </p:childTnLst>
                          </p:cTn>
                        </p:par>
                        <p:par>
                          <p:cTn id="94" fill="hold">
                            <p:stCondLst>
                              <p:cond delay="2500"/>
                            </p:stCondLst>
                            <p:childTnLst>
                              <p:par>
                                <p:cTn id="95" presetID="63" presetClass="path" presetSubtype="0" accel="50000" decel="50000" fill="hold" grpId="2" nodeType="afterEffect">
                                  <p:stCondLst>
                                    <p:cond delay="0"/>
                                  </p:stCondLst>
                                  <p:childTnLst>
                                    <p:animMotion origin="layout" path="M 0.32806 0.2113 L 0.54966 0.13686 " pathEditMode="relative" rAng="0" ptsTypes="AA">
                                      <p:cBhvr>
                                        <p:cTn id="96" dur="1000" fill="hold"/>
                                        <p:tgtEl>
                                          <p:spTgt spid="23"/>
                                        </p:tgtEl>
                                        <p:attrNameLst>
                                          <p:attrName>ppt_x</p:attrName>
                                          <p:attrName>ppt_y</p:attrName>
                                        </p:attrNameLst>
                                      </p:cBhvr>
                                      <p:rCtr x="11080" y="-3722"/>
                                    </p:animMotion>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250"/>
                                        <p:tgtEl>
                                          <p:spTgt spid="31"/>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250"/>
                                        <p:tgtEl>
                                          <p:spTgt spid="3"/>
                                        </p:tgtEl>
                                      </p:cBhvr>
                                    </p:animEffect>
                                  </p:childTnLst>
                                </p:cTn>
                              </p:par>
                            </p:childTnLst>
                          </p:cTn>
                        </p:par>
                        <p:par>
                          <p:cTn id="105" fill="hold">
                            <p:stCondLst>
                              <p:cond delay="250"/>
                            </p:stCondLst>
                            <p:childTnLst>
                              <p:par>
                                <p:cTn id="106" presetID="35" presetClass="path" presetSubtype="0" accel="50000" decel="50000" fill="hold" grpId="1" nodeType="afterEffect">
                                  <p:stCondLst>
                                    <p:cond delay="0"/>
                                  </p:stCondLst>
                                  <p:childTnLst>
                                    <p:animMotion origin="layout" path="M -2.94358E-6 2.4966E-6 L -0.10977 0.03677 " pathEditMode="relative" rAng="0" ptsTypes="AA">
                                      <p:cBhvr>
                                        <p:cTn id="107" dur="1000" fill="hold"/>
                                        <p:tgtEl>
                                          <p:spTgt spid="31"/>
                                        </p:tgtEl>
                                        <p:attrNameLst>
                                          <p:attrName>ppt_x</p:attrName>
                                          <p:attrName>ppt_y</p:attrName>
                                        </p:attrNameLst>
                                      </p:cBhvr>
                                      <p:rCtr x="-5489" y="1838"/>
                                    </p:animMotion>
                                  </p:childTnLst>
                                </p:cTn>
                              </p:par>
                            </p:childTnLst>
                          </p:cTn>
                        </p:par>
                        <p:par>
                          <p:cTn id="108" fill="hold">
                            <p:stCondLst>
                              <p:cond delay="1250"/>
                            </p:stCondLst>
                            <p:childTnLst>
                              <p:par>
                                <p:cTn id="109" presetID="35" presetClass="path" presetSubtype="0" accel="50000" decel="50000" fill="hold" grpId="2" nodeType="afterEffect">
                                  <p:stCondLst>
                                    <p:cond delay="0"/>
                                  </p:stCondLst>
                                  <p:childTnLst>
                                    <p:animMotion origin="layout" path="M -0.12203 0.01475 L -0.29129 -0.11008 " pathEditMode="relative" rAng="0" ptsTypes="AA">
                                      <p:cBhvr>
                                        <p:cTn id="110" dur="1000" fill="hold"/>
                                        <p:tgtEl>
                                          <p:spTgt spid="31"/>
                                        </p:tgtEl>
                                        <p:attrNameLst>
                                          <p:attrName>ppt_x</p:attrName>
                                          <p:attrName>ppt_y</p:attrName>
                                        </p:attrNameLst>
                                      </p:cBhvr>
                                      <p:rCtr x="-8463" y="-6241"/>
                                    </p:animMotion>
                                  </p:childTnLst>
                                </p:cTn>
                              </p:par>
                              <p:par>
                                <p:cTn id="111" presetID="10"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250"/>
                                        <p:tgtEl>
                                          <p:spTgt spid="35"/>
                                        </p:tgtEl>
                                      </p:cBhvr>
                                    </p:animEffect>
                                  </p:childTnLst>
                                </p:cTn>
                              </p:par>
                            </p:childTnLst>
                          </p:cTn>
                        </p:par>
                        <p:par>
                          <p:cTn id="114" fill="hold">
                            <p:stCondLst>
                              <p:cond delay="2250"/>
                            </p:stCondLst>
                            <p:childTnLst>
                              <p:par>
                                <p:cTn id="115" presetID="35" presetClass="path" presetSubtype="0" accel="50000" decel="50000" fill="hold" grpId="1" nodeType="afterEffect">
                                  <p:stCondLst>
                                    <p:cond delay="0"/>
                                  </p:stCondLst>
                                  <p:childTnLst>
                                    <p:animMotion origin="layout" path="M -3.15548E-6 1.82025E-6 L -0.34899 0.1069 " pathEditMode="relative" rAng="0" ptsTypes="AA">
                                      <p:cBhvr>
                                        <p:cTn id="116" dur="1000" fill="hold"/>
                                        <p:tgtEl>
                                          <p:spTgt spid="35"/>
                                        </p:tgtEl>
                                        <p:attrNameLst>
                                          <p:attrName>ppt_x</p:attrName>
                                          <p:attrName>ppt_y</p:attrName>
                                        </p:attrNameLst>
                                      </p:cBhvr>
                                      <p:rCtr x="-17450" y="53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7" grpId="0" animBg="1"/>
      <p:bldP spid="21" grpId="0" animBg="1"/>
      <p:bldP spid="22" grpId="0" animBg="1"/>
      <p:bldP spid="22" grpId="1" animBg="1"/>
      <p:bldP spid="22" grpId="2" animBg="1"/>
      <p:bldP spid="23" grpId="0" animBg="1"/>
      <p:bldP spid="23" grpId="1" animBg="1"/>
      <p:bldP spid="23" grpId="2" animBg="1"/>
      <p:bldP spid="23" grpId="3" animBg="1"/>
      <p:bldP spid="24" grpId="0" animBg="1"/>
      <p:bldP spid="24" grpId="1" animBg="1"/>
      <p:bldP spid="24" grpId="2" animBg="1"/>
      <p:bldP spid="29" grpId="0" animBg="1"/>
      <p:bldP spid="30" grpId="0" animBg="1"/>
      <p:bldP spid="30" grpId="1" animBg="1"/>
      <p:bldP spid="30" grpId="2" animBg="1"/>
      <p:bldP spid="31" grpId="0" animBg="1"/>
      <p:bldP spid="31" grpId="1" animBg="1"/>
      <p:bldP spid="31" grpId="2"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a:t>
            </a:r>
            <a:endParaRPr lang="en-US" dirty="0"/>
          </a:p>
        </p:txBody>
      </p:sp>
      <p:sp>
        <p:nvSpPr>
          <p:cNvPr id="36" name="Rounded Rectangle 6"/>
          <p:cNvSpPr/>
          <p:nvPr/>
        </p:nvSpPr>
        <p:spPr bwMode="black">
          <a:xfrm rot="16200000">
            <a:off x="3170237" y="1973262"/>
            <a:ext cx="838200" cy="129540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nvGrpSpPr>
          <p:cNvPr id="4" name="Group 3"/>
          <p:cNvGrpSpPr/>
          <p:nvPr/>
        </p:nvGrpSpPr>
        <p:grpSpPr>
          <a:xfrm>
            <a:off x="2812013" y="3985260"/>
            <a:ext cx="1676400" cy="1219200"/>
            <a:chOff x="4825429" y="3106728"/>
            <a:chExt cx="770679" cy="592040"/>
          </a:xfrm>
        </p:grpSpPr>
        <p:sp>
          <p:nvSpPr>
            <p:cNvPr id="37" name="Freeform 19"/>
            <p:cNvSpPr>
              <a:spLocks noEditPoints="1"/>
            </p:cNvSpPr>
            <p:nvPr/>
          </p:nvSpPr>
          <p:spPr bwMode="black">
            <a:xfrm>
              <a:off x="4931811" y="3106728"/>
              <a:ext cx="559097" cy="388785"/>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sz="1600"/>
            </a:p>
          </p:txBody>
        </p:sp>
        <p:sp>
          <p:nvSpPr>
            <p:cNvPr id="38" name="Freeform 20"/>
            <p:cNvSpPr>
              <a:spLocks/>
            </p:cNvSpPr>
            <p:nvPr/>
          </p:nvSpPr>
          <p:spPr bwMode="black">
            <a:xfrm>
              <a:off x="4825429" y="3520329"/>
              <a:ext cx="770679" cy="178439"/>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sz="1600"/>
            </a:p>
          </p:txBody>
        </p:sp>
      </p:grpSp>
      <p:sp>
        <p:nvSpPr>
          <p:cNvPr id="9" name="Freeform 8"/>
          <p:cNvSpPr/>
          <p:nvPr/>
        </p:nvSpPr>
        <p:spPr bwMode="auto">
          <a:xfrm>
            <a:off x="1089576" y="5037138"/>
            <a:ext cx="1943100" cy="394356"/>
          </a:xfrm>
          <a:custGeom>
            <a:avLst/>
            <a:gdLst>
              <a:gd name="connsiteX0" fmla="*/ 0 w 1943100"/>
              <a:gd name="connsiteY0" fmla="*/ 365760 h 394356"/>
              <a:gd name="connsiteX1" fmla="*/ 1028700 w 1943100"/>
              <a:gd name="connsiteY1" fmla="*/ 365760 h 394356"/>
              <a:gd name="connsiteX2" fmla="*/ 731520 w 1943100"/>
              <a:gd name="connsiteY2" fmla="*/ 68580 h 394356"/>
              <a:gd name="connsiteX3" fmla="*/ 1943100 w 1943100"/>
              <a:gd name="connsiteY3" fmla="*/ 0 h 394356"/>
            </a:gdLst>
            <a:ahLst/>
            <a:cxnLst>
              <a:cxn ang="0">
                <a:pos x="connsiteX0" y="connsiteY0"/>
              </a:cxn>
              <a:cxn ang="0">
                <a:pos x="connsiteX1" y="connsiteY1"/>
              </a:cxn>
              <a:cxn ang="0">
                <a:pos x="connsiteX2" y="connsiteY2"/>
              </a:cxn>
              <a:cxn ang="0">
                <a:pos x="connsiteX3" y="connsiteY3"/>
              </a:cxn>
            </a:cxnLst>
            <a:rect l="l" t="t" r="r" b="b"/>
            <a:pathLst>
              <a:path w="1943100" h="394356">
                <a:moveTo>
                  <a:pt x="0" y="365760"/>
                </a:moveTo>
                <a:cubicBezTo>
                  <a:pt x="453390" y="390525"/>
                  <a:pt x="906780" y="415290"/>
                  <a:pt x="1028700" y="365760"/>
                </a:cubicBezTo>
                <a:cubicBezTo>
                  <a:pt x="1150620" y="316230"/>
                  <a:pt x="579120" y="129540"/>
                  <a:pt x="731520" y="68580"/>
                </a:cubicBezTo>
                <a:cubicBezTo>
                  <a:pt x="883920" y="7620"/>
                  <a:pt x="1413510" y="3810"/>
                  <a:pt x="1943100" y="0"/>
                </a:cubicBezTo>
              </a:path>
            </a:pathLst>
          </a:custGeom>
          <a:noFill/>
          <a:ln w="571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9" name="Group 38"/>
          <p:cNvGrpSpPr/>
          <p:nvPr/>
        </p:nvGrpSpPr>
        <p:grpSpPr>
          <a:xfrm>
            <a:off x="602213" y="5020728"/>
            <a:ext cx="838200" cy="579217"/>
            <a:chOff x="2249082" y="4892315"/>
            <a:chExt cx="686460" cy="427355"/>
          </a:xfrm>
          <a:solidFill>
            <a:srgbClr val="FF0000"/>
          </a:solidFill>
        </p:grpSpPr>
        <p:grpSp>
          <p:nvGrpSpPr>
            <p:cNvPr id="40" name="Group 39"/>
            <p:cNvGrpSpPr/>
            <p:nvPr/>
          </p:nvGrpSpPr>
          <p:grpSpPr>
            <a:xfrm rot="5400000">
              <a:off x="2249387" y="4926300"/>
              <a:ext cx="248285" cy="248895"/>
              <a:chOff x="7561485" y="2888598"/>
              <a:chExt cx="1397407" cy="858189"/>
            </a:xfrm>
            <a:grpFill/>
          </p:grpSpPr>
          <p:sp>
            <p:nvSpPr>
              <p:cNvPr id="46" name="Freeform 45"/>
              <p:cNvSpPr>
                <a:spLocks/>
              </p:cNvSpPr>
              <p:nvPr/>
            </p:nvSpPr>
            <p:spPr bwMode="auto">
              <a:xfrm>
                <a:off x="7561485" y="3332841"/>
                <a:ext cx="1397407" cy="413946"/>
              </a:xfrm>
              <a:custGeom>
                <a:avLst/>
                <a:gdLst>
                  <a:gd name="T0" fmla="*/ 182 w 365"/>
                  <a:gd name="T1" fmla="*/ 106 h 108"/>
                  <a:gd name="T2" fmla="*/ 365 w 365"/>
                  <a:gd name="T3" fmla="*/ 0 h 108"/>
                  <a:gd name="T4" fmla="*/ 182 w 365"/>
                  <a:gd name="T5" fmla="*/ 75 h 108"/>
                  <a:gd name="T6" fmla="*/ 0 w 365"/>
                  <a:gd name="T7" fmla="*/ 0 h 108"/>
                  <a:gd name="T8" fmla="*/ 182 w 365"/>
                  <a:gd name="T9" fmla="*/ 106 h 108"/>
                </a:gdLst>
                <a:ahLst/>
                <a:cxnLst>
                  <a:cxn ang="0">
                    <a:pos x="T0" y="T1"/>
                  </a:cxn>
                  <a:cxn ang="0">
                    <a:pos x="T2" y="T3"/>
                  </a:cxn>
                  <a:cxn ang="0">
                    <a:pos x="T4" y="T5"/>
                  </a:cxn>
                  <a:cxn ang="0">
                    <a:pos x="T6" y="T7"/>
                  </a:cxn>
                  <a:cxn ang="0">
                    <a:pos x="T8" y="T9"/>
                  </a:cxn>
                </a:cxnLst>
                <a:rect l="0" t="0" r="r" b="b"/>
                <a:pathLst>
                  <a:path w="365" h="108">
                    <a:moveTo>
                      <a:pt x="182" y="106"/>
                    </a:moveTo>
                    <a:cubicBezTo>
                      <a:pt x="267" y="108"/>
                      <a:pt x="339" y="56"/>
                      <a:pt x="365" y="0"/>
                    </a:cubicBezTo>
                    <a:cubicBezTo>
                      <a:pt x="318" y="48"/>
                      <a:pt x="250" y="75"/>
                      <a:pt x="182" y="75"/>
                    </a:cubicBezTo>
                    <a:cubicBezTo>
                      <a:pt x="115" y="75"/>
                      <a:pt x="47" y="48"/>
                      <a:pt x="0" y="0"/>
                    </a:cubicBezTo>
                    <a:cubicBezTo>
                      <a:pt x="26" y="56"/>
                      <a:pt x="98" y="108"/>
                      <a:pt x="182"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7779691" y="3076167"/>
                <a:ext cx="960994" cy="317949"/>
              </a:xfrm>
              <a:custGeom>
                <a:avLst/>
                <a:gdLst>
                  <a:gd name="T0" fmla="*/ 125 w 251"/>
                  <a:gd name="T1" fmla="*/ 82 h 83"/>
                  <a:gd name="T2" fmla="*/ 251 w 251"/>
                  <a:gd name="T3" fmla="*/ 0 h 83"/>
                  <a:gd name="T4" fmla="*/ 125 w 251"/>
                  <a:gd name="T5" fmla="*/ 55 h 83"/>
                  <a:gd name="T6" fmla="*/ 0 w 251"/>
                  <a:gd name="T7" fmla="*/ 0 h 83"/>
                  <a:gd name="T8" fmla="*/ 125 w 251"/>
                  <a:gd name="T9" fmla="*/ 82 h 83"/>
                </a:gdLst>
                <a:ahLst/>
                <a:cxnLst>
                  <a:cxn ang="0">
                    <a:pos x="T0" y="T1"/>
                  </a:cxn>
                  <a:cxn ang="0">
                    <a:pos x="T2" y="T3"/>
                  </a:cxn>
                  <a:cxn ang="0">
                    <a:pos x="T4" y="T5"/>
                  </a:cxn>
                  <a:cxn ang="0">
                    <a:pos x="T6" y="T7"/>
                  </a:cxn>
                  <a:cxn ang="0">
                    <a:pos x="T8" y="T9"/>
                  </a:cxn>
                </a:cxnLst>
                <a:rect l="0" t="0" r="r" b="b"/>
                <a:pathLst>
                  <a:path w="251" h="83">
                    <a:moveTo>
                      <a:pt x="125" y="82"/>
                    </a:moveTo>
                    <a:cubicBezTo>
                      <a:pt x="187" y="83"/>
                      <a:pt x="235" y="41"/>
                      <a:pt x="251" y="0"/>
                    </a:cubicBezTo>
                    <a:cubicBezTo>
                      <a:pt x="217" y="33"/>
                      <a:pt x="172" y="56"/>
                      <a:pt x="125" y="55"/>
                    </a:cubicBezTo>
                    <a:cubicBezTo>
                      <a:pt x="79" y="56"/>
                      <a:pt x="34" y="33"/>
                      <a:pt x="0" y="0"/>
                    </a:cubicBezTo>
                    <a:cubicBezTo>
                      <a:pt x="16" y="41"/>
                      <a:pt x="64" y="83"/>
                      <a:pt x="125"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982579" y="2888598"/>
                <a:ext cx="555218" cy="206973"/>
              </a:xfrm>
              <a:custGeom>
                <a:avLst/>
                <a:gdLst>
                  <a:gd name="T0" fmla="*/ 145 w 145"/>
                  <a:gd name="T1" fmla="*/ 0 h 54"/>
                  <a:gd name="T2" fmla="*/ 72 w 145"/>
                  <a:gd name="T3" fmla="*/ 30 h 54"/>
                  <a:gd name="T4" fmla="*/ 0 w 145"/>
                  <a:gd name="T5" fmla="*/ 0 h 54"/>
                  <a:gd name="T6" fmla="*/ 72 w 145"/>
                  <a:gd name="T7" fmla="*/ 54 h 54"/>
                  <a:gd name="T8" fmla="*/ 145 w 145"/>
                  <a:gd name="T9" fmla="*/ 0 h 54"/>
                </a:gdLst>
                <a:ahLst/>
                <a:cxnLst>
                  <a:cxn ang="0">
                    <a:pos x="T0" y="T1"/>
                  </a:cxn>
                  <a:cxn ang="0">
                    <a:pos x="T2" y="T3"/>
                  </a:cxn>
                  <a:cxn ang="0">
                    <a:pos x="T4" y="T5"/>
                  </a:cxn>
                  <a:cxn ang="0">
                    <a:pos x="T6" y="T7"/>
                  </a:cxn>
                  <a:cxn ang="0">
                    <a:pos x="T8" y="T9"/>
                  </a:cxn>
                </a:cxnLst>
                <a:rect l="0" t="0" r="r" b="b"/>
                <a:pathLst>
                  <a:path w="145" h="54">
                    <a:moveTo>
                      <a:pt x="145" y="0"/>
                    </a:moveTo>
                    <a:cubicBezTo>
                      <a:pt x="126" y="19"/>
                      <a:pt x="99" y="30"/>
                      <a:pt x="72" y="30"/>
                    </a:cubicBezTo>
                    <a:cubicBezTo>
                      <a:pt x="45" y="30"/>
                      <a:pt x="19" y="19"/>
                      <a:pt x="0" y="0"/>
                    </a:cubicBezTo>
                    <a:cubicBezTo>
                      <a:pt x="5" y="27"/>
                      <a:pt x="35" y="54"/>
                      <a:pt x="72" y="54"/>
                    </a:cubicBezTo>
                    <a:cubicBezTo>
                      <a:pt x="110" y="54"/>
                      <a:pt x="140" y="27"/>
                      <a:pt x="1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rot="16200000" flipH="1">
              <a:off x="2660434" y="4899782"/>
              <a:ext cx="248284" cy="301932"/>
              <a:chOff x="7561485" y="2888598"/>
              <a:chExt cx="1397407" cy="858189"/>
            </a:xfrm>
            <a:grpFill/>
          </p:grpSpPr>
          <p:sp>
            <p:nvSpPr>
              <p:cNvPr id="43" name="Freeform 42"/>
              <p:cNvSpPr>
                <a:spLocks/>
              </p:cNvSpPr>
              <p:nvPr/>
            </p:nvSpPr>
            <p:spPr bwMode="auto">
              <a:xfrm>
                <a:off x="7561485" y="3332841"/>
                <a:ext cx="1397407" cy="413946"/>
              </a:xfrm>
              <a:custGeom>
                <a:avLst/>
                <a:gdLst>
                  <a:gd name="T0" fmla="*/ 182 w 365"/>
                  <a:gd name="T1" fmla="*/ 106 h 108"/>
                  <a:gd name="T2" fmla="*/ 365 w 365"/>
                  <a:gd name="T3" fmla="*/ 0 h 108"/>
                  <a:gd name="T4" fmla="*/ 182 w 365"/>
                  <a:gd name="T5" fmla="*/ 75 h 108"/>
                  <a:gd name="T6" fmla="*/ 0 w 365"/>
                  <a:gd name="T7" fmla="*/ 0 h 108"/>
                  <a:gd name="T8" fmla="*/ 182 w 365"/>
                  <a:gd name="T9" fmla="*/ 106 h 108"/>
                </a:gdLst>
                <a:ahLst/>
                <a:cxnLst>
                  <a:cxn ang="0">
                    <a:pos x="T0" y="T1"/>
                  </a:cxn>
                  <a:cxn ang="0">
                    <a:pos x="T2" y="T3"/>
                  </a:cxn>
                  <a:cxn ang="0">
                    <a:pos x="T4" y="T5"/>
                  </a:cxn>
                  <a:cxn ang="0">
                    <a:pos x="T6" y="T7"/>
                  </a:cxn>
                  <a:cxn ang="0">
                    <a:pos x="T8" y="T9"/>
                  </a:cxn>
                </a:cxnLst>
                <a:rect l="0" t="0" r="r" b="b"/>
                <a:pathLst>
                  <a:path w="365" h="108">
                    <a:moveTo>
                      <a:pt x="182" y="106"/>
                    </a:moveTo>
                    <a:cubicBezTo>
                      <a:pt x="267" y="108"/>
                      <a:pt x="339" y="56"/>
                      <a:pt x="365" y="0"/>
                    </a:cubicBezTo>
                    <a:cubicBezTo>
                      <a:pt x="318" y="48"/>
                      <a:pt x="250" y="75"/>
                      <a:pt x="182" y="75"/>
                    </a:cubicBezTo>
                    <a:cubicBezTo>
                      <a:pt x="115" y="75"/>
                      <a:pt x="47" y="48"/>
                      <a:pt x="0" y="0"/>
                    </a:cubicBezTo>
                    <a:cubicBezTo>
                      <a:pt x="26" y="56"/>
                      <a:pt x="98" y="108"/>
                      <a:pt x="182"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7779691" y="3076167"/>
                <a:ext cx="960994" cy="317949"/>
              </a:xfrm>
              <a:custGeom>
                <a:avLst/>
                <a:gdLst>
                  <a:gd name="T0" fmla="*/ 125 w 251"/>
                  <a:gd name="T1" fmla="*/ 82 h 83"/>
                  <a:gd name="T2" fmla="*/ 251 w 251"/>
                  <a:gd name="T3" fmla="*/ 0 h 83"/>
                  <a:gd name="T4" fmla="*/ 125 w 251"/>
                  <a:gd name="T5" fmla="*/ 55 h 83"/>
                  <a:gd name="T6" fmla="*/ 0 w 251"/>
                  <a:gd name="T7" fmla="*/ 0 h 83"/>
                  <a:gd name="T8" fmla="*/ 125 w 251"/>
                  <a:gd name="T9" fmla="*/ 82 h 83"/>
                </a:gdLst>
                <a:ahLst/>
                <a:cxnLst>
                  <a:cxn ang="0">
                    <a:pos x="T0" y="T1"/>
                  </a:cxn>
                  <a:cxn ang="0">
                    <a:pos x="T2" y="T3"/>
                  </a:cxn>
                  <a:cxn ang="0">
                    <a:pos x="T4" y="T5"/>
                  </a:cxn>
                  <a:cxn ang="0">
                    <a:pos x="T6" y="T7"/>
                  </a:cxn>
                  <a:cxn ang="0">
                    <a:pos x="T8" y="T9"/>
                  </a:cxn>
                </a:cxnLst>
                <a:rect l="0" t="0" r="r" b="b"/>
                <a:pathLst>
                  <a:path w="251" h="83">
                    <a:moveTo>
                      <a:pt x="125" y="82"/>
                    </a:moveTo>
                    <a:cubicBezTo>
                      <a:pt x="187" y="83"/>
                      <a:pt x="235" y="41"/>
                      <a:pt x="251" y="0"/>
                    </a:cubicBezTo>
                    <a:cubicBezTo>
                      <a:pt x="217" y="33"/>
                      <a:pt x="172" y="56"/>
                      <a:pt x="125" y="55"/>
                    </a:cubicBezTo>
                    <a:cubicBezTo>
                      <a:pt x="79" y="56"/>
                      <a:pt x="34" y="33"/>
                      <a:pt x="0" y="0"/>
                    </a:cubicBezTo>
                    <a:cubicBezTo>
                      <a:pt x="16" y="41"/>
                      <a:pt x="64" y="83"/>
                      <a:pt x="125"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7982579" y="2888598"/>
                <a:ext cx="555218" cy="206973"/>
              </a:xfrm>
              <a:custGeom>
                <a:avLst/>
                <a:gdLst>
                  <a:gd name="T0" fmla="*/ 145 w 145"/>
                  <a:gd name="T1" fmla="*/ 0 h 54"/>
                  <a:gd name="T2" fmla="*/ 72 w 145"/>
                  <a:gd name="T3" fmla="*/ 30 h 54"/>
                  <a:gd name="T4" fmla="*/ 0 w 145"/>
                  <a:gd name="T5" fmla="*/ 0 h 54"/>
                  <a:gd name="T6" fmla="*/ 72 w 145"/>
                  <a:gd name="T7" fmla="*/ 54 h 54"/>
                  <a:gd name="T8" fmla="*/ 145 w 145"/>
                  <a:gd name="T9" fmla="*/ 0 h 54"/>
                </a:gdLst>
                <a:ahLst/>
                <a:cxnLst>
                  <a:cxn ang="0">
                    <a:pos x="T0" y="T1"/>
                  </a:cxn>
                  <a:cxn ang="0">
                    <a:pos x="T2" y="T3"/>
                  </a:cxn>
                  <a:cxn ang="0">
                    <a:pos x="T4" y="T5"/>
                  </a:cxn>
                  <a:cxn ang="0">
                    <a:pos x="T6" y="T7"/>
                  </a:cxn>
                  <a:cxn ang="0">
                    <a:pos x="T8" y="T9"/>
                  </a:cxn>
                </a:cxnLst>
                <a:rect l="0" t="0" r="r" b="b"/>
                <a:pathLst>
                  <a:path w="145" h="54">
                    <a:moveTo>
                      <a:pt x="145" y="0"/>
                    </a:moveTo>
                    <a:cubicBezTo>
                      <a:pt x="126" y="19"/>
                      <a:pt x="99" y="30"/>
                      <a:pt x="72" y="30"/>
                    </a:cubicBezTo>
                    <a:cubicBezTo>
                      <a:pt x="45" y="30"/>
                      <a:pt x="19" y="19"/>
                      <a:pt x="0" y="0"/>
                    </a:cubicBezTo>
                    <a:cubicBezTo>
                      <a:pt x="5" y="27"/>
                      <a:pt x="35" y="54"/>
                      <a:pt x="72" y="54"/>
                    </a:cubicBezTo>
                    <a:cubicBezTo>
                      <a:pt x="110" y="54"/>
                      <a:pt x="140" y="27"/>
                      <a:pt x="1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Trapezoid 41"/>
            <p:cNvSpPr/>
            <p:nvPr/>
          </p:nvSpPr>
          <p:spPr>
            <a:xfrm>
              <a:off x="2351365" y="4892315"/>
              <a:ext cx="438541" cy="42735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16"/>
          <p:cNvSpPr>
            <a:spLocks noEditPoints="1"/>
          </p:cNvSpPr>
          <p:nvPr/>
        </p:nvSpPr>
        <p:spPr bwMode="auto">
          <a:xfrm>
            <a:off x="5719775" y="2464119"/>
            <a:ext cx="1377923" cy="328740"/>
          </a:xfrm>
          <a:custGeom>
            <a:avLst/>
            <a:gdLst>
              <a:gd name="T0" fmla="*/ 558 w 570"/>
              <a:gd name="T1" fmla="*/ 0 h 278"/>
              <a:gd name="T2" fmla="*/ 12 w 570"/>
              <a:gd name="T3" fmla="*/ 0 h 278"/>
              <a:gd name="T4" fmla="*/ 0 w 570"/>
              <a:gd name="T5" fmla="*/ 12 h 278"/>
              <a:gd name="T6" fmla="*/ 0 w 570"/>
              <a:gd name="T7" fmla="*/ 266 h 278"/>
              <a:gd name="T8" fmla="*/ 12 w 570"/>
              <a:gd name="T9" fmla="*/ 278 h 278"/>
              <a:gd name="T10" fmla="*/ 558 w 570"/>
              <a:gd name="T11" fmla="*/ 278 h 278"/>
              <a:gd name="T12" fmla="*/ 570 w 570"/>
              <a:gd name="T13" fmla="*/ 266 h 278"/>
              <a:gd name="T14" fmla="*/ 570 w 570"/>
              <a:gd name="T15" fmla="*/ 12 h 278"/>
              <a:gd name="T16" fmla="*/ 558 w 570"/>
              <a:gd name="T17" fmla="*/ 0 h 278"/>
              <a:gd name="T18" fmla="*/ 119 w 570"/>
              <a:gd name="T19" fmla="*/ 243 h 278"/>
              <a:gd name="T20" fmla="*/ 36 w 570"/>
              <a:gd name="T21" fmla="*/ 243 h 278"/>
              <a:gd name="T22" fmla="*/ 36 w 570"/>
              <a:gd name="T23" fmla="*/ 36 h 278"/>
              <a:gd name="T24" fmla="*/ 119 w 570"/>
              <a:gd name="T25" fmla="*/ 36 h 278"/>
              <a:gd name="T26" fmla="*/ 119 w 570"/>
              <a:gd name="T27" fmla="*/ 243 h 278"/>
              <a:gd name="T28" fmla="*/ 223 w 570"/>
              <a:gd name="T29" fmla="*/ 243 h 278"/>
              <a:gd name="T30" fmla="*/ 139 w 570"/>
              <a:gd name="T31" fmla="*/ 243 h 278"/>
              <a:gd name="T32" fmla="*/ 139 w 570"/>
              <a:gd name="T33" fmla="*/ 36 h 278"/>
              <a:gd name="T34" fmla="*/ 223 w 570"/>
              <a:gd name="T35" fmla="*/ 36 h 278"/>
              <a:gd name="T36" fmla="*/ 223 w 570"/>
              <a:gd name="T37" fmla="*/ 243 h 278"/>
              <a:gd name="T38" fmla="*/ 328 w 570"/>
              <a:gd name="T39" fmla="*/ 243 h 278"/>
              <a:gd name="T40" fmla="*/ 243 w 570"/>
              <a:gd name="T41" fmla="*/ 243 h 278"/>
              <a:gd name="T42" fmla="*/ 243 w 570"/>
              <a:gd name="T43" fmla="*/ 36 h 278"/>
              <a:gd name="T44" fmla="*/ 328 w 570"/>
              <a:gd name="T45" fmla="*/ 36 h 278"/>
              <a:gd name="T46" fmla="*/ 328 w 570"/>
              <a:gd name="T47" fmla="*/ 243 h 278"/>
              <a:gd name="T48" fmla="*/ 433 w 570"/>
              <a:gd name="T49" fmla="*/ 243 h 278"/>
              <a:gd name="T50" fmla="*/ 348 w 570"/>
              <a:gd name="T51" fmla="*/ 243 h 278"/>
              <a:gd name="T52" fmla="*/ 348 w 570"/>
              <a:gd name="T53" fmla="*/ 36 h 278"/>
              <a:gd name="T54" fmla="*/ 433 w 570"/>
              <a:gd name="T55" fmla="*/ 36 h 278"/>
              <a:gd name="T56" fmla="*/ 433 w 570"/>
              <a:gd name="T57" fmla="*/ 243 h 278"/>
              <a:gd name="T58" fmla="*/ 536 w 570"/>
              <a:gd name="T59" fmla="*/ 243 h 278"/>
              <a:gd name="T60" fmla="*/ 453 w 570"/>
              <a:gd name="T61" fmla="*/ 243 h 278"/>
              <a:gd name="T62" fmla="*/ 453 w 570"/>
              <a:gd name="T63" fmla="*/ 36 h 278"/>
              <a:gd name="T64" fmla="*/ 536 w 570"/>
              <a:gd name="T65" fmla="*/ 36 h 278"/>
              <a:gd name="T66" fmla="*/ 536 w 570"/>
              <a:gd name="T67" fmla="*/ 24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0" h="278">
                <a:moveTo>
                  <a:pt x="558" y="0"/>
                </a:moveTo>
                <a:cubicBezTo>
                  <a:pt x="12" y="0"/>
                  <a:pt x="12" y="0"/>
                  <a:pt x="12" y="0"/>
                </a:cubicBezTo>
                <a:cubicBezTo>
                  <a:pt x="6" y="0"/>
                  <a:pt x="0" y="6"/>
                  <a:pt x="0" y="12"/>
                </a:cubicBezTo>
                <a:cubicBezTo>
                  <a:pt x="0" y="266"/>
                  <a:pt x="0" y="266"/>
                  <a:pt x="0" y="266"/>
                </a:cubicBezTo>
                <a:cubicBezTo>
                  <a:pt x="0" y="272"/>
                  <a:pt x="6" y="278"/>
                  <a:pt x="12" y="278"/>
                </a:cubicBezTo>
                <a:cubicBezTo>
                  <a:pt x="558" y="278"/>
                  <a:pt x="558" y="278"/>
                  <a:pt x="558" y="278"/>
                </a:cubicBezTo>
                <a:cubicBezTo>
                  <a:pt x="565" y="278"/>
                  <a:pt x="570" y="272"/>
                  <a:pt x="570" y="266"/>
                </a:cubicBezTo>
                <a:cubicBezTo>
                  <a:pt x="570" y="12"/>
                  <a:pt x="570" y="12"/>
                  <a:pt x="570" y="12"/>
                </a:cubicBezTo>
                <a:cubicBezTo>
                  <a:pt x="570" y="6"/>
                  <a:pt x="565" y="0"/>
                  <a:pt x="558" y="0"/>
                </a:cubicBezTo>
                <a:close/>
                <a:moveTo>
                  <a:pt x="119" y="243"/>
                </a:moveTo>
                <a:cubicBezTo>
                  <a:pt x="36" y="243"/>
                  <a:pt x="36" y="243"/>
                  <a:pt x="36" y="243"/>
                </a:cubicBezTo>
                <a:cubicBezTo>
                  <a:pt x="36" y="36"/>
                  <a:pt x="36" y="36"/>
                  <a:pt x="36" y="36"/>
                </a:cubicBezTo>
                <a:cubicBezTo>
                  <a:pt x="119" y="36"/>
                  <a:pt x="119" y="36"/>
                  <a:pt x="119" y="36"/>
                </a:cubicBezTo>
                <a:lnTo>
                  <a:pt x="119" y="243"/>
                </a:lnTo>
                <a:close/>
                <a:moveTo>
                  <a:pt x="223" y="243"/>
                </a:moveTo>
                <a:cubicBezTo>
                  <a:pt x="139" y="243"/>
                  <a:pt x="139" y="243"/>
                  <a:pt x="139" y="243"/>
                </a:cubicBezTo>
                <a:cubicBezTo>
                  <a:pt x="139" y="36"/>
                  <a:pt x="139" y="36"/>
                  <a:pt x="139" y="36"/>
                </a:cubicBezTo>
                <a:cubicBezTo>
                  <a:pt x="223" y="36"/>
                  <a:pt x="223" y="36"/>
                  <a:pt x="223" y="36"/>
                </a:cubicBezTo>
                <a:lnTo>
                  <a:pt x="223" y="243"/>
                </a:lnTo>
                <a:close/>
                <a:moveTo>
                  <a:pt x="328" y="243"/>
                </a:moveTo>
                <a:cubicBezTo>
                  <a:pt x="243" y="243"/>
                  <a:pt x="243" y="243"/>
                  <a:pt x="243" y="243"/>
                </a:cubicBezTo>
                <a:cubicBezTo>
                  <a:pt x="243" y="36"/>
                  <a:pt x="243" y="36"/>
                  <a:pt x="243" y="36"/>
                </a:cubicBezTo>
                <a:cubicBezTo>
                  <a:pt x="328" y="36"/>
                  <a:pt x="328" y="36"/>
                  <a:pt x="328" y="36"/>
                </a:cubicBezTo>
                <a:lnTo>
                  <a:pt x="328" y="243"/>
                </a:lnTo>
                <a:close/>
                <a:moveTo>
                  <a:pt x="433" y="243"/>
                </a:moveTo>
                <a:cubicBezTo>
                  <a:pt x="348" y="243"/>
                  <a:pt x="348" y="243"/>
                  <a:pt x="348" y="243"/>
                </a:cubicBezTo>
                <a:cubicBezTo>
                  <a:pt x="348" y="36"/>
                  <a:pt x="348" y="36"/>
                  <a:pt x="348" y="36"/>
                </a:cubicBezTo>
                <a:cubicBezTo>
                  <a:pt x="433" y="36"/>
                  <a:pt x="433" y="36"/>
                  <a:pt x="433" y="36"/>
                </a:cubicBezTo>
                <a:lnTo>
                  <a:pt x="433" y="243"/>
                </a:lnTo>
                <a:close/>
                <a:moveTo>
                  <a:pt x="536" y="243"/>
                </a:moveTo>
                <a:cubicBezTo>
                  <a:pt x="453" y="243"/>
                  <a:pt x="453" y="243"/>
                  <a:pt x="453" y="243"/>
                </a:cubicBezTo>
                <a:cubicBezTo>
                  <a:pt x="453" y="36"/>
                  <a:pt x="453" y="36"/>
                  <a:pt x="453" y="36"/>
                </a:cubicBezTo>
                <a:cubicBezTo>
                  <a:pt x="536" y="36"/>
                  <a:pt x="536" y="36"/>
                  <a:pt x="536" y="36"/>
                </a:cubicBezTo>
                <a:lnTo>
                  <a:pt x="536" y="24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bwMode="black">
          <a:xfrm>
            <a:off x="8580437" y="2126024"/>
            <a:ext cx="1103942" cy="898105"/>
            <a:chOff x="5184775" y="225425"/>
            <a:chExt cx="1500188" cy="1220788"/>
          </a:xfrm>
          <a:solidFill>
            <a:schemeClr val="bg1">
              <a:lumMod val="50000"/>
            </a:schemeClr>
          </a:solidFill>
        </p:grpSpPr>
        <p:sp>
          <p:nvSpPr>
            <p:cNvPr id="5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4" name="Group 53"/>
          <p:cNvGrpSpPr/>
          <p:nvPr/>
        </p:nvGrpSpPr>
        <p:grpSpPr>
          <a:xfrm>
            <a:off x="6449733" y="3937658"/>
            <a:ext cx="751110" cy="1183347"/>
            <a:chOff x="3945072" y="5667420"/>
            <a:chExt cx="519956" cy="748211"/>
          </a:xfrm>
          <a:solidFill>
            <a:schemeClr val="bg1">
              <a:lumMod val="50000"/>
            </a:schemeClr>
          </a:solidFill>
        </p:grpSpPr>
        <p:sp>
          <p:nvSpPr>
            <p:cNvPr id="55" name="Oval 16"/>
            <p:cNvSpPr>
              <a:spLocks noChangeArrowheads="1"/>
            </p:cNvSpPr>
            <p:nvPr/>
          </p:nvSpPr>
          <p:spPr bwMode="black">
            <a:xfrm>
              <a:off x="3945072" y="5667420"/>
              <a:ext cx="197828" cy="193569"/>
            </a:xfrm>
            <a:prstGeom prst="ellipse">
              <a:avLst/>
            </a:pr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en-US"/>
            </a:p>
          </p:txBody>
        </p:sp>
        <p:sp>
          <p:nvSpPr>
            <p:cNvPr id="56" name="Oval 16"/>
            <p:cNvSpPr>
              <a:spLocks noChangeArrowheads="1"/>
            </p:cNvSpPr>
            <p:nvPr/>
          </p:nvSpPr>
          <p:spPr bwMode="black">
            <a:xfrm>
              <a:off x="3945072" y="5943600"/>
              <a:ext cx="197828" cy="193569"/>
            </a:xfrm>
            <a:prstGeom prst="ellipse">
              <a:avLst/>
            </a:pr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en-US"/>
            </a:p>
          </p:txBody>
        </p:sp>
        <p:sp>
          <p:nvSpPr>
            <p:cNvPr id="57" name="Oval 16"/>
            <p:cNvSpPr>
              <a:spLocks noChangeArrowheads="1"/>
            </p:cNvSpPr>
            <p:nvPr/>
          </p:nvSpPr>
          <p:spPr bwMode="black">
            <a:xfrm>
              <a:off x="3950399" y="6222062"/>
              <a:ext cx="197828" cy="193569"/>
            </a:xfrm>
            <a:prstGeom prst="ellipse">
              <a:avLst/>
            </a:pr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en-US"/>
            </a:p>
          </p:txBody>
        </p:sp>
        <p:sp>
          <p:nvSpPr>
            <p:cNvPr id="58" name="Oval 16"/>
            <p:cNvSpPr>
              <a:spLocks noChangeArrowheads="1"/>
            </p:cNvSpPr>
            <p:nvPr/>
          </p:nvSpPr>
          <p:spPr bwMode="black">
            <a:xfrm>
              <a:off x="4267200" y="5943600"/>
              <a:ext cx="197828" cy="193569"/>
            </a:xfrm>
            <a:prstGeom prst="ellipse">
              <a:avLst/>
            </a:pr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en-US"/>
            </a:p>
          </p:txBody>
        </p:sp>
        <p:cxnSp>
          <p:nvCxnSpPr>
            <p:cNvPr id="59" name="Straight Connector 58"/>
            <p:cNvCxnSpPr>
              <a:stCxn id="58" idx="1"/>
              <a:endCxn id="55" idx="5"/>
            </p:cNvCxnSpPr>
            <p:nvPr/>
          </p:nvCxnSpPr>
          <p:spPr>
            <a:xfrm flipH="1" flipV="1">
              <a:off x="4113929" y="5832641"/>
              <a:ext cx="182242" cy="139307"/>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8" idx="2"/>
              <a:endCxn id="56" idx="6"/>
            </p:cNvCxnSpPr>
            <p:nvPr/>
          </p:nvCxnSpPr>
          <p:spPr>
            <a:xfrm flipH="1">
              <a:off x="4142900" y="6040385"/>
              <a:ext cx="124300" cy="0"/>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3"/>
              <a:endCxn id="57" idx="7"/>
            </p:cNvCxnSpPr>
            <p:nvPr/>
          </p:nvCxnSpPr>
          <p:spPr>
            <a:xfrm flipH="1">
              <a:off x="4119256" y="6108821"/>
              <a:ext cx="176915" cy="141589"/>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a:off x="4488413" y="2620962"/>
            <a:ext cx="990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361237" y="2614310"/>
            <a:ext cx="990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589837" y="3421062"/>
            <a:ext cx="838200" cy="5962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4476923" y="3143303"/>
            <a:ext cx="1741314" cy="835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545355" y="4527527"/>
            <a:ext cx="16728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Freeform 84"/>
          <p:cNvSpPr>
            <a:spLocks noEditPoints="1"/>
          </p:cNvSpPr>
          <p:nvPr/>
        </p:nvSpPr>
        <p:spPr bwMode="black">
          <a:xfrm>
            <a:off x="3224305" y="2341473"/>
            <a:ext cx="647541" cy="574031"/>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accent5"/>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70" name="Rectangle 69"/>
          <p:cNvSpPr/>
          <p:nvPr/>
        </p:nvSpPr>
        <p:spPr>
          <a:xfrm>
            <a:off x="273914" y="1371456"/>
            <a:ext cx="10010728" cy="646331"/>
          </a:xfrm>
          <a:prstGeom prst="rect">
            <a:avLst/>
          </a:prstGeom>
        </p:spPr>
        <p:txBody>
          <a:bodyPr wrap="square">
            <a:spAutoFit/>
          </a:bodyPr>
          <a:lstStyle/>
          <a:p>
            <a:r>
              <a:rPr lang="en-US" sz="1200" dirty="0" err="1">
                <a:solidFill>
                  <a:srgbClr val="0000FF"/>
                </a:solidFill>
                <a:highlight>
                  <a:srgbClr val="FFFFFF"/>
                </a:highlight>
                <a:latin typeface="Consolas" panose="020B0609020204030204" pitchFamily="49" charset="0"/>
              </a:rPr>
              <a:t>var</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captureUI</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Windows.Media.Capture.</a:t>
            </a:r>
            <a:r>
              <a:rPr lang="en-US" sz="1200" dirty="0" err="1">
                <a:solidFill>
                  <a:srgbClr val="2B91AF"/>
                </a:solidFill>
                <a:highlight>
                  <a:srgbClr val="FFFFFF"/>
                </a:highlight>
                <a:latin typeface="Consolas" panose="020B0609020204030204" pitchFamily="49" charset="0"/>
              </a:rPr>
              <a:t>CameraCaptureUI</a:t>
            </a:r>
            <a:r>
              <a:rPr lang="en-US" sz="1200" dirty="0">
                <a:solidFill>
                  <a:srgbClr val="000000"/>
                </a:solidFill>
                <a:highlight>
                  <a:srgbClr val="FFFFFF"/>
                </a:highlight>
                <a:latin typeface="Consolas" panose="020B0609020204030204" pitchFamily="49" charset="0"/>
              </a:rPr>
              <a:t>();</a:t>
            </a:r>
          </a:p>
          <a:p>
            <a:r>
              <a:rPr lang="en-US" sz="1200" dirty="0" err="1" smtClean="0">
                <a:solidFill>
                  <a:srgbClr val="2B91AF"/>
                </a:solidFill>
                <a:highlight>
                  <a:srgbClr val="FFFFFF"/>
                </a:highlight>
                <a:latin typeface="Consolas" panose="020B0609020204030204" pitchFamily="49" charset="0"/>
              </a:rPr>
              <a:t>StorageFile</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file = </a:t>
            </a:r>
            <a:r>
              <a:rPr lang="en-US" sz="1200" dirty="0">
                <a:solidFill>
                  <a:srgbClr val="0000FF"/>
                </a:solidFill>
                <a:highlight>
                  <a:srgbClr val="FFFFFF"/>
                </a:highlight>
                <a:latin typeface="Consolas" panose="020B0609020204030204" pitchFamily="49" charset="0"/>
              </a:rPr>
              <a:t>await</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captureUI.CaptureFileAsync</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Windows.Media.Capture.</a:t>
            </a:r>
            <a:r>
              <a:rPr lang="en-US" sz="1200" dirty="0" err="1">
                <a:solidFill>
                  <a:srgbClr val="2B91AF"/>
                </a:solidFill>
                <a:highlight>
                  <a:srgbClr val="FFFFFF"/>
                </a:highlight>
                <a:latin typeface="Consolas" panose="020B0609020204030204" pitchFamily="49" charset="0"/>
              </a:rPr>
              <a:t>CameraCaptureUIMode</a:t>
            </a:r>
            <a:r>
              <a:rPr lang="en-US" sz="1200" dirty="0" err="1">
                <a:solidFill>
                  <a:srgbClr val="000000"/>
                </a:solidFill>
                <a:highlight>
                  <a:srgbClr val="FFFFFF"/>
                </a:highlight>
                <a:latin typeface="Consolas" panose="020B0609020204030204" pitchFamily="49" charset="0"/>
              </a:rPr>
              <a:t>.Photo</a:t>
            </a:r>
            <a:r>
              <a:rPr lang="en-US" sz="1200" dirty="0">
                <a:solidFill>
                  <a:srgbClr val="000000"/>
                </a:solidFill>
                <a:highlight>
                  <a:srgbClr val="FFFFFF"/>
                </a:highlight>
                <a:latin typeface="Consolas" panose="020B0609020204030204" pitchFamily="49" charset="0"/>
              </a:rPr>
              <a:t>);</a:t>
            </a:r>
          </a:p>
          <a:p>
            <a:r>
              <a:rPr lang="en-US" sz="1200" dirty="0" err="1" smtClean="0">
                <a:solidFill>
                  <a:srgbClr val="2B91AF"/>
                </a:solidFill>
                <a:highlight>
                  <a:srgbClr val="FFFFFF"/>
                </a:highlight>
                <a:latin typeface="Consolas" panose="020B0609020204030204" pitchFamily="49" charset="0"/>
              </a:rPr>
              <a:t>BitmapImage</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image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BitmapImage</a:t>
            </a:r>
            <a:r>
              <a:rPr lang="en-US" sz="1200" dirty="0">
                <a:solidFill>
                  <a:srgbClr val="000000"/>
                </a:solidFill>
                <a:highlight>
                  <a:srgbClr val="FFFFFF"/>
                </a:highlight>
                <a:latin typeface="Consolas" panose="020B0609020204030204" pitchFamily="49" charset="0"/>
              </a:rPr>
              <a:t>(</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a:solidFill>
                  <a:srgbClr val="2B91AF"/>
                </a:solidFill>
                <a:highlight>
                  <a:srgbClr val="FFFFFF"/>
                </a:highlight>
                <a:latin typeface="Consolas" panose="020B0609020204030204" pitchFamily="49" charset="0"/>
              </a:rPr>
              <a:t>Uri</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file.Path</a:t>
            </a:r>
            <a:r>
              <a:rPr lang="en-US" sz="1200" dirty="0">
                <a:solidFill>
                  <a:srgbClr val="000000"/>
                </a:solidFill>
                <a:highlight>
                  <a:srgbClr val="FFFFFF"/>
                </a:highlight>
                <a:latin typeface="Consolas" panose="020B0609020204030204" pitchFamily="49" charset="0"/>
              </a:rPr>
              <a:t>));</a:t>
            </a:r>
            <a:endParaRPr lang="en-US" sz="1200" dirty="0"/>
          </a:p>
        </p:txBody>
      </p:sp>
      <p:sp>
        <p:nvSpPr>
          <p:cNvPr id="71" name="Rectangle 70"/>
          <p:cNvSpPr/>
          <p:nvPr/>
        </p:nvSpPr>
        <p:spPr>
          <a:xfrm>
            <a:off x="4545355" y="1313756"/>
            <a:ext cx="6216650" cy="830997"/>
          </a:xfrm>
          <a:prstGeom prst="rect">
            <a:avLst/>
          </a:prstGeom>
        </p:spPr>
        <p:txBody>
          <a:bodyPr>
            <a:spAutoFit/>
          </a:bodyPr>
          <a:lstStyle/>
          <a:p>
            <a:r>
              <a:rPr lang="en-US" sz="1200" dirty="0" smtClean="0">
                <a:solidFill>
                  <a:srgbClr val="2B91AF"/>
                </a:solidFill>
                <a:highlight>
                  <a:srgbClr val="FFFFFF"/>
                </a:highlight>
                <a:latin typeface="Consolas" panose="020B0609020204030204" pitchFamily="49" charset="0"/>
              </a:rPr>
              <a:t>Message</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msg</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a:solidFill>
                  <a:srgbClr val="2B91AF"/>
                </a:solidFill>
                <a:highlight>
                  <a:srgbClr val="FFFFFF"/>
                </a:highlight>
                <a:latin typeface="Consolas" panose="020B0609020204030204" pitchFamily="49" charset="0"/>
              </a:rPr>
              <a:t>Message</a:t>
            </a:r>
            <a:r>
              <a:rPr lang="en-US" sz="1200" dirty="0">
                <a:solidFill>
                  <a:srgbClr val="000000"/>
                </a:solidFill>
                <a:highlight>
                  <a:srgbClr val="FFFFFF"/>
                </a:highlight>
                <a:latin typeface="Consolas" panose="020B0609020204030204" pitchFamily="49" charset="0"/>
              </a:rPr>
              <a:t>(buffer);</a:t>
            </a:r>
          </a:p>
          <a:p>
            <a:r>
              <a:rPr lang="en-US" sz="1200" dirty="0" err="1" smtClean="0">
                <a:solidFill>
                  <a:srgbClr val="000000"/>
                </a:solidFill>
                <a:highlight>
                  <a:srgbClr val="FFFFFF"/>
                </a:highlight>
                <a:latin typeface="Consolas" panose="020B0609020204030204" pitchFamily="49" charset="0"/>
              </a:rPr>
              <a:t>msg.Properties.Add</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"Width"</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thumb.OriginalWidth</a:t>
            </a:r>
            <a:r>
              <a:rPr lang="en-US" sz="1200" dirty="0">
                <a:solidFill>
                  <a:srgbClr val="000000"/>
                </a:solidFill>
                <a:highlight>
                  <a:srgbClr val="FFFFFF"/>
                </a:highlight>
                <a:latin typeface="Consolas" panose="020B0609020204030204" pitchFamily="49" charset="0"/>
              </a:rPr>
              <a:t>);</a:t>
            </a:r>
          </a:p>
          <a:p>
            <a:r>
              <a:rPr lang="en-US" sz="1200" dirty="0" err="1" smtClean="0">
                <a:solidFill>
                  <a:srgbClr val="000000"/>
                </a:solidFill>
                <a:highlight>
                  <a:srgbClr val="FFFFFF"/>
                </a:highlight>
                <a:latin typeface="Consolas" panose="020B0609020204030204" pitchFamily="49" charset="0"/>
              </a:rPr>
              <a:t>msg.Properties.Add</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"Height"</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thumb.OriginalHeight</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FF"/>
                </a:solidFill>
                <a:highlight>
                  <a:srgbClr val="FFFFFF"/>
                </a:highlight>
                <a:latin typeface="Consolas" panose="020B0609020204030204" pitchFamily="49" charset="0"/>
              </a:rPr>
              <a:t>await</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mQueueClient.SendAsync</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msg</a:t>
            </a:r>
            <a:r>
              <a:rPr lang="en-US" sz="1200" dirty="0">
                <a:solidFill>
                  <a:srgbClr val="000000"/>
                </a:solidFill>
                <a:highlight>
                  <a:srgbClr val="FFFFFF"/>
                </a:highlight>
                <a:latin typeface="Consolas" panose="020B0609020204030204" pitchFamily="49" charset="0"/>
              </a:rPr>
              <a:t>);</a:t>
            </a:r>
            <a:endParaRPr lang="en-US" sz="1200" dirty="0"/>
          </a:p>
        </p:txBody>
      </p:sp>
      <p:sp>
        <p:nvSpPr>
          <p:cNvPr id="72" name="Rectangle 71"/>
          <p:cNvSpPr/>
          <p:nvPr/>
        </p:nvSpPr>
        <p:spPr>
          <a:xfrm>
            <a:off x="6915067" y="30721"/>
            <a:ext cx="5653275" cy="2492990"/>
          </a:xfrm>
          <a:prstGeom prst="rect">
            <a:avLst/>
          </a:prstGeom>
        </p:spPr>
        <p:txBody>
          <a:bodyPr wrap="square">
            <a:spAutoFit/>
          </a:bodyPr>
          <a:lstStyle/>
          <a:p>
            <a:r>
              <a:rPr lang="en-US" sz="1200" dirty="0" err="1" smtClean="0">
                <a:solidFill>
                  <a:srgbClr val="2B91AF"/>
                </a:solidFill>
                <a:highlight>
                  <a:srgbClr val="FFFFFF"/>
                </a:highlight>
                <a:latin typeface="Consolas" panose="020B0609020204030204" pitchFamily="49" charset="0"/>
              </a:rPr>
              <a:t>BrokeredMessage</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receivedMessage</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null</a:t>
            </a:r>
            <a:r>
              <a:rPr lang="en-US" sz="1200" dirty="0">
                <a:solidFill>
                  <a:srgbClr val="000000"/>
                </a:solidFill>
                <a:highlight>
                  <a:srgbClr val="FFFFFF"/>
                </a:highlight>
                <a:latin typeface="Consolas" panose="020B0609020204030204" pitchFamily="49" charset="0"/>
              </a:rPr>
              <a:t>;</a:t>
            </a:r>
          </a:p>
          <a:p>
            <a:r>
              <a:rPr lang="en-US" sz="1200" dirty="0" err="1" smtClean="0">
                <a:solidFill>
                  <a:srgbClr val="000000"/>
                </a:solidFill>
                <a:highlight>
                  <a:srgbClr val="FFFFFF"/>
                </a:highlight>
                <a:latin typeface="Consolas" panose="020B0609020204030204" pitchFamily="49" charset="0"/>
              </a:rPr>
              <a:t>receivedMessage</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QueueClient.Receive</a:t>
            </a:r>
            <a:r>
              <a:rPr lang="en-US" sz="1200" dirty="0">
                <a:solidFill>
                  <a:srgbClr val="000000"/>
                </a:solidFill>
                <a:highlight>
                  <a:srgbClr val="FFFFFF"/>
                </a:highlight>
                <a:latin typeface="Consolas" panose="020B0609020204030204" pitchFamily="49" charset="0"/>
              </a:rPr>
              <a:t>();</a:t>
            </a:r>
          </a:p>
          <a:p>
            <a:endParaRPr lang="en-US" sz="1200" dirty="0">
              <a:solidFill>
                <a:srgbClr val="000000"/>
              </a:solidFill>
              <a:highlight>
                <a:srgbClr val="FFFFFF"/>
              </a:highlight>
              <a:latin typeface="Consolas" panose="020B0609020204030204" pitchFamily="49" charset="0"/>
            </a:endParaRPr>
          </a:p>
          <a:p>
            <a:r>
              <a:rPr lang="en-US" sz="1200" dirty="0" smtClean="0">
                <a:solidFill>
                  <a:srgbClr val="0000FF"/>
                </a:solidFill>
                <a:highlight>
                  <a:srgbClr val="FFFFFF"/>
                </a:highlight>
                <a:latin typeface="Consolas" panose="020B0609020204030204" pitchFamily="49" charset="0"/>
              </a:rPr>
              <a:t>if</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receivedMessage</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null</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smtClean="0">
                <a:solidFill>
                  <a:srgbClr val="008000"/>
                </a:solidFill>
                <a:highlight>
                  <a:srgbClr val="FFFFFF"/>
                </a:highlight>
                <a:latin typeface="Consolas" panose="020B0609020204030204" pitchFamily="49" charset="0"/>
              </a:rPr>
              <a:t>  //</a:t>
            </a:r>
            <a:r>
              <a:rPr lang="en-US" sz="1200" dirty="0">
                <a:solidFill>
                  <a:srgbClr val="008000"/>
                </a:solidFill>
                <a:highlight>
                  <a:srgbClr val="FFFFFF"/>
                </a:highlight>
                <a:latin typeface="Consolas" panose="020B0609020204030204" pitchFamily="49" charset="0"/>
              </a:rPr>
              <a:t>Read message properties</a:t>
            </a:r>
            <a:endParaRPr lang="en-US" sz="1200" dirty="0">
              <a:solidFill>
                <a:srgbClr val="000000"/>
              </a:solidFill>
              <a:highlight>
                <a:srgbClr val="FFFFFF"/>
              </a:highlight>
              <a:latin typeface="Consolas" panose="020B0609020204030204" pitchFamily="49" charset="0"/>
            </a:endParaRPr>
          </a:p>
          <a:p>
            <a:r>
              <a:rPr lang="en-US" sz="1200" dirty="0" smtClean="0">
                <a:solidFill>
                  <a:srgbClr val="0000FF"/>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int</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width = (</a:t>
            </a:r>
            <a:r>
              <a:rPr lang="en-US" sz="1200" dirty="0" err="1">
                <a:solidFill>
                  <a:srgbClr val="0000FF"/>
                </a:solidFill>
                <a:highlight>
                  <a:srgbClr val="FFFFFF"/>
                </a:highlight>
                <a:latin typeface="Consolas" panose="020B0609020204030204" pitchFamily="49" charset="0"/>
              </a:rPr>
              <a:t>int</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receivedMessage.Properties</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"Width</a:t>
            </a:r>
            <a:r>
              <a:rPr lang="en-US" sz="1200" dirty="0" smtClean="0">
                <a:solidFill>
                  <a:srgbClr val="A31515"/>
                </a:solidFill>
                <a:highlight>
                  <a:srgbClr val="FFFFFF"/>
                </a:highlight>
                <a:latin typeface="Consolas" panose="020B0609020204030204" pitchFamily="49" charset="0"/>
              </a:rPr>
              <a:t>"</a:t>
            </a:r>
            <a:r>
              <a:rPr lang="en-US" sz="1200" dirty="0" smtClean="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 </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smtClean="0">
                <a:solidFill>
                  <a:srgbClr val="008000"/>
                </a:solidFill>
                <a:highlight>
                  <a:srgbClr val="FFFFFF"/>
                </a:highlight>
                <a:latin typeface="Consolas" panose="020B0609020204030204" pitchFamily="49" charset="0"/>
              </a:rPr>
              <a:t>//</a:t>
            </a:r>
            <a:r>
              <a:rPr lang="en-US" sz="1200" dirty="0">
                <a:solidFill>
                  <a:srgbClr val="008000"/>
                </a:solidFill>
                <a:highlight>
                  <a:srgbClr val="FFFFFF"/>
                </a:highlight>
                <a:latin typeface="Consolas" panose="020B0609020204030204" pitchFamily="49" charset="0"/>
              </a:rPr>
              <a:t>Convert message body, which is a byte array, into a Bitmap</a:t>
            </a:r>
            <a:endParaRPr lang="en-US" sz="1200" dirty="0">
              <a:solidFill>
                <a:srgbClr val="000000"/>
              </a:solidFill>
              <a:highlight>
                <a:srgbClr val="FFFFFF"/>
              </a:highlight>
              <a:latin typeface="Consolas" panose="020B0609020204030204" pitchFamily="49" charset="0"/>
            </a:endParaRPr>
          </a:p>
          <a:p>
            <a:r>
              <a:rPr lang="en-US" sz="1200" dirty="0" smtClean="0">
                <a:solidFill>
                  <a:srgbClr val="0000FF"/>
                </a:solidFill>
                <a:highlight>
                  <a:srgbClr val="FFFFFF"/>
                </a:highlight>
                <a:latin typeface="Consolas" panose="020B0609020204030204" pitchFamily="49" charset="0"/>
              </a:rPr>
              <a:t>  </a:t>
            </a:r>
            <a:r>
              <a:rPr lang="en-US" sz="1200" dirty="0" err="1" smtClean="0">
                <a:solidFill>
                  <a:srgbClr val="0000FF"/>
                </a:solidFill>
                <a:highlight>
                  <a:srgbClr val="FFFFFF"/>
                </a:highlight>
                <a:latin typeface="Consolas" panose="020B0609020204030204" pitchFamily="49" charset="0"/>
              </a:rPr>
              <a:t>var</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array = </a:t>
            </a:r>
            <a:r>
              <a:rPr lang="en-US" sz="1200" dirty="0" err="1">
                <a:solidFill>
                  <a:srgbClr val="000000"/>
                </a:solidFill>
                <a:highlight>
                  <a:srgbClr val="FFFFFF"/>
                </a:highlight>
                <a:latin typeface="Consolas" panose="020B0609020204030204" pitchFamily="49" charset="0"/>
              </a:rPr>
              <a:t>receivedMessage.GetBody</a:t>
            </a:r>
            <a:r>
              <a:rPr lang="en-US" sz="1200" dirty="0">
                <a:solidFill>
                  <a:srgbClr val="000000"/>
                </a:solidFill>
                <a:highlight>
                  <a:srgbClr val="FFFFFF"/>
                </a:highlight>
                <a:latin typeface="Consolas" panose="020B0609020204030204" pitchFamily="49" charset="0"/>
              </a:rPr>
              <a:t>&lt;</a:t>
            </a:r>
            <a:r>
              <a:rPr lang="en-US" sz="1200" dirty="0">
                <a:solidFill>
                  <a:srgbClr val="0000FF"/>
                </a:solidFill>
                <a:highlight>
                  <a:srgbClr val="FFFFFF"/>
                </a:highlight>
                <a:latin typeface="Consolas" panose="020B0609020204030204" pitchFamily="49" charset="0"/>
              </a:rPr>
              <a:t>byte</a:t>
            </a:r>
            <a:r>
              <a:rPr lang="en-US" sz="1200" dirty="0" smtClean="0">
                <a:solidFill>
                  <a:srgbClr val="000000"/>
                </a:solidFill>
                <a:highlight>
                  <a:srgbClr val="FFFFFF"/>
                </a:highlight>
                <a:latin typeface="Consolas" panose="020B0609020204030204" pitchFamily="49" charset="0"/>
              </a:rPr>
              <a:t>[]&gt;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DataContractJsonSerializer</a:t>
            </a:r>
            <a:r>
              <a:rPr lang="en-US" sz="1200" dirty="0">
                <a:solidFill>
                  <a:srgbClr val="000000"/>
                </a:solidFill>
                <a:highlight>
                  <a:srgbClr val="FFFFFF"/>
                </a:highlight>
                <a:latin typeface="Consolas" panose="020B0609020204030204" pitchFamily="49" charset="0"/>
              </a:rPr>
              <a:t>(</a:t>
            </a:r>
            <a:r>
              <a:rPr lang="en-US" sz="1200" dirty="0" err="1">
                <a:solidFill>
                  <a:srgbClr val="0000FF"/>
                </a:solidFill>
                <a:highlight>
                  <a:srgbClr val="FFFFFF"/>
                </a:highlight>
                <a:latin typeface="Consolas" panose="020B0609020204030204" pitchFamily="49" charset="0"/>
              </a:rPr>
              <a:t>typeof</a:t>
            </a:r>
            <a:r>
              <a:rPr lang="en-US" sz="1200" dirty="0">
                <a:solidFill>
                  <a:srgbClr val="000000"/>
                </a:solidFill>
                <a:highlight>
                  <a:srgbClr val="FFFFFF"/>
                </a:highlight>
                <a:latin typeface="Consolas" panose="020B0609020204030204" pitchFamily="49" charset="0"/>
              </a:rPr>
              <a:t>(</a:t>
            </a:r>
            <a:r>
              <a:rPr lang="en-US" sz="1200" dirty="0">
                <a:solidFill>
                  <a:srgbClr val="0000FF"/>
                </a:solidFill>
                <a:highlight>
                  <a:srgbClr val="FFFFFF"/>
                </a:highlight>
                <a:latin typeface="Consolas" panose="020B0609020204030204" pitchFamily="49" charset="0"/>
              </a:rPr>
              <a:t>byte</a:t>
            </a:r>
            <a:r>
              <a:rPr lang="en-US" sz="1200" dirty="0" smtClean="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p>
          <a:p>
            <a:r>
              <a:rPr lang="en-US" sz="1200" dirty="0">
                <a:solidFill>
                  <a:srgbClr val="000000"/>
                </a:solidFill>
                <a:highlight>
                  <a:srgbClr val="FFFFFF"/>
                </a:highlight>
                <a:latin typeface="Consolas" panose="020B0609020204030204" pitchFamily="49" charset="0"/>
              </a:rPr>
              <a:t>}</a:t>
            </a:r>
            <a:endParaRPr lang="en-US" sz="1200" dirty="0"/>
          </a:p>
        </p:txBody>
      </p:sp>
      <p:sp>
        <p:nvSpPr>
          <p:cNvPr id="73" name="Rectangle 72"/>
          <p:cNvSpPr/>
          <p:nvPr/>
        </p:nvSpPr>
        <p:spPr>
          <a:xfrm>
            <a:off x="7589837" y="4059992"/>
            <a:ext cx="5559704" cy="1815882"/>
          </a:xfrm>
          <a:prstGeom prst="rect">
            <a:avLst/>
          </a:prstGeom>
        </p:spPr>
        <p:txBody>
          <a:bodyPr wrap="square">
            <a:spAutoFit/>
          </a:bodyPr>
          <a:lstStyle/>
          <a:p>
            <a:r>
              <a:rPr lang="en-US" sz="1400" dirty="0" err="1" smtClean="0">
                <a:solidFill>
                  <a:srgbClr val="2B91AF"/>
                </a:solidFill>
                <a:highlight>
                  <a:srgbClr val="FFFFFF"/>
                </a:highlight>
                <a:latin typeface="Consolas" panose="020B0609020204030204" pitchFamily="49" charset="0"/>
              </a:rPr>
              <a:t>BrokeredMessage</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msg</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BrokeredMessage</a:t>
            </a:r>
            <a:r>
              <a:rPr lang="en-US" sz="1400" dirty="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msg.Properties</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"Result"</a:t>
            </a:r>
            <a:r>
              <a:rPr lang="en-US" sz="1400" dirty="0">
                <a:solidFill>
                  <a:srgbClr val="000000"/>
                </a:solidFill>
                <a:highlight>
                  <a:srgbClr val="FFFFFF"/>
                </a:highlight>
                <a:latin typeface="Consolas" panose="020B0609020204030204" pitchFamily="49" charset="0"/>
              </a:rPr>
              <a:t>] = payload;</a:t>
            </a:r>
          </a:p>
          <a:p>
            <a:r>
              <a:rPr lang="en-US" sz="1400" dirty="0" err="1" smtClean="0">
                <a:solidFill>
                  <a:srgbClr val="000000"/>
                </a:solidFill>
                <a:highlight>
                  <a:srgbClr val="FFFFFF"/>
                </a:highlight>
                <a:latin typeface="Consolas" panose="020B0609020204030204" pitchFamily="49" charset="0"/>
              </a:rPr>
              <a:t>msg.Properties</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a:t>
            </a:r>
            <a:r>
              <a:rPr lang="en-US" sz="1400" dirty="0" err="1">
                <a:solidFill>
                  <a:srgbClr val="A31515"/>
                </a:solidFill>
                <a:highlight>
                  <a:srgbClr val="FFFFFF"/>
                </a:highlight>
                <a:latin typeface="Consolas" panose="020B0609020204030204" pitchFamily="49" charset="0"/>
              </a:rPr>
              <a:t>AssessmentLevel</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 </a:t>
            </a:r>
            <a:r>
              <a:rPr lang="en-US" sz="1400" dirty="0" smtClean="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result.AssessmentLevel</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TopicClient.Send</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msg</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a:t>
            </a:r>
          </a:p>
          <a:p>
            <a:r>
              <a:rPr lang="en-US" sz="1400" dirty="0" err="1" smtClean="0">
                <a:solidFill>
                  <a:srgbClr val="000000"/>
                </a:solidFill>
                <a:highlight>
                  <a:srgbClr val="FFFFFF"/>
                </a:highlight>
                <a:latin typeface="Consolas" panose="020B0609020204030204" pitchFamily="49" charset="0"/>
              </a:rPr>
              <a:t>receivedMessage.Complete</a:t>
            </a:r>
            <a:r>
              <a:rPr lang="en-US" sz="1400" dirty="0">
                <a:solidFill>
                  <a:srgbClr val="000000"/>
                </a:solidFill>
                <a:highlight>
                  <a:srgbClr val="FFFFFF"/>
                </a:highlight>
                <a:latin typeface="Consolas" panose="020B0609020204030204" pitchFamily="49" charset="0"/>
              </a:rPr>
              <a:t>();</a:t>
            </a:r>
            <a:endParaRPr lang="en-US" sz="1400" dirty="0"/>
          </a:p>
        </p:txBody>
      </p:sp>
      <p:sp>
        <p:nvSpPr>
          <p:cNvPr id="74" name="Rectangle 73"/>
          <p:cNvSpPr/>
          <p:nvPr/>
        </p:nvSpPr>
        <p:spPr>
          <a:xfrm>
            <a:off x="1217097" y="5514107"/>
            <a:ext cx="6216650" cy="1569660"/>
          </a:xfrm>
          <a:prstGeom prst="rect">
            <a:avLst/>
          </a:prstGeom>
        </p:spPr>
        <p:txBody>
          <a:bodyPr>
            <a:spAutoFit/>
          </a:bodyPr>
          <a:lstStyle/>
          <a:p>
            <a:r>
              <a:rPr lang="en-US" sz="1200" dirty="0" smtClean="0">
                <a:solidFill>
                  <a:srgbClr val="0000FF"/>
                </a:solidFill>
                <a:highlight>
                  <a:srgbClr val="FFFFFF"/>
                </a:highlight>
                <a:latin typeface="Consolas" panose="020B0609020204030204" pitchFamily="49" charset="0"/>
              </a:rPr>
              <a:t>if</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manager.SubscriptionExists</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a:t>
            </a:r>
            <a:r>
              <a:rPr lang="en-US" sz="1200" dirty="0" err="1">
                <a:solidFill>
                  <a:srgbClr val="A31515"/>
                </a:solidFill>
                <a:highlight>
                  <a:srgbClr val="FFFFFF"/>
                </a:highlight>
                <a:latin typeface="Consolas" panose="020B0609020204030204" pitchFamily="49" charset="0"/>
              </a:rPr>
              <a:t>ProcessingResult</a:t>
            </a:r>
            <a:r>
              <a:rPr lang="en-US" sz="1200" dirty="0">
                <a:solidFill>
                  <a:srgbClr val="A31515"/>
                </a:solidFill>
                <a:highlight>
                  <a:srgbClr val="FFFFFF"/>
                </a:highlight>
                <a:latin typeface="Consolas" panose="020B0609020204030204" pitchFamily="49" charset="0"/>
              </a:rPr>
              <a:t>"</a:t>
            </a:r>
            <a:r>
              <a:rPr lang="en-US" sz="1200" dirty="0">
                <a:solidFill>
                  <a:srgbClr val="000000"/>
                </a:solidFill>
                <a:highlight>
                  <a:srgbClr val="FFFFFF"/>
                </a:highlight>
                <a:latin typeface="Consolas" panose="020B0609020204030204" pitchFamily="49" charset="0"/>
              </a:rPr>
              <a:t>, </a:t>
            </a:r>
            <a:r>
              <a:rPr lang="en-US" sz="1200" dirty="0">
                <a:solidFill>
                  <a:srgbClr val="A31515"/>
                </a:solidFill>
                <a:highlight>
                  <a:srgbClr val="FFFFFF"/>
                </a:highlight>
                <a:latin typeface="Consolas" panose="020B0609020204030204" pitchFamily="49" charset="0"/>
              </a:rPr>
              <a:t>"</a:t>
            </a:r>
            <a:r>
              <a:rPr lang="en-US" sz="1200" dirty="0" err="1">
                <a:solidFill>
                  <a:srgbClr val="A31515"/>
                </a:solidFill>
                <a:highlight>
                  <a:srgbClr val="FFFFFF"/>
                </a:highlight>
                <a:latin typeface="Consolas" panose="020B0609020204030204" pitchFamily="49" charset="0"/>
              </a:rPr>
              <a:t>FactoryAlert</a:t>
            </a:r>
            <a:r>
              <a:rPr lang="en-US" sz="1200" dirty="0">
                <a:solidFill>
                  <a:srgbClr val="A31515"/>
                </a:solidFill>
                <a:highlight>
                  <a:srgbClr val="FFFFFF"/>
                </a:highlight>
                <a:latin typeface="Consolas" panose="020B0609020204030204" pitchFamily="49" charset="0"/>
              </a:rPr>
              <a:t>"</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smtClean="0">
                <a:solidFill>
                  <a:srgbClr val="2B91AF"/>
                </a:solidFill>
                <a:highlight>
                  <a:srgbClr val="FFFFFF"/>
                </a:highlight>
                <a:latin typeface="Consolas" panose="020B0609020204030204" pitchFamily="49" charset="0"/>
              </a:rPr>
              <a:t>   </a:t>
            </a:r>
            <a:r>
              <a:rPr lang="en-US" sz="1200" dirty="0" err="1" smtClean="0">
                <a:solidFill>
                  <a:srgbClr val="2B91AF"/>
                </a:solidFill>
                <a:highlight>
                  <a:srgbClr val="FFFFFF"/>
                </a:highlight>
                <a:latin typeface="Consolas" panose="020B0609020204030204" pitchFamily="49" charset="0"/>
              </a:rPr>
              <a:t>SubscriptionDescription</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description = </a:t>
            </a:r>
            <a:r>
              <a:rPr lang="en-US" sz="1200" dirty="0" smtClean="0">
                <a:solidFill>
                  <a:srgbClr val="0000FF"/>
                </a:solidFill>
                <a:highlight>
                  <a:srgbClr val="FFFFFF"/>
                </a:highlight>
                <a:latin typeface="Consolas" panose="020B0609020204030204" pitchFamily="49" charset="0"/>
              </a:rPr>
              <a:t>new</a:t>
            </a:r>
            <a:endParaRPr lang="en-US" sz="1200" dirty="0" smtClean="0">
              <a:solidFill>
                <a:srgbClr val="000000"/>
              </a:solidFill>
              <a:highlight>
                <a:srgbClr val="FFFFFF"/>
              </a:highlight>
              <a:latin typeface="Consolas" panose="020B0609020204030204" pitchFamily="49" charset="0"/>
            </a:endParaRP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err="1" smtClean="0">
                <a:solidFill>
                  <a:srgbClr val="2B91AF"/>
                </a:solidFill>
                <a:highlight>
                  <a:srgbClr val="FFFFFF"/>
                </a:highlight>
                <a:latin typeface="Consolas" panose="020B0609020204030204" pitchFamily="49" charset="0"/>
              </a:rPr>
              <a:t>SubscriptionDescription</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a:t>
            </a:r>
            <a:r>
              <a:rPr lang="en-US" sz="1200" dirty="0" err="1">
                <a:solidFill>
                  <a:srgbClr val="A31515"/>
                </a:solidFill>
                <a:highlight>
                  <a:srgbClr val="FFFFFF"/>
                </a:highlight>
                <a:latin typeface="Consolas" panose="020B0609020204030204" pitchFamily="49" charset="0"/>
              </a:rPr>
              <a:t>ProcessingResult</a:t>
            </a:r>
            <a:r>
              <a:rPr lang="en-US" sz="1200" dirty="0">
                <a:solidFill>
                  <a:srgbClr val="A31515"/>
                </a:solidFill>
                <a:highlight>
                  <a:srgbClr val="FFFFFF"/>
                </a:highlight>
                <a:latin typeface="Consolas" panose="020B0609020204030204" pitchFamily="49" charset="0"/>
              </a:rPr>
              <a:t>"</a:t>
            </a:r>
            <a:r>
              <a:rPr lang="en-US" sz="1200" dirty="0">
                <a:solidFill>
                  <a:srgbClr val="000000"/>
                </a:solidFill>
                <a:highlight>
                  <a:srgbClr val="FFFFFF"/>
                </a:highlight>
                <a:latin typeface="Consolas" panose="020B0609020204030204" pitchFamily="49" charset="0"/>
              </a:rPr>
              <a:t>, </a:t>
            </a:r>
            <a:r>
              <a:rPr lang="en-US" sz="1200" dirty="0">
                <a:solidFill>
                  <a:srgbClr val="A31515"/>
                </a:solidFill>
                <a:highlight>
                  <a:srgbClr val="FFFFFF"/>
                </a:highlight>
                <a:latin typeface="Consolas" panose="020B0609020204030204" pitchFamily="49" charset="0"/>
              </a:rPr>
              <a:t>"</a:t>
            </a:r>
            <a:r>
              <a:rPr lang="en-US" sz="1200" dirty="0" err="1">
                <a:solidFill>
                  <a:srgbClr val="A31515"/>
                </a:solidFill>
                <a:highlight>
                  <a:srgbClr val="FFFFFF"/>
                </a:highlight>
                <a:latin typeface="Consolas" panose="020B0609020204030204" pitchFamily="49" charset="0"/>
              </a:rPr>
              <a:t>FactoryAlert</a:t>
            </a:r>
            <a:r>
              <a:rPr lang="en-US" sz="1200" dirty="0">
                <a:solidFill>
                  <a:srgbClr val="A31515"/>
                </a:solidFill>
                <a:highlight>
                  <a:srgbClr val="FFFFFF"/>
                </a:highlight>
                <a:latin typeface="Consolas" panose="020B0609020204030204" pitchFamily="49" charset="0"/>
              </a:rPr>
              <a:t>"</a:t>
            </a:r>
            <a:r>
              <a:rPr lang="en-US" sz="1200" dirty="0">
                <a:solidFill>
                  <a:srgbClr val="000000"/>
                </a:solidFill>
                <a:highlight>
                  <a:srgbClr val="FFFFFF"/>
                </a:highlight>
                <a:latin typeface="Consolas" panose="020B0609020204030204" pitchFamily="49" charset="0"/>
              </a:rPr>
              <a:t>);</a:t>
            </a:r>
          </a:p>
          <a:p>
            <a:r>
              <a:rPr lang="en-US" sz="1200" dirty="0">
                <a:solidFill>
                  <a:srgbClr val="000000"/>
                </a:solidFill>
                <a:highlight>
                  <a:srgbClr val="FFFFFF"/>
                </a:highlight>
                <a:latin typeface="Consolas" panose="020B0609020204030204" pitchFamily="49" charset="0"/>
              </a:rPr>
              <a:t> </a:t>
            </a:r>
            <a:r>
              <a:rPr lang="en-US" sz="1200" dirty="0" smtClean="0">
                <a:solidFill>
                  <a:srgbClr val="000000"/>
                </a:solidFill>
                <a:highlight>
                  <a:srgbClr val="FFFFFF"/>
                </a:highlight>
                <a:latin typeface="Consolas" panose="020B0609020204030204" pitchFamily="49" charset="0"/>
              </a:rPr>
              <a:t>  </a:t>
            </a:r>
            <a:r>
              <a:rPr lang="en-US" sz="1200" dirty="0" err="1" smtClean="0">
                <a:solidFill>
                  <a:srgbClr val="2B91AF"/>
                </a:solidFill>
                <a:highlight>
                  <a:srgbClr val="FFFFFF"/>
                </a:highlight>
                <a:latin typeface="Consolas" panose="020B0609020204030204" pitchFamily="49" charset="0"/>
              </a:rPr>
              <a:t>SqlFilter</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filter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SqlFilter</a:t>
            </a:r>
            <a:r>
              <a:rPr lang="en-US" sz="1200" dirty="0">
                <a:solidFill>
                  <a:srgbClr val="000000"/>
                </a:solidFill>
                <a:highlight>
                  <a:srgbClr val="FFFFFF"/>
                </a:highlight>
                <a:latin typeface="Consolas" panose="020B0609020204030204" pitchFamily="49" charset="0"/>
              </a:rPr>
              <a:t>(</a:t>
            </a:r>
            <a:r>
              <a:rPr lang="en-US" sz="1200" dirty="0">
                <a:solidFill>
                  <a:srgbClr val="A31515"/>
                </a:solidFill>
                <a:highlight>
                  <a:srgbClr val="FFFFFF"/>
                </a:highlight>
                <a:latin typeface="Consolas" panose="020B0609020204030204" pitchFamily="49" charset="0"/>
              </a:rPr>
              <a:t>"</a:t>
            </a:r>
            <a:r>
              <a:rPr lang="en-US" sz="1200" dirty="0" err="1">
                <a:solidFill>
                  <a:srgbClr val="A31515"/>
                </a:solidFill>
                <a:highlight>
                  <a:srgbClr val="FFFFFF"/>
                </a:highlight>
                <a:latin typeface="Consolas" panose="020B0609020204030204" pitchFamily="49" charset="0"/>
              </a:rPr>
              <a:t>AssessmentLevel</a:t>
            </a:r>
            <a:r>
              <a:rPr lang="en-US" sz="1200" dirty="0">
                <a:solidFill>
                  <a:srgbClr val="A31515"/>
                </a:solidFill>
                <a:highlight>
                  <a:srgbClr val="FFFFFF"/>
                </a:highlight>
                <a:latin typeface="Consolas" panose="020B0609020204030204" pitchFamily="49" charset="0"/>
              </a:rPr>
              <a:t> = 3"</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   </a:t>
            </a:r>
            <a:r>
              <a:rPr lang="en-US" sz="1200" dirty="0" err="1" smtClean="0">
                <a:solidFill>
                  <a:srgbClr val="000000"/>
                </a:solidFill>
                <a:highlight>
                  <a:srgbClr val="FFFFFF"/>
                </a:highlight>
                <a:latin typeface="Consolas" panose="020B0609020204030204" pitchFamily="49" charset="0"/>
              </a:rPr>
              <a:t>manager.CreateSubscription</a:t>
            </a:r>
            <a:r>
              <a:rPr lang="en-US" sz="1200" dirty="0" smtClean="0">
                <a:solidFill>
                  <a:srgbClr val="000000"/>
                </a:solidFill>
                <a:highlight>
                  <a:srgbClr val="FFFFFF"/>
                </a:highlight>
                <a:latin typeface="Consolas" panose="020B0609020204030204" pitchFamily="49" charset="0"/>
              </a:rPr>
              <a:t>(description</a:t>
            </a:r>
            <a:r>
              <a:rPr lang="en-US" sz="1200" dirty="0">
                <a:solidFill>
                  <a:srgbClr val="000000"/>
                </a:solidFill>
                <a:highlight>
                  <a:srgbClr val="FFFFFF"/>
                </a:highlight>
                <a:latin typeface="Consolas" panose="020B0609020204030204" pitchFamily="49" charset="0"/>
              </a:rPr>
              <a:t>, filter);</a:t>
            </a:r>
          </a:p>
          <a:p>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p:txBody>
      </p:sp>
      <p:sp>
        <p:nvSpPr>
          <p:cNvPr id="75" name="Rectangle 74"/>
          <p:cNvSpPr/>
          <p:nvPr/>
        </p:nvSpPr>
        <p:spPr>
          <a:xfrm>
            <a:off x="268831" y="2923514"/>
            <a:ext cx="7936411" cy="1200329"/>
          </a:xfrm>
          <a:prstGeom prst="rect">
            <a:avLst/>
          </a:prstGeom>
        </p:spPr>
        <p:txBody>
          <a:bodyPr wrap="square">
            <a:spAutoFit/>
          </a:bodyPr>
          <a:lstStyle/>
          <a:p>
            <a:r>
              <a:rPr lang="en-US" sz="1200" dirty="0" err="1" smtClean="0">
                <a:solidFill>
                  <a:srgbClr val="0000FF"/>
                </a:solidFill>
                <a:highlight>
                  <a:srgbClr val="FFFFFF"/>
                </a:highlight>
                <a:latin typeface="Consolas" panose="020B0609020204030204" pitchFamily="49" charset="0"/>
              </a:rPr>
              <a:t>var</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thumb = </a:t>
            </a:r>
            <a:r>
              <a:rPr lang="en-US" sz="1200" dirty="0">
                <a:solidFill>
                  <a:srgbClr val="0000FF"/>
                </a:solidFill>
                <a:highlight>
                  <a:srgbClr val="FFFFFF"/>
                </a:highlight>
                <a:latin typeface="Consolas" panose="020B0609020204030204" pitchFamily="49" charset="0"/>
              </a:rPr>
              <a:t>await</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file.GetThumbnailAsync</a:t>
            </a:r>
            <a:r>
              <a:rPr lang="en-US" sz="1200" dirty="0">
                <a:solidFill>
                  <a:srgbClr val="000000"/>
                </a:solidFill>
                <a:highlight>
                  <a:srgbClr val="FFFFFF"/>
                </a:highlight>
                <a:latin typeface="Consolas" panose="020B0609020204030204" pitchFamily="49" charset="0"/>
              </a:rPr>
              <a:t>(</a:t>
            </a:r>
            <a:r>
              <a:rPr lang="en-US" sz="1200" dirty="0" err="1">
                <a:solidFill>
                  <a:srgbClr val="000000"/>
                </a:solidFill>
                <a:highlight>
                  <a:srgbClr val="FFFFFF"/>
                </a:highlight>
                <a:latin typeface="Consolas" panose="020B0609020204030204" pitchFamily="49" charset="0"/>
              </a:rPr>
              <a:t>Windows.Storage.FileProperties.</a:t>
            </a:r>
            <a:r>
              <a:rPr lang="en-US" sz="1200" dirty="0" err="1">
                <a:solidFill>
                  <a:srgbClr val="2B91AF"/>
                </a:solidFill>
                <a:highlight>
                  <a:srgbClr val="FFFFFF"/>
                </a:highlight>
                <a:latin typeface="Consolas" panose="020B0609020204030204" pitchFamily="49" charset="0"/>
              </a:rPr>
              <a:t>ThumbnailMode</a:t>
            </a:r>
            <a:r>
              <a:rPr lang="en-US" sz="1200" dirty="0" err="1">
                <a:solidFill>
                  <a:srgbClr val="000000"/>
                </a:solidFill>
                <a:highlight>
                  <a:srgbClr val="FFFFFF"/>
                </a:highlight>
                <a:latin typeface="Consolas" panose="020B0609020204030204" pitchFamily="49" charset="0"/>
              </a:rPr>
              <a:t>.SingleItem</a:t>
            </a:r>
            <a:r>
              <a:rPr lang="en-US" sz="1200" dirty="0">
                <a:solidFill>
                  <a:srgbClr val="000000"/>
                </a:solidFill>
                <a:highlight>
                  <a:srgbClr val="FFFFFF"/>
                </a:highlight>
                <a:latin typeface="Consolas" panose="020B0609020204030204" pitchFamily="49" charset="0"/>
              </a:rPr>
              <a:t>, 95);</a:t>
            </a:r>
          </a:p>
          <a:p>
            <a:r>
              <a:rPr lang="en-US" sz="1200" dirty="0" err="1" smtClean="0">
                <a:solidFill>
                  <a:srgbClr val="2B91AF"/>
                </a:solidFill>
                <a:highlight>
                  <a:srgbClr val="FFFFFF"/>
                </a:highlight>
                <a:latin typeface="Consolas" panose="020B0609020204030204" pitchFamily="49" charset="0"/>
              </a:rPr>
              <a:t>BitmapImage</a:t>
            </a:r>
            <a:r>
              <a:rPr lang="en-US" sz="1200" dirty="0" smtClean="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thumbImage</a:t>
            </a:r>
            <a:r>
              <a:rPr lang="en-US" sz="1200" dirty="0">
                <a:solidFill>
                  <a:srgbClr val="000000"/>
                </a:solidFill>
                <a:highlight>
                  <a:srgbClr val="FFFFFF"/>
                </a:highlight>
                <a:latin typeface="Consolas" panose="020B0609020204030204" pitchFamily="49" charset="0"/>
              </a:rPr>
              <a:t> = </a:t>
            </a:r>
            <a:r>
              <a:rPr lang="en-US" sz="1200" dirty="0">
                <a:solidFill>
                  <a:srgbClr val="0000FF"/>
                </a:solidFill>
                <a:highlight>
                  <a:srgbClr val="FFFFFF"/>
                </a:highlight>
                <a:latin typeface="Consolas" panose="020B0609020204030204" pitchFamily="49" charset="0"/>
              </a:rPr>
              <a:t>new</a:t>
            </a:r>
            <a:r>
              <a:rPr lang="en-US" sz="1200" dirty="0">
                <a:solidFill>
                  <a:srgbClr val="000000"/>
                </a:solidFill>
                <a:highlight>
                  <a:srgbClr val="FFFFFF"/>
                </a:highlight>
                <a:latin typeface="Consolas" panose="020B0609020204030204" pitchFamily="49" charset="0"/>
              </a:rPr>
              <a:t> </a:t>
            </a:r>
            <a:r>
              <a:rPr lang="en-US" sz="1200" dirty="0" err="1">
                <a:solidFill>
                  <a:srgbClr val="2B91AF"/>
                </a:solidFill>
                <a:highlight>
                  <a:srgbClr val="FFFFFF"/>
                </a:highlight>
                <a:latin typeface="Consolas" panose="020B0609020204030204" pitchFamily="49" charset="0"/>
              </a:rPr>
              <a:t>BitmapImage</a:t>
            </a:r>
            <a:r>
              <a:rPr lang="en-US" sz="1200" dirty="0">
                <a:solidFill>
                  <a:srgbClr val="000000"/>
                </a:solidFill>
                <a:highlight>
                  <a:srgbClr val="FFFFFF"/>
                </a:highlight>
                <a:latin typeface="Consolas" panose="020B0609020204030204" pitchFamily="49" charset="0"/>
              </a:rPr>
              <a:t>();</a:t>
            </a:r>
          </a:p>
          <a:p>
            <a:r>
              <a:rPr lang="en-US" sz="1200" dirty="0" smtClean="0">
                <a:solidFill>
                  <a:srgbClr val="0000FF"/>
                </a:solidFill>
                <a:highlight>
                  <a:srgbClr val="FFFFFF"/>
                </a:highlight>
                <a:latin typeface="Consolas" panose="020B0609020204030204" pitchFamily="49" charset="0"/>
              </a:rPr>
              <a:t>…</a:t>
            </a:r>
          </a:p>
          <a:p>
            <a:r>
              <a:rPr lang="en-US" sz="1200" dirty="0" smtClean="0">
                <a:solidFill>
                  <a:srgbClr val="0000FF"/>
                </a:solidFill>
                <a:highlight>
                  <a:srgbClr val="FFFFFF"/>
                </a:highlight>
                <a:latin typeface="Consolas" panose="020B0609020204030204" pitchFamily="49" charset="0"/>
              </a:rPr>
              <a:t>byte</a:t>
            </a:r>
            <a:r>
              <a:rPr lang="en-US" sz="1200" dirty="0">
                <a:solidFill>
                  <a:srgbClr val="000000"/>
                </a:solidFill>
                <a:highlight>
                  <a:srgbClr val="FFFFFF"/>
                </a:highlight>
                <a:latin typeface="Consolas" panose="020B0609020204030204" pitchFamily="49" charset="0"/>
              </a:rPr>
              <a:t>[] buffer = </a:t>
            </a:r>
            <a:r>
              <a:rPr lang="en-US" sz="1200" dirty="0">
                <a:solidFill>
                  <a:srgbClr val="0000FF"/>
                </a:solidFill>
                <a:highlight>
                  <a:srgbClr val="FFFFFF"/>
                </a:highlight>
                <a:latin typeface="Consolas" panose="020B0609020204030204" pitchFamily="49" charset="0"/>
              </a:rPr>
              <a:t>await</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converThumbnailtoByteArray</a:t>
            </a:r>
            <a:r>
              <a:rPr lang="en-US" sz="1200" dirty="0">
                <a:solidFill>
                  <a:srgbClr val="000000"/>
                </a:solidFill>
                <a:highlight>
                  <a:srgbClr val="FFFFFF"/>
                </a:highlight>
                <a:latin typeface="Consolas" panose="020B0609020204030204" pitchFamily="49" charset="0"/>
              </a:rPr>
              <a:t>(thumb</a:t>
            </a:r>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p>
        </p:txBody>
      </p:sp>
      <p:sp>
        <p:nvSpPr>
          <p:cNvPr id="76" name="Rectangle 75"/>
          <p:cNvSpPr/>
          <p:nvPr/>
        </p:nvSpPr>
        <p:spPr>
          <a:xfrm>
            <a:off x="7589837" y="4080434"/>
            <a:ext cx="4927630" cy="1200329"/>
          </a:xfrm>
          <a:prstGeom prst="rect">
            <a:avLst/>
          </a:prstGeom>
        </p:spPr>
        <p:txBody>
          <a:bodyPr wrap="square">
            <a:spAutoFit/>
          </a:bodyPr>
          <a:lstStyle/>
          <a:p>
            <a:r>
              <a:rPr lang="en-US" sz="1200" dirty="0">
                <a:solidFill>
                  <a:srgbClr val="2B91AF"/>
                </a:solidFill>
                <a:highlight>
                  <a:srgbClr val="FFFFFF"/>
                </a:highlight>
                <a:latin typeface="Consolas" panose="020B0609020204030204" pitchFamily="49" charset="0"/>
              </a:rPr>
              <a:t>Bitmap</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bw</a:t>
            </a:r>
            <a:r>
              <a:rPr lang="en-US" sz="1200" dirty="0">
                <a:solidFill>
                  <a:srgbClr val="000000"/>
                </a:solidFill>
                <a:highlight>
                  <a:srgbClr val="FFFFFF"/>
                </a:highlight>
                <a:latin typeface="Consolas" panose="020B0609020204030204" pitchFamily="49" charset="0"/>
              </a:rPr>
              <a:t> = </a:t>
            </a:r>
            <a:r>
              <a:rPr lang="en-US" sz="1200" dirty="0" err="1">
                <a:solidFill>
                  <a:srgbClr val="000000"/>
                </a:solidFill>
                <a:highlight>
                  <a:srgbClr val="FFFFFF"/>
                </a:highlight>
                <a:latin typeface="Consolas" panose="020B0609020204030204" pitchFamily="49" charset="0"/>
              </a:rPr>
              <a:t>toBinaryImage</a:t>
            </a:r>
            <a:r>
              <a:rPr lang="en-US" sz="1200" dirty="0">
                <a:solidFill>
                  <a:srgbClr val="000000"/>
                </a:solidFill>
                <a:highlight>
                  <a:srgbClr val="FFFFFF"/>
                </a:highlight>
                <a:latin typeface="Consolas" panose="020B0609020204030204" pitchFamily="49" charset="0"/>
              </a:rPr>
              <a:t>(picture);</a:t>
            </a:r>
          </a:p>
          <a:p>
            <a:r>
              <a:rPr lang="en-US" sz="1200" dirty="0" err="1" smtClean="0">
                <a:solidFill>
                  <a:srgbClr val="0000FF"/>
                </a:solidFill>
                <a:highlight>
                  <a:srgbClr val="FFFFFF"/>
                </a:highlight>
                <a:latin typeface="Consolas" panose="020B0609020204030204" pitchFamily="49" charset="0"/>
              </a:rPr>
              <a:t>var</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ret = </a:t>
            </a:r>
            <a:r>
              <a:rPr lang="en-US" sz="1200" dirty="0" smtClean="0">
                <a:solidFill>
                  <a:srgbClr val="008000"/>
                </a:solidFill>
                <a:highlight>
                  <a:srgbClr val="FFFFFF"/>
                </a:highlight>
                <a:latin typeface="Consolas" panose="020B0609020204030204" pitchFamily="49" charset="0"/>
              </a:rPr>
              <a:t>erode(</a:t>
            </a:r>
            <a:r>
              <a:rPr lang="en-US" sz="1200" dirty="0" err="1" smtClean="0">
                <a:solidFill>
                  <a:srgbClr val="008000"/>
                </a:solidFill>
                <a:highlight>
                  <a:srgbClr val="FFFFFF"/>
                </a:highlight>
                <a:latin typeface="Consolas" panose="020B0609020204030204" pitchFamily="49" charset="0"/>
              </a:rPr>
              <a:t>bw</a:t>
            </a:r>
            <a:r>
              <a:rPr lang="en-US" sz="1200" dirty="0" smtClean="0">
                <a:solidFill>
                  <a:srgbClr val="008000"/>
                </a:solidFill>
                <a:highlight>
                  <a:srgbClr val="FFFFFF"/>
                </a:highlight>
                <a:latin typeface="Consolas" panose="020B0609020204030204" pitchFamily="49" charset="0"/>
              </a:rPr>
              <a:t>).</a:t>
            </a:r>
            <a:r>
              <a:rPr lang="en-US" sz="1200" dirty="0" err="1" smtClean="0">
                <a:solidFill>
                  <a:srgbClr val="000000"/>
                </a:solidFill>
                <a:highlight>
                  <a:srgbClr val="FFFFFF"/>
                </a:highlight>
                <a:latin typeface="Consolas" panose="020B0609020204030204" pitchFamily="49" charset="0"/>
              </a:rPr>
              <a:t>countHoldes</a:t>
            </a:r>
            <a:r>
              <a:rPr lang="en-US" sz="1200" dirty="0" smtClean="0">
                <a:solidFill>
                  <a:srgbClr val="000000"/>
                </a:solidFill>
                <a:highlight>
                  <a:srgbClr val="FFFFFF"/>
                </a:highlight>
                <a:latin typeface="Consolas" panose="020B0609020204030204" pitchFamily="49" charset="0"/>
              </a:rPr>
              <a:t>(</a:t>
            </a:r>
            <a:r>
              <a:rPr lang="en-US" sz="1200" dirty="0" err="1" smtClean="0">
                <a:solidFill>
                  <a:srgbClr val="000000"/>
                </a:solidFill>
                <a:highlight>
                  <a:srgbClr val="FFFFFF"/>
                </a:highlight>
                <a:latin typeface="Consolas" panose="020B0609020204030204" pitchFamily="49" charset="0"/>
              </a:rPr>
              <a:t>bw</a:t>
            </a:r>
            <a:r>
              <a:rPr lang="en-US" sz="1200" dirty="0" smtClean="0">
                <a:solidFill>
                  <a:srgbClr val="000000"/>
                </a:solidFill>
                <a:highlight>
                  <a:srgbClr val="FFFFFF"/>
                </a:highlight>
                <a:latin typeface="Consolas" panose="020B0609020204030204" pitchFamily="49" charset="0"/>
              </a:rPr>
              <a:t>).</a:t>
            </a:r>
            <a:r>
              <a:rPr lang="en-US" sz="1200" dirty="0" err="1" smtClean="0">
                <a:solidFill>
                  <a:srgbClr val="000000"/>
                </a:solidFill>
                <a:highlight>
                  <a:srgbClr val="FFFFFF"/>
                </a:highlight>
                <a:latin typeface="Consolas" panose="020B0609020204030204" pitchFamily="49" charset="0"/>
              </a:rPr>
              <a:t>markFeatures</a:t>
            </a:r>
            <a:r>
              <a:rPr lang="en-US" sz="1200" dirty="0" smtClean="0">
                <a:solidFill>
                  <a:srgbClr val="000000"/>
                </a:solidFill>
                <a:highlight>
                  <a:srgbClr val="FFFFFF"/>
                </a:highlight>
                <a:latin typeface="Consolas" panose="020B0609020204030204" pitchFamily="49" charset="0"/>
              </a:rPr>
              <a:t>(</a:t>
            </a:r>
            <a:r>
              <a:rPr lang="en-US" sz="1200" dirty="0" err="1" smtClean="0">
                <a:solidFill>
                  <a:srgbClr val="000000"/>
                </a:solidFill>
                <a:highlight>
                  <a:srgbClr val="FFFFFF"/>
                </a:highlight>
                <a:latin typeface="Consolas" panose="020B0609020204030204" pitchFamily="49" charset="0"/>
              </a:rPr>
              <a:t>bw</a:t>
            </a:r>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r>
              <a:rPr lang="en-US" sz="1200" dirty="0" err="1" smtClean="0">
                <a:solidFill>
                  <a:srgbClr val="000000"/>
                </a:solidFill>
                <a:highlight>
                  <a:srgbClr val="FFFFFF"/>
                </a:highlight>
                <a:latin typeface="Consolas" panose="020B0609020204030204" pitchFamily="49" charset="0"/>
              </a:rPr>
              <a:t>ret.AssessmentLevel</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mEnforcer.Assess</a:t>
            </a:r>
            <a:r>
              <a:rPr lang="en-US" sz="1200" dirty="0">
                <a:solidFill>
                  <a:srgbClr val="000000"/>
                </a:solidFill>
                <a:highlight>
                  <a:srgbClr val="FFFFFF"/>
                </a:highlight>
                <a:latin typeface="Consolas" panose="020B0609020204030204" pitchFamily="49" charset="0"/>
              </a:rPr>
              <a:t>(ret);</a:t>
            </a:r>
          </a:p>
          <a:p>
            <a:r>
              <a:rPr lang="en-US" sz="1200" dirty="0" err="1" smtClean="0">
                <a:solidFill>
                  <a:srgbClr val="000000"/>
                </a:solidFill>
                <a:highlight>
                  <a:srgbClr val="FFFFFF"/>
                </a:highlight>
                <a:latin typeface="Consolas" panose="020B0609020204030204" pitchFamily="49" charset="0"/>
              </a:rPr>
              <a:t>ret.MissingFeatures</a:t>
            </a:r>
            <a:r>
              <a:rPr lang="en-US" sz="1200" dirty="0" smtClean="0">
                <a:solidFill>
                  <a:srgbClr val="000000"/>
                </a:solidFill>
                <a:highlight>
                  <a:srgbClr val="FFFFFF"/>
                </a:highlight>
                <a:latin typeface="Consolas" panose="020B0609020204030204" pitchFamily="49" charset="0"/>
              </a:rPr>
              <a:t> </a:t>
            </a:r>
            <a:r>
              <a:rPr lang="en-US" sz="1200" dirty="0">
                <a:solidFill>
                  <a:srgbClr val="000000"/>
                </a:solidFill>
                <a:highlight>
                  <a:srgbClr val="FFFFFF"/>
                </a:highlight>
                <a:latin typeface="Consolas" panose="020B0609020204030204" pitchFamily="49" charset="0"/>
              </a:rPr>
              <a:t>= </a:t>
            </a:r>
            <a:r>
              <a:rPr lang="en-US" sz="1200" dirty="0" err="1">
                <a:solidFill>
                  <a:srgbClr val="000000"/>
                </a:solidFill>
                <a:highlight>
                  <a:srgbClr val="FFFFFF"/>
                </a:highlight>
                <a:latin typeface="Consolas" panose="020B0609020204030204" pitchFamily="49" charset="0"/>
              </a:rPr>
              <a:t>mEnforcer.FindMissingParts</a:t>
            </a:r>
            <a:r>
              <a:rPr lang="en-US" sz="1200" dirty="0">
                <a:solidFill>
                  <a:srgbClr val="000000"/>
                </a:solidFill>
                <a:highlight>
                  <a:srgbClr val="FFFFFF"/>
                </a:highlight>
                <a:latin typeface="Consolas" panose="020B0609020204030204" pitchFamily="49" charset="0"/>
              </a:rPr>
              <a:t>(ret</a:t>
            </a:r>
            <a:r>
              <a:rPr lang="en-US" sz="1200" dirty="0" smtClean="0">
                <a:solidFill>
                  <a:srgbClr val="000000"/>
                </a:solidFill>
                <a:highlight>
                  <a:srgbClr val="FFFFFF"/>
                </a:highlight>
                <a:latin typeface="Consolas" panose="020B0609020204030204" pitchFamily="49" charset="0"/>
              </a:rPr>
              <a:t>);</a:t>
            </a:r>
          </a:p>
          <a:p>
            <a:r>
              <a:rPr lang="en-US" sz="1200" dirty="0" smtClean="0">
                <a:solidFill>
                  <a:srgbClr val="000000"/>
                </a:solidFill>
                <a:highlight>
                  <a:srgbClr val="FFFFFF"/>
                </a:highlight>
                <a:latin typeface="Consolas" panose="020B0609020204030204" pitchFamily="49" charset="0"/>
              </a:rPr>
              <a:t>…</a:t>
            </a:r>
            <a:endParaRPr lang="en-US" sz="1200" dirty="0"/>
          </a:p>
        </p:txBody>
      </p:sp>
      <p:sp>
        <p:nvSpPr>
          <p:cNvPr id="78" name="Rectangle 77"/>
          <p:cNvSpPr/>
          <p:nvPr/>
        </p:nvSpPr>
        <p:spPr bwMode="auto">
          <a:xfrm>
            <a:off x="1440413" y="6298937"/>
            <a:ext cx="5302790" cy="175829"/>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44605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250"/>
                                        <p:tgtEl>
                                          <p:spTgt spid="6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25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250"/>
                                        <p:tgtEl>
                                          <p:spTgt spid="75"/>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50"/>
                                        <p:tgtEl>
                                          <p:spTgt spid="11"/>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75"/>
                                        </p:tgtEl>
                                        <p:attrNameLst>
                                          <p:attrName>style.visibility</p:attrName>
                                        </p:attrNameLst>
                                      </p:cBhvr>
                                      <p:to>
                                        <p:strVal val="hidden"/>
                                      </p:to>
                                    </p:se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5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25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250"/>
                                        <p:tgtEl>
                                          <p:spTgt spid="62"/>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71"/>
                                        </p:tgtEl>
                                        <p:attrNameLst>
                                          <p:attrName>style.visibility</p:attrName>
                                        </p:attrNameLst>
                                      </p:cBhvr>
                                      <p:to>
                                        <p:strVal val="hidden"/>
                                      </p:to>
                                    </p:set>
                                  </p:childTnLst>
                                </p:cTn>
                              </p:par>
                            </p:childTnLst>
                          </p:cTn>
                        </p:par>
                        <p:par>
                          <p:cTn id="44" fill="hold">
                            <p:stCondLst>
                              <p:cond delay="250"/>
                            </p:stCondLst>
                            <p:childTnLst>
                              <p:par>
                                <p:cTn id="45" presetID="10"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25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25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250"/>
                                        <p:tgtEl>
                                          <p:spTgt spid="76"/>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7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right)">
                                      <p:cBhvr>
                                        <p:cTn id="62" dur="250"/>
                                        <p:tgtEl>
                                          <p:spTgt spid="63"/>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76"/>
                                        </p:tgtEl>
                                        <p:attrNameLst>
                                          <p:attrName>style.visibility</p:attrName>
                                        </p:attrNameLst>
                                      </p:cBhvr>
                                      <p:to>
                                        <p:strVal val="hidden"/>
                                      </p:to>
                                    </p:set>
                                  </p:childTnLst>
                                </p:cTn>
                              </p:par>
                            </p:childTnLst>
                          </p:cTn>
                        </p:par>
                        <p:par>
                          <p:cTn id="65" fill="hold">
                            <p:stCondLst>
                              <p:cond delay="250"/>
                            </p:stCondLst>
                            <p:childTnLst>
                              <p:par>
                                <p:cTn id="66" presetID="10" presetClass="entr" presetSubtype="0"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250"/>
                                        <p:tgtEl>
                                          <p:spTgt spid="54"/>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25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right)">
                                      <p:cBhvr>
                                        <p:cTn id="77" dur="250"/>
                                        <p:tgtEl>
                                          <p:spTgt spid="64"/>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73"/>
                                        </p:tgtEl>
                                        <p:attrNameLst>
                                          <p:attrName>style.visibility</p:attrName>
                                        </p:attrNameLst>
                                      </p:cBhvr>
                                      <p:to>
                                        <p:strVal val="hidden"/>
                                      </p:to>
                                    </p:set>
                                  </p:childTnLst>
                                </p:cTn>
                              </p:par>
                              <p:par>
                                <p:cTn id="80" presetID="22" presetClass="entr" presetSubtype="2"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wipe(right)">
                                      <p:cBhvr>
                                        <p:cTn id="82" dur="250"/>
                                        <p:tgtEl>
                                          <p:spTgt spid="66"/>
                                        </p:tgtEl>
                                      </p:cBhvr>
                                    </p:animEffect>
                                  </p:childTnLst>
                                </p:cTn>
                              </p:par>
                            </p:childTnLst>
                          </p:cTn>
                        </p:par>
                        <p:par>
                          <p:cTn id="83" fill="hold">
                            <p:stCondLst>
                              <p:cond delay="250"/>
                            </p:stCondLst>
                            <p:childTnLst>
                              <p:par>
                                <p:cTn id="84" presetID="10"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250"/>
                                        <p:tgtEl>
                                          <p:spTgt spid="4"/>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250"/>
                                        <p:tgtEl>
                                          <p:spTgt spid="74"/>
                                        </p:tgtEl>
                                      </p:cBhvr>
                                    </p:animEffect>
                                  </p:childTnLst>
                                </p:cTn>
                              </p:par>
                            </p:childTnLst>
                          </p:cTn>
                        </p:par>
                        <p:par>
                          <p:cTn id="91" fill="hold">
                            <p:stCondLst>
                              <p:cond delay="750"/>
                            </p:stCondLst>
                            <p:childTnLst>
                              <p:par>
                                <p:cTn id="92" presetID="10" presetClass="entr" presetSubtype="0"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right)">
                                      <p:cBhvr>
                                        <p:cTn id="99" dur="250"/>
                                        <p:tgtEl>
                                          <p:spTgt spid="9"/>
                                        </p:tgtEl>
                                      </p:cBhvr>
                                    </p:animEffect>
                                  </p:childTnLst>
                                </p:cTn>
                              </p:par>
                            </p:childTnLst>
                          </p:cTn>
                        </p:par>
                        <p:par>
                          <p:cTn id="100" fill="hold">
                            <p:stCondLst>
                              <p:cond delay="250"/>
                            </p:stCondLst>
                            <p:childTnLst>
                              <p:par>
                                <p:cTn id="101" presetID="10" presetClass="entr" presetSubtype="0"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49" grpId="0" animBg="1"/>
      <p:bldP spid="69" grpId="0" animBg="1"/>
      <p:bldP spid="70" grpId="0"/>
      <p:bldP spid="70" grpId="1"/>
      <p:bldP spid="71" grpId="0"/>
      <p:bldP spid="71" grpId="1"/>
      <p:bldP spid="72" grpId="0"/>
      <p:bldP spid="72" grpId="1"/>
      <p:bldP spid="73" grpId="0"/>
      <p:bldP spid="73" grpId="1"/>
      <p:bldP spid="74" grpId="0"/>
      <p:bldP spid="75" grpId="0"/>
      <p:bldP spid="75" grpId="1"/>
      <p:bldP spid="76" grpId="0"/>
      <p:bldP spid="76" grpId="1"/>
      <p:bldP spid="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36" y="975373"/>
            <a:ext cx="6400801" cy="5029199"/>
          </a:xfrm>
        </p:spPr>
        <p:txBody>
          <a:bodyPr/>
          <a:lstStyle/>
          <a:p>
            <a:r>
              <a:rPr lang="en-US" dirty="0" smtClean="0"/>
              <a:t>Performance</a:t>
            </a:r>
          </a:p>
          <a:p>
            <a:r>
              <a:rPr lang="en-US" sz="2800" dirty="0" smtClean="0"/>
              <a:t>Process, portal, 3</a:t>
            </a:r>
            <a:r>
              <a:rPr lang="en-US" sz="2800" baseline="30000" dirty="0" smtClean="0"/>
              <a:t>rd</a:t>
            </a:r>
            <a:r>
              <a:rPr lang="en-US" sz="2800" dirty="0" smtClean="0"/>
              <a:t> party tool, Performance counters, </a:t>
            </a:r>
            <a:r>
              <a:rPr lang="en-US" sz="2800" dirty="0" err="1" smtClean="0"/>
              <a:t>.Net</a:t>
            </a:r>
            <a:r>
              <a:rPr lang="en-US" sz="2800" dirty="0" smtClean="0"/>
              <a:t> 4.5 </a:t>
            </a:r>
            <a:r>
              <a:rPr lang="en-US" sz="2800" dirty="0" err="1" smtClean="0"/>
              <a:t>async</a:t>
            </a:r>
            <a:r>
              <a:rPr lang="en-US" sz="2800" dirty="0" smtClean="0"/>
              <a:t>, Windows Azure caching, IIS 8</a:t>
            </a:r>
          </a:p>
          <a:p>
            <a:r>
              <a:rPr lang="en-US" dirty="0" smtClean="0"/>
              <a:t>Hybrid</a:t>
            </a:r>
          </a:p>
          <a:p>
            <a:r>
              <a:rPr lang="en-US" sz="2800" dirty="0" smtClean="0"/>
              <a:t>Inter-role communication, virtual network, service bus relay, </a:t>
            </a:r>
            <a:br>
              <a:rPr lang="en-US" sz="2800" dirty="0" smtClean="0"/>
            </a:br>
            <a:r>
              <a:rPr lang="en-US" sz="2800" dirty="0" smtClean="0"/>
              <a:t>messaging patterns</a:t>
            </a:r>
          </a:p>
          <a:p>
            <a:r>
              <a:rPr lang="en-US" dirty="0" smtClean="0"/>
              <a:t>Device</a:t>
            </a:r>
          </a:p>
          <a:p>
            <a:r>
              <a:rPr lang="en-US" sz="2800" dirty="0" smtClean="0"/>
              <a:t>Hybrid design, Windows 8 client, </a:t>
            </a:r>
            <a:br>
              <a:rPr lang="en-US" sz="2800" dirty="0" smtClean="0"/>
            </a:br>
            <a:r>
              <a:rPr lang="en-US" sz="2800" dirty="0" smtClean="0"/>
              <a:t>worker role, service bus messaging</a:t>
            </a:r>
          </a:p>
        </p:txBody>
      </p:sp>
      <p:pic>
        <p:nvPicPr>
          <p:cNvPr id="5" name="Picture Placeholder 4"/>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55" b="55"/>
          <a:stretch/>
        </p:blipFill>
        <p:spPr/>
      </p:pic>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527122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Tree>
    <p:extLst>
      <p:ext uri="{BB962C8B-B14F-4D97-AF65-F5344CB8AC3E}">
        <p14:creationId xmlns:p14="http://schemas.microsoft.com/office/powerpoint/2010/main" val="3029396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resources</a:t>
            </a:r>
            <a:endParaRPr lang="en-US" dirty="0"/>
          </a:p>
        </p:txBody>
      </p:sp>
      <p:sp>
        <p:nvSpPr>
          <p:cNvPr id="3" name="Text Placeholder 2"/>
          <p:cNvSpPr>
            <a:spLocks noGrp="1"/>
          </p:cNvSpPr>
          <p:nvPr>
            <p:ph type="body" sz="quarter" idx="10"/>
          </p:nvPr>
        </p:nvSpPr>
        <p:spPr/>
        <p:txBody>
          <a:bodyPr/>
          <a:lstStyle/>
          <a:p>
            <a:r>
              <a:rPr lang="en-US" dirty="0" smtClean="0"/>
              <a:t>Windows Azure training kit:</a:t>
            </a:r>
          </a:p>
          <a:p>
            <a:r>
              <a:rPr lang="en-US" dirty="0" smtClean="0">
                <a:hlinkClick r:id="rId3"/>
              </a:rPr>
              <a:t>https://www.windowsazure.com/en-us/develop/net/other-resources/training-kit/</a:t>
            </a:r>
            <a:endParaRPr lang="en-US" dirty="0" smtClean="0"/>
          </a:p>
          <a:p>
            <a:r>
              <a:rPr lang="en-US" dirty="0" smtClean="0"/>
              <a:t>Windows Azure samples:</a:t>
            </a:r>
          </a:p>
          <a:p>
            <a:r>
              <a:rPr lang="en-US" dirty="0" smtClean="0">
                <a:hlinkClick r:id="rId4"/>
              </a:rPr>
              <a:t>https://github.com/WindowsAzure-Samples</a:t>
            </a:r>
            <a:endParaRPr lang="en-US" dirty="0" smtClean="0"/>
          </a:p>
          <a:p>
            <a:r>
              <a:rPr lang="en-US" dirty="0" smtClean="0"/>
              <a:t>blog.haishibai.com</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6837" y="5558631"/>
            <a:ext cx="903287" cy="903287"/>
          </a:xfrm>
          <a:prstGeom prst="rect">
            <a:avLst/>
          </a:prstGeom>
        </p:spPr>
      </p:pic>
      <p:sp>
        <p:nvSpPr>
          <p:cNvPr id="5" name="TextBox 4"/>
          <p:cNvSpPr txBox="1"/>
          <p:nvPr/>
        </p:nvSpPr>
        <p:spPr>
          <a:xfrm>
            <a:off x="3540124" y="5779441"/>
            <a:ext cx="2438400" cy="461665"/>
          </a:xfrm>
          <a:prstGeom prst="rect">
            <a:avLst/>
          </a:prstGeom>
          <a:noFill/>
        </p:spPr>
        <p:txBody>
          <a:bodyPr wrap="square" rtlCol="0">
            <a:spAutoFit/>
          </a:bodyPr>
          <a:lstStyle/>
          <a:p>
            <a:r>
              <a:rPr lang="en-US" sz="2400" dirty="0" smtClean="0">
                <a:gradFill>
                  <a:gsLst>
                    <a:gs pos="0">
                      <a:schemeClr val="tx1"/>
                    </a:gs>
                    <a:gs pos="100000">
                      <a:schemeClr val="tx1"/>
                    </a:gs>
                  </a:gsLst>
                  <a:lin ang="5400000" scaled="0"/>
                </a:gradFill>
              </a:rPr>
              <a:t>@HaishiBai2010</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0780" y="5558631"/>
            <a:ext cx="908843" cy="908843"/>
          </a:xfrm>
          <a:prstGeom prst="rect">
            <a:avLst/>
          </a:prstGeom>
        </p:spPr>
      </p:pic>
      <p:sp>
        <p:nvSpPr>
          <p:cNvPr id="7" name="TextBox 6"/>
          <p:cNvSpPr txBox="1"/>
          <p:nvPr/>
        </p:nvSpPr>
        <p:spPr>
          <a:xfrm>
            <a:off x="7819623" y="5779441"/>
            <a:ext cx="3046814" cy="461665"/>
          </a:xfrm>
          <a:prstGeom prst="rect">
            <a:avLst/>
          </a:prstGeom>
          <a:noFill/>
        </p:spPr>
        <p:txBody>
          <a:bodyPr wrap="square" rtlCol="0">
            <a:spAutoFit/>
          </a:bodyPr>
          <a:lstStyle/>
          <a:p>
            <a:r>
              <a:rPr lang="en-US" sz="2400" dirty="0">
                <a:gradFill>
                  <a:gsLst>
                    <a:gs pos="0">
                      <a:schemeClr val="tx1"/>
                    </a:gs>
                    <a:gs pos="100000">
                      <a:schemeClr val="tx1"/>
                    </a:gs>
                  </a:gsLst>
                  <a:lin ang="5400000" scaled="0"/>
                </a:gradFill>
              </a:rPr>
              <a:t>t</a:t>
            </a:r>
            <a:r>
              <a:rPr lang="en-US" sz="2400" dirty="0" smtClean="0">
                <a:gradFill>
                  <a:gsLst>
                    <a:gs pos="0">
                      <a:schemeClr val="tx1"/>
                    </a:gs>
                    <a:gs pos="100000">
                      <a:schemeClr val="tx1"/>
                    </a:gs>
                  </a:gsLst>
                  <a:lin ang="5400000" scaled="0"/>
                </a:gradFill>
              </a:rPr>
              <a:t>rontron@sina.cn</a:t>
            </a:r>
          </a:p>
        </p:txBody>
      </p:sp>
    </p:spTree>
    <p:extLst>
      <p:ext uri="{BB962C8B-B14F-4D97-AF65-F5344CB8AC3E}">
        <p14:creationId xmlns:p14="http://schemas.microsoft.com/office/powerpoint/2010/main" val="3634724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7778" y="260996"/>
            <a:ext cx="7220624" cy="6439932"/>
          </a:xfrm>
          <a:prstGeom prst="rect">
            <a:avLst/>
          </a:prstGeom>
        </p:spPr>
      </p:pic>
      <p:sp>
        <p:nvSpPr>
          <p:cNvPr id="6" name="Title 5"/>
          <p:cNvSpPr>
            <a:spLocks noGrp="1"/>
          </p:cNvSpPr>
          <p:nvPr>
            <p:ph type="title"/>
          </p:nvPr>
        </p:nvSpPr>
        <p:spPr>
          <a:xfrm>
            <a:off x="274637" y="2735262"/>
            <a:ext cx="10058400" cy="912813"/>
          </a:xfrm>
        </p:spPr>
        <p:txBody>
          <a:bodyPr/>
          <a:lstStyle/>
          <a:p>
            <a:r>
              <a:rPr lang="en-US" sz="8800" dirty="0" smtClean="0"/>
              <a:t>Feedback</a:t>
            </a:r>
            <a:r>
              <a:rPr lang="en-US" sz="3200" dirty="0" smtClean="0"/>
              <a:t/>
            </a:r>
            <a:br>
              <a:rPr lang="en-US" sz="3200" dirty="0" smtClean="0"/>
            </a:br>
            <a:endParaRPr lang="en-US" sz="3200" dirty="0"/>
          </a:p>
        </p:txBody>
      </p:sp>
    </p:spTree>
    <p:extLst>
      <p:ext uri="{BB962C8B-B14F-4D97-AF65-F5344CB8AC3E}">
        <p14:creationId xmlns:p14="http://schemas.microsoft.com/office/powerpoint/2010/main" val="202772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7778" y="260996"/>
            <a:ext cx="7220624" cy="6439932"/>
          </a:xfrm>
          <a:prstGeom prst="rect">
            <a:avLst/>
          </a:prstGeom>
        </p:spPr>
      </p:pic>
      <p:sp>
        <p:nvSpPr>
          <p:cNvPr id="6" name="Title 5"/>
          <p:cNvSpPr>
            <a:spLocks noGrp="1"/>
          </p:cNvSpPr>
          <p:nvPr>
            <p:ph type="title"/>
          </p:nvPr>
        </p:nvSpPr>
        <p:spPr>
          <a:xfrm>
            <a:off x="350837" y="2735262"/>
            <a:ext cx="10058400" cy="912813"/>
          </a:xfrm>
        </p:spPr>
        <p:txBody>
          <a:bodyPr/>
          <a:lstStyle/>
          <a:p>
            <a:r>
              <a:rPr lang="en-US" sz="8800" dirty="0" smtClean="0"/>
              <a:t>Thank you!</a:t>
            </a:r>
            <a:r>
              <a:rPr lang="en-US" sz="3200" dirty="0" smtClean="0"/>
              <a:t/>
            </a:r>
            <a:br>
              <a:rPr lang="en-US" sz="3200" dirty="0" smtClean="0"/>
            </a:br>
            <a:endParaRPr lang="en-US" sz="3200" dirty="0"/>
          </a:p>
        </p:txBody>
      </p:sp>
    </p:spTree>
    <p:extLst>
      <p:ext uri="{BB962C8B-B14F-4D97-AF65-F5344CB8AC3E}">
        <p14:creationId xmlns:p14="http://schemas.microsoft.com/office/powerpoint/2010/main" val="128414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38091" y="2591980"/>
            <a:ext cx="7406559" cy="3017487"/>
          </a:xfrm>
        </p:spPr>
        <p:txBody>
          <a:bodyPr/>
          <a:lstStyle/>
          <a:p>
            <a:pPr marL="571500" indent="-571500">
              <a:buFont typeface="Arial" pitchFamily="34" charset="0"/>
              <a:buChar char="•"/>
            </a:pPr>
            <a:r>
              <a:rPr lang="en-US" sz="2800" dirty="0" smtClean="0"/>
              <a:t>Follow us on Twitter @</a:t>
            </a:r>
            <a:r>
              <a:rPr lang="en-US" sz="2800" dirty="0" err="1" smtClean="0"/>
              <a:t>WindowsAzure</a:t>
            </a:r>
            <a:endParaRPr lang="en-US" sz="2800" dirty="0" smtClean="0"/>
          </a:p>
          <a:p>
            <a:pPr marL="571500" indent="-571500">
              <a:buFont typeface="Arial" pitchFamily="34" charset="0"/>
              <a:buChar char="•"/>
            </a:pPr>
            <a:r>
              <a:rPr lang="en-US" sz="2800" dirty="0" smtClean="0"/>
              <a:t>Get Started: </a:t>
            </a:r>
            <a:r>
              <a:rPr lang="en-US" sz="2800" dirty="0" smtClean="0">
                <a:hlinkClick r:id="rId2" tooltip="http://www.windowsazure.com/build"/>
              </a:rPr>
              <a:t>www.windowsazure.com/build</a:t>
            </a:r>
            <a:endParaRPr lang="en-US" sz="2800" dirty="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3"/>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36539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036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Building faster cloud services</a:t>
            </a:r>
            <a:endParaRPr lang="en-US" dirty="0"/>
          </a:p>
        </p:txBody>
      </p:sp>
    </p:spTree>
    <p:extLst>
      <p:ext uri="{BB962C8B-B14F-4D97-AF65-F5344CB8AC3E}">
        <p14:creationId xmlns:p14="http://schemas.microsoft.com/office/powerpoint/2010/main" val="364555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performance matters</a:t>
            </a:r>
            <a:endParaRPr lang="en-US" dirty="0"/>
          </a:p>
        </p:txBody>
      </p:sp>
      <p:sp>
        <p:nvSpPr>
          <p:cNvPr id="3" name="Text Placeholder 2"/>
          <p:cNvSpPr>
            <a:spLocks noGrp="1"/>
          </p:cNvSpPr>
          <p:nvPr>
            <p:ph type="body" sz="quarter" idx="10"/>
          </p:nvPr>
        </p:nvSpPr>
        <p:spPr/>
        <p:txBody>
          <a:bodyPr/>
          <a:lstStyle/>
          <a:p>
            <a:r>
              <a:rPr lang="en-US" dirty="0" smtClean="0"/>
              <a:t>In the world of Internet, a slow service equals to a </a:t>
            </a:r>
            <a:br>
              <a:rPr lang="en-US" dirty="0" smtClean="0"/>
            </a:br>
            <a:r>
              <a:rPr lang="en-US" dirty="0" smtClean="0"/>
              <a:t>broken service</a:t>
            </a:r>
          </a:p>
          <a:p>
            <a:r>
              <a:rPr lang="en-US" dirty="0" smtClean="0"/>
              <a:t>Reduce resource consumption means saving money</a:t>
            </a:r>
          </a:p>
          <a:p>
            <a:r>
              <a:rPr lang="en-US" dirty="0" smtClean="0"/>
              <a:t>Increasing system throughputs means higher profitability</a:t>
            </a:r>
          </a:p>
          <a:p>
            <a:endParaRPr lang="en-US" dirty="0" smtClean="0"/>
          </a:p>
          <a:p>
            <a:r>
              <a:rPr lang="en-US" dirty="0" smtClean="0"/>
              <a:t>Performance by Design</a:t>
            </a:r>
          </a:p>
          <a:p>
            <a:endParaRPr lang="en-US" dirty="0" smtClean="0"/>
          </a:p>
          <a:p>
            <a:endParaRPr lang="en-US" dirty="0" smtClean="0"/>
          </a:p>
          <a:p>
            <a:endParaRPr lang="en-US" dirty="0"/>
          </a:p>
        </p:txBody>
      </p:sp>
    </p:spTree>
    <p:extLst>
      <p:ext uri="{BB962C8B-B14F-4D97-AF65-F5344CB8AC3E}">
        <p14:creationId xmlns:p14="http://schemas.microsoft.com/office/powerpoint/2010/main" val="3016239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7" y="1211262"/>
            <a:ext cx="5257799" cy="5257799"/>
          </a:xfrm>
        </p:spPr>
        <p:txBody>
          <a:bodyPr/>
          <a:lstStyle/>
          <a:p>
            <a:r>
              <a:rPr lang="en-US" sz="2800" dirty="0">
                <a:latin typeface="+mj-lt"/>
                <a:ea typeface="+mn-ea"/>
                <a:cs typeface="+mn-cs"/>
              </a:rPr>
              <a:t>Measure</a:t>
            </a:r>
          </a:p>
          <a:p>
            <a:pPr lvl="1"/>
            <a:r>
              <a:rPr lang="en-US" sz="2000" dirty="0" smtClean="0"/>
              <a:t>Performance </a:t>
            </a:r>
            <a:r>
              <a:rPr lang="en-US" sz="2000" dirty="0"/>
              <a:t>baseline</a:t>
            </a:r>
          </a:p>
          <a:p>
            <a:endParaRPr lang="en-US" sz="2800" dirty="0" smtClean="0">
              <a:latin typeface="+mj-lt"/>
              <a:ea typeface="+mn-ea"/>
              <a:cs typeface="+mn-cs"/>
            </a:endParaRPr>
          </a:p>
          <a:p>
            <a:r>
              <a:rPr lang="en-US" sz="2800" dirty="0" smtClean="0">
                <a:latin typeface="+mj-lt"/>
                <a:ea typeface="+mn-ea"/>
                <a:cs typeface="+mn-cs"/>
              </a:rPr>
              <a:t>Analyze</a:t>
            </a:r>
            <a:endParaRPr lang="en-US" sz="2800" dirty="0">
              <a:latin typeface="+mj-lt"/>
              <a:ea typeface="+mn-ea"/>
              <a:cs typeface="+mn-cs"/>
            </a:endParaRPr>
          </a:p>
          <a:p>
            <a:pPr lvl="1"/>
            <a:r>
              <a:rPr lang="en-US" sz="2000" dirty="0" smtClean="0"/>
              <a:t>Establish </a:t>
            </a:r>
            <a:r>
              <a:rPr lang="en-US" sz="2000" dirty="0"/>
              <a:t>goals</a:t>
            </a:r>
          </a:p>
          <a:p>
            <a:pPr lvl="1"/>
            <a:r>
              <a:rPr lang="en-US" sz="2000" dirty="0" smtClean="0"/>
              <a:t>Identify </a:t>
            </a:r>
            <a:r>
              <a:rPr lang="en-US" sz="2000" dirty="0"/>
              <a:t>bottlenecks</a:t>
            </a:r>
          </a:p>
          <a:p>
            <a:pPr lvl="1"/>
            <a:r>
              <a:rPr lang="en-US" sz="2000" dirty="0" smtClean="0"/>
              <a:t>Check </a:t>
            </a:r>
            <a:r>
              <a:rPr lang="en-US" sz="2000" dirty="0"/>
              <a:t>against exit conditions</a:t>
            </a:r>
          </a:p>
          <a:p>
            <a:endParaRPr lang="en-US" sz="2800" dirty="0" smtClean="0">
              <a:latin typeface="+mj-lt"/>
              <a:ea typeface="+mn-ea"/>
              <a:cs typeface="+mn-cs"/>
            </a:endParaRPr>
          </a:p>
          <a:p>
            <a:r>
              <a:rPr lang="en-US" sz="2800" dirty="0" smtClean="0">
                <a:latin typeface="+mj-lt"/>
                <a:ea typeface="+mn-ea"/>
                <a:cs typeface="+mn-cs"/>
              </a:rPr>
              <a:t>Execute</a:t>
            </a:r>
            <a:endParaRPr lang="en-US" sz="2800" dirty="0">
              <a:latin typeface="+mj-lt"/>
              <a:ea typeface="+mn-ea"/>
              <a:cs typeface="+mn-cs"/>
            </a:endParaRPr>
          </a:p>
          <a:p>
            <a:pPr lvl="1"/>
            <a:r>
              <a:rPr lang="en-US" sz="2000" dirty="0" smtClean="0"/>
              <a:t>Design</a:t>
            </a:r>
          </a:p>
          <a:p>
            <a:pPr lvl="1"/>
            <a:r>
              <a:rPr lang="en-US" sz="2000" dirty="0" smtClean="0"/>
              <a:t>Techniques</a:t>
            </a:r>
            <a:endParaRPr lang="en-US" sz="2000" dirty="0"/>
          </a:p>
          <a:p>
            <a:pPr lvl="1"/>
            <a:r>
              <a:rPr lang="en-US" sz="2000" dirty="0" smtClean="0"/>
              <a:t>Refactor</a:t>
            </a:r>
            <a:endParaRPr lang="en-US" sz="2000" dirty="0"/>
          </a:p>
        </p:txBody>
      </p:sp>
      <p:sp>
        <p:nvSpPr>
          <p:cNvPr id="6" name="Title 5"/>
          <p:cNvSpPr>
            <a:spLocks noGrp="1"/>
          </p:cNvSpPr>
          <p:nvPr>
            <p:ph type="title"/>
          </p:nvPr>
        </p:nvSpPr>
        <p:spPr/>
        <p:txBody>
          <a:bodyPr/>
          <a:lstStyle/>
          <a:p>
            <a:r>
              <a:rPr lang="en-US" dirty="0" smtClean="0"/>
              <a:t>Performance by process</a:t>
            </a:r>
            <a:endParaRPr lang="en-US" dirty="0"/>
          </a:p>
        </p:txBody>
      </p:sp>
      <p:graphicFrame>
        <p:nvGraphicFramePr>
          <p:cNvPr id="2" name="Diagram 1"/>
          <p:cNvGraphicFramePr/>
          <p:nvPr>
            <p:extLst>
              <p:ext uri="{D42A27DB-BD31-4B8C-83A1-F6EECF244321}">
                <p14:modId xmlns:p14="http://schemas.microsoft.com/office/powerpoint/2010/main" val="3339703172"/>
              </p:ext>
            </p:extLst>
          </p:nvPr>
        </p:nvGraphicFramePr>
        <p:xfrm>
          <a:off x="4465637" y="1190802"/>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653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Measurement and monitoring</a:t>
            </a:r>
            <a:endParaRPr lang="en-US" dirty="0"/>
          </a:p>
        </p:txBody>
      </p:sp>
      <p:sp>
        <p:nvSpPr>
          <p:cNvPr id="3" name="Text Placeholder 2"/>
          <p:cNvSpPr>
            <a:spLocks noGrp="1"/>
          </p:cNvSpPr>
          <p:nvPr>
            <p:ph type="body" sz="quarter" idx="10"/>
          </p:nvPr>
        </p:nvSpPr>
        <p:spPr/>
        <p:txBody>
          <a:bodyPr/>
          <a:lstStyle/>
          <a:p>
            <a:r>
              <a:rPr lang="en-US" dirty="0" smtClean="0"/>
              <a:t>What to measure</a:t>
            </a:r>
          </a:p>
          <a:p>
            <a:pPr lvl="1"/>
            <a:r>
              <a:rPr lang="en-US" dirty="0" smtClean="0"/>
              <a:t>Response time (Client perceived response time, server processing time)</a:t>
            </a:r>
          </a:p>
          <a:p>
            <a:pPr lvl="1"/>
            <a:r>
              <a:rPr lang="en-US" dirty="0" smtClean="0"/>
              <a:t>Throughput</a:t>
            </a:r>
          </a:p>
          <a:p>
            <a:pPr lvl="1"/>
            <a:r>
              <a:rPr lang="en-US" dirty="0" smtClean="0"/>
              <a:t>Resource utilization (CPU, memory, disk I/O, network bandwidth)</a:t>
            </a:r>
          </a:p>
          <a:p>
            <a:pPr lvl="1"/>
            <a:r>
              <a:rPr lang="en-US" dirty="0" smtClean="0"/>
              <a:t>Queues, cache utilization, sessions, view states, page size, etc.</a:t>
            </a:r>
          </a:p>
          <a:p>
            <a:r>
              <a:rPr lang="en-US" dirty="0" smtClean="0"/>
              <a:t>What to use</a:t>
            </a:r>
          </a:p>
          <a:p>
            <a:pPr lvl="1"/>
            <a:r>
              <a:rPr lang="en-US" dirty="0"/>
              <a:t>Performance </a:t>
            </a:r>
            <a:r>
              <a:rPr lang="en-US" dirty="0" smtClean="0"/>
              <a:t>counters</a:t>
            </a:r>
            <a:endParaRPr lang="en-US" dirty="0"/>
          </a:p>
          <a:p>
            <a:pPr lvl="1"/>
            <a:r>
              <a:rPr lang="en-US" dirty="0" err="1"/>
              <a:t>System.Diagnostics</a:t>
            </a:r>
            <a:r>
              <a:rPr lang="en-US" dirty="0"/>
              <a:t>, WMI, …</a:t>
            </a:r>
          </a:p>
          <a:p>
            <a:pPr lvl="1"/>
            <a:r>
              <a:rPr lang="en-US" dirty="0"/>
              <a:t>Tools (profilers, monitors, etc.)</a:t>
            </a:r>
          </a:p>
          <a:p>
            <a:endParaRPr lang="en-US" dirty="0" smtClean="0"/>
          </a:p>
          <a:p>
            <a:endParaRPr lang="en-US" dirty="0"/>
          </a:p>
        </p:txBody>
      </p:sp>
    </p:spTree>
    <p:extLst>
      <p:ext uri="{BB962C8B-B14F-4D97-AF65-F5344CB8AC3E}">
        <p14:creationId xmlns:p14="http://schemas.microsoft.com/office/powerpoint/2010/main" val="799020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performance counters</a:t>
            </a:r>
            <a:endParaRPr lang="en-US" dirty="0"/>
          </a:p>
        </p:txBody>
      </p:sp>
    </p:spTree>
    <p:extLst>
      <p:ext uri="{BB962C8B-B14F-4D97-AF65-F5344CB8AC3E}">
        <p14:creationId xmlns:p14="http://schemas.microsoft.com/office/powerpoint/2010/main" val="3886488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opportunities</a:t>
            </a:r>
            <a:endParaRPr lang="en-US" dirty="0"/>
          </a:p>
        </p:txBody>
      </p:sp>
      <p:sp>
        <p:nvSpPr>
          <p:cNvPr id="3" name="Text Placeholder 2"/>
          <p:cNvSpPr>
            <a:spLocks noGrp="1"/>
          </p:cNvSpPr>
          <p:nvPr>
            <p:ph type="body" sz="quarter" idx="10"/>
          </p:nvPr>
        </p:nvSpPr>
        <p:spPr/>
        <p:txBody>
          <a:bodyPr/>
          <a:lstStyle/>
          <a:p>
            <a:r>
              <a:rPr lang="en-US" dirty="0" err="1" smtClean="0"/>
              <a:t>.Net</a:t>
            </a:r>
            <a:r>
              <a:rPr lang="en-US" dirty="0" smtClean="0"/>
              <a:t> framework 4.5–parallel, </a:t>
            </a:r>
            <a:r>
              <a:rPr lang="en-US" dirty="0" err="1" smtClean="0"/>
              <a:t>async</a:t>
            </a:r>
            <a:endParaRPr lang="en-US" dirty="0" smtClean="0"/>
          </a:p>
          <a:p>
            <a:r>
              <a:rPr lang="en-US" dirty="0" smtClean="0"/>
              <a:t>Windows Azure caching (GA)</a:t>
            </a:r>
          </a:p>
          <a:p>
            <a:r>
              <a:rPr lang="en-US" dirty="0" err="1" smtClean="0"/>
              <a:t>SignalR</a:t>
            </a:r>
            <a:r>
              <a:rPr lang="en-US" dirty="0" smtClean="0"/>
              <a:t> and </a:t>
            </a:r>
            <a:r>
              <a:rPr lang="en-US" dirty="0" err="1" smtClean="0"/>
              <a:t>Websocket</a:t>
            </a:r>
            <a:r>
              <a:rPr lang="en-US" dirty="0" smtClean="0"/>
              <a:t> enable new </a:t>
            </a:r>
            <a:br>
              <a:rPr lang="en-US" dirty="0" smtClean="0"/>
            </a:br>
            <a:r>
              <a:rPr lang="en-US" dirty="0" smtClean="0"/>
              <a:t>application opportunities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82951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Fireworks!</a:t>
            </a:r>
            <a:endParaRPr lang="en-US" dirty="0"/>
          </a:p>
        </p:txBody>
      </p:sp>
    </p:spTree>
    <p:extLst>
      <p:ext uri="{BB962C8B-B14F-4D97-AF65-F5344CB8AC3E}">
        <p14:creationId xmlns:p14="http://schemas.microsoft.com/office/powerpoint/2010/main" val="2414554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Haishi Bai</External_x0020_Speaker>
    <Session_x0020_Code xmlns="2295e2e7-0eeb-498e-8716-217bb2ee6ee3">3-025</Session_x0020_Code>
    <ProductTaxHTField0 xmlns="2295e2e7-0eeb-498e-8716-217bb2ee6ee3">
      <Terms xmlns="http://schemas.microsoft.com/office/infopath/2007/PartnerControls"/>
    </ProductTaxHTField0>
    <Presentation_x0020_Date xmlns="2295e2e7-0eeb-498e-8716-217bb2ee6ee3">2012-11-02T00:00:00-07:00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295e2e7-0eeb-498e-8716-217bb2ee6ee3"/>
    <ds:schemaRef ds:uri="http://schemas.microsoft.com/office/2006/metadata/properties"/>
    <ds:schemaRef ds:uri="230e9df3-be65-4c73-a93b-d1236ebd677e"/>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8b529f77-48ab-4581-b468-93f09345b8aa"/>
    <ds:schemaRef ds:uri="http://www.w3.org/XML/1998/namespace"/>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3238</TotalTime>
  <Words>3611</Words>
  <Application>Microsoft Office PowerPoint</Application>
  <PresentationFormat>Custom</PresentationFormat>
  <Paragraphs>306</Paragraphs>
  <Slides>29</Slides>
  <Notes>24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ＭＳ Ｐゴシック</vt:lpstr>
      <vt:lpstr>Arial</vt:lpstr>
      <vt:lpstr>Avenir LT Pro 45 Book</vt:lpstr>
      <vt:lpstr>Calibri</vt:lpstr>
      <vt:lpstr>Consolas</vt:lpstr>
      <vt:lpstr>Segoe Light</vt:lpstr>
      <vt:lpstr>Segoe UI</vt:lpstr>
      <vt:lpstr>Segoe UI Light</vt:lpstr>
      <vt:lpstr>Build_Template_16x9 (2)</vt:lpstr>
      <vt:lpstr>4_5-30405_Build_Template_16x9_White_Background</vt:lpstr>
      <vt:lpstr>3_5-30405_Build_Template_16x9_Red_Color_Background</vt:lpstr>
      <vt:lpstr>2_5-30405_Build_Template_16x9_LightBlue_Color_Background</vt:lpstr>
      <vt:lpstr>1_5-30405_Build_Template_16x9_DarkBlue_Color_Background</vt:lpstr>
      <vt:lpstr>Advanced  cloud services development</vt:lpstr>
      <vt:lpstr>Agenda </vt:lpstr>
      <vt:lpstr>Building faster cloud services</vt:lpstr>
      <vt:lpstr>Why performance matters</vt:lpstr>
      <vt:lpstr>Performance by process</vt:lpstr>
      <vt:lpstr>Measurement and monitoring</vt:lpstr>
      <vt:lpstr>Demo: performance counters</vt:lpstr>
      <vt:lpstr>Performance opportunities</vt:lpstr>
      <vt:lpstr>Demo: Fireworks!</vt:lpstr>
      <vt:lpstr>Performance at scale opportunities</vt:lpstr>
      <vt:lpstr>Traffic Manager and CDN</vt:lpstr>
      <vt:lpstr>Demo: IIS 8 CPU throttling</vt:lpstr>
      <vt:lpstr>Building hybrid cloud services</vt:lpstr>
      <vt:lpstr>Hybrid cloud challenges</vt:lpstr>
      <vt:lpstr>Windows Azure connectivity</vt:lpstr>
      <vt:lpstr>PowerPoint Presentation</vt:lpstr>
      <vt:lpstr>Integration based on messaging</vt:lpstr>
      <vt:lpstr>Devices + cloud services</vt:lpstr>
      <vt:lpstr>Facts of device applications</vt:lpstr>
      <vt:lpstr>Demo: part inspector</vt:lpstr>
      <vt:lpstr>The scenario</vt:lpstr>
      <vt:lpstr>The architecture</vt:lpstr>
      <vt:lpstr>Summary</vt:lpstr>
      <vt:lpstr>Resources</vt:lpstr>
      <vt:lpstr>Windows Azure resources</vt:lpstr>
      <vt:lpstr>Feedback </vt:lpstr>
      <vt:lpstr>Thank you! </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Cloud Services Development</dc:title>
  <dc:subject>Build 2012</dc:subject>
  <dc:creator>Angie Nelson (Clearwater Group)</dc:creator>
  <cp:keywords>Build 2012</cp:keywords>
  <dc:description>Template: Mitchell Derrey, Silver Fox Productions
Formatting: 
Date: October 29th - November 2nd, 2012
Location: MSCC, Redmond, WA
Audience Type: Internal</dc:description>
  <cp:lastModifiedBy>Shows</cp:lastModifiedBy>
  <cp:revision>240</cp:revision>
  <dcterms:created xsi:type="dcterms:W3CDTF">2012-10-01T22:04:30Z</dcterms:created>
  <dcterms:modified xsi:type="dcterms:W3CDTF">2012-11-02T18:48:14Z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