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5.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6.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0" r:id="rId8"/>
    <p:sldMasterId id="2147484347" r:id="rId9"/>
    <p:sldMasterId id="2147484364" r:id="rId10"/>
  </p:sldMasterIdLst>
  <p:notesMasterIdLst>
    <p:notesMasterId r:id="rId25"/>
  </p:notesMasterIdLst>
  <p:handoutMasterIdLst>
    <p:handoutMasterId r:id="rId26"/>
  </p:handout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 id="269" r:id="rId24"/>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000000"/>
    <a:srgbClr val="969696"/>
    <a:srgbClr val="002050"/>
    <a:srgbClr val="442359"/>
    <a:srgbClr val="333333"/>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110" autoAdjust="0"/>
  </p:normalViewPr>
  <p:slideViewPr>
    <p:cSldViewPr>
      <p:cViewPr varScale="1">
        <p:scale>
          <a:sx n="114" d="100"/>
          <a:sy n="114" d="100"/>
        </p:scale>
        <p:origin x="132" y="306"/>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10/30/2012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10/30/2012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10/30/2012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098104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12594825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6212417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170182284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79363653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687950949"/>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39198424"/>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7241311"/>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004178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3096676"/>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741345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280181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266461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40137424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460694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9534247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1343663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83003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25610551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58666882"/>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83704644"/>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75281080"/>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68668893"/>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57521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98500361"/>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063768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0690271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7027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20847085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83081527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81111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122517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059620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5503520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5403121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196171175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407248305"/>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7514525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91975150"/>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801693561"/>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783179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29294610"/>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567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3121958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4612426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83995608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343328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3837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theme" Target="../theme/theme5.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theme" Target="../theme/theme6.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slideLayout" Target="../slideLayouts/slideLayout10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6" Type="http://schemas.openxmlformats.org/officeDocument/2006/relationships/theme" Target="../theme/theme7.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5" Type="http://schemas.openxmlformats.org/officeDocument/2006/relationships/slideLayout" Target="../slideLayouts/slideLayout11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slideLayout" Target="../slideLayouts/slideLayout1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007938458"/>
      </p:ext>
    </p:extLst>
  </p:cSld>
  <p:clrMap bg1="dk1" tx1="lt1" bg2="dk2" tx2="lt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42" r:id="rId12"/>
    <p:sldLayoutId id="2147484343" r:id="rId13"/>
    <p:sldLayoutId id="2147484344" r:id="rId14"/>
    <p:sldLayoutId id="2147484345" r:id="rId15"/>
    <p:sldLayoutId id="2147484346"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705556660"/>
      </p:ext>
    </p:extLst>
  </p:cSld>
  <p:clrMap bg1="dk1" tx1="lt1" bg2="dk2" tx2="lt2" accent1="accent1" accent2="accent2" accent3="accent3" accent4="accent4" accent5="accent5" accent6="accent6" hlink="hlink" folHlink="folHlink"/>
  <p:sldLayoutIdLst>
    <p:sldLayoutId id="2147484348" r:id="rId1"/>
    <p:sldLayoutId id="2147484349" r:id="rId2"/>
    <p:sldLayoutId id="2147484350" r:id="rId3"/>
    <p:sldLayoutId id="2147484351" r:id="rId4"/>
    <p:sldLayoutId id="2147484352" r:id="rId5"/>
    <p:sldLayoutId id="2147484353" r:id="rId6"/>
    <p:sldLayoutId id="2147484354" r:id="rId7"/>
    <p:sldLayoutId id="2147484355" r:id="rId8"/>
    <p:sldLayoutId id="2147484356" r:id="rId9"/>
    <p:sldLayoutId id="2147484357" r:id="rId10"/>
    <p:sldLayoutId id="2147484358" r:id="rId11"/>
    <p:sldLayoutId id="2147484359" r:id="rId12"/>
    <p:sldLayoutId id="2147484360" r:id="rId13"/>
    <p:sldLayoutId id="2147484361" r:id="rId14"/>
    <p:sldLayoutId id="2147484362" r:id="rId15"/>
    <p:sldLayoutId id="2147484363"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2606040408"/>
      </p:ext>
    </p:extLst>
  </p:cSld>
  <p:clrMap bg1="dk1" tx1="lt1" bg2="dk2" tx2="lt2" accent1="accent1" accent2="accent2" accent3="accent3" accent4="accent4" accent5="accent5" accent6="accent6" hlink="hlink" folHlink="folHlink"/>
  <p:sldLayoutIdLst>
    <p:sldLayoutId id="2147484365" r:id="rId1"/>
    <p:sldLayoutId id="2147484366" r:id="rId2"/>
    <p:sldLayoutId id="2147484367" r:id="rId3"/>
    <p:sldLayoutId id="2147484368" r:id="rId4"/>
    <p:sldLayoutId id="2147484369" r:id="rId5"/>
    <p:sldLayoutId id="2147484370" r:id="rId6"/>
    <p:sldLayoutId id="2147484371" r:id="rId7"/>
    <p:sldLayoutId id="2147484372" r:id="rId8"/>
    <p:sldLayoutId id="2147484373" r:id="rId9"/>
    <p:sldLayoutId id="2147484374" r:id="rId10"/>
    <p:sldLayoutId id="2147484375" r:id="rId11"/>
    <p:sldLayoutId id="2147484376" r:id="rId12"/>
    <p:sldLayoutId id="2147484377" r:id="rId13"/>
    <p:sldLayoutId id="2147484378" r:id="rId14"/>
    <p:sldLayoutId id="2147484379"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2.xml.rels><?xml version="1.0" encoding="UTF-8" standalone="yes"?>
<Relationships xmlns="http://schemas.openxmlformats.org/package/2006/relationships"><Relationship Id="rId2" Type="http://schemas.openxmlformats.org/officeDocument/2006/relationships/hyperlink" Target="http://aka.ms/BuildSessions" TargetMode="External"/><Relationship Id="rId1" Type="http://schemas.openxmlformats.org/officeDocument/2006/relationships/slideLayout" Target="../slideLayouts/slideLayout71.xml"/></Relationships>
</file>

<file path=ppt/slides/_rels/slide13.xml.rels><?xml version="1.0" encoding="UTF-8" standalone="yes"?>
<Relationships xmlns="http://schemas.openxmlformats.org/package/2006/relationships"><Relationship Id="rId3" Type="http://schemas.openxmlformats.org/officeDocument/2006/relationships/hyperlink" Target="http://aka.ms/BuildSessions" TargetMode="External"/><Relationship Id="rId2" Type="http://schemas.openxmlformats.org/officeDocument/2006/relationships/hyperlink" Target="http://www.windowsazure.com/build" TargetMode="External"/><Relationship Id="rId1" Type="http://schemas.openxmlformats.org/officeDocument/2006/relationships/slideLayout" Target="../slideLayouts/slideLayout10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centric apps for web, desktop and mobile with EF5</a:t>
            </a:r>
            <a:endParaRPr lang="en-US" dirty="0"/>
          </a:p>
        </p:txBody>
      </p:sp>
      <p:sp>
        <p:nvSpPr>
          <p:cNvPr id="3" name="Subtitle 2"/>
          <p:cNvSpPr>
            <a:spLocks noGrp="1"/>
          </p:cNvSpPr>
          <p:nvPr>
            <p:ph type="subTitle" idx="1"/>
          </p:nvPr>
        </p:nvSpPr>
        <p:spPr/>
        <p:txBody>
          <a:bodyPr/>
          <a:lstStyle/>
          <a:p>
            <a:r>
              <a:rPr lang="en-US" dirty="0" smtClean="0"/>
              <a:t>Rowan Miller</a:t>
            </a:r>
          </a:p>
          <a:p>
            <a:r>
              <a:rPr lang="en-US" dirty="0" smtClean="0"/>
              <a:t>Program Manager</a:t>
            </a:r>
          </a:p>
          <a:p>
            <a:r>
              <a:rPr lang="en-US" dirty="0" smtClean="0"/>
              <a:t>3-031</a:t>
            </a:r>
          </a:p>
        </p:txBody>
      </p:sp>
    </p:spTree>
    <p:extLst>
      <p:ext uri="{BB962C8B-B14F-4D97-AF65-F5344CB8AC3E}">
        <p14:creationId xmlns:p14="http://schemas.microsoft.com/office/powerpoint/2010/main" val="299344596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rIns="91440"/>
          <a:lstStyle/>
          <a:p>
            <a:r>
              <a:rPr lang="en-US" sz="3200" dirty="0" err="1" smtClean="0"/>
              <a:t>Async</a:t>
            </a:r>
            <a:r>
              <a:rPr lang="en-US" sz="3200" dirty="0" smtClean="0"/>
              <a:t> query and save</a:t>
            </a:r>
          </a:p>
          <a:p>
            <a:r>
              <a:rPr lang="en-US" sz="3200" dirty="0" smtClean="0"/>
              <a:t>Dependency injection pattern</a:t>
            </a:r>
          </a:p>
          <a:p>
            <a:r>
              <a:rPr lang="en-US" sz="3200" dirty="0" smtClean="0"/>
              <a:t>Code first custom conventions</a:t>
            </a:r>
          </a:p>
          <a:p>
            <a:r>
              <a:rPr lang="en-US" sz="3200" dirty="0" err="1" smtClean="0"/>
              <a:t>Enums</a:t>
            </a:r>
            <a:r>
              <a:rPr lang="en-US" sz="3200" dirty="0" smtClean="0"/>
              <a:t>, spatial, etc. on .NET 4.0</a:t>
            </a:r>
          </a:p>
          <a:p>
            <a:r>
              <a:rPr lang="en-US" sz="3200" dirty="0" smtClean="0"/>
              <a:t>Connection resiliency (retry)</a:t>
            </a:r>
          </a:p>
          <a:p>
            <a:r>
              <a:rPr lang="en-US" sz="3200" dirty="0" smtClean="0"/>
              <a:t>Tooling consolidation</a:t>
            </a:r>
          </a:p>
          <a:p>
            <a:r>
              <a:rPr lang="en-US" sz="3200" dirty="0" smtClean="0"/>
              <a:t>Code first stored procedure support</a:t>
            </a:r>
          </a:p>
        </p:txBody>
      </p:sp>
      <p:pic>
        <p:nvPicPr>
          <p:cNvPr id="5" name="Picture Placeholder 4"/>
          <p:cNvPicPr>
            <a:picLocks noGrp="1" noChangeAspect="1"/>
          </p:cNvPicPr>
          <p:nvPr>
            <p:ph type="pic" sz="quarter" idx="16"/>
          </p:nvPr>
        </p:nvPicPr>
        <p:blipFill rotWithShape="1">
          <a:blip r:embed="rId2" cstate="screen">
            <a:extLst>
              <a:ext uri="{28A0092B-C50C-407E-A947-70E740481C1C}">
                <a14:useLocalDpi xmlns:a14="http://schemas.microsoft.com/office/drawing/2010/main"/>
              </a:ext>
            </a:extLst>
          </a:blip>
          <a:srcRect t="55" b="55"/>
          <a:stretch/>
        </p:blipFill>
        <p:spPr/>
      </p:pic>
      <p:sp>
        <p:nvSpPr>
          <p:cNvPr id="3" name="Title 2"/>
          <p:cNvSpPr>
            <a:spLocks noGrp="1"/>
          </p:cNvSpPr>
          <p:nvPr>
            <p:ph type="title"/>
          </p:nvPr>
        </p:nvSpPr>
        <p:spPr/>
        <p:txBody>
          <a:bodyPr/>
          <a:lstStyle/>
          <a:p>
            <a:r>
              <a:rPr lang="en-US" smtClean="0"/>
              <a:t>EF6 Features</a:t>
            </a:r>
            <a:endParaRPr lang="en-US" dirty="0"/>
          </a:p>
        </p:txBody>
      </p:sp>
    </p:spTree>
    <p:extLst>
      <p:ext uri="{BB962C8B-B14F-4D97-AF65-F5344CB8AC3E}">
        <p14:creationId xmlns:p14="http://schemas.microsoft.com/office/powerpoint/2010/main" val="3725183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a:xfrm>
            <a:off x="5761040" y="3040063"/>
            <a:ext cx="6629397" cy="914400"/>
          </a:xfrm>
        </p:spPr>
        <p:txBody>
          <a:bodyPr/>
          <a:lstStyle/>
          <a:p>
            <a:r>
              <a:rPr lang="en-US" sz="2400" smtClean="0"/>
              <a:t>11/1 2:30PM — B92 Trident/Thunder — Building Services for Any Client with ASP.NET Web API</a:t>
            </a:r>
          </a:p>
          <a:p>
            <a:r>
              <a:rPr lang="en-US" sz="2400" smtClean="0"/>
              <a:t>11/2 8:30AM — B92 Nexus/Normandy — Data Options in Windows Azure. What's a developer to do?</a:t>
            </a:r>
          </a:p>
          <a:p>
            <a:r>
              <a:rPr lang="en-US" sz="2400" smtClean="0"/>
              <a:t>11/2 2:30PM — B33 McKinley — Bleeding edge ASP.NET: See what is next for MVC, Web API, SignalR and more…</a:t>
            </a:r>
            <a:endParaRPr lang="en-US" sz="2400" dirty="0"/>
          </a:p>
        </p:txBody>
      </p:sp>
      <p:sp>
        <p:nvSpPr>
          <p:cNvPr id="4" name="Title 3"/>
          <p:cNvSpPr>
            <a:spLocks noGrp="1"/>
          </p:cNvSpPr>
          <p:nvPr>
            <p:ph type="ctrTitle"/>
          </p:nvPr>
        </p:nvSpPr>
        <p:spPr/>
        <p:txBody>
          <a:bodyPr/>
          <a:lstStyle/>
          <a:p>
            <a:r>
              <a:rPr lang="en-US" smtClean="0"/>
              <a:t>Related sessions</a:t>
            </a:r>
            <a:endParaRPr lang="en-US" dirty="0"/>
          </a:p>
        </p:txBody>
      </p:sp>
    </p:spTree>
    <p:extLst>
      <p:ext uri="{BB962C8B-B14F-4D97-AF65-F5344CB8AC3E}">
        <p14:creationId xmlns:p14="http://schemas.microsoft.com/office/powerpoint/2010/main" val="61258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p:txBody>
          <a:bodyPr/>
          <a:lstStyle/>
          <a:p>
            <a:r>
              <a:rPr lang="en-US" sz="3200" dirty="0" smtClean="0"/>
              <a:t>msdn.com/data/</a:t>
            </a:r>
            <a:r>
              <a:rPr lang="en-US" sz="3200" dirty="0" err="1" smtClean="0"/>
              <a:t>ef</a:t>
            </a:r>
            <a:endParaRPr lang="en-US" sz="3200" dirty="0" smtClean="0"/>
          </a:p>
          <a:p>
            <a:r>
              <a:rPr lang="en-US" sz="3200" dirty="0" smtClean="0"/>
              <a:t>blogs.msdn.com/</a:t>
            </a:r>
            <a:r>
              <a:rPr lang="en-US" sz="3200" dirty="0" err="1" smtClean="0"/>
              <a:t>adonet</a:t>
            </a:r>
            <a:endParaRPr lang="en-US" sz="3200" dirty="0" smtClean="0"/>
          </a:p>
          <a:p>
            <a:r>
              <a:rPr lang="en-US" sz="3200" dirty="0" smtClean="0"/>
              <a:t>entityframework.codeplex.com</a:t>
            </a:r>
          </a:p>
          <a:p>
            <a:r>
              <a:rPr lang="en-US" sz="3200" dirty="0" smtClean="0"/>
              <a:t>twitter.com/</a:t>
            </a:r>
            <a:r>
              <a:rPr lang="en-US" sz="3200" dirty="0" err="1" smtClean="0"/>
              <a:t>efmagicunicorns</a:t>
            </a:r>
            <a:endParaRPr lang="en-US" sz="3200" dirty="0" smtClean="0"/>
          </a:p>
          <a:p>
            <a:r>
              <a:rPr lang="en-US" sz="2800" dirty="0" smtClean="0">
                <a:latin typeface="+mn-lt"/>
              </a:rPr>
              <a:t>#</a:t>
            </a:r>
            <a:r>
              <a:rPr lang="en-US" sz="2800" dirty="0" err="1" smtClean="0">
                <a:latin typeface="+mn-lt"/>
              </a:rPr>
              <a:t>EFHelp</a:t>
            </a:r>
            <a:r>
              <a:rPr lang="en-US" sz="2800" dirty="0" smtClean="0">
                <a:latin typeface="+mn-lt"/>
              </a:rPr>
              <a:t> on Twitter</a:t>
            </a:r>
          </a:p>
          <a:p>
            <a:r>
              <a:rPr lang="en-US" sz="3200" dirty="0" smtClean="0"/>
              <a:t>facebook.com/</a:t>
            </a:r>
            <a:r>
              <a:rPr lang="en-US" sz="3200" dirty="0" err="1" smtClean="0"/>
              <a:t>efmagicunicorns</a:t>
            </a:r>
            <a:endParaRPr lang="en-US" sz="3200" dirty="0" smtClean="0"/>
          </a:p>
          <a:p>
            <a:r>
              <a:rPr lang="en-US" sz="3200" dirty="0" smtClean="0"/>
              <a:t>romiller.com</a:t>
            </a:r>
          </a:p>
          <a:p>
            <a:endParaRPr lang="en-US" sz="3200" dirty="0"/>
          </a:p>
        </p:txBody>
      </p:sp>
      <p:sp>
        <p:nvSpPr>
          <p:cNvPr id="4" name="Title 3"/>
          <p:cNvSpPr>
            <a:spLocks noGrp="1"/>
          </p:cNvSpPr>
          <p:nvPr>
            <p:ph type="ctrTitle"/>
          </p:nvPr>
        </p:nvSpPr>
        <p:spPr/>
        <p:txBody>
          <a:bodyPr/>
          <a:lstStyle/>
          <a:p>
            <a:r>
              <a:rPr lang="en-US" smtClean="0"/>
              <a:t>Resources</a:t>
            </a:r>
            <a:endParaRPr lang="en-US" dirty="0"/>
          </a:p>
        </p:txBody>
      </p:sp>
      <p:sp>
        <p:nvSpPr>
          <p:cNvPr id="6" name="TextBox 5"/>
          <p:cNvSpPr txBox="1"/>
          <p:nvPr/>
        </p:nvSpPr>
        <p:spPr>
          <a:xfrm>
            <a:off x="4023701" y="5600359"/>
            <a:ext cx="8046632" cy="1200329"/>
          </a:xfrm>
          <a:prstGeom prst="rect">
            <a:avLst/>
          </a:prstGeom>
          <a:noFill/>
        </p:spPr>
        <p:txBody>
          <a:bodyPr wrap="square" rtlCol="0">
            <a:spAutoFit/>
          </a:bodyPr>
          <a:lstStyle/>
          <a:p>
            <a:r>
              <a:rPr lang="en-US" sz="2400" dirty="0">
                <a:solidFill>
                  <a:srgbClr val="FFFFFF"/>
                </a:solidFill>
              </a:rPr>
              <a:t>Please submit session </a:t>
            </a:r>
            <a:r>
              <a:rPr lang="en-US" sz="2400" dirty="0" err="1">
                <a:solidFill>
                  <a:srgbClr val="FFFFFF"/>
                </a:solidFill>
              </a:rPr>
              <a:t>evals</a:t>
            </a:r>
            <a:r>
              <a:rPr lang="en-US" sz="2400" dirty="0">
                <a:solidFill>
                  <a:srgbClr val="FFFFFF"/>
                </a:solidFill>
              </a:rPr>
              <a:t> on the Build Windows 8 App or at </a:t>
            </a:r>
            <a:r>
              <a:rPr lang="en-US" sz="2400" u="sng" dirty="0">
                <a:solidFill>
                  <a:srgbClr val="FFFFFF"/>
                </a:solidFill>
                <a:hlinkClick r:id="rId2"/>
              </a:rPr>
              <a:t>http://aka.ms/BuildSessions</a:t>
            </a:r>
            <a:endParaRPr lang="en-US" sz="2400" dirty="0">
              <a:solidFill>
                <a:srgbClr val="FFFFFF"/>
              </a:solidFill>
            </a:endParaRPr>
          </a:p>
          <a:p>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2461793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5"/>
          </p:nvPr>
        </p:nvSpPr>
        <p:spPr>
          <a:xfrm>
            <a:off x="4938091" y="2591980"/>
            <a:ext cx="7406559" cy="3017487"/>
          </a:xfrm>
        </p:spPr>
        <p:txBody>
          <a:bodyPr/>
          <a:lstStyle/>
          <a:p>
            <a:pPr marL="571500" indent="-571500">
              <a:buFont typeface="Arial" pitchFamily="34" charset="0"/>
              <a:buChar char="•"/>
            </a:pPr>
            <a:r>
              <a:rPr lang="en-US" sz="2800" dirty="0" smtClean="0"/>
              <a:t>Follow us on Twitter @</a:t>
            </a:r>
            <a:r>
              <a:rPr lang="en-US" sz="2800" dirty="0" err="1" smtClean="0"/>
              <a:t>WindowsAzure</a:t>
            </a:r>
            <a:endParaRPr lang="en-US" sz="2800" dirty="0" smtClean="0"/>
          </a:p>
          <a:p>
            <a:pPr marL="571500" indent="-571500">
              <a:buFont typeface="Arial" pitchFamily="34" charset="0"/>
              <a:buChar char="•"/>
            </a:pPr>
            <a:r>
              <a:rPr lang="en-US" sz="2800" dirty="0" smtClean="0"/>
              <a:t>Get Started: </a:t>
            </a:r>
            <a:r>
              <a:rPr lang="en-US" sz="2800" dirty="0" smtClean="0">
                <a:hlinkClick r:id="rId2" tooltip="http://www.windowsazure.com/build"/>
              </a:rPr>
              <a:t>www.windowsazure.com/build</a:t>
            </a:r>
            <a:endParaRPr lang="en-US" sz="2800" dirty="0"/>
          </a:p>
          <a:p>
            <a:pPr marL="571500" indent="-571500">
              <a:buFont typeface="Arial" pitchFamily="34" charset="0"/>
              <a:buChar char="•"/>
            </a:pPr>
            <a:endParaRPr lang="en-US" sz="2800" dirty="0" smtClean="0"/>
          </a:p>
          <a:p>
            <a:pPr marL="571500" indent="-571500">
              <a:buFont typeface="Arial" pitchFamily="34" charset="0"/>
              <a:buChar char="•"/>
            </a:pPr>
            <a:endParaRPr lang="en-US" sz="2800" dirty="0" smtClean="0"/>
          </a:p>
          <a:p>
            <a:pPr marL="571500" indent="-571500">
              <a:buFont typeface="Arial" pitchFamily="34" charset="0"/>
              <a:buChar char="•"/>
            </a:pPr>
            <a:endParaRPr lang="en-US" sz="2800" dirty="0"/>
          </a:p>
        </p:txBody>
      </p:sp>
      <p:sp>
        <p:nvSpPr>
          <p:cNvPr id="4" name="Title 3"/>
          <p:cNvSpPr>
            <a:spLocks noGrp="1"/>
          </p:cNvSpPr>
          <p:nvPr>
            <p:ph type="ctrTitle"/>
          </p:nvPr>
        </p:nvSpPr>
        <p:spPr>
          <a:solidFill>
            <a:schemeClr val="accent1">
              <a:alpha val="80000"/>
            </a:schemeClr>
          </a:solidFill>
        </p:spPr>
        <p:txBody>
          <a:bodyPr/>
          <a:lstStyle/>
          <a:p>
            <a:r>
              <a:rPr lang="en-US" sz="6600" dirty="0" smtClean="0"/>
              <a:t>Resources</a:t>
            </a:r>
            <a:endParaRPr lang="en-US" sz="6600" dirty="0"/>
          </a:p>
        </p:txBody>
      </p:sp>
      <p:sp>
        <p:nvSpPr>
          <p:cNvPr id="2" name="TextBox 1"/>
          <p:cNvSpPr txBox="1"/>
          <p:nvPr/>
        </p:nvSpPr>
        <p:spPr>
          <a:xfrm>
            <a:off x="4023701" y="5600359"/>
            <a:ext cx="8046632" cy="1200329"/>
          </a:xfrm>
          <a:prstGeom prst="rect">
            <a:avLst/>
          </a:prstGeom>
          <a:noFill/>
        </p:spPr>
        <p:txBody>
          <a:bodyPr wrap="square" rtlCol="0">
            <a:spAutoFit/>
          </a:bodyPr>
          <a:lstStyle/>
          <a:p>
            <a:r>
              <a:rPr lang="en-US" sz="2400" dirty="0">
                <a:solidFill>
                  <a:srgbClr val="FFFFFF"/>
                </a:solidFill>
              </a:rPr>
              <a:t>Please submit session </a:t>
            </a:r>
            <a:r>
              <a:rPr lang="en-US" sz="2400" dirty="0" err="1">
                <a:solidFill>
                  <a:srgbClr val="FFFFFF"/>
                </a:solidFill>
              </a:rPr>
              <a:t>evals</a:t>
            </a:r>
            <a:r>
              <a:rPr lang="en-US" sz="2400" dirty="0">
                <a:solidFill>
                  <a:srgbClr val="FFFFFF"/>
                </a:solidFill>
              </a:rPr>
              <a:t> on the Build Windows 8 App or at </a:t>
            </a:r>
            <a:r>
              <a:rPr lang="en-US" sz="2400" u="sng" dirty="0">
                <a:solidFill>
                  <a:srgbClr val="FFFFFF"/>
                </a:solidFill>
                <a:hlinkClick r:id="rId3"/>
              </a:rPr>
              <a:t>http://aka.ms/BuildSessions</a:t>
            </a:r>
            <a:endParaRPr lang="en-US" sz="2400" dirty="0">
              <a:solidFill>
                <a:srgbClr val="FFFFFF"/>
              </a:solidFill>
            </a:endParaRPr>
          </a:p>
          <a:p>
            <a:endParaRPr lang="en-US" sz="24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2514247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8103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smtClean="0"/>
              <a:t>Developer workflows</a:t>
            </a:r>
          </a:p>
          <a:p>
            <a:r>
              <a:rPr lang="en-US" smtClean="0"/>
              <a:t>Entity Framework 5</a:t>
            </a:r>
          </a:p>
          <a:p>
            <a:r>
              <a:rPr lang="en-US" smtClean="0"/>
              <a:t>Demos</a:t>
            </a:r>
          </a:p>
          <a:p>
            <a:r>
              <a:rPr lang="en-US" smtClean="0"/>
              <a:t>Entity Framework 6</a:t>
            </a:r>
            <a:endParaRPr lang="en-US" dirty="0" smtClean="0"/>
          </a:p>
        </p:txBody>
      </p:sp>
      <p:pic>
        <p:nvPicPr>
          <p:cNvPr id="8" name="Picture Placeholder 7"/>
          <p:cNvPicPr>
            <a:picLocks noGrp="1" noChangeAspect="1"/>
          </p:cNvPicPr>
          <p:nvPr>
            <p:ph type="pic" sz="quarter" idx="16"/>
          </p:nvPr>
        </p:nvPicPr>
        <p:blipFill rotWithShape="1">
          <a:blip r:embed="rId2" cstate="screen">
            <a:extLst>
              <a:ext uri="{28A0092B-C50C-407E-A947-70E740481C1C}">
                <a14:useLocalDpi xmlns:a14="http://schemas.microsoft.com/office/drawing/2010/main"/>
              </a:ext>
            </a:extLst>
          </a:blip>
          <a:srcRect l="47" r="47"/>
          <a:stretch/>
        </p:blipFill>
        <p:spPr/>
      </p:pic>
      <p:sp>
        <p:nvSpPr>
          <p:cNvPr id="5" name="Title 4"/>
          <p:cNvSpPr>
            <a:spLocks noGrp="1"/>
          </p:cNvSpPr>
          <p:nvPr>
            <p:ph type="title"/>
          </p:nvPr>
        </p:nvSpPr>
        <p:spPr/>
        <p:txBody>
          <a:bodyPr/>
          <a:lstStyle/>
          <a:p>
            <a:r>
              <a:rPr lang="en-US" smtClean="0"/>
              <a:t>Agenda</a:t>
            </a:r>
            <a:br>
              <a:rPr lang="en-US" smtClean="0"/>
            </a:br>
            <a:endParaRPr lang="en-US" dirty="0"/>
          </a:p>
        </p:txBody>
      </p:sp>
    </p:spTree>
    <p:extLst>
      <p:ext uri="{BB962C8B-B14F-4D97-AF65-F5344CB8AC3E}">
        <p14:creationId xmlns:p14="http://schemas.microsoft.com/office/powerpoint/2010/main" val="3990726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79438" y="3342775"/>
            <a:ext cx="11168541" cy="1550496"/>
            <a:chOff x="509933" y="2958624"/>
            <a:chExt cx="11168541" cy="1550496"/>
          </a:xfrm>
          <a:solidFill>
            <a:srgbClr val="00BCF2"/>
          </a:solidFill>
        </p:grpSpPr>
        <p:sp>
          <p:nvSpPr>
            <p:cNvPr id="20" name="Rounded Rectangle 19"/>
            <p:cNvSpPr/>
            <p:nvPr/>
          </p:nvSpPr>
          <p:spPr bwMode="auto">
            <a:xfrm>
              <a:off x="509933" y="2958624"/>
              <a:ext cx="11168541" cy="1550496"/>
            </a:xfrm>
            <a:prstGeom prst="roundRect">
              <a:avLst>
                <a:gd name="adj" fmla="val 0"/>
              </a:avLst>
            </a:prstGeom>
            <a:solidFill>
              <a:schemeClr val="accent1"/>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spcBef>
                  <a:spcPct val="0"/>
                </a:spcBef>
                <a:spcAft>
                  <a:spcPct val="0"/>
                </a:spcAft>
              </a:pPr>
              <a:endParaRPr lang="en-US" sz="2200" kern="0">
                <a:gradFill>
                  <a:gsLst>
                    <a:gs pos="0">
                      <a:srgbClr val="FFFFFF"/>
                    </a:gs>
                    <a:gs pos="100000">
                      <a:srgbClr val="FFFFFF"/>
                    </a:gs>
                  </a:gsLst>
                  <a:lin ang="5400000" scaled="0"/>
                </a:gradFill>
              </a:endParaRPr>
            </a:p>
          </p:txBody>
        </p:sp>
        <p:sp>
          <p:nvSpPr>
            <p:cNvPr id="21" name="Can 20"/>
            <p:cNvSpPr/>
            <p:nvPr/>
          </p:nvSpPr>
          <p:spPr>
            <a:xfrm>
              <a:off x="826667" y="3256500"/>
              <a:ext cx="1350004" cy="954745"/>
            </a:xfrm>
            <a:prstGeom prst="can">
              <a:avLst/>
            </a:prstGeom>
            <a:solidFill>
              <a:schemeClr val="tx1"/>
            </a:solidFill>
            <a:ln w="9525" cap="flat" cmpd="sng" algn="ctr">
              <a:solidFill>
                <a:srgbClr val="505050"/>
              </a:solidFill>
              <a:prstDash val="dash"/>
              <a:headEnd type="none" w="med" len="med"/>
              <a:tailEnd type="none" w="med" len="med"/>
            </a:ln>
            <a:effectLst>
              <a:outerShdw blurRad="65500" dist="38100" dir="5400000" rotWithShape="0">
                <a:srgbClr val="000000">
                  <a:alpha val="40000"/>
                </a:srgbClr>
              </a:outerShdw>
            </a:effectLst>
          </p:spPr>
          <p:txBody>
            <a:bodyPr vert="horz" wrap="square" lIns="91436" tIns="45718" rIns="91436" bIns="0"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lnSpc>
                  <a:spcPct val="90000"/>
                </a:lnSpc>
                <a:spcBef>
                  <a:spcPct val="0"/>
                </a:spcBef>
                <a:spcAft>
                  <a:spcPct val="0"/>
                </a:spcAft>
              </a:pPr>
              <a:r>
                <a:rPr lang="en-US" sz="2200" kern="0" dirty="0" smtClean="0">
                  <a:solidFill>
                    <a:srgbClr val="505050"/>
                  </a:solidFill>
                </a:rPr>
                <a:t>New</a:t>
              </a:r>
              <a:br>
                <a:rPr lang="en-US" sz="2200" kern="0" dirty="0" smtClean="0">
                  <a:solidFill>
                    <a:srgbClr val="505050"/>
                  </a:solidFill>
                </a:rPr>
              </a:br>
              <a:r>
                <a:rPr lang="en-US" sz="2200" kern="0" dirty="0" smtClean="0">
                  <a:solidFill>
                    <a:srgbClr val="505050"/>
                  </a:solidFill>
                </a:rPr>
                <a:t>database</a:t>
              </a:r>
              <a:endParaRPr lang="en-US" sz="2200" kern="0" dirty="0">
                <a:solidFill>
                  <a:srgbClr val="505050"/>
                </a:solidFill>
              </a:endParaRPr>
            </a:p>
          </p:txBody>
        </p:sp>
      </p:grpSp>
      <p:grpSp>
        <p:nvGrpSpPr>
          <p:cNvPr id="4" name="Group 3"/>
          <p:cNvGrpSpPr/>
          <p:nvPr/>
        </p:nvGrpSpPr>
        <p:grpSpPr>
          <a:xfrm>
            <a:off x="579437" y="5003848"/>
            <a:ext cx="11168541" cy="1582992"/>
            <a:chOff x="509932" y="4509120"/>
            <a:chExt cx="11168541" cy="1582992"/>
          </a:xfrm>
          <a:solidFill>
            <a:srgbClr val="E34A28"/>
          </a:solidFill>
        </p:grpSpPr>
        <p:sp>
          <p:nvSpPr>
            <p:cNvPr id="22" name="Rounded Rectangle 21"/>
            <p:cNvSpPr/>
            <p:nvPr/>
          </p:nvSpPr>
          <p:spPr bwMode="auto">
            <a:xfrm>
              <a:off x="509932" y="4509120"/>
              <a:ext cx="11168541" cy="1582992"/>
            </a:xfrm>
            <a:prstGeom prst="roundRect">
              <a:avLst>
                <a:gd name="adj" fmla="val 0"/>
              </a:avLst>
            </a:prstGeom>
            <a:grp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274320"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099" fontAlgn="base">
                <a:spcBef>
                  <a:spcPct val="0"/>
                </a:spcBef>
                <a:spcAft>
                  <a:spcPct val="0"/>
                </a:spcAft>
              </a:pPr>
              <a:endParaRPr lang="en-US" sz="2200" b="1" kern="0" dirty="0">
                <a:gradFill>
                  <a:gsLst>
                    <a:gs pos="0">
                      <a:srgbClr val="FFFFFF"/>
                    </a:gs>
                    <a:gs pos="100000">
                      <a:srgbClr val="FFFFFF"/>
                    </a:gs>
                  </a:gsLst>
                  <a:lin ang="5400000" scaled="0"/>
                </a:gradFill>
              </a:endParaRPr>
            </a:p>
          </p:txBody>
        </p:sp>
        <p:sp>
          <p:nvSpPr>
            <p:cNvPr id="23" name="Can 22"/>
            <p:cNvSpPr/>
            <p:nvPr/>
          </p:nvSpPr>
          <p:spPr>
            <a:xfrm>
              <a:off x="826667" y="4813239"/>
              <a:ext cx="1350004" cy="974755"/>
            </a:xfrm>
            <a:prstGeom prst="can">
              <a:avLst/>
            </a:prstGeom>
            <a:solidFill>
              <a:schemeClr val="tx1"/>
            </a:solidFill>
            <a:ln w="9525" cap="flat" cmpd="sng" algn="ctr">
              <a:solidFill>
                <a:srgbClr val="505050"/>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0"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lnSpc>
                  <a:spcPct val="90000"/>
                </a:lnSpc>
                <a:spcBef>
                  <a:spcPct val="0"/>
                </a:spcBef>
                <a:spcAft>
                  <a:spcPct val="0"/>
                </a:spcAft>
              </a:pPr>
              <a:r>
                <a:rPr lang="en-US" sz="2200" kern="0" dirty="0" smtClean="0">
                  <a:solidFill>
                    <a:srgbClr val="505050"/>
                  </a:solidFill>
                </a:rPr>
                <a:t>Existing</a:t>
              </a:r>
              <a:br>
                <a:rPr lang="en-US" sz="2200" kern="0" dirty="0" smtClean="0">
                  <a:solidFill>
                    <a:srgbClr val="505050"/>
                  </a:solidFill>
                </a:rPr>
              </a:br>
              <a:r>
                <a:rPr lang="en-US" sz="2200" kern="0" dirty="0" smtClean="0">
                  <a:solidFill>
                    <a:srgbClr val="505050"/>
                  </a:solidFill>
                </a:rPr>
                <a:t>database</a:t>
              </a:r>
              <a:endParaRPr lang="en-US" sz="2200" kern="0" dirty="0">
                <a:solidFill>
                  <a:srgbClr val="505050"/>
                </a:solidFill>
              </a:endParaRPr>
            </a:p>
          </p:txBody>
        </p:sp>
      </p:grpSp>
      <p:sp>
        <p:nvSpPr>
          <p:cNvPr id="6" name="TextBox 29"/>
          <p:cNvSpPr txBox="1"/>
          <p:nvPr/>
        </p:nvSpPr>
        <p:spPr>
          <a:xfrm>
            <a:off x="3382531" y="5294204"/>
            <a:ext cx="3673313"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Database first</a:t>
            </a:r>
            <a:endParaRPr lang="en-US" sz="2400" dirty="0" smtClean="0">
              <a:solidFill>
                <a:srgbClr val="FFFFFF"/>
              </a:solidFill>
            </a:endParaRPr>
          </a:p>
          <a:p>
            <a:pPr marL="228600" indent="-228600">
              <a:buFont typeface="Arial" pitchFamily="34" charset="0"/>
              <a:buChar char="•"/>
            </a:pPr>
            <a:r>
              <a:rPr lang="en-US" sz="1600" dirty="0">
                <a:solidFill>
                  <a:srgbClr val="FFFFFF"/>
                </a:solidFill>
              </a:rPr>
              <a:t>Reverse engineer .</a:t>
            </a:r>
            <a:r>
              <a:rPr lang="en-US" sz="1600" dirty="0" err="1">
                <a:solidFill>
                  <a:srgbClr val="FFFFFF"/>
                </a:solidFill>
              </a:rPr>
              <a:t>edmx</a:t>
            </a:r>
            <a:r>
              <a:rPr lang="en-US" sz="1600" dirty="0">
                <a:solidFill>
                  <a:srgbClr val="FFFFFF"/>
                </a:solidFill>
              </a:rPr>
              <a:t> model</a:t>
            </a:r>
          </a:p>
          <a:p>
            <a:pPr marL="228600" indent="-228600">
              <a:buFont typeface="Arial" pitchFamily="34" charset="0"/>
              <a:buChar char="•"/>
            </a:pPr>
            <a:r>
              <a:rPr lang="en-US" sz="1600" dirty="0">
                <a:solidFill>
                  <a:srgbClr val="FFFFFF"/>
                </a:solidFill>
              </a:rPr>
              <a:t>Classes auto-generated from .</a:t>
            </a:r>
            <a:r>
              <a:rPr lang="en-US" sz="1600" dirty="0" err="1">
                <a:solidFill>
                  <a:srgbClr val="FFFFFF"/>
                </a:solidFill>
              </a:rPr>
              <a:t>edmx</a:t>
            </a:r>
            <a:endParaRPr lang="en-US" sz="1600" dirty="0">
              <a:solidFill>
                <a:srgbClr val="FFFFFF"/>
              </a:solidFill>
            </a:endParaRPr>
          </a:p>
        </p:txBody>
      </p:sp>
      <p:sp>
        <p:nvSpPr>
          <p:cNvPr id="7" name="TextBox 30"/>
          <p:cNvSpPr txBox="1"/>
          <p:nvPr/>
        </p:nvSpPr>
        <p:spPr>
          <a:xfrm>
            <a:off x="3382531" y="3492737"/>
            <a:ext cx="3673313" cy="1138773"/>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Model first</a:t>
            </a:r>
          </a:p>
          <a:p>
            <a:pPr marL="228600" indent="-228600">
              <a:buFont typeface="Arial" pitchFamily="34" charset="0"/>
              <a:buChar char="•"/>
            </a:pPr>
            <a:r>
              <a:rPr lang="en-US" sz="1600" dirty="0" smtClean="0">
                <a:solidFill>
                  <a:srgbClr val="FFFFFF"/>
                </a:solidFill>
              </a:rPr>
              <a:t>Create .</a:t>
            </a:r>
            <a:r>
              <a:rPr lang="en-US" sz="1600" dirty="0" err="1" smtClean="0">
                <a:solidFill>
                  <a:srgbClr val="FFFFFF"/>
                </a:solidFill>
              </a:rPr>
              <a:t>edmx</a:t>
            </a:r>
            <a:r>
              <a:rPr lang="en-US" sz="1600" dirty="0" smtClean="0">
                <a:solidFill>
                  <a:srgbClr val="FFFFFF"/>
                </a:solidFill>
              </a:rPr>
              <a:t> model in designer</a:t>
            </a:r>
          </a:p>
          <a:p>
            <a:pPr marL="228600" indent="-228600">
              <a:buFont typeface="Arial" pitchFamily="34" charset="0"/>
              <a:buChar char="•"/>
            </a:pPr>
            <a:r>
              <a:rPr lang="en-US" sz="1600" dirty="0" smtClean="0">
                <a:solidFill>
                  <a:srgbClr val="FFFFFF"/>
                </a:solidFill>
              </a:rPr>
              <a:t>Generate database from .</a:t>
            </a:r>
            <a:r>
              <a:rPr lang="en-US" sz="1600" dirty="0" err="1" smtClean="0">
                <a:solidFill>
                  <a:srgbClr val="FFFFFF"/>
                </a:solidFill>
              </a:rPr>
              <a:t>edmx</a:t>
            </a:r>
            <a:endParaRPr lang="en-US" sz="1600" dirty="0" smtClean="0">
              <a:solidFill>
                <a:srgbClr val="FFFFFF"/>
              </a:solidFill>
            </a:endParaRPr>
          </a:p>
          <a:p>
            <a:pPr marL="228600" indent="-228600">
              <a:buFont typeface="Arial" pitchFamily="34" charset="0"/>
              <a:buChar char="•"/>
            </a:pPr>
            <a:r>
              <a:rPr lang="en-US" sz="1600" dirty="0" smtClean="0">
                <a:solidFill>
                  <a:srgbClr val="FFFFFF"/>
                </a:solidFill>
              </a:rPr>
              <a:t>Classes auto-generated from .</a:t>
            </a:r>
            <a:r>
              <a:rPr lang="en-US" sz="1600" dirty="0" err="1" smtClean="0">
                <a:solidFill>
                  <a:srgbClr val="FFFFFF"/>
                </a:solidFill>
              </a:rPr>
              <a:t>edmx</a:t>
            </a:r>
            <a:endParaRPr lang="en-US" sz="1600" dirty="0">
              <a:solidFill>
                <a:srgbClr val="FFFFFF"/>
              </a:solidFill>
            </a:endParaRPr>
          </a:p>
        </p:txBody>
      </p:sp>
      <p:sp>
        <p:nvSpPr>
          <p:cNvPr id="8" name="TextBox 31"/>
          <p:cNvSpPr txBox="1"/>
          <p:nvPr/>
        </p:nvSpPr>
        <p:spPr>
          <a:xfrm>
            <a:off x="7425553" y="5294204"/>
            <a:ext cx="3711272"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smtClean="0">
                <a:solidFill>
                  <a:srgbClr val="FFFFFF"/>
                </a:solidFill>
              </a:rPr>
              <a:t>Code first</a:t>
            </a:r>
            <a:endParaRPr lang="en-US" sz="2000" dirty="0" smtClean="0">
              <a:solidFill>
                <a:srgbClr val="FFFFFF"/>
              </a:solidFill>
            </a:endParaRPr>
          </a:p>
          <a:p>
            <a:pPr marL="228600" indent="-228600">
              <a:buFont typeface="Arial" pitchFamily="34" charset="0"/>
              <a:buChar char="•"/>
            </a:pPr>
            <a:r>
              <a:rPr lang="en-US" sz="1600" dirty="0">
                <a:solidFill>
                  <a:srgbClr val="FFFFFF"/>
                </a:solidFill>
              </a:rPr>
              <a:t>Define classes and mapping in code</a:t>
            </a:r>
            <a:br>
              <a:rPr lang="en-US" sz="1600" dirty="0">
                <a:solidFill>
                  <a:srgbClr val="FFFFFF"/>
                </a:solidFill>
              </a:rPr>
            </a:br>
            <a:r>
              <a:rPr lang="en-US" sz="1600" dirty="0">
                <a:solidFill>
                  <a:srgbClr val="FFFFFF"/>
                </a:solidFill>
              </a:rPr>
              <a:t>(Reverse engineer tools available)</a:t>
            </a:r>
          </a:p>
        </p:txBody>
      </p:sp>
      <p:sp>
        <p:nvSpPr>
          <p:cNvPr id="9" name="TextBox 32"/>
          <p:cNvSpPr txBox="1"/>
          <p:nvPr/>
        </p:nvSpPr>
        <p:spPr>
          <a:xfrm>
            <a:off x="7425553" y="3514222"/>
            <a:ext cx="3711272"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Code first</a:t>
            </a:r>
          </a:p>
          <a:p>
            <a:pPr marL="228600" indent="-228600">
              <a:buFont typeface="Arial" pitchFamily="34" charset="0"/>
              <a:buChar char="•"/>
            </a:pPr>
            <a:r>
              <a:rPr lang="en-US" sz="1600" dirty="0">
                <a:solidFill>
                  <a:srgbClr val="FFFFFF"/>
                </a:solidFill>
              </a:rPr>
              <a:t>Define classes and mapping in code</a:t>
            </a:r>
          </a:p>
          <a:p>
            <a:pPr marL="228600" indent="-228600">
              <a:buFont typeface="Arial" pitchFamily="34" charset="0"/>
              <a:buChar char="•"/>
            </a:pPr>
            <a:r>
              <a:rPr lang="en-US" sz="1600" dirty="0">
                <a:solidFill>
                  <a:srgbClr val="FFFFFF"/>
                </a:solidFill>
              </a:rPr>
              <a:t>Database auto-created at runtime</a:t>
            </a:r>
          </a:p>
        </p:txBody>
      </p:sp>
      <p:grpSp>
        <p:nvGrpSpPr>
          <p:cNvPr id="10" name="Group 9"/>
          <p:cNvGrpSpPr/>
          <p:nvPr/>
        </p:nvGrpSpPr>
        <p:grpSpPr>
          <a:xfrm>
            <a:off x="3205860" y="1211263"/>
            <a:ext cx="3975460" cy="5484812"/>
            <a:chOff x="1935088" y="971436"/>
            <a:chExt cx="3429000" cy="5265875"/>
          </a:xfrm>
        </p:grpSpPr>
        <p:grpSp>
          <p:nvGrpSpPr>
            <p:cNvPr id="16" name="Group 15"/>
            <p:cNvGrpSpPr/>
            <p:nvPr/>
          </p:nvGrpSpPr>
          <p:grpSpPr>
            <a:xfrm>
              <a:off x="1935088" y="971436"/>
              <a:ext cx="3429000" cy="5265875"/>
              <a:chOff x="1935088" y="1111859"/>
              <a:chExt cx="3429000" cy="5125453"/>
            </a:xfrm>
          </p:grpSpPr>
          <p:pic>
            <p:nvPicPr>
              <p:cNvPr id="18" name="Picture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7999" y="1556891"/>
                <a:ext cx="1943180" cy="1437747"/>
              </a:xfrm>
              <a:prstGeom prst="rect">
                <a:avLst/>
              </a:prstGeom>
              <a:ln w="12700">
                <a:solidFill>
                  <a:schemeClr val="tx1">
                    <a:lumMod val="65000"/>
                  </a:schemeClr>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19" name="Rounded Rectangle 18"/>
              <p:cNvSpPr/>
              <p:nvPr/>
            </p:nvSpPr>
            <p:spPr bwMode="auto">
              <a:xfrm>
                <a:off x="1935088" y="1111859"/>
                <a:ext cx="3429000" cy="5125453"/>
              </a:xfrm>
              <a:prstGeom prst="roundRect">
                <a:avLst>
                  <a:gd name="adj" fmla="val 0"/>
                </a:avLst>
              </a:prstGeom>
              <a:noFill/>
              <a:ln>
                <a:solidFill>
                  <a:schemeClr val="tx1">
                    <a:lumMod val="65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72000" tIns="72000" rIns="72000" bIns="72000"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eaLnBrk="0" fontAlgn="base" hangingPunct="0">
                  <a:spcBef>
                    <a:spcPct val="0"/>
                  </a:spcBef>
                  <a:spcAft>
                    <a:spcPct val="0"/>
                  </a:spcAft>
                </a:pPr>
                <a:endParaRPr lang="en-US" smtClean="0">
                  <a:solidFill>
                    <a:srgbClr val="FFFFFF"/>
                  </a:solidFill>
                  <a:ea typeface="ＭＳ Ｐゴシック" pitchFamily="48" charset="-128"/>
                </a:endParaRPr>
              </a:p>
            </p:txBody>
          </p:sp>
        </p:grpSp>
        <p:sp>
          <p:nvSpPr>
            <p:cNvPr id="17" name="TextBox 35"/>
            <p:cNvSpPr txBox="1"/>
            <p:nvPr/>
          </p:nvSpPr>
          <p:spPr>
            <a:xfrm>
              <a:off x="2698045" y="971436"/>
              <a:ext cx="1895899" cy="413687"/>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dirty="0" smtClean="0">
                  <a:solidFill>
                    <a:srgbClr val="FFFFFF"/>
                  </a:solidFill>
                </a:rPr>
                <a:t>Designer centric</a:t>
              </a:r>
              <a:endParaRPr lang="en-US" sz="2200" dirty="0">
                <a:solidFill>
                  <a:srgbClr val="FFFFFF"/>
                </a:solidFill>
              </a:endParaRPr>
            </a:p>
          </p:txBody>
        </p:sp>
      </p:grpSp>
      <p:grpSp>
        <p:nvGrpSpPr>
          <p:cNvPr id="11" name="Group 10"/>
          <p:cNvGrpSpPr/>
          <p:nvPr/>
        </p:nvGrpSpPr>
        <p:grpSpPr>
          <a:xfrm>
            <a:off x="7305191" y="1211263"/>
            <a:ext cx="4236798" cy="5484812"/>
            <a:chOff x="5436096" y="971436"/>
            <a:chExt cx="3432338" cy="5265875"/>
          </a:xfrm>
        </p:grpSpPr>
        <p:grpSp>
          <p:nvGrpSpPr>
            <p:cNvPr id="12" name="Group 11"/>
            <p:cNvGrpSpPr/>
            <p:nvPr/>
          </p:nvGrpSpPr>
          <p:grpSpPr>
            <a:xfrm>
              <a:off x="5436096" y="971436"/>
              <a:ext cx="3432338" cy="5265875"/>
              <a:chOff x="5436096" y="1111859"/>
              <a:chExt cx="3432338" cy="5125453"/>
            </a:xfrm>
          </p:grpSpPr>
          <p:pic>
            <p:nvPicPr>
              <p:cNvPr id="14"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106" y="1556890"/>
                <a:ext cx="1862318" cy="1437748"/>
              </a:xfrm>
              <a:prstGeom prst="rect">
                <a:avLst/>
              </a:prstGeom>
              <a:ln w="9525">
                <a:solidFill>
                  <a:schemeClr val="tx1"/>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15" name="Rounded Rectangle 14"/>
              <p:cNvSpPr/>
              <p:nvPr/>
            </p:nvSpPr>
            <p:spPr bwMode="auto">
              <a:xfrm>
                <a:off x="5436096" y="1111859"/>
                <a:ext cx="3432338" cy="5125453"/>
              </a:xfrm>
              <a:prstGeom prst="roundRect">
                <a:avLst>
                  <a:gd name="adj" fmla="val 0"/>
                </a:avLst>
              </a:prstGeom>
              <a:noFill/>
              <a:ln>
                <a:solidFill>
                  <a:schemeClr val="tx1">
                    <a:lumMod val="65000"/>
                  </a:schemeClr>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72000" tIns="72000" rIns="72000" bIns="72000"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eaLnBrk="0" fontAlgn="base" hangingPunct="0">
                  <a:spcBef>
                    <a:spcPct val="0"/>
                  </a:spcBef>
                  <a:spcAft>
                    <a:spcPct val="0"/>
                  </a:spcAft>
                </a:pPr>
                <a:endParaRPr lang="en-US" smtClean="0">
                  <a:solidFill>
                    <a:srgbClr val="FFFFFF"/>
                  </a:solidFill>
                  <a:ea typeface="ＭＳ Ｐゴシック" pitchFamily="48" charset="-128"/>
                </a:endParaRPr>
              </a:p>
            </p:txBody>
          </p:sp>
        </p:grpSp>
        <p:sp>
          <p:nvSpPr>
            <p:cNvPr id="13" name="TextBox 40"/>
            <p:cNvSpPr txBox="1"/>
            <p:nvPr/>
          </p:nvSpPr>
          <p:spPr>
            <a:xfrm>
              <a:off x="6426848" y="971436"/>
              <a:ext cx="1414472" cy="413687"/>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dirty="0" smtClean="0">
                  <a:solidFill>
                    <a:srgbClr val="FFFFFF"/>
                  </a:solidFill>
                </a:rPr>
                <a:t>Code centric</a:t>
              </a:r>
              <a:endParaRPr lang="en-US" sz="2200" dirty="0">
                <a:solidFill>
                  <a:srgbClr val="FFFFFF"/>
                </a:solidFill>
              </a:endParaRPr>
            </a:p>
          </p:txBody>
        </p:sp>
      </p:grpSp>
      <p:sp>
        <p:nvSpPr>
          <p:cNvPr id="24" name="Title 2"/>
          <p:cNvSpPr>
            <a:spLocks noGrp="1"/>
          </p:cNvSpPr>
          <p:nvPr>
            <p:ph type="title"/>
          </p:nvPr>
        </p:nvSpPr>
        <p:spPr/>
        <p:txBody>
          <a:bodyPr/>
          <a:lstStyle/>
          <a:p>
            <a:r>
              <a:rPr lang="en-US" dirty="0" smtClean="0"/>
              <a:t>EF developer workflows</a:t>
            </a:r>
            <a:endParaRPr lang="en-US" dirty="0"/>
          </a:p>
        </p:txBody>
      </p:sp>
    </p:spTree>
    <p:extLst>
      <p:ext uri="{BB962C8B-B14F-4D97-AF65-F5344CB8AC3E}">
        <p14:creationId xmlns:p14="http://schemas.microsoft.com/office/powerpoint/2010/main" val="32333499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a:spLocks noGrp="1"/>
          </p:cNvSpPr>
          <p:nvPr>
            <p:ph type="body" sz="quarter" idx="15"/>
          </p:nvPr>
        </p:nvSpPr>
        <p:spPr/>
        <p:txBody>
          <a:bodyPr lIns="182880" rIns="182880"/>
          <a:lstStyle/>
          <a:p>
            <a:r>
              <a:rPr lang="en-US" sz="3200" dirty="0" err="1" smtClean="0"/>
              <a:t>EntityFramework</a:t>
            </a:r>
            <a:r>
              <a:rPr lang="en-US" sz="3200" dirty="0" smtClean="0"/>
              <a:t> </a:t>
            </a:r>
            <a:r>
              <a:rPr lang="en-US" sz="3200" dirty="0" err="1" smtClean="0"/>
              <a:t>NuGet</a:t>
            </a:r>
            <a:r>
              <a:rPr lang="en-US" sz="3200" dirty="0" smtClean="0"/>
              <a:t> Package</a:t>
            </a:r>
          </a:p>
          <a:p>
            <a:r>
              <a:rPr lang="en-US" sz="3200" dirty="0" smtClean="0"/>
              <a:t>Included in Visual Studio 2012</a:t>
            </a:r>
          </a:p>
          <a:p>
            <a:r>
              <a:rPr lang="en-US" sz="3200" dirty="0" smtClean="0"/>
              <a:t>Works with Visual Studio 2010</a:t>
            </a:r>
          </a:p>
          <a:p>
            <a:r>
              <a:rPr lang="en-US" sz="3200" dirty="0" smtClean="0"/>
              <a:t>Works with .NET 4.0 and 4.5</a:t>
            </a:r>
          </a:p>
          <a:p>
            <a:pPr lvl="1"/>
            <a:r>
              <a:rPr lang="en-US" dirty="0" smtClean="0"/>
              <a:t>Most new features require .NET 4.5</a:t>
            </a:r>
            <a:endParaRPr lang="en-US" dirty="0"/>
          </a:p>
        </p:txBody>
      </p:sp>
      <p:pic>
        <p:nvPicPr>
          <p:cNvPr id="5" name="Picture Placeholder 4"/>
          <p:cNvPicPr>
            <a:picLocks noGrp="1" noChangeAspect="1"/>
          </p:cNvPicPr>
          <p:nvPr>
            <p:ph type="pic" sz="quarter" idx="16"/>
          </p:nvPr>
        </p:nvPicPr>
        <p:blipFill rotWithShape="1">
          <a:blip r:embed="rId2" cstate="screen">
            <a:extLst>
              <a:ext uri="{28A0092B-C50C-407E-A947-70E740481C1C}">
                <a14:useLocalDpi xmlns:a14="http://schemas.microsoft.com/office/drawing/2010/main"/>
              </a:ext>
            </a:extLst>
          </a:blip>
          <a:srcRect t="55" b="55"/>
          <a:stretch/>
        </p:blipFill>
        <p:spPr/>
      </p:pic>
      <p:sp>
        <p:nvSpPr>
          <p:cNvPr id="3" name="Title 2"/>
          <p:cNvSpPr>
            <a:spLocks noGrp="1"/>
          </p:cNvSpPr>
          <p:nvPr>
            <p:ph type="title"/>
          </p:nvPr>
        </p:nvSpPr>
        <p:spPr/>
        <p:txBody>
          <a:bodyPr/>
          <a:lstStyle/>
          <a:p>
            <a:r>
              <a:rPr lang="en-US" smtClean="0"/>
              <a:t>Entity Framework 5 (EF5)</a:t>
            </a:r>
            <a:endParaRPr lang="en-US" dirty="0"/>
          </a:p>
        </p:txBody>
      </p:sp>
    </p:spTree>
    <p:extLst>
      <p:ext uri="{BB962C8B-B14F-4D97-AF65-F5344CB8AC3E}">
        <p14:creationId xmlns:p14="http://schemas.microsoft.com/office/powerpoint/2010/main" val="17431033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smtClean="0"/>
              <a:t>EF designer and code first</a:t>
            </a:r>
          </a:p>
          <a:p>
            <a:pPr lvl="1"/>
            <a:r>
              <a:rPr lang="en-US" dirty="0" err="1" smtClean="0"/>
              <a:t>Enum</a:t>
            </a:r>
            <a:r>
              <a:rPr lang="en-US" dirty="0" smtClean="0"/>
              <a:t> support</a:t>
            </a:r>
          </a:p>
          <a:p>
            <a:pPr lvl="1"/>
            <a:r>
              <a:rPr lang="en-US" dirty="0" smtClean="0"/>
              <a:t>Spatial data types</a:t>
            </a:r>
          </a:p>
          <a:p>
            <a:pPr lvl="1"/>
            <a:r>
              <a:rPr lang="en-US" dirty="0" smtClean="0"/>
              <a:t>Performance improvements</a:t>
            </a:r>
          </a:p>
          <a:p>
            <a:r>
              <a:rPr lang="en-US" dirty="0" smtClean="0"/>
              <a:t>EF designer only</a:t>
            </a:r>
          </a:p>
          <a:p>
            <a:pPr lvl="1"/>
            <a:r>
              <a:rPr lang="en-US" dirty="0" smtClean="0"/>
              <a:t>Table-valued </a:t>
            </a:r>
            <a:r>
              <a:rPr lang="en-US" dirty="0"/>
              <a:t>Functions (TVFs)</a:t>
            </a:r>
          </a:p>
          <a:p>
            <a:pPr lvl="1"/>
            <a:r>
              <a:rPr lang="en-US" dirty="0"/>
              <a:t>Multiple </a:t>
            </a:r>
            <a:r>
              <a:rPr lang="en-US" dirty="0" smtClean="0"/>
              <a:t>diagrams and coloring</a:t>
            </a:r>
          </a:p>
          <a:p>
            <a:pPr lvl="1"/>
            <a:r>
              <a:rPr lang="en-US" dirty="0" err="1" smtClean="0"/>
              <a:t>DbContext</a:t>
            </a:r>
            <a:r>
              <a:rPr lang="en-US" dirty="0" smtClean="0"/>
              <a:t> code generation</a:t>
            </a:r>
            <a:endParaRPr lang="en-US" dirty="0"/>
          </a:p>
        </p:txBody>
      </p:sp>
      <p:pic>
        <p:nvPicPr>
          <p:cNvPr id="5" name="Picture Placeholder 4"/>
          <p:cNvPicPr>
            <a:picLocks noGrp="1" noChangeAspect="1"/>
          </p:cNvPicPr>
          <p:nvPr>
            <p:ph type="pic" sz="quarter" idx="16"/>
          </p:nvPr>
        </p:nvPicPr>
        <p:blipFill rotWithShape="1">
          <a:blip r:embed="rId2" cstate="screen">
            <a:extLst>
              <a:ext uri="{28A0092B-C50C-407E-A947-70E740481C1C}">
                <a14:useLocalDpi xmlns:a14="http://schemas.microsoft.com/office/drawing/2010/main"/>
              </a:ext>
            </a:extLst>
          </a:blip>
          <a:srcRect t="55" b="55"/>
          <a:stretch/>
        </p:blipFill>
        <p:spPr/>
      </p:pic>
      <p:sp>
        <p:nvSpPr>
          <p:cNvPr id="3" name="Title 2"/>
          <p:cNvSpPr>
            <a:spLocks noGrp="1"/>
          </p:cNvSpPr>
          <p:nvPr>
            <p:ph type="title"/>
          </p:nvPr>
        </p:nvSpPr>
        <p:spPr/>
        <p:txBody>
          <a:bodyPr/>
          <a:lstStyle/>
          <a:p>
            <a:r>
              <a:rPr lang="en-US" dirty="0" smtClean="0"/>
              <a:t>What’s new in EF5</a:t>
            </a:r>
            <a:endParaRPr lang="en-US" dirty="0"/>
          </a:p>
        </p:txBody>
      </p:sp>
    </p:spTree>
    <p:extLst>
      <p:ext uri="{BB962C8B-B14F-4D97-AF65-F5344CB8AC3E}">
        <p14:creationId xmlns:p14="http://schemas.microsoft.com/office/powerpoint/2010/main" val="23375054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3937" y="1211262"/>
            <a:ext cx="5143501" cy="4572000"/>
          </a:xfrm>
          <a:prstGeom prst="rect">
            <a:avLst/>
          </a:prstGeom>
        </p:spPr>
      </p:pic>
      <p:sp>
        <p:nvSpPr>
          <p:cNvPr id="3" name="Text Placeholder 2"/>
          <p:cNvSpPr>
            <a:spLocks noGrp="1"/>
          </p:cNvSpPr>
          <p:nvPr>
            <p:ph type="body" sz="quarter" idx="11"/>
          </p:nvPr>
        </p:nvSpPr>
        <p:spPr/>
        <p:txBody>
          <a:bodyPr/>
          <a:lstStyle/>
          <a:p>
            <a:r>
              <a:rPr lang="en-US" smtClean="0"/>
              <a:t>demo</a:t>
            </a:r>
            <a:endParaRPr lang="en-US" dirty="0"/>
          </a:p>
        </p:txBody>
      </p:sp>
      <p:sp>
        <p:nvSpPr>
          <p:cNvPr id="2" name="Title 1"/>
          <p:cNvSpPr>
            <a:spLocks noGrp="1"/>
          </p:cNvSpPr>
          <p:nvPr>
            <p:ph type="title"/>
          </p:nvPr>
        </p:nvSpPr>
        <p:spPr/>
        <p:txBody>
          <a:bodyPr/>
          <a:lstStyle/>
          <a:p>
            <a:r>
              <a:rPr lang="en-US" smtClean="0"/>
              <a:t>Park Finder</a:t>
            </a:r>
            <a:endParaRPr lang="en-US" dirty="0"/>
          </a:p>
        </p:txBody>
      </p:sp>
    </p:spTree>
    <p:extLst>
      <p:ext uri="{BB962C8B-B14F-4D97-AF65-F5344CB8AC3E}">
        <p14:creationId xmlns:p14="http://schemas.microsoft.com/office/powerpoint/2010/main" val="19685142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loud 33"/>
          <p:cNvSpPr/>
          <p:nvPr/>
        </p:nvSpPr>
        <p:spPr bwMode="auto">
          <a:xfrm>
            <a:off x="5380037" y="373062"/>
            <a:ext cx="7056438" cy="6400800"/>
          </a:xfrm>
          <a:prstGeom prst="cloud">
            <a:avLst/>
          </a:prstGeom>
          <a:solidFill>
            <a:srgbClr val="9696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34294" bIns="34294" numCol="1" spcCol="0" rtlCol="0" fromWordArt="0" anchor="t" anchorCtr="0" forceAA="0" compatLnSpc="1">
            <a:prstTxWarp prst="textNoShape">
              <a:avLst/>
            </a:prstTxWarp>
            <a:noAutofit/>
          </a:bodyPr>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sz="quarter" idx="11"/>
          </p:nvPr>
        </p:nvSpPr>
        <p:spPr/>
        <p:txBody>
          <a:bodyPr/>
          <a:lstStyle/>
          <a:p>
            <a:r>
              <a:rPr lang="en-US" smtClean="0"/>
              <a:t>demo</a:t>
            </a:r>
            <a:endParaRPr lang="en-US" dirty="0"/>
          </a:p>
        </p:txBody>
      </p:sp>
      <p:sp>
        <p:nvSpPr>
          <p:cNvPr id="7" name="Rectangle 6"/>
          <p:cNvSpPr/>
          <p:nvPr/>
        </p:nvSpPr>
        <p:spPr bwMode="auto">
          <a:xfrm>
            <a:off x="884237" y="525463"/>
            <a:ext cx="27432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Search Text</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84237" y="1973263"/>
            <a:ext cx="27432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Coordinates</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884237" y="3421063"/>
            <a:ext cx="27432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List&lt;Park&gt;</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884237" y="4868863"/>
            <a:ext cx="128016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Map</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347277" y="4868863"/>
            <a:ext cx="128016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err="1" smtClean="0">
                <a:gradFill>
                  <a:gsLst>
                    <a:gs pos="0">
                      <a:srgbClr val="FFFFFF"/>
                    </a:gs>
                    <a:gs pos="100000">
                      <a:srgbClr val="FFFFFF"/>
                    </a:gs>
                  </a:gsLst>
                  <a:lin ang="5400000" scaled="0"/>
                </a:gradFill>
                <a:ea typeface="Segoe UI" pitchFamily="34" charset="0"/>
                <a:cs typeface="Segoe UI" pitchFamily="34" charset="0"/>
              </a:rPr>
              <a:t>GridView</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8047037" y="1287463"/>
            <a:ext cx="27432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Bing Maps API</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8047037" y="2695275"/>
            <a:ext cx="27432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err="1" smtClean="0">
                <a:gradFill>
                  <a:gsLst>
                    <a:gs pos="0">
                      <a:srgbClr val="FFFFFF"/>
                    </a:gs>
                    <a:gs pos="100000">
                      <a:srgbClr val="FFFFFF"/>
                    </a:gs>
                  </a:gsLst>
                  <a:lin ang="5400000" scaled="0"/>
                </a:gradFill>
                <a:ea typeface="Segoe UI" pitchFamily="34" charset="0"/>
                <a:cs typeface="Segoe UI" pitchFamily="34" charset="0"/>
              </a:rPr>
              <a:t>ParkFinder</a:t>
            </a:r>
            <a:r>
              <a:rPr lang="en-US" sz="2400" spc="-102" dirty="0" smtClean="0">
                <a:gradFill>
                  <a:gsLst>
                    <a:gs pos="0">
                      <a:srgbClr val="FFFFFF"/>
                    </a:gs>
                    <a:gs pos="100000">
                      <a:srgbClr val="FFFFFF"/>
                    </a:gs>
                  </a:gsLst>
                  <a:lin ang="5400000" scaled="0"/>
                </a:gradFill>
                <a:ea typeface="Segoe UI" pitchFamily="34" charset="0"/>
                <a:cs typeface="Segoe UI" pitchFamily="34" charset="0"/>
              </a:rPr>
              <a:t> Web API</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15" name="Straight Arrow Connector 14"/>
          <p:cNvCxnSpPr>
            <a:stCxn id="7" idx="3"/>
          </p:cNvCxnSpPr>
          <p:nvPr/>
        </p:nvCxnSpPr>
        <p:spPr>
          <a:xfrm>
            <a:off x="3627437" y="868363"/>
            <a:ext cx="4419600" cy="60771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627437" y="1780202"/>
            <a:ext cx="4419600" cy="38167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625189" y="2487613"/>
            <a:ext cx="4421848" cy="36451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9" idx="3"/>
          </p:cNvCxnSpPr>
          <p:nvPr/>
        </p:nvCxnSpPr>
        <p:spPr>
          <a:xfrm flipH="1">
            <a:off x="3627437" y="3192463"/>
            <a:ext cx="4419600" cy="57150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9" idx="2"/>
            <a:endCxn id="10" idx="0"/>
          </p:cNvCxnSpPr>
          <p:nvPr/>
        </p:nvCxnSpPr>
        <p:spPr>
          <a:xfrm flipH="1">
            <a:off x="1524317" y="4106863"/>
            <a:ext cx="731520" cy="76200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9" idx="2"/>
            <a:endCxn id="11" idx="0"/>
          </p:cNvCxnSpPr>
          <p:nvPr/>
        </p:nvCxnSpPr>
        <p:spPr>
          <a:xfrm>
            <a:off x="2255837" y="4106863"/>
            <a:ext cx="731520" cy="76200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0" name="Can 29"/>
          <p:cNvSpPr/>
          <p:nvPr/>
        </p:nvSpPr>
        <p:spPr bwMode="auto">
          <a:xfrm>
            <a:off x="9571037" y="4792663"/>
            <a:ext cx="1066800" cy="914400"/>
          </a:xfrm>
          <a:prstGeom prst="can">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34294" bIns="34294" numCol="1" spcCol="0" rtlCol="0" fromWordArt="0" anchor="t" anchorCtr="0" forceAA="0" compatLnSpc="1">
            <a:prstTxWarp prst="textNoShape">
              <a:avLst/>
            </a:prstTxWarp>
            <a:noAutofit/>
          </a:bodyPr>
          <a:lstStyle/>
          <a:p>
            <a:pPr algn="ctr" defTabSz="932406"/>
            <a:r>
              <a:rPr lang="en-US" sz="1600" spc="-102" dirty="0" err="1" smtClean="0">
                <a:gradFill>
                  <a:gsLst>
                    <a:gs pos="0">
                      <a:srgbClr val="FFFFFF"/>
                    </a:gs>
                    <a:gs pos="100000">
                      <a:srgbClr val="FFFFFF"/>
                    </a:gs>
                  </a:gsLst>
                  <a:lin ang="5400000" scaled="0"/>
                </a:gradFill>
                <a:ea typeface="Segoe UI" pitchFamily="34" charset="0"/>
                <a:cs typeface="Segoe UI" pitchFamily="34" charset="0"/>
              </a:rPr>
              <a:t>LocalDb</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cxnSp>
        <p:nvCxnSpPr>
          <p:cNvPr id="31" name="Straight Arrow Connector 30"/>
          <p:cNvCxnSpPr>
            <a:endCxn id="30" idx="1"/>
          </p:cNvCxnSpPr>
          <p:nvPr/>
        </p:nvCxnSpPr>
        <p:spPr>
          <a:xfrm>
            <a:off x="10104437" y="3381075"/>
            <a:ext cx="0" cy="1411588"/>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bwMode="auto">
          <a:xfrm>
            <a:off x="9418637" y="3725863"/>
            <a:ext cx="1371600" cy="6858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34294" bIns="34294" numCol="1" spcCol="0" rtlCol="0" fromWordArt="0" anchor="ctr" anchorCtr="0" forceAA="0" compatLnSpc="1">
            <a:prstTxWarp prst="textNoShape">
              <a:avLst/>
            </a:prstTxWarp>
            <a:noAutofit/>
          </a:bodyPr>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Entity Framework</a:t>
            </a:r>
            <a:endParaRPr lang="en-US"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32086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79437" y="5003848"/>
            <a:ext cx="11168541" cy="1582992"/>
            <a:chOff x="509932" y="4509120"/>
            <a:chExt cx="11168541" cy="1582992"/>
          </a:xfrm>
          <a:solidFill>
            <a:srgbClr val="E34A28"/>
          </a:solidFill>
        </p:grpSpPr>
        <p:sp>
          <p:nvSpPr>
            <p:cNvPr id="22" name="Rounded Rectangle 21"/>
            <p:cNvSpPr/>
            <p:nvPr/>
          </p:nvSpPr>
          <p:spPr bwMode="auto">
            <a:xfrm>
              <a:off x="509932" y="4509120"/>
              <a:ext cx="11168541" cy="1582992"/>
            </a:xfrm>
            <a:prstGeom prst="roundRect">
              <a:avLst>
                <a:gd name="adj" fmla="val 0"/>
              </a:avLst>
            </a:prstGeom>
            <a:solidFill>
              <a:srgbClr val="00188F"/>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274320"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099" fontAlgn="base">
                <a:spcBef>
                  <a:spcPct val="0"/>
                </a:spcBef>
                <a:spcAft>
                  <a:spcPct val="0"/>
                </a:spcAft>
              </a:pPr>
              <a:endParaRPr lang="en-US" sz="2200" b="1" kern="0" dirty="0">
                <a:gradFill>
                  <a:gsLst>
                    <a:gs pos="0">
                      <a:srgbClr val="FFFFFF"/>
                    </a:gs>
                    <a:gs pos="100000">
                      <a:srgbClr val="FFFFFF"/>
                    </a:gs>
                  </a:gsLst>
                  <a:lin ang="5400000" scaled="0"/>
                </a:gradFill>
              </a:endParaRPr>
            </a:p>
          </p:txBody>
        </p:sp>
        <p:sp>
          <p:nvSpPr>
            <p:cNvPr id="23" name="Can 22"/>
            <p:cNvSpPr/>
            <p:nvPr/>
          </p:nvSpPr>
          <p:spPr>
            <a:xfrm>
              <a:off x="826667" y="4813239"/>
              <a:ext cx="1350004" cy="974755"/>
            </a:xfrm>
            <a:prstGeom prst="can">
              <a:avLst/>
            </a:prstGeom>
            <a:solidFill>
              <a:schemeClr val="tx1"/>
            </a:solidFill>
            <a:ln w="9525" cap="flat" cmpd="sng" algn="ctr">
              <a:solidFill>
                <a:srgbClr val="505050"/>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0"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lnSpc>
                  <a:spcPct val="90000"/>
                </a:lnSpc>
                <a:spcBef>
                  <a:spcPct val="0"/>
                </a:spcBef>
                <a:spcAft>
                  <a:spcPct val="0"/>
                </a:spcAft>
              </a:pPr>
              <a:r>
                <a:rPr lang="en-US" sz="2200" kern="0" dirty="0" smtClean="0">
                  <a:solidFill>
                    <a:srgbClr val="505050"/>
                  </a:solidFill>
                </a:rPr>
                <a:t>Existing</a:t>
              </a:r>
              <a:br>
                <a:rPr lang="en-US" sz="2200" kern="0" dirty="0" smtClean="0">
                  <a:solidFill>
                    <a:srgbClr val="505050"/>
                  </a:solidFill>
                </a:rPr>
              </a:br>
              <a:r>
                <a:rPr lang="en-US" sz="2200" kern="0" dirty="0" smtClean="0">
                  <a:solidFill>
                    <a:srgbClr val="505050"/>
                  </a:solidFill>
                </a:rPr>
                <a:t>database</a:t>
              </a:r>
              <a:endParaRPr lang="en-US" sz="2200" kern="0" dirty="0">
                <a:solidFill>
                  <a:srgbClr val="505050"/>
                </a:solidFill>
              </a:endParaRPr>
            </a:p>
          </p:txBody>
        </p:sp>
      </p:grpSp>
      <p:sp>
        <p:nvSpPr>
          <p:cNvPr id="28" name="Rounded Rectangle 27"/>
          <p:cNvSpPr/>
          <p:nvPr/>
        </p:nvSpPr>
        <p:spPr bwMode="auto">
          <a:xfrm>
            <a:off x="3205860" y="5003848"/>
            <a:ext cx="3975460" cy="1582992"/>
          </a:xfrm>
          <a:prstGeom prst="roundRect">
            <a:avLst>
              <a:gd name="adj" fmla="val 0"/>
            </a:avLst>
          </a:prstGeom>
          <a:solidFill>
            <a:srgbClr val="E34A28"/>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spcBef>
                <a:spcPct val="0"/>
              </a:spcBef>
              <a:spcAft>
                <a:spcPct val="0"/>
              </a:spcAft>
            </a:pPr>
            <a:endParaRPr lang="en-US" sz="2200" kern="0">
              <a:gradFill>
                <a:gsLst>
                  <a:gs pos="0">
                    <a:srgbClr val="FFFFFF"/>
                  </a:gs>
                  <a:gs pos="100000">
                    <a:srgbClr val="FFFFFF"/>
                  </a:gs>
                </a:gsLst>
                <a:lin ang="5400000" scaled="0"/>
              </a:gradFill>
            </a:endParaRPr>
          </a:p>
        </p:txBody>
      </p:sp>
      <p:grpSp>
        <p:nvGrpSpPr>
          <p:cNvPr id="5" name="Group 4"/>
          <p:cNvGrpSpPr/>
          <p:nvPr/>
        </p:nvGrpSpPr>
        <p:grpSpPr>
          <a:xfrm>
            <a:off x="579438" y="3342775"/>
            <a:ext cx="11168541" cy="1550496"/>
            <a:chOff x="509933" y="2958624"/>
            <a:chExt cx="11168541" cy="1550496"/>
          </a:xfrm>
          <a:solidFill>
            <a:srgbClr val="00BCF2"/>
          </a:solidFill>
        </p:grpSpPr>
        <p:sp>
          <p:nvSpPr>
            <p:cNvPr id="20" name="Rounded Rectangle 19"/>
            <p:cNvSpPr/>
            <p:nvPr/>
          </p:nvSpPr>
          <p:spPr bwMode="auto">
            <a:xfrm>
              <a:off x="509933" y="2958624"/>
              <a:ext cx="11168541" cy="1550496"/>
            </a:xfrm>
            <a:prstGeom prst="roundRect">
              <a:avLst>
                <a:gd name="adj" fmla="val 0"/>
              </a:avLst>
            </a:prstGeom>
            <a:solidFill>
              <a:schemeClr val="accent1"/>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spcBef>
                  <a:spcPct val="0"/>
                </a:spcBef>
                <a:spcAft>
                  <a:spcPct val="0"/>
                </a:spcAft>
              </a:pPr>
              <a:endParaRPr lang="en-US" sz="2200" kern="0">
                <a:gradFill>
                  <a:gsLst>
                    <a:gs pos="0">
                      <a:srgbClr val="FFFFFF"/>
                    </a:gs>
                    <a:gs pos="100000">
                      <a:srgbClr val="FFFFFF"/>
                    </a:gs>
                  </a:gsLst>
                  <a:lin ang="5400000" scaled="0"/>
                </a:gradFill>
              </a:endParaRPr>
            </a:p>
          </p:txBody>
        </p:sp>
        <p:sp>
          <p:nvSpPr>
            <p:cNvPr id="21" name="Can 20"/>
            <p:cNvSpPr/>
            <p:nvPr/>
          </p:nvSpPr>
          <p:spPr>
            <a:xfrm>
              <a:off x="826667" y="3256500"/>
              <a:ext cx="1350004" cy="954745"/>
            </a:xfrm>
            <a:prstGeom prst="can">
              <a:avLst/>
            </a:prstGeom>
            <a:solidFill>
              <a:schemeClr val="tx1"/>
            </a:solidFill>
            <a:ln w="9525" cap="flat" cmpd="sng" algn="ctr">
              <a:solidFill>
                <a:srgbClr val="505050"/>
              </a:solidFill>
              <a:prstDash val="dash"/>
              <a:headEnd type="none" w="med" len="med"/>
              <a:tailEnd type="none" w="med" len="med"/>
            </a:ln>
            <a:effectLst>
              <a:outerShdw blurRad="65500" dist="38100" dir="5400000" rotWithShape="0">
                <a:srgbClr val="000000">
                  <a:alpha val="40000"/>
                </a:srgbClr>
              </a:outerShdw>
            </a:effectLst>
          </p:spPr>
          <p:txBody>
            <a:bodyPr vert="horz" wrap="square" lIns="91436" tIns="45718" rIns="91436" bIns="0"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lnSpc>
                  <a:spcPct val="90000"/>
                </a:lnSpc>
                <a:spcBef>
                  <a:spcPct val="0"/>
                </a:spcBef>
                <a:spcAft>
                  <a:spcPct val="0"/>
                </a:spcAft>
              </a:pPr>
              <a:r>
                <a:rPr lang="en-US" sz="2200" kern="0" dirty="0" smtClean="0">
                  <a:solidFill>
                    <a:srgbClr val="505050"/>
                  </a:solidFill>
                </a:rPr>
                <a:t>New</a:t>
              </a:r>
              <a:br>
                <a:rPr lang="en-US" sz="2200" kern="0" dirty="0" smtClean="0">
                  <a:solidFill>
                    <a:srgbClr val="505050"/>
                  </a:solidFill>
                </a:rPr>
              </a:br>
              <a:r>
                <a:rPr lang="en-US" sz="2200" kern="0" dirty="0" smtClean="0">
                  <a:solidFill>
                    <a:srgbClr val="505050"/>
                  </a:solidFill>
                </a:rPr>
                <a:t>database</a:t>
              </a:r>
              <a:endParaRPr lang="en-US" sz="2200" kern="0" dirty="0">
                <a:solidFill>
                  <a:srgbClr val="505050"/>
                </a:solidFill>
              </a:endParaRPr>
            </a:p>
          </p:txBody>
        </p:sp>
      </p:grpSp>
      <p:sp>
        <p:nvSpPr>
          <p:cNvPr id="26" name="Rounded Rectangle 25"/>
          <p:cNvSpPr/>
          <p:nvPr/>
        </p:nvSpPr>
        <p:spPr bwMode="auto">
          <a:xfrm>
            <a:off x="7305191" y="3342775"/>
            <a:ext cx="4236798" cy="1550496"/>
          </a:xfrm>
          <a:prstGeom prst="roundRect">
            <a:avLst>
              <a:gd name="adj" fmla="val 0"/>
            </a:avLst>
          </a:prstGeom>
          <a:solidFill>
            <a:srgbClr val="E34A28"/>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099" fontAlgn="base">
              <a:spcBef>
                <a:spcPct val="0"/>
              </a:spcBef>
              <a:spcAft>
                <a:spcPct val="0"/>
              </a:spcAft>
            </a:pPr>
            <a:endParaRPr lang="en-US" sz="2200" kern="0">
              <a:gradFill>
                <a:gsLst>
                  <a:gs pos="0">
                    <a:srgbClr val="FFFFFF"/>
                  </a:gs>
                  <a:gs pos="100000">
                    <a:srgbClr val="FFFFFF"/>
                  </a:gs>
                </a:gsLst>
                <a:lin ang="5400000" scaled="0"/>
              </a:gradFill>
            </a:endParaRPr>
          </a:p>
        </p:txBody>
      </p:sp>
      <p:sp>
        <p:nvSpPr>
          <p:cNvPr id="6" name="TextBox 29"/>
          <p:cNvSpPr txBox="1"/>
          <p:nvPr/>
        </p:nvSpPr>
        <p:spPr>
          <a:xfrm>
            <a:off x="3382531" y="5294204"/>
            <a:ext cx="3673313"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Database first</a:t>
            </a:r>
            <a:endParaRPr lang="en-US" sz="2400" dirty="0" smtClean="0">
              <a:solidFill>
                <a:srgbClr val="FFFFFF"/>
              </a:solidFill>
            </a:endParaRPr>
          </a:p>
          <a:p>
            <a:pPr marL="228600" indent="-228600">
              <a:buFont typeface="Arial" pitchFamily="34" charset="0"/>
              <a:buChar char="•"/>
            </a:pPr>
            <a:r>
              <a:rPr lang="en-US" sz="1600" dirty="0">
                <a:solidFill>
                  <a:srgbClr val="FFFFFF"/>
                </a:solidFill>
              </a:rPr>
              <a:t>Reverse engineer .</a:t>
            </a:r>
            <a:r>
              <a:rPr lang="en-US" sz="1600" dirty="0" err="1">
                <a:solidFill>
                  <a:srgbClr val="FFFFFF"/>
                </a:solidFill>
              </a:rPr>
              <a:t>edmx</a:t>
            </a:r>
            <a:r>
              <a:rPr lang="en-US" sz="1600" dirty="0">
                <a:solidFill>
                  <a:srgbClr val="FFFFFF"/>
                </a:solidFill>
              </a:rPr>
              <a:t> model</a:t>
            </a:r>
          </a:p>
          <a:p>
            <a:pPr marL="228600" indent="-228600">
              <a:buFont typeface="Arial" pitchFamily="34" charset="0"/>
              <a:buChar char="•"/>
            </a:pPr>
            <a:r>
              <a:rPr lang="en-US" sz="1600" dirty="0">
                <a:solidFill>
                  <a:srgbClr val="FFFFFF"/>
                </a:solidFill>
              </a:rPr>
              <a:t>Classes auto-generated from .</a:t>
            </a:r>
            <a:r>
              <a:rPr lang="en-US" sz="1600" dirty="0" err="1">
                <a:solidFill>
                  <a:srgbClr val="FFFFFF"/>
                </a:solidFill>
              </a:rPr>
              <a:t>edmx</a:t>
            </a:r>
            <a:endParaRPr lang="en-US" sz="1600" dirty="0">
              <a:solidFill>
                <a:srgbClr val="FFFFFF"/>
              </a:solidFill>
            </a:endParaRPr>
          </a:p>
        </p:txBody>
      </p:sp>
      <p:sp>
        <p:nvSpPr>
          <p:cNvPr id="7" name="TextBox 30"/>
          <p:cNvSpPr txBox="1"/>
          <p:nvPr/>
        </p:nvSpPr>
        <p:spPr>
          <a:xfrm>
            <a:off x="3382531" y="3492737"/>
            <a:ext cx="3673313" cy="1138773"/>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Model first</a:t>
            </a:r>
          </a:p>
          <a:p>
            <a:pPr marL="228600" indent="-228600">
              <a:buFont typeface="Arial" pitchFamily="34" charset="0"/>
              <a:buChar char="•"/>
            </a:pPr>
            <a:r>
              <a:rPr lang="en-US" sz="1600" dirty="0" smtClean="0">
                <a:solidFill>
                  <a:srgbClr val="FFFFFF"/>
                </a:solidFill>
              </a:rPr>
              <a:t>Create .</a:t>
            </a:r>
            <a:r>
              <a:rPr lang="en-US" sz="1600" dirty="0" err="1" smtClean="0">
                <a:solidFill>
                  <a:srgbClr val="FFFFFF"/>
                </a:solidFill>
              </a:rPr>
              <a:t>edmx</a:t>
            </a:r>
            <a:r>
              <a:rPr lang="en-US" sz="1600" dirty="0" smtClean="0">
                <a:solidFill>
                  <a:srgbClr val="FFFFFF"/>
                </a:solidFill>
              </a:rPr>
              <a:t> model in designer</a:t>
            </a:r>
          </a:p>
          <a:p>
            <a:pPr marL="228600" indent="-228600">
              <a:buFont typeface="Arial" pitchFamily="34" charset="0"/>
              <a:buChar char="•"/>
            </a:pPr>
            <a:r>
              <a:rPr lang="en-US" sz="1600" dirty="0" smtClean="0">
                <a:solidFill>
                  <a:srgbClr val="FFFFFF"/>
                </a:solidFill>
              </a:rPr>
              <a:t>Generate database from .</a:t>
            </a:r>
            <a:r>
              <a:rPr lang="en-US" sz="1600" dirty="0" err="1" smtClean="0">
                <a:solidFill>
                  <a:srgbClr val="FFFFFF"/>
                </a:solidFill>
              </a:rPr>
              <a:t>edmx</a:t>
            </a:r>
            <a:endParaRPr lang="en-US" sz="1600" dirty="0" smtClean="0">
              <a:solidFill>
                <a:srgbClr val="FFFFFF"/>
              </a:solidFill>
            </a:endParaRPr>
          </a:p>
          <a:p>
            <a:pPr marL="228600" indent="-228600">
              <a:buFont typeface="Arial" pitchFamily="34" charset="0"/>
              <a:buChar char="•"/>
            </a:pPr>
            <a:r>
              <a:rPr lang="en-US" sz="1600" dirty="0" smtClean="0">
                <a:solidFill>
                  <a:srgbClr val="FFFFFF"/>
                </a:solidFill>
              </a:rPr>
              <a:t>Classes auto-generated from .</a:t>
            </a:r>
            <a:r>
              <a:rPr lang="en-US" sz="1600" dirty="0" err="1" smtClean="0">
                <a:solidFill>
                  <a:srgbClr val="FFFFFF"/>
                </a:solidFill>
              </a:rPr>
              <a:t>edmx</a:t>
            </a:r>
            <a:endParaRPr lang="en-US" sz="1600" dirty="0">
              <a:solidFill>
                <a:srgbClr val="FFFFFF"/>
              </a:solidFill>
            </a:endParaRPr>
          </a:p>
        </p:txBody>
      </p:sp>
      <p:sp>
        <p:nvSpPr>
          <p:cNvPr id="8" name="TextBox 31"/>
          <p:cNvSpPr txBox="1"/>
          <p:nvPr/>
        </p:nvSpPr>
        <p:spPr>
          <a:xfrm>
            <a:off x="7425553" y="5294204"/>
            <a:ext cx="3711272"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smtClean="0">
                <a:solidFill>
                  <a:srgbClr val="FFFFFF"/>
                </a:solidFill>
              </a:rPr>
              <a:t>Code first</a:t>
            </a:r>
            <a:endParaRPr lang="en-US" sz="2000" dirty="0" smtClean="0">
              <a:solidFill>
                <a:srgbClr val="FFFFFF"/>
              </a:solidFill>
            </a:endParaRPr>
          </a:p>
          <a:p>
            <a:pPr marL="228600" indent="-228600">
              <a:buFont typeface="Arial" pitchFamily="34" charset="0"/>
              <a:buChar char="•"/>
            </a:pPr>
            <a:r>
              <a:rPr lang="en-US" sz="1600" dirty="0">
                <a:solidFill>
                  <a:srgbClr val="FFFFFF"/>
                </a:solidFill>
              </a:rPr>
              <a:t>Define classes and mapping in code</a:t>
            </a:r>
            <a:br>
              <a:rPr lang="en-US" sz="1600" dirty="0">
                <a:solidFill>
                  <a:srgbClr val="FFFFFF"/>
                </a:solidFill>
              </a:rPr>
            </a:br>
            <a:r>
              <a:rPr lang="en-US" sz="1600" dirty="0">
                <a:solidFill>
                  <a:srgbClr val="FFFFFF"/>
                </a:solidFill>
              </a:rPr>
              <a:t>(Reverse engineer tools available)</a:t>
            </a:r>
          </a:p>
        </p:txBody>
      </p:sp>
      <p:sp>
        <p:nvSpPr>
          <p:cNvPr id="9" name="TextBox 32"/>
          <p:cNvSpPr txBox="1"/>
          <p:nvPr/>
        </p:nvSpPr>
        <p:spPr>
          <a:xfrm>
            <a:off x="7425553" y="3514222"/>
            <a:ext cx="3711272" cy="89255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smtClean="0">
                <a:solidFill>
                  <a:srgbClr val="FFFFFF"/>
                </a:solidFill>
              </a:rPr>
              <a:t>Code first</a:t>
            </a:r>
          </a:p>
          <a:p>
            <a:pPr marL="228600" indent="-228600">
              <a:buFont typeface="Arial" pitchFamily="34" charset="0"/>
              <a:buChar char="•"/>
            </a:pPr>
            <a:r>
              <a:rPr lang="en-US" sz="1600" dirty="0">
                <a:solidFill>
                  <a:srgbClr val="FFFFFF"/>
                </a:solidFill>
              </a:rPr>
              <a:t>Define classes and mapping in code</a:t>
            </a:r>
          </a:p>
          <a:p>
            <a:pPr marL="228600" indent="-228600">
              <a:buFont typeface="Arial" pitchFamily="34" charset="0"/>
              <a:buChar char="•"/>
            </a:pPr>
            <a:r>
              <a:rPr lang="en-US" sz="1600" dirty="0">
                <a:solidFill>
                  <a:srgbClr val="FFFFFF"/>
                </a:solidFill>
              </a:rPr>
              <a:t>Database auto-created at runtime</a:t>
            </a:r>
          </a:p>
        </p:txBody>
      </p:sp>
      <p:grpSp>
        <p:nvGrpSpPr>
          <p:cNvPr id="10" name="Group 9"/>
          <p:cNvGrpSpPr/>
          <p:nvPr/>
        </p:nvGrpSpPr>
        <p:grpSpPr>
          <a:xfrm>
            <a:off x="3205860" y="1211263"/>
            <a:ext cx="3975460" cy="5484812"/>
            <a:chOff x="1935088" y="971436"/>
            <a:chExt cx="3429000" cy="5265875"/>
          </a:xfrm>
        </p:grpSpPr>
        <p:grpSp>
          <p:nvGrpSpPr>
            <p:cNvPr id="16" name="Group 15"/>
            <p:cNvGrpSpPr/>
            <p:nvPr/>
          </p:nvGrpSpPr>
          <p:grpSpPr>
            <a:xfrm>
              <a:off x="1935088" y="971436"/>
              <a:ext cx="3429000" cy="5265875"/>
              <a:chOff x="1935088" y="1111859"/>
              <a:chExt cx="3429000" cy="5125453"/>
            </a:xfrm>
          </p:grpSpPr>
          <p:pic>
            <p:nvPicPr>
              <p:cNvPr id="18" name="Picture 1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7999" y="1556891"/>
                <a:ext cx="1943180" cy="1437747"/>
              </a:xfrm>
              <a:prstGeom prst="rect">
                <a:avLst/>
              </a:prstGeom>
              <a:ln w="12700">
                <a:solidFill>
                  <a:schemeClr val="tx1">
                    <a:lumMod val="65000"/>
                  </a:schemeClr>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19" name="Rounded Rectangle 18"/>
              <p:cNvSpPr/>
              <p:nvPr/>
            </p:nvSpPr>
            <p:spPr bwMode="auto">
              <a:xfrm>
                <a:off x="1935088" y="1111859"/>
                <a:ext cx="3429000" cy="5125453"/>
              </a:xfrm>
              <a:prstGeom prst="roundRect">
                <a:avLst>
                  <a:gd name="adj" fmla="val 0"/>
                </a:avLst>
              </a:prstGeom>
              <a:noFill/>
              <a:ln>
                <a:solidFill>
                  <a:schemeClr val="tx1">
                    <a:lumMod val="65000"/>
                  </a:schemeClr>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72000" tIns="72000" rIns="72000" bIns="72000"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eaLnBrk="0" fontAlgn="base" hangingPunct="0">
                  <a:spcBef>
                    <a:spcPct val="0"/>
                  </a:spcBef>
                  <a:spcAft>
                    <a:spcPct val="0"/>
                  </a:spcAft>
                </a:pPr>
                <a:endParaRPr lang="en-US" smtClean="0">
                  <a:solidFill>
                    <a:srgbClr val="FFFFFF"/>
                  </a:solidFill>
                  <a:ea typeface="ＭＳ Ｐゴシック" pitchFamily="48" charset="-128"/>
                </a:endParaRPr>
              </a:p>
            </p:txBody>
          </p:sp>
        </p:grpSp>
        <p:sp>
          <p:nvSpPr>
            <p:cNvPr id="17" name="TextBox 35"/>
            <p:cNvSpPr txBox="1"/>
            <p:nvPr/>
          </p:nvSpPr>
          <p:spPr>
            <a:xfrm>
              <a:off x="2698045" y="971436"/>
              <a:ext cx="1895899" cy="413687"/>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dirty="0" smtClean="0">
                  <a:solidFill>
                    <a:srgbClr val="FFFFFF"/>
                  </a:solidFill>
                </a:rPr>
                <a:t>Designer centric</a:t>
              </a:r>
              <a:endParaRPr lang="en-US" sz="2200" dirty="0">
                <a:solidFill>
                  <a:srgbClr val="FFFFFF"/>
                </a:solidFill>
              </a:endParaRPr>
            </a:p>
          </p:txBody>
        </p:sp>
      </p:grpSp>
      <p:grpSp>
        <p:nvGrpSpPr>
          <p:cNvPr id="11" name="Group 10"/>
          <p:cNvGrpSpPr/>
          <p:nvPr/>
        </p:nvGrpSpPr>
        <p:grpSpPr>
          <a:xfrm>
            <a:off x="7305191" y="1211263"/>
            <a:ext cx="4236798" cy="5484812"/>
            <a:chOff x="5436096" y="971436"/>
            <a:chExt cx="3432338" cy="5265875"/>
          </a:xfrm>
        </p:grpSpPr>
        <p:grpSp>
          <p:nvGrpSpPr>
            <p:cNvPr id="12" name="Group 11"/>
            <p:cNvGrpSpPr/>
            <p:nvPr/>
          </p:nvGrpSpPr>
          <p:grpSpPr>
            <a:xfrm>
              <a:off x="5436096" y="971436"/>
              <a:ext cx="3432338" cy="5265875"/>
              <a:chOff x="5436096" y="1111859"/>
              <a:chExt cx="3432338" cy="5125453"/>
            </a:xfrm>
          </p:grpSpPr>
          <p:pic>
            <p:nvPicPr>
              <p:cNvPr id="14"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1106" y="1556890"/>
                <a:ext cx="1862318" cy="1437748"/>
              </a:xfrm>
              <a:prstGeom prst="rect">
                <a:avLst/>
              </a:prstGeom>
              <a:ln w="9525">
                <a:solidFill>
                  <a:schemeClr val="tx1"/>
                </a:solidFill>
                <a:miter lim="800000"/>
                <a:headEnd/>
                <a:tailEnd/>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Lst>
            </p:spPr>
          </p:pic>
          <p:sp>
            <p:nvSpPr>
              <p:cNvPr id="15" name="Rounded Rectangle 14"/>
              <p:cNvSpPr/>
              <p:nvPr/>
            </p:nvSpPr>
            <p:spPr bwMode="auto">
              <a:xfrm>
                <a:off x="5436096" y="1111859"/>
                <a:ext cx="3432338" cy="5125453"/>
              </a:xfrm>
              <a:prstGeom prst="roundRect">
                <a:avLst>
                  <a:gd name="adj" fmla="val 0"/>
                </a:avLst>
              </a:prstGeom>
              <a:noFill/>
              <a:ln>
                <a:solidFill>
                  <a:schemeClr val="tx1">
                    <a:lumMod val="65000"/>
                  </a:schemeClr>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72000" tIns="72000" rIns="72000" bIns="72000" numCol="1" rtlCol="0" anchor="ctr"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eaLnBrk="0" fontAlgn="base" hangingPunct="0">
                  <a:spcBef>
                    <a:spcPct val="0"/>
                  </a:spcBef>
                  <a:spcAft>
                    <a:spcPct val="0"/>
                  </a:spcAft>
                </a:pPr>
                <a:endParaRPr lang="en-US" smtClean="0">
                  <a:solidFill>
                    <a:srgbClr val="FFFFFF"/>
                  </a:solidFill>
                  <a:ea typeface="ＭＳ Ｐゴシック" pitchFamily="48" charset="-128"/>
                </a:endParaRPr>
              </a:p>
            </p:txBody>
          </p:sp>
        </p:grpSp>
        <p:sp>
          <p:nvSpPr>
            <p:cNvPr id="13" name="TextBox 40"/>
            <p:cNvSpPr txBox="1"/>
            <p:nvPr/>
          </p:nvSpPr>
          <p:spPr>
            <a:xfrm>
              <a:off x="6426848" y="971436"/>
              <a:ext cx="1414472" cy="413687"/>
            </a:xfrm>
            <a:prstGeom prst="rect">
              <a:avLst/>
            </a:prstGeom>
            <a:noFill/>
            <a:ln>
              <a:noFill/>
            </a:ln>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dirty="0" smtClean="0">
                  <a:solidFill>
                    <a:srgbClr val="FFFFFF"/>
                  </a:solidFill>
                </a:rPr>
                <a:t>Code centric</a:t>
              </a:r>
              <a:endParaRPr lang="en-US" sz="2200" dirty="0">
                <a:solidFill>
                  <a:srgbClr val="FFFFFF"/>
                </a:solidFill>
              </a:endParaRPr>
            </a:p>
          </p:txBody>
        </p:sp>
      </p:grpSp>
      <p:sp>
        <p:nvSpPr>
          <p:cNvPr id="24" name="Title 2"/>
          <p:cNvSpPr>
            <a:spLocks noGrp="1"/>
          </p:cNvSpPr>
          <p:nvPr>
            <p:ph type="title"/>
          </p:nvPr>
        </p:nvSpPr>
        <p:spPr/>
        <p:txBody>
          <a:bodyPr/>
          <a:lstStyle/>
          <a:p>
            <a:r>
              <a:rPr lang="en-US" dirty="0" smtClean="0"/>
              <a:t>EF developer workflows</a:t>
            </a:r>
            <a:endParaRPr lang="en-US" dirty="0"/>
          </a:p>
        </p:txBody>
      </p:sp>
    </p:spTree>
    <p:extLst>
      <p:ext uri="{BB962C8B-B14F-4D97-AF65-F5344CB8AC3E}">
        <p14:creationId xmlns:p14="http://schemas.microsoft.com/office/powerpoint/2010/main" val="36284508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6" grpId="0" animBg="1"/>
      <p:bldP spid="26"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761040" y="3268662"/>
            <a:ext cx="6400801" cy="914400"/>
          </a:xfrm>
        </p:spPr>
        <p:txBody>
          <a:bodyPr/>
          <a:lstStyle/>
          <a:p>
            <a:r>
              <a:rPr lang="en-US" dirty="0" smtClean="0"/>
              <a:t>Open source</a:t>
            </a:r>
          </a:p>
          <a:p>
            <a:pPr lvl="1"/>
            <a:r>
              <a:rPr lang="en-US" dirty="0"/>
              <a:t>Accepting </a:t>
            </a:r>
            <a:r>
              <a:rPr lang="en-US" dirty="0" smtClean="0"/>
              <a:t>contributions</a:t>
            </a:r>
            <a:endParaRPr lang="en-US" dirty="0"/>
          </a:p>
          <a:p>
            <a:pPr lvl="1"/>
            <a:r>
              <a:rPr lang="en-US" dirty="0"/>
              <a:t>Code </a:t>
            </a:r>
            <a:r>
              <a:rPr lang="en-US" dirty="0" smtClean="0"/>
              <a:t>base </a:t>
            </a:r>
            <a:r>
              <a:rPr lang="en-US" dirty="0"/>
              <a:t>has Apache 2.0 License</a:t>
            </a:r>
          </a:p>
          <a:p>
            <a:pPr lvl="1"/>
            <a:r>
              <a:rPr lang="en-US" dirty="0"/>
              <a:t>Releases have same </a:t>
            </a:r>
            <a:r>
              <a:rPr lang="en-US" dirty="0" smtClean="0"/>
              <a:t>license, branding, quality, support, etc. as </a:t>
            </a:r>
            <a:r>
              <a:rPr lang="en-US" dirty="0"/>
              <a:t>EF5</a:t>
            </a:r>
          </a:p>
          <a:p>
            <a:r>
              <a:rPr lang="en-US" dirty="0" smtClean="0"/>
              <a:t>Targeting mid-2013 RTM</a:t>
            </a:r>
          </a:p>
          <a:p>
            <a:r>
              <a:rPr lang="en-US" dirty="0" smtClean="0"/>
              <a:t>Alpha 1 available today</a:t>
            </a:r>
          </a:p>
        </p:txBody>
      </p:sp>
      <p:pic>
        <p:nvPicPr>
          <p:cNvPr id="5" name="Picture Placeholder 4"/>
          <p:cNvPicPr>
            <a:picLocks noGrp="1" noChangeAspect="1"/>
          </p:cNvPicPr>
          <p:nvPr>
            <p:ph type="pic" sz="quarter" idx="16"/>
          </p:nvPr>
        </p:nvPicPr>
        <p:blipFill rotWithShape="1">
          <a:blip r:embed="rId2" cstate="screen">
            <a:extLst>
              <a:ext uri="{28A0092B-C50C-407E-A947-70E740481C1C}">
                <a14:useLocalDpi xmlns:a14="http://schemas.microsoft.com/office/drawing/2010/main"/>
              </a:ext>
            </a:extLst>
          </a:blip>
          <a:srcRect t="55" b="55"/>
          <a:stretch/>
        </p:blipFill>
        <p:spPr/>
      </p:pic>
      <p:sp>
        <p:nvSpPr>
          <p:cNvPr id="3" name="Title 2"/>
          <p:cNvSpPr>
            <a:spLocks noGrp="1"/>
          </p:cNvSpPr>
          <p:nvPr>
            <p:ph type="title"/>
          </p:nvPr>
        </p:nvSpPr>
        <p:spPr/>
        <p:txBody>
          <a:bodyPr/>
          <a:lstStyle/>
          <a:p>
            <a:r>
              <a:rPr lang="en-US" smtClean="0"/>
              <a:t>Entity Framework 6 (EF6)</a:t>
            </a:r>
            <a:endParaRPr lang="en-US" dirty="0"/>
          </a:p>
        </p:txBody>
      </p:sp>
    </p:spTree>
    <p:extLst>
      <p:ext uri="{BB962C8B-B14F-4D97-AF65-F5344CB8AC3E}">
        <p14:creationId xmlns:p14="http://schemas.microsoft.com/office/powerpoint/2010/main" val="34512843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1_Build_Template_16x9">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6.xml><?xml version="1.0" encoding="utf-8"?>
<a:theme xmlns:a="http://schemas.openxmlformats.org/drawingml/2006/main" name="3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rtlCol="0" anchor="t" anchorCtr="0"/>
      <a:lstStyle>
        <a:defPPr algn="ct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7.xml><?xml version="1.0" encoding="utf-8"?>
<a:theme xmlns:a="http://schemas.openxmlformats.org/drawingml/2006/main" name="2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 Rowan Miller</External_x0020_Speaker>
    <Session_x0020_Code xmlns="2295e2e7-0eeb-498e-8716-217bb2ee6ee3">3-031</Session_x0020_Code>
    <ProductTaxHTField0 xmlns="2295e2e7-0eeb-498e-8716-217bb2ee6ee3">
      <Terms xmlns="http://schemas.microsoft.com/office/infopath/2007/PartnerControls"/>
    </ProductTaxHTField0>
    <Presentation_x0020_Date xmlns="2295e2e7-0eeb-498e-8716-217bb2ee6ee3">2012-10-30T00:00:00-07:00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purl.org/dc/elements/1.1/"/>
    <ds:schemaRef ds:uri="http://purl.org/dc/dcmitype/"/>
    <ds:schemaRef ds:uri="8b529f77-48ab-4581-b468-93f09345b8aa"/>
    <ds:schemaRef ds:uri="http://schemas.openxmlformats.org/package/2006/metadata/core-properties"/>
    <ds:schemaRef ds:uri="http://schemas.microsoft.com/office/2006/documentManagement/types"/>
    <ds:schemaRef ds:uri="2295e2e7-0eeb-498e-8716-217bb2ee6ee3"/>
    <ds:schemaRef ds:uri="http://schemas.microsoft.com/office/infopath/2007/PartnerControls"/>
    <ds:schemaRef ds:uri="230e9df3-be65-4c73-a93b-d1236ebd677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Build_Template_16x9</Template>
  <TotalTime>0</TotalTime>
  <Words>535</Words>
  <Application>Microsoft Office PowerPoint</Application>
  <PresentationFormat>Custom</PresentationFormat>
  <Paragraphs>107</Paragraphs>
  <Slides>14</Slides>
  <Notes>1</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14</vt:i4>
      </vt:variant>
    </vt:vector>
  </HeadingPairs>
  <TitlesOfParts>
    <vt:vector size="28" baseType="lpstr">
      <vt:lpstr>ＭＳ Ｐゴシック</vt:lpstr>
      <vt:lpstr>Arial</vt:lpstr>
      <vt:lpstr>Avenir LT Pro 45 Book</vt:lpstr>
      <vt:lpstr>Calibri</vt:lpstr>
      <vt:lpstr>Consolas</vt:lpstr>
      <vt:lpstr>Segoe UI</vt:lpstr>
      <vt:lpstr>Segoe UI Light</vt:lpstr>
      <vt:lpstr>1_5-30405_Build_Template_16x9_DarkBlue_Color_Background</vt:lpstr>
      <vt:lpstr>4_5-30405_Build_Template_16x9_White_Background</vt:lpstr>
      <vt:lpstr>3_5-30405_Build_Template_16x9_Red_Color_Background</vt:lpstr>
      <vt:lpstr>2_5-30405_Build_Template_16x9_LightBlue_Color_Background</vt:lpstr>
      <vt:lpstr>1_Build_Template_16x9</vt:lpstr>
      <vt:lpstr>3_5-30405_Build_Template_16x9_LightBlue_Color_Background</vt:lpstr>
      <vt:lpstr>2_5-30405_Build_Template_16x9_DarkBlue_Color_Background</vt:lpstr>
      <vt:lpstr>Data centric apps for web, desktop and mobile with EF5</vt:lpstr>
      <vt:lpstr>Agenda </vt:lpstr>
      <vt:lpstr>EF developer workflows</vt:lpstr>
      <vt:lpstr>Entity Framework 5 (EF5)</vt:lpstr>
      <vt:lpstr>What’s new in EF5</vt:lpstr>
      <vt:lpstr>Park Finder</vt:lpstr>
      <vt:lpstr>PowerPoint Presentation</vt:lpstr>
      <vt:lpstr>EF developer workflows</vt:lpstr>
      <vt:lpstr>Entity Framework 6 (EF6)</vt:lpstr>
      <vt:lpstr>EF6 Features</vt:lpstr>
      <vt:lpstr>Related sessions</vt:lpstr>
      <vt:lpstr>Resources</vt:lpstr>
      <vt:lpstr>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centric apps for web, desktop and mobile with EF5</dc:title>
  <dc:subject>Build 2012</dc:subject>
  <dc:creator>Shows</dc:creator>
  <cp:keywords>Build 2012</cp:keywords>
  <dc:description>Template: Mitchell Derrey, Silver Fox Productions
Formatting: 
Date: October 29th - November 2nd, 2012
Location: MSCC, Redmond, WA
Audience Type: Internal</dc:description>
  <cp:lastModifiedBy>Shows</cp:lastModifiedBy>
  <cp:revision>1</cp:revision>
  <dcterms:created xsi:type="dcterms:W3CDTF">2012-10-30T22:27:46Z</dcterms:created>
  <dcterms:modified xsi:type="dcterms:W3CDTF">2012-10-30T22:28:26Z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