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290" r:id="rId5"/>
    <p:sldMasterId id="2147484268" r:id="rId6"/>
    <p:sldMasterId id="2147484246" r:id="rId7"/>
    <p:sldMasterId id="2147484335" r:id="rId8"/>
  </p:sldMasterIdLst>
  <p:notesMasterIdLst>
    <p:notesMasterId r:id="rId64"/>
  </p:notesMasterIdLst>
  <p:handoutMasterIdLst>
    <p:handoutMasterId r:id="rId65"/>
  </p:handoutMasterIdLst>
  <p:sldIdLst>
    <p:sldId id="1090" r:id="rId9"/>
    <p:sldId id="1092" r:id="rId10"/>
    <p:sldId id="1186" r:id="rId11"/>
    <p:sldId id="1162" r:id="rId12"/>
    <p:sldId id="1175" r:id="rId13"/>
    <p:sldId id="1188" r:id="rId14"/>
    <p:sldId id="1189" r:id="rId15"/>
    <p:sldId id="1190" r:id="rId16"/>
    <p:sldId id="1191" r:id="rId17"/>
    <p:sldId id="1192" r:id="rId18"/>
    <p:sldId id="1193" r:id="rId19"/>
    <p:sldId id="1194" r:id="rId20"/>
    <p:sldId id="1211" r:id="rId21"/>
    <p:sldId id="1212" r:id="rId22"/>
    <p:sldId id="1213" r:id="rId23"/>
    <p:sldId id="1147" r:id="rId24"/>
    <p:sldId id="1148" r:id="rId25"/>
    <p:sldId id="1149" r:id="rId26"/>
    <p:sldId id="1150" r:id="rId27"/>
    <p:sldId id="1151" r:id="rId28"/>
    <p:sldId id="1152" r:id="rId29"/>
    <p:sldId id="1153" r:id="rId30"/>
    <p:sldId id="1154" r:id="rId31"/>
    <p:sldId id="1155" r:id="rId32"/>
    <p:sldId id="1119" r:id="rId33"/>
    <p:sldId id="1133" r:id="rId34"/>
    <p:sldId id="1132" r:id="rId35"/>
    <p:sldId id="1174" r:id="rId36"/>
    <p:sldId id="1217" r:id="rId37"/>
    <p:sldId id="1218" r:id="rId38"/>
    <p:sldId id="1131" r:id="rId39"/>
    <p:sldId id="1120" r:id="rId40"/>
    <p:sldId id="1171" r:id="rId41"/>
    <p:sldId id="1173" r:id="rId42"/>
    <p:sldId id="1121" r:id="rId43"/>
    <p:sldId id="1156" r:id="rId44"/>
    <p:sldId id="1201" r:id="rId45"/>
    <p:sldId id="1203" r:id="rId46"/>
    <p:sldId id="1170" r:id="rId47"/>
    <p:sldId id="1139" r:id="rId48"/>
    <p:sldId id="1168" r:id="rId49"/>
    <p:sldId id="1140" r:id="rId50"/>
    <p:sldId id="1204" r:id="rId51"/>
    <p:sldId id="1205" r:id="rId52"/>
    <p:sldId id="1137" r:id="rId53"/>
    <p:sldId id="1216" r:id="rId54"/>
    <p:sldId id="1143" r:id="rId55"/>
    <p:sldId id="1176" r:id="rId56"/>
    <p:sldId id="1208" r:id="rId57"/>
    <p:sldId id="1183" r:id="rId58"/>
    <p:sldId id="1206" r:id="rId59"/>
    <p:sldId id="1207" r:id="rId60"/>
    <p:sldId id="1219" r:id="rId61"/>
    <p:sldId id="1220" r:id="rId62"/>
    <p:sldId id="1158" r:id="rId63"/>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Template" id="{D88B19E0-7F40-4EB1-BF25-B9D8E02B1AB4}">
          <p14:sldIdLst>
            <p14:sldId id="1090"/>
            <p14:sldId id="1092"/>
            <p14:sldId id="1186"/>
            <p14:sldId id="1162"/>
            <p14:sldId id="1175"/>
            <p14:sldId id="1188"/>
            <p14:sldId id="1189"/>
            <p14:sldId id="1190"/>
            <p14:sldId id="1191"/>
            <p14:sldId id="1192"/>
            <p14:sldId id="1193"/>
            <p14:sldId id="1194"/>
            <p14:sldId id="1211"/>
            <p14:sldId id="1212"/>
            <p14:sldId id="1213"/>
            <p14:sldId id="1147"/>
            <p14:sldId id="1148"/>
            <p14:sldId id="1149"/>
            <p14:sldId id="1150"/>
            <p14:sldId id="1151"/>
            <p14:sldId id="1152"/>
            <p14:sldId id="1153"/>
            <p14:sldId id="1154"/>
            <p14:sldId id="1155"/>
            <p14:sldId id="1119"/>
            <p14:sldId id="1133"/>
            <p14:sldId id="1132"/>
            <p14:sldId id="1174"/>
            <p14:sldId id="1217"/>
            <p14:sldId id="1218"/>
            <p14:sldId id="1131"/>
            <p14:sldId id="1120"/>
            <p14:sldId id="1171"/>
            <p14:sldId id="1173"/>
            <p14:sldId id="1121"/>
            <p14:sldId id="1156"/>
            <p14:sldId id="1201"/>
            <p14:sldId id="1203"/>
            <p14:sldId id="1170"/>
            <p14:sldId id="1139"/>
            <p14:sldId id="1168"/>
            <p14:sldId id="1140"/>
            <p14:sldId id="1204"/>
            <p14:sldId id="1205"/>
            <p14:sldId id="1137"/>
            <p14:sldId id="1216"/>
            <p14:sldId id="1143"/>
            <p14:sldId id="1176"/>
            <p14:sldId id="1208"/>
            <p14:sldId id="1183"/>
            <p14:sldId id="1206"/>
            <p14:sldId id="1207"/>
            <p14:sldId id="1219"/>
            <p14:sldId id="1220"/>
            <p14:sldId id="1158"/>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4A28"/>
    <a:srgbClr val="00188F"/>
    <a:srgbClr val="25AEE5"/>
    <a:srgbClr val="00BCF2"/>
    <a:srgbClr val="25A9E0"/>
    <a:srgbClr val="FFFFFF"/>
    <a:srgbClr val="505050"/>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53" autoAdjust="0"/>
    <p:restoredTop sz="95953" autoAdjust="0"/>
  </p:normalViewPr>
  <p:slideViewPr>
    <p:cSldViewPr>
      <p:cViewPr varScale="1">
        <p:scale>
          <a:sx n="115" d="100"/>
          <a:sy n="115" d="100"/>
        </p:scale>
        <p:origin x="126" y="288"/>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25" d="100"/>
        <a:sy n="25"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presProps" Target="presProp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11/2/2012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11/2/2012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11/2/2012</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dirty="0"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1</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77903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40EF680-297B-4ED4-A51E-54498730B566}"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39149228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4C03E0F-6F37-46F0-9F49-4B92CDD9C6CD}"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39512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F7E18B1-82E7-4075-A409-C18123ED28C0}"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859266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F7E18B1-82E7-4075-A409-C18123ED28C0}"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520436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F7E18B1-82E7-4075-A409-C18123ED28C0}"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2439048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582D1DF-84F2-4CB6-B09C-A66C92606964}"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3965362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457C78A-8CEF-41FF-BB6C-6655057FA3C3}"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675876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B68ADF7-03AB-4856-BA01-FFB4B01F1F98}"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2070603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ECA4F94-06A9-48A0-8D62-8D166C742493}"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266480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C01C6DC-6692-49EF-B0F2-A5CC58DCEAE9}"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3008506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98DCD2D-5758-4858-9039-EAE7FE83E7E7}"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4650118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C01C6DC-6692-49EF-B0F2-A5CC58DCEAE9}"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45</a:t>
            </a:fld>
            <a:endParaRPr lang="en-US" dirty="0"/>
          </a:p>
        </p:txBody>
      </p:sp>
    </p:spTree>
    <p:extLst>
      <p:ext uri="{BB962C8B-B14F-4D97-AF65-F5344CB8AC3E}">
        <p14:creationId xmlns:p14="http://schemas.microsoft.com/office/powerpoint/2010/main" val="2312258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6EC750C-BF2A-4F98-8D4F-86494A626B54}"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46</a:t>
            </a:fld>
            <a:endParaRPr lang="en-US" dirty="0"/>
          </a:p>
        </p:txBody>
      </p:sp>
    </p:spTree>
    <p:extLst>
      <p:ext uri="{BB962C8B-B14F-4D97-AF65-F5344CB8AC3E}">
        <p14:creationId xmlns:p14="http://schemas.microsoft.com/office/powerpoint/2010/main" val="4141179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96B8B6-C3E4-4322-863D-1B67274443C1}"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52</a:t>
            </a:fld>
            <a:endParaRPr lang="en-US" dirty="0"/>
          </a:p>
        </p:txBody>
      </p:sp>
    </p:spTree>
    <p:extLst>
      <p:ext uri="{BB962C8B-B14F-4D97-AF65-F5344CB8AC3E}">
        <p14:creationId xmlns:p14="http://schemas.microsoft.com/office/powerpoint/2010/main" val="2771430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7</a:t>
            </a:fld>
            <a:endParaRPr lang="en-US" dirty="0"/>
          </a:p>
        </p:txBody>
      </p:sp>
    </p:spTree>
    <p:extLst>
      <p:ext uri="{BB962C8B-B14F-4D97-AF65-F5344CB8AC3E}">
        <p14:creationId xmlns:p14="http://schemas.microsoft.com/office/powerpoint/2010/main" val="192600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8</a:t>
            </a:fld>
            <a:endParaRPr lang="en-US" dirty="0"/>
          </a:p>
        </p:txBody>
      </p:sp>
    </p:spTree>
    <p:extLst>
      <p:ext uri="{BB962C8B-B14F-4D97-AF65-F5344CB8AC3E}">
        <p14:creationId xmlns:p14="http://schemas.microsoft.com/office/powerpoint/2010/main" val="1606507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9</a:t>
            </a:fld>
            <a:endParaRPr lang="en-US" dirty="0"/>
          </a:p>
        </p:txBody>
      </p:sp>
    </p:spTree>
    <p:extLst>
      <p:ext uri="{BB962C8B-B14F-4D97-AF65-F5344CB8AC3E}">
        <p14:creationId xmlns:p14="http://schemas.microsoft.com/office/powerpoint/2010/main" val="3356286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10</a:t>
            </a:fld>
            <a:endParaRPr lang="en-US" dirty="0"/>
          </a:p>
        </p:txBody>
      </p:sp>
    </p:spTree>
    <p:extLst>
      <p:ext uri="{BB962C8B-B14F-4D97-AF65-F5344CB8AC3E}">
        <p14:creationId xmlns:p14="http://schemas.microsoft.com/office/powerpoint/2010/main" val="274414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11</a:t>
            </a:fld>
            <a:endParaRPr lang="en-US" dirty="0"/>
          </a:p>
        </p:txBody>
      </p:sp>
    </p:spTree>
    <p:extLst>
      <p:ext uri="{BB962C8B-B14F-4D97-AF65-F5344CB8AC3E}">
        <p14:creationId xmlns:p14="http://schemas.microsoft.com/office/powerpoint/2010/main" val="2775605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12</a:t>
            </a:fld>
            <a:endParaRPr lang="en-US" dirty="0"/>
          </a:p>
        </p:txBody>
      </p:sp>
    </p:spTree>
    <p:extLst>
      <p:ext uri="{BB962C8B-B14F-4D97-AF65-F5344CB8AC3E}">
        <p14:creationId xmlns:p14="http://schemas.microsoft.com/office/powerpoint/2010/main" val="1468746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2012</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B7930D-39AE-4487-9728-F3E0F7156BDB}" type="datetime1">
              <a:rPr lang="en-US" smtClean="0"/>
              <a:t>11/2/2012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3053122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2320167"/>
            <a:ext cx="4547086" cy="467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0000"/>
          <a:stretch/>
        </p:blipFill>
        <p:spPr bwMode="auto">
          <a:xfrm>
            <a:off x="4547085" y="2320167"/>
            <a:ext cx="7889390" cy="467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21824" y="139891"/>
            <a:ext cx="11192828" cy="1165754"/>
          </a:xfrm>
        </p:spPr>
        <p:txBody>
          <a:bodyPr>
            <a:normAutofit/>
          </a:bodyPr>
          <a:lstStyle>
            <a:lvl1pPr algn="l">
              <a:defRPr sz="5800">
                <a:latin typeface="Segoe Light"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3100">
                <a:latin typeface="Segoe Light" pitchFamily="34" charset="0"/>
              </a:defRPr>
            </a:lvl1pPr>
            <a:lvl2pPr>
              <a:defRPr sz="3100">
                <a:latin typeface="Segoe Light" pitchFamily="34" charset="0"/>
              </a:defRPr>
            </a:lvl2pPr>
            <a:lvl3pPr>
              <a:defRPr sz="3100">
                <a:latin typeface="Segoe Light" pitchFamily="34" charset="0"/>
              </a:defRPr>
            </a:lvl3pPr>
            <a:lvl4pPr>
              <a:defRPr sz="3100">
                <a:latin typeface="Segoe Light" pitchFamily="34" charset="0"/>
              </a:defRPr>
            </a:lvl4pPr>
            <a:lvl5pPr>
              <a:defRPr sz="3100">
                <a:latin typeface="Segoe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1824" y="6482890"/>
            <a:ext cx="2901844" cy="372394"/>
          </a:xfrm>
          <a:prstGeom prst="rect">
            <a:avLst/>
          </a:prstGeom>
        </p:spPr>
        <p:txBody>
          <a:bodyPr lIns="119567" tIns="59783" rIns="119567" bIns="59783"/>
          <a:lstStyle/>
          <a:p>
            <a:fld id="{2EEF7708-108B-4A4C-B363-A410447E380C}" type="datetimeFigureOut">
              <a:rPr lang="en-US" smtClean="0"/>
              <a:t>11/2/2012</a:t>
            </a:fld>
            <a:endParaRPr lang="en-US"/>
          </a:p>
        </p:txBody>
      </p:sp>
      <p:sp>
        <p:nvSpPr>
          <p:cNvPr id="5" name="Footer Placeholder 4"/>
          <p:cNvSpPr>
            <a:spLocks noGrp="1"/>
          </p:cNvSpPr>
          <p:nvPr>
            <p:ph type="ftr" sz="quarter" idx="11"/>
          </p:nvPr>
        </p:nvSpPr>
        <p:spPr>
          <a:xfrm>
            <a:off x="4249129" y="6482890"/>
            <a:ext cx="3938217" cy="372394"/>
          </a:xfrm>
          <a:prstGeom prst="rect">
            <a:avLst/>
          </a:prstGeom>
        </p:spPr>
        <p:txBody>
          <a:bodyPr lIns="119567" tIns="59783" rIns="119567" bIns="59783"/>
          <a:lstStyle/>
          <a:p>
            <a:endParaRPr lang="en-US"/>
          </a:p>
        </p:txBody>
      </p:sp>
      <p:sp>
        <p:nvSpPr>
          <p:cNvPr id="6" name="Slide Number Placeholder 5"/>
          <p:cNvSpPr>
            <a:spLocks noGrp="1"/>
          </p:cNvSpPr>
          <p:nvPr>
            <p:ph type="sldNum" sz="quarter" idx="12"/>
          </p:nvPr>
        </p:nvSpPr>
        <p:spPr>
          <a:xfrm>
            <a:off x="8912807" y="6482890"/>
            <a:ext cx="2901844" cy="372394"/>
          </a:xfrm>
          <a:prstGeom prst="rect">
            <a:avLst/>
          </a:prstGeom>
        </p:spPr>
        <p:txBody>
          <a:bodyPr lIns="119567" tIns="59783" rIns="119567" bIns="59783"/>
          <a:lstStyle/>
          <a:p>
            <a:fld id="{605F9A7C-25E3-494B-9456-34205A8BE4D5}" type="slidenum">
              <a:rPr lang="en-US" smtClean="0"/>
              <a:t>‹#›</a:t>
            </a:fld>
            <a:endParaRPr lang="en-US"/>
          </a:p>
        </p:txBody>
      </p:sp>
    </p:spTree>
    <p:extLst>
      <p:ext uri="{BB962C8B-B14F-4D97-AF65-F5344CB8AC3E}">
        <p14:creationId xmlns:p14="http://schemas.microsoft.com/office/powerpoint/2010/main" val="3266022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Diagram Blank - JBS">
    <p:spTree>
      <p:nvGrpSpPr>
        <p:cNvPr id="1" name=""/>
        <p:cNvGrpSpPr/>
        <p:nvPr/>
      </p:nvGrpSpPr>
      <p:grpSpPr>
        <a:xfrm>
          <a:off x="0" y="0"/>
          <a:ext cx="0" cy="0"/>
          <a:chOff x="0" y="0"/>
          <a:chExt cx="0" cy="0"/>
        </a:xfrm>
      </p:grpSpPr>
      <p:sp>
        <p:nvSpPr>
          <p:cNvPr id="8" name="Rectangle 7"/>
          <p:cNvSpPr/>
          <p:nvPr userDrawn="1"/>
        </p:nvSpPr>
        <p:spPr bwMode="auto">
          <a:xfrm>
            <a:off x="0" y="0"/>
            <a:ext cx="12460899" cy="6994525"/>
          </a:xfrm>
          <a:prstGeom prst="rect">
            <a:avLst/>
          </a:prstGeom>
          <a:solidFill>
            <a:srgbClr val="000000">
              <a:alpha val="4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09912" y="6437440"/>
            <a:ext cx="1651884" cy="396131"/>
          </a:xfrm>
          <a:prstGeom prst="rect">
            <a:avLst/>
          </a:prstGeom>
        </p:spPr>
      </p:pic>
    </p:spTree>
    <p:extLst>
      <p:ext uri="{BB962C8B-B14F-4D97-AF65-F5344CB8AC3E}">
        <p14:creationId xmlns:p14="http://schemas.microsoft.com/office/powerpoint/2010/main" val="374287739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2320167"/>
            <a:ext cx="4547086" cy="467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0000"/>
          <a:stretch/>
        </p:blipFill>
        <p:spPr bwMode="auto">
          <a:xfrm>
            <a:off x="4547085" y="2320167"/>
            <a:ext cx="7889390" cy="467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21824" y="139891"/>
            <a:ext cx="11192828" cy="1165754"/>
          </a:xfrm>
        </p:spPr>
        <p:txBody>
          <a:bodyPr>
            <a:normAutofit/>
          </a:bodyPr>
          <a:lstStyle>
            <a:lvl1pPr algn="l">
              <a:defRPr sz="5385">
                <a:latin typeface="Segoe Light"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21824" y="1627393"/>
            <a:ext cx="5492776" cy="3846989"/>
          </a:xfrm>
        </p:spPr>
        <p:txBody>
          <a:bodyPr>
            <a:normAutofit/>
          </a:bodyPr>
          <a:lstStyle>
            <a:lvl1pPr>
              <a:defRPr sz="2937">
                <a:latin typeface="Segoe Light" pitchFamily="34" charset="0"/>
              </a:defRPr>
            </a:lvl1pPr>
            <a:lvl2pPr>
              <a:defRPr sz="2937">
                <a:latin typeface="Segoe Light" pitchFamily="34" charset="0"/>
              </a:defRPr>
            </a:lvl2pPr>
            <a:lvl3pPr>
              <a:defRPr sz="2937">
                <a:latin typeface="Segoe Light" pitchFamily="34" charset="0"/>
              </a:defRPr>
            </a:lvl3pPr>
            <a:lvl4pPr>
              <a:defRPr sz="2937">
                <a:latin typeface="Segoe Light" pitchFamily="34" charset="0"/>
              </a:defRPr>
            </a:lvl4pPr>
            <a:lvl5pPr>
              <a:defRPr sz="2937">
                <a:latin typeface="Segoe Light" pitchFamily="34" charset="0"/>
              </a:defRPr>
            </a:lvl5pPr>
            <a:lvl6pPr>
              <a:defRPr sz="2203"/>
            </a:lvl6pPr>
            <a:lvl7pPr>
              <a:defRPr sz="2203"/>
            </a:lvl7pPr>
            <a:lvl8pPr>
              <a:defRPr sz="2203"/>
            </a:lvl8pPr>
            <a:lvl9pPr>
              <a:defRPr sz="2203"/>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321875" y="1627393"/>
            <a:ext cx="5492776" cy="3846989"/>
          </a:xfrm>
        </p:spPr>
        <p:txBody>
          <a:bodyPr>
            <a:normAutofit/>
          </a:bodyPr>
          <a:lstStyle>
            <a:lvl1pPr>
              <a:defRPr sz="2937">
                <a:latin typeface="Segoe Light" pitchFamily="34" charset="0"/>
              </a:defRPr>
            </a:lvl1pPr>
            <a:lvl2pPr>
              <a:defRPr sz="2937">
                <a:latin typeface="Segoe Light" pitchFamily="34" charset="0"/>
              </a:defRPr>
            </a:lvl2pPr>
            <a:lvl3pPr>
              <a:defRPr sz="2937">
                <a:latin typeface="Segoe Light" pitchFamily="34" charset="0"/>
              </a:defRPr>
            </a:lvl3pPr>
            <a:lvl4pPr>
              <a:defRPr sz="2937">
                <a:latin typeface="Segoe Light" pitchFamily="34" charset="0"/>
              </a:defRPr>
            </a:lvl4pPr>
            <a:lvl5pPr>
              <a:defRPr sz="2937">
                <a:latin typeface="Segoe Light" pitchFamily="34" charset="0"/>
              </a:defRPr>
            </a:lvl5pPr>
            <a:lvl6pPr>
              <a:defRPr sz="2203"/>
            </a:lvl6pPr>
            <a:lvl7pPr>
              <a:defRPr sz="2203"/>
            </a:lvl7pPr>
            <a:lvl8pPr>
              <a:defRPr sz="2203"/>
            </a:lvl8pPr>
            <a:lvl9pPr>
              <a:defRPr sz="2203"/>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621824" y="6482890"/>
            <a:ext cx="2901844" cy="372394"/>
          </a:xfrm>
          <a:prstGeom prst="rect">
            <a:avLst/>
          </a:prstGeom>
        </p:spPr>
        <p:txBody>
          <a:bodyPr/>
          <a:lstStyle/>
          <a:p>
            <a:fld id="{2EEF7708-108B-4A4C-B363-A410447E380C}" type="datetimeFigureOut">
              <a:rPr lang="en-US" smtClean="0"/>
              <a:t>11/2/2012</a:t>
            </a:fld>
            <a:endParaRPr lang="en-US"/>
          </a:p>
        </p:txBody>
      </p:sp>
      <p:sp>
        <p:nvSpPr>
          <p:cNvPr id="6" name="Footer Placeholder 5"/>
          <p:cNvSpPr>
            <a:spLocks noGrp="1"/>
          </p:cNvSpPr>
          <p:nvPr>
            <p:ph type="ftr" sz="quarter" idx="11"/>
          </p:nvPr>
        </p:nvSpPr>
        <p:spPr>
          <a:xfrm>
            <a:off x="4249129" y="6482890"/>
            <a:ext cx="3938217" cy="372394"/>
          </a:xfrm>
          <a:prstGeom prst="rect">
            <a:avLst/>
          </a:prstGeom>
        </p:spPr>
        <p:txBody>
          <a:bodyPr/>
          <a:lstStyle/>
          <a:p>
            <a:endParaRPr lang="en-US"/>
          </a:p>
        </p:txBody>
      </p:sp>
      <p:sp>
        <p:nvSpPr>
          <p:cNvPr id="7" name="Slide Number Placeholder 6"/>
          <p:cNvSpPr>
            <a:spLocks noGrp="1"/>
          </p:cNvSpPr>
          <p:nvPr>
            <p:ph type="sldNum" sz="quarter" idx="12"/>
          </p:nvPr>
        </p:nvSpPr>
        <p:spPr>
          <a:xfrm>
            <a:off x="8912807" y="6482890"/>
            <a:ext cx="2901844" cy="372394"/>
          </a:xfrm>
          <a:prstGeom prst="rect">
            <a:avLst/>
          </a:prstGeom>
        </p:spPr>
        <p:txBody>
          <a:bodyPr/>
          <a:lstStyle/>
          <a:p>
            <a:fld id="{605F9A7C-25E3-494B-9456-34205A8BE4D5}" type="slidenum">
              <a:rPr lang="en-US" smtClean="0"/>
              <a:t>‹#›</a:t>
            </a:fld>
            <a:endParaRPr lang="en-US"/>
          </a:p>
        </p:txBody>
      </p:sp>
    </p:spTree>
    <p:extLst>
      <p:ext uri="{BB962C8B-B14F-4D97-AF65-F5344CB8AC3E}">
        <p14:creationId xmlns:p14="http://schemas.microsoft.com/office/powerpoint/2010/main" val="38311615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94595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5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1820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0666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813881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2123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505180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696338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99497355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921918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706733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982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4592763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63785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51857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8327338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1824" y="18652"/>
            <a:ext cx="3938217" cy="335737"/>
          </a:xfrm>
          <a:prstGeom prst="rect">
            <a:avLst/>
          </a:prstGeom>
        </p:spPr>
        <p:txBody>
          <a:bodyPr/>
          <a:lstStyle/>
          <a:p>
            <a:fld id="{31342F07-0846-4011-A20B-FAA6F29F0173}" type="datetimeFigureOut">
              <a:rPr lang="en-US" smtClean="0"/>
              <a:t>11/2/2012</a:t>
            </a:fld>
            <a:endParaRPr lang="en-US"/>
          </a:p>
        </p:txBody>
      </p:sp>
      <p:sp>
        <p:nvSpPr>
          <p:cNvPr id="4" name="Footer Placeholder 3"/>
          <p:cNvSpPr>
            <a:spLocks noGrp="1"/>
          </p:cNvSpPr>
          <p:nvPr>
            <p:ph type="ftr" sz="quarter" idx="11"/>
          </p:nvPr>
        </p:nvSpPr>
        <p:spPr>
          <a:xfrm>
            <a:off x="4663678" y="18652"/>
            <a:ext cx="5596414" cy="335737"/>
          </a:xfrm>
          <a:prstGeom prst="rect">
            <a:avLst/>
          </a:prstGeom>
        </p:spPr>
        <p:txBody>
          <a:bodyPr/>
          <a:lstStyle/>
          <a:p>
            <a:endParaRPr lang="en-US"/>
          </a:p>
        </p:txBody>
      </p:sp>
      <p:sp>
        <p:nvSpPr>
          <p:cNvPr id="5" name="Slide Number Placeholder 4"/>
          <p:cNvSpPr>
            <a:spLocks noGrp="1"/>
          </p:cNvSpPr>
          <p:nvPr>
            <p:ph type="sldNum" sz="quarter" idx="12"/>
          </p:nvPr>
        </p:nvSpPr>
        <p:spPr>
          <a:xfrm>
            <a:off x="10363729" y="18652"/>
            <a:ext cx="1450922" cy="335737"/>
          </a:xfrm>
          <a:prstGeom prst="rect">
            <a:avLst/>
          </a:prstGeom>
        </p:spPr>
        <p:txBody>
          <a:bodyPr/>
          <a:lstStyle/>
          <a:p>
            <a:fld id="{57EB1BBD-93EB-4EDE-832A-A920E10326EC}" type="slidenum">
              <a:rPr lang="en-US" smtClean="0"/>
              <a:t>‹#›</a:t>
            </a:fld>
            <a:endParaRPr lang="en-US"/>
          </a:p>
        </p:txBody>
      </p:sp>
    </p:spTree>
    <p:extLst>
      <p:ext uri="{BB962C8B-B14F-4D97-AF65-F5344CB8AC3E}">
        <p14:creationId xmlns:p14="http://schemas.microsoft.com/office/powerpoint/2010/main" val="25519538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502685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263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994800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66134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84077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24169371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0505512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224540411"/>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8910325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45711148"/>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26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954880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1817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312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33632998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38077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17584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054055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0223946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948500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4201032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1041511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99146198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79780516"/>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87376331"/>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1270698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3401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84532262"/>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6950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122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4558782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29660" y="1476622"/>
            <a:ext cx="11375537" cy="24484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5829489"/>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7927383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26725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845691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1894935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9347816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196521135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040230103"/>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686484571"/>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06854802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85418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24634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97393198"/>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65442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0255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085274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theme" Target="../theme/theme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theme" Target="../theme/theme4.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6" Type="http://schemas.openxmlformats.org/officeDocument/2006/relationships/theme" Target="../theme/theme5.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5" r:id="rId6"/>
    <p:sldLayoutId id="2147484186" r:id="rId7"/>
    <p:sldLayoutId id="2147484187" r:id="rId8"/>
    <p:sldLayoutId id="2147484191" r:id="rId9"/>
    <p:sldLayoutId id="2147484188" r:id="rId10"/>
    <p:sldLayoutId id="2147484196" r:id="rId11"/>
    <p:sldLayoutId id="2147484189" r:id="rId12"/>
    <p:sldLayoutId id="2147484217" r:id="rId13"/>
    <p:sldLayoutId id="2147484218" r:id="rId14"/>
    <p:sldLayoutId id="2147484198" r:id="rId15"/>
    <p:sldLayoutId id="2147484330" r:id="rId16"/>
    <p:sldLayoutId id="2147484332" r:id="rId17"/>
    <p:sldLayoutId id="2147484333" r:id="rId18"/>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61612350"/>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9" r:id="rId13"/>
    <p:sldLayoutId id="2147484310" r:id="rId14"/>
    <p:sldLayoutId id="2147484321" r:id="rId15"/>
    <p:sldLayoutId id="2147484311" r:id="rId16"/>
    <p:sldLayoutId id="2147484334" r:id="rId17"/>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764641861"/>
      </p:ext>
    </p:extLst>
  </p:cSld>
  <p:clrMap bg1="dk1" tx1="lt1" bg2="dk2" tx2="lt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328" r:id="rId5"/>
    <p:sldLayoutId id="2147484320"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7" r:id="rId15"/>
    <p:sldLayoutId id="2147484288" r:id="rId16"/>
    <p:sldLayoutId id="2147484289"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96111433"/>
      </p:ext>
    </p:extLst>
  </p:cSld>
  <p:clrMap bg1="dk1" tx1="lt1" bg2="dk2" tx2="lt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329"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65" r:id="rId14"/>
    <p:sldLayoutId id="2147484266" r:id="rId15"/>
    <p:sldLayoutId id="2147484267" r:id="rId16"/>
    <p:sldLayoutId id="2147484331"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048349932"/>
      </p:ext>
    </p:extLst>
  </p:cSld>
  <p:clrMap bg1="dk1" tx1="lt1" bg2="dk2" tx2="lt2" accent1="accent1" accent2="accent2" accent3="accent3" accent4="accent4" accent5="accent5" accent6="accent6" hlink="hlink" folHlink="folHlink"/>
  <p:sldLayoutIdLst>
    <p:sldLayoutId id="2147484336" r:id="rId1"/>
    <p:sldLayoutId id="2147484337" r:id="rId2"/>
    <p:sldLayoutId id="2147484338" r:id="rId3"/>
    <p:sldLayoutId id="2147484339" r:id="rId4"/>
    <p:sldLayoutId id="2147484340" r:id="rId5"/>
    <p:sldLayoutId id="2147484341" r:id="rId6"/>
    <p:sldLayoutId id="2147484342" r:id="rId7"/>
    <p:sldLayoutId id="2147484343" r:id="rId8"/>
    <p:sldLayoutId id="2147484344" r:id="rId9"/>
    <p:sldLayoutId id="2147484345" r:id="rId10"/>
    <p:sldLayoutId id="2147484346" r:id="rId11"/>
    <p:sldLayoutId id="2147484347" r:id="rId12"/>
    <p:sldLayoutId id="2147484348" r:id="rId13"/>
    <p:sldLayoutId id="2147484349" r:id="rId14"/>
    <p:sldLayoutId id="2147484350"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microsoft.com/office/2007/relationships/hdphoto" Target="../media/hdphoto1.wdp"/><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0.jpeg"/><Relationship Id="rId5" Type="http://schemas.openxmlformats.org/officeDocument/2006/relationships/image" Target="../media/image19.jpe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9.xml"/><Relationship Id="rId6" Type="http://schemas.openxmlformats.org/officeDocument/2006/relationships/image" Target="../media/image21.png"/><Relationship Id="rId5" Type="http://schemas.openxmlformats.org/officeDocument/2006/relationships/image" Target="../media/image22.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4.jpeg"/><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4.jpeg"/><Relationship Id="rId4" Type="http://schemas.microsoft.com/office/2007/relationships/hdphoto" Target="../media/hdphoto3.wdp"/></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4.jpe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jpeg"/><Relationship Id="rId2" Type="http://schemas.openxmlformats.org/officeDocument/2006/relationships/image" Target="../media/image21.pn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4.jpeg"/><Relationship Id="rId4" Type="http://schemas.microsoft.com/office/2007/relationships/hdphoto" Target="../media/hdphoto3.wdp"/></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jpeg"/><Relationship Id="rId2" Type="http://schemas.openxmlformats.org/officeDocument/2006/relationships/image" Target="../media/image21.pn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4.jpeg"/><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jpeg"/><Relationship Id="rId2" Type="http://schemas.openxmlformats.org/officeDocument/2006/relationships/image" Target="../media/image21.pn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4.jpeg"/><Relationship Id="rId4" Type="http://schemas.microsoft.com/office/2007/relationships/hdphoto" Target="../media/hdphoto3.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3.tif"/><Relationship Id="rId2" Type="http://schemas.openxmlformats.org/officeDocument/2006/relationships/notesSlide" Target="../notesSlides/notesSlide19.xml"/><Relationship Id="rId1" Type="http://schemas.openxmlformats.org/officeDocument/2006/relationships/slideLayout" Target="../slideLayouts/slideLayout21.xml"/><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1.xml"/><Relationship Id="rId5" Type="http://schemas.openxmlformats.org/officeDocument/2006/relationships/image" Target="../media/image35.png"/><Relationship Id="rId4" Type="http://schemas.openxmlformats.org/officeDocument/2006/relationships/image" Target="../media/image36.png"/></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1.xml"/><Relationship Id="rId4" Type="http://schemas.openxmlformats.org/officeDocument/2006/relationships/image" Target="../media/image40.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9.xml"/><Relationship Id="rId4" Type="http://schemas.microsoft.com/office/2007/relationships/hdphoto" Target="../media/hdphoto4.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0.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44.jpg"/><Relationship Id="rId7" Type="http://schemas.openxmlformats.org/officeDocument/2006/relationships/image" Target="../media/image48.png"/><Relationship Id="rId2" Type="http://schemas.openxmlformats.org/officeDocument/2006/relationships/image" Target="../media/image43.jpg"/><Relationship Id="rId1" Type="http://schemas.openxmlformats.org/officeDocument/2006/relationships/slideLayout" Target="../slideLayouts/slideLayout29.xml"/><Relationship Id="rId6" Type="http://schemas.openxmlformats.org/officeDocument/2006/relationships/image" Target="../media/image47.png"/><Relationship Id="rId5" Type="http://schemas.openxmlformats.org/officeDocument/2006/relationships/image" Target="../media/image46.jpg"/><Relationship Id="rId4" Type="http://schemas.openxmlformats.org/officeDocument/2006/relationships/image" Target="../media/image45.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hyperlink" Target="http://aka.ms/BuildSessions" TargetMode="External"/><Relationship Id="rId2" Type="http://schemas.openxmlformats.org/officeDocument/2006/relationships/hyperlink" Target="http://www.windowsazure.com/build" TargetMode="External"/><Relationship Id="rId1" Type="http://schemas.openxmlformats.org/officeDocument/2006/relationships/slideLayout" Target="../slideLayouts/slideLayout7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0.png"/><Relationship Id="rId7" Type="http://schemas.microsoft.com/office/2007/relationships/hdphoto" Target="../media/hdphoto1.wdp"/><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Building </a:t>
            </a:r>
            <a:r>
              <a:rPr lang="en-GB" dirty="0"/>
              <a:t>Hybrid Applications using the Azure Service Bus</a:t>
            </a:r>
            <a:endParaRPr lang="en-US" dirty="0"/>
          </a:p>
        </p:txBody>
      </p:sp>
      <p:sp>
        <p:nvSpPr>
          <p:cNvPr id="3" name="Subtitle 2"/>
          <p:cNvSpPr>
            <a:spLocks noGrp="1"/>
          </p:cNvSpPr>
          <p:nvPr>
            <p:ph type="subTitle" idx="1"/>
          </p:nvPr>
        </p:nvSpPr>
        <p:spPr/>
        <p:txBody>
          <a:bodyPr/>
          <a:lstStyle/>
          <a:p>
            <a:r>
              <a:rPr lang="en-US" dirty="0" smtClean="0"/>
              <a:t>David Ingham</a:t>
            </a:r>
          </a:p>
          <a:p>
            <a:r>
              <a:rPr lang="en-US" dirty="0" smtClean="0"/>
              <a:t>Senior Program Manager, Service Bus Team</a:t>
            </a:r>
          </a:p>
          <a:p>
            <a:r>
              <a:rPr lang="en-US" dirty="0"/>
              <a:t>3-033</a:t>
            </a:r>
          </a:p>
        </p:txBody>
      </p:sp>
    </p:spTree>
    <p:extLst>
      <p:ext uri="{BB962C8B-B14F-4D97-AF65-F5344CB8AC3E}">
        <p14:creationId xmlns:p14="http://schemas.microsoft.com/office/powerpoint/2010/main" val="92243576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8920873" y="3034595"/>
            <a:ext cx="2271361" cy="227136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0" name="Rectangle 19"/>
          <p:cNvSpPr/>
          <p:nvPr/>
        </p:nvSpPr>
        <p:spPr bwMode="auto">
          <a:xfrm>
            <a:off x="8920873" y="1761018"/>
            <a:ext cx="2271361" cy="113568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47" name="Straight Connector 46"/>
          <p:cNvCxnSpPr/>
          <p:nvPr/>
        </p:nvCxnSpPr>
        <p:spPr>
          <a:xfrm>
            <a:off x="8005727" y="1654508"/>
            <a:ext cx="0" cy="4715889"/>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168900" y="1654508"/>
            <a:ext cx="0" cy="4715889"/>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48"/>
          <p:cNvSpPr/>
          <p:nvPr/>
        </p:nvSpPr>
        <p:spPr bwMode="auto">
          <a:xfrm rot="16200000">
            <a:off x="3918598" y="3356295"/>
            <a:ext cx="360361" cy="1621304"/>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50" name="Down Arrow 49"/>
          <p:cNvSpPr/>
          <p:nvPr/>
        </p:nvSpPr>
        <p:spPr bwMode="auto">
          <a:xfrm rot="16200000">
            <a:off x="7883175" y="3366822"/>
            <a:ext cx="360361" cy="1600250"/>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 name="U-Turn Arrow 6"/>
          <p:cNvSpPr/>
          <p:nvPr/>
        </p:nvSpPr>
        <p:spPr bwMode="auto">
          <a:xfrm rot="5400000" flipH="1">
            <a:off x="10663716" y="2678095"/>
            <a:ext cx="2127185" cy="1072340"/>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1" name="TextBox 20"/>
          <p:cNvSpPr txBox="1"/>
          <p:nvPr/>
        </p:nvSpPr>
        <p:spPr>
          <a:xfrm>
            <a:off x="680688"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Store Front End</a:t>
            </a:r>
          </a:p>
        </p:txBody>
      </p:sp>
      <p:sp>
        <p:nvSpPr>
          <p:cNvPr id="22" name="TextBox 21"/>
          <p:cNvSpPr txBox="1"/>
          <p:nvPr/>
        </p:nvSpPr>
        <p:spPr>
          <a:xfrm>
            <a:off x="4962276"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Order Queue</a:t>
            </a:r>
          </a:p>
        </p:txBody>
      </p:sp>
      <p:sp>
        <p:nvSpPr>
          <p:cNvPr id="23" name="TextBox 22"/>
          <p:cNvSpPr txBox="1"/>
          <p:nvPr/>
        </p:nvSpPr>
        <p:spPr>
          <a:xfrm>
            <a:off x="8879080" y="5459773"/>
            <a:ext cx="2667953" cy="351571"/>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Shipping Service</a:t>
            </a:r>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64220" y="2114712"/>
            <a:ext cx="1060791" cy="675902"/>
          </a:xfrm>
          <a:prstGeom prst="rect">
            <a:avLst/>
          </a:prstGeom>
        </p:spPr>
      </p:pic>
      <p:sp>
        <p:nvSpPr>
          <p:cNvPr id="28" name="TextBox 27"/>
          <p:cNvSpPr txBox="1"/>
          <p:nvPr/>
        </p:nvSpPr>
        <p:spPr>
          <a:xfrm>
            <a:off x="9052980" y="1868809"/>
            <a:ext cx="2008965" cy="2305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Drivers</a:t>
            </a:r>
          </a:p>
        </p:txBody>
      </p:sp>
      <p:sp>
        <p:nvSpPr>
          <p:cNvPr id="29" name="TextBox 28"/>
          <p:cNvSpPr txBox="1"/>
          <p:nvPr/>
        </p:nvSpPr>
        <p:spPr>
          <a:xfrm>
            <a:off x="9052980" y="4971509"/>
            <a:ext cx="2008965" cy="2305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30" name="Picture 2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603986" y="3610888"/>
            <a:ext cx="980446" cy="980446"/>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2858" y="3034595"/>
            <a:ext cx="2570852" cy="2264711"/>
          </a:xfrm>
          <a:prstGeom prst="rect">
            <a:avLst/>
          </a:prstGeom>
        </p:spPr>
      </p:pic>
      <p:sp>
        <p:nvSpPr>
          <p:cNvPr id="32" name="Rectangle 31"/>
          <p:cNvSpPr/>
          <p:nvPr/>
        </p:nvSpPr>
        <p:spPr bwMode="auto">
          <a:xfrm>
            <a:off x="4989976" y="3034595"/>
            <a:ext cx="2271361" cy="227136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6888" y="3714193"/>
            <a:ext cx="855552" cy="891201"/>
          </a:xfrm>
          <a:prstGeom prst="rect">
            <a:avLst/>
          </a:prstGeom>
        </p:spPr>
      </p:pic>
      <p:sp>
        <p:nvSpPr>
          <p:cNvPr id="4" name="Title 3"/>
          <p:cNvSpPr>
            <a:spLocks noGrp="1"/>
          </p:cNvSpPr>
          <p:nvPr>
            <p:ph type="title"/>
          </p:nvPr>
        </p:nvSpPr>
        <p:spPr/>
        <p:txBody>
          <a:bodyPr/>
          <a:lstStyle/>
          <a:p>
            <a:r>
              <a:rPr lang="en-US" dirty="0" smtClean="0"/>
              <a:t>Loosely Coupled</a:t>
            </a:r>
            <a:endParaRPr lang="en-US" dirty="0"/>
          </a:p>
        </p:txBody>
      </p:sp>
    </p:spTree>
    <p:extLst>
      <p:ext uri="{BB962C8B-B14F-4D97-AF65-F5344CB8AC3E}">
        <p14:creationId xmlns:p14="http://schemas.microsoft.com/office/powerpoint/2010/main" val="1057827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2" presetClass="entr" presetSubtype="8" fill="hold" grpId="0" nodeType="afterEffect">
                                  <p:stCondLst>
                                    <p:cond delay="5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ppt_x</p:attrName>
                                        </p:attrNameLst>
                                      </p:cBhvr>
                                      <p:tavLst>
                                        <p:tav tm="0">
                                          <p:val>
                                            <p:strVal val="#ppt_x-#ppt_w*1.125000"/>
                                          </p:val>
                                        </p:tav>
                                        <p:tav tm="100000">
                                          <p:val>
                                            <p:strVal val="#ppt_x"/>
                                          </p:val>
                                        </p:tav>
                                      </p:tavLst>
                                    </p:anim>
                                    <p:animEffect transition="in" filter="wipe(right)">
                                      <p:cBhvr>
                                        <p:cTn id="12" dur="500"/>
                                        <p:tgtEl>
                                          <p:spTgt spid="49"/>
                                        </p:tgtEl>
                                      </p:cBhvr>
                                    </p:animEffect>
                                  </p:childTnLst>
                                </p:cTn>
                              </p:par>
                            </p:childTnLst>
                          </p:cTn>
                        </p:par>
                        <p:par>
                          <p:cTn id="13" fill="hold">
                            <p:stCondLst>
                              <p:cond delay="1500"/>
                            </p:stCondLst>
                            <p:childTnLst>
                              <p:par>
                                <p:cTn id="14" presetID="42" presetClass="path" presetSubtype="0" accel="50000" decel="50000" fill="hold" nodeType="afterEffect">
                                  <p:stCondLst>
                                    <p:cond delay="0"/>
                                  </p:stCondLst>
                                  <p:childTnLst>
                                    <p:animMotion origin="layout" path="M -3.29859E-6 4.07407E-6 L 0.32687 -0.00024 " pathEditMode="relative" rAng="0" ptsTypes="AA">
                                      <p:cBhvr>
                                        <p:cTn id="15" dur="2000" fill="hold"/>
                                        <p:tgtEl>
                                          <p:spTgt spid="43"/>
                                        </p:tgtEl>
                                        <p:attrNameLst>
                                          <p:attrName>ppt_x</p:attrName>
                                          <p:attrName>ppt_y</p:attrName>
                                        </p:attrNameLst>
                                      </p:cBhvr>
                                      <p:rCtr x="16337" y="-23"/>
                                    </p:animMotion>
                                  </p:childTnLst>
                                </p:cTn>
                              </p:par>
                            </p:childTnLst>
                          </p:cTn>
                        </p:par>
                        <p:par>
                          <p:cTn id="16" fill="hold">
                            <p:stCondLst>
                              <p:cond delay="3500"/>
                            </p:stCondLst>
                            <p:childTnLst>
                              <p:par>
                                <p:cTn id="17" presetID="10" presetClass="exit" presetSubtype="0" fill="hold" grpId="1" nodeType="afterEffect">
                                  <p:stCondLst>
                                    <p:cond delay="0"/>
                                  </p:stCondLst>
                                  <p:childTnLst>
                                    <p:animEffect transition="out" filter="fade">
                                      <p:cBhvr>
                                        <p:cTn id="18" dur="500"/>
                                        <p:tgtEl>
                                          <p:spTgt spid="49"/>
                                        </p:tgtEl>
                                      </p:cBhvr>
                                    </p:animEffect>
                                    <p:set>
                                      <p:cBhvr>
                                        <p:cTn id="19" dur="1" fill="hold">
                                          <p:stCondLst>
                                            <p:cond delay="499"/>
                                          </p:stCondLst>
                                        </p:cTn>
                                        <p:tgtEl>
                                          <p:spTgt spid="49"/>
                                        </p:tgtEl>
                                        <p:attrNameLst>
                                          <p:attrName>style.visibility</p:attrName>
                                        </p:attrNameLst>
                                      </p:cBhvr>
                                      <p:to>
                                        <p:strVal val="hidden"/>
                                      </p:to>
                                    </p:set>
                                  </p:childTnLst>
                                </p:cTn>
                              </p:par>
                            </p:childTnLst>
                          </p:cTn>
                        </p:par>
                        <p:par>
                          <p:cTn id="20" fill="hold">
                            <p:stCondLst>
                              <p:cond delay="4000"/>
                            </p:stCondLst>
                            <p:childTnLst>
                              <p:par>
                                <p:cTn id="21" presetID="12" presetClass="entr" presetSubtype="8" fill="hold" grpId="0" nodeType="afterEffect">
                                  <p:stCondLst>
                                    <p:cond delay="25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ppt_x</p:attrName>
                                        </p:attrNameLst>
                                      </p:cBhvr>
                                      <p:tavLst>
                                        <p:tav tm="0">
                                          <p:val>
                                            <p:strVal val="#ppt_x-#ppt_w*1.125000"/>
                                          </p:val>
                                        </p:tav>
                                        <p:tav tm="100000">
                                          <p:val>
                                            <p:strVal val="#ppt_x"/>
                                          </p:val>
                                        </p:tav>
                                      </p:tavLst>
                                    </p:anim>
                                    <p:animEffect transition="in" filter="wipe(right)">
                                      <p:cBhvr>
                                        <p:cTn id="24" dur="500"/>
                                        <p:tgtEl>
                                          <p:spTgt spid="50"/>
                                        </p:tgtEl>
                                      </p:cBhvr>
                                    </p:animEffect>
                                  </p:childTnLst>
                                </p:cTn>
                              </p:par>
                            </p:childTnLst>
                          </p:cTn>
                        </p:par>
                        <p:par>
                          <p:cTn id="25" fill="hold">
                            <p:stCondLst>
                              <p:cond delay="4750"/>
                            </p:stCondLst>
                            <p:childTnLst>
                              <p:par>
                                <p:cTn id="26" presetID="63" presetClass="path" presetSubtype="0" accel="50000" decel="50000" fill="hold" nodeType="afterEffect">
                                  <p:stCondLst>
                                    <p:cond delay="0"/>
                                  </p:stCondLst>
                                  <p:childTnLst>
                                    <p:animMotion origin="layout" path="M 0.32682 -0.00023 L 0.64935 -0.00023 " pathEditMode="relative" rAng="0" ptsTypes="AA">
                                      <p:cBhvr>
                                        <p:cTn id="27" dur="2000" fill="hold"/>
                                        <p:tgtEl>
                                          <p:spTgt spid="43"/>
                                        </p:tgtEl>
                                        <p:attrNameLst>
                                          <p:attrName>ppt_x</p:attrName>
                                          <p:attrName>ppt_y</p:attrName>
                                        </p:attrNameLst>
                                      </p:cBhvr>
                                      <p:rCtr x="16120" y="0"/>
                                    </p:animMotion>
                                  </p:childTnLst>
                                </p:cTn>
                              </p:par>
                              <p:par>
                                <p:cTn id="28" presetID="10" presetClass="exit" presetSubtype="0" fill="hold" nodeType="withEffect">
                                  <p:stCondLst>
                                    <p:cond delay="1500"/>
                                  </p:stCondLst>
                                  <p:childTnLst>
                                    <p:animEffect transition="out" filter="fade">
                                      <p:cBhvr>
                                        <p:cTn id="29" dur="500"/>
                                        <p:tgtEl>
                                          <p:spTgt spid="43"/>
                                        </p:tgtEl>
                                      </p:cBhvr>
                                    </p:animEffect>
                                    <p:set>
                                      <p:cBhvr>
                                        <p:cTn id="30" dur="1" fill="hold">
                                          <p:stCondLst>
                                            <p:cond delay="499"/>
                                          </p:stCondLst>
                                        </p:cTn>
                                        <p:tgtEl>
                                          <p:spTgt spid="43"/>
                                        </p:tgtEl>
                                        <p:attrNameLst>
                                          <p:attrName>style.visibility</p:attrName>
                                        </p:attrNameLst>
                                      </p:cBhvr>
                                      <p:to>
                                        <p:strVal val="hidden"/>
                                      </p:to>
                                    </p:set>
                                  </p:childTnLst>
                                </p:cTn>
                              </p:par>
                            </p:childTnLst>
                          </p:cTn>
                        </p:par>
                        <p:par>
                          <p:cTn id="31" fill="hold">
                            <p:stCondLst>
                              <p:cond delay="6750"/>
                            </p:stCondLst>
                            <p:childTnLst>
                              <p:par>
                                <p:cTn id="32" presetID="10" presetClass="exit" presetSubtype="0" fill="hold" grpId="1" nodeType="afterEffect">
                                  <p:stCondLst>
                                    <p:cond delay="0"/>
                                  </p:stCondLst>
                                  <p:childTnLst>
                                    <p:animEffect transition="out" filter="fade">
                                      <p:cBhvr>
                                        <p:cTn id="33" dur="500"/>
                                        <p:tgtEl>
                                          <p:spTgt spid="50"/>
                                        </p:tgtEl>
                                      </p:cBhvr>
                                    </p:animEffect>
                                    <p:set>
                                      <p:cBhvr>
                                        <p:cTn id="34"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50" grpId="0" animBg="1"/>
      <p:bldP spid="5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bwMode="auto">
          <a:xfrm>
            <a:off x="4989976" y="3034595"/>
            <a:ext cx="2271361" cy="227136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47" name="Straight Connector 46"/>
          <p:cNvCxnSpPr/>
          <p:nvPr/>
        </p:nvCxnSpPr>
        <p:spPr>
          <a:xfrm>
            <a:off x="8005727" y="1654508"/>
            <a:ext cx="0" cy="4715889"/>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168900" y="1654508"/>
            <a:ext cx="0" cy="4715889"/>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48"/>
          <p:cNvSpPr/>
          <p:nvPr/>
        </p:nvSpPr>
        <p:spPr bwMode="auto">
          <a:xfrm rot="16200000">
            <a:off x="3918598" y="3356295"/>
            <a:ext cx="360361" cy="1621304"/>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50" name="Down Arrow 49"/>
          <p:cNvSpPr/>
          <p:nvPr/>
        </p:nvSpPr>
        <p:spPr bwMode="auto">
          <a:xfrm rot="16200000">
            <a:off x="7883175" y="3366822"/>
            <a:ext cx="360361" cy="1600250"/>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858" y="3034595"/>
            <a:ext cx="2570853" cy="2264712"/>
          </a:xfrm>
          <a:prstGeom prst="rect">
            <a:avLst/>
          </a:prstGeom>
        </p:spPr>
      </p:pic>
      <p:sp>
        <p:nvSpPr>
          <p:cNvPr id="7" name="U-Turn Arrow 6"/>
          <p:cNvSpPr/>
          <p:nvPr/>
        </p:nvSpPr>
        <p:spPr bwMode="auto">
          <a:xfrm rot="5400000" flipH="1">
            <a:off x="10663716" y="2678095"/>
            <a:ext cx="2127185" cy="1072340"/>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7" name="Rectangle 36"/>
          <p:cNvSpPr/>
          <p:nvPr/>
        </p:nvSpPr>
        <p:spPr bwMode="auto">
          <a:xfrm>
            <a:off x="8919778" y="3034595"/>
            <a:ext cx="2271361" cy="2271361"/>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8" name="Rectangle 37"/>
          <p:cNvSpPr/>
          <p:nvPr/>
        </p:nvSpPr>
        <p:spPr bwMode="auto">
          <a:xfrm>
            <a:off x="8919778" y="1761018"/>
            <a:ext cx="2271361" cy="1135681"/>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2858" y="3034595"/>
            <a:ext cx="2570852" cy="2264711"/>
          </a:xfrm>
          <a:prstGeom prst="rect">
            <a:avLst/>
          </a:prstGeom>
        </p:spPr>
      </p:pic>
      <p:sp>
        <p:nvSpPr>
          <p:cNvPr id="3" name="Rectangle 2"/>
          <p:cNvSpPr/>
          <p:nvPr/>
        </p:nvSpPr>
        <p:spPr bwMode="auto">
          <a:xfrm>
            <a:off x="8920873" y="3034595"/>
            <a:ext cx="2271361" cy="227136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0" name="Rectangle 19"/>
          <p:cNvSpPr/>
          <p:nvPr/>
        </p:nvSpPr>
        <p:spPr bwMode="auto">
          <a:xfrm>
            <a:off x="8920873" y="1761018"/>
            <a:ext cx="2271361" cy="113568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1" name="TextBox 20"/>
          <p:cNvSpPr txBox="1"/>
          <p:nvPr/>
        </p:nvSpPr>
        <p:spPr>
          <a:xfrm>
            <a:off x="680688"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Store Front End</a:t>
            </a:r>
          </a:p>
        </p:txBody>
      </p:sp>
      <p:sp>
        <p:nvSpPr>
          <p:cNvPr id="22" name="TextBox 21"/>
          <p:cNvSpPr txBox="1"/>
          <p:nvPr/>
        </p:nvSpPr>
        <p:spPr>
          <a:xfrm>
            <a:off x="4962276"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Order Queue</a:t>
            </a:r>
          </a:p>
        </p:txBody>
      </p:sp>
      <p:sp>
        <p:nvSpPr>
          <p:cNvPr id="23" name="TextBox 22"/>
          <p:cNvSpPr txBox="1"/>
          <p:nvPr/>
        </p:nvSpPr>
        <p:spPr>
          <a:xfrm>
            <a:off x="8879080" y="5459773"/>
            <a:ext cx="2667953" cy="351571"/>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Shipping Service</a:t>
            </a:r>
          </a:p>
        </p:txBody>
      </p:sp>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64220" y="2114712"/>
            <a:ext cx="1060791" cy="675902"/>
          </a:xfrm>
          <a:prstGeom prst="rect">
            <a:avLst/>
          </a:prstGeom>
        </p:spPr>
      </p:pic>
      <p:sp>
        <p:nvSpPr>
          <p:cNvPr id="28" name="TextBox 27"/>
          <p:cNvSpPr txBox="1"/>
          <p:nvPr/>
        </p:nvSpPr>
        <p:spPr>
          <a:xfrm>
            <a:off x="9052980" y="1868809"/>
            <a:ext cx="2008965" cy="2305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Drivers</a:t>
            </a:r>
          </a:p>
        </p:txBody>
      </p:sp>
      <p:sp>
        <p:nvSpPr>
          <p:cNvPr id="29" name="TextBox 28"/>
          <p:cNvSpPr txBox="1"/>
          <p:nvPr/>
        </p:nvSpPr>
        <p:spPr>
          <a:xfrm>
            <a:off x="9052980" y="4971509"/>
            <a:ext cx="2008965" cy="2305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30" name="Picture 29"/>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603986" y="3610888"/>
            <a:ext cx="980446" cy="980446"/>
          </a:xfrm>
          <a:prstGeom prst="rect">
            <a:avLst/>
          </a:prstGeom>
        </p:spPr>
      </p:pic>
      <p:pic>
        <p:nvPicPr>
          <p:cNvPr id="43" name="Picture 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67983" y="3643235"/>
            <a:ext cx="855552" cy="891201"/>
          </a:xfrm>
          <a:prstGeom prst="rect">
            <a:avLst/>
          </a:prstGeom>
        </p:spPr>
      </p:pic>
      <p:pic>
        <p:nvPicPr>
          <p:cNvPr id="44" name="Picture 43"/>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181102" y="4775427"/>
            <a:ext cx="626238" cy="522530"/>
          </a:xfrm>
          <a:prstGeom prst="rect">
            <a:avLst/>
          </a:prstGeom>
        </p:spPr>
      </p:pic>
      <p:pic>
        <p:nvPicPr>
          <p:cNvPr id="34" name="Picture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70370" y="3761299"/>
            <a:ext cx="855552" cy="891201"/>
          </a:xfrm>
          <a:prstGeom prst="rect">
            <a:avLst/>
          </a:prstGeom>
        </p:spPr>
      </p:pic>
      <p:sp>
        <p:nvSpPr>
          <p:cNvPr id="4" name="Title 3"/>
          <p:cNvSpPr>
            <a:spLocks noGrp="1"/>
          </p:cNvSpPr>
          <p:nvPr>
            <p:ph type="title"/>
          </p:nvPr>
        </p:nvSpPr>
        <p:spPr/>
        <p:txBody>
          <a:bodyPr/>
          <a:lstStyle/>
          <a:p>
            <a:r>
              <a:rPr lang="en-US" dirty="0" smtClean="0"/>
              <a:t>Loosely Coupled</a:t>
            </a:r>
            <a:endParaRPr lang="en-US" dirty="0"/>
          </a:p>
        </p:txBody>
      </p:sp>
    </p:spTree>
    <p:extLst>
      <p:ext uri="{BB962C8B-B14F-4D97-AF65-F5344CB8AC3E}">
        <p14:creationId xmlns:p14="http://schemas.microsoft.com/office/powerpoint/2010/main" val="8836441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p:tgtEl>
                                          <p:spTgt spid="44"/>
                                        </p:tgtEl>
                                        <p:attrNameLst>
                                          <p:attrName>ppt_x</p:attrName>
                                        </p:attrNameLst>
                                      </p:cBhvr>
                                      <p:tavLst>
                                        <p:tav tm="0">
                                          <p:val>
                                            <p:strVal val="#ppt_x+#ppt_w*1.125000"/>
                                          </p:val>
                                        </p:tav>
                                        <p:tav tm="100000">
                                          <p:val>
                                            <p:strVal val="#ppt_x"/>
                                          </p:val>
                                        </p:tav>
                                      </p:tavLst>
                                    </p:anim>
                                    <p:animEffect transition="in" filter="wipe(left)">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par>
                          <p:cTn id="18" fill="hold">
                            <p:stCondLst>
                              <p:cond delay="500"/>
                            </p:stCondLst>
                            <p:childTnLst>
                              <p:par>
                                <p:cTn id="19" presetID="12" presetClass="entr" presetSubtype="8" fill="hold" grpId="0" nodeType="afterEffect">
                                  <p:stCondLst>
                                    <p:cond delay="25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p:tgtEl>
                                          <p:spTgt spid="49"/>
                                        </p:tgtEl>
                                        <p:attrNameLst>
                                          <p:attrName>ppt_x</p:attrName>
                                        </p:attrNameLst>
                                      </p:cBhvr>
                                      <p:tavLst>
                                        <p:tav tm="0">
                                          <p:val>
                                            <p:strVal val="#ppt_x-#ppt_w*1.125000"/>
                                          </p:val>
                                        </p:tav>
                                        <p:tav tm="100000">
                                          <p:val>
                                            <p:strVal val="#ppt_x"/>
                                          </p:val>
                                        </p:tav>
                                      </p:tavLst>
                                    </p:anim>
                                    <p:animEffect transition="in" filter="wipe(right)">
                                      <p:cBhvr>
                                        <p:cTn id="22" dur="500"/>
                                        <p:tgtEl>
                                          <p:spTgt spid="49"/>
                                        </p:tgtEl>
                                      </p:cBhvr>
                                    </p:animEffect>
                                  </p:childTnLst>
                                </p:cTn>
                              </p:par>
                            </p:childTnLst>
                          </p:cTn>
                        </p:par>
                        <p:par>
                          <p:cTn id="23" fill="hold">
                            <p:stCondLst>
                              <p:cond delay="1250"/>
                            </p:stCondLst>
                            <p:childTnLst>
                              <p:par>
                                <p:cTn id="24" presetID="42" presetClass="path" presetSubtype="0" accel="50000" decel="50000" fill="hold" nodeType="afterEffect">
                                  <p:stCondLst>
                                    <p:cond delay="0"/>
                                  </p:stCondLst>
                                  <p:childTnLst>
                                    <p:animMotion origin="layout" path="M -3.29859E-6 4.07407E-6 L 0.32687 -0.00024 " pathEditMode="relative" rAng="0" ptsTypes="AA">
                                      <p:cBhvr>
                                        <p:cTn id="25" dur="2000" fill="hold"/>
                                        <p:tgtEl>
                                          <p:spTgt spid="43"/>
                                        </p:tgtEl>
                                        <p:attrNameLst>
                                          <p:attrName>ppt_x</p:attrName>
                                          <p:attrName>ppt_y</p:attrName>
                                        </p:attrNameLst>
                                      </p:cBhvr>
                                      <p:rCtr x="16337" y="-23"/>
                                    </p:animMotion>
                                  </p:childTnLst>
                                </p:cTn>
                              </p:par>
                            </p:childTnLst>
                          </p:cTn>
                        </p:par>
                        <p:par>
                          <p:cTn id="26" fill="hold">
                            <p:stCondLst>
                              <p:cond delay="3250"/>
                            </p:stCondLst>
                            <p:childTnLst>
                              <p:par>
                                <p:cTn id="27" presetID="10" presetClass="entr" presetSubtype="0" fill="hold" nodeType="afterEffect">
                                  <p:stCondLst>
                                    <p:cond delay="50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4250"/>
                            </p:stCondLst>
                            <p:childTnLst>
                              <p:par>
                                <p:cTn id="31" presetID="42" presetClass="path" presetSubtype="0" accel="50000" decel="50000" fill="hold" nodeType="afterEffect">
                                  <p:stCondLst>
                                    <p:cond delay="0"/>
                                  </p:stCondLst>
                                  <p:childTnLst>
                                    <p:animMotion origin="layout" path="M -3.29859E-6 4.07407E-6 L 0.32687 -0.00024 " pathEditMode="relative" rAng="0" ptsTypes="AA">
                                      <p:cBhvr>
                                        <p:cTn id="32" dur="2000" fill="hold"/>
                                        <p:tgtEl>
                                          <p:spTgt spid="34"/>
                                        </p:tgtEl>
                                        <p:attrNameLst>
                                          <p:attrName>ppt_x</p:attrName>
                                          <p:attrName>ppt_y</p:attrName>
                                        </p:attrNameLst>
                                      </p:cBhvr>
                                      <p:rCtr x="16337" y="-23"/>
                                    </p:animMotion>
                                  </p:childTnLst>
                                </p:cTn>
                              </p:par>
                              <p:par>
                                <p:cTn id="33" presetID="10" presetClass="exit" presetSubtype="0" fill="hold" grpId="1" nodeType="withEffect">
                                  <p:stCondLst>
                                    <p:cond delay="1000"/>
                                  </p:stCondLst>
                                  <p:childTnLst>
                                    <p:animEffect transition="out" filter="fade">
                                      <p:cBhvr>
                                        <p:cTn id="34" dur="500"/>
                                        <p:tgtEl>
                                          <p:spTgt spid="49"/>
                                        </p:tgtEl>
                                      </p:cBhvr>
                                    </p:animEffect>
                                    <p:set>
                                      <p:cBhvr>
                                        <p:cTn id="35" dur="1" fill="hold">
                                          <p:stCondLst>
                                            <p:cond delay="499"/>
                                          </p:stCondLst>
                                        </p:cTn>
                                        <p:tgtEl>
                                          <p:spTgt spid="4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1"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500"/>
                            </p:stCondLst>
                            <p:childTnLst>
                              <p:par>
                                <p:cTn id="42" presetID="12" presetClass="entr" presetSubtype="8"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p:tgtEl>
                                          <p:spTgt spid="50"/>
                                        </p:tgtEl>
                                        <p:attrNameLst>
                                          <p:attrName>ppt_x</p:attrName>
                                        </p:attrNameLst>
                                      </p:cBhvr>
                                      <p:tavLst>
                                        <p:tav tm="0">
                                          <p:val>
                                            <p:strVal val="#ppt_x-#ppt_w*1.125000"/>
                                          </p:val>
                                        </p:tav>
                                        <p:tav tm="100000">
                                          <p:val>
                                            <p:strVal val="#ppt_x"/>
                                          </p:val>
                                        </p:tav>
                                      </p:tavLst>
                                    </p:anim>
                                    <p:animEffect transition="in" filter="wipe(right)">
                                      <p:cBhvr>
                                        <p:cTn id="45" dur="500"/>
                                        <p:tgtEl>
                                          <p:spTgt spid="50"/>
                                        </p:tgtEl>
                                      </p:cBhvr>
                                    </p:animEffect>
                                  </p:childTnLst>
                                </p:cTn>
                              </p:par>
                            </p:childTnLst>
                          </p:cTn>
                        </p:par>
                        <p:par>
                          <p:cTn id="46" fill="hold">
                            <p:stCondLst>
                              <p:cond delay="1000"/>
                            </p:stCondLst>
                            <p:childTnLst>
                              <p:par>
                                <p:cTn id="47" presetID="10" presetClass="exit" presetSubtype="0" fill="hold" nodeType="afterEffect">
                                  <p:stCondLst>
                                    <p:cond delay="0"/>
                                  </p:stCondLst>
                                  <p:childTnLst>
                                    <p:animEffect transition="out" filter="fade">
                                      <p:cBhvr>
                                        <p:cTn id="48" dur="250"/>
                                        <p:tgtEl>
                                          <p:spTgt spid="44"/>
                                        </p:tgtEl>
                                      </p:cBhvr>
                                    </p:animEffect>
                                    <p:set>
                                      <p:cBhvr>
                                        <p:cTn id="49" dur="1" fill="hold">
                                          <p:stCondLst>
                                            <p:cond delay="249"/>
                                          </p:stCondLst>
                                        </p:cTn>
                                        <p:tgtEl>
                                          <p:spTgt spid="44"/>
                                        </p:tgtEl>
                                        <p:attrNameLst>
                                          <p:attrName>style.visibility</p:attrName>
                                        </p:attrNameLst>
                                      </p:cBhvr>
                                      <p:to>
                                        <p:strVal val="hidden"/>
                                      </p:to>
                                    </p:set>
                                  </p:childTnLst>
                                </p:cTn>
                              </p:par>
                            </p:childTnLst>
                          </p:cTn>
                        </p:par>
                        <p:par>
                          <p:cTn id="50" fill="hold">
                            <p:stCondLst>
                              <p:cond delay="1250"/>
                            </p:stCondLst>
                            <p:childTnLst>
                              <p:par>
                                <p:cTn id="51" presetID="63" presetClass="path" presetSubtype="0" accel="50000" decel="50000" fill="hold" nodeType="afterEffect">
                                  <p:stCondLst>
                                    <p:cond delay="0"/>
                                  </p:stCondLst>
                                  <p:childTnLst>
                                    <p:animMotion origin="layout" path="M 0.32686 -0.00023 L 0.64278 -0.00023 " pathEditMode="relative" rAng="0" ptsTypes="AA">
                                      <p:cBhvr>
                                        <p:cTn id="52" dur="2000" fill="hold"/>
                                        <p:tgtEl>
                                          <p:spTgt spid="43"/>
                                        </p:tgtEl>
                                        <p:attrNameLst>
                                          <p:attrName>ppt_x</p:attrName>
                                          <p:attrName>ppt_y</p:attrName>
                                        </p:attrNameLst>
                                      </p:cBhvr>
                                      <p:rCtr x="15789" y="0"/>
                                    </p:animMotion>
                                  </p:childTnLst>
                                </p:cTn>
                              </p:par>
                              <p:par>
                                <p:cTn id="53" presetID="10" presetClass="exit" presetSubtype="0" fill="hold" nodeType="withEffect">
                                  <p:stCondLst>
                                    <p:cond delay="1500"/>
                                  </p:stCondLst>
                                  <p:childTnLst>
                                    <p:animEffect transition="out" filter="fade">
                                      <p:cBhvr>
                                        <p:cTn id="54" dur="500"/>
                                        <p:tgtEl>
                                          <p:spTgt spid="43"/>
                                        </p:tgtEl>
                                      </p:cBhvr>
                                    </p:animEffect>
                                    <p:set>
                                      <p:cBhvr>
                                        <p:cTn id="55" dur="1" fill="hold">
                                          <p:stCondLst>
                                            <p:cond delay="499"/>
                                          </p:stCondLst>
                                        </p:cTn>
                                        <p:tgtEl>
                                          <p:spTgt spid="43"/>
                                        </p:tgtEl>
                                        <p:attrNameLst>
                                          <p:attrName>style.visibility</p:attrName>
                                        </p:attrNameLst>
                                      </p:cBhvr>
                                      <p:to>
                                        <p:strVal val="hidden"/>
                                      </p:to>
                                    </p:set>
                                  </p:childTnLst>
                                </p:cTn>
                              </p:par>
                              <p:par>
                                <p:cTn id="56" presetID="63" presetClass="path" presetSubtype="0" accel="50000" decel="50000" fill="hold" nodeType="withEffect">
                                  <p:stCondLst>
                                    <p:cond delay="1000"/>
                                  </p:stCondLst>
                                  <p:childTnLst>
                                    <p:animMotion origin="layout" path="M 0.32686 -0.00023 L 0.64278 -0.00023 " pathEditMode="relative" rAng="0" ptsTypes="AA">
                                      <p:cBhvr>
                                        <p:cTn id="57" dur="2000" fill="hold"/>
                                        <p:tgtEl>
                                          <p:spTgt spid="34"/>
                                        </p:tgtEl>
                                        <p:attrNameLst>
                                          <p:attrName>ppt_x</p:attrName>
                                          <p:attrName>ppt_y</p:attrName>
                                        </p:attrNameLst>
                                      </p:cBhvr>
                                      <p:rCtr x="15789" y="0"/>
                                    </p:animMotion>
                                  </p:childTnLst>
                                </p:cTn>
                              </p:par>
                              <p:par>
                                <p:cTn id="58" presetID="10" presetClass="exit" presetSubtype="0" fill="hold" nodeType="withEffect">
                                  <p:stCondLst>
                                    <p:cond delay="2500"/>
                                  </p:stCondLst>
                                  <p:childTnLst>
                                    <p:animEffect transition="out" filter="fade">
                                      <p:cBhvr>
                                        <p:cTn id="59" dur="500"/>
                                        <p:tgtEl>
                                          <p:spTgt spid="34"/>
                                        </p:tgtEl>
                                      </p:cBhvr>
                                    </p:animEffect>
                                    <p:set>
                                      <p:cBhvr>
                                        <p:cTn id="60" dur="1" fill="hold">
                                          <p:stCondLst>
                                            <p:cond delay="499"/>
                                          </p:stCondLst>
                                        </p:cTn>
                                        <p:tgtEl>
                                          <p:spTgt spid="34"/>
                                        </p:tgtEl>
                                        <p:attrNameLst>
                                          <p:attrName>style.visibility</p:attrName>
                                        </p:attrNameLst>
                                      </p:cBhvr>
                                      <p:to>
                                        <p:strVal val="hidden"/>
                                      </p:to>
                                    </p:set>
                                  </p:childTnLst>
                                </p:cTn>
                              </p:par>
                            </p:childTnLst>
                          </p:cTn>
                        </p:par>
                        <p:par>
                          <p:cTn id="61" fill="hold">
                            <p:stCondLst>
                              <p:cond delay="4250"/>
                            </p:stCondLst>
                            <p:childTnLst>
                              <p:par>
                                <p:cTn id="62" presetID="10" presetClass="exit" presetSubtype="0" fill="hold" grpId="2" nodeType="afterEffect">
                                  <p:stCondLst>
                                    <p:cond delay="0"/>
                                  </p:stCondLst>
                                  <p:childTnLst>
                                    <p:animEffect transition="out" filter="fade">
                                      <p:cBhvr>
                                        <p:cTn id="63" dur="500"/>
                                        <p:tgtEl>
                                          <p:spTgt spid="49"/>
                                        </p:tgtEl>
                                      </p:cBhvr>
                                    </p:animEffect>
                                    <p:set>
                                      <p:cBhvr>
                                        <p:cTn id="64" dur="1" fill="hold">
                                          <p:stCondLst>
                                            <p:cond delay="499"/>
                                          </p:stCondLst>
                                        </p:cTn>
                                        <p:tgtEl>
                                          <p:spTgt spid="49"/>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50"/>
                                        </p:tgtEl>
                                      </p:cBhvr>
                                    </p:animEffect>
                                    <p:set>
                                      <p:cBhvr>
                                        <p:cTn id="67"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49" grpId="2" animBg="1"/>
      <p:bldP spid="50" grpId="0" animBg="1"/>
      <p:bldP spid="50" grpId="1" animBg="1"/>
      <p:bldP spid="3" grpId="0" animBg="1"/>
      <p:bldP spid="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Down Arrow 49"/>
          <p:cNvSpPr/>
          <p:nvPr/>
        </p:nvSpPr>
        <p:spPr bwMode="auto">
          <a:xfrm rot="16200000">
            <a:off x="7883175" y="3375711"/>
            <a:ext cx="360361" cy="1600250"/>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2" name="Rectangle 31"/>
          <p:cNvSpPr/>
          <p:nvPr/>
        </p:nvSpPr>
        <p:spPr bwMode="auto">
          <a:xfrm>
            <a:off x="4989976" y="3034595"/>
            <a:ext cx="2271361" cy="227136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51" name="Straight Connector 50"/>
          <p:cNvCxnSpPr/>
          <p:nvPr/>
        </p:nvCxnSpPr>
        <p:spPr>
          <a:xfrm>
            <a:off x="4168900" y="1654508"/>
            <a:ext cx="0" cy="4715889"/>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48"/>
          <p:cNvSpPr/>
          <p:nvPr/>
        </p:nvSpPr>
        <p:spPr bwMode="auto">
          <a:xfrm rot="16200000">
            <a:off x="4118129" y="3555826"/>
            <a:ext cx="360361" cy="1222243"/>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81617" y="2349386"/>
            <a:ext cx="1489959" cy="1312533"/>
          </a:xfrm>
          <a:prstGeom prst="rect">
            <a:avLst/>
          </a:prstGeom>
        </p:spPr>
      </p:pic>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7228" y="3858857"/>
            <a:ext cx="1489959" cy="1312532"/>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2172" y="3796570"/>
            <a:ext cx="1250539" cy="1101623"/>
          </a:xfrm>
          <a:prstGeom prst="rect">
            <a:avLst/>
          </a:prstGeom>
        </p:spPr>
      </p:pic>
      <p:cxnSp>
        <p:nvCxnSpPr>
          <p:cNvPr id="47" name="Straight Connector 46"/>
          <p:cNvCxnSpPr/>
          <p:nvPr/>
        </p:nvCxnSpPr>
        <p:spPr>
          <a:xfrm>
            <a:off x="8005727" y="1654508"/>
            <a:ext cx="0" cy="4715889"/>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80688"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Store Front End</a:t>
            </a:r>
          </a:p>
        </p:txBody>
      </p:sp>
      <p:sp>
        <p:nvSpPr>
          <p:cNvPr id="22" name="TextBox 21"/>
          <p:cNvSpPr txBox="1"/>
          <p:nvPr/>
        </p:nvSpPr>
        <p:spPr>
          <a:xfrm>
            <a:off x="4962276"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Order Queue</a:t>
            </a:r>
          </a:p>
        </p:txBody>
      </p:sp>
      <p:grpSp>
        <p:nvGrpSpPr>
          <p:cNvPr id="4" name="Group 3"/>
          <p:cNvGrpSpPr/>
          <p:nvPr/>
        </p:nvGrpSpPr>
        <p:grpSpPr>
          <a:xfrm>
            <a:off x="8879080" y="3158720"/>
            <a:ext cx="2667953" cy="2652626"/>
            <a:chOff x="8703318" y="3097065"/>
            <a:chExt cx="2615878" cy="2600849"/>
          </a:xfrm>
        </p:grpSpPr>
        <p:grpSp>
          <p:nvGrpSpPr>
            <p:cNvPr id="3" name="Group 2"/>
            <p:cNvGrpSpPr/>
            <p:nvPr/>
          </p:nvGrpSpPr>
          <p:grpSpPr>
            <a:xfrm>
              <a:off x="8744295" y="3097065"/>
              <a:ext cx="2227027" cy="2105325"/>
              <a:chOff x="8744295" y="3097065"/>
              <a:chExt cx="2227027" cy="2105325"/>
            </a:xfrm>
          </p:grpSpPr>
          <p:sp>
            <p:nvSpPr>
              <p:cNvPr id="40" name="Rectangle 39"/>
              <p:cNvSpPr/>
              <p:nvPr/>
            </p:nvSpPr>
            <p:spPr bwMode="auto">
              <a:xfrm>
                <a:off x="8744295" y="4187170"/>
                <a:ext cx="2227027" cy="101522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42" name="TextBox 41"/>
              <p:cNvSpPr txBox="1"/>
              <p:nvPr/>
            </p:nvSpPr>
            <p:spPr>
              <a:xfrm>
                <a:off x="8873824" y="4874472"/>
                <a:ext cx="1969752" cy="2260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43" name="Picture 42"/>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62870" y="4187170"/>
                <a:ext cx="961309" cy="961309"/>
              </a:xfrm>
              <a:prstGeom prst="rect">
                <a:avLst/>
              </a:prstGeom>
            </p:spPr>
          </p:pic>
          <p:sp>
            <p:nvSpPr>
              <p:cNvPr id="44" name="Rectangle 43"/>
              <p:cNvSpPr/>
              <p:nvPr/>
            </p:nvSpPr>
            <p:spPr bwMode="auto">
              <a:xfrm>
                <a:off x="8744295" y="3097065"/>
                <a:ext cx="2227027" cy="101522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45" name="TextBox 44"/>
              <p:cNvSpPr txBox="1"/>
              <p:nvPr/>
            </p:nvSpPr>
            <p:spPr>
              <a:xfrm>
                <a:off x="8873824" y="3789687"/>
                <a:ext cx="1969752" cy="2260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54" name="Picture 53"/>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62870" y="3102385"/>
                <a:ext cx="961309" cy="961309"/>
              </a:xfrm>
              <a:prstGeom prst="rect">
                <a:avLst/>
              </a:prstGeom>
            </p:spPr>
          </p:pic>
        </p:grpSp>
        <p:sp>
          <p:nvSpPr>
            <p:cNvPr id="23" name="TextBox 22"/>
            <p:cNvSpPr txBox="1"/>
            <p:nvPr/>
          </p:nvSpPr>
          <p:spPr>
            <a:xfrm>
              <a:off x="8703318" y="5353205"/>
              <a:ext cx="2615878" cy="344709"/>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Shipping Service</a:t>
              </a:r>
            </a:p>
          </p:txBody>
        </p:sp>
      </p:grpSp>
      <p:pic>
        <p:nvPicPr>
          <p:cNvPr id="34" name="Picture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48380" y="2558237"/>
            <a:ext cx="723794" cy="753952"/>
          </a:xfrm>
          <a:prstGeom prst="rect">
            <a:avLst/>
          </a:prstGeom>
        </p:spPr>
      </p:pic>
      <p:pic>
        <p:nvPicPr>
          <p:cNvPr id="41" name="Picture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83340" y="4048983"/>
            <a:ext cx="723794" cy="753952"/>
          </a:xfrm>
          <a:prstGeom prst="rect">
            <a:avLst/>
          </a:prstGeom>
        </p:spPr>
      </p:pic>
      <p:pic>
        <p:nvPicPr>
          <p:cNvPr id="46" name="Picture 4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6552" y="3893549"/>
            <a:ext cx="723794" cy="753952"/>
          </a:xfrm>
          <a:prstGeom prst="rect">
            <a:avLst/>
          </a:prstGeom>
        </p:spPr>
      </p:pic>
      <p:pic>
        <p:nvPicPr>
          <p:cNvPr id="48" name="Picture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46849" y="2556053"/>
            <a:ext cx="723794" cy="753952"/>
          </a:xfrm>
          <a:prstGeom prst="rect">
            <a:avLst/>
          </a:prstGeom>
        </p:spPr>
      </p:pic>
      <p:pic>
        <p:nvPicPr>
          <p:cNvPr id="52" name="Picture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81809" y="4047452"/>
            <a:ext cx="723794" cy="753952"/>
          </a:xfrm>
          <a:prstGeom prst="rect">
            <a:avLst/>
          </a:prstGeom>
        </p:spPr>
      </p:pic>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5021" y="3892018"/>
            <a:ext cx="723794" cy="753952"/>
          </a:xfrm>
          <a:prstGeom prst="rect">
            <a:avLst/>
          </a:prstGeom>
        </p:spPr>
      </p:pic>
      <p:sp>
        <p:nvSpPr>
          <p:cNvPr id="5" name="Title 4"/>
          <p:cNvSpPr>
            <a:spLocks noGrp="1"/>
          </p:cNvSpPr>
          <p:nvPr>
            <p:ph type="title"/>
          </p:nvPr>
        </p:nvSpPr>
        <p:spPr/>
        <p:txBody>
          <a:bodyPr/>
          <a:lstStyle/>
          <a:p>
            <a:r>
              <a:rPr lang="en-US" dirty="0" smtClean="0"/>
              <a:t>Loosely Coupled</a:t>
            </a:r>
            <a:endParaRPr lang="en-US" dirty="0"/>
          </a:p>
        </p:txBody>
      </p:sp>
    </p:spTree>
    <p:extLst>
      <p:ext uri="{BB962C8B-B14F-4D97-AF65-F5344CB8AC3E}">
        <p14:creationId xmlns:p14="http://schemas.microsoft.com/office/powerpoint/2010/main" val="6090206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12" presetClass="entr" presetSubtype="8" fill="hold" grpId="0" nodeType="afterEffect">
                                  <p:stCondLst>
                                    <p:cond delay="25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p:tgtEl>
                                          <p:spTgt spid="49"/>
                                        </p:tgtEl>
                                        <p:attrNameLst>
                                          <p:attrName>ppt_x</p:attrName>
                                        </p:attrNameLst>
                                      </p:cBhvr>
                                      <p:tavLst>
                                        <p:tav tm="0">
                                          <p:val>
                                            <p:strVal val="#ppt_x-#ppt_w*1.125000"/>
                                          </p:val>
                                        </p:tav>
                                        <p:tav tm="100000">
                                          <p:val>
                                            <p:strVal val="#ppt_x"/>
                                          </p:val>
                                        </p:tav>
                                      </p:tavLst>
                                    </p:anim>
                                    <p:animEffect transition="in" filter="wipe(right)">
                                      <p:cBhvr>
                                        <p:cTn id="22" dur="500"/>
                                        <p:tgtEl>
                                          <p:spTgt spid="49"/>
                                        </p:tgtEl>
                                      </p:cBhvr>
                                    </p:animEffect>
                                  </p:childTnLst>
                                </p:cTn>
                              </p:par>
                            </p:childTnLst>
                          </p:cTn>
                        </p:par>
                        <p:par>
                          <p:cTn id="23" fill="hold">
                            <p:stCondLst>
                              <p:cond delay="2250"/>
                            </p:stCondLst>
                            <p:childTnLst>
                              <p:par>
                                <p:cTn id="24" presetID="10" presetClass="entr" presetSubtype="0" fill="hold" nodeType="afterEffect">
                                  <p:stCondLst>
                                    <p:cond delay="50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childTnLst>
                          </p:cTn>
                        </p:par>
                        <p:par>
                          <p:cTn id="27" fill="hold">
                            <p:stCondLst>
                              <p:cond delay="3250"/>
                            </p:stCondLst>
                            <p:childTnLst>
                              <p:par>
                                <p:cTn id="28" presetID="44" presetClass="path" presetSubtype="0" accel="50000" decel="50000" fill="hold" nodeType="afterEffect">
                                  <p:stCondLst>
                                    <p:cond delay="0"/>
                                  </p:stCondLst>
                                  <p:childTnLst>
                                    <p:animMotion origin="layout" path="M -0.00013 -0.00024 L 0.08338 0.00139 C 0.10096 0.00092 0.12571 0.00856 0.15125 0.02199 C 0.18004 0.03634 0.20232 0.05301 0.21704 0.0706 L 0.28791 0.14884 " pathEditMode="relative" rAng="978064" ptsTypes="FffFF">
                                      <p:cBhvr>
                                        <p:cTn id="29" dur="2000" fill="hold"/>
                                        <p:tgtEl>
                                          <p:spTgt spid="34"/>
                                        </p:tgtEl>
                                        <p:attrNameLst>
                                          <p:attrName>ppt_x</p:attrName>
                                          <p:attrName>ppt_y</p:attrName>
                                        </p:attrNameLst>
                                      </p:cBhvr>
                                      <p:rCtr x="14838" y="4838"/>
                                    </p:animMotion>
                                  </p:childTnLst>
                                </p:cTn>
                              </p:par>
                              <p:par>
                                <p:cTn id="30" presetID="10"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37" presetClass="path" presetSubtype="0" accel="50000" decel="50000" fill="hold" nodeType="withEffect">
                                  <p:stCondLst>
                                    <p:cond delay="500"/>
                                  </p:stCondLst>
                                  <p:childTnLst>
                                    <p:animMotion origin="layout" path="M 0 0 L 0.067 0.04 C 0.081 0.049 0.102 0.054 0.124 0.054 C 0.149 0.054 0.169 0.049 0.183 0.04 L 0.25 0 E" pathEditMode="relative" ptsTypes="">
                                      <p:cBhvr>
                                        <p:cTn id="34" dur="2000" fill="hold"/>
                                        <p:tgtEl>
                                          <p:spTgt spid="41"/>
                                        </p:tgtEl>
                                        <p:attrNameLst>
                                          <p:attrName>ppt_x</p:attrName>
                                          <p:attrName>ppt_y</p:attrName>
                                        </p:attrNameLst>
                                      </p:cBhvr>
                                    </p:animMotion>
                                  </p:childTnLst>
                                </p:cTn>
                              </p:par>
                              <p:par>
                                <p:cTn id="35" presetID="10" presetClass="entr" presetSubtype="0" fill="hold" nodeType="withEffect">
                                  <p:stCondLst>
                                    <p:cond delay="150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childTnLst>
                                </p:cTn>
                              </p:par>
                              <p:par>
                                <p:cTn id="38" presetID="37" presetClass="path" presetSubtype="0" accel="50000" decel="50000" fill="hold" nodeType="withEffect">
                                  <p:stCondLst>
                                    <p:cond delay="2100"/>
                                  </p:stCondLst>
                                  <p:childTnLst>
                                    <p:animMotion origin="layout" path="M -3.9604E-7 0.00209 L 0.09132 -0.04048 C 0.1106 -0.05019 0.13927 -0.05505 0.16923 -0.05505 C 0.20323 -0.05505 0.23059 -0.05019 0.24987 -0.04048 L 0.34119 0.00209 " pathEditMode="relative" rAng="0" ptsTypes="FffFF">
                                      <p:cBhvr>
                                        <p:cTn id="39" dur="2000" fill="hold"/>
                                        <p:tgtEl>
                                          <p:spTgt spid="46"/>
                                        </p:tgtEl>
                                        <p:attrNameLst>
                                          <p:attrName>ppt_x</p:attrName>
                                          <p:attrName>ppt_y</p:attrName>
                                        </p:attrNameLst>
                                      </p:cBhvr>
                                      <p:rCtr x="17053" y="-2868"/>
                                    </p:animMotion>
                                  </p:childTnLst>
                                </p:cTn>
                              </p:par>
                              <p:par>
                                <p:cTn id="40" presetID="10" presetClass="entr" presetSubtype="0" fill="hold" nodeType="withEffect">
                                  <p:stCondLst>
                                    <p:cond delay="200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par>
                                <p:cTn id="43" presetID="44" presetClass="path" presetSubtype="0" accel="50000" decel="50000" fill="hold" nodeType="withEffect">
                                  <p:stCondLst>
                                    <p:cond delay="2500"/>
                                  </p:stCondLst>
                                  <p:childTnLst>
                                    <p:animMotion origin="layout" path="M -0.00013 -0.00046 L 0.07634 -0.00254 C 0.09236 -0.0037 0.11503 0.00278 0.13822 0.01504 C 0.16454 0.02799 0.1846 0.04372 0.19789 0.06038 L 0.26185 0.13509 " pathEditMode="relative" rAng="978064" ptsTypes="FffFF">
                                      <p:cBhvr>
                                        <p:cTn id="44" dur="2000" fill="hold"/>
                                        <p:tgtEl>
                                          <p:spTgt spid="48"/>
                                        </p:tgtEl>
                                        <p:attrNameLst>
                                          <p:attrName>ppt_x</p:attrName>
                                          <p:attrName>ppt_y</p:attrName>
                                        </p:attrNameLst>
                                      </p:cBhvr>
                                      <p:rCtr x="13523" y="4164"/>
                                    </p:animMotion>
                                  </p:childTnLst>
                                </p:cTn>
                              </p:par>
                              <p:par>
                                <p:cTn id="45" presetID="10" presetClass="entr" presetSubtype="0" fill="hold" nodeType="withEffect">
                                  <p:stCondLst>
                                    <p:cond delay="325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par>
                                <p:cTn id="48" presetID="37" presetClass="path" presetSubtype="0" accel="50000" decel="50000" fill="hold" nodeType="withEffect">
                                  <p:stCondLst>
                                    <p:cond delay="3800"/>
                                  </p:stCondLst>
                                  <p:childTnLst>
                                    <p:animMotion origin="layout" path="M 0 0 L 0.067 0.04 C 0.081 0.049 0.102 0.054 0.124 0.054 C 0.149 0.054 0.169 0.049 0.183 0.04 L 0.25 0 E" pathEditMode="relative" ptsTypes="">
                                      <p:cBhvr>
                                        <p:cTn id="49" dur="2000" fill="hold"/>
                                        <p:tgtEl>
                                          <p:spTgt spid="52"/>
                                        </p:tgtEl>
                                        <p:attrNameLst>
                                          <p:attrName>ppt_x</p:attrName>
                                          <p:attrName>ppt_y</p:attrName>
                                        </p:attrNameLst>
                                      </p:cBhvr>
                                    </p:animMotion>
                                  </p:childTnLst>
                                </p:cTn>
                              </p:par>
                              <p:par>
                                <p:cTn id="50" presetID="10" presetClass="entr" presetSubtype="0" fill="hold" nodeType="withEffect">
                                  <p:stCondLst>
                                    <p:cond delay="450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par>
                                <p:cTn id="53" presetID="37" presetClass="path" presetSubtype="0" accel="50000" decel="50000" fill="hold" nodeType="withEffect">
                                  <p:stCondLst>
                                    <p:cond delay="5100"/>
                                  </p:stCondLst>
                                  <p:childTnLst>
                                    <p:animMotion origin="layout" path="M -1.19854E-7 -3.257E-6 L 0.1192 -0.03955 C 0.14435 -0.04857 0.18174 -0.0532 0.22095 -0.0532 C 0.26524 -0.0532 0.30094 -0.04857 0.32608 -0.03955 L 0.44541 -3.257E-6 " pathEditMode="relative" rAng="0" ptsTypes="FffFF">
                                      <p:cBhvr>
                                        <p:cTn id="54" dur="2000" fill="hold"/>
                                        <p:tgtEl>
                                          <p:spTgt spid="53"/>
                                        </p:tgtEl>
                                        <p:attrNameLst>
                                          <p:attrName>ppt_x</p:attrName>
                                          <p:attrName>ppt_y</p:attrName>
                                        </p:attrNameLst>
                                      </p:cBhvr>
                                      <p:rCtr x="22264" y="-2660"/>
                                    </p:animMotion>
                                  </p:childTnLst>
                                </p:cTn>
                              </p:par>
                            </p:childTnLst>
                          </p:cTn>
                        </p:par>
                        <p:par>
                          <p:cTn id="55" fill="hold">
                            <p:stCondLst>
                              <p:cond delay="10350"/>
                            </p:stCondLst>
                            <p:childTnLst>
                              <p:par>
                                <p:cTn id="56" presetID="10" presetClass="exit" presetSubtype="0" fill="hold" grpId="1" nodeType="afterEffect">
                                  <p:stCondLst>
                                    <p:cond delay="0"/>
                                  </p:stCondLst>
                                  <p:childTnLst>
                                    <p:animEffect transition="out" filter="fade">
                                      <p:cBhvr>
                                        <p:cTn id="57" dur="500"/>
                                        <p:tgtEl>
                                          <p:spTgt spid="49"/>
                                        </p:tgtEl>
                                      </p:cBhvr>
                                    </p:animEffect>
                                    <p:set>
                                      <p:cBhvr>
                                        <p:cTn id="58" dur="1" fill="hold">
                                          <p:stCondLst>
                                            <p:cond delay="499"/>
                                          </p:stCondLst>
                                        </p:cTn>
                                        <p:tgtEl>
                                          <p:spTgt spid="4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2" presetClass="entr" presetSubtype="8" fill="hold" grpId="0" nodeType="click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500"/>
                                        <p:tgtEl>
                                          <p:spTgt spid="50"/>
                                        </p:tgtEl>
                                        <p:attrNameLst>
                                          <p:attrName>ppt_x</p:attrName>
                                        </p:attrNameLst>
                                      </p:cBhvr>
                                      <p:tavLst>
                                        <p:tav tm="0">
                                          <p:val>
                                            <p:strVal val="#ppt_x-#ppt_w*1.125000"/>
                                          </p:val>
                                        </p:tav>
                                        <p:tav tm="100000">
                                          <p:val>
                                            <p:strVal val="#ppt_x"/>
                                          </p:val>
                                        </p:tav>
                                      </p:tavLst>
                                    </p:anim>
                                    <p:animEffect transition="in" filter="wipe(right)">
                                      <p:cBhvr>
                                        <p:cTn id="64" dur="500"/>
                                        <p:tgtEl>
                                          <p:spTgt spid="50"/>
                                        </p:tgtEl>
                                      </p:cBhvr>
                                    </p:animEffect>
                                  </p:childTnLst>
                                </p:cTn>
                              </p:par>
                            </p:childTnLst>
                          </p:cTn>
                        </p:par>
                        <p:par>
                          <p:cTn id="65" fill="hold">
                            <p:stCondLst>
                              <p:cond delay="500"/>
                            </p:stCondLst>
                            <p:childTnLst>
                              <p:par>
                                <p:cTn id="66" presetID="63" presetClass="path" presetSubtype="0" accel="50000" decel="50000" fill="hold" nodeType="afterEffect">
                                  <p:stCondLst>
                                    <p:cond delay="0"/>
                                  </p:stCondLst>
                                  <p:childTnLst>
                                    <p:animMotion origin="layout" path="M 0.28789 0.14884 L 0.60313 0.09467 " pathEditMode="relative" rAng="0" ptsTypes="AA">
                                      <p:cBhvr>
                                        <p:cTn id="67" dur="2000" fill="hold"/>
                                        <p:tgtEl>
                                          <p:spTgt spid="34"/>
                                        </p:tgtEl>
                                        <p:attrNameLst>
                                          <p:attrName>ppt_x</p:attrName>
                                          <p:attrName>ppt_y</p:attrName>
                                        </p:attrNameLst>
                                      </p:cBhvr>
                                      <p:rCtr x="15755" y="-2708"/>
                                    </p:animMotion>
                                  </p:childTnLst>
                                </p:cTn>
                              </p:par>
                              <p:par>
                                <p:cTn id="68" presetID="10" presetClass="exit" presetSubtype="0" fill="hold" nodeType="withEffect">
                                  <p:stCondLst>
                                    <p:cond delay="1500"/>
                                  </p:stCondLst>
                                  <p:childTnLst>
                                    <p:animEffect transition="out" filter="fade">
                                      <p:cBhvr>
                                        <p:cTn id="69" dur="500"/>
                                        <p:tgtEl>
                                          <p:spTgt spid="34"/>
                                        </p:tgtEl>
                                      </p:cBhvr>
                                    </p:animEffect>
                                    <p:set>
                                      <p:cBhvr>
                                        <p:cTn id="70" dur="1" fill="hold">
                                          <p:stCondLst>
                                            <p:cond delay="499"/>
                                          </p:stCondLst>
                                        </p:cTn>
                                        <p:tgtEl>
                                          <p:spTgt spid="34"/>
                                        </p:tgtEl>
                                        <p:attrNameLst>
                                          <p:attrName>style.visibility</p:attrName>
                                        </p:attrNameLst>
                                      </p:cBhvr>
                                      <p:to>
                                        <p:strVal val="hidden"/>
                                      </p:to>
                                    </p:set>
                                  </p:childTnLst>
                                </p:cTn>
                              </p:par>
                              <p:par>
                                <p:cTn id="71" presetID="63" presetClass="path" presetSubtype="0" accel="50000" decel="50000" fill="hold" nodeType="withEffect">
                                  <p:stCondLst>
                                    <p:cond delay="500"/>
                                  </p:stCondLst>
                                  <p:childTnLst>
                                    <p:animMotion origin="layout" path="M 0.25013 1.11111E-6 L 0.60344 -0.09838 " pathEditMode="relative" rAng="0" ptsTypes="AA">
                                      <p:cBhvr>
                                        <p:cTn id="72" dur="2000" fill="hold"/>
                                        <p:tgtEl>
                                          <p:spTgt spid="41"/>
                                        </p:tgtEl>
                                        <p:attrNameLst>
                                          <p:attrName>ppt_x</p:attrName>
                                          <p:attrName>ppt_y</p:attrName>
                                        </p:attrNameLst>
                                      </p:cBhvr>
                                      <p:rCtr x="17665" y="-4931"/>
                                    </p:animMotion>
                                  </p:childTnLst>
                                </p:cTn>
                              </p:par>
                              <p:par>
                                <p:cTn id="73" presetID="10" presetClass="exit" presetSubtype="0" fill="hold" nodeType="withEffect">
                                  <p:stCondLst>
                                    <p:cond delay="2000"/>
                                  </p:stCondLst>
                                  <p:childTnLst>
                                    <p:animEffect transition="out" filter="fade">
                                      <p:cBhvr>
                                        <p:cTn id="74" dur="500"/>
                                        <p:tgtEl>
                                          <p:spTgt spid="41"/>
                                        </p:tgtEl>
                                      </p:cBhvr>
                                    </p:animEffect>
                                    <p:set>
                                      <p:cBhvr>
                                        <p:cTn id="75" dur="1" fill="hold">
                                          <p:stCondLst>
                                            <p:cond delay="499"/>
                                          </p:stCondLst>
                                        </p:cTn>
                                        <p:tgtEl>
                                          <p:spTgt spid="41"/>
                                        </p:tgtEl>
                                        <p:attrNameLst>
                                          <p:attrName>style.visibility</p:attrName>
                                        </p:attrNameLst>
                                      </p:cBhvr>
                                      <p:to>
                                        <p:strVal val="hidden"/>
                                      </p:to>
                                    </p:set>
                                  </p:childTnLst>
                                </p:cTn>
                              </p:par>
                              <p:par>
                                <p:cTn id="76" presetID="63" presetClass="path" presetSubtype="0" accel="50000" decel="50000" fill="hold" nodeType="withEffect">
                                  <p:stCondLst>
                                    <p:cond delay="1100"/>
                                  </p:stCondLst>
                                  <p:childTnLst>
                                    <p:animMotion origin="layout" path="M 0.34115 0.00208 L 0.69245 0.01689 " pathEditMode="relative" rAng="0" ptsTypes="AA">
                                      <p:cBhvr>
                                        <p:cTn id="77" dur="2000" fill="hold"/>
                                        <p:tgtEl>
                                          <p:spTgt spid="46"/>
                                        </p:tgtEl>
                                        <p:attrNameLst>
                                          <p:attrName>ppt_x</p:attrName>
                                          <p:attrName>ppt_y</p:attrName>
                                        </p:attrNameLst>
                                      </p:cBhvr>
                                      <p:rCtr x="17565" y="741"/>
                                    </p:animMotion>
                                  </p:childTnLst>
                                </p:cTn>
                              </p:par>
                              <p:par>
                                <p:cTn id="78" presetID="10" presetClass="exit" presetSubtype="0" fill="hold" nodeType="withEffect">
                                  <p:stCondLst>
                                    <p:cond delay="2500"/>
                                  </p:stCondLst>
                                  <p:childTnLst>
                                    <p:animEffect transition="out" filter="fade">
                                      <p:cBhvr>
                                        <p:cTn id="79" dur="500"/>
                                        <p:tgtEl>
                                          <p:spTgt spid="46"/>
                                        </p:tgtEl>
                                      </p:cBhvr>
                                    </p:animEffect>
                                    <p:set>
                                      <p:cBhvr>
                                        <p:cTn id="80" dur="1" fill="hold">
                                          <p:stCondLst>
                                            <p:cond delay="499"/>
                                          </p:stCondLst>
                                        </p:cTn>
                                        <p:tgtEl>
                                          <p:spTgt spid="46"/>
                                        </p:tgtEl>
                                        <p:attrNameLst>
                                          <p:attrName>style.visibility</p:attrName>
                                        </p:attrNameLst>
                                      </p:cBhvr>
                                      <p:to>
                                        <p:strVal val="hidden"/>
                                      </p:to>
                                    </p:set>
                                  </p:childTnLst>
                                </p:cTn>
                              </p:par>
                              <p:par>
                                <p:cTn id="81" presetID="63" presetClass="path" presetSubtype="0" accel="50000" decel="50000" fill="hold" nodeType="withEffect">
                                  <p:stCondLst>
                                    <p:cond delay="2000"/>
                                  </p:stCondLst>
                                  <p:childTnLst>
                                    <p:animMotion origin="layout" path="M 0.28817 0.14931 L 0.62663 0.15347 " pathEditMode="relative" rAng="0" ptsTypes="AA">
                                      <p:cBhvr>
                                        <p:cTn id="82" dur="2000" fill="hold"/>
                                        <p:tgtEl>
                                          <p:spTgt spid="48"/>
                                        </p:tgtEl>
                                        <p:attrNameLst>
                                          <p:attrName>ppt_x</p:attrName>
                                          <p:attrName>ppt_y</p:attrName>
                                        </p:attrNameLst>
                                      </p:cBhvr>
                                      <p:rCtr x="16923" y="208"/>
                                    </p:animMotion>
                                  </p:childTnLst>
                                </p:cTn>
                              </p:par>
                              <p:par>
                                <p:cTn id="83" presetID="10" presetClass="exit" presetSubtype="0" fill="hold" nodeType="withEffect">
                                  <p:stCondLst>
                                    <p:cond delay="3500"/>
                                  </p:stCondLst>
                                  <p:childTnLst>
                                    <p:animEffect transition="out" filter="fade">
                                      <p:cBhvr>
                                        <p:cTn id="84" dur="500"/>
                                        <p:tgtEl>
                                          <p:spTgt spid="48"/>
                                        </p:tgtEl>
                                      </p:cBhvr>
                                    </p:animEffect>
                                    <p:set>
                                      <p:cBhvr>
                                        <p:cTn id="85" dur="1" fill="hold">
                                          <p:stCondLst>
                                            <p:cond delay="499"/>
                                          </p:stCondLst>
                                        </p:cTn>
                                        <p:tgtEl>
                                          <p:spTgt spid="48"/>
                                        </p:tgtEl>
                                        <p:attrNameLst>
                                          <p:attrName>style.visibility</p:attrName>
                                        </p:attrNameLst>
                                      </p:cBhvr>
                                      <p:to>
                                        <p:strVal val="hidden"/>
                                      </p:to>
                                    </p:set>
                                  </p:childTnLst>
                                </p:cTn>
                              </p:par>
                              <p:par>
                                <p:cTn id="86" presetID="63" presetClass="path" presetSubtype="0" accel="50000" decel="50000" fill="hold" nodeType="withEffect">
                                  <p:stCondLst>
                                    <p:cond delay="2800"/>
                                  </p:stCondLst>
                                  <p:childTnLst>
                                    <p:animMotion origin="layout" path="M 0.25013 0.00023 L 0.57305 0.05578 " pathEditMode="relative" rAng="0" ptsTypes="AA">
                                      <p:cBhvr>
                                        <p:cTn id="87" dur="2000" fill="hold"/>
                                        <p:tgtEl>
                                          <p:spTgt spid="52"/>
                                        </p:tgtEl>
                                        <p:attrNameLst>
                                          <p:attrName>ppt_x</p:attrName>
                                          <p:attrName>ppt_y</p:attrName>
                                        </p:attrNameLst>
                                      </p:cBhvr>
                                      <p:rCtr x="16146" y="2778"/>
                                    </p:animMotion>
                                  </p:childTnLst>
                                </p:cTn>
                              </p:par>
                              <p:par>
                                <p:cTn id="88" presetID="10" presetClass="exit" presetSubtype="0" fill="hold" nodeType="withEffect">
                                  <p:stCondLst>
                                    <p:cond delay="4300"/>
                                  </p:stCondLst>
                                  <p:childTnLst>
                                    <p:animEffect transition="out" filter="fade">
                                      <p:cBhvr>
                                        <p:cTn id="89" dur="500"/>
                                        <p:tgtEl>
                                          <p:spTgt spid="52"/>
                                        </p:tgtEl>
                                      </p:cBhvr>
                                    </p:animEffect>
                                    <p:set>
                                      <p:cBhvr>
                                        <p:cTn id="90" dur="1" fill="hold">
                                          <p:stCondLst>
                                            <p:cond delay="499"/>
                                          </p:stCondLst>
                                        </p:cTn>
                                        <p:tgtEl>
                                          <p:spTgt spid="52"/>
                                        </p:tgtEl>
                                        <p:attrNameLst>
                                          <p:attrName>style.visibility</p:attrName>
                                        </p:attrNameLst>
                                      </p:cBhvr>
                                      <p:to>
                                        <p:strVal val="hidden"/>
                                      </p:to>
                                    </p:set>
                                  </p:childTnLst>
                                </p:cTn>
                              </p:par>
                              <p:par>
                                <p:cTn id="91" presetID="63" presetClass="path" presetSubtype="0" accel="50000" decel="50000" fill="hold" nodeType="withEffect">
                                  <p:stCondLst>
                                    <p:cond delay="3500"/>
                                  </p:stCondLst>
                                  <p:childTnLst>
                                    <p:animMotion origin="layout" path="M 0.44531 4.81481E-6 L 0.76224 0.05069 " pathEditMode="relative" rAng="0" ptsTypes="AA">
                                      <p:cBhvr>
                                        <p:cTn id="92" dur="2000" fill="hold"/>
                                        <p:tgtEl>
                                          <p:spTgt spid="53"/>
                                        </p:tgtEl>
                                        <p:attrNameLst>
                                          <p:attrName>ppt_x</p:attrName>
                                          <p:attrName>ppt_y</p:attrName>
                                        </p:attrNameLst>
                                      </p:cBhvr>
                                      <p:rCtr x="15846" y="2523"/>
                                    </p:animMotion>
                                  </p:childTnLst>
                                </p:cTn>
                              </p:par>
                              <p:par>
                                <p:cTn id="93" presetID="10" presetClass="exit" presetSubtype="0" fill="hold" nodeType="withEffect">
                                  <p:stCondLst>
                                    <p:cond delay="5000"/>
                                  </p:stCondLst>
                                  <p:childTnLst>
                                    <p:animEffect transition="out" filter="fade">
                                      <p:cBhvr>
                                        <p:cTn id="94" dur="500"/>
                                        <p:tgtEl>
                                          <p:spTgt spid="53"/>
                                        </p:tgtEl>
                                      </p:cBhvr>
                                    </p:animEffect>
                                    <p:set>
                                      <p:cBhvr>
                                        <p:cTn id="95" dur="1" fill="hold">
                                          <p:stCondLst>
                                            <p:cond delay="499"/>
                                          </p:stCondLst>
                                        </p:cTn>
                                        <p:tgtEl>
                                          <p:spTgt spid="53"/>
                                        </p:tgtEl>
                                        <p:attrNameLst>
                                          <p:attrName>style.visibility</p:attrName>
                                        </p:attrNameLst>
                                      </p:cBhvr>
                                      <p:to>
                                        <p:strVal val="hidden"/>
                                      </p:to>
                                    </p:set>
                                  </p:childTnLst>
                                </p:cTn>
                              </p:par>
                            </p:childTnLst>
                          </p:cTn>
                        </p:par>
                        <p:par>
                          <p:cTn id="96" fill="hold">
                            <p:stCondLst>
                              <p:cond delay="6000"/>
                            </p:stCondLst>
                            <p:childTnLst>
                              <p:par>
                                <p:cTn id="97" presetID="10" presetClass="exit" presetSubtype="0" fill="hold" grpId="1" nodeType="afterEffect">
                                  <p:stCondLst>
                                    <p:cond delay="0"/>
                                  </p:stCondLst>
                                  <p:childTnLst>
                                    <p:animEffect transition="out" filter="fade">
                                      <p:cBhvr>
                                        <p:cTn id="98" dur="500"/>
                                        <p:tgtEl>
                                          <p:spTgt spid="50"/>
                                        </p:tgtEl>
                                      </p:cBhvr>
                                    </p:animEffect>
                                    <p:set>
                                      <p:cBhvr>
                                        <p:cTn id="99"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P spid="49" grpId="0" animBg="1"/>
      <p:bldP spid="49"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Bus Queue</a:t>
            </a:r>
            <a:endParaRPr lang="en-US" dirty="0"/>
          </a:p>
        </p:txBody>
      </p:sp>
      <p:grpSp>
        <p:nvGrpSpPr>
          <p:cNvPr id="9" name="Group 8"/>
          <p:cNvGrpSpPr/>
          <p:nvPr/>
        </p:nvGrpSpPr>
        <p:grpSpPr>
          <a:xfrm>
            <a:off x="4846637" y="2430462"/>
            <a:ext cx="2667000" cy="1219200"/>
            <a:chOff x="4389437" y="3344862"/>
            <a:chExt cx="2667000" cy="1219200"/>
          </a:xfrm>
        </p:grpSpPr>
        <p:sp>
          <p:nvSpPr>
            <p:cNvPr id="4" name="Rounded Rectangle 3"/>
            <p:cNvSpPr/>
            <p:nvPr/>
          </p:nvSpPr>
          <p:spPr bwMode="auto">
            <a:xfrm>
              <a:off x="4389437" y="3344862"/>
              <a:ext cx="2667000" cy="1219200"/>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2880" tIns="36576" rIns="34294" bIns="34294" rtlCol="0" anchor="ctr" anchorCtr="0"/>
            <a:lstStyle/>
            <a:p>
              <a:pP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Queue</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6" name="Straight Connector 5"/>
            <p:cNvCxnSpPr/>
            <p:nvPr/>
          </p:nvCxnSpPr>
          <p:spPr>
            <a:xfrm>
              <a:off x="6693609" y="3344862"/>
              <a:ext cx="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329927" y="3344862"/>
              <a:ext cx="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966245" y="3344862"/>
              <a:ext cx="0" cy="12192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1951037" y="2567782"/>
            <a:ext cx="2895600" cy="944560"/>
            <a:chOff x="1951037" y="2567782"/>
            <a:chExt cx="2895600" cy="944560"/>
          </a:xfrm>
        </p:grpSpPr>
        <p:sp>
          <p:nvSpPr>
            <p:cNvPr id="10" name="Oval 9"/>
            <p:cNvSpPr/>
            <p:nvPr/>
          </p:nvSpPr>
          <p:spPr bwMode="auto">
            <a:xfrm>
              <a:off x="1951037" y="256778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S</a:t>
              </a:r>
            </a:p>
          </p:txBody>
        </p:sp>
        <p:cxnSp>
          <p:nvCxnSpPr>
            <p:cNvPr id="13" name="Elbow Connector 12"/>
            <p:cNvCxnSpPr>
              <a:stCxn id="10" idx="6"/>
              <a:endCxn id="4" idx="1"/>
            </p:cNvCxnSpPr>
            <p:nvPr/>
          </p:nvCxnSpPr>
          <p:spPr>
            <a:xfrm>
              <a:off x="2876708" y="3040062"/>
              <a:ext cx="196992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7513637" y="2567782"/>
            <a:ext cx="2895600" cy="944560"/>
            <a:chOff x="7513637" y="2567782"/>
            <a:chExt cx="2895600" cy="944560"/>
          </a:xfrm>
        </p:grpSpPr>
        <p:sp>
          <p:nvSpPr>
            <p:cNvPr id="11" name="Oval 10"/>
            <p:cNvSpPr/>
            <p:nvPr/>
          </p:nvSpPr>
          <p:spPr bwMode="auto">
            <a:xfrm>
              <a:off x="9483566" y="256778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cxnSp>
          <p:nvCxnSpPr>
            <p:cNvPr id="14" name="Elbow Connector 12"/>
            <p:cNvCxnSpPr>
              <a:stCxn id="4" idx="3"/>
              <a:endCxn id="11" idx="2"/>
            </p:cNvCxnSpPr>
            <p:nvPr/>
          </p:nvCxnSpPr>
          <p:spPr>
            <a:xfrm>
              <a:off x="7513637" y="3040062"/>
              <a:ext cx="196992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1951036" y="1363662"/>
            <a:ext cx="2895601" cy="3341744"/>
            <a:chOff x="1951036" y="1363662"/>
            <a:chExt cx="2895601" cy="3341744"/>
          </a:xfrm>
        </p:grpSpPr>
        <p:sp>
          <p:nvSpPr>
            <p:cNvPr id="17" name="Oval 16"/>
            <p:cNvSpPr/>
            <p:nvPr/>
          </p:nvSpPr>
          <p:spPr bwMode="auto">
            <a:xfrm>
              <a:off x="1951036" y="136366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S</a:t>
              </a:r>
            </a:p>
          </p:txBody>
        </p:sp>
        <p:sp>
          <p:nvSpPr>
            <p:cNvPr id="18" name="Oval 17"/>
            <p:cNvSpPr/>
            <p:nvPr/>
          </p:nvSpPr>
          <p:spPr bwMode="auto">
            <a:xfrm>
              <a:off x="1951036" y="3760846"/>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S</a:t>
              </a:r>
            </a:p>
          </p:txBody>
        </p:sp>
        <p:cxnSp>
          <p:nvCxnSpPr>
            <p:cNvPr id="19" name="Elbow Connector 12"/>
            <p:cNvCxnSpPr>
              <a:stCxn id="17" idx="6"/>
              <a:endCxn id="4" idx="1"/>
            </p:cNvCxnSpPr>
            <p:nvPr/>
          </p:nvCxnSpPr>
          <p:spPr>
            <a:xfrm>
              <a:off x="2876707" y="1835942"/>
              <a:ext cx="1969930" cy="12041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12"/>
            <p:cNvCxnSpPr>
              <a:stCxn id="18" idx="6"/>
              <a:endCxn id="4" idx="1"/>
            </p:cNvCxnSpPr>
            <p:nvPr/>
          </p:nvCxnSpPr>
          <p:spPr>
            <a:xfrm flipV="1">
              <a:off x="2876707" y="3040062"/>
              <a:ext cx="1969930" cy="11930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7513637" y="1363662"/>
            <a:ext cx="2895599" cy="3341744"/>
            <a:chOff x="7513637" y="1363662"/>
            <a:chExt cx="2895599" cy="3341744"/>
          </a:xfrm>
        </p:grpSpPr>
        <p:sp>
          <p:nvSpPr>
            <p:cNvPr id="25" name="Oval 24"/>
            <p:cNvSpPr/>
            <p:nvPr/>
          </p:nvSpPr>
          <p:spPr bwMode="auto">
            <a:xfrm>
              <a:off x="9483564" y="136366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sp>
          <p:nvSpPr>
            <p:cNvPr id="26" name="Oval 25"/>
            <p:cNvSpPr/>
            <p:nvPr/>
          </p:nvSpPr>
          <p:spPr bwMode="auto">
            <a:xfrm>
              <a:off x="9483565" y="3760846"/>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cxnSp>
          <p:nvCxnSpPr>
            <p:cNvPr id="27" name="Elbow Connector 12"/>
            <p:cNvCxnSpPr>
              <a:stCxn id="4" idx="3"/>
              <a:endCxn id="25" idx="2"/>
            </p:cNvCxnSpPr>
            <p:nvPr/>
          </p:nvCxnSpPr>
          <p:spPr>
            <a:xfrm flipV="1">
              <a:off x="7513637" y="1835942"/>
              <a:ext cx="1969927" cy="12041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12"/>
            <p:cNvCxnSpPr>
              <a:stCxn id="4" idx="3"/>
              <a:endCxn id="26" idx="2"/>
            </p:cNvCxnSpPr>
            <p:nvPr/>
          </p:nvCxnSpPr>
          <p:spPr>
            <a:xfrm>
              <a:off x="7513637" y="3040062"/>
              <a:ext cx="1969928" cy="11930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37" name="Content Placeholder 2"/>
          <p:cNvSpPr txBox="1">
            <a:spLocks/>
          </p:cNvSpPr>
          <p:nvPr/>
        </p:nvSpPr>
        <p:spPr>
          <a:xfrm>
            <a:off x="274638" y="5445125"/>
            <a:ext cx="10236200" cy="1557337"/>
          </a:xfrm>
          <a:prstGeom prst="rect">
            <a:avLst/>
          </a:prstGeom>
        </p:spPr>
        <p:txBody>
          <a:bodyPr vert="horz" lIns="182880" tIns="146304" rIns="182880" bIns="146304" rtlCol="0">
            <a:normAutofit fontScale="77500" lnSpcReduction="20000"/>
          </a:bodyPr>
          <a:lst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Sequential message log with shared cursor and locks</a:t>
            </a:r>
          </a:p>
          <a:p>
            <a:r>
              <a:rPr lang="en-US" dirty="0" smtClean="0"/>
              <a:t>Can have competing consumers</a:t>
            </a:r>
          </a:p>
          <a:p>
            <a:r>
              <a:rPr lang="en-US" dirty="0" smtClean="0"/>
              <a:t>Each message published is consumed by a single consumer</a:t>
            </a:r>
          </a:p>
        </p:txBody>
      </p:sp>
    </p:spTree>
    <p:extLst>
      <p:ext uri="{BB962C8B-B14F-4D97-AF65-F5344CB8AC3E}">
        <p14:creationId xmlns:p14="http://schemas.microsoft.com/office/powerpoint/2010/main" val="12576969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left)">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ipe(left)">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Bus Topic</a:t>
            </a:r>
            <a:endParaRPr lang="en-US" dirty="0"/>
          </a:p>
        </p:txBody>
      </p:sp>
      <p:grpSp>
        <p:nvGrpSpPr>
          <p:cNvPr id="56" name="Group 55"/>
          <p:cNvGrpSpPr/>
          <p:nvPr/>
        </p:nvGrpSpPr>
        <p:grpSpPr>
          <a:xfrm>
            <a:off x="1951037" y="2567782"/>
            <a:ext cx="2895600" cy="944560"/>
            <a:chOff x="1951037" y="2567782"/>
            <a:chExt cx="2895600" cy="944560"/>
          </a:xfrm>
        </p:grpSpPr>
        <p:sp>
          <p:nvSpPr>
            <p:cNvPr id="10" name="Oval 9"/>
            <p:cNvSpPr/>
            <p:nvPr/>
          </p:nvSpPr>
          <p:spPr bwMode="auto">
            <a:xfrm>
              <a:off x="1951037" y="256778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S</a:t>
              </a:r>
            </a:p>
          </p:txBody>
        </p:sp>
        <p:cxnSp>
          <p:nvCxnSpPr>
            <p:cNvPr id="13" name="Elbow Connector 12"/>
            <p:cNvCxnSpPr>
              <a:stCxn id="10" idx="6"/>
              <a:endCxn id="4" idx="1"/>
            </p:cNvCxnSpPr>
            <p:nvPr/>
          </p:nvCxnSpPr>
          <p:spPr>
            <a:xfrm>
              <a:off x="2876708" y="3040062"/>
              <a:ext cx="196992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1951036" y="1363662"/>
            <a:ext cx="2895601" cy="3341744"/>
            <a:chOff x="1951036" y="1363662"/>
            <a:chExt cx="2895601" cy="3341744"/>
          </a:xfrm>
        </p:grpSpPr>
        <p:sp>
          <p:nvSpPr>
            <p:cNvPr id="17" name="Oval 16"/>
            <p:cNvSpPr/>
            <p:nvPr/>
          </p:nvSpPr>
          <p:spPr bwMode="auto">
            <a:xfrm>
              <a:off x="1951036" y="136366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S</a:t>
              </a:r>
            </a:p>
          </p:txBody>
        </p:sp>
        <p:sp>
          <p:nvSpPr>
            <p:cNvPr id="18" name="Oval 17"/>
            <p:cNvSpPr/>
            <p:nvPr/>
          </p:nvSpPr>
          <p:spPr bwMode="auto">
            <a:xfrm>
              <a:off x="1951036" y="3760846"/>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S</a:t>
              </a:r>
            </a:p>
          </p:txBody>
        </p:sp>
        <p:cxnSp>
          <p:nvCxnSpPr>
            <p:cNvPr id="19" name="Elbow Connector 12"/>
            <p:cNvCxnSpPr>
              <a:stCxn id="17" idx="6"/>
              <a:endCxn id="4" idx="1"/>
            </p:cNvCxnSpPr>
            <p:nvPr/>
          </p:nvCxnSpPr>
          <p:spPr>
            <a:xfrm>
              <a:off x="2876707" y="1835942"/>
              <a:ext cx="1969930" cy="12041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12"/>
            <p:cNvCxnSpPr>
              <a:stCxn id="18" idx="6"/>
              <a:endCxn id="4" idx="1"/>
            </p:cNvCxnSpPr>
            <p:nvPr/>
          </p:nvCxnSpPr>
          <p:spPr>
            <a:xfrm flipV="1">
              <a:off x="2876707" y="3040062"/>
              <a:ext cx="1969930" cy="11930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37" name="Content Placeholder 2"/>
          <p:cNvSpPr txBox="1">
            <a:spLocks/>
          </p:cNvSpPr>
          <p:nvPr/>
        </p:nvSpPr>
        <p:spPr>
          <a:xfrm>
            <a:off x="274638" y="5437188"/>
            <a:ext cx="10236200" cy="1557337"/>
          </a:xfrm>
          <a:prstGeom prst="rect">
            <a:avLst/>
          </a:prstGeom>
        </p:spPr>
        <p:txBody>
          <a:bodyPr vert="horz" lIns="182880" tIns="146304" rIns="182880" bIns="146304" rtlCol="0">
            <a:normAutofit fontScale="77500" lnSpcReduction="20000"/>
          </a:bodyPr>
          <a:lst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Sequential message log; each subscription has own lock/cursor</a:t>
            </a:r>
          </a:p>
          <a:p>
            <a:r>
              <a:rPr lang="en-US" dirty="0"/>
              <a:t>Subscribers can </a:t>
            </a:r>
            <a:r>
              <a:rPr lang="en-US" dirty="0" smtClean="0"/>
              <a:t>filter, based on message properties</a:t>
            </a:r>
            <a:endParaRPr lang="en-US" dirty="0"/>
          </a:p>
          <a:p>
            <a:r>
              <a:rPr lang="en-US" dirty="0" smtClean="0"/>
              <a:t>Each message published is available to each subscription</a:t>
            </a:r>
          </a:p>
        </p:txBody>
      </p:sp>
      <p:grpSp>
        <p:nvGrpSpPr>
          <p:cNvPr id="61" name="Group 60"/>
          <p:cNvGrpSpPr/>
          <p:nvPr/>
        </p:nvGrpSpPr>
        <p:grpSpPr>
          <a:xfrm>
            <a:off x="4846634" y="1961280"/>
            <a:ext cx="2614685" cy="2072571"/>
            <a:chOff x="4846634" y="1961280"/>
            <a:chExt cx="2614685" cy="2072571"/>
          </a:xfrm>
        </p:grpSpPr>
        <p:sp>
          <p:nvSpPr>
            <p:cNvPr id="40" name="Rounded Rectangle 39"/>
            <p:cNvSpPr/>
            <p:nvPr/>
          </p:nvSpPr>
          <p:spPr bwMode="auto">
            <a:xfrm>
              <a:off x="6495277" y="2010709"/>
              <a:ext cx="723900" cy="2023142"/>
            </a:xfrm>
            <a:prstGeom prst="roundRect">
              <a:avLst/>
            </a:prstGeom>
            <a:solidFill>
              <a:srgbClr val="E34A28">
                <a:alpha val="38000"/>
              </a:srgbClr>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endParaRPr lang="en-US" sz="28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9" name="Rounded Rectangle 28"/>
            <p:cNvSpPr/>
            <p:nvPr/>
          </p:nvSpPr>
          <p:spPr bwMode="auto">
            <a:xfrm>
              <a:off x="4846634" y="2260280"/>
              <a:ext cx="1524000" cy="1524000"/>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smtClean="0">
                  <a:gradFill>
                    <a:gsLst>
                      <a:gs pos="0">
                        <a:srgbClr val="FFFFFF"/>
                      </a:gs>
                      <a:gs pos="100000">
                        <a:srgbClr val="FFFFFF"/>
                      </a:gs>
                    </a:gsLst>
                    <a:lin ang="5400000" scaled="0"/>
                  </a:gradFill>
                  <a:ea typeface="Segoe UI" pitchFamily="34" charset="0"/>
                  <a:cs typeface="Segoe UI" pitchFamily="34" charset="0"/>
                </a:rPr>
                <a:t>Topic</a:t>
              </a:r>
              <a:endParaRPr lang="en-US" sz="28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31" name="Group 30"/>
            <p:cNvGrpSpPr/>
            <p:nvPr/>
          </p:nvGrpSpPr>
          <p:grpSpPr>
            <a:xfrm>
              <a:off x="6367244" y="2488880"/>
              <a:ext cx="624560" cy="269154"/>
              <a:chOff x="6675437" y="3438885"/>
              <a:chExt cx="624560" cy="269154"/>
            </a:xfrm>
          </p:grpSpPr>
          <p:cxnSp>
            <p:nvCxnSpPr>
              <p:cNvPr id="45" name="Straight Connector 44"/>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 name="Group 31"/>
            <p:cNvGrpSpPr/>
            <p:nvPr/>
          </p:nvGrpSpPr>
          <p:grpSpPr>
            <a:xfrm>
              <a:off x="6367244" y="2895646"/>
              <a:ext cx="624560" cy="269154"/>
              <a:chOff x="6675437" y="3438885"/>
              <a:chExt cx="624560" cy="269154"/>
            </a:xfrm>
          </p:grpSpPr>
          <p:cxnSp>
            <p:nvCxnSpPr>
              <p:cNvPr id="43" name="Straight Connector 42"/>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4" name="Oval 43"/>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8" name="Group 37"/>
            <p:cNvGrpSpPr/>
            <p:nvPr/>
          </p:nvGrpSpPr>
          <p:grpSpPr>
            <a:xfrm>
              <a:off x="6367244" y="3302412"/>
              <a:ext cx="624560" cy="269154"/>
              <a:chOff x="6675437" y="3438885"/>
              <a:chExt cx="624560" cy="269154"/>
            </a:xfrm>
          </p:grpSpPr>
          <p:cxnSp>
            <p:nvCxnSpPr>
              <p:cNvPr id="41" name="Straight Connector 40"/>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39" name="TextBox 38"/>
            <p:cNvSpPr txBox="1"/>
            <p:nvPr/>
          </p:nvSpPr>
          <p:spPr>
            <a:xfrm>
              <a:off x="6253135" y="1961280"/>
              <a:ext cx="1208184" cy="400110"/>
            </a:xfrm>
            <a:prstGeom prst="rect">
              <a:avLst/>
            </a:prstGeom>
            <a:noFill/>
          </p:spPr>
          <p:txBody>
            <a:bodyPr wrap="square" rtlCol="0" anchor="ctr" anchorCtr="1">
              <a:spAutoFit/>
            </a:bodyPr>
            <a:lstStyle/>
            <a:p>
              <a:r>
                <a:rPr lang="en-US" sz="2000" dirty="0" smtClean="0"/>
                <a:t>Subs</a:t>
              </a:r>
            </a:p>
          </p:txBody>
        </p:sp>
      </p:grpSp>
      <p:grpSp>
        <p:nvGrpSpPr>
          <p:cNvPr id="58" name="Group 57"/>
          <p:cNvGrpSpPr/>
          <p:nvPr/>
        </p:nvGrpSpPr>
        <p:grpSpPr>
          <a:xfrm>
            <a:off x="6990930" y="1363662"/>
            <a:ext cx="3418306" cy="3341744"/>
            <a:chOff x="6990930" y="1363662"/>
            <a:chExt cx="3418306" cy="3341744"/>
          </a:xfrm>
        </p:grpSpPr>
        <p:sp>
          <p:nvSpPr>
            <p:cNvPr id="25" name="Oval 24"/>
            <p:cNvSpPr/>
            <p:nvPr/>
          </p:nvSpPr>
          <p:spPr bwMode="auto">
            <a:xfrm>
              <a:off x="9483564" y="136366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sp>
          <p:nvSpPr>
            <p:cNvPr id="26" name="Oval 25"/>
            <p:cNvSpPr/>
            <p:nvPr/>
          </p:nvSpPr>
          <p:spPr bwMode="auto">
            <a:xfrm>
              <a:off x="9483565" y="3760846"/>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cxnSp>
          <p:nvCxnSpPr>
            <p:cNvPr id="27" name="Elbow Connector 12"/>
            <p:cNvCxnSpPr>
              <a:endCxn id="25" idx="2"/>
            </p:cNvCxnSpPr>
            <p:nvPr/>
          </p:nvCxnSpPr>
          <p:spPr>
            <a:xfrm flipV="1">
              <a:off x="6990930" y="1835942"/>
              <a:ext cx="2492634" cy="7875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12"/>
            <p:cNvCxnSpPr>
              <a:endCxn id="26" idx="2"/>
            </p:cNvCxnSpPr>
            <p:nvPr/>
          </p:nvCxnSpPr>
          <p:spPr>
            <a:xfrm>
              <a:off x="6990930" y="3436989"/>
              <a:ext cx="2492635" cy="7961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6990930" y="2439644"/>
            <a:ext cx="3578804" cy="1286223"/>
            <a:chOff x="6990930" y="2439644"/>
            <a:chExt cx="3578804" cy="1286223"/>
          </a:xfrm>
        </p:grpSpPr>
        <p:sp>
          <p:nvSpPr>
            <p:cNvPr id="48" name="Oval 47"/>
            <p:cNvSpPr/>
            <p:nvPr/>
          </p:nvSpPr>
          <p:spPr bwMode="auto">
            <a:xfrm>
              <a:off x="9302847" y="2439644"/>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sp>
          <p:nvSpPr>
            <p:cNvPr id="47" name="Oval 46"/>
            <p:cNvSpPr/>
            <p:nvPr/>
          </p:nvSpPr>
          <p:spPr bwMode="auto">
            <a:xfrm>
              <a:off x="9644063" y="2781307"/>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cxnSp>
          <p:nvCxnSpPr>
            <p:cNvPr id="49" name="Elbow Connector 12"/>
            <p:cNvCxnSpPr>
              <a:endCxn id="48" idx="2"/>
            </p:cNvCxnSpPr>
            <p:nvPr/>
          </p:nvCxnSpPr>
          <p:spPr>
            <a:xfrm flipV="1">
              <a:off x="7002220" y="2911924"/>
              <a:ext cx="2300627" cy="1049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0" name="Elbow Connector 12"/>
            <p:cNvCxnSpPr>
              <a:endCxn id="47" idx="2"/>
            </p:cNvCxnSpPr>
            <p:nvPr/>
          </p:nvCxnSpPr>
          <p:spPr>
            <a:xfrm>
              <a:off x="6990930" y="3016912"/>
              <a:ext cx="2653133" cy="2366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6990930" y="2567782"/>
            <a:ext cx="3418307" cy="944560"/>
            <a:chOff x="6990930" y="2567782"/>
            <a:chExt cx="3418307" cy="944560"/>
          </a:xfrm>
        </p:grpSpPr>
        <p:sp>
          <p:nvSpPr>
            <p:cNvPr id="11" name="Oval 10"/>
            <p:cNvSpPr/>
            <p:nvPr/>
          </p:nvSpPr>
          <p:spPr bwMode="auto">
            <a:xfrm>
              <a:off x="9483566" y="2567782"/>
              <a:ext cx="925671" cy="944560"/>
            </a:xfrm>
            <a:prstGeom prst="ellipse">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800" spc="-102" dirty="0">
                  <a:gradFill>
                    <a:gsLst>
                      <a:gs pos="0">
                        <a:srgbClr val="FFFFFF"/>
                      </a:gs>
                      <a:gs pos="100000">
                        <a:srgbClr val="FFFFFF"/>
                      </a:gs>
                    </a:gsLst>
                    <a:lin ang="5400000" scaled="0"/>
                  </a:gradFill>
                  <a:ea typeface="Segoe UI" pitchFamily="34" charset="0"/>
                  <a:cs typeface="Segoe UI" pitchFamily="34" charset="0"/>
                </a:rPr>
                <a:t>R</a:t>
              </a:r>
            </a:p>
          </p:txBody>
        </p:sp>
        <p:cxnSp>
          <p:nvCxnSpPr>
            <p:cNvPr id="14" name="Elbow Connector 12"/>
            <p:cNvCxnSpPr>
              <a:endCxn id="11" idx="2"/>
            </p:cNvCxnSpPr>
            <p:nvPr/>
          </p:nvCxnSpPr>
          <p:spPr>
            <a:xfrm>
              <a:off x="6990930" y="3022280"/>
              <a:ext cx="2492636" cy="177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84531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left)">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wipe(left)">
                                      <p:cBhvr>
                                        <p:cTn id="27" dur="500"/>
                                        <p:tgtEl>
                                          <p:spTgt spid="6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151437" y="2201861"/>
            <a:ext cx="7021801" cy="4495801"/>
          </a:xfrm>
        </p:spPr>
        <p:txBody>
          <a:bodyPr/>
          <a:lstStyle/>
          <a:p>
            <a:r>
              <a:rPr lang="en-US" dirty="0" smtClean="0"/>
              <a:t>Properties</a:t>
            </a:r>
          </a:p>
          <a:p>
            <a:r>
              <a:rPr lang="en-US" sz="2400" dirty="0" smtClean="0">
                <a:latin typeface="+mn-lt"/>
              </a:rPr>
              <a:t>Key/value pairs exposed to the broker</a:t>
            </a:r>
          </a:p>
          <a:p>
            <a:r>
              <a:rPr lang="en-US" sz="2400" dirty="0" smtClean="0">
                <a:latin typeface="+mn-lt"/>
              </a:rPr>
              <a:t>Subscription rules can filter based on properties</a:t>
            </a:r>
          </a:p>
          <a:p>
            <a:endParaRPr lang="en-US" sz="2400" dirty="0" smtClean="0">
              <a:latin typeface="+mn-lt"/>
            </a:endParaRPr>
          </a:p>
          <a:p>
            <a:r>
              <a:rPr lang="en-US" dirty="0" smtClean="0"/>
              <a:t>Body</a:t>
            </a:r>
            <a:endParaRPr lang="en-US" dirty="0"/>
          </a:p>
          <a:p>
            <a:r>
              <a:rPr lang="en-US" sz="2400" dirty="0" smtClean="0">
                <a:latin typeface="+mn-lt"/>
              </a:rPr>
              <a:t>Opaque </a:t>
            </a:r>
            <a:r>
              <a:rPr lang="en-US" sz="2400" dirty="0">
                <a:latin typeface="+mn-lt"/>
              </a:rPr>
              <a:t>payload not exposed to the </a:t>
            </a:r>
            <a:r>
              <a:rPr lang="en-US" sz="2400" dirty="0" smtClean="0">
                <a:latin typeface="+mn-lt"/>
              </a:rPr>
              <a:t>broker</a:t>
            </a:r>
          </a:p>
          <a:p>
            <a:r>
              <a:rPr lang="en-US" sz="2400" dirty="0" smtClean="0">
                <a:latin typeface="+mn-lt"/>
              </a:rPr>
              <a:t>Can be used for encrypted data</a:t>
            </a:r>
            <a:endParaRPr lang="en-US" sz="2400" dirty="0">
              <a:latin typeface="+mn-lt"/>
            </a:endParaRPr>
          </a:p>
          <a:p>
            <a:endParaRPr lang="en-US" dirty="0"/>
          </a:p>
        </p:txBody>
      </p:sp>
      <p:sp>
        <p:nvSpPr>
          <p:cNvPr id="3" name="Title 2"/>
          <p:cNvSpPr>
            <a:spLocks noGrp="1"/>
          </p:cNvSpPr>
          <p:nvPr>
            <p:ph type="title"/>
          </p:nvPr>
        </p:nvSpPr>
        <p:spPr/>
        <p:txBody>
          <a:bodyPr/>
          <a:lstStyle/>
          <a:p>
            <a:r>
              <a:rPr lang="en-US" dirty="0" err="1" smtClean="0"/>
              <a:t>BrokeredMessage</a:t>
            </a:r>
            <a:endParaRPr lang="en-US" dirty="0"/>
          </a:p>
        </p:txBody>
      </p:sp>
      <p:grpSp>
        <p:nvGrpSpPr>
          <p:cNvPr id="6" name="Group 5"/>
          <p:cNvGrpSpPr/>
          <p:nvPr/>
        </p:nvGrpSpPr>
        <p:grpSpPr>
          <a:xfrm>
            <a:off x="272184" y="1678507"/>
            <a:ext cx="4476496" cy="5019156"/>
            <a:chOff x="6404758" y="1353635"/>
            <a:chExt cx="4476496" cy="5019156"/>
          </a:xfrm>
        </p:grpSpPr>
        <p:sp>
          <p:nvSpPr>
            <p:cNvPr id="7" name="Rectangle 6"/>
            <p:cNvSpPr/>
            <p:nvPr/>
          </p:nvSpPr>
          <p:spPr>
            <a:xfrm>
              <a:off x="6404758" y="1353635"/>
              <a:ext cx="4476496" cy="5019156"/>
            </a:xfrm>
            <a:prstGeom prst="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36576" rIns="34294" bIns="34294" rtlCol="0" anchor="t" anchorCtr="0"/>
            <a:lstStyle/>
            <a:p>
              <a:pPr defTabSz="932406"/>
              <a:r>
                <a:rPr lang="en-US" sz="2800" spc="-102" dirty="0">
                  <a:gradFill>
                    <a:gsLst>
                      <a:gs pos="0">
                        <a:srgbClr val="FFFFFF"/>
                      </a:gs>
                      <a:gs pos="100000">
                        <a:srgbClr val="FFFFFF"/>
                      </a:gs>
                    </a:gsLst>
                    <a:lin ang="5400000" scaled="0"/>
                  </a:gradFill>
                  <a:ea typeface="Segoe UI" pitchFamily="34" charset="0"/>
                  <a:cs typeface="Segoe UI" pitchFamily="34" charset="0"/>
                </a:rPr>
                <a:t>Brokered Message</a:t>
              </a:r>
            </a:p>
          </p:txBody>
        </p:sp>
        <p:sp>
          <p:nvSpPr>
            <p:cNvPr id="8" name="Rectangle 7"/>
            <p:cNvSpPr/>
            <p:nvPr/>
          </p:nvSpPr>
          <p:spPr>
            <a:xfrm>
              <a:off x="6629379" y="4914105"/>
              <a:ext cx="4089505" cy="1291297"/>
            </a:xfrm>
            <a:prstGeom prst="rect">
              <a:avLst/>
            </a:prstGeom>
            <a:solidFill>
              <a:schemeClr val="bg2"/>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36576" rIns="34294" bIns="34294" rtlCol="0" anchor="t" anchorCtr="0"/>
            <a:lstStyle/>
            <a:p>
              <a:pPr defTabSz="932406"/>
              <a:r>
                <a:rPr lang="en-US" sz="2400" spc="-102" dirty="0">
                  <a:gradFill>
                    <a:gsLst>
                      <a:gs pos="0">
                        <a:srgbClr val="FFFFFF"/>
                      </a:gs>
                      <a:gs pos="100000">
                        <a:srgbClr val="FFFFFF"/>
                      </a:gs>
                    </a:gsLst>
                    <a:lin ang="5400000" scaled="0"/>
                  </a:gradFill>
                  <a:ea typeface="Segoe UI" pitchFamily="34" charset="0"/>
                  <a:cs typeface="Segoe UI" pitchFamily="34" charset="0"/>
                </a:rPr>
                <a:t>Body</a:t>
              </a:r>
            </a:p>
          </p:txBody>
        </p:sp>
        <p:sp>
          <p:nvSpPr>
            <p:cNvPr id="9" name="Rectangle 8"/>
            <p:cNvSpPr/>
            <p:nvPr/>
          </p:nvSpPr>
          <p:spPr>
            <a:xfrm>
              <a:off x="6629379" y="1996732"/>
              <a:ext cx="4089505" cy="2773896"/>
            </a:xfrm>
            <a:prstGeom prst="rect">
              <a:avLst/>
            </a:prstGeom>
            <a:solidFill>
              <a:schemeClr val="bg2"/>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36576" rIns="34294" bIns="34294" rtlCol="0" anchor="t" anchorCtr="0"/>
            <a:lstStyle/>
            <a:p>
              <a:pPr defTabSz="932406"/>
              <a:r>
                <a:rPr lang="en-US" sz="2400" spc="-102" dirty="0">
                  <a:gradFill>
                    <a:gsLst>
                      <a:gs pos="0">
                        <a:srgbClr val="FFFFFF"/>
                      </a:gs>
                      <a:gs pos="100000">
                        <a:srgbClr val="FFFFFF"/>
                      </a:gs>
                    </a:gsLst>
                    <a:lin ang="5400000" scaled="0"/>
                  </a:gradFill>
                  <a:ea typeface="Segoe UI" pitchFamily="34" charset="0"/>
                  <a:cs typeface="Segoe UI" pitchFamily="34" charset="0"/>
                </a:rPr>
                <a:t>Properties</a:t>
              </a:r>
            </a:p>
          </p:txBody>
        </p:sp>
        <p:sp>
          <p:nvSpPr>
            <p:cNvPr id="10" name="Rectangle 9"/>
            <p:cNvSpPr/>
            <p:nvPr/>
          </p:nvSpPr>
          <p:spPr bwMode="auto">
            <a:xfrm>
              <a:off x="6779402" y="2534771"/>
              <a:ext cx="764216"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Key</a:t>
              </a:r>
            </a:p>
          </p:txBody>
        </p:sp>
        <p:sp>
          <p:nvSpPr>
            <p:cNvPr id="11" name="Rectangle 10"/>
            <p:cNvSpPr/>
            <p:nvPr/>
          </p:nvSpPr>
          <p:spPr bwMode="auto">
            <a:xfrm>
              <a:off x="7683546" y="2528790"/>
              <a:ext cx="2873884"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Value</a:t>
              </a:r>
            </a:p>
          </p:txBody>
        </p:sp>
        <p:sp>
          <p:nvSpPr>
            <p:cNvPr id="12" name="Rectangle 11"/>
            <p:cNvSpPr/>
            <p:nvPr/>
          </p:nvSpPr>
          <p:spPr bwMode="auto">
            <a:xfrm>
              <a:off x="6779402" y="3024984"/>
              <a:ext cx="764216"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Key</a:t>
              </a:r>
            </a:p>
          </p:txBody>
        </p:sp>
        <p:sp>
          <p:nvSpPr>
            <p:cNvPr id="13" name="Rectangle 12"/>
            <p:cNvSpPr/>
            <p:nvPr/>
          </p:nvSpPr>
          <p:spPr bwMode="auto">
            <a:xfrm>
              <a:off x="7683546" y="3019004"/>
              <a:ext cx="2873884"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Value</a:t>
              </a:r>
            </a:p>
          </p:txBody>
        </p:sp>
        <p:sp>
          <p:nvSpPr>
            <p:cNvPr id="14" name="Rectangle 13"/>
            <p:cNvSpPr/>
            <p:nvPr/>
          </p:nvSpPr>
          <p:spPr bwMode="auto">
            <a:xfrm>
              <a:off x="6779402" y="3515197"/>
              <a:ext cx="764216"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Key</a:t>
              </a:r>
            </a:p>
          </p:txBody>
        </p:sp>
        <p:sp>
          <p:nvSpPr>
            <p:cNvPr id="15" name="Rectangle 14"/>
            <p:cNvSpPr/>
            <p:nvPr/>
          </p:nvSpPr>
          <p:spPr bwMode="auto">
            <a:xfrm>
              <a:off x="7683546" y="3509219"/>
              <a:ext cx="2873884"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Value</a:t>
              </a:r>
            </a:p>
          </p:txBody>
        </p:sp>
        <p:sp>
          <p:nvSpPr>
            <p:cNvPr id="16" name="Rectangle 15"/>
            <p:cNvSpPr/>
            <p:nvPr/>
          </p:nvSpPr>
          <p:spPr bwMode="auto">
            <a:xfrm>
              <a:off x="6779402" y="4005410"/>
              <a:ext cx="764216"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Key</a:t>
              </a:r>
            </a:p>
          </p:txBody>
        </p:sp>
        <p:sp>
          <p:nvSpPr>
            <p:cNvPr id="17" name="Rectangle 16"/>
            <p:cNvSpPr/>
            <p:nvPr/>
          </p:nvSpPr>
          <p:spPr bwMode="auto">
            <a:xfrm>
              <a:off x="7683546" y="3999432"/>
              <a:ext cx="2873884" cy="394562"/>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Value</a:t>
              </a:r>
            </a:p>
          </p:txBody>
        </p:sp>
        <p:sp>
          <p:nvSpPr>
            <p:cNvPr id="18" name="Rectangle 17"/>
            <p:cNvSpPr/>
            <p:nvPr/>
          </p:nvSpPr>
          <p:spPr bwMode="auto">
            <a:xfrm>
              <a:off x="6779402" y="5362474"/>
              <a:ext cx="3778028" cy="675539"/>
            </a:xfrm>
            <a:prstGeom prst="rect">
              <a:avLst/>
            </a:prstGeom>
            <a:solidFill>
              <a:srgbClr val="00BCF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87291" tIns="43646" rIns="87291" bIns="43646" numCol="1" rtlCol="0" anchor="ctr" anchorCtr="0" compatLnSpc="1">
              <a:prstTxWarp prst="textNoShape">
                <a:avLst/>
              </a:prstTxWarp>
            </a:bodyPr>
            <a:lstStyle/>
            <a:p>
              <a:pPr algn="ctr" defTabSz="872676" fontAlgn="base">
                <a:spcBef>
                  <a:spcPct val="0"/>
                </a:spcBef>
                <a:spcAft>
                  <a:spcPct val="0"/>
                </a:spcAft>
              </a:pPr>
              <a:r>
                <a:rPr lang="en-US" sz="2203" dirty="0">
                  <a:gradFill>
                    <a:gsLst>
                      <a:gs pos="0">
                        <a:srgbClr val="FFFFFF"/>
                      </a:gs>
                      <a:gs pos="100000">
                        <a:srgbClr val="FFFFFF"/>
                      </a:gs>
                    </a:gsLst>
                    <a:lin ang="5400000" scaled="0"/>
                  </a:gradFill>
                </a:rPr>
                <a:t>Body</a:t>
              </a:r>
            </a:p>
          </p:txBody>
        </p:sp>
      </p:grpSp>
    </p:spTree>
    <p:extLst>
      <p:ext uri="{BB962C8B-B14F-4D97-AF65-F5344CB8AC3E}">
        <p14:creationId xmlns:p14="http://schemas.microsoft.com/office/powerpoint/2010/main" val="5246242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r>
              <a:rPr lang="en-US" dirty="0" smtClean="0"/>
              <a:t>Showcasing Service </a:t>
            </a:r>
            <a:r>
              <a:rPr lang="en-US" dirty="0"/>
              <a:t>Bus Brokered Messaging</a:t>
            </a:r>
          </a:p>
        </p:txBody>
      </p:sp>
      <p:sp>
        <p:nvSpPr>
          <p:cNvPr id="3" name="Title 2"/>
          <p:cNvSpPr>
            <a:spLocks noGrp="1"/>
          </p:cNvSpPr>
          <p:nvPr>
            <p:ph type="title"/>
          </p:nvPr>
        </p:nvSpPr>
        <p:spPr/>
        <p:txBody>
          <a:bodyPr/>
          <a:lstStyle/>
          <a:p>
            <a:r>
              <a:rPr lang="en-US" b="1" dirty="0" smtClean="0"/>
              <a:t>Demo</a:t>
            </a:r>
            <a:r>
              <a:rPr lang="en-US" dirty="0" smtClean="0"/>
              <a:t/>
            </a:r>
            <a:br>
              <a:rPr lang="en-US" dirty="0" smtClean="0"/>
            </a:br>
            <a:r>
              <a:rPr lang="en-US" dirty="0" err="1" smtClean="0"/>
              <a:t>MartVue</a:t>
            </a:r>
            <a:r>
              <a:rPr lang="en-US" dirty="0"/>
              <a:t>: Retail Insight In Real </a:t>
            </a:r>
            <a:r>
              <a:rPr lang="en-US" dirty="0" smtClean="0"/>
              <a:t>Time</a:t>
            </a:r>
            <a:endParaRPr lang="en-US" dirty="0"/>
          </a:p>
        </p:txBody>
      </p:sp>
    </p:spTree>
    <p:extLst>
      <p:ext uri="{BB962C8B-B14F-4D97-AF65-F5344CB8AC3E}">
        <p14:creationId xmlns:p14="http://schemas.microsoft.com/office/powerpoint/2010/main" val="17238861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C:\Users\ClemensV\AppData\Local\Microsoft\Windows\Temporary Internet Files\Content.IE5\652BYJUR\MP90044295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69375" y="5087826"/>
            <a:ext cx="1056813" cy="1582717"/>
          </a:xfrm>
          <a:prstGeom prst="rect">
            <a:avLst/>
          </a:prstGeom>
          <a:solidFill>
            <a:schemeClr val="accent1">
              <a:lumMod val="50000"/>
            </a:schemeClr>
          </a:solidFill>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467635" y="1344648"/>
            <a:ext cx="1162916" cy="1629602"/>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757" y="1669718"/>
            <a:ext cx="1742431" cy="143112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38721" y="3100838"/>
            <a:ext cx="1761468" cy="1197261"/>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Retail Points of Sale</a:t>
            </a:r>
          </a:p>
        </p:txBody>
      </p:sp>
      <p:sp>
        <p:nvSpPr>
          <p:cNvPr id="2" name="Rectangle 1"/>
          <p:cNvSpPr/>
          <p:nvPr/>
        </p:nvSpPr>
        <p:spPr bwMode="auto">
          <a:xfrm>
            <a:off x="3933639" y="2549151"/>
            <a:ext cx="4692547" cy="2040071"/>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cxnSp>
        <p:nvCxnSpPr>
          <p:cNvPr id="16" name="Straight Arrow Connector 15"/>
          <p:cNvCxnSpPr/>
          <p:nvPr/>
        </p:nvCxnSpPr>
        <p:spPr>
          <a:xfrm>
            <a:off x="8170903" y="3582379"/>
            <a:ext cx="1713629"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8950032" y="1703038"/>
            <a:ext cx="1579936" cy="985557"/>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a:xfrm>
            <a:off x="9980009" y="3016546"/>
            <a:ext cx="1903782" cy="1197261"/>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 and Fulfillment Centers</a:t>
            </a:r>
          </a:p>
        </p:txBody>
      </p:sp>
      <p:cxnSp>
        <p:nvCxnSpPr>
          <p:cNvPr id="22" name="Straight Arrow Connector 21"/>
          <p:cNvCxnSpPr/>
          <p:nvPr/>
        </p:nvCxnSpPr>
        <p:spPr>
          <a:xfrm>
            <a:off x="2778960" y="3569184"/>
            <a:ext cx="1713629"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a:off x="6707361" y="4213805"/>
            <a:ext cx="970801" cy="87401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5" name="Rectangle 24"/>
          <p:cNvSpPr/>
          <p:nvPr/>
        </p:nvSpPr>
        <p:spPr>
          <a:xfrm>
            <a:off x="8788109" y="5280554"/>
            <a:ext cx="1903782" cy="1197261"/>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Business Operations</a:t>
            </a:r>
          </a:p>
        </p:txBody>
      </p:sp>
      <p:cxnSp>
        <p:nvCxnSpPr>
          <p:cNvPr id="29" name="Straight Arrow Connector 28"/>
          <p:cNvCxnSpPr/>
          <p:nvPr/>
        </p:nvCxnSpPr>
        <p:spPr>
          <a:xfrm flipH="1">
            <a:off x="4635249" y="4213805"/>
            <a:ext cx="1017483" cy="87401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3" name="Straight Arrow Connector 32"/>
          <p:cNvCxnSpPr/>
          <p:nvPr/>
        </p:nvCxnSpPr>
        <p:spPr>
          <a:xfrm>
            <a:off x="5652733" y="5879182"/>
            <a:ext cx="154003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6" name="Rectangle 35"/>
          <p:cNvSpPr/>
          <p:nvPr/>
        </p:nvSpPr>
        <p:spPr>
          <a:xfrm>
            <a:off x="3485357" y="5280554"/>
            <a:ext cx="1903782" cy="1197261"/>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Real Time Retail Analytics</a:t>
            </a:r>
          </a:p>
        </p:txBody>
      </p:sp>
      <p:sp>
        <p:nvSpPr>
          <p:cNvPr id="2055" name="TextBox 2054"/>
          <p:cNvSpPr txBox="1"/>
          <p:nvPr/>
        </p:nvSpPr>
        <p:spPr>
          <a:xfrm>
            <a:off x="6005164" y="3019853"/>
            <a:ext cx="413575" cy="1107996"/>
          </a:xfrm>
          <a:prstGeom prst="rect">
            <a:avLst/>
          </a:prstGeom>
          <a:noFill/>
        </p:spPr>
        <p:txBody>
          <a:bodyPr wrap="none" lIns="0" tIns="0" rIns="0" bIns="0" rtlCol="0">
            <a:spAutoFit/>
          </a:bodyPr>
          <a:lstStyle/>
          <a:p>
            <a:pPr defTabSz="932603"/>
            <a:r>
              <a:rPr lang="en-US" sz="7200" dirty="0">
                <a:solidFill>
                  <a:srgbClr val="FFC000"/>
                </a:solidFill>
                <a:latin typeface="Segoe UI" pitchFamily="34" charset="0"/>
                <a:ea typeface="Segoe UI" pitchFamily="34" charset="0"/>
                <a:cs typeface="Segoe UI" pitchFamily="34" charset="0"/>
              </a:rPr>
              <a:t>?</a:t>
            </a:r>
          </a:p>
        </p:txBody>
      </p:sp>
      <p:pic>
        <p:nvPicPr>
          <p:cNvPr id="21"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6" descr="C:\Users\ClemensV\AppData\Local\Microsoft\Windows\Temporary Internet Files\Content.IE5\6J84G4WH\MP900442400[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Elbow Connector 27"/>
          <p:cNvCxnSpPr>
            <a:endCxn id="26"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7816207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ClemensV\AppData\Local\Microsoft\Windows\Temporary Internet Files\Content.IE5\6J84G4WH\MP900387625[1].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11" y="3310370"/>
            <a:ext cx="3350592" cy="54401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Queue</a:t>
            </a:r>
          </a:p>
        </p:txBody>
      </p:sp>
      <p:sp>
        <p:nvSpPr>
          <p:cNvPr id="2" name="Rectangle 1"/>
          <p:cNvSpPr/>
          <p:nvPr/>
        </p:nvSpPr>
        <p:spPr bwMode="auto">
          <a:xfrm>
            <a:off x="4126508" y="2549151"/>
            <a:ext cx="4499678" cy="2040071"/>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6" y="3575869"/>
            <a:ext cx="2799035"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stCxn id="8" idx="3"/>
            <a:endCxn id="15" idx="1"/>
          </p:cNvCxnSpPr>
          <p:nvPr/>
        </p:nvCxnSpPr>
        <p:spPr>
          <a:xfrm flipV="1">
            <a:off x="8170900" y="3579513"/>
            <a:ext cx="2454243" cy="28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pic>
        <p:nvPicPr>
          <p:cNvPr id="17"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37742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11" y="3310370"/>
            <a:ext cx="3350592" cy="54401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Queue</a:t>
            </a:r>
          </a:p>
        </p:txBody>
      </p:sp>
      <p:sp>
        <p:nvSpPr>
          <p:cNvPr id="2" name="Rectangle 1"/>
          <p:cNvSpPr/>
          <p:nvPr/>
        </p:nvSpPr>
        <p:spPr bwMode="auto">
          <a:xfrm>
            <a:off x="4126508" y="2549151"/>
            <a:ext cx="4499678" cy="2040071"/>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6" y="3575869"/>
            <a:ext cx="2799035"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stCxn id="8" idx="3"/>
            <a:endCxn id="15" idx="1"/>
          </p:cNvCxnSpPr>
          <p:nvPr/>
        </p:nvCxnSpPr>
        <p:spPr>
          <a:xfrm flipV="1">
            <a:off x="8170900" y="3579513"/>
            <a:ext cx="2454243" cy="28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grpSp>
        <p:nvGrpSpPr>
          <p:cNvPr id="29" name="Group 28"/>
          <p:cNvGrpSpPr/>
          <p:nvPr/>
        </p:nvGrpSpPr>
        <p:grpSpPr>
          <a:xfrm>
            <a:off x="3420790" y="5310417"/>
            <a:ext cx="1870098" cy="1165957"/>
            <a:chOff x="1447800" y="1219001"/>
            <a:chExt cx="1447800" cy="838399"/>
          </a:xfrm>
        </p:grpSpPr>
        <p:sp>
          <p:nvSpPr>
            <p:cNvPr id="30" name="Freeform 29"/>
            <p:cNvSpPr/>
            <p:nvPr/>
          </p:nvSpPr>
          <p:spPr>
            <a:xfrm>
              <a:off x="1447800" y="1219001"/>
              <a:ext cx="1447800" cy="838399"/>
            </a:xfrm>
            <a:custGeom>
              <a:avLst/>
              <a:gdLst>
                <a:gd name="connsiteX0" fmla="*/ 0 w 2019300"/>
                <a:gd name="connsiteY0" fmla="*/ 838399 h 838399"/>
                <a:gd name="connsiteX1" fmla="*/ 323850 w 2019300"/>
                <a:gd name="connsiteY1" fmla="*/ 199 h 838399"/>
                <a:gd name="connsiteX2" fmla="*/ 628650 w 2019300"/>
                <a:gd name="connsiteY2" fmla="*/ 752674 h 838399"/>
                <a:gd name="connsiteX3" fmla="*/ 895350 w 2019300"/>
                <a:gd name="connsiteY3" fmla="*/ 47824 h 838399"/>
                <a:gd name="connsiteX4" fmla="*/ 1133475 w 2019300"/>
                <a:gd name="connsiteY4" fmla="*/ 762199 h 838399"/>
                <a:gd name="connsiteX5" fmla="*/ 1276350 w 2019300"/>
                <a:gd name="connsiteY5" fmla="*/ 343099 h 838399"/>
                <a:gd name="connsiteX6" fmla="*/ 1543050 w 2019300"/>
                <a:gd name="connsiteY6" fmla="*/ 762199 h 838399"/>
                <a:gd name="connsiteX7" fmla="*/ 1695450 w 2019300"/>
                <a:gd name="connsiteY7" fmla="*/ 133549 h 838399"/>
                <a:gd name="connsiteX8" fmla="*/ 2019300 w 2019300"/>
                <a:gd name="connsiteY8" fmla="*/ 790774 h 83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300" h="838399">
                  <a:moveTo>
                    <a:pt x="0" y="838399"/>
                  </a:moveTo>
                  <a:cubicBezTo>
                    <a:pt x="109537" y="426442"/>
                    <a:pt x="219075" y="14486"/>
                    <a:pt x="323850" y="199"/>
                  </a:cubicBezTo>
                  <a:cubicBezTo>
                    <a:pt x="428625" y="-14088"/>
                    <a:pt x="533400" y="744737"/>
                    <a:pt x="628650" y="752674"/>
                  </a:cubicBezTo>
                  <a:cubicBezTo>
                    <a:pt x="723900" y="760611"/>
                    <a:pt x="811213" y="46236"/>
                    <a:pt x="895350" y="47824"/>
                  </a:cubicBezTo>
                  <a:cubicBezTo>
                    <a:pt x="979488" y="49411"/>
                    <a:pt x="1069975" y="712987"/>
                    <a:pt x="1133475" y="762199"/>
                  </a:cubicBezTo>
                  <a:cubicBezTo>
                    <a:pt x="1196975" y="811411"/>
                    <a:pt x="1208088" y="343099"/>
                    <a:pt x="1276350" y="343099"/>
                  </a:cubicBezTo>
                  <a:cubicBezTo>
                    <a:pt x="1344612" y="343099"/>
                    <a:pt x="1473200" y="797124"/>
                    <a:pt x="1543050" y="762199"/>
                  </a:cubicBezTo>
                  <a:cubicBezTo>
                    <a:pt x="1612900" y="727274"/>
                    <a:pt x="1616075" y="128787"/>
                    <a:pt x="1695450" y="133549"/>
                  </a:cubicBezTo>
                  <a:cubicBezTo>
                    <a:pt x="1774825" y="138311"/>
                    <a:pt x="1897062" y="464542"/>
                    <a:pt x="2019300" y="790774"/>
                  </a:cubicBezTo>
                </a:path>
              </a:pathLst>
            </a:custGeom>
            <a:ln>
              <a:solidFill>
                <a:schemeClr val="tx1"/>
              </a:solidFill>
            </a:ln>
          </p:spPr>
          <p:style>
            <a:lnRef idx="1">
              <a:schemeClr val="accent3"/>
            </a:lnRef>
            <a:fillRef idx="0">
              <a:schemeClr val="accent3"/>
            </a:fillRef>
            <a:effectRef idx="0">
              <a:schemeClr val="accent3"/>
            </a:effectRef>
            <a:fontRef idx="minor">
              <a:schemeClr val="tx1"/>
            </a:fontRef>
          </p:style>
          <p:txBody>
            <a:bodyPr rtlCol="0" anchor="ctr"/>
            <a:lstStyle/>
            <a:p>
              <a:pPr algn="ctr" defTabSz="1241528"/>
              <a:endParaRPr lang="en-US" sz="2000">
                <a:solidFill>
                  <a:prstClr val="black"/>
                </a:solidFill>
                <a:latin typeface="Segoe Light" pitchFamily="34" charset="0"/>
              </a:endParaRPr>
            </a:p>
          </p:txBody>
        </p:sp>
        <p:cxnSp>
          <p:nvCxnSpPr>
            <p:cNvPr id="31" name="Straight Connector 30"/>
            <p:cNvCxnSpPr/>
            <p:nvPr/>
          </p:nvCxnSpPr>
          <p:spPr>
            <a:xfrm>
              <a:off x="1447800" y="1238051"/>
              <a:ext cx="0" cy="8193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447800" y="2057400"/>
              <a:ext cx="1447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8061298" y="5336909"/>
            <a:ext cx="1714256" cy="1146528"/>
            <a:chOff x="6248400" y="2685851"/>
            <a:chExt cx="1447800" cy="819349"/>
          </a:xfrm>
        </p:grpSpPr>
        <p:cxnSp>
          <p:nvCxnSpPr>
            <p:cNvPr id="34" name="Straight Connector 33"/>
            <p:cNvCxnSpPr/>
            <p:nvPr/>
          </p:nvCxnSpPr>
          <p:spPr>
            <a:xfrm>
              <a:off x="6248400" y="3086000"/>
              <a:ext cx="1447800" cy="0"/>
            </a:xfrm>
            <a:prstGeom prst="line">
              <a:avLst/>
            </a:prstGeom>
            <a:ln>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5" name="Straight Connector 34"/>
            <p:cNvCxnSpPr/>
            <p:nvPr/>
          </p:nvCxnSpPr>
          <p:spPr>
            <a:xfrm>
              <a:off x="6248400" y="2685851"/>
              <a:ext cx="0" cy="8193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248400" y="3505200"/>
              <a:ext cx="1447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Rectangle 36"/>
          <p:cNvSpPr/>
          <p:nvPr/>
        </p:nvSpPr>
        <p:spPr>
          <a:xfrm>
            <a:off x="5795016" y="5546138"/>
            <a:ext cx="1741662"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Load Leveling</a:t>
            </a:r>
          </a:p>
        </p:txBody>
      </p:sp>
    </p:spTree>
    <p:extLst>
      <p:ext uri="{BB962C8B-B14F-4D97-AF65-F5344CB8AC3E}">
        <p14:creationId xmlns:p14="http://schemas.microsoft.com/office/powerpoint/2010/main" val="30176098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761040" y="1135062"/>
            <a:ext cx="6400801" cy="4724402"/>
          </a:xfrm>
        </p:spPr>
        <p:txBody>
          <a:bodyPr/>
          <a:lstStyle/>
          <a:p>
            <a:r>
              <a:rPr lang="en-US" sz="3200" dirty="0"/>
              <a:t>Service Bus </a:t>
            </a:r>
            <a:r>
              <a:rPr lang="en-US" sz="3200" dirty="0" smtClean="0"/>
              <a:t>overview </a:t>
            </a:r>
          </a:p>
          <a:p>
            <a:r>
              <a:rPr lang="en-US" sz="3200" dirty="0" smtClean="0"/>
              <a:t>Recent developments with SDK 1.8</a:t>
            </a:r>
          </a:p>
          <a:p>
            <a:r>
              <a:rPr lang="en-GB" sz="3200" dirty="0" smtClean="0"/>
              <a:t>Service Bus for Windows Server</a:t>
            </a:r>
          </a:p>
          <a:p>
            <a:r>
              <a:rPr lang="en-US" sz="3200" dirty="0" smtClean="0"/>
              <a:t>Cross-platform hybrid apps</a:t>
            </a:r>
          </a:p>
        </p:txBody>
      </p:sp>
      <p:pic>
        <p:nvPicPr>
          <p:cNvPr id="8" name="Picture Placeholder 7"/>
          <p:cNvPicPr>
            <a:picLocks noGrp="1" noChangeAspect="1"/>
          </p:cNvPicPr>
          <p:nvPr>
            <p:ph type="pic" sz="quarter" idx="16"/>
          </p:nvPr>
        </p:nvPicPr>
        <p:blipFill rotWithShape="1">
          <a:blip r:embed="rId3" cstate="screen">
            <a:extLst>
              <a:ext uri="{28A0092B-C50C-407E-A947-70E740481C1C}">
                <a14:useLocalDpi xmlns:a14="http://schemas.microsoft.com/office/drawing/2010/main"/>
              </a:ext>
            </a:extLst>
          </a:blip>
          <a:srcRect l="47" r="47"/>
          <a:stretch/>
        </p:blipFill>
        <p:spPr/>
      </p:pic>
      <p:sp>
        <p:nvSpPr>
          <p:cNvPr id="5" name="Title 4"/>
          <p:cNvSpPr>
            <a:spLocks noGrp="1"/>
          </p:cNvSpPr>
          <p:nvPr>
            <p:ph type="title"/>
          </p:nvPr>
        </p:nvSpPr>
        <p:spPr/>
        <p:txBody>
          <a:bodyPr/>
          <a:lstStyle/>
          <a:p>
            <a:r>
              <a:rPr lang="en-US" dirty="0" smtClean="0"/>
              <a:t>Agenda</a:t>
            </a:r>
            <a:br>
              <a:rPr lang="en-US" dirty="0" smtClean="0"/>
            </a:br>
            <a:endParaRPr lang="en-US" dirty="0"/>
          </a:p>
        </p:txBody>
      </p:sp>
    </p:spTree>
    <p:extLst>
      <p:ext uri="{BB962C8B-B14F-4D97-AF65-F5344CB8AC3E}">
        <p14:creationId xmlns:p14="http://schemas.microsoft.com/office/powerpoint/2010/main" val="5413903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11" y="3310370"/>
            <a:ext cx="3350592" cy="54401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Queue</a:t>
            </a:r>
          </a:p>
        </p:txBody>
      </p:sp>
      <p:sp>
        <p:nvSpPr>
          <p:cNvPr id="2" name="Rectangle 1"/>
          <p:cNvSpPr/>
          <p:nvPr/>
        </p:nvSpPr>
        <p:spPr bwMode="auto">
          <a:xfrm>
            <a:off x="4126508" y="2549151"/>
            <a:ext cx="4499678" cy="2040071"/>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6" y="3575869"/>
            <a:ext cx="2799035"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stCxn id="8" idx="3"/>
            <a:endCxn id="15" idx="1"/>
          </p:cNvCxnSpPr>
          <p:nvPr/>
        </p:nvCxnSpPr>
        <p:spPr>
          <a:xfrm flipV="1">
            <a:off x="8170900" y="3579513"/>
            <a:ext cx="2454243" cy="28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pic>
        <p:nvPicPr>
          <p:cNvPr id="14"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1129" y="3913562"/>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704654" y="4464427"/>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pic>
        <p:nvPicPr>
          <p:cNvPr id="18"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8739" y="5083850"/>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672264" y="5634714"/>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pic>
        <p:nvPicPr>
          <p:cNvPr id="20"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0120" y="1590740"/>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733644" y="214160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cxnSp>
        <p:nvCxnSpPr>
          <p:cNvPr id="22" name="Straight Arrow Connector 21"/>
          <p:cNvCxnSpPr>
            <a:stCxn id="21" idx="3"/>
            <a:endCxn id="8" idx="1"/>
          </p:cNvCxnSpPr>
          <p:nvPr/>
        </p:nvCxnSpPr>
        <p:spPr>
          <a:xfrm>
            <a:off x="2017871" y="2413618"/>
            <a:ext cx="2802437" cy="11687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17" idx="3"/>
            <a:endCxn id="8" idx="1"/>
          </p:cNvCxnSpPr>
          <p:nvPr/>
        </p:nvCxnSpPr>
        <p:spPr>
          <a:xfrm flipV="1">
            <a:off x="1988883" y="3582379"/>
            <a:ext cx="2831425" cy="11540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9" idx="3"/>
            <a:endCxn id="8" idx="1"/>
          </p:cNvCxnSpPr>
          <p:nvPr/>
        </p:nvCxnSpPr>
        <p:spPr>
          <a:xfrm flipV="1">
            <a:off x="1956495" y="3582381"/>
            <a:ext cx="2863815" cy="23243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9" name="Group 28"/>
          <p:cNvGrpSpPr/>
          <p:nvPr/>
        </p:nvGrpSpPr>
        <p:grpSpPr>
          <a:xfrm>
            <a:off x="3420790" y="5310417"/>
            <a:ext cx="1870098" cy="1165957"/>
            <a:chOff x="1447800" y="1219001"/>
            <a:chExt cx="1447800" cy="838399"/>
          </a:xfrm>
        </p:grpSpPr>
        <p:sp>
          <p:nvSpPr>
            <p:cNvPr id="30" name="Freeform 29"/>
            <p:cNvSpPr/>
            <p:nvPr/>
          </p:nvSpPr>
          <p:spPr>
            <a:xfrm>
              <a:off x="1447800" y="1219001"/>
              <a:ext cx="1447800" cy="838399"/>
            </a:xfrm>
            <a:custGeom>
              <a:avLst/>
              <a:gdLst>
                <a:gd name="connsiteX0" fmla="*/ 0 w 2019300"/>
                <a:gd name="connsiteY0" fmla="*/ 838399 h 838399"/>
                <a:gd name="connsiteX1" fmla="*/ 323850 w 2019300"/>
                <a:gd name="connsiteY1" fmla="*/ 199 h 838399"/>
                <a:gd name="connsiteX2" fmla="*/ 628650 w 2019300"/>
                <a:gd name="connsiteY2" fmla="*/ 752674 h 838399"/>
                <a:gd name="connsiteX3" fmla="*/ 895350 w 2019300"/>
                <a:gd name="connsiteY3" fmla="*/ 47824 h 838399"/>
                <a:gd name="connsiteX4" fmla="*/ 1133475 w 2019300"/>
                <a:gd name="connsiteY4" fmla="*/ 762199 h 838399"/>
                <a:gd name="connsiteX5" fmla="*/ 1276350 w 2019300"/>
                <a:gd name="connsiteY5" fmla="*/ 343099 h 838399"/>
                <a:gd name="connsiteX6" fmla="*/ 1543050 w 2019300"/>
                <a:gd name="connsiteY6" fmla="*/ 762199 h 838399"/>
                <a:gd name="connsiteX7" fmla="*/ 1695450 w 2019300"/>
                <a:gd name="connsiteY7" fmla="*/ 133549 h 838399"/>
                <a:gd name="connsiteX8" fmla="*/ 2019300 w 2019300"/>
                <a:gd name="connsiteY8" fmla="*/ 790774 h 83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300" h="838399">
                  <a:moveTo>
                    <a:pt x="0" y="838399"/>
                  </a:moveTo>
                  <a:cubicBezTo>
                    <a:pt x="109537" y="426442"/>
                    <a:pt x="219075" y="14486"/>
                    <a:pt x="323850" y="199"/>
                  </a:cubicBezTo>
                  <a:cubicBezTo>
                    <a:pt x="428625" y="-14088"/>
                    <a:pt x="533400" y="744737"/>
                    <a:pt x="628650" y="752674"/>
                  </a:cubicBezTo>
                  <a:cubicBezTo>
                    <a:pt x="723900" y="760611"/>
                    <a:pt x="811213" y="46236"/>
                    <a:pt x="895350" y="47824"/>
                  </a:cubicBezTo>
                  <a:cubicBezTo>
                    <a:pt x="979488" y="49411"/>
                    <a:pt x="1069975" y="712987"/>
                    <a:pt x="1133475" y="762199"/>
                  </a:cubicBezTo>
                  <a:cubicBezTo>
                    <a:pt x="1196975" y="811411"/>
                    <a:pt x="1208088" y="343099"/>
                    <a:pt x="1276350" y="343099"/>
                  </a:cubicBezTo>
                  <a:cubicBezTo>
                    <a:pt x="1344612" y="343099"/>
                    <a:pt x="1473200" y="797124"/>
                    <a:pt x="1543050" y="762199"/>
                  </a:cubicBezTo>
                  <a:cubicBezTo>
                    <a:pt x="1612900" y="727274"/>
                    <a:pt x="1616075" y="128787"/>
                    <a:pt x="1695450" y="133549"/>
                  </a:cubicBezTo>
                  <a:cubicBezTo>
                    <a:pt x="1774825" y="138311"/>
                    <a:pt x="1897062" y="464542"/>
                    <a:pt x="2019300" y="790774"/>
                  </a:cubicBezTo>
                </a:path>
              </a:pathLst>
            </a:custGeom>
            <a:ln>
              <a:solidFill>
                <a:schemeClr val="tx1"/>
              </a:solidFill>
            </a:ln>
          </p:spPr>
          <p:style>
            <a:lnRef idx="1">
              <a:schemeClr val="accent3"/>
            </a:lnRef>
            <a:fillRef idx="0">
              <a:schemeClr val="accent3"/>
            </a:fillRef>
            <a:effectRef idx="0">
              <a:schemeClr val="accent3"/>
            </a:effectRef>
            <a:fontRef idx="minor">
              <a:schemeClr val="tx1"/>
            </a:fontRef>
          </p:style>
          <p:txBody>
            <a:bodyPr rtlCol="0" anchor="ctr"/>
            <a:lstStyle/>
            <a:p>
              <a:pPr algn="ctr" defTabSz="1241528"/>
              <a:endParaRPr lang="en-US" sz="2000">
                <a:solidFill>
                  <a:prstClr val="black"/>
                </a:solidFill>
                <a:latin typeface="Segoe Light" pitchFamily="34" charset="0"/>
              </a:endParaRPr>
            </a:p>
          </p:txBody>
        </p:sp>
        <p:cxnSp>
          <p:nvCxnSpPr>
            <p:cNvPr id="31" name="Straight Connector 30"/>
            <p:cNvCxnSpPr/>
            <p:nvPr/>
          </p:nvCxnSpPr>
          <p:spPr>
            <a:xfrm>
              <a:off x="1447800" y="1238051"/>
              <a:ext cx="0" cy="8193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447800" y="2057400"/>
              <a:ext cx="1447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8061298" y="5336909"/>
            <a:ext cx="1714256" cy="1146528"/>
            <a:chOff x="6248400" y="2685851"/>
            <a:chExt cx="1447800" cy="819349"/>
          </a:xfrm>
        </p:grpSpPr>
        <p:cxnSp>
          <p:nvCxnSpPr>
            <p:cNvPr id="34" name="Straight Connector 33"/>
            <p:cNvCxnSpPr/>
            <p:nvPr/>
          </p:nvCxnSpPr>
          <p:spPr>
            <a:xfrm>
              <a:off x="6248400" y="3086000"/>
              <a:ext cx="1447800" cy="0"/>
            </a:xfrm>
            <a:prstGeom prst="line">
              <a:avLst/>
            </a:prstGeom>
            <a:ln>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5" name="Straight Connector 34"/>
            <p:cNvCxnSpPr/>
            <p:nvPr/>
          </p:nvCxnSpPr>
          <p:spPr>
            <a:xfrm>
              <a:off x="6248400" y="2685851"/>
              <a:ext cx="0" cy="8193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248400" y="3505200"/>
              <a:ext cx="1447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Rectangle 36"/>
          <p:cNvSpPr/>
          <p:nvPr/>
        </p:nvSpPr>
        <p:spPr>
          <a:xfrm>
            <a:off x="5658956" y="5546138"/>
            <a:ext cx="1900359"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Load Balancing</a:t>
            </a:r>
          </a:p>
        </p:txBody>
      </p:sp>
      <p:pic>
        <p:nvPicPr>
          <p:cNvPr id="38"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4114787"/>
            <a:ext cx="998526" cy="1399239"/>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10625146" y="525261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40" name="Straight Arrow Connector 39"/>
          <p:cNvCxnSpPr>
            <a:stCxn id="8" idx="3"/>
            <a:endCxn id="39" idx="1"/>
          </p:cNvCxnSpPr>
          <p:nvPr/>
        </p:nvCxnSpPr>
        <p:spPr>
          <a:xfrm>
            <a:off x="8170900" y="3582380"/>
            <a:ext cx="2454243" cy="1942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3349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09" y="3310370"/>
            <a:ext cx="2196469" cy="54401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Data Collection Topic</a:t>
            </a:r>
          </a:p>
        </p:txBody>
      </p:sp>
      <p:sp>
        <p:nvSpPr>
          <p:cNvPr id="2" name="Rectangle 1"/>
          <p:cNvSpPr/>
          <p:nvPr/>
        </p:nvSpPr>
        <p:spPr bwMode="auto">
          <a:xfrm>
            <a:off x="4126508" y="2549154"/>
            <a:ext cx="4499678" cy="2045864"/>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4" y="3575869"/>
            <a:ext cx="2799037"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endCxn id="15" idx="1"/>
          </p:cNvCxnSpPr>
          <p:nvPr/>
        </p:nvCxnSpPr>
        <p:spPr>
          <a:xfrm>
            <a:off x="8357936" y="3568912"/>
            <a:ext cx="2267210" cy="106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sp>
        <p:nvSpPr>
          <p:cNvPr id="18" name="Rectangle 17"/>
          <p:cNvSpPr/>
          <p:nvPr/>
        </p:nvSpPr>
        <p:spPr>
          <a:xfrm>
            <a:off x="7227711" y="3419322"/>
            <a:ext cx="1098234" cy="32080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19" name="Straight Arrow Connector 18"/>
          <p:cNvCxnSpPr>
            <a:stCxn id="18" idx="1"/>
            <a:endCxn id="8" idx="3"/>
          </p:cNvCxnSpPr>
          <p:nvPr/>
        </p:nvCxnSpPr>
        <p:spPr>
          <a:xfrm flipH="1">
            <a:off x="7016781" y="3579726"/>
            <a:ext cx="210932" cy="265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7227708" y="2801762"/>
            <a:ext cx="1098234" cy="332966"/>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23" name="Straight Arrow Connector 22"/>
          <p:cNvCxnSpPr>
            <a:stCxn id="22" idx="1"/>
          </p:cNvCxnSpPr>
          <p:nvPr/>
        </p:nvCxnSpPr>
        <p:spPr>
          <a:xfrm flipH="1">
            <a:off x="7016778" y="2968248"/>
            <a:ext cx="210930" cy="34212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7141683" y="1658247"/>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Audit</a:t>
            </a:r>
          </a:p>
        </p:txBody>
      </p:sp>
      <p:cxnSp>
        <p:nvCxnSpPr>
          <p:cNvPr id="27" name="Straight Arrow Connector 26"/>
          <p:cNvCxnSpPr>
            <a:stCxn id="22" idx="0"/>
            <a:endCxn id="26" idx="2"/>
          </p:cNvCxnSpPr>
          <p:nvPr/>
        </p:nvCxnSpPr>
        <p:spPr>
          <a:xfrm flipV="1">
            <a:off x="7776826" y="2202267"/>
            <a:ext cx="6970" cy="599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5" name="Rectangle 94"/>
          <p:cNvSpPr/>
          <p:nvPr/>
        </p:nvSpPr>
        <p:spPr>
          <a:xfrm>
            <a:off x="5658954" y="5546138"/>
            <a:ext cx="1343989"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Audit Taps</a:t>
            </a:r>
          </a:p>
        </p:txBody>
      </p:sp>
    </p:spTree>
    <p:extLst>
      <p:ext uri="{BB962C8B-B14F-4D97-AF65-F5344CB8AC3E}">
        <p14:creationId xmlns:p14="http://schemas.microsoft.com/office/powerpoint/2010/main" val="22854420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09" y="3310370"/>
            <a:ext cx="2196469" cy="54401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Data Collection Topic</a:t>
            </a:r>
          </a:p>
        </p:txBody>
      </p:sp>
      <p:sp>
        <p:nvSpPr>
          <p:cNvPr id="2" name="Rectangle 1"/>
          <p:cNvSpPr/>
          <p:nvPr/>
        </p:nvSpPr>
        <p:spPr bwMode="auto">
          <a:xfrm>
            <a:off x="4126508" y="2549154"/>
            <a:ext cx="4499678" cy="2045864"/>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4" y="3575869"/>
            <a:ext cx="2799037"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endCxn id="15" idx="1"/>
          </p:cNvCxnSpPr>
          <p:nvPr/>
        </p:nvCxnSpPr>
        <p:spPr>
          <a:xfrm>
            <a:off x="8357936" y="3568912"/>
            <a:ext cx="2267210" cy="106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sp>
        <p:nvSpPr>
          <p:cNvPr id="18" name="Rectangle 17"/>
          <p:cNvSpPr/>
          <p:nvPr/>
        </p:nvSpPr>
        <p:spPr>
          <a:xfrm>
            <a:off x="7227711" y="3419322"/>
            <a:ext cx="1098234" cy="320809"/>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19" name="Straight Arrow Connector 18"/>
          <p:cNvCxnSpPr>
            <a:stCxn id="18" idx="1"/>
            <a:endCxn id="8" idx="3"/>
          </p:cNvCxnSpPr>
          <p:nvPr/>
        </p:nvCxnSpPr>
        <p:spPr>
          <a:xfrm flipH="1">
            <a:off x="7016781" y="3579726"/>
            <a:ext cx="210932" cy="265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7227708" y="2801762"/>
            <a:ext cx="1098234" cy="332966"/>
          </a:xfrm>
          <a:prstGeom prst="rect">
            <a:avLst/>
          </a:prstGeom>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23" name="Straight Arrow Connector 22"/>
          <p:cNvCxnSpPr>
            <a:stCxn id="22" idx="1"/>
          </p:cNvCxnSpPr>
          <p:nvPr/>
        </p:nvCxnSpPr>
        <p:spPr>
          <a:xfrm flipH="1">
            <a:off x="7016778" y="2968248"/>
            <a:ext cx="210930" cy="34212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7141683" y="1658247"/>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Audit</a:t>
            </a:r>
          </a:p>
        </p:txBody>
      </p:sp>
      <p:cxnSp>
        <p:nvCxnSpPr>
          <p:cNvPr id="27" name="Straight Arrow Connector 26"/>
          <p:cNvCxnSpPr>
            <a:stCxn id="22" idx="0"/>
            <a:endCxn id="26" idx="2"/>
          </p:cNvCxnSpPr>
          <p:nvPr/>
        </p:nvCxnSpPr>
        <p:spPr>
          <a:xfrm flipV="1">
            <a:off x="7776826" y="2202267"/>
            <a:ext cx="6970" cy="599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7230546" y="4062869"/>
            <a:ext cx="1098234" cy="347571"/>
          </a:xfrm>
          <a:prstGeom prst="rect">
            <a:avLst/>
          </a:prstGeom>
        </p:spPr>
        <p:style>
          <a:lnRef idx="1">
            <a:schemeClr val="accent6"/>
          </a:lnRef>
          <a:fillRef idx="2">
            <a:schemeClr val="accent6"/>
          </a:fillRef>
          <a:effectRef idx="1">
            <a:schemeClr val="accent6"/>
          </a:effectRef>
          <a:fontRef idx="minor">
            <a:schemeClr val="dk1"/>
          </a:fontRef>
        </p:style>
        <p:txBody>
          <a:bodyPr lIns="93265" tIns="46632" rIns="93265" bIns="46632" rtlCol="0" anchor="ctr"/>
          <a:lstStyle/>
          <a:p>
            <a:pPr algn="ctr" defTabSz="1241528"/>
            <a:r>
              <a:rPr lang="en-US" sz="2000" dirty="0">
                <a:solidFill>
                  <a:srgbClr val="000000"/>
                </a:solidFill>
                <a:latin typeface="Segoe Light" pitchFamily="34" charset="0"/>
              </a:rPr>
              <a:t>Sub</a:t>
            </a:r>
          </a:p>
        </p:txBody>
      </p:sp>
      <p:cxnSp>
        <p:nvCxnSpPr>
          <p:cNvPr id="31" name="Straight Arrow Connector 30"/>
          <p:cNvCxnSpPr>
            <a:stCxn id="30" idx="1"/>
          </p:cNvCxnSpPr>
          <p:nvPr/>
        </p:nvCxnSpPr>
        <p:spPr>
          <a:xfrm flipH="1" flipV="1">
            <a:off x="7016778" y="3854388"/>
            <a:ext cx="213765" cy="382265"/>
          </a:xfrm>
          <a:prstGeom prst="straightConnector1">
            <a:avLst/>
          </a:prstGeom>
          <a:ln>
            <a:headEnd type="triangle"/>
            <a:tailEnd type="none"/>
          </a:ln>
        </p:spPr>
        <p:style>
          <a:lnRef idx="2">
            <a:schemeClr val="accent6"/>
          </a:lnRef>
          <a:fillRef idx="0">
            <a:schemeClr val="accent6"/>
          </a:fillRef>
          <a:effectRef idx="1">
            <a:schemeClr val="accent6"/>
          </a:effectRef>
          <a:fontRef idx="minor">
            <a:schemeClr val="tx1"/>
          </a:fontRef>
        </p:style>
      </p:cxnSp>
      <p:sp>
        <p:nvSpPr>
          <p:cNvPr id="34" name="Rectangle 33"/>
          <p:cNvSpPr/>
          <p:nvPr/>
        </p:nvSpPr>
        <p:spPr>
          <a:xfrm>
            <a:off x="10502315" y="4915317"/>
            <a:ext cx="1397395"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Dashboard</a:t>
            </a:r>
          </a:p>
        </p:txBody>
      </p:sp>
      <p:cxnSp>
        <p:nvCxnSpPr>
          <p:cNvPr id="35" name="Straight Arrow Connector 34"/>
          <p:cNvCxnSpPr>
            <a:stCxn id="30" idx="3"/>
            <a:endCxn id="34" idx="0"/>
          </p:cNvCxnSpPr>
          <p:nvPr/>
        </p:nvCxnSpPr>
        <p:spPr>
          <a:xfrm>
            <a:off x="8328778" y="4236655"/>
            <a:ext cx="2872233" cy="678665"/>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pic>
        <p:nvPicPr>
          <p:cNvPr id="4098" name="Picture 2" descr="C:\Users\ClemensV\AppData\Local\Microsoft\Windows\Temporary Internet Files\Content.IE5\652BYJUR\MP900442952[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37535" y="5605336"/>
            <a:ext cx="744181" cy="1114509"/>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a:xfrm>
            <a:off x="5260497" y="5546138"/>
            <a:ext cx="277758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Real-Time Observation</a:t>
            </a:r>
          </a:p>
        </p:txBody>
      </p:sp>
    </p:spTree>
    <p:extLst>
      <p:ext uri="{BB962C8B-B14F-4D97-AF65-F5344CB8AC3E}">
        <p14:creationId xmlns:p14="http://schemas.microsoft.com/office/powerpoint/2010/main" val="34539418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09" y="3310370"/>
            <a:ext cx="2196469" cy="544019"/>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Data Collection Topic</a:t>
            </a:r>
          </a:p>
        </p:txBody>
      </p:sp>
      <p:sp>
        <p:nvSpPr>
          <p:cNvPr id="2" name="Rectangle 1"/>
          <p:cNvSpPr/>
          <p:nvPr/>
        </p:nvSpPr>
        <p:spPr bwMode="auto">
          <a:xfrm>
            <a:off x="4126508" y="2549154"/>
            <a:ext cx="4499678" cy="2045864"/>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4" y="3575869"/>
            <a:ext cx="2799037"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endCxn id="15" idx="1"/>
          </p:cNvCxnSpPr>
          <p:nvPr/>
        </p:nvCxnSpPr>
        <p:spPr>
          <a:xfrm>
            <a:off x="8357936" y="3568912"/>
            <a:ext cx="2267210" cy="106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sp>
        <p:nvSpPr>
          <p:cNvPr id="18" name="Rectangle 17"/>
          <p:cNvSpPr/>
          <p:nvPr/>
        </p:nvSpPr>
        <p:spPr>
          <a:xfrm>
            <a:off x="7227711" y="3419322"/>
            <a:ext cx="1098234" cy="320809"/>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19" name="Straight Arrow Connector 18"/>
          <p:cNvCxnSpPr>
            <a:stCxn id="18" idx="1"/>
            <a:endCxn id="8" idx="3"/>
          </p:cNvCxnSpPr>
          <p:nvPr/>
        </p:nvCxnSpPr>
        <p:spPr>
          <a:xfrm flipH="1">
            <a:off x="7016781" y="3579726"/>
            <a:ext cx="210932" cy="265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7227708" y="2801762"/>
            <a:ext cx="1098234" cy="332966"/>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23" name="Straight Arrow Connector 22"/>
          <p:cNvCxnSpPr>
            <a:stCxn id="22" idx="1"/>
          </p:cNvCxnSpPr>
          <p:nvPr/>
        </p:nvCxnSpPr>
        <p:spPr>
          <a:xfrm flipH="1">
            <a:off x="7016778" y="2968248"/>
            <a:ext cx="210930" cy="34212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7141683" y="1658247"/>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Audit</a:t>
            </a:r>
          </a:p>
        </p:txBody>
      </p:sp>
      <p:cxnSp>
        <p:nvCxnSpPr>
          <p:cNvPr id="27" name="Straight Arrow Connector 26"/>
          <p:cNvCxnSpPr>
            <a:stCxn id="22" idx="0"/>
            <a:endCxn id="26" idx="2"/>
          </p:cNvCxnSpPr>
          <p:nvPr/>
        </p:nvCxnSpPr>
        <p:spPr>
          <a:xfrm flipV="1">
            <a:off x="7776826" y="2202267"/>
            <a:ext cx="6970" cy="599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7230546" y="4062869"/>
            <a:ext cx="1098234" cy="347571"/>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31" name="Straight Arrow Connector 30"/>
          <p:cNvCxnSpPr>
            <a:stCxn id="30" idx="1"/>
          </p:cNvCxnSpPr>
          <p:nvPr/>
        </p:nvCxnSpPr>
        <p:spPr>
          <a:xfrm flipH="1" flipV="1">
            <a:off x="7016778" y="3854388"/>
            <a:ext cx="213765" cy="38226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10514922" y="4915317"/>
            <a:ext cx="1384786"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Dashboard</a:t>
            </a:r>
          </a:p>
        </p:txBody>
      </p:sp>
      <p:cxnSp>
        <p:nvCxnSpPr>
          <p:cNvPr id="35" name="Straight Arrow Connector 34"/>
          <p:cNvCxnSpPr>
            <a:stCxn id="30" idx="3"/>
            <a:endCxn id="34" idx="0"/>
          </p:cNvCxnSpPr>
          <p:nvPr/>
        </p:nvCxnSpPr>
        <p:spPr>
          <a:xfrm>
            <a:off x="8328780" y="4236655"/>
            <a:ext cx="2878535" cy="678665"/>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pic>
        <p:nvPicPr>
          <p:cNvPr id="4098" name="Picture 2" descr="C:\Users\ClemensV\AppData\Local\Microsoft\Windows\Temporary Internet Files\Content.IE5\652BYJUR\MP900442952[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37535" y="5605336"/>
            <a:ext cx="744181" cy="1114509"/>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5795015" y="4053155"/>
            <a:ext cx="1098234" cy="372700"/>
          </a:xfrm>
          <a:prstGeom prst="rect">
            <a:avLst/>
          </a:prstGeom>
        </p:spPr>
        <p:style>
          <a:lnRef idx="1">
            <a:schemeClr val="accent6"/>
          </a:lnRef>
          <a:fillRef idx="2">
            <a:schemeClr val="accent6"/>
          </a:fillRef>
          <a:effectRef idx="1">
            <a:schemeClr val="accent6"/>
          </a:effectRef>
          <a:fontRef idx="minor">
            <a:schemeClr val="dk1"/>
          </a:fontRef>
        </p:style>
        <p:txBody>
          <a:bodyPr lIns="93265" tIns="46632" rIns="93265" bIns="46632" rtlCol="0" anchor="ctr"/>
          <a:lstStyle/>
          <a:p>
            <a:pPr algn="ctr" defTabSz="1241528"/>
            <a:r>
              <a:rPr lang="en-US" sz="2000" dirty="0">
                <a:solidFill>
                  <a:srgbClr val="000000"/>
                </a:solidFill>
                <a:latin typeface="Segoe Light" pitchFamily="34" charset="0"/>
              </a:rPr>
              <a:t>Sub</a:t>
            </a:r>
          </a:p>
        </p:txBody>
      </p:sp>
      <p:cxnSp>
        <p:nvCxnSpPr>
          <p:cNvPr id="52" name="Straight Arrow Connector 51"/>
          <p:cNvCxnSpPr>
            <a:stCxn id="39" idx="0"/>
          </p:cNvCxnSpPr>
          <p:nvPr/>
        </p:nvCxnSpPr>
        <p:spPr>
          <a:xfrm flipH="1" flipV="1">
            <a:off x="6344133" y="3854390"/>
            <a:ext cx="1" cy="198763"/>
          </a:xfrm>
          <a:prstGeom prst="straightConnector1">
            <a:avLst/>
          </a:prstGeom>
          <a:ln>
            <a:headEnd type="triangle"/>
            <a:tailEnd type="none"/>
          </a:ln>
        </p:spPr>
        <p:style>
          <a:lnRef idx="2">
            <a:schemeClr val="accent6"/>
          </a:lnRef>
          <a:fillRef idx="0">
            <a:schemeClr val="accent6"/>
          </a:fillRef>
          <a:effectRef idx="1">
            <a:schemeClr val="accent6"/>
          </a:effectRef>
          <a:fontRef idx="minor">
            <a:schemeClr val="tx1"/>
          </a:fontRef>
        </p:style>
      </p:cxnSp>
      <p:sp>
        <p:nvSpPr>
          <p:cNvPr id="58" name="Rectangle 57"/>
          <p:cNvSpPr/>
          <p:nvPr/>
        </p:nvSpPr>
        <p:spPr>
          <a:xfrm>
            <a:off x="2136562" y="4753414"/>
            <a:ext cx="1284231" cy="851923"/>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err="1">
                <a:solidFill>
                  <a:srgbClr val="000000"/>
                </a:solidFill>
                <a:latin typeface="Segoe Light" pitchFamily="34" charset="0"/>
              </a:rPr>
              <a:t>MartVue</a:t>
            </a:r>
            <a:r>
              <a:rPr lang="en-US" sz="1900" dirty="0">
                <a:solidFill>
                  <a:srgbClr val="000000"/>
                </a:solidFill>
                <a:latin typeface="Segoe Light" pitchFamily="34" charset="0"/>
              </a:rPr>
              <a:t> Analyzer</a:t>
            </a:r>
          </a:p>
        </p:txBody>
      </p:sp>
      <p:cxnSp>
        <p:nvCxnSpPr>
          <p:cNvPr id="59" name="Straight Arrow Connector 58"/>
          <p:cNvCxnSpPr>
            <a:stCxn id="39" idx="1"/>
            <a:endCxn id="58" idx="0"/>
          </p:cNvCxnSpPr>
          <p:nvPr/>
        </p:nvCxnSpPr>
        <p:spPr>
          <a:xfrm rot="10800000" flipV="1">
            <a:off x="2778676" y="4239504"/>
            <a:ext cx="3016339" cy="513910"/>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sp>
        <p:nvSpPr>
          <p:cNvPr id="68" name="Rectangle 67"/>
          <p:cNvSpPr/>
          <p:nvPr/>
        </p:nvSpPr>
        <p:spPr bwMode="auto">
          <a:xfrm>
            <a:off x="4126508" y="4740735"/>
            <a:ext cx="4499678" cy="971462"/>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70" name="Rectangle 69"/>
          <p:cNvSpPr/>
          <p:nvPr/>
        </p:nvSpPr>
        <p:spPr>
          <a:xfrm>
            <a:off x="4820309" y="4903922"/>
            <a:ext cx="2196469" cy="544019"/>
          </a:xfrm>
          <a:prstGeom prst="rect">
            <a:avLst/>
          </a:prstGeom>
        </p:spPr>
        <p:style>
          <a:lnRef idx="1">
            <a:schemeClr val="accent6"/>
          </a:lnRef>
          <a:fillRef idx="2">
            <a:schemeClr val="accent6"/>
          </a:fillRef>
          <a:effectRef idx="1">
            <a:schemeClr val="accent6"/>
          </a:effectRef>
          <a:fontRef idx="minor">
            <a:schemeClr val="dk1"/>
          </a:fontRef>
        </p:style>
        <p:txBody>
          <a:bodyPr lIns="93265" tIns="46632" rIns="93265" bIns="46632" rtlCol="0" anchor="ctr"/>
          <a:lstStyle/>
          <a:p>
            <a:pPr algn="ctr" defTabSz="1241528"/>
            <a:r>
              <a:rPr lang="en-US" sz="2000" dirty="0">
                <a:solidFill>
                  <a:srgbClr val="000000"/>
                </a:solidFill>
                <a:latin typeface="Segoe Light" pitchFamily="34" charset="0"/>
              </a:rPr>
              <a:t>Analysis Topic</a:t>
            </a:r>
          </a:p>
        </p:txBody>
      </p:sp>
      <p:cxnSp>
        <p:nvCxnSpPr>
          <p:cNvPr id="71" name="Straight Arrow Connector 58"/>
          <p:cNvCxnSpPr>
            <a:stCxn id="58" idx="3"/>
            <a:endCxn id="70" idx="1"/>
          </p:cNvCxnSpPr>
          <p:nvPr/>
        </p:nvCxnSpPr>
        <p:spPr>
          <a:xfrm flipV="1">
            <a:off x="3420793" y="5175933"/>
            <a:ext cx="1399518" cy="3443"/>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
        <p:nvSpPr>
          <p:cNvPr id="74" name="Rectangle 73"/>
          <p:cNvSpPr/>
          <p:nvPr/>
        </p:nvSpPr>
        <p:spPr>
          <a:xfrm>
            <a:off x="7230546" y="5002147"/>
            <a:ext cx="1098234" cy="347571"/>
          </a:xfrm>
          <a:prstGeom prst="rect">
            <a:avLst/>
          </a:prstGeom>
        </p:spPr>
        <p:style>
          <a:lnRef idx="1">
            <a:schemeClr val="accent6"/>
          </a:lnRef>
          <a:fillRef idx="2">
            <a:schemeClr val="accent6"/>
          </a:fillRef>
          <a:effectRef idx="1">
            <a:schemeClr val="accent6"/>
          </a:effectRef>
          <a:fontRef idx="minor">
            <a:schemeClr val="dk1"/>
          </a:fontRef>
        </p:style>
        <p:txBody>
          <a:bodyPr lIns="93265" tIns="46632" rIns="93265" bIns="46632" rtlCol="0" anchor="ctr"/>
          <a:lstStyle/>
          <a:p>
            <a:pPr algn="ctr" defTabSz="1241528"/>
            <a:r>
              <a:rPr lang="en-US" sz="2000" dirty="0">
                <a:solidFill>
                  <a:srgbClr val="000000"/>
                </a:solidFill>
                <a:latin typeface="Segoe Light" pitchFamily="34" charset="0"/>
              </a:rPr>
              <a:t>Sub</a:t>
            </a:r>
          </a:p>
        </p:txBody>
      </p:sp>
      <p:cxnSp>
        <p:nvCxnSpPr>
          <p:cNvPr id="75" name="Straight Arrow Connector 74"/>
          <p:cNvCxnSpPr>
            <a:stCxn id="74" idx="1"/>
            <a:endCxn id="70" idx="3"/>
          </p:cNvCxnSpPr>
          <p:nvPr/>
        </p:nvCxnSpPr>
        <p:spPr>
          <a:xfrm flipH="1">
            <a:off x="7016781" y="5175931"/>
            <a:ext cx="213766" cy="0"/>
          </a:xfrm>
          <a:prstGeom prst="straightConnector1">
            <a:avLst/>
          </a:prstGeom>
          <a:ln>
            <a:headEnd type="triangle"/>
            <a:tailEnd type="none"/>
          </a:ln>
        </p:spPr>
        <p:style>
          <a:lnRef idx="2">
            <a:schemeClr val="accent6"/>
          </a:lnRef>
          <a:fillRef idx="0">
            <a:schemeClr val="accent6"/>
          </a:fillRef>
          <a:effectRef idx="1">
            <a:schemeClr val="accent6"/>
          </a:effectRef>
          <a:fontRef idx="minor">
            <a:schemeClr val="tx1"/>
          </a:fontRef>
        </p:style>
      </p:cxnSp>
      <p:cxnSp>
        <p:nvCxnSpPr>
          <p:cNvPr id="78" name="Straight Arrow Connector 77"/>
          <p:cNvCxnSpPr>
            <a:stCxn id="74" idx="3"/>
            <a:endCxn id="34" idx="1"/>
          </p:cNvCxnSpPr>
          <p:nvPr/>
        </p:nvCxnSpPr>
        <p:spPr>
          <a:xfrm>
            <a:off x="8328782" y="5175933"/>
            <a:ext cx="2186142" cy="1139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41" name="Rectangle 40"/>
          <p:cNvSpPr/>
          <p:nvPr/>
        </p:nvSpPr>
        <p:spPr>
          <a:xfrm>
            <a:off x="5260495" y="6157403"/>
            <a:ext cx="227866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Real-Time Analysis</a:t>
            </a:r>
          </a:p>
        </p:txBody>
      </p:sp>
    </p:spTree>
    <p:extLst>
      <p:ext uri="{BB962C8B-B14F-4D97-AF65-F5344CB8AC3E}">
        <p14:creationId xmlns:p14="http://schemas.microsoft.com/office/powerpoint/2010/main" val="17712954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925"/>
          <a:stretch/>
        </p:blipFill>
        <p:spPr bwMode="auto">
          <a:xfrm>
            <a:off x="0" y="1"/>
            <a:ext cx="12436475" cy="15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C:\Users\ClemensV\AppData\Local\Microsoft\Windows\Temporary Internet Files\Content.IE5\6J84G4WH\MP90038762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167" b="90000" l="9813" r="89953"/>
                    </a14:imgEffect>
                  </a14:imgLayer>
                </a14:imgProps>
              </a:ext>
              <a:ext uri="{28A0092B-C50C-407E-A947-70E740481C1C}">
                <a14:useLocalDpi xmlns:a14="http://schemas.microsoft.com/office/drawing/2010/main" val="0"/>
              </a:ext>
            </a:extLst>
          </a:blip>
          <a:srcRect/>
          <a:stretch>
            <a:fillRect/>
          </a:stretch>
        </p:blipFill>
        <p:spPr bwMode="auto">
          <a:xfrm>
            <a:off x="10767996" y="2169673"/>
            <a:ext cx="998526" cy="139923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ClemensV\AppData\Local\Microsoft\Windows\Temporary Internet Files\Content.IE5\TD0WYAKT\MP90031434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3519" y="2752991"/>
            <a:ext cx="811275" cy="6663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7044" y="3303856"/>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Store</a:t>
            </a:r>
          </a:p>
        </p:txBody>
      </p:sp>
      <p:sp>
        <p:nvSpPr>
          <p:cNvPr id="8" name="Rectangle 7"/>
          <p:cNvSpPr/>
          <p:nvPr/>
        </p:nvSpPr>
        <p:spPr>
          <a:xfrm>
            <a:off x="4820309" y="3310370"/>
            <a:ext cx="2196469" cy="544019"/>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Data Collection Topic</a:t>
            </a:r>
          </a:p>
        </p:txBody>
      </p:sp>
      <p:sp>
        <p:nvSpPr>
          <p:cNvPr id="2" name="Rectangle 1"/>
          <p:cNvSpPr/>
          <p:nvPr/>
        </p:nvSpPr>
        <p:spPr bwMode="auto">
          <a:xfrm>
            <a:off x="4126508" y="2549154"/>
            <a:ext cx="4499678" cy="2045864"/>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4" name="Rectangle 3"/>
          <p:cNvSpPr/>
          <p:nvPr/>
        </p:nvSpPr>
        <p:spPr>
          <a:xfrm>
            <a:off x="5795016" y="2549151"/>
            <a:ext cx="1464727" cy="417340"/>
          </a:xfrm>
          <a:prstGeom prst="rect">
            <a:avLst/>
          </a:prstGeom>
        </p:spPr>
        <p:txBody>
          <a:bodyPr wrap="none" lIns="93265" tIns="46632" rIns="93265" bIns="46632">
            <a:spAutoFit/>
          </a:bodyPr>
          <a:lstStyle/>
          <a:p>
            <a:pPr defTabSz="932603"/>
            <a:r>
              <a:rPr lang="en-US" sz="2100" dirty="0">
                <a:solidFill>
                  <a:srgbClr val="000000"/>
                </a:solidFill>
                <a:latin typeface="Segoe UI Light" pitchFamily="34" charset="0"/>
              </a:rPr>
              <a:t>Service Bus</a:t>
            </a:r>
          </a:p>
        </p:txBody>
      </p:sp>
      <p:cxnSp>
        <p:nvCxnSpPr>
          <p:cNvPr id="12" name="Straight Arrow Connector 11"/>
          <p:cNvCxnSpPr>
            <a:stCxn id="7" idx="3"/>
            <a:endCxn id="8" idx="1"/>
          </p:cNvCxnSpPr>
          <p:nvPr/>
        </p:nvCxnSpPr>
        <p:spPr>
          <a:xfrm>
            <a:off x="2021274" y="3575869"/>
            <a:ext cx="2799037" cy="6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0625146" y="3307502"/>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Inventory</a:t>
            </a:r>
          </a:p>
        </p:txBody>
      </p:sp>
      <p:cxnSp>
        <p:nvCxnSpPr>
          <p:cNvPr id="16" name="Straight Arrow Connector 15"/>
          <p:cNvCxnSpPr>
            <a:endCxn id="15" idx="1"/>
          </p:cNvCxnSpPr>
          <p:nvPr/>
        </p:nvCxnSpPr>
        <p:spPr>
          <a:xfrm>
            <a:off x="8357936" y="3568912"/>
            <a:ext cx="2267210" cy="106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054" name="Picture 6" descr="C:\Users\ClemensV\AppData\Local\Microsoft\Windows\Temporary Internet Files\Content.IE5\6J84G4WH\MP900442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9954718" y="1634291"/>
            <a:ext cx="813278" cy="5073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Elbow Connector 12"/>
          <p:cNvCxnSpPr>
            <a:stCxn id="2052" idx="0"/>
            <a:endCxn id="2054" idx="1"/>
          </p:cNvCxnSpPr>
          <p:nvPr/>
        </p:nvCxnSpPr>
        <p:spPr>
          <a:xfrm rot="16200000" flipV="1">
            <a:off x="10876766" y="1779180"/>
            <a:ext cx="281725" cy="49926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sp>
        <p:nvSpPr>
          <p:cNvPr id="18" name="Rectangle 17"/>
          <p:cNvSpPr/>
          <p:nvPr/>
        </p:nvSpPr>
        <p:spPr>
          <a:xfrm>
            <a:off x="7227711" y="3419322"/>
            <a:ext cx="1098234" cy="320809"/>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19" name="Straight Arrow Connector 18"/>
          <p:cNvCxnSpPr>
            <a:stCxn id="18" idx="1"/>
            <a:endCxn id="8" idx="3"/>
          </p:cNvCxnSpPr>
          <p:nvPr/>
        </p:nvCxnSpPr>
        <p:spPr>
          <a:xfrm flipH="1">
            <a:off x="7016781" y="3579726"/>
            <a:ext cx="210932" cy="265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7227708" y="2801762"/>
            <a:ext cx="1098234" cy="332966"/>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23" name="Straight Arrow Connector 22"/>
          <p:cNvCxnSpPr>
            <a:stCxn id="22" idx="1"/>
          </p:cNvCxnSpPr>
          <p:nvPr/>
        </p:nvCxnSpPr>
        <p:spPr>
          <a:xfrm flipH="1">
            <a:off x="7016778" y="2968248"/>
            <a:ext cx="210930" cy="34212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7141683" y="1658247"/>
            <a:ext cx="1284231"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Audit</a:t>
            </a:r>
          </a:p>
        </p:txBody>
      </p:sp>
      <p:cxnSp>
        <p:nvCxnSpPr>
          <p:cNvPr id="27" name="Straight Arrow Connector 26"/>
          <p:cNvCxnSpPr>
            <a:stCxn id="22" idx="0"/>
            <a:endCxn id="26" idx="2"/>
          </p:cNvCxnSpPr>
          <p:nvPr/>
        </p:nvCxnSpPr>
        <p:spPr>
          <a:xfrm flipV="1">
            <a:off x="7776826" y="2202267"/>
            <a:ext cx="6970" cy="599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7230546" y="4062869"/>
            <a:ext cx="1098234" cy="347571"/>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31" name="Straight Arrow Connector 30"/>
          <p:cNvCxnSpPr>
            <a:stCxn id="30" idx="1"/>
          </p:cNvCxnSpPr>
          <p:nvPr/>
        </p:nvCxnSpPr>
        <p:spPr>
          <a:xfrm flipH="1" flipV="1">
            <a:off x="7016778" y="3854388"/>
            <a:ext cx="213765" cy="382265"/>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10502317" y="4915317"/>
            <a:ext cx="1410002" cy="544019"/>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a:solidFill>
                  <a:srgbClr val="000000"/>
                </a:solidFill>
                <a:latin typeface="Segoe Light" pitchFamily="34" charset="0"/>
              </a:rPr>
              <a:t>Dashboard</a:t>
            </a:r>
          </a:p>
        </p:txBody>
      </p:sp>
      <p:cxnSp>
        <p:nvCxnSpPr>
          <p:cNvPr id="35" name="Straight Arrow Connector 34"/>
          <p:cNvCxnSpPr>
            <a:stCxn id="30" idx="3"/>
            <a:endCxn id="34" idx="0"/>
          </p:cNvCxnSpPr>
          <p:nvPr/>
        </p:nvCxnSpPr>
        <p:spPr>
          <a:xfrm>
            <a:off x="8328779" y="4236655"/>
            <a:ext cx="2878537" cy="678665"/>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pic>
        <p:nvPicPr>
          <p:cNvPr id="4098" name="Picture 2" descr="C:\Users\ClemensV\AppData\Local\Microsoft\Windows\Temporary Internet Files\Content.IE5\652BYJUR\MP900442952[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37535" y="5605336"/>
            <a:ext cx="744181" cy="1114509"/>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5795015" y="4053155"/>
            <a:ext cx="1098234" cy="372700"/>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52" name="Straight Arrow Connector 51"/>
          <p:cNvCxnSpPr>
            <a:stCxn id="39" idx="0"/>
          </p:cNvCxnSpPr>
          <p:nvPr/>
        </p:nvCxnSpPr>
        <p:spPr>
          <a:xfrm flipH="1" flipV="1">
            <a:off x="6344133" y="3854390"/>
            <a:ext cx="1" cy="198763"/>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sp>
        <p:nvSpPr>
          <p:cNvPr id="58" name="Rectangle 57"/>
          <p:cNvSpPr/>
          <p:nvPr/>
        </p:nvSpPr>
        <p:spPr>
          <a:xfrm>
            <a:off x="2136562" y="4753414"/>
            <a:ext cx="1284231" cy="851923"/>
          </a:xfrm>
          <a:prstGeom prst="rect">
            <a:avLst/>
          </a:prstGeom>
        </p:spPr>
        <p:style>
          <a:lnRef idx="1">
            <a:schemeClr val="accent3"/>
          </a:lnRef>
          <a:fillRef idx="2">
            <a:schemeClr val="accent3"/>
          </a:fillRef>
          <a:effectRef idx="1">
            <a:schemeClr val="accent3"/>
          </a:effectRef>
          <a:fontRef idx="minor">
            <a:schemeClr val="dk1"/>
          </a:fontRef>
        </p:style>
        <p:txBody>
          <a:bodyPr lIns="93265" tIns="46632" rIns="93265" bIns="46632" rtlCol="0" anchor="ctr"/>
          <a:lstStyle/>
          <a:p>
            <a:pPr algn="ctr" defTabSz="1241528"/>
            <a:r>
              <a:rPr lang="en-US" sz="1900" dirty="0" err="1">
                <a:solidFill>
                  <a:srgbClr val="000000"/>
                </a:solidFill>
                <a:latin typeface="Segoe Light" pitchFamily="34" charset="0"/>
              </a:rPr>
              <a:t>MartVue</a:t>
            </a:r>
            <a:r>
              <a:rPr lang="en-US" sz="1900" dirty="0">
                <a:solidFill>
                  <a:srgbClr val="000000"/>
                </a:solidFill>
                <a:latin typeface="Segoe Light" pitchFamily="34" charset="0"/>
              </a:rPr>
              <a:t> Analyzer</a:t>
            </a:r>
          </a:p>
        </p:txBody>
      </p:sp>
      <p:cxnSp>
        <p:nvCxnSpPr>
          <p:cNvPr id="59" name="Straight Arrow Connector 58"/>
          <p:cNvCxnSpPr>
            <a:stCxn id="39" idx="1"/>
            <a:endCxn id="58" idx="0"/>
          </p:cNvCxnSpPr>
          <p:nvPr/>
        </p:nvCxnSpPr>
        <p:spPr>
          <a:xfrm rot="10800000" flipV="1">
            <a:off x="2778676" y="4239504"/>
            <a:ext cx="3016339" cy="51391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68" name="Rectangle 67"/>
          <p:cNvSpPr/>
          <p:nvPr/>
        </p:nvSpPr>
        <p:spPr bwMode="auto">
          <a:xfrm>
            <a:off x="4126508" y="4740735"/>
            <a:ext cx="4499678" cy="971462"/>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70" name="Rectangle 69"/>
          <p:cNvSpPr/>
          <p:nvPr/>
        </p:nvSpPr>
        <p:spPr>
          <a:xfrm>
            <a:off x="4820309" y="4903922"/>
            <a:ext cx="2196469" cy="544019"/>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Analysis Topic</a:t>
            </a:r>
          </a:p>
        </p:txBody>
      </p:sp>
      <p:cxnSp>
        <p:nvCxnSpPr>
          <p:cNvPr id="71" name="Straight Arrow Connector 58"/>
          <p:cNvCxnSpPr>
            <a:stCxn id="58" idx="3"/>
            <a:endCxn id="70" idx="1"/>
          </p:cNvCxnSpPr>
          <p:nvPr/>
        </p:nvCxnSpPr>
        <p:spPr>
          <a:xfrm flipV="1">
            <a:off x="3420793" y="5175933"/>
            <a:ext cx="1399518" cy="3443"/>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74" name="Rectangle 73"/>
          <p:cNvSpPr/>
          <p:nvPr/>
        </p:nvSpPr>
        <p:spPr>
          <a:xfrm>
            <a:off x="7230546" y="5002147"/>
            <a:ext cx="1098234" cy="347571"/>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lIns="93265" tIns="46632" rIns="93265" bIns="46632" rtlCol="0" anchor="ctr"/>
          <a:lstStyle/>
          <a:p>
            <a:pPr algn="ctr" defTabSz="1241528"/>
            <a:r>
              <a:rPr lang="en-US" sz="2000" dirty="0">
                <a:solidFill>
                  <a:schemeClr val="bg1"/>
                </a:solidFill>
                <a:latin typeface="Segoe Light" pitchFamily="34" charset="0"/>
              </a:rPr>
              <a:t>Sub</a:t>
            </a:r>
          </a:p>
        </p:txBody>
      </p:sp>
      <p:cxnSp>
        <p:nvCxnSpPr>
          <p:cNvPr id="75" name="Straight Arrow Connector 74"/>
          <p:cNvCxnSpPr>
            <a:stCxn id="74" idx="1"/>
            <a:endCxn id="70" idx="3"/>
          </p:cNvCxnSpPr>
          <p:nvPr/>
        </p:nvCxnSpPr>
        <p:spPr>
          <a:xfrm flipH="1">
            <a:off x="7016781" y="5175931"/>
            <a:ext cx="213766" cy="0"/>
          </a:xfrm>
          <a:prstGeom prst="straightConnector1">
            <a:avLst/>
          </a:prstGeom>
          <a:ln>
            <a:headEnd type="triangle"/>
            <a:tailEnd type="none"/>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74" idx="3"/>
            <a:endCxn id="34" idx="1"/>
          </p:cNvCxnSpPr>
          <p:nvPr/>
        </p:nvCxnSpPr>
        <p:spPr>
          <a:xfrm>
            <a:off x="8328781" y="5175933"/>
            <a:ext cx="2173536" cy="113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3" name="Rectangle 82"/>
          <p:cNvSpPr/>
          <p:nvPr/>
        </p:nvSpPr>
        <p:spPr>
          <a:xfrm>
            <a:off x="6229442" y="6081352"/>
            <a:ext cx="2196469" cy="544019"/>
          </a:xfrm>
          <a:prstGeom prst="rect">
            <a:avLst/>
          </a:prstGeom>
        </p:spPr>
        <p:style>
          <a:lnRef idx="1">
            <a:schemeClr val="accent6"/>
          </a:lnRef>
          <a:fillRef idx="2">
            <a:schemeClr val="accent6"/>
          </a:fillRef>
          <a:effectRef idx="1">
            <a:schemeClr val="accent6"/>
          </a:effectRef>
          <a:fontRef idx="minor">
            <a:schemeClr val="dk1"/>
          </a:fontRef>
        </p:style>
        <p:txBody>
          <a:bodyPr lIns="93265" tIns="46632" rIns="93265" bIns="46632" rtlCol="0" anchor="ctr"/>
          <a:lstStyle/>
          <a:p>
            <a:pPr algn="ctr" defTabSz="1241528"/>
            <a:r>
              <a:rPr lang="en-US" sz="2000" dirty="0">
                <a:solidFill>
                  <a:srgbClr val="000000"/>
                </a:solidFill>
                <a:latin typeface="Segoe Light" pitchFamily="34" charset="0"/>
              </a:rPr>
              <a:t>Catalog Topic</a:t>
            </a:r>
          </a:p>
        </p:txBody>
      </p:sp>
      <p:sp>
        <p:nvSpPr>
          <p:cNvPr id="84" name="Rectangle 83"/>
          <p:cNvSpPr/>
          <p:nvPr/>
        </p:nvSpPr>
        <p:spPr bwMode="auto">
          <a:xfrm>
            <a:off x="4094293" y="5867630"/>
            <a:ext cx="4499678" cy="971462"/>
          </a:xfrm>
          <a:prstGeom prst="rect">
            <a:avLst/>
          </a:prstGeom>
          <a:noFill/>
          <a:ln>
            <a:prstDash val="sys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9" tIns="46630" rIns="93259" bIns="46630" numCol="1" rtlCol="0" anchor="ctr" anchorCtr="0" compatLnSpc="1">
            <a:prstTxWarp prst="textNoShape">
              <a:avLst/>
            </a:prstTxWarp>
          </a:bodyPr>
          <a:lstStyle/>
          <a:p>
            <a:pPr algn="ctr" defTabSz="932333"/>
            <a:endParaRPr lang="en-US" dirty="0">
              <a:solidFill>
                <a:srgbClr val="FFFFFF">
                  <a:alpha val="99000"/>
                </a:srgbClr>
              </a:solidFill>
            </a:endParaRPr>
          </a:p>
        </p:txBody>
      </p:sp>
      <p:sp>
        <p:nvSpPr>
          <p:cNvPr id="85" name="Rectangle 84"/>
          <p:cNvSpPr/>
          <p:nvPr/>
        </p:nvSpPr>
        <p:spPr>
          <a:xfrm>
            <a:off x="4820309" y="6179577"/>
            <a:ext cx="1098234" cy="347571"/>
          </a:xfrm>
          <a:prstGeom prst="rect">
            <a:avLst/>
          </a:prstGeom>
        </p:spPr>
        <p:style>
          <a:lnRef idx="1">
            <a:schemeClr val="accent6"/>
          </a:lnRef>
          <a:fillRef idx="2">
            <a:schemeClr val="accent6"/>
          </a:fillRef>
          <a:effectRef idx="1">
            <a:schemeClr val="accent6"/>
          </a:effectRef>
          <a:fontRef idx="minor">
            <a:schemeClr val="dk1"/>
          </a:fontRef>
        </p:style>
        <p:txBody>
          <a:bodyPr lIns="93265" tIns="46632" rIns="93265" bIns="46632" rtlCol="0" anchor="ctr"/>
          <a:lstStyle/>
          <a:p>
            <a:pPr algn="ctr" defTabSz="1241528"/>
            <a:r>
              <a:rPr lang="en-US" sz="2000" dirty="0">
                <a:solidFill>
                  <a:srgbClr val="000000"/>
                </a:solidFill>
                <a:latin typeface="Segoe Light" pitchFamily="34" charset="0"/>
              </a:rPr>
              <a:t>Sub</a:t>
            </a:r>
          </a:p>
        </p:txBody>
      </p:sp>
      <p:cxnSp>
        <p:nvCxnSpPr>
          <p:cNvPr id="86" name="Straight Arrow Connector 85"/>
          <p:cNvCxnSpPr>
            <a:stCxn id="85" idx="1"/>
            <a:endCxn id="7" idx="2"/>
          </p:cNvCxnSpPr>
          <p:nvPr/>
        </p:nvCxnSpPr>
        <p:spPr>
          <a:xfrm rot="10800000">
            <a:off x="1379156" y="3847879"/>
            <a:ext cx="3441153" cy="2505485"/>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cxnSp>
        <p:nvCxnSpPr>
          <p:cNvPr id="89" name="Straight Arrow Connector 88"/>
          <p:cNvCxnSpPr>
            <a:stCxn id="85" idx="3"/>
            <a:endCxn id="83" idx="1"/>
          </p:cNvCxnSpPr>
          <p:nvPr/>
        </p:nvCxnSpPr>
        <p:spPr>
          <a:xfrm>
            <a:off x="5918547" y="6353361"/>
            <a:ext cx="310900" cy="0"/>
          </a:xfrm>
          <a:prstGeom prst="straightConnector1">
            <a:avLst/>
          </a:prstGeom>
          <a:ln>
            <a:headEnd type="triangle"/>
            <a:tailEnd type="none"/>
          </a:ln>
        </p:spPr>
        <p:style>
          <a:lnRef idx="2">
            <a:schemeClr val="accent6"/>
          </a:lnRef>
          <a:fillRef idx="0">
            <a:schemeClr val="accent6"/>
          </a:fillRef>
          <a:effectRef idx="1">
            <a:schemeClr val="accent6"/>
          </a:effectRef>
          <a:fontRef idx="minor">
            <a:schemeClr val="tx1"/>
          </a:fontRef>
        </p:style>
      </p:cxnSp>
      <p:cxnSp>
        <p:nvCxnSpPr>
          <p:cNvPr id="92" name="Straight Arrow Connector 34"/>
          <p:cNvCxnSpPr>
            <a:stCxn id="34" idx="2"/>
            <a:endCxn id="83" idx="3"/>
          </p:cNvCxnSpPr>
          <p:nvPr/>
        </p:nvCxnSpPr>
        <p:spPr>
          <a:xfrm rot="5400000">
            <a:off x="9369604" y="4515646"/>
            <a:ext cx="894025" cy="2781405"/>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sp>
        <p:nvSpPr>
          <p:cNvPr id="41" name="Rectangle 40"/>
          <p:cNvSpPr/>
          <p:nvPr/>
        </p:nvSpPr>
        <p:spPr>
          <a:xfrm>
            <a:off x="23685" y="4802908"/>
            <a:ext cx="1304042" cy="740506"/>
          </a:xfrm>
          <a:prstGeom prst="rect">
            <a:avLst/>
          </a:prstGeom>
        </p:spPr>
        <p:txBody>
          <a:bodyPr wrap="none" lIns="93265" tIns="46632" rIns="93265" bIns="46632">
            <a:spAutoFit/>
          </a:bodyPr>
          <a:lstStyle/>
          <a:p>
            <a:pPr algn="ctr" defTabSz="932603"/>
            <a:r>
              <a:rPr lang="en-US" sz="2100" dirty="0">
                <a:solidFill>
                  <a:srgbClr val="000000"/>
                </a:solidFill>
                <a:latin typeface="Segoe UI Light" pitchFamily="34" charset="0"/>
              </a:rPr>
              <a:t>Scale-Out</a:t>
            </a:r>
          </a:p>
          <a:p>
            <a:pPr algn="ctr" defTabSz="932603"/>
            <a:r>
              <a:rPr lang="en-US" sz="2100" dirty="0" err="1">
                <a:solidFill>
                  <a:srgbClr val="000000"/>
                </a:solidFill>
                <a:latin typeface="Segoe UI Light" pitchFamily="34" charset="0"/>
              </a:rPr>
              <a:t>Eventing</a:t>
            </a:r>
            <a:endParaRPr lang="en-US" sz="2100" dirty="0">
              <a:solidFill>
                <a:srgbClr val="000000"/>
              </a:solidFill>
              <a:latin typeface="Segoe UI Light" pitchFamily="34" charset="0"/>
            </a:endParaRPr>
          </a:p>
        </p:txBody>
      </p:sp>
    </p:spTree>
    <p:extLst>
      <p:ext uri="{BB962C8B-B14F-4D97-AF65-F5344CB8AC3E}">
        <p14:creationId xmlns:p14="http://schemas.microsoft.com/office/powerpoint/2010/main" val="27972426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dirty="0"/>
          </a:p>
        </p:txBody>
      </p:sp>
      <p:sp>
        <p:nvSpPr>
          <p:cNvPr id="4" name="Title 3"/>
          <p:cNvSpPr>
            <a:spLocks noGrp="1"/>
          </p:cNvSpPr>
          <p:nvPr>
            <p:ph type="title"/>
          </p:nvPr>
        </p:nvSpPr>
        <p:spPr/>
        <p:txBody>
          <a:bodyPr/>
          <a:lstStyle/>
          <a:p>
            <a:r>
              <a:rPr lang="en-US" dirty="0" smtClean="0"/>
              <a:t>New Service Bus features in</a:t>
            </a:r>
            <a:br>
              <a:rPr lang="en-US" dirty="0" smtClean="0"/>
            </a:br>
            <a:r>
              <a:rPr lang="en-US" dirty="0" smtClean="0"/>
              <a:t>Windows Azure SDK 1.8</a:t>
            </a:r>
            <a:endParaRPr lang="en-US" sz="3200" dirty="0"/>
          </a:p>
        </p:txBody>
      </p:sp>
    </p:spTree>
    <p:extLst>
      <p:ext uri="{BB962C8B-B14F-4D97-AF65-F5344CB8AC3E}">
        <p14:creationId xmlns:p14="http://schemas.microsoft.com/office/powerpoint/2010/main" val="35648609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Message auto-forwarding</a:t>
            </a:r>
            <a:endParaRPr lang="en-US" dirty="0"/>
          </a:p>
        </p:txBody>
      </p:sp>
      <p:pic>
        <p:nvPicPr>
          <p:cNvPr id="7" name="Picture Placeholder 5"/>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t="206" b="206"/>
          <a:stretch>
            <a:fillRect/>
          </a:stretch>
        </p:blipFill>
        <p:spPr>
          <a:xfrm>
            <a:off x="549533" y="1539887"/>
            <a:ext cx="3339630" cy="3329200"/>
          </a:xfrm>
          <a:prstGeom prst="rect">
            <a:avLst/>
          </a:prstGeom>
        </p:spPr>
      </p:pic>
      <p:sp>
        <p:nvSpPr>
          <p:cNvPr id="9" name="Text Placeholder 1"/>
          <p:cNvSpPr>
            <a:spLocks noGrp="1"/>
          </p:cNvSpPr>
          <p:nvPr>
            <p:ph type="body" sz="quarter" idx="15"/>
          </p:nvPr>
        </p:nvSpPr>
        <p:spPr>
          <a:xfrm>
            <a:off x="5761040" y="1539887"/>
            <a:ext cx="6400801" cy="3328976"/>
          </a:xfrm>
        </p:spPr>
        <p:txBody>
          <a:bodyPr/>
          <a:lstStyle/>
          <a:p>
            <a:r>
              <a:rPr lang="en-US" dirty="0" smtClean="0"/>
              <a:t>Link together </a:t>
            </a:r>
            <a:r>
              <a:rPr lang="en-US" dirty="0"/>
              <a:t>queues &amp; topics </a:t>
            </a:r>
          </a:p>
          <a:p>
            <a:r>
              <a:rPr lang="en-US" dirty="0"/>
              <a:t>Build rich messaging flows</a:t>
            </a:r>
          </a:p>
          <a:p>
            <a:r>
              <a:rPr lang="en-US" dirty="0"/>
              <a:t>Scale out </a:t>
            </a:r>
            <a:r>
              <a:rPr lang="en-US" dirty="0" smtClean="0"/>
              <a:t>topics</a:t>
            </a:r>
          </a:p>
          <a:p>
            <a:r>
              <a:rPr lang="en-US" dirty="0"/>
              <a:t>Fan-in from several queues</a:t>
            </a:r>
          </a:p>
          <a:p>
            <a:r>
              <a:rPr lang="en-US" dirty="0" smtClean="0"/>
              <a:t>Reduce coupling</a:t>
            </a:r>
            <a:endParaRPr lang="en-US" dirty="0"/>
          </a:p>
        </p:txBody>
      </p:sp>
      <p:sp>
        <p:nvSpPr>
          <p:cNvPr id="10" name="Rectangle 9"/>
          <p:cNvSpPr/>
          <p:nvPr/>
        </p:nvSpPr>
        <p:spPr>
          <a:xfrm>
            <a:off x="549534" y="5926732"/>
            <a:ext cx="11337406" cy="923330"/>
          </a:xfrm>
          <a:prstGeom prst="rect">
            <a:avLst/>
          </a:prstGeom>
          <a:ln>
            <a:solidFill>
              <a:srgbClr val="00188F"/>
            </a:solidFill>
          </a:ln>
        </p:spPr>
        <p:style>
          <a:lnRef idx="2">
            <a:schemeClr val="accent1"/>
          </a:lnRef>
          <a:fillRef idx="1">
            <a:schemeClr val="lt1"/>
          </a:fillRef>
          <a:effectRef idx="0">
            <a:schemeClr val="accent1"/>
          </a:effectRef>
          <a:fontRef idx="minor">
            <a:schemeClr val="dk1"/>
          </a:fontRef>
        </p:style>
        <p:txBody>
          <a:bodyPr wrap="square" anchor="b">
            <a:spAutoFit/>
          </a:bodyPr>
          <a:lstStyle/>
          <a:p>
            <a:r>
              <a:rPr lang="fr-FR" dirty="0" err="1">
                <a:solidFill>
                  <a:srgbClr val="2B91AF"/>
                </a:solidFill>
                <a:highlight>
                  <a:srgbClr val="FFFFFF"/>
                </a:highlight>
                <a:latin typeface="Consolas" panose="020B0609020204030204" pitchFamily="49" charset="0"/>
              </a:rPr>
              <a:t>QueueDescription</a:t>
            </a:r>
            <a:r>
              <a:rPr lang="fr-FR" dirty="0">
                <a:solidFill>
                  <a:srgbClr val="000000"/>
                </a:solidFill>
                <a:highlight>
                  <a:srgbClr val="FFFFFF"/>
                </a:highlight>
                <a:latin typeface="Consolas" panose="020B0609020204030204" pitchFamily="49" charset="0"/>
              </a:rPr>
              <a:t> </a:t>
            </a:r>
            <a:r>
              <a:rPr lang="fr-FR" dirty="0" err="1">
                <a:solidFill>
                  <a:srgbClr val="000000"/>
                </a:solidFill>
                <a:highlight>
                  <a:srgbClr val="FFFFFF"/>
                </a:highlight>
                <a:latin typeface="Consolas" panose="020B0609020204030204" pitchFamily="49" charset="0"/>
              </a:rPr>
              <a:t>destinationQ</a:t>
            </a:r>
            <a:r>
              <a:rPr lang="fr-FR" dirty="0">
                <a:solidFill>
                  <a:srgbClr val="000000"/>
                </a:solidFill>
                <a:highlight>
                  <a:srgbClr val="FFFFFF"/>
                </a:highlight>
                <a:latin typeface="Consolas" panose="020B0609020204030204" pitchFamily="49" charset="0"/>
              </a:rPr>
              <a:t> = </a:t>
            </a:r>
            <a:r>
              <a:rPr lang="fr-FR" dirty="0">
                <a:solidFill>
                  <a:srgbClr val="0000FF"/>
                </a:solidFill>
                <a:highlight>
                  <a:srgbClr val="FFFFFF"/>
                </a:highlight>
                <a:latin typeface="Consolas" panose="020B0609020204030204" pitchFamily="49" charset="0"/>
              </a:rPr>
              <a:t>new</a:t>
            </a:r>
            <a:r>
              <a:rPr lang="fr-FR" dirty="0">
                <a:solidFill>
                  <a:srgbClr val="000000"/>
                </a:solidFill>
                <a:highlight>
                  <a:srgbClr val="FFFFFF"/>
                </a:highlight>
                <a:latin typeface="Consolas" panose="020B0609020204030204" pitchFamily="49" charset="0"/>
              </a:rPr>
              <a:t> </a:t>
            </a:r>
            <a:r>
              <a:rPr lang="fr-FR" dirty="0" err="1">
                <a:solidFill>
                  <a:srgbClr val="2B91AF"/>
                </a:solidFill>
                <a:highlight>
                  <a:srgbClr val="FFFFFF"/>
                </a:highlight>
                <a:latin typeface="Consolas" panose="020B0609020204030204" pitchFamily="49" charset="0"/>
              </a:rPr>
              <a:t>QueueDescription</a:t>
            </a:r>
            <a:r>
              <a:rPr lang="fr-FR" dirty="0">
                <a:solidFill>
                  <a:srgbClr val="000000"/>
                </a:solidFill>
                <a:highlight>
                  <a:srgbClr val="FFFFFF"/>
                </a:highlight>
                <a:latin typeface="Consolas" panose="020B0609020204030204" pitchFamily="49" charset="0"/>
              </a:rPr>
              <a:t>(</a:t>
            </a:r>
            <a:r>
              <a:rPr lang="fr-FR" dirty="0">
                <a:solidFill>
                  <a:srgbClr val="A31515"/>
                </a:solidFill>
                <a:highlight>
                  <a:srgbClr val="FFFFFF"/>
                </a:highlight>
                <a:latin typeface="Consolas" panose="020B0609020204030204" pitchFamily="49" charset="0"/>
              </a:rPr>
              <a:t>"myQ2"</a:t>
            </a:r>
            <a:r>
              <a:rPr lang="fr-FR" dirty="0">
                <a:solidFill>
                  <a:srgbClr val="000000"/>
                </a:solidFill>
                <a:highlight>
                  <a:srgbClr val="FFFFFF"/>
                </a:highlight>
                <a:latin typeface="Consolas" panose="020B0609020204030204" pitchFamily="49" charset="0"/>
              </a:rPr>
              <a:t>);</a:t>
            </a:r>
          </a:p>
          <a:p>
            <a:r>
              <a:rPr lang="fr-FR" dirty="0" err="1">
                <a:solidFill>
                  <a:srgbClr val="2B91AF"/>
                </a:solidFill>
                <a:highlight>
                  <a:srgbClr val="FFFFFF"/>
                </a:highlight>
                <a:latin typeface="Consolas" panose="020B0609020204030204" pitchFamily="49" charset="0"/>
              </a:rPr>
              <a:t>QueueDescription</a:t>
            </a:r>
            <a:r>
              <a:rPr lang="fr-FR" dirty="0">
                <a:solidFill>
                  <a:srgbClr val="000000"/>
                </a:solidFill>
                <a:highlight>
                  <a:srgbClr val="FFFFFF"/>
                </a:highlight>
                <a:latin typeface="Consolas" panose="020B0609020204030204" pitchFamily="49" charset="0"/>
              </a:rPr>
              <a:t> </a:t>
            </a:r>
            <a:r>
              <a:rPr lang="fr-FR" dirty="0" err="1">
                <a:solidFill>
                  <a:srgbClr val="000000"/>
                </a:solidFill>
                <a:highlight>
                  <a:srgbClr val="FFFFFF"/>
                </a:highlight>
                <a:latin typeface="Consolas" panose="020B0609020204030204" pitchFamily="49" charset="0"/>
              </a:rPr>
              <a:t>sourceQ</a:t>
            </a:r>
            <a:r>
              <a:rPr lang="fr-FR" dirty="0">
                <a:solidFill>
                  <a:srgbClr val="000000"/>
                </a:solidFill>
                <a:highlight>
                  <a:srgbClr val="FFFFFF"/>
                </a:highlight>
                <a:latin typeface="Consolas" panose="020B0609020204030204" pitchFamily="49" charset="0"/>
              </a:rPr>
              <a:t> = </a:t>
            </a:r>
            <a:r>
              <a:rPr lang="fr-FR" dirty="0">
                <a:solidFill>
                  <a:srgbClr val="0000FF"/>
                </a:solidFill>
                <a:highlight>
                  <a:srgbClr val="FFFFFF"/>
                </a:highlight>
                <a:latin typeface="Consolas" panose="020B0609020204030204" pitchFamily="49" charset="0"/>
              </a:rPr>
              <a:t>new</a:t>
            </a:r>
            <a:r>
              <a:rPr lang="fr-FR" dirty="0">
                <a:solidFill>
                  <a:srgbClr val="000000"/>
                </a:solidFill>
                <a:highlight>
                  <a:srgbClr val="FFFFFF"/>
                </a:highlight>
                <a:latin typeface="Consolas" panose="020B0609020204030204" pitchFamily="49" charset="0"/>
              </a:rPr>
              <a:t> </a:t>
            </a:r>
            <a:r>
              <a:rPr lang="fr-FR" dirty="0" err="1">
                <a:solidFill>
                  <a:srgbClr val="2B91AF"/>
                </a:solidFill>
                <a:highlight>
                  <a:srgbClr val="FFFFFF"/>
                </a:highlight>
                <a:latin typeface="Consolas" panose="020B0609020204030204" pitchFamily="49" charset="0"/>
              </a:rPr>
              <a:t>QueueDescription</a:t>
            </a:r>
            <a:r>
              <a:rPr lang="fr-FR" dirty="0">
                <a:solidFill>
                  <a:srgbClr val="000000"/>
                </a:solidFill>
                <a:highlight>
                  <a:srgbClr val="FFFFFF"/>
                </a:highlight>
                <a:latin typeface="Consolas" panose="020B0609020204030204" pitchFamily="49" charset="0"/>
              </a:rPr>
              <a:t>(</a:t>
            </a:r>
            <a:r>
              <a:rPr lang="fr-FR" dirty="0">
                <a:solidFill>
                  <a:srgbClr val="A31515"/>
                </a:solidFill>
                <a:highlight>
                  <a:srgbClr val="FFFFFF"/>
                </a:highlight>
                <a:latin typeface="Consolas" panose="020B0609020204030204" pitchFamily="49" charset="0"/>
              </a:rPr>
              <a:t>"myQ1"</a:t>
            </a:r>
            <a:r>
              <a:rPr lang="fr-FR"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sourceQ.ForwardTo</a:t>
            </a:r>
            <a:r>
              <a:rPr lang="en-US" dirty="0">
                <a:solidFill>
                  <a:srgbClr val="000000"/>
                </a:solidFill>
                <a:highlight>
                  <a:srgbClr val="FFFFFF"/>
                </a:highlight>
                <a:latin typeface="Consolas" panose="020B0609020204030204" pitchFamily="49" charset="0"/>
              </a:rPr>
              <a:t> = </a:t>
            </a:r>
            <a:r>
              <a:rPr lang="en-US" dirty="0">
                <a:solidFill>
                  <a:srgbClr val="A31515"/>
                </a:solidFill>
                <a:highlight>
                  <a:srgbClr val="FFFFFF"/>
                </a:highlight>
                <a:latin typeface="Consolas" panose="020B0609020204030204" pitchFamily="49" charset="0"/>
              </a:rPr>
              <a:t>“myQ2</a:t>
            </a:r>
            <a:r>
              <a:rPr lang="en-US" dirty="0" smtClean="0">
                <a:solidFill>
                  <a:srgbClr val="A31515"/>
                </a:solidFill>
                <a:highlight>
                  <a:srgbClr val="FFFFFF"/>
                </a:highlight>
                <a:latin typeface="Consolas" panose="020B0609020204030204" pitchFamily="49" charset="0"/>
              </a:rPr>
              <a:t>"</a:t>
            </a:r>
            <a:r>
              <a:rPr lang="en-US" dirty="0" smtClean="0">
                <a:solidFill>
                  <a:srgbClr val="000000"/>
                </a:solidFill>
                <a:highlight>
                  <a:srgbClr val="FFFFFF"/>
                </a:highlight>
                <a:latin typeface="Consolas" panose="020B0609020204030204" pitchFamily="49" charset="0"/>
              </a:rPr>
              <a:t>;</a:t>
            </a:r>
            <a:endParaRPr lang="en-US" dirty="0">
              <a:solidFill>
                <a:srgbClr val="000000"/>
              </a:solidFill>
              <a:highlight>
                <a:srgbClr val="FFFFFF"/>
              </a:highlight>
              <a:latin typeface="Consolas" panose="020B0609020204030204" pitchFamily="49" charset="0"/>
            </a:endParaRPr>
          </a:p>
        </p:txBody>
      </p:sp>
    </p:spTree>
    <p:extLst>
      <p:ext uri="{BB962C8B-B14F-4D97-AF65-F5344CB8AC3E}">
        <p14:creationId xmlns:p14="http://schemas.microsoft.com/office/powerpoint/2010/main" val="28037848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761040" y="1539887"/>
            <a:ext cx="6400801" cy="3328976"/>
          </a:xfrm>
        </p:spPr>
        <p:txBody>
          <a:bodyPr/>
          <a:lstStyle/>
          <a:p>
            <a:r>
              <a:rPr lang="en-US" dirty="0" smtClean="0"/>
              <a:t>Supports long running workflows</a:t>
            </a:r>
          </a:p>
          <a:p>
            <a:r>
              <a:rPr lang="en-US" dirty="0" smtClean="0"/>
              <a:t>Maximum lock duration is 5 minutes</a:t>
            </a:r>
          </a:p>
          <a:p>
            <a:r>
              <a:rPr lang="en-US" dirty="0" smtClean="0"/>
              <a:t>Can renew lock repeatedly</a:t>
            </a:r>
          </a:p>
        </p:txBody>
      </p:sp>
      <p:sp>
        <p:nvSpPr>
          <p:cNvPr id="4" name="Title 3"/>
          <p:cNvSpPr>
            <a:spLocks noGrp="1"/>
          </p:cNvSpPr>
          <p:nvPr>
            <p:ph type="title"/>
          </p:nvPr>
        </p:nvSpPr>
        <p:spPr/>
        <p:txBody>
          <a:bodyPr/>
          <a:lstStyle/>
          <a:p>
            <a:r>
              <a:rPr lang="en-US" smtClean="0"/>
              <a:t>Message lock renewal</a:t>
            </a:r>
            <a:endParaRPr lang="en-US" dirty="0"/>
          </a:p>
        </p:txBody>
      </p:sp>
      <p:sp>
        <p:nvSpPr>
          <p:cNvPr id="6" name="Rectangle 5"/>
          <p:cNvSpPr/>
          <p:nvPr/>
        </p:nvSpPr>
        <p:spPr>
          <a:xfrm>
            <a:off x="549534" y="5630862"/>
            <a:ext cx="11337406" cy="1200329"/>
          </a:xfrm>
          <a:prstGeom prst="rect">
            <a:avLst/>
          </a:prstGeom>
          <a:ln>
            <a:solidFill>
              <a:srgbClr val="00188F"/>
            </a:solidFill>
          </a:ln>
        </p:spPr>
        <p:style>
          <a:lnRef idx="2">
            <a:schemeClr val="accent1"/>
          </a:lnRef>
          <a:fillRef idx="1">
            <a:schemeClr val="lt1"/>
          </a:fillRef>
          <a:effectRef idx="0">
            <a:schemeClr val="accent1"/>
          </a:effectRef>
          <a:fontRef idx="minor">
            <a:schemeClr val="dk1"/>
          </a:fontRef>
        </p:style>
        <p:txBody>
          <a:bodyPr wrap="square" anchor="b">
            <a:spAutoFit/>
          </a:bodyPr>
          <a:lstStyle/>
          <a:p>
            <a:r>
              <a:rPr lang="en-US" dirty="0" err="1">
                <a:solidFill>
                  <a:srgbClr val="2B91AF"/>
                </a:solidFill>
                <a:highlight>
                  <a:srgbClr val="FFFFFF"/>
                </a:highlight>
                <a:latin typeface="Consolas" panose="020B0609020204030204" pitchFamily="49" charset="0"/>
              </a:rPr>
              <a:t>QueueClient</a:t>
            </a:r>
            <a:r>
              <a:rPr lang="en-US" dirty="0">
                <a:solidFill>
                  <a:srgbClr val="000000"/>
                </a:solidFill>
                <a:highlight>
                  <a:srgbClr val="FFFFFF"/>
                </a:highlight>
                <a:latin typeface="Consolas" panose="020B0609020204030204" pitchFamily="49" charset="0"/>
              </a:rPr>
              <a:t> </a:t>
            </a:r>
            <a:r>
              <a:rPr lang="en-US" dirty="0" err="1">
                <a:solidFill>
                  <a:srgbClr val="000000"/>
                </a:solidFill>
                <a:highlight>
                  <a:srgbClr val="FFFFFF"/>
                </a:highlight>
                <a:latin typeface="Consolas" panose="020B0609020204030204" pitchFamily="49" charset="0"/>
              </a:rPr>
              <a:t>queueClient</a:t>
            </a:r>
            <a:r>
              <a:rPr lang="en-US" dirty="0">
                <a:solidFill>
                  <a:srgbClr val="000000"/>
                </a:solidFill>
                <a:highlight>
                  <a:srgbClr val="FFFFFF"/>
                </a:highlight>
                <a:latin typeface="Consolas" panose="020B0609020204030204" pitchFamily="49" charset="0"/>
              </a:rPr>
              <a:t> = </a:t>
            </a:r>
            <a:r>
              <a:rPr lang="en-US" dirty="0" err="1">
                <a:solidFill>
                  <a:srgbClr val="2B91AF"/>
                </a:solidFill>
                <a:highlight>
                  <a:srgbClr val="FFFFFF"/>
                </a:highlight>
                <a:latin typeface="Consolas" panose="020B0609020204030204" pitchFamily="49" charset="0"/>
              </a:rPr>
              <a:t>QueueClient</a:t>
            </a:r>
            <a:r>
              <a:rPr lang="en-US" dirty="0" err="1">
                <a:solidFill>
                  <a:srgbClr val="000000"/>
                </a:solidFill>
                <a:highlight>
                  <a:srgbClr val="FFFFFF"/>
                </a:highlight>
                <a:latin typeface="Consolas" panose="020B0609020204030204" pitchFamily="49" charset="0"/>
              </a:rPr>
              <a:t>.Create</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a:t>
            </a:r>
            <a:r>
              <a:rPr lang="en-US" dirty="0" err="1">
                <a:solidFill>
                  <a:srgbClr val="A31515"/>
                </a:solidFill>
                <a:highlight>
                  <a:srgbClr val="FFFFFF"/>
                </a:highlight>
                <a:latin typeface="Consolas" panose="020B0609020204030204" pitchFamily="49" charset="0"/>
              </a:rPr>
              <a:t>myQ</a:t>
            </a:r>
            <a:r>
              <a:rPr lang="en-US" dirty="0">
                <a:solidFill>
                  <a:srgbClr val="A31515"/>
                </a:solidFill>
                <a:highlight>
                  <a:srgbClr val="FFFFFF"/>
                </a:highlight>
                <a:latin typeface="Consolas" panose="020B0609020204030204" pitchFamily="49" charset="0"/>
              </a:rPr>
              <a:t>"</a:t>
            </a:r>
            <a:r>
              <a:rPr lang="en-US" dirty="0">
                <a:solidFill>
                  <a:srgbClr val="000000"/>
                </a:solidFill>
                <a:highlight>
                  <a:srgbClr val="FFFFFF"/>
                </a:highlight>
                <a:latin typeface="Consolas" panose="020B0609020204030204" pitchFamily="49" charset="0"/>
              </a:rPr>
              <a:t>);</a:t>
            </a:r>
          </a:p>
          <a:p>
            <a:r>
              <a:rPr lang="en-US" dirty="0" err="1">
                <a:solidFill>
                  <a:srgbClr val="2B91AF"/>
                </a:solidFill>
                <a:highlight>
                  <a:srgbClr val="FFFFFF"/>
                </a:highlight>
                <a:latin typeface="Consolas" panose="020B0609020204030204" pitchFamily="49" charset="0"/>
              </a:rPr>
              <a:t>BrokeredMessage</a:t>
            </a:r>
            <a:r>
              <a:rPr lang="en-US" dirty="0">
                <a:solidFill>
                  <a:srgbClr val="000000"/>
                </a:solidFill>
                <a:highlight>
                  <a:srgbClr val="FFFFFF"/>
                </a:highlight>
                <a:latin typeface="Consolas" panose="020B0609020204030204" pitchFamily="49" charset="0"/>
              </a:rPr>
              <a:t> message = </a:t>
            </a:r>
            <a:r>
              <a:rPr lang="en-US" dirty="0" err="1">
                <a:solidFill>
                  <a:srgbClr val="000000"/>
                </a:solidFill>
                <a:highlight>
                  <a:srgbClr val="FFFFFF"/>
                </a:highlight>
                <a:latin typeface="Consolas" panose="020B0609020204030204" pitchFamily="49" charset="0"/>
              </a:rPr>
              <a:t>queueClient.Receive</a:t>
            </a:r>
            <a:r>
              <a:rPr lang="en-US"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message.RenewLock</a:t>
            </a:r>
            <a:r>
              <a:rPr lang="en-US" dirty="0" smtClean="0">
                <a:solidFill>
                  <a:srgbClr val="000000"/>
                </a:solidFill>
                <a:highlight>
                  <a:srgbClr val="FFFFFF"/>
                </a:highlight>
                <a:latin typeface="Consolas" panose="020B0609020204030204" pitchFamily="49" charset="0"/>
              </a:rPr>
              <a:t>();</a:t>
            </a:r>
            <a:r>
              <a:rPr lang="en-US" dirty="0">
                <a:solidFill>
                  <a:srgbClr val="000000"/>
                </a:solidFill>
                <a:highlight>
                  <a:srgbClr val="FFFFFF"/>
                </a:highlight>
                <a:latin typeface="Consolas" panose="020B0609020204030204" pitchFamily="49" charset="0"/>
              </a:rPr>
              <a:t> </a:t>
            </a:r>
            <a:endParaRPr lang="en-US" dirty="0" smtClean="0">
              <a:solidFill>
                <a:srgbClr val="000000"/>
              </a:solidFill>
              <a:highlight>
                <a:srgbClr val="FFFFFF"/>
              </a:highlight>
              <a:latin typeface="Consolas" panose="020B0609020204030204" pitchFamily="49" charset="0"/>
            </a:endParaRPr>
          </a:p>
          <a:p>
            <a:r>
              <a:rPr lang="en-US" dirty="0" err="1" smtClean="0">
                <a:solidFill>
                  <a:srgbClr val="000000"/>
                </a:solidFill>
                <a:highlight>
                  <a:srgbClr val="FFFFFF"/>
                </a:highlight>
                <a:latin typeface="Consolas" panose="020B0609020204030204" pitchFamily="49" charset="0"/>
              </a:rPr>
              <a:t>message.LockedUntilUtc</a:t>
            </a:r>
            <a:r>
              <a:rPr lang="en-US" dirty="0" smtClean="0">
                <a:solidFill>
                  <a:srgbClr val="000000"/>
                </a:solidFill>
                <a:highlight>
                  <a:srgbClr val="FFFFFF"/>
                </a:highlight>
                <a:latin typeface="Consolas" panose="020B0609020204030204" pitchFamily="49" charset="0"/>
              </a:rPr>
              <a:t>; </a:t>
            </a:r>
            <a:r>
              <a:rPr lang="en-US" dirty="0">
                <a:solidFill>
                  <a:srgbClr val="008000"/>
                </a:solidFill>
                <a:highlight>
                  <a:srgbClr val="FFFFFF"/>
                </a:highlight>
                <a:latin typeface="Consolas" panose="020B0609020204030204" pitchFamily="49" charset="0"/>
              </a:rPr>
              <a:t>// </a:t>
            </a:r>
            <a:r>
              <a:rPr lang="en-US" dirty="0" smtClean="0">
                <a:solidFill>
                  <a:srgbClr val="008000"/>
                </a:solidFill>
                <a:highlight>
                  <a:srgbClr val="FFFFFF"/>
                </a:highlight>
                <a:latin typeface="Consolas" panose="020B0609020204030204" pitchFamily="49" charset="0"/>
              </a:rPr>
              <a:t>check to see when you need to renew</a:t>
            </a:r>
            <a:endParaRPr lang="en-US" dirty="0">
              <a:solidFill>
                <a:srgbClr val="000000"/>
              </a:solidFill>
              <a:highlight>
                <a:srgbClr val="FFFFFF"/>
              </a:highlight>
              <a:latin typeface="Consolas" panose="020B0609020204030204" pitchFamily="49" charset="0"/>
            </a:endParaRPr>
          </a:p>
        </p:txBody>
      </p:sp>
      <p:pic>
        <p:nvPicPr>
          <p:cNvPr id="8" name="Picture Placeholder 4"/>
          <p:cNvPicPr>
            <a:picLocks noGrp="1" noChangeAspect="1"/>
          </p:cNvPicPr>
          <p:nvPr>
            <p:ph type="pic" sz="quarter" idx="16"/>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t="156" b="156"/>
          <a:stretch>
            <a:fillRect/>
          </a:stretch>
        </p:blipFill>
        <p:spPr>
          <a:xfrm>
            <a:off x="549532" y="1539887"/>
            <a:ext cx="3339630" cy="3328976"/>
          </a:xfrm>
        </p:spPr>
      </p:pic>
    </p:spTree>
    <p:extLst>
      <p:ext uri="{BB962C8B-B14F-4D97-AF65-F5344CB8AC3E}">
        <p14:creationId xmlns:p14="http://schemas.microsoft.com/office/powerpoint/2010/main" val="3350590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Pause queues </a:t>
            </a:r>
            <a:r>
              <a:rPr lang="en-US" dirty="0"/>
              <a:t>&amp; topics</a:t>
            </a:r>
          </a:p>
        </p:txBody>
      </p:sp>
      <p:pic>
        <p:nvPicPr>
          <p:cNvPr id="6" name="Picture Placeholder 10"/>
          <p:cNvPicPr>
            <a:picLocks noGrp="1" noChangeAspect="1"/>
          </p:cNvPicPr>
          <p:nvPr>
            <p:ph type="pic" sz="quarter" idx="16"/>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t="156" b="156"/>
          <a:stretch>
            <a:fillRect/>
          </a:stretch>
        </p:blipFill>
        <p:spPr>
          <a:xfrm>
            <a:off x="549533" y="1539887"/>
            <a:ext cx="3339394" cy="3328976"/>
          </a:xfrm>
          <a:prstGeom prst="rect">
            <a:avLst/>
          </a:prstGeom>
        </p:spPr>
      </p:pic>
      <p:sp>
        <p:nvSpPr>
          <p:cNvPr id="12" name="Text Placeholder 1"/>
          <p:cNvSpPr>
            <a:spLocks noGrp="1"/>
          </p:cNvSpPr>
          <p:nvPr>
            <p:ph type="body" sz="quarter" idx="15"/>
          </p:nvPr>
        </p:nvSpPr>
        <p:spPr>
          <a:xfrm>
            <a:off x="5761040" y="1539887"/>
            <a:ext cx="6675435" cy="3328976"/>
          </a:xfrm>
        </p:spPr>
        <p:txBody>
          <a:bodyPr/>
          <a:lstStyle/>
          <a:p>
            <a:r>
              <a:rPr lang="en-US" dirty="0"/>
              <a:t>Useful in multi-tenant apps</a:t>
            </a:r>
          </a:p>
          <a:p>
            <a:r>
              <a:rPr lang="en-US" dirty="0" smtClean="0"/>
              <a:t>Send ops blocked </a:t>
            </a:r>
            <a:r>
              <a:rPr lang="en-US" dirty="0"/>
              <a:t>for disabled queues and topics</a:t>
            </a:r>
          </a:p>
          <a:p>
            <a:r>
              <a:rPr lang="en-US" dirty="0" smtClean="0"/>
              <a:t>Receive ops </a:t>
            </a:r>
            <a:r>
              <a:rPr lang="en-US" dirty="0"/>
              <a:t>blocked for disabled queues and subscriptions</a:t>
            </a:r>
          </a:p>
        </p:txBody>
      </p:sp>
      <p:sp>
        <p:nvSpPr>
          <p:cNvPr id="13" name="Rectangle 12"/>
          <p:cNvSpPr/>
          <p:nvPr/>
        </p:nvSpPr>
        <p:spPr>
          <a:xfrm>
            <a:off x="549534" y="5372734"/>
            <a:ext cx="11337406" cy="1477328"/>
          </a:xfrm>
          <a:prstGeom prst="rect">
            <a:avLst/>
          </a:prstGeom>
          <a:ln>
            <a:solidFill>
              <a:srgbClr val="00188F"/>
            </a:solidFill>
          </a:ln>
        </p:spPr>
        <p:style>
          <a:lnRef idx="2">
            <a:schemeClr val="accent1"/>
          </a:lnRef>
          <a:fillRef idx="1">
            <a:schemeClr val="lt1"/>
          </a:fillRef>
          <a:effectRef idx="0">
            <a:schemeClr val="accent1"/>
          </a:effectRef>
          <a:fontRef idx="minor">
            <a:schemeClr val="dk1"/>
          </a:fontRef>
        </p:style>
        <p:txBody>
          <a:bodyPr wrap="square" anchor="b">
            <a:spAutoFit/>
          </a:bodyPr>
          <a:lstStyle/>
          <a:p>
            <a:r>
              <a:rPr lang="en-US" dirty="0" err="1">
                <a:solidFill>
                  <a:srgbClr val="2B91AF"/>
                </a:solidFill>
                <a:highlight>
                  <a:srgbClr val="FFFFFF"/>
                </a:highlight>
                <a:latin typeface="Consolas" panose="020B0609020204030204" pitchFamily="49" charset="0"/>
              </a:rPr>
              <a:t>QueueDescription</a:t>
            </a:r>
            <a:r>
              <a:rPr lang="en-US" dirty="0">
                <a:solidFill>
                  <a:srgbClr val="000000"/>
                </a:solidFill>
                <a:highlight>
                  <a:srgbClr val="FFFFFF"/>
                </a:highlight>
                <a:latin typeface="Consolas" panose="020B0609020204030204" pitchFamily="49" charset="0"/>
              </a:rPr>
              <a:t> </a:t>
            </a:r>
            <a:r>
              <a:rPr lang="en-US" dirty="0" err="1">
                <a:solidFill>
                  <a:srgbClr val="000000"/>
                </a:solidFill>
                <a:highlight>
                  <a:srgbClr val="FFFFFF"/>
                </a:highlight>
                <a:latin typeface="Consolas" panose="020B0609020204030204" pitchFamily="49" charset="0"/>
              </a:rPr>
              <a:t>qd</a:t>
            </a:r>
            <a:r>
              <a:rPr lang="en-US" dirty="0">
                <a:solidFill>
                  <a:srgbClr val="000000"/>
                </a:solidFill>
                <a:highlight>
                  <a:srgbClr val="FFFFFF"/>
                </a:highlight>
                <a:latin typeface="Consolas" panose="020B0609020204030204" pitchFamily="49" charset="0"/>
              </a:rPr>
              <a:t> = </a:t>
            </a:r>
            <a:r>
              <a:rPr lang="en-US" dirty="0" err="1">
                <a:solidFill>
                  <a:srgbClr val="000000"/>
                </a:solidFill>
                <a:highlight>
                  <a:srgbClr val="FFFFFF"/>
                </a:highlight>
                <a:latin typeface="Consolas" panose="020B0609020204030204" pitchFamily="49" charset="0"/>
              </a:rPr>
              <a:t>namespaceManager.GetQueue</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a:t>
            </a:r>
            <a:r>
              <a:rPr lang="en-US" dirty="0" err="1">
                <a:solidFill>
                  <a:srgbClr val="A31515"/>
                </a:solidFill>
                <a:highlight>
                  <a:srgbClr val="FFFFFF"/>
                </a:highlight>
                <a:latin typeface="Consolas" panose="020B0609020204030204" pitchFamily="49" charset="0"/>
              </a:rPr>
              <a:t>myQ</a:t>
            </a:r>
            <a:r>
              <a:rPr lang="en-US" dirty="0">
                <a:solidFill>
                  <a:srgbClr val="A31515"/>
                </a:solidFill>
                <a:highlight>
                  <a:srgbClr val="FFFFFF"/>
                </a:highlight>
                <a:latin typeface="Consolas" panose="020B0609020204030204" pitchFamily="49" charset="0"/>
              </a:rPr>
              <a:t>"</a:t>
            </a:r>
            <a:r>
              <a:rPr lang="en-US"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qd.Status</a:t>
            </a:r>
            <a:r>
              <a:rPr lang="en-US" dirty="0">
                <a:solidFill>
                  <a:srgbClr val="000000"/>
                </a:solidFill>
                <a:highlight>
                  <a:srgbClr val="FFFFFF"/>
                </a:highlight>
                <a:latin typeface="Consolas" panose="020B0609020204030204" pitchFamily="49" charset="0"/>
              </a:rPr>
              <a:t> = </a:t>
            </a:r>
            <a:r>
              <a:rPr lang="en-US" dirty="0" err="1">
                <a:solidFill>
                  <a:srgbClr val="2B91AF"/>
                </a:solidFill>
                <a:highlight>
                  <a:srgbClr val="FFFFFF"/>
                </a:highlight>
                <a:latin typeface="Consolas" panose="020B0609020204030204" pitchFamily="49" charset="0"/>
              </a:rPr>
              <a:t>EntityStatus</a:t>
            </a:r>
            <a:r>
              <a:rPr lang="en-US" dirty="0" err="1">
                <a:solidFill>
                  <a:srgbClr val="000000"/>
                </a:solidFill>
                <a:highlight>
                  <a:srgbClr val="FFFFFF"/>
                </a:highlight>
                <a:latin typeface="Consolas" panose="020B0609020204030204" pitchFamily="49" charset="0"/>
              </a:rPr>
              <a:t>.Disabled</a:t>
            </a:r>
            <a:r>
              <a:rPr lang="en-US"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namespaceManager.UpdateQueue</a:t>
            </a:r>
            <a:r>
              <a:rPr lang="en-US" dirty="0">
                <a:solidFill>
                  <a:srgbClr val="000000"/>
                </a:solidFill>
                <a:highlight>
                  <a:srgbClr val="FFFFFF"/>
                </a:highlight>
                <a:latin typeface="Consolas" panose="020B0609020204030204" pitchFamily="49" charset="0"/>
              </a:rPr>
              <a:t>(</a:t>
            </a:r>
            <a:r>
              <a:rPr lang="en-US" dirty="0" err="1">
                <a:solidFill>
                  <a:srgbClr val="000000"/>
                </a:solidFill>
                <a:highlight>
                  <a:srgbClr val="FFFFFF"/>
                </a:highlight>
                <a:latin typeface="Consolas" panose="020B0609020204030204" pitchFamily="49" charset="0"/>
              </a:rPr>
              <a:t>qd</a:t>
            </a:r>
            <a:r>
              <a:rPr lang="en-US"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qd.Status</a:t>
            </a:r>
            <a:r>
              <a:rPr lang="en-US" dirty="0">
                <a:solidFill>
                  <a:srgbClr val="000000"/>
                </a:solidFill>
                <a:highlight>
                  <a:srgbClr val="FFFFFF"/>
                </a:highlight>
                <a:latin typeface="Consolas" panose="020B0609020204030204" pitchFamily="49" charset="0"/>
              </a:rPr>
              <a:t> = </a:t>
            </a:r>
            <a:r>
              <a:rPr lang="en-US" dirty="0" err="1">
                <a:solidFill>
                  <a:srgbClr val="2B91AF"/>
                </a:solidFill>
                <a:highlight>
                  <a:srgbClr val="FFFFFF"/>
                </a:highlight>
                <a:latin typeface="Consolas" panose="020B0609020204030204" pitchFamily="49" charset="0"/>
              </a:rPr>
              <a:t>EntityStatus</a:t>
            </a:r>
            <a:r>
              <a:rPr lang="en-US" dirty="0" err="1">
                <a:solidFill>
                  <a:srgbClr val="000000"/>
                </a:solidFill>
                <a:highlight>
                  <a:srgbClr val="FFFFFF"/>
                </a:highlight>
                <a:latin typeface="Consolas" panose="020B0609020204030204" pitchFamily="49" charset="0"/>
              </a:rPr>
              <a:t>.Active</a:t>
            </a:r>
            <a:r>
              <a:rPr lang="en-US"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namespaceManager.UpdateQueue</a:t>
            </a:r>
            <a:r>
              <a:rPr lang="en-US" dirty="0">
                <a:solidFill>
                  <a:srgbClr val="000000"/>
                </a:solidFill>
                <a:highlight>
                  <a:srgbClr val="FFFFFF"/>
                </a:highlight>
                <a:latin typeface="Consolas" panose="020B0609020204030204" pitchFamily="49" charset="0"/>
              </a:rPr>
              <a:t>(</a:t>
            </a:r>
            <a:r>
              <a:rPr lang="en-US" dirty="0" err="1">
                <a:solidFill>
                  <a:srgbClr val="000000"/>
                </a:solidFill>
                <a:highlight>
                  <a:srgbClr val="FFFFFF"/>
                </a:highlight>
                <a:latin typeface="Consolas" panose="020B0609020204030204" pitchFamily="49" charset="0"/>
              </a:rPr>
              <a:t>qd</a:t>
            </a:r>
            <a:r>
              <a:rPr lang="en-US" dirty="0">
                <a:solidFill>
                  <a:srgbClr val="000000"/>
                </a:solidFill>
                <a:highlight>
                  <a:srgbClr val="FFFFFF"/>
                </a:highlight>
                <a:latin typeface="Consolas" panose="020B0609020204030204" pitchFamily="49" charset="0"/>
              </a:rPr>
              <a:t>);</a:t>
            </a:r>
            <a:endParaRPr lang="en-US" dirty="0"/>
          </a:p>
        </p:txBody>
      </p:sp>
    </p:spTree>
    <p:extLst>
      <p:ext uri="{BB962C8B-B14F-4D97-AF65-F5344CB8AC3E}">
        <p14:creationId xmlns:p14="http://schemas.microsoft.com/office/powerpoint/2010/main" val="32892358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Send-time filter evaluation</a:t>
            </a:r>
            <a:endParaRPr lang="en-US" dirty="0"/>
          </a:p>
        </p:txBody>
      </p:sp>
      <p:sp>
        <p:nvSpPr>
          <p:cNvPr id="12" name="Text Placeholder 1"/>
          <p:cNvSpPr>
            <a:spLocks noGrp="1"/>
          </p:cNvSpPr>
          <p:nvPr>
            <p:ph type="body" sz="quarter" idx="15"/>
          </p:nvPr>
        </p:nvSpPr>
        <p:spPr>
          <a:xfrm>
            <a:off x="5761040" y="1539887"/>
            <a:ext cx="6675435" cy="3328976"/>
          </a:xfrm>
        </p:spPr>
        <p:txBody>
          <a:bodyPr/>
          <a:lstStyle/>
          <a:p>
            <a:r>
              <a:rPr lang="en-US" dirty="0" smtClean="0"/>
              <a:t>Evaluate filters at </a:t>
            </a:r>
            <a:r>
              <a:rPr lang="en-US" dirty="0"/>
              <a:t>the time of message send</a:t>
            </a:r>
          </a:p>
          <a:p>
            <a:r>
              <a:rPr lang="en-US" dirty="0" smtClean="0"/>
              <a:t>Warn if no subscriptions match</a:t>
            </a:r>
            <a:endParaRPr lang="en-US" dirty="0"/>
          </a:p>
          <a:p>
            <a:r>
              <a:rPr lang="en-US" dirty="0"/>
              <a:t>Works with all types of filters</a:t>
            </a:r>
          </a:p>
          <a:p>
            <a:endParaRPr lang="en-US" dirty="0"/>
          </a:p>
        </p:txBody>
      </p:sp>
      <p:sp>
        <p:nvSpPr>
          <p:cNvPr id="13" name="Rectangle 12"/>
          <p:cNvSpPr/>
          <p:nvPr/>
        </p:nvSpPr>
        <p:spPr>
          <a:xfrm>
            <a:off x="549534" y="5926732"/>
            <a:ext cx="11337406" cy="923330"/>
          </a:xfrm>
          <a:prstGeom prst="rect">
            <a:avLst/>
          </a:prstGeom>
          <a:ln>
            <a:solidFill>
              <a:srgbClr val="00188F"/>
            </a:solidFill>
          </a:ln>
        </p:spPr>
        <p:style>
          <a:lnRef idx="2">
            <a:schemeClr val="accent1"/>
          </a:lnRef>
          <a:fillRef idx="1">
            <a:schemeClr val="lt1"/>
          </a:fillRef>
          <a:effectRef idx="0">
            <a:schemeClr val="accent1"/>
          </a:effectRef>
          <a:fontRef idx="minor">
            <a:schemeClr val="dk1"/>
          </a:fontRef>
        </p:style>
        <p:txBody>
          <a:bodyPr wrap="square" anchor="b">
            <a:spAutoFit/>
          </a:bodyPr>
          <a:lstStyle/>
          <a:p>
            <a:r>
              <a:rPr lang="en-US" dirty="0" err="1">
                <a:solidFill>
                  <a:srgbClr val="2B91AF"/>
                </a:solidFill>
                <a:highlight>
                  <a:srgbClr val="FFFFFF"/>
                </a:highlight>
                <a:latin typeface="Consolas" panose="020B0609020204030204" pitchFamily="49" charset="0"/>
              </a:rPr>
              <a:t>TopicDescription</a:t>
            </a:r>
            <a:r>
              <a:rPr lang="en-US" dirty="0">
                <a:solidFill>
                  <a:srgbClr val="000000"/>
                </a:solidFill>
                <a:highlight>
                  <a:srgbClr val="FFFFFF"/>
                </a:highlight>
                <a:latin typeface="Consolas" panose="020B0609020204030204" pitchFamily="49" charset="0"/>
              </a:rPr>
              <a:t> td = </a:t>
            </a:r>
            <a:r>
              <a:rPr lang="en-US" dirty="0">
                <a:solidFill>
                  <a:srgbClr val="0000FF"/>
                </a:solidFill>
                <a:highlight>
                  <a:srgbClr val="FFFFFF"/>
                </a:highlight>
                <a:latin typeface="Consolas" panose="020B0609020204030204" pitchFamily="49" charset="0"/>
              </a:rPr>
              <a:t>new</a:t>
            </a:r>
            <a:r>
              <a:rPr lang="en-US" dirty="0">
                <a:solidFill>
                  <a:srgbClr val="000000"/>
                </a:solidFill>
                <a:highlight>
                  <a:srgbClr val="FFFFFF"/>
                </a:highlight>
                <a:latin typeface="Consolas" panose="020B0609020204030204" pitchFamily="49" charset="0"/>
              </a:rPr>
              <a:t> </a:t>
            </a:r>
            <a:r>
              <a:rPr lang="en-US" dirty="0" err="1">
                <a:solidFill>
                  <a:srgbClr val="2B91AF"/>
                </a:solidFill>
                <a:highlight>
                  <a:srgbClr val="FFFFFF"/>
                </a:highlight>
                <a:latin typeface="Consolas" panose="020B0609020204030204" pitchFamily="49" charset="0"/>
              </a:rPr>
              <a:t>TopicDescription</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"Topic"</a:t>
            </a:r>
            <a:r>
              <a:rPr lang="en-US" dirty="0">
                <a:solidFill>
                  <a:srgbClr val="000000"/>
                </a:solidFill>
                <a:highlight>
                  <a:srgbClr val="FFFFFF"/>
                </a:highlight>
                <a:latin typeface="Consolas" panose="020B0609020204030204" pitchFamily="49" charset="0"/>
              </a:rPr>
              <a:t>);</a:t>
            </a:r>
          </a:p>
          <a:p>
            <a:r>
              <a:rPr lang="en-US" dirty="0" err="1">
                <a:solidFill>
                  <a:srgbClr val="000000"/>
                </a:solidFill>
                <a:highlight>
                  <a:srgbClr val="FFFFFF"/>
                </a:highlight>
                <a:latin typeface="Consolas" panose="020B0609020204030204" pitchFamily="49" charset="0"/>
              </a:rPr>
              <a:t>td.EnableFilteringMessagesBeforePublishing</a:t>
            </a:r>
            <a:r>
              <a:rPr lang="en-US" dirty="0">
                <a:solidFill>
                  <a:srgbClr val="000000"/>
                </a:solidFill>
                <a:highlight>
                  <a:srgbClr val="FFFFFF"/>
                </a:highlight>
                <a:latin typeface="Consolas" panose="020B0609020204030204" pitchFamily="49" charset="0"/>
              </a:rPr>
              <a:t> = </a:t>
            </a:r>
            <a:r>
              <a:rPr lang="en-US" dirty="0">
                <a:solidFill>
                  <a:srgbClr val="0000FF"/>
                </a:solidFill>
                <a:highlight>
                  <a:srgbClr val="FFFFFF"/>
                </a:highlight>
                <a:latin typeface="Consolas" panose="020B0609020204030204" pitchFamily="49" charset="0"/>
              </a:rPr>
              <a:t>true</a:t>
            </a:r>
            <a:r>
              <a:rPr lang="en-US" dirty="0">
                <a:solidFill>
                  <a:srgbClr val="000000"/>
                </a:solidFill>
                <a:highlight>
                  <a:srgbClr val="FFFFFF"/>
                </a:highlight>
                <a:latin typeface="Consolas" panose="020B0609020204030204" pitchFamily="49" charset="0"/>
              </a:rPr>
              <a:t>;</a:t>
            </a:r>
          </a:p>
          <a:p>
            <a:r>
              <a:rPr lang="en-US" dirty="0">
                <a:solidFill>
                  <a:srgbClr val="00B050"/>
                </a:solidFill>
                <a:highlight>
                  <a:srgbClr val="FFFFFF"/>
                </a:highlight>
                <a:latin typeface="Consolas" panose="020B0609020204030204" pitchFamily="49" charset="0"/>
              </a:rPr>
              <a:t>// throws</a:t>
            </a:r>
            <a:r>
              <a:rPr lang="en-US" dirty="0">
                <a:solidFill>
                  <a:srgbClr val="000000"/>
                </a:solidFill>
                <a:highlight>
                  <a:srgbClr val="FFFFFF"/>
                </a:highlight>
                <a:latin typeface="Consolas" panose="020B0609020204030204" pitchFamily="49" charset="0"/>
              </a:rPr>
              <a:t> </a:t>
            </a:r>
            <a:r>
              <a:rPr lang="en-US" dirty="0" err="1">
                <a:solidFill>
                  <a:srgbClr val="2B91AF"/>
                </a:solidFill>
                <a:highlight>
                  <a:srgbClr val="FFFFFF"/>
                </a:highlight>
                <a:latin typeface="Consolas" panose="020B0609020204030204" pitchFamily="49" charset="0"/>
              </a:rPr>
              <a:t>NoMatchingSubscriptionException</a:t>
            </a:r>
            <a:r>
              <a:rPr lang="en-US" dirty="0">
                <a:solidFill>
                  <a:srgbClr val="00B050"/>
                </a:solidFill>
                <a:highlight>
                  <a:srgbClr val="FFFFFF"/>
                </a:highlight>
                <a:latin typeface="Consolas" panose="020B0609020204030204" pitchFamily="49" charset="0"/>
              </a:rPr>
              <a:t> on send</a:t>
            </a:r>
            <a:endParaRPr lang="en-US" dirty="0">
              <a:solidFill>
                <a:srgbClr val="00B050"/>
              </a:solidFill>
            </a:endParaRPr>
          </a:p>
        </p:txBody>
      </p:sp>
      <p:pic>
        <p:nvPicPr>
          <p:cNvPr id="2" name="Picture 1"/>
          <p:cNvPicPr>
            <a:picLocks noChangeAspect="1"/>
          </p:cNvPicPr>
          <p:nvPr/>
        </p:nvPicPr>
        <p:blipFill>
          <a:blip r:embed="rId3">
            <a:duotone>
              <a:prstClr val="black"/>
              <a:schemeClr val="accent4">
                <a:tint val="45000"/>
                <a:satMod val="400000"/>
              </a:schemeClr>
            </a:duotone>
            <a:lum bright="-40000" contrast="40000"/>
            <a:extLst>
              <a:ext uri="{28A0092B-C50C-407E-A947-70E740481C1C}">
                <a14:useLocalDpi xmlns:a14="http://schemas.microsoft.com/office/drawing/2010/main" val="0"/>
              </a:ext>
            </a:extLst>
          </a:blip>
          <a:stretch>
            <a:fillRect/>
          </a:stretch>
        </p:blipFill>
        <p:spPr>
          <a:xfrm>
            <a:off x="1137478" y="1539887"/>
            <a:ext cx="2163504" cy="3211626"/>
          </a:xfrm>
          <a:prstGeom prst="rect">
            <a:avLst/>
          </a:prstGeom>
          <a:effectLst/>
        </p:spPr>
      </p:pic>
    </p:spTree>
    <p:extLst>
      <p:ext uri="{BB962C8B-B14F-4D97-AF65-F5344CB8AC3E}">
        <p14:creationId xmlns:p14="http://schemas.microsoft.com/office/powerpoint/2010/main" val="40799676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US" sz="2800" dirty="0" smtClean="0"/>
              <a:t>Unified set of messaging capabilities </a:t>
            </a:r>
            <a:r>
              <a:rPr lang="en-US" sz="1800" dirty="0">
                <a:latin typeface="+mn-lt"/>
              </a:rPr>
              <a:t>Consistent management </a:t>
            </a:r>
            <a:r>
              <a:rPr lang="en-US" sz="1800" dirty="0" smtClean="0">
                <a:latin typeface="+mn-lt"/>
              </a:rPr>
              <a:t>and observation </a:t>
            </a:r>
            <a:r>
              <a:rPr lang="en-US" sz="1800" dirty="0">
                <a:latin typeface="+mn-lt"/>
              </a:rPr>
              <a:t>capabilities</a:t>
            </a:r>
          </a:p>
          <a:p>
            <a:r>
              <a:rPr lang="en-US" sz="2800" dirty="0" smtClean="0"/>
              <a:t>Service Bus Relay</a:t>
            </a:r>
          </a:p>
          <a:p>
            <a:r>
              <a:rPr lang="en-US" sz="1800" dirty="0" smtClean="0">
                <a:latin typeface="+mn-lt"/>
              </a:rPr>
              <a:t>Rich </a:t>
            </a:r>
            <a:r>
              <a:rPr lang="en-US" sz="1800" dirty="0">
                <a:latin typeface="+mn-lt"/>
              </a:rPr>
              <a:t>options for interconnecting apps across network boundaries</a:t>
            </a:r>
          </a:p>
          <a:p>
            <a:r>
              <a:rPr lang="en-US" sz="2800" dirty="0" smtClean="0"/>
              <a:t>Service Bus Brokered Messaging</a:t>
            </a:r>
          </a:p>
          <a:p>
            <a:r>
              <a:rPr lang="en-US" sz="1800" dirty="0" smtClean="0">
                <a:latin typeface="+mn-lt"/>
              </a:rPr>
              <a:t>Queuing</a:t>
            </a:r>
            <a:r>
              <a:rPr lang="en-US" sz="1800" dirty="0">
                <a:latin typeface="+mn-lt"/>
              </a:rPr>
              <a:t>, </a:t>
            </a:r>
            <a:r>
              <a:rPr lang="en-US" sz="1800" dirty="0" smtClean="0">
                <a:latin typeface="+mn-lt"/>
              </a:rPr>
              <a:t>publish/subscribe</a:t>
            </a:r>
          </a:p>
          <a:p>
            <a:r>
              <a:rPr lang="en-US" sz="2800" dirty="0"/>
              <a:t>Easily build hybrid </a:t>
            </a:r>
            <a:r>
              <a:rPr lang="en-US" sz="2800" dirty="0" smtClean="0"/>
              <a:t>apps</a:t>
            </a:r>
            <a:endParaRPr lang="en-US" sz="2800" dirty="0"/>
          </a:p>
        </p:txBody>
      </p:sp>
      <p:sp>
        <p:nvSpPr>
          <p:cNvPr id="4" name="Title 3"/>
          <p:cNvSpPr>
            <a:spLocks noGrp="1"/>
          </p:cNvSpPr>
          <p:nvPr>
            <p:ph type="title"/>
          </p:nvPr>
        </p:nvSpPr>
        <p:spPr/>
        <p:txBody>
          <a:bodyPr/>
          <a:lstStyle/>
          <a:p>
            <a:r>
              <a:rPr lang="en-US" dirty="0" smtClean="0"/>
              <a:t>What is Service Bus?</a:t>
            </a:r>
            <a:endParaRPr lang="en-US" dirty="0"/>
          </a:p>
        </p:txBody>
      </p:sp>
      <p:pic>
        <p:nvPicPr>
          <p:cNvPr id="9" name="Picture Placeholder 8"/>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56" b="156"/>
          <a:stretch>
            <a:fillRect/>
          </a:stretch>
        </p:blipFill>
        <p:spPr>
          <a:xfrm>
            <a:off x="808037" y="2198705"/>
            <a:ext cx="3581401" cy="3569976"/>
          </a:xfrm>
          <a:prstGeom prst="rect">
            <a:avLst/>
          </a:prstGeom>
        </p:spPr>
      </p:pic>
    </p:spTree>
    <p:extLst>
      <p:ext uri="{BB962C8B-B14F-4D97-AF65-F5344CB8AC3E}">
        <p14:creationId xmlns:p14="http://schemas.microsoft.com/office/powerpoint/2010/main" val="4237040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533" y="1438136"/>
            <a:ext cx="3339394" cy="3339394"/>
          </a:xfrm>
          <a:prstGeom prst="rect">
            <a:avLst/>
          </a:prstGeom>
        </p:spPr>
      </p:pic>
      <p:sp>
        <p:nvSpPr>
          <p:cNvPr id="8" name="Title 7"/>
          <p:cNvSpPr>
            <a:spLocks noGrp="1"/>
          </p:cNvSpPr>
          <p:nvPr>
            <p:ph type="title"/>
          </p:nvPr>
        </p:nvSpPr>
        <p:spPr/>
        <p:txBody>
          <a:bodyPr/>
          <a:lstStyle/>
          <a:p>
            <a:r>
              <a:rPr lang="en-US" dirty="0" smtClean="0"/>
              <a:t>Improved monitoring</a:t>
            </a:r>
            <a:endParaRPr lang="en-US" dirty="0"/>
          </a:p>
        </p:txBody>
      </p:sp>
      <p:sp>
        <p:nvSpPr>
          <p:cNvPr id="12" name="Text Placeholder 1"/>
          <p:cNvSpPr>
            <a:spLocks noGrp="1"/>
          </p:cNvSpPr>
          <p:nvPr>
            <p:ph type="body" sz="quarter" idx="15"/>
          </p:nvPr>
        </p:nvSpPr>
        <p:spPr>
          <a:xfrm>
            <a:off x="5608638" y="1539887"/>
            <a:ext cx="6827838" cy="3328976"/>
          </a:xfrm>
        </p:spPr>
        <p:txBody>
          <a:bodyPr/>
          <a:lstStyle/>
          <a:p>
            <a:pPr lvl="0"/>
            <a:r>
              <a:rPr lang="en-US" dirty="0" smtClean="0"/>
              <a:t>View details of “sub queues”</a:t>
            </a:r>
          </a:p>
          <a:p>
            <a:pPr lvl="0"/>
            <a:r>
              <a:rPr lang="en-US" sz="2400" dirty="0" smtClean="0">
                <a:latin typeface="+mn-lt"/>
              </a:rPr>
              <a:t>Active, dead-letter, scheduled, transfer queues</a:t>
            </a:r>
          </a:p>
          <a:p>
            <a:pPr lvl="0"/>
            <a:r>
              <a:rPr lang="en-US" dirty="0" smtClean="0"/>
              <a:t>Available as part </a:t>
            </a:r>
            <a:r>
              <a:rPr lang="en-US" dirty="0"/>
              <a:t>of Description </a:t>
            </a:r>
            <a:r>
              <a:rPr lang="en-US" dirty="0" smtClean="0"/>
              <a:t>objects</a:t>
            </a:r>
            <a:endParaRPr lang="en-US" dirty="0"/>
          </a:p>
        </p:txBody>
      </p:sp>
      <p:sp>
        <p:nvSpPr>
          <p:cNvPr id="13" name="Rectangle 12"/>
          <p:cNvSpPr/>
          <p:nvPr/>
        </p:nvSpPr>
        <p:spPr>
          <a:xfrm>
            <a:off x="549534" y="5095736"/>
            <a:ext cx="11337406" cy="1754326"/>
          </a:xfrm>
          <a:prstGeom prst="rect">
            <a:avLst/>
          </a:prstGeom>
          <a:ln>
            <a:solidFill>
              <a:srgbClr val="00188F"/>
            </a:solidFill>
          </a:ln>
        </p:spPr>
        <p:style>
          <a:lnRef idx="2">
            <a:schemeClr val="accent1"/>
          </a:lnRef>
          <a:fillRef idx="1">
            <a:schemeClr val="lt1"/>
          </a:fillRef>
          <a:effectRef idx="0">
            <a:schemeClr val="accent1"/>
          </a:effectRef>
          <a:fontRef idx="minor">
            <a:schemeClr val="dk1"/>
          </a:fontRef>
        </p:style>
        <p:txBody>
          <a:bodyPr wrap="square" anchor="b">
            <a:spAutoFit/>
          </a:bodyPr>
          <a:lstStyle/>
          <a:p>
            <a:r>
              <a:rPr lang="en-US" dirty="0" err="1" smtClean="0">
                <a:solidFill>
                  <a:srgbClr val="2B91AF"/>
                </a:solidFill>
                <a:highlight>
                  <a:srgbClr val="FFFFFF"/>
                </a:highlight>
                <a:latin typeface="Consolas" panose="020B0609020204030204" pitchFamily="49" charset="0"/>
              </a:rPr>
              <a:t>NamespaceManager</a:t>
            </a:r>
            <a:r>
              <a:rPr lang="en-US" dirty="0" smtClean="0">
                <a:solidFill>
                  <a:srgbClr val="000000"/>
                </a:solidFill>
                <a:highlight>
                  <a:srgbClr val="FFFFFF"/>
                </a:highlight>
                <a:latin typeface="Consolas" panose="020B0609020204030204" pitchFamily="49" charset="0"/>
              </a:rPr>
              <a:t> </a:t>
            </a:r>
            <a:r>
              <a:rPr lang="en-US" dirty="0">
                <a:solidFill>
                  <a:srgbClr val="000000"/>
                </a:solidFill>
                <a:highlight>
                  <a:srgbClr val="FFFFFF"/>
                </a:highlight>
                <a:latin typeface="Consolas" panose="020B0609020204030204" pitchFamily="49" charset="0"/>
              </a:rPr>
              <a:t>nm = </a:t>
            </a:r>
            <a:r>
              <a:rPr lang="en-US" dirty="0" err="1">
                <a:solidFill>
                  <a:srgbClr val="2B91AF"/>
                </a:solidFill>
                <a:highlight>
                  <a:srgbClr val="FFFFFF"/>
                </a:highlight>
                <a:latin typeface="Consolas" panose="020B0609020204030204" pitchFamily="49" charset="0"/>
              </a:rPr>
              <a:t>NamespaceManager</a:t>
            </a:r>
            <a:r>
              <a:rPr lang="en-US" dirty="0" err="1">
                <a:solidFill>
                  <a:srgbClr val="000000"/>
                </a:solidFill>
                <a:highlight>
                  <a:srgbClr val="FFFFFF"/>
                </a:highlight>
                <a:latin typeface="Consolas" panose="020B0609020204030204" pitchFamily="49" charset="0"/>
              </a:rPr>
              <a:t>.Create</a:t>
            </a:r>
            <a:r>
              <a:rPr lang="en-US" dirty="0">
                <a:solidFill>
                  <a:srgbClr val="000000"/>
                </a:solidFill>
                <a:highlight>
                  <a:srgbClr val="FFFFFF"/>
                </a:highlight>
                <a:latin typeface="Consolas" panose="020B0609020204030204" pitchFamily="49" charset="0"/>
              </a:rPr>
              <a:t>();</a:t>
            </a:r>
          </a:p>
          <a:p>
            <a:r>
              <a:rPr lang="en-US" dirty="0" err="1" smtClean="0">
                <a:solidFill>
                  <a:srgbClr val="2B91AF"/>
                </a:solidFill>
                <a:highlight>
                  <a:srgbClr val="FFFFFF"/>
                </a:highlight>
                <a:latin typeface="Consolas" panose="020B0609020204030204" pitchFamily="49" charset="0"/>
              </a:rPr>
              <a:t>QueueDescription</a:t>
            </a:r>
            <a:r>
              <a:rPr lang="en-US" dirty="0" smtClean="0">
                <a:solidFill>
                  <a:srgbClr val="000000"/>
                </a:solidFill>
                <a:highlight>
                  <a:srgbClr val="FFFFFF"/>
                </a:highlight>
                <a:latin typeface="Consolas" panose="020B0609020204030204" pitchFamily="49" charset="0"/>
              </a:rPr>
              <a:t> </a:t>
            </a:r>
            <a:r>
              <a:rPr lang="en-US" dirty="0" err="1">
                <a:solidFill>
                  <a:srgbClr val="000000"/>
                </a:solidFill>
                <a:highlight>
                  <a:srgbClr val="FFFFFF"/>
                </a:highlight>
                <a:latin typeface="Consolas" panose="020B0609020204030204" pitchFamily="49" charset="0"/>
              </a:rPr>
              <a:t>myQ</a:t>
            </a:r>
            <a:r>
              <a:rPr lang="en-US" dirty="0">
                <a:solidFill>
                  <a:srgbClr val="000000"/>
                </a:solidFill>
                <a:highlight>
                  <a:srgbClr val="FFFFFF"/>
                </a:highlight>
                <a:latin typeface="Consolas" panose="020B0609020204030204" pitchFamily="49" charset="0"/>
              </a:rPr>
              <a:t> = </a:t>
            </a:r>
            <a:r>
              <a:rPr lang="en-US" dirty="0" err="1">
                <a:solidFill>
                  <a:srgbClr val="000000"/>
                </a:solidFill>
                <a:highlight>
                  <a:srgbClr val="FFFFFF"/>
                </a:highlight>
                <a:latin typeface="Consolas" panose="020B0609020204030204" pitchFamily="49" charset="0"/>
              </a:rPr>
              <a:t>nm.GetQueue</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a:t>
            </a:r>
            <a:r>
              <a:rPr lang="en-US" dirty="0" err="1">
                <a:solidFill>
                  <a:srgbClr val="A31515"/>
                </a:solidFill>
                <a:highlight>
                  <a:srgbClr val="FFFFFF"/>
                </a:highlight>
                <a:latin typeface="Consolas" panose="020B0609020204030204" pitchFamily="49" charset="0"/>
              </a:rPr>
              <a:t>myQ</a:t>
            </a:r>
            <a:r>
              <a:rPr lang="en-US" dirty="0">
                <a:solidFill>
                  <a:srgbClr val="A31515"/>
                </a:solidFill>
                <a:highlight>
                  <a:srgbClr val="FFFFFF"/>
                </a:highlight>
                <a:latin typeface="Consolas" panose="020B0609020204030204" pitchFamily="49" charset="0"/>
              </a:rPr>
              <a:t>"</a:t>
            </a:r>
            <a:r>
              <a:rPr lang="en-US" dirty="0">
                <a:solidFill>
                  <a:srgbClr val="000000"/>
                </a:solidFill>
                <a:highlight>
                  <a:srgbClr val="FFFFFF"/>
                </a:highlight>
                <a:latin typeface="Consolas" panose="020B0609020204030204" pitchFamily="49" charset="0"/>
              </a:rPr>
              <a:t>);</a:t>
            </a:r>
          </a:p>
          <a:p>
            <a:r>
              <a:rPr lang="en-US" dirty="0" err="1" smtClean="0">
                <a:solidFill>
                  <a:srgbClr val="0000FF"/>
                </a:solidFill>
                <a:highlight>
                  <a:srgbClr val="FFFFFF"/>
                </a:highlight>
                <a:latin typeface="Consolas" panose="020B0609020204030204" pitchFamily="49" charset="0"/>
              </a:rPr>
              <a:t>var</a:t>
            </a:r>
            <a:r>
              <a:rPr lang="en-US" dirty="0" smtClean="0">
                <a:solidFill>
                  <a:srgbClr val="000000"/>
                </a:solidFill>
                <a:highlight>
                  <a:srgbClr val="FFFFFF"/>
                </a:highlight>
                <a:latin typeface="Consolas" panose="020B0609020204030204" pitchFamily="49" charset="0"/>
              </a:rPr>
              <a:t> </a:t>
            </a:r>
            <a:r>
              <a:rPr lang="en-US" dirty="0">
                <a:solidFill>
                  <a:srgbClr val="000000"/>
                </a:solidFill>
                <a:highlight>
                  <a:srgbClr val="FFFFFF"/>
                </a:highlight>
                <a:latin typeface="Consolas" panose="020B0609020204030204" pitchFamily="49" charset="0"/>
              </a:rPr>
              <a:t>active = </a:t>
            </a:r>
            <a:r>
              <a:rPr lang="en-US" dirty="0" err="1">
                <a:solidFill>
                  <a:srgbClr val="000000"/>
                </a:solidFill>
                <a:highlight>
                  <a:srgbClr val="FFFFFF"/>
                </a:highlight>
                <a:latin typeface="Consolas" panose="020B0609020204030204" pitchFamily="49" charset="0"/>
              </a:rPr>
              <a:t>myQ.MessageCountDetails.ActiveMessageCount</a:t>
            </a:r>
            <a:r>
              <a:rPr lang="en-US" dirty="0">
                <a:solidFill>
                  <a:srgbClr val="000000"/>
                </a:solidFill>
                <a:highlight>
                  <a:srgbClr val="FFFFFF"/>
                </a:highlight>
                <a:latin typeface="Consolas" panose="020B0609020204030204" pitchFamily="49" charset="0"/>
              </a:rPr>
              <a:t>;</a:t>
            </a:r>
          </a:p>
          <a:p>
            <a:r>
              <a:rPr lang="en-US" dirty="0" err="1" smtClean="0">
                <a:solidFill>
                  <a:srgbClr val="0000FF"/>
                </a:solidFill>
                <a:highlight>
                  <a:srgbClr val="FFFFFF"/>
                </a:highlight>
                <a:latin typeface="Consolas" panose="020B0609020204030204" pitchFamily="49" charset="0"/>
              </a:rPr>
              <a:t>var</a:t>
            </a:r>
            <a:r>
              <a:rPr lang="en-US" dirty="0" smtClean="0">
                <a:solidFill>
                  <a:srgbClr val="000000"/>
                </a:solidFill>
                <a:highlight>
                  <a:srgbClr val="FFFFFF"/>
                </a:highlight>
                <a:latin typeface="Consolas" panose="020B0609020204030204" pitchFamily="49" charset="0"/>
              </a:rPr>
              <a:t> </a:t>
            </a:r>
            <a:r>
              <a:rPr lang="en-US" dirty="0" err="1" smtClean="0">
                <a:solidFill>
                  <a:srgbClr val="000000"/>
                </a:solidFill>
                <a:highlight>
                  <a:srgbClr val="FFFFFF"/>
                </a:highlight>
                <a:latin typeface="Consolas" panose="020B0609020204030204" pitchFamily="49" charset="0"/>
              </a:rPr>
              <a:t>deadLettered</a:t>
            </a:r>
            <a:r>
              <a:rPr lang="en-US" dirty="0" smtClean="0">
                <a:solidFill>
                  <a:srgbClr val="000000"/>
                </a:solidFill>
                <a:highlight>
                  <a:srgbClr val="FFFFFF"/>
                </a:highlight>
                <a:latin typeface="Consolas" panose="020B0609020204030204" pitchFamily="49" charset="0"/>
              </a:rPr>
              <a:t> </a:t>
            </a:r>
            <a:r>
              <a:rPr lang="en-US" dirty="0">
                <a:solidFill>
                  <a:srgbClr val="000000"/>
                </a:solidFill>
                <a:highlight>
                  <a:srgbClr val="FFFFFF"/>
                </a:highlight>
                <a:latin typeface="Consolas" panose="020B0609020204030204" pitchFamily="49" charset="0"/>
              </a:rPr>
              <a:t>= </a:t>
            </a:r>
            <a:r>
              <a:rPr lang="en-US" dirty="0" err="1">
                <a:solidFill>
                  <a:srgbClr val="000000"/>
                </a:solidFill>
                <a:highlight>
                  <a:srgbClr val="FFFFFF"/>
                </a:highlight>
                <a:latin typeface="Consolas" panose="020B0609020204030204" pitchFamily="49" charset="0"/>
              </a:rPr>
              <a:t>myQ.MessageCountDetails.DeadLetterMessageCount</a:t>
            </a:r>
            <a:r>
              <a:rPr lang="en-US" dirty="0">
                <a:solidFill>
                  <a:srgbClr val="000000"/>
                </a:solidFill>
                <a:highlight>
                  <a:srgbClr val="FFFFFF"/>
                </a:highlight>
                <a:latin typeface="Consolas" panose="020B0609020204030204" pitchFamily="49" charset="0"/>
              </a:rPr>
              <a:t>;</a:t>
            </a:r>
          </a:p>
          <a:p>
            <a:r>
              <a:rPr lang="en-US" dirty="0" err="1" smtClean="0">
                <a:solidFill>
                  <a:srgbClr val="0000FF"/>
                </a:solidFill>
                <a:highlight>
                  <a:srgbClr val="FFFFFF"/>
                </a:highlight>
                <a:latin typeface="Consolas" panose="020B0609020204030204" pitchFamily="49" charset="0"/>
              </a:rPr>
              <a:t>var</a:t>
            </a:r>
            <a:r>
              <a:rPr lang="en-US" dirty="0" smtClean="0">
                <a:solidFill>
                  <a:srgbClr val="000000"/>
                </a:solidFill>
                <a:highlight>
                  <a:srgbClr val="FFFFFF"/>
                </a:highlight>
                <a:latin typeface="Consolas" panose="020B0609020204030204" pitchFamily="49" charset="0"/>
              </a:rPr>
              <a:t> </a:t>
            </a:r>
            <a:r>
              <a:rPr lang="en-US" dirty="0">
                <a:solidFill>
                  <a:srgbClr val="000000"/>
                </a:solidFill>
                <a:highlight>
                  <a:srgbClr val="FFFFFF"/>
                </a:highlight>
                <a:latin typeface="Consolas" panose="020B0609020204030204" pitchFamily="49" charset="0"/>
              </a:rPr>
              <a:t>scheduled = </a:t>
            </a:r>
            <a:r>
              <a:rPr lang="en-US" dirty="0" err="1">
                <a:solidFill>
                  <a:srgbClr val="000000"/>
                </a:solidFill>
                <a:highlight>
                  <a:srgbClr val="FFFFFF"/>
                </a:highlight>
                <a:latin typeface="Consolas" panose="020B0609020204030204" pitchFamily="49" charset="0"/>
              </a:rPr>
              <a:t>myQ.MessageCountDetails.ScheduledMessageCount</a:t>
            </a:r>
            <a:r>
              <a:rPr lang="en-US" dirty="0">
                <a:solidFill>
                  <a:srgbClr val="000000"/>
                </a:solidFill>
                <a:highlight>
                  <a:srgbClr val="FFFFFF"/>
                </a:highlight>
                <a:latin typeface="Consolas" panose="020B0609020204030204" pitchFamily="49" charset="0"/>
              </a:rPr>
              <a:t>;</a:t>
            </a:r>
          </a:p>
          <a:p>
            <a:r>
              <a:rPr lang="en-US" dirty="0" err="1" smtClean="0">
                <a:solidFill>
                  <a:srgbClr val="0000FF"/>
                </a:solidFill>
                <a:highlight>
                  <a:srgbClr val="FFFFFF"/>
                </a:highlight>
                <a:latin typeface="Consolas" panose="020B0609020204030204" pitchFamily="49" charset="0"/>
              </a:rPr>
              <a:t>var</a:t>
            </a:r>
            <a:r>
              <a:rPr lang="en-US" dirty="0" smtClean="0">
                <a:solidFill>
                  <a:srgbClr val="000000"/>
                </a:solidFill>
                <a:highlight>
                  <a:srgbClr val="FFFFFF"/>
                </a:highlight>
                <a:latin typeface="Consolas" panose="020B0609020204030204" pitchFamily="49" charset="0"/>
              </a:rPr>
              <a:t> </a:t>
            </a:r>
            <a:r>
              <a:rPr lang="en-US" dirty="0">
                <a:solidFill>
                  <a:srgbClr val="000000"/>
                </a:solidFill>
                <a:highlight>
                  <a:srgbClr val="FFFFFF"/>
                </a:highlight>
                <a:latin typeface="Consolas" panose="020B0609020204030204" pitchFamily="49" charset="0"/>
              </a:rPr>
              <a:t>transfer = </a:t>
            </a:r>
            <a:r>
              <a:rPr lang="en-US" dirty="0" err="1">
                <a:solidFill>
                  <a:srgbClr val="000000"/>
                </a:solidFill>
                <a:highlight>
                  <a:srgbClr val="FFFFFF"/>
                </a:highlight>
                <a:latin typeface="Consolas" panose="020B0609020204030204" pitchFamily="49" charset="0"/>
              </a:rPr>
              <a:t>myQ.MessageCountDetails.TransferMessageCount</a:t>
            </a:r>
            <a:r>
              <a:rPr lang="en-US" dirty="0" smtClean="0">
                <a:solidFill>
                  <a:srgbClr val="000000"/>
                </a:solidFill>
                <a:highlight>
                  <a:srgbClr val="FFFFFF"/>
                </a:highlight>
                <a:latin typeface="Consolas" panose="020B0609020204030204" pitchFamily="49" charset="0"/>
              </a:rPr>
              <a:t>;</a:t>
            </a:r>
            <a:endParaRPr lang="en-US" dirty="0"/>
          </a:p>
        </p:txBody>
      </p:sp>
    </p:spTree>
    <p:extLst>
      <p:ext uri="{BB962C8B-B14F-4D97-AF65-F5344CB8AC3E}">
        <p14:creationId xmlns:p14="http://schemas.microsoft.com/office/powerpoint/2010/main" val="42745086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New API capabilities in SDK 1.8 </a:t>
            </a:r>
            <a:endParaRPr lang="en-US" dirty="0"/>
          </a:p>
        </p:txBody>
      </p:sp>
      <p:sp>
        <p:nvSpPr>
          <p:cNvPr id="7" name="Text Placeholder 6"/>
          <p:cNvSpPr>
            <a:spLocks noGrp="1"/>
          </p:cNvSpPr>
          <p:nvPr>
            <p:ph type="body" sz="quarter" idx="10"/>
          </p:nvPr>
        </p:nvSpPr>
        <p:spPr/>
        <p:txBody>
          <a:bodyPr/>
          <a:lstStyle/>
          <a:p>
            <a:r>
              <a:rPr lang="en-US" dirty="0" smtClean="0"/>
              <a:t>Message lock renewal</a:t>
            </a:r>
          </a:p>
          <a:p>
            <a:r>
              <a:rPr lang="en-US" dirty="0" smtClean="0"/>
              <a:t>Message auto-forwarding</a:t>
            </a:r>
          </a:p>
          <a:p>
            <a:r>
              <a:rPr lang="en-US" dirty="0" smtClean="0"/>
              <a:t>Pause entities</a:t>
            </a:r>
          </a:p>
          <a:p>
            <a:r>
              <a:rPr lang="en-US" dirty="0" smtClean="0"/>
              <a:t>Send-time filter evaluations</a:t>
            </a:r>
          </a:p>
          <a:p>
            <a:r>
              <a:rPr lang="en-US" dirty="0" smtClean="0"/>
              <a:t>Improved monitoring</a:t>
            </a:r>
          </a:p>
          <a:p>
            <a:r>
              <a:rPr lang="en-US" dirty="0" smtClean="0"/>
              <a:t>Batching APIs for sending and receiving groups of messages</a:t>
            </a:r>
          </a:p>
          <a:p>
            <a:r>
              <a:rPr lang="en-US" dirty="0" smtClean="0"/>
              <a:t>Consistent send of messages to multiple entities</a:t>
            </a:r>
          </a:p>
          <a:p>
            <a:r>
              <a:rPr lang="en-US" dirty="0" smtClean="0"/>
              <a:t>Session browsing</a:t>
            </a:r>
            <a:endParaRPr lang="en-US" dirty="0"/>
          </a:p>
          <a:p>
            <a:endParaRPr lang="en-US" dirty="0" smtClean="0"/>
          </a:p>
        </p:txBody>
      </p:sp>
    </p:spTree>
    <p:extLst>
      <p:ext uri="{BB962C8B-B14F-4D97-AF65-F5344CB8AC3E}">
        <p14:creationId xmlns:p14="http://schemas.microsoft.com/office/powerpoint/2010/main" val="27946734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dirty="0"/>
          </a:p>
        </p:txBody>
      </p:sp>
      <p:sp>
        <p:nvSpPr>
          <p:cNvPr id="4" name="Title 3"/>
          <p:cNvSpPr>
            <a:spLocks noGrp="1"/>
          </p:cNvSpPr>
          <p:nvPr>
            <p:ph type="title"/>
          </p:nvPr>
        </p:nvSpPr>
        <p:spPr/>
        <p:txBody>
          <a:bodyPr/>
          <a:lstStyle/>
          <a:p>
            <a:r>
              <a:rPr lang="en-GB" dirty="0"/>
              <a:t>Service Bus for Windows </a:t>
            </a:r>
            <a:r>
              <a:rPr lang="en-GB" dirty="0" smtClean="0"/>
              <a:t>Server</a:t>
            </a:r>
            <a:endParaRPr lang="en-GB" dirty="0"/>
          </a:p>
        </p:txBody>
      </p:sp>
    </p:spTree>
    <p:extLst>
      <p:ext uri="{BB962C8B-B14F-4D97-AF65-F5344CB8AC3E}">
        <p14:creationId xmlns:p14="http://schemas.microsoft.com/office/powerpoint/2010/main" val="35648609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On-premises messaging scenario</a:t>
            </a:r>
          </a:p>
        </p:txBody>
      </p:sp>
      <p:graphicFrame>
        <p:nvGraphicFramePr>
          <p:cNvPr id="20" name="Table 19"/>
          <p:cNvGraphicFramePr>
            <a:graphicFrameLocks noGrp="1"/>
          </p:cNvGraphicFramePr>
          <p:nvPr>
            <p:extLst>
              <p:ext uri="{D42A27DB-BD31-4B8C-83A1-F6EECF244321}">
                <p14:modId xmlns:p14="http://schemas.microsoft.com/office/powerpoint/2010/main" val="2393506860"/>
              </p:ext>
            </p:extLst>
          </p:nvPr>
        </p:nvGraphicFramePr>
        <p:xfrm>
          <a:off x="473673" y="1400772"/>
          <a:ext cx="11684831" cy="5156973"/>
        </p:xfrm>
        <a:graphic>
          <a:graphicData uri="http://schemas.openxmlformats.org/drawingml/2006/table">
            <a:tbl>
              <a:tblPr firstRow="1" bandRow="1"/>
              <a:tblGrid>
                <a:gridCol w="3259242"/>
                <a:gridCol w="8425589"/>
              </a:tblGrid>
              <a:tr h="590649">
                <a:tc>
                  <a:txBody>
                    <a:bodyPr/>
                    <a:lstStyle>
                      <a:lvl1pPr marL="0" algn="l" defTabSz="914363" rtl="0" eaLnBrk="1" latinLnBrk="0" hangingPunct="1">
                        <a:defRPr sz="1800" b="1" kern="1200">
                          <a:solidFill>
                            <a:schemeClr val="lt1"/>
                          </a:solidFill>
                          <a:latin typeface="Segoe UI"/>
                        </a:defRPr>
                      </a:lvl1pPr>
                      <a:lvl2pPr marL="457182" algn="l" defTabSz="914363" rtl="0" eaLnBrk="1" latinLnBrk="0" hangingPunct="1">
                        <a:defRPr sz="1800" b="1" kern="1200">
                          <a:solidFill>
                            <a:schemeClr val="lt1"/>
                          </a:solidFill>
                          <a:latin typeface="Segoe UI"/>
                        </a:defRPr>
                      </a:lvl2pPr>
                      <a:lvl3pPr marL="914363" algn="l" defTabSz="914363" rtl="0" eaLnBrk="1" latinLnBrk="0" hangingPunct="1">
                        <a:defRPr sz="1800" b="1" kern="1200">
                          <a:solidFill>
                            <a:schemeClr val="lt1"/>
                          </a:solidFill>
                          <a:latin typeface="Segoe UI"/>
                        </a:defRPr>
                      </a:lvl3pPr>
                      <a:lvl4pPr marL="1371545" algn="l" defTabSz="914363" rtl="0" eaLnBrk="1" latinLnBrk="0" hangingPunct="1">
                        <a:defRPr sz="1800" b="1" kern="1200">
                          <a:solidFill>
                            <a:schemeClr val="lt1"/>
                          </a:solidFill>
                          <a:latin typeface="Segoe UI"/>
                        </a:defRPr>
                      </a:lvl4pPr>
                      <a:lvl5pPr marL="1828727" algn="l" defTabSz="914363" rtl="0" eaLnBrk="1" latinLnBrk="0" hangingPunct="1">
                        <a:defRPr sz="1800" b="1" kern="1200">
                          <a:solidFill>
                            <a:schemeClr val="lt1"/>
                          </a:solidFill>
                          <a:latin typeface="Segoe UI"/>
                        </a:defRPr>
                      </a:lvl5pPr>
                      <a:lvl6pPr marL="2285909" algn="l" defTabSz="914363" rtl="0" eaLnBrk="1" latinLnBrk="0" hangingPunct="1">
                        <a:defRPr sz="1800" b="1" kern="1200">
                          <a:solidFill>
                            <a:schemeClr val="lt1"/>
                          </a:solidFill>
                          <a:latin typeface="Segoe UI"/>
                        </a:defRPr>
                      </a:lvl6pPr>
                      <a:lvl7pPr marL="2743090" algn="l" defTabSz="914363" rtl="0" eaLnBrk="1" latinLnBrk="0" hangingPunct="1">
                        <a:defRPr sz="1800" b="1" kern="1200">
                          <a:solidFill>
                            <a:schemeClr val="lt1"/>
                          </a:solidFill>
                          <a:latin typeface="Segoe UI"/>
                        </a:defRPr>
                      </a:lvl7pPr>
                      <a:lvl8pPr marL="3200272" algn="l" defTabSz="914363" rtl="0" eaLnBrk="1" latinLnBrk="0" hangingPunct="1">
                        <a:defRPr sz="1800" b="1" kern="1200">
                          <a:solidFill>
                            <a:schemeClr val="lt1"/>
                          </a:solidFill>
                          <a:latin typeface="Segoe UI"/>
                        </a:defRPr>
                      </a:lvl8pPr>
                      <a:lvl9pPr marL="3657454" algn="l" defTabSz="914363" rtl="0" eaLnBrk="1" latinLnBrk="0" hangingPunct="1">
                        <a:defRPr sz="1800" b="1" kern="1200">
                          <a:solidFill>
                            <a:schemeClr val="lt1"/>
                          </a:solidFill>
                          <a:latin typeface="Segoe UI"/>
                        </a:defRPr>
                      </a:lvl9pPr>
                    </a:lstStyle>
                    <a:p>
                      <a:endParaRPr lang="en-US" sz="2400" dirty="0"/>
                    </a:p>
                  </a:txBody>
                  <a:tcPr marL="93260" marR="93260" marT="46630" marB="4663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noFill/>
                  </a:tcPr>
                </a:tc>
                <a:tc>
                  <a:txBody>
                    <a:bodyPr/>
                    <a:lstStyle>
                      <a:lvl1pPr marL="0" algn="l" defTabSz="914363" rtl="0" eaLnBrk="1" latinLnBrk="0" hangingPunct="1">
                        <a:defRPr sz="1800" b="1" kern="1200">
                          <a:solidFill>
                            <a:schemeClr val="lt1"/>
                          </a:solidFill>
                          <a:latin typeface="Segoe UI"/>
                        </a:defRPr>
                      </a:lvl1pPr>
                      <a:lvl2pPr marL="457182" algn="l" defTabSz="914363" rtl="0" eaLnBrk="1" latinLnBrk="0" hangingPunct="1">
                        <a:defRPr sz="1800" b="1" kern="1200">
                          <a:solidFill>
                            <a:schemeClr val="lt1"/>
                          </a:solidFill>
                          <a:latin typeface="Segoe UI"/>
                        </a:defRPr>
                      </a:lvl2pPr>
                      <a:lvl3pPr marL="914363" algn="l" defTabSz="914363" rtl="0" eaLnBrk="1" latinLnBrk="0" hangingPunct="1">
                        <a:defRPr sz="1800" b="1" kern="1200">
                          <a:solidFill>
                            <a:schemeClr val="lt1"/>
                          </a:solidFill>
                          <a:latin typeface="Segoe UI"/>
                        </a:defRPr>
                      </a:lvl3pPr>
                      <a:lvl4pPr marL="1371545" algn="l" defTabSz="914363" rtl="0" eaLnBrk="1" latinLnBrk="0" hangingPunct="1">
                        <a:defRPr sz="1800" b="1" kern="1200">
                          <a:solidFill>
                            <a:schemeClr val="lt1"/>
                          </a:solidFill>
                          <a:latin typeface="Segoe UI"/>
                        </a:defRPr>
                      </a:lvl4pPr>
                      <a:lvl5pPr marL="1828727" algn="l" defTabSz="914363" rtl="0" eaLnBrk="1" latinLnBrk="0" hangingPunct="1">
                        <a:defRPr sz="1800" b="1" kern="1200">
                          <a:solidFill>
                            <a:schemeClr val="lt1"/>
                          </a:solidFill>
                          <a:latin typeface="Segoe UI"/>
                        </a:defRPr>
                      </a:lvl5pPr>
                      <a:lvl6pPr marL="2285909" algn="l" defTabSz="914363" rtl="0" eaLnBrk="1" latinLnBrk="0" hangingPunct="1">
                        <a:defRPr sz="1800" b="1" kern="1200">
                          <a:solidFill>
                            <a:schemeClr val="lt1"/>
                          </a:solidFill>
                          <a:latin typeface="Segoe UI"/>
                        </a:defRPr>
                      </a:lvl6pPr>
                      <a:lvl7pPr marL="2743090" algn="l" defTabSz="914363" rtl="0" eaLnBrk="1" latinLnBrk="0" hangingPunct="1">
                        <a:defRPr sz="1800" b="1" kern="1200">
                          <a:solidFill>
                            <a:schemeClr val="lt1"/>
                          </a:solidFill>
                          <a:latin typeface="Segoe UI"/>
                        </a:defRPr>
                      </a:lvl7pPr>
                      <a:lvl8pPr marL="3200272" algn="l" defTabSz="914363" rtl="0" eaLnBrk="1" latinLnBrk="0" hangingPunct="1">
                        <a:defRPr sz="1800" b="1" kern="1200">
                          <a:solidFill>
                            <a:schemeClr val="lt1"/>
                          </a:solidFill>
                          <a:latin typeface="Segoe UI"/>
                        </a:defRPr>
                      </a:lvl8pPr>
                      <a:lvl9pPr marL="3657454" algn="l" defTabSz="914363" rtl="0" eaLnBrk="1" latinLnBrk="0" hangingPunct="1">
                        <a:defRPr sz="1800" b="1" kern="1200">
                          <a:solidFill>
                            <a:schemeClr val="lt1"/>
                          </a:solidFill>
                          <a:latin typeface="Segoe UI"/>
                        </a:defRPr>
                      </a:lvl9pPr>
                    </a:lstStyle>
                    <a:p>
                      <a:r>
                        <a:rPr lang="en-US" sz="3300" dirty="0" smtClean="0">
                          <a:solidFill>
                            <a:srgbClr val="FBFBFB"/>
                          </a:solidFill>
                        </a:rPr>
                        <a:t>Why &amp; What</a:t>
                      </a:r>
                      <a:endParaRPr lang="en-US" sz="3300" dirty="0">
                        <a:solidFill>
                          <a:srgbClr val="FBFBFB"/>
                        </a:solidFill>
                      </a:endParaRPr>
                    </a:p>
                  </a:txBody>
                  <a:tcPr marL="93260" marR="93260" marT="46630" marB="4663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AEEF"/>
                    </a:solidFill>
                  </a:tcPr>
                </a:tc>
              </a:tr>
              <a:tr h="923640">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pPr marL="0" algn="l" defTabSz="914363" rtl="0" eaLnBrk="1" latinLnBrk="0" hangingPunct="1"/>
                      <a:r>
                        <a:rPr lang="en-US" sz="2000" b="1" u="sng" kern="1200" dirty="0" smtClean="0">
                          <a:solidFill>
                            <a:schemeClr val="dk1"/>
                          </a:solidFill>
                          <a:latin typeface="+mn-lt"/>
                          <a:ea typeface="+mn-ea"/>
                          <a:cs typeface="+mn-cs"/>
                        </a:rPr>
                        <a:t>On-Premises pub-sub</a:t>
                      </a:r>
                    </a:p>
                  </a:txBody>
                  <a:tcPr marL="93260" marR="93260" marT="46630" marB="4663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40000"/>
                      </a:srgbClr>
                    </a:solidFill>
                  </a:tcPr>
                </a:tc>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b="1" kern="1200" dirty="0" smtClean="0">
                          <a:solidFill>
                            <a:schemeClr val="dk1"/>
                          </a:solidFill>
                          <a:latin typeface="Segoe UI Light" pitchFamily="34" charset="0"/>
                          <a:ea typeface="+mn-ea"/>
                          <a:cs typeface="Segoe UI Light" pitchFamily="34" charset="0"/>
                        </a:rPr>
                        <a:t>Enterprise</a:t>
                      </a:r>
                      <a:r>
                        <a:rPr lang="en-US" sz="2000" b="1" kern="1200" baseline="0" dirty="0" smtClean="0">
                          <a:solidFill>
                            <a:schemeClr val="dk1"/>
                          </a:solidFill>
                          <a:latin typeface="Segoe UI Light" pitchFamily="34" charset="0"/>
                          <a:ea typeface="+mn-ea"/>
                          <a:cs typeface="Segoe UI Light" pitchFamily="34" charset="0"/>
                        </a:rPr>
                        <a:t> applications developed and deployed on-premise.</a:t>
                      </a:r>
                    </a:p>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i="1" kern="1200" baseline="0" dirty="0" smtClean="0">
                          <a:solidFill>
                            <a:schemeClr val="dk1"/>
                          </a:solidFill>
                          <a:latin typeface="Segoe UI Light" pitchFamily="34" charset="0"/>
                          <a:ea typeface="+mn-ea"/>
                          <a:cs typeface="Segoe UI Light" pitchFamily="34" charset="0"/>
                        </a:rPr>
                        <a:t>Scale ; HA ; Manageability ; Rich messaging feature set </a:t>
                      </a:r>
                    </a:p>
                  </a:txBody>
                  <a:tcPr marL="93260" marR="93260" marT="46630" marB="4663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40000"/>
                      </a:srgbClr>
                    </a:solidFill>
                  </a:tcPr>
                </a:tc>
              </a:tr>
              <a:tr h="1150211">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r>
                        <a:rPr lang="en-US" sz="2000" b="1" u="sng" dirty="0" smtClean="0"/>
                        <a:t>Develop On-premise</a:t>
                      </a:r>
                    </a:p>
                    <a:p>
                      <a:endParaRPr lang="en-US" sz="1600" dirty="0" smtClean="0"/>
                    </a:p>
                    <a:p>
                      <a:endParaRPr lang="en-US" sz="1600" dirty="0" smtClean="0"/>
                    </a:p>
                    <a:p>
                      <a:endParaRPr lang="en-US" sz="1600" dirty="0" smtClean="0"/>
                    </a:p>
                  </a:txBody>
                  <a:tcPr marL="93260" marR="93260" marT="46630" marB="4663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20000"/>
                      </a:srgbClr>
                    </a:solidFill>
                  </a:tcPr>
                </a:tc>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b="1" kern="1200" dirty="0" smtClean="0">
                          <a:solidFill>
                            <a:schemeClr val="dk1"/>
                          </a:solidFill>
                          <a:latin typeface="Segoe UI Light" pitchFamily="34" charset="0"/>
                          <a:ea typeface="+mn-ea"/>
                          <a:cs typeface="Segoe UI Light" pitchFamily="34" charset="0"/>
                        </a:rPr>
                        <a:t>High fidelity develop, test, debug experience</a:t>
                      </a:r>
                    </a:p>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i="1" kern="1200" baseline="0" dirty="0" err="1" smtClean="0">
                          <a:solidFill>
                            <a:schemeClr val="dk1"/>
                          </a:solidFill>
                          <a:latin typeface="Segoe UI Light" pitchFamily="34" charset="0"/>
                          <a:ea typeface="+mn-ea"/>
                          <a:cs typeface="Segoe UI Light" pitchFamily="34" charset="0"/>
                        </a:rPr>
                        <a:t>DevBox</a:t>
                      </a:r>
                      <a:r>
                        <a:rPr lang="en-US" sz="2000" i="1" kern="1200" baseline="0" dirty="0" smtClean="0">
                          <a:solidFill>
                            <a:schemeClr val="dk1"/>
                          </a:solidFill>
                          <a:latin typeface="Segoe UI Light" pitchFamily="34" charset="0"/>
                          <a:ea typeface="+mn-ea"/>
                          <a:cs typeface="Segoe UI Light" pitchFamily="34" charset="0"/>
                        </a:rPr>
                        <a:t> deployment (HW&amp;SF pre-</a:t>
                      </a:r>
                      <a:r>
                        <a:rPr lang="en-US" sz="2000" i="1" kern="1200" baseline="0" dirty="0" err="1" smtClean="0">
                          <a:solidFill>
                            <a:schemeClr val="dk1"/>
                          </a:solidFill>
                          <a:latin typeface="Segoe UI Light" pitchFamily="34" charset="0"/>
                          <a:ea typeface="+mn-ea"/>
                          <a:cs typeface="Segoe UI Light" pitchFamily="34" charset="0"/>
                        </a:rPr>
                        <a:t>reqs</a:t>
                      </a:r>
                      <a:r>
                        <a:rPr lang="en-US" sz="2000" i="1" kern="1200" baseline="0" dirty="0" smtClean="0">
                          <a:solidFill>
                            <a:schemeClr val="dk1"/>
                          </a:solidFill>
                          <a:latin typeface="Segoe UI Light" pitchFamily="34" charset="0"/>
                          <a:ea typeface="+mn-ea"/>
                          <a:cs typeface="Segoe UI Light" pitchFamily="34" charset="0"/>
                        </a:rPr>
                        <a:t>) ; Tools (VS); debug mode ; symmetry</a:t>
                      </a:r>
                      <a:endParaRPr lang="en-US" sz="2000" i="1" kern="1200" dirty="0" smtClean="0">
                        <a:solidFill>
                          <a:schemeClr val="dk1"/>
                        </a:solidFill>
                        <a:latin typeface="Segoe UI Light" pitchFamily="34" charset="0"/>
                        <a:ea typeface="+mn-ea"/>
                        <a:cs typeface="Segoe UI Light" pitchFamily="34" charset="0"/>
                      </a:endParaRPr>
                    </a:p>
                  </a:txBody>
                  <a:tcPr marL="93260" marR="93260" marT="46630" marB="4663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20000"/>
                      </a:srgbClr>
                    </a:solidFill>
                  </a:tcPr>
                </a:tc>
              </a:tr>
              <a:tr h="1150211">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r>
                        <a:rPr lang="en-US" sz="2000" b="1" u="sng" dirty="0" smtClean="0"/>
                        <a:t>Flexible Deployment</a:t>
                      </a:r>
                    </a:p>
                    <a:p>
                      <a:endParaRPr lang="en-US" sz="1600" dirty="0" smtClean="0"/>
                    </a:p>
                    <a:p>
                      <a:endParaRPr lang="en-US" sz="1600" dirty="0" smtClean="0"/>
                    </a:p>
                    <a:p>
                      <a:endParaRPr lang="en-US" sz="1600" dirty="0" smtClean="0"/>
                    </a:p>
                  </a:txBody>
                  <a:tcPr marL="93260" marR="93260" marT="46630" marB="4663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40000"/>
                      </a:srgbClr>
                    </a:solidFill>
                  </a:tcPr>
                </a:tc>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b="1" kern="1200" dirty="0" smtClean="0">
                          <a:solidFill>
                            <a:schemeClr val="dk1"/>
                          </a:solidFill>
                          <a:latin typeface="Segoe UI Light" pitchFamily="34" charset="0"/>
                          <a:ea typeface="+mn-ea"/>
                          <a:cs typeface="Segoe UI Light" pitchFamily="34" charset="0"/>
                        </a:rPr>
                        <a:t>Driven by enterprise desire for deployment choice</a:t>
                      </a:r>
                    </a:p>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i="1" kern="1200" dirty="0" smtClean="0">
                          <a:solidFill>
                            <a:schemeClr val="dk1"/>
                          </a:solidFill>
                          <a:latin typeface="Segoe UI Light" pitchFamily="34" charset="0"/>
                          <a:ea typeface="+mn-ea"/>
                          <a:cs typeface="Segoe UI Light" pitchFamily="34" charset="0"/>
                        </a:rPr>
                        <a:t>Full symmetry ; Ease of migration</a:t>
                      </a:r>
                    </a:p>
                  </a:txBody>
                  <a:tcPr marL="93260" marR="93260" marT="46630" marB="4663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40000"/>
                      </a:srgbClr>
                    </a:solidFill>
                  </a:tcPr>
                </a:tc>
              </a:tr>
              <a:tr h="1336731">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r>
                        <a:rPr lang="en-US" sz="2000" b="1" u="sng" dirty="0" smtClean="0"/>
                        <a:t>Tiered Deployment</a:t>
                      </a:r>
                    </a:p>
                    <a:p>
                      <a:endParaRPr lang="en-US" sz="1600" b="1" u="sng" dirty="0" smtClean="0"/>
                    </a:p>
                    <a:p>
                      <a:endParaRPr lang="en-US" sz="1600" b="1" u="sng" dirty="0" smtClean="0"/>
                    </a:p>
                    <a:p>
                      <a:endParaRPr lang="en-US" sz="1600" b="1" u="sng" dirty="0" smtClean="0"/>
                    </a:p>
                  </a:txBody>
                  <a:tcPr marL="93260" marR="93260" marT="46630" marB="4663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20000"/>
                      </a:srgbClr>
                    </a:solidFill>
                  </a:tcPr>
                </a:tc>
                <a:tc>
                  <a:txBody>
                    <a:bodyPr/>
                    <a:lstStyle>
                      <a:lvl1pPr marL="0" algn="l" defTabSz="914363" rtl="0" eaLnBrk="1" latinLnBrk="0" hangingPunct="1">
                        <a:defRPr sz="1800" kern="1200">
                          <a:solidFill>
                            <a:schemeClr val="dk1"/>
                          </a:solidFill>
                          <a:latin typeface="Segoe UI"/>
                        </a:defRPr>
                      </a:lvl1pPr>
                      <a:lvl2pPr marL="457182" algn="l" defTabSz="914363" rtl="0" eaLnBrk="1" latinLnBrk="0" hangingPunct="1">
                        <a:defRPr sz="1800" kern="1200">
                          <a:solidFill>
                            <a:schemeClr val="dk1"/>
                          </a:solidFill>
                          <a:latin typeface="Segoe UI"/>
                        </a:defRPr>
                      </a:lvl2pPr>
                      <a:lvl3pPr marL="914363" algn="l" defTabSz="914363" rtl="0" eaLnBrk="1" latinLnBrk="0" hangingPunct="1">
                        <a:defRPr sz="1800" kern="1200">
                          <a:solidFill>
                            <a:schemeClr val="dk1"/>
                          </a:solidFill>
                          <a:latin typeface="Segoe UI"/>
                        </a:defRPr>
                      </a:lvl3pPr>
                      <a:lvl4pPr marL="1371545" algn="l" defTabSz="914363" rtl="0" eaLnBrk="1" latinLnBrk="0" hangingPunct="1">
                        <a:defRPr sz="1800" kern="1200">
                          <a:solidFill>
                            <a:schemeClr val="dk1"/>
                          </a:solidFill>
                          <a:latin typeface="Segoe UI"/>
                        </a:defRPr>
                      </a:lvl4pPr>
                      <a:lvl5pPr marL="1828727" algn="l" defTabSz="914363" rtl="0" eaLnBrk="1" latinLnBrk="0" hangingPunct="1">
                        <a:defRPr sz="1800" kern="1200">
                          <a:solidFill>
                            <a:schemeClr val="dk1"/>
                          </a:solidFill>
                          <a:latin typeface="Segoe UI"/>
                        </a:defRPr>
                      </a:lvl5pPr>
                      <a:lvl6pPr marL="2285909" algn="l" defTabSz="914363" rtl="0" eaLnBrk="1" latinLnBrk="0" hangingPunct="1">
                        <a:defRPr sz="1800" kern="1200">
                          <a:solidFill>
                            <a:schemeClr val="dk1"/>
                          </a:solidFill>
                          <a:latin typeface="Segoe UI"/>
                        </a:defRPr>
                      </a:lvl6pPr>
                      <a:lvl7pPr marL="2743090" algn="l" defTabSz="914363" rtl="0" eaLnBrk="1" latinLnBrk="0" hangingPunct="1">
                        <a:defRPr sz="1800" kern="1200">
                          <a:solidFill>
                            <a:schemeClr val="dk1"/>
                          </a:solidFill>
                          <a:latin typeface="Segoe UI"/>
                        </a:defRPr>
                      </a:lvl7pPr>
                      <a:lvl8pPr marL="3200272" algn="l" defTabSz="914363" rtl="0" eaLnBrk="1" latinLnBrk="0" hangingPunct="1">
                        <a:defRPr sz="1800" kern="1200">
                          <a:solidFill>
                            <a:schemeClr val="dk1"/>
                          </a:solidFill>
                          <a:latin typeface="Segoe UI"/>
                        </a:defRPr>
                      </a:lvl8pPr>
                      <a:lvl9pPr marL="3657454" algn="l" defTabSz="914363" rtl="0" eaLnBrk="1" latinLnBrk="0" hangingPunct="1">
                        <a:defRPr sz="1800" kern="1200">
                          <a:solidFill>
                            <a:schemeClr val="dk1"/>
                          </a:solidFill>
                          <a:latin typeface="Segoe UI"/>
                        </a:defRPr>
                      </a:lvl9pPr>
                    </a:lstStyle>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b="1" kern="1200" dirty="0" smtClean="0">
                          <a:solidFill>
                            <a:schemeClr val="dk1"/>
                          </a:solidFill>
                          <a:latin typeface="Segoe UI Light" pitchFamily="34" charset="0"/>
                          <a:ea typeface="+mn-ea"/>
                          <a:cs typeface="Segoe UI Light" pitchFamily="34" charset="0"/>
                        </a:rPr>
                        <a:t>Maintain control of mission critical data / systems</a:t>
                      </a:r>
                    </a:p>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b="1" kern="1200" dirty="0" smtClean="0">
                          <a:solidFill>
                            <a:schemeClr val="dk1"/>
                          </a:solidFill>
                          <a:latin typeface="Segoe UI Light" pitchFamily="34" charset="0"/>
                          <a:ea typeface="+mn-ea"/>
                          <a:cs typeface="Segoe UI Light" pitchFamily="34" charset="0"/>
                        </a:rPr>
                        <a:t>Unable/unwilling to migrate legacy systems</a:t>
                      </a:r>
                    </a:p>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b="1" kern="1200" dirty="0" smtClean="0">
                          <a:solidFill>
                            <a:schemeClr val="dk1"/>
                          </a:solidFill>
                          <a:latin typeface="Segoe UI Light" pitchFamily="34" charset="0"/>
                          <a:ea typeface="+mn-ea"/>
                          <a:cs typeface="Segoe UI Light" pitchFamily="34" charset="0"/>
                        </a:rPr>
                        <a:t>Gradual migration to cloud</a:t>
                      </a:r>
                    </a:p>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2000" i="1" kern="1200" dirty="0" smtClean="0">
                          <a:solidFill>
                            <a:schemeClr val="dk1"/>
                          </a:solidFill>
                          <a:latin typeface="Segoe UI Light" pitchFamily="34" charset="0"/>
                          <a:ea typeface="+mn-ea"/>
                          <a:cs typeface="Segoe UI Light" pitchFamily="34" charset="0"/>
                        </a:rPr>
                        <a:t>Message Federation</a:t>
                      </a:r>
                    </a:p>
                  </a:txBody>
                  <a:tcPr marL="93260" marR="93260" marT="46630" marB="4663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AEEF">
                        <a:tint val="20000"/>
                      </a:srgbClr>
                    </a:solidFill>
                  </a:tcPr>
                </a:tc>
              </a:tr>
            </a:tbl>
          </a:graphicData>
        </a:graphic>
      </p:graphicFrame>
      <p:sp>
        <p:nvSpPr>
          <p:cNvPr id="21" name="Right Arrow 20"/>
          <p:cNvSpPr/>
          <p:nvPr/>
        </p:nvSpPr>
        <p:spPr bwMode="auto">
          <a:xfrm>
            <a:off x="1543957" y="3489717"/>
            <a:ext cx="431503" cy="139735"/>
          </a:xfrm>
          <a:prstGeom prst="rightArrow">
            <a:avLst/>
          </a:prstGeom>
          <a:solidFill>
            <a:srgbClr val="FFFFFF"/>
          </a:solidFill>
          <a:ln w="25400" cap="flat" cmpd="sng" algn="ctr">
            <a:solidFill>
              <a:srgbClr val="00AEEF"/>
            </a:solid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defRPr/>
            </a:pPr>
            <a:endParaRPr lang="en-US" sz="918" kern="0" dirty="0">
              <a:gradFill>
                <a:gsLst>
                  <a:gs pos="0">
                    <a:srgbClr val="FFFFFF"/>
                  </a:gs>
                  <a:gs pos="100000">
                    <a:srgbClr val="FFFFFF"/>
                  </a:gs>
                </a:gsLst>
                <a:lin ang="5400000" scaled="0"/>
              </a:gradFill>
            </a:endParaRPr>
          </a:p>
        </p:txBody>
      </p:sp>
      <p:sp>
        <p:nvSpPr>
          <p:cNvPr id="22" name="Left-Right Arrow 21"/>
          <p:cNvSpPr/>
          <p:nvPr/>
        </p:nvSpPr>
        <p:spPr bwMode="auto">
          <a:xfrm>
            <a:off x="1529609" y="5843977"/>
            <a:ext cx="431503" cy="139735"/>
          </a:xfrm>
          <a:prstGeom prst="leftRightArrow">
            <a:avLst/>
          </a:prstGeom>
          <a:solidFill>
            <a:srgbClr val="FFFFFF"/>
          </a:solidFill>
          <a:ln w="25400" cap="flat" cmpd="sng" algn="ctr">
            <a:solidFill>
              <a:srgbClr val="00AEEF"/>
            </a:solid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defRPr/>
            </a:pPr>
            <a:endParaRPr lang="en-US" sz="918" kern="0" dirty="0">
              <a:gradFill>
                <a:gsLst>
                  <a:gs pos="0">
                    <a:srgbClr val="FFFFFF"/>
                  </a:gs>
                  <a:gs pos="100000">
                    <a:srgbClr val="FFFFFF"/>
                  </a:gs>
                </a:gsLst>
                <a:lin ang="5400000" scaled="0"/>
              </a:gradFill>
            </a:endParaRPr>
          </a:p>
        </p:txBody>
      </p:sp>
      <p:sp>
        <p:nvSpPr>
          <p:cNvPr id="23" name="Rectangle 22"/>
          <p:cNvSpPr/>
          <p:nvPr/>
        </p:nvSpPr>
        <p:spPr>
          <a:xfrm>
            <a:off x="638156" y="1437809"/>
            <a:ext cx="881509" cy="343403"/>
          </a:xfrm>
          <a:prstGeom prst="rect">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1122" b="1" kern="0" dirty="0">
                <a:solidFill>
                  <a:srgbClr val="FFFFFF"/>
                </a:solidFill>
              </a:rPr>
              <a:t>On-premise</a:t>
            </a:r>
          </a:p>
        </p:txBody>
      </p:sp>
      <p:sp>
        <p:nvSpPr>
          <p:cNvPr id="24" name="Cloud 23"/>
          <p:cNvSpPr/>
          <p:nvPr/>
        </p:nvSpPr>
        <p:spPr>
          <a:xfrm>
            <a:off x="2133255" y="1349338"/>
            <a:ext cx="992463" cy="487493"/>
          </a:xfrm>
          <a:prstGeom prst="cloud">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1122" b="1" kern="0" dirty="0">
                <a:solidFill>
                  <a:srgbClr val="FFFFFF"/>
                </a:solidFill>
              </a:rPr>
              <a:t>Cloud</a:t>
            </a:r>
          </a:p>
        </p:txBody>
      </p:sp>
      <p:sp>
        <p:nvSpPr>
          <p:cNvPr id="25" name="Cloud 24"/>
          <p:cNvSpPr/>
          <p:nvPr/>
        </p:nvSpPr>
        <p:spPr>
          <a:xfrm>
            <a:off x="2131791" y="3369997"/>
            <a:ext cx="1022623" cy="460571"/>
          </a:xfrm>
          <a:prstGeom prst="cloud">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918" kern="0" dirty="0">
                <a:solidFill>
                  <a:srgbClr val="FFFFFF"/>
                </a:solidFill>
              </a:rPr>
              <a:t>Deploy</a:t>
            </a:r>
          </a:p>
        </p:txBody>
      </p:sp>
      <p:sp>
        <p:nvSpPr>
          <p:cNvPr id="26" name="Rectangle 25"/>
          <p:cNvSpPr/>
          <p:nvPr/>
        </p:nvSpPr>
        <p:spPr>
          <a:xfrm>
            <a:off x="607994" y="4653653"/>
            <a:ext cx="741733" cy="343403"/>
          </a:xfrm>
          <a:prstGeom prst="rect">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918" kern="0" dirty="0">
                <a:solidFill>
                  <a:srgbClr val="FFFFFF"/>
                </a:solidFill>
              </a:rPr>
              <a:t>Deploy</a:t>
            </a:r>
          </a:p>
        </p:txBody>
      </p:sp>
      <p:sp>
        <p:nvSpPr>
          <p:cNvPr id="27" name="Cloud 26"/>
          <p:cNvSpPr/>
          <p:nvPr/>
        </p:nvSpPr>
        <p:spPr>
          <a:xfrm>
            <a:off x="2146138" y="4536485"/>
            <a:ext cx="1022623" cy="460571"/>
          </a:xfrm>
          <a:prstGeom prst="cloud">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918" kern="0" dirty="0">
                <a:solidFill>
                  <a:srgbClr val="FFFFFF"/>
                </a:solidFill>
              </a:rPr>
              <a:t>Deploy</a:t>
            </a:r>
          </a:p>
        </p:txBody>
      </p:sp>
      <p:sp>
        <p:nvSpPr>
          <p:cNvPr id="28" name="Rectangle 27"/>
          <p:cNvSpPr/>
          <p:nvPr/>
        </p:nvSpPr>
        <p:spPr>
          <a:xfrm>
            <a:off x="593972" y="5744232"/>
            <a:ext cx="741733" cy="343403"/>
          </a:xfrm>
          <a:prstGeom prst="rect">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918" kern="0" dirty="0">
                <a:solidFill>
                  <a:srgbClr val="FFFFFF"/>
                </a:solidFill>
              </a:rPr>
              <a:t>Data</a:t>
            </a:r>
          </a:p>
        </p:txBody>
      </p:sp>
      <p:sp>
        <p:nvSpPr>
          <p:cNvPr id="29" name="Cloud 28"/>
          <p:cNvSpPr/>
          <p:nvPr/>
        </p:nvSpPr>
        <p:spPr>
          <a:xfrm>
            <a:off x="2093342" y="5624975"/>
            <a:ext cx="1022623" cy="460571"/>
          </a:xfrm>
          <a:prstGeom prst="cloud">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918" kern="0" dirty="0">
                <a:solidFill>
                  <a:srgbClr val="FFFFFF"/>
                </a:solidFill>
              </a:rPr>
              <a:t>App</a:t>
            </a:r>
          </a:p>
        </p:txBody>
      </p:sp>
      <p:sp>
        <p:nvSpPr>
          <p:cNvPr id="30" name="Right Arrow 29"/>
          <p:cNvSpPr/>
          <p:nvPr/>
        </p:nvSpPr>
        <p:spPr bwMode="auto">
          <a:xfrm rot="9382259">
            <a:off x="1408601" y="4657152"/>
            <a:ext cx="326745" cy="165748"/>
          </a:xfrm>
          <a:prstGeom prst="rightArrow">
            <a:avLst/>
          </a:prstGeom>
          <a:solidFill>
            <a:srgbClr val="FFFFFF"/>
          </a:solidFill>
          <a:ln w="25400" cap="flat" cmpd="sng" algn="ctr">
            <a:solidFill>
              <a:srgbClr val="00AEEF"/>
            </a:solid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defRPr/>
            </a:pPr>
            <a:endParaRPr lang="en-US" sz="918" kern="0" dirty="0">
              <a:gradFill>
                <a:gsLst>
                  <a:gs pos="0">
                    <a:srgbClr val="FFFFFF"/>
                  </a:gs>
                  <a:gs pos="100000">
                    <a:srgbClr val="FFFFFF"/>
                  </a:gs>
                </a:gsLst>
                <a:lin ang="5400000" scaled="0"/>
              </a:gradFill>
            </a:endParaRPr>
          </a:p>
        </p:txBody>
      </p:sp>
      <p:sp>
        <p:nvSpPr>
          <p:cNvPr id="31" name="Right Arrow 30"/>
          <p:cNvSpPr/>
          <p:nvPr/>
        </p:nvSpPr>
        <p:spPr bwMode="auto">
          <a:xfrm rot="1400628">
            <a:off x="1780901" y="4662704"/>
            <a:ext cx="326745" cy="165748"/>
          </a:xfrm>
          <a:prstGeom prst="rightArrow">
            <a:avLst/>
          </a:prstGeom>
          <a:solidFill>
            <a:srgbClr val="FFFFFF"/>
          </a:solidFill>
          <a:ln w="25400" cap="flat" cmpd="sng" algn="ctr">
            <a:solidFill>
              <a:srgbClr val="00AEEF"/>
            </a:solid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defRPr/>
            </a:pPr>
            <a:endParaRPr lang="en-US" sz="918" kern="0" dirty="0">
              <a:gradFill>
                <a:gsLst>
                  <a:gs pos="0">
                    <a:srgbClr val="FFFFFF"/>
                  </a:gs>
                  <a:gs pos="100000">
                    <a:srgbClr val="FFFFFF"/>
                  </a:gs>
                </a:gsLst>
                <a:lin ang="5400000" scaled="0"/>
              </a:gradFill>
            </a:endParaRPr>
          </a:p>
        </p:txBody>
      </p:sp>
      <p:sp>
        <p:nvSpPr>
          <p:cNvPr id="32" name="Rectangle 31"/>
          <p:cNvSpPr/>
          <p:nvPr/>
        </p:nvSpPr>
        <p:spPr>
          <a:xfrm>
            <a:off x="607994" y="3442566"/>
            <a:ext cx="741733" cy="343403"/>
          </a:xfrm>
          <a:prstGeom prst="rect">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918" kern="0" dirty="0">
                <a:solidFill>
                  <a:srgbClr val="FFFFFF"/>
                </a:solidFill>
              </a:rPr>
              <a:t>Develop</a:t>
            </a:r>
          </a:p>
        </p:txBody>
      </p:sp>
      <p:sp>
        <p:nvSpPr>
          <p:cNvPr id="33" name="Rectangle 32"/>
          <p:cNvSpPr/>
          <p:nvPr/>
        </p:nvSpPr>
        <p:spPr>
          <a:xfrm>
            <a:off x="575017" y="2399987"/>
            <a:ext cx="881509" cy="343403"/>
          </a:xfrm>
          <a:prstGeom prst="rect">
            <a:avLst/>
          </a:prstGeom>
          <a:solidFill>
            <a:srgbClr val="00AEEF"/>
          </a:solidFill>
          <a:ln w="12700" cap="flat" cmpd="sng" algn="ctr">
            <a:solidFill>
              <a:srgbClr val="00AEEF">
                <a:shade val="50000"/>
              </a:srgbClr>
            </a:solidFill>
            <a:prstDash val="solid"/>
          </a:ln>
          <a:effectLst/>
        </p:spPr>
        <p:txBody>
          <a:bodyPr rtlCol="0" anchor="ctr"/>
          <a:lstStyle/>
          <a:p>
            <a:pPr algn="ctr" defTabSz="932597">
              <a:defRPr/>
            </a:pPr>
            <a:r>
              <a:rPr lang="en-US" sz="1122" kern="0" dirty="0" err="1">
                <a:solidFill>
                  <a:srgbClr val="FFFFFF"/>
                </a:solidFill>
              </a:rPr>
              <a:t>Develop&amp;Deploy</a:t>
            </a:r>
            <a:endParaRPr lang="en-US" sz="1122" b="1" kern="0" dirty="0">
              <a:solidFill>
                <a:srgbClr val="FFFFFF"/>
              </a:solidFill>
            </a:endParaRPr>
          </a:p>
        </p:txBody>
      </p:sp>
    </p:spTree>
    <p:extLst>
      <p:ext uri="{BB962C8B-B14F-4D97-AF65-F5344CB8AC3E}">
        <p14:creationId xmlns:p14="http://schemas.microsoft.com/office/powerpoint/2010/main" val="39636496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and on-premise symmetry</a:t>
            </a:r>
            <a:endParaRPr lang="en-US" dirty="0"/>
          </a:p>
        </p:txBody>
      </p:sp>
      <p:sp>
        <p:nvSpPr>
          <p:cNvPr id="3" name="Text Placeholder 2"/>
          <p:cNvSpPr>
            <a:spLocks noGrp="1"/>
          </p:cNvSpPr>
          <p:nvPr>
            <p:ph type="body" sz="quarter" idx="10"/>
          </p:nvPr>
        </p:nvSpPr>
        <p:spPr>
          <a:xfrm>
            <a:off x="421613" y="1637440"/>
            <a:ext cx="11555953" cy="715724"/>
          </a:xfrm>
        </p:spPr>
        <p:txBody>
          <a:bodyPr lIns="0" tIns="182880" bIns="91440" anchor="b"/>
          <a:lstStyle/>
          <a:p>
            <a:r>
              <a:rPr lang="en-US" sz="2448" dirty="0"/>
              <a:t>Get the connection string from the </a:t>
            </a:r>
            <a:r>
              <a:rPr lang="en-US" sz="2448" dirty="0" err="1"/>
              <a:t>ConfigWizard</a:t>
            </a:r>
            <a:r>
              <a:rPr lang="en-US" sz="2448" dirty="0"/>
              <a:t> or the following </a:t>
            </a:r>
            <a:r>
              <a:rPr lang="en-US" sz="2448" dirty="0" err="1"/>
              <a:t>cmdLet</a:t>
            </a:r>
            <a:r>
              <a:rPr lang="en-US" sz="2448" dirty="0" smtClean="0"/>
              <a:t>:</a:t>
            </a:r>
            <a:endParaRPr lang="en-US" sz="2448" dirty="0"/>
          </a:p>
        </p:txBody>
      </p:sp>
      <p:sp>
        <p:nvSpPr>
          <p:cNvPr id="5" name="Rectangle 4"/>
          <p:cNvSpPr/>
          <p:nvPr/>
        </p:nvSpPr>
        <p:spPr bwMode="auto">
          <a:xfrm>
            <a:off x="403745" y="5778808"/>
            <a:ext cx="11545108" cy="84265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r>
              <a:rPr lang="en-US" sz="1400" dirty="0" smtClean="0">
                <a:solidFill>
                  <a:srgbClr val="2B91AF"/>
                </a:solidFill>
                <a:highlight>
                  <a:srgbClr val="FFFFFF"/>
                </a:highlight>
                <a:latin typeface="Consolas" panose="020B0609020204030204" pitchFamily="49" charset="0"/>
              </a:rPr>
              <a:t>string </a:t>
            </a:r>
            <a:r>
              <a:rPr lang="en-US" sz="1400" dirty="0" err="1" smtClean="0">
                <a:solidFill>
                  <a:srgbClr val="000000"/>
                </a:solidFill>
                <a:highlight>
                  <a:srgbClr val="FFFFFF"/>
                </a:highlight>
                <a:latin typeface="Consolas" panose="020B0609020204030204" pitchFamily="49" charset="0"/>
              </a:rPr>
              <a:t>connectionString</a:t>
            </a:r>
            <a:r>
              <a:rPr lang="en-US" sz="1400" dirty="0" smtClean="0">
                <a:solidFill>
                  <a:srgbClr val="000000"/>
                </a:solidFill>
                <a:highlight>
                  <a:srgbClr val="FFFFFF"/>
                </a:highlight>
                <a:latin typeface="Consolas" panose="020B0609020204030204" pitchFamily="49" charset="0"/>
              </a:rPr>
              <a:t> </a:t>
            </a:r>
            <a:r>
              <a:rPr lang="en-US" sz="1400" dirty="0">
                <a:solidFill>
                  <a:srgbClr val="000000"/>
                </a:solidFill>
                <a:highlight>
                  <a:srgbClr val="FFFFFF"/>
                </a:highlight>
                <a:latin typeface="Consolas" panose="020B0609020204030204" pitchFamily="49" charset="0"/>
              </a:rPr>
              <a:t>= </a:t>
            </a:r>
            <a:r>
              <a:rPr lang="en-US" sz="1400" dirty="0" err="1" smtClean="0">
                <a:solidFill>
                  <a:srgbClr val="2B91AF"/>
                </a:solidFill>
                <a:highlight>
                  <a:srgbClr val="FFFFFF"/>
                </a:highlight>
                <a:latin typeface="Consolas" panose="020B0609020204030204" pitchFamily="49" charset="0"/>
              </a:rPr>
              <a:t>ConfigurationManager</a:t>
            </a:r>
            <a:r>
              <a:rPr lang="en-US" sz="1400" dirty="0" err="1" smtClean="0">
                <a:solidFill>
                  <a:srgbClr val="000000"/>
                </a:solidFill>
                <a:highlight>
                  <a:srgbClr val="FFFFFF"/>
                </a:highlight>
                <a:latin typeface="Consolas" panose="020B0609020204030204" pitchFamily="49" charset="0"/>
              </a:rPr>
              <a:t>.AppSettings</a:t>
            </a:r>
            <a:r>
              <a:rPr lang="en-US" sz="1400" dirty="0" smtClean="0">
                <a:solidFill>
                  <a:srgbClr val="000000"/>
                </a:solidFill>
                <a:highlight>
                  <a:srgbClr val="FFFFFF"/>
                </a:highlight>
                <a:latin typeface="Consolas" panose="020B0609020204030204" pitchFamily="49" charset="0"/>
              </a:rPr>
              <a:t>[</a:t>
            </a:r>
            <a:r>
              <a:rPr lang="en-US" sz="1400" dirty="0">
                <a:solidFill>
                  <a:srgbClr val="A31515"/>
                </a:solidFill>
                <a:highlight>
                  <a:srgbClr val="FFFFFF"/>
                </a:highlight>
                <a:latin typeface="Consolas" panose="020B0609020204030204" pitchFamily="49" charset="0"/>
              </a:rPr>
              <a:t>"</a:t>
            </a:r>
            <a:r>
              <a:rPr lang="en-US" sz="1400" dirty="0" err="1">
                <a:solidFill>
                  <a:srgbClr val="A31515"/>
                </a:solidFill>
                <a:highlight>
                  <a:srgbClr val="FFFFFF"/>
                </a:highlight>
                <a:latin typeface="Consolas" panose="020B0609020204030204" pitchFamily="49" charset="0"/>
              </a:rPr>
              <a:t>Microsoft.ServiceBus.ConnectionString</a:t>
            </a:r>
            <a:r>
              <a:rPr lang="en-US" sz="1400" dirty="0">
                <a:solidFill>
                  <a:srgbClr val="A31515"/>
                </a:solidFill>
                <a:highlight>
                  <a:srgbClr val="FFFFFF"/>
                </a:highlight>
                <a:latin typeface="Consolas" panose="020B0609020204030204" pitchFamily="49" charset="0"/>
              </a:rPr>
              <a:t>"</a:t>
            </a:r>
            <a:r>
              <a:rPr lang="en-US" sz="1400" dirty="0" smtClean="0">
                <a:solidFill>
                  <a:srgbClr val="000000"/>
                </a:solidFill>
                <a:highlight>
                  <a:srgbClr val="FFFFFF"/>
                </a:highlight>
                <a:latin typeface="Consolas" panose="020B0609020204030204" pitchFamily="49" charset="0"/>
              </a:rPr>
              <a:t>];</a:t>
            </a:r>
            <a:endParaRPr lang="en-US" sz="1400" dirty="0" smtClean="0">
              <a:solidFill>
                <a:srgbClr val="2B91AF"/>
              </a:solidFill>
              <a:highlight>
                <a:srgbClr val="FFFFFF"/>
              </a:highlight>
              <a:latin typeface="Consolas"/>
            </a:endParaRPr>
          </a:p>
          <a:p>
            <a:r>
              <a:rPr lang="en-US" sz="1400" dirty="0" err="1" smtClean="0">
                <a:solidFill>
                  <a:srgbClr val="2B91AF"/>
                </a:solidFill>
                <a:highlight>
                  <a:srgbClr val="FFFFFF"/>
                </a:highlight>
                <a:latin typeface="Consolas"/>
              </a:rPr>
              <a:t>MessagingFactory</a:t>
            </a:r>
            <a:r>
              <a:rPr lang="en-US" sz="1400" dirty="0" smtClean="0">
                <a:solidFill>
                  <a:srgbClr val="000000"/>
                </a:solidFill>
                <a:highlight>
                  <a:srgbClr val="FFFFFF"/>
                </a:highlight>
                <a:latin typeface="Consolas"/>
              </a:rPr>
              <a:t> </a:t>
            </a:r>
            <a:r>
              <a:rPr lang="en-US" sz="1400" dirty="0">
                <a:solidFill>
                  <a:srgbClr val="000000"/>
                </a:solidFill>
                <a:highlight>
                  <a:srgbClr val="FFFFFF"/>
                </a:highlight>
                <a:latin typeface="Consolas"/>
              </a:rPr>
              <a:t>factory = </a:t>
            </a:r>
            <a:r>
              <a:rPr lang="en-US" sz="1400" dirty="0" err="1" smtClean="0">
                <a:solidFill>
                  <a:srgbClr val="2B91AF"/>
                </a:solidFill>
                <a:highlight>
                  <a:srgbClr val="FFFFFF"/>
                </a:highlight>
                <a:latin typeface="Consolas"/>
              </a:rPr>
              <a:t>MessagingFactory</a:t>
            </a:r>
            <a:r>
              <a:rPr lang="en-US" sz="1400" dirty="0" err="1" smtClean="0">
                <a:solidFill>
                  <a:srgbClr val="000000"/>
                </a:solidFill>
                <a:highlight>
                  <a:srgbClr val="FFFFFF"/>
                </a:highlight>
                <a:latin typeface="Consolas"/>
              </a:rPr>
              <a:t>.CreateFromConnectionString</a:t>
            </a:r>
            <a:r>
              <a:rPr lang="en-US" sz="1400" dirty="0" smtClean="0">
                <a:solidFill>
                  <a:srgbClr val="000000"/>
                </a:solidFill>
                <a:highlight>
                  <a:srgbClr val="FFFFFF"/>
                </a:highlight>
                <a:latin typeface="Consolas"/>
              </a:rPr>
              <a:t>(</a:t>
            </a:r>
            <a:r>
              <a:rPr lang="en-US" sz="1400" dirty="0" err="1" smtClean="0">
                <a:solidFill>
                  <a:srgbClr val="000000"/>
                </a:solidFill>
                <a:highlight>
                  <a:srgbClr val="FFFFFF"/>
                </a:highlight>
                <a:latin typeface="Consolas"/>
              </a:rPr>
              <a:t>connectionString</a:t>
            </a:r>
            <a:r>
              <a:rPr lang="en-US" sz="1400" dirty="0" smtClean="0">
                <a:solidFill>
                  <a:srgbClr val="000000"/>
                </a:solidFill>
                <a:highlight>
                  <a:srgbClr val="FFFFFF"/>
                </a:highlight>
                <a:latin typeface="Consolas"/>
              </a:rPr>
              <a:t>);</a:t>
            </a:r>
            <a:endParaRPr lang="en-US" sz="1400" dirty="0">
              <a:solidFill>
                <a:srgbClr val="000000"/>
              </a:solidFill>
              <a:highlight>
                <a:srgbClr val="FFFFFF"/>
              </a:highlight>
              <a:latin typeface="Consolas"/>
            </a:endParaRPr>
          </a:p>
          <a:p>
            <a:r>
              <a:rPr lang="en-US" sz="1400" dirty="0" err="1">
                <a:solidFill>
                  <a:srgbClr val="2B91AF"/>
                </a:solidFill>
                <a:highlight>
                  <a:srgbClr val="FFFFFF"/>
                </a:highlight>
                <a:latin typeface="Consolas"/>
              </a:rPr>
              <a:t>NamespaceManager</a:t>
            </a:r>
            <a:r>
              <a:rPr lang="en-US" sz="1400" dirty="0">
                <a:solidFill>
                  <a:srgbClr val="000000"/>
                </a:solidFill>
                <a:highlight>
                  <a:srgbClr val="FFFFFF"/>
                </a:highlight>
                <a:latin typeface="Consolas"/>
              </a:rPr>
              <a:t> </a:t>
            </a:r>
            <a:r>
              <a:rPr lang="en-US" sz="1400" dirty="0" err="1">
                <a:solidFill>
                  <a:srgbClr val="000000"/>
                </a:solidFill>
                <a:highlight>
                  <a:srgbClr val="FFFFFF"/>
                </a:highlight>
                <a:latin typeface="Consolas"/>
              </a:rPr>
              <a:t>namespaceManager</a:t>
            </a:r>
            <a:r>
              <a:rPr lang="en-US" sz="1400" dirty="0">
                <a:solidFill>
                  <a:srgbClr val="000000"/>
                </a:solidFill>
                <a:highlight>
                  <a:srgbClr val="FFFFFF"/>
                </a:highlight>
                <a:latin typeface="Consolas"/>
              </a:rPr>
              <a:t> = </a:t>
            </a:r>
            <a:r>
              <a:rPr lang="en-US" sz="1400" dirty="0" err="1" smtClean="0">
                <a:solidFill>
                  <a:srgbClr val="2B91AF"/>
                </a:solidFill>
                <a:highlight>
                  <a:srgbClr val="FFFFFF"/>
                </a:highlight>
                <a:latin typeface="Consolas"/>
              </a:rPr>
              <a:t>NamespaceManager</a:t>
            </a:r>
            <a:r>
              <a:rPr lang="en-US" sz="1400" dirty="0" err="1" smtClean="0">
                <a:solidFill>
                  <a:srgbClr val="000000"/>
                </a:solidFill>
                <a:highlight>
                  <a:srgbClr val="FFFFFF"/>
                </a:highlight>
                <a:latin typeface="Consolas"/>
              </a:rPr>
              <a:t>.CreateFromConnectionString</a:t>
            </a:r>
            <a:r>
              <a:rPr lang="en-US" sz="1400" dirty="0" smtClean="0">
                <a:solidFill>
                  <a:srgbClr val="000000"/>
                </a:solidFill>
                <a:highlight>
                  <a:srgbClr val="FFFFFF"/>
                </a:highlight>
                <a:latin typeface="Consolas"/>
              </a:rPr>
              <a:t>(</a:t>
            </a:r>
            <a:r>
              <a:rPr lang="en-US" sz="1400" dirty="0" err="1" smtClean="0">
                <a:solidFill>
                  <a:srgbClr val="000000"/>
                </a:solidFill>
                <a:highlight>
                  <a:srgbClr val="FFFFFF"/>
                </a:highlight>
                <a:latin typeface="Consolas"/>
              </a:rPr>
              <a:t>connectionString</a:t>
            </a:r>
            <a:r>
              <a:rPr lang="en-US" sz="1400" dirty="0" smtClean="0">
                <a:solidFill>
                  <a:srgbClr val="000000"/>
                </a:solidFill>
                <a:highlight>
                  <a:srgbClr val="FFFFFF"/>
                </a:highlight>
                <a:latin typeface="Consolas"/>
              </a:rPr>
              <a:t>);</a:t>
            </a:r>
            <a:endParaRPr lang="en-US" sz="1400" dirty="0">
              <a:solidFill>
                <a:srgbClr val="000000"/>
              </a:solidFill>
              <a:highlight>
                <a:srgbClr val="FFFFFF"/>
              </a:highlight>
              <a:latin typeface="Consolas"/>
            </a:endParaRPr>
          </a:p>
        </p:txBody>
      </p:sp>
      <p:sp>
        <p:nvSpPr>
          <p:cNvPr id="7" name="Rectangle 6"/>
          <p:cNvSpPr/>
          <p:nvPr/>
        </p:nvSpPr>
        <p:spPr bwMode="auto">
          <a:xfrm>
            <a:off x="432459" y="3948755"/>
            <a:ext cx="11545108" cy="112556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r>
              <a:rPr lang="en-US" sz="1400" dirty="0">
                <a:solidFill>
                  <a:srgbClr val="0000FF"/>
                </a:solidFill>
                <a:latin typeface="Consolas"/>
              </a:rPr>
              <a:t>  &lt;</a:t>
            </a:r>
            <a:r>
              <a:rPr lang="en-US" sz="1400" dirty="0" err="1">
                <a:solidFill>
                  <a:srgbClr val="A31515"/>
                </a:solidFill>
                <a:latin typeface="Consolas"/>
              </a:rPr>
              <a:t>appSettings</a:t>
            </a:r>
            <a:r>
              <a:rPr lang="en-US" sz="1400" dirty="0">
                <a:solidFill>
                  <a:srgbClr val="0000FF"/>
                </a:solidFill>
                <a:latin typeface="Consolas"/>
              </a:rPr>
              <a:t>&gt;</a:t>
            </a:r>
            <a:endParaRPr lang="en-US" sz="1400" dirty="0">
              <a:solidFill>
                <a:prstClr val="black"/>
              </a:solidFill>
              <a:latin typeface="Consolas"/>
            </a:endParaRPr>
          </a:p>
          <a:p>
            <a:r>
              <a:rPr lang="en-US" sz="1400" dirty="0">
                <a:solidFill>
                  <a:srgbClr val="0000FF"/>
                </a:solidFill>
                <a:latin typeface="Consolas"/>
              </a:rPr>
              <a:t>  &lt;</a:t>
            </a:r>
            <a:r>
              <a:rPr lang="en-US" sz="1400" dirty="0">
                <a:solidFill>
                  <a:srgbClr val="A31515"/>
                </a:solidFill>
                <a:latin typeface="Consolas"/>
              </a:rPr>
              <a:t>add</a:t>
            </a:r>
            <a:r>
              <a:rPr lang="en-US" sz="1400" dirty="0">
                <a:solidFill>
                  <a:srgbClr val="0000FF"/>
                </a:solidFill>
                <a:latin typeface="Consolas"/>
              </a:rPr>
              <a:t> </a:t>
            </a:r>
            <a:r>
              <a:rPr lang="en-US" sz="1400" dirty="0">
                <a:solidFill>
                  <a:srgbClr val="FF0000"/>
                </a:solidFill>
                <a:latin typeface="Consolas"/>
              </a:rPr>
              <a:t>key</a:t>
            </a:r>
            <a:r>
              <a:rPr lang="en-US" sz="1400" dirty="0">
                <a:solidFill>
                  <a:srgbClr val="0000FF"/>
                </a:solidFill>
                <a:latin typeface="Consolas"/>
              </a:rPr>
              <a:t>=</a:t>
            </a:r>
            <a:r>
              <a:rPr lang="en-US" sz="1400" dirty="0">
                <a:solidFill>
                  <a:prstClr val="black"/>
                </a:solidFill>
                <a:latin typeface="Consolas"/>
              </a:rPr>
              <a:t>"</a:t>
            </a:r>
            <a:r>
              <a:rPr lang="en-US" sz="1400" dirty="0" err="1">
                <a:solidFill>
                  <a:srgbClr val="0000FF"/>
                </a:solidFill>
                <a:latin typeface="Consolas"/>
              </a:rPr>
              <a:t>Microsoft.ServiceBus.ConnectionString</a:t>
            </a:r>
            <a:r>
              <a:rPr lang="en-US" sz="1400" dirty="0">
                <a:solidFill>
                  <a:prstClr val="black"/>
                </a:solidFill>
                <a:latin typeface="Consolas"/>
              </a:rPr>
              <a:t>"</a:t>
            </a:r>
            <a:r>
              <a:rPr lang="en-US" sz="1400" dirty="0">
                <a:solidFill>
                  <a:srgbClr val="0000FF"/>
                </a:solidFill>
                <a:latin typeface="Consolas"/>
              </a:rPr>
              <a:t> </a:t>
            </a:r>
            <a:r>
              <a:rPr lang="en-US" sz="1400" dirty="0">
                <a:solidFill>
                  <a:srgbClr val="FF0000"/>
                </a:solidFill>
                <a:latin typeface="Consolas"/>
              </a:rPr>
              <a:t>value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Endpoint=sb://hostName/ServiceBusDefaultNamespace;</a:t>
            </a:r>
            <a:br>
              <a:rPr lang="en-US" sz="1400" dirty="0">
                <a:solidFill>
                  <a:srgbClr val="0000FF"/>
                </a:solidFill>
                <a:latin typeface="Consolas"/>
              </a:rPr>
            </a:br>
            <a:r>
              <a:rPr lang="en-US" sz="1400" dirty="0">
                <a:solidFill>
                  <a:srgbClr val="0000FF"/>
                </a:solidFill>
                <a:latin typeface="Consolas"/>
              </a:rPr>
              <a:t>	</a:t>
            </a:r>
            <a:r>
              <a:rPr lang="en-US" sz="1400" dirty="0" smtClean="0">
                <a:solidFill>
                  <a:srgbClr val="0000FF"/>
                </a:solidFill>
                <a:latin typeface="Consolas"/>
              </a:rPr>
              <a:t>  </a:t>
            </a:r>
            <a:r>
              <a:rPr lang="en-US" sz="1400" dirty="0" err="1" smtClean="0">
                <a:solidFill>
                  <a:srgbClr val="0000FF"/>
                </a:solidFill>
                <a:latin typeface="Consolas"/>
              </a:rPr>
              <a:t>StsEndpoint</a:t>
            </a:r>
            <a:r>
              <a:rPr lang="en-US" sz="1400" dirty="0" smtClean="0">
                <a:solidFill>
                  <a:srgbClr val="0000FF"/>
                </a:solidFill>
                <a:latin typeface="Consolas"/>
              </a:rPr>
              <a:t>=https</a:t>
            </a:r>
            <a:r>
              <a:rPr lang="en-US" sz="1400" dirty="0">
                <a:solidFill>
                  <a:srgbClr val="0000FF"/>
                </a:solidFill>
                <a:latin typeface="Consolas"/>
              </a:rPr>
              <a:t>://hostName:9355/ServiceBusDefaultNamespace; </a:t>
            </a:r>
            <a:r>
              <a:rPr lang="en-US" sz="1400" dirty="0" err="1">
                <a:solidFill>
                  <a:srgbClr val="0000FF"/>
                </a:solidFill>
                <a:latin typeface="Consolas"/>
              </a:rPr>
              <a:t>RuntimePort</a:t>
            </a:r>
            <a:r>
              <a:rPr lang="en-US" sz="1400" dirty="0">
                <a:solidFill>
                  <a:srgbClr val="0000FF"/>
                </a:solidFill>
                <a:latin typeface="Consolas"/>
              </a:rPr>
              <a:t>=9354;ManagementPort=9355</a:t>
            </a:r>
            <a:r>
              <a:rPr lang="en-US" sz="1400" dirty="0">
                <a:solidFill>
                  <a:prstClr val="black"/>
                </a:solidFill>
                <a:latin typeface="Consolas"/>
              </a:rPr>
              <a:t>"</a:t>
            </a:r>
            <a:r>
              <a:rPr lang="en-US" sz="1400" dirty="0">
                <a:solidFill>
                  <a:srgbClr val="0000FF"/>
                </a:solidFill>
                <a:latin typeface="Consolas"/>
              </a:rPr>
              <a:t>/&gt;    </a:t>
            </a:r>
            <a:endParaRPr lang="en-US" sz="1400" dirty="0">
              <a:solidFill>
                <a:prstClr val="black"/>
              </a:solidFill>
              <a:latin typeface="Consolas"/>
            </a:endParaRPr>
          </a:p>
          <a:p>
            <a:r>
              <a:rPr lang="en-US" sz="1400" dirty="0">
                <a:solidFill>
                  <a:srgbClr val="0000FF"/>
                </a:solidFill>
                <a:latin typeface="Consolas"/>
              </a:rPr>
              <a:t>  &lt;/</a:t>
            </a:r>
            <a:r>
              <a:rPr lang="en-US" sz="1400" dirty="0" err="1">
                <a:solidFill>
                  <a:srgbClr val="A31515"/>
                </a:solidFill>
                <a:latin typeface="Consolas"/>
              </a:rPr>
              <a:t>appSettings</a:t>
            </a:r>
            <a:r>
              <a:rPr lang="en-US" sz="1400" dirty="0">
                <a:solidFill>
                  <a:srgbClr val="0000FF"/>
                </a:solidFill>
                <a:latin typeface="Consolas"/>
              </a:rPr>
              <a:t>&gt;</a:t>
            </a:r>
            <a:endParaRPr lang="en-US" sz="1400" dirty="0">
              <a:solidFill>
                <a:prstClr val="black"/>
              </a:solidFill>
              <a:latin typeface="Consolas"/>
            </a:endParaRPr>
          </a:p>
        </p:txBody>
      </p:sp>
      <p:sp>
        <p:nvSpPr>
          <p:cNvPr id="8" name="Rectangle 7"/>
          <p:cNvSpPr/>
          <p:nvPr/>
        </p:nvSpPr>
        <p:spPr bwMode="auto">
          <a:xfrm>
            <a:off x="432458" y="2353164"/>
            <a:ext cx="11545108" cy="89334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r>
              <a:rPr lang="en-US" sz="1400" dirty="0" smtClean="0">
                <a:solidFill>
                  <a:srgbClr val="000000"/>
                </a:solidFill>
                <a:latin typeface="Consolas"/>
              </a:rPr>
              <a:t>PS </a:t>
            </a:r>
            <a:r>
              <a:rPr lang="en-US" sz="1400" dirty="0">
                <a:solidFill>
                  <a:srgbClr val="000000"/>
                </a:solidFill>
                <a:latin typeface="Consolas"/>
              </a:rPr>
              <a:t>C:\Program Files\Service Bus\1.0&gt; Get-</a:t>
            </a:r>
            <a:r>
              <a:rPr lang="en-US" sz="1400" dirty="0" err="1">
                <a:solidFill>
                  <a:srgbClr val="000000"/>
                </a:solidFill>
                <a:latin typeface="Consolas"/>
              </a:rPr>
              <a:t>SBClientConfiguration</a:t>
            </a:r>
            <a:endParaRPr lang="en-US" sz="1400" dirty="0">
              <a:solidFill>
                <a:srgbClr val="000000"/>
              </a:solidFill>
              <a:latin typeface="Consolas"/>
            </a:endParaRPr>
          </a:p>
          <a:p>
            <a:r>
              <a:rPr lang="en-US" sz="1400" dirty="0">
                <a:solidFill>
                  <a:srgbClr val="0000FF"/>
                </a:solidFill>
                <a:latin typeface="Consolas"/>
              </a:rPr>
              <a:t>Endpoint=sb://</a:t>
            </a:r>
            <a:r>
              <a:rPr lang="en-US" sz="1400" dirty="0" smtClean="0">
                <a:solidFill>
                  <a:srgbClr val="0000FF"/>
                </a:solidFill>
                <a:latin typeface="Consolas"/>
              </a:rPr>
              <a:t>hostName/ServiceBusDefaultNamespace; </a:t>
            </a:r>
            <a:r>
              <a:rPr lang="en-US" sz="1400" dirty="0" err="1" smtClean="0">
                <a:solidFill>
                  <a:srgbClr val="0000FF"/>
                </a:solidFill>
                <a:latin typeface="Consolas"/>
              </a:rPr>
              <a:t>StsEndpoint</a:t>
            </a:r>
            <a:r>
              <a:rPr lang="en-US" sz="1400" dirty="0" smtClean="0">
                <a:solidFill>
                  <a:srgbClr val="0000FF"/>
                </a:solidFill>
                <a:latin typeface="Consolas"/>
              </a:rPr>
              <a:t>=https</a:t>
            </a:r>
            <a:r>
              <a:rPr lang="en-US" sz="1400" dirty="0">
                <a:solidFill>
                  <a:srgbClr val="0000FF"/>
                </a:solidFill>
                <a:latin typeface="Consolas"/>
              </a:rPr>
              <a:t>://hostName:9355/ServiceBusDefaultNamespace; </a:t>
            </a:r>
            <a:r>
              <a:rPr lang="en-US" sz="1400" dirty="0" err="1">
                <a:solidFill>
                  <a:srgbClr val="0000FF"/>
                </a:solidFill>
                <a:latin typeface="Consolas"/>
              </a:rPr>
              <a:t>RuntimePort</a:t>
            </a:r>
            <a:r>
              <a:rPr lang="en-US" sz="1400" dirty="0">
                <a:solidFill>
                  <a:srgbClr val="0000FF"/>
                </a:solidFill>
                <a:latin typeface="Consolas"/>
              </a:rPr>
              <a:t>=9354;ManagementPort=9355</a:t>
            </a:r>
          </a:p>
        </p:txBody>
      </p:sp>
      <p:sp>
        <p:nvSpPr>
          <p:cNvPr id="9" name="Text Placeholder 2"/>
          <p:cNvSpPr txBox="1">
            <a:spLocks/>
          </p:cNvSpPr>
          <p:nvPr/>
        </p:nvSpPr>
        <p:spPr>
          <a:xfrm>
            <a:off x="427036" y="3247412"/>
            <a:ext cx="11555953" cy="715724"/>
          </a:xfrm>
          <a:prstGeom prst="rect">
            <a:avLst/>
          </a:prstGeom>
        </p:spPr>
        <p:txBody>
          <a:bodyPr vert="horz" lIns="0" tIns="182880" rIns="182880" bIns="91440" rtlCol="0" anchor="b">
            <a:noAutofit/>
          </a:bodyPr>
          <a:lstStyle>
            <a:lvl1pPr indent="0" defTabSz="914166">
              <a:spcBef>
                <a:spcPct val="20000"/>
              </a:spcBef>
              <a:buFont typeface="Arial" pitchFamily="34" charset="0"/>
              <a:buNone/>
              <a:defRPr sz="2448">
                <a:gradFill>
                  <a:gsLst>
                    <a:gs pos="0">
                      <a:srgbClr val="505050"/>
                    </a:gs>
                    <a:gs pos="100000">
                      <a:srgbClr val="505050"/>
                    </a:gs>
                  </a:gsLst>
                  <a:lin ang="5400000" scaled="0"/>
                </a:gradFill>
                <a:latin typeface="+mj-lt"/>
              </a:defRPr>
            </a:lvl1pPr>
            <a:lvl2pPr marL="0" indent="0" defTabSz="914166">
              <a:spcBef>
                <a:spcPct val="20000"/>
              </a:spcBef>
              <a:buFont typeface="Arial" pitchFamily="34" charset="0"/>
              <a:buNone/>
              <a:defRPr sz="2800">
                <a:gradFill>
                  <a:gsLst>
                    <a:gs pos="0">
                      <a:srgbClr val="505050"/>
                    </a:gs>
                    <a:gs pos="100000">
                      <a:srgbClr val="505050"/>
                    </a:gs>
                  </a:gsLst>
                  <a:lin ang="5400000" scaled="0"/>
                </a:gradFill>
              </a:defRPr>
            </a:lvl2pPr>
            <a:lvl3pPr marL="457082" indent="-228541" defTabSz="914166">
              <a:spcBef>
                <a:spcPct val="20000"/>
              </a:spcBef>
              <a:buFont typeface="Arial" pitchFamily="34" charset="0"/>
              <a:buChar char="•"/>
              <a:defRPr sz="2400">
                <a:gradFill>
                  <a:gsLst>
                    <a:gs pos="0">
                      <a:srgbClr val="505050"/>
                    </a:gs>
                    <a:gs pos="100000">
                      <a:srgbClr val="505050"/>
                    </a:gs>
                  </a:gsLst>
                  <a:lin ang="5400000" scaled="0"/>
                </a:gradFill>
              </a:defRPr>
            </a:lvl3pPr>
            <a:lvl4pPr marL="739586" indent="-282503" defTabSz="914166">
              <a:spcBef>
                <a:spcPct val="20000"/>
              </a:spcBef>
              <a:buFont typeface="Arial" pitchFamily="34" charset="0"/>
              <a:buChar char="–"/>
              <a:defRPr sz="2000">
                <a:gradFill>
                  <a:gsLst>
                    <a:gs pos="0">
                      <a:srgbClr val="505050"/>
                    </a:gs>
                    <a:gs pos="100000">
                      <a:srgbClr val="505050"/>
                    </a:gs>
                  </a:gsLst>
                  <a:lin ang="5400000" scaled="0"/>
                </a:gradFill>
              </a:defRPr>
            </a:lvl4pPr>
            <a:lvl5pPr marL="1033199" indent="-293612" defTabSz="914166">
              <a:spcBef>
                <a:spcPct val="20000"/>
              </a:spcBef>
              <a:buFont typeface="Arial" pitchFamily="34" charset="0"/>
              <a:buChar char="»"/>
              <a:defRPr>
                <a:gradFill>
                  <a:gsLst>
                    <a:gs pos="0">
                      <a:srgbClr val="505050"/>
                    </a:gs>
                    <a:gs pos="100000">
                      <a:srgbClr val="505050"/>
                    </a:gs>
                  </a:gsLst>
                  <a:lin ang="5400000" scaled="0"/>
                </a:gradFill>
              </a:defRPr>
            </a:lvl5pPr>
            <a:lvl6pPr marL="2513956" indent="-228541" defTabSz="914166">
              <a:spcBef>
                <a:spcPct val="20000"/>
              </a:spcBef>
              <a:buFont typeface="Arial" pitchFamily="34" charset="0"/>
              <a:buChar char="•"/>
              <a:defRPr sz="2000"/>
            </a:lvl6pPr>
            <a:lvl7pPr marL="2971038" indent="-228541" defTabSz="914166">
              <a:spcBef>
                <a:spcPct val="20000"/>
              </a:spcBef>
              <a:buFont typeface="Arial" pitchFamily="34" charset="0"/>
              <a:buChar char="•"/>
              <a:defRPr sz="2000"/>
            </a:lvl7pPr>
            <a:lvl8pPr marL="3428122" indent="-228541" defTabSz="914166">
              <a:spcBef>
                <a:spcPct val="20000"/>
              </a:spcBef>
              <a:buFont typeface="Arial" pitchFamily="34" charset="0"/>
              <a:buChar char="•"/>
              <a:defRPr sz="2000"/>
            </a:lvl8pPr>
            <a:lvl9pPr marL="3885204" indent="-228541" defTabSz="914166">
              <a:spcBef>
                <a:spcPct val="20000"/>
              </a:spcBef>
              <a:buFont typeface="Arial" pitchFamily="34" charset="0"/>
              <a:buChar char="•"/>
              <a:defRPr sz="2000"/>
            </a:lvl9pPr>
          </a:lstStyle>
          <a:p>
            <a:r>
              <a:rPr lang="en-US" dirty="0"/>
              <a:t>Paste it in to your configuration file:</a:t>
            </a:r>
          </a:p>
        </p:txBody>
      </p:sp>
      <p:sp>
        <p:nvSpPr>
          <p:cNvPr id="10" name="Text Placeholder 2"/>
          <p:cNvSpPr txBox="1">
            <a:spLocks/>
          </p:cNvSpPr>
          <p:nvPr/>
        </p:nvSpPr>
        <p:spPr>
          <a:xfrm>
            <a:off x="398322" y="5074323"/>
            <a:ext cx="11555953" cy="715724"/>
          </a:xfrm>
          <a:prstGeom prst="rect">
            <a:avLst/>
          </a:prstGeom>
        </p:spPr>
        <p:txBody>
          <a:bodyPr vert="horz" lIns="0" tIns="182880" rIns="182880" bIns="91440" rtlCol="0" anchor="b">
            <a:noAutofit/>
          </a:bodyPr>
          <a:lstStyle>
            <a:defPPr>
              <a:defRPr lang="en-US"/>
            </a:defPPr>
            <a:lvl1pPr indent="0" defTabSz="914166">
              <a:spcBef>
                <a:spcPct val="20000"/>
              </a:spcBef>
              <a:buFont typeface="Arial" pitchFamily="34" charset="0"/>
              <a:buNone/>
              <a:defRPr sz="2448">
                <a:gradFill>
                  <a:gsLst>
                    <a:gs pos="0">
                      <a:srgbClr val="505050"/>
                    </a:gs>
                    <a:gs pos="100000">
                      <a:srgbClr val="505050"/>
                    </a:gs>
                  </a:gsLst>
                  <a:lin ang="5400000" scaled="0"/>
                </a:gradFill>
                <a:latin typeface="+mj-lt"/>
              </a:defRPr>
            </a:lvl1pPr>
            <a:lvl2pPr marL="0" indent="0" defTabSz="914166">
              <a:spcBef>
                <a:spcPct val="20000"/>
              </a:spcBef>
              <a:buFont typeface="Arial" pitchFamily="34" charset="0"/>
              <a:buNone/>
              <a:defRPr sz="2800">
                <a:gradFill>
                  <a:gsLst>
                    <a:gs pos="0">
                      <a:srgbClr val="505050"/>
                    </a:gs>
                    <a:gs pos="100000">
                      <a:srgbClr val="505050"/>
                    </a:gs>
                  </a:gsLst>
                  <a:lin ang="5400000" scaled="0"/>
                </a:gradFill>
              </a:defRPr>
            </a:lvl2pPr>
            <a:lvl3pPr marL="457082" indent="-228541" defTabSz="914166">
              <a:spcBef>
                <a:spcPct val="20000"/>
              </a:spcBef>
              <a:buFont typeface="Arial" pitchFamily="34" charset="0"/>
              <a:buChar char="•"/>
              <a:defRPr sz="2400">
                <a:gradFill>
                  <a:gsLst>
                    <a:gs pos="0">
                      <a:srgbClr val="505050"/>
                    </a:gs>
                    <a:gs pos="100000">
                      <a:srgbClr val="505050"/>
                    </a:gs>
                  </a:gsLst>
                  <a:lin ang="5400000" scaled="0"/>
                </a:gradFill>
              </a:defRPr>
            </a:lvl3pPr>
            <a:lvl4pPr marL="739586" indent="-282503" defTabSz="914166">
              <a:spcBef>
                <a:spcPct val="20000"/>
              </a:spcBef>
              <a:buFont typeface="Arial" pitchFamily="34" charset="0"/>
              <a:buChar char="–"/>
              <a:defRPr sz="2000">
                <a:gradFill>
                  <a:gsLst>
                    <a:gs pos="0">
                      <a:srgbClr val="505050"/>
                    </a:gs>
                    <a:gs pos="100000">
                      <a:srgbClr val="505050"/>
                    </a:gs>
                  </a:gsLst>
                  <a:lin ang="5400000" scaled="0"/>
                </a:gradFill>
              </a:defRPr>
            </a:lvl4pPr>
            <a:lvl5pPr marL="1033199" indent="-293612" defTabSz="914166">
              <a:spcBef>
                <a:spcPct val="20000"/>
              </a:spcBef>
              <a:buFont typeface="Arial" pitchFamily="34" charset="0"/>
              <a:buChar char="»"/>
              <a:defRPr>
                <a:gradFill>
                  <a:gsLst>
                    <a:gs pos="0">
                      <a:srgbClr val="505050"/>
                    </a:gs>
                    <a:gs pos="100000">
                      <a:srgbClr val="505050"/>
                    </a:gs>
                  </a:gsLst>
                  <a:lin ang="5400000" scaled="0"/>
                </a:gradFill>
              </a:defRPr>
            </a:lvl5pPr>
            <a:lvl6pPr marL="2513956" indent="-228541" defTabSz="914166">
              <a:spcBef>
                <a:spcPct val="20000"/>
              </a:spcBef>
              <a:buFont typeface="Arial" pitchFamily="34" charset="0"/>
              <a:buChar char="•"/>
              <a:defRPr sz="2000"/>
            </a:lvl6pPr>
            <a:lvl7pPr marL="2971038" indent="-228541" defTabSz="914166">
              <a:spcBef>
                <a:spcPct val="20000"/>
              </a:spcBef>
              <a:buFont typeface="Arial" pitchFamily="34" charset="0"/>
              <a:buChar char="•"/>
              <a:defRPr sz="2000"/>
            </a:lvl7pPr>
            <a:lvl8pPr marL="3428122" indent="-228541" defTabSz="914166">
              <a:spcBef>
                <a:spcPct val="20000"/>
              </a:spcBef>
              <a:buFont typeface="Arial" pitchFamily="34" charset="0"/>
              <a:buChar char="•"/>
              <a:defRPr sz="2000"/>
            </a:lvl8pPr>
            <a:lvl9pPr marL="3885204" indent="-228541" defTabSz="914166">
              <a:spcBef>
                <a:spcPct val="20000"/>
              </a:spcBef>
              <a:buFont typeface="Arial" pitchFamily="34" charset="0"/>
              <a:buChar char="•"/>
              <a:defRPr sz="2000"/>
            </a:lvl9pPr>
          </a:lstStyle>
          <a:p>
            <a:r>
              <a:rPr lang="en-US" dirty="0"/>
              <a:t>Use it in your code:</a:t>
            </a:r>
          </a:p>
        </p:txBody>
      </p:sp>
    </p:spTree>
    <p:extLst>
      <p:ext uri="{BB962C8B-B14F-4D97-AF65-F5344CB8AC3E}">
        <p14:creationId xmlns:p14="http://schemas.microsoft.com/office/powerpoint/2010/main" val="360999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7" grpId="0" animBg="1"/>
      <p:bldP spid="8" grpId="0" animBg="1"/>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dirty="0"/>
          </a:p>
        </p:txBody>
      </p:sp>
      <p:sp>
        <p:nvSpPr>
          <p:cNvPr id="4" name="Title 3"/>
          <p:cNvSpPr>
            <a:spLocks noGrp="1"/>
          </p:cNvSpPr>
          <p:nvPr>
            <p:ph type="title"/>
          </p:nvPr>
        </p:nvSpPr>
        <p:spPr/>
        <p:txBody>
          <a:bodyPr/>
          <a:lstStyle/>
          <a:p>
            <a:r>
              <a:rPr lang="en-US" dirty="0"/>
              <a:t>Cross-platform h</a:t>
            </a:r>
            <a:r>
              <a:rPr lang="en-US" dirty="0" smtClean="0"/>
              <a:t>ybrid apps</a:t>
            </a:r>
            <a:endParaRPr lang="en-US" dirty="0"/>
          </a:p>
        </p:txBody>
      </p:sp>
    </p:spTree>
    <p:extLst>
      <p:ext uri="{BB962C8B-B14F-4D97-AF65-F5344CB8AC3E}">
        <p14:creationId xmlns:p14="http://schemas.microsoft.com/office/powerpoint/2010/main" val="22394011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effectLst>
            <a:glow rad="127000">
              <a:srgbClr val="E34A28"/>
            </a:glow>
          </a:effectLst>
        </p:spPr>
        <p:txBody>
          <a:bodyPr/>
          <a:lstStyle/>
          <a:p>
            <a:r>
              <a:rPr lang="en-GB" sz="3200" dirty="0"/>
              <a:t>Message-oriented middleware allows application modules to be distributed over </a:t>
            </a:r>
            <a:r>
              <a:rPr lang="en-GB" sz="3200" b="1" dirty="0">
                <a:effectLst>
                  <a:glow rad="101600">
                    <a:schemeClr val="accent1">
                      <a:satMod val="175000"/>
                      <a:alpha val="40000"/>
                    </a:schemeClr>
                  </a:glow>
                </a:effectLst>
              </a:rPr>
              <a:t>heterogeneous platforms</a:t>
            </a:r>
            <a:r>
              <a:rPr lang="en-GB" sz="3200" dirty="0"/>
              <a:t> and reduces the complexity of developing applications that </a:t>
            </a:r>
            <a:r>
              <a:rPr lang="en-GB" sz="3200" b="1" dirty="0">
                <a:effectLst>
                  <a:glow rad="101600">
                    <a:schemeClr val="accent1">
                      <a:satMod val="175000"/>
                      <a:alpha val="40000"/>
                    </a:schemeClr>
                  </a:glow>
                </a:effectLst>
              </a:rPr>
              <a:t>span multiple operating systems</a:t>
            </a:r>
            <a:r>
              <a:rPr lang="en-GB" sz="3200" dirty="0">
                <a:effectLst>
                  <a:glow rad="101600">
                    <a:schemeClr val="accent1">
                      <a:satMod val="175000"/>
                      <a:alpha val="40000"/>
                    </a:schemeClr>
                  </a:glow>
                </a:effectLst>
              </a:rPr>
              <a:t> </a:t>
            </a:r>
            <a:r>
              <a:rPr lang="en-GB" sz="3200" dirty="0"/>
              <a:t>…</a:t>
            </a:r>
            <a:br>
              <a:rPr lang="en-GB" sz="3200" dirty="0"/>
            </a:br>
            <a:r>
              <a:rPr lang="en-GB" sz="3200" dirty="0"/>
              <a:t/>
            </a:r>
            <a:br>
              <a:rPr lang="en-GB" sz="3200" dirty="0"/>
            </a:br>
            <a:r>
              <a:rPr lang="en-GB" sz="2800" dirty="0"/>
              <a:t>--Wikipedia’s entry for message-oriented middleware</a:t>
            </a:r>
            <a:r>
              <a:rPr lang="en-US" sz="3200" dirty="0"/>
              <a:t/>
            </a:r>
            <a:br>
              <a:rPr lang="en-US" sz="3200" dirty="0"/>
            </a:br>
            <a:endParaRPr lang="en-US" sz="3200" dirty="0"/>
          </a:p>
        </p:txBody>
      </p:sp>
    </p:spTree>
    <p:extLst>
      <p:ext uri="{BB962C8B-B14F-4D97-AF65-F5344CB8AC3E}">
        <p14:creationId xmlns:p14="http://schemas.microsoft.com/office/powerpoint/2010/main" val="6411723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Difficult to port applications</a:t>
            </a:r>
          </a:p>
          <a:p>
            <a:r>
              <a:rPr lang="en-US" sz="2400" dirty="0">
                <a:latin typeface="+mn-lt"/>
              </a:rPr>
              <a:t>Requires re-coding all applications</a:t>
            </a:r>
          </a:p>
          <a:p>
            <a:r>
              <a:rPr lang="en-US" dirty="0" smtClean="0"/>
              <a:t>Difficult to integrate</a:t>
            </a:r>
          </a:p>
          <a:p>
            <a:r>
              <a:rPr lang="en-US" sz="2400" dirty="0">
                <a:latin typeface="+mn-lt"/>
              </a:rPr>
              <a:t>Application level bridges to move messages and translate message formats</a:t>
            </a:r>
          </a:p>
          <a:p>
            <a:r>
              <a:rPr lang="en-US" dirty="0" smtClean="0"/>
              <a:t>Restricted platform support</a:t>
            </a:r>
          </a:p>
          <a:p>
            <a:r>
              <a:rPr lang="en-US" sz="2400" dirty="0" smtClean="0">
                <a:latin typeface="+mn-lt"/>
              </a:rPr>
              <a:t>Limited to whatever vendor provides</a:t>
            </a:r>
          </a:p>
          <a:p>
            <a:endParaRPr lang="en-US" dirty="0"/>
          </a:p>
        </p:txBody>
      </p:sp>
      <p:sp>
        <p:nvSpPr>
          <p:cNvPr id="7" name="Text Placeholder 6"/>
          <p:cNvSpPr>
            <a:spLocks noGrp="1"/>
          </p:cNvSpPr>
          <p:nvPr>
            <p:ph type="body" sz="quarter" idx="11"/>
          </p:nvPr>
        </p:nvSpPr>
        <p:spPr/>
        <p:txBody>
          <a:bodyPr/>
          <a:lstStyle/>
          <a:p>
            <a:endParaRPr lang="en-US"/>
          </a:p>
        </p:txBody>
      </p:sp>
      <p:sp>
        <p:nvSpPr>
          <p:cNvPr id="5" name="Title 4"/>
          <p:cNvSpPr>
            <a:spLocks noGrp="1"/>
          </p:cNvSpPr>
          <p:nvPr>
            <p:ph type="title"/>
          </p:nvPr>
        </p:nvSpPr>
        <p:spPr/>
        <p:txBody>
          <a:bodyPr/>
          <a:lstStyle/>
          <a:p>
            <a:r>
              <a:rPr lang="en-US" dirty="0" smtClean="0"/>
              <a:t>Proprietary messaging protocols</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81" y="2811462"/>
            <a:ext cx="2743200" cy="2743200"/>
          </a:xfrm>
          <a:prstGeom prst="rect">
            <a:avLst/>
          </a:prstGeom>
        </p:spPr>
      </p:pic>
    </p:spTree>
    <p:extLst>
      <p:ext uri="{BB962C8B-B14F-4D97-AF65-F5344CB8AC3E}">
        <p14:creationId xmlns:p14="http://schemas.microsoft.com/office/powerpoint/2010/main" val="16043902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sz="3200" dirty="0" smtClean="0"/>
              <a:t>Open, standard messaging protocol</a:t>
            </a:r>
          </a:p>
          <a:p>
            <a:r>
              <a:rPr lang="en-US" sz="2000" dirty="0" smtClean="0">
                <a:latin typeface="+mn-lt"/>
              </a:rPr>
              <a:t>Enables cross-platform apps to be built using brokers, libraries and frameworks from different vendors</a:t>
            </a:r>
            <a:endParaRPr lang="en-US" sz="2000" dirty="0">
              <a:latin typeface="+mn-lt"/>
            </a:endParaRPr>
          </a:p>
          <a:p>
            <a:r>
              <a:rPr lang="en-US" sz="3200" dirty="0"/>
              <a:t>Features</a:t>
            </a:r>
          </a:p>
          <a:p>
            <a:pPr lvl="0"/>
            <a:r>
              <a:rPr lang="en-US" sz="2000" dirty="0">
                <a:gradFill>
                  <a:gsLst>
                    <a:gs pos="0">
                      <a:srgbClr val="FFFFFF"/>
                    </a:gs>
                    <a:gs pos="100000">
                      <a:srgbClr val="FFFFFF"/>
                    </a:gs>
                  </a:gsLst>
                  <a:lin ang="5400000" scaled="0"/>
                </a:gradFill>
                <a:latin typeface="Segoe UI"/>
              </a:rPr>
              <a:t>Efficient – binary connection-oriented protocol</a:t>
            </a:r>
          </a:p>
          <a:p>
            <a:r>
              <a:rPr lang="en-US" sz="2000" dirty="0" smtClean="0">
                <a:latin typeface="+mn-lt"/>
              </a:rPr>
              <a:t>Reliable – fire-and-forget </a:t>
            </a:r>
            <a:r>
              <a:rPr lang="en-US" sz="2000" dirty="0">
                <a:latin typeface="+mn-lt"/>
              </a:rPr>
              <a:t>to reliable, </a:t>
            </a:r>
            <a:r>
              <a:rPr lang="en-US" sz="2000" dirty="0" smtClean="0">
                <a:latin typeface="+mn-lt"/>
              </a:rPr>
              <a:t>exactly-once delivery</a:t>
            </a:r>
            <a:endParaRPr lang="en-US" sz="2000" dirty="0">
              <a:latin typeface="+mn-lt"/>
            </a:endParaRPr>
          </a:p>
          <a:p>
            <a:pPr lvl="0"/>
            <a:r>
              <a:rPr lang="en-US" sz="2000" dirty="0">
                <a:gradFill>
                  <a:gsLst>
                    <a:gs pos="0">
                      <a:srgbClr val="FFFFFF"/>
                    </a:gs>
                    <a:gs pos="100000">
                      <a:srgbClr val="FFFFFF"/>
                    </a:gs>
                  </a:gsLst>
                  <a:lin ang="5400000" scaled="0"/>
                </a:gradFill>
                <a:latin typeface="Segoe UI"/>
              </a:rPr>
              <a:t>Portable data representation – cross-platform, full-fidelity exchange</a:t>
            </a:r>
          </a:p>
          <a:p>
            <a:pPr lvl="0"/>
            <a:r>
              <a:rPr lang="en-US" sz="2000" dirty="0" smtClean="0">
                <a:latin typeface="+mn-lt"/>
              </a:rPr>
              <a:t>Flexible – client-client</a:t>
            </a:r>
            <a:r>
              <a:rPr lang="en-US" sz="2000" dirty="0">
                <a:latin typeface="+mn-lt"/>
              </a:rPr>
              <a:t>, client-broker, and broker-broker topologies</a:t>
            </a:r>
          </a:p>
          <a:p>
            <a:pPr lvl="0"/>
            <a:r>
              <a:rPr lang="en-US" sz="2000" dirty="0" smtClean="0">
                <a:latin typeface="+mn-lt"/>
              </a:rPr>
              <a:t>Broker-model independent – no </a:t>
            </a:r>
            <a:r>
              <a:rPr lang="en-US" sz="2000" dirty="0">
                <a:latin typeface="+mn-lt"/>
              </a:rPr>
              <a:t>requirements on </a:t>
            </a:r>
            <a:r>
              <a:rPr lang="en-US" sz="2000" dirty="0" smtClean="0">
                <a:latin typeface="+mn-lt"/>
              </a:rPr>
              <a:t>broker internals</a:t>
            </a:r>
            <a:endParaRPr lang="en-US" sz="2000" dirty="0">
              <a:latin typeface="+mn-lt"/>
            </a:endParaRPr>
          </a:p>
          <a:p>
            <a:pPr lvl="0"/>
            <a:endParaRPr lang="en-US" sz="3200" dirty="0" smtClean="0">
              <a:gradFill>
                <a:gsLst>
                  <a:gs pos="0">
                    <a:srgbClr val="FFFFFF"/>
                  </a:gs>
                  <a:gs pos="100000">
                    <a:srgbClr val="FFFFFF"/>
                  </a:gs>
                </a:gsLst>
                <a:lin ang="5400000" scaled="0"/>
              </a:gradFill>
            </a:endParaRPr>
          </a:p>
          <a:p>
            <a:endParaRPr lang="en-US" sz="3200" dirty="0" smtClean="0"/>
          </a:p>
          <a:p>
            <a:endParaRPr lang="en-US" sz="3200" dirty="0"/>
          </a:p>
        </p:txBody>
      </p:sp>
      <p:sp>
        <p:nvSpPr>
          <p:cNvPr id="7" name="Text Placeholder 6"/>
          <p:cNvSpPr>
            <a:spLocks noGrp="1"/>
          </p:cNvSpPr>
          <p:nvPr>
            <p:ph type="body" sz="quarter" idx="11"/>
          </p:nvPr>
        </p:nvSpPr>
        <p:spPr/>
        <p:txBody>
          <a:bodyPr/>
          <a:lstStyle/>
          <a:p>
            <a:endParaRPr lang="en-US" dirty="0"/>
          </a:p>
        </p:txBody>
      </p:sp>
      <p:sp>
        <p:nvSpPr>
          <p:cNvPr id="5" name="Title 4"/>
          <p:cNvSpPr>
            <a:spLocks noGrp="1"/>
          </p:cNvSpPr>
          <p:nvPr>
            <p:ph type="title"/>
          </p:nvPr>
        </p:nvSpPr>
        <p:spPr/>
        <p:txBody>
          <a:bodyPr/>
          <a:lstStyle/>
          <a:p>
            <a:r>
              <a:rPr lang="en-US" dirty="0"/>
              <a:t>Advanced Message Queuing Protocol 1.0</a:t>
            </a:r>
          </a:p>
        </p:txBody>
      </p:sp>
      <p:pic>
        <p:nvPicPr>
          <p:cNvPr id="8" name="Picture 4" descr="http://amqp.org/sites/amqp.org/themes/genesis_amqp/images/showreel/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7" y="3421062"/>
            <a:ext cx="2733675" cy="2266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0820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smtClean="0"/>
              <a:t>This week OASIS announced the ratification of the AMQP 1.0 Standard</a:t>
            </a:r>
          </a:p>
          <a:p>
            <a:r>
              <a:rPr lang="en-US" sz="3200" dirty="0" smtClean="0"/>
              <a:t>Software vendors and end-users can bet on AMQP 1.0 knowing it’s a stable, well-supported protocol standard</a:t>
            </a:r>
          </a:p>
          <a:p>
            <a:r>
              <a:rPr lang="en-US" sz="3200" dirty="0" smtClean="0"/>
              <a:t>The culmination of several years effort by more than 20 companies</a:t>
            </a:r>
          </a:p>
          <a:p>
            <a:r>
              <a:rPr lang="en-US" sz="1200" b="1" dirty="0" smtClean="0">
                <a:latin typeface="+mn-lt"/>
              </a:rPr>
              <a:t>Technology vendors</a:t>
            </a:r>
            <a:r>
              <a:rPr lang="en-US" sz="1200" dirty="0" smtClean="0">
                <a:latin typeface="+mn-lt"/>
              </a:rPr>
              <a:t>: </a:t>
            </a:r>
            <a:r>
              <a:rPr lang="en-US" sz="1200" dirty="0" err="1">
                <a:latin typeface="+mn-lt"/>
              </a:rPr>
              <a:t>Axway</a:t>
            </a:r>
            <a:r>
              <a:rPr lang="en-US" sz="1200" dirty="0">
                <a:latin typeface="+mn-lt"/>
              </a:rPr>
              <a:t> Software, Huawei Technologies, IIT Software, INETCO Systems, </a:t>
            </a:r>
            <a:r>
              <a:rPr lang="en-US" sz="1200" dirty="0" err="1">
                <a:latin typeface="+mn-lt"/>
              </a:rPr>
              <a:t>Kaazing</a:t>
            </a:r>
            <a:r>
              <a:rPr lang="en-US" sz="1200" dirty="0">
                <a:latin typeface="+mn-lt"/>
              </a:rPr>
              <a:t>, Microsoft, </a:t>
            </a:r>
            <a:r>
              <a:rPr lang="en-US" sz="1200" dirty="0" err="1">
                <a:latin typeface="+mn-lt"/>
              </a:rPr>
              <a:t>Mitre</a:t>
            </a:r>
            <a:r>
              <a:rPr lang="en-US" sz="1200" dirty="0">
                <a:latin typeface="+mn-lt"/>
              </a:rPr>
              <a:t> Corporation, </a:t>
            </a:r>
            <a:r>
              <a:rPr lang="en-US" sz="1200" dirty="0" err="1">
                <a:latin typeface="+mn-lt"/>
              </a:rPr>
              <a:t>Primeton</a:t>
            </a:r>
            <a:r>
              <a:rPr lang="en-US" sz="1200" dirty="0">
                <a:latin typeface="+mn-lt"/>
              </a:rPr>
              <a:t> Technologies, Progress Software, Red Hat, SITA, Software AG, Solace Systems, VMware, WSO2, </a:t>
            </a:r>
            <a:r>
              <a:rPr lang="en-US" sz="1200" dirty="0" err="1" smtClean="0">
                <a:latin typeface="+mn-lt"/>
              </a:rPr>
              <a:t>Zenika</a:t>
            </a:r>
            <a:r>
              <a:rPr lang="en-US" sz="1200" dirty="0" smtClean="0">
                <a:latin typeface="+mn-lt"/>
              </a:rPr>
              <a:t>. </a:t>
            </a:r>
            <a:r>
              <a:rPr lang="en-US" sz="1200" b="1" dirty="0" smtClean="0">
                <a:latin typeface="+mn-lt"/>
              </a:rPr>
              <a:t>User </a:t>
            </a:r>
            <a:r>
              <a:rPr lang="en-US" sz="1200" b="1" dirty="0">
                <a:latin typeface="+mn-lt"/>
              </a:rPr>
              <a:t>firms</a:t>
            </a:r>
            <a:r>
              <a:rPr lang="en-US" sz="1200" dirty="0">
                <a:latin typeface="+mn-lt"/>
              </a:rPr>
              <a:t>: Bank of America, Credit Suisse, Deutsche </a:t>
            </a:r>
            <a:r>
              <a:rPr lang="en-US" sz="1200" dirty="0" err="1">
                <a:latin typeface="+mn-lt"/>
              </a:rPr>
              <a:t>Boerse</a:t>
            </a:r>
            <a:r>
              <a:rPr lang="en-US" sz="1200" dirty="0">
                <a:latin typeface="+mn-lt"/>
              </a:rPr>
              <a:t>, Goldman Sachs, JPMorgan </a:t>
            </a:r>
            <a:r>
              <a:rPr lang="en-US" sz="1200" dirty="0" smtClean="0">
                <a:latin typeface="+mn-lt"/>
              </a:rPr>
              <a:t>Chase.</a:t>
            </a:r>
          </a:p>
        </p:txBody>
      </p:sp>
      <p:sp>
        <p:nvSpPr>
          <p:cNvPr id="19" name="Text Placeholder 18"/>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sz="3600" b="1" dirty="0" smtClean="0"/>
              <a:t>Announcement: </a:t>
            </a:r>
            <a:r>
              <a:rPr lang="en-US" dirty="0" smtClean="0"/>
              <a:t/>
            </a:r>
            <a:br>
              <a:rPr lang="en-US" dirty="0" smtClean="0"/>
            </a:br>
            <a:r>
              <a:rPr lang="en-US" dirty="0" smtClean="0"/>
              <a:t>OASIS AMQP 1.0 Standard released</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638" y="2811462"/>
            <a:ext cx="2743200" cy="737648"/>
          </a:xfrm>
          <a:prstGeom prst="rect">
            <a:avLst/>
          </a:prstGeom>
        </p:spPr>
      </p:pic>
      <p:pic>
        <p:nvPicPr>
          <p:cNvPr id="7" name="Picture 2" descr="http://amqp.org/sites/amqp.org/themes/genesis_amqp/images/showreel/mas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82992" y="144462"/>
            <a:ext cx="1470212" cy="12192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3"/>
          <p:cNvPicPr>
            <a:picLocks noChangeAspect="1" noChangeArrowheads="1"/>
          </p:cNvPicPr>
          <p:nvPr/>
        </p:nvPicPr>
        <p:blipFill>
          <a:blip r:embed="rId5" cstate="print"/>
          <a:srcRect/>
          <a:stretch>
            <a:fillRect/>
          </a:stretch>
        </p:blipFill>
        <p:spPr bwMode="auto">
          <a:xfrm>
            <a:off x="1022515" y="4716462"/>
            <a:ext cx="1247445" cy="1219200"/>
          </a:xfrm>
          <a:prstGeom prst="rect">
            <a:avLst/>
          </a:prstGeom>
          <a:noFill/>
          <a:ln w="3175">
            <a:noFill/>
            <a:miter lim="800000"/>
            <a:headEnd/>
            <a:tailEnd/>
          </a:ln>
        </p:spPr>
      </p:pic>
    </p:spTree>
    <p:extLst>
      <p:ext uri="{BB962C8B-B14F-4D97-AF65-F5344CB8AC3E}">
        <p14:creationId xmlns:p14="http://schemas.microsoft.com/office/powerpoint/2010/main" val="31574303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itle 69"/>
          <p:cNvSpPr>
            <a:spLocks noGrp="1"/>
          </p:cNvSpPr>
          <p:nvPr>
            <p:ph type="title"/>
          </p:nvPr>
        </p:nvSpPr>
        <p:spPr/>
        <p:txBody>
          <a:bodyPr>
            <a:normAutofit/>
          </a:bodyPr>
          <a:lstStyle/>
          <a:p>
            <a:pPr algn="l"/>
            <a:r>
              <a:rPr lang="en-US" dirty="0"/>
              <a:t>Service Bus Relay</a:t>
            </a:r>
          </a:p>
        </p:txBody>
      </p:sp>
      <p:cxnSp>
        <p:nvCxnSpPr>
          <p:cNvPr id="3" name="Straight Arrow Connector 2"/>
          <p:cNvCxnSpPr/>
          <p:nvPr/>
        </p:nvCxnSpPr>
        <p:spPr>
          <a:xfrm rot="5400000" flipH="1" flipV="1">
            <a:off x="3849935" y="4213760"/>
            <a:ext cx="1787490" cy="545445"/>
          </a:xfrm>
          <a:prstGeom prst="straightConnector1">
            <a:avLst/>
          </a:prstGeom>
          <a:noFill/>
          <a:ln w="9525" cap="flat" cmpd="sng" algn="ctr">
            <a:solidFill>
              <a:srgbClr val="92D050"/>
            </a:solidFill>
            <a:prstDash val="solid"/>
            <a:tailEnd type="arrow"/>
          </a:ln>
          <a:effectLst/>
        </p:spPr>
      </p:cxnSp>
      <p:sp>
        <p:nvSpPr>
          <p:cNvPr id="4" name="Right Bracket 3"/>
          <p:cNvSpPr/>
          <p:nvPr/>
        </p:nvSpPr>
        <p:spPr>
          <a:xfrm rot="16200000">
            <a:off x="10646736" y="5086344"/>
            <a:ext cx="427443" cy="1870098"/>
          </a:xfrm>
          <a:prstGeom prst="rightBracket">
            <a:avLst>
              <a:gd name="adj" fmla="val 0"/>
            </a:avLst>
          </a:prstGeom>
          <a:noFill/>
          <a:ln w="25400" cap="rnd" cmpd="sng" algn="ctr">
            <a:solidFill>
              <a:srgbClr val="9BBB59"/>
            </a:solidFill>
            <a:prstDash val="sysDot"/>
          </a:ln>
          <a:effectLst>
            <a:outerShdw blurRad="40000" dist="20000" dir="5400000" rotWithShape="0">
              <a:srgbClr val="000000">
                <a:alpha val="38000"/>
              </a:srgbClr>
            </a:outerShdw>
          </a:effectLst>
        </p:spPr>
        <p:txBody>
          <a:bodyPr lIns="93274" tIns="46637" rIns="93274" bIns="46637" rtlCol="0" anchor="ctr"/>
          <a:lstStyle/>
          <a:p>
            <a:pPr algn="ctr" defTabSz="1241666">
              <a:defRPr/>
            </a:pPr>
            <a:endParaRPr lang="en-US" kern="0" dirty="0">
              <a:solidFill>
                <a:prstClr val="black"/>
              </a:solidFill>
              <a:latin typeface="Segoe Light" pitchFamily="34" charset="0"/>
            </a:endParaRPr>
          </a:p>
        </p:txBody>
      </p:sp>
      <p:sp>
        <p:nvSpPr>
          <p:cNvPr id="5" name="Right Bracket 4"/>
          <p:cNvSpPr/>
          <p:nvPr/>
        </p:nvSpPr>
        <p:spPr>
          <a:xfrm rot="16200000">
            <a:off x="4568919" y="5086344"/>
            <a:ext cx="427443" cy="1870098"/>
          </a:xfrm>
          <a:prstGeom prst="rightBracket">
            <a:avLst>
              <a:gd name="adj" fmla="val 0"/>
            </a:avLst>
          </a:prstGeom>
          <a:noFill/>
          <a:ln w="25400" cap="rnd" cmpd="sng" algn="ctr">
            <a:solidFill>
              <a:srgbClr val="9BBB59"/>
            </a:solidFill>
            <a:prstDash val="sysDot"/>
          </a:ln>
          <a:effectLst>
            <a:outerShdw blurRad="40000" dist="20000" dir="5400000" rotWithShape="0">
              <a:srgbClr val="000000">
                <a:alpha val="38000"/>
              </a:srgbClr>
            </a:outerShdw>
          </a:effectLst>
        </p:spPr>
        <p:txBody>
          <a:bodyPr lIns="93274" tIns="46637" rIns="93274" bIns="46637" rtlCol="0" anchor="ctr"/>
          <a:lstStyle/>
          <a:p>
            <a:pPr algn="ctr" defTabSz="1241666">
              <a:defRPr/>
            </a:pPr>
            <a:endParaRPr lang="en-US" kern="0" dirty="0">
              <a:solidFill>
                <a:prstClr val="black"/>
              </a:solidFill>
              <a:latin typeface="Segoe Light" pitchFamily="34" charset="0"/>
            </a:endParaRPr>
          </a:p>
        </p:txBody>
      </p:sp>
      <p:sp>
        <p:nvSpPr>
          <p:cNvPr id="6" name="Rectangle 5"/>
          <p:cNvSpPr/>
          <p:nvPr/>
        </p:nvSpPr>
        <p:spPr>
          <a:xfrm>
            <a:off x="4470960" y="1358541"/>
            <a:ext cx="7558311" cy="1321188"/>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r>
              <a:rPr lang="en-US" b="1" kern="0" dirty="0" smtClean="0">
                <a:solidFill>
                  <a:prstClr val="white"/>
                </a:solidFill>
                <a:latin typeface="Segoe Light" pitchFamily="34" charset="0"/>
              </a:rPr>
              <a:t>Service Bus</a:t>
            </a:r>
            <a:endParaRPr lang="en-US" b="1" kern="0" dirty="0">
              <a:solidFill>
                <a:prstClr val="white"/>
              </a:solidFill>
              <a:latin typeface="Segoe Light" pitchFamily="34" charset="0"/>
            </a:endParaRPr>
          </a:p>
        </p:txBody>
      </p:sp>
      <p:sp>
        <p:nvSpPr>
          <p:cNvPr id="7" name="Oval 97"/>
          <p:cNvSpPr>
            <a:spLocks noChangeArrowheads="1"/>
          </p:cNvSpPr>
          <p:nvPr/>
        </p:nvSpPr>
        <p:spPr bwMode="auto">
          <a:xfrm>
            <a:off x="7813923" y="1481539"/>
            <a:ext cx="242413" cy="221515"/>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93274" tIns="46637" rIns="93274" bIns="46637" numCol="1" anchor="t" anchorCtr="0" compatLnSpc="1">
            <a:prstTxWarp prst="textNoShape">
              <a:avLst/>
            </a:prstTxWarp>
          </a:bodyPr>
          <a:lstStyle/>
          <a:p>
            <a:pPr defTabSz="932741" fontAlgn="base">
              <a:spcBef>
                <a:spcPct val="0"/>
              </a:spcBef>
              <a:spcAft>
                <a:spcPct val="0"/>
              </a:spcAft>
              <a:defRPr/>
            </a:pPr>
            <a:endParaRPr lang="en-US" sz="1400" kern="0" dirty="0">
              <a:latin typeface="Segoe Light" pitchFamily="34" charset="0"/>
              <a:cs typeface="Arial" pitchFamily="34" charset="0"/>
            </a:endParaRPr>
          </a:p>
        </p:txBody>
      </p:sp>
      <p:sp>
        <p:nvSpPr>
          <p:cNvPr id="8" name="Oval 96"/>
          <p:cNvSpPr>
            <a:spLocks noChangeArrowheads="1"/>
          </p:cNvSpPr>
          <p:nvPr/>
        </p:nvSpPr>
        <p:spPr bwMode="auto">
          <a:xfrm>
            <a:off x="7270541" y="1779080"/>
            <a:ext cx="242413" cy="220969"/>
          </a:xfrm>
          <a:prstGeom prst="ellips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0" tIns="0" rIns="0" bIns="0" numCol="1" anchor="t" anchorCtr="0" compatLnSpc="1">
            <a:prstTxWarp prst="textNoShape">
              <a:avLst/>
            </a:prstTxWarp>
          </a:bodyPr>
          <a:lstStyle/>
          <a:p>
            <a:pPr defTabSz="1241666">
              <a:defRPr/>
            </a:pPr>
            <a:endParaRPr lang="en-US" kern="0" dirty="0">
              <a:latin typeface="Segoe Light" pitchFamily="34" charset="0"/>
            </a:endParaRPr>
          </a:p>
        </p:txBody>
      </p:sp>
      <p:sp>
        <p:nvSpPr>
          <p:cNvPr id="9" name="Oval 95"/>
          <p:cNvSpPr>
            <a:spLocks noChangeArrowheads="1"/>
          </p:cNvSpPr>
          <p:nvPr/>
        </p:nvSpPr>
        <p:spPr bwMode="auto">
          <a:xfrm>
            <a:off x="8312217" y="1779080"/>
            <a:ext cx="242413" cy="220969"/>
          </a:xfrm>
          <a:prstGeom prst="ellips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93274" tIns="46637" rIns="93274" bIns="46637" numCol="1" anchor="t" anchorCtr="0" compatLnSpc="1">
            <a:prstTxWarp prst="textNoShape">
              <a:avLst/>
            </a:prstTxWarp>
          </a:bodyPr>
          <a:lstStyle/>
          <a:p>
            <a:pPr defTabSz="1241666">
              <a:defRPr/>
            </a:pPr>
            <a:endParaRPr lang="en-US" kern="0" dirty="0">
              <a:latin typeface="Segoe Light" pitchFamily="34" charset="0"/>
            </a:endParaRPr>
          </a:p>
        </p:txBody>
      </p:sp>
      <p:sp>
        <p:nvSpPr>
          <p:cNvPr id="10" name="Oval 94"/>
          <p:cNvSpPr>
            <a:spLocks noChangeArrowheads="1"/>
          </p:cNvSpPr>
          <p:nvPr/>
        </p:nvSpPr>
        <p:spPr bwMode="auto">
          <a:xfrm>
            <a:off x="8592107" y="2115456"/>
            <a:ext cx="242413" cy="220969"/>
          </a:xfrm>
          <a:prstGeom prst="ellips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93274" tIns="46637" rIns="93274" bIns="46637" numCol="1" anchor="t" anchorCtr="0" compatLnSpc="1">
            <a:prstTxWarp prst="textNoShape">
              <a:avLst/>
            </a:prstTxWarp>
          </a:bodyPr>
          <a:lstStyle/>
          <a:p>
            <a:pPr defTabSz="1241666">
              <a:defRPr/>
            </a:pPr>
            <a:endParaRPr lang="en-US" kern="0" dirty="0">
              <a:solidFill>
                <a:prstClr val="white"/>
              </a:solidFill>
              <a:latin typeface="Segoe Light" pitchFamily="34" charset="0"/>
            </a:endParaRPr>
          </a:p>
        </p:txBody>
      </p:sp>
      <p:sp>
        <p:nvSpPr>
          <p:cNvPr id="11" name="Oval 93"/>
          <p:cNvSpPr>
            <a:spLocks noChangeArrowheads="1"/>
          </p:cNvSpPr>
          <p:nvPr/>
        </p:nvSpPr>
        <p:spPr bwMode="auto">
          <a:xfrm>
            <a:off x="8052237" y="2115456"/>
            <a:ext cx="242413" cy="220969"/>
          </a:xfrm>
          <a:prstGeom prst="ellipse">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93274" tIns="46637" rIns="93274" bIns="46637" numCol="1" anchor="t" anchorCtr="0" compatLnSpc="1">
            <a:prstTxWarp prst="textNoShape">
              <a:avLst/>
            </a:prstTxWarp>
          </a:bodyPr>
          <a:lstStyle/>
          <a:p>
            <a:pPr defTabSz="1241666">
              <a:defRPr/>
            </a:pPr>
            <a:endParaRPr lang="en-US" kern="0" dirty="0">
              <a:solidFill>
                <a:prstClr val="white"/>
              </a:solidFill>
              <a:latin typeface="Segoe Light" pitchFamily="34" charset="0"/>
            </a:endParaRPr>
          </a:p>
        </p:txBody>
      </p:sp>
      <p:sp>
        <p:nvSpPr>
          <p:cNvPr id="12" name="Oval 92"/>
          <p:cNvSpPr>
            <a:spLocks noChangeArrowheads="1"/>
          </p:cNvSpPr>
          <p:nvPr/>
        </p:nvSpPr>
        <p:spPr bwMode="auto">
          <a:xfrm>
            <a:off x="7512954" y="2115456"/>
            <a:ext cx="242413" cy="220969"/>
          </a:xfrm>
          <a:prstGeom prst="ellips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93274" tIns="46637" rIns="93274" bIns="46637" numCol="1" anchor="t" anchorCtr="0" compatLnSpc="1">
            <a:prstTxWarp prst="textNoShape">
              <a:avLst/>
            </a:prstTxWarp>
          </a:bodyPr>
          <a:lstStyle/>
          <a:p>
            <a:pPr defTabSz="1241666">
              <a:defRPr/>
            </a:pPr>
            <a:endParaRPr lang="en-US" kern="0" dirty="0">
              <a:solidFill>
                <a:prstClr val="white"/>
              </a:solidFill>
              <a:latin typeface="Segoe Light" pitchFamily="34" charset="0"/>
            </a:endParaRPr>
          </a:p>
        </p:txBody>
      </p:sp>
      <p:sp>
        <p:nvSpPr>
          <p:cNvPr id="13" name="Oval 91"/>
          <p:cNvSpPr>
            <a:spLocks noChangeArrowheads="1"/>
          </p:cNvSpPr>
          <p:nvPr/>
        </p:nvSpPr>
        <p:spPr bwMode="auto">
          <a:xfrm>
            <a:off x="6973672" y="2115456"/>
            <a:ext cx="242413" cy="220969"/>
          </a:xfrm>
          <a:prstGeom prst="ellips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headEnd/>
            <a:tailEnd/>
          </a:ln>
          <a:effectLst/>
          <a:scene3d>
            <a:camera prst="orthographicFront">
              <a:rot lat="0" lon="0" rev="0"/>
            </a:camera>
            <a:lightRig rig="threePt" dir="t">
              <a:rot lat="0" lon="0" rev="1200000"/>
            </a:lightRig>
          </a:scene3d>
          <a:sp3d/>
        </p:spPr>
        <p:txBody>
          <a:bodyPr vert="horz" wrap="square" lIns="93274" tIns="46637" rIns="93274" bIns="46637" numCol="1" anchor="t" anchorCtr="0" compatLnSpc="1">
            <a:prstTxWarp prst="textNoShape">
              <a:avLst/>
            </a:prstTxWarp>
          </a:bodyPr>
          <a:lstStyle/>
          <a:p>
            <a:pPr defTabSz="1241666">
              <a:defRPr/>
            </a:pPr>
            <a:endParaRPr lang="en-US" kern="0" dirty="0">
              <a:solidFill>
                <a:prstClr val="white"/>
              </a:solidFill>
              <a:latin typeface="Segoe Light" pitchFamily="34" charset="0"/>
            </a:endParaRPr>
          </a:p>
        </p:txBody>
      </p:sp>
      <p:sp>
        <p:nvSpPr>
          <p:cNvPr id="14" name="AutoShape 90"/>
          <p:cNvSpPr>
            <a:spLocks noChangeShapeType="1"/>
          </p:cNvSpPr>
          <p:nvPr/>
        </p:nvSpPr>
        <p:spPr bwMode="auto">
          <a:xfrm flipH="1">
            <a:off x="7477236" y="1592570"/>
            <a:ext cx="322048" cy="205108"/>
          </a:xfrm>
          <a:prstGeom prst="straightConnector1">
            <a:avLst/>
          </a:prstGeom>
          <a:noFill/>
          <a:ln w="12700">
            <a:solidFill>
              <a:srgbClr val="00B050"/>
            </a:solidFill>
            <a:round/>
            <a:headEnd/>
            <a:tailEnd/>
          </a:ln>
        </p:spPr>
        <p:txBody>
          <a:bodyPr vert="horz" wrap="square" lIns="93274" tIns="46637" rIns="93274" bIns="46637" numCol="1" anchor="t" anchorCtr="0" compatLnSpc="1">
            <a:prstTxWarp prst="textNoShape">
              <a:avLst/>
            </a:prstTxWarp>
          </a:bodyPr>
          <a:lstStyle/>
          <a:p>
            <a:pPr defTabSz="1241666"/>
            <a:endParaRPr lang="en-US" dirty="0">
              <a:latin typeface="Segoe Light" pitchFamily="34" charset="0"/>
            </a:endParaRPr>
          </a:p>
        </p:txBody>
      </p:sp>
      <p:sp>
        <p:nvSpPr>
          <p:cNvPr id="15" name="AutoShape 89"/>
          <p:cNvSpPr>
            <a:spLocks noChangeShapeType="1"/>
          </p:cNvSpPr>
          <p:nvPr/>
        </p:nvSpPr>
        <p:spPr bwMode="auto">
          <a:xfrm>
            <a:off x="8070978" y="1592570"/>
            <a:ext cx="276960" cy="205108"/>
          </a:xfrm>
          <a:prstGeom prst="straightConnector1">
            <a:avLst/>
          </a:prstGeom>
          <a:noFill/>
          <a:ln w="12700">
            <a:solidFill>
              <a:srgbClr val="00B050"/>
            </a:solidFill>
            <a:round/>
            <a:headEnd/>
            <a:tailEnd/>
          </a:ln>
        </p:spPr>
        <p:txBody>
          <a:bodyPr vert="horz" wrap="square" lIns="93274" tIns="46637" rIns="93274" bIns="46637" numCol="1" anchor="t" anchorCtr="0" compatLnSpc="1">
            <a:prstTxWarp prst="textNoShape">
              <a:avLst/>
            </a:prstTxWarp>
          </a:bodyPr>
          <a:lstStyle/>
          <a:p>
            <a:pPr defTabSz="1241666"/>
            <a:endParaRPr lang="en-US" dirty="0">
              <a:latin typeface="Segoe Light" pitchFamily="34" charset="0"/>
            </a:endParaRPr>
          </a:p>
        </p:txBody>
      </p:sp>
      <p:sp>
        <p:nvSpPr>
          <p:cNvPr id="16" name="AutoShape 88"/>
          <p:cNvSpPr>
            <a:spLocks noChangeShapeType="1"/>
          </p:cNvSpPr>
          <p:nvPr/>
        </p:nvSpPr>
        <p:spPr bwMode="auto">
          <a:xfrm flipH="1">
            <a:off x="8258932" y="1981453"/>
            <a:ext cx="89003" cy="152599"/>
          </a:xfrm>
          <a:prstGeom prst="straightConnector1">
            <a:avLst/>
          </a:prstGeom>
          <a:noFill/>
          <a:ln w="12700">
            <a:solidFill>
              <a:srgbClr val="00B050"/>
            </a:solidFill>
            <a:round/>
            <a:headEnd/>
            <a:tailEnd/>
          </a:ln>
        </p:spPr>
        <p:txBody>
          <a:bodyPr vert="horz" wrap="square" lIns="93274" tIns="46637" rIns="93274" bIns="46637" numCol="1" anchor="t" anchorCtr="0" compatLnSpc="1">
            <a:prstTxWarp prst="textNoShape">
              <a:avLst/>
            </a:prstTxWarp>
          </a:bodyPr>
          <a:lstStyle/>
          <a:p>
            <a:pPr defTabSz="1241666"/>
            <a:endParaRPr lang="en-US" dirty="0">
              <a:solidFill>
                <a:prstClr val="black"/>
              </a:solidFill>
              <a:latin typeface="Segoe Light" pitchFamily="34" charset="0"/>
            </a:endParaRPr>
          </a:p>
        </p:txBody>
      </p:sp>
      <p:sp>
        <p:nvSpPr>
          <p:cNvPr id="17" name="AutoShape 87"/>
          <p:cNvSpPr>
            <a:spLocks noChangeShapeType="1"/>
          </p:cNvSpPr>
          <p:nvPr/>
        </p:nvSpPr>
        <p:spPr bwMode="auto">
          <a:xfrm>
            <a:off x="8518917" y="1981453"/>
            <a:ext cx="108910" cy="152599"/>
          </a:xfrm>
          <a:prstGeom prst="straightConnector1">
            <a:avLst/>
          </a:prstGeom>
          <a:noFill/>
          <a:ln w="12700">
            <a:solidFill>
              <a:srgbClr val="00B050"/>
            </a:solidFill>
            <a:round/>
            <a:headEnd/>
            <a:tailEnd/>
          </a:ln>
        </p:spPr>
        <p:txBody>
          <a:bodyPr vert="horz" wrap="square" lIns="93274" tIns="46637" rIns="93274" bIns="46637" numCol="1" anchor="t" anchorCtr="0" compatLnSpc="1">
            <a:prstTxWarp prst="textNoShape">
              <a:avLst/>
            </a:prstTxWarp>
          </a:bodyPr>
          <a:lstStyle/>
          <a:p>
            <a:pPr defTabSz="1241666"/>
            <a:endParaRPr lang="en-US" dirty="0">
              <a:solidFill>
                <a:prstClr val="black"/>
              </a:solidFill>
              <a:latin typeface="Segoe Light" pitchFamily="34" charset="0"/>
            </a:endParaRPr>
          </a:p>
        </p:txBody>
      </p:sp>
      <p:sp>
        <p:nvSpPr>
          <p:cNvPr id="18" name="AutoShape 86"/>
          <p:cNvSpPr>
            <a:spLocks noChangeShapeType="1"/>
          </p:cNvSpPr>
          <p:nvPr/>
        </p:nvSpPr>
        <p:spPr bwMode="auto">
          <a:xfrm>
            <a:off x="7477239" y="1981453"/>
            <a:ext cx="71436" cy="152599"/>
          </a:xfrm>
          <a:prstGeom prst="straightConnector1">
            <a:avLst/>
          </a:prstGeom>
          <a:noFill/>
          <a:ln w="12700">
            <a:solidFill>
              <a:srgbClr val="00B050"/>
            </a:solidFill>
            <a:round/>
            <a:headEnd/>
            <a:tailEnd/>
          </a:ln>
        </p:spPr>
        <p:txBody>
          <a:bodyPr vert="horz" wrap="square" lIns="93274" tIns="46637" rIns="93274" bIns="46637" numCol="1" anchor="t" anchorCtr="0" compatLnSpc="1">
            <a:prstTxWarp prst="textNoShape">
              <a:avLst/>
            </a:prstTxWarp>
          </a:bodyPr>
          <a:lstStyle/>
          <a:p>
            <a:pPr defTabSz="1241666"/>
            <a:endParaRPr lang="en-US" dirty="0">
              <a:solidFill>
                <a:prstClr val="black"/>
              </a:solidFill>
              <a:latin typeface="Segoe Light" pitchFamily="34" charset="0"/>
            </a:endParaRPr>
          </a:p>
        </p:txBody>
      </p:sp>
      <p:sp>
        <p:nvSpPr>
          <p:cNvPr id="19" name="AutoShape 85"/>
          <p:cNvSpPr>
            <a:spLocks noChangeShapeType="1"/>
          </p:cNvSpPr>
          <p:nvPr/>
        </p:nvSpPr>
        <p:spPr bwMode="auto">
          <a:xfrm flipH="1">
            <a:off x="7180370" y="1981453"/>
            <a:ext cx="125891" cy="152599"/>
          </a:xfrm>
          <a:prstGeom prst="straightConnector1">
            <a:avLst/>
          </a:prstGeom>
          <a:noFill/>
          <a:ln w="12700">
            <a:solidFill>
              <a:srgbClr val="00B050"/>
            </a:solidFill>
            <a:round/>
            <a:headEnd/>
            <a:tailEnd/>
          </a:ln>
        </p:spPr>
        <p:txBody>
          <a:bodyPr vert="horz" wrap="square" lIns="93274" tIns="46637" rIns="93274" bIns="46637" numCol="1" anchor="t" anchorCtr="0" compatLnSpc="1">
            <a:prstTxWarp prst="textNoShape">
              <a:avLst/>
            </a:prstTxWarp>
          </a:bodyPr>
          <a:lstStyle/>
          <a:p>
            <a:pPr defTabSz="1241666"/>
            <a:endParaRPr lang="en-US" dirty="0">
              <a:solidFill>
                <a:prstClr val="black"/>
              </a:solidFill>
              <a:latin typeface="Segoe Light" pitchFamily="34" charset="0"/>
            </a:endParaRPr>
          </a:p>
        </p:txBody>
      </p:sp>
      <p:sp>
        <p:nvSpPr>
          <p:cNvPr id="20" name="AutoShape 77"/>
          <p:cNvSpPr>
            <a:spLocks noChangeArrowheads="1"/>
          </p:cNvSpPr>
          <p:nvPr/>
        </p:nvSpPr>
        <p:spPr bwMode="auto">
          <a:xfrm>
            <a:off x="4003437" y="5914474"/>
            <a:ext cx="1518225" cy="864659"/>
          </a:xfrm>
          <a:prstGeom prst="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3274" tIns="46637" rIns="93274" bIns="46637" numCol="1" anchor="ctr" anchorCtr="0" compatLnSpc="1">
            <a:prstTxWarp prst="textNoShape">
              <a:avLst/>
            </a:prstTxWarp>
          </a:bodyPr>
          <a:lstStyle/>
          <a:p>
            <a:pPr algn="ctr" defTabSz="932741" fontAlgn="base">
              <a:spcBef>
                <a:spcPct val="0"/>
              </a:spcBef>
              <a:spcAft>
                <a:spcPct val="0"/>
              </a:spcAft>
              <a:defRPr/>
            </a:pPr>
            <a:r>
              <a:rPr lang="en-US" kern="0" dirty="0" smtClean="0">
                <a:solidFill>
                  <a:prstClr val="white"/>
                </a:solidFill>
                <a:latin typeface="Segoe Light" pitchFamily="34" charset="0"/>
                <a:ea typeface="Calibri" pitchFamily="34" charset="0"/>
                <a:cs typeface="Times New Roman" pitchFamily="18" charset="0"/>
              </a:rPr>
              <a:t>Sender</a:t>
            </a:r>
            <a:endParaRPr lang="en-US" kern="0" dirty="0" smtClean="0">
              <a:solidFill>
                <a:prstClr val="white"/>
              </a:solidFill>
              <a:latin typeface="Segoe Light" pitchFamily="34" charset="0"/>
              <a:cs typeface="Arial" pitchFamily="34" charset="0"/>
            </a:endParaRPr>
          </a:p>
        </p:txBody>
      </p:sp>
      <p:sp>
        <p:nvSpPr>
          <p:cNvPr id="21" name="AutoShape 77"/>
          <p:cNvSpPr>
            <a:spLocks noChangeArrowheads="1"/>
          </p:cNvSpPr>
          <p:nvPr/>
        </p:nvSpPr>
        <p:spPr bwMode="auto">
          <a:xfrm>
            <a:off x="10121444" y="5914474"/>
            <a:ext cx="1518225" cy="864659"/>
          </a:xfrm>
          <a:prstGeom prst="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3274" tIns="46637" rIns="93274" bIns="46637" numCol="1" anchor="ctr" anchorCtr="0" compatLnSpc="1">
            <a:prstTxWarp prst="textNoShape">
              <a:avLst/>
            </a:prstTxWarp>
          </a:bodyPr>
          <a:lstStyle/>
          <a:p>
            <a:pPr algn="ctr" defTabSz="932741" fontAlgn="base">
              <a:spcBef>
                <a:spcPct val="0"/>
              </a:spcBef>
              <a:spcAft>
                <a:spcPct val="0"/>
              </a:spcAft>
              <a:defRPr/>
            </a:pPr>
            <a:r>
              <a:rPr lang="en-US" kern="0" dirty="0" smtClean="0">
                <a:solidFill>
                  <a:prstClr val="white"/>
                </a:solidFill>
                <a:latin typeface="Segoe Light" pitchFamily="34" charset="0"/>
                <a:ea typeface="Calibri" pitchFamily="34" charset="0"/>
                <a:cs typeface="Times New Roman" pitchFamily="18" charset="0"/>
              </a:rPr>
              <a:t>Receiver</a:t>
            </a:r>
            <a:endParaRPr lang="en-US" kern="0" dirty="0" smtClean="0">
              <a:solidFill>
                <a:prstClr val="white"/>
              </a:solidFill>
              <a:latin typeface="Segoe Light" pitchFamily="34" charset="0"/>
              <a:cs typeface="Arial" pitchFamily="34" charset="0"/>
            </a:endParaRPr>
          </a:p>
        </p:txBody>
      </p:sp>
      <p:sp>
        <p:nvSpPr>
          <p:cNvPr id="22" name="Rectangle 21"/>
          <p:cNvSpPr/>
          <p:nvPr/>
        </p:nvSpPr>
        <p:spPr>
          <a:xfrm>
            <a:off x="4470958"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3" name="Rectangle 22"/>
          <p:cNvSpPr/>
          <p:nvPr/>
        </p:nvSpPr>
        <p:spPr>
          <a:xfrm>
            <a:off x="5016403"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4" name="Rectangle 23"/>
          <p:cNvSpPr/>
          <p:nvPr/>
        </p:nvSpPr>
        <p:spPr>
          <a:xfrm>
            <a:off x="5561851"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5" name="Rectangle 24"/>
          <p:cNvSpPr/>
          <p:nvPr/>
        </p:nvSpPr>
        <p:spPr>
          <a:xfrm>
            <a:off x="6107293"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6" name="Rectangle 25"/>
          <p:cNvSpPr/>
          <p:nvPr/>
        </p:nvSpPr>
        <p:spPr>
          <a:xfrm>
            <a:off x="6652741"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7" name="Rectangle 26"/>
          <p:cNvSpPr/>
          <p:nvPr/>
        </p:nvSpPr>
        <p:spPr>
          <a:xfrm>
            <a:off x="7198185"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8" name="Rectangle 27"/>
          <p:cNvSpPr/>
          <p:nvPr/>
        </p:nvSpPr>
        <p:spPr>
          <a:xfrm>
            <a:off x="7743630"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29" name="Rectangle 28"/>
          <p:cNvSpPr/>
          <p:nvPr/>
        </p:nvSpPr>
        <p:spPr>
          <a:xfrm>
            <a:off x="8289077"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0" name="Rectangle 29"/>
          <p:cNvSpPr/>
          <p:nvPr/>
        </p:nvSpPr>
        <p:spPr>
          <a:xfrm>
            <a:off x="8834520"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1" name="Rectangle 30"/>
          <p:cNvSpPr/>
          <p:nvPr/>
        </p:nvSpPr>
        <p:spPr>
          <a:xfrm>
            <a:off x="9379967"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2" name="Rectangle 31"/>
          <p:cNvSpPr/>
          <p:nvPr/>
        </p:nvSpPr>
        <p:spPr>
          <a:xfrm>
            <a:off x="9925412"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3" name="Rectangle 32"/>
          <p:cNvSpPr/>
          <p:nvPr/>
        </p:nvSpPr>
        <p:spPr>
          <a:xfrm>
            <a:off x="10470856"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4" name="Rectangle 33"/>
          <p:cNvSpPr/>
          <p:nvPr/>
        </p:nvSpPr>
        <p:spPr>
          <a:xfrm>
            <a:off x="11016304"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5" name="Rectangle 34"/>
          <p:cNvSpPr/>
          <p:nvPr/>
        </p:nvSpPr>
        <p:spPr>
          <a:xfrm>
            <a:off x="11561746" y="2675267"/>
            <a:ext cx="467525" cy="388585"/>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lIns="93274" tIns="46637" rIns="93274" bIns="46637" rtlCol="0" anchor="b"/>
          <a:lstStyle/>
          <a:p>
            <a:pPr algn="r" defTabSz="1241666">
              <a:defRPr/>
            </a:pPr>
            <a:endParaRPr lang="en-US" sz="2100" b="1" kern="0" dirty="0">
              <a:solidFill>
                <a:prstClr val="white"/>
              </a:solidFill>
              <a:latin typeface="Segoe Light" pitchFamily="34" charset="0"/>
            </a:endParaRPr>
          </a:p>
        </p:txBody>
      </p:sp>
      <p:sp>
        <p:nvSpPr>
          <p:cNvPr id="36" name="Left Brace 35"/>
          <p:cNvSpPr/>
          <p:nvPr/>
        </p:nvSpPr>
        <p:spPr>
          <a:xfrm>
            <a:off x="4081356" y="1326104"/>
            <a:ext cx="233762" cy="1243471"/>
          </a:xfrm>
          <a:prstGeom prst="leftBrace">
            <a:avLst/>
          </a:prstGeom>
          <a:noFill/>
          <a:ln w="38100" cap="flat" cmpd="sng" algn="ctr">
            <a:solidFill>
              <a:srgbClr val="1F497D"/>
            </a:solidFill>
            <a:prstDash val="solid"/>
          </a:ln>
          <a:effectLst>
            <a:outerShdw blurRad="40000" dist="20000" dir="5400000" rotWithShape="0">
              <a:srgbClr val="000000">
                <a:alpha val="38000"/>
              </a:srgbClr>
            </a:outerShdw>
          </a:effectLst>
        </p:spPr>
        <p:txBody>
          <a:bodyPr lIns="93274" tIns="46637" rIns="93274" bIns="46637" rtlCol="0" anchor="ctr"/>
          <a:lstStyle/>
          <a:p>
            <a:pPr algn="ctr" defTabSz="1241666">
              <a:defRPr/>
            </a:pPr>
            <a:endParaRPr lang="en-US" kern="0" dirty="0">
              <a:solidFill>
                <a:prstClr val="black"/>
              </a:solidFill>
              <a:latin typeface="Segoe Light" pitchFamily="34" charset="0"/>
            </a:endParaRPr>
          </a:p>
        </p:txBody>
      </p:sp>
      <p:sp>
        <p:nvSpPr>
          <p:cNvPr id="37" name="Left Brace 36"/>
          <p:cNvSpPr/>
          <p:nvPr/>
        </p:nvSpPr>
        <p:spPr>
          <a:xfrm>
            <a:off x="4081356" y="2675267"/>
            <a:ext cx="233762" cy="388585"/>
          </a:xfrm>
          <a:prstGeom prst="leftBrace">
            <a:avLst/>
          </a:prstGeom>
          <a:noFill/>
          <a:ln w="38100" cap="flat" cmpd="sng" algn="ctr">
            <a:solidFill>
              <a:srgbClr val="1F497D"/>
            </a:solidFill>
            <a:prstDash val="solid"/>
          </a:ln>
          <a:effectLst>
            <a:outerShdw blurRad="40000" dist="20000" dir="5400000" rotWithShape="0">
              <a:srgbClr val="000000">
                <a:alpha val="38000"/>
              </a:srgbClr>
            </a:outerShdw>
          </a:effectLst>
        </p:spPr>
        <p:txBody>
          <a:bodyPr lIns="93274" tIns="46637" rIns="93274" bIns="46637" rtlCol="0" anchor="ctr"/>
          <a:lstStyle/>
          <a:p>
            <a:pPr algn="ctr" defTabSz="1241666">
              <a:defRPr/>
            </a:pPr>
            <a:endParaRPr lang="en-US" kern="0" dirty="0">
              <a:latin typeface="Segoe Light" pitchFamily="34" charset="0"/>
            </a:endParaRPr>
          </a:p>
        </p:txBody>
      </p:sp>
      <p:sp>
        <p:nvSpPr>
          <p:cNvPr id="38" name="TextBox 37"/>
          <p:cNvSpPr txBox="1"/>
          <p:nvPr/>
        </p:nvSpPr>
        <p:spPr>
          <a:xfrm>
            <a:off x="3238666" y="2650148"/>
            <a:ext cx="1093505" cy="463517"/>
          </a:xfrm>
          <a:prstGeom prst="rect">
            <a:avLst/>
          </a:prstGeom>
          <a:noFill/>
        </p:spPr>
        <p:txBody>
          <a:bodyPr wrap="square" lIns="93274" tIns="46637" rIns="93274" bIns="46637" rtlCol="0">
            <a:spAutoFit/>
          </a:bodyPr>
          <a:lstStyle/>
          <a:p>
            <a:pPr algn="ctr" defTabSz="1241666"/>
            <a:r>
              <a:rPr lang="en-US" sz="1200" dirty="0">
                <a:latin typeface="Segoe Light" pitchFamily="34" charset="0"/>
              </a:rPr>
              <a:t>Frontend </a:t>
            </a:r>
            <a:br>
              <a:rPr lang="en-US" sz="1200" dirty="0">
                <a:latin typeface="Segoe Light" pitchFamily="34" charset="0"/>
              </a:rPr>
            </a:br>
            <a:r>
              <a:rPr lang="en-US" sz="1200" dirty="0">
                <a:latin typeface="Segoe Light" pitchFamily="34" charset="0"/>
              </a:rPr>
              <a:t>Nodes</a:t>
            </a:r>
          </a:p>
        </p:txBody>
      </p:sp>
      <p:cxnSp>
        <p:nvCxnSpPr>
          <p:cNvPr id="39" name="Shape 93"/>
          <p:cNvCxnSpPr/>
          <p:nvPr/>
        </p:nvCxnSpPr>
        <p:spPr>
          <a:xfrm rot="16200000" flipH="1">
            <a:off x="8516672" y="3550592"/>
            <a:ext cx="2915497" cy="1812272"/>
          </a:xfrm>
          <a:prstGeom prst="straightConnector1">
            <a:avLst/>
          </a:prstGeom>
          <a:noFill/>
          <a:ln w="76200" cap="rnd" cmpd="sng" algn="ctr">
            <a:solidFill>
              <a:srgbClr val="4F81BD">
                <a:lumMod val="75000"/>
              </a:srgbClr>
            </a:solidFill>
            <a:prstDash val="solid"/>
            <a:headEnd type="triangle" w="sm" len="med"/>
            <a:tailEnd type="none" w="sm" len="med"/>
          </a:ln>
          <a:effectLst>
            <a:outerShdw blurRad="50800" dist="38100" dir="2700000" algn="tl" rotWithShape="0">
              <a:prstClr val="black">
                <a:alpha val="40000"/>
              </a:prstClr>
            </a:outerShdw>
          </a:effectLst>
        </p:spPr>
      </p:cxnSp>
      <p:grpSp>
        <p:nvGrpSpPr>
          <p:cNvPr id="40" name="Group 113"/>
          <p:cNvGrpSpPr/>
          <p:nvPr/>
        </p:nvGrpSpPr>
        <p:grpSpPr>
          <a:xfrm>
            <a:off x="9535806" y="3126436"/>
            <a:ext cx="1714256" cy="2564659"/>
            <a:chOff x="4724400" y="3810000"/>
            <a:chExt cx="1676400" cy="2514600"/>
          </a:xfrm>
        </p:grpSpPr>
        <p:cxnSp>
          <p:nvCxnSpPr>
            <p:cNvPr id="41" name="Straight Arrow Connector 40"/>
            <p:cNvCxnSpPr/>
            <p:nvPr/>
          </p:nvCxnSpPr>
          <p:spPr>
            <a:xfrm rot="16200000" flipH="1">
              <a:off x="4305300" y="4229100"/>
              <a:ext cx="2514600" cy="1676400"/>
            </a:xfrm>
            <a:prstGeom prst="straightConnector1">
              <a:avLst/>
            </a:prstGeom>
            <a:gradFill rotWithShape="1">
              <a:gsLst>
                <a:gs pos="0">
                  <a:srgbClr val="EEECE1">
                    <a:tint val="40000"/>
                    <a:satMod val="350000"/>
                  </a:srgbClr>
                </a:gs>
                <a:gs pos="40000">
                  <a:srgbClr val="EEECE1">
                    <a:tint val="45000"/>
                    <a:shade val="99000"/>
                    <a:satMod val="350000"/>
                  </a:srgbClr>
                </a:gs>
                <a:gs pos="100000">
                  <a:srgbClr val="EEECE1">
                    <a:shade val="20000"/>
                    <a:satMod val="255000"/>
                  </a:srgbClr>
                </a:gs>
              </a:gsLst>
              <a:path path="circle">
                <a:fillToRect l="50000" t="-80000" r="50000" b="180000"/>
              </a:path>
            </a:gradFill>
            <a:ln w="9525" cap="flat" cmpd="sng" algn="ctr">
              <a:solidFill>
                <a:srgbClr val="1F497D">
                  <a:lumMod val="60000"/>
                  <a:lumOff val="40000"/>
                </a:srgbClr>
              </a:solidFill>
              <a:prstDash val="solid"/>
              <a:tailEnd type="arrow"/>
            </a:ln>
            <a:effectLst>
              <a:outerShdw blurRad="40000" dist="20000" dir="5400000" rotWithShape="0">
                <a:srgbClr val="000000">
                  <a:alpha val="38000"/>
                </a:srgbClr>
              </a:outerShdw>
            </a:effectLst>
          </p:spPr>
        </p:cxnSp>
        <p:sp>
          <p:nvSpPr>
            <p:cNvPr id="42" name="Rectangle 41"/>
            <p:cNvSpPr/>
            <p:nvPr/>
          </p:nvSpPr>
          <p:spPr bwMode="auto">
            <a:xfrm>
              <a:off x="5486400" y="5029200"/>
              <a:ext cx="609600" cy="381000"/>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36" tIns="45718" rIns="91436" bIns="45718" numCol="1" rtlCol="0" anchor="ctr" anchorCtr="0" compatLnSpc="1">
              <a:prstTxWarp prst="textNoShape">
                <a:avLst/>
              </a:prstTxWarp>
            </a:bodyPr>
            <a:lstStyle/>
            <a:p>
              <a:pPr algn="ctr" defTabSz="932435" fontAlgn="base">
                <a:spcBef>
                  <a:spcPct val="0"/>
                </a:spcBef>
                <a:spcAft>
                  <a:spcPct val="0"/>
                </a:spcAft>
                <a:defRPr/>
              </a:pPr>
              <a:r>
                <a:rPr lang="en-US" sz="1200" kern="0" dirty="0">
                  <a:solidFill>
                    <a:prstClr val="black"/>
                  </a:solidFill>
                  <a:latin typeface="Segoe Light" pitchFamily="34" charset="0"/>
                </a:rPr>
                <a:t>Ctrl</a:t>
              </a:r>
            </a:p>
          </p:txBody>
        </p:sp>
      </p:grpSp>
      <p:cxnSp>
        <p:nvCxnSpPr>
          <p:cNvPr id="43" name="Shape 93"/>
          <p:cNvCxnSpPr>
            <a:stCxn id="11" idx="6"/>
          </p:cNvCxnSpPr>
          <p:nvPr/>
        </p:nvCxnSpPr>
        <p:spPr>
          <a:xfrm>
            <a:off x="8294650" y="2225946"/>
            <a:ext cx="773632" cy="449328"/>
          </a:xfrm>
          <a:prstGeom prst="curvedConnector2">
            <a:avLst/>
          </a:prstGeom>
          <a:noFill/>
          <a:ln w="69850" cap="rnd" cmpd="dbl" algn="ctr">
            <a:solidFill>
              <a:srgbClr val="C0504D"/>
            </a:solidFill>
            <a:prstDash val="solid"/>
            <a:headEnd type="none" w="sm" len="med"/>
            <a:tailEnd type="triangle" w="sm" len="med"/>
          </a:ln>
          <a:effectLst>
            <a:outerShdw blurRad="50800" dist="38100" dir="2700000" algn="tl" rotWithShape="0">
              <a:prstClr val="black">
                <a:alpha val="40000"/>
              </a:prstClr>
            </a:outerShdw>
          </a:effectLst>
        </p:spPr>
      </p:cxnSp>
      <p:grpSp>
        <p:nvGrpSpPr>
          <p:cNvPr id="48" name="Group 71"/>
          <p:cNvGrpSpPr/>
          <p:nvPr/>
        </p:nvGrpSpPr>
        <p:grpSpPr>
          <a:xfrm>
            <a:off x="6465728" y="3748172"/>
            <a:ext cx="2602553" cy="2176074"/>
            <a:chOff x="3398520" y="3657600"/>
            <a:chExt cx="2545080" cy="2133600"/>
          </a:xfrm>
        </p:grpSpPr>
        <p:sp>
          <p:nvSpPr>
            <p:cNvPr id="49" name="Rectangle 48"/>
            <p:cNvSpPr/>
            <p:nvPr/>
          </p:nvSpPr>
          <p:spPr>
            <a:xfrm>
              <a:off x="3398520" y="3657600"/>
              <a:ext cx="2545080" cy="213360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b"/>
            <a:lstStyle/>
            <a:p>
              <a:pPr algn="r" defTabSz="1241666">
                <a:defRPr/>
              </a:pPr>
              <a:endParaRPr lang="en-US" sz="2100" b="1" kern="0" dirty="0">
                <a:solidFill>
                  <a:prstClr val="white"/>
                </a:solidFill>
                <a:latin typeface="Segoe Light" pitchFamily="34" charset="0"/>
              </a:endParaRPr>
            </a:p>
          </p:txBody>
        </p:sp>
        <p:sp>
          <p:nvSpPr>
            <p:cNvPr id="50" name="Rectangle 49"/>
            <p:cNvSpPr/>
            <p:nvPr/>
          </p:nvSpPr>
          <p:spPr bwMode="auto">
            <a:xfrm>
              <a:off x="4114800" y="4191000"/>
              <a:ext cx="1143000" cy="838200"/>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algn="ctr" defTabSz="932435" fontAlgn="base">
                <a:spcBef>
                  <a:spcPct val="0"/>
                </a:spcBef>
                <a:spcAft>
                  <a:spcPct val="0"/>
                </a:spcAft>
                <a:defRPr/>
              </a:pPr>
              <a:endParaRPr lang="en-US" kern="0" dirty="0" smtClean="0">
                <a:solidFill>
                  <a:srgbClr val="FFFFFF"/>
                </a:solidFill>
                <a:latin typeface="Segoe Light" pitchFamily="34" charset="0"/>
              </a:endParaRPr>
            </a:p>
          </p:txBody>
        </p:sp>
        <p:grpSp>
          <p:nvGrpSpPr>
            <p:cNvPr id="51" name="Group 103"/>
            <p:cNvGrpSpPr/>
            <p:nvPr/>
          </p:nvGrpSpPr>
          <p:grpSpPr>
            <a:xfrm>
              <a:off x="4439696" y="4343401"/>
              <a:ext cx="533400" cy="533400"/>
              <a:chOff x="4267200" y="4343400"/>
              <a:chExt cx="762001" cy="798007"/>
            </a:xfrm>
          </p:grpSpPr>
          <p:sp>
            <p:nvSpPr>
              <p:cNvPr id="53" name="Circular Arrow 52"/>
              <p:cNvSpPr/>
              <p:nvPr/>
            </p:nvSpPr>
            <p:spPr bwMode="auto">
              <a:xfrm>
                <a:off x="4267200" y="4343400"/>
                <a:ext cx="762000" cy="762000"/>
              </a:xfrm>
              <a:prstGeom prst="circularArrow">
                <a:avLst/>
              </a:prstGeom>
              <a:solidFill>
                <a:srgbClr val="92D050"/>
              </a:solidFill>
              <a:ln w="9525" cap="flat" cmpd="sng" algn="ctr">
                <a:solidFill>
                  <a:srgbClr val="4BACC6">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36" tIns="45718" rIns="91436" bIns="45718" numCol="1" rtlCol="0" anchor="ctr" anchorCtr="0" compatLnSpc="1">
                <a:prstTxWarp prst="textNoShape">
                  <a:avLst/>
                </a:prstTxWarp>
              </a:bodyPr>
              <a:lstStyle/>
              <a:p>
                <a:pPr algn="ctr" defTabSz="932435" fontAlgn="base">
                  <a:spcBef>
                    <a:spcPct val="0"/>
                  </a:spcBef>
                  <a:spcAft>
                    <a:spcPct val="0"/>
                  </a:spcAft>
                  <a:defRPr/>
                </a:pPr>
                <a:endParaRPr lang="en-US" kern="0" dirty="0" smtClean="0">
                  <a:solidFill>
                    <a:srgbClr val="FFFFFF"/>
                  </a:solidFill>
                  <a:latin typeface="Segoe Light" pitchFamily="34" charset="0"/>
                </a:endParaRPr>
              </a:p>
            </p:txBody>
          </p:sp>
          <p:sp>
            <p:nvSpPr>
              <p:cNvPr id="54" name="Circular Arrow 53"/>
              <p:cNvSpPr/>
              <p:nvPr/>
            </p:nvSpPr>
            <p:spPr bwMode="auto">
              <a:xfrm rot="10800000">
                <a:off x="4267201" y="4379407"/>
                <a:ext cx="762000" cy="762000"/>
              </a:xfrm>
              <a:prstGeom prst="circularArrow">
                <a:avLst/>
              </a:prstGeom>
              <a:solidFill>
                <a:srgbClr val="92D050"/>
              </a:solidFill>
              <a:ln w="9525" cap="flat" cmpd="sng" algn="ctr">
                <a:solidFill>
                  <a:srgbClr val="4BACC6">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36" tIns="45718" rIns="91436" bIns="45718" numCol="1" rtlCol="0" anchor="ctr" anchorCtr="0" compatLnSpc="1">
                <a:prstTxWarp prst="textNoShape">
                  <a:avLst/>
                </a:prstTxWarp>
              </a:bodyPr>
              <a:lstStyle/>
              <a:p>
                <a:pPr algn="ctr" defTabSz="932435" fontAlgn="base">
                  <a:spcBef>
                    <a:spcPct val="0"/>
                  </a:spcBef>
                  <a:spcAft>
                    <a:spcPct val="0"/>
                  </a:spcAft>
                  <a:defRPr/>
                </a:pPr>
                <a:endParaRPr lang="en-US" kern="0" dirty="0" smtClean="0">
                  <a:solidFill>
                    <a:srgbClr val="FFFFFF"/>
                  </a:solidFill>
                  <a:latin typeface="Segoe Light" pitchFamily="34" charset="0"/>
                </a:endParaRPr>
              </a:p>
            </p:txBody>
          </p:sp>
        </p:grpSp>
        <p:sp>
          <p:nvSpPr>
            <p:cNvPr id="52" name="Rectangle 51"/>
            <p:cNvSpPr/>
            <p:nvPr/>
          </p:nvSpPr>
          <p:spPr>
            <a:xfrm>
              <a:off x="4117536" y="5105400"/>
              <a:ext cx="1144664" cy="362123"/>
            </a:xfrm>
            <a:prstGeom prst="rect">
              <a:avLst/>
            </a:prstGeom>
          </p:spPr>
          <p:txBody>
            <a:bodyPr wrap="none">
              <a:spAutoFit/>
            </a:bodyPr>
            <a:lstStyle/>
            <a:p>
              <a:pPr algn="ctr" defTabSz="1241666">
                <a:defRPr/>
              </a:pPr>
              <a:r>
                <a:rPr lang="en-US" b="1" kern="0" dirty="0" smtClean="0">
                  <a:solidFill>
                    <a:srgbClr val="1F497D">
                      <a:lumMod val="25000"/>
                    </a:srgbClr>
                  </a:solidFill>
                  <a:latin typeface="Segoe Light" pitchFamily="34" charset="0"/>
                </a:rPr>
                <a:t>Forwarder</a:t>
              </a:r>
              <a:endParaRPr lang="en-US" b="1" kern="0" dirty="0">
                <a:solidFill>
                  <a:srgbClr val="1F497D">
                    <a:lumMod val="25000"/>
                  </a:srgbClr>
                </a:solidFill>
                <a:latin typeface="Segoe Light" pitchFamily="34" charset="0"/>
              </a:endParaRPr>
            </a:p>
          </p:txBody>
        </p:sp>
      </p:grpSp>
      <p:grpSp>
        <p:nvGrpSpPr>
          <p:cNvPr id="55" name="Group 79"/>
          <p:cNvGrpSpPr/>
          <p:nvPr/>
        </p:nvGrpSpPr>
        <p:grpSpPr>
          <a:xfrm>
            <a:off x="5422360" y="4758497"/>
            <a:ext cx="2009587" cy="1588312"/>
            <a:chOff x="2378192" y="4648199"/>
            <a:chExt cx="1965208" cy="1557309"/>
          </a:xfrm>
        </p:grpSpPr>
        <p:cxnSp>
          <p:nvCxnSpPr>
            <p:cNvPr id="56" name="Shape 93"/>
            <p:cNvCxnSpPr/>
            <p:nvPr/>
          </p:nvCxnSpPr>
          <p:spPr>
            <a:xfrm rot="10800000" flipV="1">
              <a:off x="2475298" y="4648199"/>
              <a:ext cx="1868102" cy="1557309"/>
            </a:xfrm>
            <a:prstGeom prst="straightConnector1">
              <a:avLst/>
            </a:prstGeom>
            <a:noFill/>
            <a:ln w="38100" cap="rnd" cmpd="sng" algn="ctr">
              <a:solidFill>
                <a:srgbClr val="92D050"/>
              </a:solidFill>
              <a:prstDash val="solid"/>
              <a:headEnd type="oval" w="med" len="med"/>
              <a:tailEnd type="oval" w="med" len="med"/>
            </a:ln>
            <a:effectLst>
              <a:outerShdw blurRad="50800" dist="38100" dir="2700000" algn="tl" rotWithShape="0">
                <a:prstClr val="black">
                  <a:alpha val="40000"/>
                </a:prstClr>
              </a:outerShdw>
            </a:effectLst>
          </p:spPr>
        </p:cxnSp>
        <p:sp>
          <p:nvSpPr>
            <p:cNvPr id="57" name="TextBox 56"/>
            <p:cNvSpPr txBox="1"/>
            <p:nvPr/>
          </p:nvSpPr>
          <p:spPr>
            <a:xfrm rot="19119082">
              <a:off x="2378192" y="4993666"/>
              <a:ext cx="1055097" cy="814776"/>
            </a:xfrm>
            <a:prstGeom prst="rect">
              <a:avLst/>
            </a:prstGeom>
            <a:noFill/>
          </p:spPr>
          <p:txBody>
            <a:bodyPr wrap="square" rtlCol="0">
              <a:spAutoFit/>
            </a:bodyPr>
            <a:lstStyle/>
            <a:p>
              <a:pPr algn="ctr" defTabSz="1241666">
                <a:defRPr/>
              </a:pPr>
              <a:r>
                <a:rPr lang="en-US" sz="1200" b="1" kern="0" dirty="0">
                  <a:latin typeface="Segoe Light" pitchFamily="34" charset="0"/>
                </a:rPr>
                <a:t>outbound </a:t>
              </a:r>
              <a:br>
                <a:rPr lang="en-US" sz="1200" b="1" kern="0" dirty="0">
                  <a:latin typeface="Segoe Light" pitchFamily="34" charset="0"/>
                </a:rPr>
              </a:br>
              <a:r>
                <a:rPr lang="en-US" sz="1200" b="1" kern="0" dirty="0">
                  <a:latin typeface="Segoe Light" pitchFamily="34" charset="0"/>
                </a:rPr>
                <a:t>socket </a:t>
              </a:r>
              <a:br>
                <a:rPr lang="en-US" sz="1200" b="1" kern="0" dirty="0">
                  <a:latin typeface="Segoe Light" pitchFamily="34" charset="0"/>
                </a:rPr>
              </a:br>
              <a:r>
                <a:rPr lang="en-US" sz="1200" b="1" kern="0" dirty="0">
                  <a:latin typeface="Segoe Light" pitchFamily="34" charset="0"/>
                </a:rPr>
                <a:t>connect</a:t>
              </a:r>
              <a:br>
                <a:rPr lang="en-US" sz="1200" b="1" kern="0" dirty="0">
                  <a:latin typeface="Segoe Light" pitchFamily="34" charset="0"/>
                </a:rPr>
              </a:br>
              <a:endParaRPr lang="en-US" sz="1200" b="1" kern="0" dirty="0">
                <a:latin typeface="Segoe Light" pitchFamily="34" charset="0"/>
              </a:endParaRPr>
            </a:p>
          </p:txBody>
        </p:sp>
      </p:grpSp>
      <p:grpSp>
        <p:nvGrpSpPr>
          <p:cNvPr id="58" name="Group 80"/>
          <p:cNvGrpSpPr/>
          <p:nvPr/>
        </p:nvGrpSpPr>
        <p:grpSpPr>
          <a:xfrm>
            <a:off x="8133236" y="4758497"/>
            <a:ext cx="2366155" cy="1588312"/>
            <a:chOff x="5029200" y="4648200"/>
            <a:chExt cx="2313902" cy="1557309"/>
          </a:xfrm>
        </p:grpSpPr>
        <p:cxnSp>
          <p:nvCxnSpPr>
            <p:cNvPr id="59" name="Shape 93"/>
            <p:cNvCxnSpPr/>
            <p:nvPr/>
          </p:nvCxnSpPr>
          <p:spPr>
            <a:xfrm>
              <a:off x="5029200" y="4648200"/>
              <a:ext cx="1944302" cy="1557309"/>
            </a:xfrm>
            <a:prstGeom prst="straightConnector1">
              <a:avLst/>
            </a:prstGeom>
            <a:noFill/>
            <a:ln w="38100" cap="rnd" cmpd="sng" algn="ctr">
              <a:solidFill>
                <a:srgbClr val="92D050"/>
              </a:solidFill>
              <a:prstDash val="solid"/>
              <a:headEnd type="oval" w="med" len="med"/>
              <a:tailEnd type="oval" w="med" len="med"/>
            </a:ln>
            <a:effectLst>
              <a:outerShdw blurRad="50800" dist="38100" dir="2700000" algn="tl" rotWithShape="0">
                <a:prstClr val="black">
                  <a:alpha val="40000"/>
                </a:prstClr>
              </a:outerShdw>
            </a:effectLst>
          </p:spPr>
        </p:cxnSp>
        <p:sp>
          <p:nvSpPr>
            <p:cNvPr id="60" name="TextBox 59"/>
            <p:cNvSpPr txBox="1"/>
            <p:nvPr/>
          </p:nvSpPr>
          <p:spPr>
            <a:xfrm rot="2392367">
              <a:off x="5724523" y="4956888"/>
              <a:ext cx="1618579" cy="633715"/>
            </a:xfrm>
            <a:prstGeom prst="rect">
              <a:avLst/>
            </a:prstGeom>
            <a:noFill/>
          </p:spPr>
          <p:txBody>
            <a:bodyPr wrap="square" rtlCol="0">
              <a:spAutoFit/>
            </a:bodyPr>
            <a:lstStyle/>
            <a:p>
              <a:pPr algn="ctr" defTabSz="1241666">
                <a:defRPr/>
              </a:pPr>
              <a:r>
                <a:rPr lang="en-US" sz="1200" b="1" kern="0" dirty="0">
                  <a:latin typeface="Segoe Light" pitchFamily="34" charset="0"/>
                </a:rPr>
                <a:t>outbound </a:t>
              </a:r>
              <a:br>
                <a:rPr lang="en-US" sz="1200" b="1" kern="0" dirty="0">
                  <a:latin typeface="Segoe Light" pitchFamily="34" charset="0"/>
                </a:rPr>
              </a:br>
              <a:r>
                <a:rPr lang="en-US" sz="1200" b="1" kern="0" dirty="0">
                  <a:latin typeface="Segoe Light" pitchFamily="34" charset="0"/>
                </a:rPr>
                <a:t>socket </a:t>
              </a:r>
              <a:br>
                <a:rPr lang="en-US" sz="1200" b="1" kern="0" dirty="0">
                  <a:latin typeface="Segoe Light" pitchFamily="34" charset="0"/>
                </a:rPr>
              </a:br>
              <a:r>
                <a:rPr lang="en-US" sz="1200" b="1" kern="0" dirty="0">
                  <a:latin typeface="Segoe Light" pitchFamily="34" charset="0"/>
                </a:rPr>
                <a:t>rendezvous</a:t>
              </a:r>
            </a:p>
          </p:txBody>
        </p:sp>
      </p:grpSp>
      <p:grpSp>
        <p:nvGrpSpPr>
          <p:cNvPr id="61" name="Group 82"/>
          <p:cNvGrpSpPr/>
          <p:nvPr/>
        </p:nvGrpSpPr>
        <p:grpSpPr>
          <a:xfrm>
            <a:off x="7665655" y="2161066"/>
            <a:ext cx="623358" cy="2131125"/>
            <a:chOff x="4572000" y="2101472"/>
            <a:chExt cx="609600" cy="2089528"/>
          </a:xfrm>
        </p:grpSpPr>
        <p:cxnSp>
          <p:nvCxnSpPr>
            <p:cNvPr id="62" name="Shape 93"/>
            <p:cNvCxnSpPr/>
            <p:nvPr/>
          </p:nvCxnSpPr>
          <p:spPr>
            <a:xfrm rot="10800000" flipV="1">
              <a:off x="4641683" y="2101472"/>
              <a:ext cx="263693" cy="2089528"/>
            </a:xfrm>
            <a:prstGeom prst="curvedConnector2">
              <a:avLst/>
            </a:prstGeom>
            <a:noFill/>
            <a:ln w="69850" cap="rnd" cmpd="dbl" algn="ctr">
              <a:solidFill>
                <a:srgbClr val="C0504D"/>
              </a:solidFill>
              <a:prstDash val="solid"/>
              <a:headEnd type="triangle" w="sm" len="med"/>
              <a:tailEnd type="none" w="sm" len="med"/>
            </a:ln>
            <a:effectLst>
              <a:outerShdw blurRad="50800" dist="38100" dir="2700000" algn="tl" rotWithShape="0">
                <a:prstClr val="black">
                  <a:alpha val="40000"/>
                </a:prstClr>
              </a:outerShdw>
            </a:effectLst>
          </p:spPr>
        </p:cxnSp>
        <p:grpSp>
          <p:nvGrpSpPr>
            <p:cNvPr id="63" name="Group 127"/>
            <p:cNvGrpSpPr/>
            <p:nvPr/>
          </p:nvGrpSpPr>
          <p:grpSpPr>
            <a:xfrm>
              <a:off x="4572000" y="2209800"/>
              <a:ext cx="609600" cy="1828800"/>
              <a:chOff x="4572000" y="2514600"/>
              <a:chExt cx="609600" cy="1828800"/>
            </a:xfrm>
          </p:grpSpPr>
          <p:cxnSp>
            <p:nvCxnSpPr>
              <p:cNvPr id="64" name="Straight Arrow Connector 63"/>
              <p:cNvCxnSpPr/>
              <p:nvPr/>
            </p:nvCxnSpPr>
            <p:spPr>
              <a:xfrm rot="5400000" flipH="1" flipV="1">
                <a:off x="3962400" y="3352800"/>
                <a:ext cx="1828800" cy="152400"/>
              </a:xfrm>
              <a:prstGeom prst="straightConnector1">
                <a:avLst/>
              </a:prstGeom>
              <a:gradFill rotWithShape="1">
                <a:gsLst>
                  <a:gs pos="0">
                    <a:srgbClr val="EEECE1">
                      <a:tint val="40000"/>
                      <a:satMod val="350000"/>
                    </a:srgbClr>
                  </a:gs>
                  <a:gs pos="40000">
                    <a:srgbClr val="EEECE1">
                      <a:tint val="45000"/>
                      <a:shade val="99000"/>
                      <a:satMod val="350000"/>
                    </a:srgbClr>
                  </a:gs>
                  <a:gs pos="100000">
                    <a:srgbClr val="EEECE1">
                      <a:shade val="20000"/>
                      <a:satMod val="255000"/>
                    </a:srgbClr>
                  </a:gs>
                </a:gsLst>
                <a:path path="circle">
                  <a:fillToRect l="50000" t="-80000" r="50000" b="180000"/>
                </a:path>
              </a:gradFill>
              <a:ln w="9525" cap="flat" cmpd="sng" algn="ctr">
                <a:solidFill>
                  <a:srgbClr val="1F497D">
                    <a:lumMod val="60000"/>
                    <a:lumOff val="40000"/>
                  </a:srgbClr>
                </a:solidFill>
                <a:prstDash val="solid"/>
                <a:tailEnd type="arrow"/>
              </a:ln>
              <a:effectLst>
                <a:outerShdw blurRad="40000" dist="20000" dir="5400000" rotWithShape="0">
                  <a:srgbClr val="000000">
                    <a:alpha val="38000"/>
                  </a:srgbClr>
                </a:outerShdw>
              </a:effectLst>
            </p:spPr>
          </p:cxnSp>
          <p:sp>
            <p:nvSpPr>
              <p:cNvPr id="65" name="Rectangle 64"/>
              <p:cNvSpPr/>
              <p:nvPr/>
            </p:nvSpPr>
            <p:spPr bwMode="auto">
              <a:xfrm>
                <a:off x="4572000" y="2895600"/>
                <a:ext cx="609600" cy="381000"/>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36" tIns="45718" rIns="91436" bIns="45718" numCol="1" rtlCol="0" anchor="ctr" anchorCtr="0" compatLnSpc="1">
                <a:prstTxWarp prst="textNoShape">
                  <a:avLst/>
                </a:prstTxWarp>
              </a:bodyPr>
              <a:lstStyle/>
              <a:p>
                <a:pPr algn="ctr" defTabSz="932435" fontAlgn="base">
                  <a:spcBef>
                    <a:spcPct val="0"/>
                  </a:spcBef>
                  <a:spcAft>
                    <a:spcPct val="0"/>
                  </a:spcAft>
                  <a:defRPr/>
                </a:pPr>
                <a:r>
                  <a:rPr lang="en-US" sz="1200" kern="0" dirty="0">
                    <a:solidFill>
                      <a:prstClr val="black"/>
                    </a:solidFill>
                    <a:latin typeface="Segoe Light" pitchFamily="34" charset="0"/>
                  </a:rPr>
                  <a:t>Ctrl</a:t>
                </a:r>
              </a:p>
            </p:txBody>
          </p:sp>
        </p:grpSp>
      </p:grpSp>
      <p:grpSp>
        <p:nvGrpSpPr>
          <p:cNvPr id="66" name="Group 92"/>
          <p:cNvGrpSpPr/>
          <p:nvPr/>
        </p:nvGrpSpPr>
        <p:grpSpPr>
          <a:xfrm>
            <a:off x="4704724" y="3123844"/>
            <a:ext cx="935048" cy="373421"/>
            <a:chOff x="1676400" y="2981848"/>
            <a:chExt cx="914399" cy="366132"/>
          </a:xfrm>
        </p:grpSpPr>
        <p:cxnSp>
          <p:nvCxnSpPr>
            <p:cNvPr id="67" name="Elbow Connector 66"/>
            <p:cNvCxnSpPr/>
            <p:nvPr/>
          </p:nvCxnSpPr>
          <p:spPr>
            <a:xfrm>
              <a:off x="1676400" y="3346392"/>
              <a:ext cx="914399" cy="1588"/>
            </a:xfrm>
            <a:prstGeom prst="bentConnector3">
              <a:avLst>
                <a:gd name="adj1" fmla="val 50000"/>
              </a:avLst>
            </a:prstGeom>
            <a:noFill/>
            <a:ln w="9525" cap="flat" cmpd="sng" algn="ctr">
              <a:solidFill>
                <a:schemeClr val="tx1"/>
              </a:solidFill>
              <a:prstDash val="solid"/>
              <a:headEnd type="arrow"/>
              <a:tailEnd type="arrow"/>
            </a:ln>
            <a:effectLst/>
          </p:spPr>
        </p:cxnSp>
        <p:sp>
          <p:nvSpPr>
            <p:cNvPr id="68" name="TextBox 67"/>
            <p:cNvSpPr txBox="1"/>
            <p:nvPr/>
          </p:nvSpPr>
          <p:spPr>
            <a:xfrm>
              <a:off x="1871789" y="2981848"/>
              <a:ext cx="566218" cy="362123"/>
            </a:xfrm>
            <a:prstGeom prst="rect">
              <a:avLst/>
            </a:prstGeom>
            <a:noFill/>
          </p:spPr>
          <p:txBody>
            <a:bodyPr wrap="none" rtlCol="0">
              <a:spAutoFit/>
            </a:bodyPr>
            <a:lstStyle/>
            <a:p>
              <a:pPr defTabSz="1241666">
                <a:defRPr/>
              </a:pPr>
              <a:r>
                <a:rPr lang="en-US" kern="0" dirty="0" smtClean="0">
                  <a:latin typeface="Segoe Light" pitchFamily="34" charset="0"/>
                </a:rPr>
                <a:t>NLB</a:t>
              </a:r>
              <a:endParaRPr lang="en-US" kern="0" dirty="0">
                <a:latin typeface="Segoe Light" pitchFamily="34" charset="0"/>
              </a:endParaRPr>
            </a:p>
          </p:txBody>
        </p:sp>
      </p:grpSp>
      <p:sp>
        <p:nvSpPr>
          <p:cNvPr id="69" name="Content Placeholder 21"/>
          <p:cNvSpPr txBox="1">
            <a:spLocks/>
          </p:cNvSpPr>
          <p:nvPr/>
        </p:nvSpPr>
        <p:spPr>
          <a:xfrm>
            <a:off x="187545" y="1326105"/>
            <a:ext cx="3660048" cy="5142161"/>
          </a:xfrm>
          <a:prstGeom prst="rect">
            <a:avLst/>
          </a:prstGeom>
        </p:spPr>
        <p:txBody>
          <a:bodyPr lIns="93274" tIns="46637" rIns="93274" bIns="46637">
            <a:normAutofit/>
          </a:bodyPr>
          <a:lstStyle>
            <a:lvl1pPr marL="456468" indent="-456468" algn="l" defTabSz="1217249" rtl="0" eaLnBrk="1" latinLnBrk="0" hangingPunct="1">
              <a:spcBef>
                <a:spcPct val="20000"/>
              </a:spcBef>
              <a:buFont typeface="Arial" pitchFamily="34" charset="0"/>
              <a:buChar char="•"/>
              <a:defRPr sz="4300" kern="1200">
                <a:solidFill>
                  <a:schemeClr val="bg1"/>
                </a:solidFill>
                <a:latin typeface="Segoe Light" pitchFamily="34" charset="0"/>
                <a:ea typeface="+mn-ea"/>
                <a:cs typeface="+mn-cs"/>
              </a:defRPr>
            </a:lvl1pPr>
            <a:lvl2pPr marL="989015" indent="-380390" algn="l" defTabSz="1217249" rtl="0" eaLnBrk="1" latinLnBrk="0" hangingPunct="1">
              <a:spcBef>
                <a:spcPct val="20000"/>
              </a:spcBef>
              <a:buFont typeface="Arial" pitchFamily="34" charset="0"/>
              <a:buChar char="–"/>
              <a:defRPr sz="3700" kern="1200">
                <a:solidFill>
                  <a:schemeClr val="bg1"/>
                </a:solidFill>
                <a:latin typeface="Segoe Light" pitchFamily="34" charset="0"/>
                <a:ea typeface="+mn-ea"/>
                <a:cs typeface="+mn-cs"/>
              </a:defRPr>
            </a:lvl2pPr>
            <a:lvl3pPr marL="1521562" indent="-304312" algn="l" defTabSz="1217249" rtl="0" eaLnBrk="1" latinLnBrk="0" hangingPunct="1">
              <a:spcBef>
                <a:spcPct val="20000"/>
              </a:spcBef>
              <a:buFont typeface="Arial" pitchFamily="34" charset="0"/>
              <a:buChar char="•"/>
              <a:defRPr sz="3200" kern="1200">
                <a:solidFill>
                  <a:schemeClr val="bg1"/>
                </a:solidFill>
                <a:latin typeface="Segoe Light" pitchFamily="34" charset="0"/>
                <a:ea typeface="+mn-ea"/>
                <a:cs typeface="+mn-cs"/>
              </a:defRPr>
            </a:lvl3pPr>
            <a:lvl4pPr marL="2130186" indent="-304312" algn="l" defTabSz="1217249" rtl="0" eaLnBrk="1" latinLnBrk="0" hangingPunct="1">
              <a:spcBef>
                <a:spcPct val="20000"/>
              </a:spcBef>
              <a:buFont typeface="Arial" pitchFamily="34" charset="0"/>
              <a:buChar char="–"/>
              <a:defRPr sz="2700" kern="1200">
                <a:solidFill>
                  <a:schemeClr val="bg1"/>
                </a:solidFill>
                <a:latin typeface="Segoe Light" pitchFamily="34" charset="0"/>
                <a:ea typeface="+mn-ea"/>
                <a:cs typeface="+mn-cs"/>
              </a:defRPr>
            </a:lvl4pPr>
            <a:lvl5pPr marL="2738811" indent="-304312" algn="l" defTabSz="1217249" rtl="0" eaLnBrk="1" latinLnBrk="0" hangingPunct="1">
              <a:spcBef>
                <a:spcPct val="20000"/>
              </a:spcBef>
              <a:buFont typeface="Arial" pitchFamily="34" charset="0"/>
              <a:buChar char="»"/>
              <a:defRPr sz="2700" kern="1200">
                <a:solidFill>
                  <a:schemeClr val="bg1"/>
                </a:solidFill>
                <a:latin typeface="Segoe Light" pitchFamily="34" charset="0"/>
                <a:ea typeface="+mn-ea"/>
                <a:cs typeface="+mn-cs"/>
              </a:defRPr>
            </a:lvl5pPr>
            <a:lvl6pPr marL="334743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56060"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4685"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3309"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defRPr/>
            </a:pPr>
            <a:r>
              <a:rPr lang="en-US" sz="2100" dirty="0">
                <a:solidFill>
                  <a:schemeClr val="tx1"/>
                </a:solidFill>
              </a:rPr>
              <a:t>Integrated w/ WCF programming model </a:t>
            </a:r>
          </a:p>
          <a:p>
            <a:pPr>
              <a:defRPr/>
            </a:pPr>
            <a:r>
              <a:rPr lang="en-US" sz="2100" dirty="0">
                <a:solidFill>
                  <a:schemeClr val="tx1"/>
                </a:solidFill>
              </a:rPr>
              <a:t>Using Outbound Connections Only</a:t>
            </a:r>
          </a:p>
          <a:p>
            <a:pPr>
              <a:defRPr/>
            </a:pPr>
            <a:r>
              <a:rPr lang="en-US" sz="2100" dirty="0">
                <a:solidFill>
                  <a:schemeClr val="tx1"/>
                </a:solidFill>
              </a:rPr>
              <a:t>No open inbound firewall/NAT ports</a:t>
            </a:r>
          </a:p>
          <a:p>
            <a:pPr>
              <a:defRPr/>
            </a:pPr>
            <a:r>
              <a:rPr lang="en-US" sz="2100" dirty="0">
                <a:solidFill>
                  <a:schemeClr val="tx1"/>
                </a:solidFill>
              </a:rPr>
              <a:t>Outbound connections default to TCP</a:t>
            </a:r>
          </a:p>
          <a:p>
            <a:pPr>
              <a:defRPr/>
            </a:pPr>
            <a:r>
              <a:rPr lang="en-US" sz="2100" dirty="0">
                <a:solidFill>
                  <a:schemeClr val="tx1"/>
                </a:solidFill>
              </a:rPr>
              <a:t>Fall back to HTTP when needed</a:t>
            </a:r>
          </a:p>
          <a:p>
            <a:pPr>
              <a:defRPr/>
            </a:pPr>
            <a:r>
              <a:rPr lang="en-US" sz="2100" dirty="0">
                <a:solidFill>
                  <a:schemeClr val="tx1"/>
                </a:solidFill>
              </a:rPr>
              <a:t>Guarded by Datacenter Firewall</a:t>
            </a:r>
          </a:p>
          <a:p>
            <a:pPr>
              <a:defRPr/>
            </a:pPr>
            <a:r>
              <a:rPr lang="en-US" sz="2100" dirty="0">
                <a:solidFill>
                  <a:schemeClr val="tx1"/>
                </a:solidFill>
              </a:rPr>
              <a:t>Secured with Access Control</a:t>
            </a:r>
          </a:p>
        </p:txBody>
      </p:sp>
    </p:spTree>
    <p:extLst>
      <p:ext uri="{BB962C8B-B14F-4D97-AF65-F5344CB8AC3E}">
        <p14:creationId xmlns:p14="http://schemas.microsoft.com/office/powerpoint/2010/main" val="6595108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dirty="0" smtClean="0"/>
              <a:t>“</a:t>
            </a:r>
            <a:r>
              <a:rPr lang="en-US" sz="2400" dirty="0"/>
              <a:t>AMQP 1.0 is a novel addition to the growing toolkit of open protocols for transporting data between systems and virtualized application delivery. Standard transports enable lower cost business integration and messaging. AMQP 1.0 admits many use cases by defining safe message transfer between peers, without the constraint of a message broker model. With its open license, we anticipate both AMQP's wide adoption by messaging servers, and its use as a new API for database and integration products.</a:t>
            </a:r>
            <a:r>
              <a:rPr lang="en-US" sz="2400" dirty="0" smtClean="0"/>
              <a:t>”</a:t>
            </a:r>
            <a:br>
              <a:rPr lang="en-US" sz="2400" dirty="0" smtClean="0"/>
            </a:br>
            <a:r>
              <a:rPr lang="en-US" sz="2400" dirty="0" smtClean="0"/>
              <a:t/>
            </a:r>
            <a:br>
              <a:rPr lang="en-US" sz="2400" dirty="0" smtClean="0"/>
            </a:br>
            <a:r>
              <a:rPr lang="en-US" sz="2400" i="1" dirty="0" smtClean="0"/>
              <a:t>--</a:t>
            </a:r>
            <a:r>
              <a:rPr lang="en-GB" sz="2400" i="1" dirty="0" smtClean="0"/>
              <a:t>Alexis Richardson, Senior Director</a:t>
            </a:r>
            <a:endParaRPr lang="en-US" sz="2400" i="1" dirty="0"/>
          </a:p>
        </p:txBody>
      </p:sp>
      <p:sp>
        <p:nvSpPr>
          <p:cNvPr id="4" name="Title 3"/>
          <p:cNvSpPr txBox="1">
            <a:spLocks/>
          </p:cNvSpPr>
          <p:nvPr/>
        </p:nvSpPr>
        <p:spPr>
          <a:xfrm>
            <a:off x="274638" y="298450"/>
            <a:ext cx="11887199" cy="912813"/>
          </a:xfrm>
          <a:prstGeom prst="rect">
            <a:avLst/>
          </a:prstGeom>
        </p:spPr>
        <p:txBody>
          <a:bodyPr vert="horz" lIns="182880" tIns="45720" rIns="182880" bIns="45720" rtlCol="0" anchor="t">
            <a:noAutofit/>
          </a:bodyPr>
          <a:lstStyle>
            <a:lvl1pPr algn="l" defTabSz="914166" rtl="0" eaLnBrk="1" latinLnBrk="0" hangingPunct="1">
              <a:spcBef>
                <a:spcPct val="0"/>
              </a:spcBef>
              <a:buNone/>
              <a:defRPr sz="3600" kern="1200">
                <a:gradFill>
                  <a:gsLst>
                    <a:gs pos="0">
                      <a:schemeClr val="tx1"/>
                    </a:gs>
                    <a:gs pos="100000">
                      <a:schemeClr val="tx1"/>
                    </a:gs>
                  </a:gsLst>
                  <a:lin ang="5400000" scaled="0"/>
                </a:gradFill>
                <a:latin typeface="+mj-lt"/>
                <a:ea typeface="+mj-ea"/>
                <a:cs typeface="+mj-cs"/>
              </a:defRPr>
            </a:lvl1pPr>
          </a:lstStyle>
          <a:p>
            <a:r>
              <a:rPr lang="en-US" b="1" dirty="0" smtClean="0"/>
              <a:t>VMware</a:t>
            </a:r>
            <a:endParaRPr lang="en-US" dirty="0"/>
          </a:p>
        </p:txBody>
      </p:sp>
    </p:spTree>
    <p:extLst>
      <p:ext uri="{BB962C8B-B14F-4D97-AF65-F5344CB8AC3E}">
        <p14:creationId xmlns:p14="http://schemas.microsoft.com/office/powerpoint/2010/main" val="13586088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dirty="0" smtClean="0"/>
              <a:t>“</a:t>
            </a:r>
            <a:r>
              <a:rPr lang="en-US" sz="2400" dirty="0"/>
              <a:t>Red Hat is pleased to see the hard work of the Technical Committee come to fruition. We are a founding member of the AMQP Technical Committee and have been active on the specification since the early days. AMQP 1.0 represents a significant improvement in the messaging arena and we expect to continue to support it in our products to best customer </a:t>
            </a:r>
            <a:r>
              <a:rPr lang="en-US" sz="2400" dirty="0" smtClean="0"/>
              <a:t>needs.”</a:t>
            </a:r>
            <a:br>
              <a:rPr lang="en-US" sz="2400" dirty="0" smtClean="0"/>
            </a:br>
            <a:r>
              <a:rPr lang="en-US" sz="2400" dirty="0"/>
              <a:t/>
            </a:r>
            <a:br>
              <a:rPr lang="en-US" sz="2400" dirty="0"/>
            </a:br>
            <a:r>
              <a:rPr lang="en-US" sz="2400" i="1" dirty="0"/>
              <a:t>-- </a:t>
            </a:r>
            <a:r>
              <a:rPr lang="en-US" sz="2400" i="1" dirty="0" smtClean="0"/>
              <a:t>Mark </a:t>
            </a:r>
            <a:r>
              <a:rPr lang="en-US" sz="2400" i="1" dirty="0"/>
              <a:t>Little, Vice President, Middleware </a:t>
            </a:r>
            <a:r>
              <a:rPr lang="en-US" sz="2400" i="1" dirty="0" smtClean="0"/>
              <a:t>Engineering</a:t>
            </a:r>
            <a:endParaRPr lang="en-US" sz="2400" dirty="0"/>
          </a:p>
        </p:txBody>
      </p:sp>
      <p:sp>
        <p:nvSpPr>
          <p:cNvPr id="6" name="Title 3"/>
          <p:cNvSpPr txBox="1">
            <a:spLocks/>
          </p:cNvSpPr>
          <p:nvPr/>
        </p:nvSpPr>
        <p:spPr>
          <a:xfrm>
            <a:off x="274638" y="298450"/>
            <a:ext cx="11887199" cy="912813"/>
          </a:xfrm>
          <a:prstGeom prst="rect">
            <a:avLst/>
          </a:prstGeom>
        </p:spPr>
        <p:txBody>
          <a:bodyPr vert="horz" lIns="182880" tIns="45720" rIns="182880" bIns="45720" rtlCol="0" anchor="t">
            <a:noAutofit/>
          </a:bodyPr>
          <a:lstStyle>
            <a:lvl1pPr algn="l" defTabSz="914166" rtl="0" eaLnBrk="1" latinLnBrk="0" hangingPunct="1">
              <a:spcBef>
                <a:spcPct val="0"/>
              </a:spcBef>
              <a:buNone/>
              <a:defRPr sz="3600" kern="1200">
                <a:gradFill>
                  <a:gsLst>
                    <a:gs pos="0">
                      <a:schemeClr val="tx1"/>
                    </a:gs>
                    <a:gs pos="100000">
                      <a:schemeClr val="tx1"/>
                    </a:gs>
                  </a:gsLst>
                  <a:lin ang="5400000" scaled="0"/>
                </a:gradFill>
                <a:latin typeface="+mj-lt"/>
                <a:ea typeface="+mj-ea"/>
                <a:cs typeface="+mj-cs"/>
              </a:defRPr>
            </a:lvl1pPr>
          </a:lstStyle>
          <a:p>
            <a:r>
              <a:rPr lang="en-US" b="1" dirty="0" smtClean="0"/>
              <a:t>Red Hat</a:t>
            </a:r>
            <a:endParaRPr lang="en-US" dirty="0"/>
          </a:p>
        </p:txBody>
      </p:sp>
    </p:spTree>
    <p:extLst>
      <p:ext uri="{BB962C8B-B14F-4D97-AF65-F5344CB8AC3E}">
        <p14:creationId xmlns:p14="http://schemas.microsoft.com/office/powerpoint/2010/main" val="2330136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dirty="0" smtClean="0"/>
              <a:t>“</a:t>
            </a:r>
            <a:r>
              <a:rPr lang="en-US" sz="2400" dirty="0"/>
              <a:t>A platform independent and vendor neutral protocol like AMQP removes hurdles in advancing interoperability of message-oriented middleware technologies. As a founding sponsor member of the AMQP TC and the related AMQP Steering Committee, Software AG is very pleased to see AMQP 1.0 transition to an OASIS Standard. Software AG supports numerous standards in its product suite, and AMQP has been an important addition to </a:t>
            </a:r>
            <a:r>
              <a:rPr lang="en-US" sz="2400" dirty="0" err="1"/>
              <a:t>webMethods</a:t>
            </a:r>
            <a:r>
              <a:rPr lang="en-US" sz="2400" dirty="0"/>
              <a:t> Nirvana, increasing interoperability and providing advanced messaging capabilities to our customers.</a:t>
            </a:r>
            <a:r>
              <a:rPr lang="en-US" sz="2400" dirty="0" smtClean="0"/>
              <a:t>”</a:t>
            </a:r>
            <a:br>
              <a:rPr lang="en-US" sz="2400" dirty="0" smtClean="0"/>
            </a:br>
            <a:r>
              <a:rPr lang="en-US" sz="2400" dirty="0"/>
              <a:t/>
            </a:r>
            <a:br>
              <a:rPr lang="en-US" sz="2400" dirty="0"/>
            </a:br>
            <a:r>
              <a:rPr lang="en-US" sz="2400" i="1" dirty="0"/>
              <a:t>-- Prasad </a:t>
            </a:r>
            <a:r>
              <a:rPr lang="en-US" sz="2400" i="1" dirty="0" err="1"/>
              <a:t>Yendluri</a:t>
            </a:r>
            <a:r>
              <a:rPr lang="en-GB" sz="2400" i="1" dirty="0"/>
              <a:t>, </a:t>
            </a:r>
            <a:r>
              <a:rPr lang="en-US" sz="2400" i="1" dirty="0"/>
              <a:t>VP &amp; Deputy </a:t>
            </a:r>
            <a:r>
              <a:rPr lang="en-US" sz="2400" i="1" dirty="0" smtClean="0"/>
              <a:t>CTO</a:t>
            </a:r>
            <a:r>
              <a:rPr lang="en-US" sz="2400" dirty="0" smtClean="0"/>
              <a:t/>
            </a:r>
            <a:br>
              <a:rPr lang="en-US" sz="2400" dirty="0" smtClean="0"/>
            </a:br>
            <a:endParaRPr lang="en-US" sz="2400" dirty="0"/>
          </a:p>
        </p:txBody>
      </p:sp>
      <p:sp>
        <p:nvSpPr>
          <p:cNvPr id="6" name="Title 3"/>
          <p:cNvSpPr txBox="1">
            <a:spLocks/>
          </p:cNvSpPr>
          <p:nvPr/>
        </p:nvSpPr>
        <p:spPr>
          <a:xfrm>
            <a:off x="274638" y="298450"/>
            <a:ext cx="11887199" cy="912813"/>
          </a:xfrm>
          <a:prstGeom prst="rect">
            <a:avLst/>
          </a:prstGeom>
        </p:spPr>
        <p:txBody>
          <a:bodyPr vert="horz" lIns="182880" tIns="45720" rIns="182880" bIns="45720" rtlCol="0" anchor="t">
            <a:noAutofit/>
          </a:bodyPr>
          <a:lstStyle>
            <a:lvl1pPr algn="l" defTabSz="914166" rtl="0" eaLnBrk="1" latinLnBrk="0" hangingPunct="1">
              <a:spcBef>
                <a:spcPct val="0"/>
              </a:spcBef>
              <a:buNone/>
              <a:defRPr sz="3600" kern="1200">
                <a:gradFill>
                  <a:gsLst>
                    <a:gs pos="0">
                      <a:schemeClr val="tx1"/>
                    </a:gs>
                    <a:gs pos="100000">
                      <a:schemeClr val="tx1"/>
                    </a:gs>
                  </a:gsLst>
                  <a:lin ang="5400000" scaled="0"/>
                </a:gradFill>
                <a:latin typeface="+mj-lt"/>
                <a:ea typeface="+mj-ea"/>
                <a:cs typeface="+mj-cs"/>
              </a:defRPr>
            </a:lvl1pPr>
          </a:lstStyle>
          <a:p>
            <a:r>
              <a:rPr lang="en-US" b="1" dirty="0" err="1" smtClean="0"/>
              <a:t>SoftwareAG</a:t>
            </a:r>
            <a:endParaRPr lang="en-US" dirty="0"/>
          </a:p>
        </p:txBody>
      </p:sp>
    </p:spTree>
    <p:extLst>
      <p:ext uri="{BB962C8B-B14F-4D97-AF65-F5344CB8AC3E}">
        <p14:creationId xmlns:p14="http://schemas.microsoft.com/office/powerpoint/2010/main" val="39718977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dirty="0" smtClean="0"/>
              <a:t>“</a:t>
            </a:r>
            <a:r>
              <a:rPr lang="en-US" sz="2400" dirty="0"/>
              <a:t>As the enablers of the Living Web and HTML5 </a:t>
            </a:r>
            <a:r>
              <a:rPr lang="en-US" sz="2400" dirty="0" err="1"/>
              <a:t>WebSocket</a:t>
            </a:r>
            <a:r>
              <a:rPr lang="en-US" sz="2400" dirty="0"/>
              <a:t> technology, everyone at </a:t>
            </a:r>
            <a:r>
              <a:rPr lang="en-US" sz="2400" dirty="0" err="1"/>
              <a:t>Kaazing</a:t>
            </a:r>
            <a:r>
              <a:rPr lang="en-US" sz="2400" dirty="0"/>
              <a:t> is excited to support OASIS' ongoing efforts to proliferate open standards and create a superior user web experience. Standardizing AMQP and combining it with </a:t>
            </a:r>
            <a:r>
              <a:rPr lang="en-US" sz="2400" dirty="0" err="1"/>
              <a:t>WebSocket</a:t>
            </a:r>
            <a:r>
              <a:rPr lang="en-US" sz="2400" dirty="0"/>
              <a:t> technology is an excellent strategy when building an event driven architecture. Working alongside OASIS, </a:t>
            </a:r>
            <a:r>
              <a:rPr lang="en-US" sz="2400" dirty="0" err="1"/>
              <a:t>Kaazing</a:t>
            </a:r>
            <a:r>
              <a:rPr lang="en-US" sz="2400" dirty="0"/>
              <a:t> has developed a Living Web in order to create the best possible web experience for users, reduce complexity, and increase interoperability.</a:t>
            </a:r>
            <a:r>
              <a:rPr lang="en-US" sz="2400" dirty="0" smtClean="0"/>
              <a:t>”</a:t>
            </a:r>
            <a:br>
              <a:rPr lang="en-US" sz="2400" dirty="0" smtClean="0"/>
            </a:br>
            <a:r>
              <a:rPr lang="en-US" sz="2400" dirty="0"/>
              <a:t/>
            </a:r>
            <a:br>
              <a:rPr lang="en-US" sz="2400" dirty="0"/>
            </a:br>
            <a:r>
              <a:rPr lang="en-US" sz="2400" i="1" dirty="0"/>
              <a:t>-- John Fallows, CTO and Co-Founder</a:t>
            </a:r>
            <a:r>
              <a:rPr lang="en-US" sz="2400" dirty="0" smtClean="0"/>
              <a:t/>
            </a:r>
            <a:br>
              <a:rPr lang="en-US" sz="2400" dirty="0" smtClean="0"/>
            </a:br>
            <a:endParaRPr lang="en-US" sz="2400" dirty="0"/>
          </a:p>
        </p:txBody>
      </p:sp>
      <p:sp>
        <p:nvSpPr>
          <p:cNvPr id="6" name="Title 3"/>
          <p:cNvSpPr txBox="1">
            <a:spLocks/>
          </p:cNvSpPr>
          <p:nvPr/>
        </p:nvSpPr>
        <p:spPr>
          <a:xfrm>
            <a:off x="274638" y="298450"/>
            <a:ext cx="11887199" cy="912813"/>
          </a:xfrm>
          <a:prstGeom prst="rect">
            <a:avLst/>
          </a:prstGeom>
        </p:spPr>
        <p:txBody>
          <a:bodyPr vert="horz" lIns="182880" tIns="45720" rIns="182880" bIns="45720" rtlCol="0" anchor="t">
            <a:noAutofit/>
          </a:bodyPr>
          <a:lstStyle>
            <a:lvl1pPr algn="l" defTabSz="914166" rtl="0" eaLnBrk="1" latinLnBrk="0" hangingPunct="1">
              <a:spcBef>
                <a:spcPct val="0"/>
              </a:spcBef>
              <a:buNone/>
              <a:defRPr sz="3600" kern="1200">
                <a:gradFill>
                  <a:gsLst>
                    <a:gs pos="0">
                      <a:schemeClr val="tx1"/>
                    </a:gs>
                    <a:gs pos="100000">
                      <a:schemeClr val="tx1"/>
                    </a:gs>
                  </a:gsLst>
                  <a:lin ang="5400000" scaled="0"/>
                </a:gradFill>
                <a:latin typeface="+mj-lt"/>
                <a:ea typeface="+mj-ea"/>
                <a:cs typeface="+mj-cs"/>
              </a:defRPr>
            </a:lvl1pPr>
          </a:lstStyle>
          <a:p>
            <a:r>
              <a:rPr lang="en-US" b="1" dirty="0" err="1" smtClean="0"/>
              <a:t>Kaazing</a:t>
            </a:r>
            <a:endParaRPr lang="en-US" dirty="0"/>
          </a:p>
        </p:txBody>
      </p:sp>
    </p:spTree>
    <p:extLst>
      <p:ext uri="{BB962C8B-B14F-4D97-AF65-F5344CB8AC3E}">
        <p14:creationId xmlns:p14="http://schemas.microsoft.com/office/powerpoint/2010/main" val="3852223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dirty="0" smtClean="0"/>
              <a:t>“</a:t>
            </a:r>
            <a:r>
              <a:rPr lang="en-US" sz="2400" dirty="0"/>
              <a:t>Microsoft congratulates the AMQP community on approval of AMQP version 1.0 as an OASIS Standard. As an open and interoperable messaging protocol that can scale from mobile clients to the cloud, AMQP has benefitted from the participation of technical experts from around the world, and the achievement of this important milestone will lead to continued growth in the AMQP ecosystem. We look forward to working with the community to promote AMQP-based interoperability and innovation.</a:t>
            </a:r>
            <a:r>
              <a:rPr lang="en-US" sz="2400" dirty="0" smtClean="0"/>
              <a:t>”</a:t>
            </a:r>
            <a:br>
              <a:rPr lang="en-US" sz="2400" dirty="0" smtClean="0"/>
            </a:br>
            <a:r>
              <a:rPr lang="en-US" sz="2400" dirty="0"/>
              <a:t/>
            </a:r>
            <a:br>
              <a:rPr lang="en-US" sz="2400" dirty="0"/>
            </a:br>
            <a:r>
              <a:rPr lang="en-US" sz="2400" i="1" dirty="0"/>
              <a:t>-- Scott Guthrie, Corporate VP, Microsoft's Server and Tools Business Division</a:t>
            </a:r>
            <a:r>
              <a:rPr lang="en-US" sz="2400" dirty="0" smtClean="0"/>
              <a:t/>
            </a:r>
            <a:br>
              <a:rPr lang="en-US" sz="2400" dirty="0" smtClean="0"/>
            </a:br>
            <a:endParaRPr lang="en-US" sz="2400" dirty="0"/>
          </a:p>
        </p:txBody>
      </p:sp>
      <p:sp>
        <p:nvSpPr>
          <p:cNvPr id="6" name="Title 3"/>
          <p:cNvSpPr txBox="1">
            <a:spLocks/>
          </p:cNvSpPr>
          <p:nvPr/>
        </p:nvSpPr>
        <p:spPr>
          <a:xfrm>
            <a:off x="274638" y="298450"/>
            <a:ext cx="11887199" cy="912813"/>
          </a:xfrm>
          <a:prstGeom prst="rect">
            <a:avLst/>
          </a:prstGeom>
        </p:spPr>
        <p:txBody>
          <a:bodyPr vert="horz" lIns="182880" tIns="45720" rIns="182880" bIns="45720" rtlCol="0" anchor="t">
            <a:noAutofit/>
          </a:bodyPr>
          <a:lstStyle>
            <a:lvl1pPr algn="l" defTabSz="914166" rtl="0" eaLnBrk="1" latinLnBrk="0" hangingPunct="1">
              <a:spcBef>
                <a:spcPct val="0"/>
              </a:spcBef>
              <a:buNone/>
              <a:defRPr sz="3600" kern="1200">
                <a:gradFill>
                  <a:gsLst>
                    <a:gs pos="0">
                      <a:schemeClr val="tx1"/>
                    </a:gs>
                    <a:gs pos="100000">
                      <a:schemeClr val="tx1"/>
                    </a:gs>
                  </a:gsLst>
                  <a:lin ang="5400000" scaled="0"/>
                </a:gradFill>
                <a:latin typeface="+mj-lt"/>
                <a:ea typeface="+mj-ea"/>
                <a:cs typeface="+mj-cs"/>
              </a:defRPr>
            </a:lvl1pPr>
          </a:lstStyle>
          <a:p>
            <a:r>
              <a:rPr lang="en-US" b="1" dirty="0" smtClean="0"/>
              <a:t>Microsoft</a:t>
            </a:r>
            <a:endParaRPr lang="en-US" dirty="0"/>
          </a:p>
        </p:txBody>
      </p:sp>
    </p:spTree>
    <p:extLst>
      <p:ext uri="{BB962C8B-B14F-4D97-AF65-F5344CB8AC3E}">
        <p14:creationId xmlns:p14="http://schemas.microsoft.com/office/powerpoint/2010/main" val="8582073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sz="3200" dirty="0" smtClean="0"/>
              <a:t>AMQP 1.0 preview available today in Azure Service Bus</a:t>
            </a:r>
          </a:p>
          <a:p>
            <a:r>
              <a:rPr lang="en-GB" sz="3200" dirty="0" smtClean="0"/>
              <a:t>Updated Service Bus client library available</a:t>
            </a:r>
          </a:p>
          <a:p>
            <a:r>
              <a:rPr lang="en-GB" sz="3200" dirty="0" smtClean="0"/>
              <a:t>Support for a range of third-party client libraries</a:t>
            </a:r>
          </a:p>
          <a:p>
            <a:r>
              <a:rPr lang="en-GB" sz="3200" dirty="0" smtClean="0"/>
              <a:t>More platforms will be supported as libraries become available</a:t>
            </a:r>
          </a:p>
          <a:p>
            <a:r>
              <a:rPr lang="en-GB" sz="3200" dirty="0" smtClean="0"/>
              <a:t>General availability in H1 2013</a:t>
            </a:r>
          </a:p>
        </p:txBody>
      </p:sp>
      <p:sp>
        <p:nvSpPr>
          <p:cNvPr id="19" name="Text Placeholder 18"/>
          <p:cNvSpPr>
            <a:spLocks noGrp="1"/>
          </p:cNvSpPr>
          <p:nvPr>
            <p:ph type="body" sz="quarter" idx="11"/>
          </p:nvPr>
        </p:nvSpPr>
        <p:spPr/>
        <p:txBody>
          <a:bodyPr/>
          <a:lstStyle/>
          <a:p>
            <a:endParaRPr lang="en-US" dirty="0"/>
          </a:p>
        </p:txBody>
      </p:sp>
      <p:sp>
        <p:nvSpPr>
          <p:cNvPr id="4" name="Title 3"/>
          <p:cNvSpPr>
            <a:spLocks noGrp="1"/>
          </p:cNvSpPr>
          <p:nvPr>
            <p:ph type="title"/>
          </p:nvPr>
        </p:nvSpPr>
        <p:spPr/>
        <p:txBody>
          <a:bodyPr/>
          <a:lstStyle/>
          <a:p>
            <a:r>
              <a:rPr lang="en-US" sz="3600" b="1" dirty="0" smtClean="0"/>
              <a:t>Announcement: </a:t>
            </a:r>
            <a:r>
              <a:rPr lang="en-US" dirty="0" smtClean="0"/>
              <a:t/>
            </a:r>
            <a:br>
              <a:rPr lang="en-US" dirty="0" smtClean="0"/>
            </a:br>
            <a:r>
              <a:rPr lang="en-US" dirty="0" smtClean="0"/>
              <a:t>Service Bus AMQP 1.0 preview</a:t>
            </a:r>
            <a:endParaRPr lang="en-US" dirty="0"/>
          </a:p>
        </p:txBody>
      </p:sp>
      <p:pic>
        <p:nvPicPr>
          <p:cNvPr id="8" name="Picture 2" descr="http://amqp.org/sites/amqp.org/themes/genesis_amqp/images/showreel/ma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82992" y="144462"/>
            <a:ext cx="1470212" cy="12192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4"/>
          <a:srcRect l="6165" t="6208" r="6165" b="5517"/>
          <a:stretch/>
        </p:blipFill>
        <p:spPr>
          <a:xfrm>
            <a:off x="1020329" y="2963862"/>
            <a:ext cx="1219200" cy="1219200"/>
          </a:xfrm>
          <a:prstGeom prst="rect">
            <a:avLst/>
          </a:prstGeom>
        </p:spPr>
      </p:pic>
      <p:pic>
        <p:nvPicPr>
          <p:cNvPr id="13" name="Picture 13"/>
          <p:cNvPicPr>
            <a:picLocks noChangeAspect="1" noChangeArrowheads="1"/>
          </p:cNvPicPr>
          <p:nvPr/>
        </p:nvPicPr>
        <p:blipFill>
          <a:blip r:embed="rId5" cstate="print"/>
          <a:srcRect/>
          <a:stretch>
            <a:fillRect/>
          </a:stretch>
        </p:blipFill>
        <p:spPr bwMode="auto">
          <a:xfrm>
            <a:off x="1036637" y="4716462"/>
            <a:ext cx="1247445" cy="1219200"/>
          </a:xfrm>
          <a:prstGeom prst="rect">
            <a:avLst/>
          </a:prstGeom>
          <a:noFill/>
          <a:ln w="3175">
            <a:noFill/>
            <a:miter lim="800000"/>
            <a:headEnd/>
            <a:tailEnd/>
          </a:ln>
        </p:spPr>
      </p:pic>
    </p:spTree>
    <p:extLst>
      <p:ext uri="{BB962C8B-B14F-4D97-AF65-F5344CB8AC3E}">
        <p14:creationId xmlns:p14="http://schemas.microsoft.com/office/powerpoint/2010/main" val="12819687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Support for multiple protocols</a:t>
            </a:r>
            <a:endParaRPr lang="en-US" dirty="0"/>
          </a:p>
        </p:txBody>
      </p:sp>
      <p:grpSp>
        <p:nvGrpSpPr>
          <p:cNvPr id="80" name="Group 79"/>
          <p:cNvGrpSpPr/>
          <p:nvPr/>
        </p:nvGrpSpPr>
        <p:grpSpPr>
          <a:xfrm>
            <a:off x="1894437" y="1971333"/>
            <a:ext cx="2681405" cy="923330"/>
            <a:chOff x="2255837" y="1971333"/>
            <a:chExt cx="2681405" cy="923330"/>
          </a:xfrm>
        </p:grpSpPr>
        <p:sp>
          <p:nvSpPr>
            <p:cNvPr id="9" name="TextBox 8"/>
            <p:cNvSpPr txBox="1"/>
            <p:nvPr/>
          </p:nvSpPr>
          <p:spPr>
            <a:xfrm>
              <a:off x="2255837" y="1971333"/>
              <a:ext cx="2035772" cy="923330"/>
            </a:xfrm>
            <a:prstGeom prst="rect">
              <a:avLst/>
            </a:prstGeom>
            <a:noFill/>
          </p:spPr>
          <p:txBody>
            <a:bodyPr wrap="square" lIns="0" tIns="0" rIns="0" bIns="0" rtlCol="0">
              <a:spAutoFit/>
            </a:bodyPr>
            <a:lstStyle/>
            <a:p>
              <a:pPr algn="ctr"/>
              <a:r>
                <a:rPr lang="en-US" sz="2000" dirty="0" smtClean="0">
                  <a:gradFill>
                    <a:gsLst>
                      <a:gs pos="0">
                        <a:schemeClr val="tx1"/>
                      </a:gs>
                      <a:gs pos="86000">
                        <a:schemeClr val="tx1"/>
                      </a:gs>
                    </a:gsLst>
                    <a:lin ang="5400000" scaled="0"/>
                  </a:gradFill>
                </a:rPr>
                <a:t>“</a:t>
              </a:r>
              <a:r>
                <a:rPr lang="en-US" sz="2000" b="1" dirty="0" smtClean="0">
                  <a:gradFill>
                    <a:gsLst>
                      <a:gs pos="0">
                        <a:schemeClr val="tx1"/>
                      </a:gs>
                      <a:gs pos="86000">
                        <a:schemeClr val="tx1"/>
                      </a:gs>
                    </a:gsLst>
                    <a:lin ang="5400000" scaled="0"/>
                  </a:gradFill>
                </a:rPr>
                <a:t>SBMP</a:t>
              </a:r>
              <a:r>
                <a:rPr lang="en-US" sz="2000" dirty="0" smtClean="0">
                  <a:gradFill>
                    <a:gsLst>
                      <a:gs pos="0">
                        <a:schemeClr val="tx1"/>
                      </a:gs>
                      <a:gs pos="86000">
                        <a:schemeClr val="tx1"/>
                      </a:gs>
                    </a:gsLst>
                    <a:lin ang="5400000" scaled="0"/>
                  </a:gradFill>
                </a:rPr>
                <a:t>”</a:t>
              </a:r>
            </a:p>
            <a:p>
              <a:pPr algn="ctr"/>
              <a:r>
                <a:rPr lang="en-US" sz="2000" dirty="0" smtClean="0">
                  <a:gradFill>
                    <a:gsLst>
                      <a:gs pos="0">
                        <a:schemeClr val="tx1"/>
                      </a:gs>
                      <a:gs pos="86000">
                        <a:schemeClr val="tx1"/>
                      </a:gs>
                    </a:gsLst>
                    <a:lin ang="5400000" scaled="0"/>
                  </a:gradFill>
                </a:rPr>
                <a:t>high </a:t>
              </a:r>
              <a:r>
                <a:rPr lang="en-US" sz="2000" dirty="0" err="1" smtClean="0">
                  <a:gradFill>
                    <a:gsLst>
                      <a:gs pos="0">
                        <a:schemeClr val="tx1"/>
                      </a:gs>
                      <a:gs pos="86000">
                        <a:schemeClr val="tx1"/>
                      </a:gs>
                    </a:gsLst>
                    <a:lin ang="5400000" scaled="0"/>
                  </a:gradFill>
                </a:rPr>
                <a:t>perf</a:t>
              </a:r>
              <a:r>
                <a:rPr lang="en-US" sz="2000" dirty="0" smtClean="0">
                  <a:gradFill>
                    <a:gsLst>
                      <a:gs pos="0">
                        <a:schemeClr val="tx1"/>
                      </a:gs>
                      <a:gs pos="86000">
                        <a:schemeClr val="tx1"/>
                      </a:gs>
                    </a:gsLst>
                    <a:lin ang="5400000" scaled="0"/>
                  </a:gradFill>
                </a:rPr>
                <a:t>.</a:t>
              </a:r>
            </a:p>
            <a:p>
              <a:pPr algn="ctr"/>
              <a:r>
                <a:rPr lang="en-US" sz="2000" dirty="0" smtClean="0">
                  <a:gradFill>
                    <a:gsLst>
                      <a:gs pos="0">
                        <a:schemeClr val="tx1"/>
                      </a:gs>
                      <a:gs pos="86000">
                        <a:schemeClr val="tx1"/>
                      </a:gs>
                    </a:gsLst>
                    <a:lin ang="5400000" scaled="0"/>
                  </a:gradFill>
                </a:rPr>
                <a:t>.NET only</a:t>
              </a:r>
            </a:p>
          </p:txBody>
        </p:sp>
        <p:sp>
          <p:nvSpPr>
            <p:cNvPr id="20" name="Oval 19"/>
            <p:cNvSpPr/>
            <p:nvPr/>
          </p:nvSpPr>
          <p:spPr bwMode="auto">
            <a:xfrm rot="5400000">
              <a:off x="4035046" y="2537736"/>
              <a:ext cx="304800" cy="304800"/>
            </a:xfrm>
            <a:prstGeom prst="ellipse">
              <a:avLst/>
            </a:prstGeom>
            <a:solidFill>
              <a:srgbClr val="25AE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2" name="Straight Connector 21"/>
            <p:cNvCxnSpPr/>
            <p:nvPr/>
          </p:nvCxnSpPr>
          <p:spPr>
            <a:xfrm flipV="1">
              <a:off x="4160837" y="2286577"/>
              <a:ext cx="776405" cy="403559"/>
            </a:xfrm>
            <a:prstGeom prst="line">
              <a:avLst/>
            </a:prstGeom>
            <a:ln w="57150">
              <a:solidFill>
                <a:srgbClr val="25AEE5"/>
              </a:solidFill>
            </a:ln>
          </p:spPr>
          <p:style>
            <a:lnRef idx="1">
              <a:schemeClr val="accent1"/>
            </a:lnRef>
            <a:fillRef idx="0">
              <a:schemeClr val="accent1"/>
            </a:fillRef>
            <a:effectRef idx="0">
              <a:schemeClr val="accent1"/>
            </a:effectRef>
            <a:fontRef idx="minor">
              <a:schemeClr val="tx1"/>
            </a:fontRef>
          </p:style>
        </p:cxnSp>
      </p:grpSp>
      <p:grpSp>
        <p:nvGrpSpPr>
          <p:cNvPr id="117" name="Group 116"/>
          <p:cNvGrpSpPr/>
          <p:nvPr/>
        </p:nvGrpSpPr>
        <p:grpSpPr>
          <a:xfrm>
            <a:off x="5608639" y="3147336"/>
            <a:ext cx="2055370" cy="1119707"/>
            <a:chOff x="5608639" y="3147336"/>
            <a:chExt cx="2055370" cy="1119707"/>
          </a:xfrm>
        </p:grpSpPr>
        <p:sp>
          <p:nvSpPr>
            <p:cNvPr id="58" name="TextBox 57"/>
            <p:cNvSpPr txBox="1"/>
            <p:nvPr/>
          </p:nvSpPr>
          <p:spPr>
            <a:xfrm>
              <a:off x="5628237" y="3343713"/>
              <a:ext cx="2035772" cy="923330"/>
            </a:xfrm>
            <a:prstGeom prst="rect">
              <a:avLst/>
            </a:prstGeom>
            <a:noFill/>
          </p:spPr>
          <p:txBody>
            <a:bodyPr wrap="square" lIns="0" tIns="0" rIns="0" bIns="0" rtlCol="0">
              <a:spAutoFit/>
            </a:bodyPr>
            <a:lstStyle/>
            <a:p>
              <a:pPr algn="ctr"/>
              <a:r>
                <a:rPr lang="en-US" sz="2000" b="1" dirty="0" smtClean="0">
                  <a:gradFill>
                    <a:gsLst>
                      <a:gs pos="0">
                        <a:schemeClr val="tx1"/>
                      </a:gs>
                      <a:gs pos="86000">
                        <a:schemeClr val="tx1"/>
                      </a:gs>
                    </a:gsLst>
                    <a:lin ang="5400000" scaled="0"/>
                  </a:gradFill>
                </a:rPr>
                <a:t>AMQP 1.0</a:t>
              </a:r>
            </a:p>
            <a:p>
              <a:pPr algn="ctr"/>
              <a:r>
                <a:rPr lang="en-US" sz="2000" dirty="0" smtClean="0">
                  <a:gradFill>
                    <a:gsLst>
                      <a:gs pos="0">
                        <a:schemeClr val="tx1"/>
                      </a:gs>
                      <a:gs pos="86000">
                        <a:schemeClr val="tx1"/>
                      </a:gs>
                    </a:gsLst>
                    <a:lin ang="5400000" scaled="0"/>
                  </a:gradFill>
                </a:rPr>
                <a:t>high </a:t>
              </a:r>
              <a:r>
                <a:rPr lang="en-US" sz="2000" dirty="0" err="1" smtClean="0">
                  <a:gradFill>
                    <a:gsLst>
                      <a:gs pos="0">
                        <a:schemeClr val="tx1"/>
                      </a:gs>
                      <a:gs pos="86000">
                        <a:schemeClr val="tx1"/>
                      </a:gs>
                    </a:gsLst>
                    <a:lin ang="5400000" scaled="0"/>
                  </a:gradFill>
                </a:rPr>
                <a:t>perf</a:t>
              </a:r>
              <a:endParaRPr lang="en-US" sz="2000" dirty="0" smtClean="0">
                <a:gradFill>
                  <a:gsLst>
                    <a:gs pos="0">
                      <a:schemeClr val="tx1"/>
                    </a:gs>
                    <a:gs pos="86000">
                      <a:schemeClr val="tx1"/>
                    </a:gs>
                  </a:gsLst>
                  <a:lin ang="5400000" scaled="0"/>
                </a:gradFill>
              </a:endParaRPr>
            </a:p>
            <a:p>
              <a:pPr algn="ctr"/>
              <a:r>
                <a:rPr lang="en-US" sz="2000" dirty="0" smtClean="0">
                  <a:gradFill>
                    <a:gsLst>
                      <a:gs pos="0">
                        <a:schemeClr val="tx1"/>
                      </a:gs>
                      <a:gs pos="86000">
                        <a:schemeClr val="tx1"/>
                      </a:gs>
                    </a:gsLst>
                    <a:lin ang="5400000" scaled="0"/>
                  </a:gradFill>
                </a:rPr>
                <a:t>high reach</a:t>
              </a:r>
            </a:p>
          </p:txBody>
        </p:sp>
        <p:grpSp>
          <p:nvGrpSpPr>
            <p:cNvPr id="81" name="Group 80"/>
            <p:cNvGrpSpPr/>
            <p:nvPr/>
          </p:nvGrpSpPr>
          <p:grpSpPr>
            <a:xfrm>
              <a:off x="5608639" y="3147336"/>
              <a:ext cx="304800" cy="764333"/>
              <a:chOff x="5970039" y="3147336"/>
              <a:chExt cx="304800" cy="764333"/>
            </a:xfrm>
          </p:grpSpPr>
          <p:sp>
            <p:nvSpPr>
              <p:cNvPr id="30" name="Oval 29"/>
              <p:cNvSpPr/>
              <p:nvPr/>
            </p:nvSpPr>
            <p:spPr bwMode="auto">
              <a:xfrm rot="5400000">
                <a:off x="5970039" y="3606869"/>
                <a:ext cx="304800" cy="304800"/>
              </a:xfrm>
              <a:prstGeom prst="ellipse">
                <a:avLst/>
              </a:prstGeom>
              <a:solidFill>
                <a:srgbClr val="25AE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31" name="Straight Connector 30"/>
              <p:cNvCxnSpPr/>
              <p:nvPr/>
            </p:nvCxnSpPr>
            <p:spPr>
              <a:xfrm>
                <a:off x="6122439" y="3147336"/>
                <a:ext cx="0" cy="611933"/>
              </a:xfrm>
              <a:prstGeom prst="line">
                <a:avLst/>
              </a:prstGeom>
              <a:ln w="57150">
                <a:solidFill>
                  <a:srgbClr val="25AEE5"/>
                </a:solidFill>
              </a:ln>
            </p:spPr>
            <p:style>
              <a:lnRef idx="1">
                <a:schemeClr val="accent1"/>
              </a:lnRef>
              <a:fillRef idx="0">
                <a:schemeClr val="accent1"/>
              </a:fillRef>
              <a:effectRef idx="0">
                <a:schemeClr val="accent1"/>
              </a:effectRef>
              <a:fontRef idx="minor">
                <a:schemeClr val="tx1"/>
              </a:fontRef>
            </p:style>
          </p:cxnSp>
        </p:grpSp>
      </p:grpSp>
      <p:grpSp>
        <p:nvGrpSpPr>
          <p:cNvPr id="79" name="Group 78"/>
          <p:cNvGrpSpPr/>
          <p:nvPr/>
        </p:nvGrpSpPr>
        <p:grpSpPr>
          <a:xfrm>
            <a:off x="6888834" y="1971333"/>
            <a:ext cx="2680175" cy="923330"/>
            <a:chOff x="7250234" y="1971333"/>
            <a:chExt cx="2680175" cy="923330"/>
          </a:xfrm>
        </p:grpSpPr>
        <p:sp>
          <p:nvSpPr>
            <p:cNvPr id="38" name="TextBox 37"/>
            <p:cNvSpPr txBox="1"/>
            <p:nvPr/>
          </p:nvSpPr>
          <p:spPr>
            <a:xfrm>
              <a:off x="7894637" y="1971333"/>
              <a:ext cx="2035772" cy="923330"/>
            </a:xfrm>
            <a:prstGeom prst="rect">
              <a:avLst/>
            </a:prstGeom>
            <a:noFill/>
          </p:spPr>
          <p:txBody>
            <a:bodyPr wrap="square" lIns="0" tIns="0" rIns="0" bIns="0" rtlCol="0">
              <a:spAutoFit/>
            </a:bodyPr>
            <a:lstStyle/>
            <a:p>
              <a:pPr algn="ctr"/>
              <a:r>
                <a:rPr lang="en-US" sz="2000" b="1" dirty="0" smtClean="0">
                  <a:gradFill>
                    <a:gsLst>
                      <a:gs pos="0">
                        <a:schemeClr val="tx1"/>
                      </a:gs>
                      <a:gs pos="86000">
                        <a:schemeClr val="tx1"/>
                      </a:gs>
                    </a:gsLst>
                    <a:lin ang="5400000" scaled="0"/>
                  </a:gradFill>
                </a:rPr>
                <a:t>HTTP</a:t>
              </a:r>
            </a:p>
            <a:p>
              <a:pPr algn="ctr"/>
              <a:r>
                <a:rPr lang="en-US" sz="2000" dirty="0" smtClean="0">
                  <a:gradFill>
                    <a:gsLst>
                      <a:gs pos="0">
                        <a:schemeClr val="tx1"/>
                      </a:gs>
                      <a:gs pos="86000">
                        <a:schemeClr val="tx1"/>
                      </a:gs>
                    </a:gsLst>
                    <a:lin ang="5400000" scaled="0"/>
                  </a:gradFill>
                </a:rPr>
                <a:t>high reach</a:t>
              </a:r>
            </a:p>
            <a:p>
              <a:pPr algn="ctr"/>
              <a:r>
                <a:rPr lang="en-US" sz="2000" dirty="0" smtClean="0">
                  <a:gradFill>
                    <a:gsLst>
                      <a:gs pos="0">
                        <a:schemeClr val="tx1"/>
                      </a:gs>
                      <a:gs pos="86000">
                        <a:schemeClr val="tx1"/>
                      </a:gs>
                    </a:gsLst>
                    <a:lin ang="5400000" scaled="0"/>
                  </a:gradFill>
                </a:rPr>
                <a:t>lower </a:t>
              </a:r>
              <a:r>
                <a:rPr lang="en-US" sz="2000" dirty="0" err="1" smtClean="0">
                  <a:gradFill>
                    <a:gsLst>
                      <a:gs pos="0">
                        <a:schemeClr val="tx1"/>
                      </a:gs>
                      <a:gs pos="86000">
                        <a:schemeClr val="tx1"/>
                      </a:gs>
                    </a:gsLst>
                    <a:lin ang="5400000" scaled="0"/>
                  </a:gradFill>
                </a:rPr>
                <a:t>perf</a:t>
              </a:r>
              <a:r>
                <a:rPr lang="en-US" sz="2000" dirty="0" smtClean="0">
                  <a:gradFill>
                    <a:gsLst>
                      <a:gs pos="0">
                        <a:schemeClr val="tx1"/>
                      </a:gs>
                      <a:gs pos="86000">
                        <a:schemeClr val="tx1"/>
                      </a:gs>
                    </a:gsLst>
                    <a:lin ang="5400000" scaled="0"/>
                  </a:gradFill>
                </a:rPr>
                <a:t>.</a:t>
              </a:r>
            </a:p>
          </p:txBody>
        </p:sp>
        <p:sp>
          <p:nvSpPr>
            <p:cNvPr id="28" name="Oval 27"/>
            <p:cNvSpPr/>
            <p:nvPr/>
          </p:nvSpPr>
          <p:spPr bwMode="auto">
            <a:xfrm rot="5400000">
              <a:off x="7818437" y="2537736"/>
              <a:ext cx="304800" cy="304800"/>
            </a:xfrm>
            <a:prstGeom prst="ellipse">
              <a:avLst/>
            </a:prstGeom>
            <a:solidFill>
              <a:srgbClr val="25AE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9" name="Straight Connector 28"/>
            <p:cNvCxnSpPr/>
            <p:nvPr/>
          </p:nvCxnSpPr>
          <p:spPr>
            <a:xfrm>
              <a:off x="7250234" y="2286577"/>
              <a:ext cx="776405" cy="403559"/>
            </a:xfrm>
            <a:prstGeom prst="line">
              <a:avLst/>
            </a:prstGeom>
            <a:ln w="57150">
              <a:solidFill>
                <a:srgbClr val="25AEE5"/>
              </a:solidFill>
            </a:ln>
          </p:spPr>
          <p:style>
            <a:lnRef idx="1">
              <a:schemeClr val="accent1"/>
            </a:lnRef>
            <a:fillRef idx="0">
              <a:schemeClr val="accent1"/>
            </a:fillRef>
            <a:effectRef idx="0">
              <a:schemeClr val="accent1"/>
            </a:effectRef>
            <a:fontRef idx="minor">
              <a:schemeClr val="tx1"/>
            </a:fontRef>
          </p:style>
        </p:cxnSp>
      </p:grpSp>
      <p:grpSp>
        <p:nvGrpSpPr>
          <p:cNvPr id="115" name="Group 114"/>
          <p:cNvGrpSpPr/>
          <p:nvPr/>
        </p:nvGrpSpPr>
        <p:grpSpPr>
          <a:xfrm>
            <a:off x="4951139" y="3911669"/>
            <a:ext cx="1619800" cy="2756296"/>
            <a:chOff x="4951139" y="3911669"/>
            <a:chExt cx="1619800" cy="2756296"/>
          </a:xfrm>
        </p:grpSpPr>
        <p:grpSp>
          <p:nvGrpSpPr>
            <p:cNvPr id="78" name="Group 77"/>
            <p:cNvGrpSpPr/>
            <p:nvPr/>
          </p:nvGrpSpPr>
          <p:grpSpPr>
            <a:xfrm>
              <a:off x="4951139" y="4839165"/>
              <a:ext cx="1619800" cy="1828800"/>
              <a:chOff x="5224448" y="5035618"/>
              <a:chExt cx="1619800" cy="1828800"/>
            </a:xfrm>
          </p:grpSpPr>
          <p:sp>
            <p:nvSpPr>
              <p:cNvPr id="66" name="Rounded Rectangle 65"/>
              <p:cNvSpPr/>
              <p:nvPr/>
            </p:nvSpPr>
            <p:spPr bwMode="auto">
              <a:xfrm>
                <a:off x="5224449" y="5035618"/>
                <a:ext cx="1619798" cy="1828800"/>
              </a:xfrm>
              <a:prstGeom prst="round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t"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App </a:t>
                </a:r>
                <a:r>
                  <a:rPr lang="en-US" spc="-102" dirty="0">
                    <a:gradFill>
                      <a:gsLst>
                        <a:gs pos="0">
                          <a:srgbClr val="FFFFFF"/>
                        </a:gs>
                        <a:gs pos="100000">
                          <a:srgbClr val="FFFFFF"/>
                        </a:gs>
                      </a:gsLst>
                      <a:lin ang="5400000" scaled="0"/>
                    </a:gradFill>
                    <a:ea typeface="Segoe UI" pitchFamily="34" charset="0"/>
                    <a:cs typeface="Segoe UI" pitchFamily="34" charset="0"/>
                  </a:rPr>
                  <a:t/>
                </a:r>
                <a:br>
                  <a:rPr lang="en-US" spc="-102" dirty="0">
                    <a:gradFill>
                      <a:gsLst>
                        <a:gs pos="0">
                          <a:srgbClr val="FFFFFF"/>
                        </a:gs>
                        <a:gs pos="100000">
                          <a:srgbClr val="FFFFFF"/>
                        </a:gs>
                      </a:gsLst>
                      <a:lin ang="5400000" scaled="0"/>
                    </a:gradFill>
                    <a:ea typeface="Segoe UI" pitchFamily="34" charset="0"/>
                    <a:cs typeface="Segoe UI" pitchFamily="34" charset="0"/>
                  </a:rPr>
                </a:br>
                <a:r>
                  <a:rPr lang="en-US" sz="1600" spc="-102" dirty="0" smtClean="0">
                    <a:gradFill>
                      <a:gsLst>
                        <a:gs pos="0">
                          <a:srgbClr val="FFFFFF"/>
                        </a:gs>
                        <a:gs pos="100000">
                          <a:srgbClr val="FFFFFF"/>
                        </a:gs>
                      </a:gsLst>
                      <a:lin ang="5400000" scaled="0"/>
                    </a:gradFill>
                    <a:ea typeface="Segoe UI" pitchFamily="34" charset="0"/>
                    <a:cs typeface="Segoe UI" pitchFamily="34" charset="0"/>
                  </a:rPr>
                  <a:t>( any language )</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7" name="Rectangle 66"/>
              <p:cNvSpPr/>
              <p:nvPr/>
            </p:nvSpPr>
            <p:spPr bwMode="auto">
              <a:xfrm>
                <a:off x="5224449" y="5787147"/>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Community Libs</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68" name="Rectangle 67"/>
              <p:cNvSpPr/>
              <p:nvPr/>
            </p:nvSpPr>
            <p:spPr bwMode="auto">
              <a:xfrm>
                <a:off x="5224448" y="6097819"/>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AMQP 1.0</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p:cNvSpPr/>
              <p:nvPr/>
            </p:nvSpPr>
            <p:spPr bwMode="auto">
              <a:xfrm>
                <a:off x="5224448" y="6422144"/>
                <a:ext cx="1619799" cy="3106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Any OS</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grpSp>
        <p:cxnSp>
          <p:nvCxnSpPr>
            <p:cNvPr id="90" name="Elbow Connector 7"/>
            <p:cNvCxnSpPr>
              <a:stCxn id="66" idx="0"/>
              <a:endCxn id="30" idx="6"/>
            </p:cNvCxnSpPr>
            <p:nvPr/>
          </p:nvCxnSpPr>
          <p:spPr>
            <a:xfrm flipV="1">
              <a:off x="5761039" y="3911669"/>
              <a:ext cx="0" cy="927496"/>
            </a:xfrm>
            <a:prstGeom prst="straightConnector1">
              <a:avLst/>
            </a:prstGeom>
            <a:ln w="38100">
              <a:solidFill>
                <a:srgbClr val="25AEE5"/>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a:off x="1112837" y="2797899"/>
            <a:ext cx="2605446" cy="3875391"/>
            <a:chOff x="1112837" y="2797899"/>
            <a:chExt cx="2605446" cy="3875391"/>
          </a:xfrm>
        </p:grpSpPr>
        <p:grpSp>
          <p:nvGrpSpPr>
            <p:cNvPr id="77" name="Group 76"/>
            <p:cNvGrpSpPr/>
            <p:nvPr/>
          </p:nvGrpSpPr>
          <p:grpSpPr>
            <a:xfrm>
              <a:off x="1112837" y="4844490"/>
              <a:ext cx="1619800" cy="1828800"/>
              <a:chOff x="7666036" y="4868862"/>
              <a:chExt cx="1619800" cy="1828800"/>
            </a:xfrm>
          </p:grpSpPr>
          <p:sp>
            <p:nvSpPr>
              <p:cNvPr id="70" name="Rounded Rectangle 69"/>
              <p:cNvSpPr/>
              <p:nvPr/>
            </p:nvSpPr>
            <p:spPr bwMode="auto">
              <a:xfrm>
                <a:off x="7666037" y="4868862"/>
                <a:ext cx="1619798" cy="1828800"/>
              </a:xfrm>
              <a:prstGeom prst="round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t"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App </a:t>
                </a:r>
                <a:r>
                  <a:rPr lang="en-US" spc="-102" dirty="0">
                    <a:gradFill>
                      <a:gsLst>
                        <a:gs pos="0">
                          <a:srgbClr val="FFFFFF"/>
                        </a:gs>
                        <a:gs pos="100000">
                          <a:srgbClr val="FFFFFF"/>
                        </a:gs>
                      </a:gsLst>
                      <a:lin ang="5400000" scaled="0"/>
                    </a:gradFill>
                    <a:ea typeface="Segoe UI" pitchFamily="34" charset="0"/>
                    <a:cs typeface="Segoe UI" pitchFamily="34" charset="0"/>
                  </a:rPr>
                  <a:t/>
                </a:r>
                <a:br>
                  <a:rPr lang="en-US" spc="-102" dirty="0">
                    <a:gradFill>
                      <a:gsLst>
                        <a:gs pos="0">
                          <a:srgbClr val="FFFFFF"/>
                        </a:gs>
                        <a:gs pos="100000">
                          <a:srgbClr val="FFFFFF"/>
                        </a:gs>
                      </a:gsLst>
                      <a:lin ang="5400000" scaled="0"/>
                    </a:gradFill>
                    <a:ea typeface="Segoe UI" pitchFamily="34" charset="0"/>
                    <a:cs typeface="Segoe UI" pitchFamily="34" charset="0"/>
                  </a:rPr>
                </a:br>
                <a:r>
                  <a:rPr lang="en-US" sz="1600" spc="-102" dirty="0">
                    <a:gradFill>
                      <a:gsLst>
                        <a:gs pos="0">
                          <a:srgbClr val="FFFFFF"/>
                        </a:gs>
                        <a:gs pos="100000">
                          <a:srgbClr val="FFFFFF"/>
                        </a:gs>
                      </a:gsLst>
                      <a:lin ang="5400000" scaled="0"/>
                    </a:gradFill>
                    <a:ea typeface="Segoe UI" pitchFamily="34" charset="0"/>
                    <a:cs typeface="Segoe UI" pitchFamily="34" charset="0"/>
                  </a:rPr>
                  <a:t>(</a:t>
                </a:r>
                <a:r>
                  <a:rPr lang="en-US" sz="1600" spc="-102" dirty="0" smtClean="0">
                    <a:gradFill>
                      <a:gsLst>
                        <a:gs pos="0">
                          <a:srgbClr val="FFFFFF"/>
                        </a:gs>
                        <a:gs pos="100000">
                          <a:srgbClr val="FFFFFF"/>
                        </a:gs>
                      </a:gsLst>
                      <a:lin ang="5400000" scaled="0"/>
                    </a:gradFill>
                    <a:ea typeface="Segoe UI" pitchFamily="34" charset="0"/>
                    <a:cs typeface="Segoe UI" pitchFamily="34" charset="0"/>
                  </a:rPr>
                  <a:t> .NET )</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71" name="Rectangle 70"/>
              <p:cNvSpPr/>
              <p:nvPr/>
            </p:nvSpPr>
            <p:spPr bwMode="auto">
              <a:xfrm>
                <a:off x="7666037" y="5620391"/>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SB .NET Lib</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7666036" y="5931063"/>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“SBMP”</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73" name="Rectangle 72"/>
              <p:cNvSpPr/>
              <p:nvPr/>
            </p:nvSpPr>
            <p:spPr bwMode="auto">
              <a:xfrm>
                <a:off x="7666036" y="6255388"/>
                <a:ext cx="1619799" cy="3106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Windows</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grpSp>
        <p:cxnSp>
          <p:nvCxnSpPr>
            <p:cNvPr id="93" name="Elbow Connector 7"/>
            <p:cNvCxnSpPr>
              <a:stCxn id="70" idx="0"/>
              <a:endCxn id="20" idx="5"/>
            </p:cNvCxnSpPr>
            <p:nvPr/>
          </p:nvCxnSpPr>
          <p:spPr>
            <a:xfrm flipV="1">
              <a:off x="1922737" y="2797899"/>
              <a:ext cx="1795546" cy="2046591"/>
            </a:xfrm>
            <a:prstGeom prst="straightConnector1">
              <a:avLst/>
            </a:prstGeom>
            <a:ln w="38100">
              <a:solidFill>
                <a:srgbClr val="25AEE5"/>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7717200" y="2797899"/>
            <a:ext cx="4719275" cy="3870066"/>
            <a:chOff x="7717200" y="2797899"/>
            <a:chExt cx="4719275" cy="3870066"/>
          </a:xfrm>
        </p:grpSpPr>
        <p:cxnSp>
          <p:nvCxnSpPr>
            <p:cNvPr id="82" name="Elbow Connector 7"/>
            <p:cNvCxnSpPr>
              <a:stCxn id="59" idx="0"/>
              <a:endCxn id="28" idx="7"/>
            </p:cNvCxnSpPr>
            <p:nvPr/>
          </p:nvCxnSpPr>
          <p:spPr>
            <a:xfrm flipH="1" flipV="1">
              <a:off x="7717200" y="2797899"/>
              <a:ext cx="1921337" cy="2041266"/>
            </a:xfrm>
            <a:prstGeom prst="straightConnector1">
              <a:avLst/>
            </a:prstGeom>
            <a:ln w="38100">
              <a:solidFill>
                <a:srgbClr val="25AEE5"/>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13" name="Group 112"/>
            <p:cNvGrpSpPr/>
            <p:nvPr/>
          </p:nvGrpSpPr>
          <p:grpSpPr>
            <a:xfrm>
              <a:off x="8828637" y="4839165"/>
              <a:ext cx="3607838" cy="1828800"/>
              <a:chOff x="8828637" y="4839165"/>
              <a:chExt cx="3607838" cy="1828800"/>
            </a:xfrm>
          </p:grpSpPr>
          <p:grpSp>
            <p:nvGrpSpPr>
              <p:cNvPr id="74" name="Group 73"/>
              <p:cNvGrpSpPr/>
              <p:nvPr/>
            </p:nvGrpSpPr>
            <p:grpSpPr>
              <a:xfrm>
                <a:off x="8828637" y="4839165"/>
                <a:ext cx="1619800" cy="1828800"/>
                <a:chOff x="9771749" y="4868862"/>
                <a:chExt cx="1619800" cy="1828800"/>
              </a:xfrm>
            </p:grpSpPr>
            <p:sp>
              <p:nvSpPr>
                <p:cNvPr id="59" name="Rounded Rectangle 58"/>
                <p:cNvSpPr/>
                <p:nvPr/>
              </p:nvSpPr>
              <p:spPr bwMode="auto">
                <a:xfrm>
                  <a:off x="9771750" y="4868862"/>
                  <a:ext cx="1619798" cy="1828800"/>
                </a:xfrm>
                <a:prstGeom prst="round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t"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App </a:t>
                  </a:r>
                  <a:r>
                    <a:rPr lang="en-US" spc="-102" dirty="0">
                      <a:gradFill>
                        <a:gsLst>
                          <a:gs pos="0">
                            <a:srgbClr val="FFFFFF"/>
                          </a:gs>
                          <a:gs pos="100000">
                            <a:srgbClr val="FFFFFF"/>
                          </a:gs>
                        </a:gsLst>
                        <a:lin ang="5400000" scaled="0"/>
                      </a:gradFill>
                      <a:ea typeface="Segoe UI" pitchFamily="34" charset="0"/>
                      <a:cs typeface="Segoe UI" pitchFamily="34" charset="0"/>
                    </a:rPr>
                    <a:t/>
                  </a:r>
                  <a:br>
                    <a:rPr lang="en-US" spc="-102" dirty="0">
                      <a:gradFill>
                        <a:gsLst>
                          <a:gs pos="0">
                            <a:srgbClr val="FFFFFF"/>
                          </a:gs>
                          <a:gs pos="100000">
                            <a:srgbClr val="FFFFFF"/>
                          </a:gs>
                        </a:gsLst>
                        <a:lin ang="5400000" scaled="0"/>
                      </a:gradFill>
                      <a:ea typeface="Segoe UI" pitchFamily="34" charset="0"/>
                      <a:cs typeface="Segoe UI" pitchFamily="34" charset="0"/>
                    </a:rPr>
                  </a:br>
                  <a:r>
                    <a:rPr lang="en-US" sz="1600" spc="-102" dirty="0" smtClean="0">
                      <a:gradFill>
                        <a:gsLst>
                          <a:gs pos="0">
                            <a:srgbClr val="FFFFFF"/>
                          </a:gs>
                          <a:gs pos="100000">
                            <a:srgbClr val="FFFFFF"/>
                          </a:gs>
                        </a:gsLst>
                        <a:lin ang="5400000" scaled="0"/>
                      </a:gradFill>
                      <a:ea typeface="Segoe UI" pitchFamily="34" charset="0"/>
                      <a:cs typeface="Segoe UI" pitchFamily="34" charset="0"/>
                    </a:rPr>
                    <a:t>( any language )</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3" name="Rectangle 62"/>
                <p:cNvSpPr/>
                <p:nvPr/>
              </p:nvSpPr>
              <p:spPr bwMode="auto">
                <a:xfrm>
                  <a:off x="9771750" y="5620391"/>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SB Wrappers</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64" name="Rectangle 63"/>
                <p:cNvSpPr/>
                <p:nvPr/>
              </p:nvSpPr>
              <p:spPr bwMode="auto">
                <a:xfrm>
                  <a:off x="9771749" y="5931063"/>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HTTP</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
              <p:nvSpPr>
                <p:cNvPr id="65" name="Rectangle 64"/>
                <p:cNvSpPr/>
                <p:nvPr/>
              </p:nvSpPr>
              <p:spPr bwMode="auto">
                <a:xfrm>
                  <a:off x="9771749" y="6255388"/>
                  <a:ext cx="1619799" cy="3106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Any OS</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12" name="Group 111"/>
              <p:cNvGrpSpPr/>
              <p:nvPr/>
            </p:nvGrpSpPr>
            <p:grpSpPr>
              <a:xfrm>
                <a:off x="10428837" y="5471760"/>
                <a:ext cx="2007638" cy="596008"/>
                <a:chOff x="455467" y="1317949"/>
                <a:chExt cx="2007638" cy="596008"/>
              </a:xfrm>
            </p:grpSpPr>
            <p:cxnSp>
              <p:nvCxnSpPr>
                <p:cNvPr id="100" name="Straight Connector 99"/>
                <p:cNvCxnSpPr/>
                <p:nvPr/>
              </p:nvCxnSpPr>
              <p:spPr>
                <a:xfrm>
                  <a:off x="655637" y="1318475"/>
                  <a:ext cx="0" cy="578587"/>
                </a:xfrm>
                <a:prstGeom prst="line">
                  <a:avLst/>
                </a:prstGeom>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674139" y="1329182"/>
                  <a:ext cx="1788966" cy="584775"/>
                </a:xfrm>
                <a:prstGeom prst="rect">
                  <a:avLst/>
                </a:prstGeom>
                <a:noFill/>
                <a:ln>
                  <a:noFill/>
                </a:ln>
              </p:spPr>
              <p:txBody>
                <a:bodyPr wrap="square" rtlCol="0">
                  <a:spAutoFit/>
                </a:bodyPr>
                <a:lstStyle/>
                <a:p>
                  <a:r>
                    <a:rPr lang="en-US" sz="1600" dirty="0" smtClean="0">
                      <a:gradFill>
                        <a:gsLst>
                          <a:gs pos="0">
                            <a:srgbClr val="000000"/>
                          </a:gs>
                          <a:gs pos="100000">
                            <a:srgbClr val="000000"/>
                          </a:gs>
                        </a:gsLst>
                        <a:lin ang="5400000" scaled="0"/>
                      </a:gradFill>
                    </a:rPr>
                    <a:t>.NET, Node.js, Java, PHP, Python</a:t>
                  </a:r>
                </a:p>
              </p:txBody>
            </p:sp>
            <p:cxnSp>
              <p:nvCxnSpPr>
                <p:cNvPr id="103" name="Straight Connector 102"/>
                <p:cNvCxnSpPr/>
                <p:nvPr/>
              </p:nvCxnSpPr>
              <p:spPr>
                <a:xfrm flipH="1">
                  <a:off x="655637" y="1317949"/>
                  <a:ext cx="200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655637" y="1897062"/>
                  <a:ext cx="200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455467" y="1592262"/>
                  <a:ext cx="200170" cy="0"/>
                </a:xfrm>
                <a:prstGeom prst="line">
                  <a:avLst/>
                </a:prstGeom>
              </p:spPr>
              <p:style>
                <a:lnRef idx="1">
                  <a:schemeClr val="accent1"/>
                </a:lnRef>
                <a:fillRef idx="0">
                  <a:schemeClr val="accent1"/>
                </a:fillRef>
                <a:effectRef idx="0">
                  <a:schemeClr val="accent1"/>
                </a:effectRef>
                <a:fontRef idx="minor">
                  <a:schemeClr val="tx1"/>
                </a:fontRef>
              </p:style>
            </p:cxnSp>
          </p:grpSp>
        </p:grpSp>
      </p:gr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539" y="1439862"/>
            <a:ext cx="2667000" cy="2000250"/>
          </a:xfrm>
          <a:prstGeom prst="rect">
            <a:avLst/>
          </a:prstGeom>
        </p:spPr>
      </p:pic>
    </p:spTree>
    <p:extLst>
      <p:ext uri="{BB962C8B-B14F-4D97-AF65-F5344CB8AC3E}">
        <p14:creationId xmlns:p14="http://schemas.microsoft.com/office/powerpoint/2010/main" val="22119043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right)">
                                      <p:cBhvr>
                                        <p:cTn id="7" dur="500"/>
                                        <p:tgtEl>
                                          <p:spTgt spid="8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6"/>
                                        </p:tgtEl>
                                        <p:attrNameLst>
                                          <p:attrName>style.visibility</p:attrName>
                                        </p:attrNameLst>
                                      </p:cBhvr>
                                      <p:to>
                                        <p:strVal val="visible"/>
                                      </p:to>
                                    </p:set>
                                    <p:animEffect transition="in" filter="wipe(left)">
                                      <p:cBhvr>
                                        <p:cTn id="12" dur="500"/>
                                        <p:tgtEl>
                                          <p:spTgt spid="1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wipe(right)">
                                      <p:cBhvr>
                                        <p:cTn id="17" dur="500"/>
                                        <p:tgtEl>
                                          <p:spTgt spid="7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wipe(right)">
                                      <p:cBhvr>
                                        <p:cTn id="22" dur="500"/>
                                        <p:tgtEl>
                                          <p:spTgt spid="1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up)">
                                      <p:cBhvr>
                                        <p:cTn id="27" dur="500"/>
                                        <p:tgtEl>
                                          <p:spTgt spid="1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15"/>
                                        </p:tgtEl>
                                        <p:attrNameLst>
                                          <p:attrName>style.visibility</p:attrName>
                                        </p:attrNameLst>
                                      </p:cBhvr>
                                      <p:to>
                                        <p:strVal val="visible"/>
                                      </p:to>
                                    </p:set>
                                    <p:animEffect transition="in" filter="wipe(down)">
                                      <p:cBhvr>
                                        <p:cTn id="32"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endParaRPr lang="en-US" dirty="0"/>
          </a:p>
          <a:p>
            <a:endParaRPr lang="en-US" dirty="0"/>
          </a:p>
        </p:txBody>
      </p:sp>
      <p:sp>
        <p:nvSpPr>
          <p:cNvPr id="3" name="Text Placeholder 2"/>
          <p:cNvSpPr>
            <a:spLocks noGrp="1"/>
          </p:cNvSpPr>
          <p:nvPr>
            <p:ph type="body" sz="quarter" idx="11"/>
          </p:nvPr>
        </p:nvSpPr>
        <p:spPr/>
        <p:txBody>
          <a:bodyPr/>
          <a:lstStyle/>
          <a:p>
            <a:endParaRPr lang="en-US" dirty="0"/>
          </a:p>
        </p:txBody>
      </p:sp>
      <p:sp>
        <p:nvSpPr>
          <p:cNvPr id="4" name="Title 3"/>
          <p:cNvSpPr>
            <a:spLocks noGrp="1"/>
          </p:cNvSpPr>
          <p:nvPr>
            <p:ph type="title"/>
          </p:nvPr>
        </p:nvSpPr>
        <p:spPr/>
        <p:txBody>
          <a:bodyPr/>
          <a:lstStyle/>
          <a:p>
            <a:r>
              <a:rPr lang="en-GB" dirty="0" smtClean="0"/>
              <a:t>AMQP 1.0 client libraries</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833393427"/>
              </p:ext>
            </p:extLst>
          </p:nvPr>
        </p:nvGraphicFramePr>
        <p:xfrm>
          <a:off x="3551237" y="2125662"/>
          <a:ext cx="8290984" cy="4590680"/>
        </p:xfrm>
        <a:graphic>
          <a:graphicData uri="http://schemas.openxmlformats.org/drawingml/2006/table">
            <a:tbl>
              <a:tblPr firstRow="1" bandRow="1">
                <a:tableStyleId>{5C22544A-7EE6-4342-B048-85BDC9FD1C3A}</a:tableStyleId>
              </a:tblPr>
              <a:tblGrid>
                <a:gridCol w="1326091"/>
                <a:gridCol w="6964893"/>
              </a:tblGrid>
              <a:tr h="501445">
                <a:tc>
                  <a:txBody>
                    <a:bodyPr/>
                    <a:lstStyle/>
                    <a:p>
                      <a:pPr algn="ctr"/>
                      <a:r>
                        <a:rPr lang="en-GB" sz="1600" dirty="0" smtClean="0">
                          <a:solidFill>
                            <a:schemeClr val="bg1"/>
                          </a:solidFill>
                        </a:rPr>
                        <a:t>Language</a:t>
                      </a:r>
                      <a:endParaRPr lang="en-US" sz="1600" dirty="0">
                        <a:solidFill>
                          <a:schemeClr val="bg1"/>
                        </a:solidFill>
                      </a:endParaRPr>
                    </a:p>
                  </a:txBody>
                  <a:tcPr anchor="ctr">
                    <a:solidFill>
                      <a:srgbClr val="00188F"/>
                    </a:solidFill>
                  </a:tcPr>
                </a:tc>
                <a:tc>
                  <a:txBody>
                    <a:bodyPr/>
                    <a:lstStyle/>
                    <a:p>
                      <a:r>
                        <a:rPr lang="en-GB" sz="1600" dirty="0" smtClean="0">
                          <a:solidFill>
                            <a:schemeClr val="bg1"/>
                          </a:solidFill>
                        </a:rPr>
                        <a:t>Library</a:t>
                      </a:r>
                      <a:endParaRPr lang="en-US" sz="1600" dirty="0">
                        <a:solidFill>
                          <a:schemeClr val="bg1"/>
                        </a:solidFill>
                      </a:endParaRPr>
                    </a:p>
                  </a:txBody>
                  <a:tcPr anchor="ctr">
                    <a:solidFill>
                      <a:srgbClr val="00188F"/>
                    </a:solidFill>
                  </a:tcPr>
                </a:tc>
              </a:tr>
              <a:tr h="501445">
                <a:tc>
                  <a:txBody>
                    <a:bodyPr/>
                    <a:lstStyle/>
                    <a:p>
                      <a:pPr algn="ctr"/>
                      <a:r>
                        <a:rPr lang="en-US" sz="1600" dirty="0" smtClean="0">
                          <a:solidFill>
                            <a:schemeClr val="bg1"/>
                          </a:solidFill>
                        </a:rPr>
                        <a:t>C#</a:t>
                      </a:r>
                      <a:endParaRPr lang="en-US" sz="1600" dirty="0">
                        <a:solidFill>
                          <a:schemeClr val="bg1"/>
                        </a:solidFill>
                      </a:endParaRPr>
                    </a:p>
                  </a:txBody>
                  <a:tcPr anchor="ctr">
                    <a:solidFill>
                      <a:srgbClr val="00188F"/>
                    </a:solidFill>
                  </a:tcPr>
                </a:tc>
                <a:tc>
                  <a:txBody>
                    <a:bodyPr/>
                    <a:lstStyle/>
                    <a:p>
                      <a:r>
                        <a:rPr lang="en-US" sz="1600" dirty="0" smtClean="0">
                          <a:solidFill>
                            <a:schemeClr val="bg1"/>
                          </a:solidFill>
                        </a:rPr>
                        <a:t>Service Bus .NET Client Library</a:t>
                      </a:r>
                    </a:p>
                  </a:txBody>
                  <a:tcPr anchor="ctr">
                    <a:solidFill>
                      <a:srgbClr val="00188F"/>
                    </a:solidFill>
                  </a:tcPr>
                </a:tc>
              </a:tr>
              <a:tr h="560439">
                <a:tc>
                  <a:txBody>
                    <a:bodyPr/>
                    <a:lstStyle/>
                    <a:p>
                      <a:pPr algn="ctr"/>
                      <a:r>
                        <a:rPr lang="en-GB" sz="1600" dirty="0" smtClean="0">
                          <a:solidFill>
                            <a:schemeClr val="bg1"/>
                          </a:solidFill>
                        </a:rPr>
                        <a:t>Java</a:t>
                      </a:r>
                      <a:endParaRPr lang="en-US" sz="1600" dirty="0">
                        <a:solidFill>
                          <a:schemeClr val="bg1"/>
                        </a:solidFill>
                      </a:endParaRPr>
                    </a:p>
                  </a:txBody>
                  <a:tcPr anchor="ctr">
                    <a:solidFill>
                      <a:srgbClr val="00188F"/>
                    </a:solidFill>
                  </a:tcPr>
                </a:tc>
                <a:tc>
                  <a:txBody>
                    <a:bodyPr/>
                    <a:lstStyle/>
                    <a:p>
                      <a:r>
                        <a:rPr lang="en-US" sz="1600" dirty="0" smtClean="0">
                          <a:solidFill>
                            <a:schemeClr val="bg1"/>
                          </a:solidFill>
                        </a:rPr>
                        <a:t>Apache </a:t>
                      </a:r>
                      <a:r>
                        <a:rPr lang="en-US" sz="1600" dirty="0" err="1" smtClean="0">
                          <a:solidFill>
                            <a:schemeClr val="bg1"/>
                          </a:solidFill>
                        </a:rPr>
                        <a:t>Qpid</a:t>
                      </a:r>
                      <a:r>
                        <a:rPr lang="en-US" sz="1600" dirty="0" smtClean="0">
                          <a:solidFill>
                            <a:schemeClr val="bg1"/>
                          </a:solidFill>
                        </a:rPr>
                        <a:t> Java Message Service (JMS) client</a:t>
                      </a:r>
                    </a:p>
                    <a:p>
                      <a:r>
                        <a:rPr lang="en-US" sz="1600" dirty="0" smtClean="0">
                          <a:solidFill>
                            <a:schemeClr val="bg1"/>
                          </a:solidFill>
                        </a:rPr>
                        <a:t>IIT </a:t>
                      </a:r>
                      <a:r>
                        <a:rPr lang="en-US" sz="1600" dirty="0" err="1" smtClean="0">
                          <a:solidFill>
                            <a:schemeClr val="bg1"/>
                          </a:solidFill>
                        </a:rPr>
                        <a:t>SwiftMQ</a:t>
                      </a:r>
                      <a:r>
                        <a:rPr lang="en-US" sz="1600" dirty="0" smtClean="0">
                          <a:solidFill>
                            <a:schemeClr val="bg1"/>
                          </a:solidFill>
                        </a:rPr>
                        <a:t> Java client</a:t>
                      </a:r>
                    </a:p>
                  </a:txBody>
                  <a:tcPr anchor="ctr">
                    <a:solidFill>
                      <a:srgbClr val="00188F"/>
                    </a:solidFill>
                  </a:tcPr>
                </a:tc>
              </a:tr>
              <a:tr h="501445">
                <a:tc>
                  <a:txBody>
                    <a:bodyPr/>
                    <a:lstStyle/>
                    <a:p>
                      <a:pPr algn="ctr"/>
                      <a:r>
                        <a:rPr lang="en-GB" sz="1600" dirty="0" smtClean="0">
                          <a:solidFill>
                            <a:schemeClr val="bg1"/>
                          </a:solidFill>
                        </a:rPr>
                        <a:t>C</a:t>
                      </a:r>
                      <a:endParaRPr lang="en-US" sz="1600" dirty="0">
                        <a:solidFill>
                          <a:schemeClr val="bg1"/>
                        </a:solidFill>
                      </a:endParaRPr>
                    </a:p>
                  </a:txBody>
                  <a:tcPr anchor="ctr">
                    <a:solidFill>
                      <a:srgbClr val="00188F"/>
                    </a:solidFill>
                  </a:tcPr>
                </a:tc>
                <a:tc>
                  <a:txBody>
                    <a:bodyPr/>
                    <a:lstStyle/>
                    <a:p>
                      <a:r>
                        <a:rPr lang="en-GB" sz="1600" dirty="0" smtClean="0">
                          <a:solidFill>
                            <a:schemeClr val="bg1"/>
                          </a:solidFill>
                        </a:rPr>
                        <a:t>Apache </a:t>
                      </a:r>
                      <a:r>
                        <a:rPr lang="en-GB" sz="1600" dirty="0" err="1" smtClean="0">
                          <a:solidFill>
                            <a:schemeClr val="bg1"/>
                          </a:solidFill>
                        </a:rPr>
                        <a:t>Qpid</a:t>
                      </a:r>
                      <a:r>
                        <a:rPr lang="en-GB" sz="1600" dirty="0" smtClean="0">
                          <a:solidFill>
                            <a:schemeClr val="bg1"/>
                          </a:solidFill>
                        </a:rPr>
                        <a:t> Proton-C</a:t>
                      </a:r>
                      <a:endParaRPr lang="en-US" sz="1600" dirty="0">
                        <a:solidFill>
                          <a:schemeClr val="bg1"/>
                        </a:solidFill>
                      </a:endParaRPr>
                    </a:p>
                  </a:txBody>
                  <a:tcPr anchor="ctr">
                    <a:solidFill>
                      <a:srgbClr val="00188F"/>
                    </a:solidFill>
                  </a:tcPr>
                </a:tc>
              </a:tr>
              <a:tr h="501445">
                <a:tc>
                  <a:txBody>
                    <a:bodyPr/>
                    <a:lstStyle/>
                    <a:p>
                      <a:pPr algn="ctr"/>
                      <a:r>
                        <a:rPr lang="en-GB" sz="1600" dirty="0" smtClean="0">
                          <a:solidFill>
                            <a:schemeClr val="bg1"/>
                          </a:solidFill>
                        </a:rPr>
                        <a:t>PHP</a:t>
                      </a:r>
                      <a:endParaRPr lang="en-US" sz="1600" dirty="0">
                        <a:solidFill>
                          <a:schemeClr val="bg1"/>
                        </a:solidFill>
                      </a:endParaRPr>
                    </a:p>
                  </a:txBody>
                  <a:tcPr anchor="ctr">
                    <a:solidFill>
                      <a:srgbClr val="00188F"/>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1600" dirty="0" smtClean="0">
                          <a:solidFill>
                            <a:schemeClr val="bg1"/>
                          </a:solidFill>
                        </a:rPr>
                        <a:t>Apache </a:t>
                      </a:r>
                      <a:r>
                        <a:rPr lang="en-GB" sz="1600" dirty="0" err="1" smtClean="0">
                          <a:solidFill>
                            <a:schemeClr val="bg1"/>
                          </a:solidFill>
                        </a:rPr>
                        <a:t>Qpid</a:t>
                      </a:r>
                      <a:r>
                        <a:rPr lang="en-GB" sz="1600" dirty="0" smtClean="0">
                          <a:solidFill>
                            <a:schemeClr val="bg1"/>
                          </a:solidFill>
                        </a:rPr>
                        <a:t> Proton-PHP</a:t>
                      </a:r>
                      <a:endParaRPr lang="en-US" sz="1600" dirty="0" smtClean="0">
                        <a:solidFill>
                          <a:schemeClr val="bg1"/>
                        </a:solidFill>
                      </a:endParaRPr>
                    </a:p>
                  </a:txBody>
                  <a:tcPr anchor="ctr">
                    <a:solidFill>
                      <a:srgbClr val="00188F"/>
                    </a:solidFill>
                  </a:tcPr>
                </a:tc>
              </a:tr>
              <a:tr h="501445">
                <a:tc>
                  <a:txBody>
                    <a:bodyPr/>
                    <a:lstStyle/>
                    <a:p>
                      <a:pPr algn="ctr"/>
                      <a:r>
                        <a:rPr lang="en-GB" sz="1600" dirty="0" smtClean="0">
                          <a:solidFill>
                            <a:schemeClr val="bg1"/>
                          </a:solidFill>
                        </a:rPr>
                        <a:t>Python</a:t>
                      </a:r>
                      <a:endParaRPr lang="en-US" sz="1600" dirty="0">
                        <a:solidFill>
                          <a:schemeClr val="bg1"/>
                        </a:solidFill>
                      </a:endParaRPr>
                    </a:p>
                  </a:txBody>
                  <a:tcPr anchor="ctr">
                    <a:solidFill>
                      <a:srgbClr val="00188F"/>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1600" dirty="0" smtClean="0">
                          <a:solidFill>
                            <a:schemeClr val="bg1"/>
                          </a:solidFill>
                        </a:rPr>
                        <a:t>Apache </a:t>
                      </a:r>
                      <a:r>
                        <a:rPr lang="en-GB" sz="1600" dirty="0" err="1" smtClean="0">
                          <a:solidFill>
                            <a:schemeClr val="bg1"/>
                          </a:solidFill>
                        </a:rPr>
                        <a:t>Qpid</a:t>
                      </a:r>
                      <a:r>
                        <a:rPr lang="en-GB" sz="1600" dirty="0" smtClean="0">
                          <a:solidFill>
                            <a:schemeClr val="bg1"/>
                          </a:solidFill>
                        </a:rPr>
                        <a:t> Proton-Python</a:t>
                      </a:r>
                      <a:endParaRPr lang="en-US" sz="1600" dirty="0" smtClean="0">
                        <a:solidFill>
                          <a:schemeClr val="bg1"/>
                        </a:solidFill>
                      </a:endParaRPr>
                    </a:p>
                  </a:txBody>
                  <a:tcPr anchor="ctr">
                    <a:solidFill>
                      <a:srgbClr val="00188F"/>
                    </a:solidFill>
                  </a:tcPr>
                </a:tc>
              </a:tr>
              <a:tr h="501445">
                <a:tc>
                  <a:txBody>
                    <a:bodyPr/>
                    <a:lstStyle/>
                    <a:p>
                      <a:pPr algn="ctr"/>
                      <a:r>
                        <a:rPr lang="en-GB" sz="1600" dirty="0" smtClean="0">
                          <a:solidFill>
                            <a:schemeClr val="bg1"/>
                          </a:solidFill>
                        </a:rPr>
                        <a:t>Ruby</a:t>
                      </a:r>
                      <a:endParaRPr lang="en-US" sz="1600" dirty="0">
                        <a:solidFill>
                          <a:schemeClr val="bg1"/>
                        </a:solidFill>
                      </a:endParaRPr>
                    </a:p>
                  </a:txBody>
                  <a:tcPr anchor="ctr">
                    <a:solidFill>
                      <a:srgbClr val="00188F"/>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1600" dirty="0" smtClean="0">
                          <a:solidFill>
                            <a:schemeClr val="bg1"/>
                          </a:solidFill>
                        </a:rPr>
                        <a:t>Apache </a:t>
                      </a:r>
                      <a:r>
                        <a:rPr lang="en-GB" sz="1600" dirty="0" err="1" smtClean="0">
                          <a:solidFill>
                            <a:schemeClr val="bg1"/>
                          </a:solidFill>
                        </a:rPr>
                        <a:t>Qpid</a:t>
                      </a:r>
                      <a:r>
                        <a:rPr lang="en-GB" sz="1600" dirty="0" smtClean="0">
                          <a:solidFill>
                            <a:schemeClr val="bg1"/>
                          </a:solidFill>
                        </a:rPr>
                        <a:t> Proton-Ruby</a:t>
                      </a:r>
                      <a:r>
                        <a:rPr lang="en-US" sz="1600" baseline="0" dirty="0" smtClean="0">
                          <a:solidFill>
                            <a:schemeClr val="bg1"/>
                          </a:solidFill>
                        </a:rPr>
                        <a:t> (coming soon)</a:t>
                      </a:r>
                      <a:endParaRPr lang="en-US" sz="1600" dirty="0" smtClean="0">
                        <a:solidFill>
                          <a:schemeClr val="bg1"/>
                        </a:solidFill>
                      </a:endParaRPr>
                    </a:p>
                  </a:txBody>
                  <a:tcPr anchor="ctr">
                    <a:solidFill>
                      <a:srgbClr val="00188F"/>
                    </a:solidFill>
                  </a:tcPr>
                </a:tc>
              </a:tr>
              <a:tr h="501445">
                <a:tc>
                  <a:txBody>
                    <a:bodyPr/>
                    <a:lstStyle/>
                    <a:p>
                      <a:pPr algn="ctr"/>
                      <a:r>
                        <a:rPr lang="en-GB" sz="1600" dirty="0" smtClean="0">
                          <a:solidFill>
                            <a:schemeClr val="bg1"/>
                          </a:solidFill>
                        </a:rPr>
                        <a:t>Perl</a:t>
                      </a:r>
                      <a:endParaRPr lang="en-US" sz="1600" dirty="0">
                        <a:solidFill>
                          <a:schemeClr val="bg1"/>
                        </a:solidFill>
                      </a:endParaRPr>
                    </a:p>
                  </a:txBody>
                  <a:tcPr anchor="ctr">
                    <a:solidFill>
                      <a:srgbClr val="00188F"/>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1600" dirty="0" smtClean="0">
                          <a:solidFill>
                            <a:schemeClr val="bg1"/>
                          </a:solidFill>
                        </a:rPr>
                        <a:t>Apache </a:t>
                      </a:r>
                      <a:r>
                        <a:rPr lang="en-GB" sz="1600" dirty="0" err="1" smtClean="0">
                          <a:solidFill>
                            <a:schemeClr val="bg1"/>
                          </a:solidFill>
                        </a:rPr>
                        <a:t>Qpid</a:t>
                      </a:r>
                      <a:r>
                        <a:rPr lang="en-GB" sz="1600" dirty="0" smtClean="0">
                          <a:solidFill>
                            <a:schemeClr val="bg1"/>
                          </a:solidFill>
                        </a:rPr>
                        <a:t> Proton-Perl</a:t>
                      </a:r>
                      <a:r>
                        <a:rPr lang="en-US" sz="1600" baseline="0" dirty="0" smtClean="0">
                          <a:solidFill>
                            <a:schemeClr val="bg1"/>
                          </a:solidFill>
                        </a:rPr>
                        <a:t> (coming soon)</a:t>
                      </a:r>
                      <a:endParaRPr lang="en-US" sz="1600" dirty="0" smtClean="0">
                        <a:solidFill>
                          <a:schemeClr val="bg1"/>
                        </a:solidFill>
                      </a:endParaRPr>
                    </a:p>
                  </a:txBody>
                  <a:tcPr anchor="ctr">
                    <a:solidFill>
                      <a:srgbClr val="00188F"/>
                    </a:solidFill>
                  </a:tcPr>
                </a:tc>
              </a:tr>
              <a:tr h="501445">
                <a:tc>
                  <a:txBody>
                    <a:bodyPr/>
                    <a:lstStyle/>
                    <a:p>
                      <a:pPr algn="ctr"/>
                      <a:r>
                        <a:rPr lang="en-GB" sz="1600" dirty="0" smtClean="0">
                          <a:solidFill>
                            <a:schemeClr val="bg1"/>
                          </a:solidFill>
                        </a:rPr>
                        <a:t>JavaScript</a:t>
                      </a:r>
                      <a:endParaRPr lang="en-US" sz="1600" dirty="0">
                        <a:solidFill>
                          <a:schemeClr val="bg1"/>
                        </a:solidFill>
                      </a:endParaRPr>
                    </a:p>
                  </a:txBody>
                  <a:tcPr anchor="ctr">
                    <a:solidFill>
                      <a:srgbClr val="00188F"/>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1600" dirty="0" smtClean="0">
                          <a:solidFill>
                            <a:schemeClr val="bg1"/>
                          </a:solidFill>
                        </a:rPr>
                        <a:t>Apache </a:t>
                      </a:r>
                      <a:r>
                        <a:rPr lang="en-GB" sz="1600" dirty="0" err="1" smtClean="0">
                          <a:solidFill>
                            <a:schemeClr val="bg1"/>
                          </a:solidFill>
                        </a:rPr>
                        <a:t>Qpid</a:t>
                      </a:r>
                      <a:r>
                        <a:rPr lang="en-GB" sz="1600" dirty="0" smtClean="0">
                          <a:solidFill>
                            <a:schemeClr val="bg1"/>
                          </a:solidFill>
                        </a:rPr>
                        <a:t> Proton-JavaScript</a:t>
                      </a:r>
                      <a:r>
                        <a:rPr lang="en-US" sz="1600" baseline="0" dirty="0" smtClean="0">
                          <a:solidFill>
                            <a:schemeClr val="bg1"/>
                          </a:solidFill>
                        </a:rPr>
                        <a:t> (coming soon)</a:t>
                      </a:r>
                      <a:endParaRPr lang="en-US" sz="1600" dirty="0" smtClean="0">
                        <a:solidFill>
                          <a:schemeClr val="bg1"/>
                        </a:solidFill>
                      </a:endParaRPr>
                    </a:p>
                  </a:txBody>
                  <a:tcPr anchor="ctr">
                    <a:solidFill>
                      <a:srgbClr val="00188F"/>
                    </a:solidFill>
                  </a:tcP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662" y="3840162"/>
            <a:ext cx="182880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787" y="2887662"/>
            <a:ext cx="2114550"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821284f6-58b8-4266-bc1b-d966e8c6264d" descr="D1C5D395-7ECB-40D3-A33F-F4A455498E6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637" y="4983164"/>
            <a:ext cx="2207074" cy="1471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55769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r>
              <a:rPr lang="en-US" dirty="0" smtClean="0"/>
              <a:t>Showcasing support for cross-platform hybrid apps using Service Bus and AMQP 1.0</a:t>
            </a:r>
            <a:endParaRPr lang="en-US" dirty="0"/>
          </a:p>
        </p:txBody>
      </p:sp>
      <p:sp>
        <p:nvSpPr>
          <p:cNvPr id="3" name="Title 2"/>
          <p:cNvSpPr>
            <a:spLocks noGrp="1"/>
          </p:cNvSpPr>
          <p:nvPr>
            <p:ph type="title"/>
          </p:nvPr>
        </p:nvSpPr>
        <p:spPr/>
        <p:txBody>
          <a:bodyPr/>
          <a:lstStyle/>
          <a:p>
            <a:r>
              <a:rPr lang="en-US" b="1" dirty="0" smtClean="0"/>
              <a:t>Demo</a:t>
            </a:r>
            <a:r>
              <a:rPr lang="en-US" dirty="0" smtClean="0"/>
              <a:t/>
            </a:r>
            <a:br>
              <a:rPr lang="en-US" dirty="0" smtClean="0"/>
            </a:br>
            <a:r>
              <a:rPr lang="en-US" dirty="0" err="1" smtClean="0"/>
              <a:t>PictureMagic</a:t>
            </a:r>
            <a:endParaRPr lang="en-US" dirty="0"/>
          </a:p>
        </p:txBody>
      </p:sp>
    </p:spTree>
    <p:extLst>
      <p:ext uri="{BB962C8B-B14F-4D97-AF65-F5344CB8AC3E}">
        <p14:creationId xmlns:p14="http://schemas.microsoft.com/office/powerpoint/2010/main" val="6063501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80"/>
          <p:cNvGrpSpPr/>
          <p:nvPr/>
        </p:nvGrpSpPr>
        <p:grpSpPr>
          <a:xfrm>
            <a:off x="5109247" y="2674904"/>
            <a:ext cx="2404390" cy="2072571"/>
            <a:chOff x="4160837" y="1979062"/>
            <a:chExt cx="2404390" cy="2072571"/>
          </a:xfrm>
        </p:grpSpPr>
        <p:sp>
          <p:nvSpPr>
            <p:cNvPr id="4" name="Rounded Rectangle 3"/>
            <p:cNvSpPr/>
            <p:nvPr/>
          </p:nvSpPr>
          <p:spPr bwMode="auto">
            <a:xfrm>
              <a:off x="4160837" y="2278062"/>
              <a:ext cx="1524000" cy="1524000"/>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Transform Requests Topic</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20" name="Group 19"/>
            <p:cNvGrpSpPr/>
            <p:nvPr/>
          </p:nvGrpSpPr>
          <p:grpSpPr>
            <a:xfrm>
              <a:off x="5681447" y="2506662"/>
              <a:ext cx="624560" cy="269154"/>
              <a:chOff x="6675437" y="3438885"/>
              <a:chExt cx="624560" cy="269154"/>
            </a:xfrm>
          </p:grpSpPr>
          <p:cxnSp>
            <p:nvCxnSpPr>
              <p:cNvPr id="17" name="Straight Connector 16"/>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 name="Oval 17"/>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2" name="Group 21"/>
            <p:cNvGrpSpPr/>
            <p:nvPr/>
          </p:nvGrpSpPr>
          <p:grpSpPr>
            <a:xfrm>
              <a:off x="5681447" y="2913428"/>
              <a:ext cx="624560" cy="269154"/>
              <a:chOff x="6675437" y="3438885"/>
              <a:chExt cx="624560" cy="269154"/>
            </a:xfrm>
          </p:grpSpPr>
          <p:cxnSp>
            <p:nvCxnSpPr>
              <p:cNvPr id="23" name="Straight Connector 22"/>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 name="Oval 23"/>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5" name="Group 24"/>
            <p:cNvGrpSpPr/>
            <p:nvPr/>
          </p:nvGrpSpPr>
          <p:grpSpPr>
            <a:xfrm>
              <a:off x="5681447" y="3320194"/>
              <a:ext cx="624560" cy="269154"/>
              <a:chOff x="6675437" y="3438885"/>
              <a:chExt cx="624560" cy="269154"/>
            </a:xfrm>
          </p:grpSpPr>
          <p:cxnSp>
            <p:nvCxnSpPr>
              <p:cNvPr id="26" name="Straight Connector 25"/>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7" name="Oval 26"/>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28" name="TextBox 27"/>
            <p:cNvSpPr txBox="1"/>
            <p:nvPr/>
          </p:nvSpPr>
          <p:spPr>
            <a:xfrm>
              <a:off x="5777633" y="1979062"/>
              <a:ext cx="787594" cy="400110"/>
            </a:xfrm>
            <a:prstGeom prst="rect">
              <a:avLst/>
            </a:prstGeom>
            <a:noFill/>
          </p:spPr>
          <p:txBody>
            <a:bodyPr wrap="square" rtlCol="0" anchor="ctr" anchorCtr="1">
              <a:spAutoFit/>
            </a:bodyPr>
            <a:lstStyle/>
            <a:p>
              <a:r>
                <a:rPr lang="en-US" sz="2000" dirty="0" smtClean="0">
                  <a:gradFill>
                    <a:gsLst>
                      <a:gs pos="0">
                        <a:srgbClr val="000000"/>
                      </a:gs>
                      <a:gs pos="100000">
                        <a:srgbClr val="000000"/>
                      </a:gs>
                    </a:gsLst>
                    <a:lin ang="5400000" scaled="0"/>
                  </a:gradFill>
                </a:rPr>
                <a:t>Subs</a:t>
              </a:r>
            </a:p>
          </p:txBody>
        </p:sp>
        <p:sp>
          <p:nvSpPr>
            <p:cNvPr id="29" name="Rounded Rectangle 28"/>
            <p:cNvSpPr/>
            <p:nvPr/>
          </p:nvSpPr>
          <p:spPr bwMode="auto">
            <a:xfrm>
              <a:off x="5809480" y="2028491"/>
              <a:ext cx="723900" cy="2023142"/>
            </a:xfrm>
            <a:prstGeom prst="roundRect">
              <a:avLst/>
            </a:prstGeom>
            <a:solidFill>
              <a:srgbClr val="E34A28">
                <a:alpha val="2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 name="Group 1"/>
          <p:cNvGrpSpPr/>
          <p:nvPr/>
        </p:nvGrpSpPr>
        <p:grpSpPr>
          <a:xfrm>
            <a:off x="5102575" y="5055741"/>
            <a:ext cx="1520610" cy="414712"/>
            <a:chOff x="5102575" y="5055741"/>
            <a:chExt cx="1520610" cy="414712"/>
          </a:xfrm>
        </p:grpSpPr>
        <p:sp>
          <p:nvSpPr>
            <p:cNvPr id="30" name="Rounded Rectangle 29"/>
            <p:cNvSpPr/>
            <p:nvPr/>
          </p:nvSpPr>
          <p:spPr bwMode="auto">
            <a:xfrm>
              <a:off x="5102575" y="5055741"/>
              <a:ext cx="1520610" cy="414712"/>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2880" tIns="36576" rIns="34294" bIns="34294" rtlCol="0" anchor="t" anchorCtr="0"/>
            <a:lstStyle/>
            <a:p>
              <a:pP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RQ</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31" name="Straight Connector 30"/>
            <p:cNvCxnSpPr/>
            <p:nvPr/>
          </p:nvCxnSpPr>
          <p:spPr>
            <a:xfrm>
              <a:off x="6436939" y="5055741"/>
              <a:ext cx="0" cy="4147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29583" y="5055741"/>
              <a:ext cx="0" cy="4147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022227" y="5055741"/>
              <a:ext cx="0" cy="4147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814871" y="5055741"/>
              <a:ext cx="0" cy="4147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79" name="Rounded Rectangle 78"/>
          <p:cNvSpPr/>
          <p:nvPr/>
        </p:nvSpPr>
        <p:spPr bwMode="auto">
          <a:xfrm>
            <a:off x="9647237" y="2959229"/>
            <a:ext cx="1524000" cy="1524000"/>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Image Transformer</a:t>
            </a:r>
          </a:p>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App</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0" name="Rounded Rectangle 79"/>
          <p:cNvSpPr/>
          <p:nvPr/>
        </p:nvSpPr>
        <p:spPr bwMode="auto">
          <a:xfrm>
            <a:off x="307389" y="2967578"/>
            <a:ext cx="1524000" cy="1524000"/>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Client</a:t>
            </a:r>
            <a:br>
              <a:rPr lang="en-US" sz="2000" spc="-102" dirty="0" smtClean="0">
                <a:gradFill>
                  <a:gsLst>
                    <a:gs pos="0">
                      <a:srgbClr val="FFFFFF"/>
                    </a:gs>
                    <a:gs pos="100000">
                      <a:srgbClr val="FFFFFF"/>
                    </a:gs>
                  </a:gsLst>
                  <a:lin ang="5400000" scaled="0"/>
                </a:gradFill>
                <a:ea typeface="Segoe UI" pitchFamily="34" charset="0"/>
                <a:cs typeface="Segoe UI" pitchFamily="34" charset="0"/>
              </a:rPr>
            </a:br>
            <a:r>
              <a:rPr lang="en-US" sz="2000" spc="-102" dirty="0" smtClean="0">
                <a:gradFill>
                  <a:gsLst>
                    <a:gs pos="0">
                      <a:srgbClr val="FFFFFF"/>
                    </a:gs>
                    <a:gs pos="100000">
                      <a:srgbClr val="FFFFFF"/>
                    </a:gs>
                  </a:gsLst>
                  <a:lin ang="5400000" scaled="0"/>
                </a:gradFill>
                <a:ea typeface="Segoe UI" pitchFamily="34" charset="0"/>
                <a:cs typeface="Segoe UI" pitchFamily="34" charset="0"/>
              </a:rPr>
              <a:t>App</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94" name="Elbow Connector 93"/>
          <p:cNvCxnSpPr>
            <a:stCxn id="79" idx="2"/>
            <a:endCxn id="30" idx="3"/>
          </p:cNvCxnSpPr>
          <p:nvPr/>
        </p:nvCxnSpPr>
        <p:spPr>
          <a:xfrm rot="5400000">
            <a:off x="8126277" y="2980137"/>
            <a:ext cx="779868" cy="3786052"/>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5" name="Elbow Connector 94"/>
          <p:cNvCxnSpPr>
            <a:stCxn id="80" idx="3"/>
            <a:endCxn id="4" idx="1"/>
          </p:cNvCxnSpPr>
          <p:nvPr/>
        </p:nvCxnSpPr>
        <p:spPr>
          <a:xfrm>
            <a:off x="1831389" y="3729578"/>
            <a:ext cx="3277858" cy="63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9" name="Elbow Connector 98"/>
          <p:cNvCxnSpPr>
            <a:stCxn id="29" idx="3"/>
            <a:endCxn id="79" idx="1"/>
          </p:cNvCxnSpPr>
          <p:nvPr/>
        </p:nvCxnSpPr>
        <p:spPr>
          <a:xfrm flipV="1">
            <a:off x="7481790" y="3721229"/>
            <a:ext cx="2165447" cy="146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3" name="Elbow Connector 102"/>
          <p:cNvCxnSpPr>
            <a:stCxn id="30" idx="1"/>
            <a:endCxn id="80" idx="2"/>
          </p:cNvCxnSpPr>
          <p:nvPr/>
        </p:nvCxnSpPr>
        <p:spPr>
          <a:xfrm rot="10800000">
            <a:off x="1069389" y="4491579"/>
            <a:ext cx="4033186" cy="771519"/>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503237" y="1318475"/>
            <a:ext cx="2438400" cy="1340587"/>
            <a:chOff x="2741467" y="1392424"/>
            <a:chExt cx="2438400" cy="1340587"/>
          </a:xfrm>
        </p:grpSpPr>
        <p:grpSp>
          <p:nvGrpSpPr>
            <p:cNvPr id="49" name="Group 48"/>
            <p:cNvGrpSpPr/>
            <p:nvPr/>
          </p:nvGrpSpPr>
          <p:grpSpPr>
            <a:xfrm>
              <a:off x="2741467" y="2049462"/>
              <a:ext cx="1109034" cy="683549"/>
              <a:chOff x="8961437" y="1439862"/>
              <a:chExt cx="1524000" cy="939310"/>
            </a:xfrm>
          </p:grpSpPr>
          <p:sp>
            <p:nvSpPr>
              <p:cNvPr id="38" name="Rectangle 37"/>
              <p:cNvSpPr/>
              <p:nvPr/>
            </p:nvSpPr>
            <p:spPr bwMode="auto">
              <a:xfrm>
                <a:off x="8961437" y="1439862"/>
                <a:ext cx="1524000" cy="939310"/>
              </a:xfrm>
              <a:prstGeom prst="rect">
                <a:avLst/>
              </a:prstGeom>
              <a:solidFill>
                <a:srgbClr val="002060"/>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0" name="Straight Connector 39"/>
              <p:cNvCxnSpPr/>
              <p:nvPr/>
            </p:nvCxnSpPr>
            <p:spPr>
              <a:xfrm>
                <a:off x="8961437" y="1439862"/>
                <a:ext cx="7620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9723437" y="1439862"/>
                <a:ext cx="7620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8961437" y="1820862"/>
                <a:ext cx="609600" cy="558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9875837" y="1820862"/>
                <a:ext cx="609600" cy="545855"/>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51" name="Straight Connector 50"/>
            <p:cNvCxnSpPr/>
            <p:nvPr/>
          </p:nvCxnSpPr>
          <p:spPr>
            <a:xfrm>
              <a:off x="2893867" y="1392424"/>
              <a:ext cx="0" cy="657038"/>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893867" y="1403131"/>
              <a:ext cx="2286000" cy="646331"/>
            </a:xfrm>
            <a:prstGeom prst="rect">
              <a:avLst/>
            </a:prstGeom>
            <a:noFill/>
            <a:ln>
              <a:noFill/>
            </a:ln>
          </p:spPr>
          <p:txBody>
            <a:bodyPr wrap="square" rtlCol="0">
              <a:spAutoFit/>
            </a:bodyPr>
            <a:lstStyle/>
            <a:p>
              <a:r>
                <a:rPr lang="en-US" dirty="0" err="1" smtClean="0">
                  <a:gradFill>
                    <a:gsLst>
                      <a:gs pos="0">
                        <a:srgbClr val="000000"/>
                      </a:gs>
                      <a:gs pos="100000">
                        <a:srgbClr val="000000"/>
                      </a:gs>
                    </a:gsLst>
                    <a:lin ang="5400000" scaled="0"/>
                  </a:gradFill>
                </a:rPr>
                <a:t>MessageId</a:t>
              </a:r>
              <a:r>
                <a:rPr lang="en-US" dirty="0" smtClean="0">
                  <a:gradFill>
                    <a:gsLst>
                      <a:gs pos="0">
                        <a:srgbClr val="000000"/>
                      </a:gs>
                      <a:gs pos="100000">
                        <a:srgbClr val="000000"/>
                      </a:gs>
                    </a:gsLst>
                    <a:lin ang="5400000" scaled="0"/>
                  </a:gradFill>
                </a:rPr>
                <a:t> = 1234</a:t>
              </a:r>
            </a:p>
            <a:p>
              <a:r>
                <a:rPr lang="en-US" dirty="0" err="1" smtClean="0">
                  <a:gradFill>
                    <a:gsLst>
                      <a:gs pos="0">
                        <a:srgbClr val="000000"/>
                      </a:gs>
                      <a:gs pos="100000">
                        <a:srgbClr val="000000"/>
                      </a:gs>
                    </a:gsLst>
                    <a:lin ang="5400000" scaled="0"/>
                  </a:gradFill>
                </a:rPr>
                <a:t>ReplyTo</a:t>
              </a:r>
              <a:r>
                <a:rPr lang="en-US" dirty="0" smtClean="0">
                  <a:gradFill>
                    <a:gsLst>
                      <a:gs pos="0">
                        <a:srgbClr val="000000"/>
                      </a:gs>
                      <a:gs pos="100000">
                        <a:srgbClr val="000000"/>
                      </a:gs>
                    </a:gsLst>
                    <a:lin ang="5400000" scaled="0"/>
                  </a:gradFill>
                </a:rPr>
                <a:t> = RQ</a:t>
              </a:r>
            </a:p>
          </p:txBody>
        </p:sp>
        <p:pic>
          <p:nvPicPr>
            <p:cNvPr id="75" name="Picture 74"/>
            <p:cNvPicPr>
              <a:picLocks noChangeAspect="1"/>
            </p:cNvPicPr>
            <p:nvPr/>
          </p:nvPicPr>
          <p:blipFill>
            <a:blip r:embed="rId2"/>
            <a:stretch>
              <a:fillRect/>
            </a:stretch>
          </p:blipFill>
          <p:spPr>
            <a:xfrm>
              <a:off x="3725147" y="2234269"/>
              <a:ext cx="343505" cy="335516"/>
            </a:xfrm>
            <a:prstGeom prst="rect">
              <a:avLst/>
            </a:prstGeom>
            <a:ln>
              <a:solidFill>
                <a:schemeClr val="accent1">
                  <a:shade val="95000"/>
                  <a:satMod val="105000"/>
                </a:schemeClr>
              </a:solidFill>
            </a:ln>
          </p:spPr>
        </p:pic>
        <p:cxnSp>
          <p:nvCxnSpPr>
            <p:cNvPr id="53" name="Straight Connector 52"/>
            <p:cNvCxnSpPr/>
            <p:nvPr/>
          </p:nvCxnSpPr>
          <p:spPr>
            <a:xfrm flipH="1">
              <a:off x="2893867" y="1403131"/>
              <a:ext cx="20017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9880942" y="5585675"/>
            <a:ext cx="2433206" cy="1340587"/>
            <a:chOff x="8504237" y="5600080"/>
            <a:chExt cx="2433206" cy="1340587"/>
          </a:xfrm>
        </p:grpSpPr>
        <p:grpSp>
          <p:nvGrpSpPr>
            <p:cNvPr id="83" name="Group 82"/>
            <p:cNvGrpSpPr/>
            <p:nvPr/>
          </p:nvGrpSpPr>
          <p:grpSpPr>
            <a:xfrm>
              <a:off x="8504237" y="5600080"/>
              <a:ext cx="2433206" cy="1340587"/>
              <a:chOff x="660831" y="4073513"/>
              <a:chExt cx="2433206" cy="1340587"/>
            </a:xfrm>
          </p:grpSpPr>
          <p:grpSp>
            <p:nvGrpSpPr>
              <p:cNvPr id="65" name="Group 64"/>
              <p:cNvGrpSpPr/>
              <p:nvPr/>
            </p:nvGrpSpPr>
            <p:grpSpPr>
              <a:xfrm>
                <a:off x="660831" y="4073513"/>
                <a:ext cx="2433206" cy="1340587"/>
                <a:chOff x="655637" y="2364456"/>
                <a:chExt cx="2433206" cy="1340587"/>
              </a:xfrm>
            </p:grpSpPr>
            <p:grpSp>
              <p:nvGrpSpPr>
                <p:cNvPr id="66" name="Group 65"/>
                <p:cNvGrpSpPr/>
                <p:nvPr/>
              </p:nvGrpSpPr>
              <p:grpSpPr>
                <a:xfrm>
                  <a:off x="655637" y="2364456"/>
                  <a:ext cx="1109034" cy="683549"/>
                  <a:chOff x="8961437" y="1439862"/>
                  <a:chExt cx="1524000" cy="939310"/>
                </a:xfrm>
              </p:grpSpPr>
              <p:sp>
                <p:nvSpPr>
                  <p:cNvPr id="69" name="Rectangle 68"/>
                  <p:cNvSpPr/>
                  <p:nvPr/>
                </p:nvSpPr>
                <p:spPr bwMode="auto">
                  <a:xfrm>
                    <a:off x="8961437" y="1439862"/>
                    <a:ext cx="1524000" cy="939310"/>
                  </a:xfrm>
                  <a:prstGeom prst="rect">
                    <a:avLst/>
                  </a:prstGeom>
                  <a:solidFill>
                    <a:srgbClr val="002060"/>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70" name="Straight Connector 69"/>
                  <p:cNvCxnSpPr/>
                  <p:nvPr/>
                </p:nvCxnSpPr>
                <p:spPr>
                  <a:xfrm>
                    <a:off x="8961437" y="1439862"/>
                    <a:ext cx="7620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9723437" y="1439862"/>
                    <a:ext cx="7620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8961437" y="1820862"/>
                    <a:ext cx="609600" cy="558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9875837" y="1820862"/>
                    <a:ext cx="609600" cy="545855"/>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7" name="Straight Connector 66"/>
                <p:cNvCxnSpPr/>
                <p:nvPr/>
              </p:nvCxnSpPr>
              <p:spPr>
                <a:xfrm>
                  <a:off x="808037" y="3048005"/>
                  <a:ext cx="0" cy="657038"/>
                </a:xfrm>
                <a:prstGeom prst="line">
                  <a:avLst/>
                </a:prstGeom>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808037" y="3058712"/>
                  <a:ext cx="2280806" cy="646331"/>
                </a:xfrm>
                <a:prstGeom prst="rect">
                  <a:avLst/>
                </a:prstGeom>
                <a:noFill/>
                <a:ln>
                  <a:noFill/>
                </a:ln>
              </p:spPr>
              <p:txBody>
                <a:bodyPr wrap="square" rtlCol="0">
                  <a:spAutoFit/>
                </a:bodyPr>
                <a:lstStyle/>
                <a:p>
                  <a:r>
                    <a:rPr lang="en-US" dirty="0" err="1" smtClean="0">
                      <a:gradFill>
                        <a:gsLst>
                          <a:gs pos="0">
                            <a:srgbClr val="000000"/>
                          </a:gs>
                          <a:gs pos="100000">
                            <a:srgbClr val="000000"/>
                          </a:gs>
                        </a:gsLst>
                        <a:lin ang="5400000" scaled="0"/>
                      </a:gradFill>
                    </a:rPr>
                    <a:t>MessageId</a:t>
                  </a:r>
                  <a:r>
                    <a:rPr lang="en-US" dirty="0" smtClean="0">
                      <a:gradFill>
                        <a:gsLst>
                          <a:gs pos="0">
                            <a:srgbClr val="000000"/>
                          </a:gs>
                          <a:gs pos="100000">
                            <a:srgbClr val="000000"/>
                          </a:gs>
                        </a:gsLst>
                        <a:lin ang="5400000" scaled="0"/>
                      </a:gradFill>
                    </a:rPr>
                    <a:t> = 5678</a:t>
                  </a:r>
                </a:p>
                <a:p>
                  <a:r>
                    <a:rPr lang="en-US" dirty="0" err="1" smtClean="0">
                      <a:gradFill>
                        <a:gsLst>
                          <a:gs pos="0">
                            <a:srgbClr val="000000"/>
                          </a:gs>
                          <a:gs pos="100000">
                            <a:srgbClr val="000000"/>
                          </a:gs>
                        </a:gsLst>
                        <a:lin ang="5400000" scaled="0"/>
                      </a:gradFill>
                    </a:rPr>
                    <a:t>CorrelationId</a:t>
                  </a:r>
                  <a:r>
                    <a:rPr lang="en-US" dirty="0" smtClean="0">
                      <a:gradFill>
                        <a:gsLst>
                          <a:gs pos="0">
                            <a:srgbClr val="000000"/>
                          </a:gs>
                          <a:gs pos="100000">
                            <a:srgbClr val="000000"/>
                          </a:gs>
                        </a:gsLst>
                        <a:lin ang="5400000" scaled="0"/>
                      </a:gradFill>
                    </a:rPr>
                    <a:t> = 1234</a:t>
                  </a:r>
                </a:p>
              </p:txBody>
            </p:sp>
          </p:grpSp>
          <p:pic>
            <p:nvPicPr>
              <p:cNvPr id="77" name="Picture 76"/>
              <p:cNvPicPr>
                <a:picLocks noChangeAspect="1"/>
              </p:cNvPicPr>
              <p:nvPr/>
            </p:nvPicPr>
            <p:blipFill>
              <a:blip r:embed="rId3">
                <a:extLst>
                  <a:ext uri="{BEBA8EAE-BF5A-486C-A8C5-ECC9F3942E4B}">
                    <a14:imgProps xmlns:a14="http://schemas.microsoft.com/office/drawing/2010/main">
                      <a14:imgLayer r:embed="rId4">
                        <a14:imgEffect>
                          <a14:artisticPencilGrayscale/>
                        </a14:imgEffect>
                      </a14:imgLayer>
                    </a14:imgProps>
                  </a:ext>
                </a:extLst>
              </a:blip>
              <a:stretch>
                <a:fillRect/>
              </a:stretch>
            </p:blipFill>
            <p:spPr>
              <a:xfrm>
                <a:off x="1639317" y="4241774"/>
                <a:ext cx="343504" cy="335516"/>
              </a:xfrm>
              <a:prstGeom prst="rect">
                <a:avLst/>
              </a:prstGeom>
              <a:ln>
                <a:solidFill>
                  <a:schemeClr val="accent1">
                    <a:shade val="95000"/>
                    <a:satMod val="105000"/>
                  </a:schemeClr>
                </a:solidFill>
              </a:ln>
            </p:spPr>
          </p:pic>
        </p:grpSp>
        <p:cxnSp>
          <p:nvCxnSpPr>
            <p:cNvPr id="55" name="Straight Connector 54"/>
            <p:cNvCxnSpPr/>
            <p:nvPr/>
          </p:nvCxnSpPr>
          <p:spPr>
            <a:xfrm flipH="1">
              <a:off x="8656637" y="6940667"/>
              <a:ext cx="200170"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496666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wipe(left)">
                                      <p:cBhvr>
                                        <p:cTn id="17" dur="500"/>
                                        <p:tgtEl>
                                          <p:spTgt spid="7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9"/>
                                        </p:tgtEl>
                                        <p:attrNameLst>
                                          <p:attrName>style.visibility</p:attrName>
                                        </p:attrNameLst>
                                      </p:cBhvr>
                                      <p:to>
                                        <p:strVal val="visible"/>
                                      </p:to>
                                    </p:set>
                                    <p:animEffect transition="in" filter="wipe(left)">
                                      <p:cBhvr>
                                        <p:cTn id="22" dur="500"/>
                                        <p:tgtEl>
                                          <p:spTgt spid="9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left)">
                                      <p:cBhvr>
                                        <p:cTn id="27" dur="500"/>
                                        <p:tgtEl>
                                          <p:spTgt spid="8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wipe(left)">
                                      <p:cBhvr>
                                        <p:cTn id="32" dur="500"/>
                                        <p:tgtEl>
                                          <p:spTgt spid="95"/>
                                        </p:tgtEl>
                                      </p:cBhvr>
                                    </p:animEffect>
                                  </p:childTnLst>
                                </p:cTn>
                              </p:par>
                              <p:par>
                                <p:cTn id="33" presetID="22" presetClass="entr" presetSubtype="8" fill="hold" nodeType="withEffect">
                                  <p:stCondLst>
                                    <p:cond delay="0"/>
                                  </p:stCondLst>
                                  <p:childTnLst>
                                    <p:set>
                                      <p:cBhvr>
                                        <p:cTn id="34" dur="1" fill="hold">
                                          <p:stCondLst>
                                            <p:cond delay="0"/>
                                          </p:stCondLst>
                                        </p:cTn>
                                        <p:tgtEl>
                                          <p:spTgt spid="103"/>
                                        </p:tgtEl>
                                        <p:attrNameLst>
                                          <p:attrName>style.visibility</p:attrName>
                                        </p:attrNameLst>
                                      </p:cBhvr>
                                      <p:to>
                                        <p:strVal val="visible"/>
                                      </p:to>
                                    </p:set>
                                    <p:animEffect transition="in" filter="wipe(left)">
                                      <p:cBhvr>
                                        <p:cTn id="35" dur="500"/>
                                        <p:tgtEl>
                                          <p:spTgt spid="10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63" presetClass="path" presetSubtype="0" accel="50000" decel="50000" fill="hold" nodeType="clickEffect">
                                  <p:stCondLst>
                                    <p:cond delay="0"/>
                                  </p:stCondLst>
                                  <p:childTnLst>
                                    <p:animMotion origin="layout" path="M 1.14884E-6 -4.92964E-6 L 0.74521 -4.92964E-6 " pathEditMode="fixed" rAng="0" ptsTypes="AA">
                                      <p:cBhvr>
                                        <p:cTn id="44" dur="2000" fill="hold"/>
                                        <p:tgtEl>
                                          <p:spTgt spid="7"/>
                                        </p:tgtEl>
                                        <p:attrNameLst>
                                          <p:attrName>ppt_x</p:attrName>
                                          <p:attrName>ppt_y</p:attrName>
                                        </p:attrNameLst>
                                      </p:cBhvr>
                                      <p:rCtr x="37261"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nodeType="clickEffect">
                                  <p:stCondLst>
                                    <p:cond delay="0"/>
                                  </p:stCondLst>
                                  <p:childTnLst>
                                    <p:animEffect transition="out" filter="fade">
                                      <p:cBhvr>
                                        <p:cTn id="48" dur="500"/>
                                        <p:tgtEl>
                                          <p:spTgt spid="7"/>
                                        </p:tgtEl>
                                      </p:cBhvr>
                                    </p:animEffect>
                                    <p:set>
                                      <p:cBhvr>
                                        <p:cTn id="49" dur="1" fill="hold">
                                          <p:stCondLst>
                                            <p:cond delay="499"/>
                                          </p:stCondLst>
                                        </p:cTn>
                                        <p:tgtEl>
                                          <p:spTgt spid="7"/>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nodeType="click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wipe(right)">
                                      <p:cBhvr>
                                        <p:cTn id="54" dur="500"/>
                                        <p:tgtEl>
                                          <p:spTgt spid="9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nodeType="click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childTnLst>
                          </p:cTn>
                        </p:par>
                      </p:childTnLst>
                    </p:cTn>
                  </p:par>
                  <p:par>
                    <p:cTn id="60" fill="hold">
                      <p:stCondLst>
                        <p:cond delay="indefinite"/>
                      </p:stCondLst>
                      <p:childTnLst>
                        <p:par>
                          <p:cTn id="61" fill="hold">
                            <p:stCondLst>
                              <p:cond delay="0"/>
                            </p:stCondLst>
                            <p:childTnLst>
                              <p:par>
                                <p:cTn id="62" presetID="35" presetClass="path" presetSubtype="0" accel="50000" decel="50000" fill="hold" nodeType="clickEffect">
                                  <p:stCondLst>
                                    <p:cond delay="0"/>
                                  </p:stCondLst>
                                  <p:childTnLst>
                                    <p:animMotion origin="layout" path="M -4.48813E-6 -2.09714E-6 L -0.76257 0.00046 " pathEditMode="fixed" rAng="0" ptsTypes="AA">
                                      <p:cBhvr>
                                        <p:cTn id="63" dur="2000" fill="hold"/>
                                        <p:tgtEl>
                                          <p:spTgt spid="8"/>
                                        </p:tgtEl>
                                        <p:attrNameLst>
                                          <p:attrName>ppt_x</p:attrName>
                                          <p:attrName>ppt_y</p:attrName>
                                        </p:attrNameLst>
                                      </p:cBhvr>
                                      <p:rCtr x="-38129" y="23"/>
                                    </p:animMotion>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nodeType="clickEffect">
                                  <p:stCondLst>
                                    <p:cond delay="0"/>
                                  </p:stCondLst>
                                  <p:childTnLst>
                                    <p:animEffect transition="out" filter="fade">
                                      <p:cBhvr>
                                        <p:cTn id="67" dur="500"/>
                                        <p:tgtEl>
                                          <p:spTgt spid="8"/>
                                        </p:tgtEl>
                                      </p:cBhvr>
                                    </p:animEffect>
                                    <p:set>
                                      <p:cBhvr>
                                        <p:cTn id="68"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r>
              <a:rPr lang="en-US" dirty="0" smtClean="0"/>
              <a:t>Showcasing Service </a:t>
            </a:r>
            <a:r>
              <a:rPr lang="en-US" dirty="0"/>
              <a:t>Bus </a:t>
            </a:r>
            <a:r>
              <a:rPr lang="en-US" dirty="0" smtClean="0"/>
              <a:t>Relay</a:t>
            </a:r>
            <a:endParaRPr lang="en-US" dirty="0"/>
          </a:p>
        </p:txBody>
      </p:sp>
      <p:sp>
        <p:nvSpPr>
          <p:cNvPr id="3" name="Title 2"/>
          <p:cNvSpPr>
            <a:spLocks noGrp="1"/>
          </p:cNvSpPr>
          <p:nvPr>
            <p:ph type="title"/>
          </p:nvPr>
        </p:nvSpPr>
        <p:spPr/>
        <p:txBody>
          <a:bodyPr/>
          <a:lstStyle/>
          <a:p>
            <a:r>
              <a:rPr lang="en-US" b="1" dirty="0" smtClean="0"/>
              <a:t>Demo</a:t>
            </a:r>
            <a:r>
              <a:rPr lang="en-US" dirty="0"/>
              <a:t/>
            </a:r>
            <a:br>
              <a:rPr lang="en-US" dirty="0"/>
            </a:br>
            <a:r>
              <a:rPr lang="en-US" dirty="0" err="1"/>
              <a:t>Remoting</a:t>
            </a:r>
            <a:r>
              <a:rPr lang="en-US" dirty="0"/>
              <a:t> a WCF </a:t>
            </a:r>
            <a:r>
              <a:rPr lang="en-US" dirty="0" smtClean="0"/>
              <a:t>service</a:t>
            </a:r>
            <a:endParaRPr lang="en-US" dirty="0"/>
          </a:p>
        </p:txBody>
      </p:sp>
      <p:sp>
        <p:nvSpPr>
          <p:cNvPr id="4" name="TextBox 3"/>
          <p:cNvSpPr txBox="1"/>
          <p:nvPr/>
        </p:nvSpPr>
        <p:spPr>
          <a:xfrm>
            <a:off x="7589837" y="449262"/>
            <a:ext cx="4389437" cy="1066799"/>
          </a:xfrm>
          <a:prstGeom prst="rect">
            <a:avLst/>
          </a:prstGeom>
        </p:spPr>
        <p:txBody>
          <a:bodyPr vert="horz" lIns="182880" tIns="45720" rIns="182880" bIns="45720" rtlCol="0" anchor="t">
            <a:noAutofit/>
          </a:bodyPr>
          <a:lstStyle>
            <a:lvl1pPr defTabSz="914166">
              <a:spcBef>
                <a:spcPct val="0"/>
              </a:spcBef>
              <a:buNone/>
              <a:defRPr sz="5400" b="1">
                <a:gradFill>
                  <a:gsLst>
                    <a:gs pos="0">
                      <a:schemeClr val="tx1"/>
                    </a:gs>
                    <a:gs pos="100000">
                      <a:schemeClr val="tx1"/>
                    </a:gs>
                  </a:gsLst>
                  <a:lin ang="5400000" scaled="0"/>
                </a:gradFill>
                <a:latin typeface="+mj-lt"/>
                <a:ea typeface="+mj-ea"/>
                <a:cs typeface="+mj-cs"/>
              </a:defRPr>
            </a:lvl1pPr>
          </a:lstStyle>
          <a:p>
            <a:r>
              <a:rPr lang="en-US" sz="2800" dirty="0"/>
              <a:t>Audience Participation</a:t>
            </a:r>
          </a:p>
          <a:p>
            <a:r>
              <a:rPr lang="en-US" sz="2800" dirty="0"/>
              <a:t>http://tinyurl.com/sbrelay</a:t>
            </a:r>
          </a:p>
        </p:txBody>
      </p:sp>
    </p:spTree>
    <p:extLst>
      <p:ext uri="{BB962C8B-B14F-4D97-AF65-F5344CB8AC3E}">
        <p14:creationId xmlns:p14="http://schemas.microsoft.com/office/powerpoint/2010/main" val="35942282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ounded Rectangle 198"/>
          <p:cNvSpPr/>
          <p:nvPr/>
        </p:nvSpPr>
        <p:spPr bwMode="auto">
          <a:xfrm>
            <a:off x="4618037" y="2201862"/>
            <a:ext cx="3188830" cy="3046415"/>
          </a:xfrm>
          <a:prstGeom prst="roundRect">
            <a:avLst/>
          </a:prstGeom>
          <a:solidFill>
            <a:schemeClr val="bg1"/>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576" tIns="36576" rIns="34294" bIns="34294" numCol="1" spcCol="0" rtlCol="0" fromWordArt="0" anchor="t" anchorCtr="1" forceAA="0" compatLnSpc="1">
            <a:prstTxWarp prst="textNoShape">
              <a:avLst/>
            </a:prstTxWarp>
            <a:noAutofit/>
          </a:bodyPr>
          <a:lstStyle/>
          <a:p>
            <a:pPr algn="ctr" defTabSz="932406"/>
            <a:r>
              <a:rPr lang="en-US" sz="2000" spc="-102" dirty="0" smtClean="0">
                <a:solidFill>
                  <a:srgbClr val="C00000"/>
                </a:solidFill>
                <a:ea typeface="Segoe UI" pitchFamily="34" charset="0"/>
                <a:cs typeface="Segoe UI" pitchFamily="34" charset="0"/>
              </a:rPr>
              <a:t>Service Bus</a:t>
            </a:r>
            <a:endParaRPr lang="en-US" sz="2000" spc="-102" dirty="0">
              <a:solidFill>
                <a:srgbClr val="C00000"/>
              </a:solidFill>
              <a:ea typeface="Segoe UI" pitchFamily="34" charset="0"/>
              <a:cs typeface="Segoe UI" pitchFamily="34" charset="0"/>
            </a:endParaRPr>
          </a:p>
        </p:txBody>
      </p:sp>
      <p:grpSp>
        <p:nvGrpSpPr>
          <p:cNvPr id="20" name="Group 19"/>
          <p:cNvGrpSpPr/>
          <p:nvPr/>
        </p:nvGrpSpPr>
        <p:grpSpPr>
          <a:xfrm>
            <a:off x="6629857" y="3304308"/>
            <a:ext cx="624560" cy="269154"/>
            <a:chOff x="6675437" y="3438885"/>
            <a:chExt cx="624560" cy="269154"/>
          </a:xfrm>
        </p:grpSpPr>
        <p:cxnSp>
          <p:nvCxnSpPr>
            <p:cNvPr id="17" name="Straight Connector 16"/>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 name="Oval 17"/>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2" name="Group 21"/>
          <p:cNvGrpSpPr/>
          <p:nvPr/>
        </p:nvGrpSpPr>
        <p:grpSpPr>
          <a:xfrm>
            <a:off x="6629857" y="3609270"/>
            <a:ext cx="624560" cy="269154"/>
            <a:chOff x="6675437" y="3438885"/>
            <a:chExt cx="624560" cy="269154"/>
          </a:xfrm>
        </p:grpSpPr>
        <p:cxnSp>
          <p:nvCxnSpPr>
            <p:cNvPr id="23" name="Straight Connector 22"/>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 name="Oval 23"/>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5" name="Group 24"/>
          <p:cNvGrpSpPr/>
          <p:nvPr/>
        </p:nvGrpSpPr>
        <p:grpSpPr>
          <a:xfrm>
            <a:off x="6629857" y="3913908"/>
            <a:ext cx="624560" cy="269154"/>
            <a:chOff x="6675437" y="3438885"/>
            <a:chExt cx="624560" cy="269154"/>
          </a:xfrm>
        </p:grpSpPr>
        <p:cxnSp>
          <p:nvCxnSpPr>
            <p:cNvPr id="26" name="Straight Connector 25"/>
            <p:cNvCxnSpPr/>
            <p:nvPr/>
          </p:nvCxnSpPr>
          <p:spPr>
            <a:xfrm>
              <a:off x="6675437" y="3573462"/>
              <a:ext cx="4990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7" name="Oval 26"/>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29" name="Rounded Rectangle 28"/>
          <p:cNvSpPr/>
          <p:nvPr/>
        </p:nvSpPr>
        <p:spPr bwMode="auto">
          <a:xfrm>
            <a:off x="6751637" y="2732276"/>
            <a:ext cx="723900" cy="2023142"/>
          </a:xfrm>
          <a:prstGeom prst="roundRect">
            <a:avLst/>
          </a:prstGeom>
          <a:solidFill>
            <a:srgbClr val="E34A28">
              <a:alpha val="2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9" name="Elbow Connector 94"/>
          <p:cNvCxnSpPr>
            <a:stCxn id="18" idx="6"/>
            <a:endCxn id="56" idx="1"/>
          </p:cNvCxnSpPr>
          <p:nvPr/>
        </p:nvCxnSpPr>
        <p:spPr>
          <a:xfrm flipV="1">
            <a:off x="7254417" y="2666588"/>
            <a:ext cx="3383420" cy="7722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94"/>
          <p:cNvCxnSpPr>
            <a:stCxn id="24" idx="6"/>
            <a:endCxn id="79" idx="1"/>
          </p:cNvCxnSpPr>
          <p:nvPr/>
        </p:nvCxnSpPr>
        <p:spPr>
          <a:xfrm>
            <a:off x="7254417" y="3743847"/>
            <a:ext cx="1637929" cy="1013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4" name="Elbow Connector 94"/>
          <p:cNvCxnSpPr>
            <a:stCxn id="89" idx="5"/>
            <a:endCxn id="57" idx="1"/>
          </p:cNvCxnSpPr>
          <p:nvPr/>
        </p:nvCxnSpPr>
        <p:spPr>
          <a:xfrm>
            <a:off x="7218987" y="4448445"/>
            <a:ext cx="1699268" cy="169790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6" name="Elbow Connector 94"/>
          <p:cNvCxnSpPr>
            <a:stCxn id="27" idx="6"/>
            <a:endCxn id="54" idx="1"/>
          </p:cNvCxnSpPr>
          <p:nvPr/>
        </p:nvCxnSpPr>
        <p:spPr>
          <a:xfrm>
            <a:off x="7254417" y="4048485"/>
            <a:ext cx="3383420" cy="108098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84" name="Group 83"/>
          <p:cNvGrpSpPr/>
          <p:nvPr/>
        </p:nvGrpSpPr>
        <p:grpSpPr>
          <a:xfrm>
            <a:off x="6595110" y="2990532"/>
            <a:ext cx="659167" cy="269154"/>
            <a:chOff x="6640830" y="3438885"/>
            <a:chExt cx="659167" cy="269154"/>
          </a:xfrm>
        </p:grpSpPr>
        <p:cxnSp>
          <p:nvCxnSpPr>
            <p:cNvPr id="85" name="Straight Connector 84"/>
            <p:cNvCxnSpPr/>
            <p:nvPr/>
          </p:nvCxnSpPr>
          <p:spPr>
            <a:xfrm>
              <a:off x="6640830" y="3573462"/>
              <a:ext cx="53365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6" name="Oval 85"/>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87" name="Group 86"/>
          <p:cNvGrpSpPr/>
          <p:nvPr/>
        </p:nvGrpSpPr>
        <p:grpSpPr>
          <a:xfrm>
            <a:off x="6599237" y="4218708"/>
            <a:ext cx="659167" cy="269154"/>
            <a:chOff x="6640830" y="3438885"/>
            <a:chExt cx="659167" cy="269154"/>
          </a:xfrm>
        </p:grpSpPr>
        <p:cxnSp>
          <p:nvCxnSpPr>
            <p:cNvPr id="88" name="Straight Connector 87"/>
            <p:cNvCxnSpPr/>
            <p:nvPr/>
          </p:nvCxnSpPr>
          <p:spPr>
            <a:xfrm>
              <a:off x="6640830" y="3573462"/>
              <a:ext cx="53365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9" name="Oval 88"/>
            <p:cNvSpPr/>
            <p:nvPr/>
          </p:nvSpPr>
          <p:spPr bwMode="auto">
            <a:xfrm>
              <a:off x="7030843" y="3438885"/>
              <a:ext cx="269154" cy="269154"/>
            </a:xfrm>
            <a:prstGeom prst="ellipse">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4" name="Rounded Rectangle 3"/>
          <p:cNvSpPr/>
          <p:nvPr/>
        </p:nvSpPr>
        <p:spPr bwMode="auto">
          <a:xfrm>
            <a:off x="5109247" y="2973904"/>
            <a:ext cx="1524000" cy="1524000"/>
          </a:xfrm>
          <a:prstGeom prst="roundRect">
            <a:avLst/>
          </a:prstGeom>
          <a:solidFill>
            <a:srgbClr val="E34A28"/>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ctr" anchorCtr="1"/>
          <a:lstStyle/>
          <a:p>
            <a:pPr algn="ct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Transform Requests Topic</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97" name="Elbow Connector 94"/>
          <p:cNvCxnSpPr>
            <a:stCxn id="86" idx="7"/>
            <a:endCxn id="92" idx="1"/>
          </p:cNvCxnSpPr>
          <p:nvPr/>
        </p:nvCxnSpPr>
        <p:spPr>
          <a:xfrm flipV="1">
            <a:off x="7214860" y="1211262"/>
            <a:ext cx="1670377" cy="181868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153" name="Group 152"/>
          <p:cNvGrpSpPr/>
          <p:nvPr/>
        </p:nvGrpSpPr>
        <p:grpSpPr>
          <a:xfrm>
            <a:off x="735541" y="520295"/>
            <a:ext cx="1396783" cy="1396783"/>
            <a:chOff x="307389" y="2967578"/>
            <a:chExt cx="1524000" cy="1524000"/>
          </a:xfrm>
        </p:grpSpPr>
        <p:sp>
          <p:nvSpPr>
            <p:cNvPr id="154" name="Rounded Rectangle 153"/>
            <p:cNvSpPr/>
            <p:nvPr/>
          </p:nvSpPr>
          <p:spPr bwMode="auto">
            <a:xfrm>
              <a:off x="307389" y="2967578"/>
              <a:ext cx="1524000" cy="1524000"/>
            </a:xfrm>
            <a:prstGeom prst="roundRect">
              <a:avLst/>
            </a:prstGeom>
            <a:solidFill>
              <a:srgbClr val="E34A28"/>
            </a:solidFill>
            <a:ln w="9525" cap="flat" cmpd="sng" algn="ctr">
              <a:solidFill>
                <a:srgbClr val="00BCF2">
                  <a:shade val="95000"/>
                  <a:satMod val="105000"/>
                </a:srgbClr>
              </a:solidFill>
              <a:prstDash val="solid"/>
              <a:headEnd type="none" w="med" len="med"/>
              <a:tailEnd type="none" w="med" len="med"/>
            </a:ln>
            <a:effectLst/>
          </p:spPr>
          <p:txBody>
            <a:bodyPr lIns="36576" tIns="36576" rIns="34294" bIns="34294" rtlCol="0" anchor="ctr" anchorCtr="1"/>
            <a:lstStyle/>
            <a:p>
              <a:pPr algn="ctr" defTabSz="932406"/>
              <a:endParaRPr lang="en-US" sz="2000" kern="0" spc="-102"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5" name="Group 154"/>
            <p:cNvGrpSpPr/>
            <p:nvPr/>
          </p:nvGrpSpPr>
          <p:grpSpPr>
            <a:xfrm>
              <a:off x="459789" y="3119978"/>
              <a:ext cx="1219200" cy="1219200"/>
              <a:chOff x="2674937" y="3119978"/>
              <a:chExt cx="1219200" cy="1219200"/>
            </a:xfrm>
          </p:grpSpPr>
          <p:sp>
            <p:nvSpPr>
              <p:cNvPr id="156" name="Rounded Rectangle 155"/>
              <p:cNvSpPr/>
              <p:nvPr/>
            </p:nvSpPr>
            <p:spPr bwMode="auto">
              <a:xfrm>
                <a:off x="2674937" y="3119978"/>
                <a:ext cx="1219200" cy="1219200"/>
              </a:xfrm>
              <a:prstGeom prst="roundRect">
                <a:avLst/>
              </a:prstGeom>
              <a:solidFill>
                <a:srgbClr val="FFFFFF"/>
              </a:solidFill>
              <a:ln w="9525" cap="flat" cmpd="sng" algn="ctr">
                <a:noFill/>
                <a:prstDash val="solid"/>
                <a:headEnd type="none" w="med" len="med"/>
                <a:tailEnd type="none" w="med" len="med"/>
              </a:ln>
              <a:effectLst/>
            </p:spPr>
            <p:txBody>
              <a:bodyPr lIns="91440" tIns="91440" rIns="34294" bIns="34294" rtlCol="0" anchor="t" anchorCtr="0"/>
              <a:lstStyle/>
              <a:p>
                <a:pPr algn="ctr" defTabSz="932406"/>
                <a:endParaRPr lang="en-US" sz="1600" kern="0" spc="-102"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57" name="Picture 15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1143" y="3259849"/>
                <a:ext cx="966788" cy="939458"/>
              </a:xfrm>
              <a:prstGeom prst="rect">
                <a:avLst/>
              </a:prstGeom>
            </p:spPr>
          </p:pic>
        </p:grpSp>
      </p:grpSp>
      <p:sp>
        <p:nvSpPr>
          <p:cNvPr id="158" name="Rounded Rectangle 157"/>
          <p:cNvSpPr/>
          <p:nvPr/>
        </p:nvSpPr>
        <p:spPr bwMode="auto">
          <a:xfrm>
            <a:off x="173845" y="3725862"/>
            <a:ext cx="2234392" cy="3160018"/>
          </a:xfrm>
          <a:prstGeom prst="roundRect">
            <a:avLst/>
          </a:prstGeom>
          <a:noFill/>
          <a:ln w="9525" cap="flat" cmpd="sng" algn="ctr">
            <a:solidFill>
              <a:srgbClr val="00BCF2">
                <a:shade val="95000"/>
                <a:satMod val="105000"/>
              </a:srgbClr>
            </a:solidFill>
            <a:prstDash val="solid"/>
            <a:headEnd type="none" w="med" len="med"/>
            <a:tailEnd type="none" w="med" len="med"/>
          </a:ln>
          <a:effectLst/>
        </p:spPr>
        <p:txBody>
          <a:bodyPr vert="vert270" lIns="36576" tIns="36576" rIns="34294" bIns="34294" rtlCol="0" anchor="t" anchorCtr="1"/>
          <a:lstStyle/>
          <a:p>
            <a:pPr algn="ctr" defTabSz="932406"/>
            <a:r>
              <a:rPr lang="en-US" sz="2000" kern="0" spc="-102" dirty="0">
                <a:solidFill>
                  <a:srgbClr val="C00000"/>
                </a:solidFill>
                <a:ea typeface="Segoe UI" pitchFamily="34" charset="0"/>
                <a:cs typeface="Segoe UI" pitchFamily="34" charset="0"/>
              </a:rPr>
              <a:t>Windows (on-</a:t>
            </a:r>
            <a:r>
              <a:rPr lang="en-US" sz="2000" kern="0" spc="-102" dirty="0" err="1">
                <a:solidFill>
                  <a:srgbClr val="C00000"/>
                </a:solidFill>
                <a:ea typeface="Segoe UI" pitchFamily="34" charset="0"/>
                <a:cs typeface="Segoe UI" pitchFamily="34" charset="0"/>
              </a:rPr>
              <a:t>prem</a:t>
            </a:r>
            <a:r>
              <a:rPr lang="en-US" sz="2000" kern="0" spc="-102" dirty="0">
                <a:solidFill>
                  <a:srgbClr val="C00000"/>
                </a:solidFill>
                <a:ea typeface="Segoe UI" pitchFamily="34" charset="0"/>
                <a:cs typeface="Segoe UI" pitchFamily="34" charset="0"/>
              </a:rPr>
              <a:t>)</a:t>
            </a:r>
          </a:p>
        </p:txBody>
      </p:sp>
      <p:grpSp>
        <p:nvGrpSpPr>
          <p:cNvPr id="159" name="Group 158"/>
          <p:cNvGrpSpPr/>
          <p:nvPr/>
        </p:nvGrpSpPr>
        <p:grpSpPr>
          <a:xfrm>
            <a:off x="735541" y="2024279"/>
            <a:ext cx="1396783" cy="1396783"/>
            <a:chOff x="2410826" y="525462"/>
            <a:chExt cx="1524000" cy="1524000"/>
          </a:xfrm>
        </p:grpSpPr>
        <p:sp>
          <p:nvSpPr>
            <p:cNvPr id="160" name="Rounded Rectangle 159"/>
            <p:cNvSpPr/>
            <p:nvPr/>
          </p:nvSpPr>
          <p:spPr bwMode="auto">
            <a:xfrm>
              <a:off x="2410826" y="525462"/>
              <a:ext cx="1524000" cy="1524000"/>
            </a:xfrm>
            <a:prstGeom prst="roundRect">
              <a:avLst/>
            </a:prstGeom>
            <a:solidFill>
              <a:srgbClr val="E34A28"/>
            </a:solidFill>
            <a:ln w="9525" cap="flat" cmpd="sng" algn="ctr">
              <a:solidFill>
                <a:srgbClr val="00BCF2">
                  <a:shade val="95000"/>
                  <a:satMod val="105000"/>
                </a:srgbClr>
              </a:solidFill>
              <a:prstDash val="solid"/>
              <a:headEnd type="none" w="med" len="med"/>
              <a:tailEnd type="none" w="med" len="med"/>
            </a:ln>
            <a:effectLst/>
          </p:spPr>
          <p:txBody>
            <a:bodyPr lIns="36576" tIns="36576" rIns="34294" bIns="34294" rtlCol="0" anchor="ctr" anchorCtr="1"/>
            <a:lstStyle/>
            <a:p>
              <a:pPr algn="ctr" defTabSz="932406"/>
              <a:endParaRPr lang="en-US" sz="2000" kern="0" spc="-102"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61" name="Group 160"/>
            <p:cNvGrpSpPr/>
            <p:nvPr/>
          </p:nvGrpSpPr>
          <p:grpSpPr>
            <a:xfrm>
              <a:off x="2563226" y="677862"/>
              <a:ext cx="1219200" cy="1219200"/>
              <a:chOff x="5989637" y="5024701"/>
              <a:chExt cx="1219200" cy="1219200"/>
            </a:xfrm>
          </p:grpSpPr>
          <p:sp>
            <p:nvSpPr>
              <p:cNvPr id="162" name="Rounded Rectangle 161"/>
              <p:cNvSpPr/>
              <p:nvPr/>
            </p:nvSpPr>
            <p:spPr bwMode="auto">
              <a:xfrm>
                <a:off x="5989637" y="5024701"/>
                <a:ext cx="1219200" cy="1219200"/>
              </a:xfrm>
              <a:prstGeom prst="roundRect">
                <a:avLst/>
              </a:prstGeom>
              <a:solidFill>
                <a:srgbClr val="FFFFFF"/>
              </a:solidFill>
              <a:ln w="9525" cap="flat" cmpd="sng" algn="ctr">
                <a:noFill/>
                <a:prstDash val="solid"/>
                <a:headEnd type="none" w="med" len="med"/>
                <a:tailEnd type="none" w="med" len="med"/>
              </a:ln>
              <a:effectLst/>
            </p:spPr>
            <p:txBody>
              <a:bodyPr lIns="91440" tIns="91440" rIns="34294" bIns="34294" rtlCol="0" anchor="t" anchorCtr="0"/>
              <a:lstStyle/>
              <a:p>
                <a:pPr algn="ctr" defTabSz="932406"/>
                <a:endParaRPr lang="en-US" sz="1600" kern="0" spc="-102"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63" name="Picture 1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3068" y="5258629"/>
                <a:ext cx="1072337" cy="753233"/>
              </a:xfrm>
              <a:prstGeom prst="rect">
                <a:avLst/>
              </a:prstGeom>
            </p:spPr>
          </p:pic>
        </p:grpSp>
      </p:grpSp>
      <p:grpSp>
        <p:nvGrpSpPr>
          <p:cNvPr id="164" name="Group 163"/>
          <p:cNvGrpSpPr/>
          <p:nvPr/>
        </p:nvGrpSpPr>
        <p:grpSpPr>
          <a:xfrm>
            <a:off x="773641" y="5380031"/>
            <a:ext cx="1360546" cy="1360546"/>
            <a:chOff x="4180849" y="4431084"/>
            <a:chExt cx="1524000" cy="1524000"/>
          </a:xfrm>
        </p:grpSpPr>
        <p:sp>
          <p:nvSpPr>
            <p:cNvPr id="165" name="Rounded Rectangle 164"/>
            <p:cNvSpPr/>
            <p:nvPr/>
          </p:nvSpPr>
          <p:spPr bwMode="auto">
            <a:xfrm>
              <a:off x="4180849" y="4431084"/>
              <a:ext cx="1524000" cy="1524000"/>
            </a:xfrm>
            <a:prstGeom prst="roundRect">
              <a:avLst/>
            </a:prstGeom>
            <a:solidFill>
              <a:srgbClr val="E34A28"/>
            </a:solidFill>
            <a:ln w="9525" cap="flat" cmpd="sng" algn="ctr">
              <a:solidFill>
                <a:srgbClr val="00BCF2">
                  <a:shade val="95000"/>
                  <a:satMod val="105000"/>
                </a:srgbClr>
              </a:solidFill>
              <a:prstDash val="solid"/>
              <a:headEnd type="none" w="med" len="med"/>
              <a:tailEnd type="none" w="med" len="med"/>
            </a:ln>
            <a:effectLst/>
          </p:spPr>
          <p:txBody>
            <a:bodyPr vert="vert270" lIns="36576" tIns="36576" rIns="34294" bIns="34294" rtlCol="0" anchor="ctr" anchorCtr="1"/>
            <a:lstStyle/>
            <a:p>
              <a:pPr algn="ctr" defTabSz="932406"/>
              <a:endParaRPr lang="en-US" sz="2000" kern="0" spc="-102"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66" name="Group 165"/>
            <p:cNvGrpSpPr/>
            <p:nvPr/>
          </p:nvGrpSpPr>
          <p:grpSpPr>
            <a:xfrm>
              <a:off x="4333249" y="4583484"/>
              <a:ext cx="1219200" cy="1219200"/>
              <a:chOff x="2746735" y="1336110"/>
              <a:chExt cx="1219200" cy="1219200"/>
            </a:xfrm>
          </p:grpSpPr>
          <p:sp>
            <p:nvSpPr>
              <p:cNvPr id="167" name="Rounded Rectangle 166"/>
              <p:cNvSpPr/>
              <p:nvPr/>
            </p:nvSpPr>
            <p:spPr bwMode="auto">
              <a:xfrm>
                <a:off x="2746735" y="1336110"/>
                <a:ext cx="1219200" cy="1219200"/>
              </a:xfrm>
              <a:prstGeom prst="roundRect">
                <a:avLst/>
              </a:prstGeom>
              <a:solidFill>
                <a:srgbClr val="FFFFFF"/>
              </a:solidFill>
              <a:ln w="9525" cap="flat" cmpd="sng" algn="ctr">
                <a:noFill/>
                <a:prstDash val="solid"/>
                <a:headEnd type="none" w="med" len="med"/>
                <a:tailEnd type="none" w="med" len="med"/>
              </a:ln>
              <a:effectLst/>
            </p:spPr>
            <p:txBody>
              <a:bodyPr vert="vert270" lIns="91440" tIns="91440" rIns="34294" bIns="34294" rtlCol="0" anchor="t" anchorCtr="0"/>
              <a:lstStyle/>
              <a:p>
                <a:pPr algn="ctr" defTabSz="932406"/>
                <a:endParaRPr lang="en-US" sz="1600" kern="0" spc="-102"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68" name="Picture 2" descr="http://www.my-programming.com/wp-content/uploads/2011/09/java_logo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6254" y="1384698"/>
                <a:ext cx="1033709" cy="1033709"/>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69" name="Group 168"/>
          <p:cNvGrpSpPr/>
          <p:nvPr/>
        </p:nvGrpSpPr>
        <p:grpSpPr>
          <a:xfrm>
            <a:off x="735541" y="3848933"/>
            <a:ext cx="1436746" cy="1436746"/>
            <a:chOff x="6366785" y="3272708"/>
            <a:chExt cx="1524000" cy="1524000"/>
          </a:xfrm>
        </p:grpSpPr>
        <p:sp>
          <p:nvSpPr>
            <p:cNvPr id="170" name="Rounded Rectangle 169"/>
            <p:cNvSpPr/>
            <p:nvPr/>
          </p:nvSpPr>
          <p:spPr bwMode="auto">
            <a:xfrm>
              <a:off x="6366785" y="3272708"/>
              <a:ext cx="1524000" cy="1524000"/>
            </a:xfrm>
            <a:prstGeom prst="roundRect">
              <a:avLst/>
            </a:prstGeom>
            <a:solidFill>
              <a:srgbClr val="E34A28"/>
            </a:solidFill>
            <a:ln w="9525" cap="flat" cmpd="sng" algn="ctr">
              <a:solidFill>
                <a:srgbClr val="00BCF2">
                  <a:shade val="95000"/>
                  <a:satMod val="105000"/>
                </a:srgbClr>
              </a:solidFill>
              <a:prstDash val="solid"/>
              <a:headEnd type="none" w="med" len="med"/>
              <a:tailEnd type="none" w="med" len="med"/>
            </a:ln>
            <a:effectLst/>
          </p:spPr>
          <p:txBody>
            <a:bodyPr vert="vert270" lIns="36576" tIns="36576" rIns="34294" bIns="34294" rtlCol="0" anchor="ctr" anchorCtr="1"/>
            <a:lstStyle/>
            <a:p>
              <a:pPr algn="ctr" defTabSz="932406"/>
              <a:endParaRPr lang="en-US" sz="2000" kern="0" spc="-102"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1" name="Group 170"/>
            <p:cNvGrpSpPr/>
            <p:nvPr/>
          </p:nvGrpSpPr>
          <p:grpSpPr>
            <a:xfrm>
              <a:off x="6525805" y="3425108"/>
              <a:ext cx="1219200" cy="1219200"/>
              <a:chOff x="2674937" y="4988353"/>
              <a:chExt cx="1219200" cy="1219200"/>
            </a:xfrm>
          </p:grpSpPr>
          <p:sp>
            <p:nvSpPr>
              <p:cNvPr id="172" name="Rounded Rectangle 171"/>
              <p:cNvSpPr/>
              <p:nvPr/>
            </p:nvSpPr>
            <p:spPr bwMode="auto">
              <a:xfrm>
                <a:off x="2674937" y="4988353"/>
                <a:ext cx="1219200" cy="1219200"/>
              </a:xfrm>
              <a:prstGeom prst="roundRect">
                <a:avLst/>
              </a:prstGeom>
              <a:solidFill>
                <a:srgbClr val="FFFFFF"/>
              </a:solidFill>
              <a:ln w="9525" cap="flat" cmpd="sng" algn="ctr">
                <a:noFill/>
                <a:prstDash val="solid"/>
                <a:headEnd type="none" w="med" len="med"/>
                <a:tailEnd type="none" w="med" len="med"/>
              </a:ln>
              <a:effectLst/>
            </p:spPr>
            <p:txBody>
              <a:bodyPr vert="vert270" lIns="91440" tIns="91440" rIns="34294" bIns="34294" rtlCol="0" anchor="t" anchorCtr="0"/>
              <a:lstStyle/>
              <a:p>
                <a:pPr algn="ctr" defTabSz="932406"/>
                <a:endParaRPr lang="en-US" sz="1600" kern="0" spc="-102"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73" name="Picture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5717" y="5145760"/>
                <a:ext cx="1178719" cy="878946"/>
              </a:xfrm>
              <a:prstGeom prst="rect">
                <a:avLst/>
              </a:prstGeom>
            </p:spPr>
          </p:pic>
        </p:grpSp>
      </p:grpSp>
      <p:sp>
        <p:nvSpPr>
          <p:cNvPr id="174" name="Rounded Rectangle 173"/>
          <p:cNvSpPr/>
          <p:nvPr/>
        </p:nvSpPr>
        <p:spPr bwMode="auto">
          <a:xfrm>
            <a:off x="173845" y="413444"/>
            <a:ext cx="2234392" cy="3160018"/>
          </a:xfrm>
          <a:prstGeom prst="roundRect">
            <a:avLst/>
          </a:prstGeom>
          <a:noFill/>
          <a:ln w="9525" cap="flat" cmpd="sng" algn="ctr">
            <a:solidFill>
              <a:srgbClr val="00BCF2">
                <a:shade val="95000"/>
                <a:satMod val="105000"/>
              </a:srgbClr>
            </a:solidFill>
            <a:prstDash val="solid"/>
            <a:headEnd type="none" w="med" len="med"/>
            <a:tailEnd type="none" w="med" len="med"/>
          </a:ln>
          <a:effectLst/>
        </p:spPr>
        <p:txBody>
          <a:bodyPr vert="vert270" lIns="36576" tIns="36576" rIns="34294" bIns="34294" rtlCol="0" anchor="t" anchorCtr="1"/>
          <a:lstStyle/>
          <a:p>
            <a:pPr algn="ctr" defTabSz="932406"/>
            <a:r>
              <a:rPr lang="en-US" sz="2000" kern="0" spc="-102" dirty="0" smtClean="0">
                <a:solidFill>
                  <a:srgbClr val="C00000"/>
                </a:solidFill>
                <a:ea typeface="Segoe UI" pitchFamily="34" charset="0"/>
                <a:cs typeface="Segoe UI" pitchFamily="34" charset="0"/>
              </a:rPr>
              <a:t>Linux (Azure)</a:t>
            </a:r>
          </a:p>
        </p:txBody>
      </p:sp>
      <p:grpSp>
        <p:nvGrpSpPr>
          <p:cNvPr id="3" name="Group 2"/>
          <p:cNvGrpSpPr/>
          <p:nvPr/>
        </p:nvGrpSpPr>
        <p:grpSpPr>
          <a:xfrm>
            <a:off x="10637837" y="4367474"/>
            <a:ext cx="1524000" cy="1524000"/>
            <a:chOff x="10637837" y="4367474"/>
            <a:chExt cx="1524000" cy="1524000"/>
          </a:xfrm>
        </p:grpSpPr>
        <p:sp>
          <p:nvSpPr>
            <p:cNvPr id="54" name="Rounded Rectangle 53"/>
            <p:cNvSpPr/>
            <p:nvPr/>
          </p:nvSpPr>
          <p:spPr bwMode="auto">
            <a:xfrm>
              <a:off x="10637837" y="4367474"/>
              <a:ext cx="1524000" cy="1524000"/>
            </a:xfrm>
            <a:prstGeom prst="roundRect">
              <a:avLst/>
            </a:prstGeom>
            <a:solidFill>
              <a:schemeClr val="bg1"/>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6576" tIns="36576" rIns="34294" bIns="34294" rtlCol="0" anchor="t" anchorCtr="1"/>
            <a:lstStyle/>
            <a:p>
              <a:pPr algn="ctr" defTabSz="932406"/>
              <a:r>
                <a:rPr lang="en-US" sz="2000" spc="-102" dirty="0" err="1" smtClean="0">
                  <a:solidFill>
                    <a:srgbClr val="C00000"/>
                  </a:solidFill>
                  <a:ea typeface="Segoe UI" pitchFamily="34" charset="0"/>
                  <a:cs typeface="Segoe UI" pitchFamily="34" charset="0"/>
                </a:rPr>
                <a:t>Archiver</a:t>
              </a:r>
              <a:endParaRPr lang="en-US" sz="2000" spc="-102" dirty="0" smtClean="0">
                <a:solidFill>
                  <a:srgbClr val="C00000"/>
                </a:solidFill>
                <a:ea typeface="Segoe UI" pitchFamily="34" charset="0"/>
                <a:cs typeface="Segoe UI" pitchFamily="34" charset="0"/>
              </a:endParaRPr>
            </a:p>
          </p:txBody>
        </p:sp>
        <p:pic>
          <p:nvPicPr>
            <p:cNvPr id="181" name="Picture 4" descr="http://img.viralpatel.net/2011/02/spring-logo.png"/>
            <p:cNvPicPr>
              <a:picLocks noChangeAspect="1" noChangeArrowheads="1"/>
            </p:cNvPicPr>
            <p:nvPr/>
          </p:nvPicPr>
          <p:blipFill rotWithShape="1">
            <a:blip r:embed="rId6">
              <a:extLst>
                <a:ext uri="{28A0092B-C50C-407E-A947-70E740481C1C}">
                  <a14:useLocalDpi xmlns:a14="http://schemas.microsoft.com/office/drawing/2010/main" val="0"/>
                </a:ext>
              </a:extLst>
            </a:blip>
            <a:srcRect l="10901" t="4804" r="11580" b="10427"/>
            <a:stretch/>
          </p:blipFill>
          <p:spPr bwMode="auto">
            <a:xfrm>
              <a:off x="10817571" y="5021262"/>
              <a:ext cx="1145769" cy="73329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10637837" y="1904588"/>
            <a:ext cx="1524000" cy="1524000"/>
            <a:chOff x="10637837" y="1904588"/>
            <a:chExt cx="1524000" cy="1524000"/>
          </a:xfrm>
        </p:grpSpPr>
        <p:sp>
          <p:nvSpPr>
            <p:cNvPr id="56" name="Rounded Rectangle 55"/>
            <p:cNvSpPr/>
            <p:nvPr/>
          </p:nvSpPr>
          <p:spPr bwMode="auto">
            <a:xfrm>
              <a:off x="10637837" y="1904588"/>
              <a:ext cx="1524000" cy="1524000"/>
            </a:xfrm>
            <a:prstGeom prst="roundRect">
              <a:avLst/>
            </a:prstGeom>
            <a:solidFill>
              <a:schemeClr val="bg1"/>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576" tIns="36576" rIns="34294" bIns="34294" numCol="1" spcCol="0" rtlCol="0" fromWordArt="0" anchor="t" anchorCtr="1" forceAA="0" compatLnSpc="1">
              <a:prstTxWarp prst="textNoShape">
                <a:avLst/>
              </a:prstTxWarp>
              <a:noAutofit/>
            </a:bodyPr>
            <a:lstStyle/>
            <a:p>
              <a:pPr algn="ctr" defTabSz="932406"/>
              <a:r>
                <a:rPr lang="en-US" sz="2000" spc="-102" dirty="0" smtClean="0">
                  <a:solidFill>
                    <a:srgbClr val="C00000"/>
                  </a:solidFill>
                  <a:ea typeface="Segoe UI" pitchFamily="34" charset="0"/>
                  <a:cs typeface="Segoe UI" pitchFamily="34" charset="0"/>
                </a:rPr>
                <a:t>Monitor</a:t>
              </a:r>
              <a:endParaRPr lang="en-US" sz="2000" spc="-102" dirty="0">
                <a:solidFill>
                  <a:srgbClr val="C00000"/>
                </a:solidFill>
                <a:ea typeface="Segoe UI" pitchFamily="34" charset="0"/>
                <a:cs typeface="Segoe UI" pitchFamily="34" charset="0"/>
              </a:endParaRPr>
            </a:p>
          </p:txBody>
        </p:sp>
        <p:pic>
          <p:nvPicPr>
            <p:cNvPr id="182" name="Picture 2" descr="http://www.my-programming.com/wp-content/uploads/2011/09/java_logo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9035" y="2439433"/>
              <a:ext cx="922840" cy="9228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8892346" y="3083147"/>
            <a:ext cx="1524000" cy="1524000"/>
            <a:chOff x="8892346" y="3083147"/>
            <a:chExt cx="1524000" cy="1524000"/>
          </a:xfrm>
        </p:grpSpPr>
        <p:sp>
          <p:nvSpPr>
            <p:cNvPr id="79" name="Rounded Rectangle 78"/>
            <p:cNvSpPr/>
            <p:nvPr/>
          </p:nvSpPr>
          <p:spPr bwMode="auto">
            <a:xfrm>
              <a:off x="8892346" y="3083147"/>
              <a:ext cx="1524000" cy="1524000"/>
            </a:xfrm>
            <a:prstGeom prst="roundRect">
              <a:avLst/>
            </a:prstGeom>
            <a:solidFill>
              <a:schemeClr val="bg1"/>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576" tIns="36576" rIns="34294" bIns="34294" numCol="1" spcCol="0" rtlCol="0" fromWordArt="0" anchor="t" anchorCtr="1" forceAA="0" compatLnSpc="1">
              <a:prstTxWarp prst="textNoShape">
                <a:avLst/>
              </a:prstTxWarp>
              <a:noAutofit/>
            </a:bodyPr>
            <a:lstStyle/>
            <a:p>
              <a:pPr algn="ctr" defTabSz="932406"/>
              <a:r>
                <a:rPr lang="en-US" sz="2000" spc="-102" dirty="0" smtClean="0">
                  <a:solidFill>
                    <a:srgbClr val="C00000"/>
                  </a:solidFill>
                  <a:ea typeface="Segoe UI" pitchFamily="34" charset="0"/>
                  <a:cs typeface="Segoe UI" pitchFamily="34" charset="0"/>
                </a:rPr>
                <a:t>Transformer</a:t>
              </a:r>
              <a:endParaRPr lang="en-US" sz="2000" spc="-102" dirty="0">
                <a:solidFill>
                  <a:srgbClr val="C00000"/>
                </a:solidFill>
                <a:ea typeface="Segoe UI" pitchFamily="34" charset="0"/>
                <a:cs typeface="Segoe UI" pitchFamily="34" charset="0"/>
              </a:endParaRPr>
            </a:p>
          </p:txBody>
        </p:sp>
        <p:pic>
          <p:nvPicPr>
            <p:cNvPr id="183" name="Picture 2" descr="http://www.my-programming.com/wp-content/uploads/2011/09/java_logo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92926" y="3616782"/>
              <a:ext cx="922840" cy="9228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8918255" y="5384353"/>
            <a:ext cx="1524000" cy="1524000"/>
            <a:chOff x="8918255" y="5384353"/>
            <a:chExt cx="1524000" cy="1524000"/>
          </a:xfrm>
        </p:grpSpPr>
        <p:sp>
          <p:nvSpPr>
            <p:cNvPr id="57" name="Rounded Rectangle 56"/>
            <p:cNvSpPr/>
            <p:nvPr/>
          </p:nvSpPr>
          <p:spPr bwMode="auto">
            <a:xfrm>
              <a:off x="8918255" y="5384353"/>
              <a:ext cx="1524000" cy="1524000"/>
            </a:xfrm>
            <a:prstGeom prst="roundRect">
              <a:avLst/>
            </a:prstGeom>
            <a:solidFill>
              <a:schemeClr val="bg1"/>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576" tIns="36576" rIns="34294" bIns="34294" numCol="1" spcCol="0" rtlCol="0" fromWordArt="0" anchor="t" anchorCtr="1" forceAA="0" compatLnSpc="1">
              <a:prstTxWarp prst="textNoShape">
                <a:avLst/>
              </a:prstTxWarp>
              <a:noAutofit/>
            </a:bodyPr>
            <a:lstStyle/>
            <a:p>
              <a:pPr algn="ctr" defTabSz="932406"/>
              <a:r>
                <a:rPr lang="en-US" sz="2000" spc="-102" dirty="0" smtClean="0">
                  <a:solidFill>
                    <a:srgbClr val="C00000"/>
                  </a:solidFill>
                  <a:ea typeface="Segoe UI" pitchFamily="34" charset="0"/>
                  <a:cs typeface="Segoe UI" pitchFamily="34" charset="0"/>
                </a:rPr>
                <a:t>Twitter</a:t>
              </a:r>
              <a:endParaRPr lang="en-US" sz="2000" spc="-102" dirty="0">
                <a:solidFill>
                  <a:srgbClr val="C00000"/>
                </a:solidFill>
                <a:ea typeface="Segoe UI" pitchFamily="34" charset="0"/>
                <a:cs typeface="Segoe UI" pitchFamily="34" charset="0"/>
              </a:endParaRPr>
            </a:p>
          </p:txBody>
        </p:sp>
        <p:pic>
          <p:nvPicPr>
            <p:cNvPr id="184" name="Picture 18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3662" y="5911953"/>
              <a:ext cx="1111234" cy="828624"/>
            </a:xfrm>
            <a:prstGeom prst="rect">
              <a:avLst/>
            </a:prstGeom>
          </p:spPr>
        </p:pic>
      </p:grpSp>
      <p:cxnSp>
        <p:nvCxnSpPr>
          <p:cNvPr id="185" name="Elbow Connector 94"/>
          <p:cNvCxnSpPr>
            <a:stCxn id="154" idx="3"/>
          </p:cNvCxnSpPr>
          <p:nvPr/>
        </p:nvCxnSpPr>
        <p:spPr>
          <a:xfrm>
            <a:off x="2132324" y="1218687"/>
            <a:ext cx="2976923" cy="20677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8" name="Elbow Connector 94"/>
          <p:cNvCxnSpPr>
            <a:stCxn id="160" idx="3"/>
          </p:cNvCxnSpPr>
          <p:nvPr/>
        </p:nvCxnSpPr>
        <p:spPr>
          <a:xfrm>
            <a:off x="2132324" y="2722671"/>
            <a:ext cx="2973533" cy="79274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1" name="Elbow Connector 94"/>
          <p:cNvCxnSpPr>
            <a:stCxn id="170" idx="3"/>
          </p:cNvCxnSpPr>
          <p:nvPr/>
        </p:nvCxnSpPr>
        <p:spPr>
          <a:xfrm flipV="1">
            <a:off x="2172287" y="3878424"/>
            <a:ext cx="2936960" cy="6888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5" name="Elbow Connector 94"/>
          <p:cNvCxnSpPr>
            <a:stCxn id="165" idx="3"/>
          </p:cNvCxnSpPr>
          <p:nvPr/>
        </p:nvCxnSpPr>
        <p:spPr>
          <a:xfrm flipV="1">
            <a:off x="2134187" y="4165401"/>
            <a:ext cx="2971670" cy="18949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8885237" y="449262"/>
            <a:ext cx="2667000" cy="1524000"/>
            <a:chOff x="8885237" y="449262"/>
            <a:chExt cx="2667000" cy="1524000"/>
          </a:xfrm>
        </p:grpSpPr>
        <p:grpSp>
          <p:nvGrpSpPr>
            <p:cNvPr id="7" name="Group 6"/>
            <p:cNvGrpSpPr/>
            <p:nvPr/>
          </p:nvGrpSpPr>
          <p:grpSpPr>
            <a:xfrm>
              <a:off x="8885237" y="449262"/>
              <a:ext cx="2667000" cy="1524000"/>
              <a:chOff x="8885237" y="449262"/>
              <a:chExt cx="2667000" cy="1524000"/>
            </a:xfrm>
          </p:grpSpPr>
          <p:sp>
            <p:nvSpPr>
              <p:cNvPr id="92" name="Rounded Rectangle 91"/>
              <p:cNvSpPr/>
              <p:nvPr/>
            </p:nvSpPr>
            <p:spPr bwMode="auto">
              <a:xfrm>
                <a:off x="8885237" y="449262"/>
                <a:ext cx="1524000" cy="1524000"/>
              </a:xfrm>
              <a:prstGeom prst="roundRect">
                <a:avLst/>
              </a:prstGeom>
              <a:solidFill>
                <a:schemeClr val="bg1"/>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576" tIns="36576" rIns="34294" bIns="34294" numCol="1" spcCol="0" rtlCol="0" fromWordArt="0" anchor="t" anchorCtr="1" forceAA="0" compatLnSpc="1">
                <a:prstTxWarp prst="textNoShape">
                  <a:avLst/>
                </a:prstTxWarp>
                <a:noAutofit/>
              </a:bodyPr>
              <a:lstStyle/>
              <a:p>
                <a:pPr algn="ctr" defTabSz="932406"/>
                <a:r>
                  <a:rPr lang="en-US" sz="2000" spc="-102" dirty="0" err="1" smtClean="0">
                    <a:solidFill>
                      <a:srgbClr val="C00000"/>
                    </a:solidFill>
                    <a:ea typeface="Segoe UI" pitchFamily="34" charset="0"/>
                    <a:cs typeface="Segoe UI" pitchFamily="34" charset="0"/>
                  </a:rPr>
                  <a:t>SwiftMQ</a:t>
                </a:r>
                <a:endParaRPr lang="en-US" sz="2000" spc="-102" dirty="0" smtClean="0">
                  <a:solidFill>
                    <a:srgbClr val="C00000"/>
                  </a:solidFill>
                  <a:ea typeface="Segoe UI" pitchFamily="34" charset="0"/>
                  <a:cs typeface="Segoe UI" pitchFamily="34" charset="0"/>
                </a:endParaRPr>
              </a:p>
              <a:p>
                <a:pPr algn="ctr" defTabSz="932406"/>
                <a:r>
                  <a:rPr lang="en-US" sz="2000" spc="-102" dirty="0" smtClean="0">
                    <a:solidFill>
                      <a:srgbClr val="C00000"/>
                    </a:solidFill>
                    <a:ea typeface="Segoe UI" pitchFamily="34" charset="0"/>
                    <a:cs typeface="Segoe UI" pitchFamily="34" charset="0"/>
                  </a:rPr>
                  <a:t>Broker</a:t>
                </a:r>
                <a:endParaRPr lang="en-US" sz="2000" spc="-102" dirty="0">
                  <a:solidFill>
                    <a:srgbClr val="C00000"/>
                  </a:solidFill>
                  <a:ea typeface="Segoe UI" pitchFamily="34" charset="0"/>
                  <a:cs typeface="Segoe UI" pitchFamily="34" charset="0"/>
                </a:endParaRPr>
              </a:p>
            </p:txBody>
          </p:sp>
          <p:pic>
            <p:nvPicPr>
              <p:cNvPr id="93"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23174" r="16554" b="15973"/>
              <a:stretch/>
            </p:blipFill>
            <p:spPr bwMode="auto">
              <a:xfrm>
                <a:off x="9208001" y="1180906"/>
                <a:ext cx="896436" cy="716156"/>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0" name="Straight Arrow Connector 99"/>
              <p:cNvCxnSpPr/>
              <p:nvPr/>
            </p:nvCxnSpPr>
            <p:spPr>
              <a:xfrm flipV="1">
                <a:off x="10416346" y="752353"/>
                <a:ext cx="1135891" cy="2"/>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10416346" y="965702"/>
                <a:ext cx="1135891" cy="0"/>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stCxn id="92" idx="3"/>
              </p:cNvCxnSpPr>
              <p:nvPr/>
            </p:nvCxnSpPr>
            <p:spPr>
              <a:xfrm>
                <a:off x="10409237" y="1211262"/>
                <a:ext cx="1143000" cy="0"/>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grpSp>
        <p:pic>
          <p:nvPicPr>
            <p:cNvPr id="69" name="821284f6-58b8-4266-bc1b-d966e8c6264d" descr="D1C5D395-7ECB-40D3-A33F-F4A455498E6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65082" y="1180906"/>
              <a:ext cx="1091755" cy="727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615472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
                                        </p:tgtEl>
                                        <p:attrNameLst>
                                          <p:attrName>style.visibility</p:attrName>
                                        </p:attrNameLst>
                                      </p:cBhvr>
                                      <p:to>
                                        <p:strVal val="visible"/>
                                      </p:to>
                                    </p:set>
                                    <p:animEffect transition="in" filter="wipe(left)">
                                      <p:cBhvr>
                                        <p:cTn id="7" dur="500"/>
                                        <p:tgtEl>
                                          <p:spTgt spid="1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wipe(left)">
                                      <p:cBhvr>
                                        <p:cTn id="12" dur="500"/>
                                        <p:tgtEl>
                                          <p:spTgt spid="153"/>
                                        </p:tgtEl>
                                      </p:cBhvr>
                                    </p:animEffect>
                                  </p:childTnLst>
                                </p:cTn>
                              </p:par>
                              <p:par>
                                <p:cTn id="13" presetID="22" presetClass="entr" presetSubtype="8" fill="hold" nodeType="with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wipe(left)">
                                      <p:cBhvr>
                                        <p:cTn id="15" dur="500"/>
                                        <p:tgtEl>
                                          <p:spTgt spid="18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59"/>
                                        </p:tgtEl>
                                        <p:attrNameLst>
                                          <p:attrName>style.visibility</p:attrName>
                                        </p:attrNameLst>
                                      </p:cBhvr>
                                      <p:to>
                                        <p:strVal val="visible"/>
                                      </p:to>
                                    </p:set>
                                    <p:animEffect transition="in" filter="wipe(left)">
                                      <p:cBhvr>
                                        <p:cTn id="20" dur="500"/>
                                        <p:tgtEl>
                                          <p:spTgt spid="159"/>
                                        </p:tgtEl>
                                      </p:cBhvr>
                                    </p:animEffect>
                                  </p:childTnLst>
                                </p:cTn>
                              </p:par>
                              <p:par>
                                <p:cTn id="21" presetID="22" presetClass="entr" presetSubtype="8" fill="hold" nodeType="withEffect">
                                  <p:stCondLst>
                                    <p:cond delay="0"/>
                                  </p:stCondLst>
                                  <p:childTnLst>
                                    <p:set>
                                      <p:cBhvr>
                                        <p:cTn id="22" dur="1" fill="hold">
                                          <p:stCondLst>
                                            <p:cond delay="0"/>
                                          </p:stCondLst>
                                        </p:cTn>
                                        <p:tgtEl>
                                          <p:spTgt spid="188"/>
                                        </p:tgtEl>
                                        <p:attrNameLst>
                                          <p:attrName>style.visibility</p:attrName>
                                        </p:attrNameLst>
                                      </p:cBhvr>
                                      <p:to>
                                        <p:strVal val="visible"/>
                                      </p:to>
                                    </p:set>
                                    <p:animEffect transition="in" filter="wipe(left)">
                                      <p:cBhvr>
                                        <p:cTn id="23" dur="500"/>
                                        <p:tgtEl>
                                          <p:spTgt spid="18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58"/>
                                        </p:tgtEl>
                                        <p:attrNameLst>
                                          <p:attrName>style.visibility</p:attrName>
                                        </p:attrNameLst>
                                      </p:cBhvr>
                                      <p:to>
                                        <p:strVal val="visible"/>
                                      </p:to>
                                    </p:set>
                                    <p:animEffect transition="in" filter="wipe(left)">
                                      <p:cBhvr>
                                        <p:cTn id="28" dur="500"/>
                                        <p:tgtEl>
                                          <p:spTgt spid="15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69"/>
                                        </p:tgtEl>
                                        <p:attrNameLst>
                                          <p:attrName>style.visibility</p:attrName>
                                        </p:attrNameLst>
                                      </p:cBhvr>
                                      <p:to>
                                        <p:strVal val="visible"/>
                                      </p:to>
                                    </p:set>
                                    <p:animEffect transition="in" filter="wipe(left)">
                                      <p:cBhvr>
                                        <p:cTn id="33" dur="500"/>
                                        <p:tgtEl>
                                          <p:spTgt spid="169"/>
                                        </p:tgtEl>
                                      </p:cBhvr>
                                    </p:animEffect>
                                  </p:childTnLst>
                                </p:cTn>
                              </p:par>
                              <p:par>
                                <p:cTn id="34" presetID="22" presetClass="entr" presetSubtype="8" fill="hold" nodeType="withEffect">
                                  <p:stCondLst>
                                    <p:cond delay="0"/>
                                  </p:stCondLst>
                                  <p:childTnLst>
                                    <p:set>
                                      <p:cBhvr>
                                        <p:cTn id="35" dur="1" fill="hold">
                                          <p:stCondLst>
                                            <p:cond delay="0"/>
                                          </p:stCondLst>
                                        </p:cTn>
                                        <p:tgtEl>
                                          <p:spTgt spid="191"/>
                                        </p:tgtEl>
                                        <p:attrNameLst>
                                          <p:attrName>style.visibility</p:attrName>
                                        </p:attrNameLst>
                                      </p:cBhvr>
                                      <p:to>
                                        <p:strVal val="visible"/>
                                      </p:to>
                                    </p:set>
                                    <p:animEffect transition="in" filter="wipe(left)">
                                      <p:cBhvr>
                                        <p:cTn id="36" dur="500"/>
                                        <p:tgtEl>
                                          <p:spTgt spid="19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64"/>
                                        </p:tgtEl>
                                        <p:attrNameLst>
                                          <p:attrName>style.visibility</p:attrName>
                                        </p:attrNameLst>
                                      </p:cBhvr>
                                      <p:to>
                                        <p:strVal val="visible"/>
                                      </p:to>
                                    </p:set>
                                    <p:animEffect transition="in" filter="wipe(left)">
                                      <p:cBhvr>
                                        <p:cTn id="41" dur="500"/>
                                        <p:tgtEl>
                                          <p:spTgt spid="164"/>
                                        </p:tgtEl>
                                      </p:cBhvr>
                                    </p:animEffect>
                                  </p:childTnLst>
                                </p:cTn>
                              </p:par>
                              <p:par>
                                <p:cTn id="42" presetID="22" presetClass="entr" presetSubtype="8" fill="hold" nodeType="withEffect">
                                  <p:stCondLst>
                                    <p:cond delay="0"/>
                                  </p:stCondLst>
                                  <p:childTnLst>
                                    <p:set>
                                      <p:cBhvr>
                                        <p:cTn id="43" dur="1" fill="hold">
                                          <p:stCondLst>
                                            <p:cond delay="0"/>
                                          </p:stCondLst>
                                        </p:cTn>
                                        <p:tgtEl>
                                          <p:spTgt spid="195"/>
                                        </p:tgtEl>
                                        <p:attrNameLst>
                                          <p:attrName>style.visibility</p:attrName>
                                        </p:attrNameLst>
                                      </p:cBhvr>
                                      <p:to>
                                        <p:strVal val="visible"/>
                                      </p:to>
                                    </p:set>
                                    <p:animEffect transition="in" filter="wipe(left)">
                                      <p:cBhvr>
                                        <p:cTn id="44" dur="500"/>
                                        <p:tgtEl>
                                          <p:spTgt spid="19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par>
                                <p:cTn id="50" presetID="22" presetClass="entr" presetSubtype="8" fill="hold" nodeType="with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wipe(left)">
                                      <p:cBhvr>
                                        <p:cTn id="52" dur="500"/>
                                        <p:tgtEl>
                                          <p:spTgt spid="6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2" presetClass="entr" presetSubtype="8" fill="hold"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left)">
                                      <p:cBhvr>
                                        <p:cTn id="60" dur="500"/>
                                        <p:tgtEl>
                                          <p:spTgt spid="5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left)">
                                      <p:cBhvr>
                                        <p:cTn id="65" dur="500"/>
                                        <p:tgtEl>
                                          <p:spTgt spid="2"/>
                                        </p:tgtEl>
                                      </p:cBhvr>
                                    </p:animEffect>
                                  </p:childTnLst>
                                </p:cTn>
                              </p:par>
                              <p:par>
                                <p:cTn id="66" presetID="22" presetClass="entr" presetSubtype="8" fill="hold" nodeType="with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wipe(left)">
                                      <p:cBhvr>
                                        <p:cTn id="68" dur="500"/>
                                        <p:tgtEl>
                                          <p:spTgt spid="74"/>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wipe(left)">
                                      <p:cBhvr>
                                        <p:cTn id="73" dur="500"/>
                                        <p:tgtEl>
                                          <p:spTgt spid="76"/>
                                        </p:tgtEl>
                                      </p:cBhvr>
                                    </p:animEffect>
                                  </p:childTnLst>
                                </p:cTn>
                              </p:par>
                              <p:par>
                                <p:cTn id="74" presetID="22" presetClass="entr" presetSubtype="8" fill="hold"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wipe(left)">
                                      <p:cBhvr>
                                        <p:cTn id="76" dur="500"/>
                                        <p:tgtEl>
                                          <p:spTgt spid="3"/>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left)">
                                      <p:cBhvr>
                                        <p:cTn id="81" dur="500"/>
                                        <p:tgtEl>
                                          <p:spTgt spid="8"/>
                                        </p:tgtEl>
                                      </p:cBhvr>
                                    </p:animEffect>
                                  </p:childTnLst>
                                </p:cTn>
                              </p:par>
                              <p:par>
                                <p:cTn id="82" presetID="22" presetClass="entr" presetSubtype="8" fill="hold" nodeType="withEffect">
                                  <p:stCondLst>
                                    <p:cond delay="0"/>
                                  </p:stCondLst>
                                  <p:childTnLst>
                                    <p:set>
                                      <p:cBhvr>
                                        <p:cTn id="83" dur="1" fill="hold">
                                          <p:stCondLst>
                                            <p:cond delay="0"/>
                                          </p:stCondLst>
                                        </p:cTn>
                                        <p:tgtEl>
                                          <p:spTgt spid="97"/>
                                        </p:tgtEl>
                                        <p:attrNameLst>
                                          <p:attrName>style.visibility</p:attrName>
                                        </p:attrNameLst>
                                      </p:cBhvr>
                                      <p:to>
                                        <p:strVal val="visible"/>
                                      </p:to>
                                    </p:set>
                                    <p:animEffect transition="in" filter="wipe(left)">
                                      <p:cBhvr>
                                        <p:cTn id="84"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7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Summary</a:t>
            </a:r>
            <a:endParaRPr lang="en-US" dirty="0"/>
          </a:p>
        </p:txBody>
      </p:sp>
      <p:sp>
        <p:nvSpPr>
          <p:cNvPr id="7" name="Text Placeholder 6"/>
          <p:cNvSpPr>
            <a:spLocks noGrp="1"/>
          </p:cNvSpPr>
          <p:nvPr>
            <p:ph type="body" sz="quarter" idx="10"/>
          </p:nvPr>
        </p:nvSpPr>
        <p:spPr/>
        <p:txBody>
          <a:bodyPr/>
          <a:lstStyle/>
          <a:p>
            <a:r>
              <a:rPr lang="en-US" dirty="0" smtClean="0"/>
              <a:t>Service Bus provides a unified set of messaging capabilities</a:t>
            </a:r>
          </a:p>
          <a:p>
            <a:r>
              <a:rPr lang="en-US" dirty="0"/>
              <a:t>Windows RT client library available now</a:t>
            </a:r>
          </a:p>
          <a:p>
            <a:r>
              <a:rPr lang="en-US" dirty="0"/>
              <a:t>New tooling and feature enhancements in SDK 1.8</a:t>
            </a:r>
          </a:p>
          <a:p>
            <a:r>
              <a:rPr lang="en-US" dirty="0" smtClean="0"/>
              <a:t>Service Bus for Windows Server available now</a:t>
            </a:r>
          </a:p>
          <a:p>
            <a:r>
              <a:rPr lang="en-US" dirty="0" smtClean="0"/>
              <a:t>AMQP 1.0 preview available now in Azure Service Bus</a:t>
            </a:r>
          </a:p>
        </p:txBody>
      </p:sp>
    </p:spTree>
    <p:extLst>
      <p:ext uri="{BB962C8B-B14F-4D97-AF65-F5344CB8AC3E}">
        <p14:creationId xmlns:p14="http://schemas.microsoft.com/office/powerpoint/2010/main" val="27065598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US" dirty="0"/>
          </a:p>
        </p:txBody>
      </p:sp>
      <p:sp>
        <p:nvSpPr>
          <p:cNvPr id="3" name="Text Placeholder 2"/>
          <p:cNvSpPr>
            <a:spLocks noGrp="1"/>
          </p:cNvSpPr>
          <p:nvPr>
            <p:ph type="body" sz="quarter" idx="10"/>
          </p:nvPr>
        </p:nvSpPr>
        <p:spPr/>
        <p:txBody>
          <a:bodyPr/>
          <a:lstStyle/>
          <a:p>
            <a:r>
              <a:rPr lang="en-US" dirty="0" err="1" smtClean="0"/>
              <a:t>WinRT</a:t>
            </a:r>
            <a:r>
              <a:rPr lang="en-US" dirty="0" smtClean="0"/>
              <a:t> library (in Windows Azure </a:t>
            </a:r>
            <a:r>
              <a:rPr lang="en-US" dirty="0"/>
              <a:t>SDK for Windows </a:t>
            </a:r>
            <a:r>
              <a:rPr lang="en-US" dirty="0" smtClean="0"/>
              <a:t>8)</a:t>
            </a:r>
          </a:p>
          <a:p>
            <a:r>
              <a:rPr lang="en-US" sz="2000" dirty="0" smtClean="0">
                <a:latin typeface="+mn-lt"/>
              </a:rPr>
              <a:t>Docs: http</a:t>
            </a:r>
            <a:r>
              <a:rPr lang="en-US" sz="2000" dirty="0">
                <a:latin typeface="+mn-lt"/>
              </a:rPr>
              <a:t>://</a:t>
            </a:r>
            <a:r>
              <a:rPr lang="en-US" sz="2000" dirty="0" smtClean="0">
                <a:latin typeface="+mn-lt"/>
              </a:rPr>
              <a:t>msdn.microsoft.com/en-us/library/microsoft.windowsazure.messaging.aspx</a:t>
            </a:r>
          </a:p>
          <a:p>
            <a:r>
              <a:rPr lang="en-US" sz="2000" dirty="0" smtClean="0">
                <a:latin typeface="+mn-lt"/>
              </a:rPr>
              <a:t>Bits: http</a:t>
            </a:r>
            <a:r>
              <a:rPr lang="en-US" sz="2000" dirty="0">
                <a:latin typeface="+mn-lt"/>
              </a:rPr>
              <a:t>://go.microsoft.com/fwlink/?LinkId=257545&amp;clcid=0x409</a:t>
            </a:r>
          </a:p>
          <a:p>
            <a:r>
              <a:rPr lang="en-US" dirty="0" smtClean="0"/>
              <a:t>SDK 1.8 updates</a:t>
            </a:r>
            <a:endParaRPr lang="en-US" dirty="0"/>
          </a:p>
          <a:p>
            <a:r>
              <a:rPr lang="en-US" sz="2000" dirty="0" smtClean="0">
                <a:latin typeface="+mn-lt"/>
              </a:rPr>
              <a:t>Docs: http</a:t>
            </a:r>
            <a:r>
              <a:rPr lang="en-US" sz="2000" dirty="0">
                <a:latin typeface="+mn-lt"/>
              </a:rPr>
              <a:t>://</a:t>
            </a:r>
            <a:r>
              <a:rPr lang="en-US" sz="2000" dirty="0" smtClean="0">
                <a:latin typeface="+mn-lt"/>
              </a:rPr>
              <a:t>msdn.microsoft.com/en-us/library/jj737688.aspx</a:t>
            </a:r>
          </a:p>
          <a:p>
            <a:r>
              <a:rPr lang="en-US" sz="2000" dirty="0" smtClean="0">
                <a:latin typeface="+mn-lt"/>
              </a:rPr>
              <a:t>Bits: https</a:t>
            </a:r>
            <a:r>
              <a:rPr lang="en-US" sz="2000" dirty="0">
                <a:latin typeface="+mn-lt"/>
              </a:rPr>
              <a:t>://www.windowsazure.com/en-us/develop/downloads/</a:t>
            </a:r>
            <a:endParaRPr lang="en-US" sz="2000" dirty="0" smtClean="0">
              <a:latin typeface="+mn-lt"/>
            </a:endParaRPr>
          </a:p>
          <a:p>
            <a:pPr lvl="0"/>
            <a:r>
              <a:rPr lang="en-US" dirty="0">
                <a:gradFill>
                  <a:gsLst>
                    <a:gs pos="0">
                      <a:srgbClr val="FFFFFF"/>
                    </a:gs>
                    <a:gs pos="100000">
                      <a:srgbClr val="FFFFFF"/>
                    </a:gs>
                  </a:gsLst>
                  <a:lin ang="5400000" scaled="0"/>
                </a:gradFill>
              </a:rPr>
              <a:t>Service Bus for Windows </a:t>
            </a:r>
            <a:r>
              <a:rPr lang="en-US" dirty="0" smtClean="0">
                <a:gradFill>
                  <a:gsLst>
                    <a:gs pos="0">
                      <a:srgbClr val="FFFFFF"/>
                    </a:gs>
                    <a:gs pos="100000">
                      <a:srgbClr val="FFFFFF"/>
                    </a:gs>
                  </a:gsLst>
                  <a:lin ang="5400000" scaled="0"/>
                </a:gradFill>
              </a:rPr>
              <a:t>Server</a:t>
            </a:r>
          </a:p>
          <a:p>
            <a:pPr lvl="0"/>
            <a:r>
              <a:rPr lang="en-US" sz="2000" dirty="0" smtClean="0">
                <a:latin typeface="+mn-lt"/>
              </a:rPr>
              <a:t>Docs: http</a:t>
            </a:r>
            <a:r>
              <a:rPr lang="en-US" sz="2000" dirty="0">
                <a:latin typeface="+mn-lt"/>
              </a:rPr>
              <a:t>://msdn.microsoft.com/en-us/library/windowsazure/jj193022(v=azure.10).</a:t>
            </a:r>
            <a:r>
              <a:rPr lang="en-US" sz="2000" dirty="0" smtClean="0">
                <a:latin typeface="+mn-lt"/>
              </a:rPr>
              <a:t>aspx</a:t>
            </a:r>
          </a:p>
          <a:p>
            <a:pPr lvl="0"/>
            <a:r>
              <a:rPr lang="en-US" sz="2000" dirty="0" smtClean="0">
                <a:latin typeface="+mn-lt"/>
              </a:rPr>
              <a:t>Bits: http</a:t>
            </a:r>
            <a:r>
              <a:rPr lang="en-US" sz="2000" dirty="0">
                <a:latin typeface="+mn-lt"/>
              </a:rPr>
              <a:t>://www.microsoft.com/en-us/download/details.aspx?id=35374</a:t>
            </a:r>
          </a:p>
          <a:p>
            <a:pPr lvl="0"/>
            <a:r>
              <a:rPr lang="en-US" dirty="0" smtClean="0">
                <a:gradFill>
                  <a:gsLst>
                    <a:gs pos="0">
                      <a:srgbClr val="FFFFFF"/>
                    </a:gs>
                    <a:gs pos="100000">
                      <a:srgbClr val="FFFFFF"/>
                    </a:gs>
                  </a:gsLst>
                  <a:lin ang="5400000" scaled="0"/>
                </a:gradFill>
              </a:rPr>
              <a:t>Service Bus AMQP 1.0 preview</a:t>
            </a:r>
          </a:p>
          <a:p>
            <a:pPr lvl="0"/>
            <a:r>
              <a:rPr lang="en-US" sz="2000" dirty="0">
                <a:latin typeface="+mn-lt"/>
              </a:rPr>
              <a:t>Docs: </a:t>
            </a:r>
            <a:r>
              <a:rPr lang="en-US" sz="2000" dirty="0" smtClean="0">
                <a:latin typeface="+mn-lt"/>
              </a:rPr>
              <a:t>https</a:t>
            </a:r>
            <a:r>
              <a:rPr lang="en-US" sz="2000" dirty="0">
                <a:latin typeface="+mn-lt"/>
              </a:rPr>
              <a:t>://www.windowsazure.com/en-us/develop/net/how-to-guides/service-bus-amqp-overview</a:t>
            </a:r>
            <a:r>
              <a:rPr lang="en-US" sz="2000" dirty="0" smtClean="0">
                <a:latin typeface="+mn-lt"/>
              </a:rPr>
              <a:t>/</a:t>
            </a:r>
          </a:p>
          <a:p>
            <a:pPr lvl="0"/>
            <a:r>
              <a:rPr lang="en-US" sz="2000" dirty="0" smtClean="0">
                <a:latin typeface="+mn-lt"/>
              </a:rPr>
              <a:t>Bits: http</a:t>
            </a:r>
            <a:r>
              <a:rPr lang="en-US" sz="2000" dirty="0">
                <a:latin typeface="+mn-lt"/>
              </a:rPr>
              <a:t>://</a:t>
            </a:r>
            <a:r>
              <a:rPr lang="en-US" sz="2000" dirty="0" smtClean="0">
                <a:latin typeface="+mn-lt"/>
              </a:rPr>
              <a:t>nuget.org/packages/ServiceBus.Preview</a:t>
            </a:r>
            <a:endParaRPr lang="en-US" sz="2000" dirty="0">
              <a:latin typeface="+mn-lt"/>
            </a:endParaRPr>
          </a:p>
        </p:txBody>
      </p:sp>
    </p:spTree>
    <p:extLst>
      <p:ext uri="{BB962C8B-B14F-4D97-AF65-F5344CB8AC3E}">
        <p14:creationId xmlns:p14="http://schemas.microsoft.com/office/powerpoint/2010/main" val="40904011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 Any questions?</a:t>
            </a:r>
            <a:endParaRPr lang="en-US" dirty="0"/>
          </a:p>
        </p:txBody>
      </p:sp>
    </p:spTree>
    <p:extLst>
      <p:ext uri="{BB962C8B-B14F-4D97-AF65-F5344CB8AC3E}">
        <p14:creationId xmlns:p14="http://schemas.microsoft.com/office/powerpoint/2010/main" val="14355292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a:xfrm>
            <a:off x="4938091" y="2591980"/>
            <a:ext cx="7406559" cy="3017487"/>
          </a:xfrm>
        </p:spPr>
        <p:txBody>
          <a:bodyPr/>
          <a:lstStyle/>
          <a:p>
            <a:pPr marL="571500" indent="-571500">
              <a:buFont typeface="Arial" pitchFamily="34" charset="0"/>
              <a:buChar char="•"/>
            </a:pPr>
            <a:r>
              <a:rPr lang="en-US" sz="2800" dirty="0" smtClean="0"/>
              <a:t>Follow us on Twitter @</a:t>
            </a:r>
            <a:r>
              <a:rPr lang="en-US" sz="2800" dirty="0" err="1" smtClean="0"/>
              <a:t>WindowsAzure</a:t>
            </a:r>
            <a:endParaRPr lang="en-US" sz="2800" dirty="0" smtClean="0"/>
          </a:p>
          <a:p>
            <a:pPr marL="571500" indent="-571500">
              <a:buFont typeface="Arial" pitchFamily="34" charset="0"/>
              <a:buChar char="•"/>
            </a:pPr>
            <a:r>
              <a:rPr lang="en-US" sz="2800" dirty="0" smtClean="0"/>
              <a:t>Get Started: </a:t>
            </a:r>
            <a:r>
              <a:rPr lang="en-US" sz="2800" dirty="0" smtClean="0">
                <a:hlinkClick r:id="rId2" tooltip="http://www.windowsazure.com/build"/>
              </a:rPr>
              <a:t>www.windowsazure.com/build</a:t>
            </a:r>
            <a:endParaRPr lang="en-US" sz="2800" dirty="0"/>
          </a:p>
          <a:p>
            <a:pPr marL="571500" indent="-571500">
              <a:buFont typeface="Arial" pitchFamily="34" charset="0"/>
              <a:buChar char="•"/>
            </a:pPr>
            <a:endParaRPr lang="en-US" sz="2800" dirty="0" smtClean="0"/>
          </a:p>
          <a:p>
            <a:pPr marL="571500" indent="-571500">
              <a:buFont typeface="Arial" pitchFamily="34" charset="0"/>
              <a:buChar char="•"/>
            </a:pPr>
            <a:endParaRPr lang="en-US" sz="2800" dirty="0" smtClean="0"/>
          </a:p>
          <a:p>
            <a:pPr marL="571500" indent="-571500">
              <a:buFont typeface="Arial" pitchFamily="34" charset="0"/>
              <a:buChar char="•"/>
            </a:pPr>
            <a:endParaRPr lang="en-US" sz="2800" dirty="0"/>
          </a:p>
        </p:txBody>
      </p:sp>
      <p:sp>
        <p:nvSpPr>
          <p:cNvPr id="4" name="Title 3"/>
          <p:cNvSpPr>
            <a:spLocks noGrp="1"/>
          </p:cNvSpPr>
          <p:nvPr>
            <p:ph type="ctrTitle"/>
          </p:nvPr>
        </p:nvSpPr>
        <p:spPr>
          <a:solidFill>
            <a:schemeClr val="accent1">
              <a:alpha val="80000"/>
            </a:schemeClr>
          </a:solidFill>
        </p:spPr>
        <p:txBody>
          <a:bodyPr/>
          <a:lstStyle/>
          <a:p>
            <a:r>
              <a:rPr lang="en-US" sz="6600" dirty="0" smtClean="0"/>
              <a:t>Resources</a:t>
            </a:r>
            <a:endParaRPr lang="en-US" sz="6600" dirty="0"/>
          </a:p>
        </p:txBody>
      </p:sp>
      <p:sp>
        <p:nvSpPr>
          <p:cNvPr id="2" name="TextBox 1"/>
          <p:cNvSpPr txBox="1"/>
          <p:nvPr/>
        </p:nvSpPr>
        <p:spPr>
          <a:xfrm>
            <a:off x="4023701" y="5600359"/>
            <a:ext cx="8046632" cy="1200329"/>
          </a:xfrm>
          <a:prstGeom prst="rect">
            <a:avLst/>
          </a:prstGeom>
          <a:noFill/>
        </p:spPr>
        <p:txBody>
          <a:bodyPr wrap="square" rtlCol="0">
            <a:spAutoFit/>
          </a:bodyPr>
          <a:lstStyle/>
          <a:p>
            <a:r>
              <a:rPr lang="en-US" sz="2400" dirty="0">
                <a:solidFill>
                  <a:srgbClr val="FFFFFF"/>
                </a:solidFill>
              </a:rPr>
              <a:t>Please submit session </a:t>
            </a:r>
            <a:r>
              <a:rPr lang="en-US" sz="2400" dirty="0" err="1">
                <a:solidFill>
                  <a:srgbClr val="FFFFFF"/>
                </a:solidFill>
              </a:rPr>
              <a:t>evals</a:t>
            </a:r>
            <a:r>
              <a:rPr lang="en-US" sz="2400" dirty="0">
                <a:solidFill>
                  <a:srgbClr val="FFFFFF"/>
                </a:solidFill>
              </a:rPr>
              <a:t> on the Build Windows 8 App or at </a:t>
            </a:r>
            <a:r>
              <a:rPr lang="en-US" sz="2400" u="sng" dirty="0">
                <a:solidFill>
                  <a:srgbClr val="FFFFFF"/>
                </a:solidFill>
                <a:hlinkClick r:id="rId3"/>
              </a:rPr>
              <a:t>http://aka.ms/BuildSessions</a:t>
            </a:r>
            <a:endParaRPr lang="en-US" sz="2400" dirty="0">
              <a:solidFill>
                <a:srgbClr val="FFFFFF"/>
              </a:solidFill>
            </a:endParaRPr>
          </a:p>
          <a:p>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7303288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07397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US" sz="2800" dirty="0" smtClean="0"/>
              <a:t>Message queuing (Queues)</a:t>
            </a:r>
          </a:p>
          <a:p>
            <a:r>
              <a:rPr lang="en-US" sz="2800" dirty="0" smtClean="0"/>
              <a:t>Publish/subscribe (Topics, Subscriptions)</a:t>
            </a:r>
          </a:p>
          <a:p>
            <a:r>
              <a:rPr lang="en-US" sz="2800" dirty="0" smtClean="0"/>
              <a:t>Enables loosely-coupling</a:t>
            </a:r>
          </a:p>
        </p:txBody>
      </p:sp>
      <p:sp>
        <p:nvSpPr>
          <p:cNvPr id="4" name="Title 3"/>
          <p:cNvSpPr>
            <a:spLocks noGrp="1"/>
          </p:cNvSpPr>
          <p:nvPr>
            <p:ph type="title"/>
          </p:nvPr>
        </p:nvSpPr>
        <p:spPr/>
        <p:txBody>
          <a:bodyPr/>
          <a:lstStyle/>
          <a:p>
            <a:r>
              <a:rPr lang="en-US" dirty="0" smtClean="0"/>
              <a:t>Service Bus Brokered Messaging</a:t>
            </a:r>
            <a:endParaRPr lang="en-US" dirty="0"/>
          </a:p>
        </p:txBody>
      </p:sp>
      <p:pic>
        <p:nvPicPr>
          <p:cNvPr id="9" name="Picture Placeholder 8"/>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56" b="156"/>
          <a:stretch>
            <a:fillRect/>
          </a:stretch>
        </p:blipFill>
        <p:spPr>
          <a:xfrm>
            <a:off x="808037" y="2198705"/>
            <a:ext cx="3581401" cy="3569976"/>
          </a:xfrm>
          <a:prstGeom prst="rect">
            <a:avLst/>
          </a:prstGeom>
        </p:spPr>
      </p:pic>
    </p:spTree>
    <p:extLst>
      <p:ext uri="{BB962C8B-B14F-4D97-AF65-F5344CB8AC3E}">
        <p14:creationId xmlns:p14="http://schemas.microsoft.com/office/powerpoint/2010/main" val="2910201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own Arrow 18"/>
          <p:cNvSpPr/>
          <p:nvPr/>
        </p:nvSpPr>
        <p:spPr bwMode="auto">
          <a:xfrm rot="16200000">
            <a:off x="5894750" y="1380145"/>
            <a:ext cx="360361" cy="5573609"/>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 name="U-Turn Arrow 6"/>
          <p:cNvSpPr/>
          <p:nvPr/>
        </p:nvSpPr>
        <p:spPr bwMode="auto">
          <a:xfrm rot="5400000" flipH="1">
            <a:off x="10663716" y="2678095"/>
            <a:ext cx="2127185" cy="1072340"/>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12" name="Title 3"/>
          <p:cNvSpPr>
            <a:spLocks noGrp="1"/>
          </p:cNvSpPr>
          <p:nvPr>
            <p:ph type="title"/>
          </p:nvPr>
        </p:nvSpPr>
        <p:spPr/>
        <p:txBody>
          <a:bodyPr/>
          <a:lstStyle/>
          <a:p>
            <a:r>
              <a:rPr lang="en-US" smtClean="0"/>
              <a:t>Tightly Coupled</a:t>
            </a:r>
            <a:endParaRPr lang="en-US" dirty="0"/>
          </a:p>
        </p:txBody>
      </p:sp>
      <p:grpSp>
        <p:nvGrpSpPr>
          <p:cNvPr id="50" name="Group 49"/>
          <p:cNvGrpSpPr/>
          <p:nvPr/>
        </p:nvGrpSpPr>
        <p:grpSpPr>
          <a:xfrm>
            <a:off x="680688" y="3034595"/>
            <a:ext cx="2667953" cy="2783748"/>
            <a:chOff x="664949" y="2975364"/>
            <a:chExt cx="2615878" cy="2729412"/>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21" name="TextBox 20"/>
            <p:cNvSpPr txBox="1"/>
            <p:nvPr/>
          </p:nvSpPr>
          <p:spPr>
            <a:xfrm>
              <a:off x="664949" y="5353205"/>
              <a:ext cx="2615878" cy="351571"/>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Store Front End</a:t>
              </a:r>
            </a:p>
          </p:txBody>
        </p:sp>
      </p:grpSp>
      <p:grpSp>
        <p:nvGrpSpPr>
          <p:cNvPr id="52" name="Group 51"/>
          <p:cNvGrpSpPr/>
          <p:nvPr/>
        </p:nvGrpSpPr>
        <p:grpSpPr>
          <a:xfrm>
            <a:off x="8920873" y="1761018"/>
            <a:ext cx="2271361" cy="1135681"/>
            <a:chOff x="8744295" y="1726645"/>
            <a:chExt cx="2227027" cy="1113514"/>
          </a:xfrm>
        </p:grpSpPr>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60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Drivers</a:t>
              </a:r>
            </a:p>
          </p:txBody>
        </p:sp>
      </p:grpSp>
      <p:grpSp>
        <p:nvGrpSpPr>
          <p:cNvPr id="51" name="Group 50"/>
          <p:cNvGrpSpPr/>
          <p:nvPr/>
        </p:nvGrpSpPr>
        <p:grpSpPr>
          <a:xfrm>
            <a:off x="8879080" y="3034595"/>
            <a:ext cx="2667953" cy="2776750"/>
            <a:chOff x="8703318" y="2975363"/>
            <a:chExt cx="2615878" cy="2722551"/>
          </a:xfrm>
        </p:grpSpPr>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09"/>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Shipping Service</a:t>
              </a:r>
            </a:p>
          </p:txBody>
        </p:sp>
        <p:sp>
          <p:nvSpPr>
            <p:cNvPr id="29" name="TextBox 28"/>
            <p:cNvSpPr txBox="1"/>
            <p:nvPr/>
          </p:nvSpPr>
          <p:spPr>
            <a:xfrm>
              <a:off x="8873824" y="4874472"/>
              <a:ext cx="1969752" cy="2260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30" name="Picture 2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grpSp>
    </p:spTree>
    <p:extLst>
      <p:ext uri="{BB962C8B-B14F-4D97-AF65-F5344CB8AC3E}">
        <p14:creationId xmlns:p14="http://schemas.microsoft.com/office/powerpoint/2010/main" val="27309177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500"/>
                            </p:stCondLst>
                            <p:childTnLst>
                              <p:par>
                                <p:cTn id="22" presetID="22" presetClass="entr" presetSubtype="4" fill="hold" grpId="0" nodeType="after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858" y="3034595"/>
            <a:ext cx="2570853" cy="2264712"/>
          </a:xfrm>
          <a:prstGeom prst="rect">
            <a:avLst/>
          </a:prstGeom>
        </p:spPr>
      </p:pic>
      <p:sp>
        <p:nvSpPr>
          <p:cNvPr id="19" name="Down Arrow 18"/>
          <p:cNvSpPr/>
          <p:nvPr/>
        </p:nvSpPr>
        <p:spPr bwMode="auto">
          <a:xfrm rot="16200000">
            <a:off x="5909098" y="1380145"/>
            <a:ext cx="360361" cy="5573609"/>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 name="U-Turn Arrow 6"/>
          <p:cNvSpPr/>
          <p:nvPr/>
        </p:nvSpPr>
        <p:spPr bwMode="auto">
          <a:xfrm rot="5400000" flipH="1">
            <a:off x="10663716" y="2678095"/>
            <a:ext cx="2127185" cy="1072340"/>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7" name="Rectangle 36"/>
          <p:cNvSpPr/>
          <p:nvPr/>
        </p:nvSpPr>
        <p:spPr bwMode="auto">
          <a:xfrm>
            <a:off x="8919778" y="3034595"/>
            <a:ext cx="2271361" cy="2271361"/>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8" name="Rectangle 37"/>
          <p:cNvSpPr/>
          <p:nvPr/>
        </p:nvSpPr>
        <p:spPr bwMode="auto">
          <a:xfrm>
            <a:off x="8919778" y="1761018"/>
            <a:ext cx="2271361" cy="1135681"/>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2858" y="3034595"/>
            <a:ext cx="2570852" cy="2264711"/>
          </a:xfrm>
          <a:prstGeom prst="rect">
            <a:avLst/>
          </a:prstGeom>
        </p:spPr>
      </p:pic>
      <p:sp>
        <p:nvSpPr>
          <p:cNvPr id="3" name="Rectangle 2"/>
          <p:cNvSpPr/>
          <p:nvPr/>
        </p:nvSpPr>
        <p:spPr bwMode="auto">
          <a:xfrm>
            <a:off x="8920873" y="3034595"/>
            <a:ext cx="2271361" cy="227136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0" name="Rectangle 19"/>
          <p:cNvSpPr/>
          <p:nvPr/>
        </p:nvSpPr>
        <p:spPr bwMode="auto">
          <a:xfrm>
            <a:off x="8920873" y="1761018"/>
            <a:ext cx="2271361" cy="113568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1" name="TextBox 20"/>
          <p:cNvSpPr txBox="1"/>
          <p:nvPr/>
        </p:nvSpPr>
        <p:spPr>
          <a:xfrm>
            <a:off x="680688" y="5459773"/>
            <a:ext cx="2667953" cy="358570"/>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Store Front End</a:t>
            </a:r>
          </a:p>
        </p:txBody>
      </p:sp>
      <p:sp>
        <p:nvSpPr>
          <p:cNvPr id="23" name="TextBox 22"/>
          <p:cNvSpPr txBox="1"/>
          <p:nvPr/>
        </p:nvSpPr>
        <p:spPr>
          <a:xfrm>
            <a:off x="8879080" y="5459773"/>
            <a:ext cx="2667953" cy="351571"/>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Shipping Service</a:t>
            </a:r>
          </a:p>
        </p:txBody>
      </p:sp>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64220" y="2114712"/>
            <a:ext cx="1060791" cy="675902"/>
          </a:xfrm>
          <a:prstGeom prst="rect">
            <a:avLst/>
          </a:prstGeom>
        </p:spPr>
      </p:pic>
      <p:sp>
        <p:nvSpPr>
          <p:cNvPr id="28" name="TextBox 27"/>
          <p:cNvSpPr txBox="1"/>
          <p:nvPr/>
        </p:nvSpPr>
        <p:spPr>
          <a:xfrm>
            <a:off x="9052980" y="1868809"/>
            <a:ext cx="2008965" cy="2305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Drivers</a:t>
            </a:r>
          </a:p>
        </p:txBody>
      </p:sp>
      <p:sp>
        <p:nvSpPr>
          <p:cNvPr id="29" name="TextBox 28"/>
          <p:cNvSpPr txBox="1"/>
          <p:nvPr/>
        </p:nvSpPr>
        <p:spPr>
          <a:xfrm>
            <a:off x="9052980" y="4971509"/>
            <a:ext cx="2008965" cy="2305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30" name="Picture 29"/>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603986" y="3610888"/>
            <a:ext cx="980446" cy="980446"/>
          </a:xfrm>
          <a:prstGeom prst="rect">
            <a:avLst/>
          </a:prstGeom>
        </p:spPr>
      </p:pic>
      <p:pic>
        <p:nvPicPr>
          <p:cNvPr id="44" name="Picture 4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181102" y="4775427"/>
            <a:ext cx="626238" cy="522530"/>
          </a:xfrm>
          <a:prstGeom prst="rect">
            <a:avLst/>
          </a:prstGeom>
        </p:spPr>
      </p:pic>
      <p:pic>
        <p:nvPicPr>
          <p:cNvPr id="45" name="Picture 44"/>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945694" y="1028271"/>
            <a:ext cx="522530" cy="626238"/>
          </a:xfrm>
          <a:prstGeom prst="rect">
            <a:avLst/>
          </a:prstGeom>
        </p:spPr>
      </p:pic>
      <p:pic>
        <p:nvPicPr>
          <p:cNvPr id="22" name="Picture 21"/>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00335" y="2331509"/>
            <a:ext cx="522530" cy="626238"/>
          </a:xfrm>
          <a:prstGeom prst="rect">
            <a:avLst/>
          </a:prstGeom>
        </p:spPr>
      </p:pic>
      <p:sp>
        <p:nvSpPr>
          <p:cNvPr id="5" name="Title 4"/>
          <p:cNvSpPr>
            <a:spLocks noGrp="1"/>
          </p:cNvSpPr>
          <p:nvPr>
            <p:ph type="title"/>
          </p:nvPr>
        </p:nvSpPr>
        <p:spPr/>
        <p:txBody>
          <a:bodyPr/>
          <a:lstStyle/>
          <a:p>
            <a:r>
              <a:rPr lang="en-US" dirty="0" smtClean="0"/>
              <a:t>Tightly Coupled</a:t>
            </a:r>
            <a:endParaRPr lang="en-US" dirty="0"/>
          </a:p>
        </p:txBody>
      </p:sp>
    </p:spTree>
    <p:extLst>
      <p:ext uri="{BB962C8B-B14F-4D97-AF65-F5344CB8AC3E}">
        <p14:creationId xmlns:p14="http://schemas.microsoft.com/office/powerpoint/2010/main" val="8326169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p:tgtEl>
                                          <p:spTgt spid="45"/>
                                        </p:tgtEl>
                                        <p:attrNameLst>
                                          <p:attrName>ppt_y</p:attrName>
                                        </p:attrNameLst>
                                      </p:cBhvr>
                                      <p:tavLst>
                                        <p:tav tm="0">
                                          <p:val>
                                            <p:strVal val="#ppt_y+#ppt_h*1.125000"/>
                                          </p:val>
                                        </p:tav>
                                        <p:tav tm="100000">
                                          <p:val>
                                            <p:strVal val="#ppt_y"/>
                                          </p:val>
                                        </p:tav>
                                      </p:tavLst>
                                    </p:anim>
                                    <p:animEffect transition="in" filter="wipe(up)">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par>
                          <p:cTn id="18" fill="hold">
                            <p:stCondLst>
                              <p:cond delay="500"/>
                            </p:stCondLst>
                            <p:childTnLst>
                              <p:par>
                                <p:cTn id="19" presetID="12" presetClass="entr" presetSubtype="2"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left)">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2"/>
                                        </p:tgtEl>
                                      </p:cBhvr>
                                    </p:animEffect>
                                    <p:set>
                                      <p:cBhvr>
                                        <p:cTn id="27" dur="1" fill="hold">
                                          <p:stCondLst>
                                            <p:cond delay="499"/>
                                          </p:stCondLst>
                                        </p:cTn>
                                        <p:tgtEl>
                                          <p:spTgt spid="2"/>
                                        </p:tgtEl>
                                        <p:attrNameLst>
                                          <p:attrName>style.visibility</p:attrName>
                                        </p:attrNameLst>
                                      </p:cBhvr>
                                      <p:to>
                                        <p:strVal val="hidden"/>
                                      </p:to>
                                    </p:set>
                                  </p:childTnLst>
                                </p:cTn>
                              </p:par>
                            </p:childTnLst>
                          </p:cTn>
                        </p:par>
                        <p:par>
                          <p:cTn id="28" fill="hold">
                            <p:stCondLst>
                              <p:cond delay="500"/>
                            </p:stCondLst>
                            <p:childTnLst>
                              <p:par>
                                <p:cTn id="29" presetID="1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up)">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168901" y="1654508"/>
            <a:ext cx="3836826" cy="4715889"/>
            <a:chOff x="4085076" y="1622215"/>
            <a:chExt cx="3761936" cy="4623840"/>
          </a:xfrm>
        </p:grpSpPr>
        <p:cxnSp>
          <p:nvCxnSpPr>
            <p:cNvPr id="26" name="Straight Connector 25"/>
            <p:cNvCxnSpPr/>
            <p:nvPr/>
          </p:nvCxnSpPr>
          <p:spPr>
            <a:xfrm>
              <a:off x="7847012"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085076"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grpSp>
      <p:sp>
        <p:nvSpPr>
          <p:cNvPr id="7" name="U-Turn Arrow 6"/>
          <p:cNvSpPr/>
          <p:nvPr/>
        </p:nvSpPr>
        <p:spPr bwMode="auto">
          <a:xfrm rot="5400000" flipH="1">
            <a:off x="10663716" y="2678095"/>
            <a:ext cx="2127185" cy="1072340"/>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grpSp>
        <p:nvGrpSpPr>
          <p:cNvPr id="50" name="Group 49"/>
          <p:cNvGrpSpPr/>
          <p:nvPr/>
        </p:nvGrpSpPr>
        <p:grpSpPr>
          <a:xfrm>
            <a:off x="680688" y="3034595"/>
            <a:ext cx="2667953" cy="2783748"/>
            <a:chOff x="664949" y="2975364"/>
            <a:chExt cx="2615878" cy="2729412"/>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21" name="TextBox 20"/>
            <p:cNvSpPr txBox="1"/>
            <p:nvPr/>
          </p:nvSpPr>
          <p:spPr>
            <a:xfrm>
              <a:off x="664949" y="5353205"/>
              <a:ext cx="2615878" cy="351571"/>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Store Front End</a:t>
              </a:r>
            </a:p>
          </p:txBody>
        </p:sp>
      </p:grpSp>
      <p:grpSp>
        <p:nvGrpSpPr>
          <p:cNvPr id="52" name="Group 51"/>
          <p:cNvGrpSpPr/>
          <p:nvPr/>
        </p:nvGrpSpPr>
        <p:grpSpPr>
          <a:xfrm>
            <a:off x="8920873" y="1761018"/>
            <a:ext cx="2271361" cy="1135681"/>
            <a:chOff x="8744295" y="1726645"/>
            <a:chExt cx="2227027" cy="1113514"/>
          </a:xfrm>
        </p:grpSpPr>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60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Drivers</a:t>
              </a:r>
            </a:p>
          </p:txBody>
        </p:sp>
      </p:grpSp>
      <p:grpSp>
        <p:nvGrpSpPr>
          <p:cNvPr id="51" name="Group 50"/>
          <p:cNvGrpSpPr/>
          <p:nvPr/>
        </p:nvGrpSpPr>
        <p:grpSpPr>
          <a:xfrm>
            <a:off x="8879080" y="3034595"/>
            <a:ext cx="2667953" cy="2776750"/>
            <a:chOff x="8703318" y="2975363"/>
            <a:chExt cx="2615878" cy="2722551"/>
          </a:xfrm>
        </p:grpSpPr>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09"/>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Shipping Service</a:t>
              </a:r>
            </a:p>
          </p:txBody>
        </p:sp>
        <p:sp>
          <p:nvSpPr>
            <p:cNvPr id="29" name="TextBox 28"/>
            <p:cNvSpPr txBox="1"/>
            <p:nvPr/>
          </p:nvSpPr>
          <p:spPr>
            <a:xfrm>
              <a:off x="8873824" y="4874472"/>
              <a:ext cx="1969752" cy="226024"/>
            </a:xfrm>
            <a:prstGeom prst="rect">
              <a:avLst/>
            </a:prstGeom>
            <a:noFill/>
          </p:spPr>
          <p:txBody>
            <a:bodyPr wrap="square" lIns="0" tIns="0" rIns="0" bIns="0" rtlCol="0">
              <a:spAutoFit/>
            </a:bodyPr>
            <a:lstStyle/>
            <a:p>
              <a:pPr>
                <a:lnSpc>
                  <a:spcPct val="80000"/>
                </a:lnSpc>
                <a:buSzPct val="80000"/>
              </a:pPr>
              <a:r>
                <a:rPr lang="en-US" sz="1836" dirty="0">
                  <a:gradFill>
                    <a:gsLst>
                      <a:gs pos="0">
                        <a:srgbClr val="FFFFFF"/>
                      </a:gs>
                      <a:gs pos="100000">
                        <a:srgbClr val="FFFFFF"/>
                      </a:gs>
                    </a:gsLst>
                    <a:lin ang="5400000" scaled="0"/>
                  </a:gradFill>
                </a:rPr>
                <a:t>Tracking</a:t>
              </a:r>
            </a:p>
          </p:txBody>
        </p:sp>
        <p:pic>
          <p:nvPicPr>
            <p:cNvPr id="30" name="Picture 2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grpSp>
      <p:grpSp>
        <p:nvGrpSpPr>
          <p:cNvPr id="5" name="Group 4"/>
          <p:cNvGrpSpPr/>
          <p:nvPr/>
        </p:nvGrpSpPr>
        <p:grpSpPr>
          <a:xfrm>
            <a:off x="4962276" y="3034595"/>
            <a:ext cx="2667953" cy="2783749"/>
            <a:chOff x="4933306" y="2975363"/>
            <a:chExt cx="2615878" cy="2729413"/>
          </a:xfrm>
        </p:grpSpPr>
        <p:sp>
          <p:nvSpPr>
            <p:cNvPr id="17" name="TextBox 16"/>
            <p:cNvSpPr txBox="1"/>
            <p:nvPr/>
          </p:nvSpPr>
          <p:spPr>
            <a:xfrm>
              <a:off x="4933306" y="5353205"/>
              <a:ext cx="2615878" cy="351571"/>
            </a:xfrm>
            <a:prstGeom prst="rect">
              <a:avLst/>
            </a:prstGeom>
            <a:noFill/>
          </p:spPr>
          <p:txBody>
            <a:bodyPr wrap="square" lIns="0" tIns="0" rIns="0" bIns="0" rtlCol="0">
              <a:spAutoFit/>
            </a:bodyPr>
            <a:lstStyle/>
            <a:p>
              <a:pPr>
                <a:lnSpc>
                  <a:spcPct val="80000"/>
                </a:lnSpc>
                <a:buSzPct val="80000"/>
              </a:pPr>
              <a:r>
                <a:rPr lang="en-US" sz="2856" dirty="0">
                  <a:gradFill>
                    <a:gsLst>
                      <a:gs pos="0">
                        <a:srgbClr val="FFFFFF"/>
                      </a:gs>
                      <a:gs pos="100000">
                        <a:srgbClr val="FFFFFF"/>
                      </a:gs>
                    </a:gsLst>
                    <a:lin ang="5400000" scaled="0"/>
                  </a:gradFill>
                </a:rPr>
                <a:t>Order Queue</a:t>
              </a:r>
            </a:p>
          </p:txBody>
        </p:sp>
        <p:sp>
          <p:nvSpPr>
            <p:cNvPr id="18" name="Rectangle 17"/>
            <p:cNvSpPr/>
            <p:nvPr/>
          </p:nvSpPr>
          <p:spPr bwMode="auto">
            <a:xfrm>
              <a:off x="496046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grpSp>
      <p:sp>
        <p:nvSpPr>
          <p:cNvPr id="4" name="Title 3"/>
          <p:cNvSpPr>
            <a:spLocks noGrp="1"/>
          </p:cNvSpPr>
          <p:nvPr>
            <p:ph type="title"/>
          </p:nvPr>
        </p:nvSpPr>
        <p:spPr/>
        <p:txBody>
          <a:bodyPr/>
          <a:lstStyle/>
          <a:p>
            <a:r>
              <a:rPr lang="en-US" dirty="0" smtClean="0"/>
              <a:t>Loosely Coupled</a:t>
            </a:r>
            <a:endParaRPr lang="en-US" dirty="0"/>
          </a:p>
        </p:txBody>
      </p:sp>
    </p:spTree>
    <p:extLst>
      <p:ext uri="{BB962C8B-B14F-4D97-AF65-F5344CB8AC3E}">
        <p14:creationId xmlns:p14="http://schemas.microsoft.com/office/powerpoint/2010/main" val="27775148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par>
                          <p:cTn id="25" fill="hold">
                            <p:stCondLst>
                              <p:cond delay="1000"/>
                            </p:stCondLst>
                            <p:childTnLst>
                              <p:par>
                                <p:cTn id="26" presetID="22" presetClass="entr" presetSubtype="4" fill="hold" grpId="0" nodeType="afterEffect">
                                  <p:stCondLst>
                                    <p:cond delay="25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Build_Template_16x9 (2)">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2.xml><?xml version="1.0" encoding="utf-8"?>
<a:theme xmlns:a="http://schemas.openxmlformats.org/drawingml/2006/main" name="4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3.xml><?xml version="1.0" encoding="utf-8"?>
<a:theme xmlns:a="http://schemas.openxmlformats.org/drawingml/2006/main" name="3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4.xml><?xml version="1.0" encoding="utf-8"?>
<a:theme xmlns:a="http://schemas.openxmlformats.org/drawingml/2006/main" name="2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5.xml><?xml version="1.0" encoding="utf-8"?>
<a:theme xmlns:a="http://schemas.openxmlformats.org/drawingml/2006/main" name="1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2012-11-02T07:00:00+00:00</Event_x0020_End_x0020_Date>
    <Event_x0020_Start_x0020_Date xmlns="2295e2e7-0eeb-498e-8716-217bb2ee6ee3">2012-10-29T07:00:00+00:00</Event_x0020_Start_x0020_Date>
    <MS_x0020_Speaker xmlns="2295e2e7-0eeb-498e-8716-217bb2ee6ee3">
      <UserInfo>
        <DisplayName/>
        <AccountId xsi:nil="true"/>
        <AccountType/>
      </UserInfo>
    </MS_x0020_Speaker>
    <External_x0020_Speaker xmlns="2295e2e7-0eeb-498e-8716-217bb2ee6ee3">David Ingham</External_x0020_Speaker>
    <Session_x0020_Code xmlns="2295e2e7-0eeb-498e-8716-217bb2ee6ee3">3-033</Session_x0020_Code>
    <ProductTaxHTField0 xmlns="2295e2e7-0eeb-498e-8716-217bb2ee6ee3">
      <Terms xmlns="http://schemas.microsoft.com/office/infopath/2007/PartnerControls"/>
    </ProductTaxHTField0>
    <Presentation_x0020_Date xmlns="2295e2e7-0eeb-498e-8716-217bb2ee6ee3">2012-11-02T00:00:00-07:00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Redmond</TermName>
          <TermId xmlns="http://schemas.microsoft.com/office/infopath/2007/PartnerControls">c18f3657-b811-49ee-9b08-ce77b3e7702b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Microsoft Conference Center</TermName>
          <TermId xmlns="http://schemas.microsoft.com/office/infopath/2007/PartnerControls">9ee5e79d-18a6-44c6-bfde-7021198eb4fc</TermId>
        </TermInfo>
      </Terms>
    </Event_x0020_VenueTaxHTField0>
    <TaxCatchAll xmlns="230e9df3-be65-4c73-a93b-d1236ebd677e">
      <Value>309</Value>
      <Value>308</Value>
      <Value>605</Value>
    </TaxCatchAll>
    <AudienceTaxHTField0 xmlns="8b529f77-48ab-4581-b468-93f09345b8aa">
      <Terms xmlns="http://schemas.microsoft.com/office/infopath/2007/PartnerControls"/>
    </Audienc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e0a86041a56020ff4ea211664d8cb510">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5e835464bd230cacb7fe8686bec35256"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230e9df3-be65-4c73-a93b-d1236ebd677e"/>
    <ds:schemaRef ds:uri="http://www.w3.org/XML/1998/namespace"/>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8b529f77-48ab-4581-b468-93f09345b8aa"/>
    <ds:schemaRef ds:uri="2295e2e7-0eeb-498e-8716-217bb2ee6ee3"/>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77F4C29F-EB88-4408-9B4D-7E65470C02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Build_Template_16x9 (2)</Template>
  <TotalTime>18373</TotalTime>
  <Words>3808</Words>
  <Application>Microsoft Office PowerPoint</Application>
  <PresentationFormat>Custom</PresentationFormat>
  <Paragraphs>504</Paragraphs>
  <Slides>55</Slides>
  <Notes>22</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55</vt:i4>
      </vt:variant>
    </vt:vector>
  </HeadingPairs>
  <TitlesOfParts>
    <vt:vector size="69" baseType="lpstr">
      <vt:lpstr>ＭＳ Ｐゴシック</vt:lpstr>
      <vt:lpstr>Arial</vt:lpstr>
      <vt:lpstr>Avenir LT Pro 45 Book</vt:lpstr>
      <vt:lpstr>Calibri</vt:lpstr>
      <vt:lpstr>Consolas</vt:lpstr>
      <vt:lpstr>Segoe Light</vt:lpstr>
      <vt:lpstr>Segoe UI</vt:lpstr>
      <vt:lpstr>Segoe UI Light</vt:lpstr>
      <vt:lpstr>Times New Roman</vt:lpstr>
      <vt:lpstr>Build_Template_16x9 (2)</vt:lpstr>
      <vt:lpstr>4_5-30405_Build_Template_16x9_White_Background</vt:lpstr>
      <vt:lpstr>3_5-30405_Build_Template_16x9_Red_Color_Background</vt:lpstr>
      <vt:lpstr>2_5-30405_Build_Template_16x9_LightBlue_Color_Background</vt:lpstr>
      <vt:lpstr>1_5-30405_Build_Template_16x9_DarkBlue_Color_Background</vt:lpstr>
      <vt:lpstr>Building Hybrid Applications using the Azure Service Bus</vt:lpstr>
      <vt:lpstr>Agenda </vt:lpstr>
      <vt:lpstr>What is Service Bus?</vt:lpstr>
      <vt:lpstr>Service Bus Relay</vt:lpstr>
      <vt:lpstr>Demo Remoting a WCF service</vt:lpstr>
      <vt:lpstr>Service Bus Brokered Messaging</vt:lpstr>
      <vt:lpstr>Tightly Coupled</vt:lpstr>
      <vt:lpstr>Tightly Coupled</vt:lpstr>
      <vt:lpstr>Loosely Coupled</vt:lpstr>
      <vt:lpstr>Loosely Coupled</vt:lpstr>
      <vt:lpstr>Loosely Coupled</vt:lpstr>
      <vt:lpstr>Loosely Coupled</vt:lpstr>
      <vt:lpstr>Service Bus Queue</vt:lpstr>
      <vt:lpstr>Service Bus Topic</vt:lpstr>
      <vt:lpstr>BrokeredMessage</vt:lpstr>
      <vt:lpstr>Demo MartVue: Retail Insight In Real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Service Bus features in Windows Azure SDK 1.8</vt:lpstr>
      <vt:lpstr>Message auto-forwarding</vt:lpstr>
      <vt:lpstr>Message lock renewal</vt:lpstr>
      <vt:lpstr>Pause queues &amp; topics</vt:lpstr>
      <vt:lpstr>Send-time filter evaluation</vt:lpstr>
      <vt:lpstr>Improved monitoring</vt:lpstr>
      <vt:lpstr>New API capabilities in SDK 1.8 </vt:lpstr>
      <vt:lpstr>Service Bus for Windows Server</vt:lpstr>
      <vt:lpstr>On-premises messaging scenario</vt:lpstr>
      <vt:lpstr>Cloud and on-premise symmetry</vt:lpstr>
      <vt:lpstr>Cross-platform hybrid apps</vt:lpstr>
      <vt:lpstr>Message-oriented middleware allows application modules to be distributed over heterogeneous platforms and reduces the complexity of developing applications that span multiple operating systems …  --Wikipedia’s entry for message-oriented middleware </vt:lpstr>
      <vt:lpstr>Proprietary messaging protocols</vt:lpstr>
      <vt:lpstr>Advanced Message Queuing Protocol 1.0</vt:lpstr>
      <vt:lpstr>Announcement:  OASIS AMQP 1.0 Standard released</vt:lpstr>
      <vt:lpstr>“AMQP 1.0 is a novel addition to the growing toolkit of open protocols for transporting data between systems and virtualized application delivery. Standard transports enable lower cost business integration and messaging. AMQP 1.0 admits many use cases by defining safe message transfer between peers, without the constraint of a message broker model. With its open license, we anticipate both AMQP's wide adoption by messaging servers, and its use as a new API for database and integration products.”  --Alexis Richardson, Senior Director</vt:lpstr>
      <vt:lpstr>“Red Hat is pleased to see the hard work of the Technical Committee come to fruition. We are a founding member of the AMQP Technical Committee and have been active on the specification since the early days. AMQP 1.0 represents a significant improvement in the messaging arena and we expect to continue to support it in our products to best customer needs.”  -- Mark Little, Vice President, Middleware Engineering</vt:lpstr>
      <vt:lpstr>“A platform independent and vendor neutral protocol like AMQP removes hurdles in advancing interoperability of message-oriented middleware technologies. As a founding sponsor member of the AMQP TC and the related AMQP Steering Committee, Software AG is very pleased to see AMQP 1.0 transition to an OASIS Standard. Software AG supports numerous standards in its product suite, and AMQP has been an important addition to webMethods Nirvana, increasing interoperability and providing advanced messaging capabilities to our customers.”  -- Prasad Yendluri, VP &amp; Deputy CTO </vt:lpstr>
      <vt:lpstr>“As the enablers of the Living Web and HTML5 WebSocket technology, everyone at Kaazing is excited to support OASIS' ongoing efforts to proliferate open standards and create a superior user web experience. Standardizing AMQP and combining it with WebSocket technology is an excellent strategy when building an event driven architecture. Working alongside OASIS, Kaazing has developed a Living Web in order to create the best possible web experience for users, reduce complexity, and increase interoperability.”  -- John Fallows, CTO and Co-Founder </vt:lpstr>
      <vt:lpstr>“Microsoft congratulates the AMQP community on approval of AMQP version 1.0 as an OASIS Standard. As an open and interoperable messaging protocol that can scale from mobile clients to the cloud, AMQP has benefitted from the participation of technical experts from around the world, and the achievement of this important milestone will lead to continued growth in the AMQP ecosystem. We look forward to working with the community to promote AMQP-based interoperability and innovation.”  -- Scott Guthrie, Corporate VP, Microsoft's Server and Tools Business Division </vt:lpstr>
      <vt:lpstr>Announcement:  Service Bus AMQP 1.0 preview</vt:lpstr>
      <vt:lpstr>Support for multiple protocols</vt:lpstr>
      <vt:lpstr>AMQP 1.0 client libraries</vt:lpstr>
      <vt:lpstr>Demo PictureMagic</vt:lpstr>
      <vt:lpstr>PowerPoint Presentation</vt:lpstr>
      <vt:lpstr>PowerPoint Presentation</vt:lpstr>
      <vt:lpstr>Summary</vt:lpstr>
      <vt:lpstr>More information</vt:lpstr>
      <vt:lpstr>Thank you. Any questions?</vt:lpstr>
      <vt:lpstr>Resources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Hybrid Applications using the Azure Service Bus</dc:title>
  <dc:subject>Build 2012</dc:subject>
  <dc:creator>Angie Nelson (Clearwater Group)</dc:creator>
  <cp:keywords>Build 2012</cp:keywords>
  <dc:description>Template: Mitchell Derrey, Silver Fox Productions
Formatting: 
Date: October 29th - November 2nd, 2012
Location: MSCC, Redmond, WA
Audience Type: Internal</dc:description>
  <cp:lastModifiedBy>Shows</cp:lastModifiedBy>
  <cp:revision>167</cp:revision>
  <dcterms:created xsi:type="dcterms:W3CDTF">2012-10-01T22:04:30Z</dcterms:created>
  <dcterms:modified xsi:type="dcterms:W3CDTF">2012-11-02T21:09:49Z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ies>
</file>