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37"/>
  </p:notesMasterIdLst>
  <p:handoutMasterIdLst>
    <p:handoutMasterId r:id="rId38"/>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CC49E-3AC1-40AB-83B6-BE6E99B0B455}"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3699AE78-77F8-4F13-A419-03074BF32DD9}">
      <dgm:prSet phldrT="[Text]"/>
      <dgm:spPr/>
      <dgm:t>
        <a:bodyPr/>
        <a:lstStyle/>
        <a:p>
          <a:r>
            <a:rPr lang="en-US" dirty="0" smtClean="0"/>
            <a:t>Ambient Data</a:t>
          </a:r>
          <a:endParaRPr lang="en-US" dirty="0"/>
        </a:p>
      </dgm:t>
    </dgm:pt>
    <dgm:pt modelId="{C762EB90-3AC5-40A3-BE1E-DCB1BB9FA55E}" type="parTrans" cxnId="{948D794B-4E56-4060-AB72-443882964088}">
      <dgm:prSet/>
      <dgm:spPr/>
      <dgm:t>
        <a:bodyPr/>
        <a:lstStyle/>
        <a:p>
          <a:endParaRPr lang="en-US"/>
        </a:p>
      </dgm:t>
    </dgm:pt>
    <dgm:pt modelId="{C860A5E2-0B04-4A06-82E1-0B85C116D176}" type="sibTrans" cxnId="{948D794B-4E56-4060-AB72-443882964088}">
      <dgm:prSet/>
      <dgm:spPr/>
      <dgm:t>
        <a:bodyPr/>
        <a:lstStyle/>
        <a:p>
          <a:endParaRPr lang="en-US"/>
        </a:p>
      </dgm:t>
    </dgm:pt>
    <dgm:pt modelId="{2B8B6786-36B4-4C73-A756-7332C980DB71}">
      <dgm:prSet phldrT="[Text]"/>
      <dgm:spPr/>
      <dgm:t>
        <a:bodyPr/>
        <a:lstStyle/>
        <a:p>
          <a:r>
            <a:rPr lang="en-US" dirty="0" smtClean="0"/>
            <a:t>Information Production</a:t>
          </a:r>
          <a:endParaRPr lang="en-US" dirty="0"/>
        </a:p>
      </dgm:t>
    </dgm:pt>
    <dgm:pt modelId="{2EE69276-2119-4113-B5F7-80E1B13E0D55}" type="parTrans" cxnId="{293C2D14-D580-4DCE-9FE0-94688CF90746}">
      <dgm:prSet/>
      <dgm:spPr/>
      <dgm:t>
        <a:bodyPr/>
        <a:lstStyle/>
        <a:p>
          <a:endParaRPr lang="en-US"/>
        </a:p>
      </dgm:t>
    </dgm:pt>
    <dgm:pt modelId="{D8771AEB-A66B-4B06-A362-B519B00CED0E}" type="sibTrans" cxnId="{293C2D14-D580-4DCE-9FE0-94688CF90746}">
      <dgm:prSet/>
      <dgm:spPr/>
      <dgm:t>
        <a:bodyPr/>
        <a:lstStyle/>
        <a:p>
          <a:endParaRPr lang="en-US"/>
        </a:p>
      </dgm:t>
    </dgm:pt>
    <dgm:pt modelId="{0459FDFA-A8E1-49C1-9EA9-B930223E4A62}">
      <dgm:prSet phldrT="[Text]"/>
      <dgm:spPr/>
      <dgm:t>
        <a:bodyPr/>
        <a:lstStyle/>
        <a:p>
          <a:r>
            <a:rPr lang="en-US" dirty="0" smtClean="0"/>
            <a:t>Insights &amp; Actions</a:t>
          </a:r>
          <a:endParaRPr lang="en-US" dirty="0"/>
        </a:p>
      </dgm:t>
    </dgm:pt>
    <dgm:pt modelId="{7971CD7C-E5A9-4C26-92AA-88B1C426926C}" type="parTrans" cxnId="{C24CA669-8603-4A97-840C-A2AFECD55F6B}">
      <dgm:prSet/>
      <dgm:spPr/>
      <dgm:t>
        <a:bodyPr/>
        <a:lstStyle/>
        <a:p>
          <a:endParaRPr lang="en-US"/>
        </a:p>
      </dgm:t>
    </dgm:pt>
    <dgm:pt modelId="{D4601B24-92F9-456C-BD4C-23D49940B465}" type="sibTrans" cxnId="{C24CA669-8603-4A97-840C-A2AFECD55F6B}">
      <dgm:prSet/>
      <dgm:spPr/>
      <dgm:t>
        <a:bodyPr/>
        <a:lstStyle/>
        <a:p>
          <a:endParaRPr lang="en-US"/>
        </a:p>
      </dgm:t>
    </dgm:pt>
    <dgm:pt modelId="{4C3FD5CD-41E0-4273-A250-14199853BBA4}" type="pres">
      <dgm:prSet presAssocID="{672CC49E-3AC1-40AB-83B6-BE6E99B0B455}" presName="outerComposite" presStyleCnt="0">
        <dgm:presLayoutVars>
          <dgm:chMax val="5"/>
          <dgm:dir/>
          <dgm:resizeHandles val="exact"/>
        </dgm:presLayoutVars>
      </dgm:prSet>
      <dgm:spPr/>
      <dgm:t>
        <a:bodyPr/>
        <a:lstStyle/>
        <a:p>
          <a:endParaRPr lang="en-US"/>
        </a:p>
      </dgm:t>
    </dgm:pt>
    <dgm:pt modelId="{ABE5770A-6C50-4657-B257-BD295F586999}" type="pres">
      <dgm:prSet presAssocID="{672CC49E-3AC1-40AB-83B6-BE6E99B0B455}" presName="dummyMaxCanvas" presStyleCnt="0">
        <dgm:presLayoutVars/>
      </dgm:prSet>
      <dgm:spPr/>
    </dgm:pt>
    <dgm:pt modelId="{BF156142-8369-4955-9BF2-E7EE97BC0432}" type="pres">
      <dgm:prSet presAssocID="{672CC49E-3AC1-40AB-83B6-BE6E99B0B455}" presName="ThreeNodes_1" presStyleLbl="node1" presStyleIdx="0" presStyleCnt="3">
        <dgm:presLayoutVars>
          <dgm:bulletEnabled val="1"/>
        </dgm:presLayoutVars>
      </dgm:prSet>
      <dgm:spPr/>
      <dgm:t>
        <a:bodyPr/>
        <a:lstStyle/>
        <a:p>
          <a:endParaRPr lang="en-US"/>
        </a:p>
      </dgm:t>
    </dgm:pt>
    <dgm:pt modelId="{B8F682EF-251E-42BF-871E-C408FA951654}" type="pres">
      <dgm:prSet presAssocID="{672CC49E-3AC1-40AB-83B6-BE6E99B0B455}" presName="ThreeNodes_2" presStyleLbl="node1" presStyleIdx="1" presStyleCnt="3">
        <dgm:presLayoutVars>
          <dgm:bulletEnabled val="1"/>
        </dgm:presLayoutVars>
      </dgm:prSet>
      <dgm:spPr/>
      <dgm:t>
        <a:bodyPr/>
        <a:lstStyle/>
        <a:p>
          <a:endParaRPr lang="en-US"/>
        </a:p>
      </dgm:t>
    </dgm:pt>
    <dgm:pt modelId="{2B4563C8-6A06-4828-A7AF-187A3CA1C931}" type="pres">
      <dgm:prSet presAssocID="{672CC49E-3AC1-40AB-83B6-BE6E99B0B455}" presName="ThreeNodes_3" presStyleLbl="node1" presStyleIdx="2" presStyleCnt="3">
        <dgm:presLayoutVars>
          <dgm:bulletEnabled val="1"/>
        </dgm:presLayoutVars>
      </dgm:prSet>
      <dgm:spPr/>
      <dgm:t>
        <a:bodyPr/>
        <a:lstStyle/>
        <a:p>
          <a:endParaRPr lang="en-US"/>
        </a:p>
      </dgm:t>
    </dgm:pt>
    <dgm:pt modelId="{0BDA92D5-7FA9-4589-BDAC-2DF02FEC7B74}" type="pres">
      <dgm:prSet presAssocID="{672CC49E-3AC1-40AB-83B6-BE6E99B0B455}" presName="ThreeConn_1-2" presStyleLbl="fgAccFollowNode1" presStyleIdx="0" presStyleCnt="2">
        <dgm:presLayoutVars>
          <dgm:bulletEnabled val="1"/>
        </dgm:presLayoutVars>
      </dgm:prSet>
      <dgm:spPr/>
      <dgm:t>
        <a:bodyPr/>
        <a:lstStyle/>
        <a:p>
          <a:endParaRPr lang="en-US"/>
        </a:p>
      </dgm:t>
    </dgm:pt>
    <dgm:pt modelId="{9862C2E8-117E-4428-81FF-01A5BFBA74F4}" type="pres">
      <dgm:prSet presAssocID="{672CC49E-3AC1-40AB-83B6-BE6E99B0B455}" presName="ThreeConn_2-3" presStyleLbl="fgAccFollowNode1" presStyleIdx="1" presStyleCnt="2">
        <dgm:presLayoutVars>
          <dgm:bulletEnabled val="1"/>
        </dgm:presLayoutVars>
      </dgm:prSet>
      <dgm:spPr/>
      <dgm:t>
        <a:bodyPr/>
        <a:lstStyle/>
        <a:p>
          <a:endParaRPr lang="en-US"/>
        </a:p>
      </dgm:t>
    </dgm:pt>
    <dgm:pt modelId="{3AE9873E-BEBD-4A4F-9105-716F6F2AF777}" type="pres">
      <dgm:prSet presAssocID="{672CC49E-3AC1-40AB-83B6-BE6E99B0B455}" presName="ThreeNodes_1_text" presStyleLbl="node1" presStyleIdx="2" presStyleCnt="3">
        <dgm:presLayoutVars>
          <dgm:bulletEnabled val="1"/>
        </dgm:presLayoutVars>
      </dgm:prSet>
      <dgm:spPr/>
      <dgm:t>
        <a:bodyPr/>
        <a:lstStyle/>
        <a:p>
          <a:endParaRPr lang="en-US"/>
        </a:p>
      </dgm:t>
    </dgm:pt>
    <dgm:pt modelId="{FA28D1BD-CFF8-42CC-AE00-39C448EA9ED5}" type="pres">
      <dgm:prSet presAssocID="{672CC49E-3AC1-40AB-83B6-BE6E99B0B455}" presName="ThreeNodes_2_text" presStyleLbl="node1" presStyleIdx="2" presStyleCnt="3">
        <dgm:presLayoutVars>
          <dgm:bulletEnabled val="1"/>
        </dgm:presLayoutVars>
      </dgm:prSet>
      <dgm:spPr/>
      <dgm:t>
        <a:bodyPr/>
        <a:lstStyle/>
        <a:p>
          <a:endParaRPr lang="en-US"/>
        </a:p>
      </dgm:t>
    </dgm:pt>
    <dgm:pt modelId="{76F2FE5D-2723-4C1F-98F0-17DB87051324}" type="pres">
      <dgm:prSet presAssocID="{672CC49E-3AC1-40AB-83B6-BE6E99B0B455}" presName="ThreeNodes_3_text" presStyleLbl="node1" presStyleIdx="2" presStyleCnt="3">
        <dgm:presLayoutVars>
          <dgm:bulletEnabled val="1"/>
        </dgm:presLayoutVars>
      </dgm:prSet>
      <dgm:spPr/>
      <dgm:t>
        <a:bodyPr/>
        <a:lstStyle/>
        <a:p>
          <a:endParaRPr lang="en-US"/>
        </a:p>
      </dgm:t>
    </dgm:pt>
  </dgm:ptLst>
  <dgm:cxnLst>
    <dgm:cxn modelId="{DE9061E9-1453-43D2-9E35-EAB2C0D3BCB5}" type="presOf" srcId="{D8771AEB-A66B-4B06-A362-B519B00CED0E}" destId="{9862C2E8-117E-4428-81FF-01A5BFBA74F4}" srcOrd="0" destOrd="0" presId="urn:microsoft.com/office/officeart/2005/8/layout/vProcess5"/>
    <dgm:cxn modelId="{00677500-63B3-4505-A9A3-D5D36B82C649}" type="presOf" srcId="{C860A5E2-0B04-4A06-82E1-0B85C116D176}" destId="{0BDA92D5-7FA9-4589-BDAC-2DF02FEC7B74}" srcOrd="0" destOrd="0" presId="urn:microsoft.com/office/officeart/2005/8/layout/vProcess5"/>
    <dgm:cxn modelId="{D56B83AF-BCB7-4DB9-BB4F-E2C20B8D67AE}" type="presOf" srcId="{2B8B6786-36B4-4C73-A756-7332C980DB71}" destId="{FA28D1BD-CFF8-42CC-AE00-39C448EA9ED5}" srcOrd="1" destOrd="0" presId="urn:microsoft.com/office/officeart/2005/8/layout/vProcess5"/>
    <dgm:cxn modelId="{293C2D14-D580-4DCE-9FE0-94688CF90746}" srcId="{672CC49E-3AC1-40AB-83B6-BE6E99B0B455}" destId="{2B8B6786-36B4-4C73-A756-7332C980DB71}" srcOrd="1" destOrd="0" parTransId="{2EE69276-2119-4113-B5F7-80E1B13E0D55}" sibTransId="{D8771AEB-A66B-4B06-A362-B519B00CED0E}"/>
    <dgm:cxn modelId="{105AD5D4-05FF-4F31-A421-7B971DC70BEE}" type="presOf" srcId="{0459FDFA-A8E1-49C1-9EA9-B930223E4A62}" destId="{2B4563C8-6A06-4828-A7AF-187A3CA1C931}" srcOrd="0" destOrd="0" presId="urn:microsoft.com/office/officeart/2005/8/layout/vProcess5"/>
    <dgm:cxn modelId="{DB9FA4AD-BC75-4D81-88C4-E41DBD5594FA}" type="presOf" srcId="{672CC49E-3AC1-40AB-83B6-BE6E99B0B455}" destId="{4C3FD5CD-41E0-4273-A250-14199853BBA4}" srcOrd="0" destOrd="0" presId="urn:microsoft.com/office/officeart/2005/8/layout/vProcess5"/>
    <dgm:cxn modelId="{88838A8A-82F5-4E16-90DE-126433CEC32B}" type="presOf" srcId="{3699AE78-77F8-4F13-A419-03074BF32DD9}" destId="{3AE9873E-BEBD-4A4F-9105-716F6F2AF777}" srcOrd="1" destOrd="0" presId="urn:microsoft.com/office/officeart/2005/8/layout/vProcess5"/>
    <dgm:cxn modelId="{C24CA669-8603-4A97-840C-A2AFECD55F6B}" srcId="{672CC49E-3AC1-40AB-83B6-BE6E99B0B455}" destId="{0459FDFA-A8E1-49C1-9EA9-B930223E4A62}" srcOrd="2" destOrd="0" parTransId="{7971CD7C-E5A9-4C26-92AA-88B1C426926C}" sibTransId="{D4601B24-92F9-456C-BD4C-23D49940B465}"/>
    <dgm:cxn modelId="{948D794B-4E56-4060-AB72-443882964088}" srcId="{672CC49E-3AC1-40AB-83B6-BE6E99B0B455}" destId="{3699AE78-77F8-4F13-A419-03074BF32DD9}" srcOrd="0" destOrd="0" parTransId="{C762EB90-3AC5-40A3-BE1E-DCB1BB9FA55E}" sibTransId="{C860A5E2-0B04-4A06-82E1-0B85C116D176}"/>
    <dgm:cxn modelId="{C2FC9084-C35E-4FAE-952E-E017CB624AD7}" type="presOf" srcId="{3699AE78-77F8-4F13-A419-03074BF32DD9}" destId="{BF156142-8369-4955-9BF2-E7EE97BC0432}" srcOrd="0" destOrd="0" presId="urn:microsoft.com/office/officeart/2005/8/layout/vProcess5"/>
    <dgm:cxn modelId="{9F28F04D-0A76-4A73-AF22-095863CC50C9}" type="presOf" srcId="{0459FDFA-A8E1-49C1-9EA9-B930223E4A62}" destId="{76F2FE5D-2723-4C1F-98F0-17DB87051324}" srcOrd="1" destOrd="0" presId="urn:microsoft.com/office/officeart/2005/8/layout/vProcess5"/>
    <dgm:cxn modelId="{CC39421E-DAEC-49DB-824E-3C4C74428594}" type="presOf" srcId="{2B8B6786-36B4-4C73-A756-7332C980DB71}" destId="{B8F682EF-251E-42BF-871E-C408FA951654}" srcOrd="0" destOrd="0" presId="urn:microsoft.com/office/officeart/2005/8/layout/vProcess5"/>
    <dgm:cxn modelId="{95FEC218-8E32-49D3-8623-F2C9A76F5C21}" type="presParOf" srcId="{4C3FD5CD-41E0-4273-A250-14199853BBA4}" destId="{ABE5770A-6C50-4657-B257-BD295F586999}" srcOrd="0" destOrd="0" presId="urn:microsoft.com/office/officeart/2005/8/layout/vProcess5"/>
    <dgm:cxn modelId="{7A51ACC9-CD1B-4BE6-A954-182322818876}" type="presParOf" srcId="{4C3FD5CD-41E0-4273-A250-14199853BBA4}" destId="{BF156142-8369-4955-9BF2-E7EE97BC0432}" srcOrd="1" destOrd="0" presId="urn:microsoft.com/office/officeart/2005/8/layout/vProcess5"/>
    <dgm:cxn modelId="{322D9D63-9776-4943-8115-9E45B6AD529A}" type="presParOf" srcId="{4C3FD5CD-41E0-4273-A250-14199853BBA4}" destId="{B8F682EF-251E-42BF-871E-C408FA951654}" srcOrd="2" destOrd="0" presId="urn:microsoft.com/office/officeart/2005/8/layout/vProcess5"/>
    <dgm:cxn modelId="{ED4A75E1-B169-430F-88B4-2A7503413709}" type="presParOf" srcId="{4C3FD5CD-41E0-4273-A250-14199853BBA4}" destId="{2B4563C8-6A06-4828-A7AF-187A3CA1C931}" srcOrd="3" destOrd="0" presId="urn:microsoft.com/office/officeart/2005/8/layout/vProcess5"/>
    <dgm:cxn modelId="{FD9E82C6-32B9-4BB9-B165-7F0FEB1E8497}" type="presParOf" srcId="{4C3FD5CD-41E0-4273-A250-14199853BBA4}" destId="{0BDA92D5-7FA9-4589-BDAC-2DF02FEC7B74}" srcOrd="4" destOrd="0" presId="urn:microsoft.com/office/officeart/2005/8/layout/vProcess5"/>
    <dgm:cxn modelId="{081AF7B9-EE20-43C7-B2A9-0AFAD9F236A0}" type="presParOf" srcId="{4C3FD5CD-41E0-4273-A250-14199853BBA4}" destId="{9862C2E8-117E-4428-81FF-01A5BFBA74F4}" srcOrd="5" destOrd="0" presId="urn:microsoft.com/office/officeart/2005/8/layout/vProcess5"/>
    <dgm:cxn modelId="{F16D8569-C8F7-4739-A20C-6D40FADB873B}" type="presParOf" srcId="{4C3FD5CD-41E0-4273-A250-14199853BBA4}" destId="{3AE9873E-BEBD-4A4F-9105-716F6F2AF777}" srcOrd="6" destOrd="0" presId="urn:microsoft.com/office/officeart/2005/8/layout/vProcess5"/>
    <dgm:cxn modelId="{3C47AA3E-0030-4A11-8D7F-4113631DF94F}" type="presParOf" srcId="{4C3FD5CD-41E0-4273-A250-14199853BBA4}" destId="{FA28D1BD-CFF8-42CC-AE00-39C448EA9ED5}" srcOrd="7" destOrd="0" presId="urn:microsoft.com/office/officeart/2005/8/layout/vProcess5"/>
    <dgm:cxn modelId="{2C31372E-1F54-47FF-88BD-45EB43AE9D2F}" type="presParOf" srcId="{4C3FD5CD-41E0-4273-A250-14199853BBA4}" destId="{76F2FE5D-2723-4C1F-98F0-17DB8705132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11/2/2012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11/2/2012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7310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6203AB3-C543-48B8-AC92-E289705F1878}" type="datetime1">
              <a:rPr lang="en-US" smtClean="0">
                <a:solidFill>
                  <a:prstClr val="black"/>
                </a:solidFill>
              </a:rPr>
              <a:pPr/>
              <a:t>11/2/2012</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US CIO Summit Fall 2011 </a:t>
            </a:r>
            <a:endParaRPr lang="en-US" dirty="0">
              <a:solidFill>
                <a:prstClr val="black"/>
              </a:solidFill>
            </a:endParaRPr>
          </a:p>
        </p:txBody>
      </p:sp>
      <p:sp>
        <p:nvSpPr>
          <p:cNvPr id="7" name="Footer Placeholder 6"/>
          <p:cNvSpPr>
            <a:spLocks noGrp="1"/>
          </p:cNvSpPr>
          <p:nvPr>
            <p:ph type="ftr" sz="quarter" idx="13"/>
          </p:nvPr>
        </p:nvSpPr>
        <p:spPr/>
        <p:txBody>
          <a:bodyPr/>
          <a:lstStyle/>
          <a:p>
            <a:r>
              <a:rPr lang="en-US" sz="500" smtClean="0">
                <a:solidFill>
                  <a:srgbClr val="000000"/>
                </a:solidFill>
              </a:rPr>
              <a:t>© 2011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endParaRPr lang="en-US" sz="500" dirty="0" smtClean="0">
              <a:solidFill>
                <a:srgbClr val="000000"/>
              </a:solidFill>
            </a:endParaRPr>
          </a:p>
        </p:txBody>
      </p:sp>
    </p:spTree>
    <p:extLst>
      <p:ext uri="{BB962C8B-B14F-4D97-AF65-F5344CB8AC3E}">
        <p14:creationId xmlns:p14="http://schemas.microsoft.com/office/powerpoint/2010/main" val="14801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1B3BB54-DD5D-490F-A3A1-D71666F0FEE6}" type="datetime1">
              <a:rPr lang="en-US" smtClean="0">
                <a:solidFill>
                  <a:prstClr val="black"/>
                </a:solidFill>
              </a:rPr>
              <a:pPr/>
              <a:t>11/2/2012</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US CIO Summit Fall 2011 </a:t>
            </a:r>
            <a:endParaRPr lang="en-US" dirty="0">
              <a:solidFill>
                <a:prstClr val="black"/>
              </a:solidFill>
            </a:endParaRPr>
          </a:p>
        </p:txBody>
      </p:sp>
      <p:sp>
        <p:nvSpPr>
          <p:cNvPr id="7" name="Footer Placeholder 6"/>
          <p:cNvSpPr>
            <a:spLocks noGrp="1"/>
          </p:cNvSpPr>
          <p:nvPr>
            <p:ph type="ftr" sz="quarter" idx="13"/>
          </p:nvPr>
        </p:nvSpPr>
        <p:spPr/>
        <p:txBody>
          <a:bodyPr/>
          <a:lstStyle/>
          <a:p>
            <a:r>
              <a:rPr lang="en-US" sz="500" smtClean="0">
                <a:solidFill>
                  <a:srgbClr val="000000"/>
                </a:solidFill>
              </a:rPr>
              <a:t>© 2011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endParaRPr lang="en-US" sz="500" dirty="0" smtClean="0">
              <a:solidFill>
                <a:srgbClr val="000000"/>
              </a:solidFill>
            </a:endParaRPr>
          </a:p>
        </p:txBody>
      </p:sp>
    </p:spTree>
    <p:extLst>
      <p:ext uri="{BB962C8B-B14F-4D97-AF65-F5344CB8AC3E}">
        <p14:creationId xmlns:p14="http://schemas.microsoft.com/office/powerpoint/2010/main" val="87945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B94CB-C73C-4EB0-9393-691BD6D638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2800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1385635-D9FB-4E5D-93D5-3A4F04779C5A}" type="datetime1">
              <a:rPr lang="en-US" smtClean="0">
                <a:solidFill>
                  <a:prstClr val="black"/>
                </a:solidFill>
              </a:rPr>
              <a:pPr/>
              <a:t>11/2/2012</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US CIO Summit Fall 2011 </a:t>
            </a:r>
            <a:endParaRPr lang="en-US" dirty="0">
              <a:solidFill>
                <a:prstClr val="black"/>
              </a:solidFill>
            </a:endParaRPr>
          </a:p>
        </p:txBody>
      </p:sp>
      <p:sp>
        <p:nvSpPr>
          <p:cNvPr id="7" name="Footer Placeholder 6"/>
          <p:cNvSpPr>
            <a:spLocks noGrp="1"/>
          </p:cNvSpPr>
          <p:nvPr>
            <p:ph type="ftr" sz="quarter" idx="13"/>
          </p:nvPr>
        </p:nvSpPr>
        <p:spPr/>
        <p:txBody>
          <a:bodyPr/>
          <a:lstStyle/>
          <a:p>
            <a:r>
              <a:rPr lang="en-US" sz="500" smtClean="0">
                <a:solidFill>
                  <a:srgbClr val="000000"/>
                </a:solidFill>
              </a:rPr>
              <a:t>© 2011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endParaRPr lang="en-US" sz="500" dirty="0" smtClean="0">
              <a:solidFill>
                <a:srgbClr val="000000"/>
              </a:solidFill>
            </a:endParaRPr>
          </a:p>
        </p:txBody>
      </p:sp>
    </p:spTree>
    <p:extLst>
      <p:ext uri="{BB962C8B-B14F-4D97-AF65-F5344CB8AC3E}">
        <p14:creationId xmlns:p14="http://schemas.microsoft.com/office/powerpoint/2010/main" val="164093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0280CE1-1A26-4E56-B186-4020AA9468FB}" type="datetime1">
              <a:rPr lang="en-US" smtClean="0">
                <a:solidFill>
                  <a:prstClr val="black"/>
                </a:solidFill>
              </a:rPr>
              <a:pPr/>
              <a:t>11/2/2012</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US CIO Summit Fall 2011 </a:t>
            </a:r>
            <a:endParaRPr lang="en-US" dirty="0">
              <a:solidFill>
                <a:prstClr val="black"/>
              </a:solidFill>
            </a:endParaRPr>
          </a:p>
        </p:txBody>
      </p:sp>
      <p:sp>
        <p:nvSpPr>
          <p:cNvPr id="7" name="Footer Placeholder 6"/>
          <p:cNvSpPr>
            <a:spLocks noGrp="1"/>
          </p:cNvSpPr>
          <p:nvPr>
            <p:ph type="ftr" sz="quarter" idx="13"/>
          </p:nvPr>
        </p:nvSpPr>
        <p:spPr/>
        <p:txBody>
          <a:bodyPr/>
          <a:lstStyle/>
          <a:p>
            <a:r>
              <a:rPr lang="en-US" sz="500" smtClean="0">
                <a:solidFill>
                  <a:srgbClr val="000000"/>
                </a:solidFill>
              </a:rPr>
              <a:t>© 2011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endParaRPr lang="en-US" sz="500" dirty="0" smtClean="0">
              <a:solidFill>
                <a:srgbClr val="000000"/>
              </a:solidFill>
            </a:endParaRPr>
          </a:p>
        </p:txBody>
      </p:sp>
    </p:spTree>
    <p:extLst>
      <p:ext uri="{BB962C8B-B14F-4D97-AF65-F5344CB8AC3E}">
        <p14:creationId xmlns:p14="http://schemas.microsoft.com/office/powerpoint/2010/main" val="62343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19137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715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01150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173097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19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4100316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234124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49057563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850184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252170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4622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6858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0882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75543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8671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29660" y="1476622"/>
            <a:ext cx="5597872" cy="1739725"/>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07324" y="1476622"/>
            <a:ext cx="5597872" cy="1739725"/>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507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89876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421634171"/>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1.xml"/><Relationship Id="rId5" Type="http://schemas.microsoft.com/office/2007/relationships/hdphoto" Target="../media/hdphoto8.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ttletechshoppe.com/ns1625/winchest.html" TargetMode="External"/><Relationship Id="rId1" Type="http://schemas.openxmlformats.org/officeDocument/2006/relationships/slideLayout" Target="../slideLayouts/slideLayout8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67.xml"/><Relationship Id="rId6" Type="http://schemas.openxmlformats.org/officeDocument/2006/relationships/image" Target="../media/image12.png"/><Relationship Id="rId11" Type="http://schemas.microsoft.com/office/2007/relationships/hdphoto" Target="../media/hdphoto7.wdp"/><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SQL, </a:t>
            </a:r>
            <a:r>
              <a:rPr lang="en-US" sz="4800" dirty="0" err="1"/>
              <a:t>noSQL</a:t>
            </a:r>
            <a:r>
              <a:rPr lang="en-US" sz="4800" dirty="0"/>
              <a:t>, </a:t>
            </a:r>
            <a:r>
              <a:rPr lang="en-US" sz="4800" dirty="0" err="1"/>
              <a:t>BigData</a:t>
            </a:r>
            <a:r>
              <a:rPr lang="en-US" sz="4800" dirty="0"/>
              <a:t>, Tables, </a:t>
            </a:r>
            <a:r>
              <a:rPr lang="en-US" sz="4800" dirty="0" smtClean="0"/>
              <a:t/>
            </a:r>
            <a:br>
              <a:rPr lang="en-US" sz="4800" dirty="0" smtClean="0"/>
            </a:br>
            <a:r>
              <a:rPr lang="en-US" sz="4800" dirty="0" smtClean="0"/>
              <a:t>Blobs </a:t>
            </a:r>
            <a:r>
              <a:rPr lang="en-US" sz="4800" dirty="0"/>
              <a:t>and more… </a:t>
            </a:r>
            <a:r>
              <a:rPr lang="en-US" sz="4800" dirty="0" smtClean="0"/>
              <a:t/>
            </a:r>
            <a:br>
              <a:rPr lang="en-US" sz="4800" dirty="0" smtClean="0"/>
            </a:br>
            <a:r>
              <a:rPr lang="en-US" sz="4800" dirty="0" smtClean="0"/>
              <a:t>What’s </a:t>
            </a:r>
            <a:r>
              <a:rPr lang="en-US" sz="4800" dirty="0"/>
              <a:t>a developer to do</a:t>
            </a:r>
            <a:r>
              <a:rPr lang="en-US" sz="4800" dirty="0" smtClean="0"/>
              <a:t>?</a:t>
            </a:r>
            <a:endParaRPr lang="en-US" sz="4800" dirty="0"/>
          </a:p>
        </p:txBody>
      </p:sp>
      <p:sp>
        <p:nvSpPr>
          <p:cNvPr id="3" name="Subtitle 2"/>
          <p:cNvSpPr>
            <a:spLocks noGrp="1"/>
          </p:cNvSpPr>
          <p:nvPr>
            <p:ph type="subTitle" idx="1"/>
          </p:nvPr>
        </p:nvSpPr>
        <p:spPr/>
        <p:txBody>
          <a:bodyPr/>
          <a:lstStyle/>
          <a:p>
            <a:r>
              <a:rPr lang="en-US" dirty="0" smtClean="0"/>
              <a:t>David Campbell</a:t>
            </a:r>
          </a:p>
          <a:p>
            <a:r>
              <a:rPr lang="en-US" dirty="0" smtClean="0"/>
              <a:t>Technical Fellow</a:t>
            </a:r>
          </a:p>
        </p:txBody>
      </p:sp>
    </p:spTree>
    <p:extLst>
      <p:ext uri="{BB962C8B-B14F-4D97-AF65-F5344CB8AC3E}">
        <p14:creationId xmlns:p14="http://schemas.microsoft.com/office/powerpoint/2010/main" val="28008758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7750864" y="2125662"/>
            <a:ext cx="2136476" cy="3751583"/>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611513" y="4030662"/>
            <a:ext cx="2136476" cy="1823613"/>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3472161" y="4792662"/>
            <a:ext cx="2136476" cy="1066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505869" y="5640951"/>
            <a:ext cx="1984077" cy="218509"/>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The Cost of Consistency</a:t>
            </a:r>
            <a:endParaRPr lang="en-US" dirty="0"/>
          </a:p>
        </p:txBody>
      </p:sp>
      <p:cxnSp>
        <p:nvCxnSpPr>
          <p:cNvPr id="4" name="Straight Arrow Connector 3"/>
          <p:cNvCxnSpPr/>
          <p:nvPr/>
        </p:nvCxnSpPr>
        <p:spPr>
          <a:xfrm>
            <a:off x="1493837" y="5859462"/>
            <a:ext cx="9601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flipV="1">
            <a:off x="1505869" y="1287462"/>
            <a:ext cx="0" cy="457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rot="16200000">
            <a:off x="-1002799" y="3352784"/>
            <a:ext cx="4448205"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Cost~{friction, performance, availability,…}</a:t>
            </a:r>
          </a:p>
        </p:txBody>
      </p:sp>
      <p:sp>
        <p:nvSpPr>
          <p:cNvPr id="8" name="TextBox 7"/>
          <p:cNvSpPr txBox="1"/>
          <p:nvPr/>
        </p:nvSpPr>
        <p:spPr>
          <a:xfrm>
            <a:off x="4160837" y="6392862"/>
            <a:ext cx="4740337" cy="461665"/>
          </a:xfrm>
          <a:prstGeom prst="rect">
            <a:avLst/>
          </a:prstGeom>
          <a:noFill/>
        </p:spPr>
        <p:txBody>
          <a:bodyPr wrap="none" rtlCol="0">
            <a:spAutoFit/>
          </a:bodyPr>
          <a:lstStyle/>
          <a:p>
            <a:r>
              <a:rPr lang="en-US" sz="2400" dirty="0" smtClean="0">
                <a:solidFill>
                  <a:srgbClr val="FFC000"/>
                </a:solidFill>
              </a:rPr>
              <a:t>System Implementation Level ----</a:t>
            </a:r>
          </a:p>
        </p:txBody>
      </p:sp>
      <p:sp>
        <p:nvSpPr>
          <p:cNvPr id="9" name="TextBox 8"/>
          <p:cNvSpPr txBox="1"/>
          <p:nvPr/>
        </p:nvSpPr>
        <p:spPr>
          <a:xfrm>
            <a:off x="4160836" y="5981518"/>
            <a:ext cx="3127587" cy="461665"/>
          </a:xfrm>
          <a:prstGeom prst="rect">
            <a:avLst/>
          </a:prstGeom>
          <a:noFill/>
        </p:spPr>
        <p:txBody>
          <a:bodyPr wrap="none" rtlCol="0">
            <a:spAutoFit/>
          </a:bodyPr>
          <a:lstStyle/>
          <a:p>
            <a:r>
              <a:rPr lang="en-US" sz="2400" dirty="0" smtClean="0">
                <a:solidFill>
                  <a:srgbClr val="FFFFFF"/>
                </a:solidFill>
              </a:rPr>
              <a:t>Data Model Level ----</a:t>
            </a:r>
          </a:p>
        </p:txBody>
      </p:sp>
      <p:cxnSp>
        <p:nvCxnSpPr>
          <p:cNvPr id="11" name="Straight Connector 10"/>
          <p:cNvCxnSpPr/>
          <p:nvPr/>
        </p:nvCxnSpPr>
        <p:spPr>
          <a:xfrm>
            <a:off x="3475037" y="1973262"/>
            <a:ext cx="0" cy="3788291"/>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608637" y="1973262"/>
            <a:ext cx="0" cy="3788291"/>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42237" y="1973262"/>
            <a:ext cx="0" cy="3788291"/>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884932" y="2010616"/>
            <a:ext cx="0" cy="3788291"/>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64001" y="1641284"/>
            <a:ext cx="1051891" cy="369332"/>
          </a:xfrm>
          <a:prstGeom prst="rect">
            <a:avLst/>
          </a:prstGeom>
          <a:noFill/>
        </p:spPr>
        <p:txBody>
          <a:bodyPr wrap="none" rtlCol="0">
            <a:spAutoFit/>
          </a:bodyPr>
          <a:lstStyle/>
          <a:p>
            <a:r>
              <a:rPr lang="en-US" dirty="0" smtClean="0">
                <a:solidFill>
                  <a:srgbClr val="FFC000"/>
                </a:solidFill>
              </a:rPr>
              <a:t>Machine</a:t>
            </a:r>
          </a:p>
        </p:txBody>
      </p:sp>
      <p:sp>
        <p:nvSpPr>
          <p:cNvPr id="29" name="TextBox 28"/>
          <p:cNvSpPr txBox="1"/>
          <p:nvPr/>
        </p:nvSpPr>
        <p:spPr>
          <a:xfrm>
            <a:off x="5263733" y="1641284"/>
            <a:ext cx="662361" cy="369332"/>
          </a:xfrm>
          <a:prstGeom prst="rect">
            <a:avLst/>
          </a:prstGeom>
          <a:noFill/>
        </p:spPr>
        <p:txBody>
          <a:bodyPr wrap="none" rtlCol="0">
            <a:spAutoFit/>
          </a:bodyPr>
          <a:lstStyle/>
          <a:p>
            <a:r>
              <a:rPr lang="en-US" dirty="0" smtClean="0">
                <a:solidFill>
                  <a:srgbClr val="FFC000"/>
                </a:solidFill>
              </a:rPr>
              <a:t>Rack</a:t>
            </a:r>
          </a:p>
        </p:txBody>
      </p:sp>
      <p:sp>
        <p:nvSpPr>
          <p:cNvPr id="30" name="TextBox 29"/>
          <p:cNvSpPr txBox="1"/>
          <p:nvPr/>
        </p:nvSpPr>
        <p:spPr>
          <a:xfrm>
            <a:off x="7046469" y="1641284"/>
            <a:ext cx="1391535" cy="369332"/>
          </a:xfrm>
          <a:prstGeom prst="rect">
            <a:avLst/>
          </a:prstGeom>
          <a:noFill/>
        </p:spPr>
        <p:txBody>
          <a:bodyPr wrap="none" rtlCol="0">
            <a:spAutoFit/>
          </a:bodyPr>
          <a:lstStyle/>
          <a:p>
            <a:r>
              <a:rPr lang="en-US" dirty="0" smtClean="0">
                <a:solidFill>
                  <a:srgbClr val="FFC000"/>
                </a:solidFill>
              </a:rPr>
              <a:t>Data Center</a:t>
            </a:r>
          </a:p>
        </p:txBody>
      </p:sp>
      <p:sp>
        <p:nvSpPr>
          <p:cNvPr id="31" name="TextBox 30"/>
          <p:cNvSpPr txBox="1"/>
          <p:nvPr/>
        </p:nvSpPr>
        <p:spPr>
          <a:xfrm>
            <a:off x="9394573" y="1641284"/>
            <a:ext cx="980718" cy="369332"/>
          </a:xfrm>
          <a:prstGeom prst="rect">
            <a:avLst/>
          </a:prstGeom>
          <a:noFill/>
        </p:spPr>
        <p:txBody>
          <a:bodyPr wrap="none" rtlCol="0">
            <a:spAutoFit/>
          </a:bodyPr>
          <a:lstStyle/>
          <a:p>
            <a:r>
              <a:rPr lang="en-US" dirty="0" smtClean="0">
                <a:solidFill>
                  <a:srgbClr val="FFC000"/>
                </a:solidFill>
              </a:rPr>
              <a:t>Internet</a:t>
            </a:r>
          </a:p>
        </p:txBody>
      </p:sp>
      <p:cxnSp>
        <p:nvCxnSpPr>
          <p:cNvPr id="39" name="Straight Connector 38"/>
          <p:cNvCxnSpPr/>
          <p:nvPr/>
        </p:nvCxnSpPr>
        <p:spPr>
          <a:xfrm flipV="1">
            <a:off x="1948853" y="5249862"/>
            <a:ext cx="0" cy="60441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7550181">
            <a:off x="1448559" y="4571264"/>
            <a:ext cx="1087157"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Attribute</a:t>
            </a:r>
          </a:p>
        </p:txBody>
      </p:sp>
      <p:cxnSp>
        <p:nvCxnSpPr>
          <p:cNvPr id="41" name="Straight Connector 40"/>
          <p:cNvCxnSpPr/>
          <p:nvPr/>
        </p:nvCxnSpPr>
        <p:spPr>
          <a:xfrm flipV="1">
            <a:off x="2365951" y="5248716"/>
            <a:ext cx="0" cy="60441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7550181">
            <a:off x="1982638" y="4730880"/>
            <a:ext cx="756938"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Entity</a:t>
            </a:r>
          </a:p>
        </p:txBody>
      </p:sp>
      <p:cxnSp>
        <p:nvCxnSpPr>
          <p:cNvPr id="43" name="Straight Connector 42"/>
          <p:cNvCxnSpPr/>
          <p:nvPr/>
        </p:nvCxnSpPr>
        <p:spPr>
          <a:xfrm flipV="1">
            <a:off x="2857439" y="5241362"/>
            <a:ext cx="0" cy="60441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7550181">
            <a:off x="2468419" y="4723526"/>
            <a:ext cx="768352"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Shard</a:t>
            </a:r>
          </a:p>
        </p:txBody>
      </p:sp>
      <p:cxnSp>
        <p:nvCxnSpPr>
          <p:cNvPr id="45" name="Straight Connector 44"/>
          <p:cNvCxnSpPr/>
          <p:nvPr/>
        </p:nvCxnSpPr>
        <p:spPr>
          <a:xfrm flipV="1">
            <a:off x="3924239" y="4503766"/>
            <a:ext cx="7998" cy="13472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7550181">
            <a:off x="3415304" y="3864127"/>
            <a:ext cx="1127425"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Database</a:t>
            </a:r>
          </a:p>
        </p:txBody>
      </p:sp>
      <p:cxnSp>
        <p:nvCxnSpPr>
          <p:cNvPr id="48" name="Straight Connector 47"/>
          <p:cNvCxnSpPr/>
          <p:nvPr/>
        </p:nvCxnSpPr>
        <p:spPr>
          <a:xfrm flipH="1" flipV="1">
            <a:off x="6065837" y="3802062"/>
            <a:ext cx="8627" cy="20489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7550181">
            <a:off x="5565529" y="3102127"/>
            <a:ext cx="1127425"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Database</a:t>
            </a:r>
          </a:p>
        </p:txBody>
      </p:sp>
    </p:spTree>
    <p:extLst>
      <p:ext uri="{BB962C8B-B14F-4D97-AF65-F5344CB8AC3E}">
        <p14:creationId xmlns:p14="http://schemas.microsoft.com/office/powerpoint/2010/main" val="677669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0"/>
          </p:nvPr>
        </p:nvSpPr>
        <p:spPr>
          <a:xfrm>
            <a:off x="5456237" y="2811463"/>
            <a:ext cx="6705602" cy="2209799"/>
          </a:xfrm>
        </p:spPr>
        <p:txBody>
          <a:bodyPr/>
          <a:lstStyle/>
          <a:p>
            <a:r>
              <a:rPr lang="en-US" sz="3200" dirty="0" smtClean="0"/>
              <a:t>ACID consistency within members</a:t>
            </a:r>
            <a:br>
              <a:rPr lang="en-US" sz="3200" dirty="0" smtClean="0"/>
            </a:br>
            <a:r>
              <a:rPr lang="en-US" sz="3200" dirty="0" smtClean="0"/>
              <a:t>    (shards)</a:t>
            </a:r>
          </a:p>
          <a:p>
            <a:endParaRPr lang="en-US" sz="3200" dirty="0" smtClean="0"/>
          </a:p>
          <a:p>
            <a:endParaRPr lang="en-US" sz="3200" dirty="0" smtClean="0"/>
          </a:p>
          <a:p>
            <a:r>
              <a:rPr lang="en-US" sz="3200" dirty="0" smtClean="0"/>
              <a:t>Eventual consistency across members</a:t>
            </a:r>
            <a:endParaRPr lang="en-US" sz="3200" dirty="0"/>
          </a:p>
        </p:txBody>
      </p:sp>
      <p:sp>
        <p:nvSpPr>
          <p:cNvPr id="2" name="Title 1"/>
          <p:cNvSpPr>
            <a:spLocks noGrp="1"/>
          </p:cNvSpPr>
          <p:nvPr>
            <p:ph type="title"/>
          </p:nvPr>
        </p:nvSpPr>
        <p:spPr/>
        <p:txBody>
          <a:bodyPr/>
          <a:lstStyle/>
          <a:p>
            <a:r>
              <a:rPr lang="en-US" dirty="0" smtClean="0"/>
              <a:t>SQL Azure DB Federations</a:t>
            </a:r>
            <a:endParaRPr lang="en-US" dirty="0"/>
          </a:p>
        </p:txBody>
      </p:sp>
      <p:sp>
        <p:nvSpPr>
          <p:cNvPr id="3" name="Can 2"/>
          <p:cNvSpPr/>
          <p:nvPr/>
        </p:nvSpPr>
        <p:spPr bwMode="auto">
          <a:xfrm>
            <a:off x="665748" y="35172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M1</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Can 3"/>
          <p:cNvSpPr/>
          <p:nvPr/>
        </p:nvSpPr>
        <p:spPr bwMode="auto">
          <a:xfrm>
            <a:off x="1427748" y="35172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Can 4"/>
          <p:cNvSpPr/>
          <p:nvPr/>
        </p:nvSpPr>
        <p:spPr bwMode="auto">
          <a:xfrm>
            <a:off x="2189748" y="35172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M3</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Can 5"/>
          <p:cNvSpPr/>
          <p:nvPr/>
        </p:nvSpPr>
        <p:spPr bwMode="auto">
          <a:xfrm>
            <a:off x="2951748" y="35172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M4</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Can 6"/>
          <p:cNvSpPr/>
          <p:nvPr/>
        </p:nvSpPr>
        <p:spPr bwMode="auto">
          <a:xfrm>
            <a:off x="3713748" y="35172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M5</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Can 7"/>
          <p:cNvSpPr/>
          <p:nvPr/>
        </p:nvSpPr>
        <p:spPr bwMode="auto">
          <a:xfrm>
            <a:off x="2179637" y="2221833"/>
            <a:ext cx="533400" cy="685800"/>
          </a:xfrm>
          <a:prstGeom prst="can">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Root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0" name="Elbow Connector 9"/>
          <p:cNvCxnSpPr>
            <a:endCxn id="3" idx="1"/>
          </p:cNvCxnSpPr>
          <p:nvPr/>
        </p:nvCxnSpPr>
        <p:spPr>
          <a:xfrm rot="5400000">
            <a:off x="1390609" y="2449473"/>
            <a:ext cx="609600" cy="15259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4" idx="1"/>
          </p:cNvCxnSpPr>
          <p:nvPr/>
        </p:nvCxnSpPr>
        <p:spPr>
          <a:xfrm rot="5400000">
            <a:off x="1771609" y="2830473"/>
            <a:ext cx="609600" cy="7639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5" idx="1"/>
          </p:cNvCxnSpPr>
          <p:nvPr/>
        </p:nvCxnSpPr>
        <p:spPr>
          <a:xfrm rot="5400000">
            <a:off x="2152609" y="3211473"/>
            <a:ext cx="609600" cy="19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6" idx="1"/>
          </p:cNvCxnSpPr>
          <p:nvPr/>
        </p:nvCxnSpPr>
        <p:spPr>
          <a:xfrm rot="16200000" flipH="1">
            <a:off x="2533608" y="2832393"/>
            <a:ext cx="609600" cy="7600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3"/>
            <a:endCxn id="7" idx="1"/>
          </p:cNvCxnSpPr>
          <p:nvPr/>
        </p:nvCxnSpPr>
        <p:spPr>
          <a:xfrm rot="16200000" flipH="1">
            <a:off x="2908592" y="2445377"/>
            <a:ext cx="609600" cy="15341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stretch>
            <a:fillRect/>
          </a:stretch>
        </p:blipFill>
        <p:spPr>
          <a:xfrm>
            <a:off x="380503" y="5573228"/>
            <a:ext cx="4131665" cy="465406"/>
          </a:xfrm>
          <a:prstGeom prst="rect">
            <a:avLst/>
          </a:prstGeom>
        </p:spPr>
      </p:pic>
      <p:cxnSp>
        <p:nvCxnSpPr>
          <p:cNvPr id="12" name="Straight Arrow Connector 11"/>
          <p:cNvCxnSpPr>
            <a:endCxn id="7" idx="4"/>
          </p:cNvCxnSpPr>
          <p:nvPr/>
        </p:nvCxnSpPr>
        <p:spPr>
          <a:xfrm flipH="1">
            <a:off x="4247148" y="3192462"/>
            <a:ext cx="1361489" cy="6676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ight Brace 12"/>
          <p:cNvSpPr/>
          <p:nvPr/>
        </p:nvSpPr>
        <p:spPr>
          <a:xfrm rot="5400000">
            <a:off x="2248426" y="2673275"/>
            <a:ext cx="329732" cy="36677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19" name="Straight Arrow Connector 18"/>
          <p:cNvCxnSpPr>
            <a:endCxn id="13" idx="1"/>
          </p:cNvCxnSpPr>
          <p:nvPr/>
        </p:nvCxnSpPr>
        <p:spPr>
          <a:xfrm flipH="1" flipV="1">
            <a:off x="2413292" y="4671997"/>
            <a:ext cx="3195345" cy="7883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939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How to Choose</a:t>
            </a:r>
            <a:endParaRPr lang="en-US" dirty="0"/>
          </a:p>
        </p:txBody>
      </p:sp>
      <p:sp>
        <p:nvSpPr>
          <p:cNvPr id="3" name="Text Placeholder 2"/>
          <p:cNvSpPr>
            <a:spLocks noGrp="1"/>
          </p:cNvSpPr>
          <p:nvPr>
            <p:ph type="body" sz="quarter" idx="10"/>
          </p:nvPr>
        </p:nvSpPr>
        <p:spPr/>
        <p:txBody>
          <a:bodyPr/>
          <a:lstStyle/>
          <a:p>
            <a:r>
              <a:rPr lang="en-US" dirty="0" smtClean="0"/>
              <a:t>Conceptual Model Drives Smart Choices</a:t>
            </a:r>
          </a:p>
          <a:p>
            <a:r>
              <a:rPr lang="en-US" dirty="0" smtClean="0"/>
              <a:t>You </a:t>
            </a:r>
            <a:r>
              <a:rPr lang="en-US" i="1" dirty="0" smtClean="0"/>
              <a:t>can </a:t>
            </a:r>
            <a:r>
              <a:rPr lang="en-US" dirty="0" smtClean="0"/>
              <a:t>mix and match – baby &amp; bathwater, etc.</a:t>
            </a:r>
          </a:p>
          <a:p>
            <a:r>
              <a:rPr lang="en-US" dirty="0" smtClean="0"/>
              <a:t>TNSTAAFL</a:t>
            </a:r>
          </a:p>
          <a:p>
            <a:endParaRPr lang="en-US" dirty="0"/>
          </a:p>
          <a:p>
            <a:r>
              <a:rPr lang="en-US" dirty="0" smtClean="0"/>
              <a:t>You are now smarter than most bloggers on this topic!</a:t>
            </a:r>
            <a:endParaRPr lang="en-US" dirty="0"/>
          </a:p>
        </p:txBody>
      </p:sp>
    </p:spTree>
    <p:extLst>
      <p:ext uri="{BB962C8B-B14F-4D97-AF65-F5344CB8AC3E}">
        <p14:creationId xmlns:p14="http://schemas.microsoft.com/office/powerpoint/2010/main" val="1001439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Offerings</a:t>
            </a:r>
            <a:endParaRPr lang="en-US" dirty="0"/>
          </a:p>
        </p:txBody>
      </p:sp>
      <p:sp>
        <p:nvSpPr>
          <p:cNvPr id="5" name="Text Placeholder 4"/>
          <p:cNvSpPr>
            <a:spLocks noGrp="1"/>
          </p:cNvSpPr>
          <p:nvPr>
            <p:ph type="body" sz="quarter" idx="10"/>
          </p:nvPr>
        </p:nvSpPr>
        <p:spPr>
          <a:xfrm>
            <a:off x="1951036" y="1211263"/>
            <a:ext cx="10210801" cy="5484812"/>
          </a:xfrm>
        </p:spPr>
        <p:txBody>
          <a:bodyPr/>
          <a:lstStyle/>
          <a:p>
            <a:r>
              <a:rPr lang="en-US" dirty="0" smtClean="0"/>
              <a:t>Azure Blob Storage</a:t>
            </a:r>
          </a:p>
          <a:p>
            <a:pPr lvl="1"/>
            <a:r>
              <a:rPr lang="en-US" dirty="0"/>
              <a:t>	</a:t>
            </a:r>
            <a:r>
              <a:rPr lang="en-US" dirty="0" smtClean="0"/>
              <a:t>Elastic Inexpensive storage</a:t>
            </a:r>
          </a:p>
          <a:p>
            <a:r>
              <a:rPr lang="en-US" dirty="0" smtClean="0"/>
              <a:t>Azure Tables</a:t>
            </a:r>
          </a:p>
          <a:p>
            <a:pPr lvl="1"/>
            <a:r>
              <a:rPr lang="en-US" dirty="0"/>
              <a:t>	</a:t>
            </a:r>
            <a:r>
              <a:rPr lang="en-US" dirty="0" smtClean="0"/>
              <a:t>Elastic Key/Attribute storage</a:t>
            </a:r>
          </a:p>
          <a:p>
            <a:r>
              <a:rPr lang="en-US" dirty="0" smtClean="0"/>
              <a:t>Azure Caching</a:t>
            </a:r>
          </a:p>
          <a:p>
            <a:pPr lvl="1"/>
            <a:r>
              <a:rPr lang="en-US" dirty="0" smtClean="0"/>
              <a:t>	Elastic Key/Object cache</a:t>
            </a:r>
          </a:p>
          <a:p>
            <a:r>
              <a:rPr lang="en-US" dirty="0" smtClean="0"/>
              <a:t>Azure SQL Database</a:t>
            </a:r>
          </a:p>
          <a:p>
            <a:pPr lvl="1"/>
            <a:r>
              <a:rPr lang="en-US" dirty="0"/>
              <a:t>	</a:t>
            </a:r>
            <a:r>
              <a:rPr lang="en-US" dirty="0" smtClean="0"/>
              <a:t>Elastic RDBMS with </a:t>
            </a:r>
            <a:r>
              <a:rPr lang="en-US" dirty="0" err="1" smtClean="0"/>
              <a:t>sharding</a:t>
            </a:r>
            <a:r>
              <a:rPr lang="en-US" dirty="0" smtClean="0"/>
              <a:t> capabilities</a:t>
            </a:r>
            <a:endParaRPr lang="en-US" dirty="0"/>
          </a:p>
        </p:txBody>
      </p:sp>
    </p:spTree>
    <p:extLst>
      <p:ext uri="{BB962C8B-B14F-4D97-AF65-F5344CB8AC3E}">
        <p14:creationId xmlns:p14="http://schemas.microsoft.com/office/powerpoint/2010/main" val="3644970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“Big Data”</a:t>
            </a:r>
            <a:endParaRPr lang="en-US" dirty="0"/>
          </a:p>
        </p:txBody>
      </p:sp>
    </p:spTree>
    <p:extLst>
      <p:ext uri="{BB962C8B-B14F-4D97-AF65-F5344CB8AC3E}">
        <p14:creationId xmlns:p14="http://schemas.microsoft.com/office/powerpoint/2010/main" val="2452820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Awash in “Ambient Data”</a:t>
            </a:r>
          </a:p>
          <a:p>
            <a:pPr lvl="1"/>
            <a:r>
              <a:rPr lang="en-US" dirty="0" smtClean="0"/>
              <a:t>Free to acquire</a:t>
            </a:r>
          </a:p>
          <a:p>
            <a:pPr lvl="1"/>
            <a:r>
              <a:rPr lang="en-US" dirty="0" smtClean="0"/>
              <a:t>Cheap to store</a:t>
            </a:r>
          </a:p>
          <a:p>
            <a:r>
              <a:rPr lang="en-US" dirty="0" smtClean="0"/>
              <a:t>“Information Production”</a:t>
            </a:r>
          </a:p>
          <a:p>
            <a:pPr lvl="1"/>
            <a:r>
              <a:rPr lang="en-US" dirty="0" smtClean="0"/>
              <a:t>Turns Ambient Data into Information</a:t>
            </a:r>
          </a:p>
          <a:p>
            <a:r>
              <a:rPr lang="en-US" dirty="0" smtClean="0"/>
              <a:t>Insight Generation</a:t>
            </a:r>
          </a:p>
          <a:p>
            <a:pPr lvl="1"/>
            <a:r>
              <a:rPr lang="en-US" dirty="0" smtClean="0"/>
              <a:t>Turns Information into Insights &amp; Actions</a:t>
            </a:r>
            <a:endParaRPr lang="en-US" dirty="0"/>
          </a:p>
        </p:txBody>
      </p:sp>
      <p:sp>
        <p:nvSpPr>
          <p:cNvPr id="5" name="Text Placeholder 4"/>
          <p:cNvSpPr>
            <a:spLocks noGrp="1"/>
          </p:cNvSpPr>
          <p:nvPr>
            <p:ph type="body" sz="quarter" idx="11"/>
          </p:nvPr>
        </p:nvSpPr>
        <p:spPr>
          <a:xfrm>
            <a:off x="274637" y="2125663"/>
            <a:ext cx="2895599" cy="4572000"/>
          </a:xfrm>
        </p:spPr>
        <p:txBody>
          <a:bodyPr/>
          <a:lstStyle/>
          <a:p>
            <a:r>
              <a:rPr lang="en-US" dirty="0" smtClean="0"/>
              <a:t>What is “Big Data” </a:t>
            </a:r>
          </a:p>
          <a:p>
            <a:r>
              <a:rPr lang="en-US" dirty="0"/>
              <a:t>r</a:t>
            </a:r>
            <a:r>
              <a:rPr lang="en-US" dirty="0" smtClean="0"/>
              <a:t>eally about?</a:t>
            </a:r>
            <a:endParaRPr lang="en-US" dirty="0"/>
          </a:p>
        </p:txBody>
      </p:sp>
      <p:sp>
        <p:nvSpPr>
          <p:cNvPr id="3" name="Title 2"/>
          <p:cNvSpPr>
            <a:spLocks noGrp="1"/>
          </p:cNvSpPr>
          <p:nvPr>
            <p:ph type="title"/>
          </p:nvPr>
        </p:nvSpPr>
        <p:spPr>
          <a:xfrm>
            <a:off x="288593" y="296862"/>
            <a:ext cx="11887199" cy="912813"/>
          </a:xfrm>
        </p:spPr>
        <p:txBody>
          <a:bodyPr/>
          <a:lstStyle/>
          <a:p>
            <a:r>
              <a:rPr lang="en-US" dirty="0" smtClean="0"/>
              <a:t>Top Level Value Flow</a:t>
            </a:r>
            <a:endParaRPr lang="en-US" dirty="0"/>
          </a:p>
        </p:txBody>
      </p:sp>
      <p:graphicFrame>
        <p:nvGraphicFramePr>
          <p:cNvPr id="7" name="Diagram 6"/>
          <p:cNvGraphicFramePr/>
          <p:nvPr>
            <p:extLst/>
          </p:nvPr>
        </p:nvGraphicFramePr>
        <p:xfrm>
          <a:off x="350837" y="3421062"/>
          <a:ext cx="3002490" cy="245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275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621530"/>
          </a:xfrm>
        </p:spPr>
        <p:txBody>
          <a:bodyPr/>
          <a:lstStyle/>
          <a:p>
            <a:r>
              <a:rPr lang="en-US" dirty="0" smtClean="0">
                <a:gradFill>
                  <a:gsLst>
                    <a:gs pos="0">
                      <a:schemeClr val="tx1"/>
                    </a:gs>
                    <a:gs pos="100000">
                      <a:schemeClr val="tx1"/>
                    </a:gs>
                  </a:gsLst>
                  <a:lin ang="5400000" scaled="0"/>
                </a:gradFill>
              </a:rPr>
              <a:t>Data </a:t>
            </a:r>
            <a:r>
              <a:rPr lang="en-US" dirty="0">
                <a:gradFill>
                  <a:gsLst>
                    <a:gs pos="0">
                      <a:schemeClr val="tx1"/>
                    </a:gs>
                    <a:gs pos="100000">
                      <a:schemeClr val="tx1"/>
                    </a:gs>
                  </a:gsLst>
                  <a:lin ang="5400000" scaled="0"/>
                </a:gradFill>
              </a:rPr>
              <a:t>Acquisition Cost </a:t>
            </a:r>
            <a:r>
              <a:rPr lang="en-US" dirty="0" smtClean="0">
                <a:gradFill>
                  <a:gsLst>
                    <a:gs pos="0">
                      <a:schemeClr val="tx1"/>
                    </a:gs>
                    <a:gs pos="100000">
                      <a:schemeClr val="tx1"/>
                    </a:gs>
                  </a:gsLst>
                  <a:lin ang="5400000" scaled="0"/>
                </a:gradFill>
              </a:rPr>
              <a:t> </a:t>
            </a:r>
            <a:r>
              <a:rPr lang="en-US" dirty="0">
                <a:gradFill>
                  <a:gsLst>
                    <a:gs pos="0">
                      <a:schemeClr val="tx1"/>
                    </a:gs>
                    <a:gs pos="100000">
                      <a:schemeClr val="tx1"/>
                    </a:gs>
                  </a:gsLst>
                  <a:lin ang="5400000" scaled="0"/>
                </a:gradFill>
                <a:sym typeface="Wingdings" panose="05000000000000000000" pitchFamily="2" charset="2"/>
              </a:rPr>
              <a:t> $</a:t>
            </a:r>
            <a:r>
              <a:rPr lang="en-US" dirty="0" smtClean="0">
                <a:gradFill>
                  <a:gsLst>
                    <a:gs pos="0">
                      <a:schemeClr val="tx1"/>
                    </a:gs>
                    <a:gs pos="100000">
                      <a:schemeClr val="tx1"/>
                    </a:gs>
                  </a:gsLst>
                  <a:lin ang="5400000" scaled="0"/>
                </a:gradFill>
                <a:sym typeface="Wingdings" panose="05000000000000000000" pitchFamily="2" charset="2"/>
              </a:rPr>
              <a:t>0</a:t>
            </a:r>
            <a:endParaRPr lang="en-US" dirty="0"/>
          </a:p>
        </p:txBody>
      </p:sp>
      <p:grpSp>
        <p:nvGrpSpPr>
          <p:cNvPr id="9" name="Group 8"/>
          <p:cNvGrpSpPr/>
          <p:nvPr/>
        </p:nvGrpSpPr>
        <p:grpSpPr>
          <a:xfrm>
            <a:off x="1806896" y="1700599"/>
            <a:ext cx="8298507" cy="3797733"/>
            <a:chOff x="1769175" y="1667406"/>
            <a:chExt cx="8136530" cy="3723606"/>
          </a:xfrm>
        </p:grpSpPr>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4165">
              <a:off x="1769175" y="1919169"/>
              <a:ext cx="3766983" cy="2344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6829">
              <a:off x="4472211" y="2395994"/>
              <a:ext cx="1848354" cy="2995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0901510">
              <a:off x="2561605" y="2522176"/>
              <a:ext cx="1250050" cy="452111"/>
            </a:xfrm>
            <a:prstGeom prst="rect">
              <a:avLst/>
            </a:prstGeom>
            <a:solidFill>
              <a:srgbClr val="FF8585"/>
            </a:solidFill>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$1.10</a:t>
              </a:r>
            </a:p>
          </p:txBody>
        </p:sp>
        <p:sp>
          <p:nvSpPr>
            <p:cNvPr id="38" name="TextBox 37"/>
            <p:cNvSpPr txBox="1"/>
            <p:nvPr/>
          </p:nvSpPr>
          <p:spPr>
            <a:xfrm rot="343681">
              <a:off x="4534641" y="3434207"/>
              <a:ext cx="1563156" cy="452111"/>
            </a:xfrm>
            <a:prstGeom prst="rect">
              <a:avLst/>
            </a:prstGeom>
            <a:solidFill>
              <a:srgbClr val="FF8585"/>
            </a:solidFill>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$1,000</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69" b="98997" l="5500" r="100000">
                          <a14:foregroundMark x1="53250" y1="5351" x2="53250" y2="5351"/>
                        </a14:backgroundRemoval>
                      </a14:imgEffect>
                    </a14:imgLayer>
                  </a14:imgProps>
                </a:ext>
                <a:ext uri="{28A0092B-C50C-407E-A947-70E740481C1C}">
                  <a14:useLocalDpi xmlns:a14="http://schemas.microsoft.com/office/drawing/2010/main" val="0"/>
                </a:ext>
              </a:extLst>
            </a:blip>
            <a:stretch>
              <a:fillRect/>
            </a:stretch>
          </p:blipFill>
          <p:spPr>
            <a:xfrm>
              <a:off x="6095705" y="1667406"/>
              <a:ext cx="3810000" cy="2847975"/>
            </a:xfrm>
            <a:prstGeom prst="rect">
              <a:avLst/>
            </a:prstGeom>
          </p:spPr>
        </p:pic>
        <p:sp>
          <p:nvSpPr>
            <p:cNvPr id="39" name="TextBox 38"/>
            <p:cNvSpPr txBox="1"/>
            <p:nvPr/>
          </p:nvSpPr>
          <p:spPr>
            <a:xfrm rot="20811572">
              <a:off x="6582580" y="3503464"/>
              <a:ext cx="2950987" cy="452111"/>
            </a:xfrm>
            <a:prstGeom prst="rect">
              <a:avLst/>
            </a:prstGeom>
            <a:solidFill>
              <a:srgbClr val="FF8585"/>
            </a:solidFill>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$1,000,000,000</a:t>
              </a:r>
            </a:p>
          </p:txBody>
        </p:sp>
      </p:grpSp>
      <p:grpSp>
        <p:nvGrpSpPr>
          <p:cNvPr id="6" name="Group 5"/>
          <p:cNvGrpSpPr/>
          <p:nvPr/>
        </p:nvGrpSpPr>
        <p:grpSpPr>
          <a:xfrm>
            <a:off x="480176" y="1160070"/>
            <a:ext cx="1740102" cy="1319292"/>
            <a:chOff x="468351" y="1271239"/>
            <a:chExt cx="1706137" cy="1293541"/>
          </a:xfrm>
        </p:grpSpPr>
        <p:sp>
          <p:nvSpPr>
            <p:cNvPr id="4" name="Rectangle 3"/>
            <p:cNvSpPr/>
            <p:nvPr/>
          </p:nvSpPr>
          <p:spPr bwMode="auto">
            <a:xfrm>
              <a:off x="468351" y="1271239"/>
              <a:ext cx="1706137" cy="129354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5" name="Striped Right Arrow 4"/>
            <p:cNvSpPr/>
            <p:nvPr/>
          </p:nvSpPr>
          <p:spPr bwMode="auto">
            <a:xfrm>
              <a:off x="735980" y="1483114"/>
              <a:ext cx="1170878" cy="836342"/>
            </a:xfrm>
            <a:prstGeom prst="strip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48" dirty="0">
                <a:gradFill>
                  <a:gsLst>
                    <a:gs pos="0">
                      <a:srgbClr val="FFFFFF"/>
                    </a:gs>
                    <a:gs pos="100000">
                      <a:srgbClr val="FFFFFF"/>
                    </a:gs>
                  </a:gsLst>
                  <a:lin ang="5400000" scaled="0"/>
                </a:gradFill>
              </a:endParaRPr>
            </a:p>
          </p:txBody>
        </p:sp>
      </p:grpSp>
      <p:sp>
        <p:nvSpPr>
          <p:cNvPr id="40" name="TextBox 39"/>
          <p:cNvSpPr txBox="1"/>
          <p:nvPr/>
        </p:nvSpPr>
        <p:spPr>
          <a:xfrm rot="20811572">
            <a:off x="7403772" y="3200185"/>
            <a:ext cx="1345415" cy="461111"/>
          </a:xfrm>
          <a:prstGeom prst="rect">
            <a:avLst/>
          </a:prstGeom>
          <a:solidFill>
            <a:schemeClr val="accent2">
              <a:lumMod val="60000"/>
              <a:lumOff val="40000"/>
            </a:schemeClr>
          </a:solidFill>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$0.00</a:t>
            </a:r>
          </a:p>
        </p:txBody>
      </p:sp>
      <p:grpSp>
        <p:nvGrpSpPr>
          <p:cNvPr id="14" name="Group 13"/>
          <p:cNvGrpSpPr/>
          <p:nvPr/>
        </p:nvGrpSpPr>
        <p:grpSpPr>
          <a:xfrm>
            <a:off x="6644329" y="3461649"/>
            <a:ext cx="3168359" cy="806382"/>
            <a:chOff x="6512187" y="3394082"/>
            <a:chExt cx="3106516" cy="790642"/>
          </a:xfrm>
        </p:grpSpPr>
        <p:cxnSp>
          <p:nvCxnSpPr>
            <p:cNvPr id="12" name="Straight Connector 11"/>
            <p:cNvCxnSpPr/>
            <p:nvPr/>
          </p:nvCxnSpPr>
          <p:spPr>
            <a:xfrm flipV="1">
              <a:off x="6512187" y="3660262"/>
              <a:ext cx="3106516" cy="372061"/>
            </a:xfrm>
            <a:prstGeom prst="line">
              <a:avLst/>
            </a:prstGeom>
            <a:ln w="5715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flipV="1">
              <a:off x="6630297" y="3394082"/>
              <a:ext cx="2830345" cy="790642"/>
            </a:xfrm>
            <a:prstGeom prst="line">
              <a:avLst/>
            </a:prstGeom>
            <a:ln w="57150">
              <a:solidFill>
                <a:srgbClr val="FF0000"/>
              </a:solidFill>
            </a:ln>
          </p:spPr>
          <p:style>
            <a:lnRef idx="3">
              <a:schemeClr val="accent3"/>
            </a:lnRef>
            <a:fillRef idx="0">
              <a:schemeClr val="accent3"/>
            </a:fillRef>
            <a:effectRef idx="2">
              <a:schemeClr val="accent3"/>
            </a:effectRef>
            <a:fontRef idx="minor">
              <a:schemeClr val="tx1"/>
            </a:fontRef>
          </p:style>
        </p:cxnSp>
      </p:grpSp>
      <p:sp>
        <p:nvSpPr>
          <p:cNvPr id="15" name="TextBox 14"/>
          <p:cNvSpPr txBox="1"/>
          <p:nvPr/>
        </p:nvSpPr>
        <p:spPr>
          <a:xfrm>
            <a:off x="3252569" y="5862612"/>
            <a:ext cx="5883996" cy="576340"/>
          </a:xfrm>
          <a:prstGeom prst="rect">
            <a:avLst/>
          </a:prstGeom>
          <a:noFill/>
        </p:spPr>
        <p:txBody>
          <a:bodyPr wrap="square" lIns="0" tIns="0" rIns="0" bIns="0" rtlCol="0">
            <a:spAutoFit/>
          </a:bodyPr>
          <a:lstStyle/>
          <a:p>
            <a:pPr>
              <a:lnSpc>
                <a:spcPct val="90000"/>
              </a:lnSpc>
              <a:spcBef>
                <a:spcPct val="20000"/>
              </a:spcBef>
              <a:buSzPct val="90000"/>
            </a:pPr>
            <a:r>
              <a:rPr lang="en-US" sz="4080" dirty="0">
                <a:gradFill>
                  <a:gsLst>
                    <a:gs pos="0">
                      <a:srgbClr val="FFFFFF"/>
                    </a:gs>
                    <a:gs pos="100000">
                      <a:srgbClr val="FFFFFF"/>
                    </a:gs>
                  </a:gsLst>
                  <a:lin ang="5400000" scaled="0"/>
                </a:gradFill>
              </a:rPr>
              <a:t>From: $</a:t>
            </a:r>
            <a:r>
              <a:rPr lang="en-US" sz="4080" dirty="0">
                <a:solidFill>
                  <a:srgbClr val="FFC000"/>
                </a:solidFill>
              </a:rPr>
              <a:t>1B</a:t>
            </a:r>
            <a:r>
              <a:rPr lang="en-US" sz="4080" dirty="0">
                <a:gradFill>
                  <a:gsLst>
                    <a:gs pos="0">
                      <a:srgbClr val="FFFFFF"/>
                    </a:gs>
                    <a:gs pos="100000">
                      <a:srgbClr val="FFFFFF"/>
                    </a:gs>
                  </a:gsLst>
                  <a:lin ang="5400000" scaled="0"/>
                </a:gradFill>
              </a:rPr>
              <a:t>/TB To: ~$</a:t>
            </a:r>
            <a:r>
              <a:rPr lang="en-US" sz="4080" dirty="0">
                <a:solidFill>
                  <a:srgbClr val="FFC000"/>
                </a:solidFill>
              </a:rPr>
              <a:t>0</a:t>
            </a:r>
            <a:r>
              <a:rPr lang="en-US" sz="4080" dirty="0">
                <a:gradFill>
                  <a:gsLst>
                    <a:gs pos="0">
                      <a:srgbClr val="FFFFFF"/>
                    </a:gs>
                    <a:gs pos="100000">
                      <a:srgbClr val="FFFFFF"/>
                    </a:gs>
                  </a:gsLst>
                  <a:lin ang="5400000" scaled="0"/>
                </a:gradFill>
              </a:rPr>
              <a:t>/TB</a:t>
            </a:r>
          </a:p>
        </p:txBody>
      </p:sp>
    </p:spTree>
    <p:extLst>
      <p:ext uri="{BB962C8B-B14F-4D97-AF65-F5344CB8AC3E}">
        <p14:creationId xmlns:p14="http://schemas.microsoft.com/office/powerpoint/2010/main" val="1681007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621530"/>
          </a:xfrm>
        </p:spPr>
        <p:txBody>
          <a:bodyPr/>
          <a:lstStyle/>
          <a:p>
            <a:r>
              <a:rPr lang="en-US" dirty="0" smtClean="0">
                <a:gradFill>
                  <a:gsLst>
                    <a:gs pos="0">
                      <a:schemeClr val="tx1"/>
                    </a:gs>
                    <a:gs pos="100000">
                      <a:schemeClr val="tx1"/>
                    </a:gs>
                  </a:gsLst>
                  <a:lin ang="5400000" scaled="0"/>
                </a:gradFill>
              </a:rPr>
              <a:t>Data </a:t>
            </a:r>
            <a:r>
              <a:rPr lang="en-US" dirty="0">
                <a:gradFill>
                  <a:gsLst>
                    <a:gs pos="0">
                      <a:schemeClr val="tx1"/>
                    </a:gs>
                    <a:gs pos="100000">
                      <a:schemeClr val="tx1"/>
                    </a:gs>
                  </a:gsLst>
                  <a:lin ang="5400000" scaled="0"/>
                </a:gradFill>
              </a:rPr>
              <a:t>Storage Cost </a:t>
            </a:r>
            <a:r>
              <a:rPr lang="en-US" dirty="0" smtClean="0">
                <a:gradFill>
                  <a:gsLst>
                    <a:gs pos="0">
                      <a:schemeClr val="tx1"/>
                    </a:gs>
                    <a:gs pos="100000">
                      <a:schemeClr val="tx1"/>
                    </a:gs>
                  </a:gsLst>
                  <a:lin ang="5400000" scaled="0"/>
                </a:gradFill>
              </a:rPr>
              <a:t> </a:t>
            </a:r>
            <a:r>
              <a:rPr lang="en-US" dirty="0">
                <a:gradFill>
                  <a:gsLst>
                    <a:gs pos="0">
                      <a:schemeClr val="tx1"/>
                    </a:gs>
                    <a:gs pos="100000">
                      <a:schemeClr val="tx1"/>
                    </a:gs>
                  </a:gsLst>
                  <a:lin ang="5400000" scaled="0"/>
                </a:gradFill>
                <a:sym typeface="Wingdings" panose="05000000000000000000" pitchFamily="2" charset="2"/>
              </a:rPr>
              <a:t> $</a:t>
            </a:r>
            <a:r>
              <a:rPr lang="en-US" dirty="0" smtClean="0">
                <a:gradFill>
                  <a:gsLst>
                    <a:gs pos="0">
                      <a:schemeClr val="tx1"/>
                    </a:gs>
                    <a:gs pos="100000">
                      <a:schemeClr val="tx1"/>
                    </a:gs>
                  </a:gsLst>
                  <a:lin ang="5400000" scaled="0"/>
                </a:gradFill>
                <a:sym typeface="Wingdings" panose="05000000000000000000" pitchFamily="2" charset="2"/>
              </a:rPr>
              <a:t>0</a:t>
            </a:r>
            <a:endParaRPr lang="en-US" dirty="0"/>
          </a:p>
        </p:txBody>
      </p:sp>
      <p:grpSp>
        <p:nvGrpSpPr>
          <p:cNvPr id="8" name="Group 7"/>
          <p:cNvGrpSpPr/>
          <p:nvPr/>
        </p:nvGrpSpPr>
        <p:grpSpPr>
          <a:xfrm>
            <a:off x="480175" y="1160070"/>
            <a:ext cx="1740102" cy="1319292"/>
            <a:chOff x="468350" y="2556417"/>
            <a:chExt cx="1706137" cy="1293541"/>
          </a:xfrm>
        </p:grpSpPr>
        <p:sp>
          <p:nvSpPr>
            <p:cNvPr id="19" name="Rectangle 18"/>
            <p:cNvSpPr/>
            <p:nvPr/>
          </p:nvSpPr>
          <p:spPr bwMode="auto">
            <a:xfrm>
              <a:off x="468350" y="2556417"/>
              <a:ext cx="1706137" cy="129354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20" name="Can 19"/>
            <p:cNvSpPr/>
            <p:nvPr/>
          </p:nvSpPr>
          <p:spPr bwMode="auto">
            <a:xfrm>
              <a:off x="735980" y="2718110"/>
              <a:ext cx="1170878" cy="970156"/>
            </a:xfrm>
            <a:prstGeom prst="can">
              <a:avLst/>
            </a:prstGeom>
            <a:gradFill>
              <a:gsLst>
                <a:gs pos="0">
                  <a:srgbClr val="926800"/>
                </a:gs>
                <a:gs pos="80000">
                  <a:srgbClr val="C8A200"/>
                </a:gs>
                <a:gs pos="100000">
                  <a:schemeClr val="accent1">
                    <a:shade val="94000"/>
                    <a:satMod val="13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48" dirty="0">
                <a:gradFill>
                  <a:gsLst>
                    <a:gs pos="0">
                      <a:srgbClr val="FFFFFF"/>
                    </a:gs>
                    <a:gs pos="100000">
                      <a:srgbClr val="FFFFFF"/>
                    </a:gs>
                  </a:gsLst>
                  <a:lin ang="5400000" scaled="0"/>
                </a:gradFill>
              </a:endParaRPr>
            </a:p>
          </p:txBody>
        </p:sp>
      </p:grpSp>
      <p:sp>
        <p:nvSpPr>
          <p:cNvPr id="26" name="Rectangle 25"/>
          <p:cNvSpPr/>
          <p:nvPr/>
        </p:nvSpPr>
        <p:spPr>
          <a:xfrm>
            <a:off x="6214555" y="6398870"/>
            <a:ext cx="5413398" cy="318286"/>
          </a:xfrm>
          <a:prstGeom prst="rect">
            <a:avLst/>
          </a:prstGeom>
        </p:spPr>
        <p:txBody>
          <a:bodyPr wrap="none">
            <a:spAutoFit/>
          </a:bodyPr>
          <a:lstStyle/>
          <a:p>
            <a:r>
              <a:rPr lang="en-US" sz="1428" dirty="0">
                <a:solidFill>
                  <a:srgbClr val="FFFFFF"/>
                </a:solidFill>
                <a:hlinkClick r:id="rId2"/>
              </a:rPr>
              <a:t>Source: http://www.littletechshoppe.com/ns1625/winchest.html</a:t>
            </a:r>
            <a:endParaRPr lang="en-US" sz="1428" dirty="0">
              <a:solidFill>
                <a:srgbClr val="FFFFFF"/>
              </a:solidFill>
            </a:endParaRPr>
          </a:p>
        </p:txBody>
      </p:sp>
      <p:grpSp>
        <p:nvGrpSpPr>
          <p:cNvPr id="10" name="Group 9"/>
          <p:cNvGrpSpPr/>
          <p:nvPr/>
        </p:nvGrpSpPr>
        <p:grpSpPr>
          <a:xfrm>
            <a:off x="1334569" y="1578474"/>
            <a:ext cx="9659820" cy="2986360"/>
            <a:chOff x="1306067" y="1547664"/>
            <a:chExt cx="9471272" cy="292807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8633">
              <a:off x="1756279" y="1547664"/>
              <a:ext cx="5208563" cy="28133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5864">
              <a:off x="5190273" y="2488178"/>
              <a:ext cx="5587066" cy="19875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rot="20901510">
              <a:off x="1306067" y="2449638"/>
              <a:ext cx="5840023" cy="452111"/>
            </a:xfrm>
            <a:prstGeom prst="rect">
              <a:avLst/>
            </a:prstGeom>
            <a:solidFill>
              <a:srgbClr val="FF8585"/>
            </a:solidFill>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$December 1981 - $660M/TB</a:t>
              </a:r>
            </a:p>
          </p:txBody>
        </p:sp>
        <p:sp>
          <p:nvSpPr>
            <p:cNvPr id="30" name="TextBox 29"/>
            <p:cNvSpPr txBox="1"/>
            <p:nvPr/>
          </p:nvSpPr>
          <p:spPr>
            <a:xfrm rot="20811572">
              <a:off x="5864335" y="2788434"/>
              <a:ext cx="4396000" cy="452111"/>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lIns="0" tIns="0" rIns="0" bIns="0" rtlCol="0">
              <a:spAutoFit/>
            </a:bodyPr>
            <a:lstStyle/>
            <a:p>
              <a:pPr algn="ctr">
                <a:lnSpc>
                  <a:spcPct val="90000"/>
                </a:lnSpc>
                <a:spcBef>
                  <a:spcPct val="20000"/>
                </a:spcBef>
                <a:buSzPct val="90000"/>
              </a:pPr>
              <a:r>
                <a:rPr lang="en-US" sz="3264" dirty="0">
                  <a:solidFill>
                    <a:srgbClr val="000000"/>
                  </a:solidFill>
                  <a:effectLst>
                    <a:outerShdw blurRad="38100" dist="38100" dir="2700000" algn="tl">
                      <a:srgbClr val="000000">
                        <a:alpha val="43137"/>
                      </a:srgbClr>
                    </a:outerShdw>
                  </a:effectLst>
                </a:rPr>
                <a:t>August 2010 - $100/TB</a:t>
              </a:r>
            </a:p>
          </p:txBody>
        </p:sp>
      </p:grpSp>
      <p:sp>
        <p:nvSpPr>
          <p:cNvPr id="31" name="TextBox 30"/>
          <p:cNvSpPr txBox="1"/>
          <p:nvPr/>
        </p:nvSpPr>
        <p:spPr>
          <a:xfrm>
            <a:off x="481432" y="5548242"/>
            <a:ext cx="11466245" cy="576340"/>
          </a:xfrm>
          <a:prstGeom prst="rect">
            <a:avLst/>
          </a:prstGeom>
          <a:noFill/>
        </p:spPr>
        <p:txBody>
          <a:bodyPr wrap="square" lIns="0" tIns="0" rIns="0" bIns="0" rtlCol="0">
            <a:spAutoFit/>
          </a:bodyPr>
          <a:lstStyle/>
          <a:p>
            <a:pPr algn="ctr">
              <a:lnSpc>
                <a:spcPct val="90000"/>
              </a:lnSpc>
              <a:spcBef>
                <a:spcPct val="20000"/>
              </a:spcBef>
              <a:buSzPct val="90000"/>
            </a:pPr>
            <a:r>
              <a:rPr lang="en-US" sz="4080" dirty="0">
                <a:gradFill>
                  <a:gsLst>
                    <a:gs pos="0">
                      <a:srgbClr val="FFFFFF"/>
                    </a:gs>
                    <a:gs pos="100000">
                      <a:srgbClr val="FFFFFF"/>
                    </a:gs>
                  </a:gsLst>
                  <a:lin ang="5400000" scaled="0"/>
                </a:gradFill>
              </a:rPr>
              <a:t>From: $</a:t>
            </a:r>
            <a:r>
              <a:rPr lang="en-US" sz="4080" dirty="0">
                <a:solidFill>
                  <a:srgbClr val="FFC000"/>
                </a:solidFill>
              </a:rPr>
              <a:t>660,000,000</a:t>
            </a:r>
            <a:r>
              <a:rPr lang="en-US" sz="4080" dirty="0">
                <a:gradFill>
                  <a:gsLst>
                    <a:gs pos="0">
                      <a:srgbClr val="FFFFFF"/>
                    </a:gs>
                    <a:gs pos="100000">
                      <a:srgbClr val="FFFFFF"/>
                    </a:gs>
                  </a:gsLst>
                  <a:lin ang="5400000" scaled="0"/>
                </a:gradFill>
              </a:rPr>
              <a:t>/TB To: $</a:t>
            </a:r>
            <a:r>
              <a:rPr lang="en-US" sz="4080" dirty="0">
                <a:solidFill>
                  <a:srgbClr val="FFC000"/>
                </a:solidFill>
              </a:rPr>
              <a:t>100</a:t>
            </a:r>
            <a:r>
              <a:rPr lang="en-US" sz="4080" dirty="0">
                <a:gradFill>
                  <a:gsLst>
                    <a:gs pos="0">
                      <a:srgbClr val="FFFFFF"/>
                    </a:gs>
                    <a:gs pos="100000">
                      <a:srgbClr val="FFFFFF"/>
                    </a:gs>
                  </a:gsLst>
                  <a:lin ang="5400000" scaled="0"/>
                </a:gradFill>
              </a:rPr>
              <a:t>/TB in 30 years</a:t>
            </a:r>
          </a:p>
        </p:txBody>
      </p:sp>
    </p:spTree>
    <p:extLst>
      <p:ext uri="{BB962C8B-B14F-4D97-AF65-F5344CB8AC3E}">
        <p14:creationId xmlns:p14="http://schemas.microsoft.com/office/powerpoint/2010/main" val="1925964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Big Dataflow…</a:t>
            </a:r>
            <a:endParaRPr lang="en-US" dirty="0"/>
          </a:p>
        </p:txBody>
      </p:sp>
      <p:sp>
        <p:nvSpPr>
          <p:cNvPr id="6" name="Flowchart: Magnetic Disk 5"/>
          <p:cNvSpPr/>
          <p:nvPr/>
        </p:nvSpPr>
        <p:spPr>
          <a:xfrm>
            <a:off x="3856037" y="2963862"/>
            <a:ext cx="2096899" cy="1294517"/>
          </a:xfrm>
          <a:prstGeom prst="flowChartMagneticDisk">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dirty="0" smtClean="0">
                <a:solidFill>
                  <a:srgbClr val="000000"/>
                </a:solidFill>
              </a:rPr>
              <a:t>Digital Shoebox</a:t>
            </a:r>
            <a:endParaRPr lang="en-US" dirty="0">
              <a:solidFill>
                <a:srgbClr val="000000"/>
              </a:solidFill>
            </a:endParaRPr>
          </a:p>
        </p:txBody>
      </p:sp>
      <p:sp>
        <p:nvSpPr>
          <p:cNvPr id="7" name="Right Arrow 6"/>
          <p:cNvSpPr/>
          <p:nvPr/>
        </p:nvSpPr>
        <p:spPr>
          <a:xfrm>
            <a:off x="1855986" y="2732312"/>
            <a:ext cx="2000051" cy="1721323"/>
          </a:xfrm>
          <a:prstGeom prst="rightArrow">
            <a:avLst>
              <a:gd name="adj1" fmla="val 81111"/>
              <a:gd name="adj2" fmla="val 35921"/>
            </a:avLst>
          </a:prstGeom>
          <a:gradFill flip="none" rotWithShape="1">
            <a:gsLst>
              <a:gs pos="0">
                <a:schemeClr val="accent1">
                  <a:tint val="66000"/>
                  <a:satMod val="160000"/>
                  <a:alpha val="58000"/>
                </a:schemeClr>
              </a:gs>
              <a:gs pos="50000">
                <a:schemeClr val="accent1">
                  <a:tint val="44500"/>
                  <a:satMod val="160000"/>
                  <a:alpha val="61000"/>
                </a:schemeClr>
              </a:gs>
              <a:gs pos="100000">
                <a:schemeClr val="accent1">
                  <a:tint val="23500"/>
                  <a:satMod val="160000"/>
                  <a:alpha val="2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nvGrpSpPr>
          <p:cNvPr id="8" name="Group 7"/>
          <p:cNvGrpSpPr/>
          <p:nvPr/>
        </p:nvGrpSpPr>
        <p:grpSpPr>
          <a:xfrm>
            <a:off x="366913" y="3178880"/>
            <a:ext cx="2301900" cy="685800"/>
            <a:chOff x="528742" y="3810000"/>
            <a:chExt cx="1726875" cy="685800"/>
          </a:xfrm>
        </p:grpSpPr>
        <p:sp>
          <p:nvSpPr>
            <p:cNvPr id="17" name="Isosceles Triangle 16"/>
            <p:cNvSpPr/>
            <p:nvPr/>
          </p:nvSpPr>
          <p:spPr>
            <a:xfrm>
              <a:off x="528742" y="38100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8" name="Isosceles Triangle 17"/>
            <p:cNvSpPr/>
            <p:nvPr/>
          </p:nvSpPr>
          <p:spPr>
            <a:xfrm>
              <a:off x="681142" y="39624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9" name="Isosceles Triangle 18"/>
            <p:cNvSpPr/>
            <p:nvPr/>
          </p:nvSpPr>
          <p:spPr>
            <a:xfrm>
              <a:off x="833542" y="4114800"/>
              <a:ext cx="1422075" cy="381000"/>
            </a:xfrm>
            <a:prstGeom prst="triangle">
              <a:avLst>
                <a:gd name="adj" fmla="val 45917"/>
              </a:avLst>
            </a:prstGeom>
          </p:spPr>
          <p:style>
            <a:lnRef idx="1">
              <a:schemeClr val="accent1"/>
            </a:lnRef>
            <a:fillRef idx="2">
              <a:schemeClr val="accent1"/>
            </a:fillRef>
            <a:effectRef idx="1">
              <a:schemeClr val="accent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grpSp>
      <p:grpSp>
        <p:nvGrpSpPr>
          <p:cNvPr id="9" name="Group 8"/>
          <p:cNvGrpSpPr/>
          <p:nvPr/>
        </p:nvGrpSpPr>
        <p:grpSpPr>
          <a:xfrm>
            <a:off x="1009995" y="4067880"/>
            <a:ext cx="1760391" cy="609600"/>
            <a:chOff x="528742" y="4876800"/>
            <a:chExt cx="1320637" cy="609600"/>
          </a:xfrm>
        </p:grpSpPr>
        <p:sp>
          <p:nvSpPr>
            <p:cNvPr id="14" name="Snip Same Side Corner Rectangle 13"/>
            <p:cNvSpPr/>
            <p:nvPr/>
          </p:nvSpPr>
          <p:spPr>
            <a:xfrm>
              <a:off x="528742" y="48768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5" name="Snip Same Side Corner Rectangle 14"/>
            <p:cNvSpPr/>
            <p:nvPr/>
          </p:nvSpPr>
          <p:spPr>
            <a:xfrm>
              <a:off x="681142" y="50292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6" name="Snip Same Side Corner Rectangle 15"/>
            <p:cNvSpPr/>
            <p:nvPr/>
          </p:nvSpPr>
          <p:spPr>
            <a:xfrm>
              <a:off x="833542" y="5181600"/>
              <a:ext cx="1015837" cy="3048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grpSp>
      <p:grpSp>
        <p:nvGrpSpPr>
          <p:cNvPr id="10" name="Group 9"/>
          <p:cNvGrpSpPr/>
          <p:nvPr/>
        </p:nvGrpSpPr>
        <p:grpSpPr>
          <a:xfrm>
            <a:off x="1362073" y="2620080"/>
            <a:ext cx="1205166" cy="533400"/>
            <a:chOff x="467490" y="2743200"/>
            <a:chExt cx="904110" cy="533400"/>
          </a:xfrm>
        </p:grpSpPr>
        <p:sp>
          <p:nvSpPr>
            <p:cNvPr id="11" name="Rounded Rectangle 10"/>
            <p:cNvSpPr/>
            <p:nvPr/>
          </p:nvSpPr>
          <p:spPr>
            <a:xfrm>
              <a:off x="599310" y="27432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2" name="Rounded Rectangle 11"/>
            <p:cNvSpPr/>
            <p:nvPr/>
          </p:nvSpPr>
          <p:spPr>
            <a:xfrm>
              <a:off x="533400" y="28956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sp>
          <p:nvSpPr>
            <p:cNvPr id="13" name="Rounded Rectangle 12"/>
            <p:cNvSpPr/>
            <p:nvPr/>
          </p:nvSpPr>
          <p:spPr>
            <a:xfrm>
              <a:off x="467490" y="3048000"/>
              <a:ext cx="77229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900" dirty="0">
                  <a:solidFill>
                    <a:srgbClr val="000000"/>
                  </a:solidFill>
                </a:rPr>
                <a:t>Source</a:t>
              </a:r>
            </a:p>
          </p:txBody>
        </p:sp>
      </p:grpSp>
      <p:sp>
        <p:nvSpPr>
          <p:cNvPr id="20" name="Curved Down Arrow 19"/>
          <p:cNvSpPr/>
          <p:nvPr/>
        </p:nvSpPr>
        <p:spPr bwMode="auto">
          <a:xfrm>
            <a:off x="4758794" y="2430462"/>
            <a:ext cx="1828800" cy="914400"/>
          </a:xfrm>
          <a:prstGeom prst="curved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Curved Down Arrow 20"/>
          <p:cNvSpPr/>
          <p:nvPr/>
        </p:nvSpPr>
        <p:spPr bwMode="auto">
          <a:xfrm rot="10800000">
            <a:off x="4694238" y="3878261"/>
            <a:ext cx="1828800" cy="914400"/>
          </a:xfrm>
          <a:prstGeom prst="curved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6060586" y="3255080"/>
            <a:ext cx="1376851" cy="646331"/>
          </a:xfrm>
          <a:prstGeom prst="rect">
            <a:avLst/>
          </a:prstGeom>
          <a:noFill/>
        </p:spPr>
        <p:txBody>
          <a:bodyPr wrap="none" rtlCol="0">
            <a:spAutoFit/>
          </a:bodyPr>
          <a:lstStyle/>
          <a:p>
            <a:pPr algn="ctr"/>
            <a:r>
              <a:rPr lang="en-US" dirty="0" smtClean="0">
                <a:gradFill>
                  <a:gsLst>
                    <a:gs pos="0">
                      <a:srgbClr val="FFFFFF"/>
                    </a:gs>
                    <a:gs pos="100000">
                      <a:srgbClr val="FFFFFF"/>
                    </a:gs>
                  </a:gsLst>
                  <a:lin ang="5400000" scaled="0"/>
                </a:gradFill>
              </a:rPr>
              <a:t>Information</a:t>
            </a:r>
            <a:br>
              <a:rPr lang="en-US" dirty="0" smtClean="0">
                <a:gradFill>
                  <a:gsLst>
                    <a:gs pos="0">
                      <a:srgbClr val="FFFFFF"/>
                    </a:gs>
                    <a:gs pos="100000">
                      <a:srgbClr val="FFFFFF"/>
                    </a:gs>
                  </a:gsLst>
                  <a:lin ang="5400000" scaled="0"/>
                </a:gradFill>
              </a:rPr>
            </a:br>
            <a:r>
              <a:rPr lang="en-US" dirty="0" smtClean="0">
                <a:gradFill>
                  <a:gsLst>
                    <a:gs pos="0">
                      <a:srgbClr val="FFFFFF"/>
                    </a:gs>
                    <a:gs pos="100000">
                      <a:srgbClr val="FFFFFF"/>
                    </a:gs>
                  </a:gsLst>
                  <a:lin ang="5400000" scaled="0"/>
                </a:gradFill>
              </a:rPr>
              <a:t>Production</a:t>
            </a:r>
          </a:p>
        </p:txBody>
      </p:sp>
      <p:sp>
        <p:nvSpPr>
          <p:cNvPr id="23" name="Right Arrow 22"/>
          <p:cNvSpPr/>
          <p:nvPr/>
        </p:nvSpPr>
        <p:spPr bwMode="auto">
          <a:xfrm rot="19766350">
            <a:off x="6549975" y="1816040"/>
            <a:ext cx="2438400" cy="1371600"/>
          </a:xfrm>
          <a:prstGeom prst="rightArrow">
            <a:avLst>
              <a:gd name="adj1" fmla="val 83083"/>
              <a:gd name="adj2" fmla="val 50000"/>
            </a:avLst>
          </a:prstGeom>
          <a:gradFill flip="none" rotWithShape="1">
            <a:gsLst>
              <a:gs pos="0">
                <a:schemeClr val="accent1">
                  <a:lumMod val="5000"/>
                  <a:lumOff val="95000"/>
                  <a:alpha val="0"/>
                </a:schemeClr>
              </a:gs>
              <a:gs pos="71000">
                <a:schemeClr val="accent1">
                  <a:lumMod val="45000"/>
                  <a:lumOff val="55000"/>
                  <a:alpha val="29000"/>
                </a:schemeClr>
              </a:gs>
              <a:gs pos="100000">
                <a:schemeClr val="accent1">
                  <a:lumMod val="30000"/>
                  <a:lumOff val="70000"/>
                  <a:alpha val="44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ight Arrow 23"/>
          <p:cNvSpPr/>
          <p:nvPr/>
        </p:nvSpPr>
        <p:spPr bwMode="auto">
          <a:xfrm rot="1904708">
            <a:off x="6657586" y="3991857"/>
            <a:ext cx="2438400" cy="1371600"/>
          </a:xfrm>
          <a:prstGeom prst="rightArrow">
            <a:avLst>
              <a:gd name="adj1" fmla="val 83083"/>
              <a:gd name="adj2" fmla="val 50000"/>
            </a:avLst>
          </a:prstGeom>
          <a:gradFill flip="none" rotWithShape="1">
            <a:gsLst>
              <a:gs pos="0">
                <a:schemeClr val="accent1">
                  <a:lumMod val="5000"/>
                  <a:lumOff val="95000"/>
                  <a:alpha val="0"/>
                </a:schemeClr>
              </a:gs>
              <a:gs pos="71000">
                <a:schemeClr val="accent1">
                  <a:lumMod val="45000"/>
                  <a:lumOff val="55000"/>
                  <a:alpha val="29000"/>
                </a:schemeClr>
              </a:gs>
              <a:gs pos="100000">
                <a:schemeClr val="accent1">
                  <a:lumMod val="30000"/>
                  <a:lumOff val="70000"/>
                  <a:alpha val="44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8437463" y="1137031"/>
            <a:ext cx="3048000" cy="148304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40" tIns="91440" rIns="34294" bIns="34294" rtlCol="0" anchor="t" anchorCtr="0"/>
          <a:lstStyle/>
          <a:p>
            <a:pPr defTabSz="932406"/>
            <a:r>
              <a:rPr lang="en-US" sz="2400" spc="-102" dirty="0" smtClean="0">
                <a:solidFill>
                  <a:srgbClr val="000000"/>
                </a:solidFill>
                <a:ea typeface="Segoe UI" pitchFamily="34" charset="0"/>
                <a:cs typeface="Segoe UI" pitchFamily="34" charset="0"/>
              </a:rPr>
              <a:t>Traditional Systems</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Data Warehouses / Marts</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Cubes</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a:t>
            </a:r>
            <a:endParaRPr lang="en-US" spc="-102" dirty="0">
              <a:solidFill>
                <a:srgbClr val="000000"/>
              </a:solidFill>
              <a:ea typeface="Segoe UI" pitchFamily="34" charset="0"/>
              <a:cs typeface="Segoe UI" pitchFamily="34" charset="0"/>
            </a:endParaRPr>
          </a:p>
        </p:txBody>
      </p:sp>
      <p:sp>
        <p:nvSpPr>
          <p:cNvPr id="27" name="Rounded Rectangle 26"/>
          <p:cNvSpPr/>
          <p:nvPr/>
        </p:nvSpPr>
        <p:spPr bwMode="auto">
          <a:xfrm>
            <a:off x="8437463" y="4677480"/>
            <a:ext cx="3048000" cy="171538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40" tIns="91440" rIns="34294" bIns="34294" rtlCol="0" anchor="t" anchorCtr="0"/>
          <a:lstStyle/>
          <a:p>
            <a:pPr defTabSz="932406"/>
            <a:r>
              <a:rPr lang="en-US" sz="2400" spc="-102" dirty="0" smtClean="0">
                <a:solidFill>
                  <a:srgbClr val="000000"/>
                </a:solidFill>
                <a:ea typeface="Segoe UI" pitchFamily="34" charset="0"/>
                <a:cs typeface="Segoe UI" pitchFamily="34" charset="0"/>
              </a:rPr>
              <a:t>Emergent Systems</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Deep data mining</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Machine Learning</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Near real-time prediction</a:t>
            </a:r>
          </a:p>
          <a:p>
            <a:pPr marL="288925" lvl="1" indent="-220663" defTabSz="932406">
              <a:buFont typeface="Arial" panose="020B0604020202020204" pitchFamily="34" charset="0"/>
              <a:buChar char="•"/>
            </a:pPr>
            <a:r>
              <a:rPr lang="en-US" spc="-102" dirty="0" smtClean="0">
                <a:solidFill>
                  <a:srgbClr val="000000"/>
                </a:solidFill>
                <a:ea typeface="Segoe UI" pitchFamily="34" charset="0"/>
                <a:cs typeface="Segoe UI" pitchFamily="34" charset="0"/>
              </a:rPr>
              <a:t>…</a:t>
            </a:r>
            <a:endParaRPr lang="en-US" spc="-102" dirty="0">
              <a:solidFill>
                <a:srgbClr val="000000"/>
              </a:solidFill>
              <a:ea typeface="Segoe UI" pitchFamily="34" charset="0"/>
              <a:cs typeface="Segoe UI" pitchFamily="34" charset="0"/>
            </a:endParaRPr>
          </a:p>
        </p:txBody>
      </p:sp>
    </p:spTree>
    <p:extLst>
      <p:ext uri="{BB962C8B-B14F-4D97-AF65-F5344CB8AC3E}">
        <p14:creationId xmlns:p14="http://schemas.microsoft.com/office/powerpoint/2010/main" val="1807876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1715530" y="4568393"/>
            <a:ext cx="8843095" cy="542961"/>
          </a:xfrm>
          <a:prstGeom prst="rightArrow">
            <a:avLst>
              <a:gd name="adj1" fmla="val 66059"/>
              <a:gd name="adj2" fmla="val 44358"/>
            </a:avLst>
          </a:prstGeom>
          <a:ln/>
        </p:spPr>
        <p:style>
          <a:lnRef idx="1">
            <a:schemeClr val="accent4"/>
          </a:lnRef>
          <a:fillRef idx="2">
            <a:schemeClr val="accent4"/>
          </a:fillRef>
          <a:effectRef idx="1">
            <a:schemeClr val="accent4"/>
          </a:effectRef>
          <a:fontRef idx="minor">
            <a:schemeClr val="dk1"/>
          </a:fontRef>
        </p:style>
        <p:txBody>
          <a:bodyPr lIns="124326" tIns="62162" rIns="124326" bIns="62162" rtlCol="0" anchor="ctr"/>
          <a:lstStyle/>
          <a:p>
            <a:r>
              <a:rPr lang="en-US" sz="2856" dirty="0">
                <a:solidFill>
                  <a:srgbClr val="FFFFFF">
                    <a:lumMod val="25000"/>
                  </a:srgbClr>
                </a:solidFill>
                <a:effectLst>
                  <a:outerShdw blurRad="38100" dist="38100" dir="2700000" algn="tl">
                    <a:srgbClr val="000000">
                      <a:alpha val="43137"/>
                    </a:srgbClr>
                  </a:outerShdw>
                </a:effectLst>
              </a:rPr>
              <a:t>Time </a:t>
            </a:r>
            <a:r>
              <a:rPr lang="en-US" sz="2856" dirty="0">
                <a:solidFill>
                  <a:srgbClr val="FFFFFF">
                    <a:lumMod val="25000"/>
                  </a:srgbClr>
                </a:solidFill>
                <a:effectLst>
                  <a:outerShdw blurRad="38100" dist="38100" dir="2700000" algn="tl">
                    <a:srgbClr val="000000">
                      <a:alpha val="43137"/>
                    </a:srgbClr>
                  </a:outerShdw>
                </a:effectLst>
                <a:sym typeface="Wingdings" pitchFamily="2" charset="2"/>
              </a:rPr>
              <a:t> </a:t>
            </a:r>
            <a:endParaRPr lang="en-US" sz="2856" dirty="0">
              <a:solidFill>
                <a:srgbClr val="FFFFFF">
                  <a:lumMod val="25000"/>
                </a:srgbClr>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Standard </a:t>
            </a:r>
            <a:r>
              <a:rPr lang="en-US" dirty="0"/>
              <a:t>D</a:t>
            </a:r>
            <a:r>
              <a:rPr lang="en-US" dirty="0" smtClean="0"/>
              <a:t>ata </a:t>
            </a:r>
            <a:r>
              <a:rPr lang="en-US" dirty="0"/>
              <a:t>A</a:t>
            </a:r>
            <a:r>
              <a:rPr lang="en-US" dirty="0" smtClean="0"/>
              <a:t>nalytics </a:t>
            </a:r>
            <a:r>
              <a:rPr lang="en-US" dirty="0"/>
              <a:t>L</a:t>
            </a:r>
            <a:r>
              <a:rPr lang="en-US" dirty="0" smtClean="0"/>
              <a:t>ifecycle</a:t>
            </a:r>
            <a:endParaRPr lang="en-US" dirty="0"/>
          </a:p>
        </p:txBody>
      </p:sp>
      <p:sp>
        <p:nvSpPr>
          <p:cNvPr id="3" name="TextBox 2"/>
          <p:cNvSpPr txBox="1"/>
          <p:nvPr/>
        </p:nvSpPr>
        <p:spPr>
          <a:xfrm rot="18942100">
            <a:off x="1294525" y="3641883"/>
            <a:ext cx="1959565" cy="637855"/>
          </a:xfrm>
          <a:prstGeom prst="rect">
            <a:avLst/>
          </a:prstGeom>
          <a:noFill/>
        </p:spPr>
        <p:txBody>
          <a:bodyPr wrap="none" lIns="124326" tIns="62162" rIns="124326" bIns="62162" rtlCol="0">
            <a:spAutoFit/>
          </a:bodyPr>
          <a:lstStyle/>
          <a:p>
            <a:r>
              <a:rPr lang="en-US" sz="3264" dirty="0">
                <a:solidFill>
                  <a:srgbClr val="FFFFFF"/>
                </a:solidFill>
              </a:rPr>
              <a:t>Question</a:t>
            </a:r>
          </a:p>
        </p:txBody>
      </p:sp>
      <p:sp>
        <p:nvSpPr>
          <p:cNvPr id="4" name="TextBox 3"/>
          <p:cNvSpPr txBox="1"/>
          <p:nvPr/>
        </p:nvSpPr>
        <p:spPr>
          <a:xfrm rot="18942100">
            <a:off x="2393088" y="3213031"/>
            <a:ext cx="3213545" cy="637855"/>
          </a:xfrm>
          <a:prstGeom prst="rect">
            <a:avLst/>
          </a:prstGeom>
          <a:noFill/>
        </p:spPr>
        <p:txBody>
          <a:bodyPr wrap="none" lIns="124326" tIns="62162" rIns="124326" bIns="62162" rtlCol="0">
            <a:spAutoFit/>
          </a:bodyPr>
          <a:lstStyle/>
          <a:p>
            <a:r>
              <a:rPr lang="en-US" sz="3264" dirty="0">
                <a:solidFill>
                  <a:srgbClr val="FFFFFF"/>
                </a:solidFill>
              </a:rPr>
              <a:t>Collect the data</a:t>
            </a:r>
          </a:p>
        </p:txBody>
      </p:sp>
      <p:sp>
        <p:nvSpPr>
          <p:cNvPr id="5" name="TextBox 4"/>
          <p:cNvSpPr txBox="1"/>
          <p:nvPr/>
        </p:nvSpPr>
        <p:spPr>
          <a:xfrm rot="18942100">
            <a:off x="3596961" y="2849695"/>
            <a:ext cx="4189589" cy="637855"/>
          </a:xfrm>
          <a:prstGeom prst="rect">
            <a:avLst/>
          </a:prstGeom>
          <a:noFill/>
        </p:spPr>
        <p:txBody>
          <a:bodyPr wrap="none" lIns="124326" tIns="62162" rIns="124326" bIns="62162" rtlCol="0">
            <a:spAutoFit/>
          </a:bodyPr>
          <a:lstStyle/>
          <a:p>
            <a:r>
              <a:rPr lang="en-US" sz="3264" dirty="0">
                <a:solidFill>
                  <a:srgbClr val="FFFFFF"/>
                </a:solidFill>
              </a:rPr>
              <a:t>Build a logical model</a:t>
            </a:r>
          </a:p>
        </p:txBody>
      </p:sp>
      <p:sp>
        <p:nvSpPr>
          <p:cNvPr id="6" name="TextBox 5"/>
          <p:cNvSpPr txBox="1"/>
          <p:nvPr/>
        </p:nvSpPr>
        <p:spPr>
          <a:xfrm rot="18942100">
            <a:off x="4700757" y="2752591"/>
            <a:ext cx="4465889" cy="637855"/>
          </a:xfrm>
          <a:prstGeom prst="rect">
            <a:avLst/>
          </a:prstGeom>
          <a:noFill/>
        </p:spPr>
        <p:txBody>
          <a:bodyPr wrap="none" lIns="124326" tIns="62162" rIns="124326" bIns="62162" rtlCol="0">
            <a:spAutoFit/>
          </a:bodyPr>
          <a:lstStyle/>
          <a:p>
            <a:r>
              <a:rPr lang="en-US" sz="3264" dirty="0">
                <a:solidFill>
                  <a:srgbClr val="FFFFFF"/>
                </a:solidFill>
              </a:rPr>
              <a:t>Build a physical model</a:t>
            </a:r>
          </a:p>
        </p:txBody>
      </p:sp>
      <p:sp>
        <p:nvSpPr>
          <p:cNvPr id="7" name="TextBox 6"/>
          <p:cNvSpPr txBox="1"/>
          <p:nvPr/>
        </p:nvSpPr>
        <p:spPr>
          <a:xfrm rot="18942100">
            <a:off x="6214964" y="3291687"/>
            <a:ext cx="2841700" cy="637855"/>
          </a:xfrm>
          <a:prstGeom prst="rect">
            <a:avLst/>
          </a:prstGeom>
          <a:noFill/>
        </p:spPr>
        <p:txBody>
          <a:bodyPr wrap="none" lIns="124326" tIns="62162" rIns="124326" bIns="62162" rtlCol="0">
            <a:spAutoFit/>
          </a:bodyPr>
          <a:lstStyle/>
          <a:p>
            <a:r>
              <a:rPr lang="en-US" sz="3264" dirty="0">
                <a:solidFill>
                  <a:srgbClr val="FFFFFF"/>
                </a:solidFill>
              </a:rPr>
              <a:t>Load the data</a:t>
            </a:r>
          </a:p>
        </p:txBody>
      </p:sp>
      <p:sp>
        <p:nvSpPr>
          <p:cNvPr id="8" name="TextBox 7"/>
          <p:cNvSpPr txBox="1"/>
          <p:nvPr/>
        </p:nvSpPr>
        <p:spPr>
          <a:xfrm rot="18942100">
            <a:off x="7741108" y="3830472"/>
            <a:ext cx="1145902" cy="637855"/>
          </a:xfrm>
          <a:prstGeom prst="rect">
            <a:avLst/>
          </a:prstGeom>
          <a:noFill/>
        </p:spPr>
        <p:txBody>
          <a:bodyPr wrap="none" lIns="124326" tIns="62162" rIns="124326" bIns="62162" rtlCol="0">
            <a:spAutoFit/>
          </a:bodyPr>
          <a:lstStyle/>
          <a:p>
            <a:r>
              <a:rPr lang="en-US" sz="3264" dirty="0">
                <a:solidFill>
                  <a:srgbClr val="FFFFFF"/>
                </a:solidFill>
              </a:rPr>
              <a:t>Tune</a:t>
            </a:r>
          </a:p>
        </p:txBody>
      </p:sp>
      <p:sp>
        <p:nvSpPr>
          <p:cNvPr id="9" name="TextBox 8"/>
          <p:cNvSpPr txBox="1"/>
          <p:nvPr/>
        </p:nvSpPr>
        <p:spPr>
          <a:xfrm rot="18942100">
            <a:off x="8127405" y="2798926"/>
            <a:ext cx="4112290" cy="637855"/>
          </a:xfrm>
          <a:prstGeom prst="rect">
            <a:avLst/>
          </a:prstGeom>
          <a:noFill/>
        </p:spPr>
        <p:txBody>
          <a:bodyPr wrap="none" lIns="124326" tIns="62162" rIns="124326" bIns="62162" rtlCol="0">
            <a:spAutoFit/>
          </a:bodyPr>
          <a:lstStyle/>
          <a:p>
            <a:r>
              <a:rPr lang="en-US" sz="3264" dirty="0">
                <a:solidFill>
                  <a:srgbClr val="FFFFFF"/>
                </a:solidFill>
              </a:rPr>
              <a:t>Answer the question</a:t>
            </a:r>
          </a:p>
        </p:txBody>
      </p:sp>
      <p:grpSp>
        <p:nvGrpSpPr>
          <p:cNvPr id="18" name="Group 17"/>
          <p:cNvGrpSpPr/>
          <p:nvPr/>
        </p:nvGrpSpPr>
        <p:grpSpPr>
          <a:xfrm>
            <a:off x="1715531" y="5122356"/>
            <a:ext cx="7224310" cy="716692"/>
            <a:chOff x="1679593" y="5022372"/>
            <a:chExt cx="7083300" cy="702703"/>
          </a:xfrm>
        </p:grpSpPr>
        <p:cxnSp>
          <p:nvCxnSpPr>
            <p:cNvPr id="13" name="Straight Connector 12"/>
            <p:cNvCxnSpPr/>
            <p:nvPr/>
          </p:nvCxnSpPr>
          <p:spPr>
            <a:xfrm>
              <a:off x="1679593" y="5022372"/>
              <a:ext cx="0" cy="6960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62893" y="5022372"/>
              <a:ext cx="0" cy="6960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79593" y="5370389"/>
              <a:ext cx="70833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3309555" y="5386008"/>
              <a:ext cx="3224472" cy="339067"/>
            </a:xfrm>
            <a:prstGeom prst="rect">
              <a:avLst/>
            </a:prstGeom>
            <a:noFill/>
          </p:spPr>
          <p:txBody>
            <a:bodyPr wrap="none" lIns="0" tIns="0" rIns="0" bIns="0" rtlCol="0">
              <a:spAutoFit/>
            </a:bodyPr>
            <a:lstStyle/>
            <a:p>
              <a:pPr>
                <a:lnSpc>
                  <a:spcPct val="90000"/>
                </a:lnSpc>
                <a:spcBef>
                  <a:spcPct val="20000"/>
                </a:spcBef>
                <a:buSzPct val="90000"/>
              </a:pPr>
              <a:r>
                <a:rPr lang="en-US" sz="2448" dirty="0">
                  <a:gradFill>
                    <a:gsLst>
                      <a:gs pos="0">
                        <a:srgbClr val="FFFFFF"/>
                      </a:gs>
                      <a:gs pos="100000">
                        <a:srgbClr val="FFFFFF"/>
                      </a:gs>
                    </a:gsLst>
                    <a:lin ang="5400000" scaled="0"/>
                  </a:gradFill>
                </a:rPr>
                <a:t>Often weeks to months</a:t>
              </a:r>
            </a:p>
          </p:txBody>
        </p:sp>
      </p:grpSp>
    </p:spTree>
    <p:extLst>
      <p:ext uri="{BB962C8B-B14F-4D97-AF65-F5344CB8AC3E}">
        <p14:creationId xmlns:p14="http://schemas.microsoft.com/office/powerpoint/2010/main" val="23460793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0" y="3239516"/>
            <a:ext cx="6400801" cy="914400"/>
          </a:xfrm>
        </p:spPr>
        <p:txBody>
          <a:bodyPr/>
          <a:lstStyle/>
          <a:p>
            <a:pPr marL="457200" indent="-457200">
              <a:buFont typeface="+mj-lt"/>
              <a:buAutoNum type="alphaUcPeriod"/>
            </a:pPr>
            <a:r>
              <a:rPr lang="en-US" dirty="0" smtClean="0"/>
              <a:t>Describe the Landscape &amp; How to Decide</a:t>
            </a:r>
          </a:p>
          <a:p>
            <a:pPr marL="457200" indent="-457200">
              <a:buFont typeface="+mj-lt"/>
              <a:buAutoNum type="alphaUcPeriod"/>
            </a:pPr>
            <a:r>
              <a:rPr lang="en-US" dirty="0" smtClean="0"/>
              <a:t>Explain “Big Data”</a:t>
            </a:r>
          </a:p>
          <a:p>
            <a:pPr marL="457200" indent="-457200">
              <a:buFont typeface="+mj-lt"/>
              <a:buAutoNum type="alphaUcPeriod"/>
            </a:pPr>
            <a:r>
              <a:rPr lang="en-US" dirty="0" smtClean="0"/>
              <a:t>Map/Reduce Drill-Down</a:t>
            </a:r>
          </a:p>
          <a:p>
            <a:r>
              <a:rPr lang="en-US" dirty="0" smtClean="0"/>
              <a:t>Answer Questions</a:t>
            </a:r>
          </a:p>
        </p:txBody>
      </p:sp>
      <p:sp>
        <p:nvSpPr>
          <p:cNvPr id="5" name="Title 4"/>
          <p:cNvSpPr>
            <a:spLocks noGrp="1"/>
          </p:cNvSpPr>
          <p:nvPr>
            <p:ph type="title"/>
          </p:nvPr>
        </p:nvSpPr>
        <p:spPr/>
        <p:txBody>
          <a:bodyPr/>
          <a:lstStyle/>
          <a:p>
            <a:r>
              <a:rPr lang="en-US" dirty="0" smtClean="0"/>
              <a:t>Overview</a:t>
            </a:r>
            <a:br>
              <a:rPr lang="en-US" dirty="0" smtClean="0"/>
            </a:b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7" y="2201862"/>
            <a:ext cx="5029200" cy="2989708"/>
          </a:xfrm>
          <a:prstGeom prst="rect">
            <a:avLst/>
          </a:prstGeom>
          <a:scene3d>
            <a:camera prst="perspectiveRight">
              <a:rot lat="0" lon="19199995" rev="0"/>
            </a:camera>
            <a:lightRig rig="threePt" dir="t"/>
          </a:scene3d>
        </p:spPr>
      </p:pic>
      <p:sp>
        <p:nvSpPr>
          <p:cNvPr id="3" name="TextBox 2"/>
          <p:cNvSpPr txBox="1"/>
          <p:nvPr/>
        </p:nvSpPr>
        <p:spPr>
          <a:xfrm>
            <a:off x="7970837" y="6206315"/>
            <a:ext cx="3443250" cy="461665"/>
          </a:xfrm>
          <a:prstGeom prst="rect">
            <a:avLst/>
          </a:prstGeom>
          <a:noFill/>
        </p:spPr>
        <p:txBody>
          <a:bodyPr wrap="none" rtlCol="0">
            <a:spAutoFit/>
          </a:bodyPr>
          <a:lstStyle/>
          <a:p>
            <a:r>
              <a:rPr lang="en-US" sz="2400" dirty="0" smtClean="0">
                <a:solidFill>
                  <a:srgbClr val="FFC000"/>
                </a:solidFill>
              </a:rPr>
              <a:t>Audience Participation…</a:t>
            </a:r>
          </a:p>
        </p:txBody>
      </p:sp>
    </p:spTree>
    <p:extLst>
      <p:ext uri="{BB962C8B-B14F-4D97-AF65-F5344CB8AC3E}">
        <p14:creationId xmlns:p14="http://schemas.microsoft.com/office/powerpoint/2010/main" val="3439267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21470">
            <a:off x="2101639" y="1511832"/>
            <a:ext cx="2486295" cy="8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Lifecycle of a Question</a:t>
            </a:r>
            <a:endParaRPr lang="en-US" dirty="0"/>
          </a:p>
        </p:txBody>
      </p:sp>
      <p:sp>
        <p:nvSpPr>
          <p:cNvPr id="4" name="TextBox 3"/>
          <p:cNvSpPr txBox="1"/>
          <p:nvPr/>
        </p:nvSpPr>
        <p:spPr>
          <a:xfrm>
            <a:off x="1763632" y="2715545"/>
            <a:ext cx="1959565" cy="637855"/>
          </a:xfrm>
          <a:prstGeom prst="rect">
            <a:avLst/>
          </a:prstGeom>
          <a:noFill/>
        </p:spPr>
        <p:txBody>
          <a:bodyPr wrap="none" lIns="124326" tIns="62162" rIns="124326" bIns="62162" rtlCol="0">
            <a:spAutoFit/>
          </a:bodyPr>
          <a:lstStyle/>
          <a:p>
            <a:r>
              <a:rPr lang="en-US" sz="3264" dirty="0">
                <a:solidFill>
                  <a:srgbClr val="FFFFFF"/>
                </a:solidFill>
              </a:rPr>
              <a:t>Question</a:t>
            </a:r>
          </a:p>
        </p:txBody>
      </p:sp>
      <p:sp>
        <p:nvSpPr>
          <p:cNvPr id="10" name="TextBox 9"/>
          <p:cNvSpPr txBox="1"/>
          <p:nvPr/>
        </p:nvSpPr>
        <p:spPr>
          <a:xfrm>
            <a:off x="7254199" y="3254367"/>
            <a:ext cx="3615931" cy="573767"/>
          </a:xfrm>
          <a:prstGeom prst="rect">
            <a:avLst/>
          </a:prstGeom>
          <a:noFill/>
        </p:spPr>
        <p:txBody>
          <a:bodyPr wrap="none" lIns="124326" tIns="62162" rIns="124326" bIns="62162" rtlCol="0">
            <a:spAutoFit/>
          </a:bodyPr>
          <a:lstStyle/>
          <a:p>
            <a:r>
              <a:rPr lang="en-US" sz="2856" dirty="0">
                <a:solidFill>
                  <a:srgbClr val="FFFFFF"/>
                </a:solidFill>
              </a:rPr>
              <a:t>Worth asking again?</a:t>
            </a:r>
          </a:p>
        </p:txBody>
      </p:sp>
      <p:sp>
        <p:nvSpPr>
          <p:cNvPr id="11" name="TextBox 10"/>
          <p:cNvSpPr txBox="1"/>
          <p:nvPr/>
        </p:nvSpPr>
        <p:spPr>
          <a:xfrm>
            <a:off x="6943407" y="4658464"/>
            <a:ext cx="3312359" cy="573767"/>
          </a:xfrm>
          <a:prstGeom prst="rect">
            <a:avLst/>
          </a:prstGeom>
          <a:noFill/>
        </p:spPr>
        <p:txBody>
          <a:bodyPr wrap="none" lIns="124326" tIns="62162" rIns="124326" bIns="62162" rtlCol="0">
            <a:spAutoFit/>
          </a:bodyPr>
          <a:lstStyle/>
          <a:p>
            <a:r>
              <a:rPr lang="en-US" sz="2856" dirty="0">
                <a:solidFill>
                  <a:srgbClr val="FFFFFF"/>
                </a:solidFill>
              </a:rPr>
              <a:t>Make it repeatable</a:t>
            </a:r>
          </a:p>
        </p:txBody>
      </p:sp>
      <p:sp>
        <p:nvSpPr>
          <p:cNvPr id="12" name="TextBox 11"/>
          <p:cNvSpPr txBox="1"/>
          <p:nvPr/>
        </p:nvSpPr>
        <p:spPr>
          <a:xfrm>
            <a:off x="5003556" y="5846644"/>
            <a:ext cx="3795902" cy="573767"/>
          </a:xfrm>
          <a:prstGeom prst="rect">
            <a:avLst/>
          </a:prstGeom>
          <a:noFill/>
        </p:spPr>
        <p:txBody>
          <a:bodyPr wrap="none" lIns="124326" tIns="62162" rIns="124326" bIns="62162" rtlCol="0">
            <a:spAutoFit/>
          </a:bodyPr>
          <a:lstStyle/>
          <a:p>
            <a:r>
              <a:rPr lang="en-US" sz="2856" dirty="0">
                <a:solidFill>
                  <a:srgbClr val="FFFFFF"/>
                </a:solidFill>
              </a:rPr>
              <a:t>Bring it to production</a:t>
            </a:r>
          </a:p>
        </p:txBody>
      </p:sp>
      <p:sp>
        <p:nvSpPr>
          <p:cNvPr id="13" name="Freeform 12"/>
          <p:cNvSpPr/>
          <p:nvPr/>
        </p:nvSpPr>
        <p:spPr>
          <a:xfrm>
            <a:off x="6580860" y="2098363"/>
            <a:ext cx="2254532" cy="1198015"/>
          </a:xfrm>
          <a:custGeom>
            <a:avLst/>
            <a:gdLst>
              <a:gd name="connsiteX0" fmla="*/ 56474 w 1632611"/>
              <a:gd name="connsiteY0" fmla="*/ 18523 h 571976"/>
              <a:gd name="connsiteX1" fmla="*/ 128663 w 1632611"/>
              <a:gd name="connsiteY1" fmla="*/ 18523 h 571976"/>
              <a:gd name="connsiteX2" fmla="*/ 1187442 w 1632611"/>
              <a:gd name="connsiteY2" fmla="*/ 211028 h 571976"/>
              <a:gd name="connsiteX3" fmla="*/ 1632611 w 1632611"/>
              <a:gd name="connsiteY3" fmla="*/ 571976 h 571976"/>
            </a:gdLst>
            <a:ahLst/>
            <a:cxnLst>
              <a:cxn ang="0">
                <a:pos x="connsiteX0" y="connsiteY0"/>
              </a:cxn>
              <a:cxn ang="0">
                <a:pos x="connsiteX1" y="connsiteY1"/>
              </a:cxn>
              <a:cxn ang="0">
                <a:pos x="connsiteX2" y="connsiteY2"/>
              </a:cxn>
              <a:cxn ang="0">
                <a:pos x="connsiteX3" y="connsiteY3"/>
              </a:cxn>
            </a:cxnLst>
            <a:rect l="l" t="t" r="r" b="b"/>
            <a:pathLst>
              <a:path w="1632611" h="571976">
                <a:moveTo>
                  <a:pt x="56474" y="18523"/>
                </a:moveTo>
                <a:cubicBezTo>
                  <a:pt x="-1679" y="2481"/>
                  <a:pt x="-59832" y="-13561"/>
                  <a:pt x="128663" y="18523"/>
                </a:cubicBezTo>
                <a:cubicBezTo>
                  <a:pt x="317158" y="50607"/>
                  <a:pt x="936784" y="118786"/>
                  <a:pt x="1187442" y="211028"/>
                </a:cubicBezTo>
                <a:cubicBezTo>
                  <a:pt x="1438100" y="303270"/>
                  <a:pt x="1535355" y="437623"/>
                  <a:pt x="1632611" y="57197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15" name="Freeform 14"/>
          <p:cNvSpPr/>
          <p:nvPr/>
        </p:nvSpPr>
        <p:spPr>
          <a:xfrm>
            <a:off x="7739458" y="5063409"/>
            <a:ext cx="703360" cy="822164"/>
          </a:xfrm>
          <a:custGeom>
            <a:avLst/>
            <a:gdLst>
              <a:gd name="connsiteX0" fmla="*/ 517358 w 517358"/>
              <a:gd name="connsiteY0" fmla="*/ 0 h 806116"/>
              <a:gd name="connsiteX1" fmla="*/ 312821 w 517358"/>
              <a:gd name="connsiteY1" fmla="*/ 397042 h 806116"/>
              <a:gd name="connsiteX2" fmla="*/ 0 w 517358"/>
              <a:gd name="connsiteY2" fmla="*/ 806116 h 806116"/>
            </a:gdLst>
            <a:ahLst/>
            <a:cxnLst>
              <a:cxn ang="0">
                <a:pos x="connsiteX0" y="connsiteY0"/>
              </a:cxn>
              <a:cxn ang="0">
                <a:pos x="connsiteX1" y="connsiteY1"/>
              </a:cxn>
              <a:cxn ang="0">
                <a:pos x="connsiteX2" y="connsiteY2"/>
              </a:cxn>
            </a:cxnLst>
            <a:rect l="l" t="t" r="r" b="b"/>
            <a:pathLst>
              <a:path w="517358" h="806116">
                <a:moveTo>
                  <a:pt x="517358" y="0"/>
                </a:moveTo>
                <a:cubicBezTo>
                  <a:pt x="458202" y="131344"/>
                  <a:pt x="399047" y="262689"/>
                  <a:pt x="312821" y="397042"/>
                </a:cubicBezTo>
                <a:cubicBezTo>
                  <a:pt x="226595" y="531395"/>
                  <a:pt x="113297" y="668755"/>
                  <a:pt x="0" y="80611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16" name="Freeform 15"/>
          <p:cNvSpPr/>
          <p:nvPr/>
        </p:nvSpPr>
        <p:spPr>
          <a:xfrm>
            <a:off x="2178009" y="3185937"/>
            <a:ext cx="2780723" cy="2871436"/>
          </a:xfrm>
          <a:custGeom>
            <a:avLst/>
            <a:gdLst>
              <a:gd name="connsiteX0" fmla="*/ 2045368 w 2045368"/>
              <a:gd name="connsiteY0" fmla="*/ 2815389 h 2815389"/>
              <a:gd name="connsiteX1" fmla="*/ 589547 w 2045368"/>
              <a:gd name="connsiteY1" fmla="*/ 1900989 h 2815389"/>
              <a:gd name="connsiteX2" fmla="*/ 0 w 2045368"/>
              <a:gd name="connsiteY2" fmla="*/ 0 h 2815389"/>
            </a:gdLst>
            <a:ahLst/>
            <a:cxnLst>
              <a:cxn ang="0">
                <a:pos x="connsiteX0" y="connsiteY0"/>
              </a:cxn>
              <a:cxn ang="0">
                <a:pos x="connsiteX1" y="connsiteY1"/>
              </a:cxn>
              <a:cxn ang="0">
                <a:pos x="connsiteX2" y="connsiteY2"/>
              </a:cxn>
            </a:cxnLst>
            <a:rect l="l" t="t" r="r" b="b"/>
            <a:pathLst>
              <a:path w="2045368" h="2815389">
                <a:moveTo>
                  <a:pt x="2045368" y="2815389"/>
                </a:moveTo>
                <a:cubicBezTo>
                  <a:pt x="1487905" y="2592804"/>
                  <a:pt x="930442" y="2370220"/>
                  <a:pt x="589547" y="1900989"/>
                </a:cubicBezTo>
                <a:cubicBezTo>
                  <a:pt x="248652" y="1431758"/>
                  <a:pt x="124326" y="715879"/>
                  <a:pt x="0" y="0"/>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17" name="Freeform 16"/>
          <p:cNvSpPr/>
          <p:nvPr/>
        </p:nvSpPr>
        <p:spPr>
          <a:xfrm>
            <a:off x="2423367" y="3173661"/>
            <a:ext cx="4432802" cy="1754767"/>
          </a:xfrm>
          <a:custGeom>
            <a:avLst/>
            <a:gdLst>
              <a:gd name="connsiteX0" fmla="*/ 3260558 w 3260558"/>
              <a:gd name="connsiteY0" fmla="*/ 1720516 h 1720516"/>
              <a:gd name="connsiteX1" fmla="*/ 842210 w 3260558"/>
              <a:gd name="connsiteY1" fmla="*/ 1383632 h 1720516"/>
              <a:gd name="connsiteX2" fmla="*/ 0 w 3260558"/>
              <a:gd name="connsiteY2" fmla="*/ 0 h 1720516"/>
            </a:gdLst>
            <a:ahLst/>
            <a:cxnLst>
              <a:cxn ang="0">
                <a:pos x="connsiteX0" y="connsiteY0"/>
              </a:cxn>
              <a:cxn ang="0">
                <a:pos x="connsiteX1" y="connsiteY1"/>
              </a:cxn>
              <a:cxn ang="0">
                <a:pos x="connsiteX2" y="connsiteY2"/>
              </a:cxn>
            </a:cxnLst>
            <a:rect l="l" t="t" r="r" b="b"/>
            <a:pathLst>
              <a:path w="3260558" h="1720516">
                <a:moveTo>
                  <a:pt x="3260558" y="1720516"/>
                </a:moveTo>
                <a:cubicBezTo>
                  <a:pt x="2323097" y="1695450"/>
                  <a:pt x="1385636" y="1670385"/>
                  <a:pt x="842210" y="1383632"/>
                </a:cubicBezTo>
                <a:cubicBezTo>
                  <a:pt x="298784" y="1096879"/>
                  <a:pt x="149392" y="548439"/>
                  <a:pt x="0" y="0"/>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grpSp>
        <p:nvGrpSpPr>
          <p:cNvPr id="8" name="Group 7"/>
          <p:cNvGrpSpPr/>
          <p:nvPr/>
        </p:nvGrpSpPr>
        <p:grpSpPr>
          <a:xfrm>
            <a:off x="2745878" y="1708838"/>
            <a:ext cx="4030013" cy="2292808"/>
            <a:chOff x="2017897" y="1675482"/>
            <a:chExt cx="2964286" cy="2248055"/>
          </a:xfrm>
        </p:grpSpPr>
        <p:sp>
          <p:nvSpPr>
            <p:cNvPr id="5" name="TextBox 4"/>
            <p:cNvSpPr txBox="1"/>
            <p:nvPr/>
          </p:nvSpPr>
          <p:spPr>
            <a:xfrm>
              <a:off x="3458572" y="1675482"/>
              <a:ext cx="1384362" cy="562568"/>
            </a:xfrm>
            <a:prstGeom prst="rect">
              <a:avLst/>
            </a:prstGeom>
            <a:noFill/>
          </p:spPr>
          <p:txBody>
            <a:bodyPr wrap="none" lIns="124326" tIns="62162" rIns="124326" bIns="62162" rtlCol="0">
              <a:spAutoFit/>
            </a:bodyPr>
            <a:lstStyle/>
            <a:p>
              <a:r>
                <a:rPr lang="en-US" sz="2856" dirty="0">
                  <a:solidFill>
                    <a:srgbClr val="FFFFFF"/>
                  </a:solidFill>
                </a:rPr>
                <a:t>Validation</a:t>
              </a:r>
            </a:p>
          </p:txBody>
        </p:sp>
        <p:sp>
          <p:nvSpPr>
            <p:cNvPr id="6" name="Freeform 5"/>
            <p:cNvSpPr/>
            <p:nvPr/>
          </p:nvSpPr>
          <p:spPr>
            <a:xfrm>
              <a:off x="2286001" y="1905005"/>
              <a:ext cx="1147775" cy="857799"/>
            </a:xfrm>
            <a:custGeom>
              <a:avLst/>
              <a:gdLst>
                <a:gd name="connsiteX0" fmla="*/ 0 w 1251284"/>
                <a:gd name="connsiteY0" fmla="*/ 131893 h 131893"/>
                <a:gd name="connsiteX1" fmla="*/ 613611 w 1251284"/>
                <a:gd name="connsiteY1" fmla="*/ 11577 h 131893"/>
                <a:gd name="connsiteX2" fmla="*/ 1251284 w 1251284"/>
                <a:gd name="connsiteY2" fmla="*/ 11577 h 131893"/>
              </a:gdLst>
              <a:ahLst/>
              <a:cxnLst>
                <a:cxn ang="0">
                  <a:pos x="connsiteX0" y="connsiteY0"/>
                </a:cxn>
                <a:cxn ang="0">
                  <a:pos x="connsiteX1" y="connsiteY1"/>
                </a:cxn>
                <a:cxn ang="0">
                  <a:pos x="connsiteX2" y="connsiteY2"/>
                </a:cxn>
              </a:cxnLst>
              <a:rect l="l" t="t" r="r" b="b"/>
              <a:pathLst>
                <a:path w="1251284" h="131893">
                  <a:moveTo>
                    <a:pt x="0" y="131893"/>
                  </a:moveTo>
                  <a:cubicBezTo>
                    <a:pt x="202532" y="81761"/>
                    <a:pt x="405064" y="31630"/>
                    <a:pt x="613611" y="11577"/>
                  </a:cubicBezTo>
                  <a:cubicBezTo>
                    <a:pt x="822158" y="-8476"/>
                    <a:pt x="1036721" y="1550"/>
                    <a:pt x="1251284" y="11577"/>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9" name="Freeform 8"/>
            <p:cNvSpPr/>
            <p:nvPr/>
          </p:nvSpPr>
          <p:spPr>
            <a:xfrm rot="20722327">
              <a:off x="2017897" y="2480350"/>
              <a:ext cx="2173705" cy="728367"/>
            </a:xfrm>
            <a:custGeom>
              <a:avLst/>
              <a:gdLst>
                <a:gd name="connsiteX0" fmla="*/ 2057400 w 2057400"/>
                <a:gd name="connsiteY0" fmla="*/ 0 h 632412"/>
                <a:gd name="connsiteX1" fmla="*/ 854242 w 2057400"/>
                <a:gd name="connsiteY1" fmla="*/ 625642 h 632412"/>
                <a:gd name="connsiteX2" fmla="*/ 0 w 2057400"/>
                <a:gd name="connsiteY2" fmla="*/ 276726 h 632412"/>
              </a:gdLst>
              <a:ahLst/>
              <a:cxnLst>
                <a:cxn ang="0">
                  <a:pos x="connsiteX0" y="connsiteY0"/>
                </a:cxn>
                <a:cxn ang="0">
                  <a:pos x="connsiteX1" y="connsiteY1"/>
                </a:cxn>
                <a:cxn ang="0">
                  <a:pos x="connsiteX2" y="connsiteY2"/>
                </a:cxn>
              </a:cxnLst>
              <a:rect l="l" t="t" r="r" b="b"/>
              <a:pathLst>
                <a:path w="2057400" h="632412">
                  <a:moveTo>
                    <a:pt x="2057400" y="0"/>
                  </a:moveTo>
                  <a:cubicBezTo>
                    <a:pt x="1627271" y="289760"/>
                    <a:pt x="1197142" y="579521"/>
                    <a:pt x="854242" y="625642"/>
                  </a:cubicBezTo>
                  <a:cubicBezTo>
                    <a:pt x="511342" y="671763"/>
                    <a:pt x="255671" y="474244"/>
                    <a:pt x="0" y="27672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14" name="Freeform 13"/>
            <p:cNvSpPr/>
            <p:nvPr/>
          </p:nvSpPr>
          <p:spPr>
            <a:xfrm rot="1632495" flipH="1">
              <a:off x="4037789" y="2222469"/>
              <a:ext cx="421106" cy="962527"/>
            </a:xfrm>
            <a:custGeom>
              <a:avLst/>
              <a:gdLst>
                <a:gd name="connsiteX0" fmla="*/ 421106 w 421106"/>
                <a:gd name="connsiteY0" fmla="*/ 0 h 962526"/>
                <a:gd name="connsiteX1" fmla="*/ 72190 w 421106"/>
                <a:gd name="connsiteY1" fmla="*/ 421105 h 962526"/>
                <a:gd name="connsiteX2" fmla="*/ 0 w 421106"/>
                <a:gd name="connsiteY2" fmla="*/ 962526 h 962526"/>
                <a:gd name="connsiteX3" fmla="*/ 0 w 421106"/>
                <a:gd name="connsiteY3" fmla="*/ 962526 h 962526"/>
                <a:gd name="connsiteX4" fmla="*/ 0 w 421106"/>
                <a:gd name="connsiteY4" fmla="*/ 962526 h 96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6" h="962526">
                  <a:moveTo>
                    <a:pt x="421106" y="0"/>
                  </a:moveTo>
                  <a:cubicBezTo>
                    <a:pt x="281740" y="130342"/>
                    <a:pt x="142374" y="260684"/>
                    <a:pt x="72190" y="421105"/>
                  </a:cubicBezTo>
                  <a:cubicBezTo>
                    <a:pt x="2006" y="581526"/>
                    <a:pt x="0" y="962526"/>
                    <a:pt x="0" y="962526"/>
                  </a:cubicBezTo>
                  <a:lnTo>
                    <a:pt x="0" y="962526"/>
                  </a:lnTo>
                  <a:lnTo>
                    <a:pt x="0" y="962526"/>
                  </a:ln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
          <p:nvSpPr>
            <p:cNvPr id="3" name="TextBox 2"/>
            <p:cNvSpPr txBox="1"/>
            <p:nvPr/>
          </p:nvSpPr>
          <p:spPr>
            <a:xfrm rot="19260062">
              <a:off x="2415514" y="2602734"/>
              <a:ext cx="1704677" cy="421312"/>
            </a:xfrm>
            <a:prstGeom prst="rect">
              <a:avLst/>
            </a:prstGeom>
            <a:noFill/>
          </p:spPr>
          <p:txBody>
            <a:bodyPr wrap="none" lIns="124326" tIns="62162" rIns="124326" bIns="62162" rtlCol="0">
              <a:spAutoFit/>
            </a:bodyPr>
            <a:lstStyle/>
            <a:p>
              <a:r>
                <a:rPr lang="en-US" sz="1938" dirty="0">
                  <a:solidFill>
                    <a:srgbClr val="FFFFFF"/>
                  </a:solidFill>
                </a:rPr>
                <a:t>Different Question</a:t>
              </a:r>
            </a:p>
          </p:txBody>
        </p:sp>
        <p:sp>
          <p:nvSpPr>
            <p:cNvPr id="7" name="Flowchart: Merge 6"/>
            <p:cNvSpPr/>
            <p:nvPr/>
          </p:nvSpPr>
          <p:spPr>
            <a:xfrm>
              <a:off x="4105371" y="3271041"/>
              <a:ext cx="285942" cy="235533"/>
            </a:xfrm>
            <a:prstGeom prst="flowChartMerge">
              <a:avLst/>
            </a:prstGeom>
          </p:spPr>
          <p:style>
            <a:lnRef idx="1">
              <a:schemeClr val="accent2"/>
            </a:lnRef>
            <a:fillRef idx="2">
              <a:schemeClr val="accent2"/>
            </a:fillRef>
            <a:effectRef idx="1">
              <a:schemeClr val="accent2"/>
            </a:effectRef>
            <a:fontRef idx="minor">
              <a:schemeClr val="dk1"/>
            </a:fontRef>
          </p:style>
          <p:txBody>
            <a:bodyPr lIns="124326" tIns="62162" rIns="124326" bIns="62162" rtlCol="0" anchor="ctr"/>
            <a:lstStyle/>
            <a:p>
              <a:pPr algn="ctr"/>
              <a:endParaRPr lang="en-US" sz="1836">
                <a:solidFill>
                  <a:srgbClr val="000000"/>
                </a:solidFill>
              </a:endParaRPr>
            </a:p>
          </p:txBody>
        </p:sp>
        <p:sp>
          <p:nvSpPr>
            <p:cNvPr id="18" name="TextBox 17"/>
            <p:cNvSpPr txBox="1"/>
            <p:nvPr/>
          </p:nvSpPr>
          <p:spPr>
            <a:xfrm>
              <a:off x="3559147" y="3502225"/>
              <a:ext cx="1423036" cy="421312"/>
            </a:xfrm>
            <a:prstGeom prst="rect">
              <a:avLst/>
            </a:prstGeom>
            <a:noFill/>
          </p:spPr>
          <p:txBody>
            <a:bodyPr wrap="none" lIns="124326" tIns="62162" rIns="124326" bIns="62162" rtlCol="0">
              <a:spAutoFit/>
            </a:bodyPr>
            <a:lstStyle/>
            <a:p>
              <a:r>
                <a:rPr lang="en-US" sz="1938" dirty="0">
                  <a:solidFill>
                    <a:srgbClr val="FFFFFF"/>
                  </a:solidFill>
                </a:rPr>
                <a:t>Not interesting</a:t>
              </a:r>
            </a:p>
          </p:txBody>
        </p:sp>
      </p:grpSp>
      <p:sp>
        <p:nvSpPr>
          <p:cNvPr id="19" name="Freeform 18"/>
          <p:cNvSpPr/>
          <p:nvPr/>
        </p:nvSpPr>
        <p:spPr>
          <a:xfrm rot="2658327" flipH="1">
            <a:off x="8510771" y="3691502"/>
            <a:ext cx="572503" cy="981688"/>
          </a:xfrm>
          <a:custGeom>
            <a:avLst/>
            <a:gdLst>
              <a:gd name="connsiteX0" fmla="*/ 421106 w 421106"/>
              <a:gd name="connsiteY0" fmla="*/ 0 h 962526"/>
              <a:gd name="connsiteX1" fmla="*/ 72190 w 421106"/>
              <a:gd name="connsiteY1" fmla="*/ 421105 h 962526"/>
              <a:gd name="connsiteX2" fmla="*/ 0 w 421106"/>
              <a:gd name="connsiteY2" fmla="*/ 962526 h 962526"/>
              <a:gd name="connsiteX3" fmla="*/ 0 w 421106"/>
              <a:gd name="connsiteY3" fmla="*/ 962526 h 962526"/>
              <a:gd name="connsiteX4" fmla="*/ 0 w 421106"/>
              <a:gd name="connsiteY4" fmla="*/ 962526 h 96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6" h="962526">
                <a:moveTo>
                  <a:pt x="421106" y="0"/>
                </a:moveTo>
                <a:cubicBezTo>
                  <a:pt x="281740" y="130342"/>
                  <a:pt x="142374" y="260684"/>
                  <a:pt x="72190" y="421105"/>
                </a:cubicBezTo>
                <a:cubicBezTo>
                  <a:pt x="2006" y="581526"/>
                  <a:pt x="0" y="962526"/>
                  <a:pt x="0" y="962526"/>
                </a:cubicBezTo>
                <a:lnTo>
                  <a:pt x="0" y="962526"/>
                </a:lnTo>
                <a:lnTo>
                  <a:pt x="0" y="962526"/>
                </a:ln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4326" tIns="62162" rIns="124326" bIns="62162" rtlCol="0" anchor="ctr"/>
          <a:lstStyle/>
          <a:p>
            <a:pPr algn="ctr"/>
            <a:endParaRPr lang="en-US" sz="1836">
              <a:solidFill>
                <a:srgbClr val="FFFFFF"/>
              </a:solidFill>
            </a:endParaRPr>
          </a:p>
        </p:txBody>
      </p:sp>
    </p:spTree>
    <p:extLst>
      <p:ext uri="{BB962C8B-B14F-4D97-AF65-F5344CB8AC3E}">
        <p14:creationId xmlns:p14="http://schemas.microsoft.com/office/powerpoint/2010/main" val="39802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5" grpId="0" animBg="1"/>
      <p:bldP spid="16"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75" y="280104"/>
            <a:ext cx="11188326" cy="621530"/>
          </a:xfrm>
        </p:spPr>
        <p:txBody>
          <a:bodyPr/>
          <a:lstStyle/>
          <a:p>
            <a:r>
              <a:rPr lang="en-US" dirty="0" smtClean="0"/>
              <a:t>Personal Example - GPS</a:t>
            </a:r>
            <a:endParaRPr lang="en-US" dirty="0"/>
          </a:p>
        </p:txBody>
      </p:sp>
      <p:sp>
        <p:nvSpPr>
          <p:cNvPr id="5" name="TextBox 4"/>
          <p:cNvSpPr txBox="1"/>
          <p:nvPr/>
        </p:nvSpPr>
        <p:spPr>
          <a:xfrm>
            <a:off x="502483" y="1925637"/>
            <a:ext cx="1103001" cy="413676"/>
          </a:xfrm>
          <a:prstGeom prst="rect">
            <a:avLst/>
          </a:prstGeom>
          <a:noFill/>
        </p:spPr>
        <p:txBody>
          <a:bodyPr wrap="none" lIns="124326" tIns="62162" rIns="124326" bIns="62162" rtlCol="0">
            <a:spAutoFit/>
          </a:bodyPr>
          <a:lstStyle/>
          <a:p>
            <a:r>
              <a:rPr lang="en-US" sz="1836" dirty="0">
                <a:solidFill>
                  <a:srgbClr val="FFFFFF"/>
                </a:solidFill>
              </a:rPr>
              <a:t>Source </a:t>
            </a:r>
            <a:r>
              <a:rPr lang="en-US" sz="1836" dirty="0">
                <a:solidFill>
                  <a:srgbClr val="FFFFFF"/>
                </a:solidFill>
                <a:sym typeface="Wingdings" pitchFamily="2" charset="2"/>
              </a:rPr>
              <a:t> </a:t>
            </a:r>
            <a:endParaRPr lang="en-US" sz="1836" dirty="0">
              <a:solidFill>
                <a:srgbClr val="FFFFFF"/>
              </a:solidFill>
            </a:endParaRPr>
          </a:p>
        </p:txBody>
      </p:sp>
      <p:sp>
        <p:nvSpPr>
          <p:cNvPr id="6" name="Rectangle 5"/>
          <p:cNvSpPr/>
          <p:nvPr/>
        </p:nvSpPr>
        <p:spPr>
          <a:xfrm>
            <a:off x="2295225" y="1933312"/>
            <a:ext cx="507762" cy="413676"/>
          </a:xfrm>
          <a:prstGeom prst="rect">
            <a:avLst/>
          </a:prstGeom>
        </p:spPr>
        <p:txBody>
          <a:bodyPr wrap="none" lIns="124326" tIns="62162" rIns="124326" bIns="62162">
            <a:spAutoFit/>
          </a:bodyPr>
          <a:lstStyle/>
          <a:p>
            <a:r>
              <a:rPr lang="en-US" sz="1836" dirty="0">
                <a:solidFill>
                  <a:srgbClr val="FFFFFF"/>
                </a:solidFill>
              </a:rPr>
              <a:t>T</a:t>
            </a:r>
            <a:r>
              <a:rPr lang="en-US" sz="1836" baseline="-25000" dirty="0">
                <a:solidFill>
                  <a:srgbClr val="FFFFFF"/>
                </a:solidFill>
              </a:rPr>
              <a:t>1 </a:t>
            </a:r>
            <a:endParaRPr lang="en-US" sz="1836" dirty="0">
              <a:solidFill>
                <a:srgbClr val="FFFFFF"/>
              </a:solidFill>
            </a:endParaRPr>
          </a:p>
        </p:txBody>
      </p:sp>
      <p:cxnSp>
        <p:nvCxnSpPr>
          <p:cNvPr id="8" name="Straight Arrow Connector 7"/>
          <p:cNvCxnSpPr/>
          <p:nvPr/>
        </p:nvCxnSpPr>
        <p:spPr>
          <a:xfrm>
            <a:off x="1538442" y="2121655"/>
            <a:ext cx="75678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Rectangle 8"/>
          <p:cNvSpPr/>
          <p:nvPr/>
        </p:nvSpPr>
        <p:spPr>
          <a:xfrm>
            <a:off x="3411909" y="1530385"/>
            <a:ext cx="507762" cy="413676"/>
          </a:xfrm>
          <a:prstGeom prst="rect">
            <a:avLst/>
          </a:prstGeom>
        </p:spPr>
        <p:txBody>
          <a:bodyPr wrap="none" lIns="124326" tIns="62162" rIns="124326" bIns="62162">
            <a:spAutoFit/>
          </a:bodyPr>
          <a:lstStyle/>
          <a:p>
            <a:r>
              <a:rPr lang="en-US" sz="1836" dirty="0">
                <a:solidFill>
                  <a:srgbClr val="FFFFFF"/>
                </a:solidFill>
              </a:rPr>
              <a:t>T</a:t>
            </a:r>
            <a:r>
              <a:rPr lang="en-US" sz="1836" baseline="-25000" dirty="0">
                <a:solidFill>
                  <a:srgbClr val="FFFFFF"/>
                </a:solidFill>
              </a:rPr>
              <a:t>2 </a:t>
            </a:r>
            <a:endParaRPr lang="en-US" sz="1836" dirty="0">
              <a:solidFill>
                <a:srgbClr val="FFFFFF"/>
              </a:solidFill>
            </a:endParaRPr>
          </a:p>
        </p:txBody>
      </p:sp>
      <p:cxnSp>
        <p:nvCxnSpPr>
          <p:cNvPr id="10" name="Straight Arrow Connector 9"/>
          <p:cNvCxnSpPr/>
          <p:nvPr/>
        </p:nvCxnSpPr>
        <p:spPr>
          <a:xfrm flipV="1">
            <a:off x="2754347" y="1692486"/>
            <a:ext cx="657564" cy="4291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V="1">
            <a:off x="3925190" y="1263317"/>
            <a:ext cx="657564" cy="4291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3925187" y="1818861"/>
            <a:ext cx="495935" cy="474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Rectangle 14"/>
          <p:cNvSpPr/>
          <p:nvPr/>
        </p:nvSpPr>
        <p:spPr>
          <a:xfrm>
            <a:off x="4568630" y="1111626"/>
            <a:ext cx="507762" cy="413676"/>
          </a:xfrm>
          <a:prstGeom prst="rect">
            <a:avLst/>
          </a:prstGeom>
        </p:spPr>
        <p:txBody>
          <a:bodyPr wrap="none" lIns="124326" tIns="62162" rIns="124326" bIns="62162">
            <a:spAutoFit/>
          </a:bodyPr>
          <a:lstStyle/>
          <a:p>
            <a:r>
              <a:rPr lang="en-US" sz="1836" dirty="0">
                <a:solidFill>
                  <a:srgbClr val="FFFFFF"/>
                </a:solidFill>
              </a:rPr>
              <a:t>T</a:t>
            </a:r>
            <a:r>
              <a:rPr lang="en-US" sz="1836" baseline="-25000" dirty="0">
                <a:solidFill>
                  <a:srgbClr val="FFFFFF"/>
                </a:solidFill>
              </a:rPr>
              <a:t>3 </a:t>
            </a:r>
            <a:endParaRPr lang="en-US" sz="1836" dirty="0">
              <a:solidFill>
                <a:srgbClr val="FFFFFF"/>
              </a:solidFill>
            </a:endParaRPr>
          </a:p>
        </p:txBody>
      </p:sp>
      <p:sp>
        <p:nvSpPr>
          <p:cNvPr id="16" name="Rectangle 15"/>
          <p:cNvSpPr/>
          <p:nvPr/>
        </p:nvSpPr>
        <p:spPr>
          <a:xfrm>
            <a:off x="4582752" y="2073125"/>
            <a:ext cx="507762" cy="413676"/>
          </a:xfrm>
          <a:prstGeom prst="rect">
            <a:avLst/>
          </a:prstGeom>
        </p:spPr>
        <p:txBody>
          <a:bodyPr wrap="none" lIns="124326" tIns="62162" rIns="124326" bIns="62162">
            <a:spAutoFit/>
          </a:bodyPr>
          <a:lstStyle/>
          <a:p>
            <a:r>
              <a:rPr lang="en-US" sz="1836" dirty="0">
                <a:solidFill>
                  <a:srgbClr val="FFFFFF"/>
                </a:solidFill>
              </a:rPr>
              <a:t>T</a:t>
            </a:r>
            <a:r>
              <a:rPr lang="en-US" sz="1836" baseline="-25000" dirty="0">
                <a:solidFill>
                  <a:srgbClr val="FFFFFF"/>
                </a:solidFill>
              </a:rPr>
              <a:t>4 </a:t>
            </a:r>
            <a:endParaRPr lang="en-US" sz="1836" dirty="0">
              <a:solidFill>
                <a:srgbClr val="FFFFFF"/>
              </a:solidFill>
            </a:endParaRPr>
          </a:p>
        </p:txBody>
      </p:sp>
      <p:cxnSp>
        <p:nvCxnSpPr>
          <p:cNvPr id="17" name="Straight Arrow Connector 16"/>
          <p:cNvCxnSpPr/>
          <p:nvPr/>
        </p:nvCxnSpPr>
        <p:spPr>
          <a:xfrm>
            <a:off x="2754347" y="2261468"/>
            <a:ext cx="657564" cy="4413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a:off x="3339929" y="2477460"/>
            <a:ext cx="507762" cy="413676"/>
          </a:xfrm>
          <a:prstGeom prst="rect">
            <a:avLst/>
          </a:prstGeom>
        </p:spPr>
        <p:txBody>
          <a:bodyPr wrap="none" lIns="124326" tIns="62162" rIns="124326" bIns="62162">
            <a:spAutoFit/>
          </a:bodyPr>
          <a:lstStyle/>
          <a:p>
            <a:r>
              <a:rPr lang="en-US" sz="1836" dirty="0">
                <a:solidFill>
                  <a:srgbClr val="FFFFFF"/>
                </a:solidFill>
              </a:rPr>
              <a:t>T</a:t>
            </a:r>
            <a:r>
              <a:rPr lang="en-US" sz="1836" baseline="-25000" dirty="0">
                <a:solidFill>
                  <a:srgbClr val="FFFFFF"/>
                </a:solidFill>
              </a:rPr>
              <a:t>5 </a:t>
            </a:r>
            <a:endParaRPr lang="en-US" sz="1836" dirty="0">
              <a:solidFill>
                <a:srgbClr val="FFFFFF"/>
              </a:solidFill>
            </a:endParaRPr>
          </a:p>
        </p:txBody>
      </p:sp>
      <p:sp>
        <p:nvSpPr>
          <p:cNvPr id="22" name="TextBox 21"/>
          <p:cNvSpPr txBox="1"/>
          <p:nvPr/>
        </p:nvSpPr>
        <p:spPr>
          <a:xfrm>
            <a:off x="6176194" y="1247874"/>
            <a:ext cx="5149676" cy="2718775"/>
          </a:xfrm>
          <a:prstGeom prst="rect">
            <a:avLst/>
          </a:prstGeom>
          <a:noFill/>
        </p:spPr>
        <p:txBody>
          <a:bodyPr wrap="none" lIns="124326" tIns="62162" rIns="124326" bIns="62162" rtlCol="0">
            <a:spAutoFit/>
          </a:bodyPr>
          <a:lstStyle/>
          <a:p>
            <a:pPr marL="388514" indent="-388514">
              <a:buFont typeface="Arial" pitchFamily="34" charset="0"/>
              <a:buChar char="•"/>
            </a:pPr>
            <a:r>
              <a:rPr lang="en-US" sz="1836" dirty="0">
                <a:solidFill>
                  <a:srgbClr val="FFFFFF"/>
                </a:solidFill>
              </a:rPr>
              <a:t>Tree of transforms and filters</a:t>
            </a:r>
          </a:p>
          <a:p>
            <a:pPr marL="388514" indent="-388514">
              <a:buFont typeface="Arial" pitchFamily="34" charset="0"/>
              <a:buChar char="•"/>
            </a:pPr>
            <a:r>
              <a:rPr lang="en-US" sz="1836" dirty="0">
                <a:solidFill>
                  <a:srgbClr val="FFFFFF"/>
                </a:solidFill>
              </a:rPr>
              <a:t>Cleansing often happens in transformed</a:t>
            </a:r>
            <a:br>
              <a:rPr lang="en-US" sz="1836" dirty="0">
                <a:solidFill>
                  <a:srgbClr val="FFFFFF"/>
                </a:solidFill>
              </a:rPr>
            </a:br>
            <a:r>
              <a:rPr lang="en-US" sz="1836" dirty="0">
                <a:solidFill>
                  <a:srgbClr val="FFFFFF"/>
                </a:solidFill>
              </a:rPr>
              <a:t>domain</a:t>
            </a:r>
          </a:p>
          <a:p>
            <a:pPr marL="1010136" lvl="1" indent="-388514">
              <a:buFont typeface="Arial" pitchFamily="34" charset="0"/>
              <a:buChar char="•"/>
            </a:pPr>
            <a:r>
              <a:rPr lang="en-US" sz="1836" dirty="0">
                <a:solidFill>
                  <a:srgbClr val="FFFFFF"/>
                </a:solidFill>
              </a:rPr>
              <a:t>E.g. Where I slept each night…</a:t>
            </a:r>
          </a:p>
          <a:p>
            <a:pPr marL="388514" indent="-388514">
              <a:buFont typeface="Arial" pitchFamily="34" charset="0"/>
              <a:buChar char="•"/>
            </a:pPr>
            <a:r>
              <a:rPr lang="en-US" sz="1836" dirty="0">
                <a:solidFill>
                  <a:srgbClr val="FFFFFF"/>
                </a:solidFill>
              </a:rPr>
              <a:t>Can produce higher level information</a:t>
            </a:r>
          </a:p>
          <a:p>
            <a:pPr marL="1010136" lvl="1" indent="-388514">
              <a:buFont typeface="Arial" pitchFamily="34" charset="0"/>
              <a:buChar char="•"/>
            </a:pPr>
            <a:r>
              <a:rPr lang="en-US" sz="1836" i="1" dirty="0">
                <a:solidFill>
                  <a:srgbClr val="FFFFFF"/>
                </a:solidFill>
              </a:rPr>
              <a:t>[</a:t>
            </a:r>
            <a:r>
              <a:rPr lang="en-US" sz="1836" i="1" dirty="0" err="1">
                <a:solidFill>
                  <a:srgbClr val="FFFFFF"/>
                </a:solidFill>
              </a:rPr>
              <a:t>DwellAtHome</a:t>
            </a:r>
            <a:r>
              <a:rPr lang="en-US" sz="1836" i="1" dirty="0">
                <a:solidFill>
                  <a:srgbClr val="FFFFFF"/>
                </a:solidFill>
              </a:rPr>
              <a:t>],[</a:t>
            </a:r>
            <a:r>
              <a:rPr lang="en-US" sz="1836" i="1" dirty="0" err="1">
                <a:solidFill>
                  <a:srgbClr val="FFFFFF"/>
                </a:solidFill>
              </a:rPr>
              <a:t>RouteToWork</a:t>
            </a:r>
            <a:r>
              <a:rPr lang="en-US" sz="1836" i="1" dirty="0">
                <a:solidFill>
                  <a:srgbClr val="FFFFFF"/>
                </a:solidFill>
              </a:rPr>
              <a:t>],</a:t>
            </a:r>
            <a:br>
              <a:rPr lang="en-US" sz="1836" i="1" dirty="0">
                <a:solidFill>
                  <a:srgbClr val="FFFFFF"/>
                </a:solidFill>
              </a:rPr>
            </a:br>
            <a:r>
              <a:rPr lang="en-US" sz="1836" i="1" dirty="0">
                <a:solidFill>
                  <a:srgbClr val="FFFFFF"/>
                </a:solidFill>
              </a:rPr>
              <a:t>[</a:t>
            </a:r>
            <a:r>
              <a:rPr lang="en-US" sz="1836" i="1" dirty="0" err="1">
                <a:solidFill>
                  <a:srgbClr val="FFFFFF"/>
                </a:solidFill>
              </a:rPr>
              <a:t>DwellAtWork</a:t>
            </a:r>
            <a:r>
              <a:rPr lang="en-US" sz="1836" i="1" dirty="0">
                <a:solidFill>
                  <a:srgbClr val="FFFFFF"/>
                </a:solidFill>
              </a:rPr>
              <a:t>] = ‘Commute to work’</a:t>
            </a:r>
          </a:p>
          <a:p>
            <a:pPr marL="388514" indent="-388514">
              <a:buFont typeface="Arial" pitchFamily="34" charset="0"/>
              <a:buChar char="•"/>
            </a:pPr>
            <a:r>
              <a:rPr lang="en-US" sz="1836" dirty="0">
                <a:solidFill>
                  <a:srgbClr val="FFFFFF"/>
                </a:solidFill>
              </a:rPr>
              <a:t>Using higher level information:</a:t>
            </a:r>
          </a:p>
          <a:p>
            <a:pPr marL="1010136" lvl="1" indent="-388514">
              <a:buFont typeface="Arial" pitchFamily="34" charset="0"/>
              <a:buChar char="•"/>
            </a:pPr>
            <a:r>
              <a:rPr lang="en-US" sz="1836" dirty="0">
                <a:solidFill>
                  <a:srgbClr val="FFFFFF"/>
                </a:solidFill>
              </a:rPr>
              <a:t>Commute duration </a:t>
            </a:r>
            <a:r>
              <a:rPr lang="en-US" sz="1836" dirty="0">
                <a:solidFill>
                  <a:srgbClr val="FFFFFF"/>
                </a:solidFill>
                <a:sym typeface="Wingdings" pitchFamily="2" charset="2"/>
              </a:rPr>
              <a:t> </a:t>
            </a:r>
            <a:r>
              <a:rPr lang="en-US" sz="1836" i="1" dirty="0">
                <a:solidFill>
                  <a:srgbClr val="FFFFFF"/>
                </a:solidFill>
                <a:sym typeface="Wingdings" pitchFamily="2" charset="2"/>
              </a:rPr>
              <a:t>f(</a:t>
            </a:r>
            <a:r>
              <a:rPr lang="en-US" sz="1836" i="1" dirty="0" err="1">
                <a:solidFill>
                  <a:srgbClr val="FFFFFF"/>
                </a:solidFill>
                <a:sym typeface="Wingdings" pitchFamily="2" charset="2"/>
              </a:rPr>
              <a:t>leavingTime</a:t>
            </a:r>
            <a:r>
              <a:rPr lang="en-US" sz="1836" i="1" dirty="0">
                <a:solidFill>
                  <a:srgbClr val="FFFFFF"/>
                </a:solidFill>
                <a:sym typeface="Wingdings" pitchFamily="2" charset="2"/>
              </a:rPr>
              <a:t>)</a:t>
            </a:r>
            <a:endParaRPr lang="en-US" sz="1836" dirty="0">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139"/>
          <a:stretch/>
        </p:blipFill>
        <p:spPr bwMode="auto">
          <a:xfrm>
            <a:off x="14275" y="3186395"/>
            <a:ext cx="6137703" cy="1545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Curved Connector 23"/>
          <p:cNvCxnSpPr>
            <a:stCxn id="2050" idx="0"/>
            <a:endCxn id="6" idx="2"/>
          </p:cNvCxnSpPr>
          <p:nvPr/>
        </p:nvCxnSpPr>
        <p:spPr>
          <a:xfrm rot="16200000" flipV="1">
            <a:off x="2396414" y="2499681"/>
            <a:ext cx="839406" cy="534020"/>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997"/>
          <a:stretch/>
        </p:blipFill>
        <p:spPr bwMode="auto">
          <a:xfrm>
            <a:off x="1438449" y="4893139"/>
            <a:ext cx="10910418" cy="14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Curved Connector 29"/>
          <p:cNvCxnSpPr>
            <a:stCxn id="2051" idx="0"/>
            <a:endCxn id="9" idx="2"/>
          </p:cNvCxnSpPr>
          <p:nvPr/>
        </p:nvCxnSpPr>
        <p:spPr>
          <a:xfrm rot="16200000" flipV="1">
            <a:off x="3805186" y="1804667"/>
            <a:ext cx="2949078" cy="322786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9158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Commute Time as </a:t>
            </a:r>
            <a:r>
              <a:rPr lang="en-US" i="1" dirty="0" smtClean="0"/>
              <a:t>f(</a:t>
            </a:r>
            <a:r>
              <a:rPr lang="en-US" i="1" dirty="0" err="1" smtClean="0"/>
              <a:t>leaveTime</a:t>
            </a:r>
            <a:r>
              <a:rPr lang="en-US" i="1" dirty="0" smtClean="0"/>
              <a: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10" y="1178289"/>
            <a:ext cx="9313256" cy="5272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8976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075" y="280104"/>
            <a:ext cx="11188326" cy="885650"/>
          </a:xfrm>
        </p:spPr>
        <p:txBody>
          <a:bodyPr>
            <a:normAutofit/>
          </a:bodyPr>
          <a:lstStyle/>
          <a:p>
            <a:r>
              <a:rPr lang="en-US" dirty="0" smtClean="0"/>
              <a:t>Event &amp; State Correlation</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997"/>
          <a:stretch/>
        </p:blipFill>
        <p:spPr bwMode="auto">
          <a:xfrm>
            <a:off x="520480" y="1165754"/>
            <a:ext cx="10152369" cy="1374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52839" y="3201197"/>
            <a:ext cx="9116414" cy="203914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r>
              <a:rPr lang="it-IT" sz="1632" dirty="0">
                <a:solidFill>
                  <a:srgbClr val="000000">
                    <a:lumMod val="95000"/>
                    <a:lumOff val="5000"/>
                  </a:srgbClr>
                </a:solidFill>
                <a:cs typeface="Consolas" pitchFamily="49" charset="0"/>
              </a:rPr>
              <a:t> 2011-06-10 06:18:26, 2011-06-10 06:16:18, 0.04</a:t>
            </a:r>
          </a:p>
          <a:p>
            <a:r>
              <a:rPr lang="it-IT" sz="1632" dirty="0">
                <a:solidFill>
                  <a:srgbClr val="000000">
                    <a:lumMod val="95000"/>
                    <a:lumOff val="5000"/>
                  </a:srgbClr>
                </a:solidFill>
                <a:cs typeface="Consolas" pitchFamily="49" charset="0"/>
              </a:rPr>
              <a:t> 2011-06-10 06:21:18, 2011-06-09 08:27:50, 21.89</a:t>
            </a:r>
          </a:p>
          <a:p>
            <a:r>
              <a:rPr lang="it-IT" sz="1632" dirty="0">
                <a:solidFill>
                  <a:srgbClr val="000000">
                    <a:lumMod val="95000"/>
                    <a:lumOff val="5000"/>
                  </a:srgbClr>
                </a:solidFill>
                <a:cs typeface="Consolas" pitchFamily="49" charset="0"/>
              </a:rPr>
              <a:t> 2011-06-10 06:24:37, 2011-06-09 07:43:58, 22.68</a:t>
            </a:r>
          </a:p>
          <a:p>
            <a:r>
              <a:rPr lang="it-IT" sz="1632" dirty="0">
                <a:solidFill>
                  <a:srgbClr val="000000">
                    <a:lumMod val="95000"/>
                    <a:lumOff val="5000"/>
                  </a:srgbClr>
                </a:solidFill>
                <a:cs typeface="Consolas" pitchFamily="49" charset="0"/>
              </a:rPr>
              <a:t> 2011-06-10 06:26:48, None, 0.00</a:t>
            </a:r>
          </a:p>
          <a:p>
            <a:r>
              <a:rPr lang="it-IT" sz="1632" dirty="0">
                <a:solidFill>
                  <a:srgbClr val="000000">
                    <a:lumMod val="95000"/>
                    <a:lumOff val="5000"/>
                  </a:srgbClr>
                </a:solidFill>
                <a:cs typeface="Consolas" pitchFamily="49" charset="0"/>
              </a:rPr>
              <a:t> 2011-06-10 06:29:37, 2011-06-09 06:53:34, 23.60</a:t>
            </a:r>
          </a:p>
          <a:p>
            <a:r>
              <a:rPr lang="it-IT" sz="1632" dirty="0">
                <a:solidFill>
                  <a:srgbClr val="000000">
                    <a:lumMod val="95000"/>
                    <a:lumOff val="5000"/>
                  </a:srgbClr>
                </a:solidFill>
                <a:cs typeface="Consolas" pitchFamily="49" charset="0"/>
              </a:rPr>
              <a:t> 2011-06-10 06:34:41, 2011-06-09 12:00:25, 18.57</a:t>
            </a:r>
          </a:p>
          <a:p>
            <a:r>
              <a:rPr lang="it-IT" sz="1632" dirty="0">
                <a:solidFill>
                  <a:srgbClr val="000000">
                    <a:lumMod val="95000"/>
                    <a:lumOff val="5000"/>
                  </a:srgbClr>
                </a:solidFill>
                <a:cs typeface="Consolas" pitchFamily="49" charset="0"/>
              </a:rPr>
              <a:t> 2011-06-10 06:39:52, 2011-06-09 17:44:54, 12.92</a:t>
            </a:r>
          </a:p>
          <a:p>
            <a:r>
              <a:rPr lang="it-IT" sz="1632" dirty="0">
                <a:solidFill>
                  <a:srgbClr val="000000">
                    <a:lumMod val="95000"/>
                    <a:lumOff val="5000"/>
                  </a:srgbClr>
                </a:solidFill>
                <a:cs typeface="Consolas" pitchFamily="49" charset="0"/>
              </a:rPr>
              <a:t> 2011-06-10 06:43:18, 2011-06-09 14:28:49, 16.24</a:t>
            </a:r>
          </a:p>
        </p:txBody>
      </p:sp>
      <p:sp>
        <p:nvSpPr>
          <p:cNvPr id="8" name="TextBox 7"/>
          <p:cNvSpPr txBox="1"/>
          <p:nvPr/>
        </p:nvSpPr>
        <p:spPr>
          <a:xfrm>
            <a:off x="3446374" y="1554561"/>
            <a:ext cx="3638166" cy="637855"/>
          </a:xfrm>
          <a:prstGeom prst="rect">
            <a:avLst/>
          </a:prstGeom>
        </p:spPr>
        <p:style>
          <a:lnRef idx="0">
            <a:schemeClr val="accent2"/>
          </a:lnRef>
          <a:fillRef idx="3">
            <a:schemeClr val="accent2"/>
          </a:fillRef>
          <a:effectRef idx="3">
            <a:schemeClr val="accent2"/>
          </a:effectRef>
          <a:fontRef idx="minor">
            <a:schemeClr val="lt1"/>
          </a:fontRef>
        </p:style>
        <p:txBody>
          <a:bodyPr wrap="none" lIns="124326" tIns="62162" rIns="124326" bIns="62162" rtlCol="0">
            <a:spAutoFit/>
          </a:bodyPr>
          <a:lstStyle>
            <a:defPPr>
              <a:defRPr lang="en-US"/>
            </a:defPPr>
            <a:lvl1pPr>
              <a:defRPr sz="3200">
                <a:solidFill>
                  <a:schemeClr val="tx1">
                    <a:lumMod val="95000"/>
                    <a:lumOff val="5000"/>
                  </a:schemeClr>
                </a:solidFill>
                <a:effectLst>
                  <a:outerShdw blurRad="38100" dist="38100" dir="2700000" algn="tl">
                    <a:srgbClr val="000000">
                      <a:alpha val="43137"/>
                    </a:srgbClr>
                  </a:outerShdw>
                </a:effectLst>
              </a:defRPr>
            </a:lvl1pPr>
          </a:lstStyle>
          <a:p>
            <a:r>
              <a:rPr lang="en-US" sz="3264" dirty="0">
                <a:solidFill>
                  <a:srgbClr val="FFFFFF">
                    <a:lumMod val="95000"/>
                    <a:lumOff val="5000"/>
                  </a:srgbClr>
                </a:solidFill>
              </a:rPr>
              <a:t>Dwell </a:t>
            </a:r>
            <a:r>
              <a:rPr lang="en-US" sz="3264" dirty="0" err="1">
                <a:solidFill>
                  <a:srgbClr val="FFFFFF">
                    <a:lumMod val="95000"/>
                    <a:lumOff val="5000"/>
                  </a:srgbClr>
                </a:solidFill>
              </a:rPr>
              <a:t>geolocation</a:t>
            </a:r>
            <a:endParaRPr lang="en-US" sz="3264" dirty="0">
              <a:solidFill>
                <a:srgbClr val="FFFFFF">
                  <a:lumMod val="95000"/>
                  <a:lumOff val="5000"/>
                </a:srgbClr>
              </a:solidFill>
            </a:endParaRPr>
          </a:p>
        </p:txBody>
      </p:sp>
      <p:sp>
        <p:nvSpPr>
          <p:cNvPr id="9" name="TextBox 8"/>
          <p:cNvSpPr txBox="1"/>
          <p:nvPr/>
        </p:nvSpPr>
        <p:spPr>
          <a:xfrm>
            <a:off x="3860757" y="3781933"/>
            <a:ext cx="4608127" cy="813903"/>
          </a:xfrm>
          <a:prstGeom prst="rect">
            <a:avLst/>
          </a:prstGeom>
        </p:spPr>
        <p:style>
          <a:lnRef idx="0">
            <a:schemeClr val="accent3"/>
          </a:lnRef>
          <a:fillRef idx="3">
            <a:schemeClr val="accent3"/>
          </a:fillRef>
          <a:effectRef idx="3">
            <a:schemeClr val="accent3"/>
          </a:effectRef>
          <a:fontRef idx="minor">
            <a:schemeClr val="lt1"/>
          </a:fontRef>
        </p:style>
        <p:txBody>
          <a:bodyPr wrap="none" lIns="124326" tIns="62162" rIns="124326" bIns="62162" rtlCol="0">
            <a:spAutoFit/>
          </a:bodyPr>
          <a:lstStyle/>
          <a:p>
            <a:r>
              <a:rPr lang="en-US" sz="4386" dirty="0">
                <a:solidFill>
                  <a:srgbClr val="FFFFFF">
                    <a:lumMod val="95000"/>
                    <a:lumOff val="5000"/>
                  </a:srgbClr>
                </a:solidFill>
                <a:effectLst>
                  <a:outerShdw blurRad="38100" dist="38100" dir="2700000" algn="tl">
                    <a:srgbClr val="000000">
                      <a:alpha val="43137"/>
                    </a:srgbClr>
                  </a:outerShdw>
                </a:effectLst>
              </a:rPr>
              <a:t>Outlook statistics</a:t>
            </a:r>
          </a:p>
        </p:txBody>
      </p:sp>
      <p:sp>
        <p:nvSpPr>
          <p:cNvPr id="10" name="TextBox 9"/>
          <p:cNvSpPr txBox="1"/>
          <p:nvPr/>
        </p:nvSpPr>
        <p:spPr>
          <a:xfrm>
            <a:off x="5483656" y="2238939"/>
            <a:ext cx="62156" cy="1149977"/>
          </a:xfrm>
          <a:prstGeom prst="rect">
            <a:avLst/>
          </a:prstGeom>
          <a:noFill/>
        </p:spPr>
        <p:txBody>
          <a:bodyPr wrap="square" lIns="124326" tIns="62162" rIns="124326" bIns="62162" rtlCol="0">
            <a:spAutoFit/>
          </a:bodyPr>
          <a:lstStyle/>
          <a:p>
            <a:r>
              <a:rPr lang="en-US" sz="6527" dirty="0">
                <a:solidFill>
                  <a:srgbClr val="FFFFFF"/>
                </a:solidFill>
              </a:rPr>
              <a:t>+</a:t>
            </a:r>
          </a:p>
        </p:txBody>
      </p:sp>
      <p:sp>
        <p:nvSpPr>
          <p:cNvPr id="11" name="Rectangle 10"/>
          <p:cNvSpPr/>
          <p:nvPr/>
        </p:nvSpPr>
        <p:spPr>
          <a:xfrm>
            <a:off x="5471546" y="4809341"/>
            <a:ext cx="908315" cy="1278024"/>
          </a:xfrm>
          <a:prstGeom prst="rect">
            <a:avLst/>
          </a:prstGeom>
        </p:spPr>
        <p:txBody>
          <a:bodyPr wrap="none" lIns="124326" tIns="62162" rIns="124326" bIns="62162">
            <a:spAutoFit/>
          </a:bodyPr>
          <a:lstStyle/>
          <a:p>
            <a:r>
              <a:rPr lang="en-US" sz="7343" dirty="0">
                <a:solidFill>
                  <a:srgbClr val="FFFFFF"/>
                </a:solidFill>
              </a:rPr>
              <a:t>=</a:t>
            </a:r>
          </a:p>
        </p:txBody>
      </p:sp>
      <p:sp>
        <p:nvSpPr>
          <p:cNvPr id="12" name="TextBox 11"/>
          <p:cNvSpPr txBox="1"/>
          <p:nvPr/>
        </p:nvSpPr>
        <p:spPr>
          <a:xfrm>
            <a:off x="1719217" y="5751055"/>
            <a:ext cx="9798654" cy="637855"/>
          </a:xfrm>
          <a:prstGeom prst="rect">
            <a:avLst/>
          </a:prstGeom>
          <a:noFill/>
        </p:spPr>
        <p:txBody>
          <a:bodyPr wrap="none" lIns="124326" tIns="62162" rIns="124326" bIns="62162" rtlCol="0">
            <a:spAutoFit/>
          </a:bodyPr>
          <a:lstStyle/>
          <a:p>
            <a:r>
              <a:rPr lang="en-US" sz="3264" dirty="0">
                <a:solidFill>
                  <a:srgbClr val="FFFFFF"/>
                </a:solidFill>
              </a:rPr>
              <a:t>How much email do I send from home vs. at work?</a:t>
            </a:r>
          </a:p>
        </p:txBody>
      </p:sp>
    </p:spTree>
    <p:extLst>
      <p:ext uri="{BB962C8B-B14F-4D97-AF65-F5344CB8AC3E}">
        <p14:creationId xmlns:p14="http://schemas.microsoft.com/office/powerpoint/2010/main" val="13233758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200" dirty="0" smtClean="0"/>
              <a:t>Developer Friendly Information Production Machine</a:t>
            </a:r>
          </a:p>
          <a:p>
            <a:r>
              <a:rPr lang="en-US" sz="3200" dirty="0" smtClean="0"/>
              <a:t>Simple to Understand</a:t>
            </a:r>
          </a:p>
          <a:p>
            <a:r>
              <a:rPr lang="en-US" sz="3200" dirty="0" smtClean="0"/>
              <a:t>Simple to Develop For</a:t>
            </a:r>
          </a:p>
          <a:p>
            <a:r>
              <a:rPr lang="en-US" sz="3200" dirty="0" smtClean="0"/>
              <a:t>Inherently Scalable</a:t>
            </a:r>
            <a:endParaRPr lang="en-US" sz="3200" dirty="0"/>
          </a:p>
        </p:txBody>
      </p:sp>
      <p:sp>
        <p:nvSpPr>
          <p:cNvPr id="4" name="Text Placeholder 3"/>
          <p:cNvSpPr>
            <a:spLocks noGrp="1"/>
          </p:cNvSpPr>
          <p:nvPr>
            <p:ph type="body" sz="quarter" idx="11"/>
          </p:nvPr>
        </p:nvSpPr>
        <p:spPr/>
        <p:txBody>
          <a:bodyPr/>
          <a:lstStyle/>
          <a:p>
            <a:r>
              <a:rPr lang="en-US" dirty="0" smtClean="0"/>
              <a:t>What’s the deal with Hadoop and other Map/Reduce systems?</a:t>
            </a:r>
            <a:endParaRPr lang="en-US" dirty="0"/>
          </a:p>
        </p:txBody>
      </p:sp>
      <p:sp>
        <p:nvSpPr>
          <p:cNvPr id="2" name="Title 1"/>
          <p:cNvSpPr>
            <a:spLocks noGrp="1"/>
          </p:cNvSpPr>
          <p:nvPr>
            <p:ph type="title"/>
          </p:nvPr>
        </p:nvSpPr>
        <p:spPr/>
        <p:txBody>
          <a:bodyPr/>
          <a:lstStyle/>
          <a:p>
            <a:r>
              <a:rPr lang="en-US" dirty="0" smtClean="0"/>
              <a:t>Map / Reduce Systems</a:t>
            </a:r>
            <a:endParaRPr lang="en-US" dirty="0"/>
          </a:p>
        </p:txBody>
      </p:sp>
    </p:spTree>
    <p:extLst>
      <p:ext uri="{BB962C8B-B14F-4D97-AF65-F5344CB8AC3E}">
        <p14:creationId xmlns:p14="http://schemas.microsoft.com/office/powerpoint/2010/main" val="1073238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Arrow 24"/>
          <p:cNvSpPr/>
          <p:nvPr/>
        </p:nvSpPr>
        <p:spPr bwMode="auto">
          <a:xfrm>
            <a:off x="276559" y="1058862"/>
            <a:ext cx="11917194" cy="3418051"/>
          </a:xfrm>
          <a:prstGeom prst="rightArrow">
            <a:avLst>
              <a:gd name="adj1" fmla="val 80906"/>
              <a:gd name="adj2" fmla="val 50000"/>
            </a:avLst>
          </a:prstGeom>
          <a:solidFill>
            <a:schemeClr val="bg2">
              <a:lumMod val="40000"/>
              <a:lumOff val="60000"/>
              <a:alpha val="2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dirty="0" smtClean="0"/>
              <a:t>EYNTK about </a:t>
            </a:r>
            <a:r>
              <a:rPr lang="en-US" dirty="0" err="1" smtClean="0"/>
              <a:t>MapReduce</a:t>
            </a:r>
            <a:r>
              <a:rPr lang="en-US" dirty="0" smtClean="0"/>
              <a:t> on One Slide</a:t>
            </a:r>
            <a:endParaRPr lang="en-US" dirty="0"/>
          </a:p>
        </p:txBody>
      </p:sp>
      <p:grpSp>
        <p:nvGrpSpPr>
          <p:cNvPr id="21" name="Group 20"/>
          <p:cNvGrpSpPr/>
          <p:nvPr/>
        </p:nvGrpSpPr>
        <p:grpSpPr>
          <a:xfrm>
            <a:off x="591301" y="1815748"/>
            <a:ext cx="600075" cy="1865058"/>
            <a:chOff x="591301" y="1820862"/>
            <a:chExt cx="600075" cy="1865058"/>
          </a:xfrm>
        </p:grpSpPr>
        <p:sp>
          <p:nvSpPr>
            <p:cNvPr id="6" name="Flowchart: Magnetic Disk 5"/>
            <p:cNvSpPr/>
            <p:nvPr/>
          </p:nvSpPr>
          <p:spPr bwMode="auto">
            <a:xfrm>
              <a:off x="591301" y="1820862"/>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Flowchart: Magnetic Disk 6"/>
            <p:cNvSpPr/>
            <p:nvPr/>
          </p:nvSpPr>
          <p:spPr bwMode="auto">
            <a:xfrm>
              <a:off x="591301" y="2486691"/>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Flowchart: Magnetic Disk 7"/>
            <p:cNvSpPr/>
            <p:nvPr/>
          </p:nvSpPr>
          <p:spPr bwMode="auto">
            <a:xfrm>
              <a:off x="591301" y="3152520"/>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2917823" y="1493516"/>
            <a:ext cx="685800" cy="2509523"/>
            <a:chOff x="1874837" y="1597339"/>
            <a:chExt cx="685800" cy="2509523"/>
          </a:xfrm>
        </p:grpSpPr>
        <p:sp>
          <p:nvSpPr>
            <p:cNvPr id="11" name="Flowchart: Process 10"/>
            <p:cNvSpPr/>
            <p:nvPr/>
          </p:nvSpPr>
          <p:spPr bwMode="auto">
            <a:xfrm>
              <a:off x="1874837" y="1597339"/>
              <a:ext cx="685800" cy="477170"/>
            </a:xfrm>
            <a:prstGeom prst="flowChartProcess">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Map</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Flowchart: Process 11"/>
            <p:cNvSpPr/>
            <p:nvPr/>
          </p:nvSpPr>
          <p:spPr bwMode="auto">
            <a:xfrm>
              <a:off x="1874837" y="2274790"/>
              <a:ext cx="685800" cy="477170"/>
            </a:xfrm>
            <a:prstGeom prst="flowChartProcess">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Map</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Flowchart: Process 12"/>
            <p:cNvSpPr/>
            <p:nvPr/>
          </p:nvSpPr>
          <p:spPr bwMode="auto">
            <a:xfrm>
              <a:off x="1874837" y="2952241"/>
              <a:ext cx="685800" cy="477170"/>
            </a:xfrm>
            <a:prstGeom prst="flowChartProcess">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Map</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Flowchart: Process 13"/>
            <p:cNvSpPr/>
            <p:nvPr/>
          </p:nvSpPr>
          <p:spPr bwMode="auto">
            <a:xfrm>
              <a:off x="1874837" y="3629692"/>
              <a:ext cx="685800" cy="477170"/>
            </a:xfrm>
            <a:prstGeom prst="flowChartProcess">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Map</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 name="Flowchart: Collate 14"/>
          <p:cNvSpPr/>
          <p:nvPr/>
        </p:nvSpPr>
        <p:spPr bwMode="auto">
          <a:xfrm>
            <a:off x="5330070" y="2276917"/>
            <a:ext cx="808045" cy="942720"/>
          </a:xfrm>
          <a:prstGeom prst="flowChartCollat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7864562" y="1853357"/>
            <a:ext cx="742030" cy="1789841"/>
            <a:chOff x="4283083" y="1835924"/>
            <a:chExt cx="742030" cy="1789841"/>
          </a:xfrm>
        </p:grpSpPr>
        <p:sp>
          <p:nvSpPr>
            <p:cNvPr id="16" name="Flowchart: Summing Junction 15"/>
            <p:cNvSpPr/>
            <p:nvPr/>
          </p:nvSpPr>
          <p:spPr bwMode="auto">
            <a:xfrm>
              <a:off x="4283083" y="1835924"/>
              <a:ext cx="742030" cy="742030"/>
            </a:xfrm>
            <a:prstGeom prst="flowChartSummingJunction">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lIns="91440" tIns="91440" rIns="34294" bIns="34294" rtlCol="0" anchor="ctr" anchorCtr="0">
              <a:normAutofit/>
            </a:bodyPr>
            <a:lstStyle/>
            <a:p>
              <a:pPr algn="ctr" defTabSz="932406"/>
              <a:r>
                <a:rPr lang="en-US" spc="-102" dirty="0" smtClean="0">
                  <a:solidFill>
                    <a:srgbClr val="FFFFFF"/>
                  </a:solidFill>
                  <a:ea typeface="Segoe UI" pitchFamily="34" charset="0"/>
                  <a:cs typeface="Segoe UI" pitchFamily="34" charset="0"/>
                </a:rPr>
                <a:t>Reduce</a:t>
              </a:r>
              <a:endParaRPr lang="en-US" spc="-102" dirty="0">
                <a:solidFill>
                  <a:srgbClr val="FFFFFF"/>
                </a:solidFill>
                <a:ea typeface="Segoe UI" pitchFamily="34" charset="0"/>
                <a:cs typeface="Segoe UI" pitchFamily="34" charset="0"/>
              </a:endParaRPr>
            </a:p>
          </p:txBody>
        </p:sp>
        <p:sp>
          <p:nvSpPr>
            <p:cNvPr id="17" name="Flowchart: Summing Junction 16"/>
            <p:cNvSpPr/>
            <p:nvPr/>
          </p:nvSpPr>
          <p:spPr bwMode="auto">
            <a:xfrm>
              <a:off x="4283083" y="2883735"/>
              <a:ext cx="742030" cy="742030"/>
            </a:xfrm>
            <a:prstGeom prst="flowChartSummingJunction">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lIns="91440" tIns="91440" rIns="34294" bIns="34294" rtlCol="0" anchor="ctr" anchorCtr="0">
              <a:normAutofit/>
            </a:bodyPr>
            <a:lstStyle/>
            <a:p>
              <a:pPr algn="ctr" defTabSz="932406"/>
              <a:r>
                <a:rPr lang="en-US" spc="-102" dirty="0" smtClean="0">
                  <a:solidFill>
                    <a:srgbClr val="FFFFFF"/>
                  </a:solidFill>
                  <a:ea typeface="Segoe UI" pitchFamily="34" charset="0"/>
                  <a:cs typeface="Segoe UI" pitchFamily="34" charset="0"/>
                </a:rPr>
                <a:t>Reduce</a:t>
              </a:r>
              <a:endParaRPr lang="en-US" spc="-102" dirty="0">
                <a:solidFill>
                  <a:srgbClr val="FFFFFF"/>
                </a:solidFill>
                <a:ea typeface="Segoe UI" pitchFamily="34" charset="0"/>
                <a:cs typeface="Segoe UI" pitchFamily="34" charset="0"/>
              </a:endParaRPr>
            </a:p>
          </p:txBody>
        </p:sp>
      </p:grpSp>
      <p:grpSp>
        <p:nvGrpSpPr>
          <p:cNvPr id="24" name="Group 23"/>
          <p:cNvGrpSpPr/>
          <p:nvPr/>
        </p:nvGrpSpPr>
        <p:grpSpPr>
          <a:xfrm>
            <a:off x="10333037" y="1815748"/>
            <a:ext cx="600075" cy="1865058"/>
            <a:chOff x="5761037" y="1831053"/>
            <a:chExt cx="600075" cy="1865058"/>
          </a:xfrm>
        </p:grpSpPr>
        <p:sp>
          <p:nvSpPr>
            <p:cNvPr id="18" name="Flowchart: Magnetic Disk 17"/>
            <p:cNvSpPr/>
            <p:nvPr/>
          </p:nvSpPr>
          <p:spPr bwMode="auto">
            <a:xfrm>
              <a:off x="5761037" y="1831053"/>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Flowchart: Magnetic Disk 18"/>
            <p:cNvSpPr/>
            <p:nvPr/>
          </p:nvSpPr>
          <p:spPr bwMode="auto">
            <a:xfrm>
              <a:off x="5761037" y="2496882"/>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Flowchart: Magnetic Disk 19"/>
            <p:cNvSpPr/>
            <p:nvPr/>
          </p:nvSpPr>
          <p:spPr bwMode="auto">
            <a:xfrm>
              <a:off x="5761037" y="3162711"/>
              <a:ext cx="600075" cy="533400"/>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26" name="Hexagon 25"/>
          <p:cNvSpPr/>
          <p:nvPr/>
        </p:nvSpPr>
        <p:spPr bwMode="auto">
          <a:xfrm>
            <a:off x="1646237" y="2510029"/>
            <a:ext cx="457200" cy="419591"/>
          </a:xfrm>
          <a:prstGeom prst="hex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ctr" anchorCtr="0"/>
          <a:lstStyle/>
          <a:p>
            <a:pPr defTabSz="932406"/>
            <a:r>
              <a:rPr lang="en-US" sz="1600" spc="-102" dirty="0" smtClean="0">
                <a:solidFill>
                  <a:srgbClr val="000000"/>
                </a:solidFill>
                <a:ea typeface="Segoe UI" pitchFamily="34" charset="0"/>
                <a:cs typeface="Segoe UI" pitchFamily="34" charset="0"/>
              </a:rPr>
              <a:t>1</a:t>
            </a:r>
            <a:endParaRPr lang="en-US" sz="1600" spc="-102" dirty="0">
              <a:solidFill>
                <a:srgbClr val="000000"/>
              </a:solidFill>
              <a:ea typeface="Segoe UI" pitchFamily="34" charset="0"/>
              <a:cs typeface="Segoe UI" pitchFamily="34" charset="0"/>
            </a:endParaRPr>
          </a:p>
        </p:txBody>
      </p:sp>
      <p:sp>
        <p:nvSpPr>
          <p:cNvPr id="27" name="Hexagon 26"/>
          <p:cNvSpPr/>
          <p:nvPr/>
        </p:nvSpPr>
        <p:spPr bwMode="auto">
          <a:xfrm>
            <a:off x="2756356" y="2510029"/>
            <a:ext cx="457200" cy="419591"/>
          </a:xfrm>
          <a:prstGeom prst="hex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ctr" anchorCtr="0"/>
          <a:lstStyle/>
          <a:p>
            <a:pPr defTabSz="932406"/>
            <a:r>
              <a:rPr lang="en-US" sz="1600" spc="-102" dirty="0" smtClean="0">
                <a:solidFill>
                  <a:srgbClr val="000000"/>
                </a:solidFill>
                <a:ea typeface="Segoe UI" pitchFamily="34" charset="0"/>
                <a:cs typeface="Segoe UI" pitchFamily="34" charset="0"/>
              </a:rPr>
              <a:t>2</a:t>
            </a:r>
            <a:endParaRPr lang="en-US" sz="1600" spc="-102" dirty="0">
              <a:solidFill>
                <a:srgbClr val="000000"/>
              </a:solidFill>
              <a:ea typeface="Segoe UI" pitchFamily="34" charset="0"/>
              <a:cs typeface="Segoe UI" pitchFamily="34" charset="0"/>
            </a:endParaRPr>
          </a:p>
        </p:txBody>
      </p:sp>
      <p:sp>
        <p:nvSpPr>
          <p:cNvPr id="28" name="Hexagon 27"/>
          <p:cNvSpPr/>
          <p:nvPr/>
        </p:nvSpPr>
        <p:spPr bwMode="auto">
          <a:xfrm>
            <a:off x="5286206" y="2510029"/>
            <a:ext cx="457200" cy="419591"/>
          </a:xfrm>
          <a:prstGeom prst="hex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ctr" anchorCtr="0"/>
          <a:lstStyle/>
          <a:p>
            <a:pPr defTabSz="932406"/>
            <a:r>
              <a:rPr lang="en-US" sz="1600" spc="-102" dirty="0" smtClean="0">
                <a:solidFill>
                  <a:srgbClr val="000000"/>
                </a:solidFill>
                <a:ea typeface="Segoe UI" pitchFamily="34" charset="0"/>
                <a:cs typeface="Segoe UI" pitchFamily="34" charset="0"/>
              </a:rPr>
              <a:t>3</a:t>
            </a:r>
            <a:endParaRPr lang="en-US" sz="1600" spc="-102" dirty="0">
              <a:solidFill>
                <a:srgbClr val="000000"/>
              </a:solidFill>
              <a:ea typeface="Segoe UI" pitchFamily="34" charset="0"/>
              <a:cs typeface="Segoe UI" pitchFamily="34" charset="0"/>
            </a:endParaRPr>
          </a:p>
        </p:txBody>
      </p:sp>
      <p:sp>
        <p:nvSpPr>
          <p:cNvPr id="29" name="Hexagon 28"/>
          <p:cNvSpPr/>
          <p:nvPr/>
        </p:nvSpPr>
        <p:spPr bwMode="auto">
          <a:xfrm>
            <a:off x="7587456" y="2510029"/>
            <a:ext cx="457200" cy="419591"/>
          </a:xfrm>
          <a:prstGeom prst="hex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ctr" anchorCtr="0"/>
          <a:lstStyle/>
          <a:p>
            <a:pPr defTabSz="932406"/>
            <a:r>
              <a:rPr lang="en-US" sz="1600" spc="-102" dirty="0" smtClean="0">
                <a:solidFill>
                  <a:srgbClr val="000000"/>
                </a:solidFill>
                <a:ea typeface="Segoe UI" pitchFamily="34" charset="0"/>
                <a:cs typeface="Segoe UI" pitchFamily="34" charset="0"/>
              </a:rPr>
              <a:t>4</a:t>
            </a:r>
            <a:endParaRPr lang="en-US" sz="1600" spc="-102" dirty="0">
              <a:solidFill>
                <a:srgbClr val="000000"/>
              </a:solidFill>
              <a:ea typeface="Segoe UI" pitchFamily="34" charset="0"/>
              <a:cs typeface="Segoe UI" pitchFamily="34" charset="0"/>
            </a:endParaRPr>
          </a:p>
        </p:txBody>
      </p:sp>
      <p:sp>
        <p:nvSpPr>
          <p:cNvPr id="30" name="Hexagon 29"/>
          <p:cNvSpPr/>
          <p:nvPr/>
        </p:nvSpPr>
        <p:spPr bwMode="auto">
          <a:xfrm>
            <a:off x="9888706" y="2510029"/>
            <a:ext cx="457200" cy="419591"/>
          </a:xfrm>
          <a:prstGeom prst="hex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ctr" anchorCtr="0"/>
          <a:lstStyle/>
          <a:p>
            <a:pPr defTabSz="932406"/>
            <a:r>
              <a:rPr lang="en-US" sz="1600" spc="-102" dirty="0" smtClean="0">
                <a:solidFill>
                  <a:srgbClr val="000000"/>
                </a:solidFill>
                <a:ea typeface="Segoe UI" pitchFamily="34" charset="0"/>
                <a:cs typeface="Segoe UI" pitchFamily="34" charset="0"/>
              </a:rPr>
              <a:t>5</a:t>
            </a:r>
            <a:endParaRPr lang="en-US" sz="1600" spc="-102" dirty="0">
              <a:solidFill>
                <a:srgbClr val="000000"/>
              </a:solidFill>
              <a:ea typeface="Segoe UI" pitchFamily="34" charset="0"/>
              <a:cs typeface="Segoe UI" pitchFamily="34" charset="0"/>
            </a:endParaRPr>
          </a:p>
        </p:txBody>
      </p:sp>
      <p:sp>
        <p:nvSpPr>
          <p:cNvPr id="31" name="TextBox 30"/>
          <p:cNvSpPr txBox="1"/>
          <p:nvPr/>
        </p:nvSpPr>
        <p:spPr>
          <a:xfrm>
            <a:off x="427037" y="4476913"/>
            <a:ext cx="9444830" cy="2246769"/>
          </a:xfrm>
          <a:prstGeom prst="rect">
            <a:avLst/>
          </a:prstGeom>
          <a:noFill/>
        </p:spPr>
        <p:txBody>
          <a:bodyPr wrap="none" rtlCol="0">
            <a:spAutoFit/>
          </a:bodyPr>
          <a:lstStyle/>
          <a:p>
            <a:pPr marL="457200" indent="-457200">
              <a:buFont typeface="+mj-lt"/>
              <a:buAutoNum type="arabicPeriod"/>
            </a:pPr>
            <a:r>
              <a:rPr lang="en-US" sz="2000" dirty="0" err="1" smtClean="0">
                <a:gradFill>
                  <a:gsLst>
                    <a:gs pos="0">
                      <a:srgbClr val="FFFFFF"/>
                    </a:gs>
                    <a:gs pos="100000">
                      <a:srgbClr val="FFFFFF"/>
                    </a:gs>
                  </a:gsLst>
                  <a:lin ang="5400000" scaled="0"/>
                </a:gradFill>
              </a:rPr>
              <a:t>MapReduce</a:t>
            </a:r>
            <a:r>
              <a:rPr lang="en-US" sz="2000" dirty="0" smtClean="0">
                <a:gradFill>
                  <a:gsLst>
                    <a:gs pos="0">
                      <a:srgbClr val="FFFFFF"/>
                    </a:gs>
                    <a:gs pos="100000">
                      <a:srgbClr val="FFFFFF"/>
                    </a:gs>
                  </a:gsLst>
                  <a:lin ang="5400000" scaled="0"/>
                </a:gradFill>
              </a:rPr>
              <a:t> framework splits input up into groups of data</a:t>
            </a:r>
          </a:p>
          <a:p>
            <a:pPr marL="457200" indent="-457200">
              <a:buFont typeface="+mj-lt"/>
              <a:buAutoNum type="arabicPeriod"/>
            </a:pPr>
            <a:r>
              <a:rPr lang="en-US" sz="2000" dirty="0" err="1" smtClean="0">
                <a:gradFill>
                  <a:gsLst>
                    <a:gs pos="0">
                      <a:srgbClr val="FFFFFF"/>
                    </a:gs>
                    <a:gs pos="100000">
                      <a:srgbClr val="FFFFFF"/>
                    </a:gs>
                  </a:gsLst>
                  <a:lin ang="5400000" scaled="0"/>
                </a:gradFill>
              </a:rPr>
              <a:t>MapReduce</a:t>
            </a:r>
            <a:r>
              <a:rPr lang="en-US" sz="2000" dirty="0" smtClean="0">
                <a:gradFill>
                  <a:gsLst>
                    <a:gs pos="0">
                      <a:srgbClr val="FFFFFF"/>
                    </a:gs>
                    <a:gs pos="100000">
                      <a:srgbClr val="FFFFFF"/>
                    </a:gs>
                  </a:gsLst>
                  <a:lin ang="5400000" scaled="0"/>
                </a:gradFill>
              </a:rPr>
              <a:t> framework calls your Map function – Map(input)</a:t>
            </a:r>
          </a:p>
          <a:p>
            <a:pPr marL="923452" lvl="1" indent="-457200">
              <a:buFont typeface="+mj-lt"/>
              <a:buAutoNum type="alphaLcParenR"/>
            </a:pPr>
            <a:r>
              <a:rPr lang="en-US" sz="2000" dirty="0" smtClean="0">
                <a:solidFill>
                  <a:srgbClr val="FFC000"/>
                </a:solidFill>
              </a:rPr>
              <a:t>Your Map function processes input and returns 0 or more (</a:t>
            </a:r>
            <a:r>
              <a:rPr lang="en-US" sz="2000" dirty="0" err="1" smtClean="0">
                <a:solidFill>
                  <a:srgbClr val="FFC000"/>
                </a:solidFill>
              </a:rPr>
              <a:t>key,value</a:t>
            </a:r>
            <a:r>
              <a:rPr lang="en-US" sz="2000" dirty="0" smtClean="0">
                <a:solidFill>
                  <a:srgbClr val="FFC000"/>
                </a:solidFill>
              </a:rPr>
              <a:t>) pairs</a:t>
            </a:r>
          </a:p>
          <a:p>
            <a:pPr marL="457200" indent="-457200">
              <a:buFont typeface="+mj-lt"/>
              <a:buAutoNum type="arabicPeriod"/>
            </a:pPr>
            <a:r>
              <a:rPr lang="en-US" sz="2000" dirty="0" err="1" smtClean="0">
                <a:gradFill>
                  <a:gsLst>
                    <a:gs pos="0">
                      <a:srgbClr val="FFFFFF"/>
                    </a:gs>
                    <a:gs pos="100000">
                      <a:srgbClr val="FFFFFF"/>
                    </a:gs>
                  </a:gsLst>
                  <a:lin ang="5400000" scaled="0"/>
                </a:gradFill>
              </a:rPr>
              <a:t>MapReduce</a:t>
            </a:r>
            <a:r>
              <a:rPr lang="en-US" sz="2000" dirty="0" smtClean="0">
                <a:gradFill>
                  <a:gsLst>
                    <a:gs pos="0">
                      <a:srgbClr val="FFFFFF"/>
                    </a:gs>
                    <a:gs pos="100000">
                      <a:srgbClr val="FFFFFF"/>
                    </a:gs>
                  </a:gsLst>
                  <a:lin ang="5400000" scaled="0"/>
                </a:gradFill>
              </a:rPr>
              <a:t> framework collates keys (“Shuffle”)</a:t>
            </a:r>
          </a:p>
          <a:p>
            <a:pPr marL="457200" indent="-457200">
              <a:buFont typeface="+mj-lt"/>
              <a:buAutoNum type="arabicPeriod"/>
            </a:pPr>
            <a:r>
              <a:rPr lang="en-US" sz="2000" dirty="0" err="1" smtClean="0">
                <a:gradFill>
                  <a:gsLst>
                    <a:gs pos="0">
                      <a:srgbClr val="FFFFFF"/>
                    </a:gs>
                    <a:gs pos="100000">
                      <a:srgbClr val="FFFFFF"/>
                    </a:gs>
                  </a:gsLst>
                  <a:lin ang="5400000" scaled="0"/>
                </a:gradFill>
              </a:rPr>
              <a:t>MapReduce</a:t>
            </a:r>
            <a:r>
              <a:rPr lang="en-US" sz="2000" dirty="0" smtClean="0">
                <a:gradFill>
                  <a:gsLst>
                    <a:gs pos="0">
                      <a:srgbClr val="FFFFFF"/>
                    </a:gs>
                    <a:gs pos="100000">
                      <a:srgbClr val="FFFFFF"/>
                    </a:gs>
                  </a:gsLst>
                  <a:lin ang="5400000" scaled="0"/>
                </a:gradFill>
              </a:rPr>
              <a:t> framework calls your Reduce function – Reduce(key, []values)</a:t>
            </a:r>
          </a:p>
          <a:p>
            <a:pPr marL="923452" lvl="1" indent="-457200">
              <a:buFont typeface="+mj-lt"/>
              <a:buAutoNum type="alphaLcParenR"/>
            </a:pPr>
            <a:r>
              <a:rPr lang="en-US" sz="2000" dirty="0" smtClean="0">
                <a:solidFill>
                  <a:srgbClr val="FFC000"/>
                </a:solidFill>
              </a:rPr>
              <a:t>Your Reduce function processes values and returns a result</a:t>
            </a:r>
          </a:p>
          <a:p>
            <a:pPr marL="457200" indent="-457200">
              <a:buFont typeface="+mj-lt"/>
              <a:buAutoNum type="arabicPeriod"/>
            </a:pPr>
            <a:r>
              <a:rPr lang="en-US" sz="2000" dirty="0" err="1" smtClean="0">
                <a:gradFill>
                  <a:gsLst>
                    <a:gs pos="0">
                      <a:srgbClr val="FFFFFF"/>
                    </a:gs>
                    <a:gs pos="100000">
                      <a:srgbClr val="FFFFFF"/>
                    </a:gs>
                  </a:gsLst>
                  <a:lin ang="5400000" scaled="0"/>
                </a:gradFill>
              </a:rPr>
              <a:t>MapReduce</a:t>
            </a:r>
            <a:r>
              <a:rPr lang="en-US" sz="2000" dirty="0" smtClean="0">
                <a:gradFill>
                  <a:gsLst>
                    <a:gs pos="0">
                      <a:srgbClr val="FFFFFF"/>
                    </a:gs>
                    <a:gs pos="100000">
                      <a:srgbClr val="FFFFFF"/>
                    </a:gs>
                  </a:gsLst>
                  <a:lin ang="5400000" scaled="0"/>
                </a:gradFill>
              </a:rPr>
              <a:t> framework writes your result to the </a:t>
            </a:r>
            <a:r>
              <a:rPr lang="en-US" sz="2000" dirty="0" err="1" smtClean="0">
                <a:gradFill>
                  <a:gsLst>
                    <a:gs pos="0">
                      <a:srgbClr val="FFFFFF"/>
                    </a:gs>
                    <a:gs pos="100000">
                      <a:srgbClr val="FFFFFF"/>
                    </a:gs>
                  </a:gsLst>
                  <a:lin ang="5400000" scaled="0"/>
                </a:gradFill>
              </a:rPr>
              <a:t>filesystem</a:t>
            </a:r>
            <a:endParaRPr lang="en-US" sz="20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48480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HDInsight</a:t>
            </a:r>
            <a:endParaRPr lang="en-US" dirty="0"/>
          </a:p>
        </p:txBody>
      </p:sp>
      <p:sp>
        <p:nvSpPr>
          <p:cNvPr id="3" name="Text Placeholder 2"/>
          <p:cNvSpPr>
            <a:spLocks noGrp="1"/>
          </p:cNvSpPr>
          <p:nvPr>
            <p:ph type="body" sz="quarter" idx="10"/>
          </p:nvPr>
        </p:nvSpPr>
        <p:spPr/>
        <p:txBody>
          <a:bodyPr/>
          <a:lstStyle/>
          <a:p>
            <a:r>
              <a:rPr lang="en-US" dirty="0" smtClean="0"/>
              <a:t>Hadoop on Windows {Azure, Server, Laptop}</a:t>
            </a:r>
          </a:p>
          <a:p>
            <a:r>
              <a:rPr lang="en-US" dirty="0" err="1" smtClean="0"/>
              <a:t>Hortonworks</a:t>
            </a:r>
            <a:r>
              <a:rPr lang="en-US" dirty="0" smtClean="0"/>
              <a:t> HDP distribution</a:t>
            </a:r>
          </a:p>
          <a:p>
            <a:r>
              <a:rPr lang="en-US" dirty="0" smtClean="0"/>
              <a:t>.NET Map/Reduce API</a:t>
            </a:r>
          </a:p>
          <a:p>
            <a:r>
              <a:rPr lang="en-US" dirty="0" err="1" smtClean="0"/>
              <a:t>Linq</a:t>
            </a:r>
            <a:r>
              <a:rPr lang="en-US" dirty="0" smtClean="0"/>
              <a:t> to Hive</a:t>
            </a:r>
          </a:p>
          <a:p>
            <a:endParaRPr lang="en-US" dirty="0" smtClean="0"/>
          </a:p>
          <a:p>
            <a:endParaRPr lang="en-US" dirty="0"/>
          </a:p>
        </p:txBody>
      </p:sp>
    </p:spTree>
    <p:extLst>
      <p:ext uri="{BB962C8B-B14F-4D97-AF65-F5344CB8AC3E}">
        <p14:creationId xmlns:p14="http://schemas.microsoft.com/office/powerpoint/2010/main" val="3789137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Look at Some Code…</a:t>
            </a:r>
            <a:endParaRPr lang="en-US" dirty="0"/>
          </a:p>
        </p:txBody>
      </p:sp>
    </p:spTree>
    <p:extLst>
      <p:ext uri="{BB962C8B-B14F-4D97-AF65-F5344CB8AC3E}">
        <p14:creationId xmlns:p14="http://schemas.microsoft.com/office/powerpoint/2010/main" val="3927406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867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Life Was Simple</a:t>
            </a:r>
            <a:endParaRPr lang="en-US" dirty="0"/>
          </a:p>
        </p:txBody>
      </p:sp>
      <p:sp>
        <p:nvSpPr>
          <p:cNvPr id="2" name="Text Placeholder 1"/>
          <p:cNvSpPr>
            <a:spLocks noGrp="1"/>
          </p:cNvSpPr>
          <p:nvPr>
            <p:ph type="body" sz="quarter" idx="10"/>
          </p:nvPr>
        </p:nvSpPr>
        <p:spPr>
          <a:xfrm>
            <a:off x="4313238" y="5402262"/>
            <a:ext cx="3657599" cy="914400"/>
          </a:xfrm>
        </p:spPr>
        <p:txBody>
          <a:bodyPr/>
          <a:lstStyle/>
          <a:p>
            <a:r>
              <a:rPr lang="en-US" sz="3200" dirty="0" smtClean="0"/>
              <a:t>“Forms Over Data”</a:t>
            </a:r>
          </a:p>
        </p:txBody>
      </p:sp>
      <p:sp>
        <p:nvSpPr>
          <p:cNvPr id="5" name="Can 4"/>
          <p:cNvSpPr/>
          <p:nvPr/>
        </p:nvSpPr>
        <p:spPr bwMode="auto">
          <a:xfrm>
            <a:off x="4788031" y="3573462"/>
            <a:ext cx="2708013" cy="1700380"/>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028" y="982662"/>
            <a:ext cx="2120019" cy="2229608"/>
          </a:xfrm>
          <a:prstGeom prst="rect">
            <a:avLst/>
          </a:prstGeom>
        </p:spPr>
      </p:pic>
    </p:spTree>
    <p:extLst>
      <p:ext uri="{BB962C8B-B14F-4D97-AF65-F5344CB8AC3E}">
        <p14:creationId xmlns:p14="http://schemas.microsoft.com/office/powerpoint/2010/main" val="2912891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5913437" y="2768814"/>
            <a:ext cx="6648589" cy="3581401"/>
          </a:xfrm>
        </p:spPr>
        <p:txBody>
          <a:bodyPr/>
          <a:lstStyle/>
          <a:p>
            <a:r>
              <a:rPr lang="en-US" dirty="0" smtClean="0"/>
              <a:t>Device / Cloud</a:t>
            </a:r>
          </a:p>
          <a:p>
            <a:r>
              <a:rPr lang="en-US" dirty="0" smtClean="0"/>
              <a:t>Multi-dimensional Experiences</a:t>
            </a:r>
          </a:p>
          <a:p>
            <a:r>
              <a:rPr lang="en-US" dirty="0" smtClean="0"/>
              <a:t>Social Integration</a:t>
            </a:r>
          </a:p>
          <a:p>
            <a:r>
              <a:rPr lang="en-US" dirty="0" smtClean="0"/>
              <a:t>Rapid Evolution</a:t>
            </a:r>
          </a:p>
          <a:p>
            <a:r>
              <a:rPr lang="en-US" dirty="0" smtClean="0"/>
              <a:t>Volatile Scale</a:t>
            </a:r>
            <a:endParaRPr lang="en-US" dirty="0"/>
          </a:p>
        </p:txBody>
      </p:sp>
      <p:sp>
        <p:nvSpPr>
          <p:cNvPr id="7" name="Title 6"/>
          <p:cNvSpPr>
            <a:spLocks noGrp="1"/>
          </p:cNvSpPr>
          <p:nvPr>
            <p:ph type="title"/>
          </p:nvPr>
        </p:nvSpPr>
        <p:spPr/>
        <p:txBody>
          <a:bodyPr/>
          <a:lstStyle/>
          <a:p>
            <a:r>
              <a:rPr lang="en-US" dirty="0" smtClean="0"/>
              <a:t>Not anymore…</a:t>
            </a:r>
            <a:endParaRPr lang="en-US" dirty="0"/>
          </a:p>
        </p:txBody>
      </p:sp>
      <p:sp>
        <p:nvSpPr>
          <p:cNvPr id="8" name="Cloud 7"/>
          <p:cNvSpPr/>
          <p:nvPr/>
        </p:nvSpPr>
        <p:spPr bwMode="auto">
          <a:xfrm>
            <a:off x="1798637" y="2344716"/>
            <a:ext cx="3505200" cy="2819400"/>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2371" b="91771" l="2551" r="90000"/>
                    </a14:imgEffect>
                  </a14:imgLayer>
                </a14:imgProps>
              </a:ext>
              <a:ext uri="{28A0092B-C50C-407E-A947-70E740481C1C}">
                <a14:useLocalDpi xmlns:a14="http://schemas.microsoft.com/office/drawing/2010/main" val="0"/>
              </a:ext>
            </a:extLst>
          </a:blip>
          <a:stretch>
            <a:fillRect/>
          </a:stretch>
        </p:blipFill>
        <p:spPr>
          <a:xfrm>
            <a:off x="451478" y="2275104"/>
            <a:ext cx="1953794" cy="142946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418" r="855"/>
          <a:stretch/>
        </p:blipFill>
        <p:spPr>
          <a:xfrm rot="493021">
            <a:off x="762110" y="4649382"/>
            <a:ext cx="1332531" cy="1044014"/>
          </a:xfrm>
          <a:prstGeom prst="rect">
            <a:avLst/>
          </a:prstGeom>
        </p:spPr>
      </p:pic>
      <p:grpSp>
        <p:nvGrpSpPr>
          <p:cNvPr id="14" name="Group 13"/>
          <p:cNvGrpSpPr/>
          <p:nvPr/>
        </p:nvGrpSpPr>
        <p:grpSpPr>
          <a:xfrm rot="20412238">
            <a:off x="4614568" y="1705307"/>
            <a:ext cx="788463" cy="788463"/>
            <a:chOff x="248174" y="1973262"/>
            <a:chExt cx="3809524" cy="3809524"/>
          </a:xfrm>
        </p:grpSpPr>
        <p:sp>
          <p:nvSpPr>
            <p:cNvPr id="13" name="Rectangle 12"/>
            <p:cNvSpPr/>
            <p:nvPr/>
          </p:nvSpPr>
          <p:spPr bwMode="auto">
            <a:xfrm>
              <a:off x="1760776" y="2201862"/>
              <a:ext cx="1717435" cy="3276600"/>
            </a:xfrm>
            <a:prstGeom prst="rect">
              <a:avLst/>
            </a:prstGeom>
            <a:solidFill>
              <a:schemeClr val="tx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750" b="98000" l="2750" r="98000">
                          <a14:foregroundMark x1="40250" y1="12750" x2="42500" y2="84750"/>
                          <a14:foregroundMark x1="42250" y1="84000" x2="76250" y2="87250"/>
                          <a14:foregroundMark x1="76000" y1="87750" x2="87000" y2="8000"/>
                          <a14:foregroundMark x1="86500" y1="10000" x2="40000" y2="13250"/>
                          <a14:foregroundMark x1="65000" y1="48000" x2="65000" y2="48000"/>
                        </a14:backgroundRemoval>
                      </a14:imgEffect>
                    </a14:imgLayer>
                  </a14:imgProps>
                </a:ext>
                <a:ext uri="{28A0092B-C50C-407E-A947-70E740481C1C}">
                  <a14:useLocalDpi xmlns:a14="http://schemas.microsoft.com/office/drawing/2010/main" val="0"/>
                </a:ext>
              </a:extLst>
            </a:blip>
            <a:stretch>
              <a:fillRect/>
            </a:stretch>
          </p:blipFill>
          <p:spPr>
            <a:xfrm>
              <a:off x="248174" y="1973262"/>
              <a:ext cx="3809524" cy="3809524"/>
            </a:xfrm>
            <a:prstGeom prst="rect">
              <a:avLst/>
            </a:prstGeom>
          </p:spPr>
        </p:pic>
      </p:grpSp>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6250" b="91016" l="6250" r="94141">
                        <a14:foregroundMark x1="14063" y1="30469" x2="24219" y2="37109"/>
                        <a14:foregroundMark x1="35156" y1="38672" x2="35156" y2="38672"/>
                        <a14:foregroundMark x1="34766" y1="39453" x2="40234" y2="21484"/>
                        <a14:foregroundMark x1="37500" y1="30078" x2="32422" y2="17969"/>
                        <a14:foregroundMark x1="35156" y1="23828" x2="19531" y2="17969"/>
                        <a14:foregroundMark x1="26563" y1="21094" x2="17188" y2="26563"/>
                        <a14:foregroundMark x1="21875" y1="24219" x2="19141" y2="32813"/>
                        <a14:foregroundMark x1="26953" y1="29688" x2="26953" y2="29688"/>
                        <a14:foregroundMark x1="28125" y1="29688" x2="28516" y2="30078"/>
                        <a14:foregroundMark x1="31641" y1="31250" x2="31641" y2="31250"/>
                      </a14:backgroundRemoval>
                    </a14:imgEffect>
                  </a14:imgLayer>
                </a14:imgProps>
              </a:ext>
              <a:ext uri="{28A0092B-C50C-407E-A947-70E740481C1C}">
                <a14:useLocalDpi xmlns:a14="http://schemas.microsoft.com/office/drawing/2010/main" val="0"/>
              </a:ext>
            </a:extLst>
          </a:blip>
          <a:stretch>
            <a:fillRect/>
          </a:stretch>
        </p:blipFill>
        <p:spPr>
          <a:xfrm rot="1201870">
            <a:off x="4459337" y="4659808"/>
            <a:ext cx="711200" cy="711200"/>
          </a:xfrm>
          <a:prstGeom prst="rect">
            <a:avLst/>
          </a:prstGeom>
        </p:spPr>
      </p:pic>
    </p:spTree>
    <p:extLst>
      <p:ext uri="{BB962C8B-B14F-4D97-AF65-F5344CB8AC3E}">
        <p14:creationId xmlns:p14="http://schemas.microsoft.com/office/powerpoint/2010/main" val="571476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77032" y="5707062"/>
            <a:ext cx="4343400" cy="914400"/>
          </a:xfrm>
        </p:spPr>
        <p:txBody>
          <a:bodyPr/>
          <a:lstStyle/>
          <a:p>
            <a:r>
              <a:rPr lang="en-US" dirty="0" smtClean="0"/>
              <a:t>A Storage Zoo…</a:t>
            </a:r>
            <a:endParaRPr lang="en-US" dirty="0"/>
          </a:p>
        </p:txBody>
      </p:sp>
      <p:sp>
        <p:nvSpPr>
          <p:cNvPr id="4" name="Title 3"/>
          <p:cNvSpPr>
            <a:spLocks noGrp="1"/>
          </p:cNvSpPr>
          <p:nvPr>
            <p:ph type="title"/>
          </p:nvPr>
        </p:nvSpPr>
        <p:spPr/>
        <p:txBody>
          <a:bodyPr/>
          <a:lstStyle/>
          <a:p>
            <a:r>
              <a:rPr lang="en-US" dirty="0" smtClean="0"/>
              <a:t>The Result</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800" y1="40169" x2="5800" y2="40169"/>
                        <a14:foregroundMark x1="9550" y1="38689" x2="9550" y2="38689"/>
                        <a14:foregroundMark x1="11550" y1="46934" x2="11550" y2="46934"/>
                        <a14:foregroundMark x1="7200" y1="28541" x2="7200" y2="28541"/>
                      </a14:backgroundRemoval>
                    </a14:imgEffect>
                  </a14:imgLayer>
                </a14:imgProps>
              </a:ext>
              <a:ext uri="{28A0092B-C50C-407E-A947-70E740481C1C}">
                <a14:useLocalDpi xmlns:a14="http://schemas.microsoft.com/office/drawing/2010/main" val="0"/>
              </a:ext>
            </a:extLst>
          </a:blip>
          <a:stretch>
            <a:fillRect/>
          </a:stretch>
        </p:blipFill>
        <p:spPr>
          <a:xfrm rot="20709660">
            <a:off x="8112334" y="3701727"/>
            <a:ext cx="2594114" cy="6135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5856">
            <a:off x="6411684" y="870049"/>
            <a:ext cx="3703637" cy="123454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04724">
            <a:off x="998845" y="1660988"/>
            <a:ext cx="3771900" cy="773240"/>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9959" b="89627" l="4000" r="96700">
                        <a14:foregroundMark x1="25000" y1="60166" x2="25000" y2="60166"/>
                        <a14:foregroundMark x1="33700" y1="34855" x2="33700" y2="34855"/>
                        <a14:foregroundMark x1="33900" y1="51037" x2="33900" y2="51037"/>
                        <a14:foregroundMark x1="36000" y1="51452" x2="36000" y2="51452"/>
                        <a14:foregroundMark x1="42700" y1="46058" x2="42700" y2="46058"/>
                        <a14:foregroundMark x1="52600" y1="55602" x2="52600" y2="55602"/>
                        <a14:foregroundMark x1="54500" y1="55187" x2="54500" y2="55187"/>
                        <a14:foregroundMark x1="63200" y1="65560" x2="63200" y2="65560"/>
                        <a14:foregroundMark x1="69300" y1="55602" x2="69300" y2="55602"/>
                        <a14:foregroundMark x1="77300" y1="45228" x2="77300" y2="45228"/>
                        <a14:foregroundMark x1="80600" y1="61826" x2="80600" y2="61826"/>
                        <a14:foregroundMark x1="86400" y1="51452" x2="86400" y2="51452"/>
                        <a14:foregroundMark x1="89700" y1="49793" x2="89700" y2="49793"/>
                      </a14:backgroundRemoval>
                    </a14:imgEffect>
                  </a14:imgLayer>
                </a14:imgProps>
              </a:ext>
              <a:ext uri="{28A0092B-C50C-407E-A947-70E740481C1C}">
                <a14:useLocalDpi xmlns:a14="http://schemas.microsoft.com/office/drawing/2010/main" val="0"/>
              </a:ext>
            </a:extLst>
          </a:blip>
          <a:stretch>
            <a:fillRect/>
          </a:stretch>
        </p:blipFill>
        <p:spPr>
          <a:xfrm rot="915080">
            <a:off x="1596417" y="4459026"/>
            <a:ext cx="3964107" cy="955349"/>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7021" y1="6944" x2="17021" y2="6944"/>
                        <a14:foregroundMark x1="21986" y1="6944" x2="21986" y2="6944"/>
                        <a14:foregroundMark x1="24823" y1="4167" x2="24823" y2="4167"/>
                        <a14:foregroundMark x1="42553" y1="18056" x2="42553" y2="18056"/>
                        <a14:foregroundMark x1="25532" y1="25694" x2="25532" y2="25694"/>
                        <a14:foregroundMark x1="14894" y1="16667" x2="14894" y2="16667"/>
                        <a14:foregroundMark x1="49645" y1="15972" x2="49645" y2="15972"/>
                        <a14:foregroundMark x1="74468" y1="27083" x2="74468" y2="27083"/>
                        <a14:foregroundMark x1="75887" y1="45833" x2="75887" y2="45833"/>
                        <a14:foregroundMark x1="69504" y1="56250" x2="69504" y2="56250"/>
                        <a14:foregroundMark x1="47518" y1="66667" x2="47518" y2="66667"/>
                        <a14:foregroundMark x1="50355" y1="51389" x2="50355" y2="51389"/>
                        <a14:foregroundMark x1="68794" y1="45139" x2="68794" y2="45139"/>
                        <a14:foregroundMark x1="70213" y1="42361" x2="70213" y2="42361"/>
                        <a14:foregroundMark x1="16312" y1="94444" x2="16312" y2="94444"/>
                        <a14:foregroundMark x1="24823" y1="86111" x2="24823" y2="86111"/>
                        <a14:foregroundMark x1="48227" y1="85417" x2="48227" y2="85417"/>
                        <a14:foregroundMark x1="63121" y1="81944" x2="63121" y2="81944"/>
                        <a14:foregroundMark x1="87943" y1="82639" x2="87943" y2="82639"/>
                        <a14:foregroundMark x1="25532" y1="10417" x2="25532" y2="10417"/>
                        <a14:foregroundMark x1="21277" y1="13889" x2="21277" y2="13889"/>
                        <a14:foregroundMark x1="29787" y1="9028" x2="29787" y2="9028"/>
                        <a14:backgroundMark x1="7092" y1="22917" x2="7092" y2="22917"/>
                        <a14:backgroundMark x1="17021" y1="56944" x2="17021" y2="56944"/>
                        <a14:backgroundMark x1="28369" y1="68056" x2="28369" y2="68056"/>
                        <a14:backgroundMark x1="80851" y1="74306" x2="80851" y2="74306"/>
                        <a14:backgroundMark x1="91489" y1="50694" x2="91489" y2="50694"/>
                        <a14:backgroundMark x1="92199" y1="34028" x2="92199" y2="34028"/>
                        <a14:backgroundMark x1="11348" y1="90278" x2="11348" y2="90278"/>
                        <a14:backgroundMark x1="32624" y1="88889" x2="32624" y2="88889"/>
                        <a14:backgroundMark x1="88652" y1="89583" x2="88652" y2="89583"/>
                        <a14:backgroundMark x1="98582" y1="97222" x2="98582" y2="97222"/>
                        <a14:backgroundMark x1="5674" y1="97917" x2="5674" y2="97917"/>
                      </a14:backgroundRemoval>
                    </a14:imgEffect>
                  </a14:imgLayer>
                </a14:imgProps>
              </a:ext>
              <a:ext uri="{28A0092B-C50C-407E-A947-70E740481C1C}">
                <a14:useLocalDpi xmlns:a14="http://schemas.microsoft.com/office/drawing/2010/main" val="0"/>
              </a:ext>
            </a:extLst>
          </a:blip>
          <a:stretch>
            <a:fillRect/>
          </a:stretch>
        </p:blipFill>
        <p:spPr>
          <a:xfrm>
            <a:off x="7269812" y="2466708"/>
            <a:ext cx="971778" cy="992454"/>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backgroundMark x1="55405" y1="54412" x2="55405" y2="54412"/>
                        <a14:backgroundMark x1="50450" y1="39216" x2="50450" y2="39216"/>
                      </a14:backgroundRemoval>
                    </a14:imgEffect>
                  </a14:imgLayer>
                </a14:imgProps>
              </a:ext>
              <a:ext uri="{28A0092B-C50C-407E-A947-70E740481C1C}">
                <a14:useLocalDpi xmlns:a14="http://schemas.microsoft.com/office/drawing/2010/main" val="0"/>
              </a:ext>
            </a:extLst>
          </a:blip>
          <a:stretch>
            <a:fillRect/>
          </a:stretch>
        </p:blipFill>
        <p:spPr>
          <a:xfrm>
            <a:off x="4541837" y="2464363"/>
            <a:ext cx="2469062" cy="2268868"/>
          </a:xfrm>
          <a:prstGeom prst="rect">
            <a:avLst/>
          </a:prstGeom>
        </p:spPr>
      </p:pic>
    </p:spTree>
    <p:extLst>
      <p:ext uri="{BB962C8B-B14F-4D97-AF65-F5344CB8AC3E}">
        <p14:creationId xmlns:p14="http://schemas.microsoft.com/office/powerpoint/2010/main" val="1988858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32238" y="1516062"/>
            <a:ext cx="8229601" cy="5181601"/>
          </a:xfrm>
        </p:spPr>
        <p:txBody>
          <a:bodyPr/>
          <a:lstStyle/>
          <a:p>
            <a:r>
              <a:rPr lang="en-US" dirty="0"/>
              <a:t>Rapid Development and Evolution</a:t>
            </a:r>
          </a:p>
          <a:p>
            <a:pPr lvl="2"/>
            <a:r>
              <a:rPr lang="en-US" dirty="0"/>
              <a:t>Persistence Ignorance</a:t>
            </a:r>
          </a:p>
          <a:p>
            <a:pPr lvl="2"/>
            <a:r>
              <a:rPr lang="en-US" dirty="0"/>
              <a:t>Schema Evolution / Dynamic Schema</a:t>
            </a:r>
          </a:p>
          <a:p>
            <a:r>
              <a:rPr lang="en-US" dirty="0" smtClean="0"/>
              <a:t>Friction Free Scaling</a:t>
            </a:r>
          </a:p>
          <a:p>
            <a:pPr lvl="2"/>
            <a:r>
              <a:rPr lang="en-US" dirty="0" smtClean="0"/>
              <a:t>O(1) Management Scale</a:t>
            </a:r>
          </a:p>
          <a:p>
            <a:pPr lvl="2"/>
            <a:r>
              <a:rPr lang="en-US" dirty="0" smtClean="0"/>
              <a:t>Partition Ignorance</a:t>
            </a:r>
          </a:p>
          <a:p>
            <a:pPr lvl="2"/>
            <a:r>
              <a:rPr lang="en-US" dirty="0" smtClean="0"/>
              <a:t>HA &amp; Resilience</a:t>
            </a:r>
          </a:p>
          <a:p>
            <a:r>
              <a:rPr lang="en-US" dirty="0" smtClean="0"/>
              <a:t>Maximize Return on Available Data</a:t>
            </a:r>
          </a:p>
          <a:p>
            <a:pPr lvl="2"/>
            <a:r>
              <a:rPr lang="en-US" dirty="0" smtClean="0"/>
              <a:t>Audience Analytics</a:t>
            </a:r>
          </a:p>
          <a:p>
            <a:pPr lvl="2"/>
            <a:r>
              <a:rPr lang="en-US" dirty="0" smtClean="0"/>
              <a:t>Recommendations</a:t>
            </a:r>
            <a:endParaRPr lang="en-US" dirty="0"/>
          </a:p>
        </p:txBody>
      </p:sp>
      <p:sp>
        <p:nvSpPr>
          <p:cNvPr id="4" name="Title 3"/>
          <p:cNvSpPr>
            <a:spLocks noGrp="1"/>
          </p:cNvSpPr>
          <p:nvPr>
            <p:ph type="title"/>
          </p:nvPr>
        </p:nvSpPr>
        <p:spPr/>
        <p:txBody>
          <a:bodyPr/>
          <a:lstStyle/>
          <a:p>
            <a:r>
              <a:rPr lang="en-US" dirty="0" smtClean="0"/>
              <a:t>What do Developers Want?</a:t>
            </a:r>
            <a:endParaRPr lang="en-US" dirty="0"/>
          </a:p>
        </p:txBody>
      </p:sp>
      <p:sp>
        <p:nvSpPr>
          <p:cNvPr id="5" name="Rectangle 4"/>
          <p:cNvSpPr/>
          <p:nvPr/>
        </p:nvSpPr>
        <p:spPr bwMode="auto">
          <a:xfrm>
            <a:off x="304633" y="2506662"/>
            <a:ext cx="2819400" cy="28194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0" spc="-102" dirty="0" smtClean="0">
                <a:gradFill>
                  <a:gsLst>
                    <a:gs pos="0">
                      <a:srgbClr val="FFFFFF"/>
                    </a:gs>
                    <a:gs pos="100000">
                      <a:srgbClr val="FFFFFF"/>
                    </a:gs>
                  </a:gsLst>
                  <a:lin ang="5400000" scaled="0"/>
                </a:gradFill>
                <a:ea typeface="Segoe UI" pitchFamily="34" charset="0"/>
                <a:cs typeface="Segoe UI" pitchFamily="34" charset="0"/>
              </a:rPr>
              <a:t>?</a:t>
            </a:r>
            <a:endParaRPr lang="en-US" sz="200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8001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Data Model</a:t>
            </a:r>
          </a:p>
          <a:p>
            <a:r>
              <a:rPr lang="en-US" dirty="0" smtClean="0"/>
              <a:t>Consistency Model</a:t>
            </a:r>
          </a:p>
          <a:p>
            <a:r>
              <a:rPr lang="en-US" dirty="0" smtClean="0"/>
              <a:t>Cluster Model</a:t>
            </a:r>
          </a:p>
          <a:p>
            <a:r>
              <a:rPr lang="en-US" dirty="0" smtClean="0"/>
              <a:t>Query Model</a:t>
            </a:r>
          </a:p>
          <a:p>
            <a:r>
              <a:rPr lang="en-US" dirty="0" smtClean="0"/>
              <a:t>View Model</a:t>
            </a:r>
            <a:endParaRPr lang="en-US" dirty="0"/>
          </a:p>
        </p:txBody>
      </p:sp>
      <p:sp>
        <p:nvSpPr>
          <p:cNvPr id="3" name="Text Placeholder 2"/>
          <p:cNvSpPr>
            <a:spLocks noGrp="1"/>
          </p:cNvSpPr>
          <p:nvPr>
            <p:ph type="body" sz="quarter" idx="11"/>
          </p:nvPr>
        </p:nvSpPr>
        <p:spPr/>
        <p:txBody>
          <a:bodyPr/>
          <a:lstStyle/>
          <a:p>
            <a:r>
              <a:rPr lang="en-US" dirty="0" smtClean="0"/>
              <a:t>How do we make sense of this?</a:t>
            </a:r>
            <a:endParaRPr lang="en-US" dirty="0"/>
          </a:p>
        </p:txBody>
      </p:sp>
      <p:sp>
        <p:nvSpPr>
          <p:cNvPr id="4" name="Title 3"/>
          <p:cNvSpPr>
            <a:spLocks noGrp="1"/>
          </p:cNvSpPr>
          <p:nvPr>
            <p:ph type="title"/>
          </p:nvPr>
        </p:nvSpPr>
        <p:spPr/>
        <p:txBody>
          <a:bodyPr/>
          <a:lstStyle/>
          <a:p>
            <a:r>
              <a:rPr lang="en-US" dirty="0" smtClean="0"/>
              <a:t>A Conceptual Model</a:t>
            </a:r>
            <a:endParaRPr lang="en-US" dirty="0"/>
          </a:p>
        </p:txBody>
      </p:sp>
    </p:spTree>
    <p:extLst>
      <p:ext uri="{BB962C8B-B14F-4D97-AF65-F5344CB8AC3E}">
        <p14:creationId xmlns:p14="http://schemas.microsoft.com/office/powerpoint/2010/main" val="3012545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Simple – Really!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638" y="1211263"/>
            <a:ext cx="9747197" cy="5494337"/>
          </a:xfrm>
          <a:prstGeom prst="rect">
            <a:avLst/>
          </a:prstGeom>
        </p:spPr>
      </p:pic>
    </p:spTree>
    <p:extLst>
      <p:ext uri="{BB962C8B-B14F-4D97-AF65-F5344CB8AC3E}">
        <p14:creationId xmlns:p14="http://schemas.microsoft.com/office/powerpoint/2010/main" val="1458601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Choice = Separation &amp; Composition</a:t>
            </a:r>
            <a:endParaRPr lang="en-US" dirty="0"/>
          </a:p>
        </p:txBody>
      </p:sp>
      <p:pic>
        <p:nvPicPr>
          <p:cNvPr id="6" name="Picture 5"/>
          <p:cNvPicPr>
            <a:picLocks noChangeAspect="1"/>
          </p:cNvPicPr>
          <p:nvPr/>
        </p:nvPicPr>
        <p:blipFill>
          <a:blip r:embed="rId2"/>
          <a:stretch>
            <a:fillRect/>
          </a:stretch>
        </p:blipFill>
        <p:spPr>
          <a:xfrm>
            <a:off x="503237" y="1223812"/>
            <a:ext cx="4319259" cy="1130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037" y="2201862"/>
            <a:ext cx="5258534" cy="442974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112837" y="3954462"/>
            <a:ext cx="2535374" cy="1200329"/>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Entity Framework</a:t>
            </a:r>
          </a:p>
          <a:p>
            <a:pPr marL="342900" indent="-342900">
              <a:buFont typeface="Wingdings" panose="05000000000000000000" pitchFamily="2" charset="2"/>
              <a:buChar char="§"/>
            </a:pPr>
            <a:r>
              <a:rPr lang="en-US" sz="2400" dirty="0" smtClean="0">
                <a:gradFill>
                  <a:gsLst>
                    <a:gs pos="0">
                      <a:srgbClr val="FFFFFF"/>
                    </a:gs>
                    <a:gs pos="100000">
                      <a:srgbClr val="FFFFFF"/>
                    </a:gs>
                  </a:gsLst>
                  <a:lin ang="5400000" scaled="0"/>
                </a:gradFill>
              </a:rPr>
              <a:t>Code First</a:t>
            </a:r>
          </a:p>
          <a:p>
            <a:pPr marL="342900" indent="-342900">
              <a:buFont typeface="Wingdings" panose="05000000000000000000" pitchFamily="2" charset="2"/>
              <a:buChar char="§"/>
            </a:pPr>
            <a:r>
              <a:rPr lang="en-US" sz="2400" dirty="0" smtClean="0">
                <a:gradFill>
                  <a:gsLst>
                    <a:gs pos="0">
                      <a:srgbClr val="FFFFFF"/>
                    </a:gs>
                    <a:gs pos="100000">
                      <a:srgbClr val="FFFFFF"/>
                    </a:gs>
                  </a:gsLst>
                  <a:lin ang="5400000" scaled="0"/>
                </a:gradFill>
              </a:rPr>
              <a:t>Migrations</a:t>
            </a:r>
          </a:p>
        </p:txBody>
      </p:sp>
      <p:cxnSp>
        <p:nvCxnSpPr>
          <p:cNvPr id="10" name="Straight Connector 9"/>
          <p:cNvCxnSpPr/>
          <p:nvPr/>
        </p:nvCxnSpPr>
        <p:spPr>
          <a:xfrm flipH="1">
            <a:off x="3648211" y="2201862"/>
            <a:ext cx="2493826"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648211" y="5154791"/>
            <a:ext cx="2493826" cy="1476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087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David Campbell</External_x0020_Speaker>
    <Session_x0020_Code xmlns="2295e2e7-0eeb-498e-8716-217bb2ee6ee3">3-037</Session_x0020_Code>
    <ProductTaxHTField0 xmlns="2295e2e7-0eeb-498e-8716-217bb2ee6ee3">
      <Terms xmlns="http://schemas.microsoft.com/office/infopath/2007/PartnerControls"/>
    </ProductTaxHTField0>
    <Presentation_x0020_Date xmlns="2295e2e7-0eeb-498e-8716-217bb2ee6ee3">2012-11-02T00:00:00-07:00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http://schemas.microsoft.com/office/2006/metadata/properties"/>
    <ds:schemaRef ds:uri="230e9df3-be65-4c73-a93b-d1236ebd677e"/>
    <ds:schemaRef ds:uri="http://schemas.openxmlformats.org/package/2006/metadata/core-properties"/>
    <ds:schemaRef ds:uri="http://schemas.microsoft.com/office/infopath/2007/PartnerControls"/>
    <ds:schemaRef ds:uri="8b529f77-48ab-4581-b468-93f09345b8aa"/>
    <ds:schemaRef ds:uri="http://purl.org/dc/terms/"/>
    <ds:schemaRef ds:uri="2295e2e7-0eeb-498e-8716-217bb2ee6e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Build_Template_16x9</Template>
  <TotalTime>0</TotalTime>
  <Words>1218</Words>
  <Application>Microsoft Office PowerPoint</Application>
  <PresentationFormat>Custom</PresentationFormat>
  <Paragraphs>231</Paragraphs>
  <Slides>28</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ＭＳ Ｐゴシック</vt:lpstr>
      <vt:lpstr>Arial</vt:lpstr>
      <vt:lpstr>Avenir LT Pro 45 Book</vt:lpstr>
      <vt:lpstr>Calibri</vt:lpstr>
      <vt:lpstr>Consolas</vt:lpstr>
      <vt:lpstr>Segoe UI</vt:lpstr>
      <vt:lpstr>Segoe UI Light</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SQL, noSQL, BigData, Tables,  Blobs and more…  What’s a developer to do?</vt:lpstr>
      <vt:lpstr>Overview </vt:lpstr>
      <vt:lpstr>Life Was Simple</vt:lpstr>
      <vt:lpstr>Not anymore…</vt:lpstr>
      <vt:lpstr>The Result</vt:lpstr>
      <vt:lpstr>What do Developers Want?</vt:lpstr>
      <vt:lpstr>A Conceptual Model</vt:lpstr>
      <vt:lpstr>It’s Simple – Really!</vt:lpstr>
      <vt:lpstr>Smart Choice = Separation &amp; Composition</vt:lpstr>
      <vt:lpstr>The Cost of Consistency</vt:lpstr>
      <vt:lpstr>SQL Azure DB Federations</vt:lpstr>
      <vt:lpstr>Takeaway: How to Choose</vt:lpstr>
      <vt:lpstr>Azure Offerings</vt:lpstr>
      <vt:lpstr>Explaining “Big Data”</vt:lpstr>
      <vt:lpstr>Top Level Value Flow</vt:lpstr>
      <vt:lpstr>Data Acquisition Cost   $0</vt:lpstr>
      <vt:lpstr>Data Storage Cost   $0</vt:lpstr>
      <vt:lpstr>The Big Dataflow…</vt:lpstr>
      <vt:lpstr>Standard Data Analytics Lifecycle</vt:lpstr>
      <vt:lpstr>Lifecycle of a Question</vt:lpstr>
      <vt:lpstr>Personal Example - GPS</vt:lpstr>
      <vt:lpstr>Commute Time as f(leaveTime)</vt:lpstr>
      <vt:lpstr>Event &amp; State Correlation</vt:lpstr>
      <vt:lpstr>Map / Reduce Systems</vt:lpstr>
      <vt:lpstr>EYNTK about MapReduce on One Slide</vt:lpstr>
      <vt:lpstr>HDInsight</vt:lpstr>
      <vt:lpstr>Let’s Look at Some Code…</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noSQL, BigData, Tables,  Blobs and more…  What’s a developer to do?</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2012-11-02T17:02:25Z</dcterms:created>
  <dcterms:modified xsi:type="dcterms:W3CDTF">2012-11-02T17:02:50Z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