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1" r:id="rId4"/>
    <p:sldMasterId id="2147484290" r:id="rId5"/>
    <p:sldMasterId id="2147484268" r:id="rId6"/>
    <p:sldMasterId id="2147484246" r:id="rId7"/>
    <p:sldMasterId id="2147484330" r:id="rId8"/>
    <p:sldMasterId id="2147484348" r:id="rId9"/>
  </p:sldMasterIdLst>
  <p:notesMasterIdLst>
    <p:notesMasterId r:id="rId31"/>
  </p:notesMasterIdLst>
  <p:handoutMasterIdLst>
    <p:handoutMasterId r:id="rId32"/>
  </p:handout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6" r:id="rId28"/>
    <p:sldId id="274" r:id="rId29"/>
    <p:sldId id="275" r:id="rId30"/>
  </p:sldIdLst>
  <p:sldSz cx="12436475" cy="6994525"/>
  <p:notesSz cx="6858000" cy="9144000"/>
  <p:defaultTextStyle>
    <a:defPPr>
      <a:defRPr lang="en-US"/>
    </a:defPPr>
    <a:lvl1pPr marL="0" algn="l" defTabSz="932503" rtl="0" eaLnBrk="1" latinLnBrk="0" hangingPunct="1">
      <a:defRPr sz="1800" kern="1200">
        <a:solidFill>
          <a:schemeClr val="tx1"/>
        </a:solidFill>
        <a:latin typeface="+mn-lt"/>
        <a:ea typeface="+mn-ea"/>
        <a:cs typeface="+mn-cs"/>
      </a:defRPr>
    </a:lvl1pPr>
    <a:lvl2pPr marL="466252" algn="l" defTabSz="932503" rtl="0" eaLnBrk="1" latinLnBrk="0" hangingPunct="1">
      <a:defRPr sz="1800" kern="1200">
        <a:solidFill>
          <a:schemeClr val="tx1"/>
        </a:solidFill>
        <a:latin typeface="+mn-lt"/>
        <a:ea typeface="+mn-ea"/>
        <a:cs typeface="+mn-cs"/>
      </a:defRPr>
    </a:lvl2pPr>
    <a:lvl3pPr marL="932503" algn="l" defTabSz="932503" rtl="0" eaLnBrk="1" latinLnBrk="0" hangingPunct="1">
      <a:defRPr sz="1800" kern="1200">
        <a:solidFill>
          <a:schemeClr val="tx1"/>
        </a:solidFill>
        <a:latin typeface="+mn-lt"/>
        <a:ea typeface="+mn-ea"/>
        <a:cs typeface="+mn-cs"/>
      </a:defRPr>
    </a:lvl3pPr>
    <a:lvl4pPr marL="1398755" algn="l" defTabSz="932503" rtl="0" eaLnBrk="1" latinLnBrk="0" hangingPunct="1">
      <a:defRPr sz="1800" kern="1200">
        <a:solidFill>
          <a:schemeClr val="tx1"/>
        </a:solidFill>
        <a:latin typeface="+mn-lt"/>
        <a:ea typeface="+mn-ea"/>
        <a:cs typeface="+mn-cs"/>
      </a:defRPr>
    </a:lvl4pPr>
    <a:lvl5pPr marL="1865006" algn="l" defTabSz="932503" rtl="0" eaLnBrk="1" latinLnBrk="0" hangingPunct="1">
      <a:defRPr sz="1800" kern="1200">
        <a:solidFill>
          <a:schemeClr val="tx1"/>
        </a:solidFill>
        <a:latin typeface="+mn-lt"/>
        <a:ea typeface="+mn-ea"/>
        <a:cs typeface="+mn-cs"/>
      </a:defRPr>
    </a:lvl5pPr>
    <a:lvl6pPr marL="2331259" algn="l" defTabSz="932503" rtl="0" eaLnBrk="1" latinLnBrk="0" hangingPunct="1">
      <a:defRPr sz="1800" kern="1200">
        <a:solidFill>
          <a:schemeClr val="tx1"/>
        </a:solidFill>
        <a:latin typeface="+mn-lt"/>
        <a:ea typeface="+mn-ea"/>
        <a:cs typeface="+mn-cs"/>
      </a:defRPr>
    </a:lvl6pPr>
    <a:lvl7pPr marL="2797510" algn="l" defTabSz="932503" rtl="0" eaLnBrk="1" latinLnBrk="0" hangingPunct="1">
      <a:defRPr sz="1800" kern="1200">
        <a:solidFill>
          <a:schemeClr val="tx1"/>
        </a:solidFill>
        <a:latin typeface="+mn-lt"/>
        <a:ea typeface="+mn-ea"/>
        <a:cs typeface="+mn-cs"/>
      </a:defRPr>
    </a:lvl7pPr>
    <a:lvl8pPr marL="3263762" algn="l" defTabSz="932503" rtl="0" eaLnBrk="1" latinLnBrk="0" hangingPunct="1">
      <a:defRPr sz="1800" kern="1200">
        <a:solidFill>
          <a:schemeClr val="tx1"/>
        </a:solidFill>
        <a:latin typeface="+mn-lt"/>
        <a:ea typeface="+mn-ea"/>
        <a:cs typeface="+mn-cs"/>
      </a:defRPr>
    </a:lvl8pPr>
    <a:lvl9pPr marL="3730014" algn="l" defTabSz="93250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9" orient="horz" pos="4392">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205">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05050"/>
    <a:srgbClr val="000000"/>
    <a:srgbClr val="969696"/>
    <a:srgbClr val="002050"/>
    <a:srgbClr val="442359"/>
    <a:srgbClr val="333333"/>
    <a:srgbClr val="00FFFF"/>
    <a:srgbClr val="CC00CC"/>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0110" autoAdjust="0"/>
  </p:normalViewPr>
  <p:slideViewPr>
    <p:cSldViewPr>
      <p:cViewPr varScale="1">
        <p:scale>
          <a:sx n="114" d="100"/>
          <a:sy n="114" d="100"/>
        </p:scale>
        <p:origin x="132" y="306"/>
      </p:cViewPr>
      <p:guideLst>
        <p:guide orient="horz" pos="188"/>
        <p:guide orient="horz" pos="763"/>
        <p:guide orient="horz" pos="1339"/>
        <p:guide orient="horz" pos="2491"/>
        <p:guide orient="horz" pos="4218"/>
        <p:guide orient="horz" pos="3643"/>
        <p:guide orient="horz" pos="3067"/>
        <p:guide orient="horz" pos="1915"/>
        <p:guide orient="horz" pos="4392"/>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p:scale>
        <a:sx n="70" d="100"/>
        <a:sy n="70" d="100"/>
      </p:scale>
      <p:origin x="0" y="0"/>
    </p:cViewPr>
  </p:sorterViewPr>
  <p:notesViewPr>
    <p:cSldViewPr showGuides="1">
      <p:cViewPr varScale="1">
        <p:scale>
          <a:sx n="95" d="100"/>
          <a:sy n="95" d="100"/>
        </p:scale>
        <p:origin x="-358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Build 2012</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11/1/2012</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2012</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11/1/2012</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0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06" indent="-107928"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78"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23" indent="-149751"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335"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259" algn="l" defTabSz="932503" rtl="0" eaLnBrk="1" latinLnBrk="0" hangingPunct="1">
      <a:defRPr sz="1200" kern="1200">
        <a:solidFill>
          <a:schemeClr val="tx1"/>
        </a:solidFill>
        <a:latin typeface="+mn-lt"/>
        <a:ea typeface="+mn-ea"/>
        <a:cs typeface="+mn-cs"/>
      </a:defRPr>
    </a:lvl6pPr>
    <a:lvl7pPr marL="2797510" algn="l" defTabSz="932503" rtl="0" eaLnBrk="1" latinLnBrk="0" hangingPunct="1">
      <a:defRPr sz="1200" kern="1200">
        <a:solidFill>
          <a:schemeClr val="tx1"/>
        </a:solidFill>
        <a:latin typeface="+mn-lt"/>
        <a:ea typeface="+mn-ea"/>
        <a:cs typeface="+mn-cs"/>
      </a:defRPr>
    </a:lvl7pPr>
    <a:lvl8pPr marL="3263762" algn="l" defTabSz="932503" rtl="0" eaLnBrk="1" latinLnBrk="0" hangingPunct="1">
      <a:defRPr sz="1200" kern="1200">
        <a:solidFill>
          <a:schemeClr val="tx1"/>
        </a:solidFill>
        <a:latin typeface="+mn-lt"/>
        <a:ea typeface="+mn-ea"/>
        <a:cs typeface="+mn-cs"/>
      </a:defRPr>
    </a:lvl8pPr>
    <a:lvl9pPr marL="3730014" algn="l" defTabSz="9325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3525" y="914400"/>
            <a:ext cx="8126413" cy="4572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4"/>
          </p:nvPr>
        </p:nvSpPr>
        <p:spPr/>
        <p:txBody>
          <a:bodyPr/>
          <a:lstStyle/>
          <a:p>
            <a:fld id="{3CC11E09-DF29-41C6-8284-8E6AA427DAE1}" type="datetime1">
              <a:rPr lang="en-US" smtClean="0">
                <a:solidFill>
                  <a:prstClr val="black"/>
                </a:solidFill>
              </a:rPr>
              <a:pPr/>
              <a:t>11/1/2012</a:t>
            </a:fld>
            <a:endParaRPr lang="en-US" dirty="0">
              <a:solidFill>
                <a:prstClr val="black"/>
              </a:solidFill>
            </a:endParaRPr>
          </a:p>
        </p:txBody>
      </p:sp>
      <p:sp>
        <p:nvSpPr>
          <p:cNvPr id="9" name="Header Placeholder 8"/>
          <p:cNvSpPr>
            <a:spLocks noGrp="1"/>
          </p:cNvSpPr>
          <p:nvPr>
            <p:ph type="hdr" sz="quarter" idx="15"/>
          </p:nvPr>
        </p:nvSpPr>
        <p:spPr/>
        <p:txBody>
          <a:bodyPr/>
          <a:lstStyle/>
          <a:p>
            <a:r>
              <a:rPr lang="en-US" smtClean="0">
                <a:solidFill>
                  <a:prstClr val="black"/>
                </a:solidFill>
              </a:rPr>
              <a:t>Windows Azure</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8B263312-38AA-4E1E-B2B5-0F8F122B24FE}" type="slidenum">
              <a:rPr lang="en-US" smtClean="0">
                <a:solidFill>
                  <a:prstClr val="black"/>
                </a:solidFill>
              </a:rPr>
              <a:pPr/>
              <a:t>1</a:t>
            </a:fld>
            <a:endParaRPr lang="en-US" dirty="0">
              <a:solidFill>
                <a:prstClr val="black"/>
              </a:solidFill>
            </a:endParaRPr>
          </a:p>
        </p:txBody>
      </p:sp>
      <p:sp>
        <p:nvSpPr>
          <p:cNvPr id="11" name="Footer Placeholder 10"/>
          <p:cNvSpPr>
            <a:spLocks noGrp="1"/>
          </p:cNvSpPr>
          <p:nvPr>
            <p:ph type="ftr" sz="quarter" idx="17"/>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solidFill>
                <a:srgbClr val="000000"/>
              </a:solidFill>
              <a:latin typeface="Segoe UI" pitchFamily="34" charset="0"/>
            </a:endParaRPr>
          </a:p>
        </p:txBody>
      </p:sp>
    </p:spTree>
    <p:extLst>
      <p:ext uri="{BB962C8B-B14F-4D97-AF65-F5344CB8AC3E}">
        <p14:creationId xmlns:p14="http://schemas.microsoft.com/office/powerpoint/2010/main" val="341208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290401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748102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912935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30487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005174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312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268594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53694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38218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037409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894595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1820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rgbClr val="505050"/>
                    </a:gs>
                    <a:gs pos="100000">
                      <a:srgbClr val="505050"/>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30666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88138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4512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2123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rgbClr val="505050"/>
                    </a:gs>
                    <a:gs pos="100000">
                      <a:srgbClr val="505050"/>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505180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rgbClr val="505050"/>
                    </a:gs>
                    <a:gs pos="100000">
                      <a:srgbClr val="505050"/>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16963382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99497355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1921918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1706733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982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74592763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63785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51857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51697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2125663"/>
            <a:ext cx="11887200" cy="4572000"/>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5288029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832733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8502685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02631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1994800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661348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234018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FFFFFF"/>
                    </a:gs>
                    <a:gs pos="100000">
                      <a:srgbClr val="FFFFFF"/>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rgbClr val="FFFFFF"/>
                    </a:gs>
                    <a:gs pos="100000">
                      <a:srgbClr val="FFFFFF"/>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a:spLocks noChangeAspect="1" noEditPoints="1"/>
          </p:cNvSpPr>
          <p:nvPr userDrawn="1"/>
        </p:nvSpPr>
        <p:spPr bwMode="auto">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3283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184077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2416937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7952129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40505512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422454041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8910325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4571114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7261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59548805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18171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73123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rgbClr val="FFFFFF"/>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33632998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4664" y="6599519"/>
            <a:ext cx="2197337" cy="279781"/>
          </a:xfrm>
          <a:prstGeom prst="rect">
            <a:avLst/>
          </a:prstGeom>
        </p:spPr>
        <p:txBody>
          <a:bodyPr/>
          <a:lstStyle/>
          <a:p>
            <a:fld id="{96DFF08F-DC6B-4601-B491-B0F83F6DD2DA}" type="datetimeFigureOut">
              <a:rPr lang="en-US" smtClean="0">
                <a:solidFill>
                  <a:srgbClr val="FFFFFF"/>
                </a:solidFill>
              </a:rPr>
              <a:pPr/>
              <a:t>11/1/2012</a:t>
            </a:fld>
            <a:endParaRPr lang="en-US">
              <a:solidFill>
                <a:srgbClr val="FFFFFF"/>
              </a:solidFill>
            </a:endParaRPr>
          </a:p>
        </p:txBody>
      </p:sp>
      <p:sp>
        <p:nvSpPr>
          <p:cNvPr id="3" name="Footer Placeholder 2"/>
          <p:cNvSpPr>
            <a:spLocks noGrp="1"/>
          </p:cNvSpPr>
          <p:nvPr>
            <p:ph type="ftr" sz="quarter" idx="11"/>
          </p:nvPr>
        </p:nvSpPr>
        <p:spPr>
          <a:xfrm>
            <a:off x="4940043" y="6599519"/>
            <a:ext cx="6019795" cy="279781"/>
          </a:xfrm>
          <a:prstGeom prst="rect">
            <a:avLst/>
          </a:prstGeom>
        </p:spPr>
        <p:txBody>
          <a:bodyPr/>
          <a:lstStyle/>
          <a:p>
            <a:endParaRPr lang="en-US">
              <a:solidFill>
                <a:srgbClr val="FFFFFF"/>
              </a:solidFill>
            </a:endParaRPr>
          </a:p>
        </p:txBody>
      </p:sp>
      <p:sp>
        <p:nvSpPr>
          <p:cNvPr id="4" name="Slide Number Placeholder 3"/>
          <p:cNvSpPr>
            <a:spLocks noGrp="1"/>
          </p:cNvSpPr>
          <p:nvPr>
            <p:ph type="sldNum" sz="quarter" idx="12"/>
          </p:nvPr>
        </p:nvSpPr>
        <p:spPr>
          <a:xfrm>
            <a:off x="11054645" y="6599519"/>
            <a:ext cx="993190" cy="279781"/>
          </a:xfrm>
          <a:prstGeom prst="rect">
            <a:avLst/>
          </a:prstGeom>
        </p:spPr>
        <p:txBody>
          <a:bodyPr/>
          <a:lstStyle/>
          <a:p>
            <a:fld id="{4FAB73BC-B049-4115-A692-8D63A059BFB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8226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92397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938077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17584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05405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0223946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3"/>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1532411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948500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42010323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99146198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37978051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873763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10415112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12706982"/>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3401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84532262"/>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36950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1223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chemeClr val="accent1"/>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2455878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0644047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31653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482668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978935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1465868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574257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25013703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632116009"/>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4209865343"/>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29575598"/>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036927049"/>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952526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88479151"/>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756691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651313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161544685"/>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703438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44664" y="6599519"/>
            <a:ext cx="2197337" cy="279781"/>
          </a:xfrm>
          <a:prstGeom prst="rect">
            <a:avLst/>
          </a:prstGeom>
        </p:spPr>
        <p:txBody>
          <a:bodyPr/>
          <a:lstStyle/>
          <a:p>
            <a:fld id="{96DFF08F-DC6B-4601-B491-B0F83F6DD2DA}" type="datetimeFigureOut">
              <a:rPr lang="en-US" smtClean="0">
                <a:solidFill>
                  <a:srgbClr val="FFFFFF"/>
                </a:solidFill>
              </a:rPr>
              <a:pPr/>
              <a:t>11/1/2012</a:t>
            </a:fld>
            <a:endParaRPr lang="en-US">
              <a:solidFill>
                <a:srgbClr val="FFFFFF"/>
              </a:solidFill>
            </a:endParaRPr>
          </a:p>
        </p:txBody>
      </p:sp>
      <p:sp>
        <p:nvSpPr>
          <p:cNvPr id="5" name="Footer Placeholder 4"/>
          <p:cNvSpPr>
            <a:spLocks noGrp="1"/>
          </p:cNvSpPr>
          <p:nvPr>
            <p:ph type="ftr" sz="quarter" idx="11"/>
          </p:nvPr>
        </p:nvSpPr>
        <p:spPr>
          <a:xfrm>
            <a:off x="4940043" y="6599519"/>
            <a:ext cx="6019795" cy="279781"/>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11054645" y="6599519"/>
            <a:ext cx="993190" cy="279781"/>
          </a:xfrm>
          <a:prstGeom prst="rect">
            <a:avLst/>
          </a:prstGeom>
        </p:spPr>
        <p:txBody>
          <a:bodyPr/>
          <a:lstStyle/>
          <a:p>
            <a:fld id="{4FAB73BC-B049-4115-A692-8D63A059BFB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950100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0705840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77077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3218220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9670115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16306510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4794528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653290415"/>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212898109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67604029"/>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597487558"/>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868883626"/>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996713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26614965"/>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5911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20179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780841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theme" Target="../theme/theme3.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theme" Target="../theme/theme4.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theme" Target="../theme/theme5.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6" Type="http://schemas.openxmlformats.org/officeDocument/2006/relationships/theme" Target="../theme/theme6.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4264522774"/>
      </p:ext>
    </p:extLst>
  </p:cSld>
  <p:clrMap bg1="dk1" tx1="lt1" bg2="dk2" tx2="lt2" accent1="accent1" accent2="accent2" accent3="accent3" accent4="accent4" accent5="accent5" accent6="accent6" hlink="hlink" folHlink="folHlink"/>
  <p:sldLayoutIdLst>
    <p:sldLayoutId id="2147484182" r:id="rId1"/>
    <p:sldLayoutId id="2147484244" r:id="rId2"/>
    <p:sldLayoutId id="2147484183" r:id="rId3"/>
    <p:sldLayoutId id="2147484184" r:id="rId4"/>
    <p:sldLayoutId id="2147484245" r:id="rId5"/>
    <p:sldLayoutId id="2147484185" r:id="rId6"/>
    <p:sldLayoutId id="2147484186" r:id="rId7"/>
    <p:sldLayoutId id="2147484187" r:id="rId8"/>
    <p:sldLayoutId id="2147484191" r:id="rId9"/>
    <p:sldLayoutId id="2147484188" r:id="rId10"/>
    <p:sldLayoutId id="2147484196" r:id="rId11"/>
    <p:sldLayoutId id="2147484189" r:id="rId12"/>
    <p:sldLayoutId id="2147484217" r:id="rId13"/>
    <p:sldLayoutId id="2147484218" r:id="rId14"/>
    <p:sldLayoutId id="2147484198" r:id="rId15"/>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061612350"/>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 id="2147484309" r:id="rId13"/>
    <p:sldLayoutId id="2147484310" r:id="rId14"/>
    <p:sldLayoutId id="2147484321" r:id="rId15"/>
    <p:sldLayoutId id="2147484311" r:id="rId16"/>
  </p:sldLayoutIdLst>
  <p:txStyles>
    <p:titleStyle>
      <a:lvl1pPr algn="l" defTabSz="914166" rtl="0" eaLnBrk="1" latinLnBrk="0" hangingPunct="1">
        <a:spcBef>
          <a:spcPct val="0"/>
        </a:spcBef>
        <a:buNone/>
        <a:defRPr sz="4800" kern="1200">
          <a:gradFill>
            <a:gsLst>
              <a:gs pos="0">
                <a:srgbClr val="505050"/>
              </a:gs>
              <a:gs pos="100000">
                <a:srgbClr val="505050"/>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764641861"/>
      </p:ext>
    </p:extLst>
  </p:cSld>
  <p:clrMap bg1="dk1" tx1="lt1" bg2="dk2" tx2="lt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328" r:id="rId5"/>
    <p:sldLayoutId id="2147484320" r:id="rId6"/>
    <p:sldLayoutId id="2147484273" r:id="rId7"/>
    <p:sldLayoutId id="2147484274" r:id="rId8"/>
    <p:sldLayoutId id="2147484275" r:id="rId9"/>
    <p:sldLayoutId id="2147484276" r:id="rId10"/>
    <p:sldLayoutId id="2147484277" r:id="rId11"/>
    <p:sldLayoutId id="2147484278" r:id="rId12"/>
    <p:sldLayoutId id="2147484279" r:id="rId13"/>
    <p:sldLayoutId id="2147484280" r:id="rId14"/>
    <p:sldLayoutId id="2147484287" r:id="rId15"/>
    <p:sldLayoutId id="2147484288" r:id="rId16"/>
    <p:sldLayoutId id="2147484289" r:id="rId17"/>
    <p:sldLayoutId id="2147484347" r:id="rId18"/>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96111433"/>
      </p:ext>
    </p:extLst>
  </p:cSld>
  <p:clrMap bg1="dk1" tx1="lt1" bg2="dk2" tx2="lt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329" r:id="rId5"/>
    <p:sldLayoutId id="2147484251" r:id="rId6"/>
    <p:sldLayoutId id="2147484252" r:id="rId7"/>
    <p:sldLayoutId id="2147484253" r:id="rId8"/>
    <p:sldLayoutId id="2147484254" r:id="rId9"/>
    <p:sldLayoutId id="2147484255" r:id="rId10"/>
    <p:sldLayoutId id="2147484256" r:id="rId11"/>
    <p:sldLayoutId id="2147484257" r:id="rId12"/>
    <p:sldLayoutId id="2147484258" r:id="rId13"/>
    <p:sldLayoutId id="2147484265" r:id="rId14"/>
    <p:sldLayoutId id="2147484266" r:id="rId15"/>
    <p:sldLayoutId id="2147484267" r:id="rId16"/>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1994124556"/>
      </p:ext>
    </p:extLst>
  </p:cSld>
  <p:clrMap bg1="dk1" tx1="lt1" bg2="dk2" tx2="lt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 id="2147484342" r:id="rId12"/>
    <p:sldLayoutId id="2147484343" r:id="rId13"/>
    <p:sldLayoutId id="2147484344" r:id="rId14"/>
    <p:sldLayoutId id="2147484345" r:id="rId15"/>
    <p:sldLayoutId id="2147484346" r:id="rId16"/>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954363040"/>
      </p:ext>
    </p:extLst>
  </p:cSld>
  <p:clrMap bg1="dk1" tx1="lt1" bg2="dk2" tx2="lt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 id="2147484360" r:id="rId12"/>
    <p:sldLayoutId id="2147484361" r:id="rId13"/>
    <p:sldLayoutId id="2147484362" r:id="rId14"/>
    <p:sldLayoutId id="2147484363" r:id="rId15"/>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2" Type="http://schemas.openxmlformats.org/officeDocument/2006/relationships/hyperlink" Target="http://lintool.github.com/MapReduceAlgorithms/ed1.html" TargetMode="External"/><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8.xml.rels><?xml version="1.0" encoding="UTF-8" standalone="yes"?>
<Relationships xmlns="http://schemas.openxmlformats.org/package/2006/relationships"><Relationship Id="rId3" Type="http://schemas.openxmlformats.org/officeDocument/2006/relationships/hyperlink" Target="http://www.hadooponazure.com/" TargetMode="External"/><Relationship Id="rId2" Type="http://schemas.openxmlformats.org/officeDocument/2006/relationships/hyperlink" Target="http://www.microsoft.com/bigdata" TargetMode="External"/><Relationship Id="rId1" Type="http://schemas.openxmlformats.org/officeDocument/2006/relationships/slideLayout" Target="../slideLayouts/slideLayout72.xml"/><Relationship Id="rId5" Type="http://schemas.openxmlformats.org/officeDocument/2006/relationships/hyperlink" Target="http://aka.ms/BuildSessions" TargetMode="External"/><Relationship Id="rId4" Type="http://schemas.openxmlformats.org/officeDocument/2006/relationships/hyperlink" Target="hadoopsdk.codeple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aka.ms/BuildSessions" TargetMode="External"/><Relationship Id="rId2" Type="http://schemas.openxmlformats.org/officeDocument/2006/relationships/hyperlink" Target="http://www.windowsazure.com/build" TargetMode="External"/><Relationship Id="rId1" Type="http://schemas.openxmlformats.org/officeDocument/2006/relationships/slideLayout" Target="../slideLayouts/slideLayout7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9.xml"/><Relationship Id="rId4" Type="http://schemas.openxmlformats.org/officeDocument/2006/relationships/hyperlink" Target="http://cdsweb.cern.ch/collection/Photo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640" y="2125662"/>
            <a:ext cx="11887200" cy="914400"/>
          </a:xfrm>
        </p:spPr>
        <p:txBody>
          <a:bodyPr/>
          <a:lstStyle/>
          <a:p>
            <a:r>
              <a:rPr lang="en-US" dirty="0"/>
              <a:t>Developing Big Data Analytics Applications with JavaScript and .NET for Windows Azure and Windows</a:t>
            </a:r>
          </a:p>
        </p:txBody>
      </p:sp>
      <p:sp>
        <p:nvSpPr>
          <p:cNvPr id="3" name="Subtitle 2"/>
          <p:cNvSpPr>
            <a:spLocks noGrp="1"/>
          </p:cNvSpPr>
          <p:nvPr>
            <p:ph type="subTitle" idx="1"/>
          </p:nvPr>
        </p:nvSpPr>
        <p:spPr/>
        <p:txBody>
          <a:bodyPr/>
          <a:lstStyle/>
          <a:p>
            <a:pPr lvl="0"/>
            <a:r>
              <a:rPr lang="en-US" dirty="0" smtClean="0"/>
              <a:t>Matt Winkler (@</a:t>
            </a:r>
            <a:r>
              <a:rPr lang="en-US" dirty="0" err="1" smtClean="0"/>
              <a:t>mwinkle</a:t>
            </a:r>
            <a:r>
              <a:rPr lang="en-US" dirty="0" smtClean="0"/>
              <a:t>)</a:t>
            </a:r>
            <a:endParaRPr lang="en-US" dirty="0"/>
          </a:p>
          <a:p>
            <a:pPr lvl="0"/>
            <a:r>
              <a:rPr lang="en-US" dirty="0" smtClean="0"/>
              <a:t>Principal Program Manager</a:t>
            </a:r>
            <a:endParaRPr lang="en-US" dirty="0"/>
          </a:p>
          <a:p>
            <a:pPr lvl="0"/>
            <a:r>
              <a:rPr lang="en-US" dirty="0" smtClean="0"/>
              <a:t>3-038</a:t>
            </a:r>
            <a:endParaRPr lang="en-US" dirty="0"/>
          </a:p>
        </p:txBody>
      </p:sp>
    </p:spTree>
    <p:extLst>
      <p:ext uri="{BB962C8B-B14F-4D97-AF65-F5344CB8AC3E}">
        <p14:creationId xmlns:p14="http://schemas.microsoft.com/office/powerpoint/2010/main" val="10723009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itle 2"/>
          <p:cNvSpPr>
            <a:spLocks noGrp="1"/>
          </p:cNvSpPr>
          <p:nvPr>
            <p:ph type="title"/>
          </p:nvPr>
        </p:nvSpPr>
        <p:spPr/>
        <p:txBody>
          <a:bodyPr/>
          <a:lstStyle/>
          <a:p>
            <a:r>
              <a:rPr lang="en-US" dirty="0"/>
              <a:t>Getting Started with </a:t>
            </a:r>
            <a:r>
              <a:rPr lang="en-US" dirty="0" err="1"/>
              <a:t>HDInsight</a:t>
            </a:r>
            <a:r>
              <a:rPr lang="en-US" dirty="0"/>
              <a:t> on Azure and Windows</a:t>
            </a:r>
          </a:p>
        </p:txBody>
      </p:sp>
    </p:spTree>
    <p:extLst>
      <p:ext uri="{BB962C8B-B14F-4D97-AF65-F5344CB8AC3E}">
        <p14:creationId xmlns:p14="http://schemas.microsoft.com/office/powerpoint/2010/main" val="34889243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Map/Reduce</a:t>
            </a:r>
            <a:endParaRPr lang="en-US" dirty="0"/>
          </a:p>
        </p:txBody>
      </p:sp>
      <p:grpSp>
        <p:nvGrpSpPr>
          <p:cNvPr id="7" name="Group 6"/>
          <p:cNvGrpSpPr/>
          <p:nvPr/>
        </p:nvGrpSpPr>
        <p:grpSpPr>
          <a:xfrm>
            <a:off x="391225" y="1890376"/>
            <a:ext cx="3444962" cy="1186707"/>
            <a:chOff x="399201" y="2472517"/>
            <a:chExt cx="3377720" cy="902109"/>
          </a:xfrm>
        </p:grpSpPr>
        <p:sp>
          <p:nvSpPr>
            <p:cNvPr id="4" name="TextBox 3"/>
            <p:cNvSpPr txBox="1"/>
            <p:nvPr/>
          </p:nvSpPr>
          <p:spPr>
            <a:xfrm>
              <a:off x="876448" y="2805216"/>
              <a:ext cx="2816797" cy="290622"/>
            </a:xfrm>
            <a:prstGeom prst="rect">
              <a:avLst/>
            </a:prstGeom>
            <a:noFill/>
          </p:spPr>
          <p:txBody>
            <a:bodyPr wrap="none" rtlCol="0">
              <a:spAutoFit/>
            </a:bodyPr>
            <a:lstStyle/>
            <a:p>
              <a:r>
                <a:rPr lang="en-US" sz="1836" dirty="0">
                  <a:solidFill>
                    <a:srgbClr val="FFFFFF"/>
                  </a:solidFill>
                </a:rPr>
                <a:t>Map f(k1,v1) </a:t>
              </a:r>
              <a:r>
                <a:rPr lang="en-US" sz="1836" dirty="0">
                  <a:solidFill>
                    <a:srgbClr val="FFFFFF"/>
                  </a:solidFill>
                  <a:sym typeface="Wingdings" panose="05000000000000000000" pitchFamily="2" charset="2"/>
                </a:rPr>
                <a:t> list(k2,v2)</a:t>
              </a:r>
              <a:endParaRPr lang="en-US" sz="1836" dirty="0">
                <a:solidFill>
                  <a:srgbClr val="FFFFFF"/>
                </a:solidFill>
              </a:endParaRPr>
            </a:p>
          </p:txBody>
        </p:sp>
        <p:sp>
          <p:nvSpPr>
            <p:cNvPr id="5" name="TextBox 4"/>
            <p:cNvSpPr txBox="1"/>
            <p:nvPr/>
          </p:nvSpPr>
          <p:spPr>
            <a:xfrm>
              <a:off x="399201" y="3084004"/>
              <a:ext cx="3377720" cy="290622"/>
            </a:xfrm>
            <a:prstGeom prst="rect">
              <a:avLst/>
            </a:prstGeom>
            <a:noFill/>
          </p:spPr>
          <p:txBody>
            <a:bodyPr wrap="none" rtlCol="0">
              <a:spAutoFit/>
            </a:bodyPr>
            <a:lstStyle/>
            <a:p>
              <a:r>
                <a:rPr lang="en-US" sz="1836" dirty="0">
                  <a:solidFill>
                    <a:srgbClr val="FFFFFF"/>
                  </a:solidFill>
                </a:rPr>
                <a:t>Reduce f(k2, list(v2)) </a:t>
              </a:r>
              <a:r>
                <a:rPr lang="en-US" sz="1836" dirty="0">
                  <a:solidFill>
                    <a:srgbClr val="FFFFFF"/>
                  </a:solidFill>
                  <a:sym typeface="Wingdings" panose="05000000000000000000" pitchFamily="2" charset="2"/>
                </a:rPr>
                <a:t> (k2, v3)</a:t>
              </a:r>
              <a:endParaRPr lang="en-US" sz="1836" dirty="0">
                <a:solidFill>
                  <a:srgbClr val="FFFFFF"/>
                </a:solidFill>
              </a:endParaRPr>
            </a:p>
          </p:txBody>
        </p:sp>
        <p:sp>
          <p:nvSpPr>
            <p:cNvPr id="6" name="TextBox 5"/>
            <p:cNvSpPr txBox="1"/>
            <p:nvPr/>
          </p:nvSpPr>
          <p:spPr>
            <a:xfrm>
              <a:off x="1273992" y="2472517"/>
              <a:ext cx="2121093" cy="412320"/>
            </a:xfrm>
            <a:prstGeom prst="rect">
              <a:avLst/>
            </a:prstGeom>
            <a:noFill/>
          </p:spPr>
          <p:txBody>
            <a:bodyPr wrap="none" rtlCol="0">
              <a:spAutoFit/>
            </a:bodyPr>
            <a:lstStyle/>
            <a:p>
              <a:r>
                <a:rPr lang="en-US" sz="2856" dirty="0">
                  <a:solidFill>
                    <a:srgbClr val="FFFFFF"/>
                  </a:solidFill>
                </a:rPr>
                <a:t>Functionally</a:t>
              </a:r>
            </a:p>
          </p:txBody>
        </p:sp>
      </p:grpSp>
      <p:sp>
        <p:nvSpPr>
          <p:cNvPr id="9" name="TextBox 8"/>
          <p:cNvSpPr txBox="1"/>
          <p:nvPr/>
        </p:nvSpPr>
        <p:spPr>
          <a:xfrm>
            <a:off x="6577503" y="1700076"/>
            <a:ext cx="3972385" cy="542399"/>
          </a:xfrm>
          <a:prstGeom prst="rect">
            <a:avLst/>
          </a:prstGeom>
          <a:noFill/>
        </p:spPr>
        <p:txBody>
          <a:bodyPr wrap="none" rtlCol="0">
            <a:spAutoFit/>
          </a:bodyPr>
          <a:lstStyle/>
          <a:p>
            <a:r>
              <a:rPr lang="en-US" sz="2856" dirty="0">
                <a:solidFill>
                  <a:srgbClr val="FFFFFF"/>
                </a:solidFill>
              </a:rPr>
              <a:t>In Practice, </a:t>
            </a:r>
            <a:r>
              <a:rPr lang="en-US" sz="2856" dirty="0" err="1">
                <a:solidFill>
                  <a:srgbClr val="FFFFFF"/>
                </a:solidFill>
              </a:rPr>
              <a:t>WordCount</a:t>
            </a:r>
            <a:endParaRPr lang="en-US" sz="2856" dirty="0">
              <a:solidFill>
                <a:srgbClr val="FFFFFF"/>
              </a:solidFill>
            </a:endParaRPr>
          </a:p>
        </p:txBody>
      </p:sp>
      <p:sp>
        <p:nvSpPr>
          <p:cNvPr id="10" name="TextBox 9"/>
          <p:cNvSpPr txBox="1"/>
          <p:nvPr/>
        </p:nvSpPr>
        <p:spPr>
          <a:xfrm>
            <a:off x="6096119" y="2367528"/>
            <a:ext cx="4935153" cy="382308"/>
          </a:xfrm>
          <a:prstGeom prst="rect">
            <a:avLst/>
          </a:prstGeom>
          <a:noFill/>
        </p:spPr>
        <p:txBody>
          <a:bodyPr wrap="none" rtlCol="0">
            <a:spAutoFit/>
          </a:bodyPr>
          <a:lstStyle/>
          <a:p>
            <a:r>
              <a:rPr lang="en-US" sz="1836" dirty="0">
                <a:solidFill>
                  <a:srgbClr val="FFFFFF"/>
                </a:solidFill>
              </a:rPr>
              <a:t>The quick brown fox jumps over the lazy dog</a:t>
            </a:r>
          </a:p>
        </p:txBody>
      </p:sp>
      <p:sp>
        <p:nvSpPr>
          <p:cNvPr id="11" name="TextBox 10"/>
          <p:cNvSpPr txBox="1"/>
          <p:nvPr/>
        </p:nvSpPr>
        <p:spPr>
          <a:xfrm>
            <a:off x="8131914" y="2889534"/>
            <a:ext cx="863563" cy="478376"/>
          </a:xfrm>
          <a:prstGeom prst="rect">
            <a:avLst/>
          </a:prstGeom>
          <a:noFill/>
        </p:spPr>
        <p:txBody>
          <a:bodyPr wrap="none" rtlCol="0">
            <a:spAutoFit/>
          </a:bodyPr>
          <a:lstStyle/>
          <a:p>
            <a:r>
              <a:rPr lang="en-US" sz="2448" b="1" dirty="0">
                <a:solidFill>
                  <a:srgbClr val="FFFFFF"/>
                </a:solidFill>
              </a:rPr>
              <a:t>Map</a:t>
            </a:r>
          </a:p>
        </p:txBody>
      </p:sp>
      <p:sp>
        <p:nvSpPr>
          <p:cNvPr id="12" name="TextBox 11"/>
          <p:cNvSpPr txBox="1"/>
          <p:nvPr/>
        </p:nvSpPr>
        <p:spPr>
          <a:xfrm>
            <a:off x="4686159" y="3373431"/>
            <a:ext cx="7755072" cy="374846"/>
          </a:xfrm>
          <a:prstGeom prst="rect">
            <a:avLst/>
          </a:prstGeom>
          <a:noFill/>
        </p:spPr>
        <p:txBody>
          <a:bodyPr wrap="none" rtlCol="0">
            <a:spAutoFit/>
          </a:bodyPr>
          <a:lstStyle/>
          <a:p>
            <a:r>
              <a:rPr lang="en-US" sz="1836" dirty="0">
                <a:solidFill>
                  <a:srgbClr val="FFFFFF"/>
                </a:solidFill>
              </a:rPr>
              <a:t>(the,1) (quick,1), (brown,1), (fox,1</a:t>
            </a:r>
            <a:r>
              <a:rPr lang="en-US" sz="1836" dirty="0" smtClean="0">
                <a:solidFill>
                  <a:srgbClr val="FFFFFF"/>
                </a:solidFill>
              </a:rPr>
              <a:t>), (jumps,2) </a:t>
            </a:r>
            <a:r>
              <a:rPr lang="en-US" sz="1836" dirty="0">
                <a:solidFill>
                  <a:srgbClr val="FFFFFF"/>
                </a:solidFill>
              </a:rPr>
              <a:t>(over,1), (the,1),(lazy,1),(dog,1)</a:t>
            </a:r>
          </a:p>
        </p:txBody>
      </p:sp>
      <p:sp>
        <p:nvSpPr>
          <p:cNvPr id="13" name="TextBox 12"/>
          <p:cNvSpPr txBox="1"/>
          <p:nvPr/>
        </p:nvSpPr>
        <p:spPr>
          <a:xfrm>
            <a:off x="7930852" y="3906697"/>
            <a:ext cx="1265686" cy="478376"/>
          </a:xfrm>
          <a:prstGeom prst="rect">
            <a:avLst/>
          </a:prstGeom>
          <a:noFill/>
        </p:spPr>
        <p:txBody>
          <a:bodyPr wrap="none" rtlCol="0">
            <a:spAutoFit/>
          </a:bodyPr>
          <a:lstStyle/>
          <a:p>
            <a:r>
              <a:rPr lang="en-US" sz="2448" b="1" dirty="0">
                <a:solidFill>
                  <a:srgbClr val="FFFFFF"/>
                </a:solidFill>
              </a:rPr>
              <a:t>Shuffle</a:t>
            </a:r>
          </a:p>
        </p:txBody>
      </p:sp>
      <p:sp>
        <p:nvSpPr>
          <p:cNvPr id="14" name="TextBox 13"/>
          <p:cNvSpPr txBox="1"/>
          <p:nvPr/>
        </p:nvSpPr>
        <p:spPr>
          <a:xfrm>
            <a:off x="4944243" y="4415643"/>
            <a:ext cx="7238905" cy="374846"/>
          </a:xfrm>
          <a:prstGeom prst="rect">
            <a:avLst/>
          </a:prstGeom>
          <a:noFill/>
        </p:spPr>
        <p:txBody>
          <a:bodyPr wrap="none" rtlCol="0">
            <a:spAutoFit/>
          </a:bodyPr>
          <a:lstStyle/>
          <a:p>
            <a:r>
              <a:rPr lang="en-US" sz="1836" dirty="0">
                <a:solidFill>
                  <a:srgbClr val="FFFFFF"/>
                </a:solidFill>
              </a:rPr>
              <a:t>(the,(1,1)) (quick,1), (brown,1), (fox,1</a:t>
            </a:r>
            <a:r>
              <a:rPr lang="en-US" sz="1836" dirty="0" smtClean="0">
                <a:solidFill>
                  <a:srgbClr val="FFFFFF"/>
                </a:solidFill>
              </a:rPr>
              <a:t>),(jumps,1) </a:t>
            </a:r>
            <a:r>
              <a:rPr lang="en-US" sz="1836" dirty="0">
                <a:solidFill>
                  <a:srgbClr val="FFFFFF"/>
                </a:solidFill>
              </a:rPr>
              <a:t>(over,1),(lazy,1),(dog,1)</a:t>
            </a:r>
          </a:p>
        </p:txBody>
      </p:sp>
      <p:sp>
        <p:nvSpPr>
          <p:cNvPr id="15" name="TextBox 14"/>
          <p:cNvSpPr txBox="1"/>
          <p:nvPr/>
        </p:nvSpPr>
        <p:spPr>
          <a:xfrm>
            <a:off x="7923364" y="4923861"/>
            <a:ext cx="1280662" cy="478376"/>
          </a:xfrm>
          <a:prstGeom prst="rect">
            <a:avLst/>
          </a:prstGeom>
          <a:noFill/>
        </p:spPr>
        <p:txBody>
          <a:bodyPr wrap="none" rtlCol="0">
            <a:spAutoFit/>
          </a:bodyPr>
          <a:lstStyle/>
          <a:p>
            <a:r>
              <a:rPr lang="en-US" sz="2448" b="1" dirty="0">
                <a:solidFill>
                  <a:srgbClr val="FFFFFF"/>
                </a:solidFill>
              </a:rPr>
              <a:t>Reduce</a:t>
            </a:r>
          </a:p>
        </p:txBody>
      </p:sp>
      <p:sp>
        <p:nvSpPr>
          <p:cNvPr id="16" name="TextBox 15"/>
          <p:cNvSpPr txBox="1"/>
          <p:nvPr/>
        </p:nvSpPr>
        <p:spPr>
          <a:xfrm>
            <a:off x="5036415" y="5402237"/>
            <a:ext cx="7054560" cy="374846"/>
          </a:xfrm>
          <a:prstGeom prst="rect">
            <a:avLst/>
          </a:prstGeom>
          <a:noFill/>
        </p:spPr>
        <p:txBody>
          <a:bodyPr wrap="none" rtlCol="0">
            <a:spAutoFit/>
          </a:bodyPr>
          <a:lstStyle/>
          <a:p>
            <a:r>
              <a:rPr lang="en-US" sz="1836" dirty="0">
                <a:solidFill>
                  <a:srgbClr val="FFFFFF"/>
                </a:solidFill>
              </a:rPr>
              <a:t>(the,2) (quick,1), (brown,1), (fox,1), </a:t>
            </a:r>
            <a:r>
              <a:rPr lang="en-US" sz="1836" dirty="0" smtClean="0">
                <a:solidFill>
                  <a:srgbClr val="FFFFFF"/>
                </a:solidFill>
              </a:rPr>
              <a:t>(jumps,1),(over,1</a:t>
            </a:r>
            <a:r>
              <a:rPr lang="en-US" sz="1836" dirty="0">
                <a:solidFill>
                  <a:srgbClr val="FFFFFF"/>
                </a:solidFill>
              </a:rPr>
              <a:t>), (lazy,1),(dog,1)</a:t>
            </a:r>
          </a:p>
        </p:txBody>
      </p:sp>
      <p:grpSp>
        <p:nvGrpSpPr>
          <p:cNvPr id="19" name="Group 18"/>
          <p:cNvGrpSpPr/>
          <p:nvPr/>
        </p:nvGrpSpPr>
        <p:grpSpPr>
          <a:xfrm>
            <a:off x="230090" y="3474942"/>
            <a:ext cx="4423931" cy="3209246"/>
            <a:chOff x="224734" y="3407115"/>
            <a:chExt cx="4337581" cy="3146605"/>
          </a:xfrm>
        </p:grpSpPr>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734" y="3902976"/>
              <a:ext cx="4337581" cy="2650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1472438" y="3407115"/>
              <a:ext cx="1438214" cy="531812"/>
            </a:xfrm>
            <a:prstGeom prst="rect">
              <a:avLst/>
            </a:prstGeom>
            <a:noFill/>
          </p:spPr>
          <p:txBody>
            <a:bodyPr wrap="none" rtlCol="0">
              <a:spAutoFit/>
            </a:bodyPr>
            <a:lstStyle/>
            <a:p>
              <a:r>
                <a:rPr lang="en-US" sz="2856" dirty="0">
                  <a:solidFill>
                    <a:srgbClr val="FFFFFF"/>
                  </a:solidFill>
                </a:rPr>
                <a:t>In Code</a:t>
              </a:r>
            </a:p>
          </p:txBody>
        </p:sp>
      </p:grpSp>
      <p:sp>
        <p:nvSpPr>
          <p:cNvPr id="20" name="TextBox 19"/>
          <p:cNvSpPr txBox="1"/>
          <p:nvPr/>
        </p:nvSpPr>
        <p:spPr>
          <a:xfrm>
            <a:off x="4868265" y="6299997"/>
            <a:ext cx="7390860" cy="414353"/>
          </a:xfrm>
          <a:prstGeom prst="rect">
            <a:avLst/>
          </a:prstGeom>
          <a:noFill/>
        </p:spPr>
        <p:txBody>
          <a:bodyPr wrap="none" rtlCol="0">
            <a:spAutoFit/>
          </a:bodyPr>
          <a:lstStyle/>
          <a:p>
            <a:r>
              <a:rPr lang="en-US" sz="2040" i="1" dirty="0">
                <a:solidFill>
                  <a:srgbClr val="FFFFFF"/>
                </a:solidFill>
              </a:rPr>
              <a:t> Then, scale to TB/PB of data over 10’s, 100’s or 1000’s of nodes</a:t>
            </a:r>
          </a:p>
        </p:txBody>
      </p:sp>
    </p:spTree>
    <p:extLst>
      <p:ext uri="{BB962C8B-B14F-4D97-AF65-F5344CB8AC3E}">
        <p14:creationId xmlns:p14="http://schemas.microsoft.com/office/powerpoint/2010/main" val="1696072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itle 2"/>
          <p:cNvSpPr>
            <a:spLocks noGrp="1"/>
          </p:cNvSpPr>
          <p:nvPr>
            <p:ph type="title"/>
          </p:nvPr>
        </p:nvSpPr>
        <p:spPr/>
        <p:txBody>
          <a:bodyPr/>
          <a:lstStyle/>
          <a:p>
            <a:r>
              <a:rPr lang="en-US" dirty="0" smtClean="0"/>
              <a:t>Map/Reduce in JavaScript</a:t>
            </a:r>
            <a:endParaRPr lang="en-US" dirty="0"/>
          </a:p>
        </p:txBody>
      </p:sp>
    </p:spTree>
    <p:extLst>
      <p:ext uri="{BB962C8B-B14F-4D97-AF65-F5344CB8AC3E}">
        <p14:creationId xmlns:p14="http://schemas.microsoft.com/office/powerpoint/2010/main" val="17510058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itle 2"/>
          <p:cNvSpPr>
            <a:spLocks noGrp="1"/>
          </p:cNvSpPr>
          <p:nvPr>
            <p:ph type="title"/>
          </p:nvPr>
        </p:nvSpPr>
        <p:spPr/>
        <p:txBody>
          <a:bodyPr/>
          <a:lstStyle/>
          <a:p>
            <a:r>
              <a:rPr lang="en-US" dirty="0" smtClean="0"/>
              <a:t>Map/Reduce in .NET</a:t>
            </a:r>
            <a:endParaRPr lang="en-US" dirty="0"/>
          </a:p>
        </p:txBody>
      </p:sp>
    </p:spTree>
    <p:extLst>
      <p:ext uri="{BB962C8B-B14F-4D97-AF65-F5344CB8AC3E}">
        <p14:creationId xmlns:p14="http://schemas.microsoft.com/office/powerpoint/2010/main" val="13003702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After </a:t>
            </a:r>
            <a:r>
              <a:rPr lang="en-US" dirty="0" err="1" smtClean="0"/>
              <a:t>Wordcount</a:t>
            </a:r>
            <a:r>
              <a:rPr lang="en-US" dirty="0" smtClean="0"/>
              <a:t>?</a:t>
            </a:r>
            <a:endParaRPr lang="en-US" dirty="0"/>
          </a:p>
        </p:txBody>
      </p:sp>
      <p:sp>
        <p:nvSpPr>
          <p:cNvPr id="3" name="Text Placeholder 2"/>
          <p:cNvSpPr>
            <a:spLocks noGrp="1"/>
          </p:cNvSpPr>
          <p:nvPr>
            <p:ph type="body" sz="quarter" idx="10"/>
          </p:nvPr>
        </p:nvSpPr>
        <p:spPr/>
        <p:txBody>
          <a:bodyPr/>
          <a:lstStyle/>
          <a:p>
            <a:r>
              <a:rPr lang="en-US" dirty="0" smtClean="0"/>
              <a:t>Reverse indexing</a:t>
            </a:r>
          </a:p>
          <a:p>
            <a:r>
              <a:rPr lang="en-US" dirty="0" smtClean="0"/>
              <a:t>Distributed data cleansing</a:t>
            </a:r>
          </a:p>
          <a:p>
            <a:r>
              <a:rPr lang="en-US" dirty="0" smtClean="0"/>
              <a:t>Data transformation</a:t>
            </a:r>
          </a:p>
          <a:p>
            <a:r>
              <a:rPr lang="en-US" dirty="0" smtClean="0"/>
              <a:t>Machine learning algorithms</a:t>
            </a:r>
          </a:p>
          <a:p>
            <a:r>
              <a:rPr lang="en-US" dirty="0" smtClean="0"/>
              <a:t>Traditional analytics</a:t>
            </a:r>
          </a:p>
          <a:p>
            <a:r>
              <a:rPr lang="en-US" dirty="0" smtClean="0"/>
              <a:t>Predictive analytics</a:t>
            </a:r>
            <a:endParaRPr lang="en-US" dirty="0"/>
          </a:p>
        </p:txBody>
      </p:sp>
      <p:sp>
        <p:nvSpPr>
          <p:cNvPr id="4" name="TextBox 3"/>
          <p:cNvSpPr txBox="1"/>
          <p:nvPr/>
        </p:nvSpPr>
        <p:spPr>
          <a:xfrm>
            <a:off x="7361237" y="5554662"/>
            <a:ext cx="4648200" cy="923330"/>
          </a:xfrm>
          <a:prstGeom prst="rect">
            <a:avLst/>
          </a:prstGeom>
          <a:noFill/>
        </p:spPr>
        <p:txBody>
          <a:bodyPr wrap="square" rtlCol="0">
            <a:spAutoFit/>
          </a:bodyPr>
          <a:lstStyle/>
          <a:p>
            <a:r>
              <a:rPr lang="en-US" dirty="0" smtClean="0">
                <a:solidFill>
                  <a:srgbClr val="FFFFFF"/>
                </a:solidFill>
              </a:rPr>
              <a:t>Recommended Reading: </a:t>
            </a:r>
            <a:br>
              <a:rPr lang="en-US" dirty="0" smtClean="0">
                <a:solidFill>
                  <a:srgbClr val="FFFFFF"/>
                </a:solidFill>
              </a:rPr>
            </a:br>
            <a:r>
              <a:rPr lang="en-US" dirty="0" smtClean="0">
                <a:solidFill>
                  <a:srgbClr val="FFFFFF"/>
                </a:solidFill>
                <a:hlinkClick r:id="rId2"/>
              </a:rPr>
              <a:t>Data-Intensive Text Processing with </a:t>
            </a:r>
            <a:r>
              <a:rPr lang="en-US" dirty="0" err="1" smtClean="0">
                <a:solidFill>
                  <a:srgbClr val="FFFFFF"/>
                </a:solidFill>
                <a:hlinkClick r:id="rId2"/>
              </a:rPr>
              <a:t>MapReduce</a:t>
            </a:r>
            <a:endParaRPr lang="en-US" dirty="0">
              <a:solidFill>
                <a:srgbClr val="FFFFFF"/>
              </a:solidFill>
            </a:endParaRPr>
          </a:p>
        </p:txBody>
      </p:sp>
    </p:spTree>
    <p:extLst>
      <p:ext uri="{BB962C8B-B14F-4D97-AF65-F5344CB8AC3E}">
        <p14:creationId xmlns:p14="http://schemas.microsoft.com/office/powerpoint/2010/main" val="13916420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Hive, Like SQL, Just Bigger</a:t>
            </a:r>
            <a:endParaRPr lang="en-US" dirty="0"/>
          </a:p>
        </p:txBody>
      </p:sp>
      <p:grpSp>
        <p:nvGrpSpPr>
          <p:cNvPr id="11" name="Group 10"/>
          <p:cNvGrpSpPr/>
          <p:nvPr/>
        </p:nvGrpSpPr>
        <p:grpSpPr>
          <a:xfrm>
            <a:off x="151630" y="2103111"/>
            <a:ext cx="6114898" cy="4891188"/>
            <a:chOff x="147806" y="2062061"/>
            <a:chExt cx="5995542" cy="4795718"/>
          </a:xfrm>
        </p:grpSpPr>
        <p:sp>
          <p:nvSpPr>
            <p:cNvPr id="5" name="Rectangle 1"/>
            <p:cNvSpPr>
              <a:spLocks noChangeArrowheads="1"/>
            </p:cNvSpPr>
            <p:nvPr/>
          </p:nvSpPr>
          <p:spPr bwMode="auto">
            <a:xfrm>
              <a:off x="218481" y="2456434"/>
              <a:ext cx="5924867" cy="440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60" tIns="46630" rIns="93260" bIns="46630" numCol="1" anchor="ctr" anchorCtr="0" compatLnSpc="1">
              <a:prstTxWarp prst="textNoShape">
                <a:avLst/>
              </a:prstTxWarp>
              <a:spAutoFit/>
            </a:bodyPr>
            <a:lstStyle/>
            <a:p>
              <a:pPr defTabSz="932597" eaLnBrk="0" fontAlgn="base" hangingPunct="0">
                <a:spcBef>
                  <a:spcPct val="0"/>
                </a:spcBef>
                <a:spcAft>
                  <a:spcPct val="0"/>
                </a:spcAft>
              </a:pPr>
              <a:r>
                <a:rPr lang="en-US" sz="1428" dirty="0">
                  <a:solidFill>
                    <a:srgbClr val="FFFFFF"/>
                  </a:solidFill>
                  <a:latin typeface="Consolas" panose="020B0609020204030204" pitchFamily="49" charset="0"/>
                  <a:cs typeface="Consolas" panose="020B0609020204030204" pitchFamily="49" charset="0"/>
                </a:rPr>
                <a:t>SELECT </a:t>
              </a:r>
            </a:p>
            <a:p>
              <a:pPr defTabSz="932597" eaLnBrk="0" fontAlgn="base" hangingPunct="0">
                <a:spcBef>
                  <a:spcPct val="0"/>
                </a:spcBef>
                <a:spcAft>
                  <a:spcPct val="0"/>
                </a:spcAft>
              </a:pPr>
              <a:r>
                <a:rPr lang="en-US" sz="1428" dirty="0">
                  <a:solidFill>
                    <a:srgbClr val="FFFFFF"/>
                  </a:solidFill>
                  <a:latin typeface="Consolas" panose="020B0609020204030204" pitchFamily="49" charset="0"/>
                  <a:cs typeface="Consolas" panose="020B0609020204030204" pitchFamily="49" charset="0"/>
                </a:rPr>
                <a:t>	</a:t>
              </a:r>
              <a:r>
                <a:rPr lang="en-US" sz="1428" dirty="0" err="1">
                  <a:solidFill>
                    <a:srgbClr val="FFFFFF"/>
                  </a:solidFill>
                  <a:latin typeface="Consolas" panose="020B0609020204030204" pitchFamily="49" charset="0"/>
                  <a:cs typeface="Consolas" panose="020B0609020204030204" pitchFamily="49" charset="0"/>
                </a:rPr>
                <a:t>airlinelocal.Origin</a:t>
              </a:r>
              <a:r>
                <a:rPr lang="en-US" sz="1428" dirty="0">
                  <a:solidFill>
                    <a:srgbClr val="FFFFFF"/>
                  </a:solidFill>
                  <a:latin typeface="Consolas" panose="020B0609020204030204" pitchFamily="49" charset="0"/>
                  <a:cs typeface="Consolas" panose="020B0609020204030204" pitchFamily="49" charset="0"/>
                </a:rPr>
                <a:t>,</a:t>
              </a:r>
            </a:p>
            <a:p>
              <a:pPr defTabSz="932597" eaLnBrk="0" fontAlgn="base" hangingPunct="0">
                <a:spcBef>
                  <a:spcPct val="0"/>
                </a:spcBef>
                <a:spcAft>
                  <a:spcPct val="0"/>
                </a:spcAft>
              </a:pPr>
              <a:r>
                <a:rPr lang="en-US" sz="1428" dirty="0">
                  <a:solidFill>
                    <a:srgbClr val="FFFFFF"/>
                  </a:solidFill>
                  <a:latin typeface="Consolas" panose="020B0609020204030204" pitchFamily="49" charset="0"/>
                  <a:cs typeface="Consolas" panose="020B0609020204030204" pitchFamily="49" charset="0"/>
                </a:rPr>
                <a:t>	</a:t>
              </a:r>
              <a:r>
                <a:rPr lang="en-US" sz="1428" dirty="0" err="1">
                  <a:solidFill>
                    <a:srgbClr val="FFFFFF"/>
                  </a:solidFill>
                  <a:latin typeface="Consolas" panose="020B0609020204030204" pitchFamily="49" charset="0"/>
                  <a:cs typeface="Consolas" panose="020B0609020204030204" pitchFamily="49" charset="0"/>
                </a:rPr>
                <a:t>airlinelocal.Dest</a:t>
              </a:r>
              <a:r>
                <a:rPr lang="en-US" sz="1428" dirty="0">
                  <a:solidFill>
                    <a:srgbClr val="FFFFFF"/>
                  </a:solidFill>
                  <a:latin typeface="Consolas" panose="020B0609020204030204" pitchFamily="49" charset="0"/>
                  <a:cs typeface="Consolas" panose="020B0609020204030204" pitchFamily="49" charset="0"/>
                </a:rPr>
                <a:t>, </a:t>
              </a:r>
            </a:p>
            <a:p>
              <a:pPr defTabSz="932597" eaLnBrk="0" fontAlgn="base" hangingPunct="0">
                <a:spcBef>
                  <a:spcPct val="0"/>
                </a:spcBef>
                <a:spcAft>
                  <a:spcPct val="0"/>
                </a:spcAft>
              </a:pPr>
              <a:r>
                <a:rPr lang="en-US" sz="1428" dirty="0">
                  <a:solidFill>
                    <a:srgbClr val="FFFFFF"/>
                  </a:solidFill>
                  <a:latin typeface="Consolas" panose="020B0609020204030204" pitchFamily="49" charset="0"/>
                  <a:cs typeface="Consolas" panose="020B0609020204030204" pitchFamily="49" charset="0"/>
                </a:rPr>
                <a:t>	</a:t>
              </a:r>
              <a:r>
                <a:rPr lang="en-US" sz="1428" dirty="0" err="1">
                  <a:solidFill>
                    <a:srgbClr val="FFFFFF"/>
                  </a:solidFill>
                  <a:latin typeface="Consolas" panose="020B0609020204030204" pitchFamily="49" charset="0"/>
                  <a:cs typeface="Consolas" panose="020B0609020204030204" pitchFamily="49" charset="0"/>
                </a:rPr>
                <a:t>airlinelocal.Carrier</a:t>
              </a:r>
              <a:r>
                <a:rPr lang="en-US" sz="1428" dirty="0">
                  <a:solidFill>
                    <a:srgbClr val="FFFFFF"/>
                  </a:solidFill>
                  <a:latin typeface="Consolas" panose="020B0609020204030204" pitchFamily="49" charset="0"/>
                  <a:cs typeface="Consolas" panose="020B0609020204030204" pitchFamily="49" charset="0"/>
                </a:rPr>
                <a:t>, </a:t>
              </a:r>
            </a:p>
            <a:p>
              <a:pPr defTabSz="932597" eaLnBrk="0" fontAlgn="base" hangingPunct="0">
                <a:spcBef>
                  <a:spcPct val="0"/>
                </a:spcBef>
                <a:spcAft>
                  <a:spcPct val="0"/>
                </a:spcAft>
              </a:pPr>
              <a:r>
                <a:rPr lang="en-US" sz="1428" dirty="0">
                  <a:solidFill>
                    <a:srgbClr val="FFFFFF"/>
                  </a:solidFill>
                  <a:latin typeface="Consolas" panose="020B0609020204030204" pitchFamily="49" charset="0"/>
                  <a:cs typeface="Consolas" panose="020B0609020204030204" pitchFamily="49" charset="0"/>
                </a:rPr>
                <a:t>	AVG(</a:t>
              </a:r>
              <a:r>
                <a:rPr lang="en-US" sz="1428" dirty="0" err="1">
                  <a:solidFill>
                    <a:srgbClr val="FFFFFF"/>
                  </a:solidFill>
                  <a:latin typeface="Consolas" panose="020B0609020204030204" pitchFamily="49" charset="0"/>
                  <a:cs typeface="Consolas" panose="020B0609020204030204" pitchFamily="49" charset="0"/>
                </a:rPr>
                <a:t>averagearrivaldelay</a:t>
              </a:r>
              <a:r>
                <a:rPr lang="en-US" sz="1428" dirty="0">
                  <a:solidFill>
                    <a:srgbClr val="FFFFFF"/>
                  </a:solidFill>
                  <a:latin typeface="Consolas" panose="020B0609020204030204" pitchFamily="49" charset="0"/>
                  <a:cs typeface="Consolas" panose="020B0609020204030204" pitchFamily="49" charset="0"/>
                </a:rPr>
                <a:t> – </a:t>
              </a:r>
            </a:p>
            <a:p>
              <a:pPr defTabSz="932597" eaLnBrk="0" fontAlgn="base" hangingPunct="0">
                <a:spcBef>
                  <a:spcPct val="0"/>
                </a:spcBef>
                <a:spcAft>
                  <a:spcPct val="0"/>
                </a:spcAft>
              </a:pPr>
              <a:r>
                <a:rPr lang="en-US" sz="1428" dirty="0">
                  <a:solidFill>
                    <a:srgbClr val="FFFFFF"/>
                  </a:solidFill>
                  <a:latin typeface="Consolas" panose="020B0609020204030204" pitchFamily="49" charset="0"/>
                  <a:cs typeface="Consolas" panose="020B0609020204030204" pitchFamily="49" charset="0"/>
                </a:rPr>
                <a:t>		</a:t>
              </a:r>
              <a:r>
                <a:rPr lang="en-US" sz="1428" dirty="0" err="1">
                  <a:solidFill>
                    <a:srgbClr val="FFFFFF"/>
                  </a:solidFill>
                  <a:latin typeface="Consolas" panose="020B0609020204030204" pitchFamily="49" charset="0"/>
                  <a:cs typeface="Consolas" panose="020B0609020204030204" pitchFamily="49" charset="0"/>
                </a:rPr>
                <a:t>airlinelocal.ArrDelayMinutes</a:t>
              </a:r>
              <a:r>
                <a:rPr lang="en-US" sz="1428" dirty="0">
                  <a:solidFill>
                    <a:srgbClr val="FFFFFF"/>
                  </a:solidFill>
                  <a:latin typeface="Consolas" panose="020B0609020204030204" pitchFamily="49" charset="0"/>
                  <a:cs typeface="Consolas" panose="020B0609020204030204" pitchFamily="49" charset="0"/>
                </a:rPr>
                <a:t>) </a:t>
              </a:r>
            </a:p>
            <a:p>
              <a:pPr defTabSz="932597" eaLnBrk="0" fontAlgn="base" hangingPunct="0">
                <a:spcBef>
                  <a:spcPct val="0"/>
                </a:spcBef>
                <a:spcAft>
                  <a:spcPct val="0"/>
                </a:spcAft>
              </a:pPr>
              <a:r>
                <a:rPr lang="en-US" sz="1428" dirty="0">
                  <a:solidFill>
                    <a:srgbClr val="FFFFFF"/>
                  </a:solidFill>
                  <a:latin typeface="Consolas" panose="020B0609020204030204" pitchFamily="49" charset="0"/>
                  <a:cs typeface="Consolas" panose="020B0609020204030204" pitchFamily="49" charset="0"/>
                </a:rPr>
                <a:t>		as </a:t>
              </a:r>
              <a:r>
                <a:rPr lang="en-US" sz="1428" dirty="0" err="1">
                  <a:solidFill>
                    <a:srgbClr val="FFFFFF"/>
                  </a:solidFill>
                  <a:latin typeface="Consolas" panose="020B0609020204030204" pitchFamily="49" charset="0"/>
                  <a:cs typeface="Consolas" panose="020B0609020204030204" pitchFamily="49" charset="0"/>
                </a:rPr>
                <a:t>AvgDiffFromAverage</a:t>
              </a:r>
              <a:endParaRPr lang="en-US" sz="1428" dirty="0">
                <a:solidFill>
                  <a:srgbClr val="FFFFFF"/>
                </a:solidFill>
                <a:latin typeface="Consolas" panose="020B0609020204030204" pitchFamily="49" charset="0"/>
                <a:cs typeface="Consolas" panose="020B0609020204030204" pitchFamily="49" charset="0"/>
              </a:endParaRPr>
            </a:p>
            <a:p>
              <a:pPr defTabSz="932597" eaLnBrk="0" fontAlgn="base" hangingPunct="0">
                <a:spcBef>
                  <a:spcPct val="0"/>
                </a:spcBef>
                <a:spcAft>
                  <a:spcPct val="0"/>
                </a:spcAft>
              </a:pPr>
              <a:r>
                <a:rPr lang="en-US" sz="1428" dirty="0">
                  <a:solidFill>
                    <a:srgbClr val="FFFFFF"/>
                  </a:solidFill>
                  <a:latin typeface="Consolas" panose="020B0609020204030204" pitchFamily="49" charset="0"/>
                  <a:cs typeface="Consolas" panose="020B0609020204030204" pitchFamily="49" charset="0"/>
                </a:rPr>
                <a:t>FROM </a:t>
              </a:r>
            </a:p>
            <a:p>
              <a:pPr defTabSz="932597" eaLnBrk="0" fontAlgn="base" hangingPunct="0">
                <a:spcBef>
                  <a:spcPct val="0"/>
                </a:spcBef>
                <a:spcAft>
                  <a:spcPct val="0"/>
                </a:spcAft>
              </a:pPr>
              <a:r>
                <a:rPr lang="en-US" sz="1428" dirty="0">
                  <a:solidFill>
                    <a:srgbClr val="FFFFFF"/>
                  </a:solidFill>
                  <a:latin typeface="Consolas" panose="020B0609020204030204" pitchFamily="49" charset="0"/>
                  <a:cs typeface="Consolas" panose="020B0609020204030204" pitchFamily="49" charset="0"/>
                </a:rPr>
                <a:t>	</a:t>
              </a:r>
              <a:r>
                <a:rPr lang="en-US" sz="1428" dirty="0" err="1">
                  <a:solidFill>
                    <a:srgbClr val="FFFFFF"/>
                  </a:solidFill>
                  <a:latin typeface="Consolas" panose="020B0609020204030204" pitchFamily="49" charset="0"/>
                  <a:cs typeface="Consolas" panose="020B0609020204030204" pitchFamily="49" charset="0"/>
                </a:rPr>
                <a:t>airlinelocal</a:t>
              </a:r>
              <a:r>
                <a:rPr lang="en-US" sz="1428" dirty="0">
                  <a:solidFill>
                    <a:srgbClr val="FFFFFF"/>
                  </a:solidFill>
                  <a:latin typeface="Consolas" panose="020B0609020204030204" pitchFamily="49" charset="0"/>
                  <a:cs typeface="Consolas" panose="020B0609020204030204" pitchFamily="49" charset="0"/>
                </a:rPr>
                <a:t> </a:t>
              </a:r>
            </a:p>
            <a:p>
              <a:pPr defTabSz="932597" eaLnBrk="0" fontAlgn="base" hangingPunct="0">
                <a:spcBef>
                  <a:spcPct val="0"/>
                </a:spcBef>
                <a:spcAft>
                  <a:spcPct val="0"/>
                </a:spcAft>
              </a:pPr>
              <a:r>
                <a:rPr lang="en-US" sz="1428" dirty="0">
                  <a:solidFill>
                    <a:srgbClr val="FFFFFF"/>
                  </a:solidFill>
                  <a:latin typeface="Consolas" panose="020B0609020204030204" pitchFamily="49" charset="0"/>
                  <a:cs typeface="Consolas" panose="020B0609020204030204" pitchFamily="49" charset="0"/>
                </a:rPr>
                <a:t>JOIN </a:t>
              </a:r>
            </a:p>
            <a:p>
              <a:pPr defTabSz="932597" eaLnBrk="0" fontAlgn="base" hangingPunct="0">
                <a:spcBef>
                  <a:spcPct val="0"/>
                </a:spcBef>
                <a:spcAft>
                  <a:spcPct val="0"/>
                </a:spcAft>
              </a:pPr>
              <a:r>
                <a:rPr lang="en-US" sz="1428" dirty="0">
                  <a:solidFill>
                    <a:srgbClr val="FFFFFF"/>
                  </a:solidFill>
                  <a:latin typeface="Consolas" panose="020B0609020204030204" pitchFamily="49" charset="0"/>
                  <a:cs typeface="Consolas" panose="020B0609020204030204" pitchFamily="49" charset="0"/>
                </a:rPr>
                <a:t>	</a:t>
              </a:r>
              <a:r>
                <a:rPr lang="en-US" sz="1428" dirty="0" err="1">
                  <a:solidFill>
                    <a:srgbClr val="FFFFFF"/>
                  </a:solidFill>
                  <a:latin typeface="Consolas" panose="020B0609020204030204" pitchFamily="49" charset="0"/>
                  <a:cs typeface="Consolas" panose="020B0609020204030204" pitchFamily="49" charset="0"/>
                </a:rPr>
                <a:t>reallybadroutes</a:t>
              </a:r>
              <a:r>
                <a:rPr lang="en-US" sz="1428" dirty="0">
                  <a:solidFill>
                    <a:srgbClr val="FFFFFF"/>
                  </a:solidFill>
                  <a:latin typeface="Consolas" panose="020B0609020204030204" pitchFamily="49" charset="0"/>
                  <a:cs typeface="Consolas" panose="020B0609020204030204" pitchFamily="49" charset="0"/>
                </a:rPr>
                <a:t> </a:t>
              </a:r>
            </a:p>
            <a:p>
              <a:pPr defTabSz="932597" eaLnBrk="0" fontAlgn="base" hangingPunct="0">
                <a:spcBef>
                  <a:spcPct val="0"/>
                </a:spcBef>
                <a:spcAft>
                  <a:spcPct val="0"/>
                </a:spcAft>
              </a:pPr>
              <a:r>
                <a:rPr lang="en-US" sz="1428" dirty="0">
                  <a:solidFill>
                    <a:srgbClr val="FFFFFF"/>
                  </a:solidFill>
                  <a:latin typeface="Consolas" panose="020B0609020204030204" pitchFamily="49" charset="0"/>
                  <a:cs typeface="Consolas" panose="020B0609020204030204" pitchFamily="49" charset="0"/>
                </a:rPr>
                <a:t>ON </a:t>
              </a:r>
            </a:p>
            <a:p>
              <a:pPr defTabSz="932597" eaLnBrk="0" fontAlgn="base" hangingPunct="0">
                <a:spcBef>
                  <a:spcPct val="0"/>
                </a:spcBef>
                <a:spcAft>
                  <a:spcPct val="0"/>
                </a:spcAft>
              </a:pPr>
              <a:r>
                <a:rPr lang="en-US" sz="1428" dirty="0">
                  <a:solidFill>
                    <a:srgbClr val="FFFFFF"/>
                  </a:solidFill>
                  <a:latin typeface="Consolas" panose="020B0609020204030204" pitchFamily="49" charset="0"/>
                  <a:cs typeface="Consolas" panose="020B0609020204030204" pitchFamily="49" charset="0"/>
                </a:rPr>
                <a:t>	(</a:t>
              </a:r>
              <a:r>
                <a:rPr lang="en-US" sz="1428" dirty="0" err="1">
                  <a:solidFill>
                    <a:srgbClr val="FFFFFF"/>
                  </a:solidFill>
                  <a:latin typeface="Consolas" panose="020B0609020204030204" pitchFamily="49" charset="0"/>
                  <a:cs typeface="Consolas" panose="020B0609020204030204" pitchFamily="49" charset="0"/>
                </a:rPr>
                <a:t>airlinelocal.Origin</a:t>
              </a:r>
              <a:r>
                <a:rPr lang="en-US" sz="1428" dirty="0">
                  <a:solidFill>
                    <a:srgbClr val="FFFFFF"/>
                  </a:solidFill>
                  <a:latin typeface="Consolas" panose="020B0609020204030204" pitchFamily="49" charset="0"/>
                  <a:cs typeface="Consolas" panose="020B0609020204030204" pitchFamily="49" charset="0"/>
                </a:rPr>
                <a:t> = </a:t>
              </a:r>
              <a:r>
                <a:rPr lang="en-US" sz="1428" dirty="0" err="1">
                  <a:solidFill>
                    <a:srgbClr val="FFFFFF"/>
                  </a:solidFill>
                  <a:latin typeface="Consolas" panose="020B0609020204030204" pitchFamily="49" charset="0"/>
                  <a:cs typeface="Consolas" panose="020B0609020204030204" pitchFamily="49" charset="0"/>
                </a:rPr>
                <a:t>reallybadroutes.Origin</a:t>
              </a:r>
              <a:r>
                <a:rPr lang="en-US" sz="1428" dirty="0">
                  <a:solidFill>
                    <a:srgbClr val="FFFFFF"/>
                  </a:solidFill>
                  <a:latin typeface="Consolas" panose="020B0609020204030204" pitchFamily="49" charset="0"/>
                  <a:cs typeface="Consolas" panose="020B0609020204030204" pitchFamily="49" charset="0"/>
                </a:rPr>
                <a:t> AND </a:t>
              </a:r>
            </a:p>
            <a:p>
              <a:pPr defTabSz="932597" eaLnBrk="0" fontAlgn="base" hangingPunct="0">
                <a:spcBef>
                  <a:spcPct val="0"/>
                </a:spcBef>
                <a:spcAft>
                  <a:spcPct val="0"/>
                </a:spcAft>
              </a:pPr>
              <a:r>
                <a:rPr lang="en-US" sz="1428" dirty="0">
                  <a:solidFill>
                    <a:srgbClr val="FFFFFF"/>
                  </a:solidFill>
                  <a:latin typeface="Consolas" panose="020B0609020204030204" pitchFamily="49" charset="0"/>
                  <a:cs typeface="Consolas" panose="020B0609020204030204" pitchFamily="49" charset="0"/>
                </a:rPr>
                <a:t>	</a:t>
              </a:r>
              <a:r>
                <a:rPr lang="en-US" sz="1428" dirty="0" err="1">
                  <a:solidFill>
                    <a:srgbClr val="FFFFFF"/>
                  </a:solidFill>
                  <a:latin typeface="Consolas" panose="020B0609020204030204" pitchFamily="49" charset="0"/>
                  <a:cs typeface="Consolas" panose="020B0609020204030204" pitchFamily="49" charset="0"/>
                </a:rPr>
                <a:t>airlinelocal.Dest</a:t>
              </a:r>
              <a:r>
                <a:rPr lang="en-US" sz="1428" dirty="0">
                  <a:solidFill>
                    <a:srgbClr val="FFFFFF"/>
                  </a:solidFill>
                  <a:latin typeface="Consolas" panose="020B0609020204030204" pitchFamily="49" charset="0"/>
                  <a:cs typeface="Consolas" panose="020B0609020204030204" pitchFamily="49" charset="0"/>
                </a:rPr>
                <a:t> = </a:t>
              </a:r>
              <a:r>
                <a:rPr lang="en-US" sz="1428" dirty="0" err="1">
                  <a:solidFill>
                    <a:srgbClr val="FFFFFF"/>
                  </a:solidFill>
                  <a:latin typeface="Consolas" panose="020B0609020204030204" pitchFamily="49" charset="0"/>
                  <a:cs typeface="Consolas" panose="020B0609020204030204" pitchFamily="49" charset="0"/>
                </a:rPr>
                <a:t>reallybadroutes.Dest</a:t>
              </a:r>
              <a:r>
                <a:rPr lang="en-US" sz="1428" dirty="0">
                  <a:solidFill>
                    <a:srgbClr val="FFFFFF"/>
                  </a:solidFill>
                  <a:latin typeface="Consolas" panose="020B0609020204030204" pitchFamily="49" charset="0"/>
                  <a:cs typeface="Consolas" panose="020B0609020204030204" pitchFamily="49" charset="0"/>
                </a:rPr>
                <a:t>) </a:t>
              </a:r>
            </a:p>
            <a:p>
              <a:pPr defTabSz="932597" eaLnBrk="0" fontAlgn="base" hangingPunct="0">
                <a:spcBef>
                  <a:spcPct val="0"/>
                </a:spcBef>
                <a:spcAft>
                  <a:spcPct val="0"/>
                </a:spcAft>
              </a:pPr>
              <a:r>
                <a:rPr lang="en-US" sz="1428" dirty="0">
                  <a:solidFill>
                    <a:srgbClr val="FFFFFF"/>
                  </a:solidFill>
                  <a:latin typeface="Consolas" panose="020B0609020204030204" pitchFamily="49" charset="0"/>
                  <a:cs typeface="Consolas" panose="020B0609020204030204" pitchFamily="49" charset="0"/>
                </a:rPr>
                <a:t>GROUP BY </a:t>
              </a:r>
            </a:p>
            <a:p>
              <a:pPr defTabSz="932597" eaLnBrk="0" fontAlgn="base" hangingPunct="0">
                <a:spcBef>
                  <a:spcPct val="0"/>
                </a:spcBef>
                <a:spcAft>
                  <a:spcPct val="0"/>
                </a:spcAft>
              </a:pPr>
              <a:r>
                <a:rPr lang="en-US" sz="1428" dirty="0">
                  <a:solidFill>
                    <a:srgbClr val="FFFFFF"/>
                  </a:solidFill>
                  <a:latin typeface="Consolas" panose="020B0609020204030204" pitchFamily="49" charset="0"/>
                  <a:cs typeface="Consolas" panose="020B0609020204030204" pitchFamily="49" charset="0"/>
                </a:rPr>
                <a:t>	</a:t>
              </a:r>
              <a:r>
                <a:rPr lang="en-US" sz="1428" dirty="0" err="1">
                  <a:solidFill>
                    <a:srgbClr val="FFFFFF"/>
                  </a:solidFill>
                  <a:latin typeface="Consolas" panose="020B0609020204030204" pitchFamily="49" charset="0"/>
                  <a:cs typeface="Consolas" panose="020B0609020204030204" pitchFamily="49" charset="0"/>
                </a:rPr>
                <a:t>airlinelocal.Origin</a:t>
              </a:r>
              <a:r>
                <a:rPr lang="en-US" sz="1428" dirty="0">
                  <a:solidFill>
                    <a:srgbClr val="FFFFFF"/>
                  </a:solidFill>
                  <a:latin typeface="Consolas" panose="020B0609020204030204" pitchFamily="49" charset="0"/>
                  <a:cs typeface="Consolas" panose="020B0609020204030204" pitchFamily="49" charset="0"/>
                </a:rPr>
                <a:t>, </a:t>
              </a:r>
            </a:p>
            <a:p>
              <a:pPr defTabSz="932597" eaLnBrk="0" fontAlgn="base" hangingPunct="0">
                <a:spcBef>
                  <a:spcPct val="0"/>
                </a:spcBef>
                <a:spcAft>
                  <a:spcPct val="0"/>
                </a:spcAft>
              </a:pPr>
              <a:r>
                <a:rPr lang="en-US" sz="1428" dirty="0">
                  <a:solidFill>
                    <a:srgbClr val="FFFFFF"/>
                  </a:solidFill>
                  <a:latin typeface="Consolas" panose="020B0609020204030204" pitchFamily="49" charset="0"/>
                  <a:cs typeface="Consolas" panose="020B0609020204030204" pitchFamily="49" charset="0"/>
                </a:rPr>
                <a:t>	</a:t>
              </a:r>
              <a:r>
                <a:rPr lang="en-US" sz="1428" dirty="0" err="1">
                  <a:solidFill>
                    <a:srgbClr val="FFFFFF"/>
                  </a:solidFill>
                  <a:latin typeface="Consolas" panose="020B0609020204030204" pitchFamily="49" charset="0"/>
                  <a:cs typeface="Consolas" panose="020B0609020204030204" pitchFamily="49" charset="0"/>
                </a:rPr>
                <a:t>airlinelocal.Dest</a:t>
              </a:r>
              <a:r>
                <a:rPr lang="en-US" sz="1428" dirty="0">
                  <a:solidFill>
                    <a:srgbClr val="FFFFFF"/>
                  </a:solidFill>
                  <a:latin typeface="Consolas" panose="020B0609020204030204" pitchFamily="49" charset="0"/>
                  <a:cs typeface="Consolas" panose="020B0609020204030204" pitchFamily="49" charset="0"/>
                </a:rPr>
                <a:t>, </a:t>
              </a:r>
            </a:p>
            <a:p>
              <a:pPr defTabSz="932597" eaLnBrk="0" fontAlgn="base" hangingPunct="0">
                <a:spcBef>
                  <a:spcPct val="0"/>
                </a:spcBef>
                <a:spcAft>
                  <a:spcPct val="0"/>
                </a:spcAft>
              </a:pPr>
              <a:r>
                <a:rPr lang="en-US" sz="1428" dirty="0">
                  <a:solidFill>
                    <a:srgbClr val="FFFFFF"/>
                  </a:solidFill>
                  <a:latin typeface="Consolas" panose="020B0609020204030204" pitchFamily="49" charset="0"/>
                  <a:cs typeface="Consolas" panose="020B0609020204030204" pitchFamily="49" charset="0"/>
                </a:rPr>
                <a:t>	</a:t>
              </a:r>
              <a:r>
                <a:rPr lang="en-US" sz="1428" dirty="0" err="1">
                  <a:solidFill>
                    <a:srgbClr val="FFFFFF"/>
                  </a:solidFill>
                  <a:latin typeface="Consolas" panose="020B0609020204030204" pitchFamily="49" charset="0"/>
                  <a:cs typeface="Consolas" panose="020B0609020204030204" pitchFamily="49" charset="0"/>
                </a:rPr>
                <a:t>airlinelocal.Carrier</a:t>
              </a:r>
              <a:r>
                <a:rPr lang="en-US" sz="1428" dirty="0">
                  <a:solidFill>
                    <a:srgbClr val="FFFFFF"/>
                  </a:solidFill>
                  <a:latin typeface="Consolas" panose="020B0609020204030204" pitchFamily="49" charset="0"/>
                  <a:cs typeface="Consolas" panose="020B0609020204030204" pitchFamily="49" charset="0"/>
                </a:rPr>
                <a:t> </a:t>
              </a:r>
            </a:p>
            <a:p>
              <a:pPr defTabSz="932597" eaLnBrk="0" fontAlgn="base" hangingPunct="0">
                <a:spcBef>
                  <a:spcPct val="0"/>
                </a:spcBef>
                <a:spcAft>
                  <a:spcPct val="0"/>
                </a:spcAft>
              </a:pPr>
              <a:r>
                <a:rPr lang="en-US" sz="1428" dirty="0">
                  <a:solidFill>
                    <a:srgbClr val="FFFFFF"/>
                  </a:solidFill>
                  <a:latin typeface="Consolas" panose="020B0609020204030204" pitchFamily="49" charset="0"/>
                  <a:cs typeface="Consolas" panose="020B0609020204030204" pitchFamily="49" charset="0"/>
                </a:rPr>
                <a:t>ORDER By </a:t>
              </a:r>
            </a:p>
            <a:p>
              <a:pPr defTabSz="932597" eaLnBrk="0" fontAlgn="base" hangingPunct="0">
                <a:spcBef>
                  <a:spcPct val="0"/>
                </a:spcBef>
                <a:spcAft>
                  <a:spcPct val="0"/>
                </a:spcAft>
              </a:pPr>
              <a:r>
                <a:rPr lang="en-US" sz="1428" dirty="0">
                  <a:solidFill>
                    <a:srgbClr val="FFFFFF"/>
                  </a:solidFill>
                  <a:latin typeface="Consolas" panose="020B0609020204030204" pitchFamily="49" charset="0"/>
                  <a:cs typeface="Consolas" panose="020B0609020204030204" pitchFamily="49" charset="0"/>
                </a:rPr>
                <a:t>	</a:t>
              </a:r>
              <a:r>
                <a:rPr lang="en-US" sz="1428" dirty="0" err="1">
                  <a:solidFill>
                    <a:srgbClr val="FFFFFF"/>
                  </a:solidFill>
                  <a:latin typeface="Consolas" panose="020B0609020204030204" pitchFamily="49" charset="0"/>
                  <a:cs typeface="Consolas" panose="020B0609020204030204" pitchFamily="49" charset="0"/>
                </a:rPr>
                <a:t>AvgDiffFromAverage</a:t>
              </a:r>
              <a:r>
                <a:rPr lang="en-US" sz="1428" dirty="0">
                  <a:solidFill>
                    <a:srgbClr val="FFFFFF"/>
                  </a:solidFill>
                  <a:latin typeface="Consolas" panose="020B0609020204030204" pitchFamily="49" charset="0"/>
                  <a:cs typeface="Consolas" panose="020B0609020204030204" pitchFamily="49" charset="0"/>
                </a:rPr>
                <a:t> DESC </a:t>
              </a:r>
              <a:endParaRPr lang="en-US" sz="3264" dirty="0">
                <a:solidFill>
                  <a:srgbClr val="FFFFFF"/>
                </a:solidFill>
                <a:latin typeface="Consolas" panose="020B0609020204030204" pitchFamily="49" charset="0"/>
                <a:cs typeface="Consolas" panose="020B0609020204030204" pitchFamily="49" charset="0"/>
              </a:endParaRPr>
            </a:p>
          </p:txBody>
        </p:sp>
        <p:sp>
          <p:nvSpPr>
            <p:cNvPr id="6" name="TextBox 5"/>
            <p:cNvSpPr txBox="1"/>
            <p:nvPr/>
          </p:nvSpPr>
          <p:spPr>
            <a:xfrm>
              <a:off x="147806" y="2062061"/>
              <a:ext cx="1667636" cy="531812"/>
            </a:xfrm>
            <a:prstGeom prst="rect">
              <a:avLst/>
            </a:prstGeom>
            <a:noFill/>
          </p:spPr>
          <p:txBody>
            <a:bodyPr wrap="none" rtlCol="0">
              <a:spAutoFit/>
            </a:bodyPr>
            <a:lstStyle/>
            <a:p>
              <a:r>
                <a:rPr lang="en-US" sz="2856" dirty="0">
                  <a:solidFill>
                    <a:srgbClr val="FFFFFF"/>
                  </a:solidFill>
                </a:rPr>
                <a:t>You write</a:t>
              </a:r>
            </a:p>
          </p:txBody>
        </p:sp>
      </p:grpSp>
      <p:sp>
        <p:nvSpPr>
          <p:cNvPr id="7" name="TextBox 6"/>
          <p:cNvSpPr txBox="1"/>
          <p:nvPr/>
        </p:nvSpPr>
        <p:spPr>
          <a:xfrm>
            <a:off x="9448503" y="2103111"/>
            <a:ext cx="3037017" cy="542399"/>
          </a:xfrm>
          <a:prstGeom prst="rect">
            <a:avLst/>
          </a:prstGeom>
          <a:noFill/>
        </p:spPr>
        <p:txBody>
          <a:bodyPr wrap="none" rtlCol="0">
            <a:spAutoFit/>
          </a:bodyPr>
          <a:lstStyle/>
          <a:p>
            <a:r>
              <a:rPr lang="en-US" sz="2856" dirty="0" err="1">
                <a:solidFill>
                  <a:srgbClr val="FFFFFF"/>
                </a:solidFill>
              </a:rPr>
              <a:t>Hadoop</a:t>
            </a:r>
            <a:r>
              <a:rPr lang="en-US" sz="2856" dirty="0">
                <a:solidFill>
                  <a:srgbClr val="FFFFFF"/>
                </a:solidFill>
              </a:rPr>
              <a:t> Executes</a:t>
            </a:r>
          </a:p>
        </p:txBody>
      </p:sp>
      <p:sp>
        <p:nvSpPr>
          <p:cNvPr id="9" name="TextBox 8"/>
          <p:cNvSpPr txBox="1"/>
          <p:nvPr/>
        </p:nvSpPr>
        <p:spPr>
          <a:xfrm>
            <a:off x="6483675" y="2103111"/>
            <a:ext cx="2540462" cy="542399"/>
          </a:xfrm>
          <a:prstGeom prst="rect">
            <a:avLst/>
          </a:prstGeom>
          <a:noFill/>
        </p:spPr>
        <p:txBody>
          <a:bodyPr wrap="none" rtlCol="0">
            <a:spAutoFit/>
          </a:bodyPr>
          <a:lstStyle/>
          <a:p>
            <a:r>
              <a:rPr lang="en-US" sz="2856" dirty="0">
                <a:solidFill>
                  <a:srgbClr val="FFFFFF"/>
                </a:solidFill>
              </a:rPr>
              <a:t>Hive Compiles</a:t>
            </a:r>
          </a:p>
        </p:txBody>
      </p:sp>
      <p:sp>
        <p:nvSpPr>
          <p:cNvPr id="14" name="Left Brace 13"/>
          <p:cNvSpPr/>
          <p:nvPr/>
        </p:nvSpPr>
        <p:spPr>
          <a:xfrm>
            <a:off x="9241679" y="3201052"/>
            <a:ext cx="362176" cy="2806865"/>
          </a:xfrm>
          <a:prstGeom prst="leftBrace">
            <a:avLst/>
          </a:prstGeom>
          <a:ln w="38100">
            <a:solidFill>
              <a:schemeClr val="accent5"/>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1836">
              <a:solidFill>
                <a:srgbClr val="FFFFFF"/>
              </a:solidFill>
            </a:endParaRPr>
          </a:p>
        </p:txBody>
      </p:sp>
      <p:sp>
        <p:nvSpPr>
          <p:cNvPr id="15" name="TextBox 14"/>
          <p:cNvSpPr txBox="1"/>
          <p:nvPr/>
        </p:nvSpPr>
        <p:spPr>
          <a:xfrm>
            <a:off x="9791312" y="3992372"/>
            <a:ext cx="2351400" cy="1246721"/>
          </a:xfrm>
          <a:prstGeom prst="rect">
            <a:avLst/>
          </a:prstGeom>
          <a:noFill/>
        </p:spPr>
        <p:txBody>
          <a:bodyPr wrap="none" rtlCol="0">
            <a:spAutoFit/>
          </a:bodyPr>
          <a:lstStyle/>
          <a:p>
            <a:r>
              <a:rPr lang="en-US" sz="1836" dirty="0">
                <a:solidFill>
                  <a:srgbClr val="FFFFFF"/>
                </a:solidFill>
              </a:rPr>
              <a:t>Hive M/R Filter</a:t>
            </a:r>
          </a:p>
          <a:p>
            <a:r>
              <a:rPr lang="en-US" sz="1836" dirty="0">
                <a:solidFill>
                  <a:srgbClr val="FFFFFF"/>
                </a:solidFill>
              </a:rPr>
              <a:t>Hive M/R Join</a:t>
            </a:r>
          </a:p>
          <a:p>
            <a:r>
              <a:rPr lang="en-US" sz="1836" dirty="0">
                <a:solidFill>
                  <a:srgbClr val="FFFFFF"/>
                </a:solidFill>
              </a:rPr>
              <a:t>Hive M/R Aggregate</a:t>
            </a:r>
          </a:p>
          <a:p>
            <a:r>
              <a:rPr lang="en-US" sz="1836" dirty="0">
                <a:solidFill>
                  <a:srgbClr val="FFFFFF"/>
                </a:solidFill>
              </a:rPr>
              <a:t>Hive M/R Order</a:t>
            </a:r>
          </a:p>
        </p:txBody>
      </p:sp>
      <p:sp>
        <p:nvSpPr>
          <p:cNvPr id="3" name="Right Arrow 2"/>
          <p:cNvSpPr/>
          <p:nvPr/>
        </p:nvSpPr>
        <p:spPr bwMode="auto">
          <a:xfrm>
            <a:off x="7132637" y="3421062"/>
            <a:ext cx="1371600" cy="2438400"/>
          </a:xfrm>
          <a:prstGeom prst="rightArrow">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7319" y="4261207"/>
            <a:ext cx="823087" cy="758106"/>
          </a:xfrm>
          <a:prstGeom prst="rect">
            <a:avLst/>
          </a:prstGeom>
        </p:spPr>
      </p:pic>
    </p:spTree>
    <p:extLst>
      <p:ext uri="{BB962C8B-B14F-4D97-AF65-F5344CB8AC3E}">
        <p14:creationId xmlns:p14="http://schemas.microsoft.com/office/powerpoint/2010/main" val="26290658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itle 2"/>
          <p:cNvSpPr>
            <a:spLocks noGrp="1"/>
          </p:cNvSpPr>
          <p:nvPr>
            <p:ph type="title"/>
          </p:nvPr>
        </p:nvSpPr>
        <p:spPr/>
        <p:txBody>
          <a:bodyPr/>
          <a:lstStyle/>
          <a:p>
            <a:r>
              <a:rPr lang="en-US" dirty="0" smtClean="0"/>
              <a:t>Hive</a:t>
            </a:r>
            <a:br>
              <a:rPr lang="en-US" dirty="0" smtClean="0"/>
            </a:br>
            <a:r>
              <a:rPr lang="en-US" dirty="0" smtClean="0"/>
              <a:t>LINQ To Hive</a:t>
            </a:r>
            <a:endParaRPr lang="en-US" dirty="0"/>
          </a:p>
        </p:txBody>
      </p:sp>
    </p:spTree>
    <p:extLst>
      <p:ext uri="{BB962C8B-B14F-4D97-AF65-F5344CB8AC3E}">
        <p14:creationId xmlns:p14="http://schemas.microsoft.com/office/powerpoint/2010/main" val="12922220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Easy to get started</a:t>
            </a:r>
            <a:br>
              <a:rPr lang="en-US" dirty="0" smtClean="0"/>
            </a:br>
            <a:r>
              <a:rPr lang="en-US" dirty="0"/>
              <a:t/>
            </a:r>
            <a:br>
              <a:rPr lang="en-US" dirty="0"/>
            </a:br>
            <a:r>
              <a:rPr lang="en-US" dirty="0" smtClean="0"/>
              <a:t>Write </a:t>
            </a:r>
            <a:r>
              <a:rPr lang="en-US" dirty="0" err="1" smtClean="0"/>
              <a:t>Hadoop</a:t>
            </a:r>
            <a:r>
              <a:rPr lang="en-US" dirty="0" smtClean="0"/>
              <a:t> jobs in the language of your choice</a:t>
            </a:r>
            <a:br>
              <a:rPr lang="en-US" dirty="0" smtClean="0"/>
            </a:br>
            <a:r>
              <a:rPr lang="en-US" dirty="0"/>
              <a:t/>
            </a:r>
            <a:br>
              <a:rPr lang="en-US" dirty="0"/>
            </a:br>
            <a:r>
              <a:rPr lang="en-US" dirty="0" smtClean="0"/>
              <a:t>Use your tools to process big data</a:t>
            </a:r>
            <a:endParaRPr lang="en-US" dirty="0"/>
          </a:p>
        </p:txBody>
      </p:sp>
    </p:spTree>
    <p:extLst>
      <p:ext uri="{BB962C8B-B14F-4D97-AF65-F5344CB8AC3E}">
        <p14:creationId xmlns:p14="http://schemas.microsoft.com/office/powerpoint/2010/main" val="29678499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pPr marL="571500" indent="-571500">
              <a:buFont typeface="Arial" pitchFamily="34" charset="0"/>
              <a:buChar char="•"/>
            </a:pPr>
            <a:r>
              <a:rPr lang="en-US" dirty="0" smtClean="0">
                <a:hlinkClick r:id="rId2"/>
              </a:rPr>
              <a:t>Microsoft Big Data</a:t>
            </a:r>
            <a:endParaRPr lang="en-US" dirty="0" smtClean="0"/>
          </a:p>
          <a:p>
            <a:pPr marL="571500" indent="-571500">
              <a:buFont typeface="Arial" pitchFamily="34" charset="0"/>
              <a:buChar char="•"/>
            </a:pPr>
            <a:r>
              <a:rPr lang="en-US" dirty="0" smtClean="0">
                <a:hlinkClick r:id="rId3"/>
              </a:rPr>
              <a:t>Azure </a:t>
            </a:r>
            <a:r>
              <a:rPr lang="en-US" dirty="0" err="1" smtClean="0">
                <a:hlinkClick r:id="rId3"/>
              </a:rPr>
              <a:t>HDInsight</a:t>
            </a:r>
            <a:endParaRPr lang="en-US" dirty="0" smtClean="0"/>
          </a:p>
          <a:p>
            <a:pPr marL="571500" indent="-571500">
              <a:buFont typeface="Arial" pitchFamily="34" charset="0"/>
              <a:buChar char="•"/>
            </a:pPr>
            <a:r>
              <a:rPr lang="en-US" dirty="0" smtClean="0">
                <a:hlinkClick r:id="rId4"/>
              </a:rPr>
              <a:t>.NET SDK For </a:t>
            </a:r>
            <a:r>
              <a:rPr lang="en-US" dirty="0" err="1" smtClean="0">
                <a:hlinkClick r:id="rId4"/>
              </a:rPr>
              <a:t>Hadoop</a:t>
            </a:r>
            <a:endParaRPr lang="en-US" dirty="0"/>
          </a:p>
        </p:txBody>
      </p:sp>
      <p:sp>
        <p:nvSpPr>
          <p:cNvPr id="4" name="Title 3"/>
          <p:cNvSpPr>
            <a:spLocks noGrp="1"/>
          </p:cNvSpPr>
          <p:nvPr>
            <p:ph type="ctrTitle"/>
          </p:nvPr>
        </p:nvSpPr>
        <p:spPr>
          <a:solidFill>
            <a:schemeClr val="accent1">
              <a:alpha val="80000"/>
            </a:schemeClr>
          </a:solidFill>
          <a:ln>
            <a:noFill/>
          </a:ln>
        </p:spPr>
        <p:txBody>
          <a:bodyPr vert="horz" wrap="square" lIns="248654" tIns="0" rIns="248654" bIns="0" numCol="1" rtlCol="0" anchor="ctr" anchorCtr="0" compatLnSpc="1">
            <a:prstTxWarp prst="textNoShape">
              <a:avLst/>
            </a:prstTxWarp>
            <a:noAutofit/>
          </a:bodyPr>
          <a:lstStyle/>
          <a:p>
            <a:r>
              <a:rPr lang="en-US" sz="6600" dirty="0"/>
              <a:t>Resources</a:t>
            </a:r>
          </a:p>
        </p:txBody>
      </p:sp>
      <p:sp>
        <p:nvSpPr>
          <p:cNvPr id="2" name="TextBox 1"/>
          <p:cNvSpPr txBox="1"/>
          <p:nvPr/>
        </p:nvSpPr>
        <p:spPr>
          <a:xfrm>
            <a:off x="4023701" y="5600359"/>
            <a:ext cx="8046632" cy="1200329"/>
          </a:xfrm>
          <a:prstGeom prst="rect">
            <a:avLst/>
          </a:prstGeom>
          <a:noFill/>
        </p:spPr>
        <p:txBody>
          <a:bodyPr wrap="square" rtlCol="0">
            <a:spAutoFit/>
          </a:bodyPr>
          <a:lstStyle/>
          <a:p>
            <a:r>
              <a:rPr lang="en-US" sz="2400" dirty="0">
                <a:solidFill>
                  <a:srgbClr val="FFFFFF"/>
                </a:solidFill>
              </a:rPr>
              <a:t>Please submit session </a:t>
            </a:r>
            <a:r>
              <a:rPr lang="en-US" sz="2400" dirty="0" err="1">
                <a:solidFill>
                  <a:srgbClr val="FFFFFF"/>
                </a:solidFill>
              </a:rPr>
              <a:t>evals</a:t>
            </a:r>
            <a:r>
              <a:rPr lang="en-US" sz="2400" dirty="0">
                <a:solidFill>
                  <a:srgbClr val="FFFFFF"/>
                </a:solidFill>
              </a:rPr>
              <a:t> on the Build Windows 8 App or at </a:t>
            </a:r>
            <a:r>
              <a:rPr lang="en-US" sz="2400" u="sng" dirty="0">
                <a:solidFill>
                  <a:srgbClr val="FFFFFF"/>
                </a:solidFill>
                <a:hlinkClick r:id="rId5"/>
              </a:rPr>
              <a:t>http://aka.ms/BuildSessions</a:t>
            </a:r>
            <a:endParaRPr lang="en-US" sz="2400" dirty="0">
              <a:solidFill>
                <a:srgbClr val="FFFFFF"/>
              </a:solidFill>
            </a:endParaRPr>
          </a:p>
          <a:p>
            <a:endParaRPr lang="en-US" sz="24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849871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4938091" y="2591980"/>
            <a:ext cx="7406559" cy="3017487"/>
          </a:xfrm>
        </p:spPr>
        <p:txBody>
          <a:bodyPr/>
          <a:lstStyle/>
          <a:p>
            <a:pPr marL="571500" indent="-571500">
              <a:buFont typeface="Arial" pitchFamily="34" charset="0"/>
              <a:buChar char="•"/>
            </a:pPr>
            <a:r>
              <a:rPr lang="en-US" sz="2800" dirty="0" smtClean="0"/>
              <a:t>Follow us on Twitter @</a:t>
            </a:r>
            <a:r>
              <a:rPr lang="en-US" sz="2800" dirty="0" err="1" smtClean="0"/>
              <a:t>WindowsAzure</a:t>
            </a:r>
            <a:endParaRPr lang="en-US" sz="2800" dirty="0" smtClean="0"/>
          </a:p>
          <a:p>
            <a:pPr marL="571500" indent="-571500">
              <a:buFont typeface="Arial" pitchFamily="34" charset="0"/>
              <a:buChar char="•"/>
            </a:pPr>
            <a:r>
              <a:rPr lang="en-US" sz="2800" dirty="0" smtClean="0"/>
              <a:t>Get Started: </a:t>
            </a:r>
            <a:r>
              <a:rPr lang="en-US" sz="2800" dirty="0" smtClean="0">
                <a:hlinkClick r:id="rId2" tooltip="http://www.windowsazure.com/build"/>
              </a:rPr>
              <a:t>www.windowsazure.com/build</a:t>
            </a:r>
            <a:endParaRPr lang="en-US" sz="2800" dirty="0"/>
          </a:p>
          <a:p>
            <a:pPr marL="571500" indent="-571500">
              <a:buFont typeface="Arial" pitchFamily="34" charset="0"/>
              <a:buChar char="•"/>
            </a:pPr>
            <a:endParaRPr lang="en-US" sz="2800" dirty="0" smtClean="0"/>
          </a:p>
          <a:p>
            <a:pPr marL="571500" indent="-571500">
              <a:buFont typeface="Arial" pitchFamily="34" charset="0"/>
              <a:buChar char="•"/>
            </a:pPr>
            <a:endParaRPr lang="en-US" sz="2800" dirty="0" smtClean="0"/>
          </a:p>
          <a:p>
            <a:pPr marL="571500" indent="-571500">
              <a:buFont typeface="Arial" pitchFamily="34" charset="0"/>
              <a:buChar char="•"/>
            </a:pPr>
            <a:endParaRPr lang="en-US" sz="2800" dirty="0"/>
          </a:p>
        </p:txBody>
      </p:sp>
      <p:sp>
        <p:nvSpPr>
          <p:cNvPr id="4" name="Title 3"/>
          <p:cNvSpPr>
            <a:spLocks noGrp="1"/>
          </p:cNvSpPr>
          <p:nvPr>
            <p:ph type="ctrTitle"/>
          </p:nvPr>
        </p:nvSpPr>
        <p:spPr>
          <a:solidFill>
            <a:schemeClr val="accent1">
              <a:alpha val="80000"/>
            </a:schemeClr>
          </a:solidFill>
        </p:spPr>
        <p:txBody>
          <a:bodyPr/>
          <a:lstStyle/>
          <a:p>
            <a:r>
              <a:rPr lang="en-US" sz="6600" dirty="0" smtClean="0"/>
              <a:t>Resources</a:t>
            </a:r>
            <a:endParaRPr lang="en-US" sz="6600" dirty="0"/>
          </a:p>
        </p:txBody>
      </p:sp>
      <p:sp>
        <p:nvSpPr>
          <p:cNvPr id="2" name="TextBox 1"/>
          <p:cNvSpPr txBox="1"/>
          <p:nvPr/>
        </p:nvSpPr>
        <p:spPr>
          <a:xfrm>
            <a:off x="4023701" y="5600359"/>
            <a:ext cx="8046632" cy="1200329"/>
          </a:xfrm>
          <a:prstGeom prst="rect">
            <a:avLst/>
          </a:prstGeom>
          <a:noFill/>
        </p:spPr>
        <p:txBody>
          <a:bodyPr wrap="square" rtlCol="0">
            <a:spAutoFit/>
          </a:bodyPr>
          <a:lstStyle/>
          <a:p>
            <a:pPr lvl="0"/>
            <a:r>
              <a:rPr lang="en-US" sz="2400" dirty="0"/>
              <a:t>Please submit session </a:t>
            </a:r>
            <a:r>
              <a:rPr lang="en-US" sz="2400" dirty="0" err="1"/>
              <a:t>evals</a:t>
            </a:r>
            <a:r>
              <a:rPr lang="en-US" sz="2400" dirty="0"/>
              <a:t> on the Build Windows 8 App or at </a:t>
            </a:r>
            <a:r>
              <a:rPr lang="en-US" sz="2400" u="sng" dirty="0">
                <a:hlinkClick r:id="rId3"/>
              </a:rPr>
              <a:t>http://aka.ms/BuildSessions</a:t>
            </a:r>
            <a:endParaRPr lang="en-US" sz="2400" dirty="0"/>
          </a:p>
          <a:p>
            <a:endParaRPr lang="en-US" sz="24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1520933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82200" y="2983173"/>
            <a:ext cx="3399157" cy="866412"/>
          </a:xfrm>
          <a:prstGeom prst="rect">
            <a:avLst/>
          </a:prstGeom>
          <a:noFill/>
        </p:spPr>
        <p:txBody>
          <a:bodyPr wrap="none" lIns="93260" tIns="93260" rIns="93260" bIns="93260" rtlCol="0">
            <a:spAutoFit/>
          </a:bodyPr>
          <a:lstStyle/>
          <a:p>
            <a:pPr>
              <a:lnSpc>
                <a:spcPct val="90000"/>
              </a:lnSpc>
              <a:spcBef>
                <a:spcPct val="20000"/>
              </a:spcBef>
              <a:buSzPct val="90000"/>
            </a:pPr>
            <a:r>
              <a:rPr lang="en-US" sz="4896" dirty="0">
                <a:solidFill>
                  <a:srgbClr val="FFFFFF">
                    <a:alpha val="99000"/>
                  </a:srgbClr>
                </a:solidFill>
                <a:latin typeface="Segoe UI Light"/>
              </a:rPr>
              <a:t>What is big?</a:t>
            </a:r>
          </a:p>
        </p:txBody>
      </p:sp>
    </p:spTree>
    <p:extLst>
      <p:ext uri="{BB962C8B-B14F-4D97-AF65-F5344CB8AC3E}">
        <p14:creationId xmlns:p14="http://schemas.microsoft.com/office/powerpoint/2010/main" val="1328262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234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Appendix beyond this</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8064839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745" y="-87777"/>
            <a:ext cx="12491977" cy="7056237"/>
          </a:xfrm>
          <a:prstGeom prst="rect">
            <a:avLst/>
          </a:prstGeom>
        </p:spPr>
      </p:pic>
      <p:sp>
        <p:nvSpPr>
          <p:cNvPr id="3" name="TextBox 2"/>
          <p:cNvSpPr txBox="1"/>
          <p:nvPr/>
        </p:nvSpPr>
        <p:spPr>
          <a:xfrm>
            <a:off x="2502" y="6610611"/>
            <a:ext cx="1897351" cy="361251"/>
          </a:xfrm>
          <a:prstGeom prst="rect">
            <a:avLst/>
          </a:prstGeom>
          <a:noFill/>
        </p:spPr>
        <p:txBody>
          <a:bodyPr wrap="none" lIns="93260" tIns="93260" rIns="93260" bIns="93260" rtlCol="0">
            <a:spAutoFit/>
          </a:bodyPr>
          <a:lstStyle/>
          <a:p>
            <a:pPr>
              <a:lnSpc>
                <a:spcPct val="90000"/>
              </a:lnSpc>
              <a:spcBef>
                <a:spcPct val="20000"/>
              </a:spcBef>
              <a:buSzPct val="90000"/>
            </a:pPr>
            <a:r>
              <a:rPr lang="en-US" sz="1224" dirty="0">
                <a:solidFill>
                  <a:srgbClr val="FFFFFF">
                    <a:alpha val="99000"/>
                  </a:srgbClr>
                </a:solidFill>
              </a:rPr>
              <a:t>Image courtesy of </a:t>
            </a:r>
            <a:r>
              <a:rPr lang="en-US" sz="1224" dirty="0">
                <a:solidFill>
                  <a:srgbClr val="FFFFFF">
                    <a:alpha val="99000"/>
                  </a:srgbClr>
                </a:solidFill>
                <a:hlinkClick r:id="rId4"/>
              </a:rPr>
              <a:t>CERN</a:t>
            </a:r>
            <a:endParaRPr lang="en-US" sz="1224" dirty="0">
              <a:solidFill>
                <a:srgbClr val="FFFFFF">
                  <a:alpha val="99000"/>
                </a:srgbClr>
              </a:solidFill>
            </a:endParaRPr>
          </a:p>
        </p:txBody>
      </p:sp>
    </p:spTree>
    <p:extLst>
      <p:ext uri="{BB962C8B-B14F-4D97-AF65-F5344CB8AC3E}">
        <p14:creationId xmlns:p14="http://schemas.microsoft.com/office/powerpoint/2010/main" val="6795016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89037" y="2887662"/>
            <a:ext cx="9832975" cy="622300"/>
          </a:xfrm>
        </p:spPr>
        <p:txBody>
          <a:bodyPr>
            <a:noAutofit/>
          </a:bodyPr>
          <a:lstStyle/>
          <a:p>
            <a:pPr algn="ctr"/>
            <a:r>
              <a:rPr lang="en-US" cap="none" dirty="0" smtClean="0"/>
              <a:t>The Large Hadron Collider produces 1 PB/sec</a:t>
            </a:r>
            <a:endParaRPr lang="en-US" cap="none" dirty="0"/>
          </a:p>
        </p:txBody>
      </p:sp>
    </p:spTree>
    <p:extLst>
      <p:ext uri="{BB962C8B-B14F-4D97-AF65-F5344CB8AC3E}">
        <p14:creationId xmlns:p14="http://schemas.microsoft.com/office/powerpoint/2010/main" val="24190997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4674" y="3277746"/>
            <a:ext cx="10888900" cy="866412"/>
          </a:xfrm>
          <a:prstGeom prst="rect">
            <a:avLst/>
          </a:prstGeom>
          <a:noFill/>
        </p:spPr>
        <p:txBody>
          <a:bodyPr wrap="none" lIns="93260" tIns="93260" rIns="93260" bIns="93260" rtlCol="0">
            <a:spAutoFit/>
          </a:bodyPr>
          <a:lstStyle/>
          <a:p>
            <a:pPr>
              <a:lnSpc>
                <a:spcPct val="90000"/>
              </a:lnSpc>
              <a:spcBef>
                <a:spcPct val="20000"/>
              </a:spcBef>
              <a:buSzPct val="90000"/>
            </a:pPr>
            <a:r>
              <a:rPr lang="en-US" sz="4896" dirty="0">
                <a:solidFill>
                  <a:srgbClr val="FFFFFF">
                    <a:alpha val="99000"/>
                  </a:srgbClr>
                </a:solidFill>
                <a:latin typeface="Segoe UI Light"/>
              </a:rPr>
              <a:t>But, I don’t have a Large Hadron Collider</a:t>
            </a:r>
          </a:p>
        </p:txBody>
      </p:sp>
    </p:spTree>
    <p:extLst>
      <p:ext uri="{BB962C8B-B14F-4D97-AF65-F5344CB8AC3E}">
        <p14:creationId xmlns:p14="http://schemas.microsoft.com/office/powerpoint/2010/main" val="37467386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98450"/>
            <a:ext cx="11887200" cy="912813"/>
          </a:xfrm>
        </p:spPr>
        <p:txBody>
          <a:bodyPr/>
          <a:lstStyle/>
          <a:p>
            <a:r>
              <a:rPr lang="en-US" dirty="0" smtClean="0"/>
              <a:t>But you do have…</a:t>
            </a:r>
            <a:endParaRPr lang="en-US" dirty="0"/>
          </a:p>
        </p:txBody>
      </p:sp>
      <p:sp>
        <p:nvSpPr>
          <p:cNvPr id="3" name="Text Placeholder 2"/>
          <p:cNvSpPr>
            <a:spLocks noGrp="1"/>
          </p:cNvSpPr>
          <p:nvPr>
            <p:ph idx="4294967295"/>
          </p:nvPr>
        </p:nvSpPr>
        <p:spPr>
          <a:xfrm>
            <a:off x="0" y="1211263"/>
            <a:ext cx="11887200" cy="5486400"/>
          </a:xfrm>
        </p:spPr>
        <p:txBody>
          <a:bodyPr>
            <a:normAutofit fontScale="92500" lnSpcReduction="20000"/>
          </a:bodyPr>
          <a:lstStyle/>
          <a:p>
            <a:r>
              <a:rPr lang="en-US" dirty="0" smtClean="0"/>
              <a:t>Sensors</a:t>
            </a:r>
          </a:p>
          <a:p>
            <a:r>
              <a:rPr lang="en-US" dirty="0" smtClean="0"/>
              <a:t>Clicks</a:t>
            </a:r>
          </a:p>
          <a:p>
            <a:r>
              <a:rPr lang="en-US" dirty="0" smtClean="0"/>
              <a:t>Logs</a:t>
            </a:r>
          </a:p>
          <a:p>
            <a:r>
              <a:rPr lang="en-US" dirty="0" smtClean="0"/>
              <a:t>Transactional records</a:t>
            </a:r>
          </a:p>
          <a:p>
            <a:r>
              <a:rPr lang="en-US" dirty="0" smtClean="0"/>
              <a:t>Call centers</a:t>
            </a:r>
          </a:p>
          <a:p>
            <a:r>
              <a:rPr lang="en-US" dirty="0" smtClean="0"/>
              <a:t>Medical transcriptions</a:t>
            </a:r>
          </a:p>
          <a:p>
            <a:r>
              <a:rPr lang="en-US" dirty="0" smtClean="0"/>
              <a:t>Images</a:t>
            </a:r>
          </a:p>
          <a:p>
            <a:r>
              <a:rPr lang="en-US" dirty="0" smtClean="0"/>
              <a:t>Documents</a:t>
            </a:r>
          </a:p>
          <a:p>
            <a:r>
              <a:rPr lang="en-US" dirty="0" smtClean="0"/>
              <a:t>Signals from social media</a:t>
            </a:r>
          </a:p>
          <a:p>
            <a:r>
              <a:rPr lang="en-US" dirty="0" smtClean="0"/>
              <a:t>Simulations</a:t>
            </a:r>
            <a:endParaRPr lang="en-US" dirty="0"/>
          </a:p>
        </p:txBody>
      </p:sp>
    </p:spTree>
    <p:extLst>
      <p:ext uri="{BB962C8B-B14F-4D97-AF65-F5344CB8AC3E}">
        <p14:creationId xmlns:p14="http://schemas.microsoft.com/office/powerpoint/2010/main" val="5632137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3242" y="2395640"/>
            <a:ext cx="11016225" cy="2373235"/>
          </a:xfrm>
          <a:prstGeom prst="rect">
            <a:avLst/>
          </a:prstGeom>
          <a:noFill/>
        </p:spPr>
        <p:txBody>
          <a:bodyPr wrap="square" lIns="93260" tIns="93260" rIns="93260" bIns="93260" rtlCol="0">
            <a:spAutoFit/>
          </a:bodyPr>
          <a:lstStyle/>
          <a:p>
            <a:pPr algn="ctr">
              <a:lnSpc>
                <a:spcPct val="90000"/>
              </a:lnSpc>
              <a:spcBef>
                <a:spcPct val="20000"/>
              </a:spcBef>
              <a:buSzPct val="90000"/>
            </a:pPr>
            <a:r>
              <a:rPr lang="en-US" sz="4896" dirty="0">
                <a:solidFill>
                  <a:srgbClr val="FFFFFF">
                    <a:alpha val="99000"/>
                  </a:srgbClr>
                </a:solidFill>
                <a:latin typeface="Segoe UI Light"/>
              </a:rPr>
              <a:t>Systems like </a:t>
            </a:r>
            <a:r>
              <a:rPr lang="en-US" sz="4896" dirty="0" err="1">
                <a:solidFill>
                  <a:srgbClr val="FFFFFF">
                    <a:alpha val="99000"/>
                  </a:srgbClr>
                </a:solidFill>
                <a:latin typeface="Segoe UI Light"/>
              </a:rPr>
              <a:t>Hadoop</a:t>
            </a:r>
            <a:r>
              <a:rPr lang="en-US" sz="4896" dirty="0">
                <a:solidFill>
                  <a:srgbClr val="FFFFFF">
                    <a:alpha val="99000"/>
                  </a:srgbClr>
                </a:solidFill>
                <a:latin typeface="Segoe UI Light"/>
              </a:rPr>
              <a:t> evolved to extract value from this data, shaped at the </a:t>
            </a:r>
          </a:p>
          <a:p>
            <a:pPr algn="ctr">
              <a:lnSpc>
                <a:spcPct val="90000"/>
              </a:lnSpc>
              <a:spcBef>
                <a:spcPct val="20000"/>
              </a:spcBef>
              <a:buSzPct val="90000"/>
            </a:pPr>
            <a:r>
              <a:rPr lang="en-US" sz="4896" dirty="0">
                <a:solidFill>
                  <a:srgbClr val="FFFFFF">
                    <a:alpha val="99000"/>
                  </a:srgbClr>
                </a:solidFill>
                <a:latin typeface="Segoe UI Light"/>
              </a:rPr>
              <a:t>intersection of physics and economics</a:t>
            </a:r>
          </a:p>
        </p:txBody>
      </p:sp>
    </p:spTree>
    <p:extLst>
      <p:ext uri="{BB962C8B-B14F-4D97-AF65-F5344CB8AC3E}">
        <p14:creationId xmlns:p14="http://schemas.microsoft.com/office/powerpoint/2010/main" val="132465991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2837" y="1897062"/>
            <a:ext cx="10679996" cy="3352669"/>
          </a:xfrm>
          <a:prstGeom prst="rect">
            <a:avLst/>
          </a:prstGeom>
          <a:noFill/>
        </p:spPr>
        <p:txBody>
          <a:bodyPr wrap="none" lIns="93260" tIns="93260" rIns="93260" bIns="93260" rtlCol="0">
            <a:spAutoFit/>
          </a:bodyPr>
          <a:lstStyle/>
          <a:p>
            <a:pPr algn="ctr">
              <a:lnSpc>
                <a:spcPct val="90000"/>
              </a:lnSpc>
              <a:spcBef>
                <a:spcPct val="20000"/>
              </a:spcBef>
              <a:buSzPct val="90000"/>
            </a:pPr>
            <a:r>
              <a:rPr lang="en-US" sz="4896" dirty="0">
                <a:solidFill>
                  <a:srgbClr val="FFFFFF">
                    <a:alpha val="99000"/>
                  </a:srgbClr>
                </a:solidFill>
                <a:latin typeface="Segoe UI Light"/>
              </a:rPr>
              <a:t>Redundant, distributed, scalable storage</a:t>
            </a:r>
          </a:p>
          <a:p>
            <a:pPr algn="ctr">
              <a:lnSpc>
                <a:spcPct val="90000"/>
              </a:lnSpc>
              <a:spcBef>
                <a:spcPct val="20000"/>
              </a:spcBef>
              <a:buSzPct val="90000"/>
            </a:pPr>
            <a:endParaRPr lang="en-US" sz="4896" dirty="0">
              <a:solidFill>
                <a:srgbClr val="FFFFFF">
                  <a:alpha val="99000"/>
                </a:srgbClr>
              </a:solidFill>
              <a:latin typeface="Segoe UI Light"/>
            </a:endParaRPr>
          </a:p>
          <a:p>
            <a:pPr algn="ctr">
              <a:lnSpc>
                <a:spcPct val="90000"/>
              </a:lnSpc>
              <a:spcBef>
                <a:spcPct val="20000"/>
              </a:spcBef>
              <a:buSzPct val="90000"/>
            </a:pPr>
            <a:endParaRPr lang="en-US" sz="4896" dirty="0">
              <a:solidFill>
                <a:srgbClr val="FFFFFF">
                  <a:alpha val="99000"/>
                </a:srgbClr>
              </a:solidFill>
              <a:latin typeface="Segoe UI Light"/>
            </a:endParaRPr>
          </a:p>
          <a:p>
            <a:pPr algn="ctr">
              <a:lnSpc>
                <a:spcPct val="90000"/>
              </a:lnSpc>
              <a:spcBef>
                <a:spcPct val="20000"/>
              </a:spcBef>
              <a:buSzPct val="90000"/>
            </a:pPr>
            <a:r>
              <a:rPr lang="en-US" sz="4896" dirty="0" smtClean="0">
                <a:solidFill>
                  <a:srgbClr val="FFFFFF">
                    <a:alpha val="99000"/>
                  </a:srgbClr>
                </a:solidFill>
                <a:latin typeface="Segoe UI Light"/>
              </a:rPr>
              <a:t>Easily distribute the computation</a:t>
            </a:r>
            <a:endParaRPr lang="en-US" sz="4896" dirty="0">
              <a:solidFill>
                <a:srgbClr val="FFFFFF">
                  <a:alpha val="99000"/>
                </a:srgbClr>
              </a:solidFill>
              <a:latin typeface="Segoe UI Light"/>
            </a:endParaRPr>
          </a:p>
        </p:txBody>
      </p:sp>
    </p:spTree>
    <p:extLst>
      <p:ext uri="{BB962C8B-B14F-4D97-AF65-F5344CB8AC3E}">
        <p14:creationId xmlns:p14="http://schemas.microsoft.com/office/powerpoint/2010/main" val="75875496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01" y="-17052"/>
            <a:ext cx="6389410" cy="7090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91680" y="-1"/>
            <a:ext cx="6142294" cy="699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64492" y="293955"/>
            <a:ext cx="10360607" cy="6287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619605" y="0"/>
            <a:ext cx="6776309" cy="687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50365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fade">
                                      <p:cBhvr>
                                        <p:cTn id="12" dur="500"/>
                                        <p:tgtEl>
                                          <p:spTgt spid="20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5"/>
                                        </p:tgtEl>
                                        <p:attrNameLst>
                                          <p:attrName>style.visibility</p:attrName>
                                        </p:attrNameLst>
                                      </p:cBhvr>
                                      <p:to>
                                        <p:strVal val="visible"/>
                                      </p:to>
                                    </p:set>
                                    <p:animEffect transition="in" filter="fade">
                                      <p:cBhvr>
                                        <p:cTn id="17" dur="500"/>
                                        <p:tgtEl>
                                          <p:spTgt spid="205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4"/>
                                        </p:tgtEl>
                                        <p:attrNameLst>
                                          <p:attrName>style.visibility</p:attrName>
                                        </p:attrNameLst>
                                      </p:cBhvr>
                                      <p:to>
                                        <p:strVal val="visible"/>
                                      </p:to>
                                    </p:set>
                                    <p:animEffect transition="in" filter="fade">
                                      <p:cBhvr>
                                        <p:cTn id="22"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5-30405_Build_Template_16x9_DarkBlue_Color_Background">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2.xml><?xml version="1.0" encoding="utf-8"?>
<a:theme xmlns:a="http://schemas.openxmlformats.org/drawingml/2006/main" name="4_5-30405_Build_Template_16x9_White_Background">
  <a:themeElements>
    <a:clrScheme name="Build">
      <a:dk1>
        <a:srgbClr val="000000"/>
      </a:dk1>
      <a:lt1>
        <a:srgbClr val="FFFFFF"/>
      </a:lt1>
      <a:dk2>
        <a:srgbClr val="00BCF2"/>
      </a:dk2>
      <a:lt2>
        <a:srgbClr val="FFFFFF"/>
      </a:lt2>
      <a:accent1>
        <a:srgbClr val="00BCF2"/>
      </a:accent1>
      <a:accent2>
        <a:srgbClr val="9B4F96"/>
      </a:accent2>
      <a:accent3>
        <a:srgbClr val="E81123"/>
      </a:accent3>
      <a:accent4>
        <a:srgbClr val="00188F"/>
      </a:accent4>
      <a:accent5>
        <a:srgbClr val="7FBA00"/>
      </a:accent5>
      <a:accent6>
        <a:srgbClr val="FF8C00"/>
      </a:accent6>
      <a:hlink>
        <a:srgbClr val="000000"/>
      </a:hlink>
      <a:folHlink>
        <a:srgbClr val="0C0C0C"/>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3.xml><?xml version="1.0" encoding="utf-8"?>
<a:theme xmlns:a="http://schemas.openxmlformats.org/drawingml/2006/main" name="3_5-30405_Build_Template_16x9_Red_Color_Background">
  <a:themeElements>
    <a:clrScheme name="Build-Red">
      <a:dk1>
        <a:srgbClr val="000000"/>
      </a:dk1>
      <a:lt1>
        <a:srgbClr val="FFFFFF"/>
      </a:lt1>
      <a:dk2>
        <a:srgbClr val="E34A28"/>
      </a:dk2>
      <a:lt2>
        <a:srgbClr val="FFFFFF"/>
      </a:lt2>
      <a:accent1>
        <a:srgbClr val="00BCF2"/>
      </a:accent1>
      <a:accent2>
        <a:srgbClr val="9B4F96"/>
      </a:accent2>
      <a:accent3>
        <a:srgbClr val="00D8CC"/>
      </a:accent3>
      <a:accent4>
        <a:srgbClr val="00188F"/>
      </a:accent4>
      <a:accent5>
        <a:srgbClr val="7FBA00"/>
      </a:accent5>
      <a:accent6>
        <a:srgbClr val="FF8C00"/>
      </a:accent6>
      <a:hlink>
        <a:srgbClr val="FFFFFF"/>
      </a:hlink>
      <a:folHlink>
        <a:srgbClr val="FFFFF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4.xml><?xml version="1.0" encoding="utf-8"?>
<a:theme xmlns:a="http://schemas.openxmlformats.org/drawingml/2006/main" name="2_5-30405_Build_Template_16x9_LightBlue_Color_Background">
  <a:themeElements>
    <a:clrScheme name="Build - Light Blue">
      <a:dk1>
        <a:srgbClr val="000000"/>
      </a:dk1>
      <a:lt1>
        <a:srgbClr val="FFFFFF"/>
      </a:lt1>
      <a:dk2>
        <a:srgbClr val="00BCF2"/>
      </a:dk2>
      <a:lt2>
        <a:srgbClr val="FFFFFF"/>
      </a:lt2>
      <a:accent1>
        <a:srgbClr val="00188F"/>
      </a:accent1>
      <a:accent2>
        <a:srgbClr val="9B4F96"/>
      </a:accent2>
      <a:accent3>
        <a:srgbClr val="E34A28"/>
      </a:accent3>
      <a:accent4>
        <a:srgbClr val="00D8CC"/>
      </a:accent4>
      <a:accent5>
        <a:srgbClr val="7FBA00"/>
      </a:accent5>
      <a:accent6>
        <a:srgbClr val="FF8C00"/>
      </a:accent6>
      <a:hlink>
        <a:srgbClr val="00188F"/>
      </a:hlink>
      <a:folHlink>
        <a:srgbClr val="00188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5.xml><?xml version="1.0" encoding="utf-8"?>
<a:theme xmlns:a="http://schemas.openxmlformats.org/drawingml/2006/main" name="Build_Template_16x9 (2)">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6.xml><?xml version="1.0" encoding="utf-8"?>
<a:theme xmlns:a="http://schemas.openxmlformats.org/drawingml/2006/main" name="2_5-30405_Build_Template_16x9_DarkBlue_Color_Background">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e0a86041a56020ff4ea211664d8cb510">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5e835464bd230cacb7fe8686bec35256"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3005e9c6-5dbe-483c-971d-51ba052e9268"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sspId="e385fb40-52d4-4fae-9c5b-3e8ff8a5878e" ma:termSetId="769410c5-f612-414c-bc8d-14eb300b4117"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2012-11-02T07:00:00+00:00</Event_x0020_End_x0020_Date>
    <Event_x0020_Start_x0020_Date xmlns="2295e2e7-0eeb-498e-8716-217bb2ee6ee3">2012-10-29T07:00:00+00:00</Event_x0020_Start_x0020_Date>
    <MS_x0020_Speaker xmlns="2295e2e7-0eeb-498e-8716-217bb2ee6ee3">
      <UserInfo>
        <DisplayName/>
        <AccountId xsi:nil="true"/>
        <AccountType/>
      </UserInfo>
    </MS_x0020_Speaker>
    <External_x0020_Speaker xmlns="2295e2e7-0eeb-498e-8716-217bb2ee6ee3">Matt Winkler</External_x0020_Speaker>
    <Session_x0020_Code xmlns="2295e2e7-0eeb-498e-8716-217bb2ee6ee3">3-038</Session_x0020_Code>
    <ProductTaxHTField0 xmlns="2295e2e7-0eeb-498e-8716-217bb2ee6ee3">
      <Terms xmlns="http://schemas.microsoft.com/office/infopath/2007/PartnerControls"/>
    </ProductTaxHTField0>
    <Presentation_x0020_Date xmlns="2295e2e7-0eeb-498e-8716-217bb2ee6ee3">2012-11-01T00:00:00-07:00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Redmond</TermName>
          <TermId xmlns="http://schemas.microsoft.com/office/infopath/2007/PartnerControls">c18f3657-b811-49ee-9b08-ce77b3e7702b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TermInfo xmlns="http://schemas.microsoft.com/office/infopath/2007/PartnerControls">
          <TermName xmlns="http://schemas.microsoft.com/office/infopath/2007/PartnerControls">Microsoft Conference Center</TermName>
          <TermId xmlns="http://schemas.microsoft.com/office/infopath/2007/PartnerControls">9ee5e79d-18a6-44c6-bfde-7021198eb4fc</TermId>
        </TermInfo>
      </Terms>
    </Event_x0020_VenueTaxHTField0>
    <TaxCatchAll xmlns="230e9df3-be65-4c73-a93b-d1236ebd677e">
      <Value>309</Value>
      <Value>308</Value>
      <Value>605</Value>
    </TaxCatchAll>
    <AudienceTaxHTField0 xmlns="8b529f77-48ab-4581-b468-93f09345b8aa">
      <Terms xmlns="http://schemas.microsoft.com/office/infopath/2007/PartnerControls"/>
    </AudienceTaxHTField0>
  </documentManagement>
</p:properties>
</file>

<file path=customXml/itemProps1.xml><?xml version="1.0" encoding="utf-8"?>
<ds:datastoreItem xmlns:ds="http://schemas.openxmlformats.org/officeDocument/2006/customXml" ds:itemID="{77F4C29F-EB88-4408-9B4D-7E65470C02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purl.org/dc/elements/1.1/"/>
    <ds:schemaRef ds:uri="http://purl.org/dc/terms/"/>
    <ds:schemaRef ds:uri="2295e2e7-0eeb-498e-8716-217bb2ee6ee3"/>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http://purl.org/dc/dcmitype/"/>
    <ds:schemaRef ds:uri="http://schemas.microsoft.com/office/infopath/2007/PartnerControls"/>
    <ds:schemaRef ds:uri="8b529f77-48ab-4581-b468-93f09345b8aa"/>
    <ds:schemaRef ds:uri="230e9df3-be65-4c73-a93b-d1236ebd677e"/>
  </ds:schemaRefs>
</ds:datastoreItem>
</file>

<file path=docProps/app.xml><?xml version="1.0" encoding="utf-8"?>
<Properties xmlns="http://schemas.openxmlformats.org/officeDocument/2006/extended-properties" xmlns:vt="http://schemas.openxmlformats.org/officeDocument/2006/docPropsVTypes">
  <Template>Build_Template_16x9</Template>
  <TotalTime>1</TotalTime>
  <Words>470</Words>
  <Application>Microsoft Office PowerPoint</Application>
  <PresentationFormat>Custom</PresentationFormat>
  <Paragraphs>98</Paragraphs>
  <Slides>21</Slides>
  <Notes>4</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21</vt:i4>
      </vt:variant>
    </vt:vector>
  </HeadingPairs>
  <TitlesOfParts>
    <vt:vector size="35" baseType="lpstr">
      <vt:lpstr>ＭＳ Ｐゴシック</vt:lpstr>
      <vt:lpstr>Arial</vt:lpstr>
      <vt:lpstr>Avenir LT Pro 45 Book</vt:lpstr>
      <vt:lpstr>Calibri</vt:lpstr>
      <vt:lpstr>Consolas</vt:lpstr>
      <vt:lpstr>Segoe UI</vt:lpstr>
      <vt:lpstr>Segoe UI Light</vt:lpstr>
      <vt:lpstr>Wingdings</vt:lpstr>
      <vt:lpstr>1_5-30405_Build_Template_16x9_DarkBlue_Color_Background</vt:lpstr>
      <vt:lpstr>4_5-30405_Build_Template_16x9_White_Background</vt:lpstr>
      <vt:lpstr>3_5-30405_Build_Template_16x9_Red_Color_Background</vt:lpstr>
      <vt:lpstr>2_5-30405_Build_Template_16x9_LightBlue_Color_Background</vt:lpstr>
      <vt:lpstr>Build_Template_16x9 (2)</vt:lpstr>
      <vt:lpstr>2_5-30405_Build_Template_16x9_DarkBlue_Color_Background</vt:lpstr>
      <vt:lpstr>Developing Big Data Analytics Applications with JavaScript and .NET for Windows Azure and Windows</vt:lpstr>
      <vt:lpstr>PowerPoint Presentation</vt:lpstr>
      <vt:lpstr>PowerPoint Presentation</vt:lpstr>
      <vt:lpstr>The Large Hadron Collider produces 1 PB/sec</vt:lpstr>
      <vt:lpstr>PowerPoint Presentation</vt:lpstr>
      <vt:lpstr>But you do have…</vt:lpstr>
      <vt:lpstr>PowerPoint Presentation</vt:lpstr>
      <vt:lpstr>PowerPoint Presentation</vt:lpstr>
      <vt:lpstr>PowerPoint Presentation</vt:lpstr>
      <vt:lpstr>Getting Started with HDInsight on Azure and Windows</vt:lpstr>
      <vt:lpstr>Introduction to Map/Reduce</vt:lpstr>
      <vt:lpstr>Map/Reduce in JavaScript</vt:lpstr>
      <vt:lpstr>Map/Reduce in .NET</vt:lpstr>
      <vt:lpstr>What’s After Wordcount?</vt:lpstr>
      <vt:lpstr>Hive, Like SQL, Just Bigger</vt:lpstr>
      <vt:lpstr>Hive LINQ To Hive</vt:lpstr>
      <vt:lpstr>Easy to get started  Write Hadoop jobs in the language of your choice  Use your tools to process big data</vt:lpstr>
      <vt:lpstr>Resources</vt:lpstr>
      <vt:lpstr>Resources</vt:lpstr>
      <vt:lpstr>PowerPoint Presentation</vt:lpstr>
      <vt:lpstr>PowerPoint Presentation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Big Data Analytics Applications with JavaScript and .NET for Windows Azure and Windows</dc:title>
  <dc:subject>Build 2012</dc:subject>
  <dc:creator>Shows</dc:creator>
  <cp:keywords>Build 2012</cp:keywords>
  <dc:description>Template: Mitchell Derrey, Silver Fox Productions
Formatting: 
Date: October 29th - November 2nd, 2012
Location: MSCC, Redmond, WA
Audience Type: Internal</dc:description>
  <cp:lastModifiedBy>Shows</cp:lastModifiedBy>
  <cp:revision>4</cp:revision>
  <dcterms:created xsi:type="dcterms:W3CDTF">2012-11-01T16:36:24Z</dcterms:created>
  <dcterms:modified xsi:type="dcterms:W3CDTF">2012-11-01T23:05:28Z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605;#BUILD|58542b36-5bf5-46a6-a53f-a41fb7a73785</vt:lpwstr>
  </property>
  <property fmtid="{D5CDD505-2E9C-101B-9397-08002B2CF9AE}" pid="5" name="Audience">
    <vt:lpwstr/>
  </property>
  <property fmtid="{D5CDD505-2E9C-101B-9397-08002B2CF9AE}" pid="6" name="Event Location">
    <vt:lpwstr>308;#Redmond|c18f3657-b811-49ee-9b08-ce77b3e7702b</vt:lpwstr>
  </property>
  <property fmtid="{D5CDD505-2E9C-101B-9397-08002B2CF9AE}" pid="7" name="Campaign">
    <vt:lpwstr/>
  </property>
  <property fmtid="{D5CDD505-2E9C-101B-9397-08002B2CF9AE}" pid="8" name="Event Venue">
    <vt:lpwstr>309;#Microsoft Conference Center|9ee5e79d-18a6-44c6-bfde-7021198eb4fc</vt:lpwstr>
  </property>
  <property fmtid="{D5CDD505-2E9C-101B-9397-08002B2CF9AE}" pid="9" name="Track">
    <vt:lpwstr/>
  </property>
</Properties>
</file>