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5.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81" r:id="rId4"/>
    <p:sldMasterId id="2147484290" r:id="rId5"/>
    <p:sldMasterId id="2147484268" r:id="rId6"/>
    <p:sldMasterId id="2147484246" r:id="rId7"/>
    <p:sldMasterId id="2147484330" r:id="rId8"/>
    <p:sldMasterId id="2147484346" r:id="rId9"/>
  </p:sldMasterIdLst>
  <p:notesMasterIdLst>
    <p:notesMasterId r:id="rId30"/>
  </p:notesMasterIdLst>
  <p:handoutMasterIdLst>
    <p:handoutMasterId r:id="rId31"/>
  </p:handout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Lst>
  <p:sldSz cx="12436475" cy="6994525"/>
  <p:notesSz cx="6858000" cy="9144000"/>
  <p:defaultTextStyle>
    <a:defPPr>
      <a:defRPr lang="en-US"/>
    </a:defPPr>
    <a:lvl1pPr marL="0" algn="l" defTabSz="932503" rtl="0" eaLnBrk="1" latinLnBrk="0" hangingPunct="1">
      <a:defRPr sz="1800" kern="1200">
        <a:solidFill>
          <a:schemeClr val="tx1"/>
        </a:solidFill>
        <a:latin typeface="+mn-lt"/>
        <a:ea typeface="+mn-ea"/>
        <a:cs typeface="+mn-cs"/>
      </a:defRPr>
    </a:lvl1pPr>
    <a:lvl2pPr marL="466252" algn="l" defTabSz="932503" rtl="0" eaLnBrk="1" latinLnBrk="0" hangingPunct="1">
      <a:defRPr sz="1800" kern="1200">
        <a:solidFill>
          <a:schemeClr val="tx1"/>
        </a:solidFill>
        <a:latin typeface="+mn-lt"/>
        <a:ea typeface="+mn-ea"/>
        <a:cs typeface="+mn-cs"/>
      </a:defRPr>
    </a:lvl2pPr>
    <a:lvl3pPr marL="932503" algn="l" defTabSz="932503" rtl="0" eaLnBrk="1" latinLnBrk="0" hangingPunct="1">
      <a:defRPr sz="1800" kern="1200">
        <a:solidFill>
          <a:schemeClr val="tx1"/>
        </a:solidFill>
        <a:latin typeface="+mn-lt"/>
        <a:ea typeface="+mn-ea"/>
        <a:cs typeface="+mn-cs"/>
      </a:defRPr>
    </a:lvl3pPr>
    <a:lvl4pPr marL="1398755" algn="l" defTabSz="932503" rtl="0" eaLnBrk="1" latinLnBrk="0" hangingPunct="1">
      <a:defRPr sz="1800" kern="1200">
        <a:solidFill>
          <a:schemeClr val="tx1"/>
        </a:solidFill>
        <a:latin typeface="+mn-lt"/>
        <a:ea typeface="+mn-ea"/>
        <a:cs typeface="+mn-cs"/>
      </a:defRPr>
    </a:lvl4pPr>
    <a:lvl5pPr marL="1865006" algn="l" defTabSz="932503" rtl="0" eaLnBrk="1" latinLnBrk="0" hangingPunct="1">
      <a:defRPr sz="1800" kern="1200">
        <a:solidFill>
          <a:schemeClr val="tx1"/>
        </a:solidFill>
        <a:latin typeface="+mn-lt"/>
        <a:ea typeface="+mn-ea"/>
        <a:cs typeface="+mn-cs"/>
      </a:defRPr>
    </a:lvl5pPr>
    <a:lvl6pPr marL="2331259" algn="l" defTabSz="932503" rtl="0" eaLnBrk="1" latinLnBrk="0" hangingPunct="1">
      <a:defRPr sz="1800" kern="1200">
        <a:solidFill>
          <a:schemeClr val="tx1"/>
        </a:solidFill>
        <a:latin typeface="+mn-lt"/>
        <a:ea typeface="+mn-ea"/>
        <a:cs typeface="+mn-cs"/>
      </a:defRPr>
    </a:lvl6pPr>
    <a:lvl7pPr marL="2797510" algn="l" defTabSz="932503" rtl="0" eaLnBrk="1" latinLnBrk="0" hangingPunct="1">
      <a:defRPr sz="1800" kern="1200">
        <a:solidFill>
          <a:schemeClr val="tx1"/>
        </a:solidFill>
        <a:latin typeface="+mn-lt"/>
        <a:ea typeface="+mn-ea"/>
        <a:cs typeface="+mn-cs"/>
      </a:defRPr>
    </a:lvl7pPr>
    <a:lvl8pPr marL="3263762" algn="l" defTabSz="932503" rtl="0" eaLnBrk="1" latinLnBrk="0" hangingPunct="1">
      <a:defRPr sz="1800" kern="1200">
        <a:solidFill>
          <a:schemeClr val="tx1"/>
        </a:solidFill>
        <a:latin typeface="+mn-lt"/>
        <a:ea typeface="+mn-ea"/>
        <a:cs typeface="+mn-cs"/>
      </a:defRPr>
    </a:lvl8pPr>
    <a:lvl9pPr marL="3730014" algn="l" defTabSz="93250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8">
          <p15:clr>
            <a:srgbClr val="A4A3A4"/>
          </p15:clr>
        </p15:guide>
        <p15:guide id="2" orient="horz" pos="763">
          <p15:clr>
            <a:srgbClr val="A4A3A4"/>
          </p15:clr>
        </p15:guide>
        <p15:guide id="3" orient="horz" pos="1339">
          <p15:clr>
            <a:srgbClr val="A4A3A4"/>
          </p15:clr>
        </p15:guide>
        <p15:guide id="4" orient="horz" pos="2491">
          <p15:clr>
            <a:srgbClr val="A4A3A4"/>
          </p15:clr>
        </p15:guide>
        <p15:guide id="5" orient="horz" pos="4218">
          <p15:clr>
            <a:srgbClr val="A4A3A4"/>
          </p15:clr>
        </p15:guide>
        <p15:guide id="6" orient="horz" pos="3643">
          <p15:clr>
            <a:srgbClr val="A4A3A4"/>
          </p15:clr>
        </p15:guide>
        <p15:guide id="7" orient="horz" pos="3067">
          <p15:clr>
            <a:srgbClr val="A4A3A4"/>
          </p15:clr>
        </p15:guide>
        <p15:guide id="8" orient="horz" pos="1915">
          <p15:clr>
            <a:srgbClr val="A4A3A4"/>
          </p15:clr>
        </p15:guide>
        <p15:guide id="9" orient="horz" pos="4392">
          <p15:clr>
            <a:srgbClr val="A4A3A4"/>
          </p15:clr>
        </p15:guide>
        <p15:guide id="10" pos="173">
          <p15:clr>
            <a:srgbClr val="A4A3A4"/>
          </p15:clr>
        </p15:guide>
        <p15:guide id="11" pos="1325">
          <p15:clr>
            <a:srgbClr val="A4A3A4"/>
          </p15:clr>
        </p15:guide>
        <p15:guide id="12" pos="7661">
          <p15:clr>
            <a:srgbClr val="A4A3A4"/>
          </p15:clr>
        </p15:guide>
        <p15:guide id="13" pos="749">
          <p15:clr>
            <a:srgbClr val="A4A3A4"/>
          </p15:clr>
        </p15:guide>
        <p15:guide id="14" pos="7085">
          <p15:clr>
            <a:srgbClr val="A4A3A4"/>
          </p15:clr>
        </p15:guide>
        <p15:guide id="15" pos="3629">
          <p15:clr>
            <a:srgbClr val="A4A3A4"/>
          </p15:clr>
        </p15:guide>
        <p15:guide id="16" pos="1901">
          <p15:clr>
            <a:srgbClr val="A4A3A4"/>
          </p15:clr>
        </p15:guide>
        <p15:guide id="17" pos="2477">
          <p15:clr>
            <a:srgbClr val="A4A3A4"/>
          </p15:clr>
        </p15:guide>
        <p15:guide id="18" pos="4205">
          <p15:clr>
            <a:srgbClr val="A4A3A4"/>
          </p15:clr>
        </p15:guide>
        <p15:guide id="19" pos="4781">
          <p15:clr>
            <a:srgbClr val="A4A3A4"/>
          </p15:clr>
        </p15:guide>
        <p15:guide id="20" pos="5357">
          <p15:clr>
            <a:srgbClr val="A4A3A4"/>
          </p15:clr>
        </p15:guide>
        <p15:guide id="21" pos="5933">
          <p15:clr>
            <a:srgbClr val="A4A3A4"/>
          </p15:clr>
        </p15:guide>
        <p15:guide id="22" pos="6509">
          <p15:clr>
            <a:srgbClr val="A4A3A4"/>
          </p15:clr>
        </p15:guide>
        <p15:guide id="23" pos="305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05050"/>
    <a:srgbClr val="000000"/>
    <a:srgbClr val="969696"/>
    <a:srgbClr val="002050"/>
    <a:srgbClr val="442359"/>
    <a:srgbClr val="333333"/>
    <a:srgbClr val="00FFFF"/>
    <a:srgbClr val="CC00CC"/>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0110" autoAdjust="0"/>
  </p:normalViewPr>
  <p:slideViewPr>
    <p:cSldViewPr>
      <p:cViewPr varScale="1">
        <p:scale>
          <a:sx n="114" d="100"/>
          <a:sy n="114" d="100"/>
        </p:scale>
        <p:origin x="132" y="306"/>
      </p:cViewPr>
      <p:guideLst>
        <p:guide orient="horz" pos="188"/>
        <p:guide orient="horz" pos="763"/>
        <p:guide orient="horz" pos="1339"/>
        <p:guide orient="horz" pos="2491"/>
        <p:guide orient="horz" pos="4218"/>
        <p:guide orient="horz" pos="3643"/>
        <p:guide orient="horz" pos="3067"/>
        <p:guide orient="horz" pos="1915"/>
        <p:guide orient="horz" pos="4392"/>
        <p:guide pos="173"/>
        <p:guide pos="1325"/>
        <p:guide pos="7661"/>
        <p:guide pos="749"/>
        <p:guide pos="7085"/>
        <p:guide pos="3629"/>
        <p:guide pos="1901"/>
        <p:guide pos="2477"/>
        <p:guide pos="4205"/>
        <p:guide pos="4781"/>
        <p:guide pos="5357"/>
        <p:guide pos="5933"/>
        <p:guide pos="6509"/>
        <p:guide pos="3053"/>
      </p:guideLst>
    </p:cSldViewPr>
  </p:slid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95" d="100"/>
          <a:sy n="95" d="100"/>
        </p:scale>
        <p:origin x="-358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Master" Target="slideMasters/slideMaster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Build 2012</a:t>
            </a: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latin typeface="Segoe UI" pitchFamily="34" charset="0"/>
              </a:rPr>
              <a:t>11/2/2012</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part </a:t>
            </a:r>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of Microsoft, and Microsoft cannot guarantee the accuracy of any information provided after the date of this presentation.  MICROSOFT MAKES NO WARRANTIES, EXPRESS, IMPLIED OR STATUTORY, AS TO THE INFORMATION IN THIS PRESENTATION</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2012</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51B1278-D92B-4AF3-A9C1-71DD298190CE}" type="datetimeFigureOut">
              <a:rPr lang="en-US" smtClean="0"/>
              <a:pPr/>
              <a:t>11/2/2012</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503" rtl="0" eaLnBrk="1" latinLnBrk="0" hangingPunct="1">
      <a:lnSpc>
        <a:spcPct val="90000"/>
      </a:lnSpc>
      <a:spcAft>
        <a:spcPts val="340"/>
      </a:spcAft>
      <a:defRPr sz="1000" kern="1200">
        <a:solidFill>
          <a:schemeClr val="tx1"/>
        </a:solidFill>
        <a:latin typeface="Segoe UI Light" pitchFamily="34" charset="0"/>
        <a:ea typeface="+mn-ea"/>
        <a:cs typeface="+mn-cs"/>
      </a:defRPr>
    </a:lvl1pPr>
    <a:lvl2pPr marL="217206" indent="-107928"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2pPr>
    <a:lvl3pPr marL="334578"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3pPr>
    <a:lvl4pPr marL="492423" indent="-149751"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4pPr>
    <a:lvl5pPr marL="627335"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5pPr>
    <a:lvl6pPr marL="2331259" algn="l" defTabSz="932503" rtl="0" eaLnBrk="1" latinLnBrk="0" hangingPunct="1">
      <a:defRPr sz="1200" kern="1200">
        <a:solidFill>
          <a:schemeClr val="tx1"/>
        </a:solidFill>
        <a:latin typeface="+mn-lt"/>
        <a:ea typeface="+mn-ea"/>
        <a:cs typeface="+mn-cs"/>
      </a:defRPr>
    </a:lvl6pPr>
    <a:lvl7pPr marL="2797510" algn="l" defTabSz="932503" rtl="0" eaLnBrk="1" latinLnBrk="0" hangingPunct="1">
      <a:defRPr sz="1200" kern="1200">
        <a:solidFill>
          <a:schemeClr val="tx1"/>
        </a:solidFill>
        <a:latin typeface="+mn-lt"/>
        <a:ea typeface="+mn-ea"/>
        <a:cs typeface="+mn-cs"/>
      </a:defRPr>
    </a:lvl7pPr>
    <a:lvl8pPr marL="3263762" algn="l" defTabSz="932503" rtl="0" eaLnBrk="1" latinLnBrk="0" hangingPunct="1">
      <a:defRPr sz="1200" kern="1200">
        <a:solidFill>
          <a:schemeClr val="tx1"/>
        </a:solidFill>
        <a:latin typeface="+mn-lt"/>
        <a:ea typeface="+mn-ea"/>
        <a:cs typeface="+mn-cs"/>
      </a:defRPr>
    </a:lvl8pPr>
    <a:lvl9pPr marL="3730014" algn="l" defTabSz="93250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3525" y="914400"/>
            <a:ext cx="8126413" cy="4572000"/>
          </a:xfrm>
        </p:spPr>
      </p:sp>
      <p:sp>
        <p:nvSpPr>
          <p:cNvPr id="3" name="Notes Placeholder 2"/>
          <p:cNvSpPr>
            <a:spLocks noGrp="1"/>
          </p:cNvSpPr>
          <p:nvPr>
            <p:ph type="body" idx="1"/>
          </p:nvPr>
        </p:nvSpPr>
        <p:spPr/>
        <p:txBody>
          <a:bodyPr>
            <a:normAutofit/>
          </a:bodyPr>
          <a:lstStyle/>
          <a:p>
            <a:endParaRPr lang="en-US" dirty="0"/>
          </a:p>
        </p:txBody>
      </p:sp>
      <p:sp>
        <p:nvSpPr>
          <p:cNvPr id="8" name="Date Placeholder 7"/>
          <p:cNvSpPr>
            <a:spLocks noGrp="1"/>
          </p:cNvSpPr>
          <p:nvPr>
            <p:ph type="dt" idx="14"/>
          </p:nvPr>
        </p:nvSpPr>
        <p:spPr/>
        <p:txBody>
          <a:bodyPr/>
          <a:lstStyle/>
          <a:p>
            <a:fld id="{3CC11E09-DF29-41C6-8284-8E6AA427DAE1}" type="datetime1">
              <a:rPr lang="en-US" smtClean="0">
                <a:solidFill>
                  <a:prstClr val="black"/>
                </a:solidFill>
              </a:rPr>
              <a:pPr/>
              <a:t>11/2/2012</a:t>
            </a:fld>
            <a:endParaRPr lang="en-US" dirty="0">
              <a:solidFill>
                <a:prstClr val="black"/>
              </a:solidFill>
            </a:endParaRPr>
          </a:p>
        </p:txBody>
      </p:sp>
      <p:sp>
        <p:nvSpPr>
          <p:cNvPr id="9" name="Header Placeholder 8"/>
          <p:cNvSpPr>
            <a:spLocks noGrp="1"/>
          </p:cNvSpPr>
          <p:nvPr>
            <p:ph type="hdr" sz="quarter" idx="15"/>
          </p:nvPr>
        </p:nvSpPr>
        <p:spPr/>
        <p:txBody>
          <a:bodyPr/>
          <a:lstStyle/>
          <a:p>
            <a:r>
              <a:rPr lang="en-US" smtClean="0">
                <a:solidFill>
                  <a:prstClr val="black"/>
                </a:solidFill>
              </a:rPr>
              <a:t>Windows Azure</a:t>
            </a:r>
            <a:endParaRPr lang="en-US" dirty="0">
              <a:solidFill>
                <a:prstClr val="black"/>
              </a:solidFill>
            </a:endParaRPr>
          </a:p>
        </p:txBody>
      </p:sp>
      <p:sp>
        <p:nvSpPr>
          <p:cNvPr id="10" name="Slide Number Placeholder 9"/>
          <p:cNvSpPr>
            <a:spLocks noGrp="1"/>
          </p:cNvSpPr>
          <p:nvPr>
            <p:ph type="sldNum" sz="quarter" idx="16"/>
          </p:nvPr>
        </p:nvSpPr>
        <p:spPr/>
        <p:txBody>
          <a:bodyPr/>
          <a:lstStyle/>
          <a:p>
            <a:fld id="{8B263312-38AA-4E1E-B2B5-0F8F122B24FE}" type="slidenum">
              <a:rPr lang="en-US" smtClean="0">
                <a:solidFill>
                  <a:prstClr val="black"/>
                </a:solidFill>
              </a:rPr>
              <a:pPr/>
              <a:t>1</a:t>
            </a:fld>
            <a:endParaRPr lang="en-US" dirty="0">
              <a:solidFill>
                <a:prstClr val="black"/>
              </a:solidFill>
            </a:endParaRPr>
          </a:p>
        </p:txBody>
      </p:sp>
      <p:sp>
        <p:nvSpPr>
          <p:cNvPr id="11" name="Footer Placeholder 10"/>
          <p:cNvSpPr>
            <a:spLocks noGrp="1"/>
          </p:cNvSpPr>
          <p:nvPr>
            <p:ph type="ftr" sz="quarter" idx="17"/>
          </p:nvPr>
        </p:nvSpPr>
        <p:spPr/>
        <p:txBody>
          <a:bodyPr/>
          <a:lstStyle/>
          <a:p>
            <a:r>
              <a:rPr lang="en-US"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solidFill>
                <a:srgbClr val="000000"/>
              </a:solidFill>
              <a:latin typeface="Segoe UI" pitchFamily="34" charset="0"/>
            </a:endParaRPr>
          </a:p>
        </p:txBody>
      </p:sp>
    </p:spTree>
    <p:extLst>
      <p:ext uri="{BB962C8B-B14F-4D97-AF65-F5344CB8AC3E}">
        <p14:creationId xmlns:p14="http://schemas.microsoft.com/office/powerpoint/2010/main" val="1626920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C3B9ED32-C2D7-428A-99E7-7B0D26B425A5}" type="datetime1">
              <a:rPr lang="en-US" smtClean="0">
                <a:solidFill>
                  <a:prstClr val="black"/>
                </a:solidFill>
              </a:rPr>
              <a:pPr/>
              <a:t>11/2/2012</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303252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B58544FF-0A94-4CCB-B68F-1E1CB4F3E260}" type="datetime1">
              <a:rPr lang="en-US" smtClean="0">
                <a:solidFill>
                  <a:prstClr val="black"/>
                </a:solidFill>
              </a:rPr>
              <a:pPr/>
              <a:t>11/2/2012</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486909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54A9AFC-B445-415A-8F53-4FFCFC537350}" type="datetime1">
              <a:rPr lang="en-US" smtClean="0">
                <a:solidFill>
                  <a:prstClr val="black"/>
                </a:solidFill>
              </a:rPr>
              <a:pPr/>
              <a:t>11/2/2012</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379197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4F4CEDA4-9A4D-412A-9765-8BA24B9B331B}" type="datetime1">
              <a:rPr lang="en-US" smtClean="0">
                <a:solidFill>
                  <a:prstClr val="black"/>
                </a:solidFill>
              </a:rPr>
              <a:pPr/>
              <a:t>11/2/2012</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3057498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361591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2304873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0051745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4312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268594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53694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938218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3037409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28945952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1820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rgbClr val="505050"/>
                    </a:gs>
                    <a:gs pos="100000">
                      <a:srgbClr val="505050"/>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9306665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1881388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45122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2123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rgbClr val="505050"/>
                    </a:gs>
                    <a:gs pos="100000">
                      <a:srgbClr val="505050"/>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5051804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rgbClr val="505050"/>
                    </a:gs>
                    <a:gs pos="100000">
                      <a:srgbClr val="505050"/>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16963382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rgbClr val="505050"/>
                    </a:gs>
                    <a:gs pos="100000">
                      <a:srgbClr val="505050"/>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199497355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rgbClr val="505050"/>
                    </a:gs>
                    <a:gs pos="100000">
                      <a:srgbClr val="505050"/>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1921918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41706733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9820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74592763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9163785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9151857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5516976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de Slide">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274638" y="2125663"/>
            <a:ext cx="11887200" cy="4572000"/>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52880295"/>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505050"/>
                    </a:gs>
                    <a:gs pos="100000">
                      <a:srgbClr val="505050"/>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505050"/>
                    </a:gs>
                    <a:gs pos="100000">
                      <a:srgbClr val="505050"/>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6270"/>
            <a:ext cx="3288506" cy="701984"/>
          </a:xfrm>
          <a:prstGeom prst="rect">
            <a:avLst/>
          </a:prstGeom>
        </p:spPr>
      </p:pic>
    </p:spTree>
    <p:extLst>
      <p:ext uri="{BB962C8B-B14F-4D97-AF65-F5344CB8AC3E}">
        <p14:creationId xmlns:p14="http://schemas.microsoft.com/office/powerpoint/2010/main" val="8327338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8502685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02631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1994800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26613484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Walk-in">
    <p:spTree>
      <p:nvGrpSpPr>
        <p:cNvPr id="1" name=""/>
        <p:cNvGrpSpPr/>
        <p:nvPr/>
      </p:nvGrpSpPr>
      <p:grpSpPr>
        <a:xfrm>
          <a:off x="0" y="0"/>
          <a:ext cx="0" cy="0"/>
          <a:chOff x="0" y="0"/>
          <a:chExt cx="0" cy="0"/>
        </a:xfrm>
      </p:grpSpPr>
      <p:sp>
        <p:nvSpPr>
          <p:cNvPr id="7" name="Freeform 6"/>
          <p:cNvSpPr>
            <a:spLocks noEditPoints="1"/>
          </p:cNvSpPr>
          <p:nvPr userDrawn="1"/>
        </p:nvSpPr>
        <p:spPr bwMode="auto">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234018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FFFFFF"/>
                    </a:gs>
                    <a:gs pos="100000">
                      <a:srgbClr val="FFFFFF"/>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rgbClr val="FFFFFF"/>
                    </a:gs>
                    <a:gs pos="100000">
                      <a:srgbClr val="FFFFFF"/>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dirty="0" smtClean="0"/>
              <a:t>Click to edit Master subtitle style</a:t>
            </a:r>
            <a:endParaRPr lang="en-US" dirty="0"/>
          </a:p>
        </p:txBody>
      </p:sp>
      <p:sp>
        <p:nvSpPr>
          <p:cNvPr id="7" name="Freeform 6"/>
          <p:cNvSpPr>
            <a:spLocks noChangeAspect="1" noEditPoints="1"/>
          </p:cNvSpPr>
          <p:nvPr userDrawn="1"/>
        </p:nvSpPr>
        <p:spPr bwMode="auto">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33283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184077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241693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7952129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405055126"/>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4224540411"/>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89103254"/>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45711148"/>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7261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595488058"/>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518171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73123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Logo on Background">
    <p:bg>
      <p:bgPr>
        <a:solidFill>
          <a:srgbClr val="FFFFFF"/>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505050"/>
                    </a:gs>
                    <a:gs pos="100000">
                      <a:srgbClr val="505050"/>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505050"/>
                    </a:gs>
                    <a:gs pos="100000">
                      <a:srgbClr val="505050"/>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6270"/>
            <a:ext cx="3288506" cy="701984"/>
          </a:xfrm>
          <a:prstGeom prst="rect">
            <a:avLst/>
          </a:prstGeom>
        </p:spPr>
      </p:pic>
    </p:spTree>
    <p:extLst>
      <p:ext uri="{BB962C8B-B14F-4D97-AF65-F5344CB8AC3E}">
        <p14:creationId xmlns:p14="http://schemas.microsoft.com/office/powerpoint/2010/main" val="336329986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93807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49239750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175847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054055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102239461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274638" y="2125663"/>
            <a:ext cx="11887202"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15324119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89485003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420103237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99146198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379780516"/>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687376331"/>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1270698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smtClean="0"/>
              <a:t>Click to edit Master text styles</a:t>
            </a:r>
          </a:p>
        </p:txBody>
      </p:sp>
    </p:spTree>
    <p:extLst>
      <p:ext uri="{BB962C8B-B14F-4D97-AF65-F5344CB8AC3E}">
        <p14:creationId xmlns:p14="http://schemas.microsoft.com/office/powerpoint/2010/main" val="104151120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734012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484532262"/>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36950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91223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Logo on Background">
    <p:bg>
      <p:bgPr>
        <a:solidFill>
          <a:schemeClr val="accent1"/>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124558782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08865716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053546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60552473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358423507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048533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14658688"/>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smtClean="0"/>
              <a:t>Click to edit Master text styles</a:t>
            </a:r>
          </a:p>
        </p:txBody>
      </p:sp>
    </p:spTree>
    <p:extLst>
      <p:ext uri="{BB962C8B-B14F-4D97-AF65-F5344CB8AC3E}">
        <p14:creationId xmlns:p14="http://schemas.microsoft.com/office/powerpoint/2010/main" val="239265969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374486758"/>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691770678"/>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044491507"/>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479645680"/>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952522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043160845"/>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5722782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4404869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2418699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1161544685"/>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257799226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536275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03831531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58495976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89399508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286406906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607621995"/>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1533759566"/>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703574942"/>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6954888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667604029"/>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978980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92653644"/>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602348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1371395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800082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theme" Target="../theme/theme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18" Type="http://schemas.openxmlformats.org/officeDocument/2006/relationships/theme" Target="../theme/theme3.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17" Type="http://schemas.openxmlformats.org/officeDocument/2006/relationships/slideLayout" Target="../slideLayouts/slideLayout48.xml"/><Relationship Id="rId2" Type="http://schemas.openxmlformats.org/officeDocument/2006/relationships/slideLayout" Target="../slideLayouts/slideLayout33.xml"/><Relationship Id="rId16" Type="http://schemas.openxmlformats.org/officeDocument/2006/relationships/slideLayout" Target="../slideLayouts/slideLayout47.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5" Type="http://schemas.openxmlformats.org/officeDocument/2006/relationships/slideLayout" Target="../slideLayouts/slideLayout4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2" Type="http://schemas.openxmlformats.org/officeDocument/2006/relationships/slideLayout" Target="../slideLayouts/slideLayout66.xml"/><Relationship Id="rId16" Type="http://schemas.openxmlformats.org/officeDocument/2006/relationships/theme" Target="../theme/theme5.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slideLayout" Target="../slideLayouts/slideLayout92.xml"/><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slideLayout" Target="../slideLayouts/slideLayout91.xml"/><Relationship Id="rId2" Type="http://schemas.openxmlformats.org/officeDocument/2006/relationships/slideLayout" Target="../slideLayouts/slideLayout81.xml"/><Relationship Id="rId16" Type="http://schemas.openxmlformats.org/officeDocument/2006/relationships/theme" Target="../theme/theme6.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5" Type="http://schemas.openxmlformats.org/officeDocument/2006/relationships/slideLayout" Target="../slideLayouts/slideLayout9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 Id="rId14" Type="http://schemas.openxmlformats.org/officeDocument/2006/relationships/slideLayout" Target="../slideLayouts/slideLayout9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4264522774"/>
      </p:ext>
    </p:extLst>
  </p:cSld>
  <p:clrMap bg1="dk1" tx1="lt1" bg2="dk2" tx2="lt2" accent1="accent1" accent2="accent2" accent3="accent3" accent4="accent4" accent5="accent5" accent6="accent6" hlink="hlink" folHlink="folHlink"/>
  <p:sldLayoutIdLst>
    <p:sldLayoutId id="2147484182" r:id="rId1"/>
    <p:sldLayoutId id="2147484244" r:id="rId2"/>
    <p:sldLayoutId id="2147484183" r:id="rId3"/>
    <p:sldLayoutId id="2147484184" r:id="rId4"/>
    <p:sldLayoutId id="2147484245" r:id="rId5"/>
    <p:sldLayoutId id="2147484185" r:id="rId6"/>
    <p:sldLayoutId id="2147484186" r:id="rId7"/>
    <p:sldLayoutId id="2147484187" r:id="rId8"/>
    <p:sldLayoutId id="2147484191" r:id="rId9"/>
    <p:sldLayoutId id="2147484188" r:id="rId10"/>
    <p:sldLayoutId id="2147484196" r:id="rId11"/>
    <p:sldLayoutId id="2147484189" r:id="rId12"/>
    <p:sldLayoutId id="2147484217" r:id="rId13"/>
    <p:sldLayoutId id="2147484218" r:id="rId14"/>
    <p:sldLayoutId id="2147484198" r:id="rId15"/>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1061612350"/>
      </p:ext>
    </p:extLst>
  </p:cSld>
  <p:clrMap bg1="lt1" tx1="dk1" bg2="lt2" tx2="dk2" accent1="accent1" accent2="accent2" accent3="accent3" accent4="accent4" accent5="accent5" accent6="accent6" hlink="hlink" folHlink="folHlink"/>
  <p:sldLayoutIdLst>
    <p:sldLayoutId id="2147484291" r:id="rId1"/>
    <p:sldLayoutId id="2147484292" r:id="rId2"/>
    <p:sldLayoutId id="2147484293" r:id="rId3"/>
    <p:sldLayoutId id="2147484294" r:id="rId4"/>
    <p:sldLayoutId id="2147484295" r:id="rId5"/>
    <p:sldLayoutId id="2147484296" r:id="rId6"/>
    <p:sldLayoutId id="2147484297" r:id="rId7"/>
    <p:sldLayoutId id="2147484298" r:id="rId8"/>
    <p:sldLayoutId id="2147484299" r:id="rId9"/>
    <p:sldLayoutId id="2147484300" r:id="rId10"/>
    <p:sldLayoutId id="2147484301" r:id="rId11"/>
    <p:sldLayoutId id="2147484302" r:id="rId12"/>
    <p:sldLayoutId id="2147484309" r:id="rId13"/>
    <p:sldLayoutId id="2147484310" r:id="rId14"/>
    <p:sldLayoutId id="2147484321" r:id="rId15"/>
    <p:sldLayoutId id="2147484311" r:id="rId16"/>
  </p:sldLayoutIdLst>
  <p:txStyles>
    <p:titleStyle>
      <a:lvl1pPr algn="l" defTabSz="914166" rtl="0" eaLnBrk="1" latinLnBrk="0" hangingPunct="1">
        <a:spcBef>
          <a:spcPct val="0"/>
        </a:spcBef>
        <a:buNone/>
        <a:defRPr sz="4800" kern="1200">
          <a:gradFill>
            <a:gsLst>
              <a:gs pos="0">
                <a:srgbClr val="505050"/>
              </a:gs>
              <a:gs pos="100000">
                <a:srgbClr val="505050"/>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rgbClr val="505050"/>
              </a:gs>
              <a:gs pos="100000">
                <a:srgbClr val="505050"/>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rgbClr val="505050"/>
              </a:gs>
              <a:gs pos="100000">
                <a:srgbClr val="505050"/>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rgbClr val="505050"/>
              </a:gs>
              <a:gs pos="100000">
                <a:srgbClr val="505050"/>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rgbClr val="505050"/>
              </a:gs>
              <a:gs pos="100000">
                <a:srgbClr val="505050"/>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rgbClr val="505050"/>
              </a:gs>
              <a:gs pos="100000">
                <a:srgbClr val="505050"/>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764641861"/>
      </p:ext>
    </p:extLst>
  </p:cSld>
  <p:clrMap bg1="dk1" tx1="lt1" bg2="dk2" tx2="lt2" accent1="accent1" accent2="accent2" accent3="accent3" accent4="accent4" accent5="accent5" accent6="accent6" hlink="hlink" folHlink="folHlink"/>
  <p:sldLayoutIdLst>
    <p:sldLayoutId id="2147484269" r:id="rId1"/>
    <p:sldLayoutId id="2147484270" r:id="rId2"/>
    <p:sldLayoutId id="2147484271" r:id="rId3"/>
    <p:sldLayoutId id="2147484272" r:id="rId4"/>
    <p:sldLayoutId id="2147484328" r:id="rId5"/>
    <p:sldLayoutId id="2147484320" r:id="rId6"/>
    <p:sldLayoutId id="2147484273" r:id="rId7"/>
    <p:sldLayoutId id="2147484274" r:id="rId8"/>
    <p:sldLayoutId id="2147484275" r:id="rId9"/>
    <p:sldLayoutId id="2147484276" r:id="rId10"/>
    <p:sldLayoutId id="2147484277" r:id="rId11"/>
    <p:sldLayoutId id="2147484278" r:id="rId12"/>
    <p:sldLayoutId id="2147484279" r:id="rId13"/>
    <p:sldLayoutId id="2147484280" r:id="rId14"/>
    <p:sldLayoutId id="2147484287" r:id="rId15"/>
    <p:sldLayoutId id="2147484288" r:id="rId16"/>
    <p:sldLayoutId id="2147484289" r:id="rId17"/>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96111433"/>
      </p:ext>
    </p:extLst>
  </p:cSld>
  <p:clrMap bg1="dk1" tx1="lt1" bg2="dk2" tx2="lt2" accent1="accent1" accent2="accent2" accent3="accent3" accent4="accent4" accent5="accent5" accent6="accent6" hlink="hlink" folHlink="folHlink"/>
  <p:sldLayoutIdLst>
    <p:sldLayoutId id="2147484247" r:id="rId1"/>
    <p:sldLayoutId id="2147484248" r:id="rId2"/>
    <p:sldLayoutId id="2147484249" r:id="rId3"/>
    <p:sldLayoutId id="2147484250" r:id="rId4"/>
    <p:sldLayoutId id="2147484329" r:id="rId5"/>
    <p:sldLayoutId id="2147484251" r:id="rId6"/>
    <p:sldLayoutId id="2147484252" r:id="rId7"/>
    <p:sldLayoutId id="2147484253" r:id="rId8"/>
    <p:sldLayoutId id="2147484254" r:id="rId9"/>
    <p:sldLayoutId id="2147484255" r:id="rId10"/>
    <p:sldLayoutId id="2147484256" r:id="rId11"/>
    <p:sldLayoutId id="2147484257" r:id="rId12"/>
    <p:sldLayoutId id="2147484258" r:id="rId13"/>
    <p:sldLayoutId id="2147484265" r:id="rId14"/>
    <p:sldLayoutId id="2147484266" r:id="rId15"/>
    <p:sldLayoutId id="2147484267" r:id="rId16"/>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3027652475"/>
      </p:ext>
    </p:extLst>
  </p:cSld>
  <p:clrMap bg1="dk1" tx1="lt1" bg2="dk2" tx2="lt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341" r:id="rId11"/>
    <p:sldLayoutId id="2147484342" r:id="rId12"/>
    <p:sldLayoutId id="2147484343" r:id="rId13"/>
    <p:sldLayoutId id="2147484344" r:id="rId14"/>
    <p:sldLayoutId id="2147484345" r:id="rId15"/>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219410733"/>
      </p:ext>
    </p:extLst>
  </p:cSld>
  <p:clrMap bg1="dk1" tx1="lt1" bg2="dk2" tx2="lt2" accent1="accent1" accent2="accent2" accent3="accent3" accent4="accent4" accent5="accent5" accent6="accent6" hlink="hlink" folHlink="folHlink"/>
  <p:sldLayoutIdLst>
    <p:sldLayoutId id="2147484347" r:id="rId1"/>
    <p:sldLayoutId id="2147484348" r:id="rId2"/>
    <p:sldLayoutId id="2147484349" r:id="rId3"/>
    <p:sldLayoutId id="2147484350" r:id="rId4"/>
    <p:sldLayoutId id="2147484351" r:id="rId5"/>
    <p:sldLayoutId id="2147484352" r:id="rId6"/>
    <p:sldLayoutId id="2147484353" r:id="rId7"/>
    <p:sldLayoutId id="2147484354" r:id="rId8"/>
    <p:sldLayoutId id="2147484355" r:id="rId9"/>
    <p:sldLayoutId id="2147484356" r:id="rId10"/>
    <p:sldLayoutId id="2147484357" r:id="rId11"/>
    <p:sldLayoutId id="2147484358" r:id="rId12"/>
    <p:sldLayoutId id="2147484359" r:id="rId13"/>
    <p:sldLayoutId id="2147484360" r:id="rId14"/>
    <p:sldLayoutId id="2147484361" r:id="rId15"/>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4.xml.rels><?xml version="1.0" encoding="UTF-8" standalone="yes"?>
<Relationships xmlns="http://schemas.openxmlformats.org/package/2006/relationships"><Relationship Id="rId3" Type="http://schemas.openxmlformats.org/officeDocument/2006/relationships/hyperlink" Target="https://www.windowsazure.com/en-us/develop/net/common-tasks/continuous-delivery/" TargetMode="External"/><Relationship Id="rId2" Type="http://schemas.openxmlformats.org/officeDocument/2006/relationships/hyperlink" Target="https://www.windowsazure.com/en-us/develop/net/common-tasks/publishing-with-tfs/" TargetMode="External"/><Relationship Id="rId1" Type="http://schemas.openxmlformats.org/officeDocument/2006/relationships/slideLayout" Target="../slideLayouts/slideLayout6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18.xml.rels><?xml version="1.0" encoding="UTF-8" standalone="yes"?>
<Relationships xmlns="http://schemas.openxmlformats.org/package/2006/relationships"><Relationship Id="rId3" Type="http://schemas.openxmlformats.org/officeDocument/2006/relationships/hyperlink" Target="http://www.windowsazure.com/en-us/develop/net/" TargetMode="External"/><Relationship Id="rId2" Type="http://schemas.openxmlformats.org/officeDocument/2006/relationships/hyperlink" Target="http://aka.ms/BuildSessions" TargetMode="External"/><Relationship Id="rId1" Type="http://schemas.openxmlformats.org/officeDocument/2006/relationships/slideLayout" Target="../slideLayouts/slideLayout86.xml"/></Relationships>
</file>

<file path=ppt/slides/_rels/slide19.xml.rels><?xml version="1.0" encoding="UTF-8" standalone="yes"?>
<Relationships xmlns="http://schemas.openxmlformats.org/package/2006/relationships"><Relationship Id="rId3" Type="http://schemas.openxmlformats.org/officeDocument/2006/relationships/hyperlink" Target="http://aka.ms/BuildSessions" TargetMode="External"/><Relationship Id="rId2" Type="http://schemas.openxmlformats.org/officeDocument/2006/relationships/hyperlink" Target="http://www.windowsazure.com/build" TargetMode="External"/><Relationship Id="rId1" Type="http://schemas.openxmlformats.org/officeDocument/2006/relationships/slideLayout" Target="../slideLayouts/slideLayout8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7.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hyperlink" Target="http://www.windowsazure.com/en-us/develop/net/" TargetMode="External"/><Relationship Id="rId2" Type="http://schemas.openxmlformats.org/officeDocument/2006/relationships/notesSlide" Target="../notesSlides/notesSlide4.xml"/><Relationship Id="rId1" Type="http://schemas.openxmlformats.org/officeDocument/2006/relationships/slideLayout" Target="../slideLayouts/slideLayout6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Getting started </a:t>
            </a:r>
            <a:r>
              <a:rPr lang="en-US" dirty="0"/>
              <a:t>w</a:t>
            </a:r>
            <a:r>
              <a:rPr lang="en-US" dirty="0" smtClean="0"/>
              <a:t>ith </a:t>
            </a:r>
            <a:br>
              <a:rPr lang="en-US" dirty="0" smtClean="0"/>
            </a:br>
            <a:r>
              <a:rPr lang="en-US" dirty="0" smtClean="0"/>
              <a:t>cloud </a:t>
            </a:r>
            <a:r>
              <a:rPr lang="en-US" dirty="0"/>
              <a:t>s</a:t>
            </a:r>
            <a:r>
              <a:rPr lang="en-US" dirty="0" smtClean="0"/>
              <a:t>ervices </a:t>
            </a:r>
            <a:r>
              <a:rPr lang="en-US" dirty="0"/>
              <a:t>d</a:t>
            </a:r>
            <a:r>
              <a:rPr lang="en-US" dirty="0" smtClean="0"/>
              <a:t>evelopment</a:t>
            </a:r>
            <a:endParaRPr lang="en-US" dirty="0"/>
          </a:p>
        </p:txBody>
      </p:sp>
      <p:sp>
        <p:nvSpPr>
          <p:cNvPr id="3" name="Subtitle 2"/>
          <p:cNvSpPr>
            <a:spLocks noGrp="1"/>
          </p:cNvSpPr>
          <p:nvPr>
            <p:ph type="subTitle" idx="1"/>
          </p:nvPr>
        </p:nvSpPr>
        <p:spPr/>
        <p:txBody>
          <a:bodyPr/>
          <a:lstStyle/>
          <a:p>
            <a:pPr lvl="0"/>
            <a:r>
              <a:rPr lang="en-US" dirty="0" smtClean="0"/>
              <a:t>Paul </a:t>
            </a:r>
            <a:r>
              <a:rPr lang="en-US" dirty="0" err="1" smtClean="0"/>
              <a:t>Yuknewicz</a:t>
            </a:r>
            <a:endParaRPr lang="en-US" dirty="0" smtClean="0"/>
          </a:p>
          <a:p>
            <a:pPr lvl="0"/>
            <a:r>
              <a:rPr lang="en-US" dirty="0" smtClean="0"/>
              <a:t>Principal Program Manager Lead</a:t>
            </a:r>
          </a:p>
          <a:p>
            <a:pPr lvl="0"/>
            <a:r>
              <a:rPr lang="en-US" dirty="0" smtClean="0"/>
              <a:t>Visual Studio Azure Tools</a:t>
            </a:r>
          </a:p>
          <a:p>
            <a:pPr lvl="0"/>
            <a:r>
              <a:rPr lang="en-US" dirty="0" smtClean="0"/>
              <a:t>3-040</a:t>
            </a:r>
            <a:endParaRPr lang="en-US" dirty="0"/>
          </a:p>
        </p:txBody>
      </p:sp>
    </p:spTree>
    <p:extLst>
      <p:ext uri="{BB962C8B-B14F-4D97-AF65-F5344CB8AC3E}">
        <p14:creationId xmlns:p14="http://schemas.microsoft.com/office/powerpoint/2010/main" val="1630786647"/>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Working with cloud configuration settings</a:t>
            </a:r>
            <a:br>
              <a:rPr lang="en-US" smtClean="0"/>
            </a:br>
            <a:r>
              <a:rPr lang="en-US" smtClean="0"/>
              <a:t>CloudConfigurationManager</a:t>
            </a:r>
            <a:endParaRPr lang="en-US" dirty="0"/>
          </a:p>
        </p:txBody>
      </p:sp>
      <p:sp>
        <p:nvSpPr>
          <p:cNvPr id="3" name="TextBox 2"/>
          <p:cNvSpPr txBox="1"/>
          <p:nvPr/>
        </p:nvSpPr>
        <p:spPr>
          <a:xfrm>
            <a:off x="514334" y="1963934"/>
            <a:ext cx="9874023" cy="282513"/>
          </a:xfrm>
          <a:prstGeom prst="rect">
            <a:avLst/>
          </a:prstGeom>
          <a:noFill/>
        </p:spPr>
        <p:txBody>
          <a:bodyPr wrap="square" lIns="0" tIns="0" rIns="0" bIns="0" rtlCol="0">
            <a:spAutoFit/>
          </a:bodyPr>
          <a:lstStyle/>
          <a:p>
            <a:r>
              <a:rPr lang="en-US" dirty="0" smtClean="0">
                <a:gradFill>
                  <a:gsLst>
                    <a:gs pos="417">
                      <a:srgbClr val="000000"/>
                    </a:gs>
                    <a:gs pos="100000">
                      <a:srgbClr val="000000"/>
                    </a:gs>
                  </a:gsLst>
                  <a:lin ang="5400000" scaled="0"/>
                </a:gradFill>
              </a:rPr>
              <a:t>Load a cloud setting by key name:</a:t>
            </a:r>
          </a:p>
        </p:txBody>
      </p:sp>
      <p:sp>
        <p:nvSpPr>
          <p:cNvPr id="7" name="Text Placeholder 5"/>
          <p:cNvSpPr txBox="1">
            <a:spLocks/>
          </p:cNvSpPr>
          <p:nvPr/>
        </p:nvSpPr>
        <p:spPr>
          <a:xfrm>
            <a:off x="514334" y="3441755"/>
            <a:ext cx="11375535" cy="973101"/>
          </a:xfrm>
          <a:prstGeom prst="rect">
            <a:avLst/>
          </a:prstGeom>
          <a:ln>
            <a:solidFill>
              <a:srgbClr val="002060"/>
            </a:solidFill>
          </a:ln>
        </p:spPr>
        <p:txBody>
          <a:bodyPr vert="horz" wrap="square" lIns="0" tIns="0" rIns="0" bIns="0" rtlCol="0">
            <a:spAutoFit/>
          </a:bodyPr>
          <a:lstStyle>
            <a:lvl1pPr marL="0" indent="0" algn="l" defTabSz="914363" rtl="0" eaLnBrk="1" latinLnBrk="0" hangingPunct="1">
              <a:lnSpc>
                <a:spcPct val="90000"/>
              </a:lnSpc>
              <a:spcBef>
                <a:spcPct val="20000"/>
              </a:spcBef>
              <a:buFont typeface="Arial" pitchFamily="34" charset="0"/>
              <a:buNone/>
              <a:defRPr sz="3000" b="0" kern="1200">
                <a:solidFill>
                  <a:schemeClr val="tx1">
                    <a:alpha val="99000"/>
                  </a:schemeClr>
                </a:solidFill>
                <a:latin typeface="Consolas" pitchFamily="49" charset="0"/>
                <a:ea typeface="+mn-ea"/>
                <a:cs typeface="Consolas" pitchFamily="49" charset="0"/>
              </a:defRPr>
            </a:lvl1pPr>
            <a:lvl2pPr marL="384954" indent="-7937" algn="l" defTabSz="914363" rtl="0" eaLnBrk="1" latinLnBrk="0" hangingPunct="1">
              <a:lnSpc>
                <a:spcPct val="90000"/>
              </a:lnSpc>
              <a:spcBef>
                <a:spcPct val="20000"/>
              </a:spcBef>
              <a:buFont typeface="Arial" pitchFamily="34" charset="0"/>
              <a:buNone/>
              <a:defRPr sz="2800" b="0" kern="1200">
                <a:solidFill>
                  <a:schemeClr val="tx1">
                    <a:alpha val="99000"/>
                  </a:schemeClr>
                </a:solidFill>
                <a:latin typeface="Consolas" pitchFamily="49" charset="0"/>
                <a:ea typeface="+mn-ea"/>
                <a:cs typeface="Consolas" pitchFamily="49" charset="0"/>
              </a:defRPr>
            </a:lvl2pPr>
            <a:lvl3pPr marL="761970" indent="-7937" algn="l" defTabSz="914363" rtl="0" eaLnBrk="1" latinLnBrk="0" hangingPunct="1">
              <a:lnSpc>
                <a:spcPct val="90000"/>
              </a:lnSpc>
              <a:spcBef>
                <a:spcPct val="20000"/>
              </a:spcBef>
              <a:buFont typeface="Arial" pitchFamily="34" charset="0"/>
              <a:buNone/>
              <a:defRPr sz="2400" b="0" kern="1200">
                <a:solidFill>
                  <a:schemeClr val="tx1">
                    <a:alpha val="99000"/>
                  </a:schemeClr>
                </a:solidFill>
                <a:latin typeface="Consolas" pitchFamily="49" charset="0"/>
                <a:ea typeface="+mn-ea"/>
                <a:cs typeface="Consolas" pitchFamily="49" charset="0"/>
              </a:defRPr>
            </a:lvl3pPr>
            <a:lvl4pPr marL="1094009" indent="7937" algn="l" defTabSz="914363" rtl="0" eaLnBrk="1" latinLnBrk="0" hangingPunct="1">
              <a:lnSpc>
                <a:spcPct val="90000"/>
              </a:lnSpc>
              <a:spcBef>
                <a:spcPct val="20000"/>
              </a:spcBef>
              <a:buFont typeface="Arial" pitchFamily="34" charset="0"/>
              <a:buNone/>
              <a:defRPr sz="2400" b="0" kern="1200">
                <a:solidFill>
                  <a:schemeClr val="tx1">
                    <a:alpha val="99000"/>
                  </a:schemeClr>
                </a:solidFill>
                <a:latin typeface="Consolas" pitchFamily="49" charset="0"/>
                <a:ea typeface="+mn-ea"/>
                <a:cs typeface="Consolas" pitchFamily="49" charset="0"/>
              </a:defRPr>
            </a:lvl4pPr>
            <a:lvl5pPr marL="1426047" indent="0" algn="l" defTabSz="914363" rtl="0" eaLnBrk="1" latinLnBrk="0" hangingPunct="1">
              <a:lnSpc>
                <a:spcPct val="90000"/>
              </a:lnSpc>
              <a:spcBef>
                <a:spcPct val="20000"/>
              </a:spcBef>
              <a:buFont typeface="Arial" pitchFamily="34" charset="0"/>
              <a:buNone/>
              <a:defRPr sz="2400" b="0" kern="1200">
                <a:solidFill>
                  <a:schemeClr val="tx1">
                    <a:alpha val="99000"/>
                  </a:schemeClr>
                </a:solidFill>
                <a:latin typeface="Consolas" pitchFamily="49" charset="0"/>
                <a:ea typeface="+mn-ea"/>
                <a:cs typeface="Consolas"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solidFill>
                  <a:srgbClr val="000000">
                    <a:alpha val="99000"/>
                  </a:srgbClr>
                </a:solidFill>
              </a:rPr>
              <a:t>&lt;</a:t>
            </a:r>
            <a:r>
              <a:rPr lang="en-US" sz="2000" dirty="0" err="1">
                <a:solidFill>
                  <a:srgbClr val="000000">
                    <a:alpha val="99000"/>
                  </a:srgbClr>
                </a:solidFill>
              </a:rPr>
              <a:t>ConfigurationSettings</a:t>
            </a:r>
            <a:r>
              <a:rPr lang="en-US" sz="2000" dirty="0">
                <a:solidFill>
                  <a:srgbClr val="000000">
                    <a:alpha val="99000"/>
                  </a:srgbClr>
                </a:solidFill>
              </a:rPr>
              <a:t>&gt;</a:t>
            </a:r>
          </a:p>
          <a:p>
            <a:r>
              <a:rPr lang="en-US" sz="2000" dirty="0">
                <a:solidFill>
                  <a:srgbClr val="000000">
                    <a:alpha val="99000"/>
                  </a:srgbClr>
                </a:solidFill>
              </a:rPr>
              <a:t>	&lt;Setting name="</a:t>
            </a:r>
            <a:r>
              <a:rPr lang="en-US" sz="2000" dirty="0">
                <a:solidFill>
                  <a:srgbClr val="7030A0">
                    <a:alpha val="99000"/>
                  </a:srgbClr>
                </a:solidFill>
              </a:rPr>
              <a:t>conn</a:t>
            </a:r>
            <a:r>
              <a:rPr lang="en-US" sz="2000" dirty="0">
                <a:solidFill>
                  <a:srgbClr val="000000">
                    <a:alpha val="99000"/>
                  </a:srgbClr>
                </a:solidFill>
              </a:rPr>
              <a:t>" value=“</a:t>
            </a:r>
            <a:r>
              <a:rPr lang="en-US" sz="2000" dirty="0" err="1">
                <a:solidFill>
                  <a:srgbClr val="000000">
                    <a:alpha val="99000"/>
                  </a:srgbClr>
                </a:solidFill>
              </a:rPr>
              <a:t>db</a:t>
            </a:r>
            <a:r>
              <a:rPr lang="en-US" sz="2000" dirty="0">
                <a:solidFill>
                  <a:srgbClr val="000000">
                    <a:alpha val="99000"/>
                  </a:srgbClr>
                </a:solidFill>
              </a:rPr>
              <a:t>://mydatavm.cloudapp.net/" /&gt;</a:t>
            </a:r>
          </a:p>
          <a:p>
            <a:r>
              <a:rPr lang="en-US" sz="2000" dirty="0">
                <a:solidFill>
                  <a:srgbClr val="000000">
                    <a:alpha val="99000"/>
                  </a:srgbClr>
                </a:solidFill>
              </a:rPr>
              <a:t>&lt;/</a:t>
            </a:r>
            <a:r>
              <a:rPr lang="en-US" sz="2000" dirty="0" err="1">
                <a:solidFill>
                  <a:srgbClr val="000000">
                    <a:alpha val="99000"/>
                  </a:srgbClr>
                </a:solidFill>
              </a:rPr>
              <a:t>ConfigurationSettings</a:t>
            </a:r>
            <a:r>
              <a:rPr lang="en-US" sz="2000" dirty="0">
                <a:solidFill>
                  <a:srgbClr val="000000">
                    <a:alpha val="99000"/>
                  </a:srgbClr>
                </a:solidFill>
              </a:rPr>
              <a:t>&gt;</a:t>
            </a:r>
          </a:p>
        </p:txBody>
      </p:sp>
      <p:sp>
        <p:nvSpPr>
          <p:cNvPr id="8" name="TextBox 7"/>
          <p:cNvSpPr txBox="1"/>
          <p:nvPr/>
        </p:nvSpPr>
        <p:spPr>
          <a:xfrm>
            <a:off x="514334" y="3069221"/>
            <a:ext cx="9874023" cy="282513"/>
          </a:xfrm>
          <a:prstGeom prst="rect">
            <a:avLst/>
          </a:prstGeom>
          <a:noFill/>
        </p:spPr>
        <p:txBody>
          <a:bodyPr wrap="square" lIns="0" tIns="0" rIns="0" bIns="0" rtlCol="0">
            <a:spAutoFit/>
          </a:bodyPr>
          <a:lstStyle/>
          <a:p>
            <a:r>
              <a:rPr lang="en-US" dirty="0" err="1" smtClean="0">
                <a:gradFill>
                  <a:gsLst>
                    <a:gs pos="417">
                      <a:srgbClr val="000000"/>
                    </a:gs>
                    <a:gs pos="100000">
                      <a:srgbClr val="000000"/>
                    </a:gs>
                  </a:gsLst>
                  <a:lin ang="5400000" scaled="0"/>
                </a:gradFill>
              </a:rPr>
              <a:t>ServiceConfiguration.Cloud.cscfg</a:t>
            </a:r>
            <a:r>
              <a:rPr lang="en-US" dirty="0" smtClean="0">
                <a:gradFill>
                  <a:gsLst>
                    <a:gs pos="417">
                      <a:srgbClr val="000000"/>
                    </a:gs>
                    <a:gs pos="100000">
                      <a:srgbClr val="000000"/>
                    </a:gs>
                  </a:gsLst>
                  <a:lin ang="5400000" scaled="0"/>
                </a:gradFill>
              </a:rPr>
              <a:t> example (enables changes post-deployment):</a:t>
            </a:r>
          </a:p>
        </p:txBody>
      </p:sp>
      <p:sp>
        <p:nvSpPr>
          <p:cNvPr id="9" name="Text Placeholder 5"/>
          <p:cNvSpPr txBox="1">
            <a:spLocks/>
          </p:cNvSpPr>
          <p:nvPr/>
        </p:nvSpPr>
        <p:spPr>
          <a:xfrm>
            <a:off x="514334" y="5173726"/>
            <a:ext cx="11375535" cy="973101"/>
          </a:xfrm>
          <a:prstGeom prst="rect">
            <a:avLst/>
          </a:prstGeom>
          <a:ln>
            <a:solidFill>
              <a:srgbClr val="002060"/>
            </a:solidFill>
          </a:ln>
        </p:spPr>
        <p:txBody>
          <a:bodyPr vert="horz" wrap="square" lIns="0" tIns="0" rIns="0" bIns="0" rtlCol="0">
            <a:spAutoFit/>
          </a:bodyPr>
          <a:lstStyle>
            <a:lvl1pPr marL="0" indent="0" algn="l" defTabSz="914363" rtl="0" eaLnBrk="1" latinLnBrk="0" hangingPunct="1">
              <a:lnSpc>
                <a:spcPct val="90000"/>
              </a:lnSpc>
              <a:spcBef>
                <a:spcPct val="20000"/>
              </a:spcBef>
              <a:buFont typeface="Arial" pitchFamily="34" charset="0"/>
              <a:buNone/>
              <a:defRPr sz="3000" b="0" kern="1200">
                <a:solidFill>
                  <a:schemeClr val="tx1">
                    <a:alpha val="99000"/>
                  </a:schemeClr>
                </a:solidFill>
                <a:latin typeface="Consolas" pitchFamily="49" charset="0"/>
                <a:ea typeface="+mn-ea"/>
                <a:cs typeface="Consolas" pitchFamily="49" charset="0"/>
              </a:defRPr>
            </a:lvl1pPr>
            <a:lvl2pPr marL="384954" indent="-7937" algn="l" defTabSz="914363" rtl="0" eaLnBrk="1" latinLnBrk="0" hangingPunct="1">
              <a:lnSpc>
                <a:spcPct val="90000"/>
              </a:lnSpc>
              <a:spcBef>
                <a:spcPct val="20000"/>
              </a:spcBef>
              <a:buFont typeface="Arial" pitchFamily="34" charset="0"/>
              <a:buNone/>
              <a:defRPr sz="2800" b="0" kern="1200">
                <a:solidFill>
                  <a:schemeClr val="tx1">
                    <a:alpha val="99000"/>
                  </a:schemeClr>
                </a:solidFill>
                <a:latin typeface="Consolas" pitchFamily="49" charset="0"/>
                <a:ea typeface="+mn-ea"/>
                <a:cs typeface="Consolas" pitchFamily="49" charset="0"/>
              </a:defRPr>
            </a:lvl2pPr>
            <a:lvl3pPr marL="761970" indent="-7937" algn="l" defTabSz="914363" rtl="0" eaLnBrk="1" latinLnBrk="0" hangingPunct="1">
              <a:lnSpc>
                <a:spcPct val="90000"/>
              </a:lnSpc>
              <a:spcBef>
                <a:spcPct val="20000"/>
              </a:spcBef>
              <a:buFont typeface="Arial" pitchFamily="34" charset="0"/>
              <a:buNone/>
              <a:defRPr sz="2400" b="0" kern="1200">
                <a:solidFill>
                  <a:schemeClr val="tx1">
                    <a:alpha val="99000"/>
                  </a:schemeClr>
                </a:solidFill>
                <a:latin typeface="Consolas" pitchFamily="49" charset="0"/>
                <a:ea typeface="+mn-ea"/>
                <a:cs typeface="Consolas" pitchFamily="49" charset="0"/>
              </a:defRPr>
            </a:lvl3pPr>
            <a:lvl4pPr marL="1094009" indent="7937" algn="l" defTabSz="914363" rtl="0" eaLnBrk="1" latinLnBrk="0" hangingPunct="1">
              <a:lnSpc>
                <a:spcPct val="90000"/>
              </a:lnSpc>
              <a:spcBef>
                <a:spcPct val="20000"/>
              </a:spcBef>
              <a:buFont typeface="Arial" pitchFamily="34" charset="0"/>
              <a:buNone/>
              <a:defRPr sz="2400" b="0" kern="1200">
                <a:solidFill>
                  <a:schemeClr val="tx1">
                    <a:alpha val="99000"/>
                  </a:schemeClr>
                </a:solidFill>
                <a:latin typeface="Consolas" pitchFamily="49" charset="0"/>
                <a:ea typeface="+mn-ea"/>
                <a:cs typeface="Consolas" pitchFamily="49" charset="0"/>
              </a:defRPr>
            </a:lvl4pPr>
            <a:lvl5pPr marL="1426047" indent="0" algn="l" defTabSz="914363" rtl="0" eaLnBrk="1" latinLnBrk="0" hangingPunct="1">
              <a:lnSpc>
                <a:spcPct val="90000"/>
              </a:lnSpc>
              <a:spcBef>
                <a:spcPct val="20000"/>
              </a:spcBef>
              <a:buFont typeface="Arial" pitchFamily="34" charset="0"/>
              <a:buNone/>
              <a:defRPr sz="2400" b="0" kern="1200">
                <a:solidFill>
                  <a:schemeClr val="tx1">
                    <a:alpha val="99000"/>
                  </a:schemeClr>
                </a:solidFill>
                <a:latin typeface="Consolas" pitchFamily="49" charset="0"/>
                <a:ea typeface="+mn-ea"/>
                <a:cs typeface="Consolas"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solidFill>
                  <a:srgbClr val="000000">
                    <a:alpha val="99000"/>
                  </a:srgbClr>
                </a:solidFill>
              </a:rPr>
              <a:t>&lt;</a:t>
            </a:r>
            <a:r>
              <a:rPr lang="en-US" sz="2000" dirty="0" err="1">
                <a:solidFill>
                  <a:srgbClr val="000000">
                    <a:alpha val="99000"/>
                  </a:srgbClr>
                </a:solidFill>
              </a:rPr>
              <a:t>appSettings</a:t>
            </a:r>
            <a:r>
              <a:rPr lang="en-US" sz="2000" dirty="0">
                <a:solidFill>
                  <a:srgbClr val="000000">
                    <a:alpha val="99000"/>
                  </a:srgbClr>
                </a:solidFill>
              </a:rPr>
              <a:t>&gt;</a:t>
            </a:r>
          </a:p>
          <a:p>
            <a:r>
              <a:rPr lang="en-US" sz="2000" dirty="0">
                <a:solidFill>
                  <a:srgbClr val="000000">
                    <a:alpha val="99000"/>
                  </a:srgbClr>
                </a:solidFill>
              </a:rPr>
              <a:t>	&lt;add key=“</a:t>
            </a:r>
            <a:r>
              <a:rPr lang="en-US" sz="2000" dirty="0">
                <a:solidFill>
                  <a:srgbClr val="7030A0">
                    <a:alpha val="99000"/>
                  </a:srgbClr>
                </a:solidFill>
              </a:rPr>
              <a:t>conn</a:t>
            </a:r>
            <a:r>
              <a:rPr lang="en-US" sz="2000" dirty="0">
                <a:solidFill>
                  <a:srgbClr val="000000">
                    <a:alpha val="99000"/>
                  </a:srgbClr>
                </a:solidFill>
              </a:rPr>
              <a:t>” value=“</a:t>
            </a:r>
            <a:r>
              <a:rPr lang="en-US" sz="2000" dirty="0" err="1">
                <a:solidFill>
                  <a:srgbClr val="000000">
                    <a:alpha val="99000"/>
                  </a:srgbClr>
                </a:solidFill>
              </a:rPr>
              <a:t>db</a:t>
            </a:r>
            <a:r>
              <a:rPr lang="en-US" sz="2000" dirty="0">
                <a:solidFill>
                  <a:srgbClr val="000000">
                    <a:alpha val="99000"/>
                  </a:srgbClr>
                </a:solidFill>
              </a:rPr>
              <a:t>://mydatavm.cloudapp.net/" /&gt;</a:t>
            </a:r>
          </a:p>
          <a:p>
            <a:r>
              <a:rPr lang="en-US" sz="2000" dirty="0">
                <a:solidFill>
                  <a:srgbClr val="000000">
                    <a:alpha val="99000"/>
                  </a:srgbClr>
                </a:solidFill>
              </a:rPr>
              <a:t>&lt;/</a:t>
            </a:r>
            <a:r>
              <a:rPr lang="en-US" sz="2000" dirty="0" err="1">
                <a:solidFill>
                  <a:srgbClr val="000000">
                    <a:alpha val="99000"/>
                  </a:srgbClr>
                </a:solidFill>
              </a:rPr>
              <a:t>appSettings</a:t>
            </a:r>
            <a:r>
              <a:rPr lang="en-US" sz="2000" dirty="0">
                <a:solidFill>
                  <a:srgbClr val="000000">
                    <a:alpha val="99000"/>
                  </a:srgbClr>
                </a:solidFill>
              </a:rPr>
              <a:t>&gt;</a:t>
            </a:r>
          </a:p>
        </p:txBody>
      </p:sp>
      <p:sp>
        <p:nvSpPr>
          <p:cNvPr id="10" name="TextBox 9"/>
          <p:cNvSpPr txBox="1"/>
          <p:nvPr/>
        </p:nvSpPr>
        <p:spPr>
          <a:xfrm>
            <a:off x="514334" y="4774038"/>
            <a:ext cx="9874023" cy="282513"/>
          </a:xfrm>
          <a:prstGeom prst="rect">
            <a:avLst/>
          </a:prstGeom>
          <a:noFill/>
        </p:spPr>
        <p:txBody>
          <a:bodyPr wrap="square" lIns="0" tIns="0" rIns="0" bIns="0" rtlCol="0">
            <a:spAutoFit/>
          </a:bodyPr>
          <a:lstStyle/>
          <a:p>
            <a:r>
              <a:rPr lang="en-US" dirty="0" err="1" smtClean="0">
                <a:gradFill>
                  <a:gsLst>
                    <a:gs pos="417">
                      <a:srgbClr val="000000"/>
                    </a:gs>
                    <a:gs pos="100000">
                      <a:srgbClr val="000000"/>
                    </a:gs>
                  </a:gsLst>
                  <a:lin ang="5400000" scaled="0"/>
                </a:gradFill>
              </a:rPr>
              <a:t>Web.config</a:t>
            </a:r>
            <a:r>
              <a:rPr lang="en-US" dirty="0" smtClean="0">
                <a:gradFill>
                  <a:gsLst>
                    <a:gs pos="417">
                      <a:srgbClr val="000000"/>
                    </a:gs>
                    <a:gs pos="100000">
                      <a:srgbClr val="000000"/>
                    </a:gs>
                  </a:gsLst>
                  <a:lin ang="5400000" scaled="0"/>
                </a:gradFill>
              </a:rPr>
              <a:t> example:</a:t>
            </a:r>
          </a:p>
        </p:txBody>
      </p:sp>
      <p:sp>
        <p:nvSpPr>
          <p:cNvPr id="11" name="Text Placeholder 5"/>
          <p:cNvSpPr txBox="1">
            <a:spLocks/>
          </p:cNvSpPr>
          <p:nvPr/>
        </p:nvSpPr>
        <p:spPr>
          <a:xfrm>
            <a:off x="514333" y="2246447"/>
            <a:ext cx="11375535" cy="615553"/>
          </a:xfrm>
          <a:prstGeom prst="rect">
            <a:avLst/>
          </a:prstGeom>
          <a:ln>
            <a:solidFill>
              <a:srgbClr val="002060"/>
            </a:solidFill>
          </a:ln>
        </p:spPr>
        <p:txBody>
          <a:bodyPr vert="horz" wrap="square" lIns="0" tIns="0" rIns="0" bIns="0" rtlCol="0">
            <a:spAutoFit/>
          </a:bodyPr>
          <a:lstStyle>
            <a:lvl1pPr marL="0" indent="0" algn="l" defTabSz="914363" rtl="0" eaLnBrk="1" latinLnBrk="0" hangingPunct="1">
              <a:lnSpc>
                <a:spcPct val="90000"/>
              </a:lnSpc>
              <a:spcBef>
                <a:spcPct val="20000"/>
              </a:spcBef>
              <a:buFont typeface="Arial" pitchFamily="34" charset="0"/>
              <a:buNone/>
              <a:defRPr sz="3000" b="0" kern="1200">
                <a:solidFill>
                  <a:schemeClr val="tx1">
                    <a:alpha val="99000"/>
                  </a:schemeClr>
                </a:solidFill>
                <a:latin typeface="Consolas" pitchFamily="49" charset="0"/>
                <a:ea typeface="+mn-ea"/>
                <a:cs typeface="Consolas" pitchFamily="49" charset="0"/>
              </a:defRPr>
            </a:lvl1pPr>
            <a:lvl2pPr marL="384954" indent="-7937" algn="l" defTabSz="914363" rtl="0" eaLnBrk="1" latinLnBrk="0" hangingPunct="1">
              <a:lnSpc>
                <a:spcPct val="90000"/>
              </a:lnSpc>
              <a:spcBef>
                <a:spcPct val="20000"/>
              </a:spcBef>
              <a:buFont typeface="Arial" pitchFamily="34" charset="0"/>
              <a:buNone/>
              <a:defRPr sz="2800" b="0" kern="1200">
                <a:solidFill>
                  <a:schemeClr val="tx1">
                    <a:alpha val="99000"/>
                  </a:schemeClr>
                </a:solidFill>
                <a:latin typeface="Consolas" pitchFamily="49" charset="0"/>
                <a:ea typeface="+mn-ea"/>
                <a:cs typeface="Consolas" pitchFamily="49" charset="0"/>
              </a:defRPr>
            </a:lvl2pPr>
            <a:lvl3pPr marL="761970" indent="-7937" algn="l" defTabSz="914363" rtl="0" eaLnBrk="1" latinLnBrk="0" hangingPunct="1">
              <a:lnSpc>
                <a:spcPct val="90000"/>
              </a:lnSpc>
              <a:spcBef>
                <a:spcPct val="20000"/>
              </a:spcBef>
              <a:buFont typeface="Arial" pitchFamily="34" charset="0"/>
              <a:buNone/>
              <a:defRPr sz="2400" b="0" kern="1200">
                <a:solidFill>
                  <a:schemeClr val="tx1">
                    <a:alpha val="99000"/>
                  </a:schemeClr>
                </a:solidFill>
                <a:latin typeface="Consolas" pitchFamily="49" charset="0"/>
                <a:ea typeface="+mn-ea"/>
                <a:cs typeface="Consolas" pitchFamily="49" charset="0"/>
              </a:defRPr>
            </a:lvl3pPr>
            <a:lvl4pPr marL="1094009" indent="7937" algn="l" defTabSz="914363" rtl="0" eaLnBrk="1" latinLnBrk="0" hangingPunct="1">
              <a:lnSpc>
                <a:spcPct val="90000"/>
              </a:lnSpc>
              <a:spcBef>
                <a:spcPct val="20000"/>
              </a:spcBef>
              <a:buFont typeface="Arial" pitchFamily="34" charset="0"/>
              <a:buNone/>
              <a:defRPr sz="2400" b="0" kern="1200">
                <a:solidFill>
                  <a:schemeClr val="tx1">
                    <a:alpha val="99000"/>
                  </a:schemeClr>
                </a:solidFill>
                <a:latin typeface="Consolas" pitchFamily="49" charset="0"/>
                <a:ea typeface="+mn-ea"/>
                <a:cs typeface="Consolas" pitchFamily="49" charset="0"/>
              </a:defRPr>
            </a:lvl4pPr>
            <a:lvl5pPr marL="1426047" indent="0" algn="l" defTabSz="914363" rtl="0" eaLnBrk="1" latinLnBrk="0" hangingPunct="1">
              <a:lnSpc>
                <a:spcPct val="90000"/>
              </a:lnSpc>
              <a:spcBef>
                <a:spcPct val="20000"/>
              </a:spcBef>
              <a:buFont typeface="Arial" pitchFamily="34" charset="0"/>
              <a:buNone/>
              <a:defRPr sz="2400" b="0" kern="1200">
                <a:solidFill>
                  <a:schemeClr val="tx1">
                    <a:alpha val="99000"/>
                  </a:schemeClr>
                </a:solidFill>
                <a:latin typeface="Consolas" pitchFamily="49" charset="0"/>
                <a:ea typeface="+mn-ea"/>
                <a:cs typeface="Consolas"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solidFill>
                  <a:srgbClr val="92D050">
                    <a:alpha val="99000"/>
                  </a:srgbClr>
                </a:solidFill>
              </a:rPr>
              <a:t>//tries to load setting from cloud .CSCFG and falls back to </a:t>
            </a:r>
            <a:r>
              <a:rPr lang="en-US" sz="2000" dirty="0" err="1">
                <a:solidFill>
                  <a:srgbClr val="92D050">
                    <a:alpha val="99000"/>
                  </a:srgbClr>
                </a:solidFill>
              </a:rPr>
              <a:t>web.config</a:t>
            </a:r>
            <a:endParaRPr lang="en-US" sz="2000" dirty="0">
              <a:solidFill>
                <a:srgbClr val="92D050">
                  <a:alpha val="99000"/>
                </a:srgbClr>
              </a:solidFill>
            </a:endParaRPr>
          </a:p>
          <a:p>
            <a:r>
              <a:rPr lang="en-US" sz="2000" dirty="0">
                <a:solidFill>
                  <a:srgbClr val="000000">
                    <a:alpha val="99000"/>
                  </a:srgbClr>
                </a:solidFill>
              </a:rPr>
              <a:t>private string conn = </a:t>
            </a:r>
            <a:r>
              <a:rPr lang="en-US" sz="2000" b="1" dirty="0" err="1">
                <a:solidFill>
                  <a:srgbClr val="00B0F0">
                    <a:alpha val="99000"/>
                  </a:srgbClr>
                </a:solidFill>
              </a:rPr>
              <a:t>CloudConfigurationManager.GetSetting</a:t>
            </a:r>
            <a:r>
              <a:rPr lang="en-US" sz="2000" dirty="0">
                <a:solidFill>
                  <a:srgbClr val="000000">
                    <a:alpha val="99000"/>
                  </a:srgbClr>
                </a:solidFill>
              </a:rPr>
              <a:t>("</a:t>
            </a:r>
            <a:r>
              <a:rPr lang="en-US" sz="2000" dirty="0">
                <a:solidFill>
                  <a:srgbClr val="7030A0">
                    <a:alpha val="99000"/>
                  </a:srgbClr>
                </a:solidFill>
              </a:rPr>
              <a:t>conn</a:t>
            </a:r>
            <a:r>
              <a:rPr lang="en-US" sz="2000" dirty="0">
                <a:solidFill>
                  <a:srgbClr val="000000">
                    <a:alpha val="99000"/>
                  </a:srgbClr>
                </a:solidFill>
              </a:rPr>
              <a:t>");</a:t>
            </a:r>
          </a:p>
        </p:txBody>
      </p:sp>
    </p:spTree>
    <p:extLst>
      <p:ext uri="{BB962C8B-B14F-4D97-AF65-F5344CB8AC3E}">
        <p14:creationId xmlns:p14="http://schemas.microsoft.com/office/powerpoint/2010/main" val="4270528458"/>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Text Placeholder 2"/>
          <p:cNvSpPr>
            <a:spLocks noGrp="1"/>
          </p:cNvSpPr>
          <p:nvPr>
            <p:ph type="body" sz="quarter" idx="10"/>
          </p:nvPr>
        </p:nvSpPr>
        <p:spPr/>
        <p:txBody>
          <a:bodyPr/>
          <a:lstStyle/>
          <a:p>
            <a:r>
              <a:rPr lang="en-US" dirty="0" smtClean="0"/>
              <a:t>Publish</a:t>
            </a:r>
          </a:p>
          <a:p>
            <a:pPr lvl="1"/>
            <a:r>
              <a:rPr lang="en-US" dirty="0" smtClean="0"/>
              <a:t>Save .</a:t>
            </a:r>
            <a:r>
              <a:rPr lang="en-US" dirty="0" err="1" smtClean="0"/>
              <a:t>publishsettings</a:t>
            </a:r>
            <a:r>
              <a:rPr lang="en-US" dirty="0" smtClean="0"/>
              <a:t> in a SAFE place for reuse</a:t>
            </a:r>
          </a:p>
          <a:p>
            <a:pPr lvl="1"/>
            <a:r>
              <a:rPr lang="en-US" dirty="0" smtClean="0"/>
              <a:t>Pick the right cloud service </a:t>
            </a:r>
            <a:r>
              <a:rPr lang="en-US" dirty="0" err="1" smtClean="0"/>
              <a:t>config</a:t>
            </a:r>
            <a:r>
              <a:rPr lang="en-US" dirty="0" smtClean="0"/>
              <a:t> for the target environment</a:t>
            </a:r>
          </a:p>
          <a:p>
            <a:pPr lvl="1"/>
            <a:r>
              <a:rPr lang="en-US" dirty="0" smtClean="0"/>
              <a:t>Save full environments as publish profiles</a:t>
            </a:r>
          </a:p>
          <a:p>
            <a:pPr lvl="1"/>
            <a:r>
              <a:rPr lang="en-US" dirty="0" smtClean="0"/>
              <a:t>Leverage the Windows Azure activity </a:t>
            </a:r>
            <a:r>
              <a:rPr lang="en-US" dirty="0"/>
              <a:t>l</a:t>
            </a:r>
            <a:r>
              <a:rPr lang="en-US" dirty="0" smtClean="0"/>
              <a:t>og for support &amp; trace info</a:t>
            </a:r>
          </a:p>
          <a:p>
            <a:pPr lvl="1"/>
            <a:r>
              <a:rPr lang="en-US" dirty="0" smtClean="0"/>
              <a:t>Inspect validation warnings–fast failure is important</a:t>
            </a:r>
          </a:p>
          <a:p>
            <a:pPr lvl="1"/>
            <a:r>
              <a:rPr lang="en-US" dirty="0" smtClean="0"/>
              <a:t>Enable agents you need: diagnostics, profiling, </a:t>
            </a:r>
            <a:r>
              <a:rPr lang="en-US" dirty="0" err="1"/>
              <a:t>i</a:t>
            </a:r>
            <a:r>
              <a:rPr lang="en-US" dirty="0" err="1" smtClean="0"/>
              <a:t>ntellitrace</a:t>
            </a:r>
            <a:endParaRPr lang="en-US" dirty="0"/>
          </a:p>
        </p:txBody>
      </p:sp>
    </p:spTree>
    <p:extLst>
      <p:ext uri="{BB962C8B-B14F-4D97-AF65-F5344CB8AC3E}">
        <p14:creationId xmlns:p14="http://schemas.microsoft.com/office/powerpoint/2010/main" val="24786820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Diagnostics in the cloud–key VS </a:t>
            </a:r>
            <a:r>
              <a:rPr lang="en-US" dirty="0"/>
              <a:t>t</a:t>
            </a:r>
            <a:r>
              <a:rPr lang="en-US" dirty="0" smtClean="0"/>
              <a:t>ools</a:t>
            </a:r>
            <a:endParaRPr lang="en-US" dirty="0"/>
          </a:p>
        </p:txBody>
      </p:sp>
      <p:sp>
        <p:nvSpPr>
          <p:cNvPr id="3" name="Text Placeholder 2"/>
          <p:cNvSpPr>
            <a:spLocks noGrp="1"/>
          </p:cNvSpPr>
          <p:nvPr>
            <p:ph type="body" sz="quarter" idx="10"/>
          </p:nvPr>
        </p:nvSpPr>
        <p:spPr/>
        <p:txBody>
          <a:bodyPr/>
          <a:lstStyle/>
          <a:p>
            <a:r>
              <a:rPr lang="en-US" sz="3400" dirty="0" smtClean="0"/>
              <a:t>Remote desktop</a:t>
            </a:r>
          </a:p>
          <a:p>
            <a:pPr lvl="1"/>
            <a:r>
              <a:rPr lang="en-US" sz="2600" dirty="0" smtClean="0"/>
              <a:t>Interact with actual role </a:t>
            </a:r>
            <a:r>
              <a:rPr lang="en-US" sz="2600" dirty="0"/>
              <a:t>i</a:t>
            </a:r>
            <a:r>
              <a:rPr lang="en-US" sz="2600" dirty="0" smtClean="0"/>
              <a:t>nstances (VMs)</a:t>
            </a:r>
          </a:p>
          <a:p>
            <a:pPr lvl="1"/>
            <a:r>
              <a:rPr lang="en-US" sz="2600" dirty="0" smtClean="0"/>
              <a:t>Enable in the project</a:t>
            </a:r>
          </a:p>
          <a:p>
            <a:pPr lvl="1"/>
            <a:r>
              <a:rPr lang="en-US" sz="2600" dirty="0" smtClean="0"/>
              <a:t>Connect in VS server </a:t>
            </a:r>
            <a:r>
              <a:rPr lang="en-US" sz="2600" dirty="0"/>
              <a:t>e</a:t>
            </a:r>
            <a:r>
              <a:rPr lang="en-US" sz="2600" dirty="0" smtClean="0"/>
              <a:t>xplorer, portal, or using PowerShell</a:t>
            </a:r>
          </a:p>
          <a:p>
            <a:r>
              <a:rPr lang="en-US" sz="3400" dirty="0" smtClean="0"/>
              <a:t>Windows Azure Diagnostics</a:t>
            </a:r>
          </a:p>
          <a:p>
            <a:pPr lvl="1"/>
            <a:r>
              <a:rPr lang="en-US" sz="2600" dirty="0" smtClean="0"/>
              <a:t>System logs</a:t>
            </a:r>
          </a:p>
          <a:p>
            <a:pPr lvl="1"/>
            <a:r>
              <a:rPr lang="en-US" sz="2600" dirty="0" smtClean="0"/>
              <a:t>Application traces</a:t>
            </a:r>
          </a:p>
          <a:p>
            <a:r>
              <a:rPr lang="en-US" sz="3400" dirty="0" err="1" smtClean="0"/>
              <a:t>IntelliTrace</a:t>
            </a:r>
            <a:r>
              <a:rPr lang="en-US" sz="3400" dirty="0" smtClean="0"/>
              <a:t> (Visual Studio ultimate only)</a:t>
            </a:r>
          </a:p>
          <a:p>
            <a:pPr lvl="1"/>
            <a:r>
              <a:rPr lang="en-US" sz="2600" dirty="0" smtClean="0"/>
              <a:t>Historical record of code execution</a:t>
            </a:r>
          </a:p>
          <a:p>
            <a:pPr lvl="1"/>
            <a:r>
              <a:rPr lang="en-US" sz="2600" dirty="0" smtClean="0"/>
              <a:t>Like a DVR for debugging when live debugging isn’t possible</a:t>
            </a:r>
          </a:p>
          <a:p>
            <a:pPr lvl="3"/>
            <a:endParaRPr lang="en-US" dirty="0" smtClean="0"/>
          </a:p>
          <a:p>
            <a:pPr lvl="3"/>
            <a:endParaRPr lang="en-US" dirty="0" smtClean="0"/>
          </a:p>
        </p:txBody>
      </p:sp>
    </p:spTree>
    <p:extLst>
      <p:ext uri="{BB962C8B-B14F-4D97-AF65-F5344CB8AC3E}">
        <p14:creationId xmlns:p14="http://schemas.microsoft.com/office/powerpoint/2010/main" val="19334187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smtClean="0"/>
              <a:t>Demo</a:t>
            </a:r>
            <a:endParaRPr lang="en-US" dirty="0"/>
          </a:p>
        </p:txBody>
      </p:sp>
      <p:sp>
        <p:nvSpPr>
          <p:cNvPr id="3" name="Title 2"/>
          <p:cNvSpPr>
            <a:spLocks noGrp="1"/>
          </p:cNvSpPr>
          <p:nvPr>
            <p:ph type="title"/>
          </p:nvPr>
        </p:nvSpPr>
        <p:spPr/>
        <p:txBody>
          <a:bodyPr/>
          <a:lstStyle/>
          <a:p>
            <a:r>
              <a:rPr lang="en-US" dirty="0" smtClean="0"/>
              <a:t>Everyday </a:t>
            </a:r>
            <a:r>
              <a:rPr lang="en-US" dirty="0"/>
              <a:t>c</a:t>
            </a:r>
            <a:r>
              <a:rPr lang="en-US" dirty="0" smtClean="0"/>
              <a:t>loud </a:t>
            </a:r>
            <a:r>
              <a:rPr lang="en-US" dirty="0"/>
              <a:t>t</a:t>
            </a:r>
            <a:r>
              <a:rPr lang="en-US" dirty="0" smtClean="0"/>
              <a:t>roubleshooting</a:t>
            </a:r>
            <a:endParaRPr lang="en-US" dirty="0"/>
          </a:p>
        </p:txBody>
      </p:sp>
    </p:spTree>
    <p:extLst>
      <p:ext uri="{BB962C8B-B14F-4D97-AF65-F5344CB8AC3E}">
        <p14:creationId xmlns:p14="http://schemas.microsoft.com/office/powerpoint/2010/main" val="30130702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a:t>
            </a:r>
            <a:r>
              <a:rPr lang="en-US" dirty="0"/>
              <a:t>d</a:t>
            </a:r>
            <a:r>
              <a:rPr lang="en-US" dirty="0" smtClean="0"/>
              <a:t>elivery to the cloud</a:t>
            </a:r>
            <a:endParaRPr lang="en-US" dirty="0"/>
          </a:p>
        </p:txBody>
      </p:sp>
      <p:sp>
        <p:nvSpPr>
          <p:cNvPr id="3" name="Text Placeholder 2"/>
          <p:cNvSpPr>
            <a:spLocks noGrp="1"/>
          </p:cNvSpPr>
          <p:nvPr>
            <p:ph type="body" sz="quarter" idx="10"/>
          </p:nvPr>
        </p:nvSpPr>
        <p:spPr/>
        <p:txBody>
          <a:bodyPr/>
          <a:lstStyle/>
          <a:p>
            <a:pPr lvl="1"/>
            <a:r>
              <a:rPr lang="en-US" sz="2400" dirty="0" smtClean="0"/>
              <a:t>Automates packaging and deployment to Azure</a:t>
            </a:r>
          </a:p>
          <a:p>
            <a:pPr lvl="1"/>
            <a:r>
              <a:rPr lang="en-US" sz="2400" dirty="0" smtClean="0"/>
              <a:t>Multiple methods: TFS build, scripting </a:t>
            </a:r>
            <a:r>
              <a:rPr lang="en-US" sz="2400" dirty="0" err="1" smtClean="0"/>
              <a:t>MSBuild</a:t>
            </a:r>
            <a:r>
              <a:rPr lang="en-US" sz="2400" dirty="0" smtClean="0"/>
              <a:t> and PowerShell </a:t>
            </a:r>
          </a:p>
          <a:p>
            <a:pPr lvl="1"/>
            <a:r>
              <a:rPr lang="en-US" sz="2400" dirty="0" smtClean="0"/>
              <a:t>Trigger manually, on check-in, or nightly</a:t>
            </a:r>
          </a:p>
          <a:p>
            <a:pPr lvl="1"/>
            <a:r>
              <a:rPr lang="en-US" sz="2400" dirty="0" smtClean="0"/>
              <a:t>SDK &amp; tools installable on build servers without VS</a:t>
            </a:r>
          </a:p>
          <a:p>
            <a:pPr lvl="1"/>
            <a:r>
              <a:rPr lang="en-US" sz="3400" dirty="0" smtClean="0">
                <a:latin typeface="+mj-lt"/>
              </a:rPr>
              <a:t>Complete guidance &amp; code available</a:t>
            </a:r>
          </a:p>
          <a:p>
            <a:pPr lvl="1" indent="-228541"/>
            <a:r>
              <a:rPr lang="en-US" sz="2400" dirty="0" smtClean="0"/>
              <a:t>Team foundation </a:t>
            </a:r>
            <a:r>
              <a:rPr lang="en-US" sz="2400" dirty="0"/>
              <a:t>s</a:t>
            </a:r>
            <a:r>
              <a:rPr lang="en-US" sz="2400" dirty="0" smtClean="0"/>
              <a:t>ervice: </a:t>
            </a:r>
            <a:r>
              <a:rPr lang="en-US" sz="2400" dirty="0" smtClean="0">
                <a:hlinkClick r:id="rId2"/>
              </a:rPr>
              <a:t>https://www.windowsazure.com/en-us/develop/net/common-tasks/publishing-with-tfs/</a:t>
            </a:r>
            <a:r>
              <a:rPr lang="en-US" sz="2400" dirty="0" smtClean="0"/>
              <a:t> </a:t>
            </a:r>
          </a:p>
          <a:p>
            <a:pPr lvl="1" indent="-228541"/>
            <a:r>
              <a:rPr lang="en-US" sz="2400" dirty="0" smtClean="0"/>
              <a:t>On-premise: </a:t>
            </a:r>
            <a:r>
              <a:rPr lang="en-US" sz="2400" dirty="0" smtClean="0">
                <a:hlinkClick r:id="rId3"/>
              </a:rPr>
              <a:t>https://www.windowsazure.com/en-us/develop/net/common-tasks/continuous-delivery/#step1</a:t>
            </a:r>
            <a:r>
              <a:rPr lang="en-US" sz="2400" dirty="0" smtClean="0"/>
              <a:t> </a:t>
            </a:r>
            <a:endParaRPr lang="en-US" sz="2400" dirty="0"/>
          </a:p>
        </p:txBody>
      </p:sp>
    </p:spTree>
    <p:extLst>
      <p:ext uri="{BB962C8B-B14F-4D97-AF65-F5344CB8AC3E}">
        <p14:creationId xmlns:p14="http://schemas.microsoft.com/office/powerpoint/2010/main" val="21106280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mtClean="0"/>
              <a:t>Demo</a:t>
            </a:r>
            <a:endParaRPr lang="en-US" dirty="0"/>
          </a:p>
        </p:txBody>
      </p:sp>
      <p:sp>
        <p:nvSpPr>
          <p:cNvPr id="3" name="Title 2"/>
          <p:cNvSpPr>
            <a:spLocks noGrp="1"/>
          </p:cNvSpPr>
          <p:nvPr>
            <p:ph type="title"/>
          </p:nvPr>
        </p:nvSpPr>
        <p:spPr/>
        <p:txBody>
          <a:bodyPr/>
          <a:lstStyle/>
          <a:p>
            <a:r>
              <a:rPr lang="en-US" dirty="0" smtClean="0"/>
              <a:t>Continuous </a:t>
            </a:r>
            <a:r>
              <a:rPr lang="en-US" dirty="0"/>
              <a:t>d</a:t>
            </a:r>
            <a:r>
              <a:rPr lang="en-US" dirty="0" smtClean="0"/>
              <a:t>elivery</a:t>
            </a:r>
            <a:endParaRPr lang="en-US" dirty="0"/>
          </a:p>
        </p:txBody>
      </p:sp>
    </p:spTree>
    <p:extLst>
      <p:ext uri="{BB962C8B-B14F-4D97-AF65-F5344CB8AC3E}">
        <p14:creationId xmlns:p14="http://schemas.microsoft.com/office/powerpoint/2010/main" val="33780789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500" dirty="0" smtClean="0"/>
              <a:t>Summary–Visual Studio + Windows Azure SDK</a:t>
            </a:r>
            <a:endParaRPr lang="en-US" sz="4500" dirty="0"/>
          </a:p>
        </p:txBody>
      </p:sp>
      <p:sp>
        <p:nvSpPr>
          <p:cNvPr id="6" name="Text Placeholder 5"/>
          <p:cNvSpPr>
            <a:spLocks noGrp="1"/>
          </p:cNvSpPr>
          <p:nvPr>
            <p:ph type="body" sz="quarter" idx="10"/>
          </p:nvPr>
        </p:nvSpPr>
        <p:spPr/>
        <p:txBody>
          <a:bodyPr/>
          <a:lstStyle/>
          <a:p>
            <a:r>
              <a:rPr lang="en-US" dirty="0" smtClean="0"/>
              <a:t>Platform for scalable N-tier services</a:t>
            </a:r>
          </a:p>
          <a:p>
            <a:r>
              <a:rPr lang="en-US" dirty="0" smtClean="0"/>
              <a:t>Tools to improve development of cloud services</a:t>
            </a:r>
          </a:p>
          <a:p>
            <a:r>
              <a:rPr lang="en-US" dirty="0" smtClean="0"/>
              <a:t>Integration with application </a:t>
            </a:r>
            <a:r>
              <a:rPr lang="en-US" dirty="0"/>
              <a:t>d</a:t>
            </a:r>
            <a:r>
              <a:rPr lang="en-US" dirty="0" smtClean="0"/>
              <a:t>evelopment </a:t>
            </a:r>
            <a:r>
              <a:rPr lang="en-US" dirty="0"/>
              <a:t>l</a:t>
            </a:r>
            <a:r>
              <a:rPr lang="en-US" dirty="0" smtClean="0"/>
              <a:t>ifecycle</a:t>
            </a:r>
          </a:p>
        </p:txBody>
      </p:sp>
    </p:spTree>
    <p:extLst>
      <p:ext uri="{BB962C8B-B14F-4D97-AF65-F5344CB8AC3E}">
        <p14:creationId xmlns:p14="http://schemas.microsoft.com/office/powerpoint/2010/main" val="20131299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p:txBody>
          <a:bodyPr/>
          <a:lstStyle/>
          <a:p>
            <a:r>
              <a:rPr lang="en-US" sz="2800" dirty="0" smtClean="0"/>
              <a:t>Wed, 11:15 – B33 McKinley – Windows Azure Overview (Scott Guthrie)</a:t>
            </a:r>
          </a:p>
          <a:p>
            <a:r>
              <a:rPr lang="en-US" sz="2800" dirty="0" smtClean="0"/>
              <a:t>Wed, 13:45 – B33 Introduction to Windows Azure IaaS (Mark </a:t>
            </a:r>
            <a:r>
              <a:rPr lang="en-US" sz="2800" dirty="0" err="1" smtClean="0"/>
              <a:t>Russinovich</a:t>
            </a:r>
            <a:r>
              <a:rPr lang="en-US" sz="2800" dirty="0" smtClean="0"/>
              <a:t>)</a:t>
            </a:r>
          </a:p>
          <a:p>
            <a:r>
              <a:rPr lang="en-US" sz="2800" dirty="0" smtClean="0"/>
              <a:t>Fri, 8:30am – B92 </a:t>
            </a:r>
            <a:r>
              <a:rPr lang="en-US" sz="2800" dirty="0"/>
              <a:t>Odyssey – </a:t>
            </a:r>
            <a:r>
              <a:rPr lang="en-US" sz="2800" dirty="0" smtClean="0"/>
              <a:t>Advanced Cloud Services (</a:t>
            </a:r>
            <a:r>
              <a:rPr lang="en-US" sz="2800" dirty="0" err="1" smtClean="0"/>
              <a:t>Haishi</a:t>
            </a:r>
            <a:r>
              <a:rPr lang="en-US" sz="2800" dirty="0" smtClean="0"/>
              <a:t> </a:t>
            </a:r>
            <a:r>
              <a:rPr lang="en-US" sz="2800" dirty="0" err="1" smtClean="0"/>
              <a:t>Bai</a:t>
            </a:r>
            <a:r>
              <a:rPr lang="en-US" sz="2800" dirty="0" smtClean="0"/>
              <a:t>)</a:t>
            </a:r>
            <a:endParaRPr lang="en-US" sz="2800" dirty="0"/>
          </a:p>
        </p:txBody>
      </p:sp>
      <p:sp>
        <p:nvSpPr>
          <p:cNvPr id="4" name="Title 3"/>
          <p:cNvSpPr>
            <a:spLocks noGrp="1"/>
          </p:cNvSpPr>
          <p:nvPr>
            <p:ph type="ctrTitle"/>
          </p:nvPr>
        </p:nvSpPr>
        <p:spPr/>
        <p:txBody>
          <a:bodyPr/>
          <a:lstStyle/>
          <a:p>
            <a:r>
              <a:rPr lang="en-US" smtClean="0"/>
              <a:t>Related Sessions</a:t>
            </a:r>
            <a:endParaRPr lang="en-US" dirty="0"/>
          </a:p>
        </p:txBody>
      </p:sp>
    </p:spTree>
    <p:extLst>
      <p:ext uri="{BB962C8B-B14F-4D97-AF65-F5344CB8AC3E}">
        <p14:creationId xmlns:p14="http://schemas.microsoft.com/office/powerpoint/2010/main" val="36432470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6600" smtClean="0"/>
              <a:t>Resources</a:t>
            </a:r>
            <a:endParaRPr lang="en-US" sz="6600" dirty="0"/>
          </a:p>
        </p:txBody>
      </p:sp>
      <p:sp>
        <p:nvSpPr>
          <p:cNvPr id="2" name="TextBox 1"/>
          <p:cNvSpPr txBox="1"/>
          <p:nvPr/>
        </p:nvSpPr>
        <p:spPr>
          <a:xfrm>
            <a:off x="4023701" y="5600359"/>
            <a:ext cx="8046632" cy="1200329"/>
          </a:xfrm>
          <a:prstGeom prst="rect">
            <a:avLst/>
          </a:prstGeom>
          <a:noFill/>
        </p:spPr>
        <p:txBody>
          <a:bodyPr wrap="square" rtlCol="0">
            <a:spAutoFit/>
          </a:bodyPr>
          <a:lstStyle/>
          <a:p>
            <a:r>
              <a:rPr lang="en-US" sz="2400" dirty="0">
                <a:solidFill>
                  <a:srgbClr val="FFFFFF"/>
                </a:solidFill>
              </a:rPr>
              <a:t>Please submit session </a:t>
            </a:r>
            <a:r>
              <a:rPr lang="en-US" sz="2400" dirty="0" err="1">
                <a:solidFill>
                  <a:srgbClr val="FFFFFF"/>
                </a:solidFill>
              </a:rPr>
              <a:t>evals</a:t>
            </a:r>
            <a:r>
              <a:rPr lang="en-US" sz="2400" dirty="0">
                <a:solidFill>
                  <a:srgbClr val="FFFFFF"/>
                </a:solidFill>
              </a:rPr>
              <a:t> on the Build Windows 8 App or at </a:t>
            </a:r>
            <a:r>
              <a:rPr lang="en-US" sz="2400" u="sng" dirty="0">
                <a:solidFill>
                  <a:srgbClr val="FFFFFF"/>
                </a:solidFill>
                <a:hlinkClick r:id="rId2"/>
              </a:rPr>
              <a:t>http://aka.ms/BuildSessions</a:t>
            </a:r>
            <a:endParaRPr lang="en-US" sz="2400" dirty="0">
              <a:solidFill>
                <a:srgbClr val="FFFFFF"/>
              </a:solidFill>
            </a:endParaRPr>
          </a:p>
          <a:p>
            <a:endParaRPr lang="en-US" sz="2400" dirty="0" smtClean="0">
              <a:gradFill>
                <a:gsLst>
                  <a:gs pos="0">
                    <a:srgbClr val="FFFFFF"/>
                  </a:gs>
                  <a:gs pos="100000">
                    <a:srgbClr val="FFFFFF"/>
                  </a:gs>
                </a:gsLst>
                <a:lin ang="5400000" scaled="0"/>
              </a:gradFill>
            </a:endParaRPr>
          </a:p>
        </p:txBody>
      </p:sp>
      <p:sp>
        <p:nvSpPr>
          <p:cNvPr id="3" name="Text Placeholder 2"/>
          <p:cNvSpPr>
            <a:spLocks noGrp="1"/>
          </p:cNvSpPr>
          <p:nvPr>
            <p:ph type="body" sz="quarter" idx="15"/>
          </p:nvPr>
        </p:nvSpPr>
        <p:spPr/>
        <p:txBody>
          <a:bodyPr/>
          <a:lstStyle/>
          <a:p>
            <a:pPr marL="508000" indent="-508000">
              <a:buFont typeface="Arial" panose="020B0604020202020204" pitchFamily="34" charset="0"/>
              <a:buChar char="•"/>
            </a:pPr>
            <a:r>
              <a:rPr lang="en-US" sz="3200" dirty="0" smtClean="0">
                <a:hlinkClick r:id="rId3"/>
              </a:rPr>
              <a:t>http://www.windowsazure.com/en-us/develop/net/</a:t>
            </a:r>
            <a:endParaRPr lang="en-US" sz="3200" dirty="0"/>
          </a:p>
        </p:txBody>
      </p:sp>
    </p:spTree>
    <p:extLst>
      <p:ext uri="{BB962C8B-B14F-4D97-AF65-F5344CB8AC3E}">
        <p14:creationId xmlns:p14="http://schemas.microsoft.com/office/powerpoint/2010/main" val="8001552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a:xfrm>
            <a:off x="4938091" y="2591980"/>
            <a:ext cx="7406559" cy="3017487"/>
          </a:xfrm>
        </p:spPr>
        <p:txBody>
          <a:bodyPr/>
          <a:lstStyle/>
          <a:p>
            <a:pPr marL="571500" indent="-571500">
              <a:buFont typeface="Arial" pitchFamily="34" charset="0"/>
              <a:buChar char="•"/>
            </a:pPr>
            <a:r>
              <a:rPr lang="en-US" sz="2800" dirty="0" smtClean="0"/>
              <a:t>Follow us on Twitter @</a:t>
            </a:r>
            <a:r>
              <a:rPr lang="en-US" sz="2800" dirty="0" err="1" smtClean="0"/>
              <a:t>WindowsAzure</a:t>
            </a:r>
            <a:endParaRPr lang="en-US" sz="2800" dirty="0" smtClean="0"/>
          </a:p>
          <a:p>
            <a:pPr marL="571500" indent="-571500">
              <a:buFont typeface="Arial" pitchFamily="34" charset="0"/>
              <a:buChar char="•"/>
            </a:pPr>
            <a:r>
              <a:rPr lang="en-US" sz="2800" dirty="0" smtClean="0"/>
              <a:t>Get Started: </a:t>
            </a:r>
            <a:r>
              <a:rPr lang="en-US" sz="2800" dirty="0" smtClean="0">
                <a:hlinkClick r:id="rId2" tooltip="http://www.windowsazure.com/build"/>
              </a:rPr>
              <a:t>www.windowsazure.com/build</a:t>
            </a:r>
            <a:endParaRPr lang="en-US" sz="2800" dirty="0"/>
          </a:p>
          <a:p>
            <a:pPr marL="571500" indent="-571500">
              <a:buFont typeface="Arial" pitchFamily="34" charset="0"/>
              <a:buChar char="•"/>
            </a:pPr>
            <a:endParaRPr lang="en-US" sz="2800" dirty="0" smtClean="0"/>
          </a:p>
          <a:p>
            <a:pPr marL="571500" indent="-571500">
              <a:buFont typeface="Arial" pitchFamily="34" charset="0"/>
              <a:buChar char="•"/>
            </a:pPr>
            <a:endParaRPr lang="en-US" sz="2800" dirty="0" smtClean="0"/>
          </a:p>
          <a:p>
            <a:pPr marL="571500" indent="-571500">
              <a:buFont typeface="Arial" pitchFamily="34" charset="0"/>
              <a:buChar char="•"/>
            </a:pPr>
            <a:endParaRPr lang="en-US" sz="2800" dirty="0"/>
          </a:p>
        </p:txBody>
      </p:sp>
      <p:sp>
        <p:nvSpPr>
          <p:cNvPr id="4" name="Title 3"/>
          <p:cNvSpPr>
            <a:spLocks noGrp="1"/>
          </p:cNvSpPr>
          <p:nvPr>
            <p:ph type="ctrTitle"/>
          </p:nvPr>
        </p:nvSpPr>
        <p:spPr/>
        <p:txBody>
          <a:bodyPr/>
          <a:lstStyle/>
          <a:p>
            <a:r>
              <a:rPr lang="en-US" sz="6600" dirty="0" smtClean="0"/>
              <a:t>Resources</a:t>
            </a:r>
            <a:endParaRPr lang="en-US" sz="6600" dirty="0"/>
          </a:p>
        </p:txBody>
      </p:sp>
      <p:sp>
        <p:nvSpPr>
          <p:cNvPr id="2" name="TextBox 1"/>
          <p:cNvSpPr txBox="1"/>
          <p:nvPr/>
        </p:nvSpPr>
        <p:spPr>
          <a:xfrm>
            <a:off x="4023701" y="5600359"/>
            <a:ext cx="8046632" cy="1200329"/>
          </a:xfrm>
          <a:prstGeom prst="rect">
            <a:avLst/>
          </a:prstGeom>
          <a:noFill/>
        </p:spPr>
        <p:txBody>
          <a:bodyPr wrap="square" rtlCol="0">
            <a:spAutoFit/>
          </a:bodyPr>
          <a:lstStyle/>
          <a:p>
            <a:r>
              <a:rPr lang="en-US" sz="2400" dirty="0">
                <a:solidFill>
                  <a:srgbClr val="FFFFFF"/>
                </a:solidFill>
              </a:rPr>
              <a:t>Please submit session </a:t>
            </a:r>
            <a:r>
              <a:rPr lang="en-US" sz="2400" dirty="0" err="1">
                <a:solidFill>
                  <a:srgbClr val="FFFFFF"/>
                </a:solidFill>
              </a:rPr>
              <a:t>evals</a:t>
            </a:r>
            <a:r>
              <a:rPr lang="en-US" sz="2400" dirty="0">
                <a:solidFill>
                  <a:srgbClr val="FFFFFF"/>
                </a:solidFill>
              </a:rPr>
              <a:t> on the Build Windows 8 App or at </a:t>
            </a:r>
            <a:r>
              <a:rPr lang="en-US" sz="2400" u="sng" dirty="0">
                <a:solidFill>
                  <a:srgbClr val="FFFFFF"/>
                </a:solidFill>
                <a:hlinkClick r:id="rId3"/>
              </a:rPr>
              <a:t>http://aka.ms/BuildSessions</a:t>
            </a:r>
            <a:endParaRPr lang="en-US" sz="2400" dirty="0">
              <a:solidFill>
                <a:srgbClr val="FFFFFF"/>
              </a:solidFill>
            </a:endParaRPr>
          </a:p>
          <a:p>
            <a:endParaRPr lang="en-US" sz="2400" dirty="0" smtClean="0">
              <a:gradFill>
                <a:gsLst>
                  <a:gs pos="0">
                    <a:srgbClr val="FFFFFF"/>
                  </a:gs>
                  <a:gs pos="100000">
                    <a:srgbClr val="FFFFFF"/>
                  </a:gs>
                </a:gsLst>
                <a:lin ang="5400000" scaled="0"/>
              </a:gradFill>
            </a:endParaRPr>
          </a:p>
        </p:txBody>
      </p:sp>
    </p:spTree>
    <p:extLst>
      <p:ext uri="{BB962C8B-B14F-4D97-AF65-F5344CB8AC3E}">
        <p14:creationId xmlns:p14="http://schemas.microsoft.com/office/powerpoint/2010/main" val="20445804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Placeholder 28"/>
          <p:cNvSpPr>
            <a:spLocks noGrp="1"/>
          </p:cNvSpPr>
          <p:nvPr>
            <p:ph type="body" sz="quarter" idx="15"/>
          </p:nvPr>
        </p:nvSpPr>
        <p:spPr/>
        <p:txBody>
          <a:bodyPr/>
          <a:lstStyle/>
          <a:p>
            <a:r>
              <a:rPr lang="en-US" smtClean="0"/>
              <a:t>Cloud service overview</a:t>
            </a:r>
          </a:p>
          <a:p>
            <a:r>
              <a:rPr lang="en-US" smtClean="0"/>
              <a:t>Building applications</a:t>
            </a:r>
          </a:p>
          <a:p>
            <a:r>
              <a:rPr lang="en-US" smtClean="0"/>
              <a:t>Deployment and updates</a:t>
            </a:r>
          </a:p>
          <a:p>
            <a:r>
              <a:rPr lang="en-US" smtClean="0"/>
              <a:t>Everyday troubleshooting</a:t>
            </a:r>
          </a:p>
          <a:p>
            <a:r>
              <a:rPr lang="en-US" smtClean="0"/>
              <a:t>Demos, demos, demos</a:t>
            </a:r>
          </a:p>
          <a:p>
            <a:r>
              <a:rPr lang="en-US" smtClean="0"/>
              <a:t>Tips ‘n tricks</a:t>
            </a:r>
            <a:endParaRPr lang="en-US" dirty="0" smtClean="0"/>
          </a:p>
        </p:txBody>
      </p:sp>
      <p:sp>
        <p:nvSpPr>
          <p:cNvPr id="4" name="Title 3"/>
          <p:cNvSpPr>
            <a:spLocks noGrp="1"/>
          </p:cNvSpPr>
          <p:nvPr>
            <p:ph type="ctrTitle"/>
          </p:nvPr>
        </p:nvSpPr>
        <p:spPr/>
        <p:txBody>
          <a:bodyPr/>
          <a:lstStyle/>
          <a:p>
            <a:r>
              <a:rPr lang="en-US" smtClean="0"/>
              <a:t>Agenda</a:t>
            </a:r>
            <a:endParaRPr lang="en-US" dirty="0"/>
          </a:p>
        </p:txBody>
      </p:sp>
    </p:spTree>
    <p:extLst>
      <p:ext uri="{BB962C8B-B14F-4D97-AF65-F5344CB8AC3E}">
        <p14:creationId xmlns:p14="http://schemas.microsoft.com/office/powerpoint/2010/main" val="1216615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069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bwMode="auto">
          <a:xfrm>
            <a:off x="503238" y="2430462"/>
            <a:ext cx="3147448" cy="3146185"/>
          </a:xfrm>
          <a:prstGeom prst="rect">
            <a:avLst/>
          </a:prstGeom>
          <a:solidFill>
            <a:srgbClr val="00B0F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186548" tIns="93274" rIns="186548" bIns="186548" numCol="1" rtlCol="0" anchor="t" anchorCtr="0" compatLnSpc="1">
            <a:prstTxWarp prst="textNoShape">
              <a:avLst/>
            </a:prstTxWarp>
          </a:bodyPr>
          <a:lstStyle/>
          <a:p>
            <a:pPr defTabSz="932434" fontAlgn="base">
              <a:spcBef>
                <a:spcPct val="0"/>
              </a:spcBef>
              <a:spcAft>
                <a:spcPct val="0"/>
              </a:spcAft>
            </a:pPr>
            <a:r>
              <a:rPr lang="en-US" sz="2400" dirty="0">
                <a:gradFill>
                  <a:gsLst>
                    <a:gs pos="0">
                      <a:srgbClr val="FFFFFF"/>
                    </a:gs>
                    <a:gs pos="100000">
                      <a:srgbClr val="FFFFFF"/>
                    </a:gs>
                  </a:gsLst>
                  <a:lin ang="5400000" scaled="0"/>
                </a:gradFill>
              </a:rPr>
              <a:t>Web </a:t>
            </a:r>
            <a:r>
              <a:rPr lang="en-US" sz="2400" dirty="0" smtClean="0">
                <a:gradFill>
                  <a:gsLst>
                    <a:gs pos="0">
                      <a:srgbClr val="FFFFFF"/>
                    </a:gs>
                    <a:gs pos="100000">
                      <a:srgbClr val="FFFFFF"/>
                    </a:gs>
                  </a:gsLst>
                  <a:lin ang="5400000" scaled="0"/>
                </a:gradFill>
              </a:rPr>
              <a:t>sites</a:t>
            </a:r>
            <a:endParaRPr lang="en-US" sz="2400" dirty="0">
              <a:gradFill>
                <a:gsLst>
                  <a:gs pos="0">
                    <a:srgbClr val="FFFFFF"/>
                  </a:gs>
                  <a:gs pos="100000">
                    <a:srgbClr val="FFFFFF"/>
                  </a:gs>
                </a:gsLst>
                <a:lin ang="5400000" scaled="0"/>
              </a:gradFill>
            </a:endParaRPr>
          </a:p>
          <a:p>
            <a:pPr defTabSz="932434" fontAlgn="base">
              <a:spcBef>
                <a:spcPct val="0"/>
              </a:spcBef>
              <a:spcAft>
                <a:spcPct val="0"/>
              </a:spcAft>
            </a:pPr>
            <a:endParaRPr lang="en-US" sz="2400" dirty="0">
              <a:gradFill>
                <a:gsLst>
                  <a:gs pos="0">
                    <a:srgbClr val="FFFFFF"/>
                  </a:gs>
                  <a:gs pos="100000">
                    <a:srgbClr val="FFFFFF"/>
                  </a:gs>
                </a:gsLst>
                <a:lin ang="5400000" scaled="0"/>
              </a:gradFill>
            </a:endParaRPr>
          </a:p>
          <a:p>
            <a:pPr defTabSz="932434" fontAlgn="base">
              <a:spcBef>
                <a:spcPct val="0"/>
              </a:spcBef>
              <a:spcAft>
                <a:spcPct val="0"/>
              </a:spcAft>
            </a:pPr>
            <a:r>
              <a:rPr lang="en-US" dirty="0" smtClean="0">
                <a:gradFill>
                  <a:gsLst>
                    <a:gs pos="0">
                      <a:srgbClr val="FFFFFF"/>
                    </a:gs>
                    <a:gs pos="100000">
                      <a:srgbClr val="FFFFFF"/>
                    </a:gs>
                  </a:gsLst>
                  <a:lin ang="5400000" scaled="0"/>
                </a:gradFill>
              </a:rPr>
              <a:t>Quickly </a:t>
            </a:r>
            <a:r>
              <a:rPr lang="en-US" dirty="0">
                <a:gradFill>
                  <a:gsLst>
                    <a:gs pos="0">
                      <a:srgbClr val="FFFFFF"/>
                    </a:gs>
                    <a:gs pos="100000">
                      <a:srgbClr val="FFFFFF"/>
                    </a:gs>
                  </a:gsLst>
                  <a:lin ang="5400000" scaled="0"/>
                </a:gradFill>
              </a:rPr>
              <a:t>and easily deploy sites to a highly scalable cloud </a:t>
            </a:r>
            <a:r>
              <a:rPr lang="en-US" dirty="0" smtClean="0">
                <a:gradFill>
                  <a:gsLst>
                    <a:gs pos="0">
                      <a:srgbClr val="FFFFFF"/>
                    </a:gs>
                    <a:gs pos="100000">
                      <a:srgbClr val="FFFFFF"/>
                    </a:gs>
                  </a:gsLst>
                  <a:lin ang="5400000" scaled="0"/>
                </a:gradFill>
              </a:rPr>
              <a:t>environment</a:t>
            </a:r>
            <a:endParaRPr lang="en-US" dirty="0">
              <a:gradFill>
                <a:gsLst>
                  <a:gs pos="0">
                    <a:srgbClr val="FFFFFF"/>
                  </a:gs>
                  <a:gs pos="100000">
                    <a:srgbClr val="FFFFFF"/>
                  </a:gs>
                </a:gsLst>
                <a:lin ang="5400000" scaled="0"/>
              </a:gradFill>
            </a:endParaRPr>
          </a:p>
        </p:txBody>
      </p:sp>
      <p:grpSp>
        <p:nvGrpSpPr>
          <p:cNvPr id="4" name="Group 3"/>
          <p:cNvGrpSpPr/>
          <p:nvPr/>
        </p:nvGrpSpPr>
        <p:grpSpPr>
          <a:xfrm>
            <a:off x="3816992" y="2435407"/>
            <a:ext cx="6446241" cy="3146185"/>
            <a:chOff x="4559359" y="2367049"/>
            <a:chExt cx="6317875" cy="3084774"/>
          </a:xfrm>
          <a:solidFill>
            <a:srgbClr val="00B0F0"/>
          </a:solidFill>
        </p:grpSpPr>
        <p:sp>
          <p:nvSpPr>
            <p:cNvPr id="15" name="Rectangle 14"/>
            <p:cNvSpPr/>
            <p:nvPr/>
          </p:nvSpPr>
          <p:spPr bwMode="auto">
            <a:xfrm>
              <a:off x="7792461" y="2367049"/>
              <a:ext cx="3084773" cy="308477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182880" tIns="91440" rIns="182880" bIns="182880" numCol="1" rtlCol="0" anchor="t" anchorCtr="0" compatLnSpc="1">
              <a:prstTxWarp prst="textNoShape">
                <a:avLst/>
              </a:prstTxWarp>
            </a:bodyPr>
            <a:lstStyle/>
            <a:p>
              <a:pPr defTabSz="932434" fontAlgn="base">
                <a:spcBef>
                  <a:spcPct val="0"/>
                </a:spcBef>
                <a:spcAft>
                  <a:spcPct val="0"/>
                </a:spcAft>
              </a:pPr>
              <a:r>
                <a:rPr lang="en-US" sz="2400" dirty="0">
                  <a:gradFill>
                    <a:gsLst>
                      <a:gs pos="0">
                        <a:srgbClr val="FFFFFF"/>
                      </a:gs>
                      <a:gs pos="100000">
                        <a:srgbClr val="FFFFFF"/>
                      </a:gs>
                    </a:gsLst>
                    <a:lin ang="5400000" scaled="0"/>
                  </a:gradFill>
                </a:rPr>
                <a:t>Cloud </a:t>
              </a:r>
              <a:r>
                <a:rPr lang="en-US" sz="2400" dirty="0" smtClean="0">
                  <a:gradFill>
                    <a:gsLst>
                      <a:gs pos="0">
                        <a:srgbClr val="FFFFFF"/>
                      </a:gs>
                      <a:gs pos="100000">
                        <a:srgbClr val="FFFFFF"/>
                      </a:gs>
                    </a:gsLst>
                    <a:lin ang="5400000" scaled="0"/>
                  </a:gradFill>
                </a:rPr>
                <a:t>services</a:t>
              </a:r>
              <a:endParaRPr lang="en-US" sz="2400" dirty="0">
                <a:gradFill>
                  <a:gsLst>
                    <a:gs pos="0">
                      <a:srgbClr val="FFFFFF"/>
                    </a:gs>
                    <a:gs pos="100000">
                      <a:srgbClr val="FFFFFF"/>
                    </a:gs>
                  </a:gsLst>
                  <a:lin ang="5400000" scaled="0"/>
                </a:gradFill>
              </a:endParaRPr>
            </a:p>
            <a:p>
              <a:pPr defTabSz="932434" fontAlgn="base">
                <a:spcBef>
                  <a:spcPct val="0"/>
                </a:spcBef>
                <a:spcAft>
                  <a:spcPct val="0"/>
                </a:spcAft>
              </a:pPr>
              <a:endParaRPr lang="en-US" sz="2400" dirty="0">
                <a:gradFill>
                  <a:gsLst>
                    <a:gs pos="0">
                      <a:srgbClr val="FFFFFF"/>
                    </a:gs>
                    <a:gs pos="100000">
                      <a:srgbClr val="FFFFFF"/>
                    </a:gs>
                  </a:gsLst>
                  <a:lin ang="5400000" scaled="0"/>
                </a:gradFill>
              </a:endParaRPr>
            </a:p>
            <a:p>
              <a:pPr defTabSz="932434" fontAlgn="base">
                <a:spcBef>
                  <a:spcPct val="0"/>
                </a:spcBef>
                <a:spcAft>
                  <a:spcPct val="0"/>
                </a:spcAft>
              </a:pPr>
              <a:r>
                <a:rPr lang="en-US" dirty="0" smtClean="0">
                  <a:gradFill>
                    <a:gsLst>
                      <a:gs pos="0">
                        <a:srgbClr val="FFFFFF"/>
                      </a:gs>
                      <a:gs pos="100000">
                        <a:srgbClr val="FFFFFF"/>
                      </a:gs>
                    </a:gsLst>
                    <a:lin ang="5400000" scaled="0"/>
                  </a:gradFill>
                </a:rPr>
                <a:t>Highly-available</a:t>
              </a:r>
              <a:r>
                <a:rPr lang="en-US" dirty="0">
                  <a:gradFill>
                    <a:gsLst>
                      <a:gs pos="0">
                        <a:srgbClr val="FFFFFF"/>
                      </a:gs>
                      <a:gs pos="100000">
                        <a:srgbClr val="FFFFFF"/>
                      </a:gs>
                    </a:gsLst>
                    <a:lin ang="5400000" scaled="0"/>
                  </a:gradFill>
                </a:rPr>
                <a:t>, scalable applications and services using a rich </a:t>
              </a:r>
              <a:r>
                <a:rPr lang="en-US" dirty="0" err="1">
                  <a:gradFill>
                    <a:gsLst>
                      <a:gs pos="0">
                        <a:srgbClr val="FFFFFF"/>
                      </a:gs>
                      <a:gs pos="100000">
                        <a:srgbClr val="FFFFFF"/>
                      </a:gs>
                    </a:gsLst>
                    <a:lin ang="5400000" scaled="0"/>
                  </a:gradFill>
                </a:rPr>
                <a:t>PaaS</a:t>
              </a:r>
              <a:r>
                <a:rPr lang="en-US" dirty="0">
                  <a:gradFill>
                    <a:gsLst>
                      <a:gs pos="0">
                        <a:srgbClr val="FFFFFF"/>
                      </a:gs>
                      <a:gs pos="100000">
                        <a:srgbClr val="FFFFFF"/>
                      </a:gs>
                    </a:gsLst>
                    <a:lin ang="5400000" scaled="0"/>
                  </a:gradFill>
                </a:rPr>
                <a:t> environment. Support advanced </a:t>
              </a:r>
              <a:r>
                <a:rPr lang="en-US" dirty="0" smtClean="0">
                  <a:gradFill>
                    <a:gsLst>
                      <a:gs pos="0">
                        <a:srgbClr val="FFFFFF"/>
                      </a:gs>
                      <a:gs pos="100000">
                        <a:srgbClr val="FFFFFF"/>
                      </a:gs>
                    </a:gsLst>
                    <a:lin ang="5400000" scaled="0"/>
                  </a:gradFill>
                </a:rPr>
                <a:t>multi-tier </a:t>
              </a:r>
              <a:r>
                <a:rPr lang="en-US" dirty="0">
                  <a:gradFill>
                    <a:gsLst>
                      <a:gs pos="0">
                        <a:srgbClr val="FFFFFF"/>
                      </a:gs>
                      <a:gs pos="100000">
                        <a:srgbClr val="FFFFFF"/>
                      </a:gs>
                    </a:gsLst>
                    <a:lin ang="5400000" scaled="0"/>
                  </a:gradFill>
                </a:rPr>
                <a:t>scenarios, automated deployments and </a:t>
              </a:r>
              <a:r>
                <a:rPr lang="en-US" dirty="0" smtClean="0">
                  <a:gradFill>
                    <a:gsLst>
                      <a:gs pos="0">
                        <a:srgbClr val="FFFFFF"/>
                      </a:gs>
                      <a:gs pos="100000">
                        <a:srgbClr val="FFFFFF"/>
                      </a:gs>
                    </a:gsLst>
                    <a:lin ang="5400000" scaled="0"/>
                  </a:gradFill>
                </a:rPr>
                <a:t/>
              </a:r>
              <a:br>
                <a:rPr lang="en-US" dirty="0" smtClean="0">
                  <a:gradFill>
                    <a:gsLst>
                      <a:gs pos="0">
                        <a:srgbClr val="FFFFFF"/>
                      </a:gs>
                      <a:gs pos="100000">
                        <a:srgbClr val="FFFFFF"/>
                      </a:gs>
                    </a:gsLst>
                    <a:lin ang="5400000" scaled="0"/>
                  </a:gradFill>
                </a:rPr>
              </a:br>
              <a:r>
                <a:rPr lang="en-US" dirty="0" smtClean="0">
                  <a:gradFill>
                    <a:gsLst>
                      <a:gs pos="0">
                        <a:srgbClr val="FFFFFF"/>
                      </a:gs>
                      <a:gs pos="100000">
                        <a:srgbClr val="FFFFFF"/>
                      </a:gs>
                    </a:gsLst>
                    <a:lin ang="5400000" scaled="0"/>
                  </a:gradFill>
                </a:rPr>
                <a:t>elastic scale</a:t>
              </a:r>
            </a:p>
          </p:txBody>
        </p:sp>
        <p:sp>
          <p:nvSpPr>
            <p:cNvPr id="16" name="Rectangle 15"/>
            <p:cNvSpPr/>
            <p:nvPr/>
          </p:nvSpPr>
          <p:spPr bwMode="auto">
            <a:xfrm>
              <a:off x="4559359" y="2367049"/>
              <a:ext cx="3084773" cy="308477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182880" tIns="91440" rIns="182880" bIns="182880" numCol="1" rtlCol="0" anchor="t" anchorCtr="0" compatLnSpc="1">
              <a:prstTxWarp prst="textNoShape">
                <a:avLst/>
              </a:prstTxWarp>
            </a:bodyPr>
            <a:lstStyle/>
            <a:p>
              <a:pPr defTabSz="932434" fontAlgn="base">
                <a:spcBef>
                  <a:spcPct val="0"/>
                </a:spcBef>
                <a:spcAft>
                  <a:spcPct val="0"/>
                </a:spcAft>
              </a:pPr>
              <a:r>
                <a:rPr lang="en-US" sz="2400" dirty="0">
                  <a:gradFill>
                    <a:gsLst>
                      <a:gs pos="0">
                        <a:srgbClr val="FFFFFF"/>
                      </a:gs>
                      <a:gs pos="100000">
                        <a:srgbClr val="FFFFFF"/>
                      </a:gs>
                    </a:gsLst>
                    <a:lin ang="5400000" scaled="0"/>
                  </a:gradFill>
                </a:rPr>
                <a:t>Virtual </a:t>
              </a:r>
              <a:r>
                <a:rPr lang="en-US" sz="2400" dirty="0" smtClean="0">
                  <a:gradFill>
                    <a:gsLst>
                      <a:gs pos="0">
                        <a:srgbClr val="FFFFFF"/>
                      </a:gs>
                      <a:gs pos="100000">
                        <a:srgbClr val="FFFFFF"/>
                      </a:gs>
                    </a:gsLst>
                    <a:lin ang="5400000" scaled="0"/>
                  </a:gradFill>
                </a:rPr>
                <a:t>machine</a:t>
              </a:r>
            </a:p>
            <a:p>
              <a:pPr defTabSz="932434" fontAlgn="base">
                <a:spcBef>
                  <a:spcPct val="0"/>
                </a:spcBef>
                <a:spcAft>
                  <a:spcPct val="0"/>
                </a:spcAft>
              </a:pPr>
              <a:endParaRPr lang="en-US" sz="2400" dirty="0">
                <a:gradFill>
                  <a:gsLst>
                    <a:gs pos="0">
                      <a:srgbClr val="FFFFFF"/>
                    </a:gs>
                    <a:gs pos="100000">
                      <a:srgbClr val="FFFFFF"/>
                    </a:gs>
                  </a:gsLst>
                  <a:lin ang="5400000" scaled="0"/>
                </a:gradFill>
              </a:endParaRPr>
            </a:p>
            <a:p>
              <a:pPr defTabSz="932434" fontAlgn="base">
                <a:spcBef>
                  <a:spcPct val="0"/>
                </a:spcBef>
                <a:spcAft>
                  <a:spcPct val="0"/>
                </a:spcAft>
              </a:pPr>
              <a:r>
                <a:rPr lang="en-US" dirty="0" smtClean="0">
                  <a:gradFill>
                    <a:gsLst>
                      <a:gs pos="0">
                        <a:srgbClr val="FFFFFF"/>
                      </a:gs>
                      <a:gs pos="100000">
                        <a:srgbClr val="FFFFFF"/>
                      </a:gs>
                    </a:gsLst>
                    <a:lin ang="5400000" scaled="0"/>
                  </a:gradFill>
                </a:rPr>
                <a:t>Easily </a:t>
              </a:r>
              <a:r>
                <a:rPr lang="en-US" dirty="0">
                  <a:gradFill>
                    <a:gsLst>
                      <a:gs pos="0">
                        <a:srgbClr val="FFFFFF"/>
                      </a:gs>
                      <a:gs pos="100000">
                        <a:srgbClr val="FFFFFF"/>
                      </a:gs>
                    </a:gsLst>
                    <a:lin ang="5400000" scaled="0"/>
                  </a:gradFill>
                </a:rPr>
                <a:t>deploy and </a:t>
              </a:r>
              <a:r>
                <a:rPr lang="en-US" dirty="0" smtClean="0">
                  <a:gradFill>
                    <a:gsLst>
                      <a:gs pos="0">
                        <a:srgbClr val="FFFFFF"/>
                      </a:gs>
                      <a:gs pos="100000">
                        <a:srgbClr val="FFFFFF"/>
                      </a:gs>
                    </a:gsLst>
                    <a:lin ang="5400000" scaled="0"/>
                  </a:gradFill>
                </a:rPr>
                <a:t>run durable Windows </a:t>
              </a:r>
              <a:r>
                <a:rPr lang="en-US" dirty="0">
                  <a:gradFill>
                    <a:gsLst>
                      <a:gs pos="0">
                        <a:srgbClr val="FFFFFF"/>
                      </a:gs>
                      <a:gs pos="100000">
                        <a:srgbClr val="FFFFFF"/>
                      </a:gs>
                    </a:gsLst>
                    <a:lin ang="5400000" scaled="0"/>
                  </a:gradFill>
                </a:rPr>
                <a:t>Server and Linux virtual machines </a:t>
              </a:r>
              <a:r>
                <a:rPr lang="en-US" dirty="0" smtClean="0">
                  <a:gradFill>
                    <a:gsLst>
                      <a:gs pos="0">
                        <a:srgbClr val="FFFFFF"/>
                      </a:gs>
                      <a:gs pos="100000">
                        <a:srgbClr val="FFFFFF"/>
                      </a:gs>
                    </a:gsLst>
                    <a:lin ang="5400000" scaled="0"/>
                  </a:gradFill>
                </a:rPr>
                <a:t>using an IaaS environment  </a:t>
              </a:r>
              <a:endParaRPr lang="en-US" dirty="0">
                <a:gradFill>
                  <a:gsLst>
                    <a:gs pos="0">
                      <a:srgbClr val="FFFFFF"/>
                    </a:gs>
                    <a:gs pos="100000">
                      <a:srgbClr val="FFFFFF"/>
                    </a:gs>
                  </a:gsLst>
                  <a:lin ang="5400000" scaled="0"/>
                </a:gradFill>
              </a:endParaRPr>
            </a:p>
          </p:txBody>
        </p:sp>
      </p:grpSp>
      <p:sp>
        <p:nvSpPr>
          <p:cNvPr id="2" name="Title 1"/>
          <p:cNvSpPr>
            <a:spLocks noGrp="1"/>
          </p:cNvSpPr>
          <p:nvPr>
            <p:ph type="title"/>
          </p:nvPr>
        </p:nvSpPr>
        <p:spPr/>
        <p:txBody>
          <a:bodyPr/>
          <a:lstStyle/>
          <a:p>
            <a:r>
              <a:rPr lang="en-US" dirty="0" smtClean="0"/>
              <a:t>Compute Options</a:t>
            </a:r>
            <a:endParaRPr lang="en-US" dirty="0"/>
          </a:p>
        </p:txBody>
      </p:sp>
      <p:cxnSp>
        <p:nvCxnSpPr>
          <p:cNvPr id="18" name="Straight Connector 17"/>
          <p:cNvCxnSpPr/>
          <p:nvPr/>
        </p:nvCxnSpPr>
        <p:spPr>
          <a:xfrm>
            <a:off x="3816992" y="5805597"/>
            <a:ext cx="6446241" cy="0"/>
          </a:xfrm>
          <a:prstGeom prst="line">
            <a:avLst/>
          </a:prstGeom>
          <a:ln>
            <a:solidFill>
              <a:srgbClr val="50505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029053" y="5927724"/>
            <a:ext cx="2843363" cy="442604"/>
          </a:xfrm>
          <a:prstGeom prst="rect">
            <a:avLst/>
          </a:prstGeom>
          <a:noFill/>
        </p:spPr>
        <p:txBody>
          <a:bodyPr wrap="square" lIns="93278" tIns="93278" rIns="93278" bIns="93278" rtlCol="0">
            <a:spAutoFit/>
          </a:bodyPr>
          <a:lstStyle/>
          <a:p>
            <a:pPr>
              <a:lnSpc>
                <a:spcPct val="90000"/>
              </a:lnSpc>
              <a:spcBef>
                <a:spcPct val="20000"/>
              </a:spcBef>
              <a:buSzPct val="90000"/>
            </a:pPr>
            <a:r>
              <a:rPr lang="en-US" dirty="0" smtClean="0">
                <a:gradFill flip="none" rotWithShape="1">
                  <a:gsLst>
                    <a:gs pos="0">
                      <a:srgbClr val="505050"/>
                    </a:gs>
                    <a:gs pos="74000">
                      <a:srgbClr val="505050"/>
                    </a:gs>
                    <a:gs pos="83000">
                      <a:srgbClr val="505050"/>
                    </a:gs>
                    <a:gs pos="100000">
                      <a:srgbClr val="505050"/>
                    </a:gs>
                  </a:gsLst>
                  <a:path path="shape">
                    <a:fillToRect l="50000" t="50000" r="50000" b="50000"/>
                  </a:path>
                  <a:tileRect/>
                </a:gradFill>
              </a:rPr>
              <a:t>Today’s focus</a:t>
            </a:r>
          </a:p>
        </p:txBody>
      </p:sp>
    </p:spTree>
    <p:extLst>
      <p:ext uri="{BB962C8B-B14F-4D97-AF65-F5344CB8AC3E}">
        <p14:creationId xmlns:p14="http://schemas.microsoft.com/office/powerpoint/2010/main" val="32005157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decel="10000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par>
                                <p:cTn id="13" presetID="26" presetClass="emph" presetSubtype="0" fill="hold" nodeType="withEffect">
                                  <p:stCondLst>
                                    <p:cond delay="0"/>
                                  </p:stCondLst>
                                  <p:childTnLst>
                                    <p:animEffect transition="out" filter="fade">
                                      <p:cBhvr>
                                        <p:cTn id="14" dur="500" tmFilter="0, 0; .2, .5; .8, .5; 1, 0"/>
                                        <p:tgtEl>
                                          <p:spTgt spid="4"/>
                                        </p:tgtEl>
                                      </p:cBhvr>
                                    </p:animEffect>
                                    <p:animScale>
                                      <p:cBhvr>
                                        <p:cTn id="15"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val 23"/>
          <p:cNvSpPr/>
          <p:nvPr/>
        </p:nvSpPr>
        <p:spPr bwMode="auto">
          <a:xfrm>
            <a:off x="503238" y="1669566"/>
            <a:ext cx="7619999" cy="4201268"/>
          </a:xfrm>
          <a:prstGeom prst="ellipse">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Cloud service</a:t>
            </a:r>
            <a:endParaRPr lang="en-US" dirty="0"/>
          </a:p>
        </p:txBody>
      </p:sp>
      <p:sp>
        <p:nvSpPr>
          <p:cNvPr id="25" name="Rectangle 24"/>
          <p:cNvSpPr/>
          <p:nvPr/>
        </p:nvSpPr>
        <p:spPr bwMode="auto">
          <a:xfrm>
            <a:off x="1549646" y="3472647"/>
            <a:ext cx="2382592" cy="963631"/>
          </a:xfrm>
          <a:prstGeom prst="rect">
            <a:avLst/>
          </a:prstGeom>
          <a:solidFill>
            <a:schemeClr val="accent2">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10" name="Rectangle 109"/>
          <p:cNvSpPr/>
          <p:nvPr/>
        </p:nvSpPr>
        <p:spPr bwMode="auto">
          <a:xfrm>
            <a:off x="1341437" y="3268662"/>
            <a:ext cx="2382592" cy="963631"/>
          </a:xfrm>
          <a:prstGeom prst="rect">
            <a:avLst/>
          </a:prstGeom>
          <a:solidFill>
            <a:schemeClr val="accent2">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11" name="Rectangle 110"/>
          <p:cNvSpPr/>
          <p:nvPr/>
        </p:nvSpPr>
        <p:spPr bwMode="auto">
          <a:xfrm>
            <a:off x="1133228" y="3040063"/>
            <a:ext cx="2382592" cy="963631"/>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12" name="Rectangle 111"/>
          <p:cNvSpPr/>
          <p:nvPr/>
        </p:nvSpPr>
        <p:spPr bwMode="auto">
          <a:xfrm>
            <a:off x="5370187" y="3472647"/>
            <a:ext cx="1174793" cy="963631"/>
          </a:xfrm>
          <a:prstGeom prst="rect">
            <a:avLst/>
          </a:prstGeom>
          <a:solidFill>
            <a:schemeClr val="accent2">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13" name="Rectangle 112"/>
          <p:cNvSpPr/>
          <p:nvPr/>
        </p:nvSpPr>
        <p:spPr bwMode="auto">
          <a:xfrm>
            <a:off x="5161978" y="3268662"/>
            <a:ext cx="1174793" cy="963631"/>
          </a:xfrm>
          <a:prstGeom prst="rect">
            <a:avLst/>
          </a:prstGeom>
          <a:solidFill>
            <a:schemeClr val="accent2">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14" name="Rectangle 113"/>
          <p:cNvSpPr/>
          <p:nvPr/>
        </p:nvSpPr>
        <p:spPr bwMode="auto">
          <a:xfrm>
            <a:off x="4953769" y="3040063"/>
            <a:ext cx="1174793" cy="963631"/>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27" name="Oval 26"/>
          <p:cNvSpPr/>
          <p:nvPr/>
        </p:nvSpPr>
        <p:spPr bwMode="auto">
          <a:xfrm>
            <a:off x="2438354" y="3243728"/>
            <a:ext cx="874557" cy="613302"/>
          </a:xfrm>
          <a:prstGeom prst="ellipse">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16" name="Oval 115"/>
          <p:cNvSpPr/>
          <p:nvPr/>
        </p:nvSpPr>
        <p:spPr bwMode="auto">
          <a:xfrm>
            <a:off x="5103886" y="3221190"/>
            <a:ext cx="874557" cy="613302"/>
          </a:xfrm>
          <a:prstGeom prst="ellipse">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17" name="Freeform 116"/>
          <p:cNvSpPr/>
          <p:nvPr/>
        </p:nvSpPr>
        <p:spPr>
          <a:xfrm flipV="1">
            <a:off x="2097731" y="3521878"/>
            <a:ext cx="531130" cy="142180"/>
          </a:xfrm>
          <a:custGeom>
            <a:avLst/>
            <a:gdLst>
              <a:gd name="connsiteX0" fmla="*/ 0 w 369870"/>
              <a:gd name="connsiteY0" fmla="*/ 126715 h 126715"/>
              <a:gd name="connsiteX1" fmla="*/ 184935 w 369870"/>
              <a:gd name="connsiteY1" fmla="*/ 3425 h 126715"/>
              <a:gd name="connsiteX2" fmla="*/ 369870 w 369870"/>
              <a:gd name="connsiteY2" fmla="*/ 106166 h 126715"/>
            </a:gdLst>
            <a:ahLst/>
            <a:cxnLst>
              <a:cxn ang="0">
                <a:pos x="connsiteX0" y="connsiteY0"/>
              </a:cxn>
              <a:cxn ang="0">
                <a:pos x="connsiteX1" y="connsiteY1"/>
              </a:cxn>
              <a:cxn ang="0">
                <a:pos x="connsiteX2" y="connsiteY2"/>
              </a:cxn>
            </a:cxnLst>
            <a:rect l="l" t="t" r="r" b="b"/>
            <a:pathLst>
              <a:path w="369870" h="126715">
                <a:moveTo>
                  <a:pt x="0" y="126715"/>
                </a:moveTo>
                <a:cubicBezTo>
                  <a:pt x="61645" y="66782"/>
                  <a:pt x="123290" y="6850"/>
                  <a:pt x="184935" y="3425"/>
                </a:cubicBezTo>
                <a:cubicBezTo>
                  <a:pt x="246580" y="0"/>
                  <a:pt x="308225" y="53083"/>
                  <a:pt x="369870" y="106166"/>
                </a:cubicBezTo>
              </a:path>
            </a:pathLst>
          </a:custGeom>
          <a:noFill/>
          <a:ln w="19050" cap="flat" cmpd="sng" algn="ctr">
            <a:solidFill>
              <a:schemeClr val="bg1"/>
            </a:solidFill>
            <a:prstDash val="solid"/>
            <a:round/>
            <a:headEnd type="none" w="med" len="med"/>
            <a:tailEnd type="stealth" w="lg" len="lg"/>
          </a:ln>
          <a:effectLst/>
        </p:spPr>
        <p:txBody>
          <a:bodyPr vert="horz" wrap="none" lIns="91440" tIns="45720" rIns="91440" bIns="45720" numCol="1" rtlCol="0" anchor="ctr" anchorCtr="0" compatLnSpc="1">
            <a:prstTxWarp prst="textNoShape">
              <a:avLst/>
            </a:prstTxWarp>
            <a:noAutofit/>
          </a:bodyPr>
          <a:lstStyle/>
          <a:p>
            <a:endParaRPr lang="en-US" dirty="0" smtClean="0">
              <a:solidFill>
                <a:srgbClr val="000000"/>
              </a:solidFill>
            </a:endParaRPr>
          </a:p>
        </p:txBody>
      </p:sp>
      <p:sp>
        <p:nvSpPr>
          <p:cNvPr id="26" name="Rectangle 25"/>
          <p:cNvSpPr/>
          <p:nvPr/>
        </p:nvSpPr>
        <p:spPr bwMode="auto">
          <a:xfrm>
            <a:off x="1341437" y="3295987"/>
            <a:ext cx="894009" cy="508785"/>
          </a:xfrm>
          <a:prstGeom prst="rect">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2000" spc="-102" dirty="0" smtClean="0">
                <a:gradFill>
                  <a:gsLst>
                    <a:gs pos="0">
                      <a:srgbClr val="FFFFFF"/>
                    </a:gs>
                    <a:gs pos="80000">
                      <a:srgbClr val="FFFFFF"/>
                    </a:gs>
                    <a:gs pos="100000">
                      <a:srgbClr val="FFFFFF"/>
                    </a:gs>
                  </a:gsLst>
                  <a:lin ang="16200000" scaled="0"/>
                </a:gradFill>
                <a:ea typeface="Segoe UI" pitchFamily="34" charset="0"/>
                <a:cs typeface="Segoe UI" pitchFamily="34" charset="0"/>
              </a:rPr>
              <a:t>IIS</a:t>
            </a:r>
            <a:endParaRPr lang="en-US" sz="2000" spc="-102" dirty="0">
              <a:gradFill>
                <a:gsLst>
                  <a:gs pos="0">
                    <a:srgbClr val="FFFFFF"/>
                  </a:gs>
                  <a:gs pos="80000">
                    <a:srgbClr val="FFFFFF"/>
                  </a:gs>
                  <a:gs pos="100000">
                    <a:srgbClr val="FFFFFF"/>
                  </a:gs>
                </a:gsLst>
                <a:lin ang="16200000" scaled="0"/>
              </a:gradFill>
              <a:ea typeface="Segoe UI" pitchFamily="34" charset="0"/>
              <a:cs typeface="Segoe UI" pitchFamily="34" charset="0"/>
            </a:endParaRPr>
          </a:p>
        </p:txBody>
      </p:sp>
      <p:sp>
        <p:nvSpPr>
          <p:cNvPr id="28" name="TextBox 27"/>
          <p:cNvSpPr txBox="1"/>
          <p:nvPr/>
        </p:nvSpPr>
        <p:spPr>
          <a:xfrm>
            <a:off x="960437" y="2292711"/>
            <a:ext cx="2799010" cy="707886"/>
          </a:xfrm>
          <a:prstGeom prst="rect">
            <a:avLst/>
          </a:prstGeom>
          <a:noFill/>
        </p:spPr>
        <p:txBody>
          <a:bodyPr wrap="square" rtlCol="0">
            <a:spAutoFit/>
          </a:bodyPr>
          <a:lstStyle/>
          <a:p>
            <a:pPr algn="ctr"/>
            <a:r>
              <a:rPr lang="en-US" sz="2000" dirty="0" smtClean="0">
                <a:gradFill>
                  <a:gsLst>
                    <a:gs pos="0">
                      <a:srgbClr val="505050"/>
                    </a:gs>
                    <a:gs pos="100000">
                      <a:srgbClr val="505050"/>
                    </a:gs>
                  </a:gsLst>
                  <a:lin ang="5400000" scaled="0"/>
                </a:gradFill>
              </a:rPr>
              <a:t>Web role </a:t>
            </a:r>
          </a:p>
          <a:p>
            <a:pPr algn="ctr"/>
            <a:r>
              <a:rPr lang="en-US" sz="2000" dirty="0" smtClean="0">
                <a:gradFill>
                  <a:gsLst>
                    <a:gs pos="0">
                      <a:srgbClr val="505050"/>
                    </a:gs>
                    <a:gs pos="100000">
                      <a:srgbClr val="505050"/>
                    </a:gs>
                  </a:gsLst>
                  <a:lin ang="5400000" scaled="0"/>
                </a:gradFill>
              </a:rPr>
              <a:t>instances</a:t>
            </a:r>
          </a:p>
        </p:txBody>
      </p:sp>
      <p:sp>
        <p:nvSpPr>
          <p:cNvPr id="29" name="TextBox 28"/>
          <p:cNvSpPr txBox="1"/>
          <p:nvPr/>
        </p:nvSpPr>
        <p:spPr>
          <a:xfrm>
            <a:off x="4966254" y="2307099"/>
            <a:ext cx="1578726" cy="1077218"/>
          </a:xfrm>
          <a:prstGeom prst="rect">
            <a:avLst/>
          </a:prstGeom>
          <a:noFill/>
        </p:spPr>
        <p:txBody>
          <a:bodyPr wrap="square" rtlCol="0">
            <a:spAutoFit/>
          </a:bodyPr>
          <a:lstStyle/>
          <a:p>
            <a:pPr algn="ctr"/>
            <a:r>
              <a:rPr lang="en-US" sz="2000" dirty="0">
                <a:gradFill>
                  <a:gsLst>
                    <a:gs pos="0">
                      <a:srgbClr val="505050"/>
                    </a:gs>
                    <a:gs pos="100000">
                      <a:srgbClr val="505050"/>
                    </a:gs>
                  </a:gsLst>
                  <a:lin ang="5400000" scaled="0"/>
                </a:gradFill>
              </a:rPr>
              <a:t>Worker role </a:t>
            </a:r>
            <a:endParaRPr lang="en-US" sz="2000" dirty="0" smtClean="0">
              <a:gradFill>
                <a:gsLst>
                  <a:gs pos="0">
                    <a:srgbClr val="505050"/>
                  </a:gs>
                  <a:gs pos="100000">
                    <a:srgbClr val="505050"/>
                  </a:gs>
                </a:gsLst>
                <a:lin ang="5400000" scaled="0"/>
              </a:gradFill>
            </a:endParaRPr>
          </a:p>
          <a:p>
            <a:pPr algn="ctr"/>
            <a:r>
              <a:rPr lang="en-US" sz="2000" dirty="0" smtClean="0">
                <a:gradFill>
                  <a:gsLst>
                    <a:gs pos="0">
                      <a:srgbClr val="505050"/>
                    </a:gs>
                    <a:gs pos="100000">
                      <a:srgbClr val="505050"/>
                    </a:gs>
                  </a:gsLst>
                  <a:lin ang="5400000" scaled="0"/>
                </a:gradFill>
              </a:rPr>
              <a:t>instances</a:t>
            </a:r>
            <a:endParaRPr lang="en-US" sz="2000" dirty="0">
              <a:gradFill>
                <a:gsLst>
                  <a:gs pos="0">
                    <a:srgbClr val="505050"/>
                  </a:gs>
                  <a:gs pos="100000">
                    <a:srgbClr val="505050"/>
                  </a:gs>
                </a:gsLst>
                <a:lin ang="5400000" scaled="0"/>
              </a:gradFill>
            </a:endParaRPr>
          </a:p>
          <a:p>
            <a:endParaRPr lang="en-US" sz="2400" dirty="0" smtClean="0">
              <a:gradFill>
                <a:gsLst>
                  <a:gs pos="0">
                    <a:srgbClr val="000000"/>
                  </a:gs>
                  <a:gs pos="100000">
                    <a:srgbClr val="000000"/>
                  </a:gs>
                </a:gsLst>
                <a:lin ang="5400000" scaled="0"/>
              </a:gradFill>
            </a:endParaRPr>
          </a:p>
        </p:txBody>
      </p:sp>
      <p:cxnSp>
        <p:nvCxnSpPr>
          <p:cNvPr id="118" name="Straight Connector 117"/>
          <p:cNvCxnSpPr/>
          <p:nvPr/>
        </p:nvCxnSpPr>
        <p:spPr>
          <a:xfrm flipV="1">
            <a:off x="3551237" y="2782922"/>
            <a:ext cx="257710" cy="220892"/>
          </a:xfrm>
          <a:prstGeom prst="line">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4470501" y="2797511"/>
            <a:ext cx="452336" cy="227886"/>
          </a:xfrm>
          <a:prstGeom prst="line">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H="1" flipV="1">
            <a:off x="2825210" y="4314357"/>
            <a:ext cx="894446" cy="807246"/>
          </a:xfrm>
          <a:prstGeom prst="line">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V="1">
            <a:off x="4582715" y="4269087"/>
            <a:ext cx="1158525" cy="490806"/>
          </a:xfrm>
          <a:prstGeom prst="line">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flipH="1" flipV="1">
            <a:off x="2384598" y="4158923"/>
            <a:ext cx="1335058" cy="96268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4582715" y="4113653"/>
            <a:ext cx="951252" cy="646240"/>
          </a:xfrm>
          <a:prstGeom prst="line">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bwMode="auto">
          <a:xfrm>
            <a:off x="3724029" y="4715359"/>
            <a:ext cx="1905000" cy="76200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Load Balancer</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24" name="Freeform 123"/>
          <p:cNvSpPr/>
          <p:nvPr/>
        </p:nvSpPr>
        <p:spPr>
          <a:xfrm>
            <a:off x="2597442" y="5460758"/>
            <a:ext cx="2148118" cy="460102"/>
          </a:xfrm>
          <a:custGeom>
            <a:avLst/>
            <a:gdLst>
              <a:gd name="connsiteX0" fmla="*/ 0 w 1548245"/>
              <a:gd name="connsiteY0" fmla="*/ 322118 h 633202"/>
              <a:gd name="connsiteX1" fmla="*/ 1101436 w 1548245"/>
              <a:gd name="connsiteY1" fmla="*/ 623455 h 633202"/>
              <a:gd name="connsiteX2" fmla="*/ 1548245 w 1548245"/>
              <a:gd name="connsiteY2" fmla="*/ 0 h 633202"/>
              <a:gd name="connsiteX0" fmla="*/ 0 w 1579418"/>
              <a:gd name="connsiteY0" fmla="*/ 613815 h 724589"/>
              <a:gd name="connsiteX1" fmla="*/ 1132609 w 1579418"/>
              <a:gd name="connsiteY1" fmla="*/ 623455 h 724589"/>
              <a:gd name="connsiteX2" fmla="*/ 1579418 w 1579418"/>
              <a:gd name="connsiteY2" fmla="*/ 0 h 724589"/>
              <a:gd name="connsiteX0" fmla="*/ 0 w 1579418"/>
              <a:gd name="connsiteY0" fmla="*/ 613815 h 681826"/>
              <a:gd name="connsiteX1" fmla="*/ 1132609 w 1579418"/>
              <a:gd name="connsiteY1" fmla="*/ 623455 h 681826"/>
              <a:gd name="connsiteX2" fmla="*/ 1579418 w 1579418"/>
              <a:gd name="connsiteY2" fmla="*/ 0 h 681826"/>
            </a:gdLst>
            <a:ahLst/>
            <a:cxnLst>
              <a:cxn ang="0">
                <a:pos x="connsiteX0" y="connsiteY0"/>
              </a:cxn>
              <a:cxn ang="0">
                <a:pos x="connsiteX1" y="connsiteY1"/>
              </a:cxn>
              <a:cxn ang="0">
                <a:pos x="connsiteX2" y="connsiteY2"/>
              </a:cxn>
            </a:cxnLst>
            <a:rect l="l" t="t" r="r" b="b"/>
            <a:pathLst>
              <a:path w="1579418" h="681826">
                <a:moveTo>
                  <a:pt x="0" y="613815"/>
                </a:moveTo>
                <a:cubicBezTo>
                  <a:pt x="421697" y="674647"/>
                  <a:pt x="869373" y="725757"/>
                  <a:pt x="1132609" y="623455"/>
                </a:cubicBezTo>
                <a:cubicBezTo>
                  <a:pt x="1395845" y="521153"/>
                  <a:pt x="1485034" y="284884"/>
                  <a:pt x="1579418" y="0"/>
                </a:cubicBezTo>
              </a:path>
            </a:pathLst>
          </a:custGeom>
          <a:noFill/>
          <a:ln w="19050" cap="flat" cmpd="sng" algn="ctr">
            <a:solidFill>
              <a:schemeClr val="tx1"/>
            </a:solidFill>
            <a:prstDash val="solid"/>
            <a:round/>
            <a:headEnd type="none" w="med" len="med"/>
            <a:tailEnd type="stealth" w="lg" len="lg"/>
          </a:ln>
          <a:effectLst/>
        </p:spPr>
        <p:txBody>
          <a:bodyPr vert="horz" wrap="none" lIns="91440" tIns="45720" rIns="91440" bIns="45720" numCol="1" rtlCol="0" anchor="ctr" anchorCtr="0" compatLnSpc="1">
            <a:prstTxWarp prst="textNoShape">
              <a:avLst/>
            </a:prstTxWarp>
            <a:noAutofit/>
          </a:bodyPr>
          <a:lstStyle/>
          <a:p>
            <a:endParaRPr lang="en-US">
              <a:solidFill>
                <a:srgbClr val="FFFF00"/>
              </a:solidFill>
            </a:endParaRPr>
          </a:p>
        </p:txBody>
      </p:sp>
      <p:sp>
        <p:nvSpPr>
          <p:cNvPr id="125" name="TextBox 124"/>
          <p:cNvSpPr txBox="1"/>
          <p:nvPr/>
        </p:nvSpPr>
        <p:spPr>
          <a:xfrm>
            <a:off x="2628861" y="5935662"/>
            <a:ext cx="2741326" cy="400110"/>
          </a:xfrm>
          <a:prstGeom prst="rect">
            <a:avLst/>
          </a:prstGeom>
          <a:noFill/>
        </p:spPr>
        <p:txBody>
          <a:bodyPr wrap="square" rtlCol="0">
            <a:spAutoFit/>
          </a:bodyPr>
          <a:lstStyle/>
          <a:p>
            <a:r>
              <a:rPr lang="en-US" sz="2000" dirty="0" smtClean="0">
                <a:gradFill>
                  <a:gsLst>
                    <a:gs pos="0">
                      <a:srgbClr val="505050"/>
                    </a:gs>
                    <a:gs pos="100000">
                      <a:srgbClr val="505050"/>
                    </a:gs>
                  </a:gsLst>
                  <a:lin ang="5400000" scaled="0"/>
                </a:gradFill>
              </a:rPr>
              <a:t>HTTP/HTTPS, TCP</a:t>
            </a:r>
          </a:p>
        </p:txBody>
      </p:sp>
      <p:sp>
        <p:nvSpPr>
          <p:cNvPr id="126" name="Can 125"/>
          <p:cNvSpPr/>
          <p:nvPr/>
        </p:nvSpPr>
        <p:spPr bwMode="auto">
          <a:xfrm>
            <a:off x="3852364" y="2105841"/>
            <a:ext cx="579585" cy="722684"/>
          </a:xfrm>
          <a:prstGeom prst="can">
            <a:avLst/>
          </a:prstGeom>
          <a:solidFill>
            <a:srgbClr val="E34A2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27" name="TextBox 126"/>
          <p:cNvSpPr txBox="1"/>
          <p:nvPr/>
        </p:nvSpPr>
        <p:spPr>
          <a:xfrm>
            <a:off x="3671501" y="1696536"/>
            <a:ext cx="2741326" cy="400110"/>
          </a:xfrm>
          <a:prstGeom prst="rect">
            <a:avLst/>
          </a:prstGeom>
          <a:noFill/>
        </p:spPr>
        <p:txBody>
          <a:bodyPr wrap="square" rtlCol="0">
            <a:spAutoFit/>
          </a:bodyPr>
          <a:lstStyle/>
          <a:p>
            <a:r>
              <a:rPr lang="en-US" sz="2000" dirty="0" smtClean="0">
                <a:gradFill>
                  <a:gsLst>
                    <a:gs pos="0">
                      <a:srgbClr val="505050"/>
                    </a:gs>
                    <a:gs pos="100000">
                      <a:srgbClr val="505050"/>
                    </a:gs>
                  </a:gsLst>
                  <a:lin ang="5400000" scaled="0"/>
                </a:gradFill>
              </a:rPr>
              <a:t>Queue</a:t>
            </a:r>
          </a:p>
        </p:txBody>
      </p:sp>
      <p:cxnSp>
        <p:nvCxnSpPr>
          <p:cNvPr id="128" name="Straight Connector 127"/>
          <p:cNvCxnSpPr/>
          <p:nvPr/>
        </p:nvCxnSpPr>
        <p:spPr>
          <a:xfrm>
            <a:off x="8312131" y="3773001"/>
            <a:ext cx="1487506" cy="0"/>
          </a:xfrm>
          <a:prstGeom prst="line">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29" name="Rectangle 128"/>
          <p:cNvSpPr/>
          <p:nvPr/>
        </p:nvSpPr>
        <p:spPr bwMode="auto">
          <a:xfrm>
            <a:off x="9952037" y="3295631"/>
            <a:ext cx="1174793" cy="963631"/>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30" name="Oval 129"/>
          <p:cNvSpPr/>
          <p:nvPr/>
        </p:nvSpPr>
        <p:spPr bwMode="auto">
          <a:xfrm>
            <a:off x="10102154" y="3476758"/>
            <a:ext cx="874557" cy="613302"/>
          </a:xfrm>
          <a:prstGeom prst="ellipse">
            <a:avLst/>
          </a:prstGeom>
          <a:noFill/>
          <a:ln w="38100">
            <a:solidFill>
              <a:schemeClr val="bg1"/>
            </a:solidFill>
            <a:prstDash val="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31" name="TextBox 130"/>
          <p:cNvSpPr txBox="1"/>
          <p:nvPr/>
        </p:nvSpPr>
        <p:spPr>
          <a:xfrm>
            <a:off x="9723437" y="2292711"/>
            <a:ext cx="1578726" cy="1077218"/>
          </a:xfrm>
          <a:prstGeom prst="rect">
            <a:avLst/>
          </a:prstGeom>
          <a:noFill/>
        </p:spPr>
        <p:txBody>
          <a:bodyPr wrap="square" rtlCol="0">
            <a:spAutoFit/>
          </a:bodyPr>
          <a:lstStyle/>
          <a:p>
            <a:pPr algn="ctr"/>
            <a:r>
              <a:rPr lang="en-US" sz="2000" dirty="0" smtClean="0">
                <a:gradFill>
                  <a:gsLst>
                    <a:gs pos="0">
                      <a:srgbClr val="505050"/>
                    </a:gs>
                    <a:gs pos="100000">
                      <a:srgbClr val="505050"/>
                    </a:gs>
                  </a:gsLst>
                  <a:lin ang="5400000" scaled="0"/>
                </a:gradFill>
              </a:rPr>
              <a:t>IaaS virtual</a:t>
            </a:r>
          </a:p>
          <a:p>
            <a:pPr algn="ctr"/>
            <a:r>
              <a:rPr lang="en-US" sz="2000" dirty="0" smtClean="0">
                <a:gradFill>
                  <a:gsLst>
                    <a:gs pos="0">
                      <a:srgbClr val="505050"/>
                    </a:gs>
                    <a:gs pos="100000">
                      <a:srgbClr val="505050"/>
                    </a:gs>
                  </a:gsLst>
                  <a:lin ang="5400000" scaled="0"/>
                </a:gradFill>
              </a:rPr>
              <a:t>machine</a:t>
            </a:r>
            <a:endParaRPr lang="en-US" sz="2000" dirty="0">
              <a:gradFill>
                <a:gsLst>
                  <a:gs pos="0">
                    <a:srgbClr val="505050"/>
                  </a:gs>
                  <a:gs pos="100000">
                    <a:srgbClr val="505050"/>
                  </a:gs>
                </a:gsLst>
                <a:lin ang="5400000" scaled="0"/>
              </a:gradFill>
            </a:endParaRPr>
          </a:p>
          <a:p>
            <a:endParaRPr lang="en-US" sz="2400" dirty="0" smtClean="0">
              <a:gradFill>
                <a:gsLst>
                  <a:gs pos="0">
                    <a:srgbClr val="000000"/>
                  </a:gs>
                  <a:gs pos="100000">
                    <a:srgbClr val="000000"/>
                  </a:gs>
                </a:gsLst>
                <a:lin ang="5400000" scaled="0"/>
              </a:gradFill>
            </a:endParaRPr>
          </a:p>
        </p:txBody>
      </p:sp>
      <p:sp>
        <p:nvSpPr>
          <p:cNvPr id="132" name="Rectangle 131"/>
          <p:cNvSpPr>
            <a:spLocks noChangeAspect="1"/>
          </p:cNvSpPr>
          <p:nvPr/>
        </p:nvSpPr>
        <p:spPr bwMode="auto">
          <a:xfrm>
            <a:off x="8885237" y="5396176"/>
            <a:ext cx="365760" cy="300018"/>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33" name="TextBox 132"/>
          <p:cNvSpPr txBox="1"/>
          <p:nvPr/>
        </p:nvSpPr>
        <p:spPr>
          <a:xfrm>
            <a:off x="9299505" y="5337568"/>
            <a:ext cx="2176532" cy="1384995"/>
          </a:xfrm>
          <a:prstGeom prst="rect">
            <a:avLst/>
          </a:prstGeom>
          <a:noFill/>
        </p:spPr>
        <p:txBody>
          <a:bodyPr wrap="square" rtlCol="0">
            <a:spAutoFit/>
          </a:bodyPr>
          <a:lstStyle/>
          <a:p>
            <a:r>
              <a:rPr lang="en-US" sz="2000" dirty="0" smtClean="0">
                <a:gradFill>
                  <a:gsLst>
                    <a:gs pos="0">
                      <a:srgbClr val="505050"/>
                    </a:gs>
                    <a:gs pos="100000">
                      <a:srgbClr val="505050"/>
                    </a:gs>
                  </a:gsLst>
                  <a:lin ang="5400000" scaled="0"/>
                </a:gradFill>
              </a:rPr>
              <a:t>Virtual machine</a:t>
            </a:r>
          </a:p>
          <a:p>
            <a:endParaRPr lang="en-US" sz="2000" dirty="0">
              <a:gradFill>
                <a:gsLst>
                  <a:gs pos="0">
                    <a:srgbClr val="505050"/>
                  </a:gs>
                  <a:gs pos="100000">
                    <a:srgbClr val="505050"/>
                  </a:gs>
                </a:gsLst>
                <a:lin ang="5400000" scaled="0"/>
              </a:gradFill>
            </a:endParaRPr>
          </a:p>
          <a:p>
            <a:r>
              <a:rPr lang="en-US" sz="2000" dirty="0" smtClean="0">
                <a:gradFill>
                  <a:gsLst>
                    <a:gs pos="0">
                      <a:srgbClr val="505050"/>
                    </a:gs>
                    <a:gs pos="100000">
                      <a:srgbClr val="505050"/>
                    </a:gs>
                  </a:gsLst>
                  <a:lin ang="5400000" scaled="0"/>
                </a:gradFill>
              </a:rPr>
              <a:t>Application</a:t>
            </a:r>
            <a:endParaRPr lang="en-US" sz="2000" dirty="0">
              <a:gradFill>
                <a:gsLst>
                  <a:gs pos="0">
                    <a:srgbClr val="505050"/>
                  </a:gs>
                  <a:gs pos="100000">
                    <a:srgbClr val="505050"/>
                  </a:gs>
                </a:gsLst>
                <a:lin ang="5400000" scaled="0"/>
              </a:gradFill>
            </a:endParaRPr>
          </a:p>
          <a:p>
            <a:endParaRPr lang="en-US" sz="2400" dirty="0" smtClean="0">
              <a:gradFill>
                <a:gsLst>
                  <a:gs pos="0">
                    <a:srgbClr val="000000"/>
                  </a:gs>
                  <a:gs pos="100000">
                    <a:srgbClr val="000000"/>
                  </a:gs>
                </a:gsLst>
                <a:lin ang="5400000" scaled="0"/>
              </a:gradFill>
            </a:endParaRPr>
          </a:p>
        </p:txBody>
      </p:sp>
      <p:sp>
        <p:nvSpPr>
          <p:cNvPr id="134" name="Oval 133"/>
          <p:cNvSpPr>
            <a:spLocks noChangeAspect="1"/>
          </p:cNvSpPr>
          <p:nvPr/>
        </p:nvSpPr>
        <p:spPr bwMode="auto">
          <a:xfrm>
            <a:off x="8885237" y="6023368"/>
            <a:ext cx="365760" cy="256498"/>
          </a:xfrm>
          <a:prstGeom prst="ellipse">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31133488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10" grpId="0" animBg="1"/>
      <p:bldP spid="112" grpId="0" animBg="1"/>
      <p:bldP spid="113" grpId="0" animBg="1"/>
      <p:bldP spid="30" grpId="0" animBg="1"/>
      <p:bldP spid="124" grpId="0" animBg="1"/>
      <p:bldP spid="1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bwMode="auto">
          <a:xfrm>
            <a:off x="503238" y="2430462"/>
            <a:ext cx="3147448" cy="3146185"/>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186548" tIns="93274" rIns="186548" bIns="186548" numCol="1" rtlCol="0" anchor="b" anchorCtr="0" compatLnSpc="1">
            <a:prstTxWarp prst="textNoShape">
              <a:avLst/>
            </a:prstTxWarp>
          </a:bodyPr>
          <a:lstStyle/>
          <a:p>
            <a:pPr defTabSz="932434" fontAlgn="base">
              <a:spcBef>
                <a:spcPct val="0"/>
              </a:spcBef>
              <a:spcAft>
                <a:spcPct val="0"/>
              </a:spcAft>
            </a:pPr>
            <a:r>
              <a:rPr lang="en-US" sz="2000" dirty="0">
                <a:gradFill>
                  <a:gsLst>
                    <a:gs pos="0">
                      <a:srgbClr val="FFFFFF"/>
                    </a:gs>
                    <a:gs pos="100000">
                      <a:srgbClr val="FFFFFF"/>
                    </a:gs>
                  </a:gsLst>
                  <a:lin ang="5400000" scaled="0"/>
                </a:gradFill>
              </a:rPr>
              <a:t>Blob </a:t>
            </a:r>
            <a:r>
              <a:rPr lang="en-US" sz="2000" dirty="0" smtClean="0">
                <a:gradFill>
                  <a:gsLst>
                    <a:gs pos="0">
                      <a:srgbClr val="FFFFFF"/>
                    </a:gs>
                    <a:gs pos="100000">
                      <a:srgbClr val="FFFFFF"/>
                    </a:gs>
                  </a:gsLst>
                  <a:lin ang="5400000" scaled="0"/>
                </a:gradFill>
              </a:rPr>
              <a:t>storage</a:t>
            </a:r>
            <a:endParaRPr lang="en-US" sz="2000" dirty="0">
              <a:gradFill>
                <a:gsLst>
                  <a:gs pos="0">
                    <a:srgbClr val="FFFFFF"/>
                  </a:gs>
                  <a:gs pos="100000">
                    <a:srgbClr val="FFFFFF"/>
                  </a:gs>
                </a:gsLst>
                <a:lin ang="5400000" scaled="0"/>
              </a:gradFill>
            </a:endParaRPr>
          </a:p>
        </p:txBody>
      </p:sp>
      <p:grpSp>
        <p:nvGrpSpPr>
          <p:cNvPr id="4" name="Group 3"/>
          <p:cNvGrpSpPr/>
          <p:nvPr/>
        </p:nvGrpSpPr>
        <p:grpSpPr>
          <a:xfrm>
            <a:off x="3816992" y="2435407"/>
            <a:ext cx="6446241" cy="3146185"/>
            <a:chOff x="4559359" y="2367049"/>
            <a:chExt cx="6317875" cy="3084774"/>
          </a:xfrm>
        </p:grpSpPr>
        <p:sp>
          <p:nvSpPr>
            <p:cNvPr id="15" name="Rectangle 14"/>
            <p:cNvSpPr/>
            <p:nvPr/>
          </p:nvSpPr>
          <p:spPr bwMode="auto">
            <a:xfrm>
              <a:off x="7792461" y="2367049"/>
              <a:ext cx="3084773" cy="3084774"/>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182880" tIns="91440" rIns="182880" bIns="182880" numCol="1" rtlCol="0" anchor="b" anchorCtr="0" compatLnSpc="1">
              <a:prstTxWarp prst="textNoShape">
                <a:avLst/>
              </a:prstTxWarp>
            </a:bodyPr>
            <a:lstStyle/>
            <a:p>
              <a:pPr defTabSz="932434" fontAlgn="base">
                <a:spcBef>
                  <a:spcPct val="0"/>
                </a:spcBef>
                <a:spcAft>
                  <a:spcPct val="0"/>
                </a:spcAft>
              </a:pPr>
              <a:r>
                <a:rPr lang="en-US" sz="2000" dirty="0" smtClean="0">
                  <a:gradFill>
                    <a:gsLst>
                      <a:gs pos="0">
                        <a:srgbClr val="FFFFFF"/>
                      </a:gs>
                      <a:gs pos="100000">
                        <a:srgbClr val="FFFFFF"/>
                      </a:gs>
                    </a:gsLst>
                    <a:lin ang="5400000" scaled="0"/>
                  </a:gradFill>
                </a:rPr>
                <a:t>SQL </a:t>
              </a:r>
              <a:r>
                <a:rPr lang="en-US" sz="2000" dirty="0">
                  <a:gradFill>
                    <a:gsLst>
                      <a:gs pos="0">
                        <a:srgbClr val="FFFFFF"/>
                      </a:gs>
                      <a:gs pos="100000">
                        <a:srgbClr val="FFFFFF"/>
                      </a:gs>
                    </a:gsLst>
                    <a:lin ang="5400000" scaled="0"/>
                  </a:gradFill>
                </a:rPr>
                <a:t>d</a:t>
              </a:r>
              <a:r>
                <a:rPr lang="en-US" sz="2000" dirty="0" smtClean="0">
                  <a:gradFill>
                    <a:gsLst>
                      <a:gs pos="0">
                        <a:srgbClr val="FFFFFF"/>
                      </a:gs>
                      <a:gs pos="100000">
                        <a:srgbClr val="FFFFFF"/>
                      </a:gs>
                    </a:gsLst>
                    <a:lin ang="5400000" scaled="0"/>
                  </a:gradFill>
                </a:rPr>
                <a:t>atabase</a:t>
              </a:r>
              <a:endParaRPr lang="en-US" sz="2000" dirty="0">
                <a:gradFill>
                  <a:gsLst>
                    <a:gs pos="0">
                      <a:srgbClr val="FFFFFF"/>
                    </a:gs>
                    <a:gs pos="100000">
                      <a:srgbClr val="FFFFFF"/>
                    </a:gs>
                  </a:gsLst>
                  <a:lin ang="5400000" scaled="0"/>
                </a:gradFill>
              </a:endParaRPr>
            </a:p>
          </p:txBody>
        </p:sp>
        <p:sp>
          <p:nvSpPr>
            <p:cNvPr id="16" name="Rectangle 15"/>
            <p:cNvSpPr/>
            <p:nvPr/>
          </p:nvSpPr>
          <p:spPr bwMode="auto">
            <a:xfrm>
              <a:off x="4559359" y="2367049"/>
              <a:ext cx="3084773" cy="3084774"/>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182880" tIns="91440" rIns="182880" bIns="182880" numCol="1" rtlCol="0" anchor="b" anchorCtr="0" compatLnSpc="1">
              <a:prstTxWarp prst="textNoShape">
                <a:avLst/>
              </a:prstTxWarp>
            </a:bodyPr>
            <a:lstStyle/>
            <a:p>
              <a:pPr defTabSz="932434" fontAlgn="base">
                <a:spcBef>
                  <a:spcPct val="0"/>
                </a:spcBef>
                <a:spcAft>
                  <a:spcPct val="0"/>
                </a:spcAft>
              </a:pPr>
              <a:r>
                <a:rPr lang="en-US" sz="2000" dirty="0">
                  <a:gradFill>
                    <a:gsLst>
                      <a:gs pos="0">
                        <a:srgbClr val="FFFFFF"/>
                      </a:gs>
                      <a:gs pos="100000">
                        <a:srgbClr val="FFFFFF"/>
                      </a:gs>
                    </a:gsLst>
                    <a:lin ang="5400000" scaled="0"/>
                  </a:gradFill>
                </a:rPr>
                <a:t>Table </a:t>
              </a:r>
              <a:r>
                <a:rPr lang="en-US" sz="2000" dirty="0" smtClean="0">
                  <a:gradFill>
                    <a:gsLst>
                      <a:gs pos="0">
                        <a:srgbClr val="FFFFFF"/>
                      </a:gs>
                      <a:gs pos="100000">
                        <a:srgbClr val="FFFFFF"/>
                      </a:gs>
                    </a:gsLst>
                    <a:lin ang="5400000" scaled="0"/>
                  </a:gradFill>
                </a:rPr>
                <a:t>storage</a:t>
              </a:r>
              <a:endParaRPr lang="en-US" sz="2000" dirty="0">
                <a:gradFill>
                  <a:gsLst>
                    <a:gs pos="0">
                      <a:srgbClr val="FFFFFF"/>
                    </a:gs>
                    <a:gs pos="100000">
                      <a:srgbClr val="FFFFFF"/>
                    </a:gs>
                  </a:gsLst>
                  <a:lin ang="5400000" scaled="0"/>
                </a:gradFill>
              </a:endParaRPr>
            </a:p>
          </p:txBody>
        </p:sp>
      </p:gr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5009" y="3278342"/>
            <a:ext cx="1556858" cy="1409764"/>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12287" y="3298672"/>
            <a:ext cx="1556858" cy="1409764"/>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11079" y="3278287"/>
            <a:ext cx="1556858" cy="1409764"/>
          </a:xfrm>
          <a:prstGeom prst="rect">
            <a:avLst/>
          </a:prstGeom>
        </p:spPr>
      </p:pic>
      <p:sp>
        <p:nvSpPr>
          <p:cNvPr id="2" name="Title 1"/>
          <p:cNvSpPr>
            <a:spLocks noGrp="1"/>
          </p:cNvSpPr>
          <p:nvPr>
            <p:ph type="title"/>
          </p:nvPr>
        </p:nvSpPr>
        <p:spPr/>
        <p:txBody>
          <a:bodyPr/>
          <a:lstStyle/>
          <a:p>
            <a:r>
              <a:rPr lang="en-US" dirty="0" smtClean="0"/>
              <a:t>Storage options</a:t>
            </a:r>
            <a:endParaRPr lang="en-US" dirty="0"/>
          </a:p>
        </p:txBody>
      </p:sp>
    </p:spTree>
    <p:extLst>
      <p:ext uri="{BB962C8B-B14F-4D97-AF65-F5344CB8AC3E}">
        <p14:creationId xmlns:p14="http://schemas.microsoft.com/office/powerpoint/2010/main" val="34616763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Windows Azure SDK for .NET–October 2012 (1.8)</a:t>
            </a:r>
            <a:endParaRPr lang="en-US" sz="4400" dirty="0"/>
          </a:p>
        </p:txBody>
      </p:sp>
      <p:sp>
        <p:nvSpPr>
          <p:cNvPr id="3" name="Text Placeholder 2"/>
          <p:cNvSpPr>
            <a:spLocks noGrp="1"/>
          </p:cNvSpPr>
          <p:nvPr>
            <p:ph type="body" sz="quarter" idx="10"/>
          </p:nvPr>
        </p:nvSpPr>
        <p:spPr/>
        <p:txBody>
          <a:bodyPr/>
          <a:lstStyle/>
          <a:p>
            <a:r>
              <a:rPr lang="en-US" sz="3000" dirty="0" smtClean="0"/>
              <a:t>Includes free add-in for Visual Studio 2010 SP1 and Visual Studio 2012</a:t>
            </a:r>
          </a:p>
          <a:p>
            <a:pPr lvl="1"/>
            <a:r>
              <a:rPr lang="en-US" sz="2400" dirty="0" smtClean="0"/>
              <a:t>Write, configure, debug and publish your Windows Azure application from </a:t>
            </a:r>
            <a:br>
              <a:rPr lang="en-US" sz="2400" dirty="0" smtClean="0"/>
            </a:br>
            <a:r>
              <a:rPr lang="en-US" sz="2400" dirty="0" smtClean="0"/>
              <a:t>Visual Studio</a:t>
            </a:r>
          </a:p>
          <a:p>
            <a:pPr lvl="1"/>
            <a:r>
              <a:rPr lang="en-US" sz="2400" dirty="0" smtClean="0"/>
              <a:t>Support building cloud services that use .NET 4.0 and .NET 4.5 (Windows Server 2008 R2 &amp; Windows Server 2012)</a:t>
            </a:r>
          </a:p>
          <a:p>
            <a:pPr lvl="1"/>
            <a:r>
              <a:rPr lang="en-US" sz="2400" dirty="0" smtClean="0"/>
              <a:t>Works with (the free) Visual Web Developer express, Visual Studio professional, premium and ultimate</a:t>
            </a:r>
          </a:p>
          <a:p>
            <a:pPr lvl="1"/>
            <a:r>
              <a:rPr lang="en-US" sz="2400" dirty="0" smtClean="0"/>
              <a:t>Azure &amp; ALM in Visual Studio premium and ultimate together</a:t>
            </a:r>
          </a:p>
          <a:p>
            <a:r>
              <a:rPr lang="en-US" sz="3000" dirty="0" smtClean="0"/>
              <a:t>Get the tools from</a:t>
            </a:r>
          </a:p>
          <a:p>
            <a:pPr lvl="1"/>
            <a:r>
              <a:rPr lang="en-US" sz="2400" dirty="0" smtClean="0"/>
              <a:t>Project template in Visual Studio</a:t>
            </a:r>
          </a:p>
          <a:p>
            <a:pPr lvl="1"/>
            <a:r>
              <a:rPr lang="en-US" sz="2400" dirty="0" smtClean="0"/>
              <a:t>Azure developer center </a:t>
            </a:r>
            <a:r>
              <a:rPr lang="en-US" sz="2400" dirty="0" smtClean="0">
                <a:hlinkClick r:id="rId3"/>
              </a:rPr>
              <a:t>http://www.windowsazure.com/en-us/develop/net/</a:t>
            </a:r>
            <a:r>
              <a:rPr lang="en-US" sz="2400" dirty="0" smtClean="0"/>
              <a:t> </a:t>
            </a:r>
            <a:endParaRPr lang="en-US" sz="2400" dirty="0"/>
          </a:p>
        </p:txBody>
      </p:sp>
    </p:spTree>
    <p:extLst>
      <p:ext uri="{BB962C8B-B14F-4D97-AF65-F5344CB8AC3E}">
        <p14:creationId xmlns:p14="http://schemas.microsoft.com/office/powerpoint/2010/main" val="4094679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Azure SDK Releases Summary–Platform, Productivity, and ALM</a:t>
            </a:r>
            <a:endParaRPr lang="en-US" sz="4400" dirty="0"/>
          </a:p>
        </p:txBody>
      </p:sp>
      <p:sp>
        <p:nvSpPr>
          <p:cNvPr id="3" name="Content Placeholder 2"/>
          <p:cNvSpPr>
            <a:spLocks noGrp="1"/>
          </p:cNvSpPr>
          <p:nvPr>
            <p:ph type="body" sz="quarter" idx="10"/>
          </p:nvPr>
        </p:nvSpPr>
        <p:spPr/>
        <p:txBody>
          <a:bodyPr/>
          <a:lstStyle/>
          <a:p>
            <a:endParaRPr lang="en-US" sz="2800" dirty="0" smtClean="0"/>
          </a:p>
          <a:p>
            <a:r>
              <a:rPr lang="en-US" sz="2700" dirty="0" smtClean="0"/>
              <a:t>March ‘11 1.3: </a:t>
            </a:r>
            <a:r>
              <a:rPr lang="en-US" sz="2700" dirty="0" err="1" smtClean="0"/>
              <a:t>VMRole</a:t>
            </a:r>
            <a:r>
              <a:rPr lang="en-US" sz="2700" dirty="0" smtClean="0"/>
              <a:t>, connect, RDP</a:t>
            </a:r>
          </a:p>
          <a:p>
            <a:r>
              <a:rPr lang="en-US" sz="2700" dirty="0" smtClean="0"/>
              <a:t>Aug ‘11 1.4: Multiple cloud </a:t>
            </a:r>
            <a:r>
              <a:rPr lang="en-US" sz="2700" dirty="0" err="1" smtClean="0"/>
              <a:t>configs</a:t>
            </a:r>
            <a:r>
              <a:rPr lang="en-US" sz="2700" dirty="0" smtClean="0"/>
              <a:t>, package command, web </a:t>
            </a:r>
            <a:r>
              <a:rPr lang="en-US" sz="2700" dirty="0"/>
              <a:t>d</a:t>
            </a:r>
            <a:r>
              <a:rPr lang="en-US" sz="2700" dirty="0" smtClean="0"/>
              <a:t>eploy, </a:t>
            </a:r>
            <a:br>
              <a:rPr lang="en-US" sz="2700" dirty="0" smtClean="0"/>
            </a:br>
            <a:r>
              <a:rPr lang="en-US" sz="2700" dirty="0" smtClean="0"/>
              <a:t>VS profiler</a:t>
            </a:r>
          </a:p>
          <a:p>
            <a:r>
              <a:rPr lang="en-US" sz="2700" dirty="0" smtClean="0"/>
              <a:t>Sept ‘11 1.5: Add Azure Deployment </a:t>
            </a:r>
            <a:r>
              <a:rPr lang="en-US" sz="2700" dirty="0" err="1"/>
              <a:t>p</a:t>
            </a:r>
            <a:r>
              <a:rPr lang="en-US" sz="2700" dirty="0" err="1" smtClean="0"/>
              <a:t>roj</a:t>
            </a:r>
            <a:r>
              <a:rPr lang="en-US" sz="2700" dirty="0" smtClean="0"/>
              <a:t>, package &amp; build validation, </a:t>
            </a:r>
            <a:br>
              <a:rPr lang="en-US" sz="2700" dirty="0" smtClean="0"/>
            </a:br>
            <a:r>
              <a:rPr lang="en-US" sz="2700" dirty="0" smtClean="0"/>
              <a:t>build performance, Universal Provider </a:t>
            </a:r>
            <a:r>
              <a:rPr lang="en-US" sz="2700" dirty="0" err="1" smtClean="0"/>
              <a:t>NuGet</a:t>
            </a:r>
            <a:r>
              <a:rPr lang="en-US" sz="2700" dirty="0" smtClean="0"/>
              <a:t> </a:t>
            </a:r>
            <a:r>
              <a:rPr lang="en-US" sz="2700" dirty="0" err="1" smtClean="0"/>
              <a:t>pkg</a:t>
            </a:r>
            <a:endParaRPr lang="en-US" sz="2700" dirty="0" smtClean="0"/>
          </a:p>
          <a:p>
            <a:r>
              <a:rPr lang="en-US" sz="2700" dirty="0" smtClean="0"/>
              <a:t>Nov ‘11 1.6: simplified publish, in-place upgrade, simple RDP, </a:t>
            </a:r>
            <a:r>
              <a:rPr lang="en-US" sz="2700" dirty="0" err="1" smtClean="0"/>
              <a:t>cmdline</a:t>
            </a:r>
            <a:r>
              <a:rPr lang="en-US" sz="2700" dirty="0" smtClean="0"/>
              <a:t> </a:t>
            </a:r>
            <a:r>
              <a:rPr lang="en-US" sz="2700" dirty="0" err="1" smtClean="0"/>
              <a:t>MSBuild</a:t>
            </a:r>
            <a:endParaRPr lang="en-US" sz="2700" dirty="0" smtClean="0"/>
          </a:p>
          <a:p>
            <a:r>
              <a:rPr lang="en-US" sz="2700" dirty="0" smtClean="0"/>
              <a:t>June ’12 1.7 Sp1: added VS2012, side-by-side with 1.6, caching </a:t>
            </a:r>
            <a:r>
              <a:rPr lang="en-US" sz="2700" dirty="0"/>
              <a:t>p</a:t>
            </a:r>
            <a:r>
              <a:rPr lang="en-US" sz="2700" dirty="0" smtClean="0"/>
              <a:t>review, virtual </a:t>
            </a:r>
            <a:r>
              <a:rPr lang="en-US" sz="2700" dirty="0"/>
              <a:t>m</a:t>
            </a:r>
            <a:r>
              <a:rPr lang="en-US" sz="2700" dirty="0" smtClean="0"/>
              <a:t>achines </a:t>
            </a:r>
            <a:r>
              <a:rPr lang="en-US" sz="2700" dirty="0"/>
              <a:t>p</a:t>
            </a:r>
            <a:r>
              <a:rPr lang="en-US" sz="2700" dirty="0" smtClean="0"/>
              <a:t>review, networking enhancements (UDP, any, </a:t>
            </a:r>
            <a:r>
              <a:rPr lang="en-US" sz="2700" dirty="0" err="1" smtClean="0"/>
              <a:t>DirectPort</a:t>
            </a:r>
            <a:r>
              <a:rPr lang="en-US" sz="2700" dirty="0" smtClean="0"/>
              <a:t>), </a:t>
            </a:r>
            <a:r>
              <a:rPr lang="en-US" sz="2700" dirty="0" err="1" smtClean="0"/>
              <a:t>CloudConfigHelper</a:t>
            </a:r>
            <a:r>
              <a:rPr lang="en-US" sz="2700" dirty="0" smtClean="0"/>
              <a:t>, publish from TFS</a:t>
            </a:r>
          </a:p>
          <a:p>
            <a:r>
              <a:rPr lang="en-US" sz="2700" dirty="0" smtClean="0"/>
              <a:t>Oct ’12 1.8: .NET 4.5 (Windows Server 2012), caching GA, storage </a:t>
            </a:r>
            <a:r>
              <a:rPr lang="en-US" sz="2700" dirty="0"/>
              <a:t>u</a:t>
            </a:r>
            <a:r>
              <a:rPr lang="en-US" sz="2700" dirty="0" smtClean="0"/>
              <a:t>pdates</a:t>
            </a:r>
          </a:p>
          <a:p>
            <a:endParaRPr lang="en-US" sz="2800" dirty="0" smtClean="0"/>
          </a:p>
          <a:p>
            <a:endParaRPr lang="en-US" sz="2800" dirty="0"/>
          </a:p>
        </p:txBody>
      </p:sp>
    </p:spTree>
    <p:extLst>
      <p:ext uri="{BB962C8B-B14F-4D97-AF65-F5344CB8AC3E}">
        <p14:creationId xmlns:p14="http://schemas.microsoft.com/office/powerpoint/2010/main" val="7012017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p:txBody>
          <a:bodyPr/>
          <a:lstStyle/>
          <a:p>
            <a:r>
              <a:rPr lang="en-US" dirty="0" smtClean="0"/>
              <a:t>Demo</a:t>
            </a:r>
            <a:endParaRPr lang="en-US" dirty="0"/>
          </a:p>
        </p:txBody>
      </p:sp>
      <p:sp>
        <p:nvSpPr>
          <p:cNvPr id="3" name="Title 2"/>
          <p:cNvSpPr>
            <a:spLocks noGrp="1"/>
          </p:cNvSpPr>
          <p:nvPr>
            <p:ph type="title"/>
          </p:nvPr>
        </p:nvSpPr>
        <p:spPr/>
        <p:txBody>
          <a:bodyPr/>
          <a:lstStyle/>
          <a:p>
            <a:r>
              <a:rPr lang="en-US" dirty="0" smtClean="0"/>
              <a:t>Build and deploy a cloud </a:t>
            </a:r>
            <a:r>
              <a:rPr lang="en-US" dirty="0"/>
              <a:t>s</a:t>
            </a:r>
            <a:r>
              <a:rPr lang="en-US" dirty="0" smtClean="0"/>
              <a:t>ervice</a:t>
            </a:r>
            <a:endParaRPr lang="en-US" dirty="0"/>
          </a:p>
        </p:txBody>
      </p:sp>
    </p:spTree>
    <p:extLst>
      <p:ext uri="{BB962C8B-B14F-4D97-AF65-F5344CB8AC3E}">
        <p14:creationId xmlns:p14="http://schemas.microsoft.com/office/powerpoint/2010/main" val="37644891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Tips</a:t>
            </a:r>
            <a:endParaRPr lang="en-US" dirty="0"/>
          </a:p>
        </p:txBody>
      </p:sp>
      <p:sp>
        <p:nvSpPr>
          <p:cNvPr id="3" name="Text Placeholder 2"/>
          <p:cNvSpPr>
            <a:spLocks noGrp="1"/>
          </p:cNvSpPr>
          <p:nvPr>
            <p:ph type="body" sz="quarter" idx="10"/>
          </p:nvPr>
        </p:nvSpPr>
        <p:spPr/>
        <p:txBody>
          <a:bodyPr/>
          <a:lstStyle/>
          <a:p>
            <a:r>
              <a:rPr lang="en-US" sz="2800" dirty="0" smtClean="0"/>
              <a:t>Understanding Emulator vs. Azure differences</a:t>
            </a:r>
          </a:p>
          <a:p>
            <a:pPr lvl="1"/>
            <a:r>
              <a:rPr lang="en-US" sz="2400" dirty="0" smtClean="0"/>
              <a:t>IIS Express is lightweight option; runs by default as your user account**</a:t>
            </a:r>
          </a:p>
          <a:p>
            <a:pPr lvl="1"/>
            <a:r>
              <a:rPr lang="en-US" sz="2400" dirty="0" smtClean="0"/>
              <a:t>IIS Server is full fidelity option; runs by default as network service**</a:t>
            </a:r>
          </a:p>
          <a:p>
            <a:pPr lvl="1"/>
            <a:r>
              <a:rPr lang="en-US" sz="2400" dirty="0" smtClean="0"/>
              <a:t>Emulator ideal for </a:t>
            </a:r>
            <a:r>
              <a:rPr lang="en-US" sz="2400" dirty="0" err="1" smtClean="0"/>
              <a:t>dev</a:t>
            </a:r>
            <a:r>
              <a:rPr lang="en-US" sz="2400" dirty="0" smtClean="0"/>
              <a:t> and unit testing multi-instance behavior</a:t>
            </a:r>
          </a:p>
          <a:p>
            <a:pPr lvl="1"/>
            <a:r>
              <a:rPr lang="en-US" sz="2400" dirty="0" smtClean="0"/>
              <a:t>Azure ideal for true integration testing (clean system with no custom folders or files, no </a:t>
            </a:r>
            <a:r>
              <a:rPr lang="en-US" sz="2400" dirty="0" err="1" smtClean="0"/>
              <a:t>GAC’d</a:t>
            </a:r>
            <a:r>
              <a:rPr lang="en-US" sz="2400" dirty="0" smtClean="0"/>
              <a:t> dependencies, actual network and identities)</a:t>
            </a:r>
          </a:p>
          <a:p>
            <a:r>
              <a:rPr lang="en-US" sz="2800" dirty="0" smtClean="0"/>
              <a:t>Configuration</a:t>
            </a:r>
          </a:p>
          <a:p>
            <a:pPr lvl="1"/>
            <a:r>
              <a:rPr lang="en-US" sz="2400" dirty="0" smtClean="0"/>
              <a:t>Use multiple Cloud </a:t>
            </a:r>
            <a:r>
              <a:rPr lang="en-US" sz="2400" dirty="0" err="1" smtClean="0"/>
              <a:t>config</a:t>
            </a:r>
            <a:r>
              <a:rPr lang="en-US" sz="2400" dirty="0" smtClean="0"/>
              <a:t> (.CSCFG) files to target Azure environments (e.g., cloud, local, test, LKG, prod)</a:t>
            </a:r>
          </a:p>
          <a:p>
            <a:pPr lvl="1"/>
            <a:r>
              <a:rPr lang="en-US" sz="2400" dirty="0" smtClean="0"/>
              <a:t>Use </a:t>
            </a:r>
            <a:r>
              <a:rPr lang="en-US" sz="2400" dirty="0" err="1" smtClean="0"/>
              <a:t>config</a:t>
            </a:r>
            <a:r>
              <a:rPr lang="en-US" sz="2400" dirty="0" smtClean="0"/>
              <a:t> transforms for multiple </a:t>
            </a:r>
            <a:r>
              <a:rPr lang="en-US" sz="2400" dirty="0" err="1" smtClean="0"/>
              <a:t>web.config</a:t>
            </a:r>
            <a:endParaRPr lang="en-US" sz="2400" dirty="0" smtClean="0"/>
          </a:p>
          <a:p>
            <a:pPr lvl="1"/>
            <a:r>
              <a:rPr lang="en-US" sz="2400" dirty="0" smtClean="0"/>
              <a:t>Use </a:t>
            </a:r>
            <a:r>
              <a:rPr lang="en-US" sz="2400" dirty="0" err="1" smtClean="0"/>
              <a:t>CloudConfigurationManager</a:t>
            </a:r>
            <a:r>
              <a:rPr lang="en-US" sz="2400" dirty="0" smtClean="0"/>
              <a:t> to load settings</a:t>
            </a:r>
          </a:p>
          <a:p>
            <a:pPr lvl="1"/>
            <a:r>
              <a:rPr lang="en-US" sz="2400" dirty="0" smtClean="0"/>
              <a:t>** F5 &amp; Emulator scenarios presently require running VS as admin-elevated</a:t>
            </a:r>
            <a:endParaRPr lang="en-US" sz="2400" dirty="0"/>
          </a:p>
        </p:txBody>
      </p:sp>
    </p:spTree>
    <p:extLst>
      <p:ext uri="{BB962C8B-B14F-4D97-AF65-F5344CB8AC3E}">
        <p14:creationId xmlns:p14="http://schemas.microsoft.com/office/powerpoint/2010/main" val="22769935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1_5-30405_Build_Template_16x9_DarkBlue_Color_Background">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2.xml><?xml version="1.0" encoding="utf-8"?>
<a:theme xmlns:a="http://schemas.openxmlformats.org/drawingml/2006/main" name="4_5-30405_Build_Template_16x9_White_Background">
  <a:themeElements>
    <a:clrScheme name="Build">
      <a:dk1>
        <a:srgbClr val="000000"/>
      </a:dk1>
      <a:lt1>
        <a:srgbClr val="FFFFFF"/>
      </a:lt1>
      <a:dk2>
        <a:srgbClr val="00BCF2"/>
      </a:dk2>
      <a:lt2>
        <a:srgbClr val="FFFFFF"/>
      </a:lt2>
      <a:accent1>
        <a:srgbClr val="00BCF2"/>
      </a:accent1>
      <a:accent2>
        <a:srgbClr val="9B4F96"/>
      </a:accent2>
      <a:accent3>
        <a:srgbClr val="E81123"/>
      </a:accent3>
      <a:accent4>
        <a:srgbClr val="00188F"/>
      </a:accent4>
      <a:accent5>
        <a:srgbClr val="7FBA00"/>
      </a:accent5>
      <a:accent6>
        <a:srgbClr val="FF8C00"/>
      </a:accent6>
      <a:hlink>
        <a:srgbClr val="000000"/>
      </a:hlink>
      <a:folHlink>
        <a:srgbClr val="0C0C0C"/>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3.xml><?xml version="1.0" encoding="utf-8"?>
<a:theme xmlns:a="http://schemas.openxmlformats.org/drawingml/2006/main" name="3_5-30405_Build_Template_16x9_Red_Color_Background">
  <a:themeElements>
    <a:clrScheme name="Build-Red">
      <a:dk1>
        <a:srgbClr val="000000"/>
      </a:dk1>
      <a:lt1>
        <a:srgbClr val="FFFFFF"/>
      </a:lt1>
      <a:dk2>
        <a:srgbClr val="E34A28"/>
      </a:dk2>
      <a:lt2>
        <a:srgbClr val="FFFFFF"/>
      </a:lt2>
      <a:accent1>
        <a:srgbClr val="00BCF2"/>
      </a:accent1>
      <a:accent2>
        <a:srgbClr val="9B4F96"/>
      </a:accent2>
      <a:accent3>
        <a:srgbClr val="00D8CC"/>
      </a:accent3>
      <a:accent4>
        <a:srgbClr val="00188F"/>
      </a:accent4>
      <a:accent5>
        <a:srgbClr val="7FBA00"/>
      </a:accent5>
      <a:accent6>
        <a:srgbClr val="FF8C00"/>
      </a:accent6>
      <a:hlink>
        <a:srgbClr val="FFFFFF"/>
      </a:hlink>
      <a:folHlink>
        <a:srgbClr val="FFFFFF"/>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4.xml><?xml version="1.0" encoding="utf-8"?>
<a:theme xmlns:a="http://schemas.openxmlformats.org/drawingml/2006/main" name="2_5-30405_Build_Template_16x9_LightBlue_Color_Background">
  <a:themeElements>
    <a:clrScheme name="Build - Light Blue">
      <a:dk1>
        <a:srgbClr val="000000"/>
      </a:dk1>
      <a:lt1>
        <a:srgbClr val="FFFFFF"/>
      </a:lt1>
      <a:dk2>
        <a:srgbClr val="00BCF2"/>
      </a:dk2>
      <a:lt2>
        <a:srgbClr val="FFFFFF"/>
      </a:lt2>
      <a:accent1>
        <a:srgbClr val="00188F"/>
      </a:accent1>
      <a:accent2>
        <a:srgbClr val="9B4F96"/>
      </a:accent2>
      <a:accent3>
        <a:srgbClr val="E34A28"/>
      </a:accent3>
      <a:accent4>
        <a:srgbClr val="00D8CC"/>
      </a:accent4>
      <a:accent5>
        <a:srgbClr val="7FBA00"/>
      </a:accent5>
      <a:accent6>
        <a:srgbClr val="FF8C00"/>
      </a:accent6>
      <a:hlink>
        <a:srgbClr val="00188F"/>
      </a:hlink>
      <a:folHlink>
        <a:srgbClr val="00188F"/>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5.xml><?xml version="1.0" encoding="utf-8"?>
<a:theme xmlns:a="http://schemas.openxmlformats.org/drawingml/2006/main" name="Build_Template_16x9 (2)">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6.xml><?xml version="1.0" encoding="utf-8"?>
<a:theme xmlns:a="http://schemas.openxmlformats.org/drawingml/2006/main" name="2_5-30405_Build_Template_16x9_DarkBlue_Color_Background">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esentationsDoc" ma:contentTypeID="0x010100B88FC3ECA26D1C46B3C4C83281D2EB9C003BBE479AF4108146A616B6B5E7069DBC" ma:contentTypeVersion="61" ma:contentTypeDescription="" ma:contentTypeScope="" ma:versionID="e0a86041a56020ff4ea211664d8cb510">
  <xsd:schema xmlns:xsd="http://www.w3.org/2001/XMLSchema" xmlns:xs="http://www.w3.org/2001/XMLSchema" xmlns:p="http://schemas.microsoft.com/office/2006/metadata/properties" xmlns:ns2="2295e2e7-0eeb-498e-8716-217bb2ee6ee3" xmlns:ns3="230e9df3-be65-4c73-a93b-d1236ebd677e" xmlns:ns4="8b529f77-48ab-4581-b468-93f09345b8aa" targetNamespace="http://schemas.microsoft.com/office/2006/metadata/properties" ma:root="true" ma:fieldsID="5e835464bd230cacb7fe8686bec35256" ns2:_="" ns3:_="" ns4:_="">
    <xsd:import namespace="2295e2e7-0eeb-498e-8716-217bb2ee6ee3"/>
    <xsd:import namespace="230e9df3-be65-4c73-a93b-d1236ebd677e"/>
    <xsd:import namespace="8b529f77-48ab-4581-b468-93f09345b8aa"/>
    <xsd:element name="properties">
      <xsd:complexType>
        <xsd:sequence>
          <xsd:element name="documentManagement">
            <xsd:complexType>
              <xsd:all>
                <xsd:element ref="ns2:Event_x0020_Start_x0020_Date" minOccurs="0"/>
                <xsd:element ref="ns2:Event_x0020_End_x0020_Date" minOccurs="0"/>
                <xsd:element ref="ns2:Presentation_x0020_Date" minOccurs="0"/>
                <xsd:element ref="ns2:MS_x0020_Speaker" minOccurs="0"/>
                <xsd:element ref="ns2:External_x0020_Speaker" minOccurs="0"/>
                <xsd:element ref="ns2:Session_x0020_Code" minOccurs="0"/>
                <xsd:element ref="ns2:MS_x0020_Content_x0020_Owner" minOccurs="0"/>
                <xsd:element ref="ns3:TaxCatchAll" minOccurs="0"/>
                <xsd:element ref="ns2:ProductTaxHTField0" minOccurs="0"/>
                <xsd:element ref="ns3:TaxCatchAllLabel" minOccurs="0"/>
                <xsd:element ref="ns2:CampaignTaxHTField0" minOccurs="0"/>
                <xsd:element ref="ns2:TrackTaxHTField0" minOccurs="0"/>
                <xsd:element ref="ns2:Event_x0020_VenueTaxHTField0" minOccurs="0"/>
                <xsd:element ref="ns4:AudienceTaxHTField0" minOccurs="0"/>
                <xsd:element ref="ns2:Event_x0020_LocationTaxHTField0" minOccurs="0"/>
                <xsd:element ref="ns2:Event1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95e2e7-0eeb-498e-8716-217bb2ee6ee3" elementFormDefault="qualified">
    <xsd:import namespace="http://schemas.microsoft.com/office/2006/documentManagement/types"/>
    <xsd:import namespace="http://schemas.microsoft.com/office/infopath/2007/PartnerControls"/>
    <xsd:element name="Event_x0020_Start_x0020_Date" ma:index="5" nillable="true" ma:displayName="Event Start Date" ma:format="DateOnly" ma:internalName="Event_x0020_Start_x0020_Date">
      <xsd:simpleType>
        <xsd:restriction base="dms:DateTime"/>
      </xsd:simpleType>
    </xsd:element>
    <xsd:element name="Event_x0020_End_x0020_Date" ma:index="6" nillable="true" ma:displayName="Event End Date" ma:format="DateOnly" ma:internalName="Event_x0020_End_x0020_Date">
      <xsd:simpleType>
        <xsd:restriction base="dms:DateTime"/>
      </xsd:simpleType>
    </xsd:element>
    <xsd:element name="Presentation_x0020_Date" ma:index="7" nillable="true" ma:displayName="Presentation Date" ma:format="DateOnly" ma:internalName="Presentation_x0020_Date" ma:readOnly="false">
      <xsd:simpleType>
        <xsd:restriction base="dms:DateTime"/>
      </xsd:simpleType>
    </xsd:element>
    <xsd:element name="MS_x0020_Speaker" ma:index="8" nillable="true" ma:displayName="MS Speaker" ma:list="UserInfo" ma:SharePointGroup="0" ma:internalName="MS_x0020_Speak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9" nillable="true" ma:displayName="Speaker" ma:internalName="External_x0020_Speaker">
      <xsd:simpleType>
        <xsd:restriction base="dms:Text">
          <xsd:maxLength value="255"/>
        </xsd:restriction>
      </xsd:simpleType>
    </xsd:element>
    <xsd:element name="Session_x0020_Code" ma:index="13" nillable="true" ma:displayName="Session Code" ma:internalName="Session_x0020_Code" ma:readOnly="false">
      <xsd:simpleType>
        <xsd:restriction base="dms:Text">
          <xsd:maxLength value="255"/>
        </xsd:restriction>
      </xsd:simpleType>
    </xsd:element>
    <xsd:element name="MS_x0020_Content_x0020_Owner" ma:index="15"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ductTaxHTField0" ma:index="19" nillable="true" ma:taxonomy="true" ma:internalName="ProductTaxHTField0" ma:taxonomyFieldName="Product" ma:displayName="Product" ma:default="" ma:fieldId="{59a4a0b0-ed64-4542-a55e-4a6c70bd0ce0}" ma:taxonomyMulti="true" ma:sspId="e385fb40-52d4-4fae-9c5b-3e8ff8a5878e" ma:termSetId="3005e9c6-5dbe-483c-971d-51ba052e9268" ma:anchorId="00000000-0000-0000-0000-000000000000" ma:open="false" ma:isKeyword="false">
      <xsd:complexType>
        <xsd:sequence>
          <xsd:element ref="pc:Terms" minOccurs="0" maxOccurs="1"/>
        </xsd:sequence>
      </xsd:complexType>
    </xsd:element>
    <xsd:element name="CampaignTaxHTField0" ma:index="22" nillable="true" ma:taxonomy="true" ma:internalName="CampaignTaxHTField0" ma:taxonomyFieldName="Campaign" ma:displayName="Campaign" ma:default="" ma:fieldId="{bcb0c99d-b00c-42c6-a16b-e1e19731231d}" ma:sspId="e385fb40-52d4-4fae-9c5b-3e8ff8a5878e" ma:termSetId="769410c5-f612-414c-bc8d-14eb300b4117" ma:anchorId="00000000-0000-0000-0000-000000000000" ma:open="false" ma:isKeyword="false">
      <xsd:complexType>
        <xsd:sequence>
          <xsd:element ref="pc:Terms" minOccurs="0" maxOccurs="1"/>
        </xsd:sequence>
      </xsd:complexType>
    </xsd:element>
    <xsd:element name="TrackTaxHTField0" ma:index="23" nillable="true" ma:taxonomy="true" ma:internalName="TrackTaxHTField0" ma:taxonomyFieldName="Track" ma:displayName="Track" ma:readOnly="false" ma:default="" ma:fieldId="{95cacdfb-fc4c-4855-b7e7-906e6cf614c7}" ma:sspId="e385fb40-52d4-4fae-9c5b-3e8ff8a5878e" ma:termSetId="0e8a185d-72dd-4c1d-8327-06082ee7fbb4" ma:anchorId="00000000-0000-0000-0000-000000000000" ma:open="false" ma:isKeyword="false">
      <xsd:complexType>
        <xsd:sequence>
          <xsd:element ref="pc:Terms" minOccurs="0" maxOccurs="1"/>
        </xsd:sequence>
      </xsd:complexType>
    </xsd:element>
    <xsd:element name="Event_x0020_VenueTaxHTField0" ma:index="25" nillable="true" ma:taxonomy="true" ma:internalName="Event_x0020_VenueTaxHTField0" ma:taxonomyFieldName="Event_x0020_Venue" ma:displayName="Event Venue" ma:readOnly="false" ma:default="" ma:fieldId="{72225233-bea3-47c9-bcc0-70aff672e91a}" ma:sspId="e385fb40-52d4-4fae-9c5b-3e8ff8a5878e" ma:termSetId="8280d8e6-c94b-487a-bd8b-a7d74984b60f" ma:anchorId="00000000-0000-0000-0000-000000000000" ma:open="false" ma:isKeyword="false">
      <xsd:complexType>
        <xsd:sequence>
          <xsd:element ref="pc:Terms" minOccurs="0" maxOccurs="1"/>
        </xsd:sequence>
      </xsd:complexType>
    </xsd:element>
    <xsd:element name="Event_x0020_LocationTaxHTField0" ma:index="27" nillable="true" ma:taxonomy="true" ma:internalName="Event_x0020_LocationTaxHTField0" ma:taxonomyFieldName="Event_x0020_Location" ma:displayName="Event Location" ma:readOnly="false" ma:default="" ma:fieldId="{721246b6-18f0-4d78-9fb7-960f4884f52f}" ma:sspId="e385fb40-52d4-4fae-9c5b-3e8ff8a5878e" ma:termSetId="9f38d074-2cf4-4ed1-a6e5-5a4bce426041" ma:anchorId="00000000-0000-0000-0000-000000000000" ma:open="false" ma:isKeyword="false">
      <xsd:complexType>
        <xsd:sequence>
          <xsd:element ref="pc:Terms" minOccurs="0" maxOccurs="1"/>
        </xsd:sequence>
      </xsd:complexType>
    </xsd:element>
    <xsd:element name="Event1TaxHTField0" ma:index="30" nillable="true" ma:taxonomy="true" ma:internalName="Event1TaxHTField0" ma:taxonomyFieldName="Event1" ma:displayName="Event Name" ma:readOnly="false" ma:default="" ma:fieldId="{173efa96-a0c5-4b7e-a5c5-ebf0027a79b9}" ma:sspId="e385fb40-52d4-4fae-9c5b-3e8ff8a5878e" ma:termSetId="a93ddb37-2243-4aad-9cf2-0d00c5bfa8e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9db2fa7-4ee4-4bb3-80e9-fade681f539b}" ma:internalName="TaxCatchAll" ma:showField="CatchAllData"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09db2fa7-4ee4-4bb3-80e9-fade681f539b}" ma:internalName="TaxCatchAllLabel" ma:readOnly="true" ma:showField="CatchAllDataLabel" ma:web="2295e2e7-0eeb-498e-8716-217bb2ee6ee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b529f77-48ab-4581-b468-93f09345b8aa" elementFormDefault="qualified">
    <xsd:import namespace="http://schemas.microsoft.com/office/2006/documentManagement/types"/>
    <xsd:import namespace="http://schemas.microsoft.com/office/infopath/2007/PartnerControls"/>
    <xsd:element name="AudienceTaxHTField0" ma:index="26" nillable="true" ma:taxonomy="true" ma:internalName="AudienceTaxHTField0" ma:taxonomyFieldName="Audience" ma:displayName="Audience" ma:readOnly="false" ma:default="" ma:fieldId="{6a4ad93e-f836-4089-85dd-0b5a8d4c5063}" ma:taxonomyMulti="true" ma:sspId="e385fb40-52d4-4fae-9c5b-3e8ff8a5878e" ma:termSetId="147febbf-7221-47e1-ac97-bfa1a8e909c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rackTaxHTField0 xmlns="2295e2e7-0eeb-498e-8716-217bb2ee6ee3">
      <Terms xmlns="http://schemas.microsoft.com/office/infopath/2007/PartnerControls"/>
    </TrackTaxHTField0>
    <CampaignTaxHTField0 xmlns="2295e2e7-0eeb-498e-8716-217bb2ee6ee3">
      <Terms xmlns="http://schemas.microsoft.com/office/infopath/2007/PartnerControls"/>
    </CampaignTaxHTField0>
    <Event_x0020_End_x0020_Date xmlns="2295e2e7-0eeb-498e-8716-217bb2ee6ee3">2012-11-02T07:00:00+00:00</Event_x0020_End_x0020_Date>
    <Event_x0020_Start_x0020_Date xmlns="2295e2e7-0eeb-498e-8716-217bb2ee6ee3">2012-10-29T07:00:00+00:00</Event_x0020_Start_x0020_Date>
    <MS_x0020_Speaker xmlns="2295e2e7-0eeb-498e-8716-217bb2ee6ee3">
      <UserInfo>
        <DisplayName/>
        <AccountId xsi:nil="true"/>
        <AccountType/>
      </UserInfo>
    </MS_x0020_Speaker>
    <External_x0020_Speaker xmlns="2295e2e7-0eeb-498e-8716-217bb2ee6ee3"> Paul Yuknewicz</External_x0020_Speaker>
    <Session_x0020_Code xmlns="2295e2e7-0eeb-498e-8716-217bb2ee6ee3">3-040</Session_x0020_Code>
    <ProductTaxHTField0 xmlns="2295e2e7-0eeb-498e-8716-217bb2ee6ee3">
      <Terms xmlns="http://schemas.microsoft.com/office/infopath/2007/PartnerControls"/>
    </ProductTaxHTField0>
    <Presentation_x0020_Date xmlns="2295e2e7-0eeb-498e-8716-217bb2ee6ee3">2012-11-01T00:00:00-07:00</Presentation_x0020_Date>
    <Event_x0020_LocationTaxHTField0 xmlns="2295e2e7-0eeb-498e-8716-217bb2ee6ee3">
      <Terms xmlns="http://schemas.microsoft.com/office/infopath/2007/PartnerControls">
        <TermInfo xmlns="http://schemas.microsoft.com/office/infopath/2007/PartnerControls">
          <TermName xmlns="http://schemas.microsoft.com/office/infopath/2007/PartnerControls">Redmond</TermName>
          <TermId xmlns="http://schemas.microsoft.com/office/infopath/2007/PartnerControls">c18f3657-b811-49ee-9b08-ce77b3e7702b</TermId>
        </TermInfo>
      </Terms>
    </Event_x0020_LocationTaxHTField0>
    <Event1TaxHTField0 xmlns="2295e2e7-0eeb-498e-8716-217bb2ee6ee3">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Event1TaxHTField0>
    <MS_x0020_Content_x0020_Owner xmlns="2295e2e7-0eeb-498e-8716-217bb2ee6ee3">
      <UserInfo>
        <DisplayName/>
        <AccountId xsi:nil="true"/>
        <AccountType/>
      </UserInfo>
    </MS_x0020_Content_x0020_Owner>
    <Event_x0020_VenueTaxHTField0 xmlns="2295e2e7-0eeb-498e-8716-217bb2ee6ee3">
      <Terms xmlns="http://schemas.microsoft.com/office/infopath/2007/PartnerControls">
        <TermInfo xmlns="http://schemas.microsoft.com/office/infopath/2007/PartnerControls">
          <TermName xmlns="http://schemas.microsoft.com/office/infopath/2007/PartnerControls">Microsoft Conference Center</TermName>
          <TermId xmlns="http://schemas.microsoft.com/office/infopath/2007/PartnerControls">9ee5e79d-18a6-44c6-bfde-7021198eb4fc</TermId>
        </TermInfo>
      </Terms>
    </Event_x0020_VenueTaxHTField0>
    <TaxCatchAll xmlns="230e9df3-be65-4c73-a93b-d1236ebd677e">
      <Value>309</Value>
      <Value>308</Value>
      <Value>605</Value>
    </TaxCatchAll>
    <AudienceTaxHTField0 xmlns="8b529f77-48ab-4581-b468-93f09345b8aa">
      <Terms xmlns="http://schemas.microsoft.com/office/infopath/2007/PartnerControls"/>
    </AudienceTaxHTField0>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F4C29F-EB88-4408-9B4D-7E65470C02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95e2e7-0eeb-498e-8716-217bb2ee6ee3"/>
    <ds:schemaRef ds:uri="230e9df3-be65-4c73-a93b-d1236ebd677e"/>
    <ds:schemaRef ds:uri="8b529f77-48ab-4581-b468-93f09345b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90F116-B58F-4255-B05B-DA3808E0E5C6}">
  <ds:schemaRefs>
    <ds:schemaRef ds:uri="http://schemas.openxmlformats.org/package/2006/metadata/core-properties"/>
    <ds:schemaRef ds:uri="http://purl.org/dc/elements/1.1/"/>
    <ds:schemaRef ds:uri="2295e2e7-0eeb-498e-8716-217bb2ee6ee3"/>
    <ds:schemaRef ds:uri="http://www.w3.org/XML/1998/namespace"/>
    <ds:schemaRef ds:uri="http://schemas.microsoft.com/office/2006/documentManagement/types"/>
    <ds:schemaRef ds:uri="http://purl.org/dc/terms/"/>
    <ds:schemaRef ds:uri="http://schemas.microsoft.com/office/infopath/2007/PartnerControls"/>
    <ds:schemaRef ds:uri="8b529f77-48ab-4581-b468-93f09345b8aa"/>
    <ds:schemaRef ds:uri="230e9df3-be65-4c73-a93b-d1236ebd677e"/>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758FDAC0-319D-4A54-8D8E-1D42CB1F80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Build_Template_16x9</Template>
  <TotalTime>0</TotalTime>
  <Words>1262</Words>
  <Application>Microsoft Office PowerPoint</Application>
  <PresentationFormat>Custom</PresentationFormat>
  <Paragraphs>155</Paragraphs>
  <Slides>20</Slides>
  <Notes>6</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20</vt:i4>
      </vt:variant>
    </vt:vector>
  </HeadingPairs>
  <TitlesOfParts>
    <vt:vector size="33" baseType="lpstr">
      <vt:lpstr>ＭＳ Ｐゴシック</vt:lpstr>
      <vt:lpstr>Arial</vt:lpstr>
      <vt:lpstr>Avenir LT Pro 45 Book</vt:lpstr>
      <vt:lpstr>Calibri</vt:lpstr>
      <vt:lpstr>Consolas</vt:lpstr>
      <vt:lpstr>Segoe UI</vt:lpstr>
      <vt:lpstr>Segoe UI Light</vt:lpstr>
      <vt:lpstr>1_5-30405_Build_Template_16x9_DarkBlue_Color_Background</vt:lpstr>
      <vt:lpstr>4_5-30405_Build_Template_16x9_White_Background</vt:lpstr>
      <vt:lpstr>3_5-30405_Build_Template_16x9_Red_Color_Background</vt:lpstr>
      <vt:lpstr>2_5-30405_Build_Template_16x9_LightBlue_Color_Background</vt:lpstr>
      <vt:lpstr>Build_Template_16x9 (2)</vt:lpstr>
      <vt:lpstr>2_5-30405_Build_Template_16x9_DarkBlue_Color_Background</vt:lpstr>
      <vt:lpstr>Getting started with  cloud services development</vt:lpstr>
      <vt:lpstr>Agenda</vt:lpstr>
      <vt:lpstr>Compute Options</vt:lpstr>
      <vt:lpstr>Cloud service</vt:lpstr>
      <vt:lpstr>Storage options</vt:lpstr>
      <vt:lpstr>Windows Azure SDK for .NET–October 2012 (1.8)</vt:lpstr>
      <vt:lpstr>Azure SDK Releases Summary–Platform, Productivity, and ALM</vt:lpstr>
      <vt:lpstr>Build and deploy a cloud service</vt:lpstr>
      <vt:lpstr>Tips</vt:lpstr>
      <vt:lpstr>Working with cloud configuration settings CloudConfigurationManager</vt:lpstr>
      <vt:lpstr>Tips</vt:lpstr>
      <vt:lpstr>Diagnostics in the cloud–key VS tools</vt:lpstr>
      <vt:lpstr>Everyday cloud troubleshooting</vt:lpstr>
      <vt:lpstr>Continuous delivery to the cloud</vt:lpstr>
      <vt:lpstr>Continuous delivery</vt:lpstr>
      <vt:lpstr>Summary–Visual Studio + Windows Azure SDK</vt:lpstr>
      <vt:lpstr>Related Sessions</vt:lpstr>
      <vt:lpstr>Resources</vt:lpstr>
      <vt:lpstr>Resources</vt:lpstr>
      <vt:lpstr>PowerPoint Presentation</vt:lpstr>
    </vt:vector>
  </TitlesOfParts>
  <Manager>Ron Sasaki</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cloud services development</dc:title>
  <dc:subject>Build 2012</dc:subject>
  <dc:creator>Shows</dc:creator>
  <cp:keywords>Build 2012</cp:keywords>
  <dc:description>Template: Mitchell Derrey, Silver Fox Productions
Formatting: 
Date: October 29th - November 2nd, 2012
Location: MSCC, Redmond, WA
Audience Type: Internal</dc:description>
  <cp:lastModifiedBy>Shows</cp:lastModifiedBy>
  <cp:revision>3</cp:revision>
  <dcterms:created xsi:type="dcterms:W3CDTF">2012-11-02T14:31:01Z</dcterms:created>
  <dcterms:modified xsi:type="dcterms:W3CDTF">2012-11-02T14:31:34Z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0x010100B88FC3ECA26D1C46B3C4C83281D2EB9C003BBE479AF4108146A616B6B5E7069DBC</vt:lpwstr>
  </property>
  <property fmtid="{D5CDD505-2E9C-101B-9397-08002B2CF9AE}" pid="3" name="Product">
    <vt:lpwstr/>
  </property>
  <property fmtid="{D5CDD505-2E9C-101B-9397-08002B2CF9AE}" pid="4" name="Event1">
    <vt:lpwstr>605;#BUILD|58542b36-5bf5-46a6-a53f-a41fb7a73785</vt:lpwstr>
  </property>
  <property fmtid="{D5CDD505-2E9C-101B-9397-08002B2CF9AE}" pid="5" name="Audience">
    <vt:lpwstr/>
  </property>
  <property fmtid="{D5CDD505-2E9C-101B-9397-08002B2CF9AE}" pid="6" name="Event Location">
    <vt:lpwstr>308;#Redmond|c18f3657-b811-49ee-9b08-ce77b3e7702b</vt:lpwstr>
  </property>
  <property fmtid="{D5CDD505-2E9C-101B-9397-08002B2CF9AE}" pid="7" name="Campaign">
    <vt:lpwstr/>
  </property>
  <property fmtid="{D5CDD505-2E9C-101B-9397-08002B2CF9AE}" pid="8" name="Event Venue">
    <vt:lpwstr>309;#Microsoft Conference Center|9ee5e79d-18a6-44c6-bfde-7021198eb4fc</vt:lpwstr>
  </property>
  <property fmtid="{D5CDD505-2E9C-101B-9397-08002B2CF9AE}" pid="9" name="Track">
    <vt:lpwstr/>
  </property>
</Properties>
</file>