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1" r:id="rId8"/>
  </p:sldMasterIdLst>
  <p:notesMasterIdLst>
    <p:notesMasterId r:id="rId47"/>
  </p:notesMasterIdLst>
  <p:handoutMasterIdLst>
    <p:handoutMasterId r:id="rId48"/>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08" d="100"/>
          <a:sy n="108" d="100"/>
        </p:scale>
        <p:origin x="336"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99874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Phone Summit_2012</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BC3534-A8C4-4F5C-91D1-530A893CF4F3}" type="datetime1">
              <a:rPr lang="en-US" smtClean="0">
                <a:solidFill>
                  <a:prstClr val="black"/>
                </a:solidFill>
              </a:rPr>
              <a:pPr/>
              <a:t>10/30/2012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7780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251814-A3DB-423A-9FEA-4C94871D898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2697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8152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4630DFA-F5EC-45C1-B171-43E5DA577625}"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6210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9995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C0125DD-FBBC-451A-97F8-C126B08AF92E}"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0384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9E30E-8F4E-4437-BC8C-21E1E843636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6995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71F7A-C511-4220-85D7-F40A136B4F7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0340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4572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6278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D5C312D-E0D6-456C-A2E1-D46FCF4474A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9119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E2A097-6A95-4785-AF04-922E359AB714}"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5211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3926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2990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38F9462-D533-4370-B4C4-46D7700BA85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3998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C16E96-70FD-4C47-92DC-83AF0764D67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3149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Windows Phone Summit_2012</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BC3534-A8C4-4F5C-91D1-530A893CF4F3}" type="datetime1">
              <a:rPr lang="en-US" smtClean="0">
                <a:solidFill>
                  <a:prstClr val="black"/>
                </a:solidFill>
              </a:rPr>
              <a:pPr/>
              <a:t>10/30/2012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3929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3676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288143" y="6558509"/>
            <a:ext cx="1494383" cy="247512"/>
          </a:xfrm>
          <a:prstGeom prst="rect">
            <a:avLst/>
          </a:prstGeom>
        </p:spPr>
        <p:txBody>
          <a:bodyPr lIns="124358" tIns="62179" rIns="124358" bIns="62179"/>
          <a:lstStyle/>
          <a:p>
            <a:fld id="{29D28D06-218E-4EE5-AC47-A9F3FEC497C6}" type="datetime1">
              <a:rPr lang="en-US" smtClean="0">
                <a:solidFill>
                  <a:srgbClr val="000000"/>
                </a:solidFill>
              </a:rPr>
              <a:pPr/>
              <a:t>10/30/2012</a:t>
            </a:fld>
            <a:endParaRPr lang="en-US">
              <a:solidFill>
                <a:srgbClr val="000000"/>
              </a:solidFill>
            </a:endParaRPr>
          </a:p>
        </p:txBody>
      </p:sp>
      <p:sp>
        <p:nvSpPr>
          <p:cNvPr id="5" name="Footer Placeholder 4"/>
          <p:cNvSpPr>
            <a:spLocks noGrp="1"/>
          </p:cNvSpPr>
          <p:nvPr>
            <p:ph type="ftr" sz="quarter" idx="11"/>
          </p:nvPr>
        </p:nvSpPr>
        <p:spPr>
          <a:xfrm>
            <a:off x="6782521" y="6558509"/>
            <a:ext cx="3938217" cy="247512"/>
          </a:xfrm>
          <a:prstGeom prst="rect">
            <a:avLst/>
          </a:prstGeom>
        </p:spPr>
        <p:txBody>
          <a:bodyPr lIns="124358" tIns="62179" rIns="124358" bIns="62179"/>
          <a:lstStyle/>
          <a:p>
            <a:endParaRPr lang="en-US">
              <a:solidFill>
                <a:srgbClr val="000000"/>
              </a:solidFill>
            </a:endParaRPr>
          </a:p>
        </p:txBody>
      </p:sp>
      <p:sp>
        <p:nvSpPr>
          <p:cNvPr id="6" name="Slide Number Placeholder 5"/>
          <p:cNvSpPr>
            <a:spLocks noGrp="1"/>
          </p:cNvSpPr>
          <p:nvPr>
            <p:ph type="sldNum" sz="quarter" idx="12"/>
          </p:nvPr>
        </p:nvSpPr>
        <p:spPr>
          <a:xfrm>
            <a:off x="518186" y="6514851"/>
            <a:ext cx="462639" cy="334830"/>
          </a:xfrm>
          <a:prstGeom prst="rect">
            <a:avLst/>
          </a:prstGeom>
        </p:spPr>
        <p:txBody>
          <a:bodyPr lIns="124358" tIns="62179" rIns="124358" bIns="62179"/>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15242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15691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132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304006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40007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09238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15929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0480592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3106164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6969058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01963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412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7649570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11444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46194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8765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0" r:id="rId17"/>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941425274"/>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hyperlink" Target="http://codeplex.com/directxte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codeplex.com/directxt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0.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Phone 8 </a:t>
            </a:r>
            <a:br>
              <a:rPr lang="en-US" dirty="0" smtClean="0"/>
            </a:br>
            <a:r>
              <a:rPr lang="en-US" dirty="0" smtClean="0"/>
              <a:t>Native C/C++ </a:t>
            </a:r>
            <a:br>
              <a:rPr lang="en-US" dirty="0" smtClean="0"/>
            </a:br>
            <a:r>
              <a:rPr lang="en-US" dirty="0" smtClean="0"/>
              <a:t>Game Development</a:t>
            </a:r>
            <a:endParaRPr lang="en-US" dirty="0"/>
          </a:p>
        </p:txBody>
      </p:sp>
      <p:sp>
        <p:nvSpPr>
          <p:cNvPr id="3" name="Subtitle 2"/>
          <p:cNvSpPr>
            <a:spLocks noGrp="1"/>
          </p:cNvSpPr>
          <p:nvPr>
            <p:ph type="subTitle" idx="1"/>
          </p:nvPr>
        </p:nvSpPr>
        <p:spPr/>
        <p:txBody>
          <a:bodyPr/>
          <a:lstStyle/>
          <a:p>
            <a:r>
              <a:rPr lang="en-US" dirty="0" smtClean="0"/>
              <a:t>Sam George</a:t>
            </a:r>
          </a:p>
          <a:p>
            <a:r>
              <a:rPr lang="en-US" dirty="0" smtClean="0"/>
              <a:t>Principal Group Program Manager</a:t>
            </a:r>
          </a:p>
          <a:p>
            <a:r>
              <a:rPr lang="en-US" dirty="0" smtClean="0"/>
              <a:t>Windows Phone</a:t>
            </a:r>
          </a:p>
          <a:p>
            <a:r>
              <a:rPr lang="en-US" dirty="0" smtClean="0"/>
              <a:t>3-046</a:t>
            </a:r>
            <a:endParaRPr lang="en-US" dirty="0"/>
          </a:p>
        </p:txBody>
      </p:sp>
    </p:spTree>
    <p:extLst>
      <p:ext uri="{BB962C8B-B14F-4D97-AF65-F5344CB8AC3E}">
        <p14:creationId xmlns:p14="http://schemas.microsoft.com/office/powerpoint/2010/main" val="16285882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models &amp; APIs</a:t>
            </a:r>
            <a:br>
              <a:rPr lang="en-US" dirty="0" smtClean="0"/>
            </a:br>
            <a:endParaRPr lang="en-US" dirty="0"/>
          </a:p>
        </p:txBody>
      </p:sp>
    </p:spTree>
    <p:extLst>
      <p:ext uri="{BB962C8B-B14F-4D97-AF65-F5344CB8AC3E}">
        <p14:creationId xmlns:p14="http://schemas.microsoft.com/office/powerpoint/2010/main" val="3359175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Windows Phone 8  App Models</a:t>
            </a:r>
            <a:endParaRPr lang="en-US" dirty="0"/>
          </a:p>
        </p:txBody>
      </p:sp>
      <p:sp>
        <p:nvSpPr>
          <p:cNvPr id="6" name="Rectangle 5"/>
          <p:cNvSpPr/>
          <p:nvPr/>
        </p:nvSpPr>
        <p:spPr>
          <a:xfrm>
            <a:off x="2014536" y="1623053"/>
            <a:ext cx="3981298"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endParaRPr lang="en-US" sz="2000" dirty="0">
              <a:gradFill>
                <a:gsLst>
                  <a:gs pos="0">
                    <a:srgbClr val="FFFFFF"/>
                  </a:gs>
                  <a:gs pos="100000">
                    <a:srgbClr val="FFFFFF"/>
                  </a:gs>
                </a:gsLst>
                <a:lin ang="5400000" scaled="0"/>
              </a:gradFill>
            </a:endParaRPr>
          </a:p>
        </p:txBody>
      </p:sp>
      <p:sp>
        <p:nvSpPr>
          <p:cNvPr id="7" name="Rectangle 6"/>
          <p:cNvSpPr/>
          <p:nvPr/>
        </p:nvSpPr>
        <p:spPr>
          <a:xfrm>
            <a:off x="4005185" y="1623053"/>
            <a:ext cx="4056656"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XAML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 / VB</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2014536" y="3181647"/>
            <a:ext cx="8166101" cy="3112230"/>
            <a:chOff x="2092668" y="3541221"/>
            <a:chExt cx="8003488" cy="3051483"/>
          </a:xfrm>
        </p:grpSpPr>
        <p:sp>
          <p:nvSpPr>
            <p:cNvPr id="21" name="Rectangle 20"/>
            <p:cNvSpPr/>
            <p:nvPr/>
          </p:nvSpPr>
          <p:spPr bwMode="auto">
            <a:xfrm>
              <a:off x="2092668" y="3541221"/>
              <a:ext cx="8003488" cy="3051483"/>
            </a:xfrm>
            <a:prstGeom prst="rect">
              <a:avLst/>
            </a:prstGeom>
            <a:noFill/>
            <a:ln w="50800">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505050"/>
                      </a:gs>
                      <a:gs pos="100000">
                        <a:srgbClr val="505050"/>
                      </a:gs>
                    </a:gsLst>
                    <a:lin ang="5400000" scaled="0"/>
                  </a:gradFill>
                  <a:ea typeface="+mj-ea"/>
                  <a:cs typeface="+mj-cs"/>
                </a:rPr>
                <a:t>Windows Phone 8 API </a:t>
              </a:r>
              <a:r>
                <a:rPr lang="en-US" sz="2000" dirty="0">
                  <a:gradFill>
                    <a:gsLst>
                      <a:gs pos="0">
                        <a:srgbClr val="505050"/>
                      </a:gs>
                      <a:gs pos="100000">
                        <a:srgbClr val="505050"/>
                      </a:gs>
                    </a:gsLst>
                    <a:lin ang="5400000" scaled="0"/>
                  </a:gradFill>
                  <a:ea typeface="+mj-ea"/>
                  <a:cs typeface="+mj-cs"/>
                </a:rPr>
                <a:t>Set</a:t>
              </a:r>
            </a:p>
          </p:txBody>
        </p:sp>
        <p:sp>
          <p:nvSpPr>
            <p:cNvPr id="23" name="Rectangle 22"/>
            <p:cNvSpPr/>
            <p:nvPr/>
          </p:nvSpPr>
          <p:spPr>
            <a:xfrm>
              <a:off x="2429061" y="4098149"/>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Graphics</a:t>
              </a:r>
            </a:p>
          </p:txBody>
        </p:sp>
        <p:sp>
          <p:nvSpPr>
            <p:cNvPr id="24" name="Rectangle 23"/>
            <p:cNvSpPr/>
            <p:nvPr/>
          </p:nvSpPr>
          <p:spPr>
            <a:xfrm>
              <a:off x="4207179"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Audio</a:t>
              </a:r>
            </a:p>
          </p:txBody>
        </p:sp>
        <p:sp>
          <p:nvSpPr>
            <p:cNvPr id="29" name="Rectangle 28"/>
            <p:cNvSpPr/>
            <p:nvPr/>
          </p:nvSpPr>
          <p:spPr>
            <a:xfrm>
              <a:off x="6121610"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Media</a:t>
              </a:r>
            </a:p>
          </p:txBody>
        </p:sp>
        <p:sp>
          <p:nvSpPr>
            <p:cNvPr id="14" name="Rectangle 13"/>
            <p:cNvSpPr/>
            <p:nvPr/>
          </p:nvSpPr>
          <p:spPr>
            <a:xfrm>
              <a:off x="2429061" y="4879667"/>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File System</a:t>
              </a:r>
            </a:p>
          </p:txBody>
        </p:sp>
        <p:sp>
          <p:nvSpPr>
            <p:cNvPr id="15" name="Rectangle 14"/>
            <p:cNvSpPr/>
            <p:nvPr/>
          </p:nvSpPr>
          <p:spPr>
            <a:xfrm>
              <a:off x="4207179"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Networking</a:t>
              </a:r>
            </a:p>
          </p:txBody>
        </p:sp>
        <p:sp>
          <p:nvSpPr>
            <p:cNvPr id="16" name="Rectangle 15"/>
            <p:cNvSpPr/>
            <p:nvPr/>
          </p:nvSpPr>
          <p:spPr>
            <a:xfrm>
              <a:off x="6121610"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Input</a:t>
              </a:r>
            </a:p>
          </p:txBody>
        </p:sp>
        <p:sp>
          <p:nvSpPr>
            <p:cNvPr id="17" name="Rectangle 16"/>
            <p:cNvSpPr/>
            <p:nvPr/>
          </p:nvSpPr>
          <p:spPr>
            <a:xfrm>
              <a:off x="2429061" y="5661184"/>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Commerce</a:t>
              </a:r>
            </a:p>
          </p:txBody>
        </p:sp>
        <p:sp>
          <p:nvSpPr>
            <p:cNvPr id="19" name="Rectangle 18"/>
            <p:cNvSpPr/>
            <p:nvPr/>
          </p:nvSpPr>
          <p:spPr>
            <a:xfrm>
              <a:off x="4207179"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Base Types</a:t>
              </a:r>
            </a:p>
          </p:txBody>
        </p:sp>
        <p:sp>
          <p:nvSpPr>
            <p:cNvPr id="25" name="Rectangle 24"/>
            <p:cNvSpPr/>
            <p:nvPr/>
          </p:nvSpPr>
          <p:spPr>
            <a:xfrm>
              <a:off x="6121610"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Sensors</a:t>
              </a:r>
            </a:p>
          </p:txBody>
        </p:sp>
      </p:grpSp>
      <p:sp>
        <p:nvSpPr>
          <p:cNvPr id="22" name="Rectangle 21"/>
          <p:cNvSpPr/>
          <p:nvPr/>
        </p:nvSpPr>
        <p:spPr>
          <a:xfrm>
            <a:off x="8077340" y="3749662"/>
            <a:ext cx="1767649" cy="69523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Common</a:t>
            </a:r>
          </a:p>
          <a:p>
            <a:pPr algn="ctr" defTabSz="932472" fontAlgn="base">
              <a:spcBef>
                <a:spcPct val="0"/>
              </a:spcBef>
              <a:spcAft>
                <a:spcPct val="0"/>
              </a:spcAft>
            </a:pPr>
            <a:r>
              <a:rPr lang="en-US" sz="2000" dirty="0">
                <a:gradFill>
                  <a:gsLst>
                    <a:gs pos="0">
                      <a:srgbClr val="FFFFFF"/>
                    </a:gs>
                    <a:gs pos="100000">
                      <a:srgbClr val="FFFFFF"/>
                    </a:gs>
                  </a:gsLst>
                  <a:lin ang="5400000" scaled="0"/>
                </a:gradFill>
              </a:rPr>
              <a:t>.NET FX</a:t>
            </a:r>
          </a:p>
        </p:txBody>
      </p:sp>
      <p:sp>
        <p:nvSpPr>
          <p:cNvPr id="26" name="Rectangle 25"/>
          <p:cNvSpPr/>
          <p:nvPr/>
        </p:nvSpPr>
        <p:spPr>
          <a:xfrm>
            <a:off x="8077339" y="4546736"/>
            <a:ext cx="1767649" cy="149230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CoreCLR</a:t>
            </a:r>
          </a:p>
        </p:txBody>
      </p:sp>
      <p:sp>
        <p:nvSpPr>
          <p:cNvPr id="27" name="Rectangle 26"/>
          <p:cNvSpPr/>
          <p:nvPr/>
        </p:nvSpPr>
        <p:spPr>
          <a:xfrm>
            <a:off x="6321518"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Interop</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a:xfrm>
            <a:off x="8302718"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Reuse</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861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1251E-6 8.34846E-7 L 0.17152 8.34846E-7 " pathEditMode="relative" rAng="0" ptsTypes="AA">
                                      <p:cBhvr>
                                        <p:cTn id="6" dur="2000" fill="hold"/>
                                        <p:tgtEl>
                                          <p:spTgt spid="7"/>
                                        </p:tgtEl>
                                        <p:attrNameLst>
                                          <p:attrName>ppt_x</p:attrName>
                                          <p:attrName>ppt_y</p:attrName>
                                        </p:attrNameLst>
                                      </p:cBhvr>
                                      <p:rCtr x="8576" y="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DDDDDD"/>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000" fill="hold"/>
                                        <p:tgtEl>
                                          <p:spTgt spid="22"/>
                                        </p:tgtEl>
                                        <p:attrNameLst>
                                          <p:attrName>fillcolor</p:attrName>
                                        </p:attrNameLst>
                                      </p:cBhvr>
                                      <p:to>
                                        <a:srgbClr val="DDDDDD"/>
                                      </p:to>
                                    </p:animClr>
                                    <p:set>
                                      <p:cBhvr>
                                        <p:cTn id="40" dur="2000" fill="hold"/>
                                        <p:tgtEl>
                                          <p:spTgt spid="22"/>
                                        </p:tgtEl>
                                        <p:attrNameLst>
                                          <p:attrName>fill.type</p:attrName>
                                        </p:attrNameLst>
                                      </p:cBhvr>
                                      <p:to>
                                        <p:strVal val="solid"/>
                                      </p:to>
                                    </p:set>
                                    <p:set>
                                      <p:cBhvr>
                                        <p:cTn id="41" dur="2000" fill="hold"/>
                                        <p:tgtEl>
                                          <p:spTgt spid="2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26"/>
                                        </p:tgtEl>
                                        <p:attrNameLst>
                                          <p:attrName>fillcolor</p:attrName>
                                        </p:attrNameLst>
                                      </p:cBhvr>
                                      <p:to>
                                        <a:srgbClr val="DDDDDD"/>
                                      </p:to>
                                    </p:animClr>
                                    <p:set>
                                      <p:cBhvr>
                                        <p:cTn id="44" dur="2000" fill="hold"/>
                                        <p:tgtEl>
                                          <p:spTgt spid="26"/>
                                        </p:tgtEl>
                                        <p:attrNameLst>
                                          <p:attrName>fill.type</p:attrName>
                                        </p:attrNameLst>
                                      </p:cBhvr>
                                      <p:to>
                                        <p:strVal val="solid"/>
                                      </p:to>
                                    </p:set>
                                    <p:set>
                                      <p:cBhvr>
                                        <p:cTn id="45" dur="2000" fill="hold"/>
                                        <p:tgtEl>
                                          <p:spTgt spid="2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20"/>
                                        </p:tgtEl>
                                        <p:attrNameLst>
                                          <p:attrName>fillcolor</p:attrName>
                                        </p:attrNameLst>
                                      </p:cBhvr>
                                      <p:to>
                                        <a:srgbClr val="DDDDDD"/>
                                      </p:to>
                                    </p:animClr>
                                    <p:set>
                                      <p:cBhvr>
                                        <p:cTn id="48" dur="2000" fill="hold"/>
                                        <p:tgtEl>
                                          <p:spTgt spid="20"/>
                                        </p:tgtEl>
                                        <p:attrNameLst>
                                          <p:attrName>fill.type</p:attrName>
                                        </p:attrNameLst>
                                      </p:cBhvr>
                                      <p:to>
                                        <p:strVal val="solid"/>
                                      </p:to>
                                    </p:set>
                                    <p:set>
                                      <p:cBhvr>
                                        <p:cTn id="49" dur="2000" fill="hold"/>
                                        <p:tgtEl>
                                          <p:spTgt spid="20"/>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27"/>
                                        </p:tgtEl>
                                        <p:attrNameLst>
                                          <p:attrName>fillcolor</p:attrName>
                                        </p:attrNameLst>
                                      </p:cBhvr>
                                      <p:to>
                                        <a:srgbClr val="DDDDDD"/>
                                      </p:to>
                                    </p:animClr>
                                    <p:set>
                                      <p:cBhvr>
                                        <p:cTn id="52" dur="2000" fill="hold"/>
                                        <p:tgtEl>
                                          <p:spTgt spid="27"/>
                                        </p:tgtEl>
                                        <p:attrNameLst>
                                          <p:attrName>fill.type</p:attrName>
                                        </p:attrNameLst>
                                      </p:cBhvr>
                                      <p:to>
                                        <p:strVal val="solid"/>
                                      </p:to>
                                    </p:set>
                                    <p:set>
                                      <p:cBhvr>
                                        <p:cTn id="53" dur="2000" fill="hold"/>
                                        <p:tgtEl>
                                          <p:spTgt spid="27"/>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7"/>
                                        </p:tgtEl>
                                        <p:attrNameLst>
                                          <p:attrName>stroke.color</p:attrName>
                                        </p:attrNameLst>
                                      </p:cBhvr>
                                      <p:to>
                                        <a:srgbClr val="DDDDDD"/>
                                      </p:to>
                                    </p:animClr>
                                    <p:set>
                                      <p:cBhvr>
                                        <p:cTn id="56" dur="2000" fill="hold"/>
                                        <p:tgtEl>
                                          <p:spTgt spid="7"/>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2000" fill="hold"/>
                                        <p:tgtEl>
                                          <p:spTgt spid="22"/>
                                        </p:tgtEl>
                                        <p:attrNameLst>
                                          <p:attrName>stroke.color</p:attrName>
                                        </p:attrNameLst>
                                      </p:cBhvr>
                                      <p:to>
                                        <a:srgbClr val="DDDDDD"/>
                                      </p:to>
                                    </p:animClr>
                                    <p:set>
                                      <p:cBhvr>
                                        <p:cTn id="59" dur="2000" fill="hold"/>
                                        <p:tgtEl>
                                          <p:spTgt spid="22"/>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2000" fill="hold"/>
                                        <p:tgtEl>
                                          <p:spTgt spid="26"/>
                                        </p:tgtEl>
                                        <p:attrNameLst>
                                          <p:attrName>stroke.color</p:attrName>
                                        </p:attrNameLst>
                                      </p:cBhvr>
                                      <p:to>
                                        <a:srgbClr val="DDDDDD"/>
                                      </p:to>
                                    </p:animClr>
                                    <p:set>
                                      <p:cBhvr>
                                        <p:cTn id="62" dur="2000" fill="hold"/>
                                        <p:tgtEl>
                                          <p:spTgt spid="26"/>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2000" fill="hold"/>
                                        <p:tgtEl>
                                          <p:spTgt spid="20"/>
                                        </p:tgtEl>
                                        <p:attrNameLst>
                                          <p:attrName>stroke.color</p:attrName>
                                        </p:attrNameLst>
                                      </p:cBhvr>
                                      <p:to>
                                        <a:srgbClr val="DDDDDD"/>
                                      </p:to>
                                    </p:animClr>
                                    <p:set>
                                      <p:cBhvr>
                                        <p:cTn id="65" dur="2000" fill="hold"/>
                                        <p:tgtEl>
                                          <p:spTgt spid="20"/>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2000" fill="hold"/>
                                        <p:tgtEl>
                                          <p:spTgt spid="27"/>
                                        </p:tgtEl>
                                        <p:attrNameLst>
                                          <p:attrName>stroke.color</p:attrName>
                                        </p:attrNameLst>
                                      </p:cBhvr>
                                      <p:to>
                                        <a:srgbClr val="DDDDDD"/>
                                      </p:to>
                                    </p:animClr>
                                    <p:set>
                                      <p:cBhvr>
                                        <p:cTn id="68" dur="2000" fill="hold"/>
                                        <p:tgtEl>
                                          <p:spTgt spid="2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6" grpId="0" animBg="1"/>
      <p:bldP spid="2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Direct3D App Model</a:t>
            </a:r>
            <a:endParaRPr lang="en-US" dirty="0"/>
          </a:p>
        </p:txBody>
      </p:sp>
      <p:sp>
        <p:nvSpPr>
          <p:cNvPr id="5" name="Text Placeholder 4"/>
          <p:cNvSpPr>
            <a:spLocks noGrp="1"/>
          </p:cNvSpPr>
          <p:nvPr>
            <p:ph type="body" sz="quarter" idx="10"/>
          </p:nvPr>
        </p:nvSpPr>
        <p:spPr/>
        <p:txBody>
          <a:bodyPr/>
          <a:lstStyle/>
          <a:p>
            <a:r>
              <a:rPr lang="en-US" dirty="0" smtClean="0"/>
              <a:t>C++ Only</a:t>
            </a:r>
          </a:p>
          <a:p>
            <a:r>
              <a:rPr lang="en-US" dirty="0" smtClean="0"/>
              <a:t>Access to the new Windows Phone 8 API surface</a:t>
            </a:r>
          </a:p>
          <a:p>
            <a:pPr marL="228541" lvl="2" indent="0">
              <a:buNone/>
            </a:pPr>
            <a:r>
              <a:rPr lang="en-US" sz="2800" dirty="0" smtClean="0"/>
              <a:t>Windows Runtime APIs, COM and Win32 style APIs</a:t>
            </a:r>
          </a:p>
          <a:p>
            <a:r>
              <a:rPr lang="en-US" dirty="0" smtClean="0"/>
              <a:t>Reuse your C++ code</a:t>
            </a:r>
          </a:p>
          <a:p>
            <a:pPr marL="228541" lvl="2" indent="0">
              <a:buNone/>
            </a:pPr>
            <a:r>
              <a:rPr lang="en-US" sz="2800" dirty="0" smtClean="0"/>
              <a:t>Statically linked or a </a:t>
            </a:r>
            <a:r>
              <a:rPr lang="en-US" sz="2800" dirty="0" err="1" smtClean="0"/>
              <a:t>dll</a:t>
            </a:r>
            <a:endParaRPr lang="en-US" sz="2800" dirty="0" smtClean="0"/>
          </a:p>
          <a:p>
            <a:r>
              <a:rPr lang="en-US" dirty="0" smtClean="0"/>
              <a:t>Supports activation and app </a:t>
            </a:r>
            <a:r>
              <a:rPr lang="en-US" dirty="0"/>
              <a:t>l</a:t>
            </a:r>
            <a:r>
              <a:rPr lang="en-US" dirty="0" smtClean="0"/>
              <a:t>ifecycle</a:t>
            </a:r>
          </a:p>
          <a:p>
            <a:pPr marL="228541" lvl="2" indent="0">
              <a:buNone/>
            </a:pPr>
            <a:r>
              <a:rPr lang="en-US" sz="2800" dirty="0" err="1" smtClean="0"/>
              <a:t>CoreApplication</a:t>
            </a:r>
            <a:r>
              <a:rPr lang="en-US" sz="2800" dirty="0" smtClean="0"/>
              <a:t>, </a:t>
            </a:r>
            <a:r>
              <a:rPr lang="en-US" sz="2800" dirty="0" err="1" smtClean="0"/>
              <a:t>CoreWindow</a:t>
            </a:r>
            <a:r>
              <a:rPr lang="en-US" sz="2800" dirty="0" smtClean="0"/>
              <a:t>, </a:t>
            </a:r>
            <a:r>
              <a:rPr lang="en-US" sz="2800" dirty="0" err="1" smtClean="0"/>
              <a:t>CoreDispatcher</a:t>
            </a:r>
            <a:endParaRPr lang="en-US" sz="2800" dirty="0" smtClean="0"/>
          </a:p>
        </p:txBody>
      </p:sp>
    </p:spTree>
    <p:extLst>
      <p:ext uri="{BB962C8B-B14F-4D97-AF65-F5344CB8AC3E}">
        <p14:creationId xmlns:p14="http://schemas.microsoft.com/office/powerpoint/2010/main" val="41047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Demo</a:t>
            </a:r>
            <a:endParaRPr lang="en-US" dirty="0"/>
          </a:p>
        </p:txBody>
      </p:sp>
      <p:sp>
        <p:nvSpPr>
          <p:cNvPr id="5" name="Title 4"/>
          <p:cNvSpPr>
            <a:spLocks noGrp="1"/>
          </p:cNvSpPr>
          <p:nvPr>
            <p:ph type="title"/>
          </p:nvPr>
        </p:nvSpPr>
        <p:spPr/>
        <p:txBody>
          <a:bodyPr/>
          <a:lstStyle/>
          <a:p>
            <a:r>
              <a:rPr lang="en-US" dirty="0" smtClean="0"/>
              <a:t>Direct3D app</a:t>
            </a:r>
            <a:endParaRPr lang="en-US" dirty="0"/>
          </a:p>
        </p:txBody>
      </p:sp>
    </p:spTree>
    <p:extLst>
      <p:ext uri="{BB962C8B-B14F-4D97-AF65-F5344CB8AC3E}">
        <p14:creationId xmlns:p14="http://schemas.microsoft.com/office/powerpoint/2010/main" val="3851184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Phone 8  a</a:t>
            </a:r>
            <a:r>
              <a:rPr lang="en-US" dirty="0" smtClean="0"/>
              <a:t>pp </a:t>
            </a:r>
            <a:r>
              <a:rPr lang="en-US" dirty="0"/>
              <a:t>m</a:t>
            </a:r>
            <a:r>
              <a:rPr lang="en-US" dirty="0" smtClean="0"/>
              <a:t>odels</a:t>
            </a:r>
            <a:endParaRPr lang="en-US" dirty="0"/>
          </a:p>
        </p:txBody>
      </p:sp>
      <p:sp>
        <p:nvSpPr>
          <p:cNvPr id="6" name="Rectangle 5"/>
          <p:cNvSpPr/>
          <p:nvPr/>
        </p:nvSpPr>
        <p:spPr>
          <a:xfrm>
            <a:off x="1874837" y="1623053"/>
            <a:ext cx="3981298"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endParaRPr lang="en-US" sz="2000" dirty="0">
              <a:gradFill>
                <a:gsLst>
                  <a:gs pos="0">
                    <a:srgbClr val="FFFFFF"/>
                  </a:gs>
                  <a:gs pos="100000">
                    <a:srgbClr val="FFFFFF"/>
                  </a:gs>
                </a:gsLst>
                <a:lin ang="5400000" scaled="0"/>
              </a:gradFill>
            </a:endParaRPr>
          </a:p>
        </p:txBody>
      </p:sp>
      <p:sp>
        <p:nvSpPr>
          <p:cNvPr id="7" name="Rectangle 6"/>
          <p:cNvSpPr/>
          <p:nvPr/>
        </p:nvSpPr>
        <p:spPr>
          <a:xfrm>
            <a:off x="5958787" y="1623053"/>
            <a:ext cx="4056656"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XAML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 / VB</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1874837" y="3181647"/>
            <a:ext cx="8166101" cy="3112230"/>
            <a:chOff x="2092668" y="3541221"/>
            <a:chExt cx="8003488" cy="3051483"/>
          </a:xfrm>
        </p:grpSpPr>
        <p:sp>
          <p:nvSpPr>
            <p:cNvPr id="21" name="Rectangle 20"/>
            <p:cNvSpPr/>
            <p:nvPr/>
          </p:nvSpPr>
          <p:spPr bwMode="auto">
            <a:xfrm>
              <a:off x="2092668" y="3541221"/>
              <a:ext cx="8003488" cy="3051483"/>
            </a:xfrm>
            <a:prstGeom prst="rect">
              <a:avLst/>
            </a:prstGeom>
            <a:noFill/>
            <a:ln w="50800">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505050"/>
                      </a:gs>
                      <a:gs pos="100000">
                        <a:srgbClr val="505050"/>
                      </a:gs>
                    </a:gsLst>
                    <a:lin ang="5400000" scaled="0"/>
                  </a:gradFill>
                  <a:ea typeface="+mj-ea"/>
                  <a:cs typeface="+mj-cs"/>
                </a:rPr>
                <a:t>Windows Phone 8 API </a:t>
              </a:r>
              <a:r>
                <a:rPr lang="en-US" sz="2000" dirty="0">
                  <a:gradFill>
                    <a:gsLst>
                      <a:gs pos="0">
                        <a:srgbClr val="505050"/>
                      </a:gs>
                      <a:gs pos="100000">
                        <a:srgbClr val="505050"/>
                      </a:gs>
                    </a:gsLst>
                    <a:lin ang="5400000" scaled="0"/>
                  </a:gradFill>
                  <a:ea typeface="+mj-ea"/>
                  <a:cs typeface="+mj-cs"/>
                </a:rPr>
                <a:t>Set</a:t>
              </a:r>
            </a:p>
          </p:txBody>
        </p:sp>
        <p:sp>
          <p:nvSpPr>
            <p:cNvPr id="23" name="Rectangle 22"/>
            <p:cNvSpPr/>
            <p:nvPr/>
          </p:nvSpPr>
          <p:spPr>
            <a:xfrm>
              <a:off x="2429061" y="4098149"/>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Graphics</a:t>
              </a:r>
            </a:p>
          </p:txBody>
        </p:sp>
        <p:sp>
          <p:nvSpPr>
            <p:cNvPr id="24" name="Rectangle 23"/>
            <p:cNvSpPr/>
            <p:nvPr/>
          </p:nvSpPr>
          <p:spPr>
            <a:xfrm>
              <a:off x="4207179"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Audio</a:t>
              </a:r>
            </a:p>
          </p:txBody>
        </p:sp>
        <p:sp>
          <p:nvSpPr>
            <p:cNvPr id="29" name="Rectangle 28"/>
            <p:cNvSpPr/>
            <p:nvPr/>
          </p:nvSpPr>
          <p:spPr>
            <a:xfrm>
              <a:off x="6121610"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Media</a:t>
              </a:r>
            </a:p>
          </p:txBody>
        </p:sp>
        <p:sp>
          <p:nvSpPr>
            <p:cNvPr id="14" name="Rectangle 13"/>
            <p:cNvSpPr/>
            <p:nvPr/>
          </p:nvSpPr>
          <p:spPr>
            <a:xfrm>
              <a:off x="2429061" y="4879667"/>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File System</a:t>
              </a:r>
            </a:p>
          </p:txBody>
        </p:sp>
        <p:sp>
          <p:nvSpPr>
            <p:cNvPr id="15" name="Rectangle 14"/>
            <p:cNvSpPr/>
            <p:nvPr/>
          </p:nvSpPr>
          <p:spPr>
            <a:xfrm>
              <a:off x="4207179"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Networking</a:t>
              </a:r>
            </a:p>
          </p:txBody>
        </p:sp>
        <p:sp>
          <p:nvSpPr>
            <p:cNvPr id="16" name="Rectangle 15"/>
            <p:cNvSpPr/>
            <p:nvPr/>
          </p:nvSpPr>
          <p:spPr>
            <a:xfrm>
              <a:off x="6121610"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Input</a:t>
              </a:r>
            </a:p>
          </p:txBody>
        </p:sp>
        <p:sp>
          <p:nvSpPr>
            <p:cNvPr id="17" name="Rectangle 16"/>
            <p:cNvSpPr/>
            <p:nvPr/>
          </p:nvSpPr>
          <p:spPr>
            <a:xfrm>
              <a:off x="2429061" y="5661184"/>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Commerce</a:t>
              </a:r>
            </a:p>
          </p:txBody>
        </p:sp>
        <p:sp>
          <p:nvSpPr>
            <p:cNvPr id="19" name="Rectangle 18"/>
            <p:cNvSpPr/>
            <p:nvPr/>
          </p:nvSpPr>
          <p:spPr>
            <a:xfrm>
              <a:off x="4207179"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Base Types</a:t>
              </a:r>
            </a:p>
          </p:txBody>
        </p:sp>
        <p:sp>
          <p:nvSpPr>
            <p:cNvPr id="25" name="Rectangle 24"/>
            <p:cNvSpPr/>
            <p:nvPr/>
          </p:nvSpPr>
          <p:spPr>
            <a:xfrm>
              <a:off x="6121610"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Sensors</a:t>
              </a:r>
            </a:p>
          </p:txBody>
        </p:sp>
      </p:grpSp>
      <p:sp>
        <p:nvSpPr>
          <p:cNvPr id="22" name="Rectangle 21"/>
          <p:cNvSpPr/>
          <p:nvPr/>
        </p:nvSpPr>
        <p:spPr>
          <a:xfrm>
            <a:off x="7937641" y="3749662"/>
            <a:ext cx="1767649" cy="69523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Common</a:t>
            </a:r>
          </a:p>
          <a:p>
            <a:pPr algn="ctr" defTabSz="932472" fontAlgn="base">
              <a:spcBef>
                <a:spcPct val="0"/>
              </a:spcBef>
              <a:spcAft>
                <a:spcPct val="0"/>
              </a:spcAft>
            </a:pPr>
            <a:r>
              <a:rPr lang="en-US" sz="2000" dirty="0">
                <a:gradFill>
                  <a:gsLst>
                    <a:gs pos="0">
                      <a:srgbClr val="FFFFFF"/>
                    </a:gs>
                    <a:gs pos="100000">
                      <a:srgbClr val="FFFFFF"/>
                    </a:gs>
                  </a:gsLst>
                  <a:lin ang="5400000" scaled="0"/>
                </a:gradFill>
              </a:rPr>
              <a:t>.NET FX</a:t>
            </a:r>
          </a:p>
        </p:txBody>
      </p:sp>
      <p:sp>
        <p:nvSpPr>
          <p:cNvPr id="26" name="Rectangle 25"/>
          <p:cNvSpPr/>
          <p:nvPr/>
        </p:nvSpPr>
        <p:spPr>
          <a:xfrm>
            <a:off x="7937640" y="4546736"/>
            <a:ext cx="1767649" cy="149230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CoreCLR</a:t>
            </a:r>
          </a:p>
        </p:txBody>
      </p:sp>
      <p:sp>
        <p:nvSpPr>
          <p:cNvPr id="27" name="Rectangle 26"/>
          <p:cNvSpPr/>
          <p:nvPr/>
        </p:nvSpPr>
        <p:spPr>
          <a:xfrm>
            <a:off x="6181819"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Interop</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a:xfrm>
            <a:off x="8163019"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Reuse</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0767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500" fill="hold"/>
                                        <p:tgtEl>
                                          <p:spTgt spid="6"/>
                                        </p:tgtEl>
                                        <p:attrNameLst>
                                          <p:attrName>fillcolor</p:attrName>
                                        </p:attrNameLst>
                                      </p:cBhvr>
                                      <p:to>
                                        <a:srgbClr val="DDDDDD"/>
                                      </p:to>
                                    </p:animClr>
                                    <p:set>
                                      <p:cBhvr>
                                        <p:cTn id="7" dur="1500" fill="hold"/>
                                        <p:tgtEl>
                                          <p:spTgt spid="6"/>
                                        </p:tgtEl>
                                        <p:attrNameLst>
                                          <p:attrName>fill.type</p:attrName>
                                        </p:attrNameLst>
                                      </p:cBhvr>
                                      <p:to>
                                        <p:strVal val="solid"/>
                                      </p:to>
                                    </p:set>
                                    <p:set>
                                      <p:cBhvr>
                                        <p:cTn id="8" dur="1500" fill="hold"/>
                                        <p:tgtEl>
                                          <p:spTgt spid="6"/>
                                        </p:tgtEl>
                                        <p:attrNameLst>
                                          <p:attrName>fill.on</p:attrName>
                                        </p:attrNameLst>
                                      </p:cBhvr>
                                      <p:to>
                                        <p:strVal val="true"/>
                                      </p:to>
                                    </p:set>
                                  </p:childTnLst>
                                </p:cTn>
                              </p:par>
                              <p:par>
                                <p:cTn id="9" presetID="7" presetClass="emph" presetSubtype="2" fill="hold" nodeType="withEffect">
                                  <p:stCondLst>
                                    <p:cond delay="0"/>
                                  </p:stCondLst>
                                  <p:childTnLst>
                                    <p:animClr clrSpc="rgb" dir="cw">
                                      <p:cBhvr>
                                        <p:cTn id="10" dur="1500" fill="hold"/>
                                        <p:tgtEl>
                                          <p:spTgt spid="6"/>
                                        </p:tgtEl>
                                        <p:attrNameLst>
                                          <p:attrName>stroke.color</p:attrName>
                                        </p:attrNameLst>
                                      </p:cBhvr>
                                      <p:to>
                                        <a:srgbClr val="DDDDDD"/>
                                      </p:to>
                                    </p:animClr>
                                    <p:set>
                                      <p:cBhvr>
                                        <p:cTn id="11" dur="1500" fill="hold"/>
                                        <p:tgtEl>
                                          <p:spTgt spid="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XAML App Model</a:t>
            </a:r>
            <a:endParaRPr lang="en-US" dirty="0"/>
          </a:p>
        </p:txBody>
      </p:sp>
      <p:sp>
        <p:nvSpPr>
          <p:cNvPr id="5" name="Text Placeholder 4"/>
          <p:cNvSpPr>
            <a:spLocks noGrp="1"/>
          </p:cNvSpPr>
          <p:nvPr>
            <p:ph type="body" sz="quarter" idx="10"/>
          </p:nvPr>
        </p:nvSpPr>
        <p:spPr>
          <a:xfrm>
            <a:off x="274637" y="1211263"/>
            <a:ext cx="12039599" cy="5484812"/>
          </a:xfrm>
        </p:spPr>
        <p:txBody>
          <a:bodyPr/>
          <a:lstStyle/>
          <a:p>
            <a:r>
              <a:rPr lang="en-US" dirty="0" smtClean="0"/>
              <a:t>XAML App Model extended</a:t>
            </a:r>
          </a:p>
          <a:p>
            <a:r>
              <a:rPr lang="en-US" dirty="0" smtClean="0"/>
              <a:t>C++ Code Reuse</a:t>
            </a:r>
          </a:p>
          <a:p>
            <a:pPr marL="228541" lvl="2" indent="0">
              <a:buNone/>
            </a:pPr>
            <a:r>
              <a:rPr lang="en-US" sz="2800" dirty="0" smtClean="0"/>
              <a:t>Your own or other C++ libraries</a:t>
            </a:r>
          </a:p>
          <a:p>
            <a:pPr marL="228541" lvl="2" indent="0">
              <a:buNone/>
            </a:pPr>
            <a:r>
              <a:rPr lang="en-US" sz="2800" dirty="0" smtClean="0"/>
              <a:t>Call COM / Win32 style APIs from within Windows Runtime Components</a:t>
            </a:r>
          </a:p>
          <a:p>
            <a:r>
              <a:rPr lang="en-US" dirty="0" smtClean="0"/>
              <a:t>Full access to the new Windows 8 shared API surface</a:t>
            </a:r>
          </a:p>
          <a:p>
            <a:pPr marL="228541" lvl="2" indent="0">
              <a:buNone/>
            </a:pPr>
            <a:r>
              <a:rPr lang="en-US" sz="2800" dirty="0" smtClean="0"/>
              <a:t>Windows Phone Runtime APIs, COM and Win32 style APIs</a:t>
            </a:r>
          </a:p>
          <a:p>
            <a:r>
              <a:rPr lang="en-US" dirty="0" smtClean="0"/>
              <a:t>Direct3D Composition</a:t>
            </a:r>
          </a:p>
          <a:p>
            <a:pPr marL="228541" lvl="2" indent="0">
              <a:buNone/>
            </a:pPr>
            <a:r>
              <a:rPr lang="en-US" sz="2800" dirty="0" smtClean="0"/>
              <a:t>Render into a XAML scene from C++/Direct3D</a:t>
            </a:r>
          </a:p>
          <a:p>
            <a:pPr marL="228541" lvl="2" indent="0">
              <a:buNone/>
            </a:pPr>
            <a:r>
              <a:rPr lang="en-US" sz="2800" dirty="0" smtClean="0"/>
              <a:t>New elements</a:t>
            </a:r>
          </a:p>
          <a:p>
            <a:pPr lvl="2"/>
            <a:endParaRPr lang="en-US" dirty="0" smtClean="0"/>
          </a:p>
          <a:p>
            <a:endParaRPr lang="en-US" dirty="0" smtClean="0"/>
          </a:p>
          <a:p>
            <a:endParaRPr lang="en-US" dirty="0"/>
          </a:p>
        </p:txBody>
      </p:sp>
    </p:spTree>
    <p:extLst>
      <p:ext uri="{BB962C8B-B14F-4D97-AF65-F5344CB8AC3E}">
        <p14:creationId xmlns:p14="http://schemas.microsoft.com/office/powerpoint/2010/main" val="335655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t="7694" r="8946" b="15964"/>
          <a:stretch/>
        </p:blipFill>
        <p:spPr bwMode="auto">
          <a:xfrm>
            <a:off x="9014716" y="1489288"/>
            <a:ext cx="2379323" cy="42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837" y="982662"/>
            <a:ext cx="2971800" cy="5466182"/>
          </a:xfrm>
          <a:prstGeom prst="rect">
            <a:avLst/>
          </a:prstGeom>
        </p:spPr>
      </p:pic>
      <p:sp>
        <p:nvSpPr>
          <p:cNvPr id="2" name="Title 1"/>
          <p:cNvSpPr>
            <a:spLocks noGrp="1"/>
          </p:cNvSpPr>
          <p:nvPr>
            <p:ph type="title"/>
          </p:nvPr>
        </p:nvSpPr>
        <p:spPr/>
        <p:txBody>
          <a:bodyPr/>
          <a:lstStyle/>
          <a:p>
            <a:r>
              <a:rPr lang="en-US" smtClean="0"/>
              <a:t>DrawingSurface</a:t>
            </a:r>
            <a:endParaRPr lang="en-US" dirty="0"/>
          </a:p>
        </p:txBody>
      </p:sp>
      <p:sp>
        <p:nvSpPr>
          <p:cNvPr id="3" name="Content Placeholder 2"/>
          <p:cNvSpPr>
            <a:spLocks noGrp="1"/>
          </p:cNvSpPr>
          <p:nvPr>
            <p:ph idx="1"/>
          </p:nvPr>
        </p:nvSpPr>
        <p:spPr>
          <a:xfrm>
            <a:off x="198437" y="1536055"/>
            <a:ext cx="8671851" cy="4712066"/>
          </a:xfrm>
        </p:spPr>
        <p:txBody>
          <a:bodyPr>
            <a:normAutofit/>
          </a:bodyPr>
          <a:lstStyle/>
          <a:p>
            <a:pPr lvl="0"/>
            <a:r>
              <a:rPr lang="en-US" sz="3200" dirty="0" smtClean="0"/>
              <a:t>Place anywhere</a:t>
            </a:r>
          </a:p>
          <a:p>
            <a:r>
              <a:rPr lang="en-US" sz="3200" dirty="0" smtClean="0"/>
              <a:t>Draw to it from C++/Direct3D</a:t>
            </a:r>
          </a:p>
          <a:p>
            <a:pPr lvl="0"/>
            <a:r>
              <a:rPr lang="en-US" sz="3200" dirty="0" smtClean="0"/>
              <a:t>Composited automatically with other </a:t>
            </a:r>
            <a:br>
              <a:rPr lang="en-US" sz="3200" dirty="0" smtClean="0"/>
            </a:br>
            <a:r>
              <a:rPr lang="en-US" sz="3200" dirty="0" smtClean="0"/>
              <a:t>XAML elements</a:t>
            </a:r>
          </a:p>
          <a:p>
            <a:pPr lvl="0"/>
            <a:r>
              <a:rPr lang="en-US" sz="3200" dirty="0" smtClean="0"/>
              <a:t>Uses a Direct3D Swap Chain</a:t>
            </a:r>
          </a:p>
          <a:p>
            <a:endParaRPr lang="en-US" sz="1900" dirty="0" smtClean="0">
              <a:solidFill>
                <a:srgbClr val="0000FF"/>
              </a:solidFill>
              <a:highlight>
                <a:srgbClr val="FFFFFF"/>
              </a:highlight>
              <a:latin typeface="Consolas"/>
            </a:endParaRPr>
          </a:p>
          <a:p>
            <a:r>
              <a:rPr lang="en-US" sz="1900" dirty="0" smtClean="0">
                <a:solidFill>
                  <a:srgbClr val="0000FF"/>
                </a:solidFill>
                <a:highlight>
                  <a:srgbClr val="FFFFFF"/>
                </a:highlight>
                <a:latin typeface="Consolas"/>
              </a:rPr>
              <a:t>&lt;</a:t>
            </a:r>
            <a:r>
              <a:rPr lang="en-US" sz="1900" dirty="0" err="1" smtClean="0">
                <a:solidFill>
                  <a:srgbClr val="A31515"/>
                </a:solidFill>
                <a:highlight>
                  <a:srgbClr val="FFFFFF"/>
                </a:highlight>
                <a:latin typeface="Consolas"/>
              </a:rPr>
              <a:t>StackPanel</a:t>
            </a:r>
            <a:r>
              <a:rPr lang="en-US" sz="1900" dirty="0" smtClean="0">
                <a:solidFill>
                  <a:srgbClr val="0000FF"/>
                </a:solidFill>
                <a:highlight>
                  <a:srgbClr val="FFFFFF"/>
                </a:highlight>
                <a:latin typeface="Consolas"/>
              </a:rPr>
              <a:t>&gt;</a:t>
            </a:r>
            <a:endParaRPr lang="en-US" sz="1900" dirty="0" smtClean="0">
              <a:solidFill>
                <a:srgbClr val="000000"/>
              </a:solidFill>
              <a:highlight>
                <a:srgbClr val="FFFFFF"/>
              </a:highlight>
              <a:latin typeface="Consolas"/>
            </a:endParaRPr>
          </a:p>
          <a:p>
            <a:r>
              <a:rPr lang="en-US" sz="1900" dirty="0" smtClean="0">
                <a:solidFill>
                  <a:srgbClr val="000000"/>
                </a:solidFill>
                <a:highlight>
                  <a:srgbClr val="FFFFFF"/>
                </a:highlight>
                <a:latin typeface="Consolas"/>
              </a:rPr>
              <a:t>    </a:t>
            </a:r>
            <a:r>
              <a:rPr lang="en-US" sz="1900" dirty="0" smtClean="0">
                <a:solidFill>
                  <a:srgbClr val="0000FF"/>
                </a:solidFill>
                <a:highlight>
                  <a:srgbClr val="FFFFFF"/>
                </a:highlight>
                <a:latin typeface="Consolas"/>
              </a:rPr>
              <a:t>&lt;</a:t>
            </a:r>
            <a:r>
              <a:rPr lang="en-US" sz="1900" dirty="0" smtClean="0">
                <a:solidFill>
                  <a:srgbClr val="A31515"/>
                </a:solidFill>
                <a:highlight>
                  <a:srgbClr val="FFFFFF"/>
                </a:highlight>
                <a:latin typeface="Consolas"/>
              </a:rPr>
              <a:t>Button</a:t>
            </a:r>
            <a:r>
              <a:rPr lang="en-US" sz="1900" dirty="0" smtClean="0">
                <a:solidFill>
                  <a:srgbClr val="FF0000"/>
                </a:solidFill>
                <a:highlight>
                  <a:srgbClr val="FFFFFF"/>
                </a:highlight>
                <a:latin typeface="Consolas"/>
              </a:rPr>
              <a:t> Content</a:t>
            </a:r>
            <a:r>
              <a:rPr lang="en-US" sz="1900" dirty="0" smtClean="0">
                <a:solidFill>
                  <a:srgbClr val="0000FF"/>
                </a:solidFill>
                <a:highlight>
                  <a:srgbClr val="FFFFFF"/>
                </a:highlight>
                <a:latin typeface="Consolas"/>
              </a:rPr>
              <a:t>="Start"/&gt;</a:t>
            </a:r>
            <a:endParaRPr lang="en-US" sz="1900" dirty="0" smtClean="0">
              <a:solidFill>
                <a:srgbClr val="000000"/>
              </a:solidFill>
              <a:highlight>
                <a:srgbClr val="FFFFFF"/>
              </a:highlight>
              <a:latin typeface="Consolas"/>
            </a:endParaRPr>
          </a:p>
          <a:p>
            <a:r>
              <a:rPr lang="en-US" sz="1900" dirty="0" smtClean="0">
                <a:solidFill>
                  <a:srgbClr val="000000"/>
                </a:solidFill>
                <a:highlight>
                  <a:srgbClr val="FFFFFF"/>
                </a:highlight>
                <a:latin typeface="Consolas"/>
              </a:rPr>
              <a:t>    </a:t>
            </a:r>
            <a:r>
              <a:rPr lang="en-US" sz="1900" dirty="0" smtClean="0">
                <a:solidFill>
                  <a:srgbClr val="0000FF"/>
                </a:solidFill>
                <a:highlight>
                  <a:srgbClr val="FFFFFF"/>
                </a:highlight>
                <a:latin typeface="Consolas"/>
              </a:rPr>
              <a:t>&lt;</a:t>
            </a:r>
            <a:r>
              <a:rPr lang="en-US" sz="1900" dirty="0" err="1" smtClean="0">
                <a:solidFill>
                  <a:srgbClr val="A31515"/>
                </a:solidFill>
                <a:highlight>
                  <a:srgbClr val="FFFFFF"/>
                </a:highlight>
                <a:latin typeface="Consolas"/>
              </a:rPr>
              <a:t>DrawingSurface</a:t>
            </a:r>
            <a:r>
              <a:rPr lang="en-US" sz="1900" dirty="0" smtClean="0">
                <a:solidFill>
                  <a:srgbClr val="FF0000"/>
                </a:solidFill>
                <a:highlight>
                  <a:srgbClr val="FFFFFF"/>
                </a:highlight>
                <a:latin typeface="Consolas"/>
              </a:rPr>
              <a:t> Height</a:t>
            </a:r>
            <a:r>
              <a:rPr lang="en-US" sz="1900" dirty="0" smtClean="0">
                <a:solidFill>
                  <a:srgbClr val="0000FF"/>
                </a:solidFill>
                <a:highlight>
                  <a:srgbClr val="FFFFFF"/>
                </a:highlight>
                <a:latin typeface="Consolas"/>
              </a:rPr>
              <a:t>="200“ </a:t>
            </a:r>
            <a:r>
              <a:rPr lang="en-US" sz="1900" dirty="0" smtClean="0">
                <a:solidFill>
                  <a:srgbClr val="FF0000"/>
                </a:solidFill>
                <a:highlight>
                  <a:srgbClr val="FFFFFF"/>
                </a:highlight>
                <a:latin typeface="Consolas"/>
              </a:rPr>
              <a:t>Width</a:t>
            </a:r>
            <a:r>
              <a:rPr lang="en-US" sz="1900" dirty="0" smtClean="0">
                <a:solidFill>
                  <a:srgbClr val="0000FF"/>
                </a:solidFill>
                <a:highlight>
                  <a:srgbClr val="FFFFFF"/>
                </a:highlight>
                <a:latin typeface="Consolas"/>
              </a:rPr>
              <a:t>="200"/&gt;</a:t>
            </a:r>
            <a:endParaRPr lang="en-US" sz="1900" dirty="0" smtClean="0">
              <a:solidFill>
                <a:srgbClr val="000000"/>
              </a:solidFill>
              <a:highlight>
                <a:srgbClr val="FFFFFF"/>
              </a:highlight>
              <a:latin typeface="Consolas"/>
            </a:endParaRPr>
          </a:p>
          <a:p>
            <a:r>
              <a:rPr lang="en-US" sz="1900" dirty="0" smtClean="0">
                <a:solidFill>
                  <a:srgbClr val="0000FF"/>
                </a:solidFill>
                <a:highlight>
                  <a:srgbClr val="FFFFFF"/>
                </a:highlight>
                <a:latin typeface="Consolas"/>
              </a:rPr>
              <a:t>&lt;/</a:t>
            </a:r>
            <a:r>
              <a:rPr lang="en-US" sz="1900" dirty="0" err="1" smtClean="0">
                <a:solidFill>
                  <a:srgbClr val="A31515"/>
                </a:solidFill>
                <a:highlight>
                  <a:srgbClr val="FFFFFF"/>
                </a:highlight>
                <a:latin typeface="Consolas"/>
              </a:rPr>
              <a:t>StackPanel</a:t>
            </a:r>
            <a:r>
              <a:rPr lang="en-US" sz="1900" dirty="0" smtClean="0">
                <a:solidFill>
                  <a:srgbClr val="0000FF"/>
                </a:solidFill>
                <a:highlight>
                  <a:srgbClr val="FFFFFF"/>
                </a:highlight>
                <a:latin typeface="Consolas"/>
              </a:rPr>
              <a:t>&gt;</a:t>
            </a:r>
          </a:p>
          <a:p>
            <a:endParaRPr lang="en-US" sz="2400" dirty="0" smtClean="0"/>
          </a:p>
        </p:txBody>
      </p:sp>
    </p:spTree>
    <p:extLst>
      <p:ext uri="{BB962C8B-B14F-4D97-AF65-F5344CB8AC3E}">
        <p14:creationId xmlns:p14="http://schemas.microsoft.com/office/powerpoint/2010/main" val="4145754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6" t="7372" r="9285" b="16373"/>
          <a:stretch/>
        </p:blipFill>
        <p:spPr bwMode="auto">
          <a:xfrm>
            <a:off x="8897420" y="1439862"/>
            <a:ext cx="2547991" cy="43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837" y="982662"/>
            <a:ext cx="2971800" cy="5466182"/>
          </a:xfrm>
          <a:prstGeom prst="rect">
            <a:avLst/>
          </a:prstGeom>
        </p:spPr>
      </p:pic>
      <p:sp>
        <p:nvSpPr>
          <p:cNvPr id="2" name="Title 1"/>
          <p:cNvSpPr>
            <a:spLocks noGrp="1"/>
          </p:cNvSpPr>
          <p:nvPr>
            <p:ph type="title"/>
          </p:nvPr>
        </p:nvSpPr>
        <p:spPr/>
        <p:txBody>
          <a:bodyPr/>
          <a:lstStyle/>
          <a:p>
            <a:r>
              <a:rPr lang="en-US" dirty="0" err="1" smtClean="0"/>
              <a:t>DrawingSurfaceBackgroundGrid</a:t>
            </a:r>
            <a:endParaRPr lang="en-US" dirty="0"/>
          </a:p>
        </p:txBody>
      </p:sp>
      <p:sp>
        <p:nvSpPr>
          <p:cNvPr id="3" name="Content Placeholder 2"/>
          <p:cNvSpPr>
            <a:spLocks noGrp="1"/>
          </p:cNvSpPr>
          <p:nvPr>
            <p:ph idx="1"/>
          </p:nvPr>
        </p:nvSpPr>
        <p:spPr>
          <a:xfrm>
            <a:off x="203702" y="1536055"/>
            <a:ext cx="8855627" cy="4712066"/>
          </a:xfrm>
        </p:spPr>
        <p:txBody>
          <a:bodyPr>
            <a:normAutofit fontScale="92500" lnSpcReduction="10000"/>
          </a:bodyPr>
          <a:lstStyle/>
          <a:p>
            <a:pPr lvl="0"/>
            <a:r>
              <a:rPr lang="en-US" sz="3500" dirty="0" smtClean="0"/>
              <a:t>Must be the root element of a page</a:t>
            </a:r>
          </a:p>
          <a:p>
            <a:pPr lvl="0"/>
            <a:r>
              <a:rPr lang="en-US" sz="3500" dirty="0" smtClean="0"/>
              <a:t>You </a:t>
            </a:r>
            <a:r>
              <a:rPr lang="en-US" sz="3500" dirty="0"/>
              <a:t>render to the </a:t>
            </a:r>
            <a:r>
              <a:rPr lang="en-US" sz="3500" dirty="0" smtClean="0">
                <a:gradFill>
                  <a:gsLst>
                    <a:gs pos="0">
                      <a:schemeClr val="accent3"/>
                    </a:gs>
                    <a:gs pos="100000">
                      <a:schemeClr val="accent3"/>
                    </a:gs>
                  </a:gsLst>
                  <a:lin ang="5400000" scaled="0"/>
                </a:gradFill>
              </a:rPr>
              <a:t>background</a:t>
            </a:r>
            <a:r>
              <a:rPr lang="en-US" sz="3500" dirty="0" smtClean="0"/>
              <a:t> </a:t>
            </a:r>
            <a:br>
              <a:rPr lang="en-US" sz="3500" dirty="0" smtClean="0"/>
            </a:br>
            <a:r>
              <a:rPr lang="en-US" sz="3500" dirty="0" smtClean="0"/>
              <a:t>from </a:t>
            </a:r>
            <a:r>
              <a:rPr lang="en-US" sz="3500" dirty="0"/>
              <a:t>C++/Direct3D</a:t>
            </a:r>
          </a:p>
          <a:p>
            <a:pPr lvl="0"/>
            <a:r>
              <a:rPr lang="en-US" sz="3500" dirty="0" smtClean="0"/>
              <a:t>Does </a:t>
            </a:r>
            <a:r>
              <a:rPr lang="en-US" sz="3500" b="1" dirty="0" smtClean="0"/>
              <a:t>not</a:t>
            </a:r>
            <a:r>
              <a:rPr lang="en-US" sz="3500" dirty="0" smtClean="0"/>
              <a:t> use </a:t>
            </a:r>
            <a:r>
              <a:rPr lang="en-US" sz="3500" dirty="0"/>
              <a:t>a Direct3D Swap </a:t>
            </a:r>
            <a:r>
              <a:rPr lang="en-US" sz="3500" dirty="0" smtClean="0"/>
              <a:t>Chain</a:t>
            </a:r>
          </a:p>
          <a:p>
            <a:r>
              <a:rPr lang="en-US" sz="3500" dirty="0" smtClean="0"/>
              <a:t>Performs better</a:t>
            </a:r>
            <a:endParaRPr lang="en-US" sz="3500" dirty="0"/>
          </a:p>
          <a:p>
            <a:pPr lvl="0"/>
            <a:r>
              <a:rPr lang="en-US" sz="3500" dirty="0" smtClean="0"/>
              <a:t>Grid children are rendered on top</a:t>
            </a:r>
          </a:p>
          <a:p>
            <a:endParaRPr lang="en-US" sz="1900" dirty="0">
              <a:solidFill>
                <a:srgbClr val="0000FF"/>
              </a:solidFill>
              <a:highlight>
                <a:srgbClr val="FFFFFF"/>
              </a:highlight>
              <a:latin typeface="Consolas"/>
            </a:endParaRPr>
          </a:p>
          <a:p>
            <a:r>
              <a:rPr lang="en-US" sz="1900" dirty="0" smtClean="0">
                <a:solidFill>
                  <a:srgbClr val="0000FF"/>
                </a:solidFill>
                <a:highlight>
                  <a:srgbClr val="FFFFFF"/>
                </a:highlight>
                <a:latin typeface="Consolas"/>
              </a:rPr>
              <a:t>&lt;</a:t>
            </a:r>
            <a:r>
              <a:rPr lang="en-US" sz="1900" dirty="0" err="1" smtClean="0">
                <a:solidFill>
                  <a:srgbClr val="A31515"/>
                </a:solidFill>
                <a:highlight>
                  <a:srgbClr val="FFFFFF"/>
                </a:highlight>
                <a:latin typeface="Consolas"/>
              </a:rPr>
              <a:t>DrawingSurfaceBackgroundGrid</a:t>
            </a:r>
            <a:r>
              <a:rPr lang="en-US" sz="1900" dirty="0" smtClean="0">
                <a:solidFill>
                  <a:srgbClr val="0000FF"/>
                </a:solidFill>
                <a:highlight>
                  <a:srgbClr val="FFFFFF"/>
                </a:highlight>
                <a:latin typeface="Consolas"/>
              </a:rPr>
              <a:t>&gt;</a:t>
            </a:r>
            <a:endParaRPr lang="en-US" sz="1900" dirty="0">
              <a:solidFill>
                <a:srgbClr val="000000"/>
              </a:solidFill>
              <a:highlight>
                <a:srgbClr val="FFFFFF"/>
              </a:highlight>
              <a:latin typeface="Consolas"/>
            </a:endParaRPr>
          </a:p>
          <a:p>
            <a:r>
              <a:rPr lang="en-US" sz="1900" dirty="0">
                <a:solidFill>
                  <a:srgbClr val="000000"/>
                </a:solidFill>
                <a:highlight>
                  <a:srgbClr val="FFFFFF"/>
                </a:highlight>
                <a:latin typeface="Consolas"/>
              </a:rPr>
              <a:t>    </a:t>
            </a:r>
            <a:r>
              <a:rPr lang="en-US" sz="1900" dirty="0">
                <a:solidFill>
                  <a:srgbClr val="0000FF"/>
                </a:solidFill>
                <a:highlight>
                  <a:srgbClr val="FFFFFF"/>
                </a:highlight>
                <a:latin typeface="Consolas"/>
              </a:rPr>
              <a:t>&lt;</a:t>
            </a:r>
            <a:r>
              <a:rPr lang="en-US" sz="1900" dirty="0" err="1">
                <a:solidFill>
                  <a:srgbClr val="A31515"/>
                </a:solidFill>
                <a:highlight>
                  <a:srgbClr val="FFFFFF"/>
                </a:highlight>
                <a:latin typeface="Consolas"/>
              </a:rPr>
              <a:t>StackPanel</a:t>
            </a:r>
            <a:r>
              <a:rPr lang="en-US" sz="1900" dirty="0">
                <a:solidFill>
                  <a:srgbClr val="FF0000"/>
                </a:solidFill>
                <a:highlight>
                  <a:srgbClr val="FFFFFF"/>
                </a:highlight>
                <a:latin typeface="Consolas"/>
              </a:rPr>
              <a:t> </a:t>
            </a:r>
            <a:r>
              <a:rPr lang="en-US" sz="1900" dirty="0" err="1">
                <a:solidFill>
                  <a:srgbClr val="FF0000"/>
                </a:solidFill>
                <a:highlight>
                  <a:srgbClr val="FFFFFF"/>
                </a:highlight>
                <a:latin typeface="Consolas"/>
              </a:rPr>
              <a:t>VerticalAlignment</a:t>
            </a:r>
            <a:r>
              <a:rPr lang="en-US" sz="1900" dirty="0">
                <a:solidFill>
                  <a:srgbClr val="0000FF"/>
                </a:solidFill>
                <a:highlight>
                  <a:srgbClr val="FFFFFF"/>
                </a:highlight>
                <a:latin typeface="Consolas"/>
              </a:rPr>
              <a:t>="Center"&gt;</a:t>
            </a:r>
            <a:endParaRPr lang="en-US" sz="1900" dirty="0">
              <a:solidFill>
                <a:srgbClr val="000000"/>
              </a:solidFill>
              <a:highlight>
                <a:srgbClr val="FFFFFF"/>
              </a:highlight>
              <a:latin typeface="Consolas"/>
            </a:endParaRPr>
          </a:p>
          <a:p>
            <a:r>
              <a:rPr lang="en-US" sz="1900" dirty="0">
                <a:solidFill>
                  <a:srgbClr val="000000"/>
                </a:solidFill>
                <a:highlight>
                  <a:srgbClr val="FFFFFF"/>
                </a:highlight>
                <a:latin typeface="Consolas"/>
              </a:rPr>
              <a:t>        </a:t>
            </a:r>
            <a:r>
              <a:rPr lang="en-US" sz="1900" dirty="0">
                <a:solidFill>
                  <a:srgbClr val="0000FF"/>
                </a:solidFill>
                <a:highlight>
                  <a:srgbClr val="FFFFFF"/>
                </a:highlight>
                <a:latin typeface="Consolas"/>
              </a:rPr>
              <a:t>&lt;</a:t>
            </a:r>
            <a:r>
              <a:rPr lang="en-US" sz="1900" dirty="0">
                <a:solidFill>
                  <a:srgbClr val="A31515"/>
                </a:solidFill>
                <a:highlight>
                  <a:srgbClr val="FFFFFF"/>
                </a:highlight>
                <a:latin typeface="Consolas"/>
              </a:rPr>
              <a:t>Button</a:t>
            </a:r>
            <a:r>
              <a:rPr lang="en-US" sz="1900" dirty="0">
                <a:solidFill>
                  <a:srgbClr val="FF0000"/>
                </a:solidFill>
                <a:highlight>
                  <a:srgbClr val="FFFFFF"/>
                </a:highlight>
                <a:latin typeface="Consolas"/>
              </a:rPr>
              <a:t> </a:t>
            </a:r>
            <a:r>
              <a:rPr lang="en-US" sz="1900" dirty="0" smtClean="0">
                <a:solidFill>
                  <a:srgbClr val="FF0000"/>
                </a:solidFill>
                <a:highlight>
                  <a:srgbClr val="FFFFFF"/>
                </a:highlight>
                <a:latin typeface="Consolas"/>
              </a:rPr>
              <a:t>Content</a:t>
            </a:r>
            <a:r>
              <a:rPr lang="en-US" sz="1900" dirty="0">
                <a:solidFill>
                  <a:srgbClr val="0000FF"/>
                </a:solidFill>
                <a:highlight>
                  <a:srgbClr val="FFFFFF"/>
                </a:highlight>
                <a:latin typeface="Consolas"/>
              </a:rPr>
              <a:t>="Start"/&gt;</a:t>
            </a:r>
            <a:endParaRPr lang="en-US" sz="1900" dirty="0">
              <a:solidFill>
                <a:srgbClr val="000000"/>
              </a:solidFill>
              <a:highlight>
                <a:srgbClr val="FFFFFF"/>
              </a:highlight>
              <a:latin typeface="Consolas"/>
            </a:endParaRPr>
          </a:p>
          <a:p>
            <a:r>
              <a:rPr lang="en-US" sz="1900" dirty="0">
                <a:solidFill>
                  <a:srgbClr val="000000"/>
                </a:solidFill>
                <a:highlight>
                  <a:srgbClr val="FFFFFF"/>
                </a:highlight>
                <a:latin typeface="Consolas"/>
              </a:rPr>
              <a:t>    </a:t>
            </a:r>
            <a:r>
              <a:rPr lang="en-US" sz="1900" dirty="0">
                <a:solidFill>
                  <a:srgbClr val="0000FF"/>
                </a:solidFill>
                <a:highlight>
                  <a:srgbClr val="FFFFFF"/>
                </a:highlight>
                <a:latin typeface="Consolas"/>
              </a:rPr>
              <a:t>&lt;/</a:t>
            </a:r>
            <a:r>
              <a:rPr lang="en-US" sz="1900" dirty="0" err="1">
                <a:solidFill>
                  <a:srgbClr val="A31515"/>
                </a:solidFill>
                <a:highlight>
                  <a:srgbClr val="FFFFFF"/>
                </a:highlight>
                <a:latin typeface="Consolas"/>
              </a:rPr>
              <a:t>StackPanel</a:t>
            </a:r>
            <a:r>
              <a:rPr lang="en-US" sz="1900" dirty="0">
                <a:solidFill>
                  <a:srgbClr val="0000FF"/>
                </a:solidFill>
                <a:highlight>
                  <a:srgbClr val="FFFFFF"/>
                </a:highlight>
                <a:latin typeface="Consolas"/>
              </a:rPr>
              <a:t>&gt;</a:t>
            </a:r>
            <a:endParaRPr lang="en-US" sz="1900" dirty="0">
              <a:solidFill>
                <a:srgbClr val="000000"/>
              </a:solidFill>
              <a:highlight>
                <a:srgbClr val="FFFFFF"/>
              </a:highlight>
              <a:latin typeface="Consolas"/>
            </a:endParaRPr>
          </a:p>
          <a:p>
            <a:r>
              <a:rPr lang="en-US" sz="1900" dirty="0">
                <a:solidFill>
                  <a:srgbClr val="0000FF"/>
                </a:solidFill>
                <a:highlight>
                  <a:srgbClr val="FFFFFF"/>
                </a:highlight>
                <a:latin typeface="Consolas"/>
              </a:rPr>
              <a:t>&lt;/</a:t>
            </a:r>
            <a:r>
              <a:rPr lang="en-US" sz="1900" dirty="0" err="1">
                <a:solidFill>
                  <a:srgbClr val="A31515"/>
                </a:solidFill>
                <a:highlight>
                  <a:srgbClr val="FFFFFF"/>
                </a:highlight>
                <a:latin typeface="Consolas"/>
              </a:rPr>
              <a:t>DrawingSurfaceBackgroundGrid</a:t>
            </a:r>
            <a:r>
              <a:rPr lang="en-US" sz="1900" dirty="0">
                <a:solidFill>
                  <a:srgbClr val="0000FF"/>
                </a:solidFill>
                <a:highlight>
                  <a:srgbClr val="FFFFFF"/>
                </a:highlight>
                <a:latin typeface="Consolas"/>
              </a:rPr>
              <a:t>&gt;</a:t>
            </a:r>
            <a:endParaRPr lang="en-US" sz="2400" dirty="0"/>
          </a:p>
        </p:txBody>
      </p:sp>
    </p:spTree>
    <p:extLst>
      <p:ext uri="{BB962C8B-B14F-4D97-AF65-F5344CB8AC3E}">
        <p14:creationId xmlns:p14="http://schemas.microsoft.com/office/powerpoint/2010/main" val="2088447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Demo</a:t>
            </a:r>
            <a:endParaRPr lang="en-US" dirty="0"/>
          </a:p>
        </p:txBody>
      </p:sp>
      <p:sp>
        <p:nvSpPr>
          <p:cNvPr id="5" name="Title 4"/>
          <p:cNvSpPr>
            <a:spLocks noGrp="1"/>
          </p:cNvSpPr>
          <p:nvPr>
            <p:ph type="title"/>
          </p:nvPr>
        </p:nvSpPr>
        <p:spPr/>
        <p:txBody>
          <a:bodyPr/>
          <a:lstStyle/>
          <a:p>
            <a:r>
              <a:rPr lang="en-US" dirty="0" smtClean="0"/>
              <a:t>XAML and Direct3D</a:t>
            </a:r>
            <a:endParaRPr lang="en-US" dirty="0"/>
          </a:p>
        </p:txBody>
      </p:sp>
    </p:spTree>
    <p:extLst>
      <p:ext uri="{BB962C8B-B14F-4D97-AF65-F5344CB8AC3E}">
        <p14:creationId xmlns:p14="http://schemas.microsoft.com/office/powerpoint/2010/main" val="1202745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Choosing Between XAML &amp; Direct3D App</a:t>
            </a:r>
            <a:endParaRPr lang="en-US" dirty="0"/>
          </a:p>
        </p:txBody>
      </p:sp>
      <p:sp>
        <p:nvSpPr>
          <p:cNvPr id="5" name="Text Placeholder 4"/>
          <p:cNvSpPr>
            <a:spLocks noGrp="1"/>
          </p:cNvSpPr>
          <p:nvPr>
            <p:ph type="body" sz="quarter" idx="10"/>
          </p:nvPr>
        </p:nvSpPr>
        <p:spPr/>
        <p:txBody>
          <a:bodyPr/>
          <a:lstStyle/>
          <a:p>
            <a:r>
              <a:rPr lang="en-US" dirty="0" smtClean="0"/>
              <a:t>XAML App</a:t>
            </a:r>
          </a:p>
          <a:p>
            <a:pPr marL="228541" lvl="2" indent="0">
              <a:buNone/>
            </a:pPr>
            <a:r>
              <a:rPr lang="en-US" sz="2800" dirty="0" smtClean="0"/>
              <a:t>You need access to Live Tiles, Notifications, Background Agents, </a:t>
            </a:r>
            <a:br>
              <a:rPr lang="en-US" sz="2800" dirty="0" smtClean="0"/>
            </a:br>
            <a:r>
              <a:rPr lang="en-US" sz="2800" dirty="0" smtClean="0"/>
              <a:t>XAML UI, </a:t>
            </a:r>
            <a:r>
              <a:rPr lang="en-US" sz="2800" dirty="0" err="1" smtClean="0"/>
              <a:t>etc</a:t>
            </a:r>
            <a:endParaRPr lang="en-US" sz="2800" dirty="0" smtClean="0"/>
          </a:p>
          <a:p>
            <a:r>
              <a:rPr lang="en-US" dirty="0" smtClean="0"/>
              <a:t>Direct3D App</a:t>
            </a:r>
          </a:p>
          <a:p>
            <a:pPr marL="228541" lvl="2" indent="0">
              <a:buNone/>
            </a:pPr>
            <a:r>
              <a:rPr lang="en-US" sz="2800" dirty="0" smtClean="0"/>
              <a:t>You need the absolute best performance</a:t>
            </a:r>
          </a:p>
          <a:p>
            <a:pPr marL="228541" lvl="2" indent="0">
              <a:buNone/>
            </a:pPr>
            <a:r>
              <a:rPr lang="en-US" sz="2800" dirty="0" smtClean="0"/>
              <a:t>You don’t need what the XAML App gives you</a:t>
            </a:r>
          </a:p>
          <a:p>
            <a:r>
              <a:rPr lang="en-US" dirty="0" smtClean="0"/>
              <a:t>How hard is it to switch?</a:t>
            </a:r>
          </a:p>
          <a:p>
            <a:pPr marL="228541" lvl="2" indent="0">
              <a:buNone/>
            </a:pPr>
            <a:r>
              <a:rPr lang="en-US" sz="2800" dirty="0" smtClean="0"/>
              <a:t>It is very straightforward</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44675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Phone 8 game platform goals</a:t>
            </a:r>
            <a:br>
              <a:rPr lang="en-US" dirty="0" smtClean="0"/>
            </a:br>
            <a:endParaRPr lang="en-US" dirty="0"/>
          </a:p>
        </p:txBody>
      </p:sp>
      <p:sp>
        <p:nvSpPr>
          <p:cNvPr id="5" name="Text Placeholder 4"/>
          <p:cNvSpPr>
            <a:spLocks noGrp="1"/>
          </p:cNvSpPr>
          <p:nvPr>
            <p:ph type="body" sz="quarter" idx="10"/>
          </p:nvPr>
        </p:nvSpPr>
        <p:spPr/>
        <p:txBody>
          <a:bodyPr/>
          <a:lstStyle/>
          <a:p>
            <a:r>
              <a:rPr lang="en-US" dirty="0" smtClean="0"/>
              <a:t>Support Existing Games (XNA)</a:t>
            </a:r>
          </a:p>
          <a:p>
            <a:r>
              <a:rPr lang="en-US" dirty="0" smtClean="0"/>
              <a:t>Reduce the Cost to Target Windows Phone</a:t>
            </a:r>
          </a:p>
          <a:p>
            <a:r>
              <a:rPr lang="en-US" dirty="0" smtClean="0"/>
              <a:t>Enable Cutting Edge Performance</a:t>
            </a:r>
          </a:p>
          <a:p>
            <a:r>
              <a:rPr lang="en-US" dirty="0" smtClean="0"/>
              <a:t>Make it Easy to Make Money</a:t>
            </a:r>
          </a:p>
        </p:txBody>
      </p:sp>
    </p:spTree>
    <p:extLst>
      <p:ext uri="{BB962C8B-B14F-4D97-AF65-F5344CB8AC3E}">
        <p14:creationId xmlns:p14="http://schemas.microsoft.com/office/powerpoint/2010/main" val="10792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mtClean="0"/>
              <a:t>New Windows Phone 8 APIs</a:t>
            </a:r>
            <a:endParaRPr lang="en-US" dirty="0"/>
          </a:p>
        </p:txBody>
      </p:sp>
    </p:spTree>
    <p:extLst>
      <p:ext uri="{BB962C8B-B14F-4D97-AF65-F5344CB8AC3E}">
        <p14:creationId xmlns:p14="http://schemas.microsoft.com/office/powerpoint/2010/main" val="1661576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Input &amp; Sensors</a:t>
            </a:r>
            <a:endParaRPr lang="en-US" dirty="0"/>
          </a:p>
        </p:txBody>
      </p:sp>
      <p:sp>
        <p:nvSpPr>
          <p:cNvPr id="5" name="Text Placeholder 4"/>
          <p:cNvSpPr>
            <a:spLocks noGrp="1"/>
          </p:cNvSpPr>
          <p:nvPr>
            <p:ph type="body" sz="quarter" idx="10"/>
          </p:nvPr>
        </p:nvSpPr>
        <p:spPr/>
        <p:txBody>
          <a:bodyPr/>
          <a:lstStyle/>
          <a:p>
            <a:pPr>
              <a:lnSpc>
                <a:spcPct val="85000"/>
              </a:lnSpc>
            </a:pPr>
            <a:r>
              <a:rPr lang="en-US" dirty="0" smtClean="0"/>
              <a:t>Windows Runtime APIs</a:t>
            </a:r>
          </a:p>
          <a:p>
            <a:pPr>
              <a:lnSpc>
                <a:spcPct val="85000"/>
              </a:lnSpc>
            </a:pPr>
            <a:r>
              <a:rPr lang="en-US" dirty="0" smtClean="0"/>
              <a:t>Input</a:t>
            </a:r>
          </a:p>
          <a:p>
            <a:pPr marL="228541" lvl="2" indent="0">
              <a:lnSpc>
                <a:spcPct val="85000"/>
              </a:lnSpc>
              <a:buNone/>
            </a:pPr>
            <a:r>
              <a:rPr lang="en-US" sz="2800" dirty="0" err="1" smtClean="0"/>
              <a:t>PointerPressed</a:t>
            </a:r>
            <a:r>
              <a:rPr lang="en-US" sz="2800" dirty="0" smtClean="0"/>
              <a:t>, </a:t>
            </a:r>
            <a:r>
              <a:rPr lang="en-US" sz="2800" dirty="0" err="1" smtClean="0"/>
              <a:t>PointerMoved</a:t>
            </a:r>
            <a:r>
              <a:rPr lang="en-US" sz="2800" dirty="0" smtClean="0"/>
              <a:t>, </a:t>
            </a:r>
            <a:r>
              <a:rPr lang="en-US" sz="2800" dirty="0" err="1" smtClean="0"/>
              <a:t>PointerReleased</a:t>
            </a:r>
            <a:endParaRPr lang="en-US" sz="2800" dirty="0" smtClean="0"/>
          </a:p>
          <a:p>
            <a:pPr marL="228541" lvl="2" indent="0">
              <a:lnSpc>
                <a:spcPct val="85000"/>
              </a:lnSpc>
              <a:buNone/>
            </a:pPr>
            <a:r>
              <a:rPr lang="en-US" sz="2800" dirty="0" err="1" smtClean="0"/>
              <a:t>KeyDown</a:t>
            </a:r>
            <a:r>
              <a:rPr lang="en-US" sz="2800" dirty="0" smtClean="0"/>
              <a:t>, </a:t>
            </a:r>
            <a:r>
              <a:rPr lang="en-US" sz="2800" dirty="0" err="1" smtClean="0"/>
              <a:t>KeyUp</a:t>
            </a:r>
            <a:r>
              <a:rPr lang="en-US" sz="2800" dirty="0" smtClean="0"/>
              <a:t>, </a:t>
            </a:r>
            <a:r>
              <a:rPr lang="en-US" sz="2800" dirty="0" err="1" smtClean="0"/>
              <a:t>CharacterRecieved</a:t>
            </a:r>
            <a:r>
              <a:rPr lang="en-US" sz="2800" dirty="0" smtClean="0"/>
              <a:t>, Show/Hide Onscreen Keyboard</a:t>
            </a:r>
          </a:p>
          <a:p>
            <a:pPr>
              <a:lnSpc>
                <a:spcPct val="85000"/>
              </a:lnSpc>
            </a:pPr>
            <a:r>
              <a:rPr lang="en-US" dirty="0" err="1" smtClean="0"/>
              <a:t>Windows.Devices.Sensors</a:t>
            </a:r>
            <a:endParaRPr lang="en-US" dirty="0" smtClean="0"/>
          </a:p>
          <a:p>
            <a:pPr marL="228541" lvl="2" indent="0">
              <a:lnSpc>
                <a:spcPct val="85000"/>
              </a:lnSpc>
              <a:buNone/>
            </a:pPr>
            <a:r>
              <a:rPr lang="en-US" sz="2800" dirty="0" smtClean="0"/>
              <a:t>Accelerometer</a:t>
            </a:r>
          </a:p>
          <a:p>
            <a:pPr marL="228541" lvl="2" indent="0">
              <a:lnSpc>
                <a:spcPct val="85000"/>
              </a:lnSpc>
              <a:buNone/>
            </a:pPr>
            <a:r>
              <a:rPr lang="en-US" sz="2800" dirty="0" err="1" smtClean="0"/>
              <a:t>Gyrometer</a:t>
            </a:r>
            <a:endParaRPr lang="en-US" sz="2800" dirty="0" smtClean="0"/>
          </a:p>
          <a:p>
            <a:pPr marL="228541" lvl="2" indent="0">
              <a:lnSpc>
                <a:spcPct val="85000"/>
              </a:lnSpc>
              <a:buNone/>
            </a:pPr>
            <a:r>
              <a:rPr lang="en-US" sz="2800" dirty="0" smtClean="0"/>
              <a:t>Orientation</a:t>
            </a:r>
          </a:p>
          <a:p>
            <a:pPr marL="228541" lvl="2" indent="0">
              <a:lnSpc>
                <a:spcPct val="85000"/>
              </a:lnSpc>
              <a:buNone/>
            </a:pPr>
            <a:r>
              <a:rPr lang="en-US" sz="2800" dirty="0" smtClean="0"/>
              <a:t>Compass</a:t>
            </a:r>
          </a:p>
          <a:p>
            <a:pPr marL="228541" lvl="2" indent="0">
              <a:lnSpc>
                <a:spcPct val="85000"/>
              </a:lnSpc>
              <a:buNone/>
            </a:pPr>
            <a:r>
              <a:rPr lang="en-US" sz="2800" dirty="0" smtClean="0"/>
              <a:t>Inclinometer</a:t>
            </a:r>
          </a:p>
          <a:p>
            <a:pPr marL="228541" lvl="2" indent="0">
              <a:lnSpc>
                <a:spcPct val="85000"/>
              </a:lnSpc>
              <a:buNone/>
            </a:pPr>
            <a:r>
              <a:rPr lang="en-US" sz="2800" dirty="0" smtClean="0"/>
              <a:t>Supports Polling and Events</a:t>
            </a:r>
          </a:p>
          <a:p>
            <a:pPr lvl="1"/>
            <a:endParaRPr lang="en-US" dirty="0" smtClean="0"/>
          </a:p>
          <a:p>
            <a:pPr lvl="1"/>
            <a:endParaRPr lang="en-US" dirty="0"/>
          </a:p>
        </p:txBody>
      </p:sp>
    </p:spTree>
    <p:extLst>
      <p:ext uri="{BB962C8B-B14F-4D97-AF65-F5344CB8AC3E}">
        <p14:creationId xmlns:p14="http://schemas.microsoft.com/office/powerpoint/2010/main" val="3724936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5" name="Title 4"/>
          <p:cNvSpPr>
            <a:spLocks noGrp="1"/>
          </p:cNvSpPr>
          <p:nvPr>
            <p:ph type="title"/>
          </p:nvPr>
        </p:nvSpPr>
        <p:spPr/>
        <p:txBody>
          <a:bodyPr/>
          <a:lstStyle/>
          <a:p>
            <a:r>
              <a:rPr lang="en-US" dirty="0" smtClean="0"/>
              <a:t>Input</a:t>
            </a:r>
            <a:endParaRPr lang="en-US" dirty="0"/>
          </a:p>
        </p:txBody>
      </p:sp>
    </p:spTree>
    <p:extLst>
      <p:ext uri="{BB962C8B-B14F-4D97-AF65-F5344CB8AC3E}">
        <p14:creationId xmlns:p14="http://schemas.microsoft.com/office/powerpoint/2010/main" val="2065183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Graphics </a:t>
            </a:r>
            <a:endParaRPr lang="en-US" dirty="0"/>
          </a:p>
        </p:txBody>
      </p:sp>
      <p:sp>
        <p:nvSpPr>
          <p:cNvPr id="6" name="Content Placeholder 2"/>
          <p:cNvSpPr>
            <a:spLocks noGrp="1"/>
          </p:cNvSpPr>
          <p:nvPr>
            <p:ph type="body" sz="quarter" idx="10"/>
          </p:nvPr>
        </p:nvSpPr>
        <p:spPr/>
        <p:txBody>
          <a:bodyPr>
            <a:normAutofit/>
          </a:bodyPr>
          <a:lstStyle/>
          <a:p>
            <a:pPr fontAlgn="ctr"/>
            <a:r>
              <a:rPr lang="en-US" sz="3200" dirty="0"/>
              <a:t>API</a:t>
            </a:r>
          </a:p>
          <a:p>
            <a:pPr lvl="2" indent="0" fontAlgn="ctr">
              <a:buNone/>
            </a:pPr>
            <a:r>
              <a:rPr lang="en-US" sz="2000" dirty="0"/>
              <a:t>Direct3D 11.1</a:t>
            </a:r>
          </a:p>
          <a:p>
            <a:pPr fontAlgn="ctr"/>
            <a:r>
              <a:rPr lang="en-US" sz="3200" dirty="0"/>
              <a:t>Hardware capabilities</a:t>
            </a:r>
          </a:p>
          <a:p>
            <a:pPr lvl="2" indent="0" fontAlgn="ctr">
              <a:buNone/>
            </a:pPr>
            <a:r>
              <a:rPr lang="en-US" sz="2000" dirty="0"/>
              <a:t>Feature level 9.3</a:t>
            </a:r>
          </a:p>
          <a:p>
            <a:pPr fontAlgn="ctr"/>
            <a:r>
              <a:rPr lang="en-US" sz="3200" dirty="0" smtClean="0"/>
              <a:t>Subset of Windows 8</a:t>
            </a:r>
          </a:p>
          <a:p>
            <a:pPr lvl="2" indent="0" fontAlgn="ctr">
              <a:buNone/>
            </a:pPr>
            <a:r>
              <a:rPr lang="en-US" sz="2000" dirty="0"/>
              <a:t>No Windows Imaging Component (WIC)</a:t>
            </a:r>
          </a:p>
          <a:p>
            <a:pPr lvl="2" indent="0" fontAlgn="ctr">
              <a:buNone/>
            </a:pPr>
            <a:r>
              <a:rPr lang="en-US" sz="2000" dirty="0" smtClean="0"/>
              <a:t>No Direct2D or </a:t>
            </a:r>
            <a:r>
              <a:rPr lang="en-US" sz="2000" dirty="0" err="1" smtClean="0"/>
              <a:t>DWrite</a:t>
            </a:r>
            <a:endParaRPr lang="en-US" sz="2000" dirty="0" smtClean="0"/>
          </a:p>
          <a:p>
            <a:pPr fontAlgn="ctr"/>
            <a:r>
              <a:rPr lang="en-US" sz="3200" dirty="0" smtClean="0"/>
              <a:t>Removed </a:t>
            </a:r>
            <a:r>
              <a:rPr lang="en-US" sz="3200" dirty="0"/>
              <a:t>legacy features</a:t>
            </a:r>
          </a:p>
          <a:p>
            <a:pPr lvl="2" indent="0" fontAlgn="ctr">
              <a:buNone/>
            </a:pPr>
            <a:r>
              <a:rPr lang="en-US" sz="2000" dirty="0"/>
              <a:t>No GDI</a:t>
            </a:r>
          </a:p>
          <a:p>
            <a:pPr lvl="2" indent="0" fontAlgn="ctr">
              <a:buNone/>
            </a:pPr>
            <a:r>
              <a:rPr lang="en-US" sz="2000" dirty="0"/>
              <a:t>No D3DX</a:t>
            </a:r>
          </a:p>
          <a:p>
            <a:pPr lvl="2" indent="0" fontAlgn="ctr">
              <a:buNone/>
            </a:pPr>
            <a:r>
              <a:rPr lang="en-US" sz="2000" dirty="0"/>
              <a:t>No fixed function</a:t>
            </a:r>
          </a:p>
          <a:p>
            <a:pPr lvl="2" indent="0" fontAlgn="ctr">
              <a:buNone/>
            </a:pPr>
            <a:r>
              <a:rPr lang="en-US" sz="2000" dirty="0"/>
              <a:t>No runtime </a:t>
            </a:r>
            <a:r>
              <a:rPr lang="en-US" sz="2000" dirty="0" err="1"/>
              <a:t>shader</a:t>
            </a:r>
            <a:r>
              <a:rPr lang="en-US" sz="2000" dirty="0"/>
              <a:t> </a:t>
            </a:r>
            <a:r>
              <a:rPr lang="en-US" sz="2000" dirty="0" smtClean="0"/>
              <a:t>compilation</a:t>
            </a:r>
            <a:endParaRPr lang="en-US" sz="2000" dirty="0"/>
          </a:p>
        </p:txBody>
      </p:sp>
      <p:grpSp>
        <p:nvGrpSpPr>
          <p:cNvPr id="23" name="Group 22"/>
          <p:cNvGrpSpPr/>
          <p:nvPr/>
        </p:nvGrpSpPr>
        <p:grpSpPr>
          <a:xfrm>
            <a:off x="5817148" y="1516062"/>
            <a:ext cx="6075556" cy="2596674"/>
            <a:chOff x="5817148" y="1516062"/>
            <a:chExt cx="6075556" cy="2596674"/>
          </a:xfrm>
        </p:grpSpPr>
        <p:sp>
          <p:nvSpPr>
            <p:cNvPr id="2" name="Rectangle 1"/>
            <p:cNvSpPr/>
            <p:nvPr/>
          </p:nvSpPr>
          <p:spPr bwMode="auto">
            <a:xfrm>
              <a:off x="7625504" y="1516062"/>
              <a:ext cx="4267200" cy="1447800"/>
            </a:xfrm>
            <a:prstGeom prst="rect">
              <a:avLst/>
            </a:prstGeom>
            <a:ln>
              <a:solidFill>
                <a:schemeClr val="tx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40" tIns="91440" rIns="34294" bIns="34294" rtlCol="0" anchor="ctr" anchorCtr="0"/>
            <a:lstStyle/>
            <a:p>
              <a:pPr algn="ctr" defTabSz="932406"/>
              <a:r>
                <a:rPr lang="en-US" sz="2400" spc="-102" dirty="0" smtClean="0">
                  <a:solidFill>
                    <a:srgbClr val="000000"/>
                  </a:solidFill>
                  <a:ea typeface="Segoe UI" pitchFamily="34" charset="0"/>
                  <a:cs typeface="Segoe UI" pitchFamily="34" charset="0"/>
                </a:rPr>
                <a:t>Use </a:t>
              </a:r>
              <a:r>
                <a:rPr lang="en-US" sz="2400" spc="-102" dirty="0" err="1" smtClean="0">
                  <a:solidFill>
                    <a:srgbClr val="000000"/>
                  </a:solidFill>
                  <a:ea typeface="Segoe UI" pitchFamily="34" charset="0"/>
                  <a:cs typeface="Segoe UI" pitchFamily="34" charset="0"/>
                </a:rPr>
                <a:t>DirectXTex</a:t>
              </a:r>
              <a:endParaRPr lang="en-US" sz="2400" spc="-102" dirty="0" smtClean="0">
                <a:solidFill>
                  <a:srgbClr val="000000"/>
                </a:solidFill>
                <a:ea typeface="Segoe UI" pitchFamily="34" charset="0"/>
                <a:cs typeface="Segoe UI" pitchFamily="34" charset="0"/>
              </a:endParaRPr>
            </a:p>
            <a:p>
              <a:pPr algn="ctr" defTabSz="932406"/>
              <a:r>
                <a:rPr lang="en-US" sz="2400" spc="-102" dirty="0" smtClean="0">
                  <a:solidFill>
                    <a:srgbClr val="000000"/>
                  </a:solidFill>
                  <a:ea typeface="Segoe UI" pitchFamily="34" charset="0"/>
                  <a:cs typeface="Segoe UI" pitchFamily="34" charset="0"/>
                </a:rPr>
                <a:t>(</a:t>
              </a:r>
              <a:r>
                <a:rPr lang="en-US" sz="2400" spc="-102" dirty="0" smtClean="0">
                  <a:solidFill>
                    <a:srgbClr val="000000"/>
                  </a:solidFill>
                  <a:ea typeface="Segoe UI" pitchFamily="34" charset="0"/>
                  <a:cs typeface="Segoe UI" pitchFamily="34" charset="0"/>
                  <a:hlinkClick r:id="rId3"/>
                </a:rPr>
                <a:t>http://codeplex.com/directxtex</a:t>
              </a:r>
              <a:r>
                <a:rPr lang="en-US" sz="2400" spc="-102" dirty="0" smtClean="0">
                  <a:solidFill>
                    <a:srgbClr val="000000"/>
                  </a:solidFill>
                  <a:ea typeface="Segoe UI" pitchFamily="34" charset="0"/>
                  <a:cs typeface="Segoe UI" pitchFamily="34" charset="0"/>
                </a:rPr>
                <a:t>)</a:t>
              </a:r>
            </a:p>
          </p:txBody>
        </p:sp>
        <p:cxnSp>
          <p:nvCxnSpPr>
            <p:cNvPr id="8" name="Straight Connector 7"/>
            <p:cNvCxnSpPr>
              <a:stCxn id="2" idx="1"/>
              <a:endCxn id="14" idx="1"/>
            </p:cNvCxnSpPr>
            <p:nvPr/>
          </p:nvCxnSpPr>
          <p:spPr>
            <a:xfrm flipH="1">
              <a:off x="5817148" y="2239962"/>
              <a:ext cx="1808356" cy="1872774"/>
            </a:xfrm>
            <a:prstGeom prst="line">
              <a:avLst/>
            </a:prstGeom>
            <a:ln>
              <a:solidFill>
                <a:schemeClr val="tx2"/>
              </a:solidFill>
            </a:ln>
            <a:effectLst/>
          </p:spPr>
          <p:style>
            <a:lnRef idx="2">
              <a:schemeClr val="accent5"/>
            </a:lnRef>
            <a:fillRef idx="0">
              <a:schemeClr val="accent5"/>
            </a:fillRef>
            <a:effectRef idx="1">
              <a:schemeClr val="accent5"/>
            </a:effectRef>
            <a:fontRef idx="minor">
              <a:schemeClr val="tx1"/>
            </a:fontRef>
          </p:style>
        </p:cxnSp>
      </p:grpSp>
      <p:grpSp>
        <p:nvGrpSpPr>
          <p:cNvPr id="24" name="Group 23"/>
          <p:cNvGrpSpPr/>
          <p:nvPr/>
        </p:nvGrpSpPr>
        <p:grpSpPr>
          <a:xfrm>
            <a:off x="4603450" y="5119128"/>
            <a:ext cx="7300614" cy="1447800"/>
            <a:chOff x="4603450" y="5119128"/>
            <a:chExt cx="7300614" cy="1447800"/>
          </a:xfrm>
        </p:grpSpPr>
        <p:sp>
          <p:nvSpPr>
            <p:cNvPr id="7" name="Rectangle 6"/>
            <p:cNvSpPr/>
            <p:nvPr/>
          </p:nvSpPr>
          <p:spPr bwMode="auto">
            <a:xfrm>
              <a:off x="7636864" y="5119128"/>
              <a:ext cx="4267200" cy="1447800"/>
            </a:xfrm>
            <a:prstGeom prst="rect">
              <a:avLst/>
            </a:prstGeom>
            <a:ln>
              <a:solidFill>
                <a:schemeClr val="tx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40" tIns="91440" rIns="34294" bIns="34294" rtlCol="0" anchor="ctr" anchorCtr="0"/>
            <a:lstStyle/>
            <a:p>
              <a:pPr algn="ctr" defTabSz="932406"/>
              <a:r>
                <a:rPr lang="en-US" sz="2400" spc="-102" dirty="0" smtClean="0">
                  <a:solidFill>
                    <a:srgbClr val="000000"/>
                  </a:solidFill>
                  <a:ea typeface="Segoe UI" pitchFamily="34" charset="0"/>
                  <a:cs typeface="Segoe UI" pitchFamily="34" charset="0"/>
                </a:rPr>
                <a:t>Use Visual Studio</a:t>
              </a:r>
            </a:p>
          </p:txBody>
        </p:sp>
        <p:cxnSp>
          <p:nvCxnSpPr>
            <p:cNvPr id="10" name="Straight Connector 9"/>
            <p:cNvCxnSpPr>
              <a:stCxn id="7" idx="1"/>
            </p:cNvCxnSpPr>
            <p:nvPr/>
          </p:nvCxnSpPr>
          <p:spPr>
            <a:xfrm flipH="1">
              <a:off x="4603450" y="5843028"/>
              <a:ext cx="3033414" cy="549834"/>
            </a:xfrm>
            <a:prstGeom prst="line">
              <a:avLst/>
            </a:prstGeom>
            <a:ln>
              <a:solidFill>
                <a:schemeClr val="tx2"/>
              </a:solidFill>
            </a:ln>
            <a:effectLst/>
          </p:spPr>
          <p:style>
            <a:lnRef idx="2">
              <a:schemeClr val="accent5"/>
            </a:lnRef>
            <a:fillRef idx="0">
              <a:schemeClr val="accent5"/>
            </a:fillRef>
            <a:effectRef idx="1">
              <a:schemeClr val="accent5"/>
            </a:effectRef>
            <a:fontRef idx="minor">
              <a:schemeClr val="tx1"/>
            </a:fontRef>
          </p:style>
        </p:cxnSp>
      </p:grpSp>
      <p:grpSp>
        <p:nvGrpSpPr>
          <p:cNvPr id="19" name="Group 18"/>
          <p:cNvGrpSpPr/>
          <p:nvPr/>
        </p:nvGrpSpPr>
        <p:grpSpPr>
          <a:xfrm>
            <a:off x="4592089" y="3268662"/>
            <a:ext cx="7311975" cy="2971800"/>
            <a:chOff x="4603449" y="3394710"/>
            <a:chExt cx="7311975" cy="2971800"/>
          </a:xfrm>
        </p:grpSpPr>
        <p:sp>
          <p:nvSpPr>
            <p:cNvPr id="5" name="Rectangle 4"/>
            <p:cNvSpPr/>
            <p:nvPr/>
          </p:nvSpPr>
          <p:spPr bwMode="auto">
            <a:xfrm>
              <a:off x="7648224" y="3394710"/>
              <a:ext cx="4267200" cy="1447800"/>
            </a:xfrm>
            <a:prstGeom prst="rect">
              <a:avLst/>
            </a:prstGeom>
            <a:ln>
              <a:solidFill>
                <a:schemeClr val="tx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40" tIns="91440" rIns="34294" bIns="34294" rtlCol="0" anchor="ctr" anchorCtr="0"/>
            <a:lstStyle/>
            <a:p>
              <a:pPr algn="ctr" defTabSz="932406"/>
              <a:r>
                <a:rPr lang="en-US" sz="2400" spc="-102" dirty="0" smtClean="0">
                  <a:solidFill>
                    <a:srgbClr val="000000"/>
                  </a:solidFill>
                  <a:ea typeface="Segoe UI" pitchFamily="34" charset="0"/>
                  <a:cs typeface="Segoe UI" pitchFamily="34" charset="0"/>
                </a:rPr>
                <a:t>Use DirectX Tool Kit</a:t>
              </a:r>
            </a:p>
            <a:p>
              <a:pPr algn="ctr" defTabSz="932406"/>
              <a:r>
                <a:rPr lang="en-US" sz="2400" spc="-102" dirty="0" smtClean="0">
                  <a:solidFill>
                    <a:srgbClr val="000000"/>
                  </a:solidFill>
                  <a:ea typeface="Segoe UI" pitchFamily="34" charset="0"/>
                  <a:cs typeface="Segoe UI" pitchFamily="34" charset="0"/>
                </a:rPr>
                <a:t>(</a:t>
              </a:r>
              <a:r>
                <a:rPr lang="en-US" sz="2400" spc="-102" dirty="0" smtClean="0">
                  <a:solidFill>
                    <a:srgbClr val="000000"/>
                  </a:solidFill>
                  <a:ea typeface="Segoe UI" pitchFamily="34" charset="0"/>
                  <a:cs typeface="Segoe UI" pitchFamily="34" charset="0"/>
                  <a:hlinkClick r:id="rId4"/>
                </a:rPr>
                <a:t>http://codeplex.com/directxtk</a:t>
              </a:r>
              <a:r>
                <a:rPr lang="en-US" sz="2400" spc="-102" dirty="0" smtClean="0">
                  <a:solidFill>
                    <a:srgbClr val="000000"/>
                  </a:solidFill>
                  <a:ea typeface="Segoe UI" pitchFamily="34" charset="0"/>
                  <a:cs typeface="Segoe UI" pitchFamily="34" charset="0"/>
                </a:rPr>
                <a:t>)</a:t>
              </a:r>
            </a:p>
          </p:txBody>
        </p:sp>
        <p:cxnSp>
          <p:nvCxnSpPr>
            <p:cNvPr id="15" name="Straight Connector 14"/>
            <p:cNvCxnSpPr>
              <a:stCxn id="5" idx="1"/>
            </p:cNvCxnSpPr>
            <p:nvPr/>
          </p:nvCxnSpPr>
          <p:spPr>
            <a:xfrm flipH="1">
              <a:off x="4905022" y="4118610"/>
              <a:ext cx="2743202" cy="1714500"/>
            </a:xfrm>
            <a:prstGeom prst="line">
              <a:avLst/>
            </a:prstGeom>
            <a:ln>
              <a:solidFill>
                <a:schemeClr val="tx2"/>
              </a:solidFill>
            </a:ln>
            <a:effectLst/>
          </p:spPr>
          <p:style>
            <a:lnRef idx="2">
              <a:schemeClr val="accent5"/>
            </a:lnRef>
            <a:fillRef idx="0">
              <a:schemeClr val="accent5"/>
            </a:fillRef>
            <a:effectRef idx="1">
              <a:schemeClr val="accent5"/>
            </a:effectRef>
            <a:fontRef idx="minor">
              <a:schemeClr val="tx1"/>
            </a:fontRef>
          </p:style>
        </p:cxnSp>
        <p:sp>
          <p:nvSpPr>
            <p:cNvPr id="16" name="Right Brace 15"/>
            <p:cNvSpPr/>
            <p:nvPr/>
          </p:nvSpPr>
          <p:spPr>
            <a:xfrm>
              <a:off x="4603449" y="5299710"/>
              <a:ext cx="290213"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sp>
        <p:nvSpPr>
          <p:cNvPr id="14" name="Right Brace 13"/>
          <p:cNvSpPr/>
          <p:nvPr/>
        </p:nvSpPr>
        <p:spPr>
          <a:xfrm>
            <a:off x="5532437" y="3725862"/>
            <a:ext cx="284711" cy="77374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6264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Level 9.3</a:t>
            </a:r>
            <a:endParaRPr lang="en-US" dirty="0"/>
          </a:p>
        </p:txBody>
      </p:sp>
      <p:sp>
        <p:nvSpPr>
          <p:cNvPr id="3" name="Content Placeholder 2"/>
          <p:cNvSpPr>
            <a:spLocks noGrp="1"/>
          </p:cNvSpPr>
          <p:nvPr>
            <p:ph idx="1"/>
          </p:nvPr>
        </p:nvSpPr>
        <p:spPr>
          <a:xfrm>
            <a:off x="274637" y="1363662"/>
            <a:ext cx="6233451" cy="5499662"/>
          </a:xfrm>
        </p:spPr>
        <p:txBody>
          <a:bodyPr>
            <a:noAutofit/>
          </a:bodyPr>
          <a:lstStyle/>
          <a:p>
            <a:pPr fontAlgn="ctr">
              <a:lnSpc>
                <a:spcPct val="80000"/>
              </a:lnSpc>
              <a:buSzPct val="80000"/>
            </a:pPr>
            <a:r>
              <a:rPr lang="en-US" sz="3200" dirty="0"/>
              <a:t>Included</a:t>
            </a:r>
          </a:p>
          <a:p>
            <a:pPr fontAlgn="ctr">
              <a:lnSpc>
                <a:spcPct val="80000"/>
              </a:lnSpc>
              <a:buSzPct val="80000"/>
            </a:pPr>
            <a:r>
              <a:rPr lang="en-US" sz="2400" dirty="0">
                <a:latin typeface="+mn-lt"/>
              </a:rPr>
              <a:t>Shader model 4_0_level_9_3</a:t>
            </a:r>
          </a:p>
          <a:p>
            <a:pPr marL="579363" lvl="4" indent="-285750" fontAlgn="ctr">
              <a:lnSpc>
                <a:spcPct val="80000"/>
              </a:lnSpc>
              <a:buSzPct val="80000"/>
              <a:buFont typeface="Arial" panose="020B0604020202020204" pitchFamily="34" charset="0"/>
              <a:buChar char="•"/>
            </a:pPr>
            <a:r>
              <a:rPr lang="en-US" dirty="0"/>
              <a:t>Similar to vs_2_a and ps_2_b  (2.0 turned up to 11)</a:t>
            </a:r>
          </a:p>
          <a:p>
            <a:pPr marL="579363" lvl="4" indent="-285750" fontAlgn="ctr">
              <a:lnSpc>
                <a:spcPct val="80000"/>
              </a:lnSpc>
              <a:buSzPct val="80000"/>
              <a:buFont typeface="Arial" panose="020B0604020202020204" pitchFamily="34" charset="0"/>
              <a:buChar char="•"/>
            </a:pPr>
            <a:r>
              <a:rPr lang="en-US" dirty="0"/>
              <a:t>Long pixel </a:t>
            </a:r>
            <a:r>
              <a:rPr lang="en-US" dirty="0" err="1"/>
              <a:t>shaders</a:t>
            </a:r>
            <a:r>
              <a:rPr lang="en-US" dirty="0"/>
              <a:t> (512 instructions)</a:t>
            </a:r>
          </a:p>
          <a:p>
            <a:pPr marL="579363" lvl="4" indent="-285750" fontAlgn="ctr">
              <a:lnSpc>
                <a:spcPct val="80000"/>
              </a:lnSpc>
              <a:buSzPct val="80000"/>
              <a:buFont typeface="Arial" panose="020B0604020202020204" pitchFamily="34" charset="0"/>
              <a:buChar char="•"/>
            </a:pPr>
            <a:r>
              <a:rPr lang="en-US" dirty="0"/>
              <a:t>Dynamic flow control</a:t>
            </a:r>
          </a:p>
          <a:p>
            <a:pPr marL="579363" lvl="4" indent="-285750" fontAlgn="ctr">
              <a:lnSpc>
                <a:spcPct val="80000"/>
              </a:lnSpc>
              <a:buSzPct val="80000"/>
              <a:buFont typeface="Arial" panose="020B0604020202020204" pitchFamily="34" charset="0"/>
              <a:buChar char="•"/>
            </a:pPr>
            <a:r>
              <a:rPr lang="en-US" dirty="0"/>
              <a:t>Gradient instructions</a:t>
            </a:r>
          </a:p>
          <a:p>
            <a:pPr fontAlgn="ctr">
              <a:lnSpc>
                <a:spcPct val="80000"/>
              </a:lnSpc>
              <a:buSzPct val="80000"/>
            </a:pPr>
            <a:r>
              <a:rPr lang="en-US" sz="2400" dirty="0">
                <a:latin typeface="+mn-lt"/>
              </a:rPr>
              <a:t>Max texture size = 4096</a:t>
            </a:r>
          </a:p>
          <a:p>
            <a:pPr fontAlgn="ctr">
              <a:lnSpc>
                <a:spcPct val="80000"/>
              </a:lnSpc>
              <a:buSzPct val="80000"/>
            </a:pPr>
            <a:r>
              <a:rPr lang="en-US" sz="2400" dirty="0">
                <a:latin typeface="+mn-lt"/>
              </a:rPr>
              <a:t>Conditional non-pow-2 textures</a:t>
            </a:r>
          </a:p>
          <a:p>
            <a:pPr fontAlgn="ctr">
              <a:lnSpc>
                <a:spcPct val="80000"/>
              </a:lnSpc>
              <a:buSzPct val="80000"/>
            </a:pPr>
            <a:r>
              <a:rPr lang="en-US" sz="2400" dirty="0">
                <a:latin typeface="+mn-lt"/>
              </a:rPr>
              <a:t>BC1-BC3 texture compression</a:t>
            </a:r>
          </a:p>
          <a:p>
            <a:pPr fontAlgn="ctr">
              <a:lnSpc>
                <a:spcPct val="80000"/>
              </a:lnSpc>
              <a:buSzPct val="80000"/>
            </a:pPr>
            <a:r>
              <a:rPr lang="en-US" sz="2400" dirty="0">
                <a:latin typeface="+mn-lt"/>
              </a:rPr>
              <a:t>Floating point textures</a:t>
            </a:r>
          </a:p>
          <a:p>
            <a:pPr fontAlgn="ctr">
              <a:lnSpc>
                <a:spcPct val="80000"/>
              </a:lnSpc>
              <a:buSzPct val="80000"/>
            </a:pPr>
            <a:r>
              <a:rPr lang="en-US" sz="2400" dirty="0">
                <a:latin typeface="+mn-lt"/>
              </a:rPr>
              <a:t>Multiple </a:t>
            </a:r>
            <a:r>
              <a:rPr lang="en-US" sz="2400" dirty="0" err="1">
                <a:latin typeface="+mn-lt"/>
              </a:rPr>
              <a:t>rendertargets</a:t>
            </a:r>
            <a:endParaRPr lang="en-US" sz="2400" dirty="0">
              <a:latin typeface="+mn-lt"/>
            </a:endParaRPr>
          </a:p>
          <a:p>
            <a:pPr fontAlgn="ctr">
              <a:lnSpc>
                <a:spcPct val="80000"/>
              </a:lnSpc>
              <a:buSzPct val="80000"/>
            </a:pPr>
            <a:r>
              <a:rPr lang="en-US" sz="2400" dirty="0">
                <a:latin typeface="+mn-lt"/>
              </a:rPr>
              <a:t>Hardware instancing</a:t>
            </a:r>
          </a:p>
          <a:p>
            <a:pPr fontAlgn="ctr">
              <a:lnSpc>
                <a:spcPct val="80000"/>
              </a:lnSpc>
              <a:buSzPct val="80000"/>
            </a:pPr>
            <a:r>
              <a:rPr lang="en-US" sz="2400" dirty="0">
                <a:latin typeface="+mn-lt"/>
              </a:rPr>
              <a:t>Occlusion queries</a:t>
            </a:r>
          </a:p>
          <a:p>
            <a:pPr fontAlgn="ctr">
              <a:lnSpc>
                <a:spcPct val="80000"/>
              </a:lnSpc>
              <a:buSzPct val="80000"/>
            </a:pPr>
            <a:r>
              <a:rPr lang="en-US" sz="2400" dirty="0">
                <a:latin typeface="+mn-lt"/>
              </a:rPr>
              <a:t>Separate alpha blend</a:t>
            </a:r>
          </a:p>
        </p:txBody>
      </p:sp>
      <p:sp>
        <p:nvSpPr>
          <p:cNvPr id="4" name="Content Placeholder 2"/>
          <p:cNvSpPr txBox="1">
            <a:spLocks/>
          </p:cNvSpPr>
          <p:nvPr/>
        </p:nvSpPr>
        <p:spPr>
          <a:xfrm>
            <a:off x="6962299" y="1363662"/>
            <a:ext cx="4352766" cy="5336681"/>
          </a:xfrm>
          <a:prstGeom prst="rect">
            <a:avLst/>
          </a:prstGeom>
        </p:spPr>
        <p:txBody>
          <a:bodyPr vert="horz" lIns="124358" tIns="62179" rIns="124358" bIns="62179" rtlCol="0">
            <a:normAutofit/>
          </a:bodyPr>
          <a:lstStyle>
            <a:lvl1pPr marL="233363" indent="-233363" algn="l" defTabSz="914400" rtl="0" eaLnBrk="1" latinLnBrk="0" hangingPunct="1">
              <a:lnSpc>
                <a:spcPct val="90000"/>
              </a:lnSpc>
              <a:spcBef>
                <a:spcPts val="600"/>
              </a:spcBef>
              <a:buClrTx/>
              <a:buSzPct val="80000"/>
              <a:buFont typeface="Wingdings" pitchFamily="2" charset="2"/>
              <a:buChar char="§"/>
              <a:defRPr sz="2400" kern="0" spc="0" baseline="0">
                <a:solidFill>
                  <a:schemeClr val="tx1"/>
                </a:solidFill>
                <a:latin typeface="+mn-lt"/>
                <a:ea typeface="+mn-ea"/>
                <a:cs typeface="+mn-cs"/>
              </a:defRPr>
            </a:lvl1pPr>
            <a:lvl2pPr marL="690563" indent="-233363"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2pPr>
            <a:lvl3pPr marL="11430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3pPr>
            <a:lvl4pPr marL="16002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4pPr>
            <a:lvl5pPr marL="20574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66" fontAlgn="ctr">
              <a:lnSpc>
                <a:spcPct val="80000"/>
              </a:lnSpc>
              <a:spcBef>
                <a:spcPct val="20000"/>
              </a:spcBef>
              <a:buFont typeface="Wingdings" pitchFamily="2" charset="2"/>
              <a:buNone/>
            </a:pPr>
            <a:r>
              <a:rPr lang="en-US" sz="3200" kern="1200" dirty="0" smtClean="0">
                <a:gradFill>
                  <a:gsLst>
                    <a:gs pos="0">
                      <a:srgbClr val="505050"/>
                    </a:gs>
                    <a:gs pos="100000">
                      <a:srgbClr val="505050"/>
                    </a:gs>
                  </a:gsLst>
                  <a:lin ang="5400000" scaled="0"/>
                </a:gradFill>
                <a:latin typeface="Segoe UI Light"/>
              </a:rPr>
              <a:t>Not Included</a:t>
            </a:r>
            <a:endParaRPr lang="en-US" sz="3200" kern="1200" dirty="0">
              <a:gradFill>
                <a:gsLst>
                  <a:gs pos="0">
                    <a:srgbClr val="505050"/>
                  </a:gs>
                  <a:gs pos="100000">
                    <a:srgbClr val="505050"/>
                  </a:gs>
                </a:gsLst>
                <a:lin ang="5400000" scaled="0"/>
              </a:gradFill>
              <a:latin typeface="Segoe UI Light"/>
            </a:endParaRPr>
          </a:p>
          <a:p>
            <a:pPr marL="0" indent="0" defTabSz="914166" fontAlgn="ctr">
              <a:lnSpc>
                <a:spcPct val="80000"/>
              </a:lnSpc>
              <a:spcBef>
                <a:spcPct val="20000"/>
              </a:spcBef>
              <a:buFont typeface="Wingdings" pitchFamily="2" charset="2"/>
              <a:buNone/>
            </a:pPr>
            <a:r>
              <a:rPr lang="en-US" kern="1200" dirty="0">
                <a:gradFill>
                  <a:gsLst>
                    <a:gs pos="0">
                      <a:srgbClr val="505050"/>
                    </a:gs>
                    <a:gs pos="100000">
                      <a:srgbClr val="505050"/>
                    </a:gs>
                  </a:gsLst>
                  <a:lin ang="5400000" scaled="0"/>
                </a:gradFill>
              </a:rPr>
              <a:t>Geometry </a:t>
            </a:r>
            <a:r>
              <a:rPr lang="en-US" kern="1200" dirty="0" err="1">
                <a:gradFill>
                  <a:gsLst>
                    <a:gs pos="0">
                      <a:srgbClr val="505050"/>
                    </a:gs>
                    <a:gs pos="100000">
                      <a:srgbClr val="505050"/>
                    </a:gs>
                  </a:gsLst>
                  <a:lin ang="5400000" scaled="0"/>
                </a:gradFill>
              </a:rPr>
              <a:t>shaders</a:t>
            </a:r>
            <a:endParaRPr lang="en-US" kern="1200" dirty="0">
              <a:gradFill>
                <a:gsLst>
                  <a:gs pos="0">
                    <a:srgbClr val="505050"/>
                  </a:gs>
                  <a:gs pos="100000">
                    <a:srgbClr val="505050"/>
                  </a:gs>
                </a:gsLst>
                <a:lin ang="5400000" scaled="0"/>
              </a:gradFill>
            </a:endParaRPr>
          </a:p>
          <a:p>
            <a:pPr marL="0" indent="0" defTabSz="914166" fontAlgn="ctr">
              <a:lnSpc>
                <a:spcPct val="80000"/>
              </a:lnSpc>
              <a:spcBef>
                <a:spcPct val="20000"/>
              </a:spcBef>
              <a:buFont typeface="Wingdings" pitchFamily="2" charset="2"/>
              <a:buNone/>
            </a:pPr>
            <a:r>
              <a:rPr lang="en-US" kern="1200" dirty="0">
                <a:gradFill>
                  <a:gsLst>
                    <a:gs pos="0">
                      <a:srgbClr val="505050"/>
                    </a:gs>
                    <a:gs pos="100000">
                      <a:srgbClr val="505050"/>
                    </a:gs>
                  </a:gsLst>
                  <a:lin ang="5400000" scaled="0"/>
                </a:gradFill>
              </a:rPr>
              <a:t>Hull/domain </a:t>
            </a:r>
            <a:r>
              <a:rPr lang="en-US" kern="1200" dirty="0" err="1">
                <a:gradFill>
                  <a:gsLst>
                    <a:gs pos="0">
                      <a:srgbClr val="505050"/>
                    </a:gs>
                    <a:gs pos="100000">
                      <a:srgbClr val="505050"/>
                    </a:gs>
                  </a:gsLst>
                  <a:lin ang="5400000" scaled="0"/>
                </a:gradFill>
              </a:rPr>
              <a:t>shaders</a:t>
            </a:r>
            <a:endParaRPr lang="en-US" kern="1200" dirty="0">
              <a:gradFill>
                <a:gsLst>
                  <a:gs pos="0">
                    <a:srgbClr val="505050"/>
                  </a:gs>
                  <a:gs pos="100000">
                    <a:srgbClr val="505050"/>
                  </a:gs>
                </a:gsLst>
                <a:lin ang="5400000" scaled="0"/>
              </a:gradFill>
            </a:endParaRPr>
          </a:p>
          <a:p>
            <a:pPr marL="0" indent="0" defTabSz="914166" fontAlgn="ctr">
              <a:lnSpc>
                <a:spcPct val="80000"/>
              </a:lnSpc>
              <a:spcBef>
                <a:spcPct val="20000"/>
              </a:spcBef>
              <a:buFont typeface="Wingdings" pitchFamily="2" charset="2"/>
              <a:buNone/>
            </a:pPr>
            <a:r>
              <a:rPr lang="en-US" kern="1200" dirty="0" err="1">
                <a:gradFill>
                  <a:gsLst>
                    <a:gs pos="0">
                      <a:srgbClr val="505050"/>
                    </a:gs>
                    <a:gs pos="100000">
                      <a:srgbClr val="505050"/>
                    </a:gs>
                  </a:gsLst>
                  <a:lin ang="5400000" scaled="0"/>
                </a:gradFill>
              </a:rPr>
              <a:t>DirectCompute</a:t>
            </a:r>
            <a:endParaRPr lang="en-US" kern="1200" dirty="0">
              <a:gradFill>
                <a:gsLst>
                  <a:gs pos="0">
                    <a:srgbClr val="505050"/>
                  </a:gs>
                  <a:gs pos="100000">
                    <a:srgbClr val="505050"/>
                  </a:gs>
                </a:gsLst>
                <a:lin ang="5400000" scaled="0"/>
              </a:gradFill>
            </a:endParaRPr>
          </a:p>
          <a:p>
            <a:pPr marL="0" indent="0" defTabSz="914166" fontAlgn="ctr">
              <a:lnSpc>
                <a:spcPct val="80000"/>
              </a:lnSpc>
              <a:spcBef>
                <a:spcPct val="20000"/>
              </a:spcBef>
              <a:buFont typeface="Wingdings" pitchFamily="2" charset="2"/>
              <a:buNone/>
            </a:pPr>
            <a:r>
              <a:rPr lang="en-US" kern="1200" dirty="0">
                <a:gradFill>
                  <a:gsLst>
                    <a:gs pos="0">
                      <a:srgbClr val="505050"/>
                    </a:gs>
                    <a:gs pos="100000">
                      <a:srgbClr val="505050"/>
                    </a:gs>
                  </a:gsLst>
                  <a:lin ang="5400000" scaled="0"/>
                </a:gradFill>
              </a:rPr>
              <a:t>Resource arrays</a:t>
            </a:r>
          </a:p>
          <a:p>
            <a:pPr marL="0" indent="0" defTabSz="914166" fontAlgn="ctr">
              <a:lnSpc>
                <a:spcPct val="80000"/>
              </a:lnSpc>
              <a:spcBef>
                <a:spcPct val="20000"/>
              </a:spcBef>
              <a:buFont typeface="Wingdings" pitchFamily="2" charset="2"/>
              <a:buNone/>
            </a:pPr>
            <a:r>
              <a:rPr lang="en-US" kern="1200" dirty="0">
                <a:gradFill>
                  <a:gsLst>
                    <a:gs pos="0">
                      <a:srgbClr val="505050"/>
                    </a:gs>
                    <a:gs pos="100000">
                      <a:srgbClr val="505050"/>
                    </a:gs>
                  </a:gsLst>
                  <a:lin ang="5400000" scaled="0"/>
                </a:gradFill>
              </a:rPr>
              <a:t>BC4–BC7 compression</a:t>
            </a:r>
          </a:p>
          <a:p>
            <a:pPr marL="0" indent="0" defTabSz="914166" fontAlgn="ctr">
              <a:lnSpc>
                <a:spcPct val="80000"/>
              </a:lnSpc>
              <a:spcBef>
                <a:spcPct val="20000"/>
              </a:spcBef>
              <a:buFont typeface="Wingdings" pitchFamily="2" charset="2"/>
              <a:buNone/>
            </a:pPr>
            <a:r>
              <a:rPr lang="en-US" kern="1200" dirty="0">
                <a:gradFill>
                  <a:gsLst>
                    <a:gs pos="0">
                      <a:srgbClr val="505050"/>
                    </a:gs>
                    <a:gs pos="100000">
                      <a:srgbClr val="505050"/>
                    </a:gs>
                  </a:gsLst>
                  <a:lin ang="5400000" scaled="0"/>
                </a:gradFill>
              </a:rPr>
              <a:t>Vertex texture fetch</a:t>
            </a:r>
          </a:p>
        </p:txBody>
      </p:sp>
    </p:spTree>
    <p:extLst>
      <p:ext uri="{BB962C8B-B14F-4D97-AF65-F5344CB8AC3E}">
        <p14:creationId xmlns:p14="http://schemas.microsoft.com/office/powerpoint/2010/main" val="545713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4">
                                            <p:txEl>
                                              <p:pRg st="0" end="0"/>
                                            </p:txEl>
                                          </p:spTgt>
                                        </p:tgtEl>
                                      </p:cBhvr>
                                    </p:animEffect>
                                    <p:set>
                                      <p:cBhvr>
                                        <p:cTn id="7" dur="1" fill="hold">
                                          <p:stCondLst>
                                            <p:cond delay="1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4">
                                            <p:txEl>
                                              <p:pRg st="1" end="1"/>
                                            </p:txEl>
                                          </p:spTgt>
                                        </p:tgtEl>
                                      </p:cBhvr>
                                    </p:animEffect>
                                    <p:set>
                                      <p:cBhvr>
                                        <p:cTn id="10" dur="1" fill="hold">
                                          <p:stCondLst>
                                            <p:cond delay="1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500"/>
                                        <p:tgtEl>
                                          <p:spTgt spid="4">
                                            <p:txEl>
                                              <p:pRg st="2" end="2"/>
                                            </p:txEl>
                                          </p:spTgt>
                                        </p:tgtEl>
                                      </p:cBhvr>
                                    </p:animEffect>
                                    <p:set>
                                      <p:cBhvr>
                                        <p:cTn id="13" dur="1" fill="hold">
                                          <p:stCondLst>
                                            <p:cond delay="1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4">
                                            <p:txEl>
                                              <p:pRg st="3" end="3"/>
                                            </p:txEl>
                                          </p:spTgt>
                                        </p:tgtEl>
                                      </p:cBhvr>
                                    </p:animEffect>
                                    <p:set>
                                      <p:cBhvr>
                                        <p:cTn id="16" dur="1" fill="hold">
                                          <p:stCondLst>
                                            <p:cond delay="1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500"/>
                                        <p:tgtEl>
                                          <p:spTgt spid="4">
                                            <p:txEl>
                                              <p:pRg st="4" end="4"/>
                                            </p:txEl>
                                          </p:spTgt>
                                        </p:tgtEl>
                                      </p:cBhvr>
                                    </p:animEffect>
                                    <p:set>
                                      <p:cBhvr>
                                        <p:cTn id="19" dur="1" fill="hold">
                                          <p:stCondLst>
                                            <p:cond delay="1499"/>
                                          </p:stCondLst>
                                        </p:cTn>
                                        <p:tgtEl>
                                          <p:spTgt spid="4">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500"/>
                                        <p:tgtEl>
                                          <p:spTgt spid="4">
                                            <p:txEl>
                                              <p:pRg st="5" end="5"/>
                                            </p:txEl>
                                          </p:spTgt>
                                        </p:tgtEl>
                                      </p:cBhvr>
                                    </p:animEffect>
                                    <p:set>
                                      <p:cBhvr>
                                        <p:cTn id="22" dur="1" fill="hold">
                                          <p:stCondLst>
                                            <p:cond delay="1499"/>
                                          </p:stCondLst>
                                        </p:cTn>
                                        <p:tgtEl>
                                          <p:spTgt spid="4">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500"/>
                                        <p:tgtEl>
                                          <p:spTgt spid="4">
                                            <p:txEl>
                                              <p:pRg st="6" end="6"/>
                                            </p:txEl>
                                          </p:spTgt>
                                        </p:tgtEl>
                                      </p:cBhvr>
                                    </p:animEffect>
                                    <p:set>
                                      <p:cBhvr>
                                        <p:cTn id="25" dur="1" fill="hold">
                                          <p:stCondLst>
                                            <p:cond delay="1499"/>
                                          </p:stCondLst>
                                        </p:cTn>
                                        <p:tgtEl>
                                          <p:spTgt spid="4">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500"/>
                                        <p:tgtEl>
                                          <p:spTgt spid="3">
                                            <p:txEl>
                                              <p:pRg st="6" end="6"/>
                                            </p:txEl>
                                          </p:spTgt>
                                        </p:tgtEl>
                                      </p:cBhvr>
                                    </p:animEffect>
                                    <p:set>
                                      <p:cBhvr>
                                        <p:cTn id="28" dur="1" fill="hold">
                                          <p:stCondLst>
                                            <p:cond delay="1499"/>
                                          </p:stCondLst>
                                        </p:cTn>
                                        <p:tgtEl>
                                          <p:spTgt spid="3">
                                            <p:txEl>
                                              <p:pRg st="6" end="6"/>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500"/>
                                        <p:tgtEl>
                                          <p:spTgt spid="3">
                                            <p:txEl>
                                              <p:pRg st="7" end="7"/>
                                            </p:txEl>
                                          </p:spTgt>
                                        </p:tgtEl>
                                      </p:cBhvr>
                                    </p:animEffect>
                                    <p:set>
                                      <p:cBhvr>
                                        <p:cTn id="31" dur="1" fill="hold">
                                          <p:stCondLst>
                                            <p:cond delay="1499"/>
                                          </p:stCondLst>
                                        </p:cTn>
                                        <p:tgtEl>
                                          <p:spTgt spid="3">
                                            <p:txEl>
                                              <p:pRg st="7" end="7"/>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500"/>
                                        <p:tgtEl>
                                          <p:spTgt spid="3">
                                            <p:txEl>
                                              <p:pRg st="8" end="8"/>
                                            </p:txEl>
                                          </p:spTgt>
                                        </p:tgtEl>
                                      </p:cBhvr>
                                    </p:animEffect>
                                    <p:set>
                                      <p:cBhvr>
                                        <p:cTn id="34" dur="1" fill="hold">
                                          <p:stCondLst>
                                            <p:cond delay="1499"/>
                                          </p:stCondLst>
                                        </p:cTn>
                                        <p:tgtEl>
                                          <p:spTgt spid="3">
                                            <p:txEl>
                                              <p:pRg st="8" end="8"/>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500"/>
                                        <p:tgtEl>
                                          <p:spTgt spid="3">
                                            <p:txEl>
                                              <p:pRg st="10" end="10"/>
                                            </p:txEl>
                                          </p:spTgt>
                                        </p:tgtEl>
                                      </p:cBhvr>
                                    </p:animEffect>
                                    <p:set>
                                      <p:cBhvr>
                                        <p:cTn id="37" dur="1" fill="hold">
                                          <p:stCondLst>
                                            <p:cond delay="1499"/>
                                          </p:stCondLst>
                                        </p:cTn>
                                        <p:tgtEl>
                                          <p:spTgt spid="3">
                                            <p:txEl>
                                              <p:pRg st="10" end="1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500"/>
                                        <p:tgtEl>
                                          <p:spTgt spid="3">
                                            <p:txEl>
                                              <p:pRg st="11" end="11"/>
                                            </p:txEl>
                                          </p:spTgt>
                                        </p:tgtEl>
                                      </p:cBhvr>
                                    </p:animEffect>
                                    <p:set>
                                      <p:cBhvr>
                                        <p:cTn id="40" dur="1" fill="hold">
                                          <p:stCondLst>
                                            <p:cond delay="1499"/>
                                          </p:stCondLst>
                                        </p:cTn>
                                        <p:tgtEl>
                                          <p:spTgt spid="3">
                                            <p:txEl>
                                              <p:pRg st="11" end="11"/>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500"/>
                                        <p:tgtEl>
                                          <p:spTgt spid="3">
                                            <p:txEl>
                                              <p:pRg st="12" end="12"/>
                                            </p:txEl>
                                          </p:spTgt>
                                        </p:tgtEl>
                                      </p:cBhvr>
                                    </p:animEffect>
                                    <p:set>
                                      <p:cBhvr>
                                        <p:cTn id="43" dur="1" fill="hold">
                                          <p:stCondLst>
                                            <p:cond delay="1499"/>
                                          </p:stCondLst>
                                        </p:cTn>
                                        <p:tgtEl>
                                          <p:spTgt spid="3">
                                            <p:txEl>
                                              <p:pRg st="12" end="12"/>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500"/>
                                        <p:tgtEl>
                                          <p:spTgt spid="3">
                                            <p:txEl>
                                              <p:pRg st="13" end="13"/>
                                            </p:txEl>
                                          </p:spTgt>
                                        </p:tgtEl>
                                      </p:cBhvr>
                                    </p:animEffect>
                                    <p:set>
                                      <p:cBhvr>
                                        <p:cTn id="46" dur="1" fill="hold">
                                          <p:stCondLst>
                                            <p:cond delay="1499"/>
                                          </p:stCondLst>
                                        </p:cTn>
                                        <p:tgtEl>
                                          <p:spTgt spid="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4" name="Title 3"/>
          <p:cNvSpPr>
            <a:spLocks noGrp="1"/>
          </p:cNvSpPr>
          <p:nvPr>
            <p:ph type="title"/>
          </p:nvPr>
        </p:nvSpPr>
        <p:spPr/>
        <p:txBody>
          <a:bodyPr/>
          <a:lstStyle/>
          <a:p>
            <a:r>
              <a:rPr lang="en-US" dirty="0" err="1" smtClean="0"/>
              <a:t>Shaders</a:t>
            </a:r>
            <a:endParaRPr lang="en-US" dirty="0"/>
          </a:p>
        </p:txBody>
      </p:sp>
    </p:spTree>
    <p:extLst>
      <p:ext uri="{BB962C8B-B14F-4D97-AF65-F5344CB8AC3E}">
        <p14:creationId xmlns:p14="http://schemas.microsoft.com/office/powerpoint/2010/main" val="2415806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3237" y="1363662"/>
            <a:ext cx="3276600" cy="5181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Audio Support </a:t>
            </a:r>
            <a:endParaRPr lang="en-US" dirty="0"/>
          </a:p>
        </p:txBody>
      </p:sp>
      <p:sp>
        <p:nvSpPr>
          <p:cNvPr id="3" name="Content Placeholder 2"/>
          <p:cNvSpPr>
            <a:spLocks noGrp="1"/>
          </p:cNvSpPr>
          <p:nvPr>
            <p:ph idx="1"/>
          </p:nvPr>
        </p:nvSpPr>
        <p:spPr>
          <a:xfrm>
            <a:off x="579437" y="1363662"/>
            <a:ext cx="3200400" cy="4419600"/>
          </a:xfrm>
        </p:spPr>
        <p:txBody>
          <a:bodyPr>
            <a:normAutofit/>
          </a:bodyPr>
          <a:lstStyle/>
          <a:p>
            <a:pPr fontAlgn="ctr"/>
            <a:r>
              <a:rPr lang="en-US" dirty="0" smtClean="0">
                <a:gradFill>
                  <a:gsLst>
                    <a:gs pos="0">
                      <a:schemeClr val="bg1"/>
                    </a:gs>
                    <a:gs pos="100000">
                      <a:schemeClr val="bg1"/>
                    </a:gs>
                  </a:gsLst>
                  <a:lin ang="5400000" scaled="0"/>
                </a:gradFill>
              </a:rPr>
              <a:t>Sound effects</a:t>
            </a:r>
          </a:p>
          <a:p>
            <a:pPr fontAlgn="ctr"/>
            <a:endParaRPr lang="en-US" sz="1600" dirty="0" smtClean="0">
              <a:gradFill>
                <a:gsLst>
                  <a:gs pos="0">
                    <a:schemeClr val="bg1"/>
                  </a:gs>
                  <a:gs pos="100000">
                    <a:schemeClr val="bg1"/>
                  </a:gs>
                </a:gsLst>
                <a:lin ang="5400000" scaled="0"/>
              </a:gradFill>
            </a:endParaRPr>
          </a:p>
          <a:p>
            <a:pPr lvl="1" fontAlgn="ctr"/>
            <a:r>
              <a:rPr lang="en-US" sz="2000" dirty="0">
                <a:gradFill>
                  <a:gsLst>
                    <a:gs pos="0">
                      <a:schemeClr val="bg1"/>
                    </a:gs>
                    <a:gs pos="100000">
                      <a:schemeClr val="bg1"/>
                    </a:gs>
                  </a:gsLst>
                  <a:lin ang="5400000" scaled="0"/>
                </a:gradFill>
              </a:rPr>
              <a:t>Looping, 3D positioning, DSP effects, etc </a:t>
            </a:r>
          </a:p>
          <a:p>
            <a:pPr lvl="1" fontAlgn="ctr"/>
            <a:r>
              <a:rPr lang="en-US" sz="2000" dirty="0" smtClean="0">
                <a:gradFill>
                  <a:gsLst>
                    <a:gs pos="0">
                      <a:schemeClr val="bg1"/>
                    </a:gs>
                    <a:gs pos="100000">
                      <a:schemeClr val="bg1"/>
                    </a:gs>
                  </a:gsLst>
                  <a:lin ang="5400000" scaled="0"/>
                </a:gradFill>
              </a:rPr>
              <a:t>Many </a:t>
            </a:r>
            <a:r>
              <a:rPr lang="en-US" sz="2000" dirty="0">
                <a:gradFill>
                  <a:gsLst>
                    <a:gs pos="0">
                      <a:schemeClr val="bg1"/>
                    </a:gs>
                    <a:gs pos="100000">
                      <a:schemeClr val="bg1"/>
                    </a:gs>
                  </a:gsLst>
                  <a:lin ang="5400000" scaled="0"/>
                </a:gradFill>
              </a:rPr>
              <a:t>at once</a:t>
            </a:r>
          </a:p>
          <a:p>
            <a:pPr lvl="1" fontAlgn="ctr"/>
            <a:r>
              <a:rPr lang="en-US" sz="2000" dirty="0" smtClean="0">
                <a:gradFill>
                  <a:gsLst>
                    <a:gs pos="0">
                      <a:schemeClr val="bg1"/>
                    </a:gs>
                    <a:gs pos="100000">
                      <a:schemeClr val="bg1"/>
                    </a:gs>
                  </a:gsLst>
                  <a:lin ang="5400000" scaled="0"/>
                </a:gradFill>
              </a:rPr>
              <a:t>In-memory </a:t>
            </a:r>
            <a:r>
              <a:rPr lang="en-US" sz="2000" dirty="0">
                <a:gradFill>
                  <a:gsLst>
                    <a:gs pos="0">
                      <a:schemeClr val="bg1"/>
                    </a:gs>
                    <a:gs pos="100000">
                      <a:schemeClr val="bg1"/>
                    </a:gs>
                  </a:gsLst>
                  <a:lin ang="5400000" scaled="0"/>
                </a:gradFill>
              </a:rPr>
              <a:t>PCM or </a:t>
            </a:r>
            <a:r>
              <a:rPr lang="en-US" sz="2000" dirty="0" smtClean="0">
                <a:gradFill>
                  <a:gsLst>
                    <a:gs pos="0">
                      <a:schemeClr val="bg1"/>
                    </a:gs>
                    <a:gs pos="100000">
                      <a:schemeClr val="bg1"/>
                    </a:gs>
                  </a:gsLst>
                  <a:lin ang="5400000" scaled="0"/>
                </a:gradFill>
              </a:rPr>
              <a:t/>
            </a:r>
            <a:br>
              <a:rPr lang="en-US" sz="2000" dirty="0" smtClean="0">
                <a:gradFill>
                  <a:gsLst>
                    <a:gs pos="0">
                      <a:schemeClr val="bg1"/>
                    </a:gs>
                    <a:gs pos="100000">
                      <a:schemeClr val="bg1"/>
                    </a:gs>
                  </a:gsLst>
                  <a:lin ang="5400000" scaled="0"/>
                </a:gradFill>
              </a:rPr>
            </a:br>
            <a:r>
              <a:rPr lang="en-US" sz="2000" dirty="0" smtClean="0">
                <a:gradFill>
                  <a:gsLst>
                    <a:gs pos="0">
                      <a:schemeClr val="bg1"/>
                    </a:gs>
                    <a:gs pos="100000">
                      <a:schemeClr val="bg1"/>
                    </a:gs>
                  </a:gsLst>
                  <a:lin ang="5400000" scaled="0"/>
                </a:gradFill>
              </a:rPr>
              <a:t>ADPCM </a:t>
            </a:r>
            <a:r>
              <a:rPr lang="en-US" sz="2000" dirty="0">
                <a:gradFill>
                  <a:gsLst>
                    <a:gs pos="0">
                      <a:schemeClr val="bg1"/>
                    </a:gs>
                    <a:gs pos="100000">
                      <a:schemeClr val="bg1"/>
                    </a:gs>
                  </a:gsLst>
                  <a:lin ang="5400000" scaled="0"/>
                </a:gradFill>
              </a:rPr>
              <a:t>data</a:t>
            </a:r>
          </a:p>
          <a:p>
            <a:pPr lvl="1" fontAlgn="ctr"/>
            <a:endParaRPr lang="en-US" dirty="0" smtClean="0">
              <a:gradFill>
                <a:gsLst>
                  <a:gs pos="0">
                    <a:schemeClr val="bg1"/>
                  </a:gs>
                  <a:gs pos="100000">
                    <a:schemeClr val="bg1"/>
                  </a:gs>
                </a:gsLst>
                <a:lin ang="5400000" scaled="0"/>
              </a:gradFill>
            </a:endParaRPr>
          </a:p>
          <a:p>
            <a:pPr lvl="1" fontAlgn="ctr"/>
            <a:endParaRPr lang="en-US" sz="3200" dirty="0">
              <a:gradFill>
                <a:gsLst>
                  <a:gs pos="0">
                    <a:schemeClr val="bg1"/>
                  </a:gs>
                  <a:gs pos="100000">
                    <a:schemeClr val="bg1"/>
                  </a:gs>
                </a:gsLst>
                <a:lin ang="5400000" scaled="0"/>
              </a:gradFill>
            </a:endParaRPr>
          </a:p>
        </p:txBody>
      </p:sp>
      <p:sp>
        <p:nvSpPr>
          <p:cNvPr id="5" name="TextBox 4"/>
          <p:cNvSpPr txBox="1"/>
          <p:nvPr/>
        </p:nvSpPr>
        <p:spPr>
          <a:xfrm>
            <a:off x="655637" y="5859462"/>
            <a:ext cx="3276600" cy="646331"/>
          </a:xfrm>
          <a:prstGeom prst="rect">
            <a:avLst/>
          </a:prstGeom>
          <a:noFill/>
        </p:spPr>
        <p:txBody>
          <a:bodyPr wrap="square" rtlCol="0">
            <a:spAutoFit/>
          </a:bodyPr>
          <a:lstStyle/>
          <a:p>
            <a:r>
              <a:rPr lang="en-US" sz="3600" dirty="0">
                <a:gradFill>
                  <a:gsLst>
                    <a:gs pos="0">
                      <a:srgbClr val="FFFFFF"/>
                    </a:gs>
                    <a:gs pos="100000">
                      <a:srgbClr val="FFFFFF"/>
                    </a:gs>
                  </a:gsLst>
                  <a:lin ang="5400000" scaled="0"/>
                </a:gradFill>
                <a:latin typeface="Segoe UI Light"/>
              </a:rPr>
              <a:t>XAudio2</a:t>
            </a:r>
          </a:p>
        </p:txBody>
      </p:sp>
      <p:grpSp>
        <p:nvGrpSpPr>
          <p:cNvPr id="8" name="Group 7"/>
          <p:cNvGrpSpPr/>
          <p:nvPr/>
        </p:nvGrpSpPr>
        <p:grpSpPr>
          <a:xfrm>
            <a:off x="4008437" y="1363662"/>
            <a:ext cx="3962400" cy="5181600"/>
            <a:chOff x="4008437" y="1363662"/>
            <a:chExt cx="3962400" cy="5181600"/>
          </a:xfrm>
        </p:grpSpPr>
        <p:sp>
          <p:nvSpPr>
            <p:cNvPr id="12" name="Rectangle 11"/>
            <p:cNvSpPr/>
            <p:nvPr/>
          </p:nvSpPr>
          <p:spPr bwMode="auto">
            <a:xfrm>
              <a:off x="4008437" y="1363662"/>
              <a:ext cx="3962400" cy="5181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2"/>
            <p:cNvSpPr txBox="1">
              <a:spLocks/>
            </p:cNvSpPr>
            <p:nvPr/>
          </p:nvSpPr>
          <p:spPr>
            <a:xfrm>
              <a:off x="4084637" y="1516062"/>
              <a:ext cx="3791796" cy="4267200"/>
            </a:xfrm>
            <a:prstGeom prst="rect">
              <a:avLst/>
            </a:prstGeom>
          </p:spPr>
          <p:txBody>
            <a:bodyPr vert="horz" lIns="124358" tIns="62179" rIns="124358" bIns="62179" rtlCol="0">
              <a:normAutofit/>
            </a:bodyPr>
            <a:lstStyle>
              <a:lvl1pPr marL="233363" indent="-233363" algn="l" defTabSz="914400" rtl="0" eaLnBrk="1" latinLnBrk="0" hangingPunct="1">
                <a:lnSpc>
                  <a:spcPct val="90000"/>
                </a:lnSpc>
                <a:spcBef>
                  <a:spcPts val="600"/>
                </a:spcBef>
                <a:buClrTx/>
                <a:buSzPct val="80000"/>
                <a:buFont typeface="Wingdings" pitchFamily="2" charset="2"/>
                <a:buChar char="§"/>
                <a:defRPr sz="2400" kern="0" spc="0" baseline="0">
                  <a:solidFill>
                    <a:schemeClr val="tx1"/>
                  </a:solidFill>
                  <a:latin typeface="+mn-lt"/>
                  <a:ea typeface="+mn-ea"/>
                  <a:cs typeface="+mn-cs"/>
                </a:defRPr>
              </a:lvl1pPr>
              <a:lvl2pPr marL="690563" indent="-233363"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2pPr>
              <a:lvl3pPr marL="11430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3pPr>
              <a:lvl4pPr marL="16002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4pPr>
              <a:lvl5pPr marL="20574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Wingdings" pitchFamily="2" charset="2"/>
                <a:buNone/>
              </a:pPr>
              <a:r>
                <a:rPr lang="en-US" sz="3600" kern="1200" dirty="0" smtClean="0">
                  <a:gradFill>
                    <a:gsLst>
                      <a:gs pos="0">
                        <a:srgbClr val="FFFFFF"/>
                      </a:gs>
                      <a:gs pos="100000">
                        <a:srgbClr val="FFFFFF"/>
                      </a:gs>
                    </a:gsLst>
                    <a:lin ang="5400000" scaled="0"/>
                  </a:gradFill>
                  <a:latin typeface="Segoe UI Light"/>
                </a:rPr>
                <a:t>Background music</a:t>
              </a:r>
            </a:p>
            <a:p>
              <a:pPr marL="0" indent="0" fontAlgn="ctr">
                <a:buFont typeface="Wingdings" pitchFamily="2" charset="2"/>
                <a:buNone/>
              </a:pPr>
              <a:endParaRPr lang="en-US" sz="1600" kern="1200" dirty="0" smtClean="0">
                <a:gradFill>
                  <a:gsLst>
                    <a:gs pos="0">
                      <a:srgbClr val="FFFFFF"/>
                    </a:gs>
                    <a:gs pos="100000">
                      <a:srgbClr val="FFFFFF"/>
                    </a:gs>
                  </a:gsLst>
                  <a:lin ang="5400000" scaled="0"/>
                </a:gradFill>
                <a:latin typeface="Segoe UI Light"/>
              </a:endParaRPr>
            </a:p>
            <a:p>
              <a:pPr marL="0" indent="0" fontAlgn="ctr">
                <a:buFont typeface="Wingdings" pitchFamily="2" charset="2"/>
                <a:buNone/>
              </a:pPr>
              <a:r>
                <a:rPr lang="en-US" sz="2000" kern="1200" dirty="0" smtClean="0">
                  <a:gradFill>
                    <a:gsLst>
                      <a:gs pos="0">
                        <a:srgbClr val="FFFFFF"/>
                      </a:gs>
                      <a:gs pos="100000">
                        <a:srgbClr val="FFFFFF"/>
                      </a:gs>
                    </a:gsLst>
                    <a:lin ang="5400000" scaled="0"/>
                  </a:gradFill>
                </a:rPr>
                <a:t>One </a:t>
              </a:r>
              <a:r>
                <a:rPr lang="en-US" sz="2000" kern="1200" dirty="0">
                  <a:gradFill>
                    <a:gsLst>
                      <a:gs pos="0">
                        <a:srgbClr val="FFFFFF"/>
                      </a:gs>
                      <a:gs pos="100000">
                        <a:srgbClr val="FFFFFF"/>
                      </a:gs>
                    </a:gsLst>
                    <a:lin ang="5400000" scaled="0"/>
                  </a:gradFill>
                </a:rPr>
                <a:t>at a </a:t>
              </a:r>
              <a:r>
                <a:rPr lang="en-US" sz="2000" kern="1200" dirty="0" smtClean="0">
                  <a:gradFill>
                    <a:gsLst>
                      <a:gs pos="0">
                        <a:srgbClr val="FFFFFF"/>
                      </a:gs>
                      <a:gs pos="100000">
                        <a:srgbClr val="FFFFFF"/>
                      </a:gs>
                    </a:gsLst>
                    <a:lin ang="5400000" scaled="0"/>
                  </a:gradFill>
                </a:rPr>
                <a:t>time</a:t>
              </a:r>
            </a:p>
            <a:p>
              <a:pPr marL="0" indent="0" fontAlgn="ctr">
                <a:buFont typeface="Wingdings" pitchFamily="2" charset="2"/>
                <a:buNone/>
              </a:pPr>
              <a:r>
                <a:rPr lang="en-US" sz="2000" kern="1200" dirty="0">
                  <a:gradFill>
                    <a:gsLst>
                      <a:gs pos="0">
                        <a:srgbClr val="FFFFFF"/>
                      </a:gs>
                      <a:gs pos="100000">
                        <a:srgbClr val="FFFFFF"/>
                      </a:gs>
                    </a:gsLst>
                    <a:lin ang="5400000" scaled="0"/>
                  </a:gradFill>
                </a:rPr>
                <a:t>Compressed </a:t>
              </a:r>
              <a:r>
                <a:rPr lang="en-US" sz="2000" kern="1200" dirty="0" smtClean="0">
                  <a:gradFill>
                    <a:gsLst>
                      <a:gs pos="0">
                        <a:srgbClr val="FFFFFF"/>
                      </a:gs>
                      <a:gs pos="100000">
                        <a:srgbClr val="FFFFFF"/>
                      </a:gs>
                    </a:gsLst>
                    <a:lin ang="5400000" scaled="0"/>
                  </a:gradFill>
                </a:rPr>
                <a:t>(</a:t>
              </a:r>
              <a:r>
                <a:rPr lang="en-US" sz="2000" kern="1200" dirty="0">
                  <a:gradFill>
                    <a:gsLst>
                      <a:gs pos="0">
                        <a:srgbClr val="FFFFFF"/>
                      </a:gs>
                      <a:gs pos="100000">
                        <a:srgbClr val="FFFFFF"/>
                      </a:gs>
                    </a:gsLst>
                    <a:lin ang="5400000" scaled="0"/>
                  </a:gradFill>
                </a:rPr>
                <a:t>MP3, WMA</a:t>
              </a:r>
              <a:r>
                <a:rPr lang="en-US" sz="2000" kern="1200" dirty="0" smtClean="0">
                  <a:gradFill>
                    <a:gsLst>
                      <a:gs pos="0">
                        <a:srgbClr val="FFFFFF"/>
                      </a:gs>
                      <a:gs pos="100000">
                        <a:srgbClr val="FFFFFF"/>
                      </a:gs>
                    </a:gsLst>
                    <a:lin ang="5400000" scaled="0"/>
                  </a:gradFill>
                </a:rPr>
                <a:t>)</a:t>
              </a:r>
            </a:p>
            <a:p>
              <a:pPr marL="0" indent="0" fontAlgn="ctr">
                <a:buFont typeface="Wingdings" pitchFamily="2" charset="2"/>
                <a:buNone/>
              </a:pPr>
              <a:r>
                <a:rPr lang="en-US" sz="2000" kern="1200" dirty="0">
                  <a:gradFill>
                    <a:gsLst>
                      <a:gs pos="0">
                        <a:srgbClr val="FFFFFF"/>
                      </a:gs>
                      <a:gs pos="100000">
                        <a:srgbClr val="FFFFFF"/>
                      </a:gs>
                    </a:gsLst>
                    <a:lin ang="5400000" scaled="0"/>
                  </a:gradFill>
                </a:rPr>
                <a:t>Asynchronously streamed </a:t>
              </a:r>
              <a:r>
                <a:rPr lang="en-US" sz="2000" kern="1200" dirty="0" smtClean="0">
                  <a:gradFill>
                    <a:gsLst>
                      <a:gs pos="0">
                        <a:srgbClr val="FFFFFF"/>
                      </a:gs>
                      <a:gs pos="100000">
                        <a:srgbClr val="FFFFFF"/>
                      </a:gs>
                    </a:gsLst>
                    <a:lin ang="5400000" scaled="0"/>
                  </a:gradFill>
                </a:rPr>
                <a:t/>
              </a:r>
              <a:br>
                <a:rPr lang="en-US" sz="2000" kern="1200" dirty="0" smtClean="0">
                  <a:gradFill>
                    <a:gsLst>
                      <a:gs pos="0">
                        <a:srgbClr val="FFFFFF"/>
                      </a:gs>
                      <a:gs pos="100000">
                        <a:srgbClr val="FFFFFF"/>
                      </a:gs>
                    </a:gsLst>
                    <a:lin ang="5400000" scaled="0"/>
                  </a:gradFill>
                </a:rPr>
              </a:br>
              <a:r>
                <a:rPr lang="en-US" sz="2000" kern="1200" dirty="0" smtClean="0">
                  <a:gradFill>
                    <a:gsLst>
                      <a:gs pos="0">
                        <a:srgbClr val="FFFFFF"/>
                      </a:gs>
                      <a:gs pos="100000">
                        <a:srgbClr val="FFFFFF"/>
                      </a:gs>
                    </a:gsLst>
                    <a:lin ang="5400000" scaled="0"/>
                  </a:gradFill>
                </a:rPr>
                <a:t>from </a:t>
              </a:r>
              <a:r>
                <a:rPr lang="en-US" sz="2000" kern="1200" dirty="0">
                  <a:gradFill>
                    <a:gsLst>
                      <a:gs pos="0">
                        <a:srgbClr val="FFFFFF"/>
                      </a:gs>
                      <a:gs pos="100000">
                        <a:srgbClr val="FFFFFF"/>
                      </a:gs>
                    </a:gsLst>
                    <a:lin ang="5400000" scaled="0"/>
                  </a:gradFill>
                </a:rPr>
                <a:t>the </a:t>
              </a:r>
              <a:r>
                <a:rPr lang="en-US" sz="2000" kern="1200" dirty="0" err="1" smtClean="0">
                  <a:gradFill>
                    <a:gsLst>
                      <a:gs pos="0">
                        <a:srgbClr val="FFFFFF"/>
                      </a:gs>
                      <a:gs pos="100000">
                        <a:srgbClr val="FFFFFF"/>
                      </a:gs>
                    </a:gsLst>
                    <a:lin ang="5400000" scaled="0"/>
                  </a:gradFill>
                </a:rPr>
                <a:t>filesystem</a:t>
              </a:r>
              <a:r>
                <a:rPr lang="en-US" sz="2000" kern="1200" dirty="0" smtClean="0">
                  <a:gradFill>
                    <a:gsLst>
                      <a:gs pos="0">
                        <a:srgbClr val="FFFFFF"/>
                      </a:gs>
                      <a:gs pos="100000">
                        <a:srgbClr val="FFFFFF"/>
                      </a:gs>
                    </a:gsLst>
                    <a:lin ang="5400000" scaled="0"/>
                  </a:gradFill>
                </a:rPr>
                <a:t> or URI</a:t>
              </a:r>
              <a:endParaRPr lang="en-US" sz="2000" kern="1200" dirty="0">
                <a:gradFill>
                  <a:gsLst>
                    <a:gs pos="0">
                      <a:srgbClr val="FFFFFF"/>
                    </a:gs>
                    <a:gs pos="100000">
                      <a:srgbClr val="FFFFFF"/>
                    </a:gs>
                  </a:gsLst>
                  <a:lin ang="5400000" scaled="0"/>
                </a:gradFill>
              </a:endParaRPr>
            </a:p>
            <a:p>
              <a:pPr marL="0" indent="0" defTabSz="914166" fontAlgn="ctr">
                <a:spcBef>
                  <a:spcPct val="20000"/>
                </a:spcBef>
                <a:buFont typeface="Wingdings" pitchFamily="2" charset="2"/>
                <a:buNone/>
              </a:pPr>
              <a:endParaRPr lang="en-US" sz="2800" dirty="0">
                <a:gradFill>
                  <a:gsLst>
                    <a:gs pos="0">
                      <a:srgbClr val="FFFFFF"/>
                    </a:gs>
                    <a:gs pos="100000">
                      <a:srgbClr val="FFFFFF"/>
                    </a:gs>
                  </a:gsLst>
                  <a:lin ang="5400000" scaled="0"/>
                </a:gradFill>
              </a:endParaRPr>
            </a:p>
            <a:p>
              <a:pPr marL="0" indent="0" defTabSz="914166" fontAlgn="ctr">
                <a:spcBef>
                  <a:spcPct val="20000"/>
                </a:spcBef>
                <a:buFont typeface="Wingdings" pitchFamily="2" charset="2"/>
                <a:buNone/>
              </a:pPr>
              <a:endParaRPr lang="en-US" sz="2800" dirty="0" smtClean="0">
                <a:gradFill>
                  <a:gsLst>
                    <a:gs pos="0">
                      <a:srgbClr val="FFFFFF"/>
                    </a:gs>
                    <a:gs pos="100000">
                      <a:srgbClr val="FFFFFF"/>
                    </a:gs>
                  </a:gsLst>
                  <a:lin ang="5400000" scaled="0"/>
                </a:gradFill>
              </a:endParaRPr>
            </a:p>
            <a:p>
              <a:pPr marL="1028582" lvl="2" indent="-571500" defTabSz="914166" fontAlgn="ctr">
                <a:spcBef>
                  <a:spcPct val="20000"/>
                </a:spcBef>
                <a:buFont typeface="Arial" pitchFamily="34" charset="0"/>
                <a:buChar char="•"/>
              </a:pPr>
              <a:endParaRPr lang="en-US" kern="1200" dirty="0">
                <a:gradFill>
                  <a:gsLst>
                    <a:gs pos="0">
                      <a:srgbClr val="505050"/>
                    </a:gs>
                    <a:gs pos="100000">
                      <a:srgbClr val="505050"/>
                    </a:gs>
                  </a:gsLst>
                  <a:lin ang="5400000" scaled="0"/>
                </a:gradFill>
              </a:endParaRPr>
            </a:p>
          </p:txBody>
        </p:sp>
        <p:sp>
          <p:nvSpPr>
            <p:cNvPr id="15" name="TextBox 14"/>
            <p:cNvSpPr txBox="1"/>
            <p:nvPr/>
          </p:nvSpPr>
          <p:spPr>
            <a:xfrm>
              <a:off x="4160837" y="5859462"/>
              <a:ext cx="3639396" cy="646331"/>
            </a:xfrm>
            <a:prstGeom prst="rect">
              <a:avLst/>
            </a:prstGeom>
            <a:noFill/>
          </p:spPr>
          <p:txBody>
            <a:bodyPr wrap="square" rtlCol="0">
              <a:spAutoFit/>
            </a:bodyPr>
            <a:lstStyle/>
            <a:p>
              <a:r>
                <a:rPr lang="en-US" sz="3600" dirty="0" err="1" smtClean="0">
                  <a:gradFill>
                    <a:gsLst>
                      <a:gs pos="0">
                        <a:srgbClr val="FFFFFF"/>
                      </a:gs>
                      <a:gs pos="100000">
                        <a:srgbClr val="FFFFFF"/>
                      </a:gs>
                    </a:gsLst>
                    <a:lin ang="5400000" scaled="0"/>
                  </a:gradFill>
                  <a:latin typeface="Segoe UI Light"/>
                </a:rPr>
                <a:t>IMFMediaEngine</a:t>
              </a:r>
              <a:endParaRPr lang="en-US" sz="3600" dirty="0">
                <a:gradFill>
                  <a:gsLst>
                    <a:gs pos="0">
                      <a:srgbClr val="FFFFFF"/>
                    </a:gs>
                    <a:gs pos="100000">
                      <a:srgbClr val="FFFFFF"/>
                    </a:gs>
                  </a:gsLst>
                  <a:lin ang="5400000" scaled="0"/>
                </a:gradFill>
                <a:latin typeface="Segoe UI Light"/>
              </a:endParaRPr>
            </a:p>
          </p:txBody>
        </p:sp>
      </p:grpSp>
      <p:grpSp>
        <p:nvGrpSpPr>
          <p:cNvPr id="9" name="Group 8"/>
          <p:cNvGrpSpPr/>
          <p:nvPr/>
        </p:nvGrpSpPr>
        <p:grpSpPr>
          <a:xfrm>
            <a:off x="8199437" y="1363662"/>
            <a:ext cx="3910780" cy="5181600"/>
            <a:chOff x="8199437" y="1363662"/>
            <a:chExt cx="3910780" cy="5181600"/>
          </a:xfrm>
        </p:grpSpPr>
        <p:sp>
          <p:nvSpPr>
            <p:cNvPr id="13" name="Rectangle 12"/>
            <p:cNvSpPr/>
            <p:nvPr/>
          </p:nvSpPr>
          <p:spPr bwMode="auto">
            <a:xfrm>
              <a:off x="8199437" y="1363662"/>
              <a:ext cx="3810000" cy="5181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Content Placeholder 2"/>
            <p:cNvSpPr txBox="1">
              <a:spLocks/>
            </p:cNvSpPr>
            <p:nvPr/>
          </p:nvSpPr>
          <p:spPr>
            <a:xfrm>
              <a:off x="8275637" y="1516062"/>
              <a:ext cx="3834580" cy="4267200"/>
            </a:xfrm>
            <a:prstGeom prst="rect">
              <a:avLst/>
            </a:prstGeom>
          </p:spPr>
          <p:txBody>
            <a:bodyPr vert="horz" lIns="124358" tIns="62179" rIns="124358" bIns="62179" rtlCol="0">
              <a:normAutofit/>
            </a:bodyPr>
            <a:lstStyle>
              <a:lvl1pPr marL="233363" indent="-233363" algn="l" defTabSz="914400" rtl="0" eaLnBrk="1" latinLnBrk="0" hangingPunct="1">
                <a:lnSpc>
                  <a:spcPct val="90000"/>
                </a:lnSpc>
                <a:spcBef>
                  <a:spcPts val="600"/>
                </a:spcBef>
                <a:buClrTx/>
                <a:buSzPct val="80000"/>
                <a:buFont typeface="Wingdings" pitchFamily="2" charset="2"/>
                <a:buChar char="§"/>
                <a:defRPr sz="2400" kern="0" spc="0" baseline="0">
                  <a:solidFill>
                    <a:schemeClr val="tx1"/>
                  </a:solidFill>
                  <a:latin typeface="+mn-lt"/>
                  <a:ea typeface="+mn-ea"/>
                  <a:cs typeface="+mn-cs"/>
                </a:defRPr>
              </a:lvl1pPr>
              <a:lvl2pPr marL="690563" indent="-233363"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2pPr>
              <a:lvl3pPr marL="11430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3pPr>
              <a:lvl4pPr marL="16002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4pPr>
              <a:lvl5pPr marL="2057400" indent="-228600" algn="l" defTabSz="914400" rtl="0" eaLnBrk="1" latinLnBrk="0" hangingPunct="1">
                <a:lnSpc>
                  <a:spcPct val="90000"/>
                </a:lnSpc>
                <a:spcBef>
                  <a:spcPts val="600"/>
                </a:spcBef>
                <a:buClrTx/>
                <a:buSzPct val="80000"/>
                <a:buFont typeface="Wingdings" pitchFamily="2" charset="2"/>
                <a:buChar char="§"/>
                <a:defRPr sz="2400" kern="0" spc="0" baseline="0">
                  <a:solidFill>
                    <a:srgbClr val="A5A5A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Wingdings" pitchFamily="2" charset="2"/>
                <a:buNone/>
              </a:pPr>
              <a:r>
                <a:rPr lang="en-US" sz="3600" kern="1200" dirty="0">
                  <a:gradFill>
                    <a:gsLst>
                      <a:gs pos="0">
                        <a:srgbClr val="FFFFFF"/>
                      </a:gs>
                      <a:gs pos="100000">
                        <a:srgbClr val="FFFFFF"/>
                      </a:gs>
                    </a:gsLst>
                    <a:lin ang="5400000" scaled="0"/>
                  </a:gradFill>
                  <a:latin typeface="Segoe UI Light"/>
                </a:rPr>
                <a:t>Raw PCM </a:t>
              </a:r>
              <a:r>
                <a:rPr lang="en-US" sz="3600" kern="1200" dirty="0" smtClean="0">
                  <a:gradFill>
                    <a:gsLst>
                      <a:gs pos="0">
                        <a:srgbClr val="FFFFFF"/>
                      </a:gs>
                      <a:gs pos="100000">
                        <a:srgbClr val="FFFFFF"/>
                      </a:gs>
                    </a:gsLst>
                    <a:lin ang="5400000" scaled="0"/>
                  </a:gradFill>
                  <a:latin typeface="Segoe UI Light"/>
                </a:rPr>
                <a:t>streams</a:t>
              </a:r>
            </a:p>
            <a:p>
              <a:pPr marL="0" indent="0" fontAlgn="ctr">
                <a:buFont typeface="Wingdings" pitchFamily="2" charset="2"/>
                <a:buNone/>
              </a:pPr>
              <a:endParaRPr lang="en-US" sz="1600" kern="1200" dirty="0">
                <a:gradFill>
                  <a:gsLst>
                    <a:gs pos="0">
                      <a:srgbClr val="FFFFFF"/>
                    </a:gs>
                    <a:gs pos="100000">
                      <a:srgbClr val="FFFFFF"/>
                    </a:gs>
                  </a:gsLst>
                  <a:lin ang="5400000" scaled="0"/>
                </a:gradFill>
                <a:latin typeface="Segoe UI Light"/>
              </a:endParaRPr>
            </a:p>
            <a:p>
              <a:pPr marL="0" indent="0" fontAlgn="ctr">
                <a:buFont typeface="Wingdings" pitchFamily="2" charset="2"/>
                <a:buNone/>
              </a:pPr>
              <a:r>
                <a:rPr lang="en-US" sz="2000" kern="1200" dirty="0" smtClean="0">
                  <a:gradFill>
                    <a:gsLst>
                      <a:gs pos="0">
                        <a:srgbClr val="FFFFFF"/>
                      </a:gs>
                      <a:gs pos="100000">
                        <a:srgbClr val="FFFFFF"/>
                      </a:gs>
                    </a:gsLst>
                    <a:lin ang="5400000" scaled="0"/>
                  </a:gradFill>
                </a:rPr>
                <a:t>Render </a:t>
              </a:r>
              <a:r>
                <a:rPr lang="en-US" sz="2000" kern="1200" dirty="0">
                  <a:gradFill>
                    <a:gsLst>
                      <a:gs pos="0">
                        <a:srgbClr val="FFFFFF"/>
                      </a:gs>
                      <a:gs pos="100000">
                        <a:srgbClr val="FFFFFF"/>
                      </a:gs>
                    </a:gsLst>
                    <a:lin ang="5400000" scaled="0"/>
                  </a:gradFill>
                </a:rPr>
                <a:t>&amp; capture </a:t>
              </a:r>
              <a:endParaRPr lang="en-US" sz="2000" kern="1200" dirty="0" smtClean="0">
                <a:gradFill>
                  <a:gsLst>
                    <a:gs pos="0">
                      <a:srgbClr val="FFFFFF"/>
                    </a:gs>
                    <a:gs pos="100000">
                      <a:srgbClr val="FFFFFF"/>
                    </a:gs>
                  </a:gsLst>
                  <a:lin ang="5400000" scaled="0"/>
                </a:gradFill>
              </a:endParaRPr>
            </a:p>
            <a:p>
              <a:pPr marL="0" indent="0" fontAlgn="ctr">
                <a:buFont typeface="Wingdings" pitchFamily="2" charset="2"/>
                <a:buNone/>
              </a:pPr>
              <a:r>
                <a:rPr lang="en-US" sz="2000" kern="1200" dirty="0" smtClean="0">
                  <a:gradFill>
                    <a:gsLst>
                      <a:gs pos="0">
                        <a:srgbClr val="FFFFFF"/>
                      </a:gs>
                      <a:gs pos="100000">
                        <a:srgbClr val="FFFFFF"/>
                      </a:gs>
                    </a:gsLst>
                    <a:lin ang="5400000" scaled="0"/>
                  </a:gradFill>
                </a:rPr>
                <a:t>Low </a:t>
              </a:r>
              <a:r>
                <a:rPr lang="en-US" sz="2000" kern="1200" dirty="0">
                  <a:gradFill>
                    <a:gsLst>
                      <a:gs pos="0">
                        <a:srgbClr val="FFFFFF"/>
                      </a:gs>
                      <a:gs pos="100000">
                        <a:srgbClr val="FFFFFF"/>
                      </a:gs>
                    </a:gsLst>
                    <a:lin ang="5400000" scaled="0"/>
                  </a:gradFill>
                </a:rPr>
                <a:t>level </a:t>
              </a:r>
              <a:r>
                <a:rPr lang="en-US" sz="2000" kern="1200" dirty="0" smtClean="0">
                  <a:gradFill>
                    <a:gsLst>
                      <a:gs pos="0">
                        <a:srgbClr val="FFFFFF"/>
                      </a:gs>
                      <a:gs pos="100000">
                        <a:srgbClr val="FFFFFF"/>
                      </a:gs>
                    </a:gsLst>
                    <a:lin ang="5400000" scaled="0"/>
                  </a:gradFill>
                </a:rPr>
                <a:t>API</a:t>
              </a:r>
            </a:p>
            <a:p>
              <a:pPr marL="1028582" lvl="2" indent="-571500" defTabSz="914166" fontAlgn="ctr">
                <a:spcBef>
                  <a:spcPct val="20000"/>
                </a:spcBef>
                <a:buFont typeface="Arial" pitchFamily="34" charset="0"/>
                <a:buChar char="•"/>
              </a:pPr>
              <a:endParaRPr lang="en-US" kern="1200" dirty="0">
                <a:gradFill>
                  <a:gsLst>
                    <a:gs pos="0">
                      <a:srgbClr val="FFFFFF"/>
                    </a:gs>
                    <a:gs pos="100000">
                      <a:srgbClr val="FFFFFF"/>
                    </a:gs>
                  </a:gsLst>
                  <a:lin ang="5400000" scaled="0"/>
                </a:gradFill>
              </a:endParaRPr>
            </a:p>
            <a:p>
              <a:pPr marL="4645" lvl="1" indent="0" defTabSz="914166" fontAlgn="ctr">
                <a:spcBef>
                  <a:spcPct val="20000"/>
                </a:spcBef>
                <a:buFont typeface="Wingdings" pitchFamily="2" charset="2"/>
                <a:buNone/>
              </a:pPr>
              <a:endParaRPr lang="en-US" kern="1200" dirty="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smtClean="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smtClean="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smtClean="0">
                <a:gradFill>
                  <a:gsLst>
                    <a:gs pos="0">
                      <a:srgbClr val="505050"/>
                    </a:gs>
                    <a:gs pos="100000">
                      <a:srgbClr val="505050"/>
                    </a:gs>
                  </a:gsLst>
                  <a:lin ang="5400000" scaled="0"/>
                </a:gradFill>
              </a:endParaRPr>
            </a:p>
            <a:p>
              <a:pPr marL="4645" lvl="1" indent="0" defTabSz="914166" fontAlgn="ctr">
                <a:spcBef>
                  <a:spcPct val="20000"/>
                </a:spcBef>
                <a:buFont typeface="Wingdings" pitchFamily="2" charset="2"/>
                <a:buNone/>
              </a:pPr>
              <a:endParaRPr lang="en-US" kern="1200" dirty="0">
                <a:gradFill>
                  <a:gsLst>
                    <a:gs pos="0">
                      <a:srgbClr val="505050"/>
                    </a:gs>
                    <a:gs pos="100000">
                      <a:srgbClr val="505050"/>
                    </a:gs>
                  </a:gsLst>
                  <a:lin ang="5400000" scaled="0"/>
                </a:gradFill>
              </a:endParaRPr>
            </a:p>
            <a:p>
              <a:pPr marL="1028582" lvl="2" indent="-571500" defTabSz="914166" fontAlgn="ctr">
                <a:spcBef>
                  <a:spcPct val="20000"/>
                </a:spcBef>
                <a:buFont typeface="Arial" pitchFamily="34" charset="0"/>
                <a:buChar char="•"/>
              </a:pPr>
              <a:endParaRPr lang="en-US" kern="1200" dirty="0" smtClean="0">
                <a:gradFill>
                  <a:gsLst>
                    <a:gs pos="0">
                      <a:srgbClr val="505050"/>
                    </a:gs>
                    <a:gs pos="100000">
                      <a:srgbClr val="505050"/>
                    </a:gs>
                  </a:gsLst>
                  <a:lin ang="5400000" scaled="0"/>
                </a:gradFill>
              </a:endParaRPr>
            </a:p>
            <a:p>
              <a:pPr marL="1028582" lvl="2" indent="-571500" defTabSz="914166" fontAlgn="ctr">
                <a:spcBef>
                  <a:spcPct val="20000"/>
                </a:spcBef>
                <a:buFont typeface="Arial" pitchFamily="34" charset="0"/>
                <a:buChar char="•"/>
              </a:pPr>
              <a:endParaRPr lang="en-US" kern="1200" dirty="0">
                <a:gradFill>
                  <a:gsLst>
                    <a:gs pos="0">
                      <a:srgbClr val="505050"/>
                    </a:gs>
                    <a:gs pos="100000">
                      <a:srgbClr val="505050"/>
                    </a:gs>
                  </a:gsLst>
                  <a:lin ang="5400000" scaled="0"/>
                </a:gradFill>
              </a:endParaRPr>
            </a:p>
          </p:txBody>
        </p:sp>
        <p:sp>
          <p:nvSpPr>
            <p:cNvPr id="16" name="TextBox 15"/>
            <p:cNvSpPr txBox="1"/>
            <p:nvPr/>
          </p:nvSpPr>
          <p:spPr>
            <a:xfrm>
              <a:off x="8293841" y="5898931"/>
              <a:ext cx="3639396" cy="646331"/>
            </a:xfrm>
            <a:prstGeom prst="rect">
              <a:avLst/>
            </a:prstGeom>
            <a:noFill/>
          </p:spPr>
          <p:txBody>
            <a:bodyPr wrap="square" rtlCol="0">
              <a:spAutoFit/>
            </a:bodyPr>
            <a:lstStyle/>
            <a:p>
              <a:r>
                <a:rPr lang="en-US" sz="3600" dirty="0" smtClean="0">
                  <a:gradFill>
                    <a:gsLst>
                      <a:gs pos="0">
                        <a:srgbClr val="FFFFFF"/>
                      </a:gs>
                      <a:gs pos="100000">
                        <a:srgbClr val="FFFFFF"/>
                      </a:gs>
                    </a:gsLst>
                    <a:lin ang="5400000" scaled="0"/>
                  </a:gradFill>
                  <a:latin typeface="Segoe UI Light"/>
                </a:rPr>
                <a:t>WASAPI</a:t>
              </a:r>
              <a:endParaRPr lang="en-US" sz="3600" dirty="0">
                <a:gradFill>
                  <a:gsLst>
                    <a:gs pos="0">
                      <a:srgbClr val="FFFFFF"/>
                    </a:gs>
                    <a:gs pos="100000">
                      <a:srgbClr val="FFFFFF"/>
                    </a:gs>
                  </a:gsLst>
                  <a:lin ang="5400000" scaled="0"/>
                </a:gradFill>
                <a:latin typeface="Segoe UI Light"/>
              </a:endParaRPr>
            </a:p>
          </p:txBody>
        </p:sp>
      </p:grpSp>
    </p:spTree>
    <p:extLst>
      <p:ext uri="{BB962C8B-B14F-4D97-AF65-F5344CB8AC3E}">
        <p14:creationId xmlns:p14="http://schemas.microsoft.com/office/powerpoint/2010/main" val="1632186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in the Game World</a:t>
            </a:r>
            <a:endParaRPr lang="en-US" dirty="0"/>
          </a:p>
        </p:txBody>
      </p:sp>
      <p:sp>
        <p:nvSpPr>
          <p:cNvPr id="5" name="Rectangle 4"/>
          <p:cNvSpPr/>
          <p:nvPr/>
        </p:nvSpPr>
        <p:spPr>
          <a:xfrm>
            <a:off x="738993" y="1532793"/>
            <a:ext cx="10853959" cy="4736887"/>
          </a:xfrm>
          <a:prstGeom prst="rect">
            <a:avLst/>
          </a:prstGeom>
          <a:noFill/>
          <a:ln w="25400" cap="flat" cmpd="sng" algn="ctr">
            <a:solidFill>
              <a:srgbClr val="FFFFFF"/>
            </a:solidFill>
            <a:prstDash val="dash"/>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8" name="Rectangle 7"/>
          <p:cNvSpPr/>
          <p:nvPr/>
        </p:nvSpPr>
        <p:spPr>
          <a:xfrm>
            <a:off x="5400262" y="5544970"/>
            <a:ext cx="856189" cy="371188"/>
          </a:xfrm>
          <a:prstGeom prst="rect">
            <a:avLst/>
          </a:prstGeom>
        </p:spPr>
        <p:txBody>
          <a:bodyPr wrap="none" lIns="93278" tIns="46639" rIns="93278" bIns="46639">
            <a:spAutoFit/>
          </a:bodyPr>
          <a:lstStyle/>
          <a:p>
            <a:r>
              <a:rPr lang="en-US" b="1" dirty="0" smtClean="0">
                <a:gradFill>
                  <a:gsLst>
                    <a:gs pos="0">
                      <a:srgbClr val="000000"/>
                    </a:gs>
                    <a:gs pos="86000">
                      <a:srgbClr val="000000"/>
                    </a:gs>
                  </a:gsLst>
                  <a:lin ang="5400000" scaled="0"/>
                </a:gradFill>
              </a:rPr>
              <a:t>Player</a:t>
            </a:r>
            <a:endParaRPr lang="en-US" b="1" dirty="0">
              <a:gradFill>
                <a:gsLst>
                  <a:gs pos="0">
                    <a:srgbClr val="000000"/>
                  </a:gs>
                  <a:gs pos="86000">
                    <a:srgbClr val="000000"/>
                  </a:gs>
                </a:gsLst>
                <a:lin ang="5400000" scaled="0"/>
              </a:gradFill>
            </a:endParaRPr>
          </a:p>
        </p:txBody>
      </p:sp>
      <p:pic>
        <p:nvPicPr>
          <p:cNvPr id="9"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44363" y="5423089"/>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65703" y="4382872"/>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367893" y="1769736"/>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736574" y="2350267"/>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320103" y="1435727"/>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666914" y="1862073"/>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442350" y="2348378"/>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2213563">
            <a:off x="8642866" y="2768206"/>
            <a:ext cx="1851631" cy="1355704"/>
          </a:xfrm>
          <a:prstGeom prst="rect">
            <a:avLst/>
          </a:prstGeom>
          <a:noFill/>
          <a:ln w="381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pic>
        <p:nvPicPr>
          <p:cNvPr id="17"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81388" y="6042661"/>
            <a:ext cx="684584" cy="6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xplosion 1 15"/>
          <p:cNvSpPr/>
          <p:nvPr/>
        </p:nvSpPr>
        <p:spPr>
          <a:xfrm>
            <a:off x="5367893" y="1818655"/>
            <a:ext cx="2272403" cy="1727461"/>
          </a:xfrm>
          <a:prstGeom prst="irregularSeal1">
            <a:avLst/>
          </a:prstGeom>
          <a:noFill/>
          <a:ln w="254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19" name="Rectangle 18"/>
          <p:cNvSpPr/>
          <p:nvPr/>
        </p:nvSpPr>
        <p:spPr>
          <a:xfrm rot="382925">
            <a:off x="3007435" y="2749669"/>
            <a:ext cx="1105830" cy="917575"/>
          </a:xfrm>
          <a:prstGeom prst="rect">
            <a:avLst/>
          </a:prstGeom>
          <a:noFill/>
          <a:ln w="381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20" name="Rectangle 19"/>
          <p:cNvSpPr/>
          <p:nvPr/>
        </p:nvSpPr>
        <p:spPr>
          <a:xfrm rot="21005787">
            <a:off x="1696713" y="2764889"/>
            <a:ext cx="1194279" cy="917575"/>
          </a:xfrm>
          <a:prstGeom prst="rect">
            <a:avLst/>
          </a:prstGeom>
          <a:noFill/>
          <a:ln w="381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21" name="Rectangle 20"/>
          <p:cNvSpPr/>
          <p:nvPr/>
        </p:nvSpPr>
        <p:spPr>
          <a:xfrm rot="19375491">
            <a:off x="691452" y="3244663"/>
            <a:ext cx="874283" cy="917575"/>
          </a:xfrm>
          <a:prstGeom prst="rect">
            <a:avLst/>
          </a:prstGeom>
          <a:noFill/>
          <a:ln w="381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18" name="Explosion 2 17"/>
          <p:cNvSpPr/>
          <p:nvPr/>
        </p:nvSpPr>
        <p:spPr>
          <a:xfrm rot="1152883">
            <a:off x="2127428" y="3785506"/>
            <a:ext cx="2290198" cy="1160067"/>
          </a:xfrm>
          <a:prstGeom prst="irregularSeal2">
            <a:avLst/>
          </a:prstGeom>
          <a:noFill/>
          <a:ln w="25400" cap="flat" cmpd="sng" algn="ctr">
            <a:solidFill>
              <a:schemeClr val="tx2"/>
            </a:solidFill>
            <a:prstDash val="solid"/>
          </a:ln>
          <a:effectLst/>
        </p:spPr>
        <p:txBody>
          <a:bodyPr lIns="93278" tIns="46639" rIns="93278" bIns="46639" rtlCol="0" anchor="ctr"/>
          <a:lstStyle/>
          <a:p>
            <a:pPr algn="ctr"/>
            <a:endParaRPr lang="en-US" kern="0" dirty="0">
              <a:solidFill>
                <a:sysClr val="windowText" lastClr="000000"/>
              </a:solidFill>
              <a:latin typeface="Calibri"/>
            </a:endParaRPr>
          </a:p>
        </p:txBody>
      </p:sp>
      <p:sp>
        <p:nvSpPr>
          <p:cNvPr id="23" name="Rectangle 22"/>
          <p:cNvSpPr/>
          <p:nvPr/>
        </p:nvSpPr>
        <p:spPr>
          <a:xfrm>
            <a:off x="5993651" y="2437751"/>
            <a:ext cx="1236742" cy="371188"/>
          </a:xfrm>
          <a:prstGeom prst="rect">
            <a:avLst/>
          </a:prstGeom>
        </p:spPr>
        <p:txBody>
          <a:bodyPr wrap="none" lIns="93278" tIns="46639" rIns="93278" bIns="46639">
            <a:spAutoFit/>
          </a:bodyPr>
          <a:lstStyle/>
          <a:p>
            <a:r>
              <a:rPr lang="en-US" b="1" dirty="0" smtClean="0">
                <a:gradFill>
                  <a:gsLst>
                    <a:gs pos="0">
                      <a:srgbClr val="000000"/>
                    </a:gs>
                    <a:gs pos="86000">
                      <a:srgbClr val="000000"/>
                    </a:gs>
                  </a:gsLst>
                  <a:lin ang="5400000" scaled="0"/>
                </a:gradFill>
              </a:rPr>
              <a:t>Explosion</a:t>
            </a:r>
            <a:endParaRPr lang="en-US" b="1" dirty="0">
              <a:gradFill>
                <a:gsLst>
                  <a:gs pos="0">
                    <a:srgbClr val="000000"/>
                  </a:gs>
                  <a:gs pos="86000">
                    <a:srgbClr val="000000"/>
                  </a:gs>
                </a:gsLst>
                <a:lin ang="5400000" scaled="0"/>
              </a:gradFill>
            </a:endParaRPr>
          </a:p>
        </p:txBody>
      </p:sp>
      <p:sp>
        <p:nvSpPr>
          <p:cNvPr id="24" name="Rectangle 23"/>
          <p:cNvSpPr/>
          <p:nvPr/>
        </p:nvSpPr>
        <p:spPr>
          <a:xfrm>
            <a:off x="2447048" y="4194530"/>
            <a:ext cx="1519768" cy="371188"/>
          </a:xfrm>
          <a:prstGeom prst="rect">
            <a:avLst/>
          </a:prstGeom>
        </p:spPr>
        <p:txBody>
          <a:bodyPr wrap="none" lIns="93278" tIns="46639" rIns="93278" bIns="46639">
            <a:spAutoFit/>
          </a:bodyPr>
          <a:lstStyle/>
          <a:p>
            <a:r>
              <a:rPr lang="en-US" b="1" dirty="0" smtClean="0">
                <a:gradFill>
                  <a:gsLst>
                    <a:gs pos="0">
                      <a:srgbClr val="000000"/>
                    </a:gs>
                    <a:gs pos="86000">
                      <a:srgbClr val="000000"/>
                    </a:gs>
                  </a:gsLst>
                  <a:lin ang="5400000" scaled="0"/>
                </a:gradFill>
              </a:rPr>
              <a:t>Weapon fire</a:t>
            </a:r>
            <a:endParaRPr lang="en-US" b="1" dirty="0">
              <a:gradFill>
                <a:gsLst>
                  <a:gs pos="0">
                    <a:srgbClr val="000000"/>
                  </a:gs>
                  <a:gs pos="86000">
                    <a:srgbClr val="000000"/>
                  </a:gs>
                </a:gsLst>
                <a:lin ang="5400000" scaled="0"/>
              </a:gradFill>
            </a:endParaRPr>
          </a:p>
        </p:txBody>
      </p:sp>
      <p:sp>
        <p:nvSpPr>
          <p:cNvPr id="25" name="Rectangle 24"/>
          <p:cNvSpPr/>
          <p:nvPr/>
        </p:nvSpPr>
        <p:spPr>
          <a:xfrm>
            <a:off x="1307943" y="5276468"/>
            <a:ext cx="1412303" cy="371188"/>
          </a:xfrm>
          <a:prstGeom prst="rect">
            <a:avLst/>
          </a:prstGeom>
        </p:spPr>
        <p:txBody>
          <a:bodyPr wrap="none" lIns="93278" tIns="46639" rIns="93278" bIns="46639">
            <a:spAutoFit/>
          </a:bodyPr>
          <a:lstStyle/>
          <a:p>
            <a:r>
              <a:rPr lang="en-US" b="1" dirty="0" smtClean="0">
                <a:gradFill>
                  <a:gsLst>
                    <a:gs pos="0">
                      <a:srgbClr val="000000"/>
                    </a:gs>
                    <a:gs pos="86000">
                      <a:srgbClr val="000000"/>
                    </a:gs>
                  </a:gsLst>
                  <a:lin ang="5400000" scaled="0"/>
                </a:gradFill>
              </a:rPr>
              <a:t>Teammates</a:t>
            </a:r>
            <a:endParaRPr lang="en-US" b="1" dirty="0">
              <a:gradFill>
                <a:gsLst>
                  <a:gs pos="0">
                    <a:srgbClr val="000000"/>
                  </a:gs>
                  <a:gs pos="86000">
                    <a:srgbClr val="000000"/>
                  </a:gs>
                </a:gsLst>
                <a:lin ang="5400000" scaled="0"/>
              </a:gradFill>
            </a:endParaRPr>
          </a:p>
        </p:txBody>
      </p:sp>
      <p:sp>
        <p:nvSpPr>
          <p:cNvPr id="26" name="Rectangle 25"/>
          <p:cNvSpPr/>
          <p:nvPr/>
        </p:nvSpPr>
        <p:spPr>
          <a:xfrm>
            <a:off x="8567425" y="1727058"/>
            <a:ext cx="1079647" cy="371188"/>
          </a:xfrm>
          <a:prstGeom prst="rect">
            <a:avLst/>
          </a:prstGeom>
        </p:spPr>
        <p:txBody>
          <a:bodyPr wrap="none" lIns="93278" tIns="46639" rIns="93278" bIns="46639">
            <a:spAutoFit/>
          </a:bodyPr>
          <a:lstStyle/>
          <a:p>
            <a:r>
              <a:rPr lang="en-US" b="1" dirty="0" smtClean="0">
                <a:gradFill>
                  <a:gsLst>
                    <a:gs pos="0">
                      <a:srgbClr val="000000"/>
                    </a:gs>
                    <a:gs pos="86000">
                      <a:srgbClr val="000000"/>
                    </a:gs>
                  </a:gsLst>
                  <a:lin ang="5400000" scaled="0"/>
                </a:gradFill>
              </a:rPr>
              <a:t>Enemies</a:t>
            </a:r>
            <a:endParaRPr lang="en-US" b="1" dirty="0">
              <a:gradFill>
                <a:gsLst>
                  <a:gs pos="0">
                    <a:srgbClr val="000000"/>
                  </a:gs>
                  <a:gs pos="86000">
                    <a:srgbClr val="000000"/>
                  </a:gs>
                </a:gsLst>
                <a:lin ang="5400000" scaled="0"/>
              </a:gradFill>
            </a:endParaRPr>
          </a:p>
        </p:txBody>
      </p:sp>
      <p:grpSp>
        <p:nvGrpSpPr>
          <p:cNvPr id="27" name="Group 26"/>
          <p:cNvGrpSpPr/>
          <p:nvPr/>
        </p:nvGrpSpPr>
        <p:grpSpPr>
          <a:xfrm>
            <a:off x="10834526" y="4194529"/>
            <a:ext cx="654731" cy="772311"/>
            <a:chOff x="1494359" y="1769118"/>
            <a:chExt cx="1572744" cy="1280175"/>
          </a:xfrm>
        </p:grpSpPr>
        <p:sp>
          <p:nvSpPr>
            <p:cNvPr id="28" name="Audio Icon"/>
            <p:cNvSpPr>
              <a:spLocks noEditPoints="1"/>
            </p:cNvSpPr>
            <p:nvPr/>
          </p:nvSpPr>
          <p:spPr bwMode="auto">
            <a:xfrm>
              <a:off x="1884030" y="2239668"/>
              <a:ext cx="1007590" cy="809625"/>
            </a:xfrm>
            <a:custGeom>
              <a:avLst/>
              <a:gdLst>
                <a:gd name="T0" fmla="*/ 126 w 168"/>
                <a:gd name="T1" fmla="*/ 26 h 135"/>
                <a:gd name="T2" fmla="*/ 126 w 168"/>
                <a:gd name="T3" fmla="*/ 109 h 135"/>
                <a:gd name="T4" fmla="*/ 122 w 168"/>
                <a:gd name="T5" fmla="*/ 111 h 135"/>
                <a:gd name="T6" fmla="*/ 118 w 168"/>
                <a:gd name="T7" fmla="*/ 109 h 135"/>
                <a:gd name="T8" fmla="*/ 118 w 168"/>
                <a:gd name="T9" fmla="*/ 101 h 135"/>
                <a:gd name="T10" fmla="*/ 118 w 168"/>
                <a:gd name="T11" fmla="*/ 34 h 135"/>
                <a:gd name="T12" fmla="*/ 118 w 168"/>
                <a:gd name="T13" fmla="*/ 26 h 135"/>
                <a:gd name="T14" fmla="*/ 126 w 168"/>
                <a:gd name="T15" fmla="*/ 26 h 135"/>
                <a:gd name="T16" fmla="*/ 106 w 168"/>
                <a:gd name="T17" fmla="*/ 41 h 135"/>
                <a:gd name="T18" fmla="*/ 98 w 168"/>
                <a:gd name="T19" fmla="*/ 41 h 135"/>
                <a:gd name="T20" fmla="*/ 98 w 168"/>
                <a:gd name="T21" fmla="*/ 49 h 135"/>
                <a:gd name="T22" fmla="*/ 105 w 168"/>
                <a:gd name="T23" fmla="*/ 67 h 135"/>
                <a:gd name="T24" fmla="*/ 98 w 168"/>
                <a:gd name="T25" fmla="*/ 86 h 135"/>
                <a:gd name="T26" fmla="*/ 98 w 168"/>
                <a:gd name="T27" fmla="*/ 94 h 135"/>
                <a:gd name="T28" fmla="*/ 102 w 168"/>
                <a:gd name="T29" fmla="*/ 96 h 135"/>
                <a:gd name="T30" fmla="*/ 106 w 168"/>
                <a:gd name="T31" fmla="*/ 94 h 135"/>
                <a:gd name="T32" fmla="*/ 117 w 168"/>
                <a:gd name="T33" fmla="*/ 67 h 135"/>
                <a:gd name="T34" fmla="*/ 106 w 168"/>
                <a:gd name="T35" fmla="*/ 41 h 135"/>
                <a:gd name="T36" fmla="*/ 145 w 168"/>
                <a:gd name="T37" fmla="*/ 11 h 135"/>
                <a:gd name="T38" fmla="*/ 137 w 168"/>
                <a:gd name="T39" fmla="*/ 11 h 135"/>
                <a:gd name="T40" fmla="*/ 137 w 168"/>
                <a:gd name="T41" fmla="*/ 19 h 135"/>
                <a:gd name="T42" fmla="*/ 157 w 168"/>
                <a:gd name="T43" fmla="*/ 67 h 135"/>
                <a:gd name="T44" fmla="*/ 137 w 168"/>
                <a:gd name="T45" fmla="*/ 115 h 135"/>
                <a:gd name="T46" fmla="*/ 137 w 168"/>
                <a:gd name="T47" fmla="*/ 123 h 135"/>
                <a:gd name="T48" fmla="*/ 141 w 168"/>
                <a:gd name="T49" fmla="*/ 125 h 135"/>
                <a:gd name="T50" fmla="*/ 145 w 168"/>
                <a:gd name="T51" fmla="*/ 123 h 135"/>
                <a:gd name="T52" fmla="*/ 168 w 168"/>
                <a:gd name="T53" fmla="*/ 67 h 135"/>
                <a:gd name="T54" fmla="*/ 145 w 168"/>
                <a:gd name="T55" fmla="*/ 11 h 135"/>
                <a:gd name="T56" fmla="*/ 78 w 168"/>
                <a:gd name="T57" fmla="*/ 3 h 135"/>
                <a:gd name="T58" fmla="*/ 42 w 168"/>
                <a:gd name="T59" fmla="*/ 31 h 135"/>
                <a:gd name="T60" fmla="*/ 41 w 168"/>
                <a:gd name="T61" fmla="*/ 32 h 135"/>
                <a:gd name="T62" fmla="*/ 2 w 168"/>
                <a:gd name="T63" fmla="*/ 32 h 135"/>
                <a:gd name="T64" fmla="*/ 0 w 168"/>
                <a:gd name="T65" fmla="*/ 34 h 135"/>
                <a:gd name="T66" fmla="*/ 0 w 168"/>
                <a:gd name="T67" fmla="*/ 100 h 135"/>
                <a:gd name="T68" fmla="*/ 2 w 168"/>
                <a:gd name="T69" fmla="*/ 102 h 135"/>
                <a:gd name="T70" fmla="*/ 41 w 168"/>
                <a:gd name="T71" fmla="*/ 102 h 135"/>
                <a:gd name="T72" fmla="*/ 42 w 168"/>
                <a:gd name="T73" fmla="*/ 104 h 135"/>
                <a:gd name="T74" fmla="*/ 78 w 168"/>
                <a:gd name="T75" fmla="*/ 131 h 135"/>
                <a:gd name="T76" fmla="*/ 87 w 168"/>
                <a:gd name="T77" fmla="*/ 127 h 135"/>
                <a:gd name="T78" fmla="*/ 87 w 168"/>
                <a:gd name="T79" fmla="*/ 7 h 135"/>
                <a:gd name="T80" fmla="*/ 78 w 168"/>
                <a:gd name="T8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35">
                  <a:moveTo>
                    <a:pt x="126" y="26"/>
                  </a:moveTo>
                  <a:cubicBezTo>
                    <a:pt x="149" y="49"/>
                    <a:pt x="149" y="86"/>
                    <a:pt x="126" y="109"/>
                  </a:cubicBezTo>
                  <a:cubicBezTo>
                    <a:pt x="125" y="110"/>
                    <a:pt x="123" y="111"/>
                    <a:pt x="122" y="111"/>
                  </a:cubicBezTo>
                  <a:cubicBezTo>
                    <a:pt x="120" y="111"/>
                    <a:pt x="119" y="110"/>
                    <a:pt x="118" y="109"/>
                  </a:cubicBezTo>
                  <a:cubicBezTo>
                    <a:pt x="115" y="107"/>
                    <a:pt x="115" y="103"/>
                    <a:pt x="118" y="101"/>
                  </a:cubicBezTo>
                  <a:cubicBezTo>
                    <a:pt x="136" y="82"/>
                    <a:pt x="136" y="52"/>
                    <a:pt x="118" y="34"/>
                  </a:cubicBezTo>
                  <a:cubicBezTo>
                    <a:pt x="115" y="32"/>
                    <a:pt x="115" y="28"/>
                    <a:pt x="118" y="26"/>
                  </a:cubicBezTo>
                  <a:cubicBezTo>
                    <a:pt x="120" y="23"/>
                    <a:pt x="124" y="23"/>
                    <a:pt x="126" y="26"/>
                  </a:cubicBezTo>
                  <a:moveTo>
                    <a:pt x="106" y="41"/>
                  </a:moveTo>
                  <a:cubicBezTo>
                    <a:pt x="104" y="38"/>
                    <a:pt x="100" y="38"/>
                    <a:pt x="98" y="41"/>
                  </a:cubicBezTo>
                  <a:cubicBezTo>
                    <a:pt x="96" y="43"/>
                    <a:pt x="96" y="47"/>
                    <a:pt x="98" y="49"/>
                  </a:cubicBezTo>
                  <a:cubicBezTo>
                    <a:pt x="103" y="54"/>
                    <a:pt x="105" y="60"/>
                    <a:pt x="105" y="67"/>
                  </a:cubicBezTo>
                  <a:cubicBezTo>
                    <a:pt x="105" y="74"/>
                    <a:pt x="103" y="81"/>
                    <a:pt x="98" y="86"/>
                  </a:cubicBezTo>
                  <a:cubicBezTo>
                    <a:pt x="96" y="88"/>
                    <a:pt x="96" y="92"/>
                    <a:pt x="98" y="94"/>
                  </a:cubicBezTo>
                  <a:cubicBezTo>
                    <a:pt x="99" y="95"/>
                    <a:pt x="100" y="96"/>
                    <a:pt x="102" y="96"/>
                  </a:cubicBezTo>
                  <a:cubicBezTo>
                    <a:pt x="103" y="96"/>
                    <a:pt x="105" y="95"/>
                    <a:pt x="106" y="94"/>
                  </a:cubicBezTo>
                  <a:cubicBezTo>
                    <a:pt x="113" y="87"/>
                    <a:pt x="117" y="77"/>
                    <a:pt x="117" y="67"/>
                  </a:cubicBezTo>
                  <a:cubicBezTo>
                    <a:pt x="117" y="57"/>
                    <a:pt x="113" y="48"/>
                    <a:pt x="106" y="41"/>
                  </a:cubicBezTo>
                  <a:moveTo>
                    <a:pt x="145" y="11"/>
                  </a:moveTo>
                  <a:cubicBezTo>
                    <a:pt x="143" y="9"/>
                    <a:pt x="139" y="9"/>
                    <a:pt x="137" y="11"/>
                  </a:cubicBezTo>
                  <a:cubicBezTo>
                    <a:pt x="135" y="13"/>
                    <a:pt x="135" y="17"/>
                    <a:pt x="137" y="19"/>
                  </a:cubicBezTo>
                  <a:cubicBezTo>
                    <a:pt x="150" y="32"/>
                    <a:pt x="157" y="49"/>
                    <a:pt x="157" y="67"/>
                  </a:cubicBezTo>
                  <a:cubicBezTo>
                    <a:pt x="157" y="85"/>
                    <a:pt x="150" y="102"/>
                    <a:pt x="137" y="115"/>
                  </a:cubicBezTo>
                  <a:cubicBezTo>
                    <a:pt x="135" y="117"/>
                    <a:pt x="135" y="121"/>
                    <a:pt x="137" y="123"/>
                  </a:cubicBezTo>
                  <a:cubicBezTo>
                    <a:pt x="138" y="124"/>
                    <a:pt x="140" y="125"/>
                    <a:pt x="141" y="125"/>
                  </a:cubicBezTo>
                  <a:cubicBezTo>
                    <a:pt x="143" y="125"/>
                    <a:pt x="144" y="124"/>
                    <a:pt x="145" y="123"/>
                  </a:cubicBezTo>
                  <a:cubicBezTo>
                    <a:pt x="160" y="108"/>
                    <a:pt x="168" y="88"/>
                    <a:pt x="168" y="67"/>
                  </a:cubicBezTo>
                  <a:cubicBezTo>
                    <a:pt x="168" y="46"/>
                    <a:pt x="160" y="26"/>
                    <a:pt x="145" y="11"/>
                  </a:cubicBezTo>
                  <a:moveTo>
                    <a:pt x="78" y="3"/>
                  </a:moveTo>
                  <a:cubicBezTo>
                    <a:pt x="42" y="31"/>
                    <a:pt x="42" y="31"/>
                    <a:pt x="42" y="31"/>
                  </a:cubicBezTo>
                  <a:cubicBezTo>
                    <a:pt x="42" y="31"/>
                    <a:pt x="42" y="32"/>
                    <a:pt x="41" y="32"/>
                  </a:cubicBezTo>
                  <a:cubicBezTo>
                    <a:pt x="2" y="32"/>
                    <a:pt x="2" y="32"/>
                    <a:pt x="2" y="32"/>
                  </a:cubicBezTo>
                  <a:cubicBezTo>
                    <a:pt x="1" y="32"/>
                    <a:pt x="0" y="33"/>
                    <a:pt x="0" y="34"/>
                  </a:cubicBezTo>
                  <a:cubicBezTo>
                    <a:pt x="0" y="100"/>
                    <a:pt x="0" y="100"/>
                    <a:pt x="0" y="100"/>
                  </a:cubicBezTo>
                  <a:cubicBezTo>
                    <a:pt x="0" y="101"/>
                    <a:pt x="1" y="102"/>
                    <a:pt x="2" y="102"/>
                  </a:cubicBezTo>
                  <a:cubicBezTo>
                    <a:pt x="41" y="102"/>
                    <a:pt x="41" y="102"/>
                    <a:pt x="41" y="102"/>
                  </a:cubicBezTo>
                  <a:cubicBezTo>
                    <a:pt x="41" y="103"/>
                    <a:pt x="42" y="104"/>
                    <a:pt x="42" y="104"/>
                  </a:cubicBezTo>
                  <a:cubicBezTo>
                    <a:pt x="78" y="131"/>
                    <a:pt x="78" y="131"/>
                    <a:pt x="78" y="131"/>
                  </a:cubicBezTo>
                  <a:cubicBezTo>
                    <a:pt x="83" y="135"/>
                    <a:pt x="87" y="133"/>
                    <a:pt x="87" y="127"/>
                  </a:cubicBezTo>
                  <a:cubicBezTo>
                    <a:pt x="87" y="7"/>
                    <a:pt x="87" y="7"/>
                    <a:pt x="87" y="7"/>
                  </a:cubicBezTo>
                  <a:cubicBezTo>
                    <a:pt x="87" y="2"/>
                    <a:pt x="83" y="0"/>
                    <a:pt x="78" y="3"/>
                  </a:cubicBezTo>
                </a:path>
              </a:pathLst>
            </a:custGeom>
            <a:solidFill>
              <a:schemeClr val="tx1"/>
            </a:solidFill>
            <a:ln>
              <a:solidFill>
                <a:schemeClr val="tx2"/>
              </a:solid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TextBox 28"/>
            <p:cNvSpPr txBox="1"/>
            <p:nvPr/>
          </p:nvSpPr>
          <p:spPr>
            <a:xfrm>
              <a:off x="1494359" y="1769118"/>
              <a:ext cx="1572744" cy="459151"/>
            </a:xfrm>
            <a:prstGeom prst="rect">
              <a:avLst/>
            </a:prstGeom>
            <a:noFill/>
            <a:ln>
              <a:noFill/>
            </a:ln>
          </p:spPr>
          <p:txBody>
            <a:bodyPr wrap="none" lIns="0" tIns="0" rIns="0" bIns="0" rtlCol="0">
              <a:spAutoFit/>
            </a:bodyPr>
            <a:lstStyle/>
            <a:p>
              <a:r>
                <a:rPr lang="en-US" b="1" dirty="0" smtClean="0">
                  <a:gradFill>
                    <a:gsLst>
                      <a:gs pos="0">
                        <a:srgbClr val="000000"/>
                      </a:gs>
                      <a:gs pos="86000">
                        <a:srgbClr val="000000"/>
                      </a:gs>
                    </a:gsLst>
                    <a:lin ang="5400000" scaled="0"/>
                  </a:gradFill>
                </a:rPr>
                <a:t>Alarm</a:t>
              </a:r>
            </a:p>
          </p:txBody>
        </p:sp>
      </p:grpSp>
    </p:spTree>
    <p:extLst>
      <p:ext uri="{BB962C8B-B14F-4D97-AF65-F5344CB8AC3E}">
        <p14:creationId xmlns:p14="http://schemas.microsoft.com/office/powerpoint/2010/main" val="3389087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8" grpId="0" animBg="1"/>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XAudio2 Audio Graph Architecture</a:t>
            </a:r>
            <a:endParaRPr lang="en-US" dirty="0"/>
          </a:p>
        </p:txBody>
      </p:sp>
      <p:grpSp>
        <p:nvGrpSpPr>
          <p:cNvPr id="5" name="Source Voices"/>
          <p:cNvGrpSpPr/>
          <p:nvPr/>
        </p:nvGrpSpPr>
        <p:grpSpPr>
          <a:xfrm>
            <a:off x="2439481" y="1985864"/>
            <a:ext cx="1591778" cy="4278778"/>
            <a:chOff x="2390903" y="1947101"/>
            <a:chExt cx="1560080" cy="4195261"/>
          </a:xfrm>
        </p:grpSpPr>
        <p:sp>
          <p:nvSpPr>
            <p:cNvPr id="6" name="Rectangle 5"/>
            <p:cNvSpPr/>
            <p:nvPr/>
          </p:nvSpPr>
          <p:spPr bwMode="auto">
            <a:xfrm>
              <a:off x="2390903" y="1947101"/>
              <a:ext cx="1560080" cy="477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Source Voice</a:t>
              </a:r>
            </a:p>
          </p:txBody>
        </p:sp>
        <p:sp>
          <p:nvSpPr>
            <p:cNvPr id="7" name="Rectangle 6"/>
            <p:cNvSpPr/>
            <p:nvPr/>
          </p:nvSpPr>
          <p:spPr bwMode="auto">
            <a:xfrm>
              <a:off x="2390903" y="3187130"/>
              <a:ext cx="1560080" cy="477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a:gradFill>
                    <a:gsLst>
                      <a:gs pos="0">
                        <a:srgbClr val="FFFFFF"/>
                      </a:gs>
                      <a:gs pos="100000">
                        <a:srgbClr val="FFFFFF"/>
                      </a:gs>
                    </a:gsLst>
                    <a:lin ang="5400000" scaled="0"/>
                  </a:gradFill>
                </a:rPr>
                <a:t>Source Voice</a:t>
              </a:r>
              <a:endParaRPr lang="en-US" sz="1600" dirty="0">
                <a:gradFill>
                  <a:gsLst>
                    <a:gs pos="0">
                      <a:srgbClr val="FFFFFF"/>
                    </a:gs>
                    <a:gs pos="100000">
                      <a:srgbClr val="FFFFFF"/>
                    </a:gs>
                  </a:gsLst>
                  <a:lin ang="5400000" scaled="0"/>
                </a:gradFill>
              </a:endParaRPr>
            </a:p>
          </p:txBody>
        </p:sp>
        <p:sp>
          <p:nvSpPr>
            <p:cNvPr id="8" name="Rectangle 7"/>
            <p:cNvSpPr/>
            <p:nvPr/>
          </p:nvSpPr>
          <p:spPr bwMode="auto">
            <a:xfrm>
              <a:off x="2390903" y="4426207"/>
              <a:ext cx="1560080" cy="477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Source Voice</a:t>
              </a:r>
            </a:p>
          </p:txBody>
        </p:sp>
        <p:sp>
          <p:nvSpPr>
            <p:cNvPr id="9" name="Rectangle 8"/>
            <p:cNvSpPr/>
            <p:nvPr/>
          </p:nvSpPr>
          <p:spPr bwMode="auto">
            <a:xfrm>
              <a:off x="2390903" y="5665285"/>
              <a:ext cx="1560080" cy="477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a:gradFill>
                    <a:gsLst>
                      <a:gs pos="0">
                        <a:srgbClr val="FFFFFF"/>
                      </a:gs>
                      <a:gs pos="100000">
                        <a:srgbClr val="FFFFFF"/>
                      </a:gs>
                    </a:gsLst>
                    <a:lin ang="5400000" scaled="0"/>
                  </a:gradFill>
                </a:rPr>
                <a:t>Source Voice</a:t>
              </a:r>
              <a:endParaRPr lang="en-US" sz="1600" dirty="0">
                <a:gradFill>
                  <a:gsLst>
                    <a:gs pos="0">
                      <a:srgbClr val="FFFFFF"/>
                    </a:gs>
                    <a:gs pos="100000">
                      <a:srgbClr val="FFFFFF"/>
                    </a:gs>
                  </a:gsLst>
                  <a:lin ang="5400000" scaled="0"/>
                </a:gradFill>
              </a:endParaRPr>
            </a:p>
          </p:txBody>
        </p:sp>
      </p:grpSp>
      <p:grpSp>
        <p:nvGrpSpPr>
          <p:cNvPr id="10" name="buffers"/>
          <p:cNvGrpSpPr/>
          <p:nvPr/>
        </p:nvGrpSpPr>
        <p:grpSpPr>
          <a:xfrm>
            <a:off x="716639" y="1946289"/>
            <a:ext cx="1722845" cy="4357912"/>
            <a:chOff x="702366" y="1908300"/>
            <a:chExt cx="1688537" cy="4272850"/>
          </a:xfrm>
        </p:grpSpPr>
        <p:sp>
          <p:nvSpPr>
            <p:cNvPr id="11" name="Rectangle 10"/>
            <p:cNvSpPr/>
            <p:nvPr/>
          </p:nvSpPr>
          <p:spPr bwMode="auto">
            <a:xfrm>
              <a:off x="702366" y="1948054"/>
              <a:ext cx="1272208" cy="4770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Memory Buffer(s)</a:t>
              </a:r>
            </a:p>
          </p:txBody>
        </p:sp>
        <p:sp>
          <p:nvSpPr>
            <p:cNvPr id="12" name="Rectangle 11"/>
            <p:cNvSpPr/>
            <p:nvPr/>
          </p:nvSpPr>
          <p:spPr bwMode="auto">
            <a:xfrm>
              <a:off x="702366" y="3187131"/>
              <a:ext cx="1272208" cy="4770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Memory Buffer(s)</a:t>
              </a:r>
            </a:p>
          </p:txBody>
        </p:sp>
        <p:sp>
          <p:nvSpPr>
            <p:cNvPr id="13" name="Rectangle 12"/>
            <p:cNvSpPr/>
            <p:nvPr/>
          </p:nvSpPr>
          <p:spPr bwMode="auto">
            <a:xfrm>
              <a:off x="702366" y="4426208"/>
              <a:ext cx="1272208" cy="4770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Memory Buffer(s)</a:t>
              </a:r>
            </a:p>
          </p:txBody>
        </p:sp>
        <p:sp>
          <p:nvSpPr>
            <p:cNvPr id="14" name="Rectangle 13"/>
            <p:cNvSpPr/>
            <p:nvPr/>
          </p:nvSpPr>
          <p:spPr bwMode="auto">
            <a:xfrm>
              <a:off x="702366" y="5665285"/>
              <a:ext cx="1272208" cy="4770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Memory Buffer(s)</a:t>
              </a:r>
            </a:p>
          </p:txBody>
        </p:sp>
        <p:sp>
          <p:nvSpPr>
            <p:cNvPr id="15" name="Right Arrow 14"/>
            <p:cNvSpPr/>
            <p:nvPr/>
          </p:nvSpPr>
          <p:spPr bwMode="auto">
            <a:xfrm>
              <a:off x="1974573" y="1908300"/>
              <a:ext cx="416329" cy="529117"/>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66" fontAlgn="base">
                <a:spcBef>
                  <a:spcPct val="0"/>
                </a:spcBef>
                <a:spcAft>
                  <a:spcPct val="0"/>
                </a:spcAft>
              </a:pPr>
              <a:endParaRPr lang="en-US" sz="2300" b="1" dirty="0">
                <a:gradFill>
                  <a:gsLst>
                    <a:gs pos="0">
                      <a:srgbClr val="FFFFFF"/>
                    </a:gs>
                    <a:gs pos="100000">
                      <a:srgbClr val="FFFFFF"/>
                    </a:gs>
                  </a:gsLst>
                  <a:lin ang="5400000" scaled="0"/>
                </a:gradFill>
              </a:endParaRPr>
            </a:p>
          </p:txBody>
        </p:sp>
        <p:sp>
          <p:nvSpPr>
            <p:cNvPr id="16" name="Right Arrow 15"/>
            <p:cNvSpPr/>
            <p:nvPr/>
          </p:nvSpPr>
          <p:spPr bwMode="auto">
            <a:xfrm>
              <a:off x="1974574" y="3135090"/>
              <a:ext cx="416329" cy="529117"/>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66" fontAlgn="base">
                <a:spcBef>
                  <a:spcPct val="0"/>
                </a:spcBef>
                <a:spcAft>
                  <a:spcPct val="0"/>
                </a:spcAft>
              </a:pPr>
              <a:endParaRPr lang="en-US" sz="2300" b="1" dirty="0">
                <a:gradFill>
                  <a:gsLst>
                    <a:gs pos="0">
                      <a:srgbClr val="FFFFFF"/>
                    </a:gs>
                    <a:gs pos="100000">
                      <a:srgbClr val="FFFFFF"/>
                    </a:gs>
                  </a:gsLst>
                  <a:lin ang="5400000" scaled="0"/>
                </a:gradFill>
              </a:endParaRPr>
            </a:p>
          </p:txBody>
        </p:sp>
        <p:sp>
          <p:nvSpPr>
            <p:cNvPr id="17" name="Right Arrow 16"/>
            <p:cNvSpPr/>
            <p:nvPr/>
          </p:nvSpPr>
          <p:spPr bwMode="auto">
            <a:xfrm>
              <a:off x="1974574" y="4400187"/>
              <a:ext cx="416329" cy="529117"/>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66" fontAlgn="base">
                <a:spcBef>
                  <a:spcPct val="0"/>
                </a:spcBef>
                <a:spcAft>
                  <a:spcPct val="0"/>
                </a:spcAft>
              </a:pPr>
              <a:endParaRPr lang="en-US" sz="2300" b="1" dirty="0">
                <a:gradFill>
                  <a:gsLst>
                    <a:gs pos="0">
                      <a:srgbClr val="FFFFFF"/>
                    </a:gs>
                    <a:gs pos="100000">
                      <a:srgbClr val="FFFFFF"/>
                    </a:gs>
                  </a:gsLst>
                  <a:lin ang="5400000" scaled="0"/>
                </a:gradFill>
              </a:endParaRPr>
            </a:p>
          </p:txBody>
        </p:sp>
        <p:sp>
          <p:nvSpPr>
            <p:cNvPr id="18" name="Right Arrow 17"/>
            <p:cNvSpPr/>
            <p:nvPr/>
          </p:nvSpPr>
          <p:spPr bwMode="auto">
            <a:xfrm>
              <a:off x="1974572" y="5652033"/>
              <a:ext cx="416329" cy="529117"/>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66" fontAlgn="base">
                <a:spcBef>
                  <a:spcPct val="0"/>
                </a:spcBef>
                <a:spcAft>
                  <a:spcPct val="0"/>
                </a:spcAft>
              </a:pPr>
              <a:endParaRPr lang="en-US" sz="2300" b="1" dirty="0">
                <a:gradFill>
                  <a:gsLst>
                    <a:gs pos="0">
                      <a:srgbClr val="FFFFFF"/>
                    </a:gs>
                    <a:gs pos="100000">
                      <a:srgbClr val="FFFFFF"/>
                    </a:gs>
                  </a:gsLst>
                  <a:lin ang="5400000" scaled="0"/>
                </a:gradFill>
              </a:endParaRPr>
            </a:p>
          </p:txBody>
        </p:sp>
      </p:grpSp>
      <p:grpSp>
        <p:nvGrpSpPr>
          <p:cNvPr id="19" name="mastering voice"/>
          <p:cNvGrpSpPr/>
          <p:nvPr/>
        </p:nvGrpSpPr>
        <p:grpSpPr>
          <a:xfrm>
            <a:off x="4031258" y="2216115"/>
            <a:ext cx="5641954" cy="2468060"/>
            <a:chOff x="3950983" y="2172858"/>
            <a:chExt cx="5529605" cy="2419886"/>
          </a:xfrm>
        </p:grpSpPr>
        <p:sp>
          <p:nvSpPr>
            <p:cNvPr id="20" name="Rectangle 19"/>
            <p:cNvSpPr/>
            <p:nvPr/>
          </p:nvSpPr>
          <p:spPr bwMode="auto">
            <a:xfrm>
              <a:off x="7328453" y="3899667"/>
              <a:ext cx="2152135" cy="693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Mastering Voice</a:t>
              </a:r>
            </a:p>
          </p:txBody>
        </p:sp>
        <p:cxnSp>
          <p:nvCxnSpPr>
            <p:cNvPr id="21" name="Straight Arrow Connector 20"/>
            <p:cNvCxnSpPr/>
            <p:nvPr/>
          </p:nvCxnSpPr>
          <p:spPr>
            <a:xfrm>
              <a:off x="3950983" y="2172858"/>
              <a:ext cx="3377470" cy="20733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950983" y="3425670"/>
              <a:ext cx="3377470" cy="8205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23" name="submix"/>
          <p:cNvGrpSpPr/>
          <p:nvPr/>
        </p:nvGrpSpPr>
        <p:grpSpPr>
          <a:xfrm>
            <a:off x="4031258" y="4330736"/>
            <a:ext cx="3446092" cy="1690615"/>
            <a:chOff x="3950983" y="4246208"/>
            <a:chExt cx="3377469" cy="1657616"/>
          </a:xfrm>
        </p:grpSpPr>
        <p:sp>
          <p:nvSpPr>
            <p:cNvPr id="24" name="Rectangle 23"/>
            <p:cNvSpPr/>
            <p:nvPr/>
          </p:nvSpPr>
          <p:spPr bwMode="auto">
            <a:xfrm>
              <a:off x="4940112" y="5008364"/>
              <a:ext cx="1560080" cy="4770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err="1">
                  <a:gradFill>
                    <a:gsLst>
                      <a:gs pos="0">
                        <a:srgbClr val="FFFFFF"/>
                      </a:gs>
                      <a:gs pos="100000">
                        <a:srgbClr val="FFFFFF"/>
                      </a:gs>
                    </a:gsLst>
                    <a:lin ang="5400000" scaled="0"/>
                  </a:gradFill>
                </a:rPr>
                <a:t>Submix</a:t>
              </a:r>
              <a:r>
                <a:rPr lang="en-US" sz="1600" dirty="0">
                  <a:gradFill>
                    <a:gsLst>
                      <a:gs pos="0">
                        <a:srgbClr val="FFFFFF"/>
                      </a:gs>
                      <a:gs pos="100000">
                        <a:srgbClr val="FFFFFF"/>
                      </a:gs>
                    </a:gsLst>
                    <a:lin ang="5400000" scaled="0"/>
                  </a:gradFill>
                </a:rPr>
                <a:t> Voice</a:t>
              </a:r>
            </a:p>
          </p:txBody>
        </p:sp>
        <p:cxnSp>
          <p:nvCxnSpPr>
            <p:cNvPr id="25" name="Straight Arrow Connector 24"/>
            <p:cNvCxnSpPr/>
            <p:nvPr/>
          </p:nvCxnSpPr>
          <p:spPr>
            <a:xfrm>
              <a:off x="3950983" y="4664746"/>
              <a:ext cx="989129" cy="5821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50983" y="5246903"/>
              <a:ext cx="989129" cy="6569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500192" y="4246208"/>
              <a:ext cx="828260" cy="1000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28" name="output"/>
          <p:cNvGrpSpPr/>
          <p:nvPr/>
        </p:nvGrpSpPr>
        <p:grpSpPr>
          <a:xfrm>
            <a:off x="9430995" y="3594238"/>
            <a:ext cx="2590930" cy="1441896"/>
            <a:chOff x="9438766" y="3539330"/>
            <a:chExt cx="2539338" cy="1413752"/>
          </a:xfrm>
        </p:grpSpPr>
        <p:sp>
          <p:nvSpPr>
            <p:cNvPr id="29" name="Rectangle 28"/>
            <p:cNvSpPr/>
            <p:nvPr/>
          </p:nvSpPr>
          <p:spPr bwMode="auto">
            <a:xfrm>
              <a:off x="10852590" y="3539330"/>
              <a:ext cx="1125514" cy="14137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600" dirty="0">
                  <a:gradFill>
                    <a:gsLst>
                      <a:gs pos="0">
                        <a:srgbClr val="FFFFFF"/>
                      </a:gs>
                      <a:gs pos="100000">
                        <a:srgbClr val="FFFFFF"/>
                      </a:gs>
                    </a:gsLst>
                    <a:lin ang="5400000" scaled="0"/>
                  </a:gradFill>
                </a:rPr>
                <a:t>WASAPI Output</a:t>
              </a:r>
            </a:p>
          </p:txBody>
        </p:sp>
        <p:sp>
          <p:nvSpPr>
            <p:cNvPr id="30" name="Right Arrow 29"/>
            <p:cNvSpPr/>
            <p:nvPr/>
          </p:nvSpPr>
          <p:spPr bwMode="auto">
            <a:xfrm>
              <a:off x="9438766" y="3992570"/>
              <a:ext cx="1413819" cy="5291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66" fontAlgn="base">
                <a:spcBef>
                  <a:spcPct val="0"/>
                </a:spcBef>
                <a:spcAft>
                  <a:spcPct val="0"/>
                </a:spcAft>
              </a:pPr>
              <a:endParaRPr lang="en-US" sz="2300" b="1" dirty="0">
                <a:gradFill>
                  <a:gsLst>
                    <a:gs pos="0">
                      <a:srgbClr val="FFFFFF"/>
                    </a:gs>
                    <a:gs pos="100000">
                      <a:srgbClr val="FFFFFF"/>
                    </a:gs>
                  </a:gsLst>
                  <a:lin ang="5400000" scaled="0"/>
                </a:gradFill>
              </a:endParaRPr>
            </a:p>
          </p:txBody>
        </p:sp>
      </p:grpSp>
      <p:grpSp>
        <p:nvGrpSpPr>
          <p:cNvPr id="31" name="effects"/>
          <p:cNvGrpSpPr/>
          <p:nvPr/>
        </p:nvGrpSpPr>
        <p:grpSpPr>
          <a:xfrm>
            <a:off x="4005841" y="1864201"/>
            <a:ext cx="6631995" cy="3842861"/>
            <a:chOff x="3999912" y="1842972"/>
            <a:chExt cx="6499933" cy="3767853"/>
          </a:xfrm>
        </p:grpSpPr>
        <p:sp>
          <p:nvSpPr>
            <p:cNvPr id="32" name="Rectangle 31"/>
            <p:cNvSpPr/>
            <p:nvPr/>
          </p:nvSpPr>
          <p:spPr bwMode="auto">
            <a:xfrm>
              <a:off x="3999914" y="1842972"/>
              <a:ext cx="949458" cy="68723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200" dirty="0">
                  <a:gradFill>
                    <a:gsLst>
                      <a:gs pos="0">
                        <a:srgbClr val="FFFFFF"/>
                      </a:gs>
                      <a:gs pos="100000">
                        <a:srgbClr val="FFFFFF"/>
                      </a:gs>
                    </a:gsLst>
                    <a:lin ang="5400000" scaled="0"/>
                  </a:gradFill>
                </a:rPr>
                <a:t>Effect</a:t>
              </a:r>
            </a:p>
            <a:p>
              <a:pPr defTabSz="932466" fontAlgn="base">
                <a:spcBef>
                  <a:spcPct val="0"/>
                </a:spcBef>
                <a:spcAft>
                  <a:spcPct val="0"/>
                </a:spcAft>
              </a:pPr>
              <a:r>
                <a:rPr lang="en-US" sz="1200" dirty="0">
                  <a:gradFill>
                    <a:gsLst>
                      <a:gs pos="0">
                        <a:srgbClr val="FFFFFF"/>
                      </a:gs>
                      <a:gs pos="100000">
                        <a:srgbClr val="FFFFFF"/>
                      </a:gs>
                    </a:gsLst>
                    <a:lin ang="5400000" scaled="0"/>
                  </a:gradFill>
                </a:rPr>
                <a:t>Chain</a:t>
              </a:r>
            </a:p>
          </p:txBody>
        </p:sp>
        <p:sp>
          <p:nvSpPr>
            <p:cNvPr id="33" name="Rectangle 32"/>
            <p:cNvSpPr/>
            <p:nvPr/>
          </p:nvSpPr>
          <p:spPr bwMode="auto">
            <a:xfrm>
              <a:off x="3999912" y="4321125"/>
              <a:ext cx="949458" cy="68723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200" dirty="0">
                  <a:gradFill>
                    <a:gsLst>
                      <a:gs pos="0">
                        <a:srgbClr val="FFFFFF"/>
                      </a:gs>
                      <a:gs pos="100000">
                        <a:srgbClr val="FFFFFF"/>
                      </a:gs>
                    </a:gsLst>
                    <a:lin ang="5400000" scaled="0"/>
                  </a:gradFill>
                </a:rPr>
                <a:t>Effect</a:t>
              </a:r>
            </a:p>
            <a:p>
              <a:pPr defTabSz="932466" fontAlgn="base">
                <a:spcBef>
                  <a:spcPct val="0"/>
                </a:spcBef>
                <a:spcAft>
                  <a:spcPct val="0"/>
                </a:spcAft>
              </a:pPr>
              <a:r>
                <a:rPr lang="en-US" sz="1200" dirty="0">
                  <a:gradFill>
                    <a:gsLst>
                      <a:gs pos="0">
                        <a:srgbClr val="FFFFFF"/>
                      </a:gs>
                      <a:gs pos="100000">
                        <a:srgbClr val="FFFFFF"/>
                      </a:gs>
                    </a:gsLst>
                    <a:lin ang="5400000" scaled="0"/>
                  </a:gradFill>
                </a:rPr>
                <a:t>Chain</a:t>
              </a:r>
            </a:p>
          </p:txBody>
        </p:sp>
        <p:sp>
          <p:nvSpPr>
            <p:cNvPr id="34" name="Rectangle 33"/>
            <p:cNvSpPr/>
            <p:nvPr/>
          </p:nvSpPr>
          <p:spPr bwMode="auto">
            <a:xfrm>
              <a:off x="6466983" y="4923586"/>
              <a:ext cx="1066661" cy="68723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200" dirty="0">
                  <a:gradFill>
                    <a:gsLst>
                      <a:gs pos="0">
                        <a:srgbClr val="FFFFFF"/>
                      </a:gs>
                      <a:gs pos="100000">
                        <a:srgbClr val="FFFFFF"/>
                      </a:gs>
                    </a:gsLst>
                    <a:lin ang="5400000" scaled="0"/>
                  </a:gradFill>
                </a:rPr>
                <a:t>Effect</a:t>
              </a:r>
            </a:p>
            <a:p>
              <a:pPr defTabSz="932466" fontAlgn="base">
                <a:spcBef>
                  <a:spcPct val="0"/>
                </a:spcBef>
                <a:spcAft>
                  <a:spcPct val="0"/>
                </a:spcAft>
              </a:pPr>
              <a:r>
                <a:rPr lang="en-US" sz="1200" dirty="0">
                  <a:gradFill>
                    <a:gsLst>
                      <a:gs pos="0">
                        <a:srgbClr val="FFFFFF"/>
                      </a:gs>
                      <a:gs pos="100000">
                        <a:srgbClr val="FFFFFF"/>
                      </a:gs>
                    </a:gsLst>
                    <a:lin ang="5400000" scaled="0"/>
                  </a:gradFill>
                </a:rPr>
                <a:t>Chain</a:t>
              </a:r>
            </a:p>
          </p:txBody>
        </p:sp>
        <p:sp>
          <p:nvSpPr>
            <p:cNvPr id="35" name="Rectangle 34"/>
            <p:cNvSpPr/>
            <p:nvPr/>
          </p:nvSpPr>
          <p:spPr bwMode="auto">
            <a:xfrm>
              <a:off x="9474885" y="3913510"/>
              <a:ext cx="1024960" cy="68723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32466" fontAlgn="base">
                <a:spcBef>
                  <a:spcPct val="0"/>
                </a:spcBef>
                <a:spcAft>
                  <a:spcPct val="0"/>
                </a:spcAft>
              </a:pPr>
              <a:r>
                <a:rPr lang="en-US" sz="1200" dirty="0">
                  <a:gradFill>
                    <a:gsLst>
                      <a:gs pos="0">
                        <a:srgbClr val="FFFFFF"/>
                      </a:gs>
                      <a:gs pos="100000">
                        <a:srgbClr val="FFFFFF"/>
                      </a:gs>
                    </a:gsLst>
                    <a:lin ang="5400000" scaled="0"/>
                  </a:gradFill>
                </a:rPr>
                <a:t>Effect</a:t>
              </a:r>
            </a:p>
            <a:p>
              <a:pPr defTabSz="932466" fontAlgn="base">
                <a:spcBef>
                  <a:spcPct val="0"/>
                </a:spcBef>
                <a:spcAft>
                  <a:spcPct val="0"/>
                </a:spcAft>
              </a:pPr>
              <a:r>
                <a:rPr lang="en-US" sz="1200" dirty="0">
                  <a:gradFill>
                    <a:gsLst>
                      <a:gs pos="0">
                        <a:srgbClr val="FFFFFF"/>
                      </a:gs>
                      <a:gs pos="100000">
                        <a:srgbClr val="FFFFFF"/>
                      </a:gs>
                    </a:gsLst>
                    <a:lin ang="5400000" scaled="0"/>
                  </a:gradFill>
                </a:rPr>
                <a:t>Chain</a:t>
              </a:r>
            </a:p>
          </p:txBody>
        </p:sp>
      </p:grpSp>
      <p:grpSp>
        <p:nvGrpSpPr>
          <p:cNvPr id="36" name="Laser Bubble"/>
          <p:cNvGrpSpPr/>
          <p:nvPr/>
        </p:nvGrpSpPr>
        <p:grpSpPr>
          <a:xfrm>
            <a:off x="4974592" y="1645259"/>
            <a:ext cx="5416274" cy="569402"/>
            <a:chOff x="4875530" y="1613140"/>
            <a:chExt cx="5308420" cy="558287"/>
          </a:xfrm>
          <a:solidFill>
            <a:srgbClr val="FFFFFF"/>
          </a:solidFill>
        </p:grpSpPr>
        <p:sp>
          <p:nvSpPr>
            <p:cNvPr id="37" name="TextBox 36"/>
            <p:cNvSpPr txBox="1"/>
            <p:nvPr/>
          </p:nvSpPr>
          <p:spPr>
            <a:xfrm>
              <a:off x="6625087" y="1613140"/>
              <a:ext cx="3558863" cy="362122"/>
            </a:xfrm>
            <a:prstGeom prst="rect">
              <a:avLst/>
            </a:prstGeom>
            <a:grpFill/>
            <a:ln w="25400">
              <a:solidFill>
                <a:schemeClr val="tx2"/>
              </a:solidFill>
            </a:ln>
          </p:spPr>
          <p:txBody>
            <a:bodyPr wrap="square" lIns="0" tIns="0" rIns="0" bIns="0" rtlCol="0">
              <a:spAutoFit/>
            </a:bodyPr>
            <a:lstStyle/>
            <a:p>
              <a:pPr algn="ctr" defTabSz="932736"/>
              <a:r>
                <a:rPr lang="en-US" sz="2400" dirty="0">
                  <a:solidFill>
                    <a:srgbClr val="232323"/>
                  </a:solidFill>
                </a:rPr>
                <a:t>Player’s Weapon</a:t>
              </a:r>
            </a:p>
          </p:txBody>
        </p:sp>
        <p:cxnSp>
          <p:nvCxnSpPr>
            <p:cNvPr id="38" name="Straight Arrow Connector 37"/>
            <p:cNvCxnSpPr>
              <a:stCxn id="37" idx="1"/>
            </p:cNvCxnSpPr>
            <p:nvPr/>
          </p:nvCxnSpPr>
          <p:spPr>
            <a:xfrm flipH="1">
              <a:off x="4875530" y="1794201"/>
              <a:ext cx="1749557" cy="377226"/>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Alarm Bubble"/>
          <p:cNvGrpSpPr/>
          <p:nvPr/>
        </p:nvGrpSpPr>
        <p:grpSpPr>
          <a:xfrm>
            <a:off x="4211930" y="1989378"/>
            <a:ext cx="5971728" cy="1378862"/>
            <a:chOff x="3473277" y="1372490"/>
            <a:chExt cx="5852812" cy="1351948"/>
          </a:xfrm>
          <a:solidFill>
            <a:srgbClr val="FFFFFF"/>
          </a:solidFill>
        </p:grpSpPr>
        <p:sp>
          <p:nvSpPr>
            <p:cNvPr id="40" name="TextBox 39"/>
            <p:cNvSpPr txBox="1"/>
            <p:nvPr/>
          </p:nvSpPr>
          <p:spPr>
            <a:xfrm>
              <a:off x="6470590" y="1372490"/>
              <a:ext cx="2855499" cy="362123"/>
            </a:xfrm>
            <a:prstGeom prst="rect">
              <a:avLst/>
            </a:prstGeom>
            <a:grpFill/>
            <a:ln w="25400">
              <a:solidFill>
                <a:schemeClr val="tx2"/>
              </a:solidFill>
            </a:ln>
          </p:spPr>
          <p:txBody>
            <a:bodyPr wrap="square" lIns="0" tIns="0" rIns="0" bIns="0" rtlCol="0">
              <a:spAutoFit/>
            </a:bodyPr>
            <a:lstStyle/>
            <a:p>
              <a:pPr algn="ctr" defTabSz="932736"/>
              <a:r>
                <a:rPr lang="en-US" sz="2400" dirty="0">
                  <a:solidFill>
                    <a:srgbClr val="232323"/>
                  </a:solidFill>
                </a:rPr>
                <a:t>Nearby Alarm</a:t>
              </a:r>
            </a:p>
          </p:txBody>
        </p:sp>
        <p:cxnSp>
          <p:nvCxnSpPr>
            <p:cNvPr id="41" name="Straight Arrow Connector 40"/>
            <p:cNvCxnSpPr>
              <a:stCxn id="40" idx="1"/>
            </p:cNvCxnSpPr>
            <p:nvPr/>
          </p:nvCxnSpPr>
          <p:spPr>
            <a:xfrm flipH="1">
              <a:off x="3473277" y="1553552"/>
              <a:ext cx="2997313" cy="1170886"/>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2" name="Mastering bubble"/>
          <p:cNvGrpSpPr/>
          <p:nvPr/>
        </p:nvGrpSpPr>
        <p:grpSpPr>
          <a:xfrm>
            <a:off x="7477350" y="2046559"/>
            <a:ext cx="2913516" cy="1930743"/>
            <a:chOff x="6625087" y="1613140"/>
            <a:chExt cx="2855499" cy="1893057"/>
          </a:xfrm>
          <a:solidFill>
            <a:srgbClr val="FFFFFF"/>
          </a:solidFill>
        </p:grpSpPr>
        <p:sp>
          <p:nvSpPr>
            <p:cNvPr id="43" name="TextBox 42"/>
            <p:cNvSpPr txBox="1"/>
            <p:nvPr/>
          </p:nvSpPr>
          <p:spPr>
            <a:xfrm>
              <a:off x="6625087" y="1613140"/>
              <a:ext cx="2855499" cy="724246"/>
            </a:xfrm>
            <a:prstGeom prst="rect">
              <a:avLst/>
            </a:prstGeom>
            <a:grpFill/>
            <a:ln w="25400">
              <a:solidFill>
                <a:schemeClr val="tx2"/>
              </a:solidFill>
            </a:ln>
          </p:spPr>
          <p:txBody>
            <a:bodyPr wrap="square" lIns="0" tIns="0" rIns="0" bIns="0" rtlCol="0">
              <a:spAutoFit/>
            </a:bodyPr>
            <a:lstStyle/>
            <a:p>
              <a:pPr algn="ctr" defTabSz="932736"/>
              <a:r>
                <a:rPr lang="en-US" sz="2400" dirty="0">
                  <a:solidFill>
                    <a:srgbClr val="232323"/>
                  </a:solidFill>
                </a:rPr>
                <a:t>Final mix to output stream</a:t>
              </a:r>
            </a:p>
          </p:txBody>
        </p:sp>
        <p:cxnSp>
          <p:nvCxnSpPr>
            <p:cNvPr id="44" name="Straight Arrow Connector 43"/>
            <p:cNvCxnSpPr>
              <a:stCxn id="43" idx="2"/>
            </p:cNvCxnSpPr>
            <p:nvPr/>
          </p:nvCxnSpPr>
          <p:spPr>
            <a:xfrm>
              <a:off x="8052837" y="2337386"/>
              <a:ext cx="1" cy="1168811"/>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5" name="Submix bubble"/>
          <p:cNvGrpSpPr/>
          <p:nvPr/>
        </p:nvGrpSpPr>
        <p:grpSpPr>
          <a:xfrm>
            <a:off x="5613002" y="2637041"/>
            <a:ext cx="4060210" cy="2363854"/>
            <a:chOff x="6625086" y="1613140"/>
            <a:chExt cx="3979359" cy="2317714"/>
          </a:xfrm>
          <a:solidFill>
            <a:srgbClr val="FFFFFF"/>
          </a:solidFill>
        </p:grpSpPr>
        <p:sp>
          <p:nvSpPr>
            <p:cNvPr id="46" name="TextBox 45"/>
            <p:cNvSpPr txBox="1"/>
            <p:nvPr/>
          </p:nvSpPr>
          <p:spPr>
            <a:xfrm>
              <a:off x="6625086" y="1613140"/>
              <a:ext cx="3979359" cy="362123"/>
            </a:xfrm>
            <a:prstGeom prst="rect">
              <a:avLst/>
            </a:prstGeom>
            <a:grpFill/>
            <a:ln w="25400">
              <a:solidFill>
                <a:schemeClr val="tx2"/>
              </a:solidFill>
            </a:ln>
          </p:spPr>
          <p:txBody>
            <a:bodyPr wrap="square" lIns="0" tIns="0" rIns="0" bIns="0" rtlCol="0">
              <a:spAutoFit/>
            </a:bodyPr>
            <a:lstStyle/>
            <a:p>
              <a:pPr algn="ctr" defTabSz="932736"/>
              <a:r>
                <a:rPr lang="en-US" sz="2400" dirty="0">
                  <a:solidFill>
                    <a:srgbClr val="232323"/>
                  </a:solidFill>
                </a:rPr>
                <a:t>Obstruction </a:t>
              </a:r>
              <a:r>
                <a:rPr lang="en-US" sz="2400" dirty="0" err="1">
                  <a:solidFill>
                    <a:srgbClr val="232323"/>
                  </a:solidFill>
                </a:rPr>
                <a:t>submix</a:t>
              </a:r>
              <a:endParaRPr lang="en-US" sz="2400" dirty="0">
                <a:solidFill>
                  <a:srgbClr val="232323"/>
                </a:solidFill>
              </a:endParaRPr>
            </a:p>
          </p:txBody>
        </p:sp>
        <p:cxnSp>
          <p:nvCxnSpPr>
            <p:cNvPr id="47" name="Straight Arrow Connector 46"/>
            <p:cNvCxnSpPr/>
            <p:nvPr/>
          </p:nvCxnSpPr>
          <p:spPr>
            <a:xfrm flipH="1">
              <a:off x="7224077" y="2162662"/>
              <a:ext cx="828760" cy="1768192"/>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8" name="Guards bubble"/>
          <p:cNvGrpSpPr/>
          <p:nvPr/>
        </p:nvGrpSpPr>
        <p:grpSpPr>
          <a:xfrm>
            <a:off x="4211931" y="2371619"/>
            <a:ext cx="7809995" cy="3406447"/>
            <a:chOff x="4128056" y="2325328"/>
            <a:chExt cx="7654473" cy="3339957"/>
          </a:xfrm>
          <a:solidFill>
            <a:srgbClr val="FFFFFF"/>
          </a:solidFill>
        </p:grpSpPr>
        <p:sp>
          <p:nvSpPr>
            <p:cNvPr id="49" name="TextBox 48"/>
            <p:cNvSpPr txBox="1"/>
            <p:nvPr/>
          </p:nvSpPr>
          <p:spPr>
            <a:xfrm>
              <a:off x="7674820" y="2325328"/>
              <a:ext cx="4107709" cy="362123"/>
            </a:xfrm>
            <a:prstGeom prst="rect">
              <a:avLst/>
            </a:prstGeom>
            <a:grpFill/>
            <a:ln w="25400">
              <a:solidFill>
                <a:schemeClr val="tx2"/>
              </a:solidFill>
            </a:ln>
          </p:spPr>
          <p:txBody>
            <a:bodyPr wrap="square" lIns="0" tIns="0" rIns="0" bIns="0" rtlCol="0">
              <a:spAutoFit/>
            </a:bodyPr>
            <a:lstStyle/>
            <a:p>
              <a:pPr algn="ctr" defTabSz="932736"/>
              <a:r>
                <a:rPr lang="en-US" sz="2400" dirty="0">
                  <a:solidFill>
                    <a:srgbClr val="232323"/>
                  </a:solidFill>
                </a:rPr>
                <a:t>Enemies Behind Box</a:t>
              </a:r>
            </a:p>
          </p:txBody>
        </p:sp>
        <p:cxnSp>
          <p:nvCxnSpPr>
            <p:cNvPr id="50" name="Straight Arrow Connector 49"/>
            <p:cNvCxnSpPr>
              <a:stCxn id="49" idx="1"/>
            </p:cNvCxnSpPr>
            <p:nvPr/>
          </p:nvCxnSpPr>
          <p:spPr>
            <a:xfrm flipH="1">
              <a:off x="4736485" y="2506390"/>
              <a:ext cx="2938335" cy="1900221"/>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9" idx="1"/>
            </p:cNvCxnSpPr>
            <p:nvPr/>
          </p:nvCxnSpPr>
          <p:spPr>
            <a:xfrm flipH="1">
              <a:off x="4128056" y="2506390"/>
              <a:ext cx="3546764" cy="3158895"/>
            </a:xfrm>
            <a:prstGeom prst="straightConnector1">
              <a:avLst/>
            </a:prstGeom>
            <a:grpFill/>
            <a:ln w="381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281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Background </a:t>
            </a:r>
            <a:r>
              <a:rPr lang="en-US" dirty="0"/>
              <a:t>m</a:t>
            </a:r>
            <a:r>
              <a:rPr lang="en-US" dirty="0" smtClean="0"/>
              <a:t>usic: </a:t>
            </a:r>
            <a:r>
              <a:rPr lang="en-US" dirty="0" err="1" smtClean="0"/>
              <a:t>IMFMediaEngine</a:t>
            </a:r>
            <a:endParaRPr lang="en-US" dirty="0"/>
          </a:p>
        </p:txBody>
      </p:sp>
      <p:sp>
        <p:nvSpPr>
          <p:cNvPr id="8" name="Content Placeholder 7"/>
          <p:cNvSpPr>
            <a:spLocks noGrp="1"/>
          </p:cNvSpPr>
          <p:nvPr>
            <p:ph idx="1"/>
          </p:nvPr>
        </p:nvSpPr>
        <p:spPr/>
        <p:txBody>
          <a:bodyPr/>
          <a:lstStyle/>
          <a:p>
            <a:pPr lvl="0"/>
            <a:r>
              <a:rPr lang="en-AU" dirty="0" smtClean="0"/>
              <a:t>COM based</a:t>
            </a:r>
          </a:p>
          <a:p>
            <a:pPr lvl="0"/>
            <a:r>
              <a:rPr lang="en-AU" dirty="0" smtClean="0"/>
              <a:t>Initialize and set source</a:t>
            </a:r>
          </a:p>
          <a:p>
            <a:pPr marL="228541" lvl="2" indent="0">
              <a:buNone/>
            </a:pPr>
            <a:r>
              <a:rPr lang="en-AU" sz="2800" dirty="0" smtClean="0"/>
              <a:t>Source can be URI or </a:t>
            </a:r>
            <a:r>
              <a:rPr lang="en-AU" sz="2800" dirty="0" err="1" smtClean="0"/>
              <a:t>IMFByteStream</a:t>
            </a:r>
            <a:endParaRPr lang="en-US" sz="2800" dirty="0" smtClean="0"/>
          </a:p>
          <a:p>
            <a:r>
              <a:rPr lang="en-AU" dirty="0" smtClean="0"/>
              <a:t>Control playback</a:t>
            </a:r>
          </a:p>
          <a:p>
            <a:pPr marL="228541" lvl="2" indent="0">
              <a:buNone/>
            </a:pPr>
            <a:r>
              <a:rPr lang="en-AU" sz="2800" dirty="0" smtClean="0"/>
              <a:t>Play, Pause, Stop</a:t>
            </a:r>
          </a:p>
          <a:p>
            <a:pPr marL="228541" lvl="2" indent="0">
              <a:buNone/>
            </a:pPr>
            <a:r>
              <a:rPr lang="en-AU" sz="2800" dirty="0" smtClean="0"/>
              <a:t>Loop, Seek</a:t>
            </a:r>
          </a:p>
        </p:txBody>
      </p:sp>
    </p:spTree>
    <p:extLst>
      <p:ext uri="{BB962C8B-B14F-4D97-AF65-F5344CB8AC3E}">
        <p14:creationId xmlns:p14="http://schemas.microsoft.com/office/powerpoint/2010/main" val="788778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So, how did we do?</a:t>
            </a:r>
            <a:endParaRPr lang="en-US" dirty="0"/>
          </a:p>
        </p:txBody>
      </p:sp>
    </p:spTree>
    <p:extLst>
      <p:ext uri="{BB962C8B-B14F-4D97-AF65-F5344CB8AC3E}">
        <p14:creationId xmlns:p14="http://schemas.microsoft.com/office/powerpoint/2010/main" val="1656879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4" name="Title 3"/>
          <p:cNvSpPr>
            <a:spLocks noGrp="1"/>
          </p:cNvSpPr>
          <p:nvPr>
            <p:ph type="title"/>
          </p:nvPr>
        </p:nvSpPr>
        <p:spPr/>
        <p:txBody>
          <a:bodyPr/>
          <a:lstStyle/>
          <a:p>
            <a:r>
              <a:rPr lang="en-US" dirty="0" smtClean="0"/>
              <a:t>Background Music</a:t>
            </a:r>
            <a:endParaRPr lang="en-US" dirty="0"/>
          </a:p>
        </p:txBody>
      </p:sp>
    </p:spTree>
    <p:extLst>
      <p:ext uri="{BB962C8B-B14F-4D97-AF65-F5344CB8AC3E}">
        <p14:creationId xmlns:p14="http://schemas.microsoft.com/office/powerpoint/2010/main" val="3160991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Cut Scene Support - IMFMediaEngine</a:t>
            </a:r>
            <a:endParaRPr lang="en-US" dirty="0"/>
          </a:p>
        </p:txBody>
      </p:sp>
      <p:sp>
        <p:nvSpPr>
          <p:cNvPr id="3" name="Text Placeholder 2"/>
          <p:cNvSpPr>
            <a:spLocks noGrp="1"/>
          </p:cNvSpPr>
          <p:nvPr>
            <p:ph type="body" sz="quarter" idx="10"/>
          </p:nvPr>
        </p:nvSpPr>
        <p:spPr/>
        <p:txBody>
          <a:bodyPr/>
          <a:lstStyle/>
          <a:p>
            <a:r>
              <a:rPr lang="en-US" dirty="0" smtClean="0"/>
              <a:t>Initialize and set source</a:t>
            </a:r>
          </a:p>
          <a:p>
            <a:r>
              <a:rPr lang="en-US" dirty="0" smtClean="0"/>
              <a:t>Control playback</a:t>
            </a:r>
          </a:p>
          <a:p>
            <a:r>
              <a:rPr lang="en-US" dirty="0" smtClean="0"/>
              <a:t>Render video</a:t>
            </a:r>
          </a:p>
          <a:p>
            <a:pPr marL="228541" lvl="2" indent="0">
              <a:buNone/>
            </a:pPr>
            <a:r>
              <a:rPr lang="en-US" sz="2800" dirty="0" smtClean="0"/>
              <a:t>Game retrieves video frame and renders video frame on the </a:t>
            </a:r>
            <a:br>
              <a:rPr lang="en-US" sz="2800" dirty="0" smtClean="0"/>
            </a:br>
            <a:r>
              <a:rPr lang="en-US" sz="2800" dirty="0" smtClean="0"/>
              <a:t>texture of an object in the game</a:t>
            </a:r>
          </a:p>
          <a:p>
            <a:pPr marL="228541" lvl="2" indent="0">
              <a:buNone/>
            </a:pPr>
            <a:r>
              <a:rPr lang="en-US" sz="2800" dirty="0" smtClean="0"/>
              <a:t>Game uses </a:t>
            </a:r>
            <a:r>
              <a:rPr lang="en-US" sz="2800" dirty="0" err="1" smtClean="0"/>
              <a:t>OnVideoStreamTick</a:t>
            </a:r>
            <a:r>
              <a:rPr lang="en-US" sz="2800" dirty="0" smtClean="0"/>
              <a:t> to find out whether a </a:t>
            </a:r>
            <a:br>
              <a:rPr lang="en-US" sz="2800" dirty="0" smtClean="0"/>
            </a:br>
            <a:r>
              <a:rPr lang="en-US" sz="2800" dirty="0" smtClean="0"/>
              <a:t>new video frame is ready</a:t>
            </a:r>
          </a:p>
          <a:p>
            <a:pPr marL="228541" lvl="2" indent="0">
              <a:buNone/>
            </a:pPr>
            <a:r>
              <a:rPr lang="en-US" sz="2800" dirty="0" smtClean="0"/>
              <a:t>Game uses </a:t>
            </a:r>
            <a:r>
              <a:rPr lang="en-US" sz="2800" dirty="0" err="1" smtClean="0"/>
              <a:t>TransferVideoFrame</a:t>
            </a:r>
            <a:r>
              <a:rPr lang="en-US" sz="2800" dirty="0" smtClean="0"/>
              <a:t> to copy video frame to DXGI surface</a:t>
            </a:r>
          </a:p>
          <a:p>
            <a:pPr marL="228541" lvl="2" indent="0">
              <a:buNone/>
            </a:pPr>
            <a:r>
              <a:rPr lang="en-US" sz="2800" dirty="0" smtClean="0"/>
              <a:t>OS can render RGB / NV12 formats</a:t>
            </a:r>
          </a:p>
          <a:p>
            <a:endParaRPr lang="en-US" dirty="0"/>
          </a:p>
        </p:txBody>
      </p:sp>
    </p:spTree>
    <p:extLst>
      <p:ext uri="{BB962C8B-B14F-4D97-AF65-F5344CB8AC3E}">
        <p14:creationId xmlns:p14="http://schemas.microsoft.com/office/powerpoint/2010/main" val="4138197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a:t>
            </a:r>
            <a:endParaRPr lang="en-US" dirty="0"/>
          </a:p>
        </p:txBody>
      </p:sp>
      <p:sp>
        <p:nvSpPr>
          <p:cNvPr id="3" name="Text Placeholder 2"/>
          <p:cNvSpPr>
            <a:spLocks noGrp="1"/>
          </p:cNvSpPr>
          <p:nvPr>
            <p:ph type="body" sz="quarter" idx="10"/>
          </p:nvPr>
        </p:nvSpPr>
        <p:spPr/>
        <p:txBody>
          <a:bodyPr/>
          <a:lstStyle/>
          <a:p>
            <a:pPr>
              <a:lnSpc>
                <a:spcPct val="88000"/>
              </a:lnSpc>
            </a:pPr>
            <a:r>
              <a:rPr lang="en-US" sz="3200" dirty="0" smtClean="0"/>
              <a:t>Covered extensively in Networking talk</a:t>
            </a:r>
          </a:p>
          <a:p>
            <a:pPr>
              <a:lnSpc>
                <a:spcPct val="88000"/>
              </a:lnSpc>
            </a:pPr>
            <a:r>
              <a:rPr lang="en-US" sz="3200" dirty="0" err="1" smtClean="0"/>
              <a:t>StreamSocket</a:t>
            </a:r>
            <a:r>
              <a:rPr lang="en-US" sz="3200" dirty="0" smtClean="0"/>
              <a:t>/</a:t>
            </a:r>
            <a:r>
              <a:rPr lang="en-US" sz="3200" dirty="0" err="1" smtClean="0"/>
              <a:t>StreamSocketListener</a:t>
            </a:r>
            <a:endParaRPr lang="en-US" sz="3200" dirty="0" smtClean="0"/>
          </a:p>
          <a:p>
            <a:pPr marL="228541" lvl="2" indent="0">
              <a:lnSpc>
                <a:spcPct val="88000"/>
              </a:lnSpc>
              <a:buNone/>
            </a:pPr>
            <a:r>
              <a:rPr lang="en-US" sz="2800" dirty="0" smtClean="0"/>
              <a:t>TCP Sockets with SSL Support</a:t>
            </a:r>
          </a:p>
          <a:p>
            <a:pPr lvl="1">
              <a:lnSpc>
                <a:spcPct val="88000"/>
              </a:lnSpc>
            </a:pPr>
            <a:r>
              <a:rPr lang="en-US" sz="3200" dirty="0" err="1" smtClean="0">
                <a:latin typeface="+mj-lt"/>
              </a:rPr>
              <a:t>DatagramSocket</a:t>
            </a:r>
            <a:endParaRPr lang="en-US" sz="3200" dirty="0" smtClean="0">
              <a:latin typeface="+mj-lt"/>
            </a:endParaRPr>
          </a:p>
          <a:p>
            <a:pPr marL="228541" lvl="2" indent="0">
              <a:lnSpc>
                <a:spcPct val="88000"/>
              </a:lnSpc>
              <a:buNone/>
            </a:pPr>
            <a:r>
              <a:rPr lang="en-US" sz="2800" dirty="0" smtClean="0"/>
              <a:t>UDP Sockets</a:t>
            </a:r>
          </a:p>
          <a:p>
            <a:pPr lvl="1">
              <a:lnSpc>
                <a:spcPct val="88000"/>
              </a:lnSpc>
            </a:pPr>
            <a:r>
              <a:rPr lang="en-US" sz="3200" dirty="0" err="1" smtClean="0">
                <a:latin typeface="+mj-lt"/>
              </a:rPr>
              <a:t>PeerFinder</a:t>
            </a:r>
            <a:endParaRPr lang="en-US" sz="3200" dirty="0" smtClean="0">
              <a:latin typeface="+mj-lt"/>
            </a:endParaRPr>
          </a:p>
          <a:p>
            <a:pPr marL="228541" lvl="2" indent="0">
              <a:lnSpc>
                <a:spcPct val="88000"/>
              </a:lnSpc>
              <a:buNone/>
            </a:pPr>
            <a:r>
              <a:rPr lang="en-US" sz="2800" dirty="0" smtClean="0"/>
              <a:t>Bluetooth &amp; NFC</a:t>
            </a:r>
          </a:p>
          <a:p>
            <a:pPr marL="228541" lvl="2" indent="0">
              <a:lnSpc>
                <a:spcPct val="88000"/>
              </a:lnSpc>
              <a:buNone/>
            </a:pPr>
            <a:r>
              <a:rPr lang="en-US" sz="2800" dirty="0" smtClean="0"/>
              <a:t>Supports App-&gt;Device and App-&gt;App</a:t>
            </a:r>
          </a:p>
          <a:p>
            <a:pPr lvl="1">
              <a:lnSpc>
                <a:spcPct val="88000"/>
              </a:lnSpc>
            </a:pPr>
            <a:r>
              <a:rPr lang="en-US" sz="3200" dirty="0" smtClean="0">
                <a:latin typeface="+mj-lt"/>
              </a:rPr>
              <a:t>XmlHttpWebRequest2</a:t>
            </a:r>
          </a:p>
          <a:p>
            <a:pPr marL="228541" lvl="2" indent="0">
              <a:lnSpc>
                <a:spcPct val="88000"/>
              </a:lnSpc>
              <a:buNone/>
            </a:pPr>
            <a:r>
              <a:rPr lang="en-US" sz="2800" dirty="0" smtClean="0"/>
              <a:t>C++ HTTP Support</a:t>
            </a:r>
          </a:p>
          <a:p>
            <a:pPr lvl="1">
              <a:lnSpc>
                <a:spcPct val="88000"/>
              </a:lnSpc>
            </a:pPr>
            <a:r>
              <a:rPr lang="en-US" sz="3200" dirty="0" smtClean="0">
                <a:latin typeface="+mj-lt"/>
              </a:rPr>
              <a:t>WinSock</a:t>
            </a:r>
            <a:endParaRPr lang="en-US" sz="3200" dirty="0">
              <a:latin typeface="+mj-lt"/>
            </a:endParaRPr>
          </a:p>
        </p:txBody>
      </p:sp>
    </p:spTree>
    <p:extLst>
      <p:ext uri="{BB962C8B-B14F-4D97-AF65-F5344CB8AC3E}">
        <p14:creationId xmlns:p14="http://schemas.microsoft.com/office/powerpoint/2010/main" val="2731038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File System</a:t>
            </a:r>
            <a:endParaRPr lang="en-US" dirty="0"/>
          </a:p>
        </p:txBody>
      </p:sp>
      <p:sp>
        <p:nvSpPr>
          <p:cNvPr id="5" name="Text Placeholder 4"/>
          <p:cNvSpPr>
            <a:spLocks noGrp="1"/>
          </p:cNvSpPr>
          <p:nvPr>
            <p:ph type="body" sz="quarter" idx="10"/>
          </p:nvPr>
        </p:nvSpPr>
        <p:spPr/>
        <p:txBody>
          <a:bodyPr/>
          <a:lstStyle/>
          <a:p>
            <a:r>
              <a:rPr lang="en-US" dirty="0" smtClean="0"/>
              <a:t>Windows Runtime APIs</a:t>
            </a:r>
          </a:p>
          <a:p>
            <a:pPr marL="228541" lvl="2" indent="0">
              <a:buNone/>
            </a:pPr>
            <a:r>
              <a:rPr lang="en-US" sz="2800" dirty="0" err="1" smtClean="0"/>
              <a:t>StorageFile</a:t>
            </a:r>
            <a:r>
              <a:rPr lang="en-US" sz="2800" dirty="0" smtClean="0"/>
              <a:t>, </a:t>
            </a:r>
            <a:r>
              <a:rPr lang="en-US" sz="2800" dirty="0" err="1" smtClean="0"/>
              <a:t>StorageFolder</a:t>
            </a:r>
            <a:r>
              <a:rPr lang="en-US" sz="2800" dirty="0" smtClean="0"/>
              <a:t>, </a:t>
            </a:r>
            <a:r>
              <a:rPr lang="en-US" sz="2800" dirty="0" err="1" smtClean="0"/>
              <a:t>ApplicationData</a:t>
            </a:r>
            <a:endParaRPr lang="en-US" sz="2800" dirty="0" smtClean="0"/>
          </a:p>
          <a:p>
            <a:pPr marL="228541" lvl="2" indent="0">
              <a:buNone/>
            </a:pPr>
            <a:r>
              <a:rPr lang="en-US" sz="2800" dirty="0" smtClean="0"/>
              <a:t>Supports “</a:t>
            </a:r>
            <a:r>
              <a:rPr lang="en-US" sz="2800" dirty="0" err="1" smtClean="0"/>
              <a:t>ms-appx</a:t>
            </a:r>
            <a:r>
              <a:rPr lang="en-US" sz="2800" dirty="0" smtClean="0"/>
              <a:t>” &amp; “</a:t>
            </a:r>
            <a:r>
              <a:rPr lang="en-US" sz="2800" dirty="0" err="1" smtClean="0"/>
              <a:t>ms-appdata</a:t>
            </a:r>
            <a:r>
              <a:rPr lang="en-US" sz="2800" dirty="0" smtClean="0"/>
              <a:t>” loading URI</a:t>
            </a:r>
          </a:p>
          <a:p>
            <a:pPr lvl="1"/>
            <a:r>
              <a:rPr lang="en-US" sz="3600" dirty="0" smtClean="0">
                <a:latin typeface="+mj-lt"/>
              </a:rPr>
              <a:t>Win32 Style APIs</a:t>
            </a:r>
          </a:p>
          <a:p>
            <a:pPr marL="228541" lvl="2" indent="0">
              <a:buNone/>
            </a:pPr>
            <a:r>
              <a:rPr lang="en-US" sz="2800" dirty="0" smtClean="0"/>
              <a:t>CopyFile2, </a:t>
            </a:r>
            <a:r>
              <a:rPr lang="en-US" sz="2800" dirty="0" err="1" smtClean="0"/>
              <a:t>CreateDirectoryW</a:t>
            </a:r>
            <a:r>
              <a:rPr lang="en-US" sz="2800" dirty="0" smtClean="0"/>
              <a:t>, CreateFile2, </a:t>
            </a:r>
            <a:r>
              <a:rPr lang="en-US" sz="2800" dirty="0" err="1" smtClean="0"/>
              <a:t>DeleteFileW</a:t>
            </a:r>
            <a:r>
              <a:rPr lang="en-US" sz="2800" dirty="0" smtClean="0"/>
              <a:t>, </a:t>
            </a:r>
            <a:r>
              <a:rPr lang="en-US" sz="2800" dirty="0" err="1" smtClean="0"/>
              <a:t>FindClose</a:t>
            </a:r>
            <a:r>
              <a:rPr lang="en-US" sz="2800" dirty="0" smtClean="0"/>
              <a:t>, </a:t>
            </a:r>
            <a:r>
              <a:rPr lang="en-US" sz="2800" dirty="0" err="1" smtClean="0"/>
              <a:t>FindFirstFileExW</a:t>
            </a:r>
            <a:r>
              <a:rPr lang="en-US" sz="2800" dirty="0" smtClean="0"/>
              <a:t>, </a:t>
            </a:r>
            <a:r>
              <a:rPr lang="en-US" sz="2800" dirty="0" err="1" smtClean="0"/>
              <a:t>FindNextFileW</a:t>
            </a:r>
            <a:r>
              <a:rPr lang="en-US" sz="2800" dirty="0" smtClean="0"/>
              <a:t>, </a:t>
            </a:r>
            <a:r>
              <a:rPr lang="en-US" sz="2800" dirty="0" err="1" smtClean="0"/>
              <a:t>FlushFileBuffers</a:t>
            </a:r>
            <a:r>
              <a:rPr lang="en-US" sz="2800" dirty="0" smtClean="0"/>
              <a:t>, </a:t>
            </a:r>
            <a:r>
              <a:rPr lang="en-US" sz="2800" dirty="0" err="1" smtClean="0"/>
              <a:t>GetDiskFreeSpaceExW</a:t>
            </a:r>
            <a:r>
              <a:rPr lang="en-US" sz="2800" dirty="0" smtClean="0"/>
              <a:t>, </a:t>
            </a:r>
            <a:r>
              <a:rPr lang="en-US" sz="2800" dirty="0" err="1" smtClean="0"/>
              <a:t>GetFileAttributesExW</a:t>
            </a:r>
            <a:r>
              <a:rPr lang="en-US" sz="2800" dirty="0" smtClean="0"/>
              <a:t>, </a:t>
            </a:r>
            <a:r>
              <a:rPr lang="en-US" sz="2800" dirty="0" err="1" smtClean="0"/>
              <a:t>GetFileInformationByHandleEx</a:t>
            </a:r>
            <a:r>
              <a:rPr lang="en-US" sz="2800" dirty="0" smtClean="0"/>
              <a:t>, </a:t>
            </a:r>
            <a:r>
              <a:rPr lang="en-US" sz="2800" dirty="0" err="1" smtClean="0"/>
              <a:t>GetOverlappedResultEx</a:t>
            </a:r>
            <a:r>
              <a:rPr lang="en-US" sz="2800" dirty="0" smtClean="0"/>
              <a:t>, </a:t>
            </a:r>
            <a:r>
              <a:rPr lang="en-US" sz="2800" dirty="0" err="1" smtClean="0"/>
              <a:t>LockFileEx</a:t>
            </a:r>
            <a:r>
              <a:rPr lang="en-US" sz="2800" dirty="0" smtClean="0"/>
              <a:t>, </a:t>
            </a:r>
            <a:r>
              <a:rPr lang="en-US" sz="2800" dirty="0" err="1" smtClean="0"/>
              <a:t>MoveFileExW</a:t>
            </a:r>
            <a:r>
              <a:rPr lang="en-US" sz="2800" dirty="0" smtClean="0"/>
              <a:t>, </a:t>
            </a:r>
            <a:r>
              <a:rPr lang="en-US" sz="2800" dirty="0" err="1" smtClean="0"/>
              <a:t>ReadFile</a:t>
            </a:r>
            <a:r>
              <a:rPr lang="en-US" sz="2800" dirty="0" smtClean="0"/>
              <a:t>, </a:t>
            </a:r>
            <a:r>
              <a:rPr lang="en-US" sz="2800" dirty="0" err="1" smtClean="0"/>
              <a:t>RemoveDirectoryW</a:t>
            </a:r>
            <a:r>
              <a:rPr lang="en-US" sz="2800" dirty="0" smtClean="0"/>
              <a:t>, </a:t>
            </a:r>
            <a:r>
              <a:rPr lang="en-US" sz="2800" dirty="0" err="1" smtClean="0"/>
              <a:t>SetEndOfFile</a:t>
            </a:r>
            <a:r>
              <a:rPr lang="en-US" sz="2800" dirty="0" smtClean="0"/>
              <a:t>, </a:t>
            </a:r>
            <a:r>
              <a:rPr lang="en-US" sz="2800" dirty="0" err="1" smtClean="0"/>
              <a:t>SetFileAttributesW</a:t>
            </a:r>
            <a:r>
              <a:rPr lang="en-US" sz="2800" dirty="0" smtClean="0"/>
              <a:t>, </a:t>
            </a:r>
            <a:r>
              <a:rPr lang="en-US" sz="2800" dirty="0" err="1" smtClean="0"/>
              <a:t>SetFileInformationByHandle</a:t>
            </a:r>
            <a:r>
              <a:rPr lang="en-US" sz="2800" dirty="0" smtClean="0"/>
              <a:t>, </a:t>
            </a:r>
            <a:r>
              <a:rPr lang="en-US" sz="2800" dirty="0" err="1" smtClean="0"/>
              <a:t>SetFilePointerEx</a:t>
            </a:r>
            <a:r>
              <a:rPr lang="en-US" sz="2800" dirty="0" smtClean="0"/>
              <a:t>, </a:t>
            </a:r>
            <a:r>
              <a:rPr lang="en-US" sz="2800" dirty="0" err="1" smtClean="0"/>
              <a:t>UnlockFileEx</a:t>
            </a:r>
            <a:r>
              <a:rPr lang="en-US" sz="2800" dirty="0" smtClean="0"/>
              <a:t>, </a:t>
            </a:r>
            <a:r>
              <a:rPr lang="en-US" sz="2800" dirty="0" err="1" smtClean="0"/>
              <a:t>WriteFile</a:t>
            </a:r>
            <a:endParaRPr lang="en-US" sz="2800"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02454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Launchers and Choosers</a:t>
            </a:r>
            <a:endParaRPr lang="en-US" dirty="0"/>
          </a:p>
        </p:txBody>
      </p:sp>
      <p:sp>
        <p:nvSpPr>
          <p:cNvPr id="5" name="Text Placeholder 4"/>
          <p:cNvSpPr>
            <a:spLocks noGrp="1"/>
          </p:cNvSpPr>
          <p:nvPr>
            <p:ph type="body" sz="quarter" idx="10"/>
          </p:nvPr>
        </p:nvSpPr>
        <p:spPr/>
        <p:txBody>
          <a:bodyPr/>
          <a:lstStyle/>
          <a:p>
            <a:r>
              <a:rPr lang="en-US" dirty="0" smtClean="0"/>
              <a:t>Windows Runtime APIs</a:t>
            </a:r>
          </a:p>
          <a:p>
            <a:pPr marL="228541" lvl="2" indent="0">
              <a:buNone/>
            </a:pPr>
            <a:r>
              <a:rPr lang="en-US" sz="2800" dirty="0" smtClean="0"/>
              <a:t>Launch Marketplace Details Page</a:t>
            </a:r>
          </a:p>
          <a:p>
            <a:pPr marL="228541" lvl="2" indent="0">
              <a:buNone/>
            </a:pPr>
            <a:r>
              <a:rPr lang="en-US" sz="2800" dirty="0" smtClean="0"/>
              <a:t>Launch Application Review Page</a:t>
            </a:r>
          </a:p>
          <a:p>
            <a:pPr marL="228541" lvl="2" indent="0">
              <a:buNone/>
            </a:pPr>
            <a:r>
              <a:rPr lang="en-US" sz="2800" dirty="0" smtClean="0"/>
              <a:t>Launch Marketplace Search</a:t>
            </a:r>
          </a:p>
          <a:p>
            <a:pPr marL="228541" lvl="2" indent="0">
              <a:buNone/>
            </a:pPr>
            <a:r>
              <a:rPr lang="en-US" sz="2800" dirty="0" smtClean="0"/>
              <a:t>Launch Browser</a:t>
            </a:r>
          </a:p>
          <a:p>
            <a:pPr marL="228541" lvl="2" indent="0">
              <a:buNone/>
            </a:pPr>
            <a:r>
              <a:rPr lang="en-US" sz="2800" dirty="0" smtClean="0"/>
              <a:t>Launch Connection Settings</a:t>
            </a:r>
          </a:p>
          <a:p>
            <a:pPr marL="228541" lvl="2" indent="0">
              <a:buNone/>
            </a:pPr>
            <a:r>
              <a:rPr lang="en-US" sz="2800" dirty="0" smtClean="0"/>
              <a:t>Launch Email Compose</a:t>
            </a:r>
          </a:p>
          <a:p>
            <a:pPr marL="228541" lvl="2" indent="0">
              <a:buNone/>
            </a:pPr>
            <a:r>
              <a:rPr lang="en-US" sz="2800" dirty="0" smtClean="0"/>
              <a:t>Sharing: Social Networks, Email, SMS</a:t>
            </a:r>
          </a:p>
          <a:p>
            <a:pPr marL="228541" lvl="2" indent="0">
              <a:buNone/>
            </a:pPr>
            <a:r>
              <a:rPr lang="en-US" sz="2800" dirty="0" smtClean="0"/>
              <a:t>Choose Photo</a:t>
            </a:r>
          </a:p>
          <a:p>
            <a:r>
              <a:rPr lang="en-US" dirty="0" smtClean="0"/>
              <a:t>Other Windows Phone L&amp;C not supported… yet</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val="1003542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mtClean="0"/>
              <a:t>Visual Studio 2012</a:t>
            </a:r>
            <a:endParaRPr lang="en-US" dirty="0"/>
          </a:p>
        </p:txBody>
      </p:sp>
    </p:spTree>
    <p:extLst>
      <p:ext uri="{BB962C8B-B14F-4D97-AF65-F5344CB8AC3E}">
        <p14:creationId xmlns:p14="http://schemas.microsoft.com/office/powerpoint/2010/main" val="3137248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Studio 2012</a:t>
            </a:r>
            <a:endParaRPr lang="en-US" dirty="0"/>
          </a:p>
        </p:txBody>
      </p:sp>
      <p:sp>
        <p:nvSpPr>
          <p:cNvPr id="3" name="Content Placeholder 2"/>
          <p:cNvSpPr>
            <a:spLocks noGrp="1"/>
          </p:cNvSpPr>
          <p:nvPr>
            <p:ph type="body" sz="quarter" idx="10"/>
          </p:nvPr>
        </p:nvSpPr>
        <p:spPr/>
        <p:txBody>
          <a:bodyPr/>
          <a:lstStyle/>
          <a:p>
            <a:pPr>
              <a:lnSpc>
                <a:spcPct val="90000"/>
              </a:lnSpc>
            </a:pPr>
            <a:r>
              <a:rPr lang="en-US" sz="3200" dirty="0" smtClean="0"/>
              <a:t>New Templates For C++ Apps &amp; Components</a:t>
            </a:r>
          </a:p>
          <a:p>
            <a:pPr marL="228541" lvl="2" indent="0">
              <a:lnSpc>
                <a:spcPct val="90000"/>
              </a:lnSpc>
              <a:buNone/>
            </a:pPr>
            <a:r>
              <a:rPr lang="en-US" sz="2000" dirty="0" smtClean="0"/>
              <a:t>Direct3D App</a:t>
            </a:r>
          </a:p>
          <a:p>
            <a:pPr marL="228541" lvl="2" indent="0">
              <a:lnSpc>
                <a:spcPct val="90000"/>
              </a:lnSpc>
              <a:buNone/>
            </a:pPr>
            <a:r>
              <a:rPr lang="en-US" sz="2000" dirty="0" smtClean="0"/>
              <a:t>Direct3D with XAML App </a:t>
            </a:r>
          </a:p>
          <a:p>
            <a:pPr marL="228541" lvl="2" indent="0">
              <a:lnSpc>
                <a:spcPct val="90000"/>
              </a:lnSpc>
              <a:buNone/>
            </a:pPr>
            <a:r>
              <a:rPr lang="en-US" sz="2000" dirty="0" smtClean="0"/>
              <a:t>Windows Phone Runtime Components</a:t>
            </a:r>
          </a:p>
          <a:p>
            <a:pPr marL="228541" lvl="2" indent="0">
              <a:lnSpc>
                <a:spcPct val="90000"/>
              </a:lnSpc>
              <a:buNone/>
            </a:pPr>
            <a:r>
              <a:rPr lang="en-US" sz="2000" dirty="0" smtClean="0"/>
              <a:t>DLLs and Static Libraries</a:t>
            </a:r>
          </a:p>
          <a:p>
            <a:pPr>
              <a:lnSpc>
                <a:spcPct val="90000"/>
              </a:lnSpc>
            </a:pPr>
            <a:r>
              <a:rPr lang="en-US" sz="3200" dirty="0" smtClean="0"/>
              <a:t>Command line tools</a:t>
            </a:r>
          </a:p>
          <a:p>
            <a:pPr marL="228541" lvl="2" indent="0">
              <a:lnSpc>
                <a:spcPct val="90000"/>
              </a:lnSpc>
              <a:buNone/>
            </a:pPr>
            <a:r>
              <a:rPr lang="en-US" sz="2000" dirty="0" smtClean="0"/>
              <a:t>Build/deploy/debug</a:t>
            </a:r>
          </a:p>
          <a:p>
            <a:pPr>
              <a:lnSpc>
                <a:spcPct val="90000"/>
              </a:lnSpc>
            </a:pPr>
            <a:r>
              <a:rPr lang="en-US" sz="3200" dirty="0" smtClean="0"/>
              <a:t>CPU Profiling</a:t>
            </a:r>
          </a:p>
          <a:p>
            <a:pPr marL="228541" lvl="2" indent="0">
              <a:lnSpc>
                <a:spcPct val="90000"/>
              </a:lnSpc>
              <a:buNone/>
            </a:pPr>
            <a:r>
              <a:rPr lang="en-US" sz="2000" dirty="0" smtClean="0"/>
              <a:t>C++ or C#</a:t>
            </a:r>
          </a:p>
          <a:p>
            <a:pPr marL="228541" lvl="2" indent="0">
              <a:lnSpc>
                <a:spcPct val="90000"/>
              </a:lnSpc>
              <a:buNone/>
            </a:pPr>
            <a:r>
              <a:rPr lang="en-US" sz="2000" dirty="0" smtClean="0"/>
              <a:t>ETL based profiling </a:t>
            </a:r>
          </a:p>
          <a:p>
            <a:pPr>
              <a:lnSpc>
                <a:spcPct val="90000"/>
              </a:lnSpc>
            </a:pPr>
            <a:r>
              <a:rPr lang="en-US" sz="3200" dirty="0" smtClean="0"/>
              <a:t>Tools for game assets</a:t>
            </a:r>
          </a:p>
          <a:p>
            <a:pPr marL="228541" lvl="2" indent="0">
              <a:lnSpc>
                <a:spcPct val="90000"/>
              </a:lnSpc>
              <a:buNone/>
            </a:pPr>
            <a:r>
              <a:rPr lang="en-US" sz="2000" dirty="0" smtClean="0"/>
              <a:t>Mesh viewer</a:t>
            </a:r>
          </a:p>
          <a:p>
            <a:pPr marL="228541" lvl="2" indent="0">
              <a:lnSpc>
                <a:spcPct val="90000"/>
              </a:lnSpc>
              <a:buNone/>
            </a:pPr>
            <a:r>
              <a:rPr lang="en-US" sz="2000" dirty="0" smtClean="0"/>
              <a:t>Texture editor</a:t>
            </a:r>
          </a:p>
          <a:p>
            <a:pPr marL="228541" lvl="2" indent="0">
              <a:lnSpc>
                <a:spcPct val="90000"/>
              </a:lnSpc>
              <a:buNone/>
            </a:pPr>
            <a:r>
              <a:rPr lang="en-US" sz="2000" dirty="0" smtClean="0"/>
              <a:t>HLSL editor</a:t>
            </a:r>
          </a:p>
          <a:p>
            <a:endParaRPr lang="en-US" dirty="0" smtClean="0"/>
          </a:p>
        </p:txBody>
      </p:sp>
    </p:spTree>
    <p:extLst>
      <p:ext uri="{BB962C8B-B14F-4D97-AF65-F5344CB8AC3E}">
        <p14:creationId xmlns:p14="http://schemas.microsoft.com/office/powerpoint/2010/main" val="3496289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type="body" sz="quarter" idx="10"/>
          </p:nvPr>
        </p:nvSpPr>
        <p:spPr>
          <a:xfrm>
            <a:off x="274637" y="1363662"/>
            <a:ext cx="11887200" cy="6248400"/>
          </a:xfrm>
        </p:spPr>
        <p:txBody>
          <a:bodyPr>
            <a:normAutofit fontScale="55000" lnSpcReduction="20000"/>
          </a:bodyPr>
          <a:lstStyle/>
          <a:p>
            <a:r>
              <a:rPr lang="en-US" dirty="0" smtClean="0"/>
              <a:t>Other Windows Phone 8 Development Talks</a:t>
            </a:r>
          </a:p>
          <a:p>
            <a:r>
              <a:rPr lang="en-US" dirty="0" smtClean="0"/>
              <a:t>Tuesday </a:t>
            </a:r>
            <a:r>
              <a:rPr lang="en-US" dirty="0"/>
              <a:t>10/30</a:t>
            </a:r>
          </a:p>
          <a:p>
            <a:pPr marL="457200" lvl="2" indent="-227013"/>
            <a:r>
              <a:rPr lang="en-US" dirty="0" smtClean="0"/>
              <a:t>04:00 </a:t>
            </a:r>
            <a:r>
              <a:rPr lang="en-US" dirty="0"/>
              <a:t>– 0:500 | How to Leverage your code across WP8 and Windows </a:t>
            </a:r>
            <a:r>
              <a:rPr lang="en-US" dirty="0" smtClean="0"/>
              <a:t>8 | </a:t>
            </a:r>
            <a:r>
              <a:rPr lang="en-US" i="1" dirty="0"/>
              <a:t>92 Nexus/Normandy</a:t>
            </a:r>
            <a:endParaRPr lang="en-US" dirty="0"/>
          </a:p>
          <a:p>
            <a:pPr marL="457200" lvl="2" indent="-227013"/>
            <a:r>
              <a:rPr lang="en-US" dirty="0"/>
              <a:t>04:00 – 0:500 | WP8 XAML Application Development | </a:t>
            </a:r>
            <a:r>
              <a:rPr lang="en-US" i="1" dirty="0"/>
              <a:t>92 Magellan</a:t>
            </a:r>
          </a:p>
          <a:p>
            <a:pPr marL="457200" lvl="2" indent="-227013"/>
            <a:r>
              <a:rPr lang="en-US" dirty="0"/>
              <a:t>05:45 – 06:45 | WP8 In App Purchase &amp; Developer Center | </a:t>
            </a:r>
            <a:r>
              <a:rPr lang="en-US" i="1" dirty="0"/>
              <a:t>92 Nexus/Normandy</a:t>
            </a:r>
          </a:p>
          <a:p>
            <a:r>
              <a:rPr lang="en-US" dirty="0"/>
              <a:t>Wednesday 10/31</a:t>
            </a:r>
          </a:p>
          <a:p>
            <a:pPr lvl="2"/>
            <a:r>
              <a:rPr lang="en-US" dirty="0"/>
              <a:t>11:15 – 12:15 | WP8 Critical Dev Practices | </a:t>
            </a:r>
            <a:r>
              <a:rPr lang="en-US" i="1" dirty="0"/>
              <a:t>92 Magellan</a:t>
            </a:r>
          </a:p>
          <a:p>
            <a:pPr lvl="2"/>
            <a:r>
              <a:rPr lang="en-US" dirty="0"/>
              <a:t>01:45 – 02:45 | WP8 Networking, Bluetooth, NFC | </a:t>
            </a:r>
            <a:r>
              <a:rPr lang="en-US" i="1" dirty="0"/>
              <a:t>92 Nexus/Normandy</a:t>
            </a:r>
          </a:p>
          <a:p>
            <a:pPr lvl="2"/>
            <a:r>
              <a:rPr lang="en-US" dirty="0"/>
              <a:t>03:30 – 04:30 | WP8 Making Money with your Application | </a:t>
            </a:r>
            <a:r>
              <a:rPr lang="en-US" i="1" dirty="0"/>
              <a:t>92 Magellan</a:t>
            </a:r>
          </a:p>
          <a:p>
            <a:pPr lvl="2"/>
            <a:r>
              <a:rPr lang="en-US" dirty="0"/>
              <a:t>05:15 – 06:15 | WP8 HTML5/IE10 for Developers | </a:t>
            </a:r>
            <a:r>
              <a:rPr lang="en-US" i="1" dirty="0"/>
              <a:t>92 Magellan</a:t>
            </a:r>
          </a:p>
          <a:p>
            <a:r>
              <a:rPr lang="en-US" dirty="0"/>
              <a:t>Thursday 11/1</a:t>
            </a:r>
          </a:p>
          <a:p>
            <a:pPr lvl="2"/>
            <a:r>
              <a:rPr lang="en-US" dirty="0"/>
              <a:t>08:30 - 09:30 | WP8 Maps, Location &amp; Background | </a:t>
            </a:r>
            <a:r>
              <a:rPr lang="en-US" i="1" dirty="0"/>
              <a:t>92 Magellan</a:t>
            </a:r>
            <a:endParaRPr lang="en-US" dirty="0"/>
          </a:p>
          <a:p>
            <a:pPr lvl="2"/>
            <a:r>
              <a:rPr lang="en-US" dirty="0"/>
              <a:t>10:15 – 11:15 | WP8 Performance &amp; Optimization | </a:t>
            </a:r>
            <a:r>
              <a:rPr lang="en-US" i="1" dirty="0"/>
              <a:t>92 Magellan</a:t>
            </a:r>
          </a:p>
          <a:p>
            <a:pPr lvl="2"/>
            <a:r>
              <a:rPr lang="en-US" dirty="0"/>
              <a:t>12:00 – 01:00 | WP8 Photo &amp; Lens Apps | </a:t>
            </a:r>
            <a:r>
              <a:rPr lang="en-US" i="1" dirty="0"/>
              <a:t>92 Magellan</a:t>
            </a:r>
          </a:p>
          <a:p>
            <a:pPr lvl="2"/>
            <a:r>
              <a:rPr lang="en-US" dirty="0"/>
              <a:t>02:30 – 03:30 | How to Leverage your code across WP8 and Win 8 | </a:t>
            </a:r>
            <a:r>
              <a:rPr lang="en-US" i="1" dirty="0"/>
              <a:t>33 McKinley</a:t>
            </a:r>
          </a:p>
          <a:p>
            <a:pPr lvl="2"/>
            <a:r>
              <a:rPr lang="en-US" dirty="0"/>
              <a:t>02:30 – 03:30 | WP8 Tiles, Lock and Notifications | </a:t>
            </a:r>
            <a:r>
              <a:rPr lang="en-US" i="1" dirty="0"/>
              <a:t>92 Magellan</a:t>
            </a:r>
          </a:p>
          <a:p>
            <a:pPr lvl="2"/>
            <a:r>
              <a:rPr lang="en-US" dirty="0"/>
              <a:t>04:15 – 0:515 | WP8 Native C/C++ Game Development | </a:t>
            </a:r>
            <a:r>
              <a:rPr lang="en-US" i="1" dirty="0"/>
              <a:t>33 McKinley</a:t>
            </a:r>
          </a:p>
          <a:p>
            <a:pPr lvl="2"/>
            <a:r>
              <a:rPr lang="en-US" dirty="0"/>
              <a:t>04:15 – 05:15 | WP8 Using C++ in your Applications | </a:t>
            </a:r>
            <a:r>
              <a:rPr lang="en-US" i="1" dirty="0"/>
              <a:t>92 Magellan</a:t>
            </a:r>
          </a:p>
          <a:p>
            <a:r>
              <a:rPr lang="en-US" dirty="0"/>
              <a:t>Friday 11/2</a:t>
            </a:r>
          </a:p>
          <a:p>
            <a:pPr lvl="2"/>
            <a:r>
              <a:rPr lang="en-US" dirty="0"/>
              <a:t>08:30 – 09:30 | WP8 Using C++ in your Applications | </a:t>
            </a:r>
            <a:r>
              <a:rPr lang="en-US" i="1" dirty="0"/>
              <a:t>33 McKinley</a:t>
            </a:r>
          </a:p>
          <a:p>
            <a:pPr lvl="2"/>
            <a:r>
              <a:rPr lang="en-US" dirty="0"/>
              <a:t>08:30 – 09:30 | WP8 Using the Speech API | </a:t>
            </a:r>
            <a:r>
              <a:rPr lang="en-US" i="1" dirty="0"/>
              <a:t>92 Magellan</a:t>
            </a:r>
          </a:p>
          <a:p>
            <a:pPr lvl="2"/>
            <a:r>
              <a:rPr lang="en-US" dirty="0"/>
              <a:t>10:15 – 11:15 | WP8 Wallet and Deals | </a:t>
            </a:r>
            <a:r>
              <a:rPr lang="en-US" i="1" dirty="0"/>
              <a:t>92 Magellan</a:t>
            </a:r>
          </a:p>
          <a:p>
            <a:pPr lvl="2"/>
            <a:r>
              <a:rPr lang="en-US" dirty="0"/>
              <a:t>12:45 – 01:45 | WP8 App to App Communication | </a:t>
            </a:r>
            <a:r>
              <a:rPr lang="en-US" i="1" dirty="0"/>
              <a:t>92 Magellan</a:t>
            </a:r>
          </a:p>
          <a:p>
            <a:pPr lvl="2"/>
            <a:r>
              <a:rPr lang="en-US" dirty="0"/>
              <a:t>02:30 – 03:30 | WP8 Enterprise Development | </a:t>
            </a:r>
            <a:r>
              <a:rPr lang="en-US" i="1" dirty="0"/>
              <a:t>92 Magellan</a:t>
            </a:r>
          </a:p>
          <a:p>
            <a:endParaRPr lang="en-US" sz="2800" dirty="0" smtClean="0"/>
          </a:p>
          <a:p>
            <a:endParaRPr lang="en-US" sz="2800" dirty="0" smtClean="0"/>
          </a:p>
        </p:txBody>
      </p:sp>
    </p:spTree>
    <p:extLst>
      <p:ext uri="{BB962C8B-B14F-4D97-AF65-F5344CB8AC3E}">
        <p14:creationId xmlns:p14="http://schemas.microsoft.com/office/powerpoint/2010/main" val="778116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85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the cost to target Windows Phone</a:t>
            </a:r>
            <a:endParaRPr lang="en-US" dirty="0"/>
          </a:p>
        </p:txBody>
      </p:sp>
      <p:sp>
        <p:nvSpPr>
          <p:cNvPr id="3" name="Text Placeholder 2"/>
          <p:cNvSpPr>
            <a:spLocks noGrp="1"/>
          </p:cNvSpPr>
          <p:nvPr>
            <p:ph type="body" sz="quarter" idx="10"/>
          </p:nvPr>
        </p:nvSpPr>
        <p:spPr/>
        <p:txBody>
          <a:bodyPr/>
          <a:lstStyle/>
          <a:p>
            <a:pPr>
              <a:lnSpc>
                <a:spcPct val="90000"/>
              </a:lnSpc>
            </a:pPr>
            <a:r>
              <a:rPr lang="en-US" dirty="0" smtClean="0"/>
              <a:t>C++ Code Portability</a:t>
            </a:r>
          </a:p>
          <a:p>
            <a:pPr marL="228541" lvl="2" indent="0">
              <a:lnSpc>
                <a:spcPct val="90000"/>
              </a:lnSpc>
              <a:buNone/>
            </a:pPr>
            <a:r>
              <a:rPr lang="en-US" sz="2800" dirty="0" smtClean="0"/>
              <a:t>Reuse your own C++ code</a:t>
            </a:r>
          </a:p>
          <a:p>
            <a:pPr marL="228541" lvl="2" indent="0">
              <a:lnSpc>
                <a:spcPct val="90000"/>
              </a:lnSpc>
              <a:buNone/>
            </a:pPr>
            <a:r>
              <a:rPr lang="en-US" sz="2800" dirty="0" smtClean="0"/>
              <a:t>Use open source C++ libraries</a:t>
            </a:r>
          </a:p>
          <a:p>
            <a:pPr marL="228541" lvl="2" indent="0">
              <a:lnSpc>
                <a:spcPct val="90000"/>
              </a:lnSpc>
              <a:buNone/>
            </a:pPr>
            <a:r>
              <a:rPr lang="en-US" sz="2800" dirty="0" smtClean="0"/>
              <a:t>Cocos2D, </a:t>
            </a:r>
            <a:r>
              <a:rPr lang="en-US" sz="2800" dirty="0" err="1" smtClean="0"/>
              <a:t>SharpDx</a:t>
            </a:r>
            <a:endParaRPr lang="en-US" sz="2800" dirty="0" smtClean="0"/>
          </a:p>
          <a:p>
            <a:pPr>
              <a:lnSpc>
                <a:spcPct val="90000"/>
              </a:lnSpc>
            </a:pPr>
            <a:r>
              <a:rPr lang="en-US" dirty="0" smtClean="0"/>
              <a:t>Competitive Middleware Support</a:t>
            </a:r>
          </a:p>
          <a:p>
            <a:pPr marL="228541" lvl="2" indent="0">
              <a:lnSpc>
                <a:spcPct val="90000"/>
              </a:lnSpc>
              <a:buNone/>
            </a:pPr>
            <a:r>
              <a:rPr lang="en-US" sz="2800" dirty="0" smtClean="0"/>
              <a:t>Used by over 50% of games</a:t>
            </a:r>
          </a:p>
          <a:p>
            <a:pPr marL="228541" lvl="2" indent="0">
              <a:lnSpc>
                <a:spcPct val="90000"/>
              </a:lnSpc>
              <a:buNone/>
            </a:pPr>
            <a:r>
              <a:rPr lang="en-US" sz="2800" dirty="0" err="1" smtClean="0"/>
              <a:t>Havok</a:t>
            </a:r>
            <a:r>
              <a:rPr lang="en-US" sz="2800" dirty="0" smtClean="0"/>
              <a:t>, Unity, FMOD, </a:t>
            </a:r>
            <a:r>
              <a:rPr lang="en-US" sz="2800" dirty="0" err="1" smtClean="0"/>
              <a:t>Scaleform</a:t>
            </a:r>
            <a:r>
              <a:rPr lang="en-US" sz="2800" dirty="0" smtClean="0"/>
              <a:t>, </a:t>
            </a:r>
            <a:r>
              <a:rPr lang="en-US" sz="2800" dirty="0" err="1" smtClean="0"/>
              <a:t>Wwise</a:t>
            </a:r>
            <a:r>
              <a:rPr lang="en-US" sz="2800" dirty="0" smtClean="0"/>
              <a:t>, Marmalade</a:t>
            </a:r>
          </a:p>
          <a:p>
            <a:pPr>
              <a:lnSpc>
                <a:spcPct val="90000"/>
              </a:lnSpc>
            </a:pPr>
            <a:r>
              <a:rPr lang="en-US" dirty="0" smtClean="0"/>
              <a:t>Windows 8 Aligned Game Platform</a:t>
            </a:r>
          </a:p>
          <a:p>
            <a:pPr marL="228541" lvl="2" indent="0">
              <a:lnSpc>
                <a:spcPct val="90000"/>
              </a:lnSpc>
              <a:buNone/>
            </a:pPr>
            <a:r>
              <a:rPr lang="en-US" sz="2800" dirty="0" smtClean="0"/>
              <a:t>Direct3D app supported Windows 8 and Windows Phone 8</a:t>
            </a:r>
          </a:p>
          <a:p>
            <a:pPr marL="228541" lvl="2" indent="0">
              <a:lnSpc>
                <a:spcPct val="90000"/>
              </a:lnSpc>
              <a:buNone/>
            </a:pPr>
            <a:r>
              <a:rPr lang="en-US" sz="2800" dirty="0" smtClean="0"/>
              <a:t>Large shared API set</a:t>
            </a:r>
          </a:p>
        </p:txBody>
      </p:sp>
    </p:spTree>
    <p:extLst>
      <p:ext uri="{BB962C8B-B14F-4D97-AF65-F5344CB8AC3E}">
        <p14:creationId xmlns:p14="http://schemas.microsoft.com/office/powerpoint/2010/main" val="264504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cutting edge performance</a:t>
            </a:r>
            <a:endParaRPr lang="en-US" dirty="0"/>
          </a:p>
        </p:txBody>
      </p:sp>
      <p:sp>
        <p:nvSpPr>
          <p:cNvPr id="5" name="Text Placeholder 4"/>
          <p:cNvSpPr>
            <a:spLocks noGrp="1"/>
          </p:cNvSpPr>
          <p:nvPr>
            <p:ph type="body" sz="quarter" idx="10"/>
          </p:nvPr>
        </p:nvSpPr>
        <p:spPr/>
        <p:txBody>
          <a:bodyPr/>
          <a:lstStyle/>
          <a:p>
            <a:r>
              <a:rPr lang="en-US" dirty="0" smtClean="0"/>
              <a:t>New Expansive C++ API Surface</a:t>
            </a:r>
          </a:p>
          <a:p>
            <a:r>
              <a:rPr lang="en-US" dirty="0" smtClean="0"/>
              <a:t>Graphics - Direct3D 11.1</a:t>
            </a:r>
          </a:p>
          <a:p>
            <a:r>
              <a:rPr lang="en-US" dirty="0" smtClean="0"/>
              <a:t>Audio - XAudio2 / WASAPI / </a:t>
            </a:r>
            <a:r>
              <a:rPr lang="en-US" dirty="0" err="1" smtClean="0"/>
              <a:t>IMFMediaEngine</a:t>
            </a:r>
            <a:r>
              <a:rPr lang="en-US" dirty="0" smtClean="0"/>
              <a:t> </a:t>
            </a:r>
          </a:p>
          <a:p>
            <a:r>
              <a:rPr lang="en-US" dirty="0" smtClean="0"/>
              <a:t>Video - </a:t>
            </a:r>
            <a:r>
              <a:rPr lang="en-US" dirty="0" err="1" smtClean="0"/>
              <a:t>IMFMediaEngine</a:t>
            </a:r>
            <a:r>
              <a:rPr lang="en-US" dirty="0" smtClean="0"/>
              <a:t> </a:t>
            </a:r>
          </a:p>
          <a:p>
            <a:r>
              <a:rPr lang="en-US" dirty="0" smtClean="0"/>
              <a:t>Networking</a:t>
            </a:r>
          </a:p>
          <a:p>
            <a:r>
              <a:rPr lang="en-US" dirty="0" smtClean="0"/>
              <a:t>All critical </a:t>
            </a:r>
            <a:r>
              <a:rPr lang="en-US" dirty="0"/>
              <a:t>s</a:t>
            </a:r>
            <a:r>
              <a:rPr lang="en-US" dirty="0" smtClean="0"/>
              <a:t>ubsystems </a:t>
            </a:r>
            <a:r>
              <a:rPr lang="en-US" dirty="0"/>
              <a:t>g</a:t>
            </a:r>
            <a:r>
              <a:rPr lang="en-US" dirty="0" smtClean="0"/>
              <a:t>ames </a:t>
            </a:r>
            <a:r>
              <a:rPr lang="en-US" dirty="0"/>
              <a:t>n</a:t>
            </a:r>
            <a:r>
              <a:rPr lang="en-US" dirty="0" smtClean="0"/>
              <a:t>eed</a:t>
            </a:r>
          </a:p>
          <a:p>
            <a:pPr marL="228541" lvl="2" indent="0">
              <a:buNone/>
            </a:pPr>
            <a:r>
              <a:rPr lang="en-US" sz="2800" dirty="0" smtClean="0"/>
              <a:t>File system, threading, input, sensors and more</a:t>
            </a:r>
          </a:p>
        </p:txBody>
      </p:sp>
    </p:spTree>
    <p:extLst>
      <p:ext uri="{BB962C8B-B14F-4D97-AF65-F5344CB8AC3E}">
        <p14:creationId xmlns:p14="http://schemas.microsoft.com/office/powerpoint/2010/main" val="87879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easy to make money</a:t>
            </a:r>
            <a:endParaRPr lang="en-US" dirty="0"/>
          </a:p>
        </p:txBody>
      </p:sp>
      <p:sp>
        <p:nvSpPr>
          <p:cNvPr id="3" name="Text Placeholder 2"/>
          <p:cNvSpPr>
            <a:spLocks noGrp="1"/>
          </p:cNvSpPr>
          <p:nvPr>
            <p:ph type="body" sz="quarter" idx="10"/>
          </p:nvPr>
        </p:nvSpPr>
        <p:spPr/>
        <p:txBody>
          <a:bodyPr/>
          <a:lstStyle/>
          <a:p>
            <a:r>
              <a:rPr lang="en-US" dirty="0" smtClean="0"/>
              <a:t>In-app </a:t>
            </a:r>
            <a:r>
              <a:rPr lang="en-US" dirty="0"/>
              <a:t>p</a:t>
            </a:r>
            <a:r>
              <a:rPr lang="en-US" dirty="0" smtClean="0"/>
              <a:t>urchasing</a:t>
            </a:r>
          </a:p>
          <a:p>
            <a:pPr marL="228541" lvl="2" indent="0">
              <a:buNone/>
            </a:pPr>
            <a:r>
              <a:rPr lang="en-US" sz="2800" dirty="0" smtClean="0"/>
              <a:t>Consumables: gold coins, poker chips</a:t>
            </a:r>
          </a:p>
          <a:p>
            <a:pPr marL="228541" lvl="2" indent="0">
              <a:buNone/>
            </a:pPr>
            <a:r>
              <a:rPr lang="en-US" sz="2800" dirty="0" smtClean="0"/>
              <a:t>Durables: additional game levels</a:t>
            </a:r>
          </a:p>
          <a:p>
            <a:pPr marL="228541" lvl="2" indent="0">
              <a:buNone/>
            </a:pPr>
            <a:r>
              <a:rPr lang="en-US" sz="2800" dirty="0" smtClean="0"/>
              <a:t>7.X Light Up</a:t>
            </a:r>
          </a:p>
          <a:p>
            <a:r>
              <a:rPr lang="en-US" dirty="0" smtClean="0"/>
              <a:t>New global </a:t>
            </a:r>
            <a:r>
              <a:rPr lang="en-US" dirty="0"/>
              <a:t>m</a:t>
            </a:r>
            <a:r>
              <a:rPr lang="en-US" dirty="0" smtClean="0"/>
              <a:t>arketplace </a:t>
            </a:r>
            <a:r>
              <a:rPr lang="en-US" dirty="0"/>
              <a:t>s</a:t>
            </a:r>
            <a:r>
              <a:rPr lang="en-US" dirty="0" smtClean="0"/>
              <a:t>upport</a:t>
            </a:r>
          </a:p>
          <a:p>
            <a:pPr marL="228541" lvl="2" indent="0">
              <a:buNone/>
            </a:pPr>
            <a:r>
              <a:rPr lang="en-US" sz="2800" dirty="0" smtClean="0"/>
              <a:t>191 countries</a:t>
            </a:r>
          </a:p>
          <a:p>
            <a:pPr marL="228541" lvl="2" indent="0">
              <a:buNone/>
            </a:pPr>
            <a:r>
              <a:rPr lang="en-US" sz="2800" dirty="0" smtClean="0"/>
              <a:t>50 languages</a:t>
            </a:r>
          </a:p>
          <a:p>
            <a:pPr marL="228541" lvl="2" indent="0">
              <a:buNone/>
            </a:pPr>
            <a:r>
              <a:rPr lang="en-US" sz="2800" dirty="0" smtClean="0"/>
              <a:t>MO billing, international </a:t>
            </a:r>
            <a:r>
              <a:rPr lang="en-US" sz="2800" dirty="0"/>
              <a:t>c</a:t>
            </a:r>
            <a:r>
              <a:rPr lang="en-US" sz="2800" dirty="0" smtClean="0"/>
              <a:t>redit </a:t>
            </a:r>
            <a:r>
              <a:rPr lang="en-US" sz="2800" dirty="0"/>
              <a:t>c</a:t>
            </a:r>
            <a:r>
              <a:rPr lang="en-US" sz="2800" dirty="0" smtClean="0"/>
              <a:t>ards, PayPal, local </a:t>
            </a:r>
            <a:r>
              <a:rPr lang="en-US" sz="2800" dirty="0"/>
              <a:t>o</a:t>
            </a:r>
            <a:r>
              <a:rPr lang="en-US" sz="2800" dirty="0" smtClean="0"/>
              <a:t>ptions </a:t>
            </a:r>
          </a:p>
          <a:p>
            <a:pPr lvl="1"/>
            <a:endParaRPr lang="en-US" dirty="0" smtClean="0"/>
          </a:p>
        </p:txBody>
      </p:sp>
    </p:spTree>
    <p:extLst>
      <p:ext uri="{BB962C8B-B14F-4D97-AF65-F5344CB8AC3E}">
        <p14:creationId xmlns:p14="http://schemas.microsoft.com/office/powerpoint/2010/main" val="386100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Demo</a:t>
            </a:r>
            <a:endParaRPr lang="en-US" dirty="0"/>
          </a:p>
        </p:txBody>
      </p:sp>
      <p:sp>
        <p:nvSpPr>
          <p:cNvPr id="5" name="Title 4"/>
          <p:cNvSpPr>
            <a:spLocks noGrp="1"/>
          </p:cNvSpPr>
          <p:nvPr>
            <p:ph type="title"/>
          </p:nvPr>
        </p:nvSpPr>
        <p:spPr/>
        <p:txBody>
          <a:bodyPr/>
          <a:lstStyle/>
          <a:p>
            <a:r>
              <a:rPr lang="en-US" dirty="0" smtClean="0"/>
              <a:t>Native games</a:t>
            </a:r>
            <a:endParaRPr lang="en-US" dirty="0"/>
          </a:p>
        </p:txBody>
      </p:sp>
    </p:spTree>
    <p:extLst>
      <p:ext uri="{BB962C8B-B14F-4D97-AF65-F5344CB8AC3E}">
        <p14:creationId xmlns:p14="http://schemas.microsoft.com/office/powerpoint/2010/main" val="3281008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Ross O'Dwyer </a:t>
            </a:r>
            <a:br>
              <a:rPr lang="en-US" smtClean="0"/>
            </a:br>
            <a:r>
              <a:rPr lang="en-US" smtClean="0"/>
              <a:t>Head of Developer Support</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237" y="3954462"/>
            <a:ext cx="2819400" cy="9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729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kristina.abadie\Desktop\BoxShots\Assassin's Creed Revelations Box 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1590961"/>
            <a:ext cx="3654951" cy="49363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1112" y="1582345"/>
            <a:ext cx="3406260" cy="495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89" r="14634"/>
          <a:stretch/>
        </p:blipFill>
        <p:spPr bwMode="auto">
          <a:xfrm>
            <a:off x="2286662" y="1577487"/>
            <a:ext cx="3329820" cy="496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2213" y="1574635"/>
            <a:ext cx="3463044" cy="496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http://www.bigw.com.au/media/BIGW/Product/1000x1000/8268771_0_9999_lge_v1_m5657756984496152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66" t="2437" r="16305" b="2256"/>
          <a:stretch/>
        </p:blipFill>
        <p:spPr bwMode="auto">
          <a:xfrm>
            <a:off x="3657765" y="1576271"/>
            <a:ext cx="3578997" cy="49656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316" y="1564740"/>
            <a:ext cx="3674357" cy="498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kristina.abadie\Desktop\BoxShots\Orcs Must Die! 2 PC Bo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8868" y="1561698"/>
            <a:ext cx="3721563" cy="499483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2354" y="1564529"/>
            <a:ext cx="3427756" cy="498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5841" y="1562375"/>
            <a:ext cx="3329820" cy="499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1392" y="1551238"/>
            <a:ext cx="3525692" cy="501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kristina.abadie\Desktop\BoxShots\guildwars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64879" y="1545336"/>
            <a:ext cx="3525692" cy="50275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lvl="0"/>
            <a:r>
              <a:rPr lang="en-IE" smtClean="0"/>
              <a:t>Havok-powered titles </a:t>
            </a:r>
            <a:endParaRPr lang="en-US" dirty="0"/>
          </a:p>
        </p:txBody>
      </p:sp>
    </p:spTree>
    <p:extLst>
      <p:ext uri="{BB962C8B-B14F-4D97-AF65-F5344CB8AC3E}">
        <p14:creationId xmlns:p14="http://schemas.microsoft.com/office/powerpoint/2010/main" val="281074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750" fill="hold"/>
                                        <p:tgtEl>
                                          <p:spTgt spid="1030"/>
                                        </p:tgtEl>
                                        <p:attrNameLst>
                                          <p:attrName>ppt_x</p:attrName>
                                        </p:attrNameLst>
                                      </p:cBhvr>
                                      <p:tavLst>
                                        <p:tav tm="0">
                                          <p:val>
                                            <p:strVal val="0-#ppt_w/2"/>
                                          </p:val>
                                        </p:tav>
                                        <p:tav tm="100000">
                                          <p:val>
                                            <p:strVal val="#ppt_x"/>
                                          </p:val>
                                        </p:tav>
                                      </p:tavLst>
                                    </p:anim>
                                    <p:anim calcmode="lin" valueType="num">
                                      <p:cBhvr additive="base">
                                        <p:cTn id="8" dur="750" fill="hold"/>
                                        <p:tgtEl>
                                          <p:spTgt spid="103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036"/>
                                        </p:tgtEl>
                                        <p:attrNameLst>
                                          <p:attrName>style.visibility</p:attrName>
                                        </p:attrNameLst>
                                      </p:cBhvr>
                                      <p:to>
                                        <p:strVal val="visible"/>
                                      </p:to>
                                    </p:set>
                                    <p:anim calcmode="lin" valueType="num">
                                      <p:cBhvr additive="base">
                                        <p:cTn id="11" dur="750" fill="hold"/>
                                        <p:tgtEl>
                                          <p:spTgt spid="1036"/>
                                        </p:tgtEl>
                                        <p:attrNameLst>
                                          <p:attrName>ppt_x</p:attrName>
                                        </p:attrNameLst>
                                      </p:cBhvr>
                                      <p:tavLst>
                                        <p:tav tm="0">
                                          <p:val>
                                            <p:strVal val="0-#ppt_w/2"/>
                                          </p:val>
                                        </p:tav>
                                        <p:tav tm="100000">
                                          <p:val>
                                            <p:strVal val="#ppt_x"/>
                                          </p:val>
                                        </p:tav>
                                      </p:tavLst>
                                    </p:anim>
                                    <p:anim calcmode="lin" valueType="num">
                                      <p:cBhvr additive="base">
                                        <p:cTn id="12" dur="750" fill="hold"/>
                                        <p:tgtEl>
                                          <p:spTgt spid="1036"/>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037"/>
                                        </p:tgtEl>
                                        <p:attrNameLst>
                                          <p:attrName>style.visibility</p:attrName>
                                        </p:attrNameLst>
                                      </p:cBhvr>
                                      <p:to>
                                        <p:strVal val="visible"/>
                                      </p:to>
                                    </p:set>
                                    <p:anim calcmode="lin" valueType="num">
                                      <p:cBhvr additive="base">
                                        <p:cTn id="15" dur="750" fill="hold"/>
                                        <p:tgtEl>
                                          <p:spTgt spid="1037"/>
                                        </p:tgtEl>
                                        <p:attrNameLst>
                                          <p:attrName>ppt_x</p:attrName>
                                        </p:attrNameLst>
                                      </p:cBhvr>
                                      <p:tavLst>
                                        <p:tav tm="0">
                                          <p:val>
                                            <p:strVal val="0-#ppt_w/2"/>
                                          </p:val>
                                        </p:tav>
                                        <p:tav tm="100000">
                                          <p:val>
                                            <p:strVal val="#ppt_x"/>
                                          </p:val>
                                        </p:tav>
                                      </p:tavLst>
                                    </p:anim>
                                    <p:anim calcmode="lin" valueType="num">
                                      <p:cBhvr additive="base">
                                        <p:cTn id="16" dur="750" fill="hold"/>
                                        <p:tgtEl>
                                          <p:spTgt spid="103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500"/>
                                  </p:stCondLst>
                                  <p:childTnLst>
                                    <p:set>
                                      <p:cBhvr>
                                        <p:cTn id="18" dur="1" fill="hold">
                                          <p:stCondLst>
                                            <p:cond delay="0"/>
                                          </p:stCondLst>
                                        </p:cTn>
                                        <p:tgtEl>
                                          <p:spTgt spid="1031"/>
                                        </p:tgtEl>
                                        <p:attrNameLst>
                                          <p:attrName>style.visibility</p:attrName>
                                        </p:attrNameLst>
                                      </p:cBhvr>
                                      <p:to>
                                        <p:strVal val="visible"/>
                                      </p:to>
                                    </p:set>
                                    <p:anim calcmode="lin" valueType="num">
                                      <p:cBhvr additive="base">
                                        <p:cTn id="19" dur="750" fill="hold"/>
                                        <p:tgtEl>
                                          <p:spTgt spid="1031"/>
                                        </p:tgtEl>
                                        <p:attrNameLst>
                                          <p:attrName>ppt_x</p:attrName>
                                        </p:attrNameLst>
                                      </p:cBhvr>
                                      <p:tavLst>
                                        <p:tav tm="0">
                                          <p:val>
                                            <p:strVal val="0-#ppt_w/2"/>
                                          </p:val>
                                        </p:tav>
                                        <p:tav tm="100000">
                                          <p:val>
                                            <p:strVal val="#ppt_x"/>
                                          </p:val>
                                        </p:tav>
                                      </p:tavLst>
                                    </p:anim>
                                    <p:anim calcmode="lin" valueType="num">
                                      <p:cBhvr additive="base">
                                        <p:cTn id="20" dur="750" fill="hold"/>
                                        <p:tgtEl>
                                          <p:spTgt spid="1031"/>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034"/>
                                        </p:tgtEl>
                                        <p:attrNameLst>
                                          <p:attrName>style.visibility</p:attrName>
                                        </p:attrNameLst>
                                      </p:cBhvr>
                                      <p:to>
                                        <p:strVal val="visible"/>
                                      </p:to>
                                    </p:set>
                                    <p:anim calcmode="lin" valueType="num">
                                      <p:cBhvr additive="base">
                                        <p:cTn id="23" dur="750" fill="hold"/>
                                        <p:tgtEl>
                                          <p:spTgt spid="1034"/>
                                        </p:tgtEl>
                                        <p:attrNameLst>
                                          <p:attrName>ppt_x</p:attrName>
                                        </p:attrNameLst>
                                      </p:cBhvr>
                                      <p:tavLst>
                                        <p:tav tm="0">
                                          <p:val>
                                            <p:strVal val="0-#ppt_w/2"/>
                                          </p:val>
                                        </p:tav>
                                        <p:tav tm="100000">
                                          <p:val>
                                            <p:strVal val="#ppt_x"/>
                                          </p:val>
                                        </p:tav>
                                      </p:tavLst>
                                    </p:anim>
                                    <p:anim calcmode="lin" valueType="num">
                                      <p:cBhvr additive="base">
                                        <p:cTn id="24" dur="750" fill="hold"/>
                                        <p:tgtEl>
                                          <p:spTgt spid="103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0"/>
                                  </p:stCondLst>
                                  <p:childTnLst>
                                    <p:set>
                                      <p:cBhvr>
                                        <p:cTn id="26" dur="1" fill="hold">
                                          <p:stCondLst>
                                            <p:cond delay="0"/>
                                          </p:stCondLst>
                                        </p:cTn>
                                        <p:tgtEl>
                                          <p:spTgt spid="1032"/>
                                        </p:tgtEl>
                                        <p:attrNameLst>
                                          <p:attrName>style.visibility</p:attrName>
                                        </p:attrNameLst>
                                      </p:cBhvr>
                                      <p:to>
                                        <p:strVal val="visible"/>
                                      </p:to>
                                    </p:set>
                                    <p:anim calcmode="lin" valueType="num">
                                      <p:cBhvr additive="base">
                                        <p:cTn id="27" dur="750" fill="hold"/>
                                        <p:tgtEl>
                                          <p:spTgt spid="1032"/>
                                        </p:tgtEl>
                                        <p:attrNameLst>
                                          <p:attrName>ppt_x</p:attrName>
                                        </p:attrNameLst>
                                      </p:cBhvr>
                                      <p:tavLst>
                                        <p:tav tm="0">
                                          <p:val>
                                            <p:strVal val="0-#ppt_w/2"/>
                                          </p:val>
                                        </p:tav>
                                        <p:tav tm="100000">
                                          <p:val>
                                            <p:strVal val="#ppt_x"/>
                                          </p:val>
                                        </p:tav>
                                      </p:tavLst>
                                    </p:anim>
                                    <p:anim calcmode="lin" valueType="num">
                                      <p:cBhvr additive="base">
                                        <p:cTn id="28" dur="750" fill="hold"/>
                                        <p:tgtEl>
                                          <p:spTgt spid="103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300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750" fill="hold"/>
                                        <p:tgtEl>
                                          <p:spTgt spid="1027"/>
                                        </p:tgtEl>
                                        <p:attrNameLst>
                                          <p:attrName>ppt_x</p:attrName>
                                        </p:attrNameLst>
                                      </p:cBhvr>
                                      <p:tavLst>
                                        <p:tav tm="0">
                                          <p:val>
                                            <p:strVal val="0-#ppt_w/2"/>
                                          </p:val>
                                        </p:tav>
                                        <p:tav tm="100000">
                                          <p:val>
                                            <p:strVal val="#ppt_x"/>
                                          </p:val>
                                        </p:tav>
                                      </p:tavLst>
                                    </p:anim>
                                    <p:anim calcmode="lin" valueType="num">
                                      <p:cBhvr additive="base">
                                        <p:cTn id="32" dur="750" fill="hold"/>
                                        <p:tgtEl>
                                          <p:spTgt spid="1027"/>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3500"/>
                                  </p:stCondLst>
                                  <p:childTnLst>
                                    <p:set>
                                      <p:cBhvr>
                                        <p:cTn id="34" dur="1" fill="hold">
                                          <p:stCondLst>
                                            <p:cond delay="0"/>
                                          </p:stCondLst>
                                        </p:cTn>
                                        <p:tgtEl>
                                          <p:spTgt spid="1035"/>
                                        </p:tgtEl>
                                        <p:attrNameLst>
                                          <p:attrName>style.visibility</p:attrName>
                                        </p:attrNameLst>
                                      </p:cBhvr>
                                      <p:to>
                                        <p:strVal val="visible"/>
                                      </p:to>
                                    </p:set>
                                    <p:anim calcmode="lin" valueType="num">
                                      <p:cBhvr additive="base">
                                        <p:cTn id="35" dur="750" fill="hold"/>
                                        <p:tgtEl>
                                          <p:spTgt spid="1035"/>
                                        </p:tgtEl>
                                        <p:attrNameLst>
                                          <p:attrName>ppt_x</p:attrName>
                                        </p:attrNameLst>
                                      </p:cBhvr>
                                      <p:tavLst>
                                        <p:tav tm="0">
                                          <p:val>
                                            <p:strVal val="0-#ppt_w/2"/>
                                          </p:val>
                                        </p:tav>
                                        <p:tav tm="100000">
                                          <p:val>
                                            <p:strVal val="#ppt_x"/>
                                          </p:val>
                                        </p:tav>
                                      </p:tavLst>
                                    </p:anim>
                                    <p:anim calcmode="lin" valueType="num">
                                      <p:cBhvr additive="base">
                                        <p:cTn id="36" dur="750" fill="hold"/>
                                        <p:tgtEl>
                                          <p:spTgt spid="103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4000"/>
                                  </p:stCondLst>
                                  <p:childTnLst>
                                    <p:set>
                                      <p:cBhvr>
                                        <p:cTn id="38" dur="1" fill="hold">
                                          <p:stCondLst>
                                            <p:cond delay="0"/>
                                          </p:stCondLst>
                                        </p:cTn>
                                        <p:tgtEl>
                                          <p:spTgt spid="1028"/>
                                        </p:tgtEl>
                                        <p:attrNameLst>
                                          <p:attrName>style.visibility</p:attrName>
                                        </p:attrNameLst>
                                      </p:cBhvr>
                                      <p:to>
                                        <p:strVal val="visible"/>
                                      </p:to>
                                    </p:set>
                                    <p:anim calcmode="lin" valueType="num">
                                      <p:cBhvr additive="base">
                                        <p:cTn id="39" dur="750" fill="hold"/>
                                        <p:tgtEl>
                                          <p:spTgt spid="1028"/>
                                        </p:tgtEl>
                                        <p:attrNameLst>
                                          <p:attrName>ppt_x</p:attrName>
                                        </p:attrNameLst>
                                      </p:cBhvr>
                                      <p:tavLst>
                                        <p:tav tm="0">
                                          <p:val>
                                            <p:strVal val="0-#ppt_w/2"/>
                                          </p:val>
                                        </p:tav>
                                        <p:tav tm="100000">
                                          <p:val>
                                            <p:strVal val="#ppt_x"/>
                                          </p:val>
                                        </p:tav>
                                      </p:tavLst>
                                    </p:anim>
                                    <p:anim calcmode="lin" valueType="num">
                                      <p:cBhvr additive="base">
                                        <p:cTn id="40" dur="750" fill="hold"/>
                                        <p:tgtEl>
                                          <p:spTgt spid="1028"/>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4500"/>
                                  </p:stCondLst>
                                  <p:childTnLst>
                                    <p:set>
                                      <p:cBhvr>
                                        <p:cTn id="42" dur="1" fill="hold">
                                          <p:stCondLst>
                                            <p:cond delay="0"/>
                                          </p:stCondLst>
                                        </p:cTn>
                                        <p:tgtEl>
                                          <p:spTgt spid="1029"/>
                                        </p:tgtEl>
                                        <p:attrNameLst>
                                          <p:attrName>style.visibility</p:attrName>
                                        </p:attrNameLst>
                                      </p:cBhvr>
                                      <p:to>
                                        <p:strVal val="visible"/>
                                      </p:to>
                                    </p:set>
                                    <p:anim calcmode="lin" valueType="num">
                                      <p:cBhvr additive="base">
                                        <p:cTn id="43" dur="750" fill="hold"/>
                                        <p:tgtEl>
                                          <p:spTgt spid="1029"/>
                                        </p:tgtEl>
                                        <p:attrNameLst>
                                          <p:attrName>ppt_x</p:attrName>
                                        </p:attrNameLst>
                                      </p:cBhvr>
                                      <p:tavLst>
                                        <p:tav tm="0">
                                          <p:val>
                                            <p:strVal val="0-#ppt_w/2"/>
                                          </p:val>
                                        </p:tav>
                                        <p:tav tm="100000">
                                          <p:val>
                                            <p:strVal val="#ppt_x"/>
                                          </p:val>
                                        </p:tav>
                                      </p:tavLst>
                                    </p:anim>
                                    <p:anim calcmode="lin" valueType="num">
                                      <p:cBhvr additive="base">
                                        <p:cTn id="44" dur="750" fill="hold"/>
                                        <p:tgtEl>
                                          <p:spTgt spid="102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500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750" fill="hold"/>
                                        <p:tgtEl>
                                          <p:spTgt spid="1026"/>
                                        </p:tgtEl>
                                        <p:attrNameLst>
                                          <p:attrName>ppt_x</p:attrName>
                                        </p:attrNameLst>
                                      </p:cBhvr>
                                      <p:tavLst>
                                        <p:tav tm="0">
                                          <p:val>
                                            <p:strVal val="0-#ppt_w/2"/>
                                          </p:val>
                                        </p:tav>
                                        <p:tav tm="100000">
                                          <p:val>
                                            <p:strVal val="#ppt_x"/>
                                          </p:val>
                                        </p:tav>
                                      </p:tavLst>
                                    </p:anim>
                                    <p:anim calcmode="lin" valueType="num">
                                      <p:cBhvr additive="base">
                                        <p:cTn id="48"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Sam George</External_x0020_Speaker>
    <Session_x0020_Code xmlns="2295e2e7-0eeb-498e-8716-217bb2ee6ee3">3-046</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schemas.microsoft.com/office/2006/documentManagement/types"/>
    <ds:schemaRef ds:uri="http://purl.org/dc/terms/"/>
    <ds:schemaRef ds:uri="8b529f77-48ab-4581-b468-93f09345b8aa"/>
    <ds:schemaRef ds:uri="http://purl.org/dc/dcmitype/"/>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295e2e7-0eeb-498e-8716-217bb2ee6ee3"/>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0</TotalTime>
  <Words>2332</Words>
  <Application>Microsoft Office PowerPoint</Application>
  <PresentationFormat>Custom</PresentationFormat>
  <Paragraphs>403</Paragraphs>
  <Slides>38</Slides>
  <Notes>19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ＭＳ Ｐゴシック</vt:lpstr>
      <vt:lpstr>Arial</vt:lpstr>
      <vt:lpstr>Avenir LT Pro 45 Book</vt:lpstr>
      <vt:lpstr>Calibri</vt:lpstr>
      <vt:lpstr>Consolas</vt:lpstr>
      <vt:lpstr>Segoe UI</vt:lpstr>
      <vt:lpstr>Segoe UI Light</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Windows Phone 8  Native C/C++  Game Development</vt:lpstr>
      <vt:lpstr>Windows Phone 8 game platform goals </vt:lpstr>
      <vt:lpstr>So, how did we do?</vt:lpstr>
      <vt:lpstr>Reduce the cost to target Windows Phone</vt:lpstr>
      <vt:lpstr>Enable cutting edge performance</vt:lpstr>
      <vt:lpstr>Make it easy to make money</vt:lpstr>
      <vt:lpstr>Native games</vt:lpstr>
      <vt:lpstr>Ross O'Dwyer  Head of Developer Support</vt:lpstr>
      <vt:lpstr>Havok-powered titles </vt:lpstr>
      <vt:lpstr>App models &amp; APIs </vt:lpstr>
      <vt:lpstr>Windows Phone 8  App Models</vt:lpstr>
      <vt:lpstr>Direct3D App Model</vt:lpstr>
      <vt:lpstr>Direct3D app</vt:lpstr>
      <vt:lpstr>Windows Phone 8  app models</vt:lpstr>
      <vt:lpstr>XAML App Model</vt:lpstr>
      <vt:lpstr>DrawingSurface</vt:lpstr>
      <vt:lpstr>DrawingSurfaceBackgroundGrid</vt:lpstr>
      <vt:lpstr>XAML and Direct3D</vt:lpstr>
      <vt:lpstr>Choosing Between XAML &amp; Direct3D App</vt:lpstr>
      <vt:lpstr>New Windows Phone 8 APIs</vt:lpstr>
      <vt:lpstr>Input &amp; Sensors</vt:lpstr>
      <vt:lpstr>Input</vt:lpstr>
      <vt:lpstr>Graphics </vt:lpstr>
      <vt:lpstr>Feature Level 9.3</vt:lpstr>
      <vt:lpstr>Shaders</vt:lpstr>
      <vt:lpstr>Audio Support </vt:lpstr>
      <vt:lpstr>Audio in the Game World</vt:lpstr>
      <vt:lpstr>XAudio2 Audio Graph Architecture</vt:lpstr>
      <vt:lpstr>Background music: IMFMediaEngine</vt:lpstr>
      <vt:lpstr>Background Music</vt:lpstr>
      <vt:lpstr>Video Cut Scene Support - IMFMediaEngine</vt:lpstr>
      <vt:lpstr>Networking</vt:lpstr>
      <vt:lpstr>File System</vt:lpstr>
      <vt:lpstr>Launchers and Choosers</vt:lpstr>
      <vt:lpstr>Visual Studio 2012</vt:lpstr>
      <vt:lpstr>Visual Studio 2012</vt:lpstr>
      <vt:lpstr>Questions and Answers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Phone 8 Native C/C++ Game Development</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2</cp:revision>
  <dcterms:created xsi:type="dcterms:W3CDTF">2012-10-30T22:29:04Z</dcterms:created>
  <dcterms:modified xsi:type="dcterms:W3CDTF">2012-10-30T22:29:43Z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