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Lst>
  <p:notesMasterIdLst>
    <p:notesMasterId r:id="rId39"/>
  </p:notesMasterIdLst>
  <p:handoutMasterIdLst>
    <p:handoutMasterId r:id="rId40"/>
  </p:handoutMasterIdLst>
  <p:sldIdLst>
    <p:sldId id="1112" r:id="rId8"/>
    <p:sldId id="1157" r:id="rId9"/>
    <p:sldId id="1114" r:id="rId10"/>
    <p:sldId id="1116" r:id="rId11"/>
    <p:sldId id="1117" r:id="rId12"/>
    <p:sldId id="1118" r:id="rId13"/>
    <p:sldId id="1158" r:id="rId14"/>
    <p:sldId id="1119" r:id="rId15"/>
    <p:sldId id="1122" r:id="rId16"/>
    <p:sldId id="1123" r:id="rId17"/>
    <p:sldId id="1120" r:id="rId18"/>
    <p:sldId id="1154" r:id="rId19"/>
    <p:sldId id="1127" r:id="rId20"/>
    <p:sldId id="1159" r:id="rId21"/>
    <p:sldId id="1132" r:id="rId22"/>
    <p:sldId id="1133" r:id="rId23"/>
    <p:sldId id="1156" r:id="rId24"/>
    <p:sldId id="1162" r:id="rId25"/>
    <p:sldId id="1145" r:id="rId26"/>
    <p:sldId id="1146" r:id="rId27"/>
    <p:sldId id="1151" r:id="rId28"/>
    <p:sldId id="1147" r:id="rId29"/>
    <p:sldId id="1152" r:id="rId30"/>
    <p:sldId id="1148" r:id="rId31"/>
    <p:sldId id="1153" r:id="rId32"/>
    <p:sldId id="1149" r:id="rId33"/>
    <p:sldId id="1141" r:id="rId34"/>
    <p:sldId id="1163" r:id="rId35"/>
    <p:sldId id="1142" r:id="rId36"/>
    <p:sldId id="1150" r:id="rId37"/>
    <p:sldId id="1144" r:id="rId38"/>
  </p:sldIdLst>
  <p:sldSz cx="12436475" cy="6994525"/>
  <p:notesSz cx="6858000" cy="9144000"/>
  <p:defaultTextStyle>
    <a:defPPr>
      <a:defRPr lang="en-US"/>
    </a:defPPr>
    <a:lvl1pPr marL="0" algn="l" defTabSz="932137" rtl="0" eaLnBrk="1" latinLnBrk="0" hangingPunct="1">
      <a:defRPr sz="1800" kern="1200">
        <a:solidFill>
          <a:schemeClr val="tx1"/>
        </a:solidFill>
        <a:latin typeface="+mn-lt"/>
        <a:ea typeface="+mn-ea"/>
        <a:cs typeface="+mn-cs"/>
      </a:defRPr>
    </a:lvl1pPr>
    <a:lvl2pPr marL="466068" algn="l" defTabSz="932137" rtl="0" eaLnBrk="1" latinLnBrk="0" hangingPunct="1">
      <a:defRPr sz="1800" kern="1200">
        <a:solidFill>
          <a:schemeClr val="tx1"/>
        </a:solidFill>
        <a:latin typeface="+mn-lt"/>
        <a:ea typeface="+mn-ea"/>
        <a:cs typeface="+mn-cs"/>
      </a:defRPr>
    </a:lvl2pPr>
    <a:lvl3pPr marL="932137" algn="l" defTabSz="932137" rtl="0" eaLnBrk="1" latinLnBrk="0" hangingPunct="1">
      <a:defRPr sz="1800" kern="1200">
        <a:solidFill>
          <a:schemeClr val="tx1"/>
        </a:solidFill>
        <a:latin typeface="+mn-lt"/>
        <a:ea typeface="+mn-ea"/>
        <a:cs typeface="+mn-cs"/>
      </a:defRPr>
    </a:lvl3pPr>
    <a:lvl4pPr marL="1398207" algn="l" defTabSz="932137" rtl="0" eaLnBrk="1" latinLnBrk="0" hangingPunct="1">
      <a:defRPr sz="1800" kern="1200">
        <a:solidFill>
          <a:schemeClr val="tx1"/>
        </a:solidFill>
        <a:latin typeface="+mn-lt"/>
        <a:ea typeface="+mn-ea"/>
        <a:cs typeface="+mn-cs"/>
      </a:defRPr>
    </a:lvl4pPr>
    <a:lvl5pPr marL="1864276" algn="l" defTabSz="932137" rtl="0" eaLnBrk="1" latinLnBrk="0" hangingPunct="1">
      <a:defRPr sz="1800" kern="1200">
        <a:solidFill>
          <a:schemeClr val="tx1"/>
        </a:solidFill>
        <a:latin typeface="+mn-lt"/>
        <a:ea typeface="+mn-ea"/>
        <a:cs typeface="+mn-cs"/>
      </a:defRPr>
    </a:lvl5pPr>
    <a:lvl6pPr marL="2330347" algn="l" defTabSz="932137" rtl="0" eaLnBrk="1" latinLnBrk="0" hangingPunct="1">
      <a:defRPr sz="1800" kern="1200">
        <a:solidFill>
          <a:schemeClr val="tx1"/>
        </a:solidFill>
        <a:latin typeface="+mn-lt"/>
        <a:ea typeface="+mn-ea"/>
        <a:cs typeface="+mn-cs"/>
      </a:defRPr>
    </a:lvl6pPr>
    <a:lvl7pPr marL="2796414" algn="l" defTabSz="932137" rtl="0" eaLnBrk="1" latinLnBrk="0" hangingPunct="1">
      <a:defRPr sz="1800" kern="1200">
        <a:solidFill>
          <a:schemeClr val="tx1"/>
        </a:solidFill>
        <a:latin typeface="+mn-lt"/>
        <a:ea typeface="+mn-ea"/>
        <a:cs typeface="+mn-cs"/>
      </a:defRPr>
    </a:lvl7pPr>
    <a:lvl8pPr marL="3262484" algn="l" defTabSz="932137" rtl="0" eaLnBrk="1" latinLnBrk="0" hangingPunct="1">
      <a:defRPr sz="1800" kern="1200">
        <a:solidFill>
          <a:schemeClr val="tx1"/>
        </a:solidFill>
        <a:latin typeface="+mn-lt"/>
        <a:ea typeface="+mn-ea"/>
        <a:cs typeface="+mn-cs"/>
      </a:defRPr>
    </a:lvl8pPr>
    <a:lvl9pPr marL="3728552" algn="l" defTabSz="93213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0549F4B3-43C3-4222-B144-92E7BCEB8BCB}">
          <p14:sldIdLst>
            <p14:sldId id="1112"/>
            <p14:sldId id="1157"/>
            <p14:sldId id="1114"/>
            <p14:sldId id="1116"/>
            <p14:sldId id="1117"/>
            <p14:sldId id="1118"/>
            <p14:sldId id="1158"/>
            <p14:sldId id="1119"/>
            <p14:sldId id="1122"/>
            <p14:sldId id="1123"/>
            <p14:sldId id="1120"/>
            <p14:sldId id="1154"/>
          </p14:sldIdLst>
        </p14:section>
        <p14:section name="Authentication" id="{191A4430-6390-4417-9A3A-84360B5A4879}">
          <p14:sldIdLst>
            <p14:sldId id="1127"/>
            <p14:sldId id="1159"/>
            <p14:sldId id="1132"/>
            <p14:sldId id="1133"/>
            <p14:sldId id="1156"/>
            <p14:sldId id="1162"/>
          </p14:sldIdLst>
        </p14:section>
        <p14:section name="PDLC" id="{3E820A2B-49DB-41A1-B791-7E80D3C457C3}">
          <p14:sldIdLst>
            <p14:sldId id="1145"/>
            <p14:sldId id="1146"/>
            <p14:sldId id="1151"/>
            <p14:sldId id="1147"/>
            <p14:sldId id="1152"/>
            <p14:sldId id="1148"/>
            <p14:sldId id="1153"/>
            <p14:sldId id="1149"/>
          </p14:sldIdLst>
        </p14:section>
        <p14:section name="WNS" id="{E2BCD2F5-899A-41F8-81AF-C79DACAB1909}">
          <p14:sldIdLst>
            <p14:sldId id="1141"/>
            <p14:sldId id="1163"/>
            <p14:sldId id="1142"/>
          </p14:sldIdLst>
        </p14:section>
        <p14:section name="Fin" id="{ADF946E4-8C48-410B-8692-2028261D7B95}">
          <p14:sldIdLst>
            <p14:sldId id="1150"/>
            <p14:sldId id="1144"/>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195" userDrawn="1">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91AF"/>
    <a:srgbClr val="FFFFFF"/>
    <a:srgbClr val="505050"/>
    <a:srgbClr val="000000"/>
    <a:srgbClr val="969696"/>
    <a:srgbClr val="002050"/>
    <a:srgbClr val="442359"/>
    <a:srgbClr val="3333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2" autoAdjust="0"/>
    <p:restoredTop sz="90110" autoAdjust="0"/>
  </p:normalViewPr>
  <p:slideViewPr>
    <p:cSldViewPr snapToGrid="0">
      <p:cViewPr varScale="1">
        <p:scale>
          <a:sx n="123" d="100"/>
          <a:sy n="123" d="100"/>
        </p:scale>
        <p:origin x="264" y="102"/>
      </p:cViewPr>
      <p:guideLst>
        <p:guide orient="horz" pos="188"/>
        <p:guide orient="horz" pos="763"/>
        <p:guide orient="horz" pos="1339"/>
        <p:guide orient="horz" pos="2491"/>
        <p:guide orient="horz" pos="4195"/>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137"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121" indent="-107885" algn="l" defTabSz="93213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447" indent="-117326" algn="l" defTabSz="93213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231" indent="-149693" algn="l" defTabSz="93213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089" indent="-117326" algn="l" defTabSz="93213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0347" algn="l" defTabSz="932137" rtl="0" eaLnBrk="1" latinLnBrk="0" hangingPunct="1">
      <a:defRPr sz="1200" kern="1200">
        <a:solidFill>
          <a:schemeClr val="tx1"/>
        </a:solidFill>
        <a:latin typeface="+mn-lt"/>
        <a:ea typeface="+mn-ea"/>
        <a:cs typeface="+mn-cs"/>
      </a:defRPr>
    </a:lvl6pPr>
    <a:lvl7pPr marL="2796414" algn="l" defTabSz="932137" rtl="0" eaLnBrk="1" latinLnBrk="0" hangingPunct="1">
      <a:defRPr sz="1200" kern="1200">
        <a:solidFill>
          <a:schemeClr val="tx1"/>
        </a:solidFill>
        <a:latin typeface="+mn-lt"/>
        <a:ea typeface="+mn-ea"/>
        <a:cs typeface="+mn-cs"/>
      </a:defRPr>
    </a:lvl7pPr>
    <a:lvl8pPr marL="3262484" algn="l" defTabSz="932137" rtl="0" eaLnBrk="1" latinLnBrk="0" hangingPunct="1">
      <a:defRPr sz="1200" kern="1200">
        <a:solidFill>
          <a:schemeClr val="tx1"/>
        </a:solidFill>
        <a:latin typeface="+mn-lt"/>
        <a:ea typeface="+mn-ea"/>
        <a:cs typeface="+mn-cs"/>
      </a:defRPr>
    </a:lvl8pPr>
    <a:lvl9pPr marL="3728552" algn="l" defTabSz="9321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91E4D8-430C-4B96-9FD2-7A5737F685AF}"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94687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64BBFCA-2299-4D5D-93A5-DD98CD452E64}"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82003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2761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2761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15332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08" tIns="146246" rIns="182808" bIns="146246"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42" y="2125667"/>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8" y="2301243"/>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3" y="2301054"/>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397" tIns="77697" rIns="155397" bIns="77697"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3"/>
            <a:ext cx="11887200" cy="5483225"/>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4" y="6079036"/>
            <a:ext cx="11888787" cy="624979"/>
          </a:xfrm>
          <a:prstGeom prst="rect">
            <a:avLst/>
          </a:prstGeom>
          <a:noFill/>
          <a:ln w="12700">
            <a:noFill/>
            <a:miter lim="800000"/>
            <a:headEnd type="none" w="sm" len="sm"/>
            <a:tailEnd type="none" w="sm" len="sm"/>
          </a:ln>
          <a:effectLst/>
        </p:spPr>
        <p:txBody>
          <a:bodyPr vert="horz" wrap="square" lIns="182808" tIns="146246" rIns="182808" bIns="146246" numCol="1" anchor="t" anchorCtr="0" compatLnSpc="1">
            <a:prstTxWarp prst="textNoShape">
              <a:avLst/>
            </a:prstTxWarp>
            <a:spAutoFit/>
          </a:bodyPr>
          <a:lstStyle/>
          <a:p>
            <a:pPr defTabSz="931924"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4"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4"/>
            <a:ext cx="3288506" cy="704445"/>
          </a:xfrm>
          <a:prstGeom prst="rect">
            <a:avLst/>
          </a:prstGeom>
        </p:spPr>
      </p:pic>
    </p:spTree>
    <p:extLst>
      <p:ext uri="{BB962C8B-B14F-4D97-AF65-F5344CB8AC3E}">
        <p14:creationId xmlns:p14="http://schemas.microsoft.com/office/powerpoint/2010/main" val="3037409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08" tIns="146246" rIns="182808" bIns="146246"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2" y="2125667"/>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2" y="2125663"/>
            <a:ext cx="8229601" cy="4572000"/>
          </a:xfrm>
        </p:spPr>
        <p:txBody>
          <a:bodyPr lIns="182808" tIns="146246" rIns="182808" bIns="146246">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08" tIns="146246" rIns="182808" bIns="146246">
            <a:noAutofit/>
          </a:bodyPr>
          <a:lstStyle>
            <a:lvl1pPr algn="l" defTabSz="913808"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51"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04"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296" indent="0" algn="l" defTabSz="913808"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7"/>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08" tIns="146246" rIns="182808" bIns="146246"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08" tIns="146246" rIns="182808" bIns="146246"/>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3808"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wrap="square" lIns="182808" tIns="146246" rIns="182808" bIns="146246"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808"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2"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3808"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5" y="296864"/>
            <a:ext cx="11887199" cy="914400"/>
          </a:xfrm>
        </p:spPr>
        <p:txBody>
          <a:bodyPr vert="horz" lIns="182808" tIns="45704" rIns="182808" bIns="457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3808"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2" y="121127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8" y="2301243"/>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3" y="2301054"/>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397" tIns="77697" rIns="155397" bIns="77697"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3"/>
            <a:ext cx="11887200" cy="5483225"/>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2" y="2125663"/>
            <a:ext cx="8229601" cy="4572000"/>
          </a:xfrm>
        </p:spPr>
        <p:txBody>
          <a:bodyPr lIns="182808" tIns="146246" rIns="182808" bIns="146246">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08" tIns="146246" rIns="182808" bIns="146246">
            <a:noAutofit/>
          </a:bodyPr>
          <a:lstStyle>
            <a:lvl1pPr algn="l" defTabSz="913808"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51"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04"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296" indent="0" algn="l" defTabSz="913808"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4" y="6079036"/>
            <a:ext cx="11888787" cy="624979"/>
          </a:xfrm>
          <a:prstGeom prst="rect">
            <a:avLst/>
          </a:prstGeom>
          <a:noFill/>
          <a:ln w="12700">
            <a:noFill/>
            <a:miter lim="800000"/>
            <a:headEnd type="none" w="sm" len="sm"/>
            <a:tailEnd type="none" w="sm" len="sm"/>
          </a:ln>
          <a:effectLst/>
        </p:spPr>
        <p:txBody>
          <a:bodyPr vert="horz" wrap="square" lIns="182808" tIns="146246" rIns="182808" bIns="146246" numCol="1" anchor="t" anchorCtr="0" compatLnSpc="1">
            <a:prstTxWarp prst="textNoShape">
              <a:avLst/>
            </a:prstTxWarp>
            <a:spAutoFit/>
          </a:bodyPr>
          <a:lstStyle/>
          <a:p>
            <a:pPr defTabSz="931924"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4"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08" tIns="146246" rIns="182808" bIns="146246"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2" y="2125667"/>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2" y="2125663"/>
            <a:ext cx="8229601" cy="4572000"/>
          </a:xfrm>
        </p:spPr>
        <p:txBody>
          <a:bodyPr lIns="182808" tIns="146246" rIns="182808" bIns="146246">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08" tIns="146246" rIns="182808" bIns="146246">
            <a:noAutofit/>
          </a:bodyPr>
          <a:lstStyle>
            <a:lvl1pPr algn="l" defTabSz="913808"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51"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04"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296" indent="0" algn="l" defTabSz="913808"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7"/>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9"/>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04" tIns="45704" rIns="91404" bIns="45704"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08" tIns="146246" rIns="182808" bIns="146246"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2" y="5783263"/>
            <a:ext cx="7315199" cy="914400"/>
          </a:xfrm>
        </p:spPr>
        <p:txBody>
          <a:bodyPr lIns="182808" tIns="146246" rIns="182808" bIns="146246"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024" indent="0" algn="ctr">
              <a:buNone/>
              <a:defRPr>
                <a:solidFill>
                  <a:schemeClr val="tx1">
                    <a:tint val="75000"/>
                  </a:schemeClr>
                </a:solidFill>
              </a:defRPr>
            </a:lvl2pPr>
            <a:lvl3pPr marL="932046" indent="0" algn="ctr">
              <a:buNone/>
              <a:defRPr>
                <a:solidFill>
                  <a:schemeClr val="tx1">
                    <a:tint val="75000"/>
                  </a:schemeClr>
                </a:solidFill>
              </a:defRPr>
            </a:lvl3pPr>
            <a:lvl4pPr marL="1398071" indent="0" algn="ctr">
              <a:buNone/>
              <a:defRPr>
                <a:solidFill>
                  <a:schemeClr val="tx1">
                    <a:tint val="75000"/>
                  </a:schemeClr>
                </a:solidFill>
              </a:defRPr>
            </a:lvl4pPr>
            <a:lvl5pPr marL="1864093" indent="0" algn="ctr">
              <a:buNone/>
              <a:defRPr>
                <a:solidFill>
                  <a:schemeClr val="tx1">
                    <a:tint val="75000"/>
                  </a:schemeClr>
                </a:solidFill>
              </a:defRPr>
            </a:lvl5pPr>
            <a:lvl6pPr marL="2330120" indent="0" algn="ctr">
              <a:buNone/>
              <a:defRPr>
                <a:solidFill>
                  <a:schemeClr val="tx1">
                    <a:tint val="75000"/>
                  </a:schemeClr>
                </a:solidFill>
              </a:defRPr>
            </a:lvl6pPr>
            <a:lvl7pPr marL="2796138" indent="0" algn="ctr">
              <a:buNone/>
              <a:defRPr>
                <a:solidFill>
                  <a:schemeClr val="tx1">
                    <a:tint val="75000"/>
                  </a:schemeClr>
                </a:solidFill>
              </a:defRPr>
            </a:lvl7pPr>
            <a:lvl8pPr marL="3262162" indent="0" algn="ctr">
              <a:buNone/>
              <a:defRPr>
                <a:solidFill>
                  <a:schemeClr val="tx1">
                    <a:tint val="75000"/>
                  </a:schemeClr>
                </a:solidFill>
              </a:defRPr>
            </a:lvl8pPr>
            <a:lvl9pPr marL="3728187"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7"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04" tIns="45704" rIns="91404" bIns="45704"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08" tIns="146246" rIns="182808" bIns="146246"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08" tIns="146246" rIns="182808" bIns="146246"/>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808"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7"/>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wrap="square" lIns="182808" tIns="146246" rIns="182808" bIns="146246"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808"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2"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5" y="296864"/>
            <a:ext cx="11887199" cy="914400"/>
          </a:xfrm>
        </p:spPr>
        <p:txBody>
          <a:bodyPr vert="horz" lIns="182808" tIns="45704" rIns="182808" bIns="457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2" y="121127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8" y="2301243"/>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3" y="2301054"/>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397" tIns="77697" rIns="155397" bIns="77697"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3"/>
            <a:ext cx="11887200" cy="5483225"/>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4" y="6079036"/>
            <a:ext cx="11888787" cy="624979"/>
          </a:xfrm>
          <a:prstGeom prst="rect">
            <a:avLst/>
          </a:prstGeom>
          <a:noFill/>
          <a:ln w="12700">
            <a:noFill/>
            <a:miter lim="800000"/>
            <a:headEnd type="none" w="sm" len="sm"/>
            <a:tailEnd type="none" w="sm" len="sm"/>
          </a:ln>
          <a:effectLst/>
        </p:spPr>
        <p:txBody>
          <a:bodyPr vert="horz" wrap="square" lIns="182808" tIns="146246" rIns="182808" bIns="146246" numCol="1" anchor="t" anchorCtr="0" compatLnSpc="1">
            <a:prstTxWarp prst="textNoShape">
              <a:avLst/>
            </a:prstTxWarp>
            <a:spAutoFit/>
          </a:bodyPr>
          <a:lstStyle/>
          <a:p>
            <a:pPr defTabSz="931924"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4"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08" tIns="146246" rIns="182808" bIns="146246"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2" y="2125667"/>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08" tIns="146246" rIns="182808" bIns="146246"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2" y="2125663"/>
            <a:ext cx="8229601" cy="4572000"/>
          </a:xfrm>
        </p:spPr>
        <p:txBody>
          <a:bodyPr lIns="182808" tIns="146246" rIns="182808" bIns="146246">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08" tIns="146246" rIns="182808" bIns="146246">
            <a:noAutofit/>
          </a:bodyPr>
          <a:lstStyle>
            <a:lvl1pPr algn="l" defTabSz="913808"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51"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04" indent="0" algn="l" defTabSz="91380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296" indent="0" algn="l" defTabSz="913808"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7"/>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7"/>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08" tIns="146246" rIns="182808" bIns="146246"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08" tIns="146246" rIns="182808" bIns="146246"/>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808"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wrap="square" lIns="182808" tIns="146246" rIns="182808" bIns="146246"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808"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2"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5" y="296864"/>
            <a:ext cx="11887199" cy="914400"/>
          </a:xfrm>
        </p:spPr>
        <p:txBody>
          <a:bodyPr vert="horz" lIns="182808" tIns="45704" rIns="182808" bIns="457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2" y="121127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08" tIns="146246" rIns="182808" bIns="146246"/>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808"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8" y="2301243"/>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3" y="2301054"/>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397" tIns="77697" rIns="155397" bIns="77697"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3"/>
            <a:ext cx="11887200" cy="5483225"/>
          </a:xfrm>
          <a:prstGeom prst="rect">
            <a:avLst/>
          </a:prstGeom>
        </p:spPr>
        <p:txBody>
          <a:bodyPr/>
          <a:lstStyle>
            <a:lvl1pPr marL="290400" indent="-29040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7" indent="-280877">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4" indent="-29040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7" indent="-22851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4" y="6079036"/>
            <a:ext cx="11888787" cy="624979"/>
          </a:xfrm>
          <a:prstGeom prst="rect">
            <a:avLst/>
          </a:prstGeom>
          <a:noFill/>
          <a:ln w="12700">
            <a:noFill/>
            <a:miter lim="800000"/>
            <a:headEnd type="none" w="sm" len="sm"/>
            <a:tailEnd type="none" w="sm" len="sm"/>
          </a:ln>
          <a:effectLst/>
        </p:spPr>
        <p:txBody>
          <a:bodyPr vert="horz" wrap="square" lIns="182808" tIns="146246" rIns="182808" bIns="146246" numCol="1" anchor="t" anchorCtr="0" compatLnSpc="1">
            <a:prstTxWarp prst="textNoShape">
              <a:avLst/>
            </a:prstTxWarp>
            <a:spAutoFit/>
          </a:bodyPr>
          <a:lstStyle/>
          <a:p>
            <a:pPr defTabSz="931924"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4"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4"/>
            <a:ext cx="3288506" cy="704445"/>
          </a:xfrm>
          <a:prstGeom prst="rect">
            <a:avLst/>
          </a:prstGeom>
        </p:spPr>
      </p:pic>
    </p:spTree>
    <p:extLst>
      <p:ext uri="{BB962C8B-B14F-4D97-AF65-F5344CB8AC3E}">
        <p14:creationId xmlns:p14="http://schemas.microsoft.com/office/powerpoint/2010/main" val="12455878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wrap="square" lIns="182808" tIns="146246" rIns="182808" bIns="146246"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808"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42"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558" tIns="0" rIns="248558"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5" y="296864"/>
            <a:ext cx="11887199" cy="914400"/>
          </a:xfrm>
        </p:spPr>
        <p:txBody>
          <a:bodyPr vert="horz" lIns="182808" tIns="45704" rIns="182808" bIns="457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5" y="3040063"/>
            <a:ext cx="6400801" cy="914400"/>
          </a:xfrm>
        </p:spPr>
        <p:txBody>
          <a:bodyPr vert="horz" wrap="square" lIns="182808" tIns="146246" rIns="182808" bIns="146246"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42" y="121127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08" tIns="146246" rIns="182808" bIns="146246"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42" y="298450"/>
            <a:ext cx="11887199" cy="912813"/>
          </a:xfrm>
          <a:prstGeom prst="rect">
            <a:avLst/>
          </a:prstGeom>
        </p:spPr>
        <p:txBody>
          <a:bodyPr vert="horz" lIns="182808" tIns="45704" rIns="182808" bIns="457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3808"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3808"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808"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04" indent="-228451" algn="l" defTabSz="913808"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296" indent="-282392" algn="l" defTabSz="913808"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2795" indent="-293497" algn="l" defTabSz="913808"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2970"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73"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78"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82"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08" rtl="0" eaLnBrk="1" latinLnBrk="0" hangingPunct="1">
        <a:defRPr sz="1800" kern="1200">
          <a:solidFill>
            <a:schemeClr val="tx1"/>
          </a:solidFill>
          <a:latin typeface="+mn-lt"/>
          <a:ea typeface="+mn-ea"/>
          <a:cs typeface="+mn-cs"/>
        </a:defRPr>
      </a:lvl1pPr>
      <a:lvl2pPr marL="456904"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11" algn="l" defTabSz="913808" rtl="0" eaLnBrk="1" latinLnBrk="0" hangingPunct="1">
        <a:defRPr sz="1800" kern="1200">
          <a:solidFill>
            <a:schemeClr val="tx1"/>
          </a:solidFill>
          <a:latin typeface="+mn-lt"/>
          <a:ea typeface="+mn-ea"/>
          <a:cs typeface="+mn-cs"/>
        </a:defRPr>
      </a:lvl4pPr>
      <a:lvl5pPr marL="1827616" algn="l" defTabSz="913808" rtl="0" eaLnBrk="1" latinLnBrk="0" hangingPunct="1">
        <a:defRPr sz="1800" kern="1200">
          <a:solidFill>
            <a:schemeClr val="tx1"/>
          </a:solidFill>
          <a:latin typeface="+mn-lt"/>
          <a:ea typeface="+mn-ea"/>
          <a:cs typeface="+mn-cs"/>
        </a:defRPr>
      </a:lvl5pPr>
      <a:lvl6pPr marL="2284519" algn="l" defTabSz="913808" rtl="0" eaLnBrk="1" latinLnBrk="0" hangingPunct="1">
        <a:defRPr sz="1800" kern="1200">
          <a:solidFill>
            <a:schemeClr val="tx1"/>
          </a:solidFill>
          <a:latin typeface="+mn-lt"/>
          <a:ea typeface="+mn-ea"/>
          <a:cs typeface="+mn-cs"/>
        </a:defRPr>
      </a:lvl6pPr>
      <a:lvl7pPr marL="2741423" algn="l" defTabSz="913808" rtl="0" eaLnBrk="1" latinLnBrk="0" hangingPunct="1">
        <a:defRPr sz="1800" kern="1200">
          <a:solidFill>
            <a:schemeClr val="tx1"/>
          </a:solidFill>
          <a:latin typeface="+mn-lt"/>
          <a:ea typeface="+mn-ea"/>
          <a:cs typeface="+mn-cs"/>
        </a:defRPr>
      </a:lvl7pPr>
      <a:lvl8pPr marL="3198328" algn="l" defTabSz="913808" rtl="0" eaLnBrk="1" latinLnBrk="0" hangingPunct="1">
        <a:defRPr sz="1800" kern="1200">
          <a:solidFill>
            <a:schemeClr val="tx1"/>
          </a:solidFill>
          <a:latin typeface="+mn-lt"/>
          <a:ea typeface="+mn-ea"/>
          <a:cs typeface="+mn-cs"/>
        </a:defRPr>
      </a:lvl8pPr>
      <a:lvl9pPr marL="3655230" algn="l" defTabSz="9138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08" tIns="146246" rIns="182808" bIns="146246"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2" y="298450"/>
            <a:ext cx="11887199" cy="912813"/>
          </a:xfrm>
          <a:prstGeom prst="rect">
            <a:avLst/>
          </a:prstGeom>
        </p:spPr>
        <p:txBody>
          <a:bodyPr vert="horz" lIns="182808" tIns="45704" rIns="182808" bIns="457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3808"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3808"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808"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04" indent="-228451" algn="l" defTabSz="913808"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296" indent="-282392" algn="l" defTabSz="913808"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795" indent="-293497" algn="l" defTabSz="913808"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2970"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73"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78"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82"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08" rtl="0" eaLnBrk="1" latinLnBrk="0" hangingPunct="1">
        <a:defRPr sz="1800" kern="1200">
          <a:solidFill>
            <a:schemeClr val="tx1"/>
          </a:solidFill>
          <a:latin typeface="+mn-lt"/>
          <a:ea typeface="+mn-ea"/>
          <a:cs typeface="+mn-cs"/>
        </a:defRPr>
      </a:lvl1pPr>
      <a:lvl2pPr marL="456904"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11" algn="l" defTabSz="913808" rtl="0" eaLnBrk="1" latinLnBrk="0" hangingPunct="1">
        <a:defRPr sz="1800" kern="1200">
          <a:solidFill>
            <a:schemeClr val="tx1"/>
          </a:solidFill>
          <a:latin typeface="+mn-lt"/>
          <a:ea typeface="+mn-ea"/>
          <a:cs typeface="+mn-cs"/>
        </a:defRPr>
      </a:lvl4pPr>
      <a:lvl5pPr marL="1827616" algn="l" defTabSz="913808" rtl="0" eaLnBrk="1" latinLnBrk="0" hangingPunct="1">
        <a:defRPr sz="1800" kern="1200">
          <a:solidFill>
            <a:schemeClr val="tx1"/>
          </a:solidFill>
          <a:latin typeface="+mn-lt"/>
          <a:ea typeface="+mn-ea"/>
          <a:cs typeface="+mn-cs"/>
        </a:defRPr>
      </a:lvl5pPr>
      <a:lvl6pPr marL="2284519" algn="l" defTabSz="913808" rtl="0" eaLnBrk="1" latinLnBrk="0" hangingPunct="1">
        <a:defRPr sz="1800" kern="1200">
          <a:solidFill>
            <a:schemeClr val="tx1"/>
          </a:solidFill>
          <a:latin typeface="+mn-lt"/>
          <a:ea typeface="+mn-ea"/>
          <a:cs typeface="+mn-cs"/>
        </a:defRPr>
      </a:lvl6pPr>
      <a:lvl7pPr marL="2741423" algn="l" defTabSz="913808" rtl="0" eaLnBrk="1" latinLnBrk="0" hangingPunct="1">
        <a:defRPr sz="1800" kern="1200">
          <a:solidFill>
            <a:schemeClr val="tx1"/>
          </a:solidFill>
          <a:latin typeface="+mn-lt"/>
          <a:ea typeface="+mn-ea"/>
          <a:cs typeface="+mn-cs"/>
        </a:defRPr>
      </a:lvl7pPr>
      <a:lvl8pPr marL="3198328" algn="l" defTabSz="913808" rtl="0" eaLnBrk="1" latinLnBrk="0" hangingPunct="1">
        <a:defRPr sz="1800" kern="1200">
          <a:solidFill>
            <a:schemeClr val="tx1"/>
          </a:solidFill>
          <a:latin typeface="+mn-lt"/>
          <a:ea typeface="+mn-ea"/>
          <a:cs typeface="+mn-cs"/>
        </a:defRPr>
      </a:lvl8pPr>
      <a:lvl9pPr marL="3655230" algn="l" defTabSz="91380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08" tIns="146246" rIns="182808" bIns="146246"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2" y="298450"/>
            <a:ext cx="11887199" cy="912813"/>
          </a:xfrm>
          <a:prstGeom prst="rect">
            <a:avLst/>
          </a:prstGeom>
        </p:spPr>
        <p:txBody>
          <a:bodyPr vert="horz" lIns="182808" tIns="45704" rIns="182808" bIns="457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3808"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3808"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808"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04" indent="-228451" algn="l" defTabSz="913808"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296" indent="-282392" algn="l" defTabSz="913808"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2795" indent="-293497" algn="l" defTabSz="913808"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2970"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73"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78"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82"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08" rtl="0" eaLnBrk="1" latinLnBrk="0" hangingPunct="1">
        <a:defRPr sz="1800" kern="1200">
          <a:solidFill>
            <a:schemeClr val="tx1"/>
          </a:solidFill>
          <a:latin typeface="+mn-lt"/>
          <a:ea typeface="+mn-ea"/>
          <a:cs typeface="+mn-cs"/>
        </a:defRPr>
      </a:lvl1pPr>
      <a:lvl2pPr marL="456904"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11" algn="l" defTabSz="913808" rtl="0" eaLnBrk="1" latinLnBrk="0" hangingPunct="1">
        <a:defRPr sz="1800" kern="1200">
          <a:solidFill>
            <a:schemeClr val="tx1"/>
          </a:solidFill>
          <a:latin typeface="+mn-lt"/>
          <a:ea typeface="+mn-ea"/>
          <a:cs typeface="+mn-cs"/>
        </a:defRPr>
      </a:lvl4pPr>
      <a:lvl5pPr marL="1827616" algn="l" defTabSz="913808" rtl="0" eaLnBrk="1" latinLnBrk="0" hangingPunct="1">
        <a:defRPr sz="1800" kern="1200">
          <a:solidFill>
            <a:schemeClr val="tx1"/>
          </a:solidFill>
          <a:latin typeface="+mn-lt"/>
          <a:ea typeface="+mn-ea"/>
          <a:cs typeface="+mn-cs"/>
        </a:defRPr>
      </a:lvl5pPr>
      <a:lvl6pPr marL="2284519" algn="l" defTabSz="913808" rtl="0" eaLnBrk="1" latinLnBrk="0" hangingPunct="1">
        <a:defRPr sz="1800" kern="1200">
          <a:solidFill>
            <a:schemeClr val="tx1"/>
          </a:solidFill>
          <a:latin typeface="+mn-lt"/>
          <a:ea typeface="+mn-ea"/>
          <a:cs typeface="+mn-cs"/>
        </a:defRPr>
      </a:lvl6pPr>
      <a:lvl7pPr marL="2741423" algn="l" defTabSz="913808" rtl="0" eaLnBrk="1" latinLnBrk="0" hangingPunct="1">
        <a:defRPr sz="1800" kern="1200">
          <a:solidFill>
            <a:schemeClr val="tx1"/>
          </a:solidFill>
          <a:latin typeface="+mn-lt"/>
          <a:ea typeface="+mn-ea"/>
          <a:cs typeface="+mn-cs"/>
        </a:defRPr>
      </a:lvl7pPr>
      <a:lvl8pPr marL="3198328" algn="l" defTabSz="913808" rtl="0" eaLnBrk="1" latinLnBrk="0" hangingPunct="1">
        <a:defRPr sz="1800" kern="1200">
          <a:solidFill>
            <a:schemeClr val="tx1"/>
          </a:solidFill>
          <a:latin typeface="+mn-lt"/>
          <a:ea typeface="+mn-ea"/>
          <a:cs typeface="+mn-cs"/>
        </a:defRPr>
      </a:lvl8pPr>
      <a:lvl9pPr marL="3655230" algn="l" defTabSz="91380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08" tIns="146246" rIns="182808" bIns="146246"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2" y="298450"/>
            <a:ext cx="11887199" cy="912813"/>
          </a:xfrm>
          <a:prstGeom prst="rect">
            <a:avLst/>
          </a:prstGeom>
        </p:spPr>
        <p:txBody>
          <a:bodyPr vert="horz" lIns="182808" tIns="45704" rIns="182808" bIns="457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3808"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3808"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808"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04" indent="-228451" algn="l" defTabSz="913808"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296" indent="-282392" algn="l" defTabSz="913808"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2795" indent="-293497" algn="l" defTabSz="913808"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2970"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73"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78"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82" indent="-228451" algn="l" defTabSz="9138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08" rtl="0" eaLnBrk="1" latinLnBrk="0" hangingPunct="1">
        <a:defRPr sz="1800" kern="1200">
          <a:solidFill>
            <a:schemeClr val="tx1"/>
          </a:solidFill>
          <a:latin typeface="+mn-lt"/>
          <a:ea typeface="+mn-ea"/>
          <a:cs typeface="+mn-cs"/>
        </a:defRPr>
      </a:lvl1pPr>
      <a:lvl2pPr marL="456904"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11" algn="l" defTabSz="913808" rtl="0" eaLnBrk="1" latinLnBrk="0" hangingPunct="1">
        <a:defRPr sz="1800" kern="1200">
          <a:solidFill>
            <a:schemeClr val="tx1"/>
          </a:solidFill>
          <a:latin typeface="+mn-lt"/>
          <a:ea typeface="+mn-ea"/>
          <a:cs typeface="+mn-cs"/>
        </a:defRPr>
      </a:lvl4pPr>
      <a:lvl5pPr marL="1827616" algn="l" defTabSz="913808" rtl="0" eaLnBrk="1" latinLnBrk="0" hangingPunct="1">
        <a:defRPr sz="1800" kern="1200">
          <a:solidFill>
            <a:schemeClr val="tx1"/>
          </a:solidFill>
          <a:latin typeface="+mn-lt"/>
          <a:ea typeface="+mn-ea"/>
          <a:cs typeface="+mn-cs"/>
        </a:defRPr>
      </a:lvl5pPr>
      <a:lvl6pPr marL="2284519" algn="l" defTabSz="913808" rtl="0" eaLnBrk="1" latinLnBrk="0" hangingPunct="1">
        <a:defRPr sz="1800" kern="1200">
          <a:solidFill>
            <a:schemeClr val="tx1"/>
          </a:solidFill>
          <a:latin typeface="+mn-lt"/>
          <a:ea typeface="+mn-ea"/>
          <a:cs typeface="+mn-cs"/>
        </a:defRPr>
      </a:lvl6pPr>
      <a:lvl7pPr marL="2741423" algn="l" defTabSz="913808" rtl="0" eaLnBrk="1" latinLnBrk="0" hangingPunct="1">
        <a:defRPr sz="1800" kern="1200">
          <a:solidFill>
            <a:schemeClr val="tx1"/>
          </a:solidFill>
          <a:latin typeface="+mn-lt"/>
          <a:ea typeface="+mn-ea"/>
          <a:cs typeface="+mn-cs"/>
        </a:defRPr>
      </a:lvl7pPr>
      <a:lvl8pPr marL="3198328" algn="l" defTabSz="913808" rtl="0" eaLnBrk="1" latinLnBrk="0" hangingPunct="1">
        <a:defRPr sz="1800" kern="1200">
          <a:solidFill>
            <a:schemeClr val="tx1"/>
          </a:solidFill>
          <a:latin typeface="+mn-lt"/>
          <a:ea typeface="+mn-ea"/>
          <a:cs typeface="+mn-cs"/>
        </a:defRPr>
      </a:lvl8pPr>
      <a:lvl9pPr marL="3655230" algn="l" defTabSz="9138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Xbox LIVE on Windows 8</a:t>
            </a:r>
            <a:br>
              <a:rPr lang="en-US" dirty="0" smtClean="0"/>
            </a:br>
            <a:r>
              <a:rPr lang="en-US" sz="4800" dirty="0" smtClean="0"/>
              <a:t>Deep dive</a:t>
            </a:r>
            <a:endParaRPr lang="en-US" sz="4800" dirty="0"/>
          </a:p>
        </p:txBody>
      </p:sp>
      <p:sp>
        <p:nvSpPr>
          <p:cNvPr id="2" name="Text Placeholder 1"/>
          <p:cNvSpPr>
            <a:spLocks noGrp="1"/>
          </p:cNvSpPr>
          <p:nvPr>
            <p:ph type="subTitle" idx="1"/>
          </p:nvPr>
        </p:nvSpPr>
        <p:spPr/>
        <p:txBody>
          <a:bodyPr/>
          <a:lstStyle/>
          <a:p>
            <a:r>
              <a:rPr lang="en-US" dirty="0" smtClean="0"/>
              <a:t>Brian Tyler</a:t>
            </a:r>
          </a:p>
          <a:p>
            <a:r>
              <a:rPr lang="en-US" dirty="0" smtClean="0"/>
              <a:t>Principal Development Lead</a:t>
            </a:r>
          </a:p>
          <a:p>
            <a:r>
              <a:rPr lang="en-US" dirty="0" smtClean="0"/>
              <a:t>3-056</a:t>
            </a:r>
            <a:endParaRPr lang="en-US" dirty="0"/>
          </a:p>
        </p:txBody>
      </p:sp>
    </p:spTree>
    <p:extLst>
      <p:ext uri="{BB962C8B-B14F-4D97-AF65-F5344CB8AC3E}">
        <p14:creationId xmlns:p14="http://schemas.microsoft.com/office/powerpoint/2010/main" val="240577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74638" y="2125663"/>
            <a:ext cx="11887200" cy="4572000"/>
          </a:xfrm>
        </p:spPr>
        <p:txBody>
          <a:bodyPr>
            <a:normAutofit fontScale="55000" lnSpcReduction="20000"/>
          </a:bodyPr>
          <a:lstStyle/>
          <a:p>
            <a:r>
              <a:rPr lang="en-US" dirty="0" smtClean="0">
                <a:solidFill>
                  <a:srgbClr val="000000"/>
                </a:solidFill>
                <a:highlight>
                  <a:srgbClr val="FFFFFF"/>
                </a:highlight>
                <a:latin typeface="Consolas"/>
              </a:rPr>
              <a:t>    </a:t>
            </a:r>
            <a:r>
              <a:rPr lang="en-US" dirty="0" smtClean="0">
                <a:gradFill>
                  <a:gsLst>
                    <a:gs pos="10000">
                      <a:srgbClr val="2B91AF"/>
                    </a:gs>
                    <a:gs pos="33000">
                      <a:srgbClr val="2B91AF"/>
                    </a:gs>
                  </a:gsLst>
                  <a:lin ang="5400000" scaled="0"/>
                </a:gradFill>
                <a:highlight>
                  <a:srgbClr val="FFFFFF"/>
                </a:highlight>
                <a:latin typeface="Consolas"/>
              </a:rPr>
              <a:t>task</a:t>
            </a:r>
            <a:r>
              <a:rPr lang="en-US" dirty="0" smtClean="0">
                <a:gradFill>
                  <a:gsLst>
                    <a:gs pos="3333">
                      <a:schemeClr val="tx1"/>
                    </a:gs>
                    <a:gs pos="10000">
                      <a:schemeClr val="tx1"/>
                    </a:gs>
                  </a:gsLst>
                  <a:lin ang="5400000" scaled="0"/>
                </a:gradFill>
                <a:highlight>
                  <a:srgbClr val="FFFFFF"/>
                </a:highlight>
                <a:latin typeface="Consolas"/>
              </a:rPr>
              <a:t>&lt;</a:t>
            </a:r>
            <a:r>
              <a:rPr lang="en-US" dirty="0" err="1" smtClean="0">
                <a:gradFill>
                  <a:gsLst>
                    <a:gs pos="10000">
                      <a:srgbClr val="2B91AF"/>
                    </a:gs>
                    <a:gs pos="33000">
                      <a:srgbClr val="2B91AF"/>
                    </a:gs>
                  </a:gsLst>
                  <a:lin ang="5400000" scaled="0"/>
                </a:gradFill>
                <a:highlight>
                  <a:srgbClr val="FFFFFF"/>
                </a:highlight>
                <a:latin typeface="Consolas"/>
              </a:rPr>
              <a:t>UserProfile</a:t>
            </a:r>
            <a:r>
              <a:rPr lang="en-US" dirty="0" smtClean="0">
                <a:gradFill>
                  <a:gsLst>
                    <a:gs pos="3333">
                      <a:schemeClr val="tx1"/>
                    </a:gs>
                    <a:gs pos="10000">
                      <a:schemeClr val="tx1"/>
                    </a:gs>
                  </a:gsLst>
                  <a:lin ang="5400000" scaled="0"/>
                </a:gradFill>
                <a:highlight>
                  <a:srgbClr val="FFFFFF"/>
                </a:highlight>
                <a:latin typeface="Consolas"/>
              </a:rPr>
              <a:t>^&gt; </a:t>
            </a:r>
            <a:r>
              <a:rPr lang="en-US" dirty="0" err="1" smtClean="0">
                <a:gradFill>
                  <a:gsLst>
                    <a:gs pos="3333">
                      <a:schemeClr val="tx1"/>
                    </a:gs>
                    <a:gs pos="10000">
                      <a:schemeClr val="tx1"/>
                    </a:gs>
                  </a:gsLst>
                  <a:lin ang="5400000" scaled="0"/>
                </a:gradFill>
                <a:highlight>
                  <a:srgbClr val="FFFFFF"/>
                </a:highlight>
                <a:latin typeface="Consolas"/>
              </a:rPr>
              <a:t>getProfile</a:t>
            </a:r>
            <a:r>
              <a:rPr lang="en-US" dirty="0" smtClean="0">
                <a:gradFill>
                  <a:gsLst>
                    <a:gs pos="3333">
                      <a:schemeClr val="tx1"/>
                    </a:gs>
                    <a:gs pos="10000">
                      <a:schemeClr val="tx1"/>
                    </a:gs>
                  </a:gsLst>
                  <a:lin ang="5400000" scaled="0"/>
                </a:gradFill>
                <a:highlight>
                  <a:srgbClr val="FFFFFF"/>
                </a:highlight>
                <a:latin typeface="Consolas"/>
              </a:rPr>
              <a:t>(user-&gt;</a:t>
            </a:r>
            <a:r>
              <a:rPr lang="en-US" dirty="0" err="1" smtClean="0">
                <a:gradFill>
                  <a:gsLst>
                    <a:gs pos="3333">
                      <a:schemeClr val="tx1"/>
                    </a:gs>
                    <a:gs pos="10000">
                      <a:schemeClr val="tx1"/>
                    </a:gs>
                  </a:gsLst>
                  <a:lin ang="5400000" scaled="0"/>
                </a:gradFill>
                <a:highlight>
                  <a:srgbClr val="FFFFFF"/>
                </a:highlight>
                <a:latin typeface="Consolas"/>
              </a:rPr>
              <a:t>GetProfileAsync</a:t>
            </a:r>
            <a:r>
              <a:rPr lang="en-US" dirty="0" smtClean="0">
                <a:gradFill>
                  <a:gsLst>
                    <a:gs pos="3333">
                      <a:schemeClr val="tx1"/>
                    </a:gs>
                    <a:gs pos="10000">
                      <a:schemeClr val="tx1"/>
                    </a:gs>
                  </a:gsLst>
                  <a:lin ang="5400000" scaled="0"/>
                </a:gra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gradFill>
                  <a:gsLst>
                    <a:gs pos="3333">
                      <a:schemeClr val="tx1"/>
                    </a:gs>
                    <a:gs pos="10000">
                      <a:schemeClr val="tx1"/>
                    </a:gs>
                  </a:gsLst>
                  <a:lin ang="5400000" scaled="0"/>
                </a:gradFill>
                <a:highlight>
                  <a:srgbClr val="FFFFFF"/>
                </a:highlight>
                <a:latin typeface="Consolas"/>
              </a:rPr>
              <a:t>getProfile.then</a:t>
            </a:r>
            <a:r>
              <a:rPr lang="en-US" dirty="0" smtClean="0">
                <a:gradFill>
                  <a:gsLst>
                    <a:gs pos="3333">
                      <a:schemeClr val="tx1"/>
                    </a:gs>
                    <a:gs pos="10000">
                      <a:schemeClr val="tx1"/>
                    </a:gs>
                  </a:gsLst>
                  <a:lin ang="5400000" scaled="0"/>
                </a:gradFill>
                <a:highlight>
                  <a:srgbClr val="FFFFFF"/>
                </a:highlight>
                <a:latin typeface="Consolas"/>
              </a:rPr>
              <a:t>([=] (</a:t>
            </a:r>
            <a:r>
              <a:rPr lang="en-US" dirty="0" smtClean="0">
                <a:gradFill>
                  <a:gsLst>
                    <a:gs pos="10000">
                      <a:srgbClr val="2B91AF"/>
                    </a:gs>
                    <a:gs pos="33000">
                      <a:srgbClr val="2B91AF"/>
                    </a:gs>
                  </a:gsLst>
                  <a:lin ang="5400000" scaled="0"/>
                </a:gradFill>
                <a:highlight>
                  <a:srgbClr val="FFFFFF"/>
                </a:highlight>
                <a:latin typeface="Consolas"/>
              </a:rPr>
              <a:t>task</a:t>
            </a:r>
            <a:r>
              <a:rPr lang="en-US" dirty="0" smtClean="0">
                <a:gradFill>
                  <a:gsLst>
                    <a:gs pos="3333">
                      <a:schemeClr val="tx1"/>
                    </a:gs>
                    <a:gs pos="10000">
                      <a:schemeClr val="tx1"/>
                    </a:gs>
                  </a:gsLst>
                  <a:lin ang="5400000" scaled="0"/>
                </a:gradFill>
                <a:highlight>
                  <a:srgbClr val="FFFFFF"/>
                </a:highlight>
                <a:latin typeface="Consolas"/>
              </a:rPr>
              <a:t>&lt;</a:t>
            </a:r>
            <a:r>
              <a:rPr lang="en-US" dirty="0" err="1" smtClean="0">
                <a:gradFill>
                  <a:gsLst>
                    <a:gs pos="10000">
                      <a:srgbClr val="2B91AF"/>
                    </a:gs>
                    <a:gs pos="33000">
                      <a:srgbClr val="2B91AF"/>
                    </a:gs>
                  </a:gsLst>
                  <a:lin ang="5400000" scaled="0"/>
                </a:gradFill>
                <a:highlight>
                  <a:srgbClr val="FFFFFF"/>
                </a:highlight>
                <a:latin typeface="Consolas"/>
              </a:rPr>
              <a:t>UserProfile</a:t>
            </a:r>
            <a:r>
              <a:rPr lang="en-US" dirty="0" smtClean="0">
                <a:gradFill>
                  <a:gsLst>
                    <a:gs pos="3333">
                      <a:schemeClr val="tx1"/>
                    </a:gs>
                    <a:gs pos="10000">
                      <a:schemeClr val="tx1"/>
                    </a:gs>
                  </a:gsLst>
                  <a:lin ang="5400000" scaled="0"/>
                </a:gradFill>
                <a:highlight>
                  <a:srgbClr val="FFFFFF"/>
                </a:highlight>
                <a:latin typeface="Consolas"/>
              </a:rPr>
              <a:t>^&gt;</a:t>
            </a:r>
            <a:r>
              <a:rPr lang="en-US" dirty="0" smtClean="0">
                <a:solidFill>
                  <a:srgbClr val="000000"/>
                </a:solidFill>
                <a:highlight>
                  <a:srgbClr val="FFFFFF"/>
                </a:highlight>
                <a:latin typeface="Consolas"/>
              </a:rPr>
              <a:t> </a:t>
            </a:r>
            <a:r>
              <a:rPr lang="en-US" dirty="0" err="1" smtClean="0">
                <a:gradFill>
                  <a:gsLst>
                    <a:gs pos="16250">
                      <a:schemeClr val="bg1">
                        <a:lumMod val="50000"/>
                      </a:schemeClr>
                    </a:gs>
                    <a:gs pos="42000">
                      <a:schemeClr val="bg1">
                        <a:lumMod val="50000"/>
                      </a:schemeClr>
                    </a:gs>
                  </a:gsLst>
                  <a:lin ang="5400000" scaled="0"/>
                </a:gradFill>
                <a:highlight>
                  <a:srgbClr val="FFFFFF"/>
                </a:highlight>
                <a:latin typeface="Consolas"/>
              </a:rPr>
              <a:t>getProfileTask</a:t>
            </a:r>
            <a:r>
              <a:rPr lang="en-US" dirty="0" smtClean="0">
                <a:gradFill>
                  <a:gsLst>
                    <a:gs pos="3333">
                      <a:schemeClr val="tx1"/>
                    </a:gs>
                    <a:gs pos="10000">
                      <a:schemeClr val="tx1"/>
                    </a:gs>
                  </a:gsLst>
                  <a:lin ang="5400000" scaled="0"/>
                </a:gradFill>
                <a:highlight>
                  <a:srgbClr val="FFFFFF"/>
                </a:highlight>
                <a:latin typeface="Consolas"/>
              </a:rPr>
              <a:t>)</a:t>
            </a:r>
          </a:p>
          <a:p>
            <a:r>
              <a:rPr lang="en-US" dirty="0" smtClean="0">
                <a:solidFill>
                  <a:srgbClr val="000000"/>
                </a:solidFill>
                <a:highlight>
                  <a:srgbClr val="FFFFFF"/>
                </a:highlight>
                <a:latin typeface="Consolas"/>
              </a:rPr>
              <a:t>    </a:t>
            </a:r>
            <a:r>
              <a:rPr lang="en-US" dirty="0" smtClean="0">
                <a:gradFill>
                  <a:gsLst>
                    <a:gs pos="3333">
                      <a:schemeClr val="tx1"/>
                    </a:gs>
                    <a:gs pos="10000">
                      <a:schemeClr val="tx1"/>
                    </a:gs>
                  </a:gsLst>
                  <a:lin ang="5400000" scaled="0"/>
                </a:gradFill>
                <a:highlight>
                  <a:srgbClr val="FFFFFF"/>
                </a:highlight>
                <a:latin typeface="Consolas"/>
              </a:rPr>
              <a:t>{</a:t>
            </a:r>
          </a:p>
          <a:p>
            <a:r>
              <a:rPr lang="en-US" dirty="0" smtClean="0">
                <a:gradFill>
                  <a:gsLst>
                    <a:gs pos="32083">
                      <a:srgbClr val="0000FF"/>
                    </a:gs>
                    <a:gs pos="10000">
                      <a:srgbClr val="0000FF"/>
                    </a:gs>
                  </a:gsLst>
                  <a:lin ang="5400000" scaled="0"/>
                </a:gradFill>
                <a:highlight>
                  <a:srgbClr val="FFFFFF"/>
                </a:highlight>
                <a:latin typeface="Consolas"/>
              </a:rPr>
              <a:t>        try</a:t>
            </a:r>
          </a:p>
          <a:p>
            <a:r>
              <a:rPr lang="en-US" dirty="0" smtClean="0">
                <a:solidFill>
                  <a:srgbClr val="000000"/>
                </a:solidFill>
                <a:highlight>
                  <a:srgbClr val="FFFFFF"/>
                </a:highlight>
                <a:latin typeface="Consolas"/>
              </a:rPr>
              <a:t>       </a:t>
            </a:r>
            <a:r>
              <a:rPr lang="en-US" dirty="0" smtClean="0">
                <a:gradFill>
                  <a:gsLst>
                    <a:gs pos="3333">
                      <a:schemeClr val="tx1"/>
                    </a:gs>
                    <a:gs pos="10000">
                      <a:schemeClr val="tx1"/>
                    </a:gs>
                  </a:gsLst>
                  <a:lin ang="5400000" scaled="0"/>
                </a:gradFill>
                <a:highlight>
                  <a:srgbClr val="FFFFFF"/>
                </a:highlight>
                <a:latin typeface="Consolas"/>
              </a:rPr>
              <a:t> {</a:t>
            </a:r>
          </a:p>
          <a:p>
            <a:r>
              <a:rPr lang="en-US" dirty="0" smtClean="0">
                <a:solidFill>
                  <a:srgbClr val="000000"/>
                </a:solidFill>
                <a:highlight>
                  <a:srgbClr val="FFFFFF"/>
                </a:highlight>
                <a:latin typeface="Consolas"/>
              </a:rPr>
              <a:t>            </a:t>
            </a:r>
            <a:r>
              <a:rPr lang="en-US" dirty="0" err="1" smtClean="0">
                <a:gradFill>
                  <a:gsLst>
                    <a:gs pos="10000">
                      <a:srgbClr val="2B91AF"/>
                    </a:gs>
                    <a:gs pos="33000">
                      <a:srgbClr val="2B91AF"/>
                    </a:gs>
                  </a:gsLst>
                  <a:lin ang="5400000" scaled="0"/>
                </a:gradFill>
                <a:highlight>
                  <a:srgbClr val="FFFFFF"/>
                </a:highlight>
                <a:latin typeface="Consolas"/>
              </a:rPr>
              <a:t>UserProfile</a:t>
            </a:r>
            <a:r>
              <a:rPr lang="en-US" dirty="0" smtClean="0">
                <a:gradFill>
                  <a:gsLst>
                    <a:gs pos="3333">
                      <a:schemeClr val="tx1"/>
                    </a:gs>
                    <a:gs pos="10000">
                      <a:schemeClr val="tx1"/>
                    </a:gs>
                  </a:gsLst>
                  <a:lin ang="5400000" scaled="0"/>
                </a:gradFill>
                <a:highlight>
                  <a:srgbClr val="FFFFFF"/>
                </a:highlight>
                <a:latin typeface="Consolas"/>
              </a:rPr>
              <a:t>^ </a:t>
            </a:r>
            <a:r>
              <a:rPr lang="en-US" dirty="0" err="1" smtClean="0">
                <a:gradFill>
                  <a:gsLst>
                    <a:gs pos="3333">
                      <a:schemeClr val="tx1"/>
                    </a:gs>
                    <a:gs pos="10000">
                      <a:schemeClr val="tx1"/>
                    </a:gs>
                  </a:gsLst>
                  <a:lin ang="5400000" scaled="0"/>
                </a:gradFill>
                <a:highlight>
                  <a:srgbClr val="FFFFFF"/>
                </a:highlight>
                <a:latin typeface="Consolas"/>
              </a:rPr>
              <a:t>userProfile</a:t>
            </a:r>
            <a:r>
              <a:rPr lang="en-US" dirty="0" smtClean="0">
                <a:gradFill>
                  <a:gsLst>
                    <a:gs pos="3333">
                      <a:schemeClr val="tx1"/>
                    </a:gs>
                    <a:gs pos="10000">
                      <a:schemeClr val="tx1"/>
                    </a:gs>
                  </a:gsLst>
                  <a:lin ang="5400000" scaled="0"/>
                </a:gradFill>
                <a:highlight>
                  <a:srgbClr val="FFFFFF"/>
                </a:highlight>
                <a:latin typeface="Consolas"/>
              </a:rPr>
              <a:t> = </a:t>
            </a:r>
            <a:r>
              <a:rPr lang="en-US" dirty="0" err="1" smtClean="0">
                <a:gradFill>
                  <a:gsLst>
                    <a:gs pos="16250">
                      <a:schemeClr val="bg1">
                        <a:lumMod val="50000"/>
                      </a:schemeClr>
                    </a:gs>
                    <a:gs pos="42000">
                      <a:schemeClr val="bg1">
                        <a:lumMod val="50000"/>
                      </a:schemeClr>
                    </a:gs>
                  </a:gsLst>
                  <a:lin ang="5400000" scaled="0"/>
                </a:gradFill>
                <a:highlight>
                  <a:srgbClr val="FFFFFF"/>
                </a:highlight>
                <a:latin typeface="Consolas"/>
              </a:rPr>
              <a:t>getProfileTask</a:t>
            </a:r>
            <a:r>
              <a:rPr lang="en-US" dirty="0" err="1" smtClean="0">
                <a:gradFill>
                  <a:gsLst>
                    <a:gs pos="3333">
                      <a:schemeClr val="tx1"/>
                    </a:gs>
                    <a:gs pos="10000">
                      <a:schemeClr val="tx1"/>
                    </a:gs>
                  </a:gsLst>
                  <a:lin ang="5400000" scaled="0"/>
                </a:gradFill>
                <a:highlight>
                  <a:srgbClr val="FFFFFF"/>
                </a:highlight>
                <a:latin typeface="Consolas"/>
              </a:rPr>
              <a:t>.get</a:t>
            </a:r>
            <a:r>
              <a:rPr lang="en-US" dirty="0" smtClean="0">
                <a:gradFill>
                  <a:gsLst>
                    <a:gs pos="3333">
                      <a:schemeClr val="tx1"/>
                    </a:gs>
                    <a:gs pos="10000">
                      <a:schemeClr val="tx1"/>
                    </a:gs>
                  </a:gsLst>
                  <a:lin ang="5400000" scaled="0"/>
                </a:gradFill>
                <a:highlight>
                  <a:srgbClr val="FFFFFF"/>
                </a:highlight>
                <a:latin typeface="Consolas"/>
              </a:rPr>
              <a:t>();</a:t>
            </a:r>
          </a:p>
          <a:p>
            <a:r>
              <a:rPr lang="en-US" dirty="0" smtClean="0">
                <a:solidFill>
                  <a:srgbClr val="000000"/>
                </a:solidFill>
                <a:highlight>
                  <a:srgbClr val="FFFFFF"/>
                </a:highlight>
                <a:latin typeface="Consolas"/>
              </a:rPr>
              <a:t>            </a:t>
            </a:r>
            <a:r>
              <a:rPr lang="en-US" dirty="0" smtClean="0">
                <a:gradFill>
                  <a:gsLst>
                    <a:gs pos="32083">
                      <a:srgbClr val="0000FF"/>
                    </a:gs>
                    <a:gs pos="10000">
                      <a:srgbClr val="0000FF"/>
                    </a:gs>
                  </a:gsLst>
                  <a:lin ang="5400000" scaled="0"/>
                </a:gradFill>
                <a:highlight>
                  <a:srgbClr val="FFFFFF"/>
                </a:highlight>
                <a:latin typeface="Consolas"/>
              </a:rPr>
              <a:t>auto </a:t>
            </a:r>
            <a:r>
              <a:rPr lang="en-US" dirty="0" smtClean="0">
                <a:gradFill>
                  <a:gsLst>
                    <a:gs pos="3333">
                      <a:schemeClr val="tx1"/>
                    </a:gs>
                    <a:gs pos="10000">
                      <a:schemeClr val="tx1"/>
                    </a:gs>
                  </a:gsLst>
                  <a:lin ang="5400000" scaled="0"/>
                </a:gradFill>
                <a:highlight>
                  <a:srgbClr val="FFFFFF"/>
                </a:highlight>
                <a:latin typeface="Consolas"/>
              </a:rPr>
              <a:t>name = </a:t>
            </a:r>
            <a:r>
              <a:rPr lang="en-US" dirty="0" err="1" smtClean="0">
                <a:gradFill>
                  <a:gsLst>
                    <a:gs pos="3333">
                      <a:schemeClr val="tx1"/>
                    </a:gs>
                    <a:gs pos="10000">
                      <a:schemeClr val="tx1"/>
                    </a:gs>
                  </a:gsLst>
                  <a:lin ang="5400000" scaled="0"/>
                </a:gradFill>
                <a:highlight>
                  <a:srgbClr val="FFFFFF"/>
                </a:highlight>
                <a:latin typeface="Consolas"/>
              </a:rPr>
              <a:t>userProfile</a:t>
            </a:r>
            <a:r>
              <a:rPr lang="en-US" dirty="0" smtClean="0">
                <a:gradFill>
                  <a:gsLst>
                    <a:gs pos="3333">
                      <a:schemeClr val="tx1"/>
                    </a:gs>
                    <a:gs pos="10000">
                      <a:schemeClr val="tx1"/>
                    </a:gs>
                  </a:gsLst>
                  <a:lin ang="5400000" scaled="0"/>
                </a:gradFill>
                <a:highlight>
                  <a:srgbClr val="FFFFFF"/>
                </a:highlight>
                <a:latin typeface="Consolas"/>
              </a:rPr>
              <a:t>-&gt;Name;</a:t>
            </a:r>
          </a:p>
          <a:p>
            <a:r>
              <a:rPr lang="en-US" dirty="0" smtClean="0">
                <a:solidFill>
                  <a:srgbClr val="000000"/>
                </a:solidFill>
                <a:highlight>
                  <a:srgbClr val="FFFFFF"/>
                </a:highlight>
                <a:latin typeface="Consolas"/>
              </a:rPr>
              <a:t>            </a:t>
            </a:r>
            <a:r>
              <a:rPr lang="en-US" dirty="0" smtClean="0">
                <a:gradFill>
                  <a:gsLst>
                    <a:gs pos="32083">
                      <a:srgbClr val="0000FF"/>
                    </a:gs>
                    <a:gs pos="10000">
                      <a:srgbClr val="0000FF"/>
                    </a:gs>
                  </a:gsLst>
                  <a:lin ang="5400000" scaled="0"/>
                </a:gradFill>
                <a:highlight>
                  <a:srgbClr val="FFFFFF"/>
                </a:highlight>
                <a:latin typeface="Consolas"/>
              </a:rPr>
              <a:t>auto </a:t>
            </a:r>
            <a:r>
              <a:rPr lang="en-US" dirty="0" err="1" smtClean="0">
                <a:gradFill>
                  <a:gsLst>
                    <a:gs pos="3333">
                      <a:schemeClr val="tx1"/>
                    </a:gs>
                    <a:gs pos="10000">
                      <a:schemeClr val="tx1"/>
                    </a:gs>
                  </a:gsLst>
                  <a:lin ang="5400000" scaled="0"/>
                </a:gradFill>
                <a:highlight>
                  <a:srgbClr val="FFFFFF"/>
                </a:highlight>
                <a:latin typeface="Consolas"/>
              </a:rPr>
              <a:t>gamerscore</a:t>
            </a:r>
            <a:r>
              <a:rPr lang="en-US" dirty="0" smtClean="0">
                <a:gradFill>
                  <a:gsLst>
                    <a:gs pos="3333">
                      <a:schemeClr val="tx1"/>
                    </a:gs>
                    <a:gs pos="10000">
                      <a:schemeClr val="tx1"/>
                    </a:gs>
                  </a:gsLst>
                  <a:lin ang="5400000" scaled="0"/>
                </a:gradFill>
                <a:highlight>
                  <a:srgbClr val="FFFFFF"/>
                </a:highlight>
                <a:latin typeface="Consolas"/>
              </a:rPr>
              <a:t> = </a:t>
            </a:r>
            <a:r>
              <a:rPr lang="en-US" dirty="0" err="1" smtClean="0">
                <a:gradFill>
                  <a:gsLst>
                    <a:gs pos="3333">
                      <a:schemeClr val="tx1"/>
                    </a:gs>
                    <a:gs pos="10000">
                      <a:schemeClr val="tx1"/>
                    </a:gs>
                  </a:gsLst>
                  <a:lin ang="5400000" scaled="0"/>
                </a:gradFill>
                <a:highlight>
                  <a:srgbClr val="FFFFFF"/>
                </a:highlight>
                <a:latin typeface="Consolas"/>
              </a:rPr>
              <a:t>userProfile</a:t>
            </a:r>
            <a:r>
              <a:rPr lang="en-US" dirty="0" smtClean="0">
                <a:gradFill>
                  <a:gsLst>
                    <a:gs pos="3333">
                      <a:schemeClr val="tx1"/>
                    </a:gs>
                    <a:gs pos="10000">
                      <a:schemeClr val="tx1"/>
                    </a:gs>
                  </a:gsLst>
                  <a:lin ang="5400000" scaled="0"/>
                </a:gradFill>
                <a:highlight>
                  <a:srgbClr val="FFFFFF"/>
                </a:highlight>
                <a:latin typeface="Consolas"/>
              </a:rPr>
              <a:t>-&gt;Gamerscore;</a:t>
            </a:r>
          </a:p>
          <a:p>
            <a:r>
              <a:rPr lang="en-US" dirty="0" smtClean="0">
                <a:solidFill>
                  <a:srgbClr val="000000"/>
                </a:solidFill>
                <a:highlight>
                  <a:srgbClr val="FFFFFF"/>
                </a:highlight>
                <a:latin typeface="Consolas"/>
              </a:rPr>
              <a:t>       </a:t>
            </a:r>
            <a:r>
              <a:rPr lang="en-US" dirty="0" smtClean="0">
                <a:gradFill>
                  <a:gsLst>
                    <a:gs pos="3333">
                      <a:schemeClr val="tx1"/>
                    </a:gs>
                    <a:gs pos="10000">
                      <a:schemeClr val="tx1"/>
                    </a:gs>
                  </a:gsLst>
                  <a:lin ang="5400000" scaled="0"/>
                </a:gradFill>
                <a:highlight>
                  <a:srgbClr val="FFFFFF"/>
                </a:highlight>
                <a:latin typeface="Consolas"/>
              </a:rPr>
              <a:t> }</a:t>
            </a:r>
          </a:p>
          <a:p>
            <a:r>
              <a:rPr lang="en-US" dirty="0" smtClean="0">
                <a:solidFill>
                  <a:srgbClr val="000000"/>
                </a:solidFill>
                <a:highlight>
                  <a:srgbClr val="FFFFFF"/>
                </a:highlight>
                <a:latin typeface="Consolas"/>
              </a:rPr>
              <a:t>        </a:t>
            </a:r>
            <a:r>
              <a:rPr lang="en-US" dirty="0" smtClean="0">
                <a:gradFill>
                  <a:gsLst>
                    <a:gs pos="32083">
                      <a:srgbClr val="0000FF"/>
                    </a:gs>
                    <a:gs pos="10000">
                      <a:srgbClr val="0000FF"/>
                    </a:gs>
                  </a:gsLst>
                  <a:lin ang="5400000" scaled="0"/>
                </a:gradFill>
                <a:highlight>
                  <a:srgbClr val="FFFFFF"/>
                </a:highlight>
                <a:latin typeface="Consolas"/>
              </a:rPr>
              <a:t>catch</a:t>
            </a:r>
            <a:r>
              <a:rPr lang="en-US" dirty="0" smtClean="0">
                <a:gradFill>
                  <a:gsLst>
                    <a:gs pos="3333">
                      <a:schemeClr val="tx1"/>
                    </a:gs>
                    <a:gs pos="10000">
                      <a:schemeClr val="tx1"/>
                    </a:gs>
                  </a:gsLst>
                  <a:lin ang="5400000" scaled="0"/>
                </a:gradFill>
                <a:highlight>
                  <a:srgbClr val="FFFFFF"/>
                </a:highlight>
                <a:latin typeface="Consolas"/>
              </a:rPr>
              <a:t>(</a:t>
            </a:r>
            <a:r>
              <a:rPr lang="en-US" dirty="0" smtClean="0">
                <a:gradFill>
                  <a:gsLst>
                    <a:gs pos="10000">
                      <a:srgbClr val="2B91AF"/>
                    </a:gs>
                    <a:gs pos="33000">
                      <a:srgbClr val="2B91AF"/>
                    </a:gs>
                  </a:gsLst>
                  <a:lin ang="5400000" scaled="0"/>
                </a:gradFill>
                <a:highlight>
                  <a:srgbClr val="FFFFFF"/>
                </a:highlight>
                <a:latin typeface="Consolas"/>
              </a:rPr>
              <a:t>Exception</a:t>
            </a:r>
            <a:r>
              <a:rPr lang="en-US" dirty="0" smtClean="0">
                <a:gradFill>
                  <a:gsLst>
                    <a:gs pos="3333">
                      <a:schemeClr val="tx1"/>
                    </a:gs>
                    <a:gs pos="10000">
                      <a:schemeClr val="tx1"/>
                    </a:gs>
                  </a:gsLst>
                  <a:lin ang="5400000" scaled="0"/>
                </a:gradFill>
                <a:highlight>
                  <a:srgbClr val="FFFFFF"/>
                </a:highlight>
                <a:latin typeface="Consolas"/>
              </a:rPr>
              <a:t>^ ex)</a:t>
            </a:r>
          </a:p>
          <a:p>
            <a:r>
              <a:rPr lang="en-US" dirty="0" smtClean="0">
                <a:solidFill>
                  <a:srgbClr val="000000"/>
                </a:solidFill>
                <a:highlight>
                  <a:srgbClr val="FFFFFF"/>
                </a:highlight>
                <a:latin typeface="Consolas"/>
              </a:rPr>
              <a:t>       </a:t>
            </a:r>
            <a:r>
              <a:rPr lang="en-US" dirty="0" smtClean="0">
                <a:gradFill>
                  <a:gsLst>
                    <a:gs pos="3333">
                      <a:schemeClr val="tx1"/>
                    </a:gs>
                    <a:gs pos="10000">
                      <a:schemeClr val="tx1"/>
                    </a:gs>
                  </a:gsLst>
                  <a:lin ang="5400000" scaled="0"/>
                </a:gradFill>
                <a:highlight>
                  <a:srgbClr val="FFFFFF"/>
                </a:highlight>
                <a:latin typeface="Consolas"/>
              </a:rPr>
              <a:t> {</a:t>
            </a:r>
          </a:p>
          <a:p>
            <a:r>
              <a:rPr lang="en-US" dirty="0" smtClean="0">
                <a:gradFill>
                  <a:gsLst>
                    <a:gs pos="3333">
                      <a:schemeClr val="tx1"/>
                    </a:gs>
                    <a:gs pos="10000">
                      <a:schemeClr val="tx1"/>
                    </a:gs>
                  </a:gsLst>
                  <a:lin ang="5400000" scaled="0"/>
                </a:gradFill>
                <a:highlight>
                  <a:srgbClr val="FFFFFF"/>
                </a:highlight>
                <a:latin typeface="Consolas"/>
              </a:rPr>
              <a:t>            </a:t>
            </a:r>
            <a:r>
              <a:rPr lang="en-US" dirty="0" err="1" smtClean="0">
                <a:gradFill>
                  <a:gsLst>
                    <a:gs pos="3333">
                      <a:schemeClr val="tx1"/>
                    </a:gs>
                    <a:gs pos="10000">
                      <a:schemeClr val="tx1"/>
                    </a:gs>
                  </a:gsLst>
                  <a:lin ang="5400000" scaled="0"/>
                </a:gradFill>
                <a:highlight>
                  <a:srgbClr val="FFFFFF"/>
                </a:highlight>
                <a:latin typeface="Consolas"/>
              </a:rPr>
              <a:t>ErrorOccurred</a:t>
            </a:r>
            <a:r>
              <a:rPr lang="en-US" dirty="0" smtClean="0">
                <a:gradFill>
                  <a:gsLst>
                    <a:gs pos="3333">
                      <a:schemeClr val="tx1"/>
                    </a:gs>
                    <a:gs pos="10000">
                      <a:schemeClr val="tx1"/>
                    </a:gs>
                  </a:gsLst>
                  <a:lin ang="5400000" scaled="0"/>
                </a:gradFill>
                <a:highlight>
                  <a:srgbClr val="FFFFFF"/>
                </a:highlight>
                <a:latin typeface="Consolas"/>
              </a:rPr>
              <a:t>(ex-&gt;</a:t>
            </a:r>
            <a:r>
              <a:rPr lang="en-US" dirty="0" err="1" smtClean="0">
                <a:gradFill>
                  <a:gsLst>
                    <a:gs pos="3333">
                      <a:schemeClr val="tx1"/>
                    </a:gs>
                    <a:gs pos="10000">
                      <a:schemeClr val="tx1"/>
                    </a:gs>
                  </a:gsLst>
                  <a:lin ang="5400000" scaled="0"/>
                </a:gradFill>
                <a:highlight>
                  <a:srgbClr val="FFFFFF"/>
                </a:highlight>
                <a:latin typeface="Consolas"/>
              </a:rPr>
              <a:t>HResult</a:t>
            </a:r>
            <a:r>
              <a:rPr lang="en-US" dirty="0" smtClean="0">
                <a:gradFill>
                  <a:gsLst>
                    <a:gs pos="3333">
                      <a:schemeClr val="tx1"/>
                    </a:gs>
                    <a:gs pos="10000">
                      <a:schemeClr val="tx1"/>
                    </a:gs>
                  </a:gsLst>
                  <a:lin ang="5400000" scaled="0"/>
                </a:gradFill>
                <a:highlight>
                  <a:srgbClr val="FFFFFF"/>
                </a:highlight>
                <a:latin typeface="Consolas"/>
              </a:rPr>
              <a:t>);</a:t>
            </a:r>
          </a:p>
          <a:p>
            <a:r>
              <a:rPr lang="en-US" dirty="0" smtClean="0">
                <a:gradFill>
                  <a:gsLst>
                    <a:gs pos="3333">
                      <a:schemeClr val="tx1"/>
                    </a:gs>
                    <a:gs pos="10000">
                      <a:schemeClr val="tx1"/>
                    </a:gs>
                  </a:gsLst>
                  <a:lin ang="5400000" scaled="0"/>
                </a:gradFill>
                <a:highlight>
                  <a:srgbClr val="FFFFFF"/>
                </a:highlight>
                <a:latin typeface="Consolas"/>
              </a:rPr>
              <a:t>        }</a:t>
            </a:r>
          </a:p>
          <a:p>
            <a:r>
              <a:rPr lang="en-US" dirty="0" smtClean="0">
                <a:gradFill>
                  <a:gsLst>
                    <a:gs pos="3333">
                      <a:schemeClr val="tx1"/>
                    </a:gs>
                    <a:gs pos="10000">
                      <a:schemeClr val="tx1"/>
                    </a:gs>
                  </a:gsLst>
                  <a:lin ang="5400000" scaled="0"/>
                </a:gradFill>
                <a:highlight>
                  <a:srgbClr val="FFFFFF"/>
                </a:highlight>
                <a:latin typeface="Consolas"/>
              </a:rPr>
              <a:t>    });</a:t>
            </a:r>
            <a:endParaRPr lang="en-US" dirty="0">
              <a:gradFill>
                <a:gsLst>
                  <a:gs pos="3333">
                    <a:schemeClr val="tx1"/>
                  </a:gs>
                  <a:gs pos="10000">
                    <a:schemeClr val="tx1"/>
                  </a:gs>
                </a:gsLst>
                <a:lin ang="5400000" scaled="0"/>
              </a:gradFill>
              <a:highlight>
                <a:srgbClr val="FFFFFF"/>
              </a:highlight>
              <a:latin typeface="Consolas"/>
            </a:endParaRPr>
          </a:p>
        </p:txBody>
      </p:sp>
      <p:sp>
        <p:nvSpPr>
          <p:cNvPr id="3" name="Title 2"/>
          <p:cNvSpPr>
            <a:spLocks noGrp="1"/>
          </p:cNvSpPr>
          <p:nvPr>
            <p:ph type="title"/>
          </p:nvPr>
        </p:nvSpPr>
        <p:spPr/>
        <p:txBody>
          <a:bodyPr/>
          <a:lstStyle/>
          <a:p>
            <a:r>
              <a:rPr lang="en-US" smtClean="0"/>
              <a:t>Getting the profile</a:t>
            </a:r>
            <a:endParaRPr lang="en-US" dirty="0"/>
          </a:p>
        </p:txBody>
      </p:sp>
    </p:spTree>
    <p:extLst>
      <p:ext uri="{BB962C8B-B14F-4D97-AF65-F5344CB8AC3E}">
        <p14:creationId xmlns:p14="http://schemas.microsoft.com/office/powerpoint/2010/main" val="25666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mtClean="0"/>
              <a:t>Drilling-in: Architecture</a:t>
            </a:r>
            <a:endParaRPr lang="en-US" dirty="0"/>
          </a:p>
        </p:txBody>
      </p:sp>
    </p:spTree>
    <p:extLst>
      <p:ext uri="{BB962C8B-B14F-4D97-AF65-F5344CB8AC3E}">
        <p14:creationId xmlns:p14="http://schemas.microsoft.com/office/powerpoint/2010/main" val="17901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layers</a:t>
            </a:r>
            <a:endParaRPr lang="en-US" dirty="0"/>
          </a:p>
        </p:txBody>
      </p:sp>
      <p:grpSp>
        <p:nvGrpSpPr>
          <p:cNvPr id="41" name="Group 40"/>
          <p:cNvGrpSpPr/>
          <p:nvPr/>
        </p:nvGrpSpPr>
        <p:grpSpPr>
          <a:xfrm>
            <a:off x="4844489" y="1211261"/>
            <a:ext cx="3371481" cy="466344"/>
            <a:chOff x="4292017" y="1211261"/>
            <a:chExt cx="3371481" cy="466344"/>
          </a:xfrm>
        </p:grpSpPr>
        <p:sp>
          <p:nvSpPr>
            <p:cNvPr id="4" name="Rectangle 3"/>
            <p:cNvSpPr/>
            <p:nvPr/>
          </p:nvSpPr>
          <p:spPr bwMode="auto">
            <a:xfrm>
              <a:off x="4292017" y="1211261"/>
              <a:ext cx="1600200" cy="46634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Games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063298" y="1211261"/>
              <a:ext cx="1600200" cy="46634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Xbox game apps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 name="Group 41"/>
          <p:cNvGrpSpPr/>
          <p:nvPr/>
        </p:nvGrpSpPr>
        <p:grpSpPr>
          <a:xfrm>
            <a:off x="3928838" y="2297375"/>
            <a:ext cx="5202782" cy="466344"/>
            <a:chOff x="3599410" y="2383115"/>
            <a:chExt cx="5202782" cy="466344"/>
          </a:xfrm>
        </p:grpSpPr>
        <p:sp>
          <p:nvSpPr>
            <p:cNvPr id="7" name="Rectangle 6"/>
            <p:cNvSpPr/>
            <p:nvPr/>
          </p:nvSpPr>
          <p:spPr bwMode="auto">
            <a:xfrm>
              <a:off x="3599410" y="2383115"/>
              <a:ext cx="1600200" cy="46634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SKD samples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400701" y="2383115"/>
              <a:ext cx="1600200" cy="46634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SKD frameworks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7201992" y="2383115"/>
              <a:ext cx="1600200" cy="46634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SKD docks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 name="Group 42"/>
          <p:cNvGrpSpPr/>
          <p:nvPr/>
        </p:nvGrpSpPr>
        <p:grpSpPr>
          <a:xfrm>
            <a:off x="3060307" y="3383489"/>
            <a:ext cx="6939845" cy="1087585"/>
            <a:chOff x="3060307" y="3488422"/>
            <a:chExt cx="6939845" cy="1087585"/>
          </a:xfrm>
        </p:grpSpPr>
        <p:sp>
          <p:nvSpPr>
            <p:cNvPr id="10" name="Rectangle 9"/>
            <p:cNvSpPr/>
            <p:nvPr/>
          </p:nvSpPr>
          <p:spPr bwMode="auto">
            <a:xfrm>
              <a:off x="3060307" y="3488422"/>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Xbox LIVE service</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840099" y="3488422"/>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Profile</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6619891" y="3488422"/>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Friends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8399684" y="3488422"/>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Achievements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3060307" y="4109966"/>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Leaderboards</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4840099" y="4109966"/>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err="1" smtClean="0">
                  <a:gradFill>
                    <a:gsLst>
                      <a:gs pos="0">
                        <a:srgbClr val="FFFFFF"/>
                      </a:gs>
                      <a:gs pos="100000">
                        <a:srgbClr val="FFFFFF"/>
                      </a:gs>
                    </a:gsLst>
                    <a:lin ang="5400000" scaled="0"/>
                  </a:gradFill>
                  <a:ea typeface="Segoe UI" pitchFamily="34" charset="0"/>
                  <a:cs typeface="Segoe UI" pitchFamily="34" charset="0"/>
                </a:rPr>
                <a:t>Async</a:t>
              </a:r>
              <a:r>
                <a:rPr lang="en-US" sz="1200" spc="-102" dirty="0" smtClean="0">
                  <a:gradFill>
                    <a:gsLst>
                      <a:gs pos="0">
                        <a:srgbClr val="FFFFFF"/>
                      </a:gs>
                      <a:gs pos="100000">
                        <a:srgbClr val="FFFFFF"/>
                      </a:gs>
                    </a:gsLst>
                    <a:lin ang="5400000" scaled="0"/>
                  </a:gradFill>
                  <a:ea typeface="Segoe UI" pitchFamily="34" charset="0"/>
                  <a:cs typeface="Segoe UI" pitchFamily="34" charset="0"/>
                </a:rPr>
                <a:t> multiplayer</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6619891" y="4109966"/>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PDLC</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8399684" y="4109966"/>
              <a:ext cx="1600468" cy="4660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Tile storage</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4" name="Group 43"/>
          <p:cNvGrpSpPr/>
          <p:nvPr/>
        </p:nvGrpSpPr>
        <p:grpSpPr>
          <a:xfrm>
            <a:off x="3962040" y="5090844"/>
            <a:ext cx="5136378" cy="466041"/>
            <a:chOff x="3502676" y="5143365"/>
            <a:chExt cx="5136378" cy="466041"/>
          </a:xfrm>
        </p:grpSpPr>
        <p:sp>
          <p:nvSpPr>
            <p:cNvPr id="19" name="Rectangle 18"/>
            <p:cNvSpPr/>
            <p:nvPr/>
          </p:nvSpPr>
          <p:spPr bwMode="auto">
            <a:xfrm>
              <a:off x="3502676" y="5143365"/>
              <a:ext cx="1600468" cy="4660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err="1" smtClean="0">
                  <a:gradFill>
                    <a:gsLst>
                      <a:gs pos="0">
                        <a:srgbClr val="FFFFFF"/>
                      </a:gs>
                      <a:gs pos="100000">
                        <a:srgbClr val="FFFFFF"/>
                      </a:gs>
                    </a:gsLst>
                    <a:lin ang="5400000" scaled="0"/>
                  </a:gradFill>
                  <a:ea typeface="Segoe UI" pitchFamily="34" charset="0"/>
                  <a:cs typeface="Segoe UI" pitchFamily="34" charset="0"/>
                </a:rPr>
                <a:t>ServiceClient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5270631" y="5143365"/>
              <a:ext cx="1600468" cy="4660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err="1" smtClean="0">
                  <a:gradFill>
                    <a:gsLst>
                      <a:gs pos="0">
                        <a:srgbClr val="FFFFFF"/>
                      </a:gs>
                      <a:gs pos="100000">
                        <a:srgbClr val="FFFFFF"/>
                      </a:gs>
                    </a:gsLst>
                    <a:lin ang="5400000" scaled="0"/>
                  </a:gradFill>
                  <a:ea typeface="Segoe UI" pitchFamily="34" charset="0"/>
                  <a:cs typeface="Segoe UI" pitchFamily="34" charset="0"/>
                </a:rPr>
                <a:t>UserIdentity</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7038586" y="5143365"/>
              <a:ext cx="1600468" cy="4660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err="1" smtClean="0">
                  <a:gradFill>
                    <a:gsLst>
                      <a:gs pos="0">
                        <a:srgbClr val="FFFFFF"/>
                      </a:gs>
                      <a:gs pos="100000">
                        <a:srgbClr val="FFFFFF"/>
                      </a:gs>
                    </a:gsLst>
                    <a:lin ang="5400000" scaled="0"/>
                  </a:gradFill>
                  <a:ea typeface="Segoe UI" pitchFamily="34" charset="0"/>
                  <a:cs typeface="Segoe UI" pitchFamily="34" charset="0"/>
                </a:rPr>
                <a:t>PushNotification</a:t>
              </a:r>
              <a:r>
                <a:rPr lang="en-US" sz="1200" spc="-102" dirty="0" smtClean="0">
                  <a:gradFill>
                    <a:gsLst>
                      <a:gs pos="0">
                        <a:srgbClr val="FFFFFF"/>
                      </a:gs>
                      <a:gs pos="100000">
                        <a:srgbClr val="FFFFFF"/>
                      </a:gs>
                    </a:gsLst>
                    <a:lin ang="5400000" scaled="0"/>
                  </a:gradFill>
                  <a:ea typeface="Segoe UI" pitchFamily="34" charset="0"/>
                  <a:cs typeface="Segoe UI" pitchFamily="34" charset="0"/>
                </a:rPr>
                <a:t> Channel/Manager</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5" name="Group 44"/>
          <p:cNvGrpSpPr/>
          <p:nvPr/>
        </p:nvGrpSpPr>
        <p:grpSpPr>
          <a:xfrm>
            <a:off x="4844489" y="6176654"/>
            <a:ext cx="3371481" cy="466041"/>
            <a:chOff x="4292017" y="6176654"/>
            <a:chExt cx="3371481" cy="466041"/>
          </a:xfrm>
        </p:grpSpPr>
        <p:sp>
          <p:nvSpPr>
            <p:cNvPr id="22" name="Rectangle 21"/>
            <p:cNvSpPr/>
            <p:nvPr/>
          </p:nvSpPr>
          <p:spPr bwMode="auto">
            <a:xfrm>
              <a:off x="4292017" y="6176654"/>
              <a:ext cx="1600468" cy="4660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IXMLHTTPRequest2</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6063030" y="6176654"/>
              <a:ext cx="1600468" cy="4660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JSON Parsing</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grpSp>
      <p:cxnSp>
        <p:nvCxnSpPr>
          <p:cNvPr id="24" name="Straight Connector 23"/>
          <p:cNvCxnSpPr/>
          <p:nvPr/>
        </p:nvCxnSpPr>
        <p:spPr>
          <a:xfrm>
            <a:off x="2324823" y="2001372"/>
            <a:ext cx="8211845" cy="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24823" y="3122919"/>
            <a:ext cx="8211845" cy="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24823" y="4839273"/>
            <a:ext cx="8211845" cy="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24823" y="5916428"/>
            <a:ext cx="8211845" cy="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10663" y="1553592"/>
            <a:ext cx="1083076"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rPr>
              <a:t>Clients</a:t>
            </a:r>
          </a:p>
        </p:txBody>
      </p:sp>
      <p:sp>
        <p:nvSpPr>
          <p:cNvPr id="30" name="TextBox 29"/>
          <p:cNvSpPr txBox="1"/>
          <p:nvPr/>
        </p:nvSpPr>
        <p:spPr>
          <a:xfrm>
            <a:off x="1210663" y="2741190"/>
            <a:ext cx="1393794"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rPr>
              <a:t>Xbox LIVE SDK</a:t>
            </a:r>
          </a:p>
        </p:txBody>
      </p:sp>
      <p:sp>
        <p:nvSpPr>
          <p:cNvPr id="31" name="TextBox 30"/>
          <p:cNvSpPr txBox="1"/>
          <p:nvPr/>
        </p:nvSpPr>
        <p:spPr>
          <a:xfrm>
            <a:off x="1210663" y="3928788"/>
            <a:ext cx="1655309"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rPr>
              <a:t>Strongly typed APIs</a:t>
            </a:r>
          </a:p>
        </p:txBody>
      </p:sp>
      <p:sp>
        <p:nvSpPr>
          <p:cNvPr id="32" name="TextBox 31"/>
          <p:cNvSpPr txBox="1"/>
          <p:nvPr/>
        </p:nvSpPr>
        <p:spPr>
          <a:xfrm>
            <a:off x="1210663" y="5116385"/>
            <a:ext cx="1110146"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rPr>
              <a:t>Foundation</a:t>
            </a:r>
          </a:p>
        </p:txBody>
      </p:sp>
      <p:sp>
        <p:nvSpPr>
          <p:cNvPr id="33" name="TextBox 32"/>
          <p:cNvSpPr txBox="1"/>
          <p:nvPr/>
        </p:nvSpPr>
        <p:spPr>
          <a:xfrm>
            <a:off x="1210663" y="6303982"/>
            <a:ext cx="1110146"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rPr>
              <a:t>OS Platform</a:t>
            </a:r>
          </a:p>
        </p:txBody>
      </p:sp>
      <p:sp>
        <p:nvSpPr>
          <p:cNvPr id="34" name="TextBox 33"/>
          <p:cNvSpPr txBox="1"/>
          <p:nvPr/>
        </p:nvSpPr>
        <p:spPr>
          <a:xfrm rot="16200000">
            <a:off x="-259756" y="4517701"/>
            <a:ext cx="1655309" cy="276999"/>
          </a:xfrm>
          <a:prstGeom prst="rect">
            <a:avLst/>
          </a:prstGeom>
          <a:noFill/>
        </p:spPr>
        <p:txBody>
          <a:bodyPr wrap="square" rtlCol="0">
            <a:spAutoFit/>
          </a:bodyPr>
          <a:lstStyle/>
          <a:p>
            <a:pPr algn="ctr"/>
            <a:r>
              <a:rPr lang="en-US" sz="1200" dirty="0" err="1" smtClean="0">
                <a:gradFill>
                  <a:gsLst>
                    <a:gs pos="0">
                      <a:schemeClr val="tx1"/>
                    </a:gs>
                    <a:gs pos="100000">
                      <a:schemeClr val="tx1"/>
                    </a:gs>
                  </a:gsLst>
                  <a:lin ang="5400000" scaled="0"/>
                </a:gradFill>
              </a:rPr>
              <a:t>Microsoft.Xbox.dif</a:t>
            </a:r>
            <a:endParaRPr lang="en-US" sz="1200" dirty="0" smtClean="0">
              <a:gradFill>
                <a:gsLst>
                  <a:gs pos="0">
                    <a:schemeClr val="tx1"/>
                  </a:gs>
                  <a:gs pos="100000">
                    <a:schemeClr val="tx1"/>
                  </a:gs>
                </a:gsLst>
                <a:lin ang="5400000" scaled="0"/>
              </a:gradFill>
            </a:endParaRPr>
          </a:p>
        </p:txBody>
      </p:sp>
      <p:grpSp>
        <p:nvGrpSpPr>
          <p:cNvPr id="40" name="Group 39"/>
          <p:cNvGrpSpPr/>
          <p:nvPr/>
        </p:nvGrpSpPr>
        <p:grpSpPr>
          <a:xfrm>
            <a:off x="833025" y="2849458"/>
            <a:ext cx="383217" cy="3613485"/>
            <a:chOff x="939556" y="3086771"/>
            <a:chExt cx="383217" cy="2918434"/>
          </a:xfrm>
        </p:grpSpPr>
        <p:cxnSp>
          <p:nvCxnSpPr>
            <p:cNvPr id="35" name="Straight Connector 34"/>
            <p:cNvCxnSpPr/>
            <p:nvPr/>
          </p:nvCxnSpPr>
          <p:spPr>
            <a:xfrm>
              <a:off x="949341" y="3102206"/>
              <a:ext cx="37343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49341" y="6005205"/>
              <a:ext cx="37343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39556" y="3086771"/>
              <a:ext cx="2721" cy="291843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4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First you need to sign-in!</a:t>
            </a:r>
          </a:p>
          <a:p>
            <a:r>
              <a:rPr lang="en-US" smtClean="0"/>
              <a:t>One call, many returns</a:t>
            </a:r>
          </a:p>
          <a:p>
            <a:r>
              <a:rPr lang="en-US" smtClean="0"/>
              <a:t>UI but always asynchronous</a:t>
            </a:r>
            <a:endParaRPr lang="en-US" dirty="0"/>
          </a:p>
        </p:txBody>
      </p:sp>
      <p:sp>
        <p:nvSpPr>
          <p:cNvPr id="3" name="Text Placeholder 2"/>
          <p:cNvSpPr>
            <a:spLocks noGrp="1"/>
          </p:cNvSpPr>
          <p:nvPr>
            <p:ph type="body" sz="quarter" idx="11"/>
          </p:nvPr>
        </p:nvSpPr>
        <p:spPr/>
        <p:txBody>
          <a:bodyPr/>
          <a:lstStyle/>
          <a:p>
            <a:r>
              <a:rPr lang="en-US" smtClean="0"/>
              <a:t>You know that </a:t>
            </a:r>
            <a:br>
              <a:rPr lang="en-US" smtClean="0"/>
            </a:br>
            <a:r>
              <a:rPr lang="en-US" smtClean="0"/>
              <a:t>I know that </a:t>
            </a:r>
            <a:br>
              <a:rPr lang="en-US" smtClean="0"/>
            </a:br>
            <a:r>
              <a:rPr lang="en-US" smtClean="0"/>
              <a:t>you know that </a:t>
            </a:r>
            <a:br>
              <a:rPr lang="en-US" smtClean="0"/>
            </a:br>
            <a:r>
              <a:rPr lang="en-US" smtClean="0"/>
              <a:t>I suspect who </a:t>
            </a:r>
            <a:br>
              <a:rPr lang="en-US" smtClean="0"/>
            </a:br>
            <a:r>
              <a:rPr lang="en-US" smtClean="0"/>
              <a:t>you are… </a:t>
            </a:r>
            <a:endParaRPr lang="en-US" dirty="0"/>
          </a:p>
        </p:txBody>
      </p:sp>
      <p:sp>
        <p:nvSpPr>
          <p:cNvPr id="4" name="Title 3"/>
          <p:cNvSpPr>
            <a:spLocks noGrp="1"/>
          </p:cNvSpPr>
          <p:nvPr>
            <p:ph type="title"/>
          </p:nvPr>
        </p:nvSpPr>
        <p:spPr/>
        <p:txBody>
          <a:bodyPr/>
          <a:lstStyle/>
          <a:p>
            <a:r>
              <a:rPr lang="en-US" smtClean="0"/>
              <a:t>First things last – authentication</a:t>
            </a:r>
            <a:endParaRPr lang="en-US" dirty="0"/>
          </a:p>
        </p:txBody>
      </p:sp>
    </p:spTree>
    <p:extLst>
      <p:ext uri="{BB962C8B-B14F-4D97-AF65-F5344CB8AC3E}">
        <p14:creationId xmlns:p14="http://schemas.microsoft.com/office/powerpoint/2010/main" val="10108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33" y="3766603"/>
            <a:ext cx="1865472" cy="914400"/>
          </a:xfrm>
          <a:prstGeom prst="rect">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lIns="93232" tIns="46619" rIns="93232" bIns="46619" rtlCol="0" anchor="ctr"/>
          <a:lstStyle/>
          <a:p>
            <a:pPr algn="ctr" defTabSz="932286">
              <a:lnSpc>
                <a:spcPct val="90000"/>
              </a:lnSpc>
            </a:pPr>
            <a:r>
              <a:rPr lang="en-US" dirty="0">
                <a:gradFill>
                  <a:gsLst>
                    <a:gs pos="10417">
                      <a:schemeClr val="bg1"/>
                    </a:gs>
                    <a:gs pos="19000">
                      <a:schemeClr val="bg1"/>
                    </a:gs>
                  </a:gsLst>
                  <a:lin ang="16200000" scaled="1"/>
                </a:gradFill>
              </a:rPr>
              <a:t>Game</a:t>
            </a:r>
          </a:p>
        </p:txBody>
      </p:sp>
      <p:sp>
        <p:nvSpPr>
          <p:cNvPr id="5" name="Rectangle 4"/>
          <p:cNvSpPr/>
          <p:nvPr/>
        </p:nvSpPr>
        <p:spPr>
          <a:xfrm>
            <a:off x="1854710" y="1407798"/>
            <a:ext cx="3109118" cy="914400"/>
          </a:xfrm>
          <a:prstGeom prst="rect">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lIns="93232" tIns="46619" rIns="93232" bIns="46619" rtlCol="0" anchor="ctr"/>
          <a:lstStyle/>
          <a:p>
            <a:pPr algn="ctr" defTabSz="932286">
              <a:lnSpc>
                <a:spcPct val="90000"/>
              </a:lnSpc>
            </a:pPr>
            <a:r>
              <a:rPr lang="en-US" dirty="0" smtClean="0">
                <a:gradFill>
                  <a:gsLst>
                    <a:gs pos="10417">
                      <a:schemeClr val="bg1"/>
                    </a:gs>
                    <a:gs pos="19000">
                      <a:schemeClr val="bg1"/>
                    </a:gs>
                  </a:gsLst>
                  <a:lin ang="16200000" scaled="1"/>
                </a:gradFill>
              </a:rPr>
              <a:t>Security Token Service</a:t>
            </a:r>
          </a:p>
          <a:p>
            <a:pPr algn="ctr" defTabSz="932286">
              <a:lnSpc>
                <a:spcPct val="90000"/>
              </a:lnSpc>
            </a:pPr>
            <a:r>
              <a:rPr lang="en-US" dirty="0" smtClean="0">
                <a:gradFill>
                  <a:gsLst>
                    <a:gs pos="10417">
                      <a:schemeClr val="bg1"/>
                    </a:gs>
                    <a:gs pos="19000">
                      <a:schemeClr val="bg1"/>
                    </a:gs>
                  </a:gsLst>
                  <a:lin ang="16200000" scaled="1"/>
                </a:gradFill>
              </a:rPr>
              <a:t>(XSTS)</a:t>
            </a:r>
            <a:endParaRPr lang="en-US" dirty="0">
              <a:gradFill>
                <a:gsLst>
                  <a:gs pos="10417">
                    <a:schemeClr val="bg1"/>
                  </a:gs>
                  <a:gs pos="19000">
                    <a:schemeClr val="bg1"/>
                  </a:gs>
                </a:gsLst>
                <a:lin ang="16200000" scaled="1"/>
              </a:gradFill>
            </a:endParaRPr>
          </a:p>
        </p:txBody>
      </p:sp>
      <p:cxnSp>
        <p:nvCxnSpPr>
          <p:cNvPr id="6" name="Straight Arrow Connector 5"/>
          <p:cNvCxnSpPr/>
          <p:nvPr/>
        </p:nvCxnSpPr>
        <p:spPr>
          <a:xfrm flipV="1">
            <a:off x="3409269" y="2322198"/>
            <a:ext cx="0" cy="1444406"/>
          </a:xfrm>
          <a:prstGeom prst="straightConnector1">
            <a:avLst/>
          </a:prstGeom>
          <a:ln>
            <a:solidFill>
              <a:schemeClr val="tx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7" name="Elbow Connector 6"/>
          <p:cNvCxnSpPr/>
          <p:nvPr/>
        </p:nvCxnSpPr>
        <p:spPr>
          <a:xfrm>
            <a:off x="4963834" y="1854678"/>
            <a:ext cx="5285502" cy="2717075"/>
          </a:xfrm>
          <a:prstGeom prst="bentConnector2">
            <a:avLst/>
          </a:prstGeom>
          <a:ln>
            <a:solidFill>
              <a:schemeClr val="accent2"/>
            </a:solidFill>
            <a:prstDash val="dash"/>
            <a:headEnd type="triangle"/>
            <a:tailEnd type="none"/>
          </a:ln>
          <a:effectLst/>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10249331" y="2029543"/>
            <a:ext cx="519832" cy="282505"/>
          </a:xfrm>
          <a:prstGeom prst="rect">
            <a:avLst/>
          </a:prstGeom>
          <a:noFill/>
        </p:spPr>
        <p:txBody>
          <a:bodyPr wrap="none" lIns="93232" tIns="46619" rIns="93232" bIns="46619" rtlCol="0">
            <a:spAutoFit/>
          </a:bodyPr>
          <a:lstStyle/>
          <a:p>
            <a:pPr defTabSz="932286"/>
            <a:r>
              <a:rPr lang="en-US" sz="1200" dirty="0">
                <a:gradFill>
                  <a:gsLst>
                    <a:gs pos="6250">
                      <a:schemeClr val="tx1"/>
                    </a:gs>
                    <a:gs pos="19000">
                      <a:schemeClr val="tx1"/>
                    </a:gs>
                  </a:gsLst>
                  <a:lin ang="16200000" scaled="1"/>
                </a:gradFill>
              </a:rPr>
              <a:t>Trust</a:t>
            </a:r>
          </a:p>
        </p:txBody>
      </p:sp>
      <p:grpSp>
        <p:nvGrpSpPr>
          <p:cNvPr id="53" name="Group 52"/>
          <p:cNvGrpSpPr/>
          <p:nvPr/>
        </p:nvGrpSpPr>
        <p:grpSpPr>
          <a:xfrm>
            <a:off x="3501710" y="2756579"/>
            <a:ext cx="1408399" cy="807620"/>
            <a:chOff x="3367769" y="2211471"/>
            <a:chExt cx="1380354" cy="791856"/>
          </a:xfrm>
        </p:grpSpPr>
        <p:sp>
          <p:nvSpPr>
            <p:cNvPr id="12" name="Flowchart: Card 11"/>
            <p:cNvSpPr/>
            <p:nvPr/>
          </p:nvSpPr>
          <p:spPr bwMode="auto">
            <a:xfrm>
              <a:off x="3367769" y="2211471"/>
              <a:ext cx="1075430" cy="493104"/>
            </a:xfrm>
            <a:prstGeom prst="flowChartPunchedCar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91440" numCol="1" rtlCol="0" anchor="b" anchorCtr="0" compatLnSpc="1">
              <a:prstTxWarp prst="textNoShape">
                <a:avLst/>
              </a:prstTxWarp>
            </a:bodyPr>
            <a:lstStyle/>
            <a:p>
              <a:pPr algn="ctr" defTabSz="932015" fontAlgn="base">
                <a:spcBef>
                  <a:spcPct val="0"/>
                </a:spcBef>
                <a:spcAft>
                  <a:spcPct val="0"/>
                </a:spcAft>
              </a:pPr>
              <a:r>
                <a:rPr lang="en-US" sz="1100" dirty="0">
                  <a:gradFill>
                    <a:gsLst>
                      <a:gs pos="6250">
                        <a:schemeClr val="tx1"/>
                      </a:gs>
                      <a:gs pos="19000">
                        <a:schemeClr val="tx1"/>
                      </a:gs>
                    </a:gsLst>
                    <a:lin ang="16200000" scaled="1"/>
                  </a:gradFill>
                </a:rPr>
                <a:t>XSTS </a:t>
              </a:r>
              <a:r>
                <a:rPr lang="en-US" sz="1100" dirty="0" smtClean="0">
                  <a:gradFill>
                    <a:gsLst>
                      <a:gs pos="6250">
                        <a:schemeClr val="tx1"/>
                      </a:gs>
                      <a:gs pos="19000">
                        <a:schemeClr val="tx1"/>
                      </a:gs>
                    </a:gsLst>
                    <a:lin ang="16200000" scaled="1"/>
                  </a:gradFill>
                </a:rPr>
                <a:t>Token </a:t>
              </a:r>
              <a:endParaRPr lang="en-US" sz="1100" dirty="0">
                <a:gradFill>
                  <a:gsLst>
                    <a:gs pos="6250">
                      <a:schemeClr val="tx1"/>
                    </a:gs>
                    <a:gs pos="19000">
                      <a:schemeClr val="tx1"/>
                    </a:gs>
                  </a:gsLst>
                  <a:lin ang="16200000" scaled="1"/>
                </a:gradFill>
              </a:endParaRPr>
            </a:p>
          </p:txBody>
        </p:sp>
        <p:sp>
          <p:nvSpPr>
            <p:cNvPr id="14" name="Rectangle 13"/>
            <p:cNvSpPr/>
            <p:nvPr/>
          </p:nvSpPr>
          <p:spPr>
            <a:xfrm>
              <a:off x="3367769" y="2704575"/>
              <a:ext cx="1380354" cy="298752"/>
            </a:xfrm>
            <a:prstGeom prst="rect">
              <a:avLst/>
            </a:prstGeom>
          </p:spPr>
          <p:txBody>
            <a:bodyPr wrap="none" tIns="91440">
              <a:spAutoFit/>
            </a:bodyPr>
            <a:lstStyle/>
            <a:p>
              <a:pPr marL="169863" indent="-169863" defTabSz="932286">
                <a:lnSpc>
                  <a:spcPct val="90000"/>
                </a:lnSpc>
                <a:buFont typeface="+mj-lt"/>
                <a:buAutoNum type="arabicPeriod" startAt="2"/>
              </a:pPr>
              <a:r>
                <a:rPr lang="en-US" sz="1200" dirty="0" smtClean="0">
                  <a:gradFill>
                    <a:gsLst>
                      <a:gs pos="6250">
                        <a:schemeClr val="tx1"/>
                      </a:gs>
                      <a:gs pos="19000">
                        <a:schemeClr val="tx1"/>
                      </a:gs>
                    </a:gsLst>
                    <a:lin ang="16200000" scaled="1"/>
                  </a:gradFill>
                </a:rPr>
                <a:t>Get </a:t>
              </a:r>
              <a:r>
                <a:rPr lang="en-US" sz="1200" dirty="0">
                  <a:gradFill>
                    <a:gsLst>
                      <a:gs pos="6250">
                        <a:schemeClr val="tx1"/>
                      </a:gs>
                      <a:gs pos="19000">
                        <a:schemeClr val="tx1"/>
                      </a:gs>
                    </a:gsLst>
                    <a:lin ang="16200000" scaled="1"/>
                  </a:gradFill>
                </a:rPr>
                <a:t>XSTS Token</a:t>
              </a:r>
            </a:p>
          </p:txBody>
        </p:sp>
      </p:grpSp>
      <p:grpSp>
        <p:nvGrpSpPr>
          <p:cNvPr id="54" name="Group 53"/>
          <p:cNvGrpSpPr/>
          <p:nvPr/>
        </p:nvGrpSpPr>
        <p:grpSpPr>
          <a:xfrm>
            <a:off x="5456237" y="4352245"/>
            <a:ext cx="1629415" cy="973817"/>
            <a:chOff x="5298717" y="4130795"/>
            <a:chExt cx="1596968" cy="954809"/>
          </a:xfrm>
        </p:grpSpPr>
        <p:sp>
          <p:nvSpPr>
            <p:cNvPr id="10" name="TextBox 9"/>
            <p:cNvSpPr txBox="1"/>
            <p:nvPr/>
          </p:nvSpPr>
          <p:spPr>
            <a:xfrm>
              <a:off x="5298717" y="4623898"/>
              <a:ext cx="1596968" cy="461706"/>
            </a:xfrm>
            <a:prstGeom prst="rect">
              <a:avLst/>
            </a:prstGeom>
            <a:noFill/>
          </p:spPr>
          <p:txBody>
            <a:bodyPr wrap="square" tIns="91440" rtlCol="0">
              <a:spAutoFit/>
            </a:bodyPr>
            <a:lstStyle/>
            <a:p>
              <a:pPr marL="169863" indent="-169863" defTabSz="932286">
                <a:lnSpc>
                  <a:spcPct val="90000"/>
                </a:lnSpc>
              </a:pPr>
              <a:r>
                <a:rPr lang="en-US" sz="1200" dirty="0" smtClean="0">
                  <a:gradFill>
                    <a:gsLst>
                      <a:gs pos="6250">
                        <a:schemeClr val="tx1"/>
                      </a:gs>
                      <a:gs pos="19000">
                        <a:schemeClr val="tx1"/>
                      </a:gs>
                    </a:gsLst>
                    <a:lin ang="16200000" scaled="1"/>
                  </a:gradFill>
                </a:rPr>
                <a:t>3. Send XSTS Token to access services</a:t>
              </a:r>
              <a:endParaRPr lang="en-US" sz="1200" dirty="0">
                <a:gradFill>
                  <a:gsLst>
                    <a:gs pos="6250">
                      <a:schemeClr val="tx1"/>
                    </a:gs>
                    <a:gs pos="19000">
                      <a:schemeClr val="tx1"/>
                    </a:gs>
                  </a:gsLst>
                  <a:lin ang="16200000" scaled="1"/>
                </a:gradFill>
              </a:endParaRPr>
            </a:p>
          </p:txBody>
        </p:sp>
        <p:sp>
          <p:nvSpPr>
            <p:cNvPr id="16" name="Flowchart: Card 15"/>
            <p:cNvSpPr/>
            <p:nvPr/>
          </p:nvSpPr>
          <p:spPr bwMode="auto">
            <a:xfrm>
              <a:off x="5298717" y="4130795"/>
              <a:ext cx="1075430" cy="493103"/>
            </a:xfrm>
            <a:prstGeom prst="flowChartPunchedCar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91440" numCol="1" rtlCol="0" anchor="b" anchorCtr="0" compatLnSpc="1">
              <a:prstTxWarp prst="textNoShape">
                <a:avLst/>
              </a:prstTxWarp>
            </a:bodyPr>
            <a:lstStyle/>
            <a:p>
              <a:pPr algn="ctr" defTabSz="932015" fontAlgn="base">
                <a:spcBef>
                  <a:spcPct val="0"/>
                </a:spcBef>
                <a:spcAft>
                  <a:spcPct val="0"/>
                </a:spcAft>
              </a:pPr>
              <a:r>
                <a:rPr lang="en-US" sz="1100" dirty="0">
                  <a:gradFill>
                    <a:gsLst>
                      <a:gs pos="6250">
                        <a:schemeClr val="tx1"/>
                      </a:gs>
                      <a:gs pos="19000">
                        <a:schemeClr val="tx1"/>
                      </a:gs>
                    </a:gsLst>
                    <a:lin ang="16200000" scaled="1"/>
                  </a:gradFill>
                </a:rPr>
                <a:t>XSTS </a:t>
              </a:r>
              <a:r>
                <a:rPr lang="en-US" sz="1100" dirty="0" smtClean="0">
                  <a:gradFill>
                    <a:gsLst>
                      <a:gs pos="6250">
                        <a:schemeClr val="tx1"/>
                      </a:gs>
                      <a:gs pos="19000">
                        <a:schemeClr val="tx1"/>
                      </a:gs>
                    </a:gsLst>
                    <a:lin ang="16200000" scaled="1"/>
                  </a:gradFill>
                </a:rPr>
                <a:t>token </a:t>
              </a:r>
              <a:endParaRPr lang="en-US" sz="1100" dirty="0">
                <a:gradFill>
                  <a:gsLst>
                    <a:gs pos="6250">
                      <a:schemeClr val="tx1"/>
                    </a:gs>
                    <a:gs pos="19000">
                      <a:schemeClr val="tx1"/>
                    </a:gs>
                  </a:gsLst>
                  <a:lin ang="16200000" scaled="1"/>
                </a:gradFill>
              </a:endParaRPr>
            </a:p>
          </p:txBody>
        </p: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44" y="2618426"/>
            <a:ext cx="4509397" cy="354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439698" y="4884818"/>
            <a:ext cx="1729769" cy="973818"/>
            <a:chOff x="836612" y="3570951"/>
            <a:chExt cx="1695322" cy="954811"/>
          </a:xfrm>
        </p:grpSpPr>
        <p:sp>
          <p:nvSpPr>
            <p:cNvPr id="20" name="TextBox 19"/>
            <p:cNvSpPr txBox="1"/>
            <p:nvPr/>
          </p:nvSpPr>
          <p:spPr>
            <a:xfrm>
              <a:off x="836612" y="4064055"/>
              <a:ext cx="1695322" cy="461707"/>
            </a:xfrm>
            <a:prstGeom prst="rect">
              <a:avLst/>
            </a:prstGeom>
            <a:noFill/>
          </p:spPr>
          <p:txBody>
            <a:bodyPr wrap="none" tIns="91440" rtlCol="0">
              <a:spAutoFit/>
            </a:bodyPr>
            <a:lstStyle/>
            <a:p>
              <a:pPr marL="169863" indent="-169863" defTabSz="932286">
                <a:lnSpc>
                  <a:spcPct val="90000"/>
                </a:lnSpc>
                <a:buFontTx/>
                <a:buAutoNum type="arabicPeriod"/>
              </a:pPr>
              <a:r>
                <a:rPr lang="en-US" sz="1200" dirty="0">
                  <a:gradFill>
                    <a:gsLst>
                      <a:gs pos="6250">
                        <a:schemeClr val="tx1"/>
                      </a:gs>
                      <a:gs pos="19000">
                        <a:schemeClr val="tx1"/>
                      </a:gs>
                    </a:gsLst>
                    <a:lin ang="16200000" scaled="1"/>
                  </a:gradFill>
                </a:rPr>
                <a:t>Authenticate </a:t>
              </a:r>
              <a:r>
                <a:rPr lang="en-US" sz="1200" dirty="0" smtClean="0">
                  <a:gradFill>
                    <a:gsLst>
                      <a:gs pos="6250">
                        <a:schemeClr val="tx1"/>
                      </a:gs>
                      <a:gs pos="19000">
                        <a:schemeClr val="tx1"/>
                      </a:gs>
                    </a:gsLst>
                    <a:lin ang="16200000" scaled="1"/>
                  </a:gradFill>
                </a:rPr>
                <a:t/>
              </a:r>
              <a:br>
                <a:rPr lang="en-US" sz="1200" dirty="0" smtClean="0">
                  <a:gradFill>
                    <a:gsLst>
                      <a:gs pos="6250">
                        <a:schemeClr val="tx1"/>
                      </a:gs>
                      <a:gs pos="19000">
                        <a:schemeClr val="tx1"/>
                      </a:gs>
                    </a:gsLst>
                    <a:lin ang="16200000" scaled="1"/>
                  </a:gradFill>
                </a:rPr>
              </a:br>
              <a:r>
                <a:rPr lang="en-US" sz="1200" dirty="0" smtClean="0">
                  <a:gradFill>
                    <a:gsLst>
                      <a:gs pos="6250">
                        <a:schemeClr val="tx1"/>
                      </a:gs>
                      <a:gs pos="19000">
                        <a:schemeClr val="tx1"/>
                      </a:gs>
                    </a:gsLst>
                    <a:lin ang="16200000" scaled="1"/>
                  </a:gradFill>
                </a:rPr>
                <a:t>(</a:t>
              </a:r>
              <a:r>
                <a:rPr lang="en-US" sz="1200" dirty="0">
                  <a:gradFill>
                    <a:gsLst>
                      <a:gs pos="6250">
                        <a:schemeClr val="tx1"/>
                      </a:gs>
                      <a:gs pos="19000">
                        <a:schemeClr val="tx1"/>
                      </a:gs>
                    </a:gsLst>
                    <a:lin ang="16200000" scaled="1"/>
                  </a:gradFill>
                </a:rPr>
                <a:t>prove your identity)</a:t>
              </a:r>
            </a:p>
          </p:txBody>
        </p:sp>
        <p:sp>
          <p:nvSpPr>
            <p:cNvPr id="23" name="Flowchart: Card 22"/>
            <p:cNvSpPr/>
            <p:nvPr/>
          </p:nvSpPr>
          <p:spPr bwMode="auto">
            <a:xfrm>
              <a:off x="836612" y="3570951"/>
              <a:ext cx="1075429" cy="493104"/>
            </a:xfrm>
            <a:prstGeom prst="flowChartPunchedCar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91440" numCol="1" rtlCol="0" anchor="b" anchorCtr="0" compatLnSpc="1">
              <a:prstTxWarp prst="textNoShape">
                <a:avLst/>
              </a:prstTxWarp>
            </a:bodyPr>
            <a:lstStyle/>
            <a:p>
              <a:pPr algn="ctr" defTabSz="932015" fontAlgn="base">
                <a:spcBef>
                  <a:spcPct val="0"/>
                </a:spcBef>
                <a:spcAft>
                  <a:spcPct val="0"/>
                </a:spcAft>
              </a:pPr>
              <a:r>
                <a:rPr lang="en-US" sz="1100" dirty="0">
                  <a:gradFill>
                    <a:gsLst>
                      <a:gs pos="6250">
                        <a:schemeClr val="tx1"/>
                      </a:gs>
                      <a:gs pos="19000">
                        <a:schemeClr val="tx1"/>
                      </a:gs>
                    </a:gsLst>
                    <a:lin ang="16200000" scaled="1"/>
                  </a:gradFill>
                </a:rPr>
                <a:t>RPS ticket</a:t>
              </a:r>
            </a:p>
          </p:txBody>
        </p:sp>
      </p:grpSp>
      <p:sp>
        <p:nvSpPr>
          <p:cNvPr id="44" name="Rectangle 43"/>
          <p:cNvSpPr/>
          <p:nvPr/>
        </p:nvSpPr>
        <p:spPr>
          <a:xfrm>
            <a:off x="274637" y="3766603"/>
            <a:ext cx="1416632" cy="914400"/>
          </a:xfrm>
          <a:prstGeom prst="rect">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lIns="93232" tIns="46619" rIns="93232" bIns="46619" rtlCol="0" anchor="ctr"/>
          <a:lstStyle/>
          <a:p>
            <a:pPr algn="ctr" defTabSz="932286">
              <a:lnSpc>
                <a:spcPct val="90000"/>
              </a:lnSpc>
            </a:pPr>
            <a:r>
              <a:rPr lang="en-US" dirty="0">
                <a:gradFill>
                  <a:gsLst>
                    <a:gs pos="10417">
                      <a:schemeClr val="bg1"/>
                    </a:gs>
                    <a:gs pos="19000">
                      <a:schemeClr val="bg1"/>
                    </a:gs>
                  </a:gsLst>
                  <a:lin ang="16200000" scaled="1"/>
                </a:gradFill>
              </a:rPr>
              <a:t>MSA</a:t>
            </a:r>
          </a:p>
        </p:txBody>
      </p:sp>
      <p:cxnSp>
        <p:nvCxnSpPr>
          <p:cNvPr id="45" name="Straight Arrow Connector 44"/>
          <p:cNvCxnSpPr/>
          <p:nvPr/>
        </p:nvCxnSpPr>
        <p:spPr>
          <a:xfrm rot="5400000" flipV="1">
            <a:off x="2082180" y="3845535"/>
            <a:ext cx="0" cy="756536"/>
          </a:xfrm>
          <a:prstGeom prst="straightConnector1">
            <a:avLst/>
          </a:prstGeom>
          <a:ln>
            <a:solidFill>
              <a:schemeClr val="tx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4342004" y="4223802"/>
            <a:ext cx="3428872" cy="2"/>
          </a:xfrm>
          <a:prstGeom prst="straightConnector1">
            <a:avLst/>
          </a:prstGeom>
          <a:ln>
            <a:solidFill>
              <a:schemeClr val="tx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5471891" y="3873393"/>
            <a:ext cx="1036953" cy="251123"/>
          </a:xfrm>
          <a:prstGeom prst="rect">
            <a:avLst/>
          </a:prstGeom>
          <a:noFill/>
        </p:spPr>
        <p:txBody>
          <a:bodyPr wrap="none" lIns="0" tIns="0" rIns="0" bIns="0" rtlCol="0">
            <a:spAutoFit/>
          </a:bodyPr>
          <a:lstStyle/>
          <a:p>
            <a:pPr defTabSz="932286"/>
            <a:r>
              <a:rPr lang="en-US" sz="1600" dirty="0">
                <a:gradFill>
                  <a:gsLst>
                    <a:gs pos="6250">
                      <a:schemeClr val="tx1"/>
                    </a:gs>
                    <a:gs pos="19000">
                      <a:schemeClr val="tx1"/>
                    </a:gs>
                  </a:gsLst>
                  <a:lin ang="16200000" scaled="1"/>
                </a:gradFill>
              </a:rPr>
              <a:t>REST/JSON</a:t>
            </a:r>
          </a:p>
        </p:txBody>
      </p:sp>
      <p:sp>
        <p:nvSpPr>
          <p:cNvPr id="28" name="Title 1"/>
          <p:cNvSpPr>
            <a:spLocks noGrp="1"/>
          </p:cNvSpPr>
          <p:nvPr>
            <p:ph type="title"/>
          </p:nvPr>
        </p:nvSpPr>
        <p:spPr/>
        <p:txBody>
          <a:bodyPr/>
          <a:lstStyle/>
          <a:p>
            <a:r>
              <a:rPr lang="en-US" dirty="0" smtClean="0"/>
              <a:t>Authentication process</a:t>
            </a:r>
            <a:endParaRPr lang="en-US" dirty="0"/>
          </a:p>
        </p:txBody>
      </p:sp>
    </p:spTree>
    <p:extLst>
      <p:ext uri="{BB962C8B-B14F-4D97-AF65-F5344CB8AC3E}">
        <p14:creationId xmlns:p14="http://schemas.microsoft.com/office/powerpoint/2010/main" val="263678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Demo</a:t>
            </a:r>
            <a:endParaRPr lang="en-US" dirty="0"/>
          </a:p>
        </p:txBody>
      </p:sp>
      <p:sp>
        <p:nvSpPr>
          <p:cNvPr id="4" name="Title 3"/>
          <p:cNvSpPr>
            <a:spLocks noGrp="1"/>
          </p:cNvSpPr>
          <p:nvPr>
            <p:ph type="title"/>
          </p:nvPr>
        </p:nvSpPr>
        <p:spPr/>
        <p:txBody>
          <a:bodyPr/>
          <a:lstStyle/>
          <a:p>
            <a:r>
              <a:rPr lang="en-US" smtClean="0"/>
              <a:t>Signing-in</a:t>
            </a:r>
            <a:endParaRPr lang="en-US" dirty="0"/>
          </a:p>
        </p:txBody>
      </p:sp>
    </p:spTree>
    <p:extLst>
      <p:ext uri="{BB962C8B-B14F-4D97-AF65-F5344CB8AC3E}">
        <p14:creationId xmlns:p14="http://schemas.microsoft.com/office/powerpoint/2010/main" val="341857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70000" lnSpcReduction="20000"/>
          </a:bodyPr>
          <a:lstStyle/>
          <a:p>
            <a:r>
              <a:rPr lang="en-US" dirty="0">
                <a:gradFill>
                  <a:gsLst>
                    <a:gs pos="3333">
                      <a:schemeClr val="tx1"/>
                    </a:gs>
                    <a:gs pos="10000">
                      <a:schemeClr val="tx1"/>
                    </a:gs>
                  </a:gsLst>
                  <a:lin ang="5400000" scaled="0"/>
                </a:gradFill>
                <a:highlight>
                  <a:srgbClr val="FFFFFF"/>
                </a:highlight>
                <a:latin typeface="Consolas"/>
              </a:rPr>
              <a:t>    </a:t>
            </a:r>
            <a:r>
              <a:rPr lang="en-US" dirty="0">
                <a:gradFill>
                  <a:gsLst>
                    <a:gs pos="10000">
                      <a:srgbClr val="2B91AF"/>
                    </a:gs>
                    <a:gs pos="33000">
                      <a:srgbClr val="2B91AF"/>
                    </a:gs>
                  </a:gsLst>
                  <a:lin ang="5400000" scaled="0"/>
                </a:gradFill>
                <a:highlight>
                  <a:srgbClr val="FFFFFF"/>
                </a:highlight>
                <a:latin typeface="Consolas"/>
              </a:rPr>
              <a:t>task</a:t>
            </a:r>
            <a:r>
              <a:rPr lang="en-US" dirty="0">
                <a:gradFill>
                  <a:gsLst>
                    <a:gs pos="3333">
                      <a:schemeClr val="tx1"/>
                    </a:gs>
                    <a:gs pos="10000">
                      <a:schemeClr val="tx1"/>
                    </a:gs>
                  </a:gsLst>
                  <a:lin ang="5400000" scaled="0"/>
                </a:gradFill>
                <a:highlight>
                  <a:srgbClr val="FFFFFF"/>
                </a:highlight>
                <a:latin typeface="Consolas"/>
              </a:rPr>
              <a:t>&lt;</a:t>
            </a:r>
            <a:r>
              <a:rPr lang="en-US" dirty="0" err="1">
                <a:gradFill>
                  <a:gsLst>
                    <a:gs pos="10000">
                      <a:srgbClr val="2B91AF"/>
                    </a:gs>
                    <a:gs pos="33000">
                      <a:srgbClr val="2B91AF"/>
                    </a:gs>
                  </a:gsLst>
                  <a:lin ang="5400000" scaled="0"/>
                </a:gradFill>
                <a:highlight>
                  <a:srgbClr val="FFFFFF"/>
                </a:highlight>
                <a:latin typeface="Consolas"/>
              </a:rPr>
              <a:t>UserIdentity</a:t>
            </a:r>
            <a:r>
              <a:rPr lang="en-US" dirty="0">
                <a:gradFill>
                  <a:gsLst>
                    <a:gs pos="3333">
                      <a:schemeClr val="tx1"/>
                    </a:gs>
                    <a:gs pos="10000">
                      <a:schemeClr val="tx1"/>
                    </a:gs>
                  </a:gsLst>
                  <a:lin ang="5400000" scaled="0"/>
                </a:gradFill>
                <a:highlight>
                  <a:srgbClr val="FFFFFF"/>
                </a:highlight>
                <a:latin typeface="Consolas"/>
              </a:rPr>
              <a:t>^&gt; </a:t>
            </a:r>
            <a:r>
              <a:rPr lang="en-US" dirty="0" err="1">
                <a:gradFill>
                  <a:gsLst>
                    <a:gs pos="3333">
                      <a:schemeClr val="tx1"/>
                    </a:gs>
                    <a:gs pos="10000">
                      <a:schemeClr val="tx1"/>
                    </a:gs>
                  </a:gsLst>
                  <a:lin ang="5400000" scaled="0"/>
                </a:gradFill>
                <a:highlight>
                  <a:srgbClr val="FFFFFF"/>
                </a:highlight>
                <a:latin typeface="Consolas"/>
              </a:rPr>
              <a:t>signIn</a:t>
            </a:r>
            <a:r>
              <a:rPr lang="en-US" dirty="0">
                <a:gradFill>
                  <a:gsLst>
                    <a:gs pos="3333">
                      <a:schemeClr val="tx1"/>
                    </a:gs>
                    <a:gs pos="10000">
                      <a:schemeClr val="tx1"/>
                    </a:gs>
                  </a:gsLst>
                  <a:lin ang="5400000" scaled="0"/>
                </a:gradFill>
                <a:highlight>
                  <a:srgbClr val="FFFFFF"/>
                </a:highlight>
                <a:latin typeface="Consolas"/>
              </a:rPr>
              <a:t>(</a:t>
            </a:r>
            <a:r>
              <a:rPr lang="en-US" dirty="0" err="1">
                <a:gradFill>
                  <a:gsLst>
                    <a:gs pos="10000">
                      <a:srgbClr val="2B91AF"/>
                    </a:gs>
                    <a:gs pos="33000">
                      <a:srgbClr val="2B91AF"/>
                    </a:gs>
                  </a:gsLst>
                  <a:lin ang="5400000" scaled="0"/>
                </a:gradFill>
                <a:highlight>
                  <a:srgbClr val="FFFFFF"/>
                </a:highlight>
                <a:latin typeface="Consolas"/>
              </a:rPr>
              <a:t>XboxLIVEService</a:t>
            </a:r>
            <a:r>
              <a:rPr lang="en-US" dirty="0">
                <a:gradFill>
                  <a:gsLst>
                    <a:gs pos="3333">
                      <a:schemeClr val="tx1"/>
                    </a:gs>
                    <a:gs pos="10000">
                      <a:schemeClr val="tx1"/>
                    </a:gs>
                  </a:gsLst>
                  <a:lin ang="5400000" scaled="0"/>
                </a:gradFill>
                <a:highlight>
                  <a:srgbClr val="FFFFFF"/>
                </a:highlight>
                <a:latin typeface="Consolas"/>
              </a:rPr>
              <a:t>::</a:t>
            </a:r>
            <a:r>
              <a:rPr lang="en-US" dirty="0" err="1">
                <a:gradFill>
                  <a:gsLst>
                    <a:gs pos="3333">
                      <a:schemeClr val="tx1"/>
                    </a:gs>
                    <a:gs pos="10000">
                      <a:schemeClr val="tx1"/>
                    </a:gs>
                  </a:gsLst>
                  <a:lin ang="5400000" scaled="0"/>
                </a:gradFill>
                <a:highlight>
                  <a:srgbClr val="FFFFFF"/>
                </a:highlight>
                <a:latin typeface="Consolas"/>
              </a:rPr>
              <a:t>SignInAsync</a:t>
            </a:r>
            <a:r>
              <a:rPr lang="en-US" dirty="0">
                <a:gradFill>
                  <a:gsLst>
                    <a:gs pos="3333">
                      <a:schemeClr val="tx1"/>
                    </a:gs>
                    <a:gs pos="10000">
                      <a:schemeClr val="tx1"/>
                    </a:gs>
                  </a:gsLst>
                  <a:lin ang="5400000" scaled="0"/>
                </a:gradFill>
                <a:highlight>
                  <a:srgbClr val="FFFFFF"/>
                </a:highlight>
                <a:latin typeface="Consolas"/>
              </a:rPr>
              <a:t>());</a:t>
            </a:r>
          </a:p>
          <a:p>
            <a:r>
              <a:rPr lang="en-US" dirty="0">
                <a:gradFill>
                  <a:gsLst>
                    <a:gs pos="3333">
                      <a:schemeClr val="tx1"/>
                    </a:gs>
                    <a:gs pos="10000">
                      <a:schemeClr val="tx1"/>
                    </a:gs>
                  </a:gsLst>
                  <a:lin ang="5400000" scaled="0"/>
                </a:gradFill>
                <a:highlight>
                  <a:srgbClr val="FFFFFF"/>
                </a:highlight>
                <a:latin typeface="Consolas"/>
              </a:rPr>
              <a:t>    </a:t>
            </a:r>
            <a:r>
              <a:rPr lang="en-US" dirty="0" err="1">
                <a:gradFill>
                  <a:gsLst>
                    <a:gs pos="3333">
                      <a:schemeClr val="tx1"/>
                    </a:gs>
                    <a:gs pos="10000">
                      <a:schemeClr val="tx1"/>
                    </a:gs>
                  </a:gsLst>
                  <a:lin ang="5400000" scaled="0"/>
                </a:gradFill>
                <a:highlight>
                  <a:srgbClr val="FFFFFF"/>
                </a:highlight>
                <a:latin typeface="Consolas"/>
              </a:rPr>
              <a:t>signIn.then</a:t>
            </a:r>
            <a:r>
              <a:rPr lang="en-US" dirty="0">
                <a:gradFill>
                  <a:gsLst>
                    <a:gs pos="3333">
                      <a:schemeClr val="tx1"/>
                    </a:gs>
                    <a:gs pos="10000">
                      <a:schemeClr val="tx1"/>
                    </a:gs>
                  </a:gsLst>
                  <a:lin ang="5400000" scaled="0"/>
                </a:gradFill>
                <a:highlight>
                  <a:srgbClr val="FFFFFF"/>
                </a:highlight>
                <a:latin typeface="Consolas"/>
              </a:rPr>
              <a:t>([=] (</a:t>
            </a:r>
            <a:r>
              <a:rPr lang="en-US" dirty="0">
                <a:gradFill>
                  <a:gsLst>
                    <a:gs pos="10000">
                      <a:srgbClr val="2B91AF"/>
                    </a:gs>
                    <a:gs pos="33000">
                      <a:srgbClr val="2B91AF"/>
                    </a:gs>
                  </a:gsLst>
                  <a:lin ang="5400000" scaled="0"/>
                </a:gradFill>
                <a:highlight>
                  <a:srgbClr val="FFFFFF"/>
                </a:highlight>
                <a:latin typeface="Consolas"/>
              </a:rPr>
              <a:t>task&lt;</a:t>
            </a:r>
            <a:r>
              <a:rPr lang="en-US" dirty="0" err="1">
                <a:gradFill>
                  <a:gsLst>
                    <a:gs pos="10000">
                      <a:srgbClr val="2B91AF"/>
                    </a:gs>
                    <a:gs pos="33000">
                      <a:srgbClr val="2B91AF"/>
                    </a:gs>
                  </a:gsLst>
                  <a:lin ang="5400000" scaled="0"/>
                </a:gradFill>
                <a:highlight>
                  <a:srgbClr val="FFFFFF"/>
                </a:highlight>
                <a:latin typeface="Consolas"/>
              </a:rPr>
              <a:t>UserIdentity</a:t>
            </a:r>
            <a:r>
              <a:rPr lang="en-US" dirty="0">
                <a:gradFill>
                  <a:gsLst>
                    <a:gs pos="3333">
                      <a:schemeClr val="tx1"/>
                    </a:gs>
                    <a:gs pos="10000">
                      <a:schemeClr val="tx1"/>
                    </a:gs>
                  </a:gsLst>
                  <a:lin ang="5400000" scaled="0"/>
                </a:gradFill>
                <a:highlight>
                  <a:srgbClr val="FFFFFF"/>
                </a:highlight>
                <a:latin typeface="Consolas"/>
              </a:rPr>
              <a:t>^&gt;</a:t>
            </a:r>
            <a:r>
              <a:rPr lang="en-US" dirty="0" smtClean="0">
                <a:solidFill>
                  <a:srgbClr val="000000"/>
                </a:solidFill>
                <a:highlight>
                  <a:srgbClr val="FFFFFF"/>
                </a:highlight>
                <a:latin typeface="Consolas"/>
              </a:rPr>
              <a:t> </a:t>
            </a:r>
            <a:r>
              <a:rPr lang="en-US" dirty="0" err="1">
                <a:gradFill>
                  <a:gsLst>
                    <a:gs pos="16250">
                      <a:schemeClr val="bg1">
                        <a:lumMod val="50000"/>
                      </a:schemeClr>
                    </a:gs>
                    <a:gs pos="42000">
                      <a:schemeClr val="bg1">
                        <a:lumMod val="50000"/>
                      </a:schemeClr>
                    </a:gs>
                  </a:gsLst>
                  <a:lin ang="5400000" scaled="0"/>
                </a:gradFill>
                <a:highlight>
                  <a:srgbClr val="FFFFFF"/>
                </a:highlight>
                <a:latin typeface="Consolas"/>
              </a:rPr>
              <a:t>signInTask</a:t>
            </a:r>
            <a:r>
              <a:rPr lang="en-US" dirty="0">
                <a:gradFill>
                  <a:gsLst>
                    <a:gs pos="3333">
                      <a:schemeClr val="tx1"/>
                    </a:gs>
                    <a:gs pos="10000">
                      <a:schemeClr val="tx1"/>
                    </a:gs>
                  </a:gsLst>
                  <a:lin ang="5400000" scaled="0"/>
                </a:gradFill>
                <a:highlight>
                  <a:srgbClr val="FFFFFF"/>
                </a:highlight>
                <a:latin typeface="Consolas"/>
              </a:rPr>
              <a:t>)</a:t>
            </a:r>
          </a:p>
          <a:p>
            <a:r>
              <a:rPr lang="en-US" dirty="0">
                <a:gradFill>
                  <a:gsLst>
                    <a:gs pos="3333">
                      <a:schemeClr val="tx1"/>
                    </a:gs>
                    <a:gs pos="10000">
                      <a:schemeClr val="tx1"/>
                    </a:gs>
                  </a:gsLst>
                  <a:lin ang="5400000" scaled="0"/>
                </a:gradFill>
                <a:highlight>
                  <a:srgbClr val="FFFFFF"/>
                </a:highlight>
                <a:latin typeface="Consolas"/>
              </a:rPr>
              <a:t>    {</a:t>
            </a:r>
          </a:p>
          <a:p>
            <a:r>
              <a:rPr lang="en-US" dirty="0" smtClean="0">
                <a:solidFill>
                  <a:srgbClr val="000000"/>
                </a:solidFill>
                <a:highlight>
                  <a:srgbClr val="FFFFFF"/>
                </a:highlight>
                <a:latin typeface="Consolas"/>
              </a:rPr>
              <a:t>        </a:t>
            </a:r>
            <a:r>
              <a:rPr lang="en-US" dirty="0">
                <a:gradFill>
                  <a:gsLst>
                    <a:gs pos="32083">
                      <a:srgbClr val="0000FF"/>
                    </a:gs>
                    <a:gs pos="10000">
                      <a:srgbClr val="0000FF"/>
                    </a:gs>
                  </a:gsLst>
                  <a:lin ang="5400000" scaled="0"/>
                </a:gradFill>
                <a:highlight>
                  <a:srgbClr val="FFFFFF"/>
                </a:highlight>
                <a:latin typeface="Consolas"/>
              </a:rPr>
              <a:t>try</a:t>
            </a:r>
          </a:p>
          <a:p>
            <a:r>
              <a:rPr lang="en-US" dirty="0">
                <a:gradFill>
                  <a:gsLst>
                    <a:gs pos="3333">
                      <a:schemeClr val="tx1"/>
                    </a:gs>
                    <a:gs pos="10000">
                      <a:schemeClr val="tx1"/>
                    </a:gs>
                  </a:gsLst>
                  <a:lin ang="5400000" scaled="0"/>
                </a:gradFill>
                <a:highlight>
                  <a:srgbClr val="FFFFFF"/>
                </a:highlight>
                <a:latin typeface="Consolas"/>
              </a:rPr>
              <a:t>        {</a:t>
            </a:r>
          </a:p>
          <a:p>
            <a:r>
              <a:rPr lang="en-US" dirty="0" smtClean="0">
                <a:solidFill>
                  <a:srgbClr val="000000"/>
                </a:solidFill>
                <a:highlight>
                  <a:srgbClr val="FFFFFF"/>
                </a:highlight>
                <a:latin typeface="Consolas"/>
              </a:rPr>
              <a:t>            </a:t>
            </a:r>
            <a:r>
              <a:rPr lang="en-US" dirty="0" err="1">
                <a:gradFill>
                  <a:gsLst>
                    <a:gs pos="10000">
                      <a:srgbClr val="2B91AF"/>
                    </a:gs>
                    <a:gs pos="33000">
                      <a:srgbClr val="2B91AF"/>
                    </a:gs>
                  </a:gsLst>
                  <a:lin ang="5400000" scaled="0"/>
                </a:gradFill>
                <a:highlight>
                  <a:srgbClr val="FFFFFF"/>
                </a:highlight>
                <a:latin typeface="Consolas"/>
              </a:rPr>
              <a:t>UserIdentity</a:t>
            </a:r>
            <a:r>
              <a:rPr lang="en-US" dirty="0">
                <a:gradFill>
                  <a:gsLst>
                    <a:gs pos="3333">
                      <a:schemeClr val="tx1"/>
                    </a:gs>
                    <a:gs pos="10000">
                      <a:schemeClr val="tx1"/>
                    </a:gs>
                  </a:gsLst>
                  <a:lin ang="5400000" scaled="0"/>
                </a:gradFill>
                <a:highlight>
                  <a:srgbClr val="FFFFFF"/>
                </a:highlight>
                <a:latin typeface="Consolas"/>
              </a:rPr>
              <a:t>^ identity = </a:t>
            </a:r>
            <a:r>
              <a:rPr lang="en-US" dirty="0" err="1">
                <a:gradFill>
                  <a:gsLst>
                    <a:gs pos="16250">
                      <a:schemeClr val="bg1">
                        <a:lumMod val="50000"/>
                      </a:schemeClr>
                    </a:gs>
                    <a:gs pos="42000">
                      <a:schemeClr val="bg1">
                        <a:lumMod val="50000"/>
                      </a:schemeClr>
                    </a:gs>
                  </a:gsLst>
                  <a:lin ang="5400000" scaled="0"/>
                </a:gradFill>
                <a:highlight>
                  <a:srgbClr val="FFFFFF"/>
                </a:highlight>
                <a:latin typeface="Consolas"/>
              </a:rPr>
              <a:t>signInTask</a:t>
            </a:r>
            <a:r>
              <a:rPr lang="en-US" dirty="0" err="1">
                <a:gradFill>
                  <a:gsLst>
                    <a:gs pos="3333">
                      <a:schemeClr val="tx1"/>
                    </a:gs>
                    <a:gs pos="10000">
                      <a:schemeClr val="tx1"/>
                    </a:gs>
                  </a:gsLst>
                  <a:lin ang="5400000" scaled="0"/>
                </a:gradFill>
                <a:highlight>
                  <a:srgbClr val="FFFFFF"/>
                </a:highlight>
                <a:latin typeface="Consolas"/>
              </a:rPr>
              <a:t>.get</a:t>
            </a:r>
            <a:r>
              <a:rPr lang="en-US" dirty="0">
                <a:gradFill>
                  <a:gsLst>
                    <a:gs pos="3333">
                      <a:schemeClr val="tx1"/>
                    </a:gs>
                    <a:gs pos="10000">
                      <a:schemeClr val="tx1"/>
                    </a:gs>
                  </a:gsLst>
                  <a:lin ang="5400000" scaled="0"/>
                </a:gradFill>
                <a:highlight>
                  <a:srgbClr val="FFFFFF"/>
                </a:highlight>
                <a:latin typeface="Consolas"/>
              </a:rPr>
              <a:t>();</a:t>
            </a:r>
          </a:p>
          <a:p>
            <a:r>
              <a:rPr lang="en-US" dirty="0" smtClean="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r>
              <a:rPr lang="en-US" dirty="0">
                <a:gradFill>
                  <a:gsLst>
                    <a:gs pos="32083">
                      <a:srgbClr val="0000FF"/>
                    </a:gs>
                    <a:gs pos="10000">
                      <a:srgbClr val="0000FF"/>
                    </a:gs>
                  </a:gsLst>
                  <a:lin ang="5400000" scaled="0"/>
                </a:gradFill>
                <a:highlight>
                  <a:srgbClr val="FFFFFF"/>
                </a:highlight>
                <a:latin typeface="Consolas"/>
              </a:rPr>
              <a:t>catch</a:t>
            </a:r>
            <a:r>
              <a:rPr lang="en-US" dirty="0">
                <a:gradFill>
                  <a:gsLst>
                    <a:gs pos="3333">
                      <a:schemeClr val="tx1"/>
                    </a:gs>
                    <a:gs pos="10000">
                      <a:schemeClr val="tx1"/>
                    </a:gs>
                  </a:gsLst>
                  <a:lin ang="5400000" scaled="0"/>
                </a:gradFill>
                <a:highlight>
                  <a:srgbClr val="FFFFFF"/>
                </a:highlight>
                <a:latin typeface="Consolas"/>
              </a:rPr>
              <a:t>(</a:t>
            </a:r>
            <a:r>
              <a:rPr lang="en-US" dirty="0">
                <a:gradFill>
                  <a:gsLst>
                    <a:gs pos="10000">
                      <a:srgbClr val="2B91AF"/>
                    </a:gs>
                    <a:gs pos="33000">
                      <a:srgbClr val="2B91AF"/>
                    </a:gs>
                  </a:gsLst>
                  <a:lin ang="5400000" scaled="0"/>
                </a:gradFill>
                <a:highlight>
                  <a:srgbClr val="FFFFFF"/>
                </a:highlight>
                <a:latin typeface="Consolas"/>
              </a:rPr>
              <a:t>Exception</a:t>
            </a:r>
            <a:r>
              <a:rPr lang="en-US" dirty="0">
                <a:gradFill>
                  <a:gsLst>
                    <a:gs pos="3333">
                      <a:schemeClr val="tx1"/>
                    </a:gs>
                    <a:gs pos="10000">
                      <a:schemeClr val="tx1"/>
                    </a:gs>
                  </a:gsLst>
                  <a:lin ang="5400000" scaled="0"/>
                </a:gradFill>
                <a:highlight>
                  <a:srgbClr val="FFFFFF"/>
                </a:highlight>
                <a:latin typeface="Consolas"/>
              </a:rPr>
              <a:t>^ ex)</a:t>
            </a:r>
          </a:p>
          <a:p>
            <a:r>
              <a:rPr lang="en-US" dirty="0">
                <a:gradFill>
                  <a:gsLst>
                    <a:gs pos="3333">
                      <a:schemeClr val="tx1"/>
                    </a:gs>
                    <a:gs pos="10000">
                      <a:schemeClr val="tx1"/>
                    </a:gs>
                  </a:gsLst>
                  <a:lin ang="5400000" scaled="0"/>
                </a:gradFill>
                <a:highlight>
                  <a:srgbClr val="FFFFFF"/>
                </a:highlight>
                <a:latin typeface="Consolas"/>
              </a:rPr>
              <a:t>        {</a:t>
            </a:r>
          </a:p>
          <a:p>
            <a:r>
              <a:rPr lang="en-US" dirty="0">
                <a:gradFill>
                  <a:gsLst>
                    <a:gs pos="3333">
                      <a:schemeClr val="tx1"/>
                    </a:gs>
                    <a:gs pos="10000">
                      <a:schemeClr val="tx1"/>
                    </a:gs>
                  </a:gsLst>
                  <a:lin ang="5400000" scaled="0"/>
                </a:gradFill>
                <a:highlight>
                  <a:srgbClr val="FFFFFF"/>
                </a:highlight>
                <a:latin typeface="Consolas"/>
              </a:rPr>
              <a:t>            </a:t>
            </a:r>
            <a:r>
              <a:rPr lang="en-US" dirty="0" err="1">
                <a:gradFill>
                  <a:gsLst>
                    <a:gs pos="3333">
                      <a:schemeClr val="tx1"/>
                    </a:gs>
                    <a:gs pos="10000">
                      <a:schemeClr val="tx1"/>
                    </a:gs>
                  </a:gsLst>
                  <a:lin ang="5400000" scaled="0"/>
                </a:gradFill>
                <a:highlight>
                  <a:srgbClr val="FFFFFF"/>
                </a:highlight>
                <a:latin typeface="Consolas"/>
              </a:rPr>
              <a:t>ErrorOccurred</a:t>
            </a:r>
            <a:r>
              <a:rPr lang="en-US" dirty="0">
                <a:gradFill>
                  <a:gsLst>
                    <a:gs pos="3333">
                      <a:schemeClr val="tx1"/>
                    </a:gs>
                    <a:gs pos="10000">
                      <a:schemeClr val="tx1"/>
                    </a:gs>
                  </a:gsLst>
                  <a:lin ang="5400000" scaled="0"/>
                </a:gradFill>
                <a:highlight>
                  <a:srgbClr val="FFFFFF"/>
                </a:highlight>
                <a:latin typeface="Consolas"/>
              </a:rPr>
              <a:t>(ex-&gt;</a:t>
            </a:r>
            <a:r>
              <a:rPr lang="en-US" dirty="0" err="1">
                <a:gradFill>
                  <a:gsLst>
                    <a:gs pos="3333">
                      <a:schemeClr val="tx1"/>
                    </a:gs>
                    <a:gs pos="10000">
                      <a:schemeClr val="tx1"/>
                    </a:gs>
                  </a:gsLst>
                  <a:lin ang="5400000" scaled="0"/>
                </a:gradFill>
                <a:highlight>
                  <a:srgbClr val="FFFFFF"/>
                </a:highlight>
                <a:latin typeface="Consolas"/>
              </a:rPr>
              <a:t>HResult</a:t>
            </a:r>
            <a:r>
              <a:rPr lang="en-US" dirty="0">
                <a:gradFill>
                  <a:gsLst>
                    <a:gs pos="3333">
                      <a:schemeClr val="tx1"/>
                    </a:gs>
                    <a:gs pos="10000">
                      <a:schemeClr val="tx1"/>
                    </a:gs>
                  </a:gsLst>
                  <a:lin ang="5400000" scaled="0"/>
                </a:gradFill>
                <a:highlight>
                  <a:srgbClr val="FFFFFF"/>
                </a:highlight>
                <a:latin typeface="Consolas"/>
              </a:rPr>
              <a:t>);</a:t>
            </a:r>
          </a:p>
          <a:p>
            <a:r>
              <a:rPr lang="en-US" dirty="0">
                <a:gradFill>
                  <a:gsLst>
                    <a:gs pos="3333">
                      <a:schemeClr val="tx1"/>
                    </a:gs>
                    <a:gs pos="10000">
                      <a:schemeClr val="tx1"/>
                    </a:gs>
                  </a:gsLst>
                  <a:lin ang="5400000" scaled="0"/>
                </a:gradFill>
                <a:highlight>
                  <a:srgbClr val="FFFFFF"/>
                </a:highlight>
                <a:latin typeface="Consolas"/>
              </a:rPr>
              <a:t>        }</a:t>
            </a:r>
          </a:p>
          <a:p>
            <a:r>
              <a:rPr lang="en-US" dirty="0">
                <a:gradFill>
                  <a:gsLst>
                    <a:gs pos="3333">
                      <a:schemeClr val="tx1"/>
                    </a:gs>
                    <a:gs pos="10000">
                      <a:schemeClr val="tx1"/>
                    </a:gs>
                  </a:gsLst>
                  <a:lin ang="5400000" scaled="0"/>
                </a:gradFill>
                <a:highlight>
                  <a:srgbClr val="FFFFFF"/>
                </a:highlight>
                <a:latin typeface="Consolas"/>
              </a:rPr>
              <a:t>    });</a:t>
            </a:r>
          </a:p>
        </p:txBody>
      </p:sp>
      <p:sp>
        <p:nvSpPr>
          <p:cNvPr id="2" name="Title 1"/>
          <p:cNvSpPr>
            <a:spLocks noGrp="1"/>
          </p:cNvSpPr>
          <p:nvPr>
            <p:ph type="title"/>
          </p:nvPr>
        </p:nvSpPr>
        <p:spPr/>
        <p:txBody>
          <a:bodyPr/>
          <a:lstStyle/>
          <a:p>
            <a:r>
              <a:rPr lang="en-US" dirty="0" smtClean="0"/>
              <a:t>Triggering sign-in</a:t>
            </a:r>
            <a:endParaRPr lang="en-US" dirty="0"/>
          </a:p>
        </p:txBody>
      </p:sp>
    </p:spTree>
    <p:extLst>
      <p:ext uri="{BB962C8B-B14F-4D97-AF65-F5344CB8AC3E}">
        <p14:creationId xmlns:p14="http://schemas.microsoft.com/office/powerpoint/2010/main" val="29798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XSTS supports federated </a:t>
            </a:r>
            <a:br>
              <a:rPr lang="en-US" dirty="0" smtClean="0"/>
            </a:br>
            <a:r>
              <a:rPr lang="en-US" dirty="0" smtClean="0"/>
              <a:t>token scenarios</a:t>
            </a:r>
          </a:p>
          <a:p>
            <a:r>
              <a:rPr lang="en-US" dirty="0" smtClean="0"/>
              <a:t>Xbox LIVE Services: Entertainment powered </a:t>
            </a:r>
            <a:br>
              <a:rPr lang="en-US" dirty="0" smtClean="0"/>
            </a:br>
            <a:r>
              <a:rPr lang="en-US" dirty="0" smtClean="0"/>
              <a:t>by the cloud</a:t>
            </a:r>
          </a:p>
          <a:p>
            <a:pPr marL="228453" lvl="2" indent="0">
              <a:buNone/>
            </a:pPr>
            <a:r>
              <a:rPr lang="en-US" dirty="0" smtClean="0"/>
              <a:t>GDC 2012 Martin </a:t>
            </a:r>
            <a:r>
              <a:rPr lang="en-US" dirty="0" err="1" smtClean="0"/>
              <a:t>Sleeman</a:t>
            </a:r>
            <a:r>
              <a:rPr lang="en-US" dirty="0" smtClean="0"/>
              <a:t>, </a:t>
            </a:r>
            <a:br>
              <a:rPr lang="en-US" dirty="0" smtClean="0"/>
            </a:br>
            <a:r>
              <a:rPr lang="en-US" dirty="0" smtClean="0"/>
              <a:t>Xbox LIVE Services</a:t>
            </a:r>
            <a:endParaRPr lang="en-US" dirty="0"/>
          </a:p>
        </p:txBody>
      </p:sp>
      <p:pic>
        <p:nvPicPr>
          <p:cNvPr id="5" name="Picture Placeholder 4"/>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1594" b="11594"/>
          <a:stretch/>
        </p:blipFill>
        <p:spPr/>
      </p:pic>
      <p:sp>
        <p:nvSpPr>
          <p:cNvPr id="4" name="Title 3"/>
          <p:cNvSpPr>
            <a:spLocks noGrp="1"/>
          </p:cNvSpPr>
          <p:nvPr>
            <p:ph type="title"/>
          </p:nvPr>
        </p:nvSpPr>
        <p:spPr/>
        <p:txBody>
          <a:bodyPr/>
          <a:lstStyle/>
          <a:p>
            <a:r>
              <a:rPr lang="en-US" smtClean="0"/>
              <a:t>But what if I have my own game server?</a:t>
            </a:r>
            <a:endParaRPr lang="en-US" dirty="0"/>
          </a:p>
        </p:txBody>
      </p:sp>
    </p:spTree>
    <p:extLst>
      <p:ext uri="{BB962C8B-B14F-4D97-AF65-F5344CB8AC3E}">
        <p14:creationId xmlns:p14="http://schemas.microsoft.com/office/powerpoint/2010/main" val="393922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33" y="3766603"/>
            <a:ext cx="1865472" cy="914400"/>
          </a:xfrm>
          <a:prstGeom prst="rect">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lIns="93232" tIns="46619" rIns="93232" bIns="46619" rtlCol="0" anchor="ctr"/>
          <a:lstStyle/>
          <a:p>
            <a:pPr algn="ctr" defTabSz="932286">
              <a:lnSpc>
                <a:spcPct val="90000"/>
              </a:lnSpc>
            </a:pPr>
            <a:r>
              <a:rPr lang="en-US" dirty="0">
                <a:gradFill>
                  <a:gsLst>
                    <a:gs pos="10417">
                      <a:schemeClr val="bg1"/>
                    </a:gs>
                    <a:gs pos="19000">
                      <a:schemeClr val="bg1"/>
                    </a:gs>
                  </a:gsLst>
                  <a:lin ang="16200000" scaled="1"/>
                </a:gradFill>
              </a:rPr>
              <a:t>Game</a:t>
            </a:r>
          </a:p>
        </p:txBody>
      </p:sp>
      <p:sp>
        <p:nvSpPr>
          <p:cNvPr id="5" name="Rectangle 4"/>
          <p:cNvSpPr/>
          <p:nvPr/>
        </p:nvSpPr>
        <p:spPr>
          <a:xfrm>
            <a:off x="1854710" y="1407798"/>
            <a:ext cx="3109118" cy="914400"/>
          </a:xfrm>
          <a:prstGeom prst="rect">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lIns="93232" tIns="46619" rIns="93232" bIns="46619" rtlCol="0" anchor="ctr"/>
          <a:lstStyle/>
          <a:p>
            <a:pPr algn="ctr" defTabSz="932286">
              <a:lnSpc>
                <a:spcPct val="90000"/>
              </a:lnSpc>
            </a:pPr>
            <a:r>
              <a:rPr lang="en-US" dirty="0" smtClean="0">
                <a:gradFill>
                  <a:gsLst>
                    <a:gs pos="10417">
                      <a:schemeClr val="bg1"/>
                    </a:gs>
                    <a:gs pos="19000">
                      <a:schemeClr val="bg1"/>
                    </a:gs>
                  </a:gsLst>
                  <a:lin ang="16200000" scaled="1"/>
                </a:gradFill>
              </a:rPr>
              <a:t>Security Token Service</a:t>
            </a:r>
          </a:p>
          <a:p>
            <a:pPr algn="ctr" defTabSz="932286">
              <a:lnSpc>
                <a:spcPct val="90000"/>
              </a:lnSpc>
            </a:pPr>
            <a:r>
              <a:rPr lang="en-US" dirty="0" smtClean="0">
                <a:gradFill>
                  <a:gsLst>
                    <a:gs pos="10417">
                      <a:schemeClr val="bg1"/>
                    </a:gs>
                    <a:gs pos="19000">
                      <a:schemeClr val="bg1"/>
                    </a:gs>
                  </a:gsLst>
                  <a:lin ang="16200000" scaled="1"/>
                </a:gradFill>
              </a:rPr>
              <a:t>(XSTS)</a:t>
            </a:r>
            <a:endParaRPr lang="en-US" dirty="0">
              <a:gradFill>
                <a:gsLst>
                  <a:gs pos="10417">
                    <a:schemeClr val="bg1"/>
                  </a:gs>
                  <a:gs pos="19000">
                    <a:schemeClr val="bg1"/>
                  </a:gs>
                </a:gsLst>
                <a:lin ang="16200000" scaled="1"/>
              </a:gradFill>
            </a:endParaRPr>
          </a:p>
        </p:txBody>
      </p:sp>
      <p:cxnSp>
        <p:nvCxnSpPr>
          <p:cNvPr id="6" name="Straight Arrow Connector 5"/>
          <p:cNvCxnSpPr/>
          <p:nvPr/>
        </p:nvCxnSpPr>
        <p:spPr>
          <a:xfrm flipV="1">
            <a:off x="3409269" y="2322198"/>
            <a:ext cx="0" cy="1444406"/>
          </a:xfrm>
          <a:prstGeom prst="straightConnector1">
            <a:avLst/>
          </a:prstGeom>
          <a:ln>
            <a:solidFill>
              <a:schemeClr val="tx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7" name="Elbow Connector 6"/>
          <p:cNvCxnSpPr/>
          <p:nvPr/>
        </p:nvCxnSpPr>
        <p:spPr>
          <a:xfrm>
            <a:off x="4963834" y="1854678"/>
            <a:ext cx="5285502" cy="2717075"/>
          </a:xfrm>
          <a:prstGeom prst="bentConnector2">
            <a:avLst/>
          </a:prstGeom>
          <a:ln>
            <a:prstDash val="dash"/>
            <a:headEnd type="triangle"/>
            <a:tailEnd type="none"/>
          </a:ln>
          <a:effectLst/>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10249331" y="2029543"/>
            <a:ext cx="519832" cy="282505"/>
          </a:xfrm>
          <a:prstGeom prst="rect">
            <a:avLst/>
          </a:prstGeom>
          <a:noFill/>
        </p:spPr>
        <p:txBody>
          <a:bodyPr wrap="none" lIns="93232" tIns="46619" rIns="93232" bIns="46619" rtlCol="0">
            <a:spAutoFit/>
          </a:bodyPr>
          <a:lstStyle/>
          <a:p>
            <a:pPr defTabSz="932286"/>
            <a:r>
              <a:rPr lang="en-US" sz="1200" dirty="0">
                <a:gradFill>
                  <a:gsLst>
                    <a:gs pos="6250">
                      <a:schemeClr val="tx1"/>
                    </a:gs>
                    <a:gs pos="19000">
                      <a:schemeClr val="tx1"/>
                    </a:gs>
                  </a:gsLst>
                  <a:lin ang="16200000" scaled="1"/>
                </a:gradFill>
              </a:rPr>
              <a:t>Trust</a:t>
            </a:r>
          </a:p>
        </p:txBody>
      </p:sp>
      <p:grpSp>
        <p:nvGrpSpPr>
          <p:cNvPr id="53" name="Group 52"/>
          <p:cNvGrpSpPr/>
          <p:nvPr/>
        </p:nvGrpSpPr>
        <p:grpSpPr>
          <a:xfrm>
            <a:off x="3501711" y="2652669"/>
            <a:ext cx="1982530" cy="973819"/>
            <a:chOff x="3367769" y="2211471"/>
            <a:chExt cx="1943052" cy="954811"/>
          </a:xfrm>
        </p:grpSpPr>
        <p:sp>
          <p:nvSpPr>
            <p:cNvPr id="12" name="Flowchart: Card 11"/>
            <p:cNvSpPr/>
            <p:nvPr/>
          </p:nvSpPr>
          <p:spPr bwMode="auto">
            <a:xfrm>
              <a:off x="3367769" y="2211471"/>
              <a:ext cx="1075430" cy="493104"/>
            </a:xfrm>
            <a:prstGeom prst="flowChartPunchedCar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91440" numCol="1" rtlCol="0" anchor="b" anchorCtr="0" compatLnSpc="1">
              <a:prstTxWarp prst="textNoShape">
                <a:avLst/>
              </a:prstTxWarp>
            </a:bodyPr>
            <a:lstStyle/>
            <a:p>
              <a:pPr algn="ctr" defTabSz="932015" fontAlgn="base">
                <a:spcBef>
                  <a:spcPct val="0"/>
                </a:spcBef>
                <a:spcAft>
                  <a:spcPct val="0"/>
                </a:spcAft>
              </a:pPr>
              <a:r>
                <a:rPr lang="en-US" sz="1100" dirty="0">
                  <a:gradFill>
                    <a:gsLst>
                      <a:gs pos="6250">
                        <a:schemeClr val="tx1"/>
                      </a:gs>
                      <a:gs pos="19000">
                        <a:schemeClr val="tx1"/>
                      </a:gs>
                    </a:gsLst>
                    <a:lin ang="16200000" scaled="1"/>
                  </a:gradFill>
                </a:rPr>
                <a:t>XSTS </a:t>
              </a:r>
              <a:r>
                <a:rPr lang="en-US" sz="1100" dirty="0" smtClean="0">
                  <a:gradFill>
                    <a:gsLst>
                      <a:gs pos="6250">
                        <a:schemeClr val="tx1"/>
                      </a:gs>
                      <a:gs pos="19000">
                        <a:schemeClr val="tx1"/>
                      </a:gs>
                    </a:gsLst>
                    <a:lin ang="16200000" scaled="1"/>
                  </a:gradFill>
                </a:rPr>
                <a:t>Token </a:t>
              </a:r>
              <a:endParaRPr lang="en-US" sz="1100" dirty="0">
                <a:gradFill>
                  <a:gsLst>
                    <a:gs pos="6250">
                      <a:schemeClr val="tx1"/>
                    </a:gs>
                    <a:gs pos="19000">
                      <a:schemeClr val="tx1"/>
                    </a:gs>
                  </a:gsLst>
                  <a:lin ang="16200000" scaled="1"/>
                </a:gradFill>
              </a:endParaRPr>
            </a:p>
          </p:txBody>
        </p:sp>
        <p:sp>
          <p:nvSpPr>
            <p:cNvPr id="14" name="Rectangle 13"/>
            <p:cNvSpPr/>
            <p:nvPr/>
          </p:nvSpPr>
          <p:spPr>
            <a:xfrm>
              <a:off x="3367769" y="2704575"/>
              <a:ext cx="1943052" cy="461707"/>
            </a:xfrm>
            <a:prstGeom prst="rect">
              <a:avLst/>
            </a:prstGeom>
          </p:spPr>
          <p:txBody>
            <a:bodyPr wrap="none" tIns="91440">
              <a:spAutoFit/>
            </a:bodyPr>
            <a:lstStyle/>
            <a:p>
              <a:pPr marL="169863" indent="-169863" defTabSz="932286">
                <a:lnSpc>
                  <a:spcPct val="90000"/>
                </a:lnSpc>
                <a:buFont typeface="+mj-lt"/>
                <a:buAutoNum type="arabicPeriod" startAt="2"/>
              </a:pPr>
              <a:r>
                <a:rPr lang="en-US" sz="1200" dirty="0">
                  <a:gradFill>
                    <a:gsLst>
                      <a:gs pos="6250">
                        <a:schemeClr val="tx1"/>
                      </a:gs>
                      <a:gs pos="19000">
                        <a:schemeClr val="tx1"/>
                      </a:gs>
                    </a:gsLst>
                    <a:lin ang="16200000" scaled="1"/>
                  </a:gradFill>
                </a:rPr>
                <a:t>Get XSTS </a:t>
              </a:r>
              <a:r>
                <a:rPr lang="en-US" sz="1200" dirty="0" smtClean="0">
                  <a:gradFill>
                    <a:gsLst>
                      <a:gs pos="6250">
                        <a:schemeClr val="tx1"/>
                      </a:gs>
                      <a:gs pos="19000">
                        <a:schemeClr val="tx1"/>
                      </a:gs>
                    </a:gsLst>
                    <a:lin ang="16200000" scaled="1"/>
                  </a:gradFill>
                </a:rPr>
                <a:t>Token</a:t>
              </a:r>
              <a:br>
                <a:rPr lang="en-US" sz="1200" dirty="0" smtClean="0">
                  <a:gradFill>
                    <a:gsLst>
                      <a:gs pos="6250">
                        <a:schemeClr val="tx1"/>
                      </a:gs>
                      <a:gs pos="19000">
                        <a:schemeClr val="tx1"/>
                      </a:gs>
                    </a:gsLst>
                    <a:lin ang="16200000" scaled="1"/>
                  </a:gradFill>
                </a:rPr>
              </a:br>
              <a:r>
                <a:rPr lang="en-US" sz="1200" dirty="0" smtClean="0">
                  <a:gradFill>
                    <a:gsLst>
                      <a:gs pos="6250">
                        <a:schemeClr val="tx1"/>
                      </a:gs>
                      <a:gs pos="19000">
                        <a:schemeClr val="tx1"/>
                      </a:gs>
                    </a:gsLst>
                    <a:lin ang="16200000" scaled="1"/>
                  </a:gradFill>
                </a:rPr>
                <a:t>(for your cloud service)</a:t>
              </a:r>
              <a:endParaRPr lang="en-US" sz="1200" dirty="0">
                <a:gradFill>
                  <a:gsLst>
                    <a:gs pos="6250">
                      <a:schemeClr val="tx1"/>
                    </a:gs>
                    <a:gs pos="19000">
                      <a:schemeClr val="tx1"/>
                    </a:gs>
                  </a:gsLst>
                  <a:lin ang="16200000" scaled="1"/>
                </a:gradFill>
              </a:endParaRPr>
            </a:p>
          </p:txBody>
        </p:sp>
      </p:grpSp>
      <p:grpSp>
        <p:nvGrpSpPr>
          <p:cNvPr id="54" name="Group 53"/>
          <p:cNvGrpSpPr/>
          <p:nvPr/>
        </p:nvGrpSpPr>
        <p:grpSpPr>
          <a:xfrm>
            <a:off x="5456237" y="4352245"/>
            <a:ext cx="1629415" cy="973817"/>
            <a:chOff x="5298717" y="4130795"/>
            <a:chExt cx="1596968" cy="954809"/>
          </a:xfrm>
        </p:grpSpPr>
        <p:sp>
          <p:nvSpPr>
            <p:cNvPr id="10" name="TextBox 9"/>
            <p:cNvSpPr txBox="1"/>
            <p:nvPr/>
          </p:nvSpPr>
          <p:spPr>
            <a:xfrm>
              <a:off x="5298717" y="4623898"/>
              <a:ext cx="1596968" cy="461706"/>
            </a:xfrm>
            <a:prstGeom prst="rect">
              <a:avLst/>
            </a:prstGeom>
            <a:noFill/>
          </p:spPr>
          <p:txBody>
            <a:bodyPr wrap="square" tIns="91440" rtlCol="0">
              <a:spAutoFit/>
            </a:bodyPr>
            <a:lstStyle/>
            <a:p>
              <a:pPr marL="169863" indent="-169863" defTabSz="932286">
                <a:lnSpc>
                  <a:spcPct val="90000"/>
                </a:lnSpc>
              </a:pPr>
              <a:r>
                <a:rPr lang="en-US" sz="1200" dirty="0" smtClean="0">
                  <a:gradFill>
                    <a:gsLst>
                      <a:gs pos="6250">
                        <a:schemeClr val="tx1"/>
                      </a:gs>
                      <a:gs pos="19000">
                        <a:schemeClr val="tx1"/>
                      </a:gs>
                    </a:gsLst>
                    <a:lin ang="16200000" scaled="1"/>
                  </a:gradFill>
                </a:rPr>
                <a:t>3. Send XSTS Token to access services</a:t>
              </a:r>
              <a:endParaRPr lang="en-US" sz="1200" dirty="0">
                <a:gradFill>
                  <a:gsLst>
                    <a:gs pos="6250">
                      <a:schemeClr val="tx1"/>
                    </a:gs>
                    <a:gs pos="19000">
                      <a:schemeClr val="tx1"/>
                    </a:gs>
                  </a:gsLst>
                  <a:lin ang="16200000" scaled="1"/>
                </a:gradFill>
              </a:endParaRPr>
            </a:p>
          </p:txBody>
        </p:sp>
        <p:sp>
          <p:nvSpPr>
            <p:cNvPr id="16" name="Flowchart: Card 15"/>
            <p:cNvSpPr/>
            <p:nvPr/>
          </p:nvSpPr>
          <p:spPr bwMode="auto">
            <a:xfrm>
              <a:off x="5298717" y="4130795"/>
              <a:ext cx="1075430" cy="493103"/>
            </a:xfrm>
            <a:prstGeom prst="flowChartPunchedCar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91440" numCol="1" rtlCol="0" anchor="b" anchorCtr="0" compatLnSpc="1">
              <a:prstTxWarp prst="textNoShape">
                <a:avLst/>
              </a:prstTxWarp>
            </a:bodyPr>
            <a:lstStyle/>
            <a:p>
              <a:pPr algn="ctr" defTabSz="932015" fontAlgn="base">
                <a:spcBef>
                  <a:spcPct val="0"/>
                </a:spcBef>
                <a:spcAft>
                  <a:spcPct val="0"/>
                </a:spcAft>
              </a:pPr>
              <a:r>
                <a:rPr lang="en-US" sz="1100" dirty="0">
                  <a:gradFill>
                    <a:gsLst>
                      <a:gs pos="6250">
                        <a:schemeClr val="tx1"/>
                      </a:gs>
                      <a:gs pos="19000">
                        <a:schemeClr val="tx1"/>
                      </a:gs>
                    </a:gsLst>
                    <a:lin ang="16200000" scaled="1"/>
                  </a:gradFill>
                </a:rPr>
                <a:t>XSTS </a:t>
              </a:r>
              <a:r>
                <a:rPr lang="en-US" sz="1100" dirty="0" smtClean="0">
                  <a:gradFill>
                    <a:gsLst>
                      <a:gs pos="6250">
                        <a:schemeClr val="tx1"/>
                      </a:gs>
                      <a:gs pos="19000">
                        <a:schemeClr val="tx1"/>
                      </a:gs>
                    </a:gsLst>
                    <a:lin ang="16200000" scaled="1"/>
                  </a:gradFill>
                </a:rPr>
                <a:t>token </a:t>
              </a:r>
              <a:endParaRPr lang="en-US" sz="1100" dirty="0">
                <a:gradFill>
                  <a:gsLst>
                    <a:gs pos="6250">
                      <a:schemeClr val="tx1"/>
                    </a:gs>
                    <a:gs pos="19000">
                      <a:schemeClr val="tx1"/>
                    </a:gs>
                  </a:gsLst>
                  <a:lin ang="16200000" scaled="1"/>
                </a:gradFill>
              </a:endParaRPr>
            </a:p>
          </p:txBody>
        </p: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44" y="2618426"/>
            <a:ext cx="4509397" cy="354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595563" y="4884818"/>
            <a:ext cx="1729769" cy="973818"/>
            <a:chOff x="836612" y="3570951"/>
            <a:chExt cx="1695322" cy="954811"/>
          </a:xfrm>
        </p:grpSpPr>
        <p:sp>
          <p:nvSpPr>
            <p:cNvPr id="20" name="TextBox 19"/>
            <p:cNvSpPr txBox="1"/>
            <p:nvPr/>
          </p:nvSpPr>
          <p:spPr>
            <a:xfrm>
              <a:off x="836612" y="4064055"/>
              <a:ext cx="1695322" cy="461707"/>
            </a:xfrm>
            <a:prstGeom prst="rect">
              <a:avLst/>
            </a:prstGeom>
            <a:noFill/>
          </p:spPr>
          <p:txBody>
            <a:bodyPr wrap="none" tIns="91440" rtlCol="0">
              <a:spAutoFit/>
            </a:bodyPr>
            <a:lstStyle/>
            <a:p>
              <a:pPr marL="169863" indent="-169863" defTabSz="932286">
                <a:lnSpc>
                  <a:spcPct val="90000"/>
                </a:lnSpc>
                <a:buFontTx/>
                <a:buAutoNum type="arabicPeriod"/>
              </a:pPr>
              <a:r>
                <a:rPr lang="en-US" sz="1200" dirty="0">
                  <a:gradFill>
                    <a:gsLst>
                      <a:gs pos="6250">
                        <a:schemeClr val="tx1"/>
                      </a:gs>
                      <a:gs pos="19000">
                        <a:schemeClr val="tx1"/>
                      </a:gs>
                    </a:gsLst>
                    <a:lin ang="16200000" scaled="1"/>
                  </a:gradFill>
                </a:rPr>
                <a:t>Authenticate </a:t>
              </a:r>
              <a:r>
                <a:rPr lang="en-US" sz="1200" dirty="0" smtClean="0">
                  <a:gradFill>
                    <a:gsLst>
                      <a:gs pos="6250">
                        <a:schemeClr val="tx1"/>
                      </a:gs>
                      <a:gs pos="19000">
                        <a:schemeClr val="tx1"/>
                      </a:gs>
                    </a:gsLst>
                    <a:lin ang="16200000" scaled="1"/>
                  </a:gradFill>
                </a:rPr>
                <a:t/>
              </a:r>
              <a:br>
                <a:rPr lang="en-US" sz="1200" dirty="0" smtClean="0">
                  <a:gradFill>
                    <a:gsLst>
                      <a:gs pos="6250">
                        <a:schemeClr val="tx1"/>
                      </a:gs>
                      <a:gs pos="19000">
                        <a:schemeClr val="tx1"/>
                      </a:gs>
                    </a:gsLst>
                    <a:lin ang="16200000" scaled="1"/>
                  </a:gradFill>
                </a:rPr>
              </a:br>
              <a:r>
                <a:rPr lang="en-US" sz="1200" dirty="0" smtClean="0">
                  <a:gradFill>
                    <a:gsLst>
                      <a:gs pos="6250">
                        <a:schemeClr val="tx1"/>
                      </a:gs>
                      <a:gs pos="19000">
                        <a:schemeClr val="tx1"/>
                      </a:gs>
                    </a:gsLst>
                    <a:lin ang="16200000" scaled="1"/>
                  </a:gradFill>
                </a:rPr>
                <a:t>(</a:t>
              </a:r>
              <a:r>
                <a:rPr lang="en-US" sz="1200" dirty="0">
                  <a:gradFill>
                    <a:gsLst>
                      <a:gs pos="6250">
                        <a:schemeClr val="tx1"/>
                      </a:gs>
                      <a:gs pos="19000">
                        <a:schemeClr val="tx1"/>
                      </a:gs>
                    </a:gsLst>
                    <a:lin ang="16200000" scaled="1"/>
                  </a:gradFill>
                </a:rPr>
                <a:t>prove your identity)</a:t>
              </a:r>
            </a:p>
          </p:txBody>
        </p:sp>
        <p:sp>
          <p:nvSpPr>
            <p:cNvPr id="23" name="Flowchart: Card 22"/>
            <p:cNvSpPr/>
            <p:nvPr/>
          </p:nvSpPr>
          <p:spPr bwMode="auto">
            <a:xfrm>
              <a:off x="836612" y="3570951"/>
              <a:ext cx="1075429" cy="493104"/>
            </a:xfrm>
            <a:prstGeom prst="flowChartPunchedCar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91440" numCol="1" rtlCol="0" anchor="b" anchorCtr="0" compatLnSpc="1">
              <a:prstTxWarp prst="textNoShape">
                <a:avLst/>
              </a:prstTxWarp>
            </a:bodyPr>
            <a:lstStyle/>
            <a:p>
              <a:pPr algn="ctr" defTabSz="932015" fontAlgn="base">
                <a:spcBef>
                  <a:spcPct val="0"/>
                </a:spcBef>
                <a:spcAft>
                  <a:spcPct val="0"/>
                </a:spcAft>
              </a:pPr>
              <a:r>
                <a:rPr lang="en-US" sz="1100" dirty="0">
                  <a:gradFill>
                    <a:gsLst>
                      <a:gs pos="6250">
                        <a:schemeClr val="tx1"/>
                      </a:gs>
                      <a:gs pos="19000">
                        <a:schemeClr val="tx1"/>
                      </a:gs>
                    </a:gsLst>
                    <a:lin ang="16200000" scaled="1"/>
                  </a:gradFill>
                </a:rPr>
                <a:t>RPS ticket</a:t>
              </a:r>
            </a:p>
          </p:txBody>
        </p:sp>
      </p:grpSp>
      <p:sp>
        <p:nvSpPr>
          <p:cNvPr id="44" name="Rectangle 43"/>
          <p:cNvSpPr/>
          <p:nvPr/>
        </p:nvSpPr>
        <p:spPr>
          <a:xfrm>
            <a:off x="274637" y="3766603"/>
            <a:ext cx="1416632" cy="914400"/>
          </a:xfrm>
          <a:prstGeom prst="rect">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lIns="93232" tIns="46619" rIns="93232" bIns="46619" rtlCol="0" anchor="ctr"/>
          <a:lstStyle/>
          <a:p>
            <a:pPr algn="ctr" defTabSz="932286">
              <a:lnSpc>
                <a:spcPct val="90000"/>
              </a:lnSpc>
            </a:pPr>
            <a:r>
              <a:rPr lang="en-US" dirty="0">
                <a:gradFill>
                  <a:gsLst>
                    <a:gs pos="10417">
                      <a:schemeClr val="bg1"/>
                    </a:gs>
                    <a:gs pos="19000">
                      <a:schemeClr val="bg1"/>
                    </a:gs>
                  </a:gsLst>
                  <a:lin ang="16200000" scaled="1"/>
                </a:gradFill>
              </a:rPr>
              <a:t>MSA</a:t>
            </a:r>
          </a:p>
        </p:txBody>
      </p:sp>
      <p:cxnSp>
        <p:nvCxnSpPr>
          <p:cNvPr id="45" name="Straight Arrow Connector 44"/>
          <p:cNvCxnSpPr/>
          <p:nvPr/>
        </p:nvCxnSpPr>
        <p:spPr>
          <a:xfrm rot="5400000" flipV="1">
            <a:off x="2082180" y="3845535"/>
            <a:ext cx="0" cy="756536"/>
          </a:xfrm>
          <a:prstGeom prst="straightConnector1">
            <a:avLst/>
          </a:prstGeom>
          <a:ln>
            <a:solidFill>
              <a:schemeClr val="tx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4342004" y="4223802"/>
            <a:ext cx="3428872" cy="2"/>
          </a:xfrm>
          <a:prstGeom prst="straightConnector1">
            <a:avLst/>
          </a:prstGeom>
          <a:ln>
            <a:solidFill>
              <a:schemeClr val="tx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5471891" y="3873393"/>
            <a:ext cx="1036953" cy="251123"/>
          </a:xfrm>
          <a:prstGeom prst="rect">
            <a:avLst/>
          </a:prstGeom>
          <a:noFill/>
        </p:spPr>
        <p:txBody>
          <a:bodyPr wrap="none" lIns="0" tIns="0" rIns="0" bIns="0" rtlCol="0">
            <a:spAutoFit/>
          </a:bodyPr>
          <a:lstStyle/>
          <a:p>
            <a:pPr defTabSz="932286"/>
            <a:r>
              <a:rPr lang="en-US" sz="1600" dirty="0">
                <a:gradFill>
                  <a:gsLst>
                    <a:gs pos="6250">
                      <a:schemeClr val="tx1"/>
                    </a:gs>
                    <a:gs pos="19000">
                      <a:schemeClr val="tx1"/>
                    </a:gs>
                  </a:gsLst>
                  <a:lin ang="16200000" scaled="1"/>
                </a:gradFill>
              </a:rPr>
              <a:t>REST/JSON</a:t>
            </a:r>
          </a:p>
        </p:txBody>
      </p:sp>
      <p:sp>
        <p:nvSpPr>
          <p:cNvPr id="28" name="Title 1"/>
          <p:cNvSpPr>
            <a:spLocks noGrp="1"/>
          </p:cNvSpPr>
          <p:nvPr>
            <p:ph type="title"/>
          </p:nvPr>
        </p:nvSpPr>
        <p:spPr/>
        <p:txBody>
          <a:bodyPr/>
          <a:lstStyle/>
          <a:p>
            <a:r>
              <a:rPr lang="en-US" dirty="0"/>
              <a:t>Federated authentication process</a:t>
            </a:r>
          </a:p>
        </p:txBody>
      </p:sp>
      <p:grpSp>
        <p:nvGrpSpPr>
          <p:cNvPr id="13" name="Group 12"/>
          <p:cNvGrpSpPr/>
          <p:nvPr/>
        </p:nvGrpSpPr>
        <p:grpSpPr>
          <a:xfrm>
            <a:off x="7770876" y="2618426"/>
            <a:ext cx="4390962" cy="2062577"/>
            <a:chOff x="7770876" y="2618426"/>
            <a:chExt cx="4390962" cy="2062577"/>
          </a:xfrm>
        </p:grpSpPr>
        <p:sp>
          <p:nvSpPr>
            <p:cNvPr id="24" name="Rectangle 23"/>
            <p:cNvSpPr/>
            <p:nvPr/>
          </p:nvSpPr>
          <p:spPr>
            <a:xfrm>
              <a:off x="7770876" y="2618426"/>
              <a:ext cx="4390962" cy="2062577"/>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tIns="146304" rtlCol="0" anchor="t"/>
            <a:lstStyle/>
            <a:p>
              <a:pPr algn="ctr" defTabSz="932468">
                <a:lnSpc>
                  <a:spcPct val="90000"/>
                </a:lnSpc>
              </a:pPr>
              <a:r>
                <a:rPr lang="en-US" sz="2000" dirty="0">
                  <a:gradFill>
                    <a:gsLst>
                      <a:gs pos="23333">
                        <a:schemeClr val="bg1"/>
                      </a:gs>
                      <a:gs pos="39000">
                        <a:schemeClr val="bg1"/>
                      </a:gs>
                    </a:gsLst>
                    <a:lin ang="16200000" scaled="0"/>
                  </a:gradFill>
                </a:rPr>
                <a:t>Your </a:t>
              </a:r>
              <a:r>
                <a:rPr lang="en-US" sz="2000" dirty="0" smtClean="0">
                  <a:gradFill>
                    <a:gsLst>
                      <a:gs pos="23333">
                        <a:schemeClr val="bg1"/>
                      </a:gs>
                      <a:gs pos="39000">
                        <a:schemeClr val="bg1"/>
                      </a:gs>
                    </a:gsLst>
                    <a:lin ang="16200000" scaled="0"/>
                  </a:gradFill>
                </a:rPr>
                <a:t>cloud service</a:t>
              </a:r>
              <a:endParaRPr lang="en-US" sz="2000" dirty="0">
                <a:gradFill>
                  <a:gsLst>
                    <a:gs pos="23333">
                      <a:schemeClr val="bg1"/>
                    </a:gs>
                    <a:gs pos="39000">
                      <a:schemeClr val="bg1"/>
                    </a:gs>
                  </a:gsLst>
                  <a:lin ang="16200000" scaled="0"/>
                </a:gradFill>
              </a:endParaRPr>
            </a:p>
          </p:txBody>
        </p:sp>
        <p:cxnSp>
          <p:nvCxnSpPr>
            <p:cNvPr id="27" name="Straight Arrow Connector 26"/>
            <p:cNvCxnSpPr/>
            <p:nvPr/>
          </p:nvCxnSpPr>
          <p:spPr>
            <a:xfrm flipH="1">
              <a:off x="9637734" y="3867901"/>
              <a:ext cx="568984" cy="0"/>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25" name="Rectangle 24"/>
            <p:cNvSpPr/>
            <p:nvPr/>
          </p:nvSpPr>
          <p:spPr>
            <a:xfrm>
              <a:off x="8006027" y="3268662"/>
              <a:ext cx="1628432" cy="119847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32468">
                <a:lnSpc>
                  <a:spcPct val="90000"/>
                </a:lnSpc>
              </a:pPr>
              <a:r>
                <a:rPr lang="en-US" sz="1400" dirty="0">
                  <a:gradFill>
                    <a:gsLst>
                      <a:gs pos="23333">
                        <a:schemeClr val="bg1"/>
                      </a:gs>
                      <a:gs pos="39000">
                        <a:schemeClr val="bg1"/>
                      </a:gs>
                    </a:gsLst>
                    <a:lin ang="16200000" scaled="0"/>
                  </a:gradFill>
                </a:rPr>
                <a:t>Policy </a:t>
              </a:r>
              <a:r>
                <a:rPr lang="en-US" sz="1400" dirty="0" smtClean="0">
                  <a:gradFill>
                    <a:gsLst>
                      <a:gs pos="23333">
                        <a:schemeClr val="bg1"/>
                      </a:gs>
                      <a:gs pos="39000">
                        <a:schemeClr val="bg1"/>
                      </a:gs>
                    </a:gsLst>
                    <a:lin ang="16200000" scaled="0"/>
                  </a:gradFill>
                </a:rPr>
                <a:t>enforcement</a:t>
              </a:r>
              <a:endParaRPr lang="en-US" sz="1400" dirty="0">
                <a:gradFill>
                  <a:gsLst>
                    <a:gs pos="23333">
                      <a:schemeClr val="bg1"/>
                    </a:gs>
                    <a:gs pos="39000">
                      <a:schemeClr val="bg1"/>
                    </a:gs>
                  </a:gsLst>
                  <a:lin ang="16200000" scaled="0"/>
                </a:gradFill>
              </a:endParaRPr>
            </a:p>
          </p:txBody>
        </p:sp>
        <p:sp>
          <p:nvSpPr>
            <p:cNvPr id="26" name="Rectangle 25"/>
            <p:cNvSpPr/>
            <p:nvPr/>
          </p:nvSpPr>
          <p:spPr>
            <a:xfrm>
              <a:off x="10209993" y="3268662"/>
              <a:ext cx="1507698" cy="906851"/>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32468">
                <a:lnSpc>
                  <a:spcPct val="90000"/>
                </a:lnSpc>
              </a:pPr>
              <a:r>
                <a:rPr lang="en-US" sz="1400" dirty="0">
                  <a:gradFill>
                    <a:gsLst>
                      <a:gs pos="23333">
                        <a:schemeClr val="bg1"/>
                      </a:gs>
                      <a:gs pos="39000">
                        <a:schemeClr val="bg1"/>
                      </a:gs>
                    </a:gsLst>
                    <a:lin ang="16200000" scaled="0"/>
                  </a:gradFill>
                </a:rPr>
                <a:t>Services</a:t>
              </a:r>
            </a:p>
          </p:txBody>
        </p:sp>
        <p:sp>
          <p:nvSpPr>
            <p:cNvPr id="29" name="Rectangle 28"/>
            <p:cNvSpPr/>
            <p:nvPr/>
          </p:nvSpPr>
          <p:spPr>
            <a:xfrm>
              <a:off x="10418989" y="3560289"/>
              <a:ext cx="1507698" cy="906851"/>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32468">
                <a:lnSpc>
                  <a:spcPct val="90000"/>
                </a:lnSpc>
              </a:pPr>
              <a:r>
                <a:rPr lang="en-US" sz="1400" dirty="0">
                  <a:gradFill>
                    <a:gsLst>
                      <a:gs pos="23333">
                        <a:schemeClr val="bg1"/>
                      </a:gs>
                      <a:gs pos="39000">
                        <a:schemeClr val="bg1"/>
                      </a:gs>
                    </a:gsLst>
                    <a:lin ang="16200000" scaled="0"/>
                  </a:gradFill>
                </a:rPr>
                <a:t>Services</a:t>
              </a:r>
            </a:p>
          </p:txBody>
        </p:sp>
      </p:grpSp>
    </p:spTree>
    <p:extLst>
      <p:ext uri="{BB962C8B-B14F-4D97-AF65-F5344CB8AC3E}">
        <p14:creationId xmlns:p14="http://schemas.microsoft.com/office/powerpoint/2010/main" val="1017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Key stages of stuff</a:t>
            </a:r>
          </a:p>
          <a:p>
            <a:pPr marL="228453" lvl="2" indent="0">
              <a:buNone/>
            </a:pPr>
            <a:r>
              <a:rPr lang="en-US" sz="2800" dirty="0" smtClean="0"/>
              <a:t>What stuff have I bought?</a:t>
            </a:r>
          </a:p>
          <a:p>
            <a:pPr marL="228453" lvl="2" indent="0">
              <a:buNone/>
            </a:pPr>
            <a:r>
              <a:rPr lang="en-US" sz="2800" dirty="0" smtClean="0"/>
              <a:t>What stuff can I buy?</a:t>
            </a:r>
          </a:p>
          <a:p>
            <a:pPr marL="228453" lvl="2" indent="0">
              <a:buNone/>
            </a:pPr>
            <a:r>
              <a:rPr lang="en-US" sz="2800" dirty="0" smtClean="0"/>
              <a:t>Buy some stuff</a:t>
            </a:r>
          </a:p>
          <a:p>
            <a:pPr marL="228453" lvl="2" indent="0">
              <a:buNone/>
            </a:pPr>
            <a:r>
              <a:rPr lang="en-US" sz="2800" dirty="0" smtClean="0"/>
              <a:t>Download some stuff</a:t>
            </a:r>
          </a:p>
          <a:p>
            <a:pPr marL="228453" lvl="2" indent="0">
              <a:buNone/>
            </a:pPr>
            <a:r>
              <a:rPr lang="en-US" sz="2800" dirty="0" smtClean="0"/>
              <a:t>Use stuff that I bought</a:t>
            </a:r>
            <a:endParaRPr lang="en-US" sz="2800" dirty="0"/>
          </a:p>
        </p:txBody>
      </p:sp>
      <p:pic>
        <p:nvPicPr>
          <p:cNvPr id="5" name="Picture Placeholder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801" r="21801"/>
          <a:stretch>
            <a:fillRect/>
          </a:stretch>
        </p:blipFill>
        <p:spPr/>
      </p:pic>
      <p:sp>
        <p:nvSpPr>
          <p:cNvPr id="4" name="Title 3"/>
          <p:cNvSpPr>
            <a:spLocks noGrp="1"/>
          </p:cNvSpPr>
          <p:nvPr>
            <p:ph type="title"/>
          </p:nvPr>
        </p:nvSpPr>
        <p:spPr/>
        <p:txBody>
          <a:bodyPr/>
          <a:lstStyle/>
          <a:p>
            <a:r>
              <a:rPr lang="en-US" smtClean="0"/>
              <a:t>In-app DLC</a:t>
            </a:r>
            <a:endParaRPr lang="en-US" dirty="0"/>
          </a:p>
        </p:txBody>
      </p:sp>
    </p:spTree>
    <p:extLst>
      <p:ext uri="{BB962C8B-B14F-4D97-AF65-F5344CB8AC3E}">
        <p14:creationId xmlns:p14="http://schemas.microsoft.com/office/powerpoint/2010/main" val="106944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Xbox LIVE</a:t>
            </a:r>
          </a:p>
          <a:p>
            <a:r>
              <a:rPr lang="en-US" dirty="0" smtClean="0"/>
              <a:t>What’s in the SDK?</a:t>
            </a:r>
          </a:p>
          <a:p>
            <a:r>
              <a:rPr lang="en-US" dirty="0" smtClean="0"/>
              <a:t>Architecture</a:t>
            </a:r>
          </a:p>
          <a:p>
            <a:r>
              <a:rPr lang="en-US" dirty="0" smtClean="0"/>
              <a:t>Demos!</a:t>
            </a:r>
          </a:p>
          <a:p>
            <a:r>
              <a:rPr lang="en-US" dirty="0" smtClean="0"/>
              <a:t>Questions</a:t>
            </a:r>
          </a:p>
          <a:p>
            <a:endParaRPr lang="en-US" dirty="0"/>
          </a:p>
        </p:txBody>
      </p:sp>
      <p:sp>
        <p:nvSpPr>
          <p:cNvPr id="3" name="Text Placeholder 2"/>
          <p:cNvSpPr>
            <a:spLocks noGrp="1"/>
          </p:cNvSpPr>
          <p:nvPr>
            <p:ph type="body" sz="quarter" idx="11"/>
          </p:nvPr>
        </p:nvSpPr>
        <p:spPr/>
        <p:txBody>
          <a:bodyPr/>
          <a:lstStyle/>
          <a:p>
            <a:r>
              <a:rPr lang="en-US" dirty="0" smtClean="0"/>
              <a:t>These are the voyages of the Xbox LIVE on Windows 8 SDK. Its mission, to find the longest names possible for products </a:t>
            </a:r>
            <a:br>
              <a:rPr lang="en-US" dirty="0" smtClean="0"/>
            </a:br>
            <a:r>
              <a:rPr lang="en-US" dirty="0" smtClean="0"/>
              <a:t>and features.</a:t>
            </a:r>
          </a:p>
          <a:p>
            <a:endParaRPr lang="en-US" dirty="0"/>
          </a:p>
        </p:txBody>
      </p:sp>
      <p:sp>
        <p:nvSpPr>
          <p:cNvPr id="4" name="Title 3"/>
          <p:cNvSpPr>
            <a:spLocks noGrp="1"/>
          </p:cNvSpPr>
          <p:nvPr>
            <p:ph type="title"/>
          </p:nvPr>
        </p:nvSpPr>
        <p:spPr/>
        <p:txBody>
          <a:bodyPr/>
          <a:lstStyle/>
          <a:p>
            <a:r>
              <a:rPr lang="en-US" smtClean="0"/>
              <a:t>What am I going to talk about?</a:t>
            </a:r>
            <a:endParaRPr lang="en-US" dirty="0"/>
          </a:p>
        </p:txBody>
      </p:sp>
    </p:spTree>
    <p:extLst>
      <p:ext uri="{BB962C8B-B14F-4D97-AF65-F5344CB8AC3E}">
        <p14:creationId xmlns:p14="http://schemas.microsoft.com/office/powerpoint/2010/main" val="69949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Find and display the latest offers</a:t>
            </a:r>
          </a:p>
          <a:p>
            <a:r>
              <a:rPr lang="en-US" dirty="0" smtClean="0"/>
              <a:t>We provide the data, you provide </a:t>
            </a:r>
            <a:br>
              <a:rPr lang="en-US" dirty="0" smtClean="0"/>
            </a:br>
            <a:r>
              <a:rPr lang="en-US" dirty="0" smtClean="0"/>
              <a:t>the sparkle</a:t>
            </a:r>
          </a:p>
          <a:p>
            <a:r>
              <a:rPr lang="en-US" dirty="0" smtClean="0"/>
              <a:t>Xbox Games app also provides </a:t>
            </a:r>
            <a:br>
              <a:rPr lang="en-US" dirty="0" smtClean="0"/>
            </a:br>
            <a:r>
              <a:rPr lang="en-US" dirty="0" smtClean="0"/>
              <a:t>a portal for purchase</a:t>
            </a:r>
            <a:endParaRPr lang="en-US" dirty="0"/>
          </a:p>
        </p:txBody>
      </p:sp>
      <p:sp>
        <p:nvSpPr>
          <p:cNvPr id="3" name="Text Placeholder 2"/>
          <p:cNvSpPr>
            <a:spLocks noGrp="1"/>
          </p:cNvSpPr>
          <p:nvPr>
            <p:ph type="body" sz="quarter" idx="11"/>
          </p:nvPr>
        </p:nvSpPr>
        <p:spPr>
          <a:xfrm>
            <a:off x="274638" y="2125663"/>
            <a:ext cx="3019280" cy="4572000"/>
          </a:xfrm>
        </p:spPr>
        <p:txBody>
          <a:bodyPr/>
          <a:lstStyle/>
          <a:p>
            <a:r>
              <a:rPr lang="en-US" dirty="0" smtClean="0"/>
              <a:t>I want your money.</a:t>
            </a:r>
            <a:endParaRPr lang="en-US" dirty="0"/>
          </a:p>
        </p:txBody>
      </p:sp>
      <p:sp>
        <p:nvSpPr>
          <p:cNvPr id="4" name="Title 3"/>
          <p:cNvSpPr>
            <a:spLocks noGrp="1"/>
          </p:cNvSpPr>
          <p:nvPr>
            <p:ph type="title"/>
          </p:nvPr>
        </p:nvSpPr>
        <p:spPr/>
        <p:txBody>
          <a:bodyPr/>
          <a:lstStyle/>
          <a:p>
            <a:r>
              <a:rPr lang="en-US" smtClean="0"/>
              <a:t>Show your stuff for sale</a:t>
            </a:r>
            <a:endParaRPr lang="en-US" dirty="0"/>
          </a:p>
        </p:txBody>
      </p:sp>
    </p:spTree>
    <p:extLst>
      <p:ext uri="{BB962C8B-B14F-4D97-AF65-F5344CB8AC3E}">
        <p14:creationId xmlns:p14="http://schemas.microsoft.com/office/powerpoint/2010/main" val="16957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Demo</a:t>
            </a:r>
            <a:endParaRPr lang="en-US" dirty="0"/>
          </a:p>
        </p:txBody>
      </p:sp>
      <p:sp>
        <p:nvSpPr>
          <p:cNvPr id="4" name="Title 3"/>
          <p:cNvSpPr>
            <a:spLocks noGrp="1"/>
          </p:cNvSpPr>
          <p:nvPr>
            <p:ph type="title"/>
          </p:nvPr>
        </p:nvSpPr>
        <p:spPr/>
        <p:txBody>
          <a:bodyPr/>
          <a:lstStyle/>
          <a:p>
            <a:r>
              <a:rPr lang="en-US" smtClean="0"/>
              <a:t>Enumeration</a:t>
            </a:r>
            <a:endParaRPr lang="en-US" dirty="0"/>
          </a:p>
        </p:txBody>
      </p:sp>
    </p:spTree>
    <p:extLst>
      <p:ext uri="{BB962C8B-B14F-4D97-AF65-F5344CB8AC3E}">
        <p14:creationId xmlns:p14="http://schemas.microsoft.com/office/powerpoint/2010/main" val="40378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One call is all it takes</a:t>
            </a:r>
          </a:p>
          <a:p>
            <a:r>
              <a:rPr lang="en-US" dirty="0" smtClean="0"/>
              <a:t>Like sign-in, the trick is in handling </a:t>
            </a:r>
            <a:br>
              <a:rPr lang="en-US" dirty="0" smtClean="0"/>
            </a:br>
            <a:r>
              <a:rPr lang="en-US" dirty="0" smtClean="0"/>
              <a:t>the result</a:t>
            </a:r>
          </a:p>
          <a:p>
            <a:r>
              <a:rPr lang="en-US" dirty="0" smtClean="0"/>
              <a:t>In-app experience but can fail over to Xbox Games for some conditions</a:t>
            </a:r>
            <a:endParaRPr lang="en-US" dirty="0"/>
          </a:p>
        </p:txBody>
      </p:sp>
      <p:sp>
        <p:nvSpPr>
          <p:cNvPr id="3" name="Text Placeholder 2"/>
          <p:cNvSpPr>
            <a:spLocks noGrp="1"/>
          </p:cNvSpPr>
          <p:nvPr>
            <p:ph type="body" sz="quarter" idx="11"/>
          </p:nvPr>
        </p:nvSpPr>
        <p:spPr/>
        <p:txBody>
          <a:bodyPr/>
          <a:lstStyle/>
          <a:p>
            <a:r>
              <a:rPr lang="en-US" smtClean="0"/>
              <a:t>Give me!</a:t>
            </a:r>
            <a:endParaRPr lang="en-US" dirty="0"/>
          </a:p>
        </p:txBody>
      </p:sp>
      <p:sp>
        <p:nvSpPr>
          <p:cNvPr id="4" name="Title 3"/>
          <p:cNvSpPr>
            <a:spLocks noGrp="1"/>
          </p:cNvSpPr>
          <p:nvPr>
            <p:ph type="title"/>
          </p:nvPr>
        </p:nvSpPr>
        <p:spPr/>
        <p:txBody>
          <a:bodyPr/>
          <a:lstStyle/>
          <a:p>
            <a:r>
              <a:rPr lang="en-US" smtClean="0"/>
              <a:t>Buy some stuff</a:t>
            </a:r>
            <a:endParaRPr lang="en-US" dirty="0"/>
          </a:p>
        </p:txBody>
      </p:sp>
    </p:spTree>
    <p:extLst>
      <p:ext uri="{BB962C8B-B14F-4D97-AF65-F5344CB8AC3E}">
        <p14:creationId xmlns:p14="http://schemas.microsoft.com/office/powerpoint/2010/main" val="20635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Demo</a:t>
            </a:r>
            <a:endParaRPr lang="en-US" dirty="0"/>
          </a:p>
        </p:txBody>
      </p:sp>
      <p:sp>
        <p:nvSpPr>
          <p:cNvPr id="4" name="Title 3"/>
          <p:cNvSpPr>
            <a:spLocks noGrp="1"/>
          </p:cNvSpPr>
          <p:nvPr>
            <p:ph type="title"/>
          </p:nvPr>
        </p:nvSpPr>
        <p:spPr/>
        <p:txBody>
          <a:bodyPr/>
          <a:lstStyle/>
          <a:p>
            <a:r>
              <a:rPr lang="en-US" smtClean="0"/>
              <a:t>Commerce</a:t>
            </a:r>
            <a:endParaRPr lang="en-US" dirty="0"/>
          </a:p>
        </p:txBody>
      </p:sp>
    </p:spTree>
    <p:extLst>
      <p:ext uri="{BB962C8B-B14F-4D97-AF65-F5344CB8AC3E}">
        <p14:creationId xmlns:p14="http://schemas.microsoft.com/office/powerpoint/2010/main" val="40378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We return validated receipts, </a:t>
            </a:r>
            <a:br>
              <a:rPr lang="en-US" smtClean="0"/>
            </a:br>
            <a:r>
              <a:rPr lang="en-US" smtClean="0"/>
              <a:t>even when offline</a:t>
            </a:r>
          </a:p>
          <a:p>
            <a:r>
              <a:rPr lang="en-US" smtClean="0"/>
              <a:t>Download the content and run</a:t>
            </a:r>
          </a:p>
          <a:p>
            <a:r>
              <a:rPr lang="en-US" smtClean="0"/>
              <a:t>Remember purchases can be made outside of this machine or the game</a:t>
            </a:r>
            <a:endParaRPr lang="en-US" dirty="0"/>
          </a:p>
        </p:txBody>
      </p:sp>
      <p:sp>
        <p:nvSpPr>
          <p:cNvPr id="3" name="Text Placeholder 2"/>
          <p:cNvSpPr>
            <a:spLocks noGrp="1"/>
          </p:cNvSpPr>
          <p:nvPr>
            <p:ph type="body" sz="quarter" idx="11"/>
          </p:nvPr>
        </p:nvSpPr>
        <p:spPr/>
        <p:txBody>
          <a:bodyPr/>
          <a:lstStyle/>
          <a:p>
            <a:r>
              <a:rPr lang="en-US" smtClean="0"/>
              <a:t>The classic love story of gamer meets map pack.</a:t>
            </a:r>
            <a:endParaRPr lang="en-US" dirty="0"/>
          </a:p>
        </p:txBody>
      </p:sp>
      <p:sp>
        <p:nvSpPr>
          <p:cNvPr id="4" name="Title 3"/>
          <p:cNvSpPr>
            <a:spLocks noGrp="1"/>
          </p:cNvSpPr>
          <p:nvPr>
            <p:ph type="title"/>
          </p:nvPr>
        </p:nvSpPr>
        <p:spPr/>
        <p:txBody>
          <a:bodyPr/>
          <a:lstStyle/>
          <a:p>
            <a:r>
              <a:rPr lang="en-US" smtClean="0"/>
              <a:t>Capital expenditures – Durable DLC</a:t>
            </a:r>
            <a:endParaRPr lang="en-US" dirty="0"/>
          </a:p>
        </p:txBody>
      </p:sp>
    </p:spTree>
    <p:extLst>
      <p:ext uri="{BB962C8B-B14F-4D97-AF65-F5344CB8AC3E}">
        <p14:creationId xmlns:p14="http://schemas.microsoft.com/office/powerpoint/2010/main" val="28523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Similar to durables, but with </a:t>
            </a:r>
            <a:br>
              <a:rPr lang="en-US" dirty="0" smtClean="0"/>
            </a:br>
            <a:r>
              <a:rPr lang="en-US" dirty="0" smtClean="0"/>
              <a:t>a built-in ATM feature</a:t>
            </a:r>
          </a:p>
          <a:p>
            <a:r>
              <a:rPr lang="en-US" dirty="0" smtClean="0"/>
              <a:t>Consumption can’t be securely validated offline so no built-in offline support</a:t>
            </a:r>
          </a:p>
          <a:p>
            <a:pPr marL="228453" lvl="2" indent="0">
              <a:buNone/>
            </a:pPr>
            <a:r>
              <a:rPr lang="en-US" sz="2800" dirty="0" smtClean="0"/>
              <a:t>But you can track if it makes sense for you</a:t>
            </a:r>
            <a:endParaRPr lang="en-US" sz="2800" dirty="0"/>
          </a:p>
        </p:txBody>
      </p:sp>
      <p:sp>
        <p:nvSpPr>
          <p:cNvPr id="3" name="Text Placeholder 2"/>
          <p:cNvSpPr>
            <a:spLocks noGrp="1"/>
          </p:cNvSpPr>
          <p:nvPr>
            <p:ph type="body" sz="quarter" idx="11"/>
          </p:nvPr>
        </p:nvSpPr>
        <p:spPr/>
        <p:txBody>
          <a:bodyPr/>
          <a:lstStyle/>
          <a:p>
            <a:r>
              <a:rPr lang="en-US" smtClean="0"/>
              <a:t>What is today’s exchange rate from Euros to Minesweeper doubloons? </a:t>
            </a:r>
            <a:endParaRPr lang="en-US" dirty="0"/>
          </a:p>
        </p:txBody>
      </p:sp>
      <p:sp>
        <p:nvSpPr>
          <p:cNvPr id="4" name="Title 3"/>
          <p:cNvSpPr>
            <a:spLocks noGrp="1"/>
          </p:cNvSpPr>
          <p:nvPr>
            <p:ph type="title"/>
          </p:nvPr>
        </p:nvSpPr>
        <p:spPr/>
        <p:txBody>
          <a:bodyPr/>
          <a:lstStyle/>
          <a:p>
            <a:r>
              <a:rPr lang="en-US" smtClean="0"/>
              <a:t>Spare change – Consumable DLC</a:t>
            </a:r>
            <a:endParaRPr lang="en-US" dirty="0"/>
          </a:p>
        </p:txBody>
      </p:sp>
    </p:spTree>
    <p:extLst>
      <p:ext uri="{BB962C8B-B14F-4D97-AF65-F5344CB8AC3E}">
        <p14:creationId xmlns:p14="http://schemas.microsoft.com/office/powerpoint/2010/main" val="143890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Demo</a:t>
            </a:r>
            <a:endParaRPr lang="en-US" dirty="0"/>
          </a:p>
        </p:txBody>
      </p:sp>
      <p:sp>
        <p:nvSpPr>
          <p:cNvPr id="4" name="Title 3"/>
          <p:cNvSpPr>
            <a:spLocks noGrp="1"/>
          </p:cNvSpPr>
          <p:nvPr>
            <p:ph type="title"/>
          </p:nvPr>
        </p:nvSpPr>
        <p:spPr/>
        <p:txBody>
          <a:bodyPr/>
          <a:lstStyle/>
          <a:p>
            <a:r>
              <a:rPr lang="en-US" smtClean="0"/>
              <a:t>Consumption</a:t>
            </a:r>
            <a:endParaRPr lang="en-US" dirty="0"/>
          </a:p>
        </p:txBody>
      </p:sp>
    </p:spTree>
    <p:extLst>
      <p:ext uri="{BB962C8B-B14F-4D97-AF65-F5344CB8AC3E}">
        <p14:creationId xmlns:p14="http://schemas.microsoft.com/office/powerpoint/2010/main" val="14326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5" y="3040063"/>
            <a:ext cx="6500228" cy="914400"/>
          </a:xfrm>
        </p:spPr>
        <p:txBody>
          <a:bodyPr rIns="91440"/>
          <a:lstStyle/>
          <a:p>
            <a:r>
              <a:rPr lang="en-US" dirty="0" smtClean="0"/>
              <a:t>WNS provides push notifications to Windows clients</a:t>
            </a:r>
          </a:p>
          <a:p>
            <a:r>
              <a:rPr lang="en-US" dirty="0" smtClean="0"/>
              <a:t>Xbox LIVE Services integrates into WNS to deliver events</a:t>
            </a:r>
          </a:p>
          <a:p>
            <a:pPr marL="228453" lvl="2" indent="0">
              <a:buNone/>
            </a:pPr>
            <a:r>
              <a:rPr lang="en-US" sz="2800" dirty="0" smtClean="0"/>
              <a:t>Deliver game invites</a:t>
            </a:r>
          </a:p>
          <a:p>
            <a:pPr marL="228453" lvl="2" indent="0">
              <a:buNone/>
            </a:pPr>
            <a:r>
              <a:rPr lang="en-US" sz="2800" dirty="0" smtClean="0"/>
              <a:t>“Your turn”, nudges</a:t>
            </a:r>
          </a:p>
          <a:p>
            <a:r>
              <a:rPr lang="en-US" dirty="0" smtClean="0"/>
              <a:t>Results in toasts and tile updates</a:t>
            </a:r>
            <a:endParaRPr lang="en-US" dirty="0"/>
          </a:p>
        </p:txBody>
      </p:sp>
      <p:pic>
        <p:nvPicPr>
          <p:cNvPr id="8" name="Picture Placeholder 7"/>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811" r="21811"/>
          <a:stretch>
            <a:fillRect/>
          </a:stretch>
        </p:blipFill>
        <p:spPr/>
      </p:pic>
      <p:sp>
        <p:nvSpPr>
          <p:cNvPr id="4" name="Title 3"/>
          <p:cNvSpPr>
            <a:spLocks noGrp="1"/>
          </p:cNvSpPr>
          <p:nvPr>
            <p:ph type="title"/>
          </p:nvPr>
        </p:nvSpPr>
        <p:spPr/>
        <p:txBody>
          <a:bodyPr/>
          <a:lstStyle/>
          <a:p>
            <a:r>
              <a:rPr lang="en-US" smtClean="0"/>
              <a:t>Keeping in touch</a:t>
            </a:r>
            <a:endParaRPr lang="en-US" dirty="0"/>
          </a:p>
        </p:txBody>
      </p:sp>
    </p:spTree>
    <p:extLst>
      <p:ext uri="{BB962C8B-B14F-4D97-AF65-F5344CB8AC3E}">
        <p14:creationId xmlns:p14="http://schemas.microsoft.com/office/powerpoint/2010/main" val="13768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969760" y="4786150"/>
            <a:ext cx="1914214" cy="1189873"/>
          </a:xfrm>
          <a:prstGeom prst="rect">
            <a:avLst/>
          </a:prstGeom>
          <a:solidFill>
            <a:schemeClr val="accent1"/>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3265" tIns="46633" rIns="93265" bIns="46633" numCol="1" rtlCol="0" anchor="ctr" anchorCtr="0" compatLnSpc="1">
            <a:prstTxWarp prst="textNoShape">
              <a:avLst/>
            </a:prstTxWarp>
          </a:bodyPr>
          <a:lstStyle/>
          <a:p>
            <a:pPr algn="ctr" defTabSz="932381" fontAlgn="base">
              <a:lnSpc>
                <a:spcPct val="90000"/>
              </a:lnSpc>
              <a:spcBef>
                <a:spcPct val="0"/>
              </a:spcBef>
              <a:spcAft>
                <a:spcPct val="0"/>
              </a:spcAft>
            </a:pPr>
            <a:r>
              <a:rPr lang="en-US" sz="2200" dirty="0">
                <a:gradFill>
                  <a:gsLst>
                    <a:gs pos="0">
                      <a:srgbClr val="FFFFFF"/>
                    </a:gs>
                    <a:gs pos="100000">
                      <a:srgbClr val="FFFFFF"/>
                    </a:gs>
                  </a:gsLst>
                  <a:lin ang="5400000" scaled="0"/>
                </a:gradFill>
              </a:rPr>
              <a:t>XBL Services</a:t>
            </a:r>
          </a:p>
        </p:txBody>
      </p:sp>
      <p:sp>
        <p:nvSpPr>
          <p:cNvPr id="7" name="Rectangle 6"/>
          <p:cNvSpPr/>
          <p:nvPr/>
        </p:nvSpPr>
        <p:spPr bwMode="auto">
          <a:xfrm>
            <a:off x="6969760" y="1952680"/>
            <a:ext cx="1914214" cy="1189873"/>
          </a:xfrm>
          <a:prstGeom prst="rect">
            <a:avLst/>
          </a:prstGeom>
          <a:solidFill>
            <a:schemeClr val="accent1"/>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3265" tIns="46633" rIns="93265" bIns="46633" numCol="1" rtlCol="0" anchor="ctr" anchorCtr="0" compatLnSpc="1">
            <a:prstTxWarp prst="textNoShape">
              <a:avLst/>
            </a:prstTxWarp>
          </a:bodyPr>
          <a:lstStyle/>
          <a:p>
            <a:pPr algn="ctr" defTabSz="932381" fontAlgn="base">
              <a:lnSpc>
                <a:spcPct val="90000"/>
              </a:lnSpc>
              <a:spcBef>
                <a:spcPct val="0"/>
              </a:spcBef>
              <a:spcAft>
                <a:spcPct val="0"/>
              </a:spcAft>
            </a:pPr>
            <a:r>
              <a:rPr lang="en-US" sz="2200" dirty="0">
                <a:gradFill>
                  <a:gsLst>
                    <a:gs pos="0">
                      <a:srgbClr val="FFFFFF"/>
                    </a:gs>
                    <a:gs pos="100000">
                      <a:srgbClr val="FFFFFF"/>
                    </a:gs>
                  </a:gsLst>
                  <a:lin ang="5400000" scaled="0"/>
                </a:gradFill>
              </a:rPr>
              <a:t>WNS</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4428967"/>
            <a:ext cx="2111491" cy="181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1802670"/>
            <a:ext cx="2111491" cy="181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a:off x="2835699" y="5363653"/>
            <a:ext cx="3973201" cy="93260"/>
          </a:xfrm>
          <a:prstGeom prst="rightArrow">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3265" tIns="46633" rIns="93265" bIns="46633" numCol="1" rtlCol="0" anchor="ctr" anchorCtr="0" compatLnSpc="1">
            <a:prstTxWarp prst="textNoShape">
              <a:avLst/>
            </a:prstTxWarp>
          </a:bodyPr>
          <a:lstStyle/>
          <a:p>
            <a:pPr algn="ctr" defTabSz="932381" fontAlgn="base">
              <a:lnSpc>
                <a:spcPct val="90000"/>
              </a:lnSpc>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Right Arrow 12"/>
          <p:cNvSpPr/>
          <p:nvPr/>
        </p:nvSpPr>
        <p:spPr bwMode="auto">
          <a:xfrm rot="10800000">
            <a:off x="2835699" y="2517741"/>
            <a:ext cx="3973201" cy="93260"/>
          </a:xfrm>
          <a:prstGeom prst="rightArrow">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3265" tIns="46633" rIns="93265" bIns="46633" numCol="1" rtlCol="0" anchor="ctr" anchorCtr="0" compatLnSpc="1">
            <a:prstTxWarp prst="textNoShape">
              <a:avLst/>
            </a:prstTxWarp>
          </a:bodyPr>
          <a:lstStyle/>
          <a:p>
            <a:pPr algn="ctr" defTabSz="932381" fontAlgn="base">
              <a:lnSpc>
                <a:spcPct val="90000"/>
              </a:lnSpc>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Right Arrow 13"/>
          <p:cNvSpPr/>
          <p:nvPr/>
        </p:nvSpPr>
        <p:spPr bwMode="auto">
          <a:xfrm rot="16200000">
            <a:off x="7059464" y="3925589"/>
            <a:ext cx="1492165" cy="93298"/>
          </a:xfrm>
          <a:prstGeom prst="rightArrow">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3265" tIns="46633" rIns="93265" bIns="46633" numCol="1" rtlCol="0" anchor="ctr" anchorCtr="0" compatLnSpc="1">
            <a:prstTxWarp prst="textNoShape">
              <a:avLst/>
            </a:prstTxWarp>
          </a:bodyPr>
          <a:lstStyle/>
          <a:p>
            <a:pPr algn="ctr" defTabSz="932381" fontAlgn="base">
              <a:lnSpc>
                <a:spcPct val="90000"/>
              </a:lnSpc>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4" name="Group 3"/>
          <p:cNvGrpSpPr/>
          <p:nvPr/>
        </p:nvGrpSpPr>
        <p:grpSpPr>
          <a:xfrm>
            <a:off x="2590274" y="3638721"/>
            <a:ext cx="4571595" cy="385780"/>
            <a:chOff x="3069317" y="3115885"/>
            <a:chExt cx="4572000" cy="378249"/>
          </a:xfrm>
          <a:solidFill>
            <a:schemeClr val="tx2"/>
          </a:solidFill>
        </p:grpSpPr>
        <p:sp>
          <p:nvSpPr>
            <p:cNvPr id="12" name="Right Arrow 11"/>
            <p:cNvSpPr/>
            <p:nvPr/>
          </p:nvSpPr>
          <p:spPr bwMode="auto">
            <a:xfrm rot="19938674">
              <a:off x="3069317" y="3402694"/>
              <a:ext cx="4572000" cy="91440"/>
            </a:xfrm>
            <a:prstGeom prst="rightArrow">
              <a:avLst/>
            </a:prstGeom>
            <a:grp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381" fontAlgn="base">
                <a:lnSpc>
                  <a:spcPct val="90000"/>
                </a:lnSpc>
                <a:spcBef>
                  <a:spcPct val="0"/>
                </a:spcBef>
                <a:spcAft>
                  <a:spcPct val="0"/>
                </a:spcAft>
              </a:pPr>
              <a:endParaRPr lang="en-US" sz="2200" dirty="0">
                <a:gradFill>
                  <a:gsLst>
                    <a:gs pos="0">
                      <a:srgbClr val="FFFFFF"/>
                    </a:gs>
                    <a:gs pos="100000">
                      <a:srgbClr val="FFFFFF"/>
                    </a:gs>
                  </a:gsLst>
                  <a:lin ang="5400000" scaled="0"/>
                </a:gradFill>
              </a:endParaRPr>
            </a:p>
          </p:txBody>
        </p:sp>
        <p:sp>
          <p:nvSpPr>
            <p:cNvPr id="3" name="TextBox 2"/>
            <p:cNvSpPr txBox="1"/>
            <p:nvPr/>
          </p:nvSpPr>
          <p:spPr>
            <a:xfrm rot="19932023">
              <a:off x="4421629" y="3115885"/>
              <a:ext cx="1506956" cy="371175"/>
            </a:xfrm>
            <a:prstGeom prst="rect">
              <a:avLst/>
            </a:prstGeom>
            <a:noFill/>
            <a:ln>
              <a:noFill/>
            </a:ln>
          </p:spPr>
          <p:txBody>
            <a:bodyPr wrap="none" lIns="0" tIns="64008" rIns="0" bIns="64008" rtlCol="0" anchor="ctr" anchorCtr="0">
              <a:spAutoFit/>
            </a:bodyPr>
            <a:lstStyle>
              <a:defPPr>
                <a:defRPr lang="en-US"/>
              </a:defPPr>
              <a:lvl1pPr defTabSz="932651">
                <a:defRPr>
                  <a:gradFill>
                    <a:gsLst>
                      <a:gs pos="12500">
                        <a:schemeClr val="tx1">
                          <a:lumMod val="75000"/>
                          <a:lumOff val="25000"/>
                        </a:schemeClr>
                      </a:gs>
                      <a:gs pos="23333">
                        <a:schemeClr val="tx1">
                          <a:lumMod val="75000"/>
                          <a:lumOff val="25000"/>
                        </a:schemeClr>
                      </a:gs>
                    </a:gsLst>
                    <a:lin ang="16200000" scaled="0"/>
                  </a:gradFill>
                </a:defRPr>
              </a:lvl1pPr>
            </a:lstStyle>
            <a:p>
              <a:pPr>
                <a:lnSpc>
                  <a:spcPct val="90000"/>
                </a:lnSpc>
              </a:pPr>
              <a:r>
                <a:rPr lang="en-US" dirty="0"/>
                <a:t>Create channel</a:t>
              </a:r>
            </a:p>
          </p:txBody>
        </p:sp>
      </p:grpSp>
      <p:sp>
        <p:nvSpPr>
          <p:cNvPr id="9" name="TextBox 8"/>
          <p:cNvSpPr txBox="1"/>
          <p:nvPr/>
        </p:nvSpPr>
        <p:spPr>
          <a:xfrm>
            <a:off x="3986429" y="4998098"/>
            <a:ext cx="1671740" cy="378565"/>
          </a:xfrm>
          <a:prstGeom prst="rect">
            <a:avLst/>
          </a:prstGeom>
          <a:noFill/>
        </p:spPr>
        <p:txBody>
          <a:bodyPr wrap="none" lIns="0" tIns="64008" rIns="0" bIns="64008" rtlCol="0" anchor="ctr" anchorCtr="0">
            <a:spAutoFit/>
          </a:bodyPr>
          <a:lstStyle/>
          <a:p>
            <a:pPr algn="ctr" defTabSz="932651">
              <a:lnSpc>
                <a:spcPct val="90000"/>
              </a:lnSpc>
            </a:pPr>
            <a:r>
              <a:rPr lang="en-US" dirty="0">
                <a:gradFill>
                  <a:gsLst>
                    <a:gs pos="12500">
                      <a:schemeClr val="tx1">
                        <a:lumMod val="75000"/>
                        <a:lumOff val="25000"/>
                      </a:schemeClr>
                    </a:gs>
                    <a:gs pos="23333">
                      <a:schemeClr val="tx1">
                        <a:lumMod val="75000"/>
                        <a:lumOff val="25000"/>
                      </a:schemeClr>
                    </a:gs>
                  </a:gsLst>
                  <a:lin ang="16200000" scaled="0"/>
                </a:gradFill>
              </a:rPr>
              <a:t>Register channel</a:t>
            </a:r>
          </a:p>
        </p:txBody>
      </p:sp>
      <p:sp>
        <p:nvSpPr>
          <p:cNvPr id="15" name="Right Arrow 14"/>
          <p:cNvSpPr/>
          <p:nvPr/>
        </p:nvSpPr>
        <p:spPr bwMode="auto">
          <a:xfrm>
            <a:off x="8924191" y="5363653"/>
            <a:ext cx="1166223" cy="93260"/>
          </a:xfrm>
          <a:prstGeom prst="rightArrow">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3265" tIns="46633" rIns="93265" bIns="46633" numCol="1" rtlCol="0" anchor="ctr" anchorCtr="0" compatLnSpc="1">
            <a:prstTxWarp prst="textNoShape">
              <a:avLst/>
            </a:prstTxWarp>
          </a:bodyPr>
          <a:lstStyle/>
          <a:p>
            <a:pPr algn="ctr" defTabSz="932381" fontAlgn="base">
              <a:lnSpc>
                <a:spcPct val="90000"/>
              </a:lnSpc>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TextBox 16"/>
          <p:cNvSpPr txBox="1"/>
          <p:nvPr/>
        </p:nvSpPr>
        <p:spPr>
          <a:xfrm>
            <a:off x="1311339" y="1409277"/>
            <a:ext cx="634789" cy="378565"/>
          </a:xfrm>
          <a:prstGeom prst="rect">
            <a:avLst/>
          </a:prstGeom>
          <a:noFill/>
        </p:spPr>
        <p:txBody>
          <a:bodyPr wrap="none" lIns="0" tIns="64008" rIns="0" bIns="64008" rtlCol="0" anchor="ctr" anchorCtr="0">
            <a:spAutoFit/>
          </a:bodyPr>
          <a:lstStyle>
            <a:defPPr>
              <a:defRPr lang="en-US"/>
            </a:defPPr>
            <a:lvl1pPr defTabSz="932651">
              <a:defRPr>
                <a:gradFill>
                  <a:gsLst>
                    <a:gs pos="12500">
                      <a:schemeClr val="tx1">
                        <a:lumMod val="75000"/>
                        <a:lumOff val="25000"/>
                      </a:schemeClr>
                    </a:gs>
                    <a:gs pos="23333">
                      <a:schemeClr val="tx1">
                        <a:lumMod val="75000"/>
                        <a:lumOff val="25000"/>
                      </a:schemeClr>
                    </a:gs>
                  </a:gsLst>
                  <a:lin ang="16200000" scaled="0"/>
                </a:gradFill>
              </a:defRPr>
            </a:lvl1pPr>
          </a:lstStyle>
          <a:p>
            <a:pPr>
              <a:lnSpc>
                <a:spcPct val="90000"/>
              </a:lnSpc>
            </a:pPr>
            <a:r>
              <a:rPr lang="en-US" dirty="0"/>
              <a:t>Friend</a:t>
            </a:r>
          </a:p>
        </p:txBody>
      </p:sp>
      <p:sp>
        <p:nvSpPr>
          <p:cNvPr id="18" name="TextBox 17"/>
          <p:cNvSpPr txBox="1"/>
          <p:nvPr/>
        </p:nvSpPr>
        <p:spPr>
          <a:xfrm>
            <a:off x="1445159" y="4047218"/>
            <a:ext cx="372474" cy="378565"/>
          </a:xfrm>
          <a:prstGeom prst="rect">
            <a:avLst/>
          </a:prstGeom>
          <a:noFill/>
        </p:spPr>
        <p:txBody>
          <a:bodyPr wrap="none" lIns="0" tIns="64008" rIns="0" bIns="64008" rtlCol="0" anchor="ctr" anchorCtr="0">
            <a:spAutoFit/>
          </a:bodyPr>
          <a:lstStyle>
            <a:defPPr>
              <a:defRPr lang="en-US"/>
            </a:defPPr>
            <a:lvl1pPr defTabSz="932651">
              <a:defRPr>
                <a:gradFill>
                  <a:gsLst>
                    <a:gs pos="12500">
                      <a:schemeClr val="tx1">
                        <a:lumMod val="75000"/>
                        <a:lumOff val="25000"/>
                      </a:schemeClr>
                    </a:gs>
                    <a:gs pos="23333">
                      <a:schemeClr val="tx1">
                        <a:lumMod val="75000"/>
                        <a:lumOff val="25000"/>
                      </a:schemeClr>
                    </a:gs>
                  </a:gsLst>
                  <a:lin ang="16200000" scaled="0"/>
                </a:gradFill>
              </a:defRPr>
            </a:lvl1pPr>
          </a:lstStyle>
          <a:p>
            <a:pPr>
              <a:lnSpc>
                <a:spcPct val="90000"/>
              </a:lnSpc>
            </a:pPr>
            <a:r>
              <a:rPr lang="en-US" dirty="0"/>
              <a:t>You</a:t>
            </a:r>
          </a:p>
        </p:txBody>
      </p:sp>
      <p:grpSp>
        <p:nvGrpSpPr>
          <p:cNvPr id="20" name="Group 19"/>
          <p:cNvGrpSpPr/>
          <p:nvPr/>
        </p:nvGrpSpPr>
        <p:grpSpPr>
          <a:xfrm>
            <a:off x="9720500" y="3553938"/>
            <a:ext cx="2206106" cy="2599888"/>
            <a:chOff x="9803859" y="3032763"/>
            <a:chExt cx="2162175" cy="2549141"/>
          </a:xfrm>
        </p:grpSpPr>
        <p:sp>
          <p:nvSpPr>
            <p:cNvPr id="5" name="Can 4"/>
            <p:cNvSpPr/>
            <p:nvPr/>
          </p:nvSpPr>
          <p:spPr bwMode="auto">
            <a:xfrm>
              <a:off x="10199147" y="3942290"/>
              <a:ext cx="1371600" cy="1639614"/>
            </a:xfrm>
            <a:prstGeom prst="can">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381" fontAlgn="base">
                <a:lnSpc>
                  <a:spcPct val="90000"/>
                </a:lnSpc>
                <a:spcBef>
                  <a:spcPct val="0"/>
                </a:spcBef>
                <a:spcAft>
                  <a:spcPct val="0"/>
                </a:spcAft>
              </a:pPr>
              <a:r>
                <a:rPr lang="en-US" sz="2200" dirty="0">
                  <a:gradFill>
                    <a:gsLst>
                      <a:gs pos="0">
                        <a:srgbClr val="FFFFFF"/>
                      </a:gs>
                      <a:gs pos="100000">
                        <a:srgbClr val="FFFFFF"/>
                      </a:gs>
                    </a:gsLst>
                    <a:lin ang="5400000" scaled="0"/>
                  </a:gradFill>
                </a:rPr>
                <a:t>DB</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859" y="3032763"/>
              <a:ext cx="21621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4216460" y="5448193"/>
            <a:ext cx="1211677" cy="378565"/>
          </a:xfrm>
          <a:prstGeom prst="rect">
            <a:avLst/>
          </a:prstGeom>
          <a:noFill/>
        </p:spPr>
        <p:txBody>
          <a:bodyPr wrap="none" lIns="0" tIns="64008" rIns="0" bIns="64008" rtlCol="0" anchor="ctr" anchorCtr="0">
            <a:spAutoFit/>
          </a:bodyPr>
          <a:lstStyle>
            <a:defPPr>
              <a:defRPr lang="en-US"/>
            </a:defPPr>
            <a:lvl1pPr defTabSz="932651">
              <a:defRPr>
                <a:gradFill>
                  <a:gsLst>
                    <a:gs pos="12500">
                      <a:schemeClr val="tx1">
                        <a:lumMod val="75000"/>
                        <a:lumOff val="25000"/>
                      </a:schemeClr>
                    </a:gs>
                    <a:gs pos="23333">
                      <a:schemeClr val="tx1">
                        <a:lumMod val="75000"/>
                        <a:lumOff val="25000"/>
                      </a:schemeClr>
                    </a:gs>
                  </a:gsLst>
                  <a:lin ang="16200000" scaled="0"/>
                </a:gradFill>
              </a:defRPr>
            </a:lvl1pPr>
          </a:lstStyle>
          <a:p>
            <a:pPr algn="ctr">
              <a:lnSpc>
                <a:spcPct val="90000"/>
              </a:lnSpc>
            </a:pPr>
            <a:r>
              <a:rPr lang="en-US" dirty="0"/>
              <a:t>Invite friend</a:t>
            </a:r>
          </a:p>
        </p:txBody>
      </p:sp>
      <p:sp>
        <p:nvSpPr>
          <p:cNvPr id="23" name="TextBox 22"/>
          <p:cNvSpPr txBox="1"/>
          <p:nvPr/>
        </p:nvSpPr>
        <p:spPr>
          <a:xfrm>
            <a:off x="7842769" y="3695239"/>
            <a:ext cx="1524969" cy="498598"/>
          </a:xfrm>
          <a:prstGeom prst="rect">
            <a:avLst/>
          </a:prstGeom>
          <a:noFill/>
        </p:spPr>
        <p:txBody>
          <a:bodyPr wrap="none" lIns="64008" tIns="0" rIns="0" bIns="0" rtlCol="0">
            <a:spAutoFit/>
          </a:bodyPr>
          <a:lstStyle/>
          <a:p>
            <a:pPr defTabSz="932651">
              <a:lnSpc>
                <a:spcPct val="90000"/>
              </a:lnSpc>
            </a:pPr>
            <a:r>
              <a:rPr lang="en-US" dirty="0">
                <a:gradFill>
                  <a:gsLst>
                    <a:gs pos="12500">
                      <a:schemeClr val="tx1">
                        <a:lumMod val="75000"/>
                        <a:lumOff val="25000"/>
                      </a:schemeClr>
                    </a:gs>
                    <a:gs pos="23333">
                      <a:schemeClr val="tx1">
                        <a:lumMod val="75000"/>
                        <a:lumOff val="25000"/>
                      </a:schemeClr>
                    </a:gs>
                  </a:gsLst>
                  <a:lin ang="16200000" scaled="0"/>
                </a:gradFill>
              </a:rPr>
              <a:t>Send message</a:t>
            </a:r>
          </a:p>
          <a:p>
            <a:pPr defTabSz="932651">
              <a:lnSpc>
                <a:spcPct val="90000"/>
              </a:lnSpc>
            </a:pPr>
            <a:r>
              <a:rPr lang="en-US" dirty="0">
                <a:gradFill>
                  <a:gsLst>
                    <a:gs pos="12500">
                      <a:schemeClr val="tx1">
                        <a:lumMod val="75000"/>
                        <a:lumOff val="25000"/>
                      </a:schemeClr>
                    </a:gs>
                    <a:gs pos="23333">
                      <a:schemeClr val="tx1">
                        <a:lumMod val="75000"/>
                        <a:lumOff val="25000"/>
                      </a:schemeClr>
                    </a:gs>
                  </a:gsLst>
                  <a:lin ang="16200000" scaled="0"/>
                </a:gradFill>
              </a:rPr>
              <a:t>on channel</a:t>
            </a:r>
          </a:p>
        </p:txBody>
      </p:sp>
      <p:sp>
        <p:nvSpPr>
          <p:cNvPr id="25" name="TextBox 24"/>
          <p:cNvSpPr txBox="1"/>
          <p:nvPr/>
        </p:nvSpPr>
        <p:spPr>
          <a:xfrm>
            <a:off x="3971906" y="2156164"/>
            <a:ext cx="1700786" cy="378565"/>
          </a:xfrm>
          <a:prstGeom prst="rect">
            <a:avLst/>
          </a:prstGeom>
          <a:noFill/>
        </p:spPr>
        <p:txBody>
          <a:bodyPr wrap="none" lIns="0" tIns="64008" rIns="0" bIns="64008" rtlCol="0" anchor="ctr" anchorCtr="0">
            <a:spAutoFit/>
          </a:bodyPr>
          <a:lstStyle>
            <a:defPPr>
              <a:defRPr lang="en-US"/>
            </a:defPPr>
            <a:lvl1pPr defTabSz="932651">
              <a:defRPr>
                <a:gradFill>
                  <a:gsLst>
                    <a:gs pos="12500">
                      <a:schemeClr val="tx1">
                        <a:lumMod val="75000"/>
                        <a:lumOff val="25000"/>
                      </a:schemeClr>
                    </a:gs>
                    <a:gs pos="23333">
                      <a:schemeClr val="tx1">
                        <a:lumMod val="75000"/>
                        <a:lumOff val="25000"/>
                      </a:schemeClr>
                    </a:gs>
                  </a:gsLst>
                  <a:lin ang="16200000" scaled="0"/>
                </a:gradFill>
              </a:defRPr>
            </a:lvl1pPr>
          </a:lstStyle>
          <a:p>
            <a:pPr algn="ctr">
              <a:lnSpc>
                <a:spcPct val="90000"/>
              </a:lnSpc>
            </a:pPr>
            <a:r>
              <a:rPr lang="en-US" dirty="0"/>
              <a:t>Push notification</a:t>
            </a:r>
          </a:p>
        </p:txBody>
      </p:sp>
      <p:sp>
        <p:nvSpPr>
          <p:cNvPr id="26" name="Title 1"/>
          <p:cNvSpPr>
            <a:spLocks noGrp="1"/>
          </p:cNvSpPr>
          <p:nvPr>
            <p:ph type="title"/>
          </p:nvPr>
        </p:nvSpPr>
        <p:spPr/>
        <p:txBody>
          <a:bodyPr/>
          <a:lstStyle/>
          <a:p>
            <a:r>
              <a:rPr lang="en-US" dirty="0" smtClean="0"/>
              <a:t>WNS + Xbox LIVE</a:t>
            </a:r>
            <a:endParaRPr lang="en-US" dirty="0"/>
          </a:p>
        </p:txBody>
      </p:sp>
    </p:spTree>
    <p:extLst>
      <p:ext uri="{BB962C8B-B14F-4D97-AF65-F5344CB8AC3E}">
        <p14:creationId xmlns:p14="http://schemas.microsoft.com/office/powerpoint/2010/main" val="418718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2"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3"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9" grpId="0"/>
      <p:bldP spid="9" grpId="1"/>
      <p:bldP spid="15" grpId="0" animBg="1"/>
      <p:bldP spid="15" grpId="1" animBg="1"/>
      <p:bldP spid="15" grpId="2" animBg="1"/>
      <p:bldP spid="15" grpId="3" animBg="1"/>
      <p:bldP spid="22"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259"/>
            <a:ext cx="12438550" cy="69932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785" y="296862"/>
            <a:ext cx="3686690" cy="895475"/>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0663" y="3103780"/>
            <a:ext cx="13589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97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1"/>
            <a:r>
              <a:rPr lang="en-US" sz="3200" dirty="0" err="1" smtClean="0">
                <a:latin typeface="+mj-lt"/>
              </a:rPr>
              <a:t>RESTful</a:t>
            </a:r>
            <a:r>
              <a:rPr lang="en-US" sz="3200" dirty="0" smtClean="0">
                <a:latin typeface="+mj-lt"/>
              </a:rPr>
              <a:t> services</a:t>
            </a:r>
          </a:p>
          <a:p>
            <a:pPr lvl="1"/>
            <a:r>
              <a:rPr lang="en-US" sz="3200" dirty="0" smtClean="0">
                <a:latin typeface="+mj-lt"/>
              </a:rPr>
              <a:t>JSON payloads</a:t>
            </a:r>
          </a:p>
          <a:p>
            <a:pPr lvl="1"/>
            <a:r>
              <a:rPr lang="en-US" sz="3200" dirty="0" smtClean="0">
                <a:latin typeface="+mj-lt"/>
              </a:rPr>
              <a:t>Single authentication model</a:t>
            </a:r>
          </a:p>
          <a:p>
            <a:pPr lvl="1"/>
            <a:r>
              <a:rPr lang="en-US" sz="3200" dirty="0" smtClean="0">
                <a:latin typeface="+mj-lt"/>
              </a:rPr>
              <a:t>Enable gameplay across screens</a:t>
            </a:r>
          </a:p>
          <a:p>
            <a:pPr marL="228453" lvl="2" indent="0">
              <a:buNone/>
            </a:pPr>
            <a:r>
              <a:rPr lang="en-US" sz="2800" dirty="0" smtClean="0"/>
              <a:t>Windows 8</a:t>
            </a:r>
          </a:p>
          <a:p>
            <a:pPr marL="228453" lvl="2" indent="0">
              <a:buNone/>
            </a:pPr>
            <a:r>
              <a:rPr lang="en-US" sz="2800" dirty="0" smtClean="0"/>
              <a:t>Xbox 360</a:t>
            </a:r>
          </a:p>
          <a:p>
            <a:pPr marL="228453" lvl="2" indent="0">
              <a:buNone/>
            </a:pPr>
            <a:r>
              <a:rPr lang="en-US" sz="2800" dirty="0" smtClean="0"/>
              <a:t>Windows Phone</a:t>
            </a:r>
            <a:endParaRPr lang="en-US" sz="2800"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14" b="314"/>
          <a:stretch>
            <a:fillRect/>
          </a:stretch>
        </p:blipFill>
        <p:spPr/>
      </p:pic>
      <p:sp>
        <p:nvSpPr>
          <p:cNvPr id="4" name="Title 3"/>
          <p:cNvSpPr>
            <a:spLocks noGrp="1"/>
          </p:cNvSpPr>
          <p:nvPr>
            <p:ph type="title"/>
          </p:nvPr>
        </p:nvSpPr>
        <p:spPr/>
        <p:txBody>
          <a:bodyPr/>
          <a:lstStyle/>
          <a:p>
            <a:r>
              <a:rPr lang="en-US" smtClean="0"/>
              <a:t>Xbox LIVE Services</a:t>
            </a:r>
            <a:endParaRPr lang="en-US" dirty="0"/>
          </a:p>
        </p:txBody>
      </p:sp>
    </p:spTree>
    <p:extLst>
      <p:ext uri="{BB962C8B-B14F-4D97-AF65-F5344CB8AC3E}">
        <p14:creationId xmlns:p14="http://schemas.microsoft.com/office/powerpoint/2010/main" val="3533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smtClean="0"/>
              <a:t>Questions?</a:t>
            </a:r>
            <a:endParaRPr lang="en-US" dirty="0"/>
          </a:p>
        </p:txBody>
      </p:sp>
    </p:spTree>
    <p:extLst>
      <p:ext uri="{BB962C8B-B14F-4D97-AF65-F5344CB8AC3E}">
        <p14:creationId xmlns:p14="http://schemas.microsoft.com/office/powerpoint/2010/main" val="39104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05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Integration with Windows 8</a:t>
            </a:r>
          </a:p>
          <a:p>
            <a:pPr marL="228453" lvl="2" indent="0">
              <a:buNone/>
            </a:pPr>
            <a:r>
              <a:rPr lang="en-US" sz="2800" dirty="0" smtClean="0"/>
              <a:t>Windows Runtime APIs: </a:t>
            </a:r>
            <a:br>
              <a:rPr lang="en-US" sz="2800" dirty="0" smtClean="0"/>
            </a:br>
            <a:r>
              <a:rPr lang="en-US" sz="2800" dirty="0" smtClean="0"/>
              <a:t>C++, .NET, and JavaScript</a:t>
            </a:r>
          </a:p>
          <a:p>
            <a:pPr marL="228453" lvl="2" indent="0">
              <a:buNone/>
            </a:pPr>
            <a:r>
              <a:rPr lang="en-US" sz="2800" dirty="0" smtClean="0"/>
              <a:t>Tiles and toasts with Windows </a:t>
            </a:r>
            <a:br>
              <a:rPr lang="en-US" sz="2800" dirty="0" smtClean="0"/>
            </a:br>
            <a:r>
              <a:rPr lang="en-US" sz="2800" dirty="0" smtClean="0"/>
              <a:t>notification service</a:t>
            </a:r>
          </a:p>
          <a:p>
            <a:pPr marL="228453" lvl="2" indent="0">
              <a:buNone/>
            </a:pPr>
            <a:r>
              <a:rPr lang="en-US" sz="2800" dirty="0" smtClean="0"/>
              <a:t>Sign-in and commerce UI</a:t>
            </a:r>
            <a:endParaRPr lang="en-US" sz="2800" dirty="0"/>
          </a:p>
        </p:txBody>
      </p:sp>
      <p:pic>
        <p:nvPicPr>
          <p:cNvPr id="18" name="Picture Placeholder 17"/>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801" r="21801"/>
          <a:stretch>
            <a:fillRect/>
          </a:stretch>
        </p:blipFill>
        <p:spPr/>
      </p:pic>
      <p:sp>
        <p:nvSpPr>
          <p:cNvPr id="4" name="Title 3"/>
          <p:cNvSpPr>
            <a:spLocks noGrp="1"/>
          </p:cNvSpPr>
          <p:nvPr>
            <p:ph type="title"/>
          </p:nvPr>
        </p:nvSpPr>
        <p:spPr/>
        <p:txBody>
          <a:bodyPr/>
          <a:lstStyle/>
          <a:p>
            <a:r>
              <a:rPr lang="en-US" smtClean="0"/>
              <a:t>What’s in the SDK?</a:t>
            </a:r>
            <a:endParaRPr lang="en-US" dirty="0"/>
          </a:p>
        </p:txBody>
      </p:sp>
    </p:spTree>
    <p:extLst>
      <p:ext uri="{BB962C8B-B14F-4D97-AF65-F5344CB8AC3E}">
        <p14:creationId xmlns:p14="http://schemas.microsoft.com/office/powerpoint/2010/main" val="392082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5" y="1516062"/>
            <a:ext cx="6400801" cy="3962402"/>
          </a:xfrm>
        </p:spPr>
        <p:txBody>
          <a:bodyPr/>
          <a:lstStyle/>
          <a:p>
            <a:r>
              <a:rPr lang="en-US" dirty="0" smtClean="0"/>
              <a:t>Windows Runtime projections for mainline scenarios</a:t>
            </a:r>
          </a:p>
          <a:p>
            <a:pPr marL="228453" lvl="2" indent="0">
              <a:buNone/>
            </a:pPr>
            <a:r>
              <a:rPr lang="en-US" sz="2800" dirty="0" smtClean="0"/>
              <a:t>Profile and avatar</a:t>
            </a:r>
          </a:p>
          <a:p>
            <a:pPr marL="228453" lvl="2" indent="0">
              <a:buNone/>
            </a:pPr>
            <a:r>
              <a:rPr lang="en-US" sz="2800" dirty="0" smtClean="0"/>
              <a:t>Friends and game invites</a:t>
            </a:r>
          </a:p>
          <a:p>
            <a:pPr marL="228453" lvl="2" indent="0">
              <a:buNone/>
            </a:pPr>
            <a:r>
              <a:rPr lang="en-US" sz="2800" dirty="0" smtClean="0"/>
              <a:t>Achievements and leaderboards</a:t>
            </a:r>
          </a:p>
          <a:p>
            <a:pPr marL="228453" lvl="2" indent="0">
              <a:buNone/>
            </a:pPr>
            <a:r>
              <a:rPr lang="en-US" sz="2800" dirty="0" err="1" smtClean="0"/>
              <a:t>Async</a:t>
            </a:r>
            <a:r>
              <a:rPr lang="en-US" sz="2800" dirty="0" smtClean="0"/>
              <a:t> matchmaking and multiplayer</a:t>
            </a:r>
          </a:p>
          <a:p>
            <a:pPr marL="228453" lvl="2" indent="0">
              <a:buNone/>
            </a:pPr>
            <a:r>
              <a:rPr lang="en-US" sz="2800" dirty="0" smtClean="0"/>
              <a:t>DLC commerce and management</a:t>
            </a:r>
          </a:p>
          <a:p>
            <a:pPr marL="228453" lvl="2" indent="0">
              <a:buNone/>
            </a:pPr>
            <a:r>
              <a:rPr lang="en-US" sz="2800" dirty="0" smtClean="0"/>
              <a:t>Title-managed storage</a:t>
            </a:r>
          </a:p>
        </p:txBody>
      </p:sp>
      <p:pic>
        <p:nvPicPr>
          <p:cNvPr id="5" name="Picture Placeholder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757" r="21757"/>
          <a:stretch>
            <a:fillRect/>
          </a:stretch>
        </p:blipFill>
        <p:spPr/>
      </p:pic>
      <p:sp>
        <p:nvSpPr>
          <p:cNvPr id="4" name="Title 3"/>
          <p:cNvSpPr>
            <a:spLocks noGrp="1"/>
          </p:cNvSpPr>
          <p:nvPr>
            <p:ph type="title"/>
          </p:nvPr>
        </p:nvSpPr>
        <p:spPr/>
        <p:txBody>
          <a:bodyPr/>
          <a:lstStyle/>
          <a:p>
            <a:r>
              <a:rPr lang="en-US" smtClean="0"/>
              <a:t>What’s in the SDK?</a:t>
            </a:r>
            <a:endParaRPr lang="en-US" dirty="0"/>
          </a:p>
        </p:txBody>
      </p:sp>
    </p:spTree>
    <p:extLst>
      <p:ext uri="{BB962C8B-B14F-4D97-AF65-F5344CB8AC3E}">
        <p14:creationId xmlns:p14="http://schemas.microsoft.com/office/powerpoint/2010/main" val="121815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5" y="1058862"/>
            <a:ext cx="6400801" cy="4876802"/>
          </a:xfrm>
        </p:spPr>
        <p:txBody>
          <a:bodyPr/>
          <a:lstStyle/>
          <a:p>
            <a:pPr>
              <a:spcBef>
                <a:spcPts val="2400"/>
              </a:spcBef>
            </a:pPr>
            <a:r>
              <a:rPr lang="en-US" dirty="0"/>
              <a:t>Downloadable Content (DLC)</a:t>
            </a:r>
          </a:p>
          <a:p>
            <a:pPr marL="228453" lvl="2" indent="0">
              <a:buNone/>
            </a:pPr>
            <a:r>
              <a:rPr lang="en-US" sz="2800" dirty="0" smtClean="0"/>
              <a:t>Durable and consumable</a:t>
            </a:r>
          </a:p>
          <a:p>
            <a:pPr marL="228453" lvl="2" indent="0">
              <a:buNone/>
            </a:pPr>
            <a:r>
              <a:rPr lang="en-US" sz="2800" dirty="0" smtClean="0"/>
              <a:t>In-app commerce</a:t>
            </a:r>
          </a:p>
          <a:p>
            <a:pPr marL="228453" lvl="2" indent="0">
              <a:buNone/>
            </a:pPr>
            <a:r>
              <a:rPr lang="en-US" sz="2800" dirty="0" smtClean="0"/>
              <a:t>Background download</a:t>
            </a:r>
          </a:p>
          <a:p>
            <a:pPr>
              <a:spcBef>
                <a:spcPts val="2400"/>
              </a:spcBef>
            </a:pPr>
            <a:r>
              <a:rPr lang="en-US" dirty="0" smtClean="0"/>
              <a:t>Offline support</a:t>
            </a:r>
          </a:p>
          <a:p>
            <a:pPr marL="228453" lvl="2" indent="0">
              <a:buNone/>
            </a:pPr>
            <a:r>
              <a:rPr lang="en-US" sz="2800" dirty="0" smtClean="0"/>
              <a:t>Grant and display achievements</a:t>
            </a:r>
          </a:p>
          <a:p>
            <a:pPr marL="228453" lvl="2" indent="0">
              <a:buNone/>
            </a:pPr>
            <a:r>
              <a:rPr lang="en-US" sz="2800" dirty="0" smtClean="0"/>
              <a:t>Leaderboard updates</a:t>
            </a:r>
          </a:p>
          <a:p>
            <a:pPr marL="228453" lvl="2" indent="0">
              <a:buNone/>
            </a:pPr>
            <a:r>
              <a:rPr lang="en-US" sz="2800" dirty="0" smtClean="0"/>
              <a:t>Profile information</a:t>
            </a:r>
          </a:p>
          <a:p>
            <a:pPr marL="228453" lvl="2" indent="0">
              <a:buNone/>
            </a:pPr>
            <a:r>
              <a:rPr lang="en-US" sz="2800" dirty="0" smtClean="0"/>
              <a:t>Durable DLC</a:t>
            </a:r>
            <a:endParaRPr lang="en-US" sz="2800" dirty="0"/>
          </a:p>
        </p:txBody>
      </p:sp>
      <p:pic>
        <p:nvPicPr>
          <p:cNvPr id="5" name="Picture Placeholder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801" r="21801"/>
          <a:stretch>
            <a:fillRect/>
          </a:stretch>
        </p:blipFill>
        <p:spPr/>
      </p:pic>
      <p:sp>
        <p:nvSpPr>
          <p:cNvPr id="4" name="Title 3"/>
          <p:cNvSpPr>
            <a:spLocks noGrp="1"/>
          </p:cNvSpPr>
          <p:nvPr>
            <p:ph type="title"/>
          </p:nvPr>
        </p:nvSpPr>
        <p:spPr/>
        <p:txBody>
          <a:bodyPr/>
          <a:lstStyle/>
          <a:p>
            <a:r>
              <a:rPr lang="en-US" smtClean="0"/>
              <a:t>What’s in the SDK?</a:t>
            </a:r>
            <a:endParaRPr lang="en-US" dirty="0"/>
          </a:p>
        </p:txBody>
      </p:sp>
    </p:spTree>
    <p:extLst>
      <p:ext uri="{BB962C8B-B14F-4D97-AF65-F5344CB8AC3E}">
        <p14:creationId xmlns:p14="http://schemas.microsoft.com/office/powerpoint/2010/main" val="33051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5" y="982662"/>
            <a:ext cx="6400801" cy="5029202"/>
          </a:xfrm>
        </p:spPr>
        <p:txBody>
          <a:bodyPr/>
          <a:lstStyle/>
          <a:p>
            <a:r>
              <a:rPr lang="en-US" dirty="0" smtClean="0"/>
              <a:t>Title-managed storage</a:t>
            </a:r>
          </a:p>
          <a:p>
            <a:pPr marL="228453" lvl="2" indent="0">
              <a:buNone/>
            </a:pPr>
            <a:r>
              <a:rPr lang="en-US" sz="2800" dirty="0" smtClean="0"/>
              <a:t>Global R/O configuration </a:t>
            </a:r>
            <a:br>
              <a:rPr lang="en-US" sz="2800" dirty="0" smtClean="0"/>
            </a:br>
            <a:r>
              <a:rPr lang="en-US" sz="2800" dirty="0" smtClean="0"/>
              <a:t>storage with A/B testing</a:t>
            </a:r>
          </a:p>
          <a:p>
            <a:pPr marL="228453" lvl="2" indent="0">
              <a:buNone/>
            </a:pPr>
            <a:r>
              <a:rPr lang="en-US" sz="2800" dirty="0" smtClean="0"/>
              <a:t>Per user R/W general storage</a:t>
            </a:r>
          </a:p>
          <a:p>
            <a:pPr>
              <a:spcBef>
                <a:spcPts val="2400"/>
              </a:spcBef>
            </a:pPr>
            <a:r>
              <a:rPr lang="en-US" dirty="0" err="1"/>
              <a:t>Async</a:t>
            </a:r>
            <a:r>
              <a:rPr lang="en-US" dirty="0"/>
              <a:t> </a:t>
            </a:r>
            <a:r>
              <a:rPr lang="en-US" dirty="0" smtClean="0"/>
              <a:t>matchmaking </a:t>
            </a:r>
            <a:br>
              <a:rPr lang="en-US" dirty="0" smtClean="0"/>
            </a:br>
            <a:r>
              <a:rPr lang="en-US" dirty="0" smtClean="0"/>
              <a:t>and multiplayer</a:t>
            </a:r>
            <a:endParaRPr lang="en-US" dirty="0"/>
          </a:p>
          <a:p>
            <a:pPr marL="228453" lvl="2" indent="0">
              <a:buNone/>
            </a:pPr>
            <a:r>
              <a:rPr lang="en-US" sz="2800" dirty="0" smtClean="0"/>
              <a:t>Invites and turns, even when </a:t>
            </a:r>
            <a:br>
              <a:rPr lang="en-US" sz="2800" dirty="0" smtClean="0"/>
            </a:br>
            <a:r>
              <a:rPr lang="en-US" sz="2800" dirty="0" smtClean="0"/>
              <a:t>players are offline</a:t>
            </a:r>
          </a:p>
          <a:p>
            <a:pPr marL="228453" lvl="2" indent="0">
              <a:buNone/>
            </a:pPr>
            <a:r>
              <a:rPr lang="en-US" sz="2800" dirty="0" smtClean="0"/>
              <a:t>Cloud state management</a:t>
            </a:r>
          </a:p>
        </p:txBody>
      </p:sp>
      <p:sp>
        <p:nvSpPr>
          <p:cNvPr id="4" name="Title 3"/>
          <p:cNvSpPr>
            <a:spLocks noGrp="1"/>
          </p:cNvSpPr>
          <p:nvPr>
            <p:ph type="title"/>
          </p:nvPr>
        </p:nvSpPr>
        <p:spPr/>
        <p:txBody>
          <a:bodyPr/>
          <a:lstStyle/>
          <a:p>
            <a:r>
              <a:rPr lang="en-US" smtClean="0"/>
              <a:t>What’s in the SDK?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2892191"/>
            <a:ext cx="5029200" cy="119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8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5" y="1973262"/>
            <a:ext cx="6400801" cy="3048002"/>
          </a:xfrm>
        </p:spPr>
        <p:txBody>
          <a:bodyPr/>
          <a:lstStyle/>
          <a:p>
            <a:r>
              <a:rPr lang="en-US" dirty="0" smtClean="0"/>
              <a:t>Server side authentication</a:t>
            </a:r>
          </a:p>
          <a:p>
            <a:pPr marL="228453" lvl="2" indent="0">
              <a:buNone/>
            </a:pPr>
            <a:r>
              <a:rPr lang="en-US" dirty="0" smtClean="0"/>
              <a:t>Microsoft account (</a:t>
            </a:r>
            <a:r>
              <a:rPr lang="en-US" dirty="0" err="1" smtClean="0"/>
              <a:t>AuthN</a:t>
            </a:r>
            <a:r>
              <a:rPr lang="en-US" dirty="0" smtClean="0"/>
              <a:t>)</a:t>
            </a:r>
          </a:p>
          <a:p>
            <a:pPr marL="228453" lvl="2" indent="0">
              <a:buNone/>
            </a:pPr>
            <a:r>
              <a:rPr lang="en-US" dirty="0" smtClean="0"/>
              <a:t>Xbox Secure Token service (</a:t>
            </a:r>
            <a:r>
              <a:rPr lang="en-US" dirty="0" err="1" smtClean="0"/>
              <a:t>AuthZ</a:t>
            </a:r>
            <a:r>
              <a:rPr lang="en-US" dirty="0" smtClean="0"/>
              <a:t>)</a:t>
            </a:r>
          </a:p>
          <a:p>
            <a:pPr marL="228453" lvl="2" indent="0">
              <a:buNone/>
            </a:pPr>
            <a:r>
              <a:rPr lang="en-US" dirty="0" smtClean="0"/>
              <a:t>Federated identity for your game server</a:t>
            </a:r>
          </a:p>
          <a:p>
            <a:pPr marL="228453" lvl="2" indent="0">
              <a:buNone/>
            </a:pPr>
            <a:r>
              <a:rPr lang="en-US" dirty="0" smtClean="0"/>
              <a:t>Server side proof-of-purchase</a:t>
            </a:r>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787" r="21787"/>
          <a:stretch>
            <a:fillRect/>
          </a:stretch>
        </p:blipFill>
        <p:spPr/>
      </p:pic>
      <p:sp>
        <p:nvSpPr>
          <p:cNvPr id="4" name="Title 3"/>
          <p:cNvSpPr>
            <a:spLocks noGrp="1"/>
          </p:cNvSpPr>
          <p:nvPr>
            <p:ph type="title"/>
          </p:nvPr>
        </p:nvSpPr>
        <p:spPr/>
        <p:txBody>
          <a:bodyPr/>
          <a:lstStyle/>
          <a:p>
            <a:r>
              <a:rPr lang="en-US" smtClean="0"/>
              <a:t>What’s in the SDK?</a:t>
            </a:r>
            <a:endParaRPr lang="en-US" dirty="0"/>
          </a:p>
        </p:txBody>
      </p:sp>
    </p:spTree>
    <p:extLst>
      <p:ext uri="{BB962C8B-B14F-4D97-AF65-F5344CB8AC3E}">
        <p14:creationId xmlns:p14="http://schemas.microsoft.com/office/powerpoint/2010/main" val="55177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Demo</a:t>
            </a:r>
            <a:endParaRPr lang="en-US" dirty="0"/>
          </a:p>
        </p:txBody>
      </p:sp>
      <p:sp>
        <p:nvSpPr>
          <p:cNvPr id="4" name="Title 3"/>
          <p:cNvSpPr>
            <a:spLocks noGrp="1"/>
          </p:cNvSpPr>
          <p:nvPr>
            <p:ph type="title"/>
          </p:nvPr>
        </p:nvSpPr>
        <p:spPr/>
        <p:txBody>
          <a:bodyPr/>
          <a:lstStyle/>
          <a:p>
            <a:r>
              <a:rPr lang="en-US" smtClean="0"/>
              <a:t>Using the SDK projections</a:t>
            </a:r>
            <a:endParaRPr lang="en-US" dirty="0"/>
          </a:p>
        </p:txBody>
      </p:sp>
    </p:spTree>
    <p:extLst>
      <p:ext uri="{BB962C8B-B14F-4D97-AF65-F5344CB8AC3E}">
        <p14:creationId xmlns:p14="http://schemas.microsoft.com/office/powerpoint/2010/main" val="5331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Brian Tyler</External_x0020_Speaker>
    <Session_x0020_Code xmlns="2295e2e7-0eeb-498e-8716-217bb2ee6ee3">3-056</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8b529f77-48ab-4581-b468-93f09345b8aa"/>
    <ds:schemaRef ds:uri="230e9df3-be65-4c73-a93b-d1236ebd677e"/>
    <ds:schemaRef ds:uri="2295e2e7-0eeb-498e-8716-217bb2ee6ee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9148</TotalTime>
  <Words>877</Words>
  <Application>Microsoft Office PowerPoint</Application>
  <PresentationFormat>Custom</PresentationFormat>
  <Paragraphs>217</Paragraphs>
  <Slides>31</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ＭＳ Ｐゴシック</vt:lpstr>
      <vt:lpstr>Arial</vt:lpstr>
      <vt:lpstr>Avenir LT Pro 45 Book</vt:lpstr>
      <vt:lpstr>Calibri</vt:lpstr>
      <vt:lpstr>Consolas</vt:lpstr>
      <vt:lpstr>Segoe UI</vt:lpstr>
      <vt:lpstr>Segoe UI Light</vt:lpstr>
      <vt:lpstr>Build_Template_16x9 (2)</vt:lpstr>
      <vt:lpstr>4_5-30405_Build_Template_16x9_White_Background</vt:lpstr>
      <vt:lpstr>3_5-30405_Build_Template_16x9_Red_Color_Background</vt:lpstr>
      <vt:lpstr>2_5-30405_Build_Template_16x9_LightBlue_Color_Background</vt:lpstr>
      <vt:lpstr>Xbox LIVE on Windows 8 Deep dive</vt:lpstr>
      <vt:lpstr>What am I going to talk about?</vt:lpstr>
      <vt:lpstr>Xbox LIVE Services</vt:lpstr>
      <vt:lpstr>What’s in the SDK?</vt:lpstr>
      <vt:lpstr>What’s in the SDK?</vt:lpstr>
      <vt:lpstr>What’s in the SDK?</vt:lpstr>
      <vt:lpstr>What’s in the SDK?</vt:lpstr>
      <vt:lpstr>What’s in the SDK?</vt:lpstr>
      <vt:lpstr>Using the SDK projections</vt:lpstr>
      <vt:lpstr>Getting the profile</vt:lpstr>
      <vt:lpstr>Drilling-in: Architecture</vt:lpstr>
      <vt:lpstr>Architectural layers</vt:lpstr>
      <vt:lpstr>First things last – authentication</vt:lpstr>
      <vt:lpstr>Authentication process</vt:lpstr>
      <vt:lpstr>Signing-in</vt:lpstr>
      <vt:lpstr>Triggering sign-in</vt:lpstr>
      <vt:lpstr>But what if I have my own game server?</vt:lpstr>
      <vt:lpstr>Federated authentication process</vt:lpstr>
      <vt:lpstr>In-app DLC</vt:lpstr>
      <vt:lpstr>Show your stuff for sale</vt:lpstr>
      <vt:lpstr>Enumeration</vt:lpstr>
      <vt:lpstr>Buy some stuff</vt:lpstr>
      <vt:lpstr>Commerce</vt:lpstr>
      <vt:lpstr>Capital expenditures – Durable DLC</vt:lpstr>
      <vt:lpstr>Spare change – Consumable DLC</vt:lpstr>
      <vt:lpstr>Consumption</vt:lpstr>
      <vt:lpstr>Keeping in touch</vt:lpstr>
      <vt:lpstr>WNS + Xbox LIVE</vt:lpstr>
      <vt:lpstr>PowerPoint Presentation</vt:lpstr>
      <vt:lpstr>Questions?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Xbox LIVE on Windows 8 Deep dive</dc:title>
  <dc:subject>Build 2012</dc:subject>
  <dc:creator>Brian Tyler</dc:creator>
  <cp:keywords>Build 2012</cp:keywords>
  <dc:description>Template: Mitchell Derrey, Silver Fox Productions
Formatting: 
Date: October 29th - November 2nd, 2012
Location: MSCC, Redmond, WA
Audience Type: Internal</dc:description>
  <cp:lastModifiedBy>Shows</cp:lastModifiedBy>
  <cp:revision>108</cp:revision>
  <dcterms:created xsi:type="dcterms:W3CDTF">2012-10-01T22:04:30Z</dcterms:created>
  <dcterms:modified xsi:type="dcterms:W3CDTF">2012-10-31T00:22:33Z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