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46" r:id="rId9"/>
  </p:sldMasterIdLst>
  <p:notesMasterIdLst>
    <p:notesMasterId r:id="rId48"/>
  </p:notesMasterIdLst>
  <p:handoutMasterIdLst>
    <p:handoutMasterId r:id="rId49"/>
  </p:handoutMasterIdLst>
  <p:sldIdLst>
    <p:sldId id="256" r:id="rId10"/>
    <p:sldId id="257" r:id="rId11"/>
    <p:sldId id="258" r:id="rId12"/>
    <p:sldId id="259" r:id="rId13"/>
    <p:sldId id="260" r:id="rId14"/>
    <p:sldId id="261" r:id="rId15"/>
    <p:sldId id="262" r:id="rId16"/>
    <p:sldId id="263" r:id="rId17"/>
    <p:sldId id="264" r:id="rId18"/>
    <p:sldId id="265" r:id="rId19"/>
    <p:sldId id="267" r:id="rId20"/>
    <p:sldId id="268" r:id="rId21"/>
    <p:sldId id="270" r:id="rId22"/>
    <p:sldId id="271" r:id="rId23"/>
    <p:sldId id="272" r:id="rId24"/>
    <p:sldId id="273" r:id="rId25"/>
    <p:sldId id="274" r:id="rId26"/>
    <p:sldId id="275" r:id="rId27"/>
    <p:sldId id="276" r:id="rId28"/>
    <p:sldId id="277" r:id="rId29"/>
    <p:sldId id="278" r:id="rId30"/>
    <p:sldId id="279" r:id="rId31"/>
    <p:sldId id="280" r:id="rId32"/>
    <p:sldId id="282" r:id="rId33"/>
    <p:sldId id="283" r:id="rId34"/>
    <p:sldId id="284" r:id="rId35"/>
    <p:sldId id="285" r:id="rId36"/>
    <p:sldId id="286" r:id="rId37"/>
    <p:sldId id="287" r:id="rId38"/>
    <p:sldId id="288" r:id="rId39"/>
    <p:sldId id="289" r:id="rId40"/>
    <p:sldId id="290" r:id="rId41"/>
    <p:sldId id="291" r:id="rId42"/>
    <p:sldId id="292" r:id="rId43"/>
    <p:sldId id="296" r:id="rId44"/>
    <p:sldId id="297" r:id="rId45"/>
    <p:sldId id="299" r:id="rId46"/>
    <p:sldId id="298" r:id="rId47"/>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91693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1581DE-F0B8-48ED-A833-27EED3A2A78A}"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8880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F470F7E-96DB-4118-BE4D-554BB1DC0B6D}"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1162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9065190-D819-4B3C-8C6C-D98879A7E4FC}"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9359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9065190-D819-4B3C-8C6C-D98879A7E4FC}"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3394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9065190-D819-4B3C-8C6C-D98879A7E4FC}"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3040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55113A0-0A5C-47AE-BE80-F0ABFA0EF526}"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8581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7611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535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27620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444410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4197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9658641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1817454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75651375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2631616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982955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605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1840214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8314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9065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168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2708941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5210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288553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1677005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114152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976595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2813188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5642249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7012605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4225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0616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232314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755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648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58619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theme" Target="../theme/theme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theme" Target="../theme/theme6.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981066253"/>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579057710"/>
      </p:ext>
    </p:extLst>
  </p:cSld>
  <p:clrMap bg1="dk1" tx1="lt1" bg2="dk2" tx2="lt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 id="2147484358" r:id="rId12"/>
    <p:sldLayoutId id="2147484359" r:id="rId13"/>
    <p:sldLayoutId id="2147484360" r:id="rId14"/>
    <p:sldLayoutId id="2147484361"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hyperlink" Target="http://design.windows.com/" TargetMode="External"/><Relationship Id="rId2" Type="http://schemas.openxmlformats.org/officeDocument/2006/relationships/hyperlink" Target="http://msdn.microsoft.com/en-US/windows/apps/br229512" TargetMode="External"/><Relationship Id="rId1" Type="http://schemas.openxmlformats.org/officeDocument/2006/relationships/slideLayout" Target="../slideLayouts/slideLayout86.xml"/><Relationship Id="rId6" Type="http://schemas.openxmlformats.org/officeDocument/2006/relationships/hyperlink" Target="http://aka.ms/BuildSessions" TargetMode="External"/><Relationship Id="rId5" Type="http://schemas.openxmlformats.org/officeDocument/2006/relationships/hyperlink" Target="http://channel9.msdn.com/Windows" TargetMode="External"/><Relationship Id="rId4" Type="http://schemas.openxmlformats.org/officeDocument/2006/relationships/hyperlink" Target="http://code.msdn.microsoft.com/windowsapps/Windows-8-Modern-Style-App-Sample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8" y="2354264"/>
            <a:ext cx="11887200" cy="2285998"/>
          </a:xfrm>
        </p:spPr>
        <p:txBody>
          <a:bodyPr/>
          <a:lstStyle/>
          <a:p>
            <a:r>
              <a:rPr lang="en-US" dirty="0" smtClean="0"/>
              <a:t>Key technologies for advanced media applications</a:t>
            </a:r>
            <a:endParaRPr lang="en-US" dirty="0"/>
          </a:p>
        </p:txBody>
      </p:sp>
      <p:sp>
        <p:nvSpPr>
          <p:cNvPr id="3" name="Subtitle 2"/>
          <p:cNvSpPr>
            <a:spLocks noGrp="1"/>
          </p:cNvSpPr>
          <p:nvPr>
            <p:ph type="subTitle" idx="1"/>
          </p:nvPr>
        </p:nvSpPr>
        <p:spPr>
          <a:xfrm>
            <a:off x="274640" y="5783263"/>
            <a:ext cx="9372597" cy="914400"/>
          </a:xfrm>
        </p:spPr>
        <p:txBody>
          <a:bodyPr/>
          <a:lstStyle/>
          <a:p>
            <a:r>
              <a:rPr lang="en-US" dirty="0" smtClean="0"/>
              <a:t>Mike Downey</a:t>
            </a:r>
          </a:p>
          <a:p>
            <a:r>
              <a:rPr lang="en-US" dirty="0" smtClean="0"/>
              <a:t>Principal Evangelist, Media Platform Evangelism</a:t>
            </a:r>
          </a:p>
          <a:p>
            <a:r>
              <a:rPr lang="en-US" dirty="0" smtClean="0"/>
              <a:t>3-117</a:t>
            </a:r>
          </a:p>
        </p:txBody>
      </p:sp>
    </p:spTree>
    <p:extLst>
      <p:ext uri="{BB962C8B-B14F-4D97-AF65-F5344CB8AC3E}">
        <p14:creationId xmlns:p14="http://schemas.microsoft.com/office/powerpoint/2010/main" val="117302863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a:t>
            </a:r>
            <a:br>
              <a:rPr lang="en-US" dirty="0" smtClean="0"/>
            </a:br>
            <a:r>
              <a:rPr lang="en-US" dirty="0" smtClean="0"/>
              <a:t>Windows 8 Media App Example</a:t>
            </a:r>
            <a:endParaRPr lang="en-US" dirty="0"/>
          </a:p>
        </p:txBody>
      </p:sp>
    </p:spTree>
    <p:extLst>
      <p:ext uri="{BB962C8B-B14F-4D97-AF65-F5344CB8AC3E}">
        <p14:creationId xmlns:p14="http://schemas.microsoft.com/office/powerpoint/2010/main" val="1928882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 video player</a:t>
            </a:r>
            <a:endParaRPr lang="en-US" dirty="0"/>
          </a:p>
        </p:txBody>
      </p:sp>
      <p:sp>
        <p:nvSpPr>
          <p:cNvPr id="4" name="Pentagon 3"/>
          <p:cNvSpPr/>
          <p:nvPr/>
        </p:nvSpPr>
        <p:spPr bwMode="auto">
          <a:xfrm>
            <a:off x="519113" y="1484029"/>
            <a:ext cx="3642609" cy="1948722"/>
          </a:xfrm>
          <a:prstGeom prst="homePlate">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&lt;video&gt;</a:t>
            </a:r>
          </a:p>
          <a:p>
            <a:pPr algn="ctr" defTabSz="914099" fontAlgn="base">
              <a:spcBef>
                <a:spcPct val="0"/>
              </a:spcBef>
              <a:spcAft>
                <a:spcPct val="0"/>
              </a:spcAft>
            </a:pPr>
            <a:r>
              <a:rPr lang="en-US" sz="2800" dirty="0" err="1" smtClean="0">
                <a:gradFill>
                  <a:gsLst>
                    <a:gs pos="0">
                      <a:srgbClr val="FFFFFF"/>
                    </a:gs>
                    <a:gs pos="100000">
                      <a:srgbClr val="FFFFFF"/>
                    </a:gs>
                  </a:gsLst>
                  <a:lin ang="5400000" scaled="0"/>
                </a:gradFill>
              </a:rPr>
              <a:t>MediaElement</a:t>
            </a:r>
            <a:endParaRPr lang="en-US" sz="2800" dirty="0" smtClean="0">
              <a:gradFill>
                <a:gsLst>
                  <a:gs pos="0">
                    <a:srgbClr val="FFFFFF"/>
                  </a:gs>
                  <a:gs pos="100000">
                    <a:srgbClr val="FFFFFF"/>
                  </a:gs>
                </a:gsLst>
                <a:lin ang="5400000" scaled="0"/>
              </a:gradFill>
            </a:endParaRPr>
          </a:p>
        </p:txBody>
      </p:sp>
      <p:sp>
        <p:nvSpPr>
          <p:cNvPr id="5" name="Chevron 4"/>
          <p:cNvSpPr/>
          <p:nvPr/>
        </p:nvSpPr>
        <p:spPr bwMode="auto">
          <a:xfrm>
            <a:off x="3475037" y="1484029"/>
            <a:ext cx="4419600" cy="1948722"/>
          </a:xfrm>
          <a:prstGeom prst="chevron">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MF Extensions &amp; </a:t>
            </a:r>
            <a:r>
              <a:rPr lang="en-US" sz="2400" dirty="0" err="1" smtClean="0">
                <a:gradFill>
                  <a:gsLst>
                    <a:gs pos="0">
                      <a:srgbClr val="FFFFFF"/>
                    </a:gs>
                    <a:gs pos="100000">
                      <a:srgbClr val="FFFFFF"/>
                    </a:gs>
                  </a:gsLst>
                  <a:lin ang="5400000" scaled="0"/>
                </a:gradFill>
              </a:rPr>
              <a:t>WinRT</a:t>
            </a:r>
            <a:r>
              <a:rPr lang="en-US" sz="2400" dirty="0" smtClean="0">
                <a:gradFill>
                  <a:gsLst>
                    <a:gs pos="0">
                      <a:srgbClr val="FFFFFF"/>
                    </a:gs>
                    <a:gs pos="100000">
                      <a:srgbClr val="FFFFFF"/>
                    </a:gs>
                  </a:gsLst>
                  <a:lin ang="5400000" scaled="0"/>
                </a:gradFill>
              </a:rPr>
              <a:t> Components</a:t>
            </a:r>
            <a:br>
              <a:rPr lang="en-US" sz="2400" dirty="0" smtClean="0">
                <a:gradFill>
                  <a:gsLst>
                    <a:gs pos="0">
                      <a:srgbClr val="FFFFFF"/>
                    </a:gs>
                    <a:gs pos="100000">
                      <a:srgbClr val="FFFFFF"/>
                    </a:gs>
                  </a:gsLst>
                  <a:lin ang="5400000" scaled="0"/>
                </a:gradFill>
              </a:rPr>
            </a:br>
            <a:endParaRPr lang="en-US" sz="2400" dirty="0" smtClean="0">
              <a:gradFill>
                <a:gsLst>
                  <a:gs pos="0">
                    <a:srgbClr val="FFFFFF"/>
                  </a:gs>
                  <a:gs pos="100000">
                    <a:srgbClr val="FFFFFF"/>
                  </a:gs>
                </a:gsLst>
                <a:lin ang="5400000" scaled="0"/>
              </a:gradFill>
            </a:endParaRPr>
          </a:p>
        </p:txBody>
      </p:sp>
      <p:sp>
        <p:nvSpPr>
          <p:cNvPr id="6" name="Chevron 5"/>
          <p:cNvSpPr/>
          <p:nvPr/>
        </p:nvSpPr>
        <p:spPr bwMode="auto">
          <a:xfrm>
            <a:off x="7165298" y="1484029"/>
            <a:ext cx="4682709" cy="1948722"/>
          </a:xfrm>
          <a:prstGeom prst="chevron">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Player framework</a:t>
            </a:r>
          </a:p>
        </p:txBody>
      </p:sp>
      <p:sp>
        <p:nvSpPr>
          <p:cNvPr id="7" name="Rectangle 6"/>
          <p:cNvSpPr/>
          <p:nvPr/>
        </p:nvSpPr>
        <p:spPr>
          <a:xfrm>
            <a:off x="684005" y="3931048"/>
            <a:ext cx="3006464" cy="1200329"/>
          </a:xfrm>
          <a:prstGeom prst="rect">
            <a:avLst/>
          </a:prstGeom>
        </p:spPr>
        <p:txBody>
          <a:bodyPr wrap="none">
            <a:spAutoFit/>
          </a:bodyPr>
          <a:lstStyle/>
          <a:p>
            <a:r>
              <a:rPr lang="en-US" sz="2400" dirty="0" smtClean="0">
                <a:solidFill>
                  <a:srgbClr val="000000"/>
                </a:solidFill>
                <a:latin typeface="Segoe UI Light" panose="020B0502040204020203" pitchFamily="34" charset="0"/>
                <a:cs typeface="Segoe UI Light" panose="020B0502040204020203" pitchFamily="34" charset="0"/>
              </a:rPr>
              <a:t>Basic playback</a:t>
            </a:r>
          </a:p>
          <a:p>
            <a:r>
              <a:rPr lang="en-US" sz="2400" dirty="0" smtClean="0">
                <a:solidFill>
                  <a:srgbClr val="000000"/>
                </a:solidFill>
                <a:latin typeface="Segoe UI Light" panose="020B0502040204020203" pitchFamily="34" charset="0"/>
                <a:cs typeface="Segoe UI Light" panose="020B0502040204020203" pitchFamily="34" charset="0"/>
              </a:rPr>
              <a:t>Progressive download</a:t>
            </a:r>
          </a:p>
          <a:p>
            <a:r>
              <a:rPr lang="en-US" sz="2400" dirty="0" smtClean="0">
                <a:solidFill>
                  <a:srgbClr val="000000"/>
                </a:solidFill>
                <a:latin typeface="Segoe UI Light" panose="020B0502040204020203" pitchFamily="34" charset="0"/>
                <a:cs typeface="Segoe UI Light" panose="020B0502040204020203" pitchFamily="34" charset="0"/>
              </a:rPr>
              <a:t>Local playback</a:t>
            </a:r>
            <a:endParaRPr lang="en-US" sz="2400" dirty="0">
              <a:solidFill>
                <a:srgbClr val="000000"/>
              </a:solidFill>
              <a:latin typeface="Segoe UI Light" panose="020B0502040204020203" pitchFamily="34" charset="0"/>
              <a:cs typeface="Segoe UI Light" panose="020B0502040204020203" pitchFamily="34" charset="0"/>
            </a:endParaRPr>
          </a:p>
        </p:txBody>
      </p:sp>
      <p:sp>
        <p:nvSpPr>
          <p:cNvPr id="8" name="Rectangle 7"/>
          <p:cNvSpPr/>
          <p:nvPr/>
        </p:nvSpPr>
        <p:spPr>
          <a:xfrm>
            <a:off x="4544018" y="3931048"/>
            <a:ext cx="2244525" cy="2308324"/>
          </a:xfrm>
          <a:prstGeom prst="rect">
            <a:avLst/>
          </a:prstGeom>
        </p:spPr>
        <p:txBody>
          <a:bodyPr wrap="none">
            <a:spAutoFit/>
          </a:bodyPr>
          <a:lstStyle/>
          <a:p>
            <a:r>
              <a:rPr lang="en-US" sz="2400" dirty="0" smtClean="0">
                <a:solidFill>
                  <a:srgbClr val="000000"/>
                </a:solidFill>
                <a:latin typeface="Segoe UI Light" panose="020B0502040204020203" pitchFamily="34" charset="0"/>
                <a:cs typeface="Segoe UI Light" panose="020B0502040204020203" pitchFamily="34" charset="0"/>
              </a:rPr>
              <a:t>Streaming </a:t>
            </a:r>
          </a:p>
          <a:p>
            <a:r>
              <a:rPr lang="en-US" sz="2000" dirty="0" smtClean="0">
                <a:solidFill>
                  <a:srgbClr val="000000"/>
                </a:solidFill>
                <a:latin typeface="Segoe UI Light" panose="020B0502040204020203" pitchFamily="34" charset="0"/>
                <a:cs typeface="Segoe UI Light" panose="020B0502040204020203" pitchFamily="34" charset="0"/>
              </a:rPr>
              <a:t>(Live &amp; </a:t>
            </a:r>
            <a:r>
              <a:rPr lang="en-US" sz="2000" dirty="0" err="1" smtClean="0">
                <a:solidFill>
                  <a:srgbClr val="000000"/>
                </a:solidFill>
                <a:latin typeface="Segoe UI Light" panose="020B0502040204020203" pitchFamily="34" charset="0"/>
                <a:cs typeface="Segoe UI Light" panose="020B0502040204020203" pitchFamily="34" charset="0"/>
              </a:rPr>
              <a:t>VoD</a:t>
            </a:r>
            <a:r>
              <a:rPr lang="en-US" sz="2000" dirty="0" smtClean="0">
                <a:solidFill>
                  <a:srgbClr val="000000"/>
                </a:solidFill>
                <a:latin typeface="Segoe UI Light" panose="020B0502040204020203" pitchFamily="34" charset="0"/>
                <a:cs typeface="Segoe UI Light" panose="020B0502040204020203" pitchFamily="34" charset="0"/>
              </a:rPr>
              <a:t>)</a:t>
            </a:r>
          </a:p>
          <a:p>
            <a:r>
              <a:rPr lang="en-US" sz="2400" dirty="0" smtClean="0">
                <a:solidFill>
                  <a:srgbClr val="000000"/>
                </a:solidFill>
                <a:latin typeface="Segoe UI Light" panose="020B0502040204020203" pitchFamily="34" charset="0"/>
                <a:cs typeface="Segoe UI Light" panose="020B0502040204020203" pitchFamily="34" charset="0"/>
              </a:rPr>
              <a:t>Codecs</a:t>
            </a:r>
          </a:p>
          <a:p>
            <a:r>
              <a:rPr lang="en-US" sz="2400" dirty="0" smtClean="0">
                <a:solidFill>
                  <a:srgbClr val="000000"/>
                </a:solidFill>
                <a:latin typeface="Segoe UI Light" panose="020B0502040204020203" pitchFamily="34" charset="0"/>
                <a:cs typeface="Segoe UI Light" panose="020B0502040204020203" pitchFamily="34" charset="0"/>
              </a:rPr>
              <a:t>PlayReady/DRM</a:t>
            </a:r>
          </a:p>
          <a:p>
            <a:r>
              <a:rPr lang="en-US" sz="2400" dirty="0" smtClean="0">
                <a:solidFill>
                  <a:srgbClr val="000000"/>
                </a:solidFill>
                <a:latin typeface="Segoe UI Light" panose="020B0502040204020203" pitchFamily="34" charset="0"/>
                <a:cs typeface="Segoe UI Light" panose="020B0502040204020203" pitchFamily="34" charset="0"/>
              </a:rPr>
              <a:t>Video effects</a:t>
            </a:r>
          </a:p>
          <a:p>
            <a:r>
              <a:rPr lang="en-US" sz="2400" dirty="0" smtClean="0">
                <a:solidFill>
                  <a:srgbClr val="000000"/>
                </a:solidFill>
                <a:latin typeface="Segoe UI Light" panose="020B0502040204020203" pitchFamily="34" charset="0"/>
                <a:cs typeface="Segoe UI Light" panose="020B0502040204020203" pitchFamily="34" charset="0"/>
              </a:rPr>
              <a:t>Extensibility</a:t>
            </a:r>
            <a:endParaRPr lang="en-US" sz="2400" dirty="0">
              <a:solidFill>
                <a:srgbClr val="000000"/>
              </a:solidFill>
              <a:latin typeface="Segoe UI Light" panose="020B0502040204020203" pitchFamily="34" charset="0"/>
              <a:cs typeface="Segoe UI Light" panose="020B0502040204020203" pitchFamily="34" charset="0"/>
            </a:endParaRPr>
          </a:p>
        </p:txBody>
      </p:sp>
      <p:sp>
        <p:nvSpPr>
          <p:cNvPr id="9" name="Rectangle 8"/>
          <p:cNvSpPr/>
          <p:nvPr/>
        </p:nvSpPr>
        <p:spPr>
          <a:xfrm>
            <a:off x="8265767" y="3931048"/>
            <a:ext cx="2847254" cy="1938992"/>
          </a:xfrm>
          <a:prstGeom prst="rect">
            <a:avLst/>
          </a:prstGeom>
        </p:spPr>
        <p:txBody>
          <a:bodyPr wrap="none">
            <a:spAutoFit/>
          </a:bodyPr>
          <a:lstStyle/>
          <a:p>
            <a:r>
              <a:rPr lang="en-US" sz="2400" dirty="0" smtClean="0">
                <a:solidFill>
                  <a:srgbClr val="000000"/>
                </a:solidFill>
                <a:latin typeface="Segoe UI Light" panose="020B0502040204020203" pitchFamily="34" charset="0"/>
                <a:cs typeface="Segoe UI Light" panose="020B0502040204020203" pitchFamily="34" charset="0"/>
              </a:rPr>
              <a:t>Captioning</a:t>
            </a:r>
          </a:p>
          <a:p>
            <a:r>
              <a:rPr lang="en-US" sz="2400" dirty="0" smtClean="0">
                <a:solidFill>
                  <a:srgbClr val="000000"/>
                </a:solidFill>
                <a:latin typeface="Segoe UI Light" panose="020B0502040204020203" pitchFamily="34" charset="0"/>
                <a:cs typeface="Segoe UI Light" panose="020B0502040204020203" pitchFamily="34" charset="0"/>
              </a:rPr>
              <a:t>Advertising</a:t>
            </a:r>
          </a:p>
          <a:p>
            <a:r>
              <a:rPr lang="en-US" sz="2400" dirty="0" smtClean="0">
                <a:solidFill>
                  <a:srgbClr val="000000"/>
                </a:solidFill>
                <a:latin typeface="Segoe UI Light" panose="020B0502040204020203" pitchFamily="34" charset="0"/>
                <a:cs typeface="Segoe UI Light" panose="020B0502040204020203" pitchFamily="34" charset="0"/>
              </a:rPr>
              <a:t>Error/Retry logic</a:t>
            </a:r>
          </a:p>
          <a:p>
            <a:r>
              <a:rPr lang="en-US" sz="2400" dirty="0" smtClean="0">
                <a:solidFill>
                  <a:srgbClr val="000000"/>
                </a:solidFill>
                <a:latin typeface="Segoe UI Light" panose="020B0502040204020203" pitchFamily="34" charset="0"/>
                <a:cs typeface="Segoe UI Light" panose="020B0502040204020203" pitchFamily="34" charset="0"/>
              </a:rPr>
              <a:t>UI/Styling</a:t>
            </a:r>
          </a:p>
          <a:p>
            <a:r>
              <a:rPr lang="en-US" sz="2400" dirty="0" smtClean="0">
                <a:solidFill>
                  <a:srgbClr val="000000"/>
                </a:solidFill>
                <a:latin typeface="Segoe UI Light" panose="020B0502040204020203" pitchFamily="34" charset="0"/>
                <a:cs typeface="Segoe UI Light" panose="020B0502040204020203" pitchFamily="34" charset="0"/>
              </a:rPr>
              <a:t>Playlist Management</a:t>
            </a:r>
          </a:p>
        </p:txBody>
      </p:sp>
    </p:spTree>
    <p:extLst>
      <p:ext uri="{BB962C8B-B14F-4D97-AF65-F5344CB8AC3E}">
        <p14:creationId xmlns:p14="http://schemas.microsoft.com/office/powerpoint/2010/main" val="358756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&lt;video&gt;</a:t>
            </a:r>
            <a:endParaRPr lang="en-US" dirty="0"/>
          </a:p>
        </p:txBody>
      </p:sp>
    </p:spTree>
    <p:extLst>
      <p:ext uri="{BB962C8B-B14F-4D97-AF65-F5344CB8AC3E}">
        <p14:creationId xmlns:p14="http://schemas.microsoft.com/office/powerpoint/2010/main" val="1402839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beyond &lt;video&gt;…</a:t>
            </a:r>
            <a:endParaRPr lang="en-US" dirty="0"/>
          </a:p>
        </p:txBody>
      </p:sp>
    </p:spTree>
    <p:extLst>
      <p:ext uri="{BB962C8B-B14F-4D97-AF65-F5344CB8AC3E}">
        <p14:creationId xmlns:p14="http://schemas.microsoft.com/office/powerpoint/2010/main" val="2943557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8 </a:t>
            </a:r>
            <a:r>
              <a:rPr lang="en-US" dirty="0"/>
              <a:t>m</a:t>
            </a:r>
            <a:r>
              <a:rPr lang="en-US" dirty="0" smtClean="0"/>
              <a:t>edia pipeline</a:t>
            </a:r>
            <a:endParaRPr lang="en-US" dirty="0"/>
          </a:p>
        </p:txBody>
      </p:sp>
      <p:sp>
        <p:nvSpPr>
          <p:cNvPr id="34" name="Rectangle 33"/>
          <p:cNvSpPr/>
          <p:nvPr/>
        </p:nvSpPr>
        <p:spPr>
          <a:xfrm>
            <a:off x="519112" y="1295400"/>
            <a:ext cx="11149010" cy="457196"/>
          </a:xfrm>
          <a:prstGeom prst="rect">
            <a:avLst/>
          </a:prstGeom>
          <a:solidFill>
            <a:srgbClr val="00AEEF">
              <a:lumMod val="75000"/>
            </a:srgbClr>
          </a:solidFill>
          <a:ln w="38100" cap="flat" cmpd="sng" algn="ctr">
            <a:noFill/>
            <a:prstDash val="solid"/>
          </a:ln>
          <a:effectLst/>
        </p:spPr>
        <p:txBody>
          <a:bodyPr lIns="121888" tIns="60944" rIns="121888" bIns="60944" rtlCol="0" anchor="ctr" anchorCtr="0"/>
          <a:lstStyle/>
          <a:p>
            <a:pPr algn="ctr" defTabSz="1218885">
              <a:defRPr/>
            </a:pPr>
            <a:r>
              <a:rPr lang="en-US" sz="2100" kern="0" dirty="0" smtClean="0">
                <a:solidFill>
                  <a:srgbClr val="FFFFFF">
                    <a:alpha val="99000"/>
                  </a:srgbClr>
                </a:solidFill>
              </a:rPr>
              <a:t>Windows Store app</a:t>
            </a:r>
          </a:p>
        </p:txBody>
      </p:sp>
      <p:sp>
        <p:nvSpPr>
          <p:cNvPr id="35" name="Rectangle 34"/>
          <p:cNvSpPr/>
          <p:nvPr/>
        </p:nvSpPr>
        <p:spPr>
          <a:xfrm>
            <a:off x="519112" y="2681881"/>
            <a:ext cx="11149010" cy="743213"/>
          </a:xfrm>
          <a:prstGeom prst="rect">
            <a:avLst/>
          </a:prstGeom>
          <a:solidFill>
            <a:srgbClr val="FF8A00">
              <a:lumMod val="75000"/>
            </a:srgbClr>
          </a:solidFill>
          <a:ln w="9525" cap="flat" cmpd="sng" algn="ctr">
            <a:noFill/>
            <a:prstDash val="solid"/>
          </a:ln>
          <a:effectLst/>
        </p:spPr>
        <p:txBody>
          <a:bodyPr lIns="121888" tIns="60944" rIns="121888" bIns="60944" rtlCol="0" anchor="t"/>
          <a:lstStyle/>
          <a:p>
            <a:pPr algn="ctr" defTabSz="1218885">
              <a:defRPr/>
            </a:pPr>
            <a:endParaRPr lang="en-US" sz="1900" kern="0" dirty="0" smtClean="0">
              <a:solidFill>
                <a:srgbClr val="FFFFFF"/>
              </a:solidFill>
            </a:endParaRPr>
          </a:p>
        </p:txBody>
      </p:sp>
      <p:sp>
        <p:nvSpPr>
          <p:cNvPr id="36" name="Rectangle 35"/>
          <p:cNvSpPr/>
          <p:nvPr/>
        </p:nvSpPr>
        <p:spPr>
          <a:xfrm>
            <a:off x="669775" y="2794290"/>
            <a:ext cx="1908389" cy="508000"/>
          </a:xfrm>
          <a:prstGeom prst="rect">
            <a:avLst/>
          </a:prstGeom>
          <a:solidFill>
            <a:srgbClr val="FFFFFF"/>
          </a:solidFill>
          <a:ln w="9525" cap="flat" cmpd="sng" algn="ctr">
            <a:noFill/>
            <a:prstDash val="solid"/>
          </a:ln>
          <a:effectLst/>
        </p:spPr>
        <p:txBody>
          <a:bodyPr lIns="121888" tIns="60944" rIns="121888" bIns="60944" rtlCol="0" anchor="ctr" anchorCtr="0"/>
          <a:lstStyle/>
          <a:p>
            <a:pPr algn="ctr" defTabSz="1218885">
              <a:defRPr/>
            </a:pPr>
            <a:r>
              <a:rPr lang="en-US" sz="1600" kern="0" dirty="0" smtClean="0">
                <a:solidFill>
                  <a:srgbClr val="292929"/>
                </a:solidFill>
              </a:rPr>
              <a:t>Playback/Preview</a:t>
            </a:r>
          </a:p>
        </p:txBody>
      </p:sp>
      <p:sp>
        <p:nvSpPr>
          <p:cNvPr id="37" name="Rectangle 36"/>
          <p:cNvSpPr/>
          <p:nvPr/>
        </p:nvSpPr>
        <p:spPr>
          <a:xfrm>
            <a:off x="2670600" y="2794290"/>
            <a:ext cx="1397447" cy="508000"/>
          </a:xfrm>
          <a:prstGeom prst="rect">
            <a:avLst/>
          </a:prstGeom>
          <a:solidFill>
            <a:srgbClr val="FF8A00"/>
          </a:solid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Capture</a:t>
            </a:r>
          </a:p>
        </p:txBody>
      </p:sp>
      <p:sp>
        <p:nvSpPr>
          <p:cNvPr id="38" name="Rectangle 37"/>
          <p:cNvSpPr/>
          <p:nvPr/>
        </p:nvSpPr>
        <p:spPr>
          <a:xfrm>
            <a:off x="4160483" y="2794290"/>
            <a:ext cx="1397447" cy="508000"/>
          </a:xfrm>
          <a:prstGeom prst="rect">
            <a:avLst/>
          </a:prstGeom>
          <a:solidFill>
            <a:srgbClr val="FF8A00"/>
          </a:solid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Transcode</a:t>
            </a:r>
          </a:p>
        </p:txBody>
      </p:sp>
      <p:sp>
        <p:nvSpPr>
          <p:cNvPr id="39" name="Rectangle 38"/>
          <p:cNvSpPr/>
          <p:nvPr/>
        </p:nvSpPr>
        <p:spPr>
          <a:xfrm>
            <a:off x="5650366" y="2794290"/>
            <a:ext cx="1397447" cy="508000"/>
          </a:xfrm>
          <a:prstGeom prst="rect">
            <a:avLst/>
          </a:prstGeom>
          <a:solidFill>
            <a:srgbClr val="FF8A00"/>
          </a:solid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Streaming</a:t>
            </a:r>
          </a:p>
        </p:txBody>
      </p:sp>
      <p:sp>
        <p:nvSpPr>
          <p:cNvPr id="40" name="Rectangle 39"/>
          <p:cNvSpPr/>
          <p:nvPr/>
        </p:nvSpPr>
        <p:spPr>
          <a:xfrm>
            <a:off x="7140249" y="2794290"/>
            <a:ext cx="1397447" cy="508000"/>
          </a:xfrm>
          <a:prstGeom prst="rect">
            <a:avLst/>
          </a:prstGeom>
          <a:solidFill>
            <a:srgbClr val="FF8A00"/>
          </a:solid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Extensibility</a:t>
            </a:r>
          </a:p>
        </p:txBody>
      </p:sp>
      <p:sp>
        <p:nvSpPr>
          <p:cNvPr id="41" name="Rectangle 40"/>
          <p:cNvSpPr/>
          <p:nvPr/>
        </p:nvSpPr>
        <p:spPr>
          <a:xfrm>
            <a:off x="8630132" y="2794290"/>
            <a:ext cx="1397447" cy="508000"/>
          </a:xfrm>
          <a:prstGeom prst="rect">
            <a:avLst/>
          </a:prstGeom>
          <a:solidFill>
            <a:srgbClr val="FF8A00"/>
          </a:solid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Protection</a:t>
            </a:r>
          </a:p>
        </p:txBody>
      </p:sp>
      <p:sp>
        <p:nvSpPr>
          <p:cNvPr id="42" name="Rectangle 41"/>
          <p:cNvSpPr/>
          <p:nvPr/>
        </p:nvSpPr>
        <p:spPr>
          <a:xfrm>
            <a:off x="10120013" y="2794290"/>
            <a:ext cx="1397447" cy="508000"/>
          </a:xfrm>
          <a:prstGeom prst="rect">
            <a:avLst/>
          </a:prstGeom>
          <a:solidFill>
            <a:srgbClr val="FF8A00"/>
          </a:solidFill>
          <a:ln w="9525" cap="flat" cmpd="sng" algn="ctr">
            <a:noFill/>
            <a:prstDash val="solid"/>
          </a:ln>
          <a:effectLst/>
        </p:spPr>
        <p:txBody>
          <a:bodyPr lIns="121888" tIns="60944" rIns="121888" bIns="60944" rtlCol="0" anchor="ctr" anchorCtr="0"/>
          <a:lstStyle/>
          <a:p>
            <a:pPr algn="ctr" defTabSz="1218885">
              <a:defRPr/>
            </a:pPr>
            <a:r>
              <a:rPr lang="en-US" sz="1500" kern="0" dirty="0" err="1" smtClean="0">
                <a:solidFill>
                  <a:srgbClr val="FFFFFF">
                    <a:alpha val="99000"/>
                  </a:srgbClr>
                </a:solidFill>
              </a:rPr>
              <a:t>MediaControl</a:t>
            </a:r>
            <a:endParaRPr lang="en-US" sz="1500" kern="0" dirty="0" smtClean="0">
              <a:solidFill>
                <a:srgbClr val="FFFFFF">
                  <a:alpha val="99000"/>
                </a:srgbClr>
              </a:solidFill>
            </a:endParaRPr>
          </a:p>
        </p:txBody>
      </p:sp>
      <p:sp>
        <p:nvSpPr>
          <p:cNvPr id="43" name="Rectangle 42"/>
          <p:cNvSpPr/>
          <p:nvPr/>
        </p:nvSpPr>
        <p:spPr>
          <a:xfrm>
            <a:off x="519112" y="3517361"/>
            <a:ext cx="11149010" cy="2032000"/>
          </a:xfrm>
          <a:prstGeom prst="rect">
            <a:avLst/>
          </a:prstGeom>
          <a:solidFill>
            <a:srgbClr val="8CC600">
              <a:lumMod val="75000"/>
            </a:srgbClr>
          </a:solidFill>
          <a:ln w="9525" cap="flat" cmpd="sng" algn="ctr">
            <a:noFill/>
            <a:prstDash val="lgDash"/>
          </a:ln>
          <a:effectLst/>
        </p:spPr>
        <p:txBody>
          <a:bodyPr lIns="121888" tIns="60944" rIns="121888" bIns="60944" rtlCol="0" anchor="t"/>
          <a:lstStyle/>
          <a:p>
            <a:pPr algn="ctr" defTabSz="1218885">
              <a:defRPr/>
            </a:pPr>
            <a:r>
              <a:rPr lang="en-US" sz="1900" kern="0" dirty="0" smtClean="0">
                <a:solidFill>
                  <a:srgbClr val="FFFFFF"/>
                </a:solidFill>
              </a:rPr>
              <a:t>Media Foundation</a:t>
            </a:r>
          </a:p>
        </p:txBody>
      </p:sp>
      <p:grpSp>
        <p:nvGrpSpPr>
          <p:cNvPr id="44" name="Group 43"/>
          <p:cNvGrpSpPr/>
          <p:nvPr/>
        </p:nvGrpSpPr>
        <p:grpSpPr>
          <a:xfrm>
            <a:off x="669774" y="3987369"/>
            <a:ext cx="10847685" cy="1320800"/>
            <a:chOff x="1060915" y="4172001"/>
            <a:chExt cx="9999369" cy="1320800"/>
          </a:xfrm>
          <a:solidFill>
            <a:srgbClr val="8CC600"/>
          </a:solidFill>
        </p:grpSpPr>
        <p:sp>
          <p:nvSpPr>
            <p:cNvPr id="45" name="Rectangle 44"/>
            <p:cNvSpPr/>
            <p:nvPr/>
          </p:nvSpPr>
          <p:spPr>
            <a:xfrm>
              <a:off x="1060915" y="41720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Audio/Video Source</a:t>
              </a:r>
            </a:p>
          </p:txBody>
        </p:sp>
        <p:sp>
          <p:nvSpPr>
            <p:cNvPr id="46" name="Rectangle 45"/>
            <p:cNvSpPr/>
            <p:nvPr/>
          </p:nvSpPr>
          <p:spPr>
            <a:xfrm>
              <a:off x="9450599" y="41720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Audio/Video Sink</a:t>
              </a:r>
            </a:p>
          </p:txBody>
        </p:sp>
        <p:grpSp>
          <p:nvGrpSpPr>
            <p:cNvPr id="47" name="Group 46"/>
            <p:cNvGrpSpPr/>
            <p:nvPr/>
          </p:nvGrpSpPr>
          <p:grpSpPr>
            <a:xfrm>
              <a:off x="2738852" y="4172001"/>
              <a:ext cx="1609685" cy="1320800"/>
              <a:chOff x="2567073" y="4172001"/>
              <a:chExt cx="1609685" cy="1320800"/>
            </a:xfrm>
            <a:grpFill/>
          </p:grpSpPr>
          <p:sp>
            <p:nvSpPr>
              <p:cNvPr id="57" name="Rectangle 56"/>
              <p:cNvSpPr/>
              <p:nvPr/>
            </p:nvSpPr>
            <p:spPr>
              <a:xfrm>
                <a:off x="2567073" y="41720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Video Decoder</a:t>
                </a:r>
              </a:p>
            </p:txBody>
          </p:sp>
          <p:sp>
            <p:nvSpPr>
              <p:cNvPr id="58" name="Rectangle 57"/>
              <p:cNvSpPr/>
              <p:nvPr/>
            </p:nvSpPr>
            <p:spPr>
              <a:xfrm>
                <a:off x="2567073" y="48832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Audio Decoder</a:t>
                </a:r>
              </a:p>
            </p:txBody>
          </p:sp>
        </p:grpSp>
        <p:grpSp>
          <p:nvGrpSpPr>
            <p:cNvPr id="48" name="Group 47"/>
            <p:cNvGrpSpPr/>
            <p:nvPr/>
          </p:nvGrpSpPr>
          <p:grpSpPr>
            <a:xfrm>
              <a:off x="4416789" y="4172001"/>
              <a:ext cx="1609685" cy="1320800"/>
              <a:chOff x="4365237" y="4172001"/>
              <a:chExt cx="1609685" cy="1320800"/>
            </a:xfrm>
            <a:grpFill/>
          </p:grpSpPr>
          <p:sp>
            <p:nvSpPr>
              <p:cNvPr id="55" name="Rectangle 54"/>
              <p:cNvSpPr/>
              <p:nvPr/>
            </p:nvSpPr>
            <p:spPr>
              <a:xfrm>
                <a:off x="4365237" y="41720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Video Encoder</a:t>
                </a:r>
              </a:p>
            </p:txBody>
          </p:sp>
          <p:sp>
            <p:nvSpPr>
              <p:cNvPr id="56" name="Rectangle 55"/>
              <p:cNvSpPr/>
              <p:nvPr/>
            </p:nvSpPr>
            <p:spPr>
              <a:xfrm>
                <a:off x="4365237" y="48832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Audio Encoder</a:t>
                </a:r>
              </a:p>
            </p:txBody>
          </p:sp>
        </p:grpSp>
        <p:grpSp>
          <p:nvGrpSpPr>
            <p:cNvPr id="49" name="Group 48"/>
            <p:cNvGrpSpPr/>
            <p:nvPr/>
          </p:nvGrpSpPr>
          <p:grpSpPr>
            <a:xfrm>
              <a:off x="6094725" y="4172001"/>
              <a:ext cx="1609685" cy="1320800"/>
              <a:chOff x="6163403" y="4172001"/>
              <a:chExt cx="1609685" cy="1320800"/>
            </a:xfrm>
            <a:grpFill/>
          </p:grpSpPr>
          <p:sp>
            <p:nvSpPr>
              <p:cNvPr id="53" name="Rectangle 52"/>
              <p:cNvSpPr/>
              <p:nvPr/>
            </p:nvSpPr>
            <p:spPr>
              <a:xfrm>
                <a:off x="6163403" y="41720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Video Effect 1</a:t>
                </a:r>
              </a:p>
            </p:txBody>
          </p:sp>
          <p:sp>
            <p:nvSpPr>
              <p:cNvPr id="54" name="Rectangle 53"/>
              <p:cNvSpPr/>
              <p:nvPr/>
            </p:nvSpPr>
            <p:spPr>
              <a:xfrm>
                <a:off x="6163403" y="48832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Audio Effect 1</a:t>
                </a:r>
              </a:p>
            </p:txBody>
          </p:sp>
        </p:grpSp>
        <p:grpSp>
          <p:nvGrpSpPr>
            <p:cNvPr id="50" name="Group 49"/>
            <p:cNvGrpSpPr/>
            <p:nvPr/>
          </p:nvGrpSpPr>
          <p:grpSpPr>
            <a:xfrm>
              <a:off x="7772663" y="4172001"/>
              <a:ext cx="1609685" cy="1320800"/>
              <a:chOff x="7961568" y="4172001"/>
              <a:chExt cx="1609685" cy="1320800"/>
            </a:xfrm>
            <a:grpFill/>
          </p:grpSpPr>
          <p:sp>
            <p:nvSpPr>
              <p:cNvPr id="51" name="Rectangle 50"/>
              <p:cNvSpPr/>
              <p:nvPr/>
            </p:nvSpPr>
            <p:spPr>
              <a:xfrm>
                <a:off x="7961568" y="41720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Video Effect 2</a:t>
                </a:r>
              </a:p>
            </p:txBody>
          </p:sp>
          <p:sp>
            <p:nvSpPr>
              <p:cNvPr id="52" name="Rectangle 51"/>
              <p:cNvSpPr/>
              <p:nvPr/>
            </p:nvSpPr>
            <p:spPr>
              <a:xfrm>
                <a:off x="7961568" y="4883201"/>
                <a:ext cx="1609685" cy="609600"/>
              </a:xfrm>
              <a:prstGeom prst="rect">
                <a:avLst/>
              </a:prstGeom>
              <a:grpFill/>
              <a:ln w="9525" cap="flat" cmpd="sng" algn="ctr">
                <a:noFill/>
                <a:prstDash val="solid"/>
              </a:ln>
              <a:effectLst/>
            </p:spPr>
            <p:txBody>
              <a:bodyPr lIns="121888" tIns="60944" rIns="121888" bIns="60944" rtlCol="0" anchor="ctr" anchorCtr="0"/>
              <a:lstStyle/>
              <a:p>
                <a:pPr algn="ctr" defTabSz="1218885">
                  <a:defRPr/>
                </a:pPr>
                <a:r>
                  <a:rPr lang="en-US" sz="1500" kern="0" dirty="0" smtClean="0">
                    <a:solidFill>
                      <a:srgbClr val="FFFFFF">
                        <a:alpha val="99000"/>
                      </a:srgbClr>
                    </a:solidFill>
                  </a:rPr>
                  <a:t>Audio Effect 2</a:t>
                </a:r>
              </a:p>
            </p:txBody>
          </p:sp>
        </p:grpSp>
      </p:grpSp>
      <p:sp>
        <p:nvSpPr>
          <p:cNvPr id="59" name="Rectangle 58"/>
          <p:cNvSpPr/>
          <p:nvPr/>
        </p:nvSpPr>
        <p:spPr>
          <a:xfrm>
            <a:off x="519112" y="5647597"/>
            <a:ext cx="5517627" cy="508000"/>
          </a:xfrm>
          <a:prstGeom prst="rect">
            <a:avLst/>
          </a:prstGeom>
          <a:solidFill>
            <a:srgbClr val="910091"/>
          </a:solidFill>
          <a:ln w="9525" cap="flat" cmpd="sng" algn="ctr">
            <a:noFill/>
            <a:prstDash val="solid"/>
          </a:ln>
          <a:effectLst/>
        </p:spPr>
        <p:txBody>
          <a:bodyPr lIns="121888" tIns="60944" rIns="121888" bIns="60944" rtlCol="0" anchor="ctr" anchorCtr="0"/>
          <a:lstStyle/>
          <a:p>
            <a:pPr algn="ctr" defTabSz="1218885">
              <a:defRPr/>
            </a:pPr>
            <a:r>
              <a:rPr lang="en-US" sz="1600" kern="0" dirty="0" smtClean="0">
                <a:solidFill>
                  <a:srgbClr val="FFFFFF">
                    <a:alpha val="99000"/>
                  </a:srgbClr>
                </a:solidFill>
              </a:rPr>
              <a:t>DirectX</a:t>
            </a:r>
          </a:p>
        </p:txBody>
      </p:sp>
      <p:sp>
        <p:nvSpPr>
          <p:cNvPr id="60" name="Rectangle 59"/>
          <p:cNvSpPr/>
          <p:nvPr/>
        </p:nvSpPr>
        <p:spPr>
          <a:xfrm>
            <a:off x="6101036" y="5647597"/>
            <a:ext cx="5567090" cy="508000"/>
          </a:xfrm>
          <a:prstGeom prst="rect">
            <a:avLst/>
          </a:prstGeom>
          <a:solidFill>
            <a:srgbClr val="910091"/>
          </a:solidFill>
          <a:ln w="9525" cap="flat" cmpd="sng" algn="ctr">
            <a:noFill/>
            <a:prstDash val="solid"/>
          </a:ln>
          <a:effectLst/>
        </p:spPr>
        <p:txBody>
          <a:bodyPr lIns="121888" tIns="60944" rIns="121888" bIns="60944" rtlCol="0" anchor="ctr" anchorCtr="0"/>
          <a:lstStyle/>
          <a:p>
            <a:pPr algn="ctr" defTabSz="1218885">
              <a:defRPr/>
            </a:pPr>
            <a:r>
              <a:rPr lang="en-US" sz="1900" kern="0" dirty="0" smtClean="0">
                <a:solidFill>
                  <a:srgbClr val="FFFFFF">
                    <a:alpha val="99000"/>
                  </a:srgbClr>
                </a:solidFill>
              </a:rPr>
              <a:t>Windows Audio Session API (WASAPI)</a:t>
            </a:r>
          </a:p>
        </p:txBody>
      </p:sp>
      <p:sp>
        <p:nvSpPr>
          <p:cNvPr id="61" name="Rectangle 60"/>
          <p:cNvSpPr/>
          <p:nvPr/>
        </p:nvSpPr>
        <p:spPr>
          <a:xfrm>
            <a:off x="519112" y="1852245"/>
            <a:ext cx="2410597" cy="711200"/>
          </a:xfrm>
          <a:prstGeom prst="rect">
            <a:avLst/>
          </a:prstGeom>
          <a:solidFill>
            <a:srgbClr val="FFFFFF"/>
          </a:solidFill>
          <a:ln w="6350" cap="flat" cmpd="sng" algn="ctr">
            <a:solidFill>
              <a:srgbClr val="00AEEF"/>
            </a:solidFill>
            <a:prstDash val="solid"/>
          </a:ln>
          <a:effectLst/>
        </p:spPr>
        <p:txBody>
          <a:bodyPr lIns="121888" tIns="60944" rIns="121888" bIns="60944" rtlCol="0" anchor="ctr" anchorCtr="0"/>
          <a:lstStyle/>
          <a:p>
            <a:pPr algn="ctr" defTabSz="1218885">
              <a:defRPr/>
            </a:pPr>
            <a:r>
              <a:rPr lang="en-US" sz="1600" kern="0" dirty="0" smtClean="0">
                <a:solidFill>
                  <a:srgbClr val="292929"/>
                </a:solidFill>
              </a:rPr>
              <a:t>&lt;audio </a:t>
            </a:r>
            <a:r>
              <a:rPr lang="en-US" sz="1600" kern="0" dirty="0" err="1" smtClean="0">
                <a:solidFill>
                  <a:srgbClr val="292929"/>
                </a:solidFill>
              </a:rPr>
              <a:t>src</a:t>
            </a:r>
            <a:r>
              <a:rPr lang="en-US" sz="1600" kern="0" dirty="0" smtClean="0">
                <a:solidFill>
                  <a:srgbClr val="292929"/>
                </a:solidFill>
              </a:rPr>
              <a:t>=“…”&gt;</a:t>
            </a:r>
          </a:p>
          <a:p>
            <a:pPr algn="ctr" defTabSz="1218885">
              <a:defRPr/>
            </a:pPr>
            <a:r>
              <a:rPr lang="en-US" sz="1600" kern="0" dirty="0" smtClean="0">
                <a:solidFill>
                  <a:srgbClr val="292929"/>
                </a:solidFill>
              </a:rPr>
              <a:t>&lt;video </a:t>
            </a:r>
            <a:r>
              <a:rPr lang="en-US" sz="1600" kern="0" dirty="0" err="1" smtClean="0">
                <a:solidFill>
                  <a:srgbClr val="292929"/>
                </a:solidFill>
              </a:rPr>
              <a:t>src</a:t>
            </a:r>
            <a:r>
              <a:rPr lang="en-US" sz="1600" kern="0" dirty="0" smtClean="0">
                <a:solidFill>
                  <a:srgbClr val="292929"/>
                </a:solidFill>
              </a:rPr>
              <a:t>=“…”&gt;</a:t>
            </a:r>
          </a:p>
        </p:txBody>
      </p:sp>
      <p:sp>
        <p:nvSpPr>
          <p:cNvPr id="62" name="Rectangle 61"/>
          <p:cNvSpPr/>
          <p:nvPr/>
        </p:nvSpPr>
        <p:spPr>
          <a:xfrm>
            <a:off x="5483544" y="1852245"/>
            <a:ext cx="6184578" cy="711200"/>
          </a:xfrm>
          <a:prstGeom prst="rect">
            <a:avLst/>
          </a:prstGeom>
          <a:solidFill>
            <a:srgbClr val="0070C0"/>
          </a:solidFill>
          <a:ln w="6350" cap="flat" cmpd="sng" algn="ctr">
            <a:solidFill>
              <a:srgbClr val="00AEEF"/>
            </a:solidFill>
            <a:prstDash val="solid"/>
          </a:ln>
          <a:effectLst/>
        </p:spPr>
        <p:txBody>
          <a:bodyPr lIns="121888" tIns="60944" rIns="121888" bIns="60944" rtlCol="0" anchor="ctr" anchorCtr="0"/>
          <a:lstStyle/>
          <a:p>
            <a:pPr algn="ctr" defTabSz="1218885">
              <a:defRPr/>
            </a:pPr>
            <a:r>
              <a:rPr lang="en-US" sz="1900" kern="0" dirty="0" smtClean="0">
                <a:solidFill>
                  <a:srgbClr val="FFFFFF">
                    <a:alpha val="99000"/>
                  </a:srgbClr>
                </a:solidFill>
              </a:rPr>
              <a:t>Windows Runtime (</a:t>
            </a:r>
            <a:r>
              <a:rPr lang="en-US" sz="1900" kern="0" dirty="0" err="1" smtClean="0">
                <a:solidFill>
                  <a:srgbClr val="FFFFFF">
                    <a:alpha val="99000"/>
                  </a:srgbClr>
                </a:solidFill>
              </a:rPr>
              <a:t>WinRT</a:t>
            </a:r>
            <a:r>
              <a:rPr lang="en-US" sz="1900" kern="0" dirty="0" smtClean="0">
                <a:solidFill>
                  <a:srgbClr val="FFFFFF">
                    <a:alpha val="99000"/>
                  </a:srgbClr>
                </a:solidFill>
              </a:rPr>
              <a:t>)</a:t>
            </a:r>
          </a:p>
        </p:txBody>
      </p:sp>
      <p:sp>
        <p:nvSpPr>
          <p:cNvPr id="63" name="Rectangle 62"/>
          <p:cNvSpPr/>
          <p:nvPr/>
        </p:nvSpPr>
        <p:spPr>
          <a:xfrm>
            <a:off x="3001328" y="1852245"/>
            <a:ext cx="2410597" cy="711200"/>
          </a:xfrm>
          <a:prstGeom prst="rect">
            <a:avLst/>
          </a:prstGeom>
          <a:solidFill>
            <a:srgbClr val="FFFFFF"/>
          </a:solidFill>
          <a:ln w="6350" cap="flat" cmpd="sng" algn="ctr">
            <a:solidFill>
              <a:srgbClr val="00AEEF"/>
            </a:solidFill>
            <a:prstDash val="solid"/>
          </a:ln>
          <a:effectLst/>
        </p:spPr>
        <p:txBody>
          <a:bodyPr lIns="121888" tIns="60944" rIns="121888" bIns="60944" rtlCol="0" anchor="ctr" anchorCtr="0"/>
          <a:lstStyle/>
          <a:p>
            <a:pPr algn="ctr" defTabSz="1218885">
              <a:defRPr/>
            </a:pPr>
            <a:r>
              <a:rPr lang="en-US" sz="1600" kern="0" dirty="0" err="1" smtClean="0">
                <a:solidFill>
                  <a:srgbClr val="292929"/>
                </a:solidFill>
              </a:rPr>
              <a:t>MediaElement</a:t>
            </a:r>
            <a:endParaRPr lang="en-US" sz="1600" kern="0" dirty="0" smtClean="0">
              <a:solidFill>
                <a:srgbClr val="292929"/>
              </a:solidFill>
            </a:endParaRPr>
          </a:p>
        </p:txBody>
      </p:sp>
    </p:spTree>
    <p:extLst>
      <p:ext uri="{BB962C8B-B14F-4D97-AF65-F5344CB8AC3E}">
        <p14:creationId xmlns:p14="http://schemas.microsoft.com/office/powerpoint/2010/main" val="1198396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 Streaming SDK for Windows 8</a:t>
            </a:r>
            <a:endParaRPr lang="en-US" dirty="0"/>
          </a:p>
        </p:txBody>
      </p:sp>
      <p:sp>
        <p:nvSpPr>
          <p:cNvPr id="3" name="Text Placeholder 2"/>
          <p:cNvSpPr>
            <a:spLocks noGrp="1"/>
          </p:cNvSpPr>
          <p:nvPr>
            <p:ph type="body" sz="quarter" idx="10"/>
          </p:nvPr>
        </p:nvSpPr>
        <p:spPr/>
        <p:txBody>
          <a:bodyPr/>
          <a:lstStyle/>
          <a:p>
            <a:r>
              <a:rPr lang="en-US" sz="3200" dirty="0" smtClean="0"/>
              <a:t>Adaptive bitrate streaming over HTTP</a:t>
            </a:r>
          </a:p>
          <a:p>
            <a:r>
              <a:rPr lang="en-US" sz="3200" dirty="0" smtClean="0"/>
              <a:t>Live and Video-on-Demand</a:t>
            </a:r>
            <a:endParaRPr lang="en-US" sz="3200" dirty="0"/>
          </a:p>
          <a:p>
            <a:r>
              <a:rPr lang="en-US" sz="3200" dirty="0" smtClean="0"/>
              <a:t>Proven at scale with events like Olympics, SNF</a:t>
            </a:r>
          </a:p>
          <a:p>
            <a:r>
              <a:rPr lang="en-US" sz="3200" dirty="0" smtClean="0"/>
              <a:t>Based on MP4 format</a:t>
            </a:r>
          </a:p>
          <a:p>
            <a:r>
              <a:rPr lang="en-US" sz="3200" dirty="0" smtClean="0"/>
              <a:t>No licensing fee </a:t>
            </a:r>
          </a:p>
          <a:p>
            <a:r>
              <a:rPr lang="en-US" sz="3200" dirty="0" smtClean="0"/>
              <a:t>Supported on Windows, Windows Phone, Xbox, Silverlight, </a:t>
            </a:r>
            <a:r>
              <a:rPr lang="en-US" sz="3200" dirty="0" err="1" smtClean="0"/>
              <a:t>iOS</a:t>
            </a:r>
            <a:r>
              <a:rPr lang="en-US" sz="3200" dirty="0" smtClean="0"/>
              <a:t>, TV, Set-top boxes, </a:t>
            </a:r>
            <a:r>
              <a:rPr lang="en-US" sz="3200" dirty="0" err="1" smtClean="0"/>
              <a:t>etc</a:t>
            </a:r>
            <a:endParaRPr lang="en-US" sz="3200" dirty="0" smtClean="0"/>
          </a:p>
          <a:p>
            <a:r>
              <a:rPr lang="en-US" sz="3200" dirty="0"/>
              <a:t>On-ramp to MPEG-DASH and </a:t>
            </a:r>
            <a:r>
              <a:rPr lang="en-US" sz="3200" dirty="0" err="1"/>
              <a:t>UltraViolet</a:t>
            </a:r>
            <a:endParaRPr lang="en-US" sz="3200" dirty="0"/>
          </a:p>
          <a:p>
            <a:endParaRPr lang="en-US" sz="3200" dirty="0" smtClean="0"/>
          </a:p>
        </p:txBody>
      </p:sp>
    </p:spTree>
    <p:extLst>
      <p:ext uri="{BB962C8B-B14F-4D97-AF65-F5344CB8AC3E}">
        <p14:creationId xmlns:p14="http://schemas.microsoft.com/office/powerpoint/2010/main" val="3284160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PlayReady SDK for Windows 8</a:t>
            </a:r>
            <a:endParaRPr lang="en-US" dirty="0"/>
          </a:p>
        </p:txBody>
      </p:sp>
      <p:sp>
        <p:nvSpPr>
          <p:cNvPr id="3" name="Text Placeholder 2"/>
          <p:cNvSpPr>
            <a:spLocks noGrp="1"/>
          </p:cNvSpPr>
          <p:nvPr>
            <p:ph type="body" sz="quarter" idx="10"/>
          </p:nvPr>
        </p:nvSpPr>
        <p:spPr/>
        <p:txBody>
          <a:bodyPr/>
          <a:lstStyle/>
          <a:p>
            <a:pPr lvl="0"/>
            <a:r>
              <a:rPr lang="en-US" dirty="0" smtClean="0"/>
              <a:t>PlayReady fully supported</a:t>
            </a:r>
            <a:endParaRPr lang="en-US" dirty="0"/>
          </a:p>
          <a:p>
            <a:pPr lvl="1"/>
            <a:r>
              <a:rPr lang="en-US" dirty="0"/>
              <a:t>Playback, License operations, Domain operations, Metering</a:t>
            </a:r>
          </a:p>
          <a:p>
            <a:pPr lvl="0">
              <a:spcBef>
                <a:spcPts val="2400"/>
              </a:spcBef>
            </a:pPr>
            <a:r>
              <a:rPr lang="en-US" dirty="0"/>
              <a:t>Free </a:t>
            </a:r>
            <a:r>
              <a:rPr lang="en-US" dirty="0" smtClean="0"/>
              <a:t>developer </a:t>
            </a:r>
            <a:r>
              <a:rPr lang="en-US" dirty="0"/>
              <a:t>SDK for Windows Store </a:t>
            </a:r>
            <a:r>
              <a:rPr lang="en-US" dirty="0" smtClean="0"/>
              <a:t>apps</a:t>
            </a:r>
            <a:endParaRPr lang="en-US" dirty="0"/>
          </a:p>
          <a:p>
            <a:pPr lvl="1"/>
            <a:r>
              <a:rPr lang="en-US" dirty="0"/>
              <a:t>Integrated with Visual Studio 2012</a:t>
            </a:r>
          </a:p>
          <a:p>
            <a:pPr lvl="1"/>
            <a:r>
              <a:rPr lang="en-US" dirty="0"/>
              <a:t>Download from Visual Studio Gallery</a:t>
            </a:r>
          </a:p>
          <a:p>
            <a:pPr lvl="0">
              <a:spcBef>
                <a:spcPts val="2400"/>
              </a:spcBef>
            </a:pPr>
            <a:r>
              <a:rPr lang="en-US" dirty="0"/>
              <a:t>New capabilities only available to </a:t>
            </a:r>
            <a:r>
              <a:rPr lang="en-US" dirty="0" smtClean="0"/>
              <a:t>Windows Store apps</a:t>
            </a:r>
            <a:endParaRPr lang="en-US" dirty="0"/>
          </a:p>
          <a:p>
            <a:pPr lvl="1"/>
            <a:r>
              <a:rPr lang="en-US" dirty="0"/>
              <a:t>Per </a:t>
            </a:r>
            <a:r>
              <a:rPr lang="en-US" dirty="0" smtClean="0"/>
              <a:t>app </a:t>
            </a:r>
            <a:r>
              <a:rPr lang="en-US" dirty="0"/>
              <a:t>/ </a:t>
            </a:r>
            <a:r>
              <a:rPr lang="en-US" dirty="0" smtClean="0"/>
              <a:t>per </a:t>
            </a:r>
            <a:r>
              <a:rPr lang="en-US" dirty="0"/>
              <a:t>user license store</a:t>
            </a:r>
          </a:p>
          <a:p>
            <a:pPr lvl="1"/>
            <a:r>
              <a:rPr lang="en-US" dirty="0"/>
              <a:t>License </a:t>
            </a:r>
            <a:r>
              <a:rPr lang="en-US" dirty="0" smtClean="0"/>
              <a:t>deletion</a:t>
            </a:r>
            <a:endParaRPr lang="en-US" dirty="0"/>
          </a:p>
        </p:txBody>
      </p:sp>
    </p:spTree>
    <p:extLst>
      <p:ext uri="{BB962C8B-B14F-4D97-AF65-F5344CB8AC3E}">
        <p14:creationId xmlns:p14="http://schemas.microsoft.com/office/powerpoint/2010/main" val="771974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implement all of this?</a:t>
            </a:r>
            <a:endParaRPr lang="en-US" dirty="0"/>
          </a:p>
        </p:txBody>
      </p:sp>
    </p:spTree>
    <p:extLst>
      <p:ext uri="{BB962C8B-B14F-4D97-AF65-F5344CB8AC3E}">
        <p14:creationId xmlns:p14="http://schemas.microsoft.com/office/powerpoint/2010/main" val="3025513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Media Platform:</a:t>
            </a:r>
            <a:br>
              <a:rPr lang="en-US" dirty="0" smtClean="0"/>
            </a:br>
            <a:r>
              <a:rPr lang="en-US" dirty="0" smtClean="0"/>
              <a:t>Player Framework</a:t>
            </a:r>
            <a:endParaRPr lang="en-US" dirty="0"/>
          </a:p>
        </p:txBody>
      </p:sp>
    </p:spTree>
    <p:extLst>
      <p:ext uri="{BB962C8B-B14F-4D97-AF65-F5344CB8AC3E}">
        <p14:creationId xmlns:p14="http://schemas.microsoft.com/office/powerpoint/2010/main" val="1503509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5737" y="2895600"/>
            <a:ext cx="424069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predds.net/wp-content/uploads/2011/06/XboxConsole5._V178767336_.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50694" y="1319133"/>
            <a:ext cx="1325541" cy="1325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8.mshcdn.com/wp-content/gallery/nokia-lumia-800/1200-nokia-lumia-800_group_upright.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467" t="5357" r="17316"/>
          <a:stretch/>
        </p:blipFill>
        <p:spPr bwMode="auto">
          <a:xfrm>
            <a:off x="8492548" y="1370897"/>
            <a:ext cx="958276" cy="1246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http://www.underconsideration.com/brandnew/archives/silverlight_detail.jpg"/>
          <p:cNvPicPr>
            <a:picLocks noChangeAspect="1" noChangeArrowheads="1"/>
          </p:cNvPicPr>
          <p:nvPr/>
        </p:nvPicPr>
        <p:blipFill rotWithShape="1">
          <a:blip r:embed="rId5" cstate="print">
            <a:clrChange>
              <a:clrFrom>
                <a:srgbClr val="FDFFFE"/>
              </a:clrFrom>
              <a:clrTo>
                <a:srgbClr val="FDFFFE">
                  <a:alpha val="0"/>
                </a:srgbClr>
              </a:clrTo>
            </a:clrChange>
            <a:extLst>
              <a:ext uri="{28A0092B-C50C-407E-A947-70E740481C1C}">
                <a14:useLocalDpi xmlns:a14="http://schemas.microsoft.com/office/drawing/2010/main" val="0"/>
              </a:ext>
            </a:extLst>
          </a:blip>
          <a:srcRect l="10834" r="13180"/>
          <a:stretch/>
        </p:blipFill>
        <p:spPr bwMode="auto">
          <a:xfrm>
            <a:off x="9480038" y="3346254"/>
            <a:ext cx="816598" cy="7977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3.org/html/logo/downloads/HTML5_Logo_5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5908" y="3226334"/>
            <a:ext cx="958276" cy="958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3.bp.blogspot.com/-757hge78yRA/TW4M3OGy1JI/AAAAAAAAVcY/9NJIxdUxbVo/s1600/ios_logo.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5187" y="4868039"/>
            <a:ext cx="1472998" cy="5999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cdn3.digitaltrends.com/wp-content/uploads/2012/02/windows-8-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5711" y="1422312"/>
            <a:ext cx="1047600" cy="103079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26253" y="1397000"/>
            <a:ext cx="0" cy="4165600"/>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15437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11750" y="5704439"/>
            <a:ext cx="2730889" cy="1290086"/>
          </a:xfrm>
          <a:prstGeom prst="rect">
            <a:avLst/>
          </a:prstGeom>
          <a:solidFill>
            <a:schemeClr val="bg1"/>
          </a:solidFill>
          <a:ln w="3175">
            <a:noFill/>
          </a:ln>
          <a:effectLst/>
        </p:spPr>
        <p:txBody>
          <a:bodyPr vert="horz" wrap="square" lIns="93260" tIns="81603" rIns="93260" bIns="81603" rtlCol="0" anchor="b" anchorCtr="0">
            <a:noAutofit/>
          </a:bodyPr>
          <a:lstStyle/>
          <a:p>
            <a:pPr>
              <a:lnSpc>
                <a:spcPct val="90000"/>
              </a:lnSpc>
              <a:spcAft>
                <a:spcPts val="612"/>
              </a:spcAft>
            </a:pPr>
            <a:r>
              <a:rPr lang="en-US" sz="3264" spc="-102" dirty="0">
                <a:solidFill>
                  <a:srgbClr val="FFFFFF">
                    <a:alpha val="99000"/>
                  </a:srgbClr>
                </a:solidFill>
                <a:latin typeface="Segoe UI Light"/>
              </a:rPr>
              <a:t> </a:t>
            </a:r>
          </a:p>
        </p:txBody>
      </p:sp>
      <p:sp>
        <p:nvSpPr>
          <p:cNvPr id="3" name="Rectangle 2"/>
          <p:cNvSpPr/>
          <p:nvPr/>
        </p:nvSpPr>
        <p:spPr bwMode="auto">
          <a:xfrm>
            <a:off x="531949" y="2766708"/>
            <a:ext cx="2730889" cy="3994666"/>
          </a:xfrm>
          <a:prstGeom prst="rect">
            <a:avLst/>
          </a:prstGeom>
          <a:solidFill>
            <a:schemeClr val="accent2">
              <a:lumMod val="20000"/>
              <a:lumOff val="80000"/>
              <a:alpha val="30000"/>
            </a:schemeClr>
          </a:solidFill>
          <a:ln w="3175">
            <a:noFill/>
          </a:ln>
          <a:effectLst/>
        </p:spPr>
        <p:txBody>
          <a:bodyPr vert="horz" wrap="square" lIns="93260" tIns="81603" rIns="93260" bIns="81603" rtlCol="0" anchor="b" anchorCtr="0">
            <a:noAutofit/>
          </a:bodyPr>
          <a:lstStyle/>
          <a:p>
            <a:pPr>
              <a:lnSpc>
                <a:spcPct val="90000"/>
              </a:lnSpc>
              <a:spcAft>
                <a:spcPts val="612"/>
              </a:spcAft>
            </a:pPr>
            <a:endParaRPr lang="en-US" sz="3264" spc="-102" dirty="0">
              <a:solidFill>
                <a:srgbClr val="FFFFFF">
                  <a:alpha val="99000"/>
                </a:srgbClr>
              </a:solidFill>
              <a:latin typeface="Segoe UI Light"/>
            </a:endParaRPr>
          </a:p>
        </p:txBody>
      </p:sp>
      <p:sp>
        <p:nvSpPr>
          <p:cNvPr id="4" name="Rectangle 3"/>
          <p:cNvSpPr/>
          <p:nvPr/>
        </p:nvSpPr>
        <p:spPr bwMode="auto">
          <a:xfrm>
            <a:off x="9172021" y="2766708"/>
            <a:ext cx="2730889" cy="3994666"/>
          </a:xfrm>
          <a:prstGeom prst="rect">
            <a:avLst/>
          </a:prstGeom>
          <a:solidFill>
            <a:schemeClr val="accent3">
              <a:lumMod val="20000"/>
              <a:lumOff val="80000"/>
              <a:alpha val="30000"/>
            </a:schemeClr>
          </a:solidFill>
          <a:ln w="3175">
            <a:noFill/>
          </a:ln>
          <a:effectLst/>
        </p:spPr>
        <p:txBody>
          <a:bodyPr vert="horz" wrap="square" lIns="93260" tIns="81603" rIns="93260" bIns="81603" rtlCol="0" anchor="b" anchorCtr="0">
            <a:noAutofit/>
          </a:bodyPr>
          <a:lstStyle/>
          <a:p>
            <a:pPr>
              <a:lnSpc>
                <a:spcPct val="90000"/>
              </a:lnSpc>
              <a:spcAft>
                <a:spcPts val="612"/>
              </a:spcAft>
            </a:pPr>
            <a:endParaRPr lang="en-US" sz="3264" spc="-102" dirty="0">
              <a:solidFill>
                <a:srgbClr val="FFFFFF">
                  <a:alpha val="99000"/>
                </a:srgbClr>
              </a:solidFill>
              <a:latin typeface="Segoe UI Light"/>
            </a:endParaRPr>
          </a:p>
        </p:txBody>
      </p:sp>
      <p:sp>
        <p:nvSpPr>
          <p:cNvPr id="5" name="Rectangle 4"/>
          <p:cNvSpPr/>
          <p:nvPr/>
        </p:nvSpPr>
        <p:spPr bwMode="auto">
          <a:xfrm>
            <a:off x="6291997" y="2766708"/>
            <a:ext cx="2730889" cy="3994666"/>
          </a:xfrm>
          <a:prstGeom prst="rect">
            <a:avLst/>
          </a:prstGeom>
          <a:solidFill>
            <a:schemeClr val="accent4">
              <a:lumMod val="20000"/>
              <a:lumOff val="80000"/>
              <a:alpha val="30000"/>
            </a:schemeClr>
          </a:solidFill>
          <a:ln w="3175">
            <a:noFill/>
          </a:ln>
          <a:effectLst/>
        </p:spPr>
        <p:txBody>
          <a:bodyPr vert="horz" wrap="square" lIns="93260" tIns="81603" rIns="93260" bIns="81603" rtlCol="0" anchor="b" anchorCtr="0">
            <a:noAutofit/>
          </a:bodyPr>
          <a:lstStyle/>
          <a:p>
            <a:pPr>
              <a:lnSpc>
                <a:spcPct val="90000"/>
              </a:lnSpc>
              <a:spcAft>
                <a:spcPts val="612"/>
              </a:spcAft>
            </a:pPr>
            <a:endParaRPr lang="en-US" sz="3264" spc="-102" dirty="0">
              <a:solidFill>
                <a:srgbClr val="FFFFFF">
                  <a:alpha val="99000"/>
                </a:srgbClr>
              </a:solidFill>
              <a:latin typeface="Segoe UI Light"/>
            </a:endParaRPr>
          </a:p>
        </p:txBody>
      </p:sp>
      <p:sp>
        <p:nvSpPr>
          <p:cNvPr id="6" name="Rectangle 5"/>
          <p:cNvSpPr/>
          <p:nvPr/>
        </p:nvSpPr>
        <p:spPr bwMode="auto">
          <a:xfrm>
            <a:off x="3411972" y="2766708"/>
            <a:ext cx="2730889" cy="3994666"/>
          </a:xfrm>
          <a:prstGeom prst="rect">
            <a:avLst/>
          </a:prstGeom>
          <a:solidFill>
            <a:schemeClr val="accent1">
              <a:lumMod val="20000"/>
              <a:lumOff val="80000"/>
              <a:alpha val="30000"/>
            </a:schemeClr>
          </a:solidFill>
          <a:ln w="3175">
            <a:noFill/>
          </a:ln>
          <a:effectLst/>
        </p:spPr>
        <p:txBody>
          <a:bodyPr vert="horz" wrap="square" lIns="93260" tIns="81603" rIns="93260" bIns="81603" rtlCol="0" anchor="b" anchorCtr="0">
            <a:noAutofit/>
          </a:bodyPr>
          <a:lstStyle/>
          <a:p>
            <a:pPr>
              <a:lnSpc>
                <a:spcPct val="90000"/>
              </a:lnSpc>
              <a:spcAft>
                <a:spcPts val="612"/>
              </a:spcAft>
            </a:pPr>
            <a:endParaRPr lang="en-US" sz="3264" spc="-102" dirty="0">
              <a:solidFill>
                <a:srgbClr val="FFFFFF">
                  <a:alpha val="99000"/>
                </a:srgbClr>
              </a:solidFill>
              <a:latin typeface="Segoe UI Light"/>
            </a:endParaRPr>
          </a:p>
        </p:txBody>
      </p:sp>
      <p:sp>
        <p:nvSpPr>
          <p:cNvPr id="7" name="Rectangle 6"/>
          <p:cNvSpPr/>
          <p:nvPr/>
        </p:nvSpPr>
        <p:spPr bwMode="auto">
          <a:xfrm>
            <a:off x="531949" y="1476622"/>
            <a:ext cx="2730889" cy="1290086"/>
          </a:xfrm>
          <a:prstGeom prst="rect">
            <a:avLst/>
          </a:prstGeom>
          <a:solidFill>
            <a:schemeClr val="accent2"/>
          </a:solidFill>
          <a:ln w="3175">
            <a:noFill/>
          </a:ln>
          <a:effectLst/>
        </p:spPr>
        <p:txBody>
          <a:bodyPr vert="horz" wrap="square" lIns="93260" tIns="81603" rIns="93260" bIns="81603" rtlCol="0" anchor="b" anchorCtr="0">
            <a:noAutofit/>
          </a:bodyPr>
          <a:lstStyle/>
          <a:p>
            <a:pPr>
              <a:lnSpc>
                <a:spcPct val="90000"/>
              </a:lnSpc>
              <a:spcAft>
                <a:spcPts val="612"/>
              </a:spcAft>
            </a:pPr>
            <a:r>
              <a:rPr lang="en-US" sz="3264" spc="-102" dirty="0">
                <a:solidFill>
                  <a:srgbClr val="FFFFFF">
                    <a:alpha val="99000"/>
                  </a:srgbClr>
                </a:solidFill>
                <a:latin typeface="Segoe UI Light"/>
              </a:rPr>
              <a:t>Private </a:t>
            </a:r>
            <a:r>
              <a:rPr lang="en-US" sz="3264" spc="-102" dirty="0" smtClean="0">
                <a:solidFill>
                  <a:srgbClr val="FFFFFF">
                    <a:alpha val="99000"/>
                  </a:srgbClr>
                </a:solidFill>
                <a:latin typeface="Segoe UI Light"/>
              </a:rPr>
              <a:t>cloud</a:t>
            </a:r>
            <a:endParaRPr lang="en-US" sz="3264" spc="-102" dirty="0">
              <a:solidFill>
                <a:srgbClr val="FFFFFF">
                  <a:alpha val="99000"/>
                </a:srgbClr>
              </a:solidFill>
              <a:latin typeface="Segoe UI Light"/>
            </a:endParaRPr>
          </a:p>
        </p:txBody>
      </p:sp>
      <p:sp>
        <p:nvSpPr>
          <p:cNvPr id="8" name="Rectangle 7"/>
          <p:cNvSpPr/>
          <p:nvPr/>
        </p:nvSpPr>
        <p:spPr bwMode="auto">
          <a:xfrm>
            <a:off x="9172021" y="1476622"/>
            <a:ext cx="2730889" cy="1290086"/>
          </a:xfrm>
          <a:prstGeom prst="rect">
            <a:avLst/>
          </a:prstGeom>
          <a:solidFill>
            <a:schemeClr val="accent3"/>
          </a:solidFill>
          <a:ln w="3175">
            <a:noFill/>
          </a:ln>
          <a:effectLst/>
        </p:spPr>
        <p:txBody>
          <a:bodyPr vert="horz" wrap="square" lIns="93260" tIns="81603" rIns="93260" bIns="81603" rtlCol="0" anchor="b" anchorCtr="0">
            <a:noAutofit/>
          </a:bodyPr>
          <a:lstStyle/>
          <a:p>
            <a:pPr>
              <a:lnSpc>
                <a:spcPct val="90000"/>
              </a:lnSpc>
              <a:spcAft>
                <a:spcPts val="612"/>
              </a:spcAft>
            </a:pPr>
            <a:r>
              <a:rPr lang="en-US" sz="3264" spc="-102" dirty="0">
                <a:solidFill>
                  <a:srgbClr val="FFFFFF">
                    <a:alpha val="99000"/>
                  </a:srgbClr>
                </a:solidFill>
                <a:latin typeface="Segoe UI Light"/>
              </a:rPr>
              <a:t>Frameworks</a:t>
            </a:r>
          </a:p>
        </p:txBody>
      </p:sp>
      <p:sp>
        <p:nvSpPr>
          <p:cNvPr id="9" name="Rectangle 8"/>
          <p:cNvSpPr/>
          <p:nvPr/>
        </p:nvSpPr>
        <p:spPr bwMode="auto">
          <a:xfrm>
            <a:off x="6291997" y="1476622"/>
            <a:ext cx="2730889" cy="1290086"/>
          </a:xfrm>
          <a:prstGeom prst="rect">
            <a:avLst/>
          </a:prstGeom>
          <a:solidFill>
            <a:schemeClr val="accent4"/>
          </a:solidFill>
          <a:ln w="3175">
            <a:noFill/>
          </a:ln>
          <a:effectLst/>
        </p:spPr>
        <p:txBody>
          <a:bodyPr vert="horz" wrap="square" lIns="93260" tIns="81603" rIns="93260" bIns="81603" rtlCol="0" anchor="b" anchorCtr="0">
            <a:noAutofit/>
          </a:bodyPr>
          <a:lstStyle/>
          <a:p>
            <a:pPr>
              <a:lnSpc>
                <a:spcPct val="90000"/>
              </a:lnSpc>
              <a:spcAft>
                <a:spcPts val="612"/>
              </a:spcAft>
            </a:pPr>
            <a:r>
              <a:rPr lang="en-US" sz="3264" spc="-102" dirty="0">
                <a:solidFill>
                  <a:srgbClr val="FFFFFF">
                    <a:alpha val="99000"/>
                  </a:srgbClr>
                </a:solidFill>
                <a:latin typeface="Segoe UI Light"/>
              </a:rPr>
              <a:t>Clients</a:t>
            </a:r>
          </a:p>
        </p:txBody>
      </p:sp>
      <p:sp>
        <p:nvSpPr>
          <p:cNvPr id="10" name="Rectangle 9"/>
          <p:cNvSpPr/>
          <p:nvPr/>
        </p:nvSpPr>
        <p:spPr bwMode="auto">
          <a:xfrm>
            <a:off x="3411972" y="1476622"/>
            <a:ext cx="2730889" cy="1290086"/>
          </a:xfrm>
          <a:prstGeom prst="rect">
            <a:avLst/>
          </a:prstGeom>
          <a:solidFill>
            <a:schemeClr val="accent1"/>
          </a:solidFill>
          <a:ln w="3175">
            <a:noFill/>
          </a:ln>
          <a:effectLst/>
        </p:spPr>
        <p:txBody>
          <a:bodyPr vert="horz" wrap="square" lIns="93260" tIns="81603" rIns="93260" bIns="81603" rtlCol="0" anchor="b" anchorCtr="0">
            <a:noAutofit/>
          </a:bodyPr>
          <a:lstStyle/>
          <a:p>
            <a:pPr>
              <a:lnSpc>
                <a:spcPct val="90000"/>
              </a:lnSpc>
              <a:spcAft>
                <a:spcPts val="612"/>
              </a:spcAft>
            </a:pPr>
            <a:r>
              <a:rPr lang="en-US" sz="3264" spc="-102" dirty="0">
                <a:solidFill>
                  <a:srgbClr val="FFFFFF">
                    <a:alpha val="99000"/>
                  </a:srgbClr>
                </a:solidFill>
                <a:latin typeface="Segoe UI Light"/>
              </a:rPr>
              <a:t>Public </a:t>
            </a:r>
            <a:r>
              <a:rPr lang="en-US" sz="3264" spc="-102" dirty="0" smtClean="0">
                <a:solidFill>
                  <a:srgbClr val="FFFFFF">
                    <a:alpha val="99000"/>
                  </a:srgbClr>
                </a:solidFill>
                <a:latin typeface="Segoe UI Light"/>
              </a:rPr>
              <a:t>cloud</a:t>
            </a:r>
            <a:endParaRPr lang="en-US" sz="3264" spc="-102" dirty="0">
              <a:solidFill>
                <a:srgbClr val="FFFFFF">
                  <a:alpha val="99000"/>
                </a:srgbClr>
              </a:solidFill>
              <a:latin typeface="Segoe UI Light"/>
            </a:endParaRPr>
          </a:p>
        </p:txBody>
      </p:sp>
      <p:pic>
        <p:nvPicPr>
          <p:cNvPr id="12" name="Picture 11" descr="IE-symbol_rgb.png"/>
          <p:cNvPicPr>
            <a:picLocks noChangeAspect="1"/>
          </p:cNvPicPr>
          <p:nvPr/>
        </p:nvPicPr>
        <p:blipFill>
          <a:blip r:embed="rId3"/>
          <a:stretch>
            <a:fillRect/>
          </a:stretch>
        </p:blipFill>
        <p:spPr>
          <a:xfrm>
            <a:off x="8147399" y="6035045"/>
            <a:ext cx="624340" cy="541889"/>
          </a:xfrm>
          <a:prstGeom prst="rect">
            <a:avLst/>
          </a:prstGeom>
          <a:noFill/>
          <a:ln>
            <a:noFill/>
          </a:ln>
        </p:spPr>
      </p:pic>
      <p:pic>
        <p:nvPicPr>
          <p:cNvPr id="13" name="Picture 12" descr="HTML5_Logo_512.png"/>
          <p:cNvPicPr>
            <a:picLocks noChangeAspect="1"/>
          </p:cNvPicPr>
          <p:nvPr/>
        </p:nvPicPr>
        <p:blipFill rotWithShape="1">
          <a:blip r:embed="rId4"/>
          <a:srcRect l="13173" r="13055"/>
          <a:stretch/>
        </p:blipFill>
        <p:spPr>
          <a:xfrm>
            <a:off x="7848107" y="5856562"/>
            <a:ext cx="459014" cy="582567"/>
          </a:xfrm>
          <a:prstGeom prst="rect">
            <a:avLst/>
          </a:prstGeom>
          <a:noFill/>
          <a:ln>
            <a:noFill/>
          </a:ln>
        </p:spPr>
      </p:pic>
      <p:grpSp>
        <p:nvGrpSpPr>
          <p:cNvPr id="14" name="Group 13"/>
          <p:cNvGrpSpPr/>
          <p:nvPr/>
        </p:nvGrpSpPr>
        <p:grpSpPr>
          <a:xfrm>
            <a:off x="9773958" y="2998767"/>
            <a:ext cx="1484509" cy="3201936"/>
            <a:chOff x="9622125" y="3098456"/>
            <a:chExt cx="1724966" cy="3139438"/>
          </a:xfrm>
        </p:grpSpPr>
        <p:grpSp>
          <p:nvGrpSpPr>
            <p:cNvPr id="15" name="Group 14"/>
            <p:cNvGrpSpPr/>
            <p:nvPr/>
          </p:nvGrpSpPr>
          <p:grpSpPr>
            <a:xfrm>
              <a:off x="9622132" y="4320882"/>
              <a:ext cx="1724959" cy="694586"/>
              <a:chOff x="3808412" y="5410200"/>
              <a:chExt cx="1177828" cy="694586"/>
            </a:xfrm>
          </p:grpSpPr>
          <p:sp>
            <p:nvSpPr>
              <p:cNvPr id="22" name="TextBox 21"/>
              <p:cNvSpPr txBox="1"/>
              <p:nvPr/>
            </p:nvSpPr>
            <p:spPr>
              <a:xfrm>
                <a:off x="3808412" y="5410200"/>
                <a:ext cx="1177828" cy="172676"/>
              </a:xfrm>
              <a:prstGeom prst="rect">
                <a:avLst/>
              </a:prstGeom>
              <a:noFill/>
            </p:spPr>
            <p:txBody>
              <a:bodyPr wrap="none" lIns="0" tIns="0" rIns="0" bIns="0" rtlCol="0">
                <a:spAutoFit/>
              </a:bodyPr>
              <a:lstStyle/>
              <a:p>
                <a:pPr defTabSz="1243245"/>
                <a:r>
                  <a:rPr lang="en-US" sz="1122" b="1" i="1" dirty="0">
                    <a:solidFill>
                      <a:srgbClr val="000000">
                        <a:alpha val="99000"/>
                      </a:srgbClr>
                    </a:solidFill>
                    <a:latin typeface="Arial Narrow" pitchFamily="34" charset="0"/>
                    <a:ea typeface="Tahoma" pitchFamily="34" charset="0"/>
                    <a:cs typeface="Tahoma" pitchFamily="34" charset="0"/>
                  </a:rPr>
                  <a:t>Microsoft</a:t>
                </a:r>
                <a:r>
                  <a:rPr lang="en-US" sz="1020" b="1" i="1" baseline="50000" dirty="0">
                    <a:solidFill>
                      <a:srgbClr val="000000">
                        <a:alpha val="99000"/>
                      </a:srgbClr>
                    </a:solidFill>
                    <a:latin typeface="Arial Narrow" pitchFamily="34" charset="0"/>
                    <a:ea typeface="Tahoma" pitchFamily="34" charset="0"/>
                    <a:cs typeface="Tahoma" pitchFamily="34" charset="0"/>
                  </a:rPr>
                  <a:t>®</a:t>
                </a:r>
                <a:r>
                  <a:rPr lang="en-US" sz="1122" b="1" i="1" dirty="0">
                    <a:solidFill>
                      <a:srgbClr val="000000">
                        <a:alpha val="99000"/>
                      </a:srgbClr>
                    </a:solidFill>
                    <a:latin typeface="Arial Narrow" pitchFamily="34" charset="0"/>
                    <a:ea typeface="Tahoma" pitchFamily="34" charset="0"/>
                    <a:cs typeface="Tahoma" pitchFamily="34" charset="0"/>
                  </a:rPr>
                  <a:t> Media Platform</a:t>
                </a:r>
              </a:p>
            </p:txBody>
          </p:sp>
          <p:sp>
            <p:nvSpPr>
              <p:cNvPr id="23" name="TextBox 22"/>
              <p:cNvSpPr txBox="1"/>
              <p:nvPr/>
            </p:nvSpPr>
            <p:spPr>
              <a:xfrm>
                <a:off x="3808412" y="5652739"/>
                <a:ext cx="499410" cy="452047"/>
              </a:xfrm>
              <a:prstGeom prst="rect">
                <a:avLst/>
              </a:prstGeom>
              <a:noFill/>
            </p:spPr>
            <p:txBody>
              <a:bodyPr wrap="none" lIns="0" tIns="0" rIns="0" bIns="0" rtlCol="0">
                <a:spAutoFit/>
              </a:bodyPr>
              <a:lstStyle/>
              <a:p>
                <a:pPr defTabSz="1243245">
                  <a:lnSpc>
                    <a:spcPct val="80000"/>
                  </a:lnSpc>
                </a:pPr>
                <a:r>
                  <a:rPr lang="en-US" sz="1836" dirty="0">
                    <a:solidFill>
                      <a:srgbClr val="000000">
                        <a:alpha val="99000"/>
                      </a:srgbClr>
                    </a:solidFill>
                    <a:latin typeface="Segoe" pitchFamily="34" charset="0"/>
                  </a:rPr>
                  <a:t>Video</a:t>
                </a:r>
              </a:p>
              <a:p>
                <a:pPr defTabSz="1243245">
                  <a:lnSpc>
                    <a:spcPct val="80000"/>
                  </a:lnSpc>
                </a:pPr>
                <a:r>
                  <a:rPr lang="en-US" sz="1836" dirty="0">
                    <a:solidFill>
                      <a:srgbClr val="000000">
                        <a:alpha val="99000"/>
                      </a:srgbClr>
                    </a:solidFill>
                    <a:latin typeface="Segoe" pitchFamily="34" charset="0"/>
                  </a:rPr>
                  <a:t>Editor</a:t>
                </a:r>
              </a:p>
            </p:txBody>
          </p:sp>
        </p:grpSp>
        <p:grpSp>
          <p:nvGrpSpPr>
            <p:cNvPr id="16" name="Group 15"/>
            <p:cNvGrpSpPr/>
            <p:nvPr/>
          </p:nvGrpSpPr>
          <p:grpSpPr>
            <a:xfrm>
              <a:off x="9622130" y="5543308"/>
              <a:ext cx="1724959" cy="694586"/>
              <a:chOff x="5407277" y="5410200"/>
              <a:chExt cx="1177830" cy="694586"/>
            </a:xfrm>
          </p:grpSpPr>
          <p:sp>
            <p:nvSpPr>
              <p:cNvPr id="20" name="TextBox 19"/>
              <p:cNvSpPr txBox="1"/>
              <p:nvPr/>
            </p:nvSpPr>
            <p:spPr>
              <a:xfrm>
                <a:off x="5407277" y="5652739"/>
                <a:ext cx="753656" cy="452047"/>
              </a:xfrm>
              <a:prstGeom prst="rect">
                <a:avLst/>
              </a:prstGeom>
              <a:noFill/>
            </p:spPr>
            <p:txBody>
              <a:bodyPr wrap="none" lIns="0" tIns="0" rIns="0" bIns="0" rtlCol="0">
                <a:spAutoFit/>
              </a:bodyPr>
              <a:lstStyle/>
              <a:p>
                <a:pPr defTabSz="1243245">
                  <a:lnSpc>
                    <a:spcPct val="80000"/>
                  </a:lnSpc>
                </a:pPr>
                <a:r>
                  <a:rPr lang="en-US" sz="1836" dirty="0">
                    <a:solidFill>
                      <a:srgbClr val="000000">
                        <a:alpha val="99000"/>
                      </a:srgbClr>
                    </a:solidFill>
                    <a:latin typeface="Segoe" pitchFamily="34" charset="0"/>
                  </a:rPr>
                  <a:t>Content</a:t>
                </a:r>
              </a:p>
              <a:p>
                <a:pPr defTabSz="1243245">
                  <a:lnSpc>
                    <a:spcPct val="80000"/>
                  </a:lnSpc>
                </a:pPr>
                <a:r>
                  <a:rPr lang="en-US" sz="1836" dirty="0">
                    <a:solidFill>
                      <a:srgbClr val="000000">
                        <a:alpha val="99000"/>
                      </a:srgbClr>
                    </a:solidFill>
                    <a:latin typeface="Segoe" pitchFamily="34" charset="0"/>
                  </a:rPr>
                  <a:t>Manager</a:t>
                </a:r>
              </a:p>
            </p:txBody>
          </p:sp>
          <p:sp>
            <p:nvSpPr>
              <p:cNvPr id="21" name="TextBox 20"/>
              <p:cNvSpPr txBox="1"/>
              <p:nvPr/>
            </p:nvSpPr>
            <p:spPr>
              <a:xfrm>
                <a:off x="5407277" y="5410200"/>
                <a:ext cx="1177830" cy="172676"/>
              </a:xfrm>
              <a:prstGeom prst="rect">
                <a:avLst/>
              </a:prstGeom>
              <a:noFill/>
            </p:spPr>
            <p:txBody>
              <a:bodyPr wrap="none" lIns="0" tIns="0" rIns="0" bIns="0" rtlCol="0">
                <a:spAutoFit/>
              </a:bodyPr>
              <a:lstStyle/>
              <a:p>
                <a:pPr defTabSz="1243245"/>
                <a:r>
                  <a:rPr lang="en-US" sz="1122" b="1" i="1" dirty="0">
                    <a:solidFill>
                      <a:srgbClr val="000000">
                        <a:alpha val="99000"/>
                      </a:srgbClr>
                    </a:solidFill>
                    <a:latin typeface="Arial Narrow" pitchFamily="34" charset="0"/>
                    <a:ea typeface="Tahoma" pitchFamily="34" charset="0"/>
                    <a:cs typeface="Tahoma" pitchFamily="34" charset="0"/>
                  </a:rPr>
                  <a:t>Microsoft</a:t>
                </a:r>
                <a:r>
                  <a:rPr lang="en-US" sz="1020" b="1" i="1" baseline="50000" dirty="0">
                    <a:solidFill>
                      <a:srgbClr val="000000">
                        <a:alpha val="99000"/>
                      </a:srgbClr>
                    </a:solidFill>
                    <a:latin typeface="Arial Narrow" pitchFamily="34" charset="0"/>
                    <a:ea typeface="Tahoma" pitchFamily="34" charset="0"/>
                    <a:cs typeface="Tahoma" pitchFamily="34" charset="0"/>
                  </a:rPr>
                  <a:t>®</a:t>
                </a:r>
                <a:r>
                  <a:rPr lang="en-US" sz="1122" b="1" i="1" dirty="0">
                    <a:solidFill>
                      <a:srgbClr val="000000">
                        <a:alpha val="99000"/>
                      </a:srgbClr>
                    </a:solidFill>
                    <a:latin typeface="Arial Narrow" pitchFamily="34" charset="0"/>
                    <a:ea typeface="Tahoma" pitchFamily="34" charset="0"/>
                    <a:cs typeface="Tahoma" pitchFamily="34" charset="0"/>
                  </a:rPr>
                  <a:t> Media Platform</a:t>
                </a:r>
              </a:p>
            </p:txBody>
          </p:sp>
        </p:grpSp>
        <p:grpSp>
          <p:nvGrpSpPr>
            <p:cNvPr id="17" name="Group 16"/>
            <p:cNvGrpSpPr/>
            <p:nvPr/>
          </p:nvGrpSpPr>
          <p:grpSpPr>
            <a:xfrm>
              <a:off x="9622125" y="3098456"/>
              <a:ext cx="1724959" cy="694586"/>
              <a:chOff x="7466012" y="5410200"/>
              <a:chExt cx="1177829" cy="694586"/>
            </a:xfrm>
          </p:grpSpPr>
          <p:sp>
            <p:nvSpPr>
              <p:cNvPr id="18" name="TextBox 17"/>
              <p:cNvSpPr txBox="1"/>
              <p:nvPr/>
            </p:nvSpPr>
            <p:spPr>
              <a:xfrm>
                <a:off x="7466012" y="5652739"/>
                <a:ext cx="953419" cy="452047"/>
              </a:xfrm>
              <a:prstGeom prst="rect">
                <a:avLst/>
              </a:prstGeom>
              <a:noFill/>
            </p:spPr>
            <p:txBody>
              <a:bodyPr wrap="none" lIns="0" tIns="0" rIns="0" bIns="0" rtlCol="0">
                <a:spAutoFit/>
              </a:bodyPr>
              <a:lstStyle/>
              <a:p>
                <a:pPr defTabSz="1243245">
                  <a:lnSpc>
                    <a:spcPct val="80000"/>
                  </a:lnSpc>
                </a:pPr>
                <a:r>
                  <a:rPr lang="en-US" sz="1836" dirty="0">
                    <a:solidFill>
                      <a:srgbClr val="000000">
                        <a:alpha val="99000"/>
                      </a:srgbClr>
                    </a:solidFill>
                    <a:latin typeface="Segoe" pitchFamily="34" charset="0"/>
                  </a:rPr>
                  <a:t>Player</a:t>
                </a:r>
              </a:p>
              <a:p>
                <a:pPr defTabSz="1243245">
                  <a:lnSpc>
                    <a:spcPct val="80000"/>
                  </a:lnSpc>
                </a:pPr>
                <a:r>
                  <a:rPr lang="en-US" sz="1836" dirty="0">
                    <a:solidFill>
                      <a:srgbClr val="000000">
                        <a:alpha val="99000"/>
                      </a:srgbClr>
                    </a:solidFill>
                    <a:latin typeface="Segoe" pitchFamily="34" charset="0"/>
                  </a:rPr>
                  <a:t>Framework</a:t>
                </a:r>
              </a:p>
            </p:txBody>
          </p:sp>
          <p:sp>
            <p:nvSpPr>
              <p:cNvPr id="19" name="TextBox 18"/>
              <p:cNvSpPr txBox="1"/>
              <p:nvPr/>
            </p:nvSpPr>
            <p:spPr>
              <a:xfrm>
                <a:off x="7466012" y="5410200"/>
                <a:ext cx="1177829" cy="172676"/>
              </a:xfrm>
              <a:prstGeom prst="rect">
                <a:avLst/>
              </a:prstGeom>
              <a:noFill/>
            </p:spPr>
            <p:txBody>
              <a:bodyPr wrap="none" lIns="0" tIns="0" rIns="0" bIns="0" rtlCol="0">
                <a:spAutoFit/>
              </a:bodyPr>
              <a:lstStyle/>
              <a:p>
                <a:pPr defTabSz="1243245"/>
                <a:r>
                  <a:rPr lang="en-US" sz="1122" b="1" i="1" dirty="0">
                    <a:solidFill>
                      <a:srgbClr val="000000">
                        <a:alpha val="99000"/>
                      </a:srgbClr>
                    </a:solidFill>
                    <a:latin typeface="Arial Narrow" pitchFamily="34" charset="0"/>
                    <a:ea typeface="Tahoma" pitchFamily="34" charset="0"/>
                    <a:cs typeface="Tahoma" pitchFamily="34" charset="0"/>
                  </a:rPr>
                  <a:t>Microsoft</a:t>
                </a:r>
                <a:r>
                  <a:rPr lang="en-US" sz="1020" b="1" i="1" baseline="50000" dirty="0">
                    <a:solidFill>
                      <a:srgbClr val="000000">
                        <a:alpha val="99000"/>
                      </a:srgbClr>
                    </a:solidFill>
                    <a:latin typeface="Arial Narrow" pitchFamily="34" charset="0"/>
                    <a:ea typeface="Tahoma" pitchFamily="34" charset="0"/>
                    <a:cs typeface="Tahoma" pitchFamily="34" charset="0"/>
                  </a:rPr>
                  <a:t>®</a:t>
                </a:r>
                <a:r>
                  <a:rPr lang="en-US" sz="1122" b="1" i="1" dirty="0">
                    <a:solidFill>
                      <a:srgbClr val="000000">
                        <a:alpha val="99000"/>
                      </a:srgbClr>
                    </a:solidFill>
                    <a:latin typeface="Arial Narrow" pitchFamily="34" charset="0"/>
                    <a:ea typeface="Tahoma" pitchFamily="34" charset="0"/>
                    <a:cs typeface="Tahoma" pitchFamily="34" charset="0"/>
                  </a:rPr>
                  <a:t> Media Platform</a:t>
                </a:r>
              </a:p>
            </p:txBody>
          </p:sp>
        </p:grpSp>
      </p:grpSp>
      <p:pic>
        <p:nvPicPr>
          <p:cNvPr id="24" name="Picture 23" descr="IISMediaServices_951x228.png"/>
          <p:cNvPicPr>
            <a:picLocks noChangeAspect="1"/>
          </p:cNvPicPr>
          <p:nvPr/>
        </p:nvPicPr>
        <p:blipFill>
          <a:blip r:embed="rId5"/>
          <a:stretch>
            <a:fillRect/>
          </a:stretch>
        </p:blipFill>
        <p:spPr>
          <a:xfrm>
            <a:off x="798009" y="3193643"/>
            <a:ext cx="1902038" cy="456010"/>
          </a:xfrm>
          <a:prstGeom prst="rect">
            <a:avLst/>
          </a:prstGeom>
        </p:spPr>
      </p:pic>
      <p:pic>
        <p:nvPicPr>
          <p:cNvPr id="25" name="Picture 24" descr="Expression_Encoder_Pro_h.png"/>
          <p:cNvPicPr>
            <a:picLocks noChangeAspect="1"/>
          </p:cNvPicPr>
          <p:nvPr/>
        </p:nvPicPr>
        <p:blipFill>
          <a:blip r:embed="rId6"/>
          <a:stretch>
            <a:fillRect/>
          </a:stretch>
        </p:blipFill>
        <p:spPr>
          <a:xfrm>
            <a:off x="798010" y="4492896"/>
            <a:ext cx="2198765" cy="432290"/>
          </a:xfrm>
          <a:prstGeom prst="rect">
            <a:avLst/>
          </a:prstGeom>
        </p:spPr>
      </p:pic>
      <p:sp>
        <p:nvSpPr>
          <p:cNvPr id="26" name="TextBox 25"/>
          <p:cNvSpPr txBox="1"/>
          <p:nvPr/>
        </p:nvSpPr>
        <p:spPr>
          <a:xfrm>
            <a:off x="1246688" y="5785058"/>
            <a:ext cx="1301409" cy="608319"/>
          </a:xfrm>
          <a:prstGeom prst="rect">
            <a:avLst/>
          </a:prstGeom>
          <a:noFill/>
        </p:spPr>
        <p:txBody>
          <a:bodyPr wrap="square" lIns="0" tIns="0" rIns="0" bIns="0" rtlCol="0">
            <a:spAutoFit/>
          </a:bodyPr>
          <a:lstStyle/>
          <a:p>
            <a:pPr defTabSz="1243245"/>
            <a:r>
              <a:rPr lang="en-US" sz="2040" dirty="0">
                <a:solidFill>
                  <a:prstClr val="black">
                    <a:alpha val="99000"/>
                  </a:prstClr>
                </a:solidFill>
                <a:latin typeface="Segoe" pitchFamily="34" charset="0"/>
              </a:rPr>
              <a:t>Microsoft</a:t>
            </a:r>
            <a:r>
              <a:rPr lang="en-US" sz="1071" baseline="50000" dirty="0">
                <a:solidFill>
                  <a:prstClr val="black">
                    <a:alpha val="99000"/>
                  </a:prstClr>
                </a:solidFill>
                <a:latin typeface="Segoe" pitchFamily="34" charset="0"/>
              </a:rPr>
              <a:t>®</a:t>
            </a:r>
          </a:p>
          <a:p>
            <a:pPr defTabSz="1243245"/>
            <a:r>
              <a:rPr lang="en-US" sz="1836" b="1" dirty="0" err="1">
                <a:solidFill>
                  <a:prstClr val="black">
                    <a:alpha val="99000"/>
                  </a:prstClr>
                </a:solidFill>
                <a:latin typeface="Segoe" pitchFamily="34" charset="0"/>
              </a:rPr>
              <a:t>PlayReady</a:t>
            </a:r>
            <a:r>
              <a:rPr lang="en-US" sz="1122" b="1" baseline="50000" dirty="0">
                <a:solidFill>
                  <a:prstClr val="black">
                    <a:alpha val="99000"/>
                  </a:prstClr>
                </a:solidFill>
                <a:latin typeface="Segoe" pitchFamily="34" charset="0"/>
              </a:rPr>
              <a:t>®</a:t>
            </a:r>
            <a:endParaRPr lang="en-US" sz="1836" b="1" baseline="50000" dirty="0">
              <a:solidFill>
                <a:prstClr val="black">
                  <a:alpha val="99000"/>
                </a:prstClr>
              </a:solidFill>
              <a:latin typeface="Segoe" pitchFamily="34" charset="0"/>
            </a:endParaRPr>
          </a:p>
        </p:txBody>
      </p:sp>
      <p:pic>
        <p:nvPicPr>
          <p:cNvPr id="28" name="Picture 27" descr="iOS_logo.png"/>
          <p:cNvPicPr>
            <a:picLocks noChangeAspect="1"/>
          </p:cNvPicPr>
          <p:nvPr/>
        </p:nvPicPr>
        <p:blipFill rotWithShape="1">
          <a:blip r:embed="rId7"/>
          <a:srcRect r="30784"/>
          <a:stretch/>
        </p:blipFill>
        <p:spPr>
          <a:xfrm>
            <a:off x="6624205" y="5084367"/>
            <a:ext cx="653498" cy="407725"/>
          </a:xfrm>
          <a:prstGeom prst="rect">
            <a:avLst/>
          </a:prstGeom>
        </p:spPr>
      </p:pic>
      <p:sp>
        <p:nvSpPr>
          <p:cNvPr id="29" name="TextBox 28"/>
          <p:cNvSpPr txBox="1"/>
          <p:nvPr/>
        </p:nvSpPr>
        <p:spPr>
          <a:xfrm>
            <a:off x="4465637" y="4106862"/>
            <a:ext cx="1443982" cy="1110423"/>
          </a:xfrm>
          <a:prstGeom prst="rect">
            <a:avLst/>
          </a:prstGeom>
          <a:noFill/>
        </p:spPr>
        <p:txBody>
          <a:bodyPr wrap="square" lIns="124326" tIns="62162" rIns="124326" bIns="62162" rtlCol="0">
            <a:spAutoFit/>
          </a:bodyPr>
          <a:lstStyle/>
          <a:p>
            <a:pPr defTabSz="1243245">
              <a:lnSpc>
                <a:spcPct val="80000"/>
              </a:lnSpc>
            </a:pPr>
            <a:r>
              <a:rPr lang="en-US" sz="2000" dirty="0" smtClean="0">
                <a:solidFill>
                  <a:srgbClr val="000000">
                    <a:alpha val="99000"/>
                  </a:srgbClr>
                </a:solidFill>
                <a:latin typeface="Segoe UI Light" panose="020B0502040204020203" pitchFamily="34" charset="0"/>
                <a:cs typeface="Segoe UI Light" panose="020B0502040204020203" pitchFamily="34" charset="0"/>
              </a:rPr>
              <a:t>Windows Azure Media </a:t>
            </a:r>
            <a:r>
              <a:rPr lang="en-US" sz="2000" dirty="0">
                <a:solidFill>
                  <a:srgbClr val="000000">
                    <a:alpha val="99000"/>
                  </a:srgbClr>
                </a:solidFill>
                <a:latin typeface="Segoe UI Light" panose="020B0502040204020203" pitchFamily="34" charset="0"/>
                <a:cs typeface="Segoe UI Light" panose="020B0502040204020203" pitchFamily="34" charset="0"/>
              </a:rPr>
              <a:t>Services</a:t>
            </a:r>
          </a:p>
        </p:txBody>
      </p:sp>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b="21672"/>
          <a:stretch/>
        </p:blipFill>
        <p:spPr>
          <a:xfrm>
            <a:off x="6399140" y="4093853"/>
            <a:ext cx="1231632" cy="475039"/>
          </a:xfrm>
          <a:prstGeom prst="rect">
            <a:avLst/>
          </a:prstGeom>
        </p:spPr>
      </p:pic>
      <p:pic>
        <p:nvPicPr>
          <p:cNvPr id="32" name="Picture 31"/>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47149" y="3249037"/>
            <a:ext cx="1051138" cy="645131"/>
          </a:xfrm>
          <a:prstGeom prst="rect">
            <a:avLst/>
          </a:prstGeom>
        </p:spPr>
      </p:pic>
      <p:pic>
        <p:nvPicPr>
          <p:cNvPr id="34" name="Picture 3" descr="C:\Users\Justin\Desktop\_Work_in_Progress\_MS\1463\windows8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4150" y="2998767"/>
            <a:ext cx="1093608" cy="633277"/>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34"/>
          <p:cNvSpPr>
            <a:spLocks noGrp="1"/>
          </p:cNvSpPr>
          <p:nvPr>
            <p:ph type="title"/>
          </p:nvPr>
        </p:nvSpPr>
        <p:spPr/>
        <p:txBody>
          <a:bodyPr/>
          <a:lstStyle/>
          <a:p>
            <a:r>
              <a:rPr lang="en-US" dirty="0" smtClean="0"/>
              <a:t>Microsoft Media Platform</a:t>
            </a:r>
            <a:endParaRPr lang="en-US" dirty="0"/>
          </a:p>
        </p:txBody>
      </p:sp>
      <p:sp>
        <p:nvSpPr>
          <p:cNvPr id="36" name="TextBox 35"/>
          <p:cNvSpPr txBox="1"/>
          <p:nvPr/>
        </p:nvSpPr>
        <p:spPr>
          <a:xfrm>
            <a:off x="6553279" y="6006630"/>
            <a:ext cx="838384" cy="576210"/>
          </a:xfrm>
          <a:prstGeom prst="rect">
            <a:avLst/>
          </a:prstGeom>
          <a:noFill/>
        </p:spPr>
        <p:txBody>
          <a:bodyPr wrap="none" lIns="0" tIns="0" rIns="0" bIns="0" rtlCol="0">
            <a:spAutoFit/>
          </a:bodyPr>
          <a:lstStyle/>
          <a:p>
            <a:pPr algn="ctr">
              <a:lnSpc>
                <a:spcPct val="90000"/>
              </a:lnSpc>
              <a:spcBef>
                <a:spcPct val="20000"/>
              </a:spcBef>
              <a:buSzPct val="80000"/>
            </a:pPr>
            <a:r>
              <a:rPr lang="en-US" sz="1836" dirty="0">
                <a:gradFill>
                  <a:gsLst>
                    <a:gs pos="0">
                      <a:srgbClr val="292929">
                        <a:lumMod val="90000"/>
                        <a:lumOff val="10000"/>
                      </a:srgbClr>
                    </a:gs>
                    <a:gs pos="86000">
                      <a:srgbClr val="292929">
                        <a:lumMod val="90000"/>
                        <a:lumOff val="10000"/>
                      </a:srgbClr>
                    </a:gs>
                  </a:gsLst>
                  <a:lin ang="5400000" scaled="0"/>
                </a:gradFill>
              </a:rPr>
              <a:t>Porting </a:t>
            </a:r>
          </a:p>
          <a:p>
            <a:pPr algn="ctr">
              <a:lnSpc>
                <a:spcPct val="90000"/>
              </a:lnSpc>
              <a:spcBef>
                <a:spcPct val="20000"/>
              </a:spcBef>
              <a:buSzPct val="80000"/>
            </a:pPr>
            <a:r>
              <a:rPr lang="en-US" sz="1836" dirty="0">
                <a:gradFill>
                  <a:gsLst>
                    <a:gs pos="0">
                      <a:srgbClr val="292929">
                        <a:lumMod val="90000"/>
                        <a:lumOff val="10000"/>
                      </a:srgbClr>
                    </a:gs>
                    <a:gs pos="86000">
                      <a:srgbClr val="292929">
                        <a:lumMod val="90000"/>
                        <a:lumOff val="10000"/>
                      </a:srgbClr>
                    </a:gs>
                  </a:gsLst>
                  <a:lin ang="5400000" scaled="0"/>
                </a:gradFill>
              </a:rPr>
              <a:t>Kit</a:t>
            </a:r>
          </a:p>
        </p:txBody>
      </p:sp>
      <p:pic>
        <p:nvPicPr>
          <p:cNvPr id="37" name="Picture 36"/>
          <p:cNvPicPr>
            <a:picLocks noChangeAspect="1"/>
          </p:cNvPicPr>
          <p:nvPr/>
        </p:nvPicPr>
        <p:blipFill>
          <a:blip r:embed="rId11" cstate="print">
            <a:duotone>
              <a:prstClr val="black"/>
              <a:srgbClr val="1E84C6">
                <a:tint val="45000"/>
                <a:satMod val="400000"/>
              </a:srgbClr>
            </a:duotone>
            <a:extLst>
              <a:ext uri="{28A0092B-C50C-407E-A947-70E740481C1C}">
                <a14:useLocalDpi xmlns:a14="http://schemas.microsoft.com/office/drawing/2010/main" val="0"/>
              </a:ext>
            </a:extLst>
          </a:blip>
          <a:stretch>
            <a:fillRect/>
          </a:stretch>
        </p:blipFill>
        <p:spPr>
          <a:xfrm>
            <a:off x="3627437" y="4259262"/>
            <a:ext cx="730421" cy="825475"/>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66297" y="3092690"/>
            <a:ext cx="2539795" cy="609302"/>
          </a:xfrm>
          <a:prstGeom prst="rect">
            <a:avLst/>
          </a:prstGeom>
        </p:spPr>
      </p:pic>
      <p:pic>
        <p:nvPicPr>
          <p:cNvPr id="39" name="Picture 11" descr="http://www.underconsideration.com/brandnew/archives/silverlight_detail.jpg"/>
          <p:cNvPicPr>
            <a:picLocks noChangeAspect="1" noChangeArrowheads="1"/>
          </p:cNvPicPr>
          <p:nvPr/>
        </p:nvPicPr>
        <p:blipFill rotWithShape="1">
          <a:blip r:embed="rId13" cstate="print">
            <a:clrChange>
              <a:clrFrom>
                <a:srgbClr val="FDFFFE"/>
              </a:clrFrom>
              <a:clrTo>
                <a:srgbClr val="FDFFFE">
                  <a:alpha val="0"/>
                </a:srgbClr>
              </a:clrTo>
            </a:clrChange>
            <a:extLst>
              <a:ext uri="{28A0092B-C50C-407E-A947-70E740481C1C}">
                <a14:useLocalDpi xmlns:a14="http://schemas.microsoft.com/office/drawing/2010/main" val="0"/>
              </a:ext>
            </a:extLst>
          </a:blip>
          <a:srcRect l="10834" r="13180"/>
          <a:stretch/>
        </p:blipFill>
        <p:spPr bwMode="auto">
          <a:xfrm>
            <a:off x="7669194" y="4596003"/>
            <a:ext cx="637927" cy="6231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09113" y="4908858"/>
            <a:ext cx="584608" cy="584608"/>
          </a:xfrm>
          <a:prstGeom prst="rect">
            <a:avLst/>
          </a:prstGeom>
        </p:spPr>
      </p:pic>
      <p:sp>
        <p:nvSpPr>
          <p:cNvPr id="11" name="Rectangle 10"/>
          <p:cNvSpPr/>
          <p:nvPr/>
        </p:nvSpPr>
        <p:spPr bwMode="auto">
          <a:xfrm>
            <a:off x="531949" y="1476622"/>
            <a:ext cx="5610912" cy="5284752"/>
          </a:xfrm>
          <a:prstGeom prst="rect">
            <a:avLst/>
          </a:prstGeom>
          <a:solidFill>
            <a:srgbClr val="FFFFFF">
              <a:alpha val="6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12100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5737" y="2895600"/>
            <a:ext cx="424069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5926253" y="1397000"/>
            <a:ext cx="0" cy="4165600"/>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sp>
        <p:nvSpPr>
          <p:cNvPr id="2" name="Rectangle 1"/>
          <p:cNvSpPr/>
          <p:nvPr/>
        </p:nvSpPr>
        <p:spPr>
          <a:xfrm>
            <a:off x="6827837" y="677862"/>
            <a:ext cx="5105400" cy="5773888"/>
          </a:xfrm>
          <a:prstGeom prst="rect">
            <a:avLst/>
          </a:prstGeom>
        </p:spPr>
        <p:txBody>
          <a:bodyPr wrap="square">
            <a:spAutoFit/>
          </a:bodyPr>
          <a:lstStyle/>
          <a:p>
            <a:pPr marL="0" lvl="1" defTabSz="914221">
              <a:lnSpc>
                <a:spcPct val="90000"/>
              </a:lnSpc>
              <a:spcBef>
                <a:spcPts val="1200"/>
              </a:spcBef>
              <a:buSzPct val="80000"/>
            </a:pPr>
            <a:r>
              <a:rPr lang="en-US" sz="2400" spc="-100" dirty="0">
                <a:solidFill>
                  <a:srgbClr val="000000">
                    <a:lumMod val="50000"/>
                    <a:lumOff val="50000"/>
                  </a:srgbClr>
                </a:solidFill>
              </a:rPr>
              <a:t>Cross-platform, open source</a:t>
            </a:r>
          </a:p>
          <a:p>
            <a:pPr marL="0" lvl="1" defTabSz="914221">
              <a:lnSpc>
                <a:spcPct val="90000"/>
              </a:lnSpc>
              <a:spcBef>
                <a:spcPts val="1200"/>
              </a:spcBef>
              <a:buSzPct val="80000"/>
            </a:pPr>
            <a:r>
              <a:rPr lang="en-US" sz="2400" spc="-100" dirty="0">
                <a:solidFill>
                  <a:srgbClr val="000000">
                    <a:lumMod val="50000"/>
                    <a:lumOff val="50000"/>
                  </a:srgbClr>
                </a:solidFill>
              </a:rPr>
              <a:t>Adaptive-bitrate heuristics</a:t>
            </a:r>
          </a:p>
          <a:p>
            <a:pPr marL="0" lvl="1" defTabSz="914221">
              <a:lnSpc>
                <a:spcPct val="90000"/>
              </a:lnSpc>
              <a:spcBef>
                <a:spcPts val="1200"/>
              </a:spcBef>
              <a:buSzPct val="80000"/>
            </a:pPr>
            <a:r>
              <a:rPr lang="en-US" sz="2400" spc="-100" dirty="0">
                <a:solidFill>
                  <a:srgbClr val="000000">
                    <a:lumMod val="50000"/>
                    <a:lumOff val="50000"/>
                  </a:srgbClr>
                </a:solidFill>
              </a:rPr>
              <a:t>Rich DVR-style playback</a:t>
            </a:r>
          </a:p>
          <a:p>
            <a:pPr marL="0" lvl="1" defTabSz="914221">
              <a:lnSpc>
                <a:spcPct val="90000"/>
              </a:lnSpc>
              <a:spcBef>
                <a:spcPts val="1200"/>
              </a:spcBef>
              <a:buSzPct val="80000"/>
            </a:pPr>
            <a:r>
              <a:rPr lang="en-US" sz="2400" spc="-100" dirty="0">
                <a:solidFill>
                  <a:srgbClr val="000000">
                    <a:lumMod val="50000"/>
                    <a:lumOff val="50000"/>
                  </a:srgbClr>
                </a:solidFill>
              </a:rPr>
              <a:t>Ad integration </a:t>
            </a:r>
            <a:endParaRPr lang="en-US" sz="2400" spc="-100" dirty="0" smtClean="0">
              <a:solidFill>
                <a:srgbClr val="000000">
                  <a:lumMod val="50000"/>
                  <a:lumOff val="50000"/>
                </a:srgbClr>
              </a:solidFill>
            </a:endParaRPr>
          </a:p>
          <a:p>
            <a:pPr marL="0" lvl="1" defTabSz="914221">
              <a:lnSpc>
                <a:spcPct val="90000"/>
              </a:lnSpc>
              <a:spcBef>
                <a:spcPts val="1200"/>
              </a:spcBef>
              <a:buSzPct val="80000"/>
            </a:pPr>
            <a:r>
              <a:rPr lang="en-US" sz="2400" spc="-100" dirty="0" smtClean="0">
                <a:solidFill>
                  <a:srgbClr val="000000">
                    <a:lumMod val="50000"/>
                    <a:lumOff val="50000"/>
                  </a:srgbClr>
                </a:solidFill>
              </a:rPr>
              <a:t>Closed captions</a:t>
            </a:r>
            <a:endParaRPr lang="en-US" sz="2400" spc="-100" dirty="0">
              <a:solidFill>
                <a:srgbClr val="000000">
                  <a:lumMod val="50000"/>
                  <a:lumOff val="50000"/>
                </a:srgbClr>
              </a:solidFill>
            </a:endParaRPr>
          </a:p>
          <a:p>
            <a:pPr marL="0" lvl="1" defTabSz="914221">
              <a:lnSpc>
                <a:spcPct val="90000"/>
              </a:lnSpc>
              <a:spcBef>
                <a:spcPts val="1200"/>
              </a:spcBef>
              <a:buSzPct val="80000"/>
            </a:pPr>
            <a:r>
              <a:rPr lang="en-US" sz="2400" spc="-100" dirty="0" smtClean="0">
                <a:solidFill>
                  <a:srgbClr val="000000">
                    <a:lumMod val="50000"/>
                    <a:lumOff val="50000"/>
                  </a:srgbClr>
                </a:solidFill>
              </a:rPr>
              <a:t>Error-handling </a:t>
            </a:r>
            <a:r>
              <a:rPr lang="en-US" sz="2400" spc="-100" dirty="0">
                <a:solidFill>
                  <a:srgbClr val="000000">
                    <a:lumMod val="50000"/>
                    <a:lumOff val="50000"/>
                  </a:srgbClr>
                </a:solidFill>
              </a:rPr>
              <a:t>and retry logic</a:t>
            </a:r>
          </a:p>
          <a:p>
            <a:pPr marL="0" lvl="1" defTabSz="914221">
              <a:lnSpc>
                <a:spcPct val="90000"/>
              </a:lnSpc>
              <a:spcBef>
                <a:spcPts val="1200"/>
              </a:spcBef>
              <a:buSzPct val="80000"/>
            </a:pPr>
            <a:r>
              <a:rPr lang="en-US" sz="2400" spc="-100" dirty="0" smtClean="0">
                <a:solidFill>
                  <a:srgbClr val="000000">
                    <a:lumMod val="50000"/>
                    <a:lumOff val="50000"/>
                  </a:srgbClr>
                </a:solidFill>
              </a:rPr>
              <a:t>Playlist </a:t>
            </a:r>
            <a:r>
              <a:rPr lang="en-US" sz="2400" spc="-100" dirty="0">
                <a:solidFill>
                  <a:srgbClr val="000000">
                    <a:lumMod val="50000"/>
                    <a:lumOff val="50000"/>
                  </a:srgbClr>
                </a:solidFill>
              </a:rPr>
              <a:t>management</a:t>
            </a:r>
          </a:p>
          <a:p>
            <a:pPr marL="0" lvl="1" defTabSz="914221">
              <a:lnSpc>
                <a:spcPct val="90000"/>
              </a:lnSpc>
              <a:spcBef>
                <a:spcPts val="1200"/>
              </a:spcBef>
              <a:buSzPct val="80000"/>
            </a:pPr>
            <a:r>
              <a:rPr lang="en-US" sz="2400" spc="-100" dirty="0">
                <a:solidFill>
                  <a:srgbClr val="000000">
                    <a:lumMod val="50000"/>
                    <a:lumOff val="50000"/>
                  </a:srgbClr>
                </a:solidFill>
              </a:rPr>
              <a:t>UI customization</a:t>
            </a:r>
          </a:p>
          <a:p>
            <a:pPr marL="0" lvl="1" defTabSz="914221">
              <a:lnSpc>
                <a:spcPct val="90000"/>
              </a:lnSpc>
              <a:spcBef>
                <a:spcPts val="1200"/>
              </a:spcBef>
              <a:buSzPct val="80000"/>
            </a:pPr>
            <a:r>
              <a:rPr lang="en-US" sz="2400" spc="-100" dirty="0">
                <a:solidFill>
                  <a:srgbClr val="000000">
                    <a:lumMod val="50000"/>
                    <a:lumOff val="50000"/>
                  </a:srgbClr>
                </a:solidFill>
              </a:rPr>
              <a:t>Plugin model</a:t>
            </a:r>
          </a:p>
          <a:p>
            <a:pPr marL="0" lvl="1" defTabSz="914221">
              <a:lnSpc>
                <a:spcPct val="90000"/>
              </a:lnSpc>
              <a:spcBef>
                <a:spcPts val="1200"/>
              </a:spcBef>
              <a:buSzPct val="80000"/>
            </a:pPr>
            <a:r>
              <a:rPr lang="en-US" sz="2400" spc="-100" dirty="0" smtClean="0">
                <a:solidFill>
                  <a:srgbClr val="000000">
                    <a:lumMod val="50000"/>
                    <a:lumOff val="50000"/>
                  </a:srgbClr>
                </a:solidFill>
              </a:rPr>
              <a:t>3-D video</a:t>
            </a:r>
          </a:p>
          <a:p>
            <a:pPr marL="0" lvl="1" defTabSz="914221">
              <a:lnSpc>
                <a:spcPct val="90000"/>
              </a:lnSpc>
              <a:spcBef>
                <a:spcPts val="1200"/>
              </a:spcBef>
              <a:buSzPct val="80000"/>
            </a:pPr>
            <a:r>
              <a:rPr lang="en-US" sz="2400" spc="-100" dirty="0">
                <a:solidFill>
                  <a:srgbClr val="000000">
                    <a:lumMod val="50000"/>
                    <a:lumOff val="50000"/>
                  </a:srgbClr>
                </a:solidFill>
              </a:rPr>
              <a:t>Media </a:t>
            </a:r>
            <a:r>
              <a:rPr lang="en-US" sz="2400" spc="-100" dirty="0" smtClean="0">
                <a:solidFill>
                  <a:srgbClr val="000000">
                    <a:lumMod val="50000"/>
                    <a:lumOff val="50000"/>
                  </a:srgbClr>
                </a:solidFill>
              </a:rPr>
              <a:t>analytics</a:t>
            </a:r>
          </a:p>
          <a:p>
            <a:pPr marL="0" lvl="1" defTabSz="914221">
              <a:lnSpc>
                <a:spcPct val="90000"/>
              </a:lnSpc>
              <a:spcBef>
                <a:spcPts val="1200"/>
              </a:spcBef>
              <a:buSzPct val="80000"/>
            </a:pPr>
            <a:r>
              <a:rPr lang="en-US" sz="2400" spc="-100" dirty="0" err="1" smtClean="0">
                <a:solidFill>
                  <a:srgbClr val="000000">
                    <a:lumMod val="50000"/>
                    <a:lumOff val="50000"/>
                  </a:srgbClr>
                </a:solidFill>
              </a:rPr>
              <a:t>PlayTo</a:t>
            </a:r>
            <a:endParaRPr lang="en-US" sz="2400" spc="-100" dirty="0">
              <a:solidFill>
                <a:srgbClr val="000000">
                  <a:lumMod val="50000"/>
                  <a:lumOff val="50000"/>
                </a:srgbClr>
              </a:solidFill>
            </a:endParaRPr>
          </a:p>
        </p:txBody>
      </p:sp>
    </p:spTree>
    <p:extLst>
      <p:ext uri="{BB962C8B-B14F-4D97-AF65-F5344CB8AC3E}">
        <p14:creationId xmlns:p14="http://schemas.microsoft.com/office/powerpoint/2010/main" val="2950644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Framework </a:t>
            </a:r>
            <a:br>
              <a:rPr lang="en-US" dirty="0" smtClean="0"/>
            </a:br>
            <a:r>
              <a:rPr lang="en-US" dirty="0" smtClean="0"/>
              <a:t>for Windows 8</a:t>
            </a:r>
            <a:endParaRPr lang="en-US" dirty="0"/>
          </a:p>
        </p:txBody>
      </p:sp>
    </p:spTree>
    <p:extLst>
      <p:ext uri="{BB962C8B-B14F-4D97-AF65-F5344CB8AC3E}">
        <p14:creationId xmlns:p14="http://schemas.microsoft.com/office/powerpoint/2010/main" val="3421250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8 PF architecture</a:t>
            </a:r>
            <a:endParaRPr lang="en-US" dirty="0"/>
          </a:p>
        </p:txBody>
      </p:sp>
      <p:sp>
        <p:nvSpPr>
          <p:cNvPr id="27" name="Rectangle 26"/>
          <p:cNvSpPr/>
          <p:nvPr/>
        </p:nvSpPr>
        <p:spPr>
          <a:xfrm>
            <a:off x="531812" y="1450976"/>
            <a:ext cx="5450347" cy="983963"/>
          </a:xfrm>
          <a:prstGeom prst="rect">
            <a:avLst/>
          </a:prstGeom>
          <a:solidFill>
            <a:srgbClr val="00AEEF"/>
          </a:solidFill>
          <a:ln w="25400" cap="flat" cmpd="sng" algn="ctr">
            <a:noFill/>
            <a:prstDash val="solid"/>
          </a:ln>
          <a:effectLst/>
        </p:spPr>
        <p:txBody>
          <a:bodyPr lIns="182880" tIns="45720" rIns="91428" bIns="45715" rtlCol="0" anchor="t"/>
          <a:lstStyle/>
          <a:p>
            <a:pPr algn="ctr" defTabSz="1218835">
              <a:defRPr/>
            </a:pPr>
            <a:r>
              <a:rPr lang="en-US" sz="2000" kern="0" dirty="0">
                <a:solidFill>
                  <a:srgbClr val="FFFFFF">
                    <a:alpha val="99000"/>
                  </a:srgbClr>
                </a:solidFill>
                <a:ea typeface="Segoe UI" pitchFamily="34" charset="0"/>
                <a:cs typeface="Calibri" pitchFamily="34" charset="0"/>
              </a:rPr>
              <a:t>HTML5 App</a:t>
            </a:r>
          </a:p>
        </p:txBody>
      </p:sp>
      <p:sp>
        <p:nvSpPr>
          <p:cNvPr id="28" name="Rectangle 27"/>
          <p:cNvSpPr/>
          <p:nvPr/>
        </p:nvSpPr>
        <p:spPr>
          <a:xfrm>
            <a:off x="531812" y="3988374"/>
            <a:ext cx="11136313" cy="2272726"/>
          </a:xfrm>
          <a:prstGeom prst="rect">
            <a:avLst/>
          </a:prstGeom>
          <a:solidFill>
            <a:srgbClr val="00AEEF"/>
          </a:solidFill>
          <a:ln w="25400" cap="flat" cmpd="sng" algn="ctr">
            <a:noFill/>
            <a:prstDash val="solid"/>
          </a:ln>
          <a:effectLst/>
        </p:spPr>
        <p:txBody>
          <a:bodyPr lIns="182880" tIns="45720" rIns="91428" bIns="45715" rtlCol="0" anchor="t"/>
          <a:lstStyle/>
          <a:p>
            <a:pPr algn="ctr" defTabSz="1218835">
              <a:defRPr/>
            </a:pPr>
            <a:r>
              <a:rPr lang="en-US" sz="2000" kern="0" dirty="0" err="1">
                <a:solidFill>
                  <a:srgbClr val="FFFFFF">
                    <a:alpha val="99000"/>
                  </a:srgbClr>
                </a:solidFill>
                <a:ea typeface="Segoe UI" pitchFamily="34" charset="0"/>
                <a:cs typeface="Calibri" pitchFamily="34" charset="0"/>
              </a:rPr>
              <a:t>WinRT</a:t>
            </a:r>
            <a:r>
              <a:rPr lang="en-US" sz="2000" kern="0" dirty="0">
                <a:solidFill>
                  <a:srgbClr val="FFFFFF">
                    <a:alpha val="99000"/>
                  </a:srgbClr>
                </a:solidFill>
                <a:ea typeface="Segoe UI" pitchFamily="34" charset="0"/>
                <a:cs typeface="Calibri" pitchFamily="34" charset="0"/>
              </a:rPr>
              <a:t> </a:t>
            </a:r>
            <a:r>
              <a:rPr lang="en-US" sz="2000" kern="0" dirty="0" smtClean="0">
                <a:solidFill>
                  <a:srgbClr val="FFFFFF">
                    <a:alpha val="99000"/>
                  </a:srgbClr>
                </a:solidFill>
                <a:ea typeface="Segoe UI" pitchFamily="34" charset="0"/>
                <a:cs typeface="Calibri" pitchFamily="34" charset="0"/>
              </a:rPr>
              <a:t>Shared Components </a:t>
            </a:r>
            <a:r>
              <a:rPr lang="en-US" sz="2000" kern="0" dirty="0">
                <a:solidFill>
                  <a:srgbClr val="FFFFFF">
                    <a:alpha val="99000"/>
                  </a:srgbClr>
                </a:solidFill>
                <a:ea typeface="Segoe UI" pitchFamily="34" charset="0"/>
                <a:cs typeface="Calibri" pitchFamily="34" charset="0"/>
              </a:rPr>
              <a:t>(C#)</a:t>
            </a:r>
          </a:p>
        </p:txBody>
      </p:sp>
      <p:sp>
        <p:nvSpPr>
          <p:cNvPr id="29" name="Rectangle 28"/>
          <p:cNvSpPr/>
          <p:nvPr/>
        </p:nvSpPr>
        <p:spPr>
          <a:xfrm>
            <a:off x="531812" y="2719675"/>
            <a:ext cx="11136313" cy="983963"/>
          </a:xfrm>
          <a:prstGeom prst="rect">
            <a:avLst/>
          </a:prstGeom>
          <a:solidFill>
            <a:srgbClr val="00AEEF"/>
          </a:solidFill>
          <a:ln w="25400" cap="flat" cmpd="sng" algn="ctr">
            <a:noFill/>
            <a:prstDash val="solid"/>
          </a:ln>
          <a:effectLst/>
        </p:spPr>
        <p:txBody>
          <a:bodyPr lIns="182880" tIns="45720" rIns="91428" bIns="45715" rtlCol="0" anchor="t"/>
          <a:lstStyle/>
          <a:p>
            <a:pPr algn="ctr" defTabSz="1218835">
              <a:defRPr/>
            </a:pPr>
            <a:r>
              <a:rPr lang="en-US" sz="2000" kern="0" dirty="0">
                <a:solidFill>
                  <a:srgbClr val="FFFFFF">
                    <a:alpha val="99000"/>
                  </a:srgbClr>
                </a:solidFill>
                <a:ea typeface="Segoe UI" pitchFamily="34" charset="0"/>
                <a:cs typeface="Calibri" pitchFamily="34" charset="0"/>
              </a:rPr>
              <a:t>Player Framework Plugins</a:t>
            </a:r>
          </a:p>
        </p:txBody>
      </p:sp>
      <p:sp>
        <p:nvSpPr>
          <p:cNvPr id="30" name="Rectangle 29"/>
          <p:cNvSpPr/>
          <p:nvPr/>
        </p:nvSpPr>
        <p:spPr>
          <a:xfrm>
            <a:off x="674572" y="1872869"/>
            <a:ext cx="5164827"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kern="0" dirty="0">
                <a:solidFill>
                  <a:srgbClr val="00AEEF">
                    <a:lumMod val="75000"/>
                    <a:alpha val="99000"/>
                  </a:srgbClr>
                </a:solidFill>
                <a:ea typeface="Segoe UI" pitchFamily="34" charset="0"/>
                <a:cs typeface="Calibri" pitchFamily="34" charset="0"/>
              </a:rPr>
              <a:t>Player Framework for HTML5</a:t>
            </a:r>
          </a:p>
        </p:txBody>
      </p:sp>
      <p:sp>
        <p:nvSpPr>
          <p:cNvPr id="31" name="Rectangle 30"/>
          <p:cNvSpPr/>
          <p:nvPr/>
        </p:nvSpPr>
        <p:spPr>
          <a:xfrm>
            <a:off x="6217778" y="1461992"/>
            <a:ext cx="5450347" cy="983963"/>
          </a:xfrm>
          <a:prstGeom prst="rect">
            <a:avLst/>
          </a:prstGeom>
          <a:solidFill>
            <a:srgbClr val="00AEEF"/>
          </a:solidFill>
          <a:ln w="25400" cap="flat" cmpd="sng" algn="ctr">
            <a:noFill/>
            <a:prstDash val="solid"/>
          </a:ln>
          <a:effectLst/>
        </p:spPr>
        <p:txBody>
          <a:bodyPr lIns="182880" tIns="45720" rIns="91428" bIns="45715" rtlCol="0" anchor="t"/>
          <a:lstStyle/>
          <a:p>
            <a:pPr algn="ctr" defTabSz="1218835">
              <a:defRPr/>
            </a:pPr>
            <a:r>
              <a:rPr lang="en-US" sz="2000" kern="0" dirty="0">
                <a:solidFill>
                  <a:srgbClr val="FFFFFF">
                    <a:alpha val="99000"/>
                  </a:srgbClr>
                </a:solidFill>
                <a:ea typeface="Segoe UI" pitchFamily="34" charset="0"/>
                <a:cs typeface="Calibri" pitchFamily="34" charset="0"/>
              </a:rPr>
              <a:t>XAML App</a:t>
            </a:r>
          </a:p>
        </p:txBody>
      </p:sp>
      <p:sp>
        <p:nvSpPr>
          <p:cNvPr id="32" name="Rectangle 31"/>
          <p:cNvSpPr/>
          <p:nvPr/>
        </p:nvSpPr>
        <p:spPr>
          <a:xfrm>
            <a:off x="6360538" y="1883885"/>
            <a:ext cx="5164827"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kern="0" dirty="0">
                <a:solidFill>
                  <a:srgbClr val="00AEEF">
                    <a:lumMod val="75000"/>
                    <a:alpha val="99000"/>
                  </a:srgbClr>
                </a:solidFill>
                <a:ea typeface="Segoe UI" pitchFamily="34" charset="0"/>
                <a:cs typeface="Calibri" pitchFamily="34" charset="0"/>
              </a:rPr>
              <a:t>Player Framework for XAML</a:t>
            </a:r>
          </a:p>
        </p:txBody>
      </p:sp>
      <p:sp>
        <p:nvSpPr>
          <p:cNvPr id="33" name="Rectangle 32"/>
          <p:cNvSpPr/>
          <p:nvPr/>
        </p:nvSpPr>
        <p:spPr>
          <a:xfrm>
            <a:off x="674572" y="3154038"/>
            <a:ext cx="1371600"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sz="1600" kern="0" dirty="0">
                <a:solidFill>
                  <a:srgbClr val="00AEEF">
                    <a:lumMod val="75000"/>
                    <a:alpha val="99000"/>
                  </a:srgbClr>
                </a:solidFill>
                <a:ea typeface="Segoe UI" pitchFamily="34" charset="0"/>
                <a:cs typeface="Calibri" pitchFamily="34" charset="0"/>
              </a:rPr>
              <a:t>Captions</a:t>
            </a:r>
          </a:p>
        </p:txBody>
      </p:sp>
      <p:sp>
        <p:nvSpPr>
          <p:cNvPr id="34" name="Rectangle 33"/>
          <p:cNvSpPr/>
          <p:nvPr/>
        </p:nvSpPr>
        <p:spPr>
          <a:xfrm>
            <a:off x="2254438" y="3154038"/>
            <a:ext cx="1371600"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sz="1600" kern="0" dirty="0">
                <a:solidFill>
                  <a:srgbClr val="00AEEF">
                    <a:lumMod val="75000"/>
                    <a:alpha val="99000"/>
                  </a:srgbClr>
                </a:solidFill>
                <a:ea typeface="Segoe UI" pitchFamily="34" charset="0"/>
                <a:cs typeface="Calibri" pitchFamily="34" charset="0"/>
              </a:rPr>
              <a:t>Advertising</a:t>
            </a:r>
          </a:p>
        </p:txBody>
      </p:sp>
      <p:sp>
        <p:nvSpPr>
          <p:cNvPr id="35" name="Rectangle 34"/>
          <p:cNvSpPr/>
          <p:nvPr/>
        </p:nvSpPr>
        <p:spPr>
          <a:xfrm>
            <a:off x="3834304" y="3154038"/>
            <a:ext cx="1371600"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sz="1600" kern="0" dirty="0" smtClean="0">
                <a:solidFill>
                  <a:srgbClr val="00AEEF">
                    <a:lumMod val="75000"/>
                    <a:alpha val="99000"/>
                  </a:srgbClr>
                </a:solidFill>
                <a:ea typeface="Segoe UI" pitchFamily="34" charset="0"/>
                <a:cs typeface="Calibri" pitchFamily="34" charset="0"/>
              </a:rPr>
              <a:t>Tracking</a:t>
            </a:r>
            <a:endParaRPr lang="en-US" sz="1600" kern="0" dirty="0">
              <a:solidFill>
                <a:srgbClr val="00AEEF">
                  <a:lumMod val="75000"/>
                  <a:alpha val="99000"/>
                </a:srgbClr>
              </a:solidFill>
              <a:ea typeface="Segoe UI" pitchFamily="34" charset="0"/>
              <a:cs typeface="Calibri" pitchFamily="34" charset="0"/>
            </a:endParaRPr>
          </a:p>
        </p:txBody>
      </p:sp>
      <p:sp>
        <p:nvSpPr>
          <p:cNvPr id="36" name="Rectangle 35"/>
          <p:cNvSpPr/>
          <p:nvPr/>
        </p:nvSpPr>
        <p:spPr>
          <a:xfrm>
            <a:off x="5414170" y="3154038"/>
            <a:ext cx="1371600"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sz="1600" kern="0" dirty="0">
                <a:solidFill>
                  <a:srgbClr val="00AEEF">
                    <a:lumMod val="75000"/>
                    <a:alpha val="99000"/>
                  </a:srgbClr>
                </a:solidFill>
                <a:ea typeface="Segoe UI" pitchFamily="34" charset="0"/>
                <a:cs typeface="Calibri" pitchFamily="34" charset="0"/>
              </a:rPr>
              <a:t>Playlist</a:t>
            </a:r>
          </a:p>
        </p:txBody>
      </p:sp>
      <p:sp>
        <p:nvSpPr>
          <p:cNvPr id="37" name="Rectangle 36"/>
          <p:cNvSpPr/>
          <p:nvPr/>
        </p:nvSpPr>
        <p:spPr>
          <a:xfrm>
            <a:off x="6990931" y="3154038"/>
            <a:ext cx="1437106"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sz="1600" kern="0" dirty="0" smtClean="0">
                <a:solidFill>
                  <a:srgbClr val="00AEEF">
                    <a:lumMod val="75000"/>
                    <a:alpha val="99000"/>
                  </a:srgbClr>
                </a:solidFill>
                <a:ea typeface="Segoe UI" pitchFamily="34" charset="0"/>
                <a:cs typeface="Calibri" pitchFamily="34" charset="0"/>
              </a:rPr>
              <a:t>Error Handler</a:t>
            </a:r>
            <a:endParaRPr lang="en-US" sz="1600" kern="0" dirty="0">
              <a:solidFill>
                <a:srgbClr val="00AEEF">
                  <a:lumMod val="75000"/>
                  <a:alpha val="99000"/>
                </a:srgbClr>
              </a:solidFill>
              <a:ea typeface="Segoe UI" pitchFamily="34" charset="0"/>
              <a:cs typeface="Calibri" pitchFamily="34" charset="0"/>
            </a:endParaRPr>
          </a:p>
        </p:txBody>
      </p:sp>
      <p:sp>
        <p:nvSpPr>
          <p:cNvPr id="38" name="Rectangle 37"/>
          <p:cNvSpPr/>
          <p:nvPr/>
        </p:nvSpPr>
        <p:spPr>
          <a:xfrm>
            <a:off x="8573902" y="3154038"/>
            <a:ext cx="1371600"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sz="1600" kern="0" dirty="0" err="1">
                <a:solidFill>
                  <a:srgbClr val="00AEEF">
                    <a:lumMod val="75000"/>
                    <a:alpha val="99000"/>
                  </a:srgbClr>
                </a:solidFill>
                <a:ea typeface="Segoe UI" pitchFamily="34" charset="0"/>
                <a:cs typeface="Calibri" pitchFamily="34" charset="0"/>
              </a:rPr>
              <a:t>ControlStrip</a:t>
            </a:r>
            <a:endParaRPr lang="en-US" sz="1600" kern="0" dirty="0">
              <a:solidFill>
                <a:srgbClr val="00AEEF">
                  <a:lumMod val="75000"/>
                  <a:alpha val="99000"/>
                </a:srgbClr>
              </a:solidFill>
              <a:ea typeface="Segoe UI" pitchFamily="34" charset="0"/>
              <a:cs typeface="Calibri" pitchFamily="34" charset="0"/>
            </a:endParaRPr>
          </a:p>
        </p:txBody>
      </p:sp>
      <p:sp>
        <p:nvSpPr>
          <p:cNvPr id="39" name="Rectangle 38"/>
          <p:cNvSpPr/>
          <p:nvPr/>
        </p:nvSpPr>
        <p:spPr>
          <a:xfrm>
            <a:off x="10153765" y="3154038"/>
            <a:ext cx="1371600" cy="440216"/>
          </a:xfrm>
          <a:prstGeom prst="rect">
            <a:avLst/>
          </a:prstGeom>
          <a:solidFill>
            <a:srgbClr val="FFFFFF"/>
          </a:solidFill>
          <a:ln w="25400" cap="flat" cmpd="sng" algn="ctr">
            <a:noFill/>
            <a:prstDash val="solid"/>
          </a:ln>
          <a:effectLst/>
        </p:spPr>
        <p:txBody>
          <a:bodyPr lIns="91440" tIns="45720" rIns="91428" bIns="45715" rtlCol="0" anchor="ctr"/>
          <a:lstStyle/>
          <a:p>
            <a:pPr algn="ctr" defTabSz="1218835">
              <a:defRPr/>
            </a:pPr>
            <a:r>
              <a:rPr lang="en-US" sz="1600" kern="0" dirty="0">
                <a:solidFill>
                  <a:srgbClr val="00AEEF">
                    <a:lumMod val="75000"/>
                    <a:alpha val="99000"/>
                  </a:srgbClr>
                </a:solidFill>
                <a:ea typeface="Segoe UI" pitchFamily="34" charset="0"/>
                <a:cs typeface="Calibri" pitchFamily="34" charset="0"/>
              </a:rPr>
              <a:t>Adaptive</a:t>
            </a:r>
          </a:p>
        </p:txBody>
      </p:sp>
      <p:sp>
        <p:nvSpPr>
          <p:cNvPr id="42" name="Rectangle 41"/>
          <p:cNvSpPr/>
          <p:nvPr/>
        </p:nvSpPr>
        <p:spPr>
          <a:xfrm>
            <a:off x="884237" y="4450969"/>
            <a:ext cx="5097922" cy="1621316"/>
          </a:xfrm>
          <a:prstGeom prst="rect">
            <a:avLst/>
          </a:prstGeom>
          <a:solidFill>
            <a:srgbClr val="FFFFFF"/>
          </a:solidFill>
          <a:ln w="25400" cap="flat" cmpd="sng" algn="ctr">
            <a:noFill/>
            <a:prstDash val="solid"/>
          </a:ln>
          <a:effectLst/>
        </p:spPr>
        <p:txBody>
          <a:bodyPr lIns="91440" tIns="73152" rIns="91428" bIns="45715" rtlCol="0" anchor="t"/>
          <a:lstStyle/>
          <a:p>
            <a:pPr algn="ctr" defTabSz="1218835">
              <a:defRPr/>
            </a:pPr>
            <a:r>
              <a:rPr lang="en-US" kern="0" dirty="0">
                <a:solidFill>
                  <a:srgbClr val="00AEEF">
                    <a:lumMod val="75000"/>
                    <a:alpha val="99000"/>
                  </a:srgbClr>
                </a:solidFill>
                <a:ea typeface="Segoe UI" pitchFamily="34" charset="0"/>
                <a:cs typeface="Calibri" pitchFamily="34" charset="0"/>
              </a:rPr>
              <a:t>Adaptive </a:t>
            </a:r>
            <a:r>
              <a:rPr lang="en-US" kern="0" dirty="0" smtClean="0">
                <a:solidFill>
                  <a:srgbClr val="00AEEF">
                    <a:lumMod val="75000"/>
                    <a:alpha val="99000"/>
                  </a:srgbClr>
                </a:solidFill>
                <a:ea typeface="Segoe UI" pitchFamily="34" charset="0"/>
                <a:cs typeface="Calibri" pitchFamily="34" charset="0"/>
              </a:rPr>
              <a:t>Manager</a:t>
            </a:r>
            <a:endParaRPr lang="en-US" kern="0" dirty="0">
              <a:solidFill>
                <a:srgbClr val="00AEEF">
                  <a:lumMod val="75000"/>
                  <a:alpha val="99000"/>
                </a:srgbClr>
              </a:solidFill>
              <a:ea typeface="Segoe UI" pitchFamily="34" charset="0"/>
              <a:cs typeface="Calibri" pitchFamily="34" charset="0"/>
            </a:endParaRPr>
          </a:p>
        </p:txBody>
      </p:sp>
      <p:sp>
        <p:nvSpPr>
          <p:cNvPr id="44" name="Rectangle 43"/>
          <p:cNvSpPr/>
          <p:nvPr/>
        </p:nvSpPr>
        <p:spPr>
          <a:xfrm>
            <a:off x="6217778" y="4450969"/>
            <a:ext cx="5105859" cy="1621316"/>
          </a:xfrm>
          <a:prstGeom prst="rect">
            <a:avLst/>
          </a:prstGeom>
          <a:solidFill>
            <a:srgbClr val="FFFFFF"/>
          </a:solidFill>
          <a:ln w="25400" cap="flat" cmpd="sng" algn="ctr">
            <a:noFill/>
            <a:prstDash val="solid"/>
          </a:ln>
          <a:effectLst/>
        </p:spPr>
        <p:txBody>
          <a:bodyPr lIns="91440" tIns="73152" rIns="91428" bIns="45715" rtlCol="0" anchor="t"/>
          <a:lstStyle/>
          <a:p>
            <a:pPr algn="ctr" defTabSz="1218835">
              <a:defRPr/>
            </a:pPr>
            <a:r>
              <a:rPr lang="en-US" kern="0" dirty="0" smtClean="0">
                <a:solidFill>
                  <a:srgbClr val="00AEEF">
                    <a:lumMod val="75000"/>
                    <a:alpha val="99000"/>
                  </a:srgbClr>
                </a:solidFill>
                <a:ea typeface="Segoe UI" pitchFamily="34" charset="0"/>
                <a:cs typeface="Calibri" pitchFamily="34" charset="0"/>
              </a:rPr>
              <a:t>VAST Handler</a:t>
            </a:r>
            <a:br>
              <a:rPr lang="en-US" kern="0" dirty="0" smtClean="0">
                <a:solidFill>
                  <a:srgbClr val="00AEEF">
                    <a:lumMod val="75000"/>
                    <a:alpha val="99000"/>
                  </a:srgbClr>
                </a:solidFill>
                <a:ea typeface="Segoe UI" pitchFamily="34" charset="0"/>
                <a:cs typeface="Calibri" pitchFamily="34" charset="0"/>
              </a:rPr>
            </a:br>
            <a:r>
              <a:rPr lang="en-US" kern="0" dirty="0" smtClean="0">
                <a:solidFill>
                  <a:srgbClr val="00AEEF">
                    <a:lumMod val="75000"/>
                    <a:alpha val="99000"/>
                  </a:srgbClr>
                </a:solidFill>
                <a:ea typeface="Segoe UI" pitchFamily="34" charset="0"/>
                <a:cs typeface="Calibri" pitchFamily="34" charset="0"/>
              </a:rPr>
              <a:t>MAST Scheduler</a:t>
            </a:r>
          </a:p>
          <a:p>
            <a:pPr algn="ctr" defTabSz="1218835">
              <a:defRPr/>
            </a:pPr>
            <a:r>
              <a:rPr lang="en-US" kern="0" dirty="0" smtClean="0">
                <a:solidFill>
                  <a:srgbClr val="00AEEF">
                    <a:lumMod val="75000"/>
                    <a:alpha val="99000"/>
                  </a:srgbClr>
                </a:solidFill>
                <a:ea typeface="Segoe UI" pitchFamily="34" charset="0"/>
                <a:cs typeface="Calibri" pitchFamily="34" charset="0"/>
              </a:rPr>
              <a:t>VMAP Scheduler</a:t>
            </a:r>
          </a:p>
          <a:p>
            <a:pPr algn="ctr" defTabSz="1218835">
              <a:defRPr/>
            </a:pPr>
            <a:r>
              <a:rPr lang="en-US" kern="0" dirty="0" smtClean="0">
                <a:solidFill>
                  <a:srgbClr val="00AEEF">
                    <a:lumMod val="75000"/>
                    <a:alpha val="99000"/>
                  </a:srgbClr>
                </a:solidFill>
                <a:ea typeface="Segoe UI" pitchFamily="34" charset="0"/>
                <a:cs typeface="Calibri" pitchFamily="34" charset="0"/>
              </a:rPr>
              <a:t>VPAID Player</a:t>
            </a:r>
          </a:p>
          <a:p>
            <a:pPr algn="ctr" defTabSz="1218835">
              <a:defRPr/>
            </a:pPr>
            <a:r>
              <a:rPr lang="en-US" kern="0" dirty="0" err="1" smtClean="0">
                <a:solidFill>
                  <a:srgbClr val="00AEEF">
                    <a:lumMod val="75000"/>
                    <a:alpha val="99000"/>
                  </a:srgbClr>
                </a:solidFill>
                <a:ea typeface="Segoe UI" pitchFamily="34" charset="0"/>
                <a:cs typeface="Calibri" pitchFamily="34" charset="0"/>
              </a:rPr>
              <a:t>FreeWheel</a:t>
            </a:r>
            <a:r>
              <a:rPr lang="en-US" kern="0" dirty="0" smtClean="0">
                <a:solidFill>
                  <a:srgbClr val="00AEEF">
                    <a:lumMod val="75000"/>
                    <a:alpha val="99000"/>
                  </a:srgbClr>
                </a:solidFill>
                <a:ea typeface="Segoe UI" pitchFamily="34" charset="0"/>
                <a:cs typeface="Calibri" pitchFamily="34" charset="0"/>
              </a:rPr>
              <a:t> Scheduler</a:t>
            </a:r>
          </a:p>
        </p:txBody>
      </p:sp>
      <p:sp>
        <p:nvSpPr>
          <p:cNvPr id="48" name="Rectangle 47"/>
          <p:cNvSpPr/>
          <p:nvPr/>
        </p:nvSpPr>
        <p:spPr>
          <a:xfrm>
            <a:off x="1072403" y="4961246"/>
            <a:ext cx="4732466" cy="810658"/>
          </a:xfrm>
          <a:prstGeom prst="rect">
            <a:avLst/>
          </a:prstGeom>
          <a:solidFill>
            <a:srgbClr val="0071BC"/>
          </a:solidFill>
          <a:ln w="25400" cap="flat" cmpd="sng" algn="ctr">
            <a:noFill/>
            <a:prstDash val="solid"/>
          </a:ln>
          <a:effectLst/>
        </p:spPr>
        <p:txBody>
          <a:bodyPr lIns="91440" tIns="0" rIns="91428" bIns="0" rtlCol="0" anchor="ctr"/>
          <a:lstStyle/>
          <a:p>
            <a:pPr algn="ctr" defTabSz="1218835">
              <a:defRPr/>
            </a:pPr>
            <a:r>
              <a:rPr lang="en-US" kern="0" dirty="0" smtClean="0">
                <a:solidFill>
                  <a:srgbClr val="FFFFFF">
                    <a:alpha val="99000"/>
                  </a:srgbClr>
                </a:solidFill>
                <a:ea typeface="Segoe UI" pitchFamily="34" charset="0"/>
                <a:cs typeface="Calibri" pitchFamily="34" charset="0"/>
              </a:rPr>
              <a:t>Smooth Streaming SDK</a:t>
            </a:r>
            <a:endParaRPr lang="en-US" kern="0" dirty="0">
              <a:solidFill>
                <a:srgbClr val="FFFFFF">
                  <a:alpha val="99000"/>
                </a:srgbClr>
              </a:solidFill>
              <a:ea typeface="Segoe UI" pitchFamily="34" charset="0"/>
              <a:cs typeface="Calibri" pitchFamily="34" charset="0"/>
            </a:endParaRPr>
          </a:p>
        </p:txBody>
      </p:sp>
    </p:spTree>
    <p:extLst>
      <p:ext uri="{BB962C8B-B14F-4D97-AF65-F5344CB8AC3E}">
        <p14:creationId xmlns:p14="http://schemas.microsoft.com/office/powerpoint/2010/main" val="1814161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Player Framework</a:t>
            </a:r>
            <a:endParaRPr lang="en-US" dirty="0"/>
          </a:p>
        </p:txBody>
      </p:sp>
    </p:spTree>
    <p:extLst>
      <p:ext uri="{BB962C8B-B14F-4D97-AF65-F5344CB8AC3E}">
        <p14:creationId xmlns:p14="http://schemas.microsoft.com/office/powerpoint/2010/main" val="2825046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features</a:t>
            </a:r>
            <a:endParaRPr lang="en-US" dirty="0"/>
          </a:p>
        </p:txBody>
      </p:sp>
    </p:spTree>
    <p:extLst>
      <p:ext uri="{BB962C8B-B14F-4D97-AF65-F5344CB8AC3E}">
        <p14:creationId xmlns:p14="http://schemas.microsoft.com/office/powerpoint/2010/main" val="2080197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advertising</a:t>
            </a:r>
            <a:endParaRPr lang="en-US" dirty="0"/>
          </a:p>
        </p:txBody>
      </p:sp>
    </p:spTree>
    <p:extLst>
      <p:ext uri="{BB962C8B-B14F-4D97-AF65-F5344CB8AC3E}">
        <p14:creationId xmlns:p14="http://schemas.microsoft.com/office/powerpoint/2010/main" val="1881664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advertising </a:t>
            </a:r>
            <a:r>
              <a:rPr lang="en-US" dirty="0"/>
              <a:t>s</a:t>
            </a:r>
            <a:r>
              <a:rPr lang="en-US" dirty="0" smtClean="0"/>
              <a:t>upport</a:t>
            </a:r>
            <a:endParaRPr lang="en-US" dirty="0"/>
          </a:p>
        </p:txBody>
      </p:sp>
      <p:sp>
        <p:nvSpPr>
          <p:cNvPr id="3" name="Text Placeholder 2"/>
          <p:cNvSpPr>
            <a:spLocks noGrp="1"/>
          </p:cNvSpPr>
          <p:nvPr>
            <p:ph type="body" sz="quarter" idx="10"/>
          </p:nvPr>
        </p:nvSpPr>
        <p:spPr>
          <a:xfrm>
            <a:off x="274638" y="1211263"/>
            <a:ext cx="6324599" cy="5484812"/>
          </a:xfrm>
        </p:spPr>
        <p:txBody>
          <a:bodyPr/>
          <a:lstStyle/>
          <a:p>
            <a:r>
              <a:rPr lang="en-US" dirty="0" smtClean="0"/>
              <a:t>Ad scheduling</a:t>
            </a:r>
          </a:p>
          <a:p>
            <a:pPr lvl="1"/>
            <a:r>
              <a:rPr lang="en-US" sz="2400" dirty="0" smtClean="0"/>
              <a:t>VMAP, MAST, </a:t>
            </a:r>
            <a:r>
              <a:rPr lang="en-US" sz="2400" dirty="0" err="1" smtClean="0"/>
              <a:t>FreeWheel</a:t>
            </a:r>
            <a:endParaRPr lang="en-US" sz="2400" dirty="0" smtClean="0"/>
          </a:p>
          <a:p>
            <a:r>
              <a:rPr lang="en-US" dirty="0" smtClean="0"/>
              <a:t>Types of scheduled ads</a:t>
            </a:r>
          </a:p>
          <a:p>
            <a:pPr lvl="1"/>
            <a:r>
              <a:rPr lang="en-US" sz="2400" dirty="0" err="1" smtClean="0"/>
              <a:t>Prerolls</a:t>
            </a:r>
            <a:r>
              <a:rPr lang="en-US" sz="2400" dirty="0" smtClean="0"/>
              <a:t>, </a:t>
            </a:r>
            <a:r>
              <a:rPr lang="en-US" sz="2400" dirty="0" err="1" smtClean="0"/>
              <a:t>midrolls</a:t>
            </a:r>
            <a:r>
              <a:rPr lang="en-US" sz="2400" dirty="0" smtClean="0"/>
              <a:t>, </a:t>
            </a:r>
            <a:r>
              <a:rPr lang="en-US" sz="2400" dirty="0" err="1" smtClean="0"/>
              <a:t>postrolls</a:t>
            </a:r>
            <a:endParaRPr lang="en-US" sz="2400" dirty="0" smtClean="0"/>
          </a:p>
          <a:p>
            <a:r>
              <a:rPr lang="en-US" dirty="0" smtClean="0"/>
              <a:t>Ad formats</a:t>
            </a:r>
          </a:p>
          <a:p>
            <a:pPr lvl="1"/>
            <a:r>
              <a:rPr lang="en-US" sz="2400" dirty="0" smtClean="0"/>
              <a:t>VAST, Simple clips, Custom</a:t>
            </a:r>
          </a:p>
          <a:p>
            <a:r>
              <a:rPr lang="en-US" dirty="0" smtClean="0"/>
              <a:t>Ad types &amp; VPAID</a:t>
            </a:r>
          </a:p>
          <a:p>
            <a:pPr lvl="1"/>
            <a:r>
              <a:rPr lang="en-US" sz="2400" dirty="0" smtClean="0"/>
              <a:t>Linear, Non-linear, Companion</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452" y="1211263"/>
            <a:ext cx="2619375" cy="5267325"/>
          </a:xfrm>
          <a:prstGeom prst="rect">
            <a:avLst/>
          </a:prstGeom>
        </p:spPr>
      </p:pic>
    </p:spTree>
    <p:extLst>
      <p:ext uri="{BB962C8B-B14F-4D97-AF65-F5344CB8AC3E}">
        <p14:creationId xmlns:p14="http://schemas.microsoft.com/office/powerpoint/2010/main" val="3864470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captioning</a:t>
            </a:r>
            <a:endParaRPr lang="en-US" dirty="0"/>
          </a:p>
        </p:txBody>
      </p:sp>
    </p:spTree>
    <p:extLst>
      <p:ext uri="{BB962C8B-B14F-4D97-AF65-F5344CB8AC3E}">
        <p14:creationId xmlns:p14="http://schemas.microsoft.com/office/powerpoint/2010/main" val="119193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captioning </a:t>
            </a:r>
            <a:r>
              <a:rPr lang="en-US" dirty="0"/>
              <a:t>s</a:t>
            </a:r>
            <a:r>
              <a:rPr lang="en-US" dirty="0" smtClean="0"/>
              <a:t>upport</a:t>
            </a:r>
            <a:endParaRPr lang="en-US" dirty="0"/>
          </a:p>
        </p:txBody>
      </p:sp>
      <p:sp>
        <p:nvSpPr>
          <p:cNvPr id="3" name="Text Placeholder 2"/>
          <p:cNvSpPr>
            <a:spLocks noGrp="1"/>
          </p:cNvSpPr>
          <p:nvPr>
            <p:ph type="body" sz="quarter" idx="10"/>
          </p:nvPr>
        </p:nvSpPr>
        <p:spPr/>
        <p:txBody>
          <a:bodyPr/>
          <a:lstStyle/>
          <a:p>
            <a:r>
              <a:rPr lang="en-US" dirty="0" smtClean="0"/>
              <a:t>Providing closed captioning is increasingly important around the world</a:t>
            </a:r>
          </a:p>
          <a:p>
            <a:r>
              <a:rPr lang="en-US" dirty="0" smtClean="0"/>
              <a:t>FCC requirement</a:t>
            </a:r>
          </a:p>
          <a:p>
            <a:r>
              <a:rPr lang="en-US" dirty="0" smtClean="0"/>
              <a:t>Captioning is more than just text</a:t>
            </a:r>
          </a:p>
          <a:p>
            <a:r>
              <a:rPr lang="en-US" dirty="0" smtClean="0"/>
              <a:t>TTML</a:t>
            </a:r>
          </a:p>
          <a:p>
            <a:r>
              <a:rPr lang="en-US" dirty="0" err="1" smtClean="0"/>
              <a:t>WebVTT</a:t>
            </a:r>
            <a:r>
              <a:rPr lang="en-US" dirty="0" smtClean="0"/>
              <a:t> (JS-only)</a:t>
            </a:r>
          </a:p>
          <a:p>
            <a:r>
              <a:rPr lang="en-US" dirty="0" smtClean="0"/>
              <a:t>Other standards considered for the future</a:t>
            </a:r>
          </a:p>
          <a:p>
            <a:pPr lvl="1"/>
            <a:r>
              <a:rPr lang="en-US" dirty="0" smtClean="0"/>
              <a:t>SMPTE-TT, 607/708, New TTML Lite spec</a:t>
            </a:r>
            <a:endParaRPr lang="en-US" dirty="0"/>
          </a:p>
        </p:txBody>
      </p:sp>
    </p:spTree>
    <p:extLst>
      <p:ext uri="{BB962C8B-B14F-4D97-AF65-F5344CB8AC3E}">
        <p14:creationId xmlns:p14="http://schemas.microsoft.com/office/powerpoint/2010/main" val="183715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a:t>
            </a:r>
            <a:endParaRPr lang="en-US" dirty="0"/>
          </a:p>
        </p:txBody>
      </p:sp>
    </p:spTree>
    <p:extLst>
      <p:ext uri="{BB962C8B-B14F-4D97-AF65-F5344CB8AC3E}">
        <p14:creationId xmlns:p14="http://schemas.microsoft.com/office/powerpoint/2010/main" val="4099337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67" t="9384" r="1149" b="4477"/>
          <a:stretch/>
        </p:blipFill>
        <p:spPr>
          <a:xfrm>
            <a:off x="1189037" y="29073"/>
            <a:ext cx="10075147" cy="6934200"/>
          </a:xfrm>
          <a:prstGeom prst="rect">
            <a:avLst/>
          </a:prstGeom>
        </p:spPr>
      </p:pic>
      <p:sp>
        <p:nvSpPr>
          <p:cNvPr id="2" name="Down Arrow Callout 1"/>
          <p:cNvSpPr/>
          <p:nvPr/>
        </p:nvSpPr>
        <p:spPr bwMode="auto">
          <a:xfrm>
            <a:off x="4160837" y="4030662"/>
            <a:ext cx="1447800" cy="914400"/>
          </a:xfrm>
          <a:prstGeom prst="downArrowCallou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Markers</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Right Arrow Callout 2"/>
          <p:cNvSpPr/>
          <p:nvPr/>
        </p:nvSpPr>
        <p:spPr bwMode="auto">
          <a:xfrm>
            <a:off x="3475037" y="1592262"/>
            <a:ext cx="2057400" cy="572589"/>
          </a:xfrm>
          <a:prstGeom prst="rightArrowCallout">
            <a:avLst>
              <a:gd name="adj1" fmla="val 34126"/>
              <a:gd name="adj2" fmla="val 36407"/>
              <a:gd name="adj3" fmla="val 25000"/>
              <a:gd name="adj4" fmla="val 8212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Multi-Cam</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Down Arrow Callout 5"/>
          <p:cNvSpPr/>
          <p:nvPr/>
        </p:nvSpPr>
        <p:spPr bwMode="auto">
          <a:xfrm>
            <a:off x="7970837" y="3497262"/>
            <a:ext cx="1600200" cy="1461633"/>
          </a:xfrm>
          <a:prstGeom prst="downArrowCallout">
            <a:avLst>
              <a:gd name="adj1" fmla="val 17850"/>
              <a:gd name="adj2" fmla="val 25000"/>
              <a:gd name="adj3" fmla="val 18744"/>
              <a:gd name="adj4" fmla="val 7034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Adaptive Bitrate</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Down Arrow Callout 6"/>
          <p:cNvSpPr/>
          <p:nvPr/>
        </p:nvSpPr>
        <p:spPr bwMode="auto">
          <a:xfrm>
            <a:off x="6229281" y="4056151"/>
            <a:ext cx="1234757" cy="914400"/>
          </a:xfrm>
          <a:prstGeom prst="downArrowCallou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Live</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431233" y="874895"/>
            <a:ext cx="1905000" cy="6096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Advertising</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31233" y="1712006"/>
            <a:ext cx="1905000" cy="6096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Captions</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Right Arrow Callout 9"/>
          <p:cNvSpPr/>
          <p:nvPr/>
        </p:nvSpPr>
        <p:spPr bwMode="auto">
          <a:xfrm>
            <a:off x="884237" y="6178638"/>
            <a:ext cx="2057400" cy="572589"/>
          </a:xfrm>
          <a:prstGeom prst="rightArrowCallout">
            <a:avLst>
              <a:gd name="adj1" fmla="val 34126"/>
              <a:gd name="adj2" fmla="val 36407"/>
              <a:gd name="adj3" fmla="val 25000"/>
              <a:gd name="adj4" fmla="val 8212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Playlists</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22841" y="2547710"/>
            <a:ext cx="1905000" cy="6096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Analytics</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22841" y="3384821"/>
            <a:ext cx="1905000" cy="6096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Robustness</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31233" y="4235380"/>
            <a:ext cx="1905000" cy="6096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smtClean="0">
                <a:gradFill>
                  <a:gsLst>
                    <a:gs pos="0">
                      <a:srgbClr val="FFFFFF"/>
                    </a:gs>
                    <a:gs pos="100000">
                      <a:srgbClr val="FFFFFF"/>
                    </a:gs>
                  </a:gsLst>
                  <a:lin ang="5400000" scaled="0"/>
                </a:gradFill>
                <a:ea typeface="Segoe UI" pitchFamily="34" charset="0"/>
                <a:cs typeface="Segoe UI" pitchFamily="34" charset="0"/>
              </a:rPr>
              <a:t>DRM</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48869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a:t>
            </a:r>
            <a:endParaRPr lang="en-US" dirty="0"/>
          </a:p>
        </p:txBody>
      </p:sp>
      <p:sp>
        <p:nvSpPr>
          <p:cNvPr id="3" name="Text Placeholder 2"/>
          <p:cNvSpPr>
            <a:spLocks noGrp="1"/>
          </p:cNvSpPr>
          <p:nvPr>
            <p:ph type="body" sz="quarter" idx="10"/>
          </p:nvPr>
        </p:nvSpPr>
        <p:spPr/>
        <p:txBody>
          <a:bodyPr/>
          <a:lstStyle/>
          <a:p>
            <a:r>
              <a:rPr lang="en-US" dirty="0" smtClean="0"/>
              <a:t>Player Framework extensibility originally architected using MEF in Silverlight</a:t>
            </a:r>
          </a:p>
          <a:p>
            <a:r>
              <a:rPr lang="en-US" dirty="0" smtClean="0"/>
              <a:t>This architecture has been simplified for Windows 8</a:t>
            </a:r>
          </a:p>
          <a:p>
            <a:r>
              <a:rPr lang="en-US" dirty="0" smtClean="0"/>
              <a:t>All major features designed as plugins</a:t>
            </a:r>
          </a:p>
          <a:p>
            <a:r>
              <a:rPr lang="en-US" dirty="0" smtClean="0"/>
              <a:t>Windows is also extensible</a:t>
            </a:r>
          </a:p>
          <a:p>
            <a:r>
              <a:rPr lang="en-US" dirty="0" smtClean="0"/>
              <a:t>Streaming, codecs, content protection all provided via Media Foundation extensions</a:t>
            </a:r>
          </a:p>
          <a:p>
            <a:r>
              <a:rPr lang="en-US" dirty="0" smtClean="0"/>
              <a:t>Richard Fricks’ session</a:t>
            </a:r>
            <a:endParaRPr lang="en-US" dirty="0"/>
          </a:p>
        </p:txBody>
      </p:sp>
    </p:spTree>
    <p:extLst>
      <p:ext uri="{BB962C8B-B14F-4D97-AF65-F5344CB8AC3E}">
        <p14:creationId xmlns:p14="http://schemas.microsoft.com/office/powerpoint/2010/main" val="3870700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MPEG-DASH</a:t>
            </a:r>
            <a:endParaRPr lang="en-US" dirty="0"/>
          </a:p>
        </p:txBody>
      </p:sp>
    </p:spTree>
    <p:extLst>
      <p:ext uri="{BB962C8B-B14F-4D97-AF65-F5344CB8AC3E}">
        <p14:creationId xmlns:p14="http://schemas.microsoft.com/office/powerpoint/2010/main" val="3555615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MPEG-DASH</a:t>
            </a:r>
            <a:endParaRPr lang="en-US" dirty="0"/>
          </a:p>
        </p:txBody>
      </p:sp>
      <p:sp>
        <p:nvSpPr>
          <p:cNvPr id="3" name="Text Placeholder 2"/>
          <p:cNvSpPr>
            <a:spLocks noGrp="1"/>
          </p:cNvSpPr>
          <p:nvPr>
            <p:ph type="body" sz="quarter" idx="10"/>
          </p:nvPr>
        </p:nvSpPr>
        <p:spPr/>
        <p:txBody>
          <a:bodyPr/>
          <a:lstStyle/>
          <a:p>
            <a:r>
              <a:rPr lang="en-US" dirty="0" smtClean="0"/>
              <a:t>Framework standard </a:t>
            </a:r>
            <a:r>
              <a:rPr lang="en-US" dirty="0"/>
              <a:t>requiring additional application profiles to create complete interoperability standards</a:t>
            </a:r>
          </a:p>
          <a:p>
            <a:pPr>
              <a:spcBef>
                <a:spcPts val="1800"/>
              </a:spcBef>
            </a:pPr>
            <a:r>
              <a:rPr lang="en-US" dirty="0" smtClean="0"/>
              <a:t>Specifies </a:t>
            </a:r>
            <a:r>
              <a:rPr lang="en-US" dirty="0"/>
              <a:t>media description and segment formats to enable efficient and high-quality delivery of media over the Internet</a:t>
            </a:r>
          </a:p>
          <a:p>
            <a:r>
              <a:rPr lang="en-US" sz="2800" dirty="0"/>
              <a:t>Media Presentation Description (MPD) format based on XML</a:t>
            </a:r>
          </a:p>
          <a:p>
            <a:r>
              <a:rPr lang="en-US" sz="2800" dirty="0"/>
              <a:t>Segment format defines syntax and semantics of HTTP </a:t>
            </a:r>
            <a:r>
              <a:rPr lang="en-US" sz="2800" dirty="0" smtClean="0"/>
              <a:t>responses</a:t>
            </a:r>
          </a:p>
          <a:p>
            <a:pPr>
              <a:spcBef>
                <a:spcPts val="1800"/>
              </a:spcBef>
            </a:pPr>
            <a:r>
              <a:rPr lang="en-US" dirty="0" smtClean="0"/>
              <a:t>Profiles</a:t>
            </a:r>
            <a:endParaRPr lang="en-US" sz="2800" dirty="0" smtClean="0"/>
          </a:p>
          <a:p>
            <a:r>
              <a:rPr lang="en-US" sz="2800" dirty="0" smtClean="0"/>
              <a:t>ISOBMFF (fMP4)</a:t>
            </a:r>
          </a:p>
          <a:p>
            <a:r>
              <a:rPr lang="en-US" sz="2800" dirty="0" smtClean="0"/>
              <a:t>M2TS</a:t>
            </a:r>
            <a:endParaRPr lang="en-US" sz="2800" dirty="0"/>
          </a:p>
        </p:txBody>
      </p:sp>
    </p:spTree>
    <p:extLst>
      <p:ext uri="{BB962C8B-B14F-4D97-AF65-F5344CB8AC3E}">
        <p14:creationId xmlns:p14="http://schemas.microsoft.com/office/powerpoint/2010/main" val="731977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MPEG DASH Client</a:t>
            </a:r>
            <a:endParaRPr lang="en-US" dirty="0"/>
          </a:p>
        </p:txBody>
      </p:sp>
    </p:spTree>
    <p:extLst>
      <p:ext uri="{BB962C8B-B14F-4D97-AF65-F5344CB8AC3E}">
        <p14:creationId xmlns:p14="http://schemas.microsoft.com/office/powerpoint/2010/main" val="4147024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Sample app</a:t>
            </a:r>
            <a:endParaRPr lang="en-US" dirty="0"/>
          </a:p>
        </p:txBody>
      </p:sp>
    </p:spTree>
    <p:extLst>
      <p:ext uri="{BB962C8B-B14F-4D97-AF65-F5344CB8AC3E}">
        <p14:creationId xmlns:p14="http://schemas.microsoft.com/office/powerpoint/2010/main" val="1741097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a:t>
            </a:r>
            <a:endParaRPr lang="en-US" dirty="0"/>
          </a:p>
        </p:txBody>
      </p:sp>
      <p:sp>
        <p:nvSpPr>
          <p:cNvPr id="6" name="Text Placeholder 5"/>
          <p:cNvSpPr>
            <a:spLocks noGrp="1"/>
          </p:cNvSpPr>
          <p:nvPr>
            <p:ph type="body" sz="quarter" idx="10"/>
          </p:nvPr>
        </p:nvSpPr>
        <p:spPr/>
        <p:txBody>
          <a:bodyPr/>
          <a:lstStyle/>
          <a:p>
            <a:r>
              <a:rPr lang="en-US" dirty="0" smtClean="0"/>
              <a:t>Internet Explorer 10</a:t>
            </a:r>
          </a:p>
          <a:p>
            <a:r>
              <a:rPr lang="en-US" dirty="0" smtClean="0"/>
              <a:t>Windows 8 for advanced scenarios</a:t>
            </a:r>
          </a:p>
          <a:p>
            <a:r>
              <a:rPr lang="en-US" dirty="0" smtClean="0"/>
              <a:t>Smooth Streaming</a:t>
            </a:r>
          </a:p>
          <a:p>
            <a:r>
              <a:rPr lang="en-US" dirty="0" smtClean="0"/>
              <a:t>PlayReady</a:t>
            </a:r>
          </a:p>
          <a:p>
            <a:r>
              <a:rPr lang="en-US" dirty="0" smtClean="0"/>
              <a:t>Extensibility</a:t>
            </a:r>
          </a:p>
          <a:p>
            <a:r>
              <a:rPr lang="en-US" dirty="0" smtClean="0"/>
              <a:t>Player Framework for Windows 8</a:t>
            </a:r>
          </a:p>
          <a:p>
            <a:r>
              <a:rPr lang="en-US" dirty="0" smtClean="0"/>
              <a:t>MPEG-DASH</a:t>
            </a:r>
            <a:endParaRPr lang="en-US" dirty="0"/>
          </a:p>
        </p:txBody>
      </p:sp>
    </p:spTree>
    <p:extLst>
      <p:ext uri="{BB962C8B-B14F-4D97-AF65-F5344CB8AC3E}">
        <p14:creationId xmlns:p14="http://schemas.microsoft.com/office/powerpoint/2010/main" val="36836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4638" y="1592262"/>
            <a:ext cx="11887200" cy="3352801"/>
          </a:xfrm>
        </p:spPr>
        <p:txBody>
          <a:bodyPr/>
          <a:lstStyle/>
          <a:p>
            <a:pPr>
              <a:spcBef>
                <a:spcPts val="1200"/>
              </a:spcBef>
            </a:pPr>
            <a:r>
              <a:rPr lang="en-US" sz="5400" dirty="0" smtClean="0"/>
              <a:t>Download the player framework and sample app</a:t>
            </a:r>
            <a:br>
              <a:rPr lang="en-US" sz="5400" dirty="0" smtClean="0"/>
            </a:br>
            <a:r>
              <a:rPr lang="en-US" sz="5400" dirty="0" smtClean="0"/>
              <a:t>http://playerframework.codeplex.com</a:t>
            </a:r>
            <a:endParaRPr lang="en-US" sz="54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1634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674311"/>
            <a:ext cx="7132313" cy="817488"/>
          </a:xfrm>
        </p:spPr>
        <p:txBody>
          <a:bodyPr/>
          <a:lstStyle/>
          <a:p>
            <a:pPr marL="571500" indent="-571500">
              <a:buFont typeface="Arial" pitchFamily="34" charset="0"/>
              <a:buChar char="•"/>
            </a:pPr>
            <a:r>
              <a:rPr lang="en-US" sz="2800" dirty="0" smtClean="0"/>
              <a:t>Develop: </a:t>
            </a:r>
            <a:r>
              <a:rPr lang="en-US" sz="2800" u="sng" dirty="0" smtClean="0">
                <a:hlinkClick r:id="rId2"/>
              </a:rPr>
              <a:t>http</a:t>
            </a:r>
            <a:r>
              <a:rPr lang="en-US" sz="2800" u="sng" dirty="0">
                <a:hlinkClick r:id="rId2"/>
              </a:rPr>
              <a:t>://msdn.microsoft.com/en-US/windows/apps/br229512</a:t>
            </a:r>
            <a:r>
              <a:rPr lang="en-US" sz="2800" dirty="0"/>
              <a:t> </a:t>
            </a:r>
            <a:endParaRPr lang="en-US" sz="2800" dirty="0" smtClean="0"/>
          </a:p>
          <a:p>
            <a:pPr marL="571500" indent="-571500">
              <a:buFont typeface="Arial" pitchFamily="34" charset="0"/>
              <a:buChar char="•"/>
            </a:pPr>
            <a:r>
              <a:rPr lang="en-US" sz="2800" dirty="0" smtClean="0"/>
              <a:t>Design: </a:t>
            </a:r>
            <a:r>
              <a:rPr lang="en-US" sz="2800" u="sng" dirty="0">
                <a:hlinkClick r:id="rId3"/>
              </a:rPr>
              <a:t>http://design.windows.com/</a:t>
            </a:r>
            <a:r>
              <a:rPr lang="en-US" sz="2800" dirty="0"/>
              <a:t> </a:t>
            </a:r>
            <a:endParaRPr lang="en-US" sz="2800" dirty="0" smtClean="0"/>
          </a:p>
          <a:p>
            <a:pPr marL="571500" indent="-571500">
              <a:buFont typeface="Arial" pitchFamily="34" charset="0"/>
              <a:buChar char="•"/>
            </a:pPr>
            <a:r>
              <a:rPr lang="en-US" sz="2800" dirty="0" smtClean="0"/>
              <a:t>Samples: </a:t>
            </a:r>
            <a:r>
              <a:rPr lang="en-US" sz="2800" u="sng" dirty="0" smtClean="0">
                <a:hlinkClick r:id="rId4"/>
              </a:rPr>
              <a:t>http</a:t>
            </a:r>
            <a:r>
              <a:rPr lang="en-US" sz="2800" u="sng" dirty="0">
                <a:hlinkClick r:id="rId4"/>
              </a:rPr>
              <a:t>://code.msdn.microsoft.com/windowsapps/Windows-8-Modern-Style-App-Samples</a:t>
            </a:r>
            <a:endParaRPr lang="en-US" sz="2800" dirty="0" smtClean="0"/>
          </a:p>
          <a:p>
            <a:pPr marL="571500" indent="-571500">
              <a:buFont typeface="Arial" pitchFamily="34" charset="0"/>
              <a:buChar char="•"/>
            </a:pPr>
            <a:r>
              <a:rPr lang="en-US" sz="2800" dirty="0"/>
              <a:t>Videos: </a:t>
            </a:r>
            <a:r>
              <a:rPr lang="en-US" sz="2800" u="sng" dirty="0">
                <a:hlinkClick r:id="rId5"/>
              </a:rPr>
              <a:t>http://channel9.msdn.com/Windows</a:t>
            </a:r>
            <a:endParaRPr lang="en-US" sz="2800" u="sng" dirty="0"/>
          </a:p>
          <a:p>
            <a:pPr marL="571500" indent="-571500">
              <a:buFont typeface="Arial" pitchFamily="34" charset="0"/>
              <a:buChar char="•"/>
            </a:pPr>
            <a:endParaRPr lang="en-US" dirty="0"/>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3566506" y="5765039"/>
            <a:ext cx="8591647" cy="830997"/>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Please submit session evals by using the Build Windows 8 app</a:t>
            </a:r>
          </a:p>
          <a:p>
            <a:r>
              <a:rPr lang="en-US" sz="2400" dirty="0" smtClean="0">
                <a:gradFill>
                  <a:gsLst>
                    <a:gs pos="0">
                      <a:srgbClr val="FFFFFF"/>
                    </a:gs>
                    <a:gs pos="100000">
                      <a:srgbClr val="FFFFFF"/>
                    </a:gs>
                  </a:gsLst>
                  <a:lin ang="5400000" scaled="0"/>
                </a:gradFill>
              </a:rPr>
              <a:t>or at </a:t>
            </a:r>
            <a:r>
              <a:rPr lang="en-US" sz="2400" u="sng" dirty="0">
                <a:solidFill>
                  <a:srgbClr val="FFFFFF"/>
                </a:solidFill>
                <a:hlinkClick r:id="rId6"/>
              </a:rPr>
              <a:t>http://aka.ms/BuildSessions</a:t>
            </a:r>
            <a:endParaRPr lang="en-US" sz="2400" dirty="0">
              <a:solidFill>
                <a:srgbClr val="FFFFFF"/>
              </a:solidFill>
            </a:endParaRPr>
          </a:p>
        </p:txBody>
      </p:sp>
    </p:spTree>
    <p:extLst>
      <p:ext uri="{BB962C8B-B14F-4D97-AF65-F5344CB8AC3E}">
        <p14:creationId xmlns:p14="http://schemas.microsoft.com/office/powerpoint/2010/main" val="375459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401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media to Windows 8</a:t>
            </a:r>
            <a:endParaRPr lang="en-US" dirty="0"/>
          </a:p>
        </p:txBody>
      </p:sp>
    </p:spTree>
    <p:extLst>
      <p:ext uri="{BB962C8B-B14F-4D97-AF65-F5344CB8AC3E}">
        <p14:creationId xmlns:p14="http://schemas.microsoft.com/office/powerpoint/2010/main" val="3921563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E-symbol_rgb.png"/>
          <p:cNvPicPr>
            <a:picLocks noChangeAspect="1"/>
          </p:cNvPicPr>
          <p:nvPr/>
        </p:nvPicPr>
        <p:blipFill>
          <a:blip r:embed="rId2"/>
          <a:stretch>
            <a:fillRect/>
          </a:stretch>
        </p:blipFill>
        <p:spPr>
          <a:xfrm>
            <a:off x="960437" y="2352616"/>
            <a:ext cx="2721619" cy="2362200"/>
          </a:xfrm>
          <a:prstGeom prst="rect">
            <a:avLst/>
          </a:prstGeom>
          <a:noFill/>
          <a:ln>
            <a:noFill/>
          </a:ln>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9237" y="2049462"/>
            <a:ext cx="4943468" cy="2779344"/>
          </a:xfrm>
          <a:prstGeom prst="rect">
            <a:avLst/>
          </a:prstGeom>
          <a:noFill/>
          <a:ln>
            <a:noFill/>
          </a:ln>
        </p:spPr>
      </p:pic>
    </p:spTree>
    <p:extLst>
      <p:ext uri="{BB962C8B-B14F-4D97-AF65-F5344CB8AC3E}">
        <p14:creationId xmlns:p14="http://schemas.microsoft.com/office/powerpoint/2010/main" val="393437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E-symbol_rgb.png"/>
          <p:cNvPicPr>
            <a:picLocks noChangeAspect="1"/>
          </p:cNvPicPr>
          <p:nvPr/>
        </p:nvPicPr>
        <p:blipFill>
          <a:blip r:embed="rId2"/>
          <a:stretch>
            <a:fillRect/>
          </a:stretch>
        </p:blipFill>
        <p:spPr>
          <a:xfrm>
            <a:off x="960437" y="2352616"/>
            <a:ext cx="2721619" cy="2362200"/>
          </a:xfrm>
          <a:prstGeom prst="rect">
            <a:avLst/>
          </a:prstGeom>
          <a:noFill/>
          <a:ln>
            <a:noFill/>
          </a:ln>
        </p:spPr>
      </p:pic>
      <p:cxnSp>
        <p:nvCxnSpPr>
          <p:cNvPr id="5" name="Straight Connector 4"/>
          <p:cNvCxnSpPr/>
          <p:nvPr/>
        </p:nvCxnSpPr>
        <p:spPr>
          <a:xfrm>
            <a:off x="5380037" y="2215257"/>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80037" y="1663997"/>
            <a:ext cx="755335" cy="461665"/>
          </a:xfrm>
          <a:prstGeom prst="rect">
            <a:avLst/>
          </a:prstGeom>
          <a:noFill/>
        </p:spPr>
        <p:txBody>
          <a:bodyPr wrap="none" rtlCol="0">
            <a:spAutoFit/>
          </a:bodyPr>
          <a:lstStyle/>
          <a:p>
            <a:r>
              <a:rPr lang="en-US" sz="2400" dirty="0" smtClean="0">
                <a:solidFill>
                  <a:srgbClr val="000000">
                    <a:lumMod val="50000"/>
                    <a:lumOff val="50000"/>
                  </a:srgbClr>
                </a:solidFill>
              </a:rPr>
              <a:t>IE10</a:t>
            </a:r>
          </a:p>
        </p:txBody>
      </p:sp>
      <p:sp>
        <p:nvSpPr>
          <p:cNvPr id="9" name="TextBox 8"/>
          <p:cNvSpPr txBox="1"/>
          <p:nvPr/>
        </p:nvSpPr>
        <p:spPr>
          <a:xfrm>
            <a:off x="7056437" y="1243290"/>
            <a:ext cx="1720343" cy="830997"/>
          </a:xfrm>
          <a:prstGeom prst="rect">
            <a:avLst/>
          </a:prstGeom>
          <a:noFill/>
        </p:spPr>
        <p:txBody>
          <a:bodyPr wrap="none" rtlCol="0">
            <a:spAutoFit/>
          </a:bodyPr>
          <a:lstStyle/>
          <a:p>
            <a:r>
              <a:rPr lang="en-US" sz="2400" dirty="0" smtClean="0">
                <a:solidFill>
                  <a:srgbClr val="000000">
                    <a:lumMod val="50000"/>
                    <a:lumOff val="50000"/>
                  </a:srgbClr>
                </a:solidFill>
              </a:rPr>
              <a:t>IE10</a:t>
            </a:r>
            <a:r>
              <a:rPr lang="en-US" sz="2400" dirty="0">
                <a:solidFill>
                  <a:srgbClr val="000000">
                    <a:lumMod val="50000"/>
                    <a:lumOff val="50000"/>
                  </a:srgbClr>
                </a:solidFill>
              </a:rPr>
              <a:t> </a:t>
            </a:r>
            <a:r>
              <a:rPr lang="en-US" sz="2400" dirty="0" smtClean="0">
                <a:solidFill>
                  <a:srgbClr val="000000">
                    <a:lumMod val="50000"/>
                    <a:lumOff val="50000"/>
                  </a:srgbClr>
                </a:solidFill>
              </a:rPr>
              <a:t>on the</a:t>
            </a:r>
          </a:p>
          <a:p>
            <a:r>
              <a:rPr lang="en-US" sz="2400" dirty="0" smtClean="0">
                <a:solidFill>
                  <a:srgbClr val="000000">
                    <a:lumMod val="50000"/>
                    <a:lumOff val="50000"/>
                  </a:srgbClr>
                </a:solidFill>
              </a:rPr>
              <a:t>Desktop</a:t>
            </a:r>
          </a:p>
        </p:txBody>
      </p:sp>
      <p:sp>
        <p:nvSpPr>
          <p:cNvPr id="10" name="TextBox 9"/>
          <p:cNvSpPr txBox="1"/>
          <p:nvPr/>
        </p:nvSpPr>
        <p:spPr>
          <a:xfrm>
            <a:off x="9235169" y="812402"/>
            <a:ext cx="1859868" cy="1200329"/>
          </a:xfrm>
          <a:prstGeom prst="rect">
            <a:avLst/>
          </a:prstGeom>
          <a:noFill/>
        </p:spPr>
        <p:txBody>
          <a:bodyPr wrap="none" rtlCol="0">
            <a:spAutoFit/>
          </a:bodyPr>
          <a:lstStyle/>
          <a:p>
            <a:r>
              <a:rPr lang="en-US" sz="2400" dirty="0" smtClean="0">
                <a:solidFill>
                  <a:srgbClr val="000000">
                    <a:lumMod val="50000"/>
                    <a:lumOff val="50000"/>
                  </a:srgbClr>
                </a:solidFill>
              </a:rPr>
              <a:t>IE10</a:t>
            </a:r>
            <a:r>
              <a:rPr lang="en-US" sz="2400" dirty="0">
                <a:solidFill>
                  <a:srgbClr val="000000">
                    <a:lumMod val="50000"/>
                    <a:lumOff val="50000"/>
                  </a:srgbClr>
                </a:solidFill>
              </a:rPr>
              <a:t> </a:t>
            </a:r>
            <a:r>
              <a:rPr lang="en-US" sz="2400" dirty="0" smtClean="0">
                <a:solidFill>
                  <a:srgbClr val="000000">
                    <a:lumMod val="50000"/>
                    <a:lumOff val="50000"/>
                  </a:srgbClr>
                </a:solidFill>
              </a:rPr>
              <a:t>on the</a:t>
            </a:r>
          </a:p>
          <a:p>
            <a:r>
              <a:rPr lang="en-US" sz="2400" dirty="0" smtClean="0">
                <a:solidFill>
                  <a:srgbClr val="000000">
                    <a:lumMod val="50000"/>
                    <a:lumOff val="50000"/>
                  </a:srgbClr>
                </a:solidFill>
              </a:rPr>
              <a:t>Desktop on </a:t>
            </a:r>
          </a:p>
          <a:p>
            <a:r>
              <a:rPr lang="en-US" sz="2400" dirty="0" smtClean="0">
                <a:solidFill>
                  <a:srgbClr val="000000">
                    <a:lumMod val="50000"/>
                    <a:lumOff val="50000"/>
                  </a:srgbClr>
                </a:solidFill>
              </a:rPr>
              <a:t>Windows RT</a:t>
            </a:r>
          </a:p>
        </p:txBody>
      </p:sp>
      <p:pic>
        <p:nvPicPr>
          <p:cNvPr id="11" name="Picture 10" descr="HTML5_Logo_512.png"/>
          <p:cNvPicPr>
            <a:picLocks noChangeAspect="1"/>
          </p:cNvPicPr>
          <p:nvPr/>
        </p:nvPicPr>
        <p:blipFill rotWithShape="1">
          <a:blip r:embed="rId3"/>
          <a:srcRect l="13173" r="13055"/>
          <a:stretch/>
        </p:blipFill>
        <p:spPr>
          <a:xfrm>
            <a:off x="5506522" y="2615563"/>
            <a:ext cx="723428" cy="918153"/>
          </a:xfrm>
          <a:prstGeom prst="rect">
            <a:avLst/>
          </a:prstGeom>
          <a:noFill/>
          <a:ln>
            <a:noFill/>
          </a:ln>
        </p:spPr>
      </p:pic>
      <p:pic>
        <p:nvPicPr>
          <p:cNvPr id="12" name="Picture 11" descr="http://www.underconsideration.com/brandnew/archives/silverlight_detail.jpg"/>
          <p:cNvPicPr>
            <a:picLocks noChangeAspect="1" noChangeArrowheads="1"/>
          </p:cNvPicPr>
          <p:nvPr/>
        </p:nvPicPr>
        <p:blipFill rotWithShape="1">
          <a:blip r:embed="rId4" cstate="print">
            <a:clrChange>
              <a:clrFrom>
                <a:srgbClr val="FDFFFE"/>
              </a:clrFrom>
              <a:clrTo>
                <a:srgbClr val="FDFFFE">
                  <a:alpha val="0"/>
                </a:srgbClr>
              </a:clrTo>
            </a:clrChange>
            <a:extLst>
              <a:ext uri="{28A0092B-C50C-407E-A947-70E740481C1C}">
                <a14:useLocalDpi xmlns:a14="http://schemas.microsoft.com/office/drawing/2010/main" val="0"/>
              </a:ext>
            </a:extLst>
          </a:blip>
          <a:srcRect l="10834" r="13180"/>
          <a:stretch/>
        </p:blipFill>
        <p:spPr bwMode="auto">
          <a:xfrm>
            <a:off x="7526960" y="5205556"/>
            <a:ext cx="981370" cy="9586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3230" y="3887098"/>
            <a:ext cx="923517" cy="923517"/>
          </a:xfrm>
          <a:prstGeom prst="rect">
            <a:avLst/>
          </a:prstGeom>
        </p:spPr>
      </p:pic>
      <p:pic>
        <p:nvPicPr>
          <p:cNvPr id="14" name="Picture 13" descr="HTML5_Logo_512.png"/>
          <p:cNvPicPr>
            <a:picLocks noChangeAspect="1"/>
          </p:cNvPicPr>
          <p:nvPr/>
        </p:nvPicPr>
        <p:blipFill rotWithShape="1">
          <a:blip r:embed="rId3"/>
          <a:srcRect l="13173" r="13055"/>
          <a:stretch/>
        </p:blipFill>
        <p:spPr>
          <a:xfrm>
            <a:off x="7619179" y="2615563"/>
            <a:ext cx="723428" cy="918153"/>
          </a:xfrm>
          <a:prstGeom prst="rect">
            <a:avLst/>
          </a:prstGeom>
          <a:noFill/>
          <a:ln>
            <a:noFill/>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887" y="3887098"/>
            <a:ext cx="923517" cy="923517"/>
          </a:xfrm>
          <a:prstGeom prst="rect">
            <a:avLst/>
          </a:prstGeom>
        </p:spPr>
      </p:pic>
      <p:pic>
        <p:nvPicPr>
          <p:cNvPr id="16" name="Picture 15" descr="HTML5_Logo_512.png"/>
          <p:cNvPicPr>
            <a:picLocks noChangeAspect="1"/>
          </p:cNvPicPr>
          <p:nvPr/>
        </p:nvPicPr>
        <p:blipFill rotWithShape="1">
          <a:blip r:embed="rId3"/>
          <a:srcRect l="13173" r="13055"/>
          <a:stretch/>
        </p:blipFill>
        <p:spPr>
          <a:xfrm>
            <a:off x="9731836" y="2615563"/>
            <a:ext cx="723428" cy="918153"/>
          </a:xfrm>
          <a:prstGeom prst="rect">
            <a:avLst/>
          </a:prstGeom>
          <a:noFill/>
          <a:ln>
            <a:noFill/>
          </a:ln>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8544" y="3887098"/>
            <a:ext cx="923517" cy="923517"/>
          </a:xfrm>
          <a:prstGeom prst="rect">
            <a:avLst/>
          </a:prstGeom>
        </p:spPr>
      </p:pic>
    </p:spTree>
    <p:extLst>
      <p:ext uri="{BB962C8B-B14F-4D97-AF65-F5344CB8AC3E}">
        <p14:creationId xmlns:p14="http://schemas.microsoft.com/office/powerpoint/2010/main" val="3205269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underconsideration.com/brandnew/archives/silverlight_detail.jpg"/>
          <p:cNvPicPr>
            <a:picLocks noChangeAspect="1" noChangeArrowheads="1"/>
          </p:cNvPicPr>
          <p:nvPr/>
        </p:nvPicPr>
        <p:blipFill rotWithShape="1">
          <a:blip r:embed="rId2" cstate="print">
            <a:clrChange>
              <a:clrFrom>
                <a:srgbClr val="FDFFFE"/>
              </a:clrFrom>
              <a:clrTo>
                <a:srgbClr val="FDFFFE">
                  <a:alpha val="0"/>
                </a:srgbClr>
              </a:clrTo>
            </a:clrChange>
            <a:extLst>
              <a:ext uri="{28A0092B-C50C-407E-A947-70E740481C1C}">
                <a14:useLocalDpi xmlns:a14="http://schemas.microsoft.com/office/drawing/2010/main" val="0"/>
              </a:ext>
            </a:extLst>
          </a:blip>
          <a:srcRect l="10834" r="13180"/>
          <a:stretch/>
        </p:blipFill>
        <p:spPr bwMode="auto">
          <a:xfrm>
            <a:off x="960437" y="2567031"/>
            <a:ext cx="2037222" cy="199007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a:off x="3826179" y="2802484"/>
            <a:ext cx="1944538" cy="1519170"/>
          </a:xfrm>
          <a:prstGeom prst="rightArrow">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9237" y="2049462"/>
            <a:ext cx="4943468" cy="2779344"/>
          </a:xfrm>
          <a:prstGeom prst="rect">
            <a:avLst/>
          </a:prstGeom>
          <a:noFill/>
          <a:ln>
            <a:noFill/>
          </a:ln>
        </p:spPr>
      </p:pic>
    </p:spTree>
    <p:extLst>
      <p:ext uri="{BB962C8B-B14F-4D97-AF65-F5344CB8AC3E}">
        <p14:creationId xmlns:p14="http://schemas.microsoft.com/office/powerpoint/2010/main" val="1499086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a:xfrm>
            <a:off x="274638" y="2125663"/>
            <a:ext cx="11887199" cy="2285999"/>
          </a:xfrm>
        </p:spPr>
        <p:txBody>
          <a:bodyPr/>
          <a:lstStyle/>
          <a:p>
            <a:r>
              <a:rPr lang="en-US" dirty="0" smtClean="0"/>
              <a:t>Demo: </a:t>
            </a:r>
            <a:br>
              <a:rPr lang="en-US" dirty="0" smtClean="0"/>
            </a:br>
            <a:r>
              <a:rPr lang="en-US" dirty="0" smtClean="0"/>
              <a:t>Bridging to desktop &amp; apps</a:t>
            </a:r>
            <a:endParaRPr lang="en-US" dirty="0"/>
          </a:p>
        </p:txBody>
      </p:sp>
    </p:spTree>
    <p:extLst>
      <p:ext uri="{BB962C8B-B14F-4D97-AF65-F5344CB8AC3E}">
        <p14:creationId xmlns:p14="http://schemas.microsoft.com/office/powerpoint/2010/main" val="3659594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609"/>
            <a:ext cx="12436475" cy="6992104"/>
          </a:xfrm>
          <a:prstGeom prst="rect">
            <a:avLst/>
          </a:prstGeom>
        </p:spPr>
      </p:pic>
    </p:spTree>
    <p:extLst>
      <p:ext uri="{BB962C8B-B14F-4D97-AF65-F5344CB8AC3E}">
        <p14:creationId xmlns:p14="http://schemas.microsoft.com/office/powerpoint/2010/main" val="2779093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Mike Downey</External_x0020_Speaker>
    <Session_x0020_Code xmlns="2295e2e7-0eeb-498e-8716-217bb2ee6ee3">3-117</Session_x0020_Code>
    <ProductTaxHTField0 xmlns="2295e2e7-0eeb-498e-8716-217bb2ee6ee3">
      <Terms xmlns="http://schemas.microsoft.com/office/infopath/2007/PartnerControls"/>
    </ProductTaxHTField0>
    <Presentation_x0020_Date xmlns="2295e2e7-0eeb-498e-8716-217bb2ee6ee3">2012-10-31T00:00:00-07:00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230e9df3-be65-4c73-a93b-d1236ebd677e"/>
    <ds:schemaRef ds:uri="http://schemas.openxmlformats.org/package/2006/metadata/core-properties"/>
    <ds:schemaRef ds:uri="8b529f77-48ab-4581-b468-93f09345b8aa"/>
    <ds:schemaRef ds:uri="2295e2e7-0eeb-498e-8716-217bb2ee6ee3"/>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2</TotalTime>
  <Words>1489</Words>
  <Application>Microsoft Office PowerPoint</Application>
  <PresentationFormat>Custom</PresentationFormat>
  <Paragraphs>232</Paragraphs>
  <Slides>38</Slides>
  <Notes>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38</vt:i4>
      </vt:variant>
    </vt:vector>
  </HeadingPairs>
  <TitlesOfParts>
    <vt:vector size="54" baseType="lpstr">
      <vt:lpstr>ＭＳ Ｐゴシック</vt:lpstr>
      <vt:lpstr>Arial</vt:lpstr>
      <vt:lpstr>Arial Narrow</vt:lpstr>
      <vt:lpstr>Avenir LT Pro 45 Book</vt:lpstr>
      <vt:lpstr>Calibri</vt:lpstr>
      <vt:lpstr>Consolas</vt:lpstr>
      <vt:lpstr>Segoe</vt:lpstr>
      <vt:lpstr>Segoe UI</vt:lpstr>
      <vt:lpstr>Segoe UI Light</vt:lpstr>
      <vt:lpstr>Tahoma</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2_5-30405_Build_Template_16x9_DarkBlue_Color_Background</vt:lpstr>
      <vt:lpstr>Key technologies for advanced media applications</vt:lpstr>
      <vt:lpstr>Microsoft Media Platform</vt:lpstr>
      <vt:lpstr>PowerPoint Presentation</vt:lpstr>
      <vt:lpstr>Streaming media to Windows 8</vt:lpstr>
      <vt:lpstr>PowerPoint Presentation</vt:lpstr>
      <vt:lpstr>PowerPoint Presentation</vt:lpstr>
      <vt:lpstr>PowerPoint Presentation</vt:lpstr>
      <vt:lpstr>Demo:  Bridging to desktop &amp; apps</vt:lpstr>
      <vt:lpstr>PowerPoint Presentation</vt:lpstr>
      <vt:lpstr>Demo:  Windows 8 Media App Example</vt:lpstr>
      <vt:lpstr>Elements of a video player</vt:lpstr>
      <vt:lpstr>Demo: &lt;video&gt;</vt:lpstr>
      <vt:lpstr>Going beyond &lt;video&gt;…</vt:lpstr>
      <vt:lpstr>Windows 8 media pipeline</vt:lpstr>
      <vt:lpstr>Smooth Streaming SDK for Windows 8</vt:lpstr>
      <vt:lpstr>PlayReady SDK for Windows 8</vt:lpstr>
      <vt:lpstr>How do I implement all of this?</vt:lpstr>
      <vt:lpstr>Microsoft Media Platform: Player Framework</vt:lpstr>
      <vt:lpstr>PowerPoint Presentation</vt:lpstr>
      <vt:lpstr>PowerPoint Presentation</vt:lpstr>
      <vt:lpstr>Player Framework  for Windows 8</vt:lpstr>
      <vt:lpstr>Windows 8 PF architecture</vt:lpstr>
      <vt:lpstr>Demo: Player Framework</vt:lpstr>
      <vt:lpstr>Advanced features</vt:lpstr>
      <vt:lpstr>Video advertising</vt:lpstr>
      <vt:lpstr>Video advertising support</vt:lpstr>
      <vt:lpstr>Closed captioning</vt:lpstr>
      <vt:lpstr>Closed captioning support</vt:lpstr>
      <vt:lpstr>Extensibility</vt:lpstr>
      <vt:lpstr>Extensibility</vt:lpstr>
      <vt:lpstr>MPEG-DASH</vt:lpstr>
      <vt:lpstr>MPEG-DASH</vt:lpstr>
      <vt:lpstr>Demo: MPEG DASH Client</vt:lpstr>
      <vt:lpstr>Sample app</vt:lpstr>
      <vt:lpstr>Recap</vt:lpstr>
      <vt:lpstr>Download the player framework and sample app http://playerframework.codeplex.com</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technologies for advanced media applications</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5</cp:revision>
  <dcterms:created xsi:type="dcterms:W3CDTF">2012-10-31T22:08:27Z</dcterms:created>
  <dcterms:modified xsi:type="dcterms:W3CDTF">2012-11-01T14:59:40Z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