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D2744E00" ContentType="image/p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heme/themeOverride1.xml" ContentType="application/vnd.openxmlformats-officedocument.themeOverride+xml"/>
  <Override PartName="/ppt/notesSlides/notesSlide50.xml" ContentType="application/vnd.openxmlformats-officedocument.presentationml.notesSlide+xml"/>
  <Override PartName="/ppt/theme/themeOverride2.xml" ContentType="application/vnd.openxmlformats-officedocument.themeOverride+xml"/>
  <Override PartName="/ppt/notesSlides/notesSlide51.xml" ContentType="application/vnd.openxmlformats-officedocument.presentationml.notesSlide+xml"/>
  <Override PartName="/ppt/theme/themeOverride3.xml" ContentType="application/vnd.openxmlformats-officedocument.themeOverride+xml"/>
  <Override PartName="/ppt/notesSlides/notesSlide52.xml" ContentType="application/vnd.openxmlformats-officedocument.presentationml.notesSlide+xml"/>
  <Override PartName="/ppt/theme/themeOverride4.xml" ContentType="application/vnd.openxmlformats-officedocument.themeOverride+xml"/>
  <Override PartName="/ppt/notesSlides/notesSlide53.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7.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heme/themeOverride8.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heme/themeOverride9.xml" ContentType="application/vnd.openxmlformats-officedocument.themeOverride+xml"/>
  <Override PartName="/ppt/notesSlides/notesSlide62.xml" ContentType="application/vnd.openxmlformats-officedocument.presentationml.notesSlide+xml"/>
  <Override PartName="/ppt/theme/themeOverride10.xml" ContentType="application/vnd.openxmlformats-officedocument.themeOverr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heme/themeOverride11.xml" ContentType="application/vnd.openxmlformats-officedocument.themeOverride+xml"/>
  <Override PartName="/ppt/notesSlides/notesSlide65.xml" ContentType="application/vnd.openxmlformats-officedocument.presentationml.notesSlide+xml"/>
  <Override PartName="/ppt/theme/themeOverride12.xml" ContentType="application/vnd.openxmlformats-officedocument.themeOverr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heme/themeOverride13.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1" r:id="rId8"/>
  </p:sldMasterIdLst>
  <p:notesMasterIdLst>
    <p:notesMasterId r:id="rId101"/>
  </p:notesMasterIdLst>
  <p:handoutMasterIdLst>
    <p:handoutMasterId r:id="rId102"/>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 id="346" r:id="rId99"/>
    <p:sldId id="347" r:id="rId100"/>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0110" autoAdjust="0"/>
  </p:normalViewPr>
  <p:slideViewPr>
    <p:cSldViewPr>
      <p:cViewPr varScale="1">
        <p:scale>
          <a:sx n="108" d="100"/>
          <a:sy n="108" d="100"/>
        </p:scale>
        <p:origin x="336" y="78"/>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07" Type="http://schemas.openxmlformats.org/officeDocument/2006/relationships/tableStyles" Target="tableStyles.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handoutMaster" Target="handoutMasters/handoutMaster1.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10/31/2012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10/31/2012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10/31/2012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dirty="0"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85007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776AAC-4328-4AF5-8A1F-C3305E2DFD90}" type="slidenum">
              <a:rPr lang="en-US" smtClean="0">
                <a:solidFill>
                  <a:srgbClr val="FFFFFF"/>
                </a:solidFill>
                <a:latin typeface="Gill Sans" charset="0"/>
              </a:rPr>
              <a:pPr>
                <a:spcBef>
                  <a:spcPct val="0"/>
                </a:spcBef>
              </a:pPr>
              <a:t>12</a:t>
            </a:fld>
            <a:endParaRPr lang="en-US" dirty="0" smtClean="0">
              <a:solidFill>
                <a:srgbClr val="FFFFFF"/>
              </a:solidFill>
              <a:latin typeface="Gill Sans" charset="0"/>
            </a:endParaRPr>
          </a:p>
        </p:txBody>
      </p:sp>
    </p:spTree>
    <p:extLst>
      <p:ext uri="{BB962C8B-B14F-4D97-AF65-F5344CB8AC3E}">
        <p14:creationId xmlns:p14="http://schemas.microsoft.com/office/powerpoint/2010/main" val="3174731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6E0EC1-91FF-4D4F-9870-48BAB04AC315}" type="slidenum">
              <a:rPr lang="en-US" smtClean="0">
                <a:solidFill>
                  <a:srgbClr val="FFFFFF"/>
                </a:solidFill>
                <a:latin typeface="Gill Sans" charset="0"/>
              </a:rPr>
              <a:pPr>
                <a:spcBef>
                  <a:spcPct val="0"/>
                </a:spcBef>
              </a:pPr>
              <a:t>14</a:t>
            </a:fld>
            <a:endParaRPr lang="en-US" dirty="0" smtClean="0">
              <a:solidFill>
                <a:srgbClr val="FFFFFF"/>
              </a:solidFill>
              <a:latin typeface="Gill Sans" charset="0"/>
            </a:endParaRPr>
          </a:p>
        </p:txBody>
      </p:sp>
    </p:spTree>
    <p:extLst>
      <p:ext uri="{BB962C8B-B14F-4D97-AF65-F5344CB8AC3E}">
        <p14:creationId xmlns:p14="http://schemas.microsoft.com/office/powerpoint/2010/main" val="2099719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6E0EC1-91FF-4D4F-9870-48BAB04AC315}" type="slidenum">
              <a:rPr lang="en-US" smtClean="0">
                <a:solidFill>
                  <a:srgbClr val="FFFFFF"/>
                </a:solidFill>
                <a:latin typeface="Gill Sans" charset="0"/>
              </a:rPr>
              <a:pPr>
                <a:spcBef>
                  <a:spcPct val="0"/>
                </a:spcBef>
              </a:pPr>
              <a:t>15</a:t>
            </a:fld>
            <a:endParaRPr lang="en-US" dirty="0" smtClean="0">
              <a:solidFill>
                <a:srgbClr val="FFFFFF"/>
              </a:solidFill>
              <a:latin typeface="Gill Sans" charset="0"/>
            </a:endParaRPr>
          </a:p>
        </p:txBody>
      </p:sp>
    </p:spTree>
    <p:extLst>
      <p:ext uri="{BB962C8B-B14F-4D97-AF65-F5344CB8AC3E}">
        <p14:creationId xmlns:p14="http://schemas.microsoft.com/office/powerpoint/2010/main" val="571102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FCD84E-79D8-433A-A388-9774428D5FDA}" type="slidenum">
              <a:rPr lang="en-US" smtClean="0">
                <a:solidFill>
                  <a:srgbClr val="FFFFFF"/>
                </a:solidFill>
                <a:latin typeface="Gill Sans" charset="0"/>
              </a:rPr>
              <a:pPr>
                <a:spcBef>
                  <a:spcPct val="0"/>
                </a:spcBef>
              </a:pPr>
              <a:t>16</a:t>
            </a:fld>
            <a:endParaRPr lang="en-US" dirty="0" smtClean="0">
              <a:solidFill>
                <a:srgbClr val="FFFFFF"/>
              </a:solidFill>
              <a:latin typeface="Gill Sans" charset="0"/>
            </a:endParaRPr>
          </a:p>
        </p:txBody>
      </p:sp>
    </p:spTree>
    <p:extLst>
      <p:ext uri="{BB962C8B-B14F-4D97-AF65-F5344CB8AC3E}">
        <p14:creationId xmlns:p14="http://schemas.microsoft.com/office/powerpoint/2010/main" val="883562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0C63F2-C41C-414B-8B2E-8D1E9E25C27C}" type="slidenum">
              <a:rPr lang="en-US" smtClean="0">
                <a:solidFill>
                  <a:srgbClr val="FFFFFF"/>
                </a:solidFill>
                <a:latin typeface="Gill Sans" charset="0"/>
              </a:rPr>
              <a:pPr>
                <a:spcBef>
                  <a:spcPct val="0"/>
                </a:spcBef>
              </a:pPr>
              <a:t>17</a:t>
            </a:fld>
            <a:endParaRPr lang="en-US" dirty="0" smtClean="0">
              <a:solidFill>
                <a:srgbClr val="FFFFFF"/>
              </a:solidFill>
              <a:latin typeface="Gill Sans" charset="0"/>
            </a:endParaRPr>
          </a:p>
        </p:txBody>
      </p:sp>
    </p:spTree>
    <p:extLst>
      <p:ext uri="{BB962C8B-B14F-4D97-AF65-F5344CB8AC3E}">
        <p14:creationId xmlns:p14="http://schemas.microsoft.com/office/powerpoint/2010/main" val="3965833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6A0743-6D0A-4946-9618-3636D3890069}" type="slidenum">
              <a:rPr lang="en-US" smtClean="0">
                <a:solidFill>
                  <a:srgbClr val="FFFFFF"/>
                </a:solidFill>
                <a:latin typeface="Gill Sans" charset="0"/>
              </a:rPr>
              <a:pPr>
                <a:spcBef>
                  <a:spcPct val="0"/>
                </a:spcBef>
              </a:pPr>
              <a:t>18</a:t>
            </a:fld>
            <a:endParaRPr lang="en-US" dirty="0" smtClean="0">
              <a:solidFill>
                <a:srgbClr val="FFFFFF"/>
              </a:solidFill>
              <a:latin typeface="Gill Sans" charset="0"/>
            </a:endParaRPr>
          </a:p>
        </p:txBody>
      </p:sp>
    </p:spTree>
    <p:extLst>
      <p:ext uri="{BB962C8B-B14F-4D97-AF65-F5344CB8AC3E}">
        <p14:creationId xmlns:p14="http://schemas.microsoft.com/office/powerpoint/2010/main" val="1765085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A45215-BD81-4D67-8360-44A7B4AC9512}" type="slidenum">
              <a:rPr lang="en-US" smtClean="0">
                <a:solidFill>
                  <a:srgbClr val="FFFFFF"/>
                </a:solidFill>
                <a:latin typeface="Gill Sans" charset="0"/>
              </a:rPr>
              <a:pPr>
                <a:spcBef>
                  <a:spcPct val="0"/>
                </a:spcBef>
              </a:pPr>
              <a:t>19</a:t>
            </a:fld>
            <a:endParaRPr lang="en-US" dirty="0" smtClean="0">
              <a:solidFill>
                <a:srgbClr val="FFFFFF"/>
              </a:solidFill>
              <a:latin typeface="Gill Sans" charset="0"/>
            </a:endParaRPr>
          </a:p>
        </p:txBody>
      </p:sp>
    </p:spTree>
    <p:extLst>
      <p:ext uri="{BB962C8B-B14F-4D97-AF65-F5344CB8AC3E}">
        <p14:creationId xmlns:p14="http://schemas.microsoft.com/office/powerpoint/2010/main" val="3996019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E5711F-EC02-479B-9ECA-FD1FC7684B3D}" type="slidenum">
              <a:rPr lang="en-US" smtClean="0">
                <a:solidFill>
                  <a:srgbClr val="FFFFFF"/>
                </a:solidFill>
                <a:latin typeface="Gill Sans" charset="0"/>
              </a:rPr>
              <a:pPr>
                <a:spcBef>
                  <a:spcPct val="0"/>
                </a:spcBef>
              </a:pPr>
              <a:t>20</a:t>
            </a:fld>
            <a:endParaRPr lang="en-US" dirty="0" smtClean="0">
              <a:solidFill>
                <a:srgbClr val="FFFFFF"/>
              </a:solidFill>
              <a:latin typeface="Gill Sans" charset="0"/>
            </a:endParaRPr>
          </a:p>
        </p:txBody>
      </p:sp>
    </p:spTree>
    <p:extLst>
      <p:ext uri="{BB962C8B-B14F-4D97-AF65-F5344CB8AC3E}">
        <p14:creationId xmlns:p14="http://schemas.microsoft.com/office/powerpoint/2010/main" val="2415935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BB2A24-5D77-45A1-B325-31588ED7D751}" type="slidenum">
              <a:rPr lang="en-US" smtClean="0">
                <a:solidFill>
                  <a:srgbClr val="FFFFFF"/>
                </a:solidFill>
                <a:latin typeface="Gill Sans" charset="0"/>
              </a:rPr>
              <a:pPr>
                <a:spcBef>
                  <a:spcPct val="0"/>
                </a:spcBef>
              </a:pPr>
              <a:t>21</a:t>
            </a:fld>
            <a:endParaRPr lang="en-US" dirty="0" smtClean="0">
              <a:solidFill>
                <a:srgbClr val="FFFFFF"/>
              </a:solidFill>
              <a:latin typeface="Gill Sans" charset="0"/>
            </a:endParaRPr>
          </a:p>
        </p:txBody>
      </p:sp>
    </p:spTree>
    <p:extLst>
      <p:ext uri="{BB962C8B-B14F-4D97-AF65-F5344CB8AC3E}">
        <p14:creationId xmlns:p14="http://schemas.microsoft.com/office/powerpoint/2010/main" val="2954422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F6213B-B362-4FFF-8DB0-7BA38718C31F}" type="slidenum">
              <a:rPr lang="en-US" smtClean="0">
                <a:solidFill>
                  <a:srgbClr val="FFFFFF"/>
                </a:solidFill>
                <a:latin typeface="Gill Sans" charset="0"/>
              </a:rPr>
              <a:pPr>
                <a:spcBef>
                  <a:spcPct val="0"/>
                </a:spcBef>
              </a:pPr>
              <a:t>22</a:t>
            </a:fld>
            <a:endParaRPr lang="en-US" dirty="0" smtClean="0">
              <a:solidFill>
                <a:srgbClr val="FFFFFF"/>
              </a:solidFill>
              <a:latin typeface="Gill Sans" charset="0"/>
            </a:endParaRPr>
          </a:p>
        </p:txBody>
      </p:sp>
    </p:spTree>
    <p:extLst>
      <p:ext uri="{BB962C8B-B14F-4D97-AF65-F5344CB8AC3E}">
        <p14:creationId xmlns:p14="http://schemas.microsoft.com/office/powerpoint/2010/main" val="366761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488EFB4-BEA4-4A19-B1C5-E12163CD466B}"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78635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F6213B-B362-4FFF-8DB0-7BA38718C31F}" type="slidenum">
              <a:rPr lang="en-US" smtClean="0">
                <a:solidFill>
                  <a:srgbClr val="FFFFFF"/>
                </a:solidFill>
                <a:latin typeface="Gill Sans" charset="0"/>
              </a:rPr>
              <a:pPr>
                <a:spcBef>
                  <a:spcPct val="0"/>
                </a:spcBef>
              </a:pPr>
              <a:t>24</a:t>
            </a:fld>
            <a:endParaRPr lang="en-US" dirty="0" smtClean="0">
              <a:solidFill>
                <a:srgbClr val="FFFFFF"/>
              </a:solidFill>
              <a:latin typeface="Gill Sans" charset="0"/>
            </a:endParaRPr>
          </a:p>
        </p:txBody>
      </p:sp>
    </p:spTree>
    <p:extLst>
      <p:ext uri="{BB962C8B-B14F-4D97-AF65-F5344CB8AC3E}">
        <p14:creationId xmlns:p14="http://schemas.microsoft.com/office/powerpoint/2010/main" val="1517623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EC9E68-1A9C-499C-8420-04641E6A0851}" type="slidenum">
              <a:rPr lang="en-US" smtClean="0">
                <a:solidFill>
                  <a:srgbClr val="FFFFFF"/>
                </a:solidFill>
                <a:latin typeface="Gill Sans" charset="0"/>
              </a:rPr>
              <a:pPr>
                <a:spcBef>
                  <a:spcPct val="0"/>
                </a:spcBef>
              </a:pPr>
              <a:t>25</a:t>
            </a:fld>
            <a:endParaRPr lang="en-US" dirty="0" smtClean="0">
              <a:solidFill>
                <a:srgbClr val="FFFFFF"/>
              </a:solidFill>
              <a:latin typeface="Gill Sans" charset="0"/>
            </a:endParaRPr>
          </a:p>
        </p:txBody>
      </p:sp>
    </p:spTree>
    <p:extLst>
      <p:ext uri="{BB962C8B-B14F-4D97-AF65-F5344CB8AC3E}">
        <p14:creationId xmlns:p14="http://schemas.microsoft.com/office/powerpoint/2010/main" val="875248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A7FA37-5CFC-4E3A-88DE-7215DA460815}" type="slidenum">
              <a:rPr lang="en-US" smtClean="0">
                <a:solidFill>
                  <a:srgbClr val="FFFFFF"/>
                </a:solidFill>
                <a:latin typeface="Gill Sans" charset="0"/>
              </a:rPr>
              <a:pPr>
                <a:spcBef>
                  <a:spcPct val="0"/>
                </a:spcBef>
              </a:pPr>
              <a:t>26</a:t>
            </a:fld>
            <a:endParaRPr lang="en-US" dirty="0" smtClean="0">
              <a:solidFill>
                <a:srgbClr val="FFFFFF"/>
              </a:solidFill>
              <a:latin typeface="Gill Sans" charset="0"/>
            </a:endParaRPr>
          </a:p>
        </p:txBody>
      </p:sp>
    </p:spTree>
    <p:extLst>
      <p:ext uri="{BB962C8B-B14F-4D97-AF65-F5344CB8AC3E}">
        <p14:creationId xmlns:p14="http://schemas.microsoft.com/office/powerpoint/2010/main" val="4028248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8531C5-BB2A-48DE-BFD8-7E61E1D1A9B0}" type="slidenum">
              <a:rPr lang="en-US" smtClean="0">
                <a:solidFill>
                  <a:srgbClr val="FFFFFF"/>
                </a:solidFill>
                <a:latin typeface="Gill Sans" charset="0"/>
              </a:rPr>
              <a:pPr>
                <a:spcBef>
                  <a:spcPct val="0"/>
                </a:spcBef>
              </a:pPr>
              <a:t>27</a:t>
            </a:fld>
            <a:endParaRPr lang="en-US" dirty="0" smtClean="0">
              <a:solidFill>
                <a:srgbClr val="FFFFFF"/>
              </a:solidFill>
              <a:latin typeface="Gill Sans" charset="0"/>
            </a:endParaRPr>
          </a:p>
        </p:txBody>
      </p:sp>
    </p:spTree>
    <p:extLst>
      <p:ext uri="{BB962C8B-B14F-4D97-AF65-F5344CB8AC3E}">
        <p14:creationId xmlns:p14="http://schemas.microsoft.com/office/powerpoint/2010/main" val="3076295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F6213B-B362-4FFF-8DB0-7BA38718C31F}" type="slidenum">
              <a:rPr lang="en-US" smtClean="0">
                <a:solidFill>
                  <a:srgbClr val="FFFFFF"/>
                </a:solidFill>
                <a:latin typeface="Gill Sans" charset="0"/>
              </a:rPr>
              <a:pPr>
                <a:spcBef>
                  <a:spcPct val="0"/>
                </a:spcBef>
              </a:pPr>
              <a:t>28</a:t>
            </a:fld>
            <a:endParaRPr lang="en-US" dirty="0" smtClean="0">
              <a:solidFill>
                <a:srgbClr val="FFFFFF"/>
              </a:solidFill>
              <a:latin typeface="Gill Sans" charset="0"/>
            </a:endParaRPr>
          </a:p>
        </p:txBody>
      </p:sp>
    </p:spTree>
    <p:extLst>
      <p:ext uri="{BB962C8B-B14F-4D97-AF65-F5344CB8AC3E}">
        <p14:creationId xmlns:p14="http://schemas.microsoft.com/office/powerpoint/2010/main" val="2300054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FDFC7B-4E86-4B47-BA2B-05C6684E393C}" type="slidenum">
              <a:rPr lang="en-US" smtClean="0">
                <a:solidFill>
                  <a:srgbClr val="FFFFFF"/>
                </a:solidFill>
                <a:latin typeface="Gill Sans" charset="0"/>
              </a:rPr>
              <a:pPr>
                <a:spcBef>
                  <a:spcPct val="0"/>
                </a:spcBef>
              </a:pPr>
              <a:t>29</a:t>
            </a:fld>
            <a:endParaRPr lang="en-US" dirty="0" smtClean="0">
              <a:solidFill>
                <a:srgbClr val="FFFFFF"/>
              </a:solidFill>
              <a:latin typeface="Gill Sans" charset="0"/>
            </a:endParaRPr>
          </a:p>
        </p:txBody>
      </p:sp>
    </p:spTree>
    <p:extLst>
      <p:ext uri="{BB962C8B-B14F-4D97-AF65-F5344CB8AC3E}">
        <p14:creationId xmlns:p14="http://schemas.microsoft.com/office/powerpoint/2010/main" val="613631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0C22927-C786-4211-958C-4B79717269F0}"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365532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8CD7E1-5496-423F-B3D9-FC099B5F6628}" type="slidenum">
              <a:rPr lang="en-US" smtClean="0">
                <a:solidFill>
                  <a:srgbClr val="FFFFFF"/>
                </a:solidFill>
                <a:latin typeface="Gill Sans" charset="0"/>
              </a:rPr>
              <a:pPr>
                <a:spcBef>
                  <a:spcPct val="0"/>
                </a:spcBef>
              </a:pPr>
              <a:t>31</a:t>
            </a:fld>
            <a:endParaRPr lang="en-US" dirty="0" smtClean="0">
              <a:solidFill>
                <a:srgbClr val="FFFFFF"/>
              </a:solidFill>
              <a:latin typeface="Gill Sans" charset="0"/>
            </a:endParaRPr>
          </a:p>
        </p:txBody>
      </p:sp>
    </p:spTree>
    <p:extLst>
      <p:ext uri="{BB962C8B-B14F-4D97-AF65-F5344CB8AC3E}">
        <p14:creationId xmlns:p14="http://schemas.microsoft.com/office/powerpoint/2010/main" val="3041793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A304D1-333D-413F-AA3B-F1604C46906A}" type="slidenum">
              <a:rPr lang="en-US" smtClean="0">
                <a:solidFill>
                  <a:srgbClr val="FFFFFF"/>
                </a:solidFill>
                <a:latin typeface="Gill Sans" charset="0"/>
              </a:rPr>
              <a:pPr>
                <a:spcBef>
                  <a:spcPct val="0"/>
                </a:spcBef>
              </a:pPr>
              <a:t>32</a:t>
            </a:fld>
            <a:endParaRPr lang="en-US" dirty="0" smtClean="0">
              <a:solidFill>
                <a:srgbClr val="FFFFFF"/>
              </a:solidFill>
              <a:latin typeface="Gill Sans" charset="0"/>
            </a:endParaRPr>
          </a:p>
        </p:txBody>
      </p:sp>
    </p:spTree>
    <p:extLst>
      <p:ext uri="{BB962C8B-B14F-4D97-AF65-F5344CB8AC3E}">
        <p14:creationId xmlns:p14="http://schemas.microsoft.com/office/powerpoint/2010/main" val="607339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0D0530-202F-41FD-A37A-1C590571C08F}" type="slidenum">
              <a:rPr lang="en-US" smtClean="0">
                <a:solidFill>
                  <a:srgbClr val="FFFFFF"/>
                </a:solidFill>
                <a:latin typeface="Gill Sans" charset="0"/>
              </a:rPr>
              <a:pPr>
                <a:spcBef>
                  <a:spcPct val="0"/>
                </a:spcBef>
              </a:pPr>
              <a:t>33</a:t>
            </a:fld>
            <a:endParaRPr lang="en-US" dirty="0" smtClean="0">
              <a:solidFill>
                <a:srgbClr val="FFFFFF"/>
              </a:solidFill>
              <a:latin typeface="Gill Sans" charset="0"/>
            </a:endParaRPr>
          </a:p>
        </p:txBody>
      </p:sp>
    </p:spTree>
    <p:extLst>
      <p:ext uri="{BB962C8B-B14F-4D97-AF65-F5344CB8AC3E}">
        <p14:creationId xmlns:p14="http://schemas.microsoft.com/office/powerpoint/2010/main" val="1552292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9F7585-11E8-41AE-98EC-1CAF5C3EE3F0}" type="slidenum">
              <a:rPr lang="en-US" smtClean="0">
                <a:solidFill>
                  <a:srgbClr val="FFFFFF"/>
                </a:solidFill>
                <a:latin typeface="Gill Sans" charset="0"/>
              </a:rPr>
              <a:pPr>
                <a:spcBef>
                  <a:spcPct val="0"/>
                </a:spcBef>
              </a:pPr>
              <a:t>3</a:t>
            </a:fld>
            <a:endParaRPr lang="en-US" dirty="0" smtClean="0">
              <a:solidFill>
                <a:srgbClr val="FFFFFF"/>
              </a:solidFill>
              <a:latin typeface="Gill Sans" charset="0"/>
            </a:endParaRPr>
          </a:p>
        </p:txBody>
      </p:sp>
    </p:spTree>
    <p:extLst>
      <p:ext uri="{BB962C8B-B14F-4D97-AF65-F5344CB8AC3E}">
        <p14:creationId xmlns:p14="http://schemas.microsoft.com/office/powerpoint/2010/main" val="767002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4245FD-E4D3-4A8A-9BC8-42AD565A4073}" type="slidenum">
              <a:rPr lang="en-US" smtClean="0">
                <a:solidFill>
                  <a:srgbClr val="FFFFFF"/>
                </a:solidFill>
                <a:latin typeface="Gill Sans" charset="0"/>
              </a:rPr>
              <a:pPr>
                <a:spcBef>
                  <a:spcPct val="0"/>
                </a:spcBef>
              </a:pPr>
              <a:t>34</a:t>
            </a:fld>
            <a:endParaRPr lang="en-US" dirty="0" smtClean="0">
              <a:solidFill>
                <a:srgbClr val="FFFFFF"/>
              </a:solidFill>
              <a:latin typeface="Gill Sans" charset="0"/>
            </a:endParaRPr>
          </a:p>
        </p:txBody>
      </p:sp>
    </p:spTree>
    <p:extLst>
      <p:ext uri="{BB962C8B-B14F-4D97-AF65-F5344CB8AC3E}">
        <p14:creationId xmlns:p14="http://schemas.microsoft.com/office/powerpoint/2010/main" val="2636037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DCD8D2-B2D2-4433-91D0-280735BA4763}" type="slidenum">
              <a:rPr lang="en-US" smtClean="0">
                <a:solidFill>
                  <a:srgbClr val="FFFFFF"/>
                </a:solidFill>
                <a:latin typeface="Gill Sans" charset="0"/>
              </a:rPr>
              <a:pPr>
                <a:spcBef>
                  <a:spcPct val="0"/>
                </a:spcBef>
              </a:pPr>
              <a:t>35</a:t>
            </a:fld>
            <a:endParaRPr lang="en-US" dirty="0" smtClean="0">
              <a:solidFill>
                <a:srgbClr val="FFFFFF"/>
              </a:solidFill>
              <a:latin typeface="Gill Sans" charset="0"/>
            </a:endParaRPr>
          </a:p>
        </p:txBody>
      </p:sp>
    </p:spTree>
    <p:extLst>
      <p:ext uri="{BB962C8B-B14F-4D97-AF65-F5344CB8AC3E}">
        <p14:creationId xmlns:p14="http://schemas.microsoft.com/office/powerpoint/2010/main" val="4235307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4C286B-045F-41DC-9AC8-729F883C941A}" type="slidenum">
              <a:rPr lang="en-US" smtClean="0">
                <a:solidFill>
                  <a:srgbClr val="FFFFFF"/>
                </a:solidFill>
                <a:latin typeface="Gill Sans" charset="0"/>
              </a:rPr>
              <a:pPr>
                <a:spcBef>
                  <a:spcPct val="0"/>
                </a:spcBef>
              </a:pPr>
              <a:t>36</a:t>
            </a:fld>
            <a:endParaRPr lang="en-US" dirty="0" smtClean="0">
              <a:solidFill>
                <a:srgbClr val="FFFFFF"/>
              </a:solidFill>
              <a:latin typeface="Gill Sans" charset="0"/>
            </a:endParaRPr>
          </a:p>
        </p:txBody>
      </p:sp>
    </p:spTree>
    <p:extLst>
      <p:ext uri="{BB962C8B-B14F-4D97-AF65-F5344CB8AC3E}">
        <p14:creationId xmlns:p14="http://schemas.microsoft.com/office/powerpoint/2010/main" val="3785734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02EB17-2F12-41A1-B2BC-367B1F735BE4}" type="slidenum">
              <a:rPr lang="en-US" smtClean="0">
                <a:solidFill>
                  <a:srgbClr val="FFFFFF"/>
                </a:solidFill>
                <a:latin typeface="Gill Sans" charset="0"/>
              </a:rPr>
              <a:pPr>
                <a:spcBef>
                  <a:spcPct val="0"/>
                </a:spcBef>
              </a:pPr>
              <a:t>37</a:t>
            </a:fld>
            <a:endParaRPr lang="en-US" dirty="0" smtClean="0">
              <a:solidFill>
                <a:srgbClr val="FFFFFF"/>
              </a:solidFill>
              <a:latin typeface="Gill Sans" charset="0"/>
            </a:endParaRPr>
          </a:p>
        </p:txBody>
      </p:sp>
    </p:spTree>
    <p:extLst>
      <p:ext uri="{BB962C8B-B14F-4D97-AF65-F5344CB8AC3E}">
        <p14:creationId xmlns:p14="http://schemas.microsoft.com/office/powerpoint/2010/main" val="2531195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0D1D34-8C25-42B9-ABD0-836502BA1D1A}" type="slidenum">
              <a:rPr lang="en-US" smtClean="0">
                <a:solidFill>
                  <a:srgbClr val="FFFFFF"/>
                </a:solidFill>
                <a:latin typeface="Gill Sans" charset="0"/>
              </a:rPr>
              <a:pPr>
                <a:spcBef>
                  <a:spcPct val="0"/>
                </a:spcBef>
              </a:pPr>
              <a:t>38</a:t>
            </a:fld>
            <a:endParaRPr lang="en-US" smtClean="0">
              <a:solidFill>
                <a:srgbClr val="FFFFFF"/>
              </a:solidFill>
              <a:latin typeface="Gill Sans" charset="0"/>
            </a:endParaRPr>
          </a:p>
        </p:txBody>
      </p:sp>
    </p:spTree>
    <p:extLst>
      <p:ext uri="{BB962C8B-B14F-4D97-AF65-F5344CB8AC3E}">
        <p14:creationId xmlns:p14="http://schemas.microsoft.com/office/powerpoint/2010/main" val="4004935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69539F-CFDF-4C70-87E3-333CE99BA976}" type="slidenum">
              <a:rPr lang="en-US" smtClean="0">
                <a:solidFill>
                  <a:srgbClr val="FFFFFF"/>
                </a:solidFill>
                <a:latin typeface="Gill Sans" charset="0"/>
              </a:rPr>
              <a:pPr>
                <a:spcBef>
                  <a:spcPct val="0"/>
                </a:spcBef>
              </a:pPr>
              <a:t>39</a:t>
            </a:fld>
            <a:endParaRPr lang="en-US" dirty="0" smtClean="0">
              <a:solidFill>
                <a:srgbClr val="FFFFFF"/>
              </a:solidFill>
              <a:latin typeface="Gill Sans" charset="0"/>
            </a:endParaRPr>
          </a:p>
        </p:txBody>
      </p:sp>
    </p:spTree>
    <p:extLst>
      <p:ext uri="{BB962C8B-B14F-4D97-AF65-F5344CB8AC3E}">
        <p14:creationId xmlns:p14="http://schemas.microsoft.com/office/powerpoint/2010/main" val="1613028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D40B94-4F59-4745-A667-B800C07727CF}" type="slidenum">
              <a:rPr lang="en-US" smtClean="0">
                <a:solidFill>
                  <a:srgbClr val="FFFFFF"/>
                </a:solidFill>
                <a:latin typeface="Gill Sans" charset="0"/>
              </a:rPr>
              <a:pPr>
                <a:spcBef>
                  <a:spcPct val="0"/>
                </a:spcBef>
              </a:pPr>
              <a:t>40</a:t>
            </a:fld>
            <a:endParaRPr lang="en-US" dirty="0" smtClean="0">
              <a:solidFill>
                <a:srgbClr val="FFFFFF"/>
              </a:solidFill>
              <a:latin typeface="Gill Sans" charset="0"/>
            </a:endParaRPr>
          </a:p>
        </p:txBody>
      </p:sp>
    </p:spTree>
    <p:extLst>
      <p:ext uri="{BB962C8B-B14F-4D97-AF65-F5344CB8AC3E}">
        <p14:creationId xmlns:p14="http://schemas.microsoft.com/office/powerpoint/2010/main" val="2793686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A4A786-E20C-4B6B-A93A-23EF36765F53}" type="slidenum">
              <a:rPr lang="en-US" smtClean="0">
                <a:solidFill>
                  <a:srgbClr val="FFFFFF"/>
                </a:solidFill>
                <a:latin typeface="Gill Sans" charset="0"/>
              </a:rPr>
              <a:pPr>
                <a:spcBef>
                  <a:spcPct val="0"/>
                </a:spcBef>
              </a:pPr>
              <a:t>41</a:t>
            </a:fld>
            <a:endParaRPr lang="en-US" dirty="0" smtClean="0">
              <a:solidFill>
                <a:srgbClr val="FFFFFF"/>
              </a:solidFill>
              <a:latin typeface="Gill Sans" charset="0"/>
            </a:endParaRPr>
          </a:p>
        </p:txBody>
      </p:sp>
    </p:spTree>
    <p:extLst>
      <p:ext uri="{BB962C8B-B14F-4D97-AF65-F5344CB8AC3E}">
        <p14:creationId xmlns:p14="http://schemas.microsoft.com/office/powerpoint/2010/main" val="3540334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1E2C16-2E5B-4F83-8BB5-B2764FCB294A}" type="slidenum">
              <a:rPr lang="en-US" smtClean="0">
                <a:solidFill>
                  <a:srgbClr val="FFFFFF"/>
                </a:solidFill>
                <a:latin typeface="Gill Sans" charset="0"/>
              </a:rPr>
              <a:pPr>
                <a:spcBef>
                  <a:spcPct val="0"/>
                </a:spcBef>
              </a:pPr>
              <a:t>42</a:t>
            </a:fld>
            <a:endParaRPr lang="en-US" dirty="0" smtClean="0">
              <a:solidFill>
                <a:srgbClr val="FFFFFF"/>
              </a:solidFill>
              <a:latin typeface="Gill Sans" charset="0"/>
            </a:endParaRPr>
          </a:p>
        </p:txBody>
      </p:sp>
    </p:spTree>
    <p:extLst>
      <p:ext uri="{BB962C8B-B14F-4D97-AF65-F5344CB8AC3E}">
        <p14:creationId xmlns:p14="http://schemas.microsoft.com/office/powerpoint/2010/main" val="1168282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B5E010-C857-4113-B267-88F8ED624EFF}" type="slidenum">
              <a:rPr lang="en-US" smtClean="0">
                <a:solidFill>
                  <a:srgbClr val="FFFFFF"/>
                </a:solidFill>
                <a:latin typeface="Gill Sans" charset="0"/>
              </a:rPr>
              <a:pPr>
                <a:spcBef>
                  <a:spcPct val="0"/>
                </a:spcBef>
              </a:pPr>
              <a:t>43</a:t>
            </a:fld>
            <a:endParaRPr lang="en-US" dirty="0" smtClean="0">
              <a:solidFill>
                <a:srgbClr val="FFFFFF"/>
              </a:solidFill>
              <a:latin typeface="Gill Sans" charset="0"/>
            </a:endParaRPr>
          </a:p>
        </p:txBody>
      </p:sp>
    </p:spTree>
    <p:extLst>
      <p:ext uri="{BB962C8B-B14F-4D97-AF65-F5344CB8AC3E}">
        <p14:creationId xmlns:p14="http://schemas.microsoft.com/office/powerpoint/2010/main" val="396042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9F7585-11E8-41AE-98EC-1CAF5C3EE3F0}" type="slidenum">
              <a:rPr lang="en-US" smtClean="0">
                <a:solidFill>
                  <a:srgbClr val="FFFFFF"/>
                </a:solidFill>
                <a:latin typeface="Gill Sans" charset="0"/>
              </a:rPr>
              <a:pPr>
                <a:spcBef>
                  <a:spcPct val="0"/>
                </a:spcBef>
              </a:pPr>
              <a:t>4</a:t>
            </a:fld>
            <a:endParaRPr lang="en-US" smtClean="0">
              <a:solidFill>
                <a:srgbClr val="FFFFFF"/>
              </a:solidFill>
              <a:latin typeface="Gill Sans" charset="0"/>
            </a:endParaRPr>
          </a:p>
        </p:txBody>
      </p:sp>
    </p:spTree>
    <p:extLst>
      <p:ext uri="{BB962C8B-B14F-4D97-AF65-F5344CB8AC3E}">
        <p14:creationId xmlns:p14="http://schemas.microsoft.com/office/powerpoint/2010/main" val="4151955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984236-58E8-49A8-B5D3-DEDC579FFD0F}" type="slidenum">
              <a:rPr lang="en-US" smtClean="0">
                <a:solidFill>
                  <a:srgbClr val="FFFFFF"/>
                </a:solidFill>
                <a:latin typeface="Gill Sans" charset="0"/>
              </a:rPr>
              <a:pPr>
                <a:spcBef>
                  <a:spcPct val="0"/>
                </a:spcBef>
              </a:pPr>
              <a:t>44</a:t>
            </a:fld>
            <a:endParaRPr lang="en-US" dirty="0" smtClean="0">
              <a:solidFill>
                <a:srgbClr val="FFFFFF"/>
              </a:solidFill>
              <a:latin typeface="Gill Sans" charset="0"/>
            </a:endParaRPr>
          </a:p>
        </p:txBody>
      </p:sp>
    </p:spTree>
    <p:extLst>
      <p:ext uri="{BB962C8B-B14F-4D97-AF65-F5344CB8AC3E}">
        <p14:creationId xmlns:p14="http://schemas.microsoft.com/office/powerpoint/2010/main" val="2342663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9BCA44-662D-4B49-B399-B844534FFBE8}" type="slidenum">
              <a:rPr lang="en-US" smtClean="0">
                <a:solidFill>
                  <a:srgbClr val="FFFFFF"/>
                </a:solidFill>
                <a:latin typeface="Gill Sans" charset="0"/>
              </a:rPr>
              <a:pPr>
                <a:spcBef>
                  <a:spcPct val="0"/>
                </a:spcBef>
              </a:pPr>
              <a:t>45</a:t>
            </a:fld>
            <a:endParaRPr lang="en-US" dirty="0" smtClean="0">
              <a:solidFill>
                <a:srgbClr val="FFFFFF"/>
              </a:solidFill>
              <a:latin typeface="Gill Sans" charset="0"/>
            </a:endParaRPr>
          </a:p>
        </p:txBody>
      </p:sp>
    </p:spTree>
    <p:extLst>
      <p:ext uri="{BB962C8B-B14F-4D97-AF65-F5344CB8AC3E}">
        <p14:creationId xmlns:p14="http://schemas.microsoft.com/office/powerpoint/2010/main" val="920686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008F34-3EC7-4354-851D-746B52A57AC0}" type="slidenum">
              <a:rPr lang="en-US" smtClean="0">
                <a:solidFill>
                  <a:srgbClr val="FFFFFF"/>
                </a:solidFill>
                <a:latin typeface="Gill Sans" charset="0"/>
              </a:rPr>
              <a:pPr>
                <a:spcBef>
                  <a:spcPct val="0"/>
                </a:spcBef>
              </a:pPr>
              <a:t>46</a:t>
            </a:fld>
            <a:endParaRPr lang="en-US" dirty="0" smtClean="0">
              <a:solidFill>
                <a:srgbClr val="FFFFFF"/>
              </a:solidFill>
              <a:latin typeface="Gill Sans" charset="0"/>
            </a:endParaRPr>
          </a:p>
        </p:txBody>
      </p:sp>
    </p:spTree>
    <p:extLst>
      <p:ext uri="{BB962C8B-B14F-4D97-AF65-F5344CB8AC3E}">
        <p14:creationId xmlns:p14="http://schemas.microsoft.com/office/powerpoint/2010/main" val="1519154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53C85B-59DE-42F7-A34F-44BC2F5FE134}" type="slidenum">
              <a:rPr lang="en-US" smtClean="0">
                <a:solidFill>
                  <a:srgbClr val="FFFFFF"/>
                </a:solidFill>
                <a:latin typeface="Gill Sans" charset="0"/>
              </a:rPr>
              <a:pPr>
                <a:spcBef>
                  <a:spcPct val="0"/>
                </a:spcBef>
              </a:pPr>
              <a:t>47</a:t>
            </a:fld>
            <a:endParaRPr lang="en-US" dirty="0" smtClean="0">
              <a:solidFill>
                <a:srgbClr val="FFFFFF"/>
              </a:solidFill>
              <a:latin typeface="Gill Sans" charset="0"/>
            </a:endParaRPr>
          </a:p>
        </p:txBody>
      </p:sp>
    </p:spTree>
    <p:extLst>
      <p:ext uri="{BB962C8B-B14F-4D97-AF65-F5344CB8AC3E}">
        <p14:creationId xmlns:p14="http://schemas.microsoft.com/office/powerpoint/2010/main" val="7102858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229C53-E69A-459D-8249-A476D064AC91}" type="slidenum">
              <a:rPr lang="en-US" smtClean="0">
                <a:solidFill>
                  <a:srgbClr val="FFFFFF"/>
                </a:solidFill>
                <a:latin typeface="Gill Sans" charset="0"/>
              </a:rPr>
              <a:pPr>
                <a:spcBef>
                  <a:spcPct val="0"/>
                </a:spcBef>
              </a:pPr>
              <a:t>48</a:t>
            </a:fld>
            <a:endParaRPr lang="en-US" dirty="0" smtClean="0">
              <a:solidFill>
                <a:srgbClr val="FFFFFF"/>
              </a:solidFill>
              <a:latin typeface="Gill Sans" charset="0"/>
            </a:endParaRPr>
          </a:p>
        </p:txBody>
      </p:sp>
    </p:spTree>
    <p:extLst>
      <p:ext uri="{BB962C8B-B14F-4D97-AF65-F5344CB8AC3E}">
        <p14:creationId xmlns:p14="http://schemas.microsoft.com/office/powerpoint/2010/main" val="34678467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AF422A-5ED2-49A0-9F15-3CABE0EEF881}" type="slidenum">
              <a:rPr lang="en-US" smtClean="0">
                <a:solidFill>
                  <a:srgbClr val="FFFFFF"/>
                </a:solidFill>
                <a:latin typeface="Gill Sans" charset="0"/>
              </a:rPr>
              <a:pPr>
                <a:spcBef>
                  <a:spcPct val="0"/>
                </a:spcBef>
              </a:pPr>
              <a:t>49</a:t>
            </a:fld>
            <a:endParaRPr lang="en-US" dirty="0" smtClean="0">
              <a:solidFill>
                <a:srgbClr val="FFFFFF"/>
              </a:solidFill>
              <a:latin typeface="Gill Sans" charset="0"/>
            </a:endParaRPr>
          </a:p>
        </p:txBody>
      </p:sp>
    </p:spTree>
    <p:extLst>
      <p:ext uri="{BB962C8B-B14F-4D97-AF65-F5344CB8AC3E}">
        <p14:creationId xmlns:p14="http://schemas.microsoft.com/office/powerpoint/2010/main" val="35167469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8FD01E-3963-425F-9106-FD65625BF9F7}" type="slidenum">
              <a:rPr lang="en-US" smtClean="0">
                <a:solidFill>
                  <a:srgbClr val="FFFFFF"/>
                </a:solidFill>
                <a:latin typeface="Gill Sans" charset="0"/>
              </a:rPr>
              <a:pPr>
                <a:spcBef>
                  <a:spcPct val="0"/>
                </a:spcBef>
              </a:pPr>
              <a:t>50</a:t>
            </a:fld>
            <a:endParaRPr lang="en-US" dirty="0" smtClean="0">
              <a:solidFill>
                <a:srgbClr val="FFFFFF"/>
              </a:solidFill>
              <a:latin typeface="Gill Sans" charset="0"/>
            </a:endParaRPr>
          </a:p>
        </p:txBody>
      </p:sp>
    </p:spTree>
    <p:extLst>
      <p:ext uri="{BB962C8B-B14F-4D97-AF65-F5344CB8AC3E}">
        <p14:creationId xmlns:p14="http://schemas.microsoft.com/office/powerpoint/2010/main" val="2456230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05F3F8-A3CB-4FB9-BE7C-E2CC21713B35}" type="slidenum">
              <a:rPr lang="en-US" smtClean="0">
                <a:solidFill>
                  <a:srgbClr val="FFFFFF"/>
                </a:solidFill>
                <a:latin typeface="Gill Sans" charset="0"/>
              </a:rPr>
              <a:pPr>
                <a:spcBef>
                  <a:spcPct val="0"/>
                </a:spcBef>
              </a:pPr>
              <a:t>51</a:t>
            </a:fld>
            <a:endParaRPr lang="en-US" dirty="0" smtClean="0">
              <a:solidFill>
                <a:srgbClr val="FFFFFF"/>
              </a:solidFill>
              <a:latin typeface="Gill Sans" charset="0"/>
            </a:endParaRPr>
          </a:p>
        </p:txBody>
      </p:sp>
    </p:spTree>
    <p:extLst>
      <p:ext uri="{BB962C8B-B14F-4D97-AF65-F5344CB8AC3E}">
        <p14:creationId xmlns:p14="http://schemas.microsoft.com/office/powerpoint/2010/main" val="29766575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1006D3-540A-4F92-A3AA-ED7E67A59167}" type="slidenum">
              <a:rPr lang="en-US" smtClean="0">
                <a:solidFill>
                  <a:srgbClr val="FFFFFF"/>
                </a:solidFill>
                <a:latin typeface="Gill Sans" charset="0"/>
              </a:rPr>
              <a:pPr>
                <a:spcBef>
                  <a:spcPct val="0"/>
                </a:spcBef>
              </a:pPr>
              <a:t>52</a:t>
            </a:fld>
            <a:endParaRPr lang="en-US" dirty="0" smtClean="0">
              <a:solidFill>
                <a:srgbClr val="FFFFFF"/>
              </a:solidFill>
              <a:latin typeface="Gill Sans" charset="0"/>
            </a:endParaRPr>
          </a:p>
        </p:txBody>
      </p:sp>
    </p:spTree>
    <p:extLst>
      <p:ext uri="{BB962C8B-B14F-4D97-AF65-F5344CB8AC3E}">
        <p14:creationId xmlns:p14="http://schemas.microsoft.com/office/powerpoint/2010/main" val="16029654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0DBF941-AC58-4B73-BBE6-903DFA528CDF}"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48523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9F7585-11E8-41AE-98EC-1CAF5C3EE3F0}" type="slidenum">
              <a:rPr lang="en-US" smtClean="0">
                <a:solidFill>
                  <a:srgbClr val="FFFFFF"/>
                </a:solidFill>
                <a:latin typeface="Gill Sans" charset="0"/>
              </a:rPr>
              <a:pPr>
                <a:spcBef>
                  <a:spcPct val="0"/>
                </a:spcBef>
              </a:pPr>
              <a:t>6</a:t>
            </a:fld>
            <a:endParaRPr lang="en-US" smtClean="0">
              <a:solidFill>
                <a:srgbClr val="FFFFFF"/>
              </a:solidFill>
              <a:latin typeface="Gill Sans" charset="0"/>
            </a:endParaRPr>
          </a:p>
        </p:txBody>
      </p:sp>
    </p:spTree>
    <p:extLst>
      <p:ext uri="{BB962C8B-B14F-4D97-AF65-F5344CB8AC3E}">
        <p14:creationId xmlns:p14="http://schemas.microsoft.com/office/powerpoint/2010/main" val="6545649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C8E84F2-FAEF-4224-806A-0004D41FDC6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9893439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32503" rtl="0" eaLnBrk="1" fontAlgn="auto" latinLnBrk="0" hangingPunct="1">
              <a:lnSpc>
                <a:spcPct val="90000"/>
              </a:lnSpc>
              <a:spcBef>
                <a:spcPts val="0"/>
              </a:spcBef>
              <a:spcAft>
                <a:spcPts val="340"/>
              </a:spcAft>
              <a:buClrTx/>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3C8E84F2-FAEF-4224-806A-0004D41FDC6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8204453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C8E84F2-FAEF-4224-806A-0004D41FDC6F}"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2662597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8E84F2-FAEF-4224-806A-0004D41FDC6F}"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4187043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723F7C4-A546-439C-984B-BE25E207E262}"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6304457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5EB4BE-A7B3-455E-8349-10D5C084157E}"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30994494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A0976F0-3A2F-4CB8-84B9-1DA0C898DC8D}"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14389429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15BD656-E334-49EF-8BDC-EAD3F60CD38A}"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33494706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6A2DA6-F8C8-4D09-911E-B648A3DCBAD0}"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3724410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24C3D18-7656-4852-A7B1-597F8FCE6DF6}"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49351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9F7585-11E8-41AE-98EC-1CAF5C3EE3F0}" type="slidenum">
              <a:rPr lang="en-US" smtClean="0">
                <a:solidFill>
                  <a:srgbClr val="FFFFFF"/>
                </a:solidFill>
                <a:latin typeface="Gill Sans" charset="0"/>
              </a:rPr>
              <a:pPr>
                <a:spcBef>
                  <a:spcPct val="0"/>
                </a:spcBef>
              </a:pPr>
              <a:t>8</a:t>
            </a:fld>
            <a:endParaRPr lang="en-US" dirty="0" smtClean="0">
              <a:solidFill>
                <a:srgbClr val="FFFFFF"/>
              </a:solidFill>
              <a:latin typeface="Gill Sans" charset="0"/>
            </a:endParaRPr>
          </a:p>
        </p:txBody>
      </p:sp>
    </p:spTree>
    <p:extLst>
      <p:ext uri="{BB962C8B-B14F-4D97-AF65-F5344CB8AC3E}">
        <p14:creationId xmlns:p14="http://schemas.microsoft.com/office/powerpoint/2010/main" val="24658105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87DA3C9-3C72-408E-9BA5-E5B7D549DB64}"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4231416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3919F20-5A08-4DDA-87CA-6AE6A502E1ED}"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22579731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F2EC7CF-815A-45D0-9C06-ECF5B22602C7}"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10286034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434DD1-08CC-4953-95ED-7A4075DFCCA3}"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12417830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C58C888-AD40-40C6-ACFA-66725711A0D8}"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38964692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253D074-A9C2-40E7-ADAB-772ECCD25A5A}"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9704679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A859E2-019B-44A7-B27B-074C3C5ABF2C}"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10590306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6E65F56-C803-4F76-B15A-A713D476E092}"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2187272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6C2EA44-D1FD-49D4-8489-999B2FF278E8}"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10801212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64CA7AE-CF06-46EB-A4A6-301F09B5ABD1}"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183301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A1A266-A369-4D2C-AA4E-17190C841D4B}" type="slidenum">
              <a:rPr lang="en-US" smtClean="0">
                <a:solidFill>
                  <a:srgbClr val="FFFFFF"/>
                </a:solidFill>
                <a:latin typeface="Gill Sans" charset="0"/>
              </a:rPr>
              <a:pPr>
                <a:spcBef>
                  <a:spcPct val="0"/>
                </a:spcBef>
              </a:pPr>
              <a:t>9</a:t>
            </a:fld>
            <a:endParaRPr lang="en-US" dirty="0" smtClean="0">
              <a:solidFill>
                <a:srgbClr val="FFFFFF"/>
              </a:solidFill>
              <a:latin typeface="Gill Sans" charset="0"/>
            </a:endParaRPr>
          </a:p>
        </p:txBody>
      </p:sp>
    </p:spTree>
    <p:extLst>
      <p:ext uri="{BB962C8B-B14F-4D97-AF65-F5344CB8AC3E}">
        <p14:creationId xmlns:p14="http://schemas.microsoft.com/office/powerpoint/2010/main" val="20009406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BC7CBE4-6747-413C-9D9F-701580267A5F}"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17459121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5A2DB18-514B-4264-8E80-B441BBF2B6EC}"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21328940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B454FA3-7A23-49A0-ADC6-48BFA034CAED}"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10159011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32503" rtl="0" eaLnBrk="1" fontAlgn="auto" latinLnBrk="0" hangingPunct="1">
              <a:lnSpc>
                <a:spcPct val="90000"/>
              </a:lnSpc>
              <a:spcBef>
                <a:spcPts val="0"/>
              </a:spcBef>
              <a:spcAft>
                <a:spcPts val="340"/>
              </a:spcAft>
              <a:buClrTx/>
              <a:buSzTx/>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E4BCBFA-2975-4E25-956A-C711BE5667EF}"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11599012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E6FA085-05AD-42CC-8229-07614BC56B8B}"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88</a:t>
            </a:fld>
            <a:endParaRPr lang="en-US" dirty="0">
              <a:solidFill>
                <a:prstClr val="black"/>
              </a:solidFill>
            </a:endParaRPr>
          </a:p>
        </p:txBody>
      </p:sp>
    </p:spTree>
    <p:extLst>
      <p:ext uri="{BB962C8B-B14F-4D97-AF65-F5344CB8AC3E}">
        <p14:creationId xmlns:p14="http://schemas.microsoft.com/office/powerpoint/2010/main" val="24404580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7834672-AEDE-44C7-929F-F0B8D2149991}"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val="32954306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9485E8-7AA9-46A6-BB1C-B6DE42015C73}" type="slidenum">
              <a:rPr lang="en-US" smtClean="0">
                <a:solidFill>
                  <a:srgbClr val="FFFFFF"/>
                </a:solidFill>
                <a:latin typeface="Gill Sans" charset="0"/>
              </a:rPr>
              <a:pPr>
                <a:spcBef>
                  <a:spcPct val="0"/>
                </a:spcBef>
              </a:pPr>
              <a:t>91</a:t>
            </a:fld>
            <a:endParaRPr lang="en-US" dirty="0" smtClean="0">
              <a:solidFill>
                <a:srgbClr val="FFFFFF"/>
              </a:solidFill>
              <a:latin typeface="Gill Sans" charset="0"/>
            </a:endParaRPr>
          </a:p>
        </p:txBody>
      </p:sp>
    </p:spTree>
    <p:extLst>
      <p:ext uri="{BB962C8B-B14F-4D97-AF65-F5344CB8AC3E}">
        <p14:creationId xmlns:p14="http://schemas.microsoft.com/office/powerpoint/2010/main" val="126294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86108D-73BF-4569-8559-C9F410DD5073}" type="slidenum">
              <a:rPr lang="en-US" smtClean="0">
                <a:solidFill>
                  <a:srgbClr val="FFFFFF"/>
                </a:solidFill>
                <a:latin typeface="Gill Sans" charset="0"/>
              </a:rPr>
              <a:pPr>
                <a:spcBef>
                  <a:spcPct val="0"/>
                </a:spcBef>
              </a:pPr>
              <a:t>10</a:t>
            </a:fld>
            <a:endParaRPr lang="en-US" dirty="0" smtClean="0">
              <a:solidFill>
                <a:srgbClr val="FFFFFF"/>
              </a:solidFill>
              <a:latin typeface="Gill Sans" charset="0"/>
            </a:endParaRPr>
          </a:p>
        </p:txBody>
      </p:sp>
    </p:spTree>
    <p:extLst>
      <p:ext uri="{BB962C8B-B14F-4D97-AF65-F5344CB8AC3E}">
        <p14:creationId xmlns:p14="http://schemas.microsoft.com/office/powerpoint/2010/main" val="3088169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A80C59-A076-4A5C-B813-C95077BEEF7C}" type="slidenum">
              <a:rPr lang="en-US" smtClean="0">
                <a:solidFill>
                  <a:srgbClr val="FFFFFF"/>
                </a:solidFill>
                <a:latin typeface="Gill Sans" charset="0"/>
              </a:rPr>
              <a:pPr>
                <a:spcBef>
                  <a:spcPct val="0"/>
                </a:spcBef>
              </a:pPr>
              <a:t>11</a:t>
            </a:fld>
            <a:endParaRPr lang="en-US" dirty="0" smtClean="0">
              <a:solidFill>
                <a:srgbClr val="FFFFFF"/>
              </a:solidFill>
              <a:latin typeface="Gill Sans" charset="0"/>
            </a:endParaRPr>
          </a:p>
        </p:txBody>
      </p:sp>
    </p:spTree>
    <p:extLst>
      <p:ext uri="{BB962C8B-B14F-4D97-AF65-F5344CB8AC3E}">
        <p14:creationId xmlns:p14="http://schemas.microsoft.com/office/powerpoint/2010/main" val="313430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170545" y="560109"/>
            <a:ext cx="1618321" cy="303962"/>
          </a:xfrm>
          <a:prstGeom prst="rect">
            <a:avLst/>
          </a:prstGeom>
        </p:spPr>
        <p:txBody>
          <a:bodyPr/>
          <a:lstStyle>
            <a:lvl1pPr>
              <a:defRPr/>
            </a:lvl1pPr>
          </a:lstStyle>
          <a:p>
            <a:pPr>
              <a:defRPr/>
            </a:pPr>
            <a:fld id="{978104B9-0688-4DB7-8574-8F2D09DB2D7A}" type="datetime1">
              <a:rPr lang="en-US">
                <a:solidFill>
                  <a:srgbClr val="FFFFFF"/>
                </a:solidFill>
              </a:rPr>
              <a:pPr>
                <a:defRPr/>
              </a:pPr>
              <a:t>10/31/2012</a:t>
            </a:fld>
            <a:endParaRPr lang="en-US" dirty="0">
              <a:solidFill>
                <a:srgbClr val="FFFFFF"/>
              </a:solidFill>
            </a:endParaRPr>
          </a:p>
        </p:txBody>
      </p:sp>
      <p:sp>
        <p:nvSpPr>
          <p:cNvPr id="5" name="Footer Placeholder 4"/>
          <p:cNvSpPr>
            <a:spLocks noGrp="1"/>
          </p:cNvSpPr>
          <p:nvPr>
            <p:ph type="ftr" sz="quarter" idx="11"/>
          </p:nvPr>
        </p:nvSpPr>
        <p:spPr>
          <a:xfrm>
            <a:off x="8172065" y="873178"/>
            <a:ext cx="3055984" cy="307377"/>
          </a:xfrm>
          <a:prstGeom prst="rect">
            <a:avLst/>
          </a:prstGeom>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a:xfrm>
            <a:off x="9948270" y="560109"/>
            <a:ext cx="1279778" cy="307377"/>
          </a:xfrm>
          <a:prstGeom prst="rect">
            <a:avLst/>
          </a:prstGeom>
        </p:spPr>
        <p:txBody>
          <a:bodyPr/>
          <a:lstStyle>
            <a:lvl1pPr>
              <a:defRPr/>
            </a:lvl1pPr>
          </a:lstStyle>
          <a:p>
            <a:pPr>
              <a:defRPr/>
            </a:pPr>
            <a:fld id="{F45BBD04-986D-4B56-A4DE-5131E157A58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181865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275456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66904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345261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68294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293777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7379912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9199202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46596720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22864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3379839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7609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520366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25345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91007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7440788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1824" y="6482889"/>
            <a:ext cx="2901844" cy="372394"/>
          </a:xfrm>
          <a:prstGeom prst="rect">
            <a:avLst/>
          </a:prstGeom>
        </p:spPr>
        <p:txBody>
          <a:bodyPr lIns="111026" tIns="55513" rIns="111026" bIns="55513"/>
          <a:lstStyle/>
          <a:p>
            <a:fld id="{5FBDEBFE-8F16-4492-885D-ED85EE0033F9}" type="datetimeFigureOut">
              <a:rPr lang="en-US" smtClean="0">
                <a:solidFill>
                  <a:srgbClr val="FFFFFF"/>
                </a:solidFill>
              </a:rPr>
              <a:pPr/>
              <a:t>10/31/2012</a:t>
            </a:fld>
            <a:endParaRPr lang="en-US" dirty="0">
              <a:solidFill>
                <a:srgbClr val="FFFFFF"/>
              </a:solidFill>
            </a:endParaRPr>
          </a:p>
        </p:txBody>
      </p:sp>
      <p:sp>
        <p:nvSpPr>
          <p:cNvPr id="5" name="Footer Placeholder 4"/>
          <p:cNvSpPr>
            <a:spLocks noGrp="1"/>
          </p:cNvSpPr>
          <p:nvPr>
            <p:ph type="ftr" sz="quarter" idx="11"/>
          </p:nvPr>
        </p:nvSpPr>
        <p:spPr>
          <a:xfrm>
            <a:off x="4249129" y="6482889"/>
            <a:ext cx="3938217" cy="372394"/>
          </a:xfrm>
          <a:prstGeom prst="rect">
            <a:avLst/>
          </a:prstGeom>
        </p:spPr>
        <p:txBody>
          <a:bodyPr lIns="111026" tIns="55513" rIns="111026" bIns="55513"/>
          <a:lstStyle/>
          <a:p>
            <a:endParaRPr lang="en-US" dirty="0">
              <a:solidFill>
                <a:srgbClr val="FFFFFF"/>
              </a:solidFill>
            </a:endParaRPr>
          </a:p>
        </p:txBody>
      </p:sp>
      <p:sp>
        <p:nvSpPr>
          <p:cNvPr id="6" name="Slide Number Placeholder 5"/>
          <p:cNvSpPr>
            <a:spLocks noGrp="1"/>
          </p:cNvSpPr>
          <p:nvPr>
            <p:ph type="sldNum" sz="quarter" idx="12"/>
          </p:nvPr>
        </p:nvSpPr>
        <p:spPr>
          <a:xfrm>
            <a:off x="8912807" y="6482889"/>
            <a:ext cx="2901844" cy="372394"/>
          </a:xfrm>
          <a:prstGeom prst="rect">
            <a:avLst/>
          </a:prstGeom>
        </p:spPr>
        <p:txBody>
          <a:bodyPr lIns="111026" tIns="55513" rIns="111026" bIns="55513"/>
          <a:lstStyle/>
          <a:p>
            <a:fld id="{5DB7B9BB-A812-45B7-A215-73AAF8F79E4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79508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 id="2147484330"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188828107"/>
      </p:ext>
    </p:extLst>
  </p:cSld>
  <p:clrMap bg1="dk1" tx1="lt1" bg2="dk2" tx2="lt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 id="214748434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81.xml"/><Relationship Id="rId1" Type="http://schemas.openxmlformats.org/officeDocument/2006/relationships/themeOverride" Target="../theme/themeOverride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1.xml"/><Relationship Id="rId1" Type="http://schemas.openxmlformats.org/officeDocument/2006/relationships/themeOverride" Target="../theme/themeOverride2.xml"/><Relationship Id="rId4" Type="http://schemas.openxmlformats.org/officeDocument/2006/relationships/image" Target="../media/image16.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81.xml"/><Relationship Id="rId1" Type="http://schemas.openxmlformats.org/officeDocument/2006/relationships/themeOverride" Target="../theme/themeOverride3.xml"/><Relationship Id="rId4" Type="http://schemas.openxmlformats.org/officeDocument/2006/relationships/image" Target="../media/image17.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81.xml"/><Relationship Id="rId1" Type="http://schemas.openxmlformats.org/officeDocument/2006/relationships/themeOverride" Target="../theme/themeOverride4.xml"/><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74.xml"/><Relationship Id="rId1" Type="http://schemas.openxmlformats.org/officeDocument/2006/relationships/themeOverride" Target="../theme/themeOverride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0.xml"/><Relationship Id="rId1" Type="http://schemas.openxmlformats.org/officeDocument/2006/relationships/themeOverride" Target="../theme/themeOverride6.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81.xml"/><Relationship Id="rId1" Type="http://schemas.openxmlformats.org/officeDocument/2006/relationships/themeOverride" Target="../theme/themeOverride7.xml"/><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8.xml"/><Relationship Id="rId1" Type="http://schemas.openxmlformats.org/officeDocument/2006/relationships/themeOverride" Target="../theme/themeOverride8.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81.xml"/><Relationship Id="rId1" Type="http://schemas.openxmlformats.org/officeDocument/2006/relationships/themeOverride" Target="../theme/themeOverride9.xml"/><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81.xml"/><Relationship Id="rId1" Type="http://schemas.openxmlformats.org/officeDocument/2006/relationships/themeOverride" Target="../theme/themeOverride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81.xml"/><Relationship Id="rId1" Type="http://schemas.openxmlformats.org/officeDocument/2006/relationships/themeOverride" Target="../theme/themeOverride11.xml"/><Relationship Id="rId5" Type="http://schemas.openxmlformats.org/officeDocument/2006/relationships/image" Target="../media/image30.png"/><Relationship Id="rId4" Type="http://schemas.openxmlformats.org/officeDocument/2006/relationships/image" Target="../media/image29.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81.xml"/><Relationship Id="rId1" Type="http://schemas.openxmlformats.org/officeDocument/2006/relationships/themeOverride" Target="../theme/themeOverride12.xml"/><Relationship Id="rId5" Type="http://schemas.openxmlformats.org/officeDocument/2006/relationships/image" Target="../media/image32.png"/><Relationship Id="rId4" Type="http://schemas.openxmlformats.org/officeDocument/2006/relationships/image" Target="../media/image31.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81.xml"/><Relationship Id="rId1" Type="http://schemas.openxmlformats.org/officeDocument/2006/relationships/themeOverride" Target="../theme/themeOverride13.xml"/><Relationship Id="rId5" Type="http://schemas.openxmlformats.org/officeDocument/2006/relationships/image" Target="../media/image34.D2744E00"/><Relationship Id="rId4" Type="http://schemas.openxmlformats.org/officeDocument/2006/relationships/image" Target="../media/image33.D2744E00"/></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8.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8.xml"/></Relationships>
</file>

<file path=ppt/slides/_rels/slide8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4.xml"/><Relationship Id="rId1" Type="http://schemas.openxmlformats.org/officeDocument/2006/relationships/slideLayout" Target="../slideLayouts/slideLayout3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8.xml"/></Relationships>
</file>

<file path=ppt/slides/_rels/slide9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6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Don’t break the web</a:t>
            </a:r>
            <a:endParaRPr lang="en-US" dirty="0"/>
          </a:p>
        </p:txBody>
      </p:sp>
      <p:sp>
        <p:nvSpPr>
          <p:cNvPr id="3" name="Subtitle 2"/>
          <p:cNvSpPr>
            <a:spLocks noGrp="1"/>
          </p:cNvSpPr>
          <p:nvPr>
            <p:ph type="subTitle" idx="1"/>
          </p:nvPr>
        </p:nvSpPr>
        <p:spPr/>
        <p:txBody>
          <a:bodyPr/>
          <a:lstStyle/>
          <a:p>
            <a:r>
              <a:rPr lang="en-US" dirty="0" smtClean="0"/>
              <a:t>Rey Bango &amp; Tyson Matanich</a:t>
            </a:r>
          </a:p>
          <a:p>
            <a:r>
              <a:rPr lang="en-US" dirty="0" smtClean="0"/>
              <a:t>Microsoft Developer Awesomeness</a:t>
            </a:r>
          </a:p>
        </p:txBody>
      </p:sp>
    </p:spTree>
    <p:extLst>
      <p:ext uri="{BB962C8B-B14F-4D97-AF65-F5344CB8AC3E}">
        <p14:creationId xmlns:p14="http://schemas.microsoft.com/office/powerpoint/2010/main" val="55015886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4818" name="Content Placeholder 6"/>
          <p:cNvSpPr>
            <a:spLocks noGrp="1"/>
          </p:cNvSpPr>
          <p:nvPr>
            <p:ph idx="1"/>
          </p:nvPr>
        </p:nvSpPr>
        <p:spPr>
          <a:xfrm>
            <a:off x="1341437" y="1744662"/>
            <a:ext cx="9144000" cy="4648200"/>
          </a:xfrm>
        </p:spPr>
        <p:txBody>
          <a:bodyPr/>
          <a:lstStyle/>
          <a:p>
            <a:r>
              <a:rPr lang="en-US" sz="2800" dirty="0" smtClean="0"/>
              <a:t>Allow the specification to evolve</a:t>
            </a:r>
          </a:p>
          <a:p>
            <a:pPr lvl="2"/>
            <a:r>
              <a:rPr lang="en-US" sz="2000" dirty="0" smtClean="0">
                <a:latin typeface="+mj-lt"/>
              </a:rPr>
              <a:t>Without prefixes, web content written for the earliest implementation(s) could constrain the editor(s) and make useful additions or changes difficult or even impossible.</a:t>
            </a:r>
          </a:p>
          <a:p>
            <a:pPr lvl="1"/>
            <a:endParaRPr lang="en-US" sz="2000" dirty="0" smtClean="0">
              <a:latin typeface="+mj-lt"/>
            </a:endParaRPr>
          </a:p>
          <a:p>
            <a:r>
              <a:rPr lang="en-US" sz="2800" dirty="0" smtClean="0"/>
              <a:t>Segregate experimental implementations</a:t>
            </a:r>
          </a:p>
          <a:p>
            <a:pPr lvl="2"/>
            <a:r>
              <a:rPr lang="en-US" sz="2000" dirty="0" smtClean="0">
                <a:latin typeface="+mj-lt"/>
              </a:rPr>
              <a:t>The bugs or choice of draft version of a particular browser have no impact on other browsers. </a:t>
            </a:r>
          </a:p>
          <a:p>
            <a:pPr lvl="1"/>
            <a:endParaRPr lang="en-US" sz="2000" dirty="0" smtClean="0">
              <a:latin typeface="+mj-lt"/>
            </a:endParaRPr>
          </a:p>
          <a:p>
            <a:r>
              <a:rPr lang="en-US" sz="2800" dirty="0" smtClean="0"/>
              <a:t>Style sheet documentation</a:t>
            </a:r>
          </a:p>
          <a:p>
            <a:pPr lvl="2"/>
            <a:r>
              <a:rPr lang="en-US" sz="2000" dirty="0" smtClean="0">
                <a:latin typeface="+mj-lt"/>
              </a:rPr>
              <a:t>The vendor-specific dependencies of a style sheet are explicitly documented.</a:t>
            </a:r>
          </a:p>
        </p:txBody>
      </p:sp>
      <p:sp>
        <p:nvSpPr>
          <p:cNvPr id="4" name="Title 2"/>
          <p:cNvSpPr>
            <a:spLocks noGrp="1"/>
          </p:cNvSpPr>
          <p:nvPr>
            <p:ph type="title"/>
          </p:nvPr>
        </p:nvSpPr>
        <p:spPr>
          <a:xfrm>
            <a:off x="274638" y="296862"/>
            <a:ext cx="11887200" cy="914400"/>
          </a:xfrm>
        </p:spPr>
        <p:txBody>
          <a:bodyPr/>
          <a:lstStyle/>
          <a:p>
            <a:r>
              <a:rPr lang="en-US" dirty="0" smtClean="0"/>
              <a:t>Emerging standards</a:t>
            </a:r>
            <a:endParaRPr lang="en-US" dirty="0"/>
          </a:p>
        </p:txBody>
      </p:sp>
    </p:spTree>
    <p:extLst>
      <p:ext uri="{BB962C8B-B14F-4D97-AF65-F5344CB8AC3E}">
        <p14:creationId xmlns:p14="http://schemas.microsoft.com/office/powerpoint/2010/main" val="34818317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6866" name="Content Placeholder 6"/>
          <p:cNvSpPr>
            <a:spLocks noGrp="1"/>
          </p:cNvSpPr>
          <p:nvPr>
            <p:ph idx="1"/>
          </p:nvPr>
        </p:nvSpPr>
        <p:spPr>
          <a:xfrm>
            <a:off x="3322637" y="1516062"/>
            <a:ext cx="5486400" cy="5105400"/>
          </a:xfrm>
        </p:spPr>
        <p:txBody>
          <a:bodyPr/>
          <a:lstStyle/>
          <a:p>
            <a:r>
              <a:rPr lang="en-US" sz="2800" dirty="0" smtClean="0"/>
              <a:t>Designated by vendor prefixes</a:t>
            </a:r>
          </a:p>
          <a:p>
            <a:pPr>
              <a:spcAft>
                <a:spcPts val="1228"/>
              </a:spcAft>
            </a:pPr>
            <a:r>
              <a:rPr lang="en-US" sz="2800" dirty="0" smtClean="0"/>
              <a:t>Each vendor has its own prefix</a:t>
            </a:r>
          </a:p>
          <a:p>
            <a:pPr lvl="1">
              <a:spcAft>
                <a:spcPts val="1228"/>
              </a:spcAft>
            </a:pPr>
            <a:r>
              <a:rPr lang="en-US" sz="1800" dirty="0" smtClean="0">
                <a:latin typeface="+mj-lt"/>
              </a:rPr>
              <a:t>Styles</a:t>
            </a:r>
          </a:p>
          <a:p>
            <a:pPr lvl="2">
              <a:spcAft>
                <a:spcPts val="1228"/>
              </a:spcAft>
            </a:pPr>
            <a:r>
              <a:rPr lang="en-US" sz="1400" dirty="0" smtClean="0">
                <a:latin typeface="Consolas" panose="020B0609020204030204" pitchFamily="49" charset="0"/>
                <a:cs typeface="Consolas" panose="020B0609020204030204" pitchFamily="49" charset="0"/>
              </a:rPr>
              <a:t>-ms- (Microsoft)</a:t>
            </a:r>
          </a:p>
          <a:p>
            <a:pPr lvl="2">
              <a:spcAft>
                <a:spcPts val="1228"/>
              </a:spcAft>
            </a:pPr>
            <a:r>
              <a:rPr lang="en-US" sz="1400" dirty="0" smtClean="0">
                <a:latin typeface="Consolas" panose="020B0609020204030204" pitchFamily="49" charset="0"/>
                <a:cs typeface="Consolas" panose="020B0609020204030204" pitchFamily="49" charset="0"/>
              </a:rPr>
              <a:t>-moz- (Mozilla)</a:t>
            </a:r>
          </a:p>
          <a:p>
            <a:pPr lvl="2">
              <a:spcAft>
                <a:spcPts val="1228"/>
              </a:spcAft>
            </a:pPr>
            <a:r>
              <a:rPr lang="en-US" sz="1400" dirty="0" smtClean="0">
                <a:latin typeface="Consolas" panose="020B0609020204030204" pitchFamily="49" charset="0"/>
                <a:cs typeface="Consolas" panose="020B0609020204030204" pitchFamily="49" charset="0"/>
              </a:rPr>
              <a:t>-webkit- (Webkit-based browsers like Chrome &amp; Safari)</a:t>
            </a:r>
          </a:p>
          <a:p>
            <a:pPr lvl="2">
              <a:spcAft>
                <a:spcPts val="1228"/>
              </a:spcAft>
            </a:pPr>
            <a:r>
              <a:rPr lang="en-US" sz="1400" dirty="0" smtClean="0">
                <a:latin typeface="Consolas" panose="020B0609020204030204" pitchFamily="49" charset="0"/>
                <a:cs typeface="Consolas" panose="020B0609020204030204" pitchFamily="49" charset="0"/>
              </a:rPr>
              <a:t>-o- (Opera)</a:t>
            </a:r>
          </a:p>
          <a:p>
            <a:pPr lvl="1">
              <a:spcAft>
                <a:spcPts val="1228"/>
              </a:spcAft>
            </a:pPr>
            <a:r>
              <a:rPr lang="en-US" sz="1800" dirty="0" smtClean="0">
                <a:latin typeface="+mj-lt"/>
              </a:rPr>
              <a:t>Example:</a:t>
            </a:r>
          </a:p>
          <a:p>
            <a:pPr lvl="2">
              <a:spcAft>
                <a:spcPts val="1228"/>
              </a:spcAft>
            </a:pPr>
            <a:r>
              <a:rPr lang="en-US" sz="1400" dirty="0" smtClean="0">
                <a:latin typeface="Consolas" panose="020B0609020204030204" pitchFamily="49" charset="0"/>
                <a:cs typeface="Consolas" panose="020B0609020204030204" pitchFamily="49" charset="0"/>
              </a:rPr>
              <a:t>display: </a:t>
            </a:r>
            <a:r>
              <a:rPr lang="en-US" sz="1400" i="1" dirty="0" smtClean="0">
                <a:latin typeface="Consolas" panose="020B0609020204030204" pitchFamily="49" charset="0"/>
                <a:cs typeface="Consolas" panose="020B0609020204030204" pitchFamily="49" charset="0"/>
              </a:rPr>
              <a:t>-ms-flexbox;</a:t>
            </a:r>
          </a:p>
          <a:p>
            <a:pPr lvl="2">
              <a:spcAft>
                <a:spcPts val="1228"/>
              </a:spcAft>
            </a:pPr>
            <a:r>
              <a:rPr lang="en-US" sz="1400" dirty="0" smtClean="0">
                <a:latin typeface="Consolas" panose="020B0609020204030204" pitchFamily="49" charset="0"/>
                <a:cs typeface="Consolas" panose="020B0609020204030204" pitchFamily="49" charset="0"/>
              </a:rPr>
              <a:t>display: -</a:t>
            </a:r>
            <a:r>
              <a:rPr lang="en-US" sz="1400" i="1" dirty="0" smtClean="0">
                <a:latin typeface="Consolas" panose="020B0609020204030204" pitchFamily="49" charset="0"/>
                <a:cs typeface="Consolas" panose="020B0609020204030204" pitchFamily="49" charset="0"/>
              </a:rPr>
              <a:t>webkit</a:t>
            </a:r>
            <a:r>
              <a:rPr lang="en-US" sz="1400" dirty="0" smtClean="0">
                <a:latin typeface="Consolas" panose="020B0609020204030204" pitchFamily="49" charset="0"/>
                <a:cs typeface="Consolas" panose="020B0609020204030204" pitchFamily="49" charset="0"/>
              </a:rPr>
              <a:t>-</a:t>
            </a:r>
            <a:r>
              <a:rPr lang="en-US" sz="1400" i="1" dirty="0" smtClean="0">
                <a:latin typeface="Consolas" panose="020B0609020204030204" pitchFamily="49" charset="0"/>
                <a:cs typeface="Consolas" panose="020B0609020204030204" pitchFamily="49" charset="0"/>
              </a:rPr>
              <a:t>flexbox</a:t>
            </a:r>
            <a:r>
              <a:rPr lang="en-US" sz="1400" dirty="0" smtClean="0">
                <a:latin typeface="Consolas" panose="020B0609020204030204" pitchFamily="49" charset="0"/>
                <a:cs typeface="Consolas" panose="020B0609020204030204" pitchFamily="49" charset="0"/>
              </a:rPr>
              <a:t>;</a:t>
            </a:r>
          </a:p>
          <a:p>
            <a:pPr lvl="2">
              <a:spcAft>
                <a:spcPts val="1228"/>
              </a:spcAft>
            </a:pPr>
            <a:endParaRPr lang="en-US" sz="1200" dirty="0" smtClean="0"/>
          </a:p>
          <a:p>
            <a:pPr lvl="2">
              <a:spcAft>
                <a:spcPts val="1228"/>
              </a:spcAft>
            </a:pPr>
            <a:endParaRPr lang="en-US" sz="1200" dirty="0" smtClean="0"/>
          </a:p>
          <a:p>
            <a:pPr eaLnBrk="1" hangingPunct="1"/>
            <a:endParaRPr lang="en-US" sz="1200" dirty="0" smtClean="0"/>
          </a:p>
          <a:p>
            <a:pPr eaLnBrk="1" hangingPunct="1"/>
            <a:endParaRPr lang="en-US" sz="1200" dirty="0" smtClean="0"/>
          </a:p>
        </p:txBody>
      </p:sp>
      <p:sp>
        <p:nvSpPr>
          <p:cNvPr id="4" name="Title 2"/>
          <p:cNvSpPr>
            <a:spLocks noGrp="1"/>
          </p:cNvSpPr>
          <p:nvPr>
            <p:ph type="title"/>
          </p:nvPr>
        </p:nvSpPr>
        <p:spPr>
          <a:xfrm>
            <a:off x="274638" y="296862"/>
            <a:ext cx="11887200" cy="914400"/>
          </a:xfrm>
        </p:spPr>
        <p:txBody>
          <a:bodyPr/>
          <a:lstStyle/>
          <a:p>
            <a:r>
              <a:rPr lang="en-US" dirty="0" smtClean="0"/>
              <a:t>Emerging standards</a:t>
            </a:r>
            <a:endParaRPr lang="en-US" dirty="0"/>
          </a:p>
        </p:txBody>
      </p:sp>
    </p:spTree>
    <p:extLst>
      <p:ext uri="{BB962C8B-B14F-4D97-AF65-F5344CB8AC3E}">
        <p14:creationId xmlns:p14="http://schemas.microsoft.com/office/powerpoint/2010/main" val="55026843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8914" name="Content Placeholder 6"/>
          <p:cNvSpPr>
            <a:spLocks noGrp="1"/>
          </p:cNvSpPr>
          <p:nvPr>
            <p:ph idx="1"/>
          </p:nvPr>
        </p:nvSpPr>
        <p:spPr>
          <a:xfrm>
            <a:off x="3358181" y="1937567"/>
            <a:ext cx="5984255" cy="3119391"/>
          </a:xfrm>
        </p:spPr>
        <p:txBody>
          <a:bodyPr/>
          <a:lstStyle/>
          <a:p>
            <a:pPr lvl="1">
              <a:spcAft>
                <a:spcPts val="1228"/>
              </a:spcAft>
            </a:pPr>
            <a:r>
              <a:rPr lang="en-US" dirty="0" smtClean="0">
                <a:latin typeface="+mj-lt"/>
              </a:rPr>
              <a:t>Platform APIs</a:t>
            </a:r>
          </a:p>
          <a:p>
            <a:pPr lvl="2">
              <a:spcAft>
                <a:spcPts val="1228"/>
              </a:spcAft>
            </a:pPr>
            <a:r>
              <a:rPr lang="en-US" dirty="0" smtClean="0">
                <a:latin typeface="Consolas" panose="020B0609020204030204" pitchFamily="49" charset="0"/>
                <a:cs typeface="Consolas" panose="020B0609020204030204" pitchFamily="49" charset="0"/>
              </a:rPr>
              <a:t>window.requestAnimationFrame() </a:t>
            </a:r>
          </a:p>
          <a:p>
            <a:pPr lvl="3">
              <a:spcAft>
                <a:spcPts val="1228"/>
              </a:spcAft>
            </a:pPr>
            <a:r>
              <a:rPr lang="en-US" sz="1800" dirty="0" smtClean="0">
                <a:latin typeface="Consolas" panose="020B0609020204030204" pitchFamily="49" charset="0"/>
                <a:cs typeface="Consolas" panose="020B0609020204030204" pitchFamily="49" charset="0"/>
              </a:rPr>
              <a:t>window.mozRequestAnimationFrame() </a:t>
            </a:r>
          </a:p>
          <a:p>
            <a:pPr lvl="3">
              <a:spcAft>
                <a:spcPts val="1228"/>
              </a:spcAft>
            </a:pPr>
            <a:r>
              <a:rPr lang="en-US" sz="1800" dirty="0" smtClean="0">
                <a:latin typeface="Consolas" panose="020B0609020204030204" pitchFamily="49" charset="0"/>
                <a:cs typeface="Consolas" panose="020B0609020204030204" pitchFamily="49" charset="0"/>
              </a:rPr>
              <a:t>window.webkitRequestAnimationFrame() </a:t>
            </a:r>
          </a:p>
          <a:p>
            <a:pPr lvl="3">
              <a:spcAft>
                <a:spcPts val="1228"/>
              </a:spcAft>
            </a:pPr>
            <a:r>
              <a:rPr lang="en-US" sz="1800" dirty="0" smtClean="0">
                <a:latin typeface="Consolas" panose="020B0609020204030204" pitchFamily="49" charset="0"/>
                <a:cs typeface="Consolas" panose="020B0609020204030204" pitchFamily="49" charset="0"/>
              </a:rPr>
              <a:t>window.msRequestAnimationFrame()</a:t>
            </a:r>
          </a:p>
        </p:txBody>
      </p:sp>
      <p:sp>
        <p:nvSpPr>
          <p:cNvPr id="4" name="Title 2"/>
          <p:cNvSpPr>
            <a:spLocks noGrp="1"/>
          </p:cNvSpPr>
          <p:nvPr>
            <p:ph type="title"/>
          </p:nvPr>
        </p:nvSpPr>
        <p:spPr>
          <a:xfrm>
            <a:off x="274638" y="296862"/>
            <a:ext cx="11887200" cy="914400"/>
          </a:xfrm>
        </p:spPr>
        <p:txBody>
          <a:bodyPr/>
          <a:lstStyle/>
          <a:p>
            <a:r>
              <a:rPr lang="en-US" dirty="0" smtClean="0"/>
              <a:t>Emerging standards</a:t>
            </a:r>
            <a:endParaRPr lang="en-US" dirty="0"/>
          </a:p>
        </p:txBody>
      </p:sp>
    </p:spTree>
    <p:extLst>
      <p:ext uri="{BB962C8B-B14F-4D97-AF65-F5344CB8AC3E}">
        <p14:creationId xmlns:p14="http://schemas.microsoft.com/office/powerpoint/2010/main" val="102380844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203" y="0"/>
            <a:ext cx="8562069" cy="6994525"/>
          </a:xfrm>
          <a:prstGeom prst="rect">
            <a:avLst/>
          </a:prstGeom>
        </p:spPr>
      </p:pic>
    </p:spTree>
    <p:extLst>
      <p:ext uri="{BB962C8B-B14F-4D97-AF65-F5344CB8AC3E}">
        <p14:creationId xmlns:p14="http://schemas.microsoft.com/office/powerpoint/2010/main" val="2095181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44034" name="Content Placeholder 6"/>
          <p:cNvSpPr>
            <a:spLocks noGrp="1"/>
          </p:cNvSpPr>
          <p:nvPr>
            <p:ph idx="1"/>
          </p:nvPr>
        </p:nvSpPr>
        <p:spPr>
          <a:xfrm>
            <a:off x="1960017" y="2296591"/>
            <a:ext cx="8516441" cy="1657871"/>
          </a:xfrm>
        </p:spPr>
        <p:txBody>
          <a:bodyPr/>
          <a:lstStyle/>
          <a:p>
            <a:pPr lvl="1" eaLnBrk="1" hangingPunct="1"/>
            <a:endParaRPr lang="en-US" sz="2868" dirty="0"/>
          </a:p>
          <a:p>
            <a:pPr marL="45536" algn="ctr"/>
            <a:r>
              <a:rPr lang="en-US" sz="4800" dirty="0"/>
              <a:t>Features </a:t>
            </a:r>
            <a:r>
              <a:rPr lang="en-US" sz="4800" b="1" i="1" dirty="0"/>
              <a:t>you can depend on</a:t>
            </a:r>
          </a:p>
        </p:txBody>
      </p:sp>
    </p:spTree>
    <p:extLst>
      <p:ext uri="{BB962C8B-B14F-4D97-AF65-F5344CB8AC3E}">
        <p14:creationId xmlns:p14="http://schemas.microsoft.com/office/powerpoint/2010/main" val="283683022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44034" name="Content Placeholder 6"/>
          <p:cNvSpPr>
            <a:spLocks noGrp="1"/>
          </p:cNvSpPr>
          <p:nvPr>
            <p:ph idx="1"/>
          </p:nvPr>
        </p:nvSpPr>
        <p:spPr>
          <a:xfrm>
            <a:off x="1960017" y="2296591"/>
            <a:ext cx="8516441" cy="1657871"/>
          </a:xfrm>
        </p:spPr>
        <p:txBody>
          <a:bodyPr/>
          <a:lstStyle/>
          <a:p>
            <a:pPr lvl="1" eaLnBrk="1" hangingPunct="1"/>
            <a:endParaRPr lang="en-US" sz="2868" dirty="0"/>
          </a:p>
          <a:p>
            <a:pPr marL="45536" algn="ctr"/>
            <a:r>
              <a:rPr lang="en-US" sz="4800" dirty="0" smtClean="0"/>
              <a:t>Minimize </a:t>
            </a:r>
            <a:r>
              <a:rPr lang="en-US" sz="4800" b="1" i="1" dirty="0" smtClean="0"/>
              <a:t>breaking changes</a:t>
            </a:r>
            <a:endParaRPr lang="en-US" sz="4800" b="1" i="1" dirty="0"/>
          </a:p>
        </p:txBody>
      </p:sp>
    </p:spTree>
    <p:extLst>
      <p:ext uri="{BB962C8B-B14F-4D97-AF65-F5344CB8AC3E}">
        <p14:creationId xmlns:p14="http://schemas.microsoft.com/office/powerpoint/2010/main" val="26678032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2142080" y="1513079"/>
            <a:ext cx="8152314" cy="4193983"/>
          </a:xfrm>
        </p:spPr>
        <p:txBody>
          <a:bodyPr rtlCol="0">
            <a:noAutofit/>
          </a:bodyPr>
          <a:lstStyle/>
          <a:p>
            <a:pPr marL="46674">
              <a:defRPr/>
            </a:pPr>
            <a:r>
              <a:rPr lang="en-US" sz="2800" dirty="0"/>
              <a:t>CSS Gradients </a:t>
            </a:r>
          </a:p>
          <a:p>
            <a:pPr marL="628532" lvl="2" indent="-171450">
              <a:defRPr/>
            </a:pPr>
            <a:r>
              <a:rPr lang="en-US" sz="1600" dirty="0" smtClean="0"/>
              <a:t>Introduced </a:t>
            </a:r>
            <a:r>
              <a:rPr lang="en-US" sz="1600" dirty="0"/>
              <a:t>in 2008</a:t>
            </a:r>
          </a:p>
          <a:p>
            <a:pPr marL="628532" lvl="2" indent="-171450">
              <a:defRPr/>
            </a:pPr>
            <a:r>
              <a:rPr lang="en-US" sz="1600" dirty="0"/>
              <a:t>Working Draft in 2009</a:t>
            </a:r>
          </a:p>
          <a:p>
            <a:pPr marL="46674">
              <a:defRPr/>
            </a:pPr>
            <a:endParaRPr lang="en-US" sz="1200" dirty="0" smtClean="0"/>
          </a:p>
          <a:p>
            <a:pPr marL="46674">
              <a:defRPr/>
            </a:pPr>
            <a:r>
              <a:rPr lang="en-US" sz="2000" dirty="0" smtClean="0">
                <a:latin typeface="Consolas" panose="020B0609020204030204" pitchFamily="49" charset="0"/>
                <a:cs typeface="Consolas" panose="020B0609020204030204" pitchFamily="49" charset="0"/>
              </a:rPr>
              <a:t>background</a:t>
            </a: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-webkit-linear-gradient(left</a:t>
            </a:r>
            <a:r>
              <a:rPr lang="en-US" sz="2000" dirty="0">
                <a:latin typeface="Consolas" panose="020B0609020204030204" pitchFamily="49" charset="0"/>
                <a:cs typeface="Consolas" panose="020B0609020204030204" pitchFamily="49" charset="0"/>
              </a:rPr>
              <a:t>, yellow, red</a:t>
            </a:r>
            <a:r>
              <a:rPr lang="en-US" sz="2000" dirty="0" smtClean="0">
                <a:latin typeface="Consolas" panose="020B0609020204030204" pitchFamily="49" charset="0"/>
                <a:cs typeface="Consolas" panose="020B0609020204030204" pitchFamily="49" charset="0"/>
              </a:rPr>
              <a:t>);</a:t>
            </a:r>
          </a:p>
          <a:p>
            <a:pPr marL="46674">
              <a:defRPr/>
            </a:pPr>
            <a:r>
              <a:rPr lang="en-US" sz="2000" dirty="0" smtClean="0">
                <a:latin typeface="Consolas" panose="020B0609020204030204" pitchFamily="49" charset="0"/>
                <a:cs typeface="Consolas" panose="020B0609020204030204" pitchFamily="49" charset="0"/>
              </a:rPr>
              <a:t>background: -moz-linear-gradient(left, yellow, red);</a:t>
            </a:r>
          </a:p>
          <a:p>
            <a:pPr marL="46674">
              <a:defRPr/>
            </a:pPr>
            <a:r>
              <a:rPr lang="en-US" sz="2000" dirty="0" smtClean="0">
                <a:latin typeface="Consolas" panose="020B0609020204030204" pitchFamily="49" charset="0"/>
                <a:cs typeface="Consolas" panose="020B0609020204030204" pitchFamily="49" charset="0"/>
              </a:rPr>
              <a:t>background: -o-linear-gradient(left, yellow, red);</a:t>
            </a:r>
          </a:p>
          <a:p>
            <a:pPr marL="46674">
              <a:defRPr/>
            </a:pPr>
            <a:r>
              <a:rPr lang="en-US" sz="2000" dirty="0" smtClean="0">
                <a:latin typeface="Consolas" panose="020B0609020204030204" pitchFamily="49" charset="0"/>
                <a:cs typeface="Consolas" panose="020B0609020204030204" pitchFamily="49" charset="0"/>
              </a:rPr>
              <a:t>background: -ms-linear-gradient(left, yellow, red);</a:t>
            </a:r>
          </a:p>
          <a:p>
            <a:pPr marL="46674">
              <a:defRPr/>
            </a:pPr>
            <a:endParaRPr lang="en-US" sz="1200" dirty="0"/>
          </a:p>
          <a:p>
            <a:pPr>
              <a:defRPr/>
            </a:pPr>
            <a:r>
              <a:rPr lang="en-US" sz="2800" dirty="0"/>
              <a:t>Candidate Recommendation in 2012</a:t>
            </a:r>
          </a:p>
          <a:p>
            <a:pPr marL="46674">
              <a:defRPr/>
            </a:pPr>
            <a:r>
              <a:rPr lang="en-US" sz="2000" dirty="0" smtClean="0">
                <a:latin typeface="Consolas" panose="020B0609020204030204" pitchFamily="49" charset="0"/>
                <a:cs typeface="Consolas" panose="020B0609020204030204" pitchFamily="49" charset="0"/>
              </a:rPr>
              <a:t>background</a:t>
            </a:r>
            <a:r>
              <a:rPr lang="en-US" sz="2000" dirty="0">
                <a:latin typeface="Consolas" panose="020B0609020204030204" pitchFamily="49" charset="0"/>
                <a:cs typeface="Consolas" panose="020B0609020204030204" pitchFamily="49" charset="0"/>
              </a:rPr>
              <a:t>: linear-gradient(to right, yellow, red);</a:t>
            </a:r>
          </a:p>
        </p:txBody>
      </p:sp>
      <p:sp>
        <p:nvSpPr>
          <p:cNvPr id="4" name="Title 2"/>
          <p:cNvSpPr>
            <a:spLocks noGrp="1"/>
          </p:cNvSpPr>
          <p:nvPr>
            <p:ph type="title"/>
          </p:nvPr>
        </p:nvSpPr>
        <p:spPr>
          <a:xfrm>
            <a:off x="274638" y="296862"/>
            <a:ext cx="11887200" cy="914400"/>
          </a:xfrm>
        </p:spPr>
        <p:txBody>
          <a:bodyPr/>
          <a:lstStyle/>
          <a:p>
            <a:r>
              <a:rPr lang="en-US" dirty="0" smtClean="0"/>
              <a:t>Specs change</a:t>
            </a:r>
            <a:endParaRPr lang="en-US" dirty="0"/>
          </a:p>
        </p:txBody>
      </p:sp>
    </p:spTree>
    <p:extLst>
      <p:ext uri="{BB962C8B-B14F-4D97-AF65-F5344CB8AC3E}">
        <p14:creationId xmlns:p14="http://schemas.microsoft.com/office/powerpoint/2010/main" val="383358248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50178" name="Content Placeholder 6"/>
          <p:cNvSpPr>
            <a:spLocks noGrp="1"/>
          </p:cNvSpPr>
          <p:nvPr>
            <p:ph idx="1"/>
          </p:nvPr>
        </p:nvSpPr>
        <p:spPr>
          <a:xfrm>
            <a:off x="2639008" y="1671511"/>
            <a:ext cx="7158459" cy="3197351"/>
          </a:xfrm>
        </p:spPr>
        <p:txBody>
          <a:bodyPr/>
          <a:lstStyle/>
          <a:p>
            <a:r>
              <a:rPr lang="en-US" sz="2800" dirty="0" smtClean="0"/>
              <a:t>Examples</a:t>
            </a:r>
          </a:p>
          <a:p>
            <a:endParaRPr lang="en-US" sz="800" dirty="0"/>
          </a:p>
          <a:p>
            <a:pPr lvl="1"/>
            <a:r>
              <a:rPr lang="en-US" sz="2000" dirty="0">
                <a:latin typeface="+mj-lt"/>
              </a:rPr>
              <a:t>Websocket</a:t>
            </a:r>
          </a:p>
          <a:p>
            <a:pPr lvl="2"/>
            <a:r>
              <a:rPr lang="en-US" sz="1600" dirty="0"/>
              <a:t>2010: Security flaw forced Mozilla &amp; Opera to back out support</a:t>
            </a:r>
          </a:p>
          <a:p>
            <a:pPr lvl="1"/>
            <a:endParaRPr lang="en-US" sz="2000" dirty="0" smtClean="0"/>
          </a:p>
          <a:p>
            <a:pPr lvl="1"/>
            <a:r>
              <a:rPr lang="en-US" sz="2000" dirty="0" smtClean="0">
                <a:latin typeface="+mj-lt"/>
              </a:rPr>
              <a:t>WebGL</a:t>
            </a:r>
            <a:endParaRPr lang="en-US" sz="2000" dirty="0">
              <a:latin typeface="+mj-lt"/>
            </a:endParaRPr>
          </a:p>
          <a:p>
            <a:pPr lvl="2"/>
            <a:r>
              <a:rPr lang="en-US" sz="1600" dirty="0"/>
              <a:t>2011: Security flaw identified that could allow low-level exploits due to access to graphics drivers &amp; hardware</a:t>
            </a:r>
          </a:p>
          <a:p>
            <a:pPr lvl="2"/>
            <a:r>
              <a:rPr lang="en-US" sz="1600" dirty="0"/>
              <a:t>CERT issued a warning on this recommending users disable WebGL</a:t>
            </a:r>
          </a:p>
        </p:txBody>
      </p:sp>
      <p:sp>
        <p:nvSpPr>
          <p:cNvPr id="4" name="Title 2"/>
          <p:cNvSpPr>
            <a:spLocks noGrp="1"/>
          </p:cNvSpPr>
          <p:nvPr>
            <p:ph type="title"/>
          </p:nvPr>
        </p:nvSpPr>
        <p:spPr>
          <a:xfrm>
            <a:off x="274638" y="296862"/>
            <a:ext cx="11887200" cy="914400"/>
          </a:xfrm>
        </p:spPr>
        <p:txBody>
          <a:bodyPr/>
          <a:lstStyle/>
          <a:p>
            <a:r>
              <a:rPr lang="en-US" dirty="0" smtClean="0"/>
              <a:t>Specs need </a:t>
            </a:r>
            <a:r>
              <a:rPr lang="en-US" dirty="0"/>
              <a:t>t</a:t>
            </a:r>
            <a:r>
              <a:rPr lang="en-US" dirty="0" smtClean="0"/>
              <a:t>ime to bake</a:t>
            </a:r>
            <a:endParaRPr lang="en-US" dirty="0"/>
          </a:p>
        </p:txBody>
      </p:sp>
    </p:spTree>
    <p:extLst>
      <p:ext uri="{BB962C8B-B14F-4D97-AF65-F5344CB8AC3E}">
        <p14:creationId xmlns:p14="http://schemas.microsoft.com/office/powerpoint/2010/main" val="19671656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1868291" y="1366118"/>
            <a:ext cx="8393657" cy="3661197"/>
          </a:xfrm>
        </p:spPr>
        <p:txBody>
          <a:bodyPr rtlCol="0">
            <a:normAutofit fontScale="70000" lnSpcReduction="20000"/>
          </a:bodyPr>
          <a:lstStyle/>
          <a:p>
            <a:pPr marL="512908" lvl="1" indent="-186512" defTabSz="932560">
              <a:buFont typeface="Wingdings" charset="2"/>
              <a:buChar char="§"/>
              <a:defRPr/>
            </a:pPr>
            <a:endParaRPr lang="en-US" dirty="0" smtClean="0"/>
          </a:p>
          <a:p>
            <a:pPr algn="ctr" defTabSz="932560">
              <a:defRPr/>
            </a:pPr>
            <a:r>
              <a:rPr lang="en-US" sz="5737" dirty="0"/>
              <a:t>Browser vendors generally </a:t>
            </a:r>
          </a:p>
          <a:p>
            <a:pPr algn="ctr" defTabSz="932560">
              <a:defRPr/>
            </a:pPr>
            <a:r>
              <a:rPr lang="en-US" sz="5737" i="1" dirty="0">
                <a:solidFill>
                  <a:schemeClr val="tx2"/>
                </a:solidFill>
              </a:rPr>
              <a:t>drop their prefix</a:t>
            </a:r>
            <a:r>
              <a:rPr lang="en-US" sz="5737" dirty="0"/>
              <a:t> </a:t>
            </a:r>
            <a:r>
              <a:rPr lang="en-US" sz="5737" dirty="0" smtClean="0"/>
              <a:t>when </a:t>
            </a:r>
            <a:r>
              <a:rPr lang="en-US" sz="5737" dirty="0"/>
              <a:t>the </a:t>
            </a:r>
          </a:p>
          <a:p>
            <a:pPr algn="ctr" defTabSz="932560">
              <a:defRPr/>
            </a:pPr>
            <a:r>
              <a:rPr lang="en-US" sz="5737" dirty="0"/>
              <a:t>corresponding specification </a:t>
            </a:r>
          </a:p>
          <a:p>
            <a:pPr algn="ctr" defTabSz="932560">
              <a:defRPr/>
            </a:pPr>
            <a:r>
              <a:rPr lang="en-US" sz="5737" dirty="0"/>
              <a:t>reaches the </a:t>
            </a:r>
            <a:r>
              <a:rPr lang="en-US" sz="5737" i="1" dirty="0">
                <a:solidFill>
                  <a:schemeClr val="tx2"/>
                </a:solidFill>
              </a:rPr>
              <a:t>Candidate Recommendation stage</a:t>
            </a:r>
            <a:r>
              <a:rPr lang="en-US" sz="5737" dirty="0"/>
              <a:t>.</a:t>
            </a:r>
            <a:endParaRPr lang="en-US" sz="6095" dirty="0">
              <a:latin typeface="Segoe WP Black" pitchFamily="34" charset="0"/>
            </a:endParaRPr>
          </a:p>
        </p:txBody>
      </p:sp>
    </p:spTree>
    <p:extLst>
      <p:ext uri="{BB962C8B-B14F-4D97-AF65-F5344CB8AC3E}">
        <p14:creationId xmlns:p14="http://schemas.microsoft.com/office/powerpoint/2010/main" val="14601873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2255837" y="1710704"/>
            <a:ext cx="8610600" cy="3573116"/>
          </a:xfrm>
        </p:spPr>
        <p:txBody>
          <a:bodyPr/>
          <a:lstStyle/>
          <a:p>
            <a:pPr marL="45536"/>
            <a:r>
              <a:rPr lang="en-US" sz="3370" dirty="0">
                <a:latin typeface="Consolas" panose="020B0609020204030204" pitchFamily="49" charset="0"/>
                <a:cs typeface="Consolas" panose="020B0609020204030204" pitchFamily="49" charset="0"/>
              </a:rPr>
              <a:t>-</a:t>
            </a:r>
            <a:r>
              <a:rPr lang="en-US" sz="3370" dirty="0" err="1">
                <a:latin typeface="Consolas" panose="020B0609020204030204" pitchFamily="49" charset="0"/>
                <a:cs typeface="Consolas" panose="020B0609020204030204" pitchFamily="49" charset="0"/>
              </a:rPr>
              <a:t>webkit</a:t>
            </a:r>
            <a:r>
              <a:rPr lang="en-US" sz="3370" dirty="0">
                <a:latin typeface="Consolas" panose="020B0609020204030204" pitchFamily="49" charset="0"/>
                <a:cs typeface="Consolas" panose="020B0609020204030204" pitchFamily="49" charset="0"/>
              </a:rPr>
              <a:t>-transform: rotate(30deg);</a:t>
            </a:r>
          </a:p>
          <a:p>
            <a:pPr marL="45536"/>
            <a:r>
              <a:rPr lang="en-US" sz="3370" dirty="0" smtClean="0">
                <a:latin typeface="Consolas" panose="020B0609020204030204" pitchFamily="49" charset="0"/>
                <a:cs typeface="Consolas" panose="020B0609020204030204" pitchFamily="49" charset="0"/>
              </a:rPr>
              <a:t>-</a:t>
            </a:r>
            <a:r>
              <a:rPr lang="en-US" sz="3370" dirty="0">
                <a:latin typeface="Consolas" panose="020B0609020204030204" pitchFamily="49" charset="0"/>
                <a:cs typeface="Consolas" panose="020B0609020204030204" pitchFamily="49" charset="0"/>
              </a:rPr>
              <a:t>moz-transform: rotate(30deg);</a:t>
            </a:r>
          </a:p>
          <a:p>
            <a:pPr marL="45536"/>
            <a:r>
              <a:rPr lang="en-US" sz="3370" dirty="0">
                <a:latin typeface="Consolas" panose="020B0609020204030204" pitchFamily="49" charset="0"/>
                <a:cs typeface="Consolas" panose="020B0609020204030204" pitchFamily="49" charset="0"/>
              </a:rPr>
              <a:t>-ms-transform: rotate(30deg);</a:t>
            </a:r>
          </a:p>
          <a:p>
            <a:pPr marL="45536"/>
            <a:r>
              <a:rPr lang="en-US" sz="3370" dirty="0">
                <a:latin typeface="Consolas" panose="020B0609020204030204" pitchFamily="49" charset="0"/>
                <a:cs typeface="Consolas" panose="020B0609020204030204" pitchFamily="49" charset="0"/>
              </a:rPr>
              <a:t>-o-transform: rotate(30deg);</a:t>
            </a:r>
          </a:p>
          <a:p>
            <a:pPr marL="45536"/>
            <a:r>
              <a:rPr lang="en-US" sz="3370" dirty="0">
                <a:latin typeface="Consolas" panose="020B0609020204030204" pitchFamily="49" charset="0"/>
                <a:cs typeface="Consolas" panose="020B0609020204030204" pitchFamily="49" charset="0"/>
              </a:rPr>
              <a:t>transform: rotate(30deg);</a:t>
            </a:r>
          </a:p>
        </p:txBody>
      </p:sp>
    </p:spTree>
    <p:extLst>
      <p:ext uri="{BB962C8B-B14F-4D97-AF65-F5344CB8AC3E}">
        <p14:creationId xmlns:p14="http://schemas.microsoft.com/office/powerpoint/2010/main" val="27081702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9875837" y="6240462"/>
            <a:ext cx="2438400" cy="584775"/>
          </a:xfrm>
          <a:prstGeom prst="rect">
            <a:avLst/>
          </a:prstGeom>
          <a:noFill/>
        </p:spPr>
        <p:txBody>
          <a:bodyPr wrap="square" rtlCol="0">
            <a:spAutoFit/>
          </a:bodyPr>
          <a:lstStyle/>
          <a:p>
            <a:r>
              <a:rPr lang="en-US" sz="3200" dirty="0">
                <a:solidFill>
                  <a:srgbClr val="FFFFFF"/>
                </a:solidFill>
              </a:rPr>
              <a:t> </a:t>
            </a:r>
            <a:r>
              <a:rPr lang="en-US" sz="2000" dirty="0" smtClean="0">
                <a:solidFill>
                  <a:srgbClr val="FFFFFF"/>
                </a:solidFill>
              </a:rPr>
              <a:t>somegeekintn.com</a:t>
            </a:r>
            <a:endParaRPr lang="en-US" sz="2000" dirty="0">
              <a:solidFill>
                <a:srgbClr val="FFFFFF"/>
              </a:solidFill>
            </a:endParaRPr>
          </a:p>
        </p:txBody>
      </p:sp>
    </p:spTree>
    <p:extLst>
      <p:ext uri="{BB962C8B-B14F-4D97-AF65-F5344CB8AC3E}">
        <p14:creationId xmlns:p14="http://schemas.microsoft.com/office/powerpoint/2010/main" val="327988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58370" name="Content Placeholder 6"/>
          <p:cNvSpPr>
            <a:spLocks noGrp="1"/>
          </p:cNvSpPr>
          <p:nvPr>
            <p:ph idx="1"/>
          </p:nvPr>
        </p:nvSpPr>
        <p:spPr>
          <a:xfrm>
            <a:off x="2408238" y="2855187"/>
            <a:ext cx="8229600" cy="870675"/>
          </a:xfrm>
        </p:spPr>
        <p:txBody>
          <a:bodyPr/>
          <a:lstStyle/>
          <a:p>
            <a:pPr marL="45536"/>
            <a:r>
              <a:rPr lang="en-US" sz="3370" dirty="0" smtClean="0">
                <a:latin typeface="Consolas" panose="020B0609020204030204" pitchFamily="49" charset="0"/>
                <a:cs typeface="Consolas" panose="020B0609020204030204" pitchFamily="49" charset="0"/>
              </a:rPr>
              <a:t>-</a:t>
            </a:r>
            <a:r>
              <a:rPr lang="en-US" sz="3370" dirty="0">
                <a:latin typeface="Consolas" panose="020B0609020204030204" pitchFamily="49" charset="0"/>
                <a:cs typeface="Consolas" panose="020B0609020204030204" pitchFamily="49" charset="0"/>
              </a:rPr>
              <a:t>webkit-transform: rotate(30deg);</a:t>
            </a:r>
          </a:p>
        </p:txBody>
      </p:sp>
    </p:spTree>
    <p:extLst>
      <p:ext uri="{BB962C8B-B14F-4D97-AF65-F5344CB8AC3E}">
        <p14:creationId xmlns:p14="http://schemas.microsoft.com/office/powerpoint/2010/main" val="410189765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62466" name="Content Placeholder 6"/>
          <p:cNvSpPr>
            <a:spLocks noGrp="1"/>
          </p:cNvSpPr>
          <p:nvPr>
            <p:ph idx="1"/>
          </p:nvPr>
        </p:nvSpPr>
        <p:spPr>
          <a:xfrm>
            <a:off x="2895724" y="2192619"/>
            <a:ext cx="6645027" cy="2609286"/>
          </a:xfrm>
        </p:spPr>
        <p:txBody>
          <a:bodyPr/>
          <a:lstStyle/>
          <a:p>
            <a:pPr marL="45536" algn="ctr"/>
            <a:r>
              <a:rPr lang="en-US" sz="3370" dirty="0" smtClean="0">
                <a:latin typeface="Consolas" panose="020B0609020204030204" pitchFamily="49" charset="0"/>
                <a:cs typeface="Consolas" panose="020B0609020204030204" pitchFamily="49" charset="0"/>
              </a:rPr>
              <a:t>-</a:t>
            </a:r>
            <a:r>
              <a:rPr lang="en-US" sz="3370" dirty="0" err="1" smtClean="0">
                <a:latin typeface="Consolas" panose="020B0609020204030204" pitchFamily="49" charset="0"/>
                <a:cs typeface="Consolas" panose="020B0609020204030204" pitchFamily="49" charset="0"/>
              </a:rPr>
              <a:t>webkit</a:t>
            </a:r>
            <a:r>
              <a:rPr lang="en-US" sz="3370" dirty="0" smtClean="0">
                <a:latin typeface="Consolas" panose="020B0609020204030204" pitchFamily="49" charset="0"/>
                <a:cs typeface="Consolas" panose="020B0609020204030204" pitchFamily="49" charset="0"/>
              </a:rPr>
              <a:t>-</a:t>
            </a:r>
            <a:r>
              <a:rPr lang="en-US" sz="3442" dirty="0" smtClean="0">
                <a:latin typeface="Consolas" panose="020B0609020204030204" pitchFamily="49" charset="0"/>
                <a:cs typeface="Consolas" panose="020B0609020204030204" pitchFamily="49" charset="0"/>
              </a:rPr>
              <a:t>box-reflect:…;</a:t>
            </a:r>
            <a:endParaRPr lang="en-US" sz="3442" dirty="0">
              <a:latin typeface="Consolas" panose="020B0609020204030204" pitchFamily="49" charset="0"/>
              <a:cs typeface="Consolas" panose="020B0609020204030204" pitchFamily="49" charset="0"/>
            </a:endParaRPr>
          </a:p>
          <a:p>
            <a:pPr marL="45536" algn="ctr"/>
            <a:endParaRPr lang="en-US" sz="3442" dirty="0"/>
          </a:p>
          <a:p>
            <a:pPr marL="45536" algn="ctr"/>
            <a:r>
              <a:rPr lang="en-US" sz="3442" b="1" i="1" dirty="0" smtClean="0"/>
              <a:t>Proprietary, NOT standard</a:t>
            </a:r>
            <a:endParaRPr lang="en-US" sz="3370" b="1" i="1" dirty="0"/>
          </a:p>
        </p:txBody>
      </p:sp>
    </p:spTree>
    <p:extLst>
      <p:ext uri="{BB962C8B-B14F-4D97-AF65-F5344CB8AC3E}">
        <p14:creationId xmlns:p14="http://schemas.microsoft.com/office/powerpoint/2010/main" val="166545524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1493837" y="2951571"/>
            <a:ext cx="9372600" cy="1091382"/>
          </a:xfrm>
        </p:spPr>
        <p:txBody>
          <a:bodyPr rtlCol="0">
            <a:noAutofit/>
          </a:bodyPr>
          <a:lstStyle/>
          <a:p>
            <a:pPr algn="ctr" defTabSz="932560">
              <a:defRPr/>
            </a:pPr>
            <a:r>
              <a:rPr lang="en-US" sz="4800" dirty="0" smtClean="0"/>
              <a:t>“Best viewed in…..”</a:t>
            </a:r>
            <a:endParaRPr lang="en-US" sz="4800" dirty="0">
              <a:ea typeface="Gill Sans" charset="0"/>
              <a:cs typeface="Gill Sans" charset="0"/>
            </a:endParaRPr>
          </a:p>
        </p:txBody>
      </p:sp>
    </p:spTree>
    <p:extLst>
      <p:ext uri="{BB962C8B-B14F-4D97-AF65-F5344CB8AC3E}">
        <p14:creationId xmlns:p14="http://schemas.microsoft.com/office/powerpoint/2010/main" val="36973641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274638" y="296862"/>
            <a:ext cx="11887200" cy="914400"/>
          </a:xfrm>
        </p:spPr>
        <p:txBody>
          <a:bodyPr/>
          <a:lstStyle/>
          <a:p>
            <a:r>
              <a:rPr lang="en-US" dirty="0" smtClean="0">
                <a:solidFill>
                  <a:srgbClr val="424242"/>
                </a:solidFill>
              </a:rPr>
              <a:t>Stats via Ars Technica</a:t>
            </a:r>
            <a:endParaRPr lang="en-US" dirty="0">
              <a:solidFill>
                <a:srgbClr val="42424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237" y="1744662"/>
            <a:ext cx="6096000" cy="4572000"/>
          </a:xfrm>
          <a:prstGeom prst="rect">
            <a:avLst/>
          </a:prstGeom>
        </p:spPr>
      </p:pic>
    </p:spTree>
    <p:extLst>
      <p:ext uri="{BB962C8B-B14F-4D97-AF65-F5344CB8AC3E}">
        <p14:creationId xmlns:p14="http://schemas.microsoft.com/office/powerpoint/2010/main" val="2630065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1493837" y="2951571"/>
            <a:ext cx="9372600" cy="1091382"/>
          </a:xfrm>
        </p:spPr>
        <p:txBody>
          <a:bodyPr rtlCol="0">
            <a:noAutofit/>
          </a:bodyPr>
          <a:lstStyle/>
          <a:p>
            <a:pPr algn="ctr" defTabSz="932560">
              <a:defRPr/>
            </a:pPr>
            <a:r>
              <a:rPr lang="en-US" sz="4800" dirty="0" smtClean="0"/>
              <a:t>Think cross-browser!</a:t>
            </a:r>
            <a:endParaRPr lang="en-US" sz="4800" dirty="0">
              <a:ea typeface="Gill Sans" charset="0"/>
              <a:cs typeface="Gill Sans" charset="0"/>
            </a:endParaRPr>
          </a:p>
        </p:txBody>
      </p:sp>
    </p:spTree>
    <p:extLst>
      <p:ext uri="{BB962C8B-B14F-4D97-AF65-F5344CB8AC3E}">
        <p14:creationId xmlns:p14="http://schemas.microsoft.com/office/powerpoint/2010/main" val="60875522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74754" name="Content Placeholder 6"/>
          <p:cNvSpPr>
            <a:spLocks noGrp="1"/>
          </p:cNvSpPr>
          <p:nvPr>
            <p:ph idx="1"/>
          </p:nvPr>
        </p:nvSpPr>
        <p:spPr>
          <a:xfrm>
            <a:off x="2111151" y="1819963"/>
            <a:ext cx="8214172" cy="3354598"/>
          </a:xfrm>
        </p:spPr>
        <p:txBody>
          <a:bodyPr/>
          <a:lstStyle/>
          <a:p>
            <a:pPr marL="45536"/>
            <a:r>
              <a:rPr lang="en-US" sz="3370" dirty="0" smtClean="0">
                <a:latin typeface="Consolas" panose="020B0609020204030204" pitchFamily="49" charset="0"/>
                <a:cs typeface="Consolas" panose="020B0609020204030204" pitchFamily="49" charset="0"/>
              </a:rPr>
              <a:t>-</a:t>
            </a:r>
            <a:r>
              <a:rPr lang="en-US" sz="3370" dirty="0">
                <a:latin typeface="Consolas" panose="020B0609020204030204" pitchFamily="49" charset="0"/>
                <a:cs typeface="Consolas" panose="020B0609020204030204" pitchFamily="49" charset="0"/>
              </a:rPr>
              <a:t>webkit-transform: rotate(30deg);</a:t>
            </a:r>
          </a:p>
          <a:p>
            <a:pPr marL="45536"/>
            <a:r>
              <a:rPr lang="en-US" sz="3370" dirty="0">
                <a:latin typeface="Consolas" panose="020B0609020204030204" pitchFamily="49" charset="0"/>
                <a:cs typeface="Consolas" panose="020B0609020204030204" pitchFamily="49" charset="0"/>
              </a:rPr>
              <a:t>-moz-transform: rotate(30deg);</a:t>
            </a:r>
          </a:p>
          <a:p>
            <a:pPr marL="45536"/>
            <a:r>
              <a:rPr lang="en-US" sz="3370" dirty="0">
                <a:latin typeface="Consolas" panose="020B0609020204030204" pitchFamily="49" charset="0"/>
                <a:cs typeface="Consolas" panose="020B0609020204030204" pitchFamily="49" charset="0"/>
              </a:rPr>
              <a:t>-ms-transform: rotate(30deg);</a:t>
            </a:r>
          </a:p>
          <a:p>
            <a:pPr marL="45536"/>
            <a:r>
              <a:rPr lang="en-US" sz="3370" dirty="0">
                <a:latin typeface="Consolas" panose="020B0609020204030204" pitchFamily="49" charset="0"/>
                <a:cs typeface="Consolas" panose="020B0609020204030204" pitchFamily="49" charset="0"/>
              </a:rPr>
              <a:t>-o-transform: rotate(30deg);</a:t>
            </a:r>
          </a:p>
          <a:p>
            <a:pPr marL="45536"/>
            <a:r>
              <a:rPr lang="en-US" sz="3370" dirty="0">
                <a:latin typeface="Consolas" panose="020B0609020204030204" pitchFamily="49" charset="0"/>
                <a:cs typeface="Consolas" panose="020B0609020204030204" pitchFamily="49" charset="0"/>
              </a:rPr>
              <a:t>transform: rotate(30deg);</a:t>
            </a:r>
          </a:p>
        </p:txBody>
      </p:sp>
    </p:spTree>
    <p:extLst>
      <p:ext uri="{BB962C8B-B14F-4D97-AF65-F5344CB8AC3E}">
        <p14:creationId xmlns:p14="http://schemas.microsoft.com/office/powerpoint/2010/main" val="213269638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68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088" y="4590156"/>
            <a:ext cx="2430552" cy="165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7094" y="560108"/>
            <a:ext cx="1482238" cy="162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1516" y="1096311"/>
            <a:ext cx="1359288" cy="55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37908" y="2622948"/>
            <a:ext cx="1502730" cy="142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64964" y="3022536"/>
            <a:ext cx="2889340" cy="62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5131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78850" name="Content Placeholder 6"/>
          <p:cNvSpPr>
            <a:spLocks noGrp="1"/>
          </p:cNvSpPr>
          <p:nvPr>
            <p:ph idx="1"/>
          </p:nvPr>
        </p:nvSpPr>
        <p:spPr>
          <a:xfrm>
            <a:off x="3567968" y="1914273"/>
            <a:ext cx="5088669" cy="3165979"/>
          </a:xfrm>
        </p:spPr>
        <p:txBody>
          <a:bodyPr/>
          <a:lstStyle/>
          <a:p>
            <a:pPr marL="45536" algn="ctr"/>
            <a:r>
              <a:rPr lang="en-US" sz="3442" dirty="0" smtClean="0"/>
              <a:t>Is </a:t>
            </a:r>
            <a:r>
              <a:rPr lang="en-US" sz="3442" dirty="0"/>
              <a:t>it a </a:t>
            </a:r>
            <a:r>
              <a:rPr lang="en-US" sz="3442" dirty="0" smtClean="0"/>
              <a:t>standard</a:t>
            </a:r>
            <a:r>
              <a:rPr lang="en-US" sz="3442" dirty="0"/>
              <a:t>?</a:t>
            </a:r>
          </a:p>
          <a:p>
            <a:pPr marL="45536" algn="ctr"/>
            <a:endParaRPr lang="en-US" sz="3442" dirty="0"/>
          </a:p>
          <a:p>
            <a:pPr marL="45536"/>
            <a:r>
              <a:rPr lang="en-US" sz="3442" dirty="0"/>
              <a:t>“box-shadow” site:w3.org</a:t>
            </a:r>
          </a:p>
          <a:p>
            <a:pPr marL="45536"/>
            <a:r>
              <a:rPr lang="en-US" sz="3442" dirty="0"/>
              <a:t>“box-reflect” site:w3.org</a:t>
            </a:r>
          </a:p>
        </p:txBody>
      </p:sp>
    </p:spTree>
    <p:extLst>
      <p:ext uri="{BB962C8B-B14F-4D97-AF65-F5344CB8AC3E}">
        <p14:creationId xmlns:p14="http://schemas.microsoft.com/office/powerpoint/2010/main" val="56233853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1493837" y="2951571"/>
            <a:ext cx="9372600" cy="1091382"/>
          </a:xfrm>
        </p:spPr>
        <p:txBody>
          <a:bodyPr rtlCol="0">
            <a:noAutofit/>
          </a:bodyPr>
          <a:lstStyle/>
          <a:p>
            <a:pPr algn="ctr" defTabSz="932560">
              <a:defRPr/>
            </a:pPr>
            <a:r>
              <a:rPr lang="en-US" sz="4800" dirty="0" smtClean="0"/>
              <a:t>Browser fragmentation</a:t>
            </a:r>
            <a:endParaRPr lang="en-US" sz="4800" dirty="0">
              <a:ea typeface="Gill Sans" charset="0"/>
              <a:cs typeface="Gill Sans" charset="0"/>
            </a:endParaRPr>
          </a:p>
        </p:txBody>
      </p:sp>
    </p:spTree>
    <p:extLst>
      <p:ext uri="{BB962C8B-B14F-4D97-AF65-F5344CB8AC3E}">
        <p14:creationId xmlns:p14="http://schemas.microsoft.com/office/powerpoint/2010/main" val="363656731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34A2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058" y="0"/>
            <a:ext cx="6774358" cy="6994525"/>
          </a:xfrm>
          <a:prstGeom prst="rect">
            <a:avLst/>
          </a:prstGeom>
        </p:spPr>
      </p:pic>
    </p:spTree>
    <p:extLst>
      <p:ext uri="{BB962C8B-B14F-4D97-AF65-F5344CB8AC3E}">
        <p14:creationId xmlns:p14="http://schemas.microsoft.com/office/powerpoint/2010/main" val="425011838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4" name="Rectangle 3"/>
          <p:cNvSpPr/>
          <p:nvPr/>
        </p:nvSpPr>
        <p:spPr>
          <a:xfrm>
            <a:off x="1379538" y="3143319"/>
            <a:ext cx="9677399" cy="707886"/>
          </a:xfrm>
          <a:prstGeom prst="rect">
            <a:avLst/>
          </a:prstGeom>
        </p:spPr>
        <p:txBody>
          <a:bodyPr wrap="square">
            <a:spAutoFit/>
          </a:bodyPr>
          <a:lstStyle/>
          <a:p>
            <a:pPr algn="ctr">
              <a:defRPr/>
            </a:pPr>
            <a:r>
              <a:rPr lang="en-US" sz="4000" dirty="0">
                <a:solidFill>
                  <a:srgbClr val="FFFFFF"/>
                </a:solidFill>
                <a:latin typeface="Segoe UI Light"/>
              </a:rPr>
              <a:t>National Electrical </a:t>
            </a:r>
            <a:r>
              <a:rPr lang="en-US" sz="4000" dirty="0" smtClean="0">
                <a:solidFill>
                  <a:srgbClr val="FFFFFF"/>
                </a:solidFill>
                <a:latin typeface="Segoe UI Light"/>
              </a:rPr>
              <a:t>Manufacturers Association</a:t>
            </a:r>
            <a:endParaRPr lang="en-US" sz="4000" dirty="0">
              <a:solidFill>
                <a:srgbClr val="FFFFFF"/>
              </a:solidFill>
              <a:latin typeface="Segoe UI Light"/>
            </a:endParaRPr>
          </a:p>
        </p:txBody>
      </p:sp>
    </p:spTree>
    <p:extLst>
      <p:ext uri="{BB962C8B-B14F-4D97-AF65-F5344CB8AC3E}">
        <p14:creationId xmlns:p14="http://schemas.microsoft.com/office/powerpoint/2010/main" val="172628330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417637" y="1530643"/>
            <a:ext cx="8839200" cy="4328819"/>
          </a:xfrm>
        </p:spPr>
        <p:txBody>
          <a:bodyPr/>
          <a:lstStyle/>
          <a:p>
            <a:pPr>
              <a:spcAft>
                <a:spcPts val="1228"/>
              </a:spcAft>
            </a:pPr>
            <a:r>
              <a:rPr lang="en-US" sz="2800" dirty="0"/>
              <a:t>Varying Levels of Support</a:t>
            </a:r>
          </a:p>
          <a:p>
            <a:pPr marL="342900" lvl="1" indent="-342900">
              <a:spcAft>
                <a:spcPts val="1228"/>
              </a:spcAft>
              <a:buFont typeface="Arial" panose="020B0604020202020204" pitchFamily="34" charset="0"/>
              <a:buChar char="•"/>
            </a:pPr>
            <a:r>
              <a:rPr lang="en-US" sz="2000" dirty="0"/>
              <a:t>Across browsers</a:t>
            </a:r>
          </a:p>
          <a:p>
            <a:pPr marL="342900" lvl="1" indent="-342900">
              <a:spcAft>
                <a:spcPts val="1228"/>
              </a:spcAft>
              <a:buFont typeface="Arial" panose="020B0604020202020204" pitchFamily="34" charset="0"/>
              <a:buChar char="•"/>
            </a:pPr>
            <a:r>
              <a:rPr lang="en-US" sz="2000" dirty="0"/>
              <a:t>Across browser versions</a:t>
            </a:r>
          </a:p>
          <a:p>
            <a:pPr marL="342900" lvl="1" indent="-342900">
              <a:spcAft>
                <a:spcPts val="1228"/>
              </a:spcAft>
              <a:buFont typeface="Arial" panose="020B0604020202020204" pitchFamily="34" charset="0"/>
              <a:buChar char="•"/>
            </a:pPr>
            <a:r>
              <a:rPr lang="en-US" sz="2000" dirty="0"/>
              <a:t>New versions released constantly</a:t>
            </a:r>
          </a:p>
          <a:p>
            <a:pPr>
              <a:spcAft>
                <a:spcPts val="1228"/>
              </a:spcAft>
            </a:pPr>
            <a:r>
              <a:rPr lang="en-US" sz="2800" dirty="0"/>
              <a:t>Browser detection doesn’t work</a:t>
            </a:r>
          </a:p>
          <a:p>
            <a:pPr marL="342900" lvl="1" indent="-342900">
              <a:spcAft>
                <a:spcPts val="1228"/>
              </a:spcAft>
              <a:buFont typeface="Arial" panose="020B0604020202020204" pitchFamily="34" charset="0"/>
              <a:buChar char="•"/>
            </a:pPr>
            <a:r>
              <a:rPr lang="en-US" sz="2000" dirty="0"/>
              <a:t>Fixes based on assumptions</a:t>
            </a:r>
          </a:p>
          <a:p>
            <a:pPr marL="342900" lvl="1" indent="-342900">
              <a:spcAft>
                <a:spcPts val="1228"/>
              </a:spcAft>
              <a:buFont typeface="Arial" panose="020B0604020202020204" pitchFamily="34" charset="0"/>
              <a:buChar char="•"/>
            </a:pPr>
            <a:r>
              <a:rPr lang="en-US" sz="2000" dirty="0"/>
              <a:t>Full-time job tracking </a:t>
            </a:r>
            <a:r>
              <a:rPr lang="en-US" sz="2000" dirty="0" smtClean="0"/>
              <a:t>changes</a:t>
            </a:r>
            <a:endParaRPr lang="en-US" sz="2000" dirty="0"/>
          </a:p>
        </p:txBody>
      </p:sp>
      <p:sp>
        <p:nvSpPr>
          <p:cNvPr id="3" name="Title 2"/>
          <p:cNvSpPr>
            <a:spLocks noGrp="1"/>
          </p:cNvSpPr>
          <p:nvPr>
            <p:ph type="title"/>
          </p:nvPr>
        </p:nvSpPr>
        <p:spPr/>
        <p:txBody>
          <a:bodyPr/>
          <a:lstStyle/>
          <a:p>
            <a:r>
              <a:rPr lang="en-US" dirty="0" smtClean="0"/>
              <a:t>Fragmentation</a:t>
            </a:r>
            <a:endParaRPr lang="en-US" dirty="0"/>
          </a:p>
        </p:txBody>
      </p:sp>
    </p:spTree>
    <p:extLst>
      <p:ext uri="{BB962C8B-B14F-4D97-AF65-F5344CB8AC3E}">
        <p14:creationId xmlns:p14="http://schemas.microsoft.com/office/powerpoint/2010/main" val="1615283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 name="Content Placeholder 6"/>
          <p:cNvSpPr txBox="1">
            <a:spLocks/>
          </p:cNvSpPr>
          <p:nvPr/>
        </p:nvSpPr>
        <p:spPr>
          <a:xfrm>
            <a:off x="1493837" y="2951571"/>
            <a:ext cx="9372600" cy="1091382"/>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32560">
              <a:defRPr/>
            </a:pPr>
            <a:r>
              <a:rPr lang="en-US" sz="4800" dirty="0" smtClean="0">
                <a:gradFill>
                  <a:gsLst>
                    <a:gs pos="0">
                      <a:srgbClr val="FFFFFF"/>
                    </a:gs>
                    <a:gs pos="100000">
                      <a:srgbClr val="FFFFFF"/>
                    </a:gs>
                  </a:gsLst>
                  <a:lin ang="5400000" scaled="0"/>
                </a:gradFill>
              </a:rPr>
              <a:t>Solutions?</a:t>
            </a:r>
            <a:endParaRPr lang="en-US" sz="4800" dirty="0">
              <a:gradFill>
                <a:gsLst>
                  <a:gs pos="0">
                    <a:srgbClr val="FFFFFF"/>
                  </a:gs>
                  <a:gs pos="100000">
                    <a:srgbClr val="FFFFFF"/>
                  </a:gs>
                </a:gsLst>
                <a:lin ang="5400000" scaled="0"/>
              </a:gradFill>
              <a:ea typeface="Gill Sans" charset="0"/>
              <a:cs typeface="Gill Sans" charset="0"/>
            </a:endParaRPr>
          </a:p>
        </p:txBody>
      </p:sp>
    </p:spTree>
    <p:extLst>
      <p:ext uri="{BB962C8B-B14F-4D97-AF65-F5344CB8AC3E}">
        <p14:creationId xmlns:p14="http://schemas.microsoft.com/office/powerpoint/2010/main" val="208322447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 name="Content Placeholder 6"/>
          <p:cNvSpPr txBox="1">
            <a:spLocks/>
          </p:cNvSpPr>
          <p:nvPr/>
        </p:nvSpPr>
        <p:spPr>
          <a:xfrm>
            <a:off x="1493837" y="2951571"/>
            <a:ext cx="9372600" cy="1091382"/>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32560">
              <a:defRPr/>
            </a:pPr>
            <a:r>
              <a:rPr lang="en-US" sz="4800" dirty="0" smtClean="0">
                <a:gradFill>
                  <a:gsLst>
                    <a:gs pos="0">
                      <a:srgbClr val="FFFFFF"/>
                    </a:gs>
                    <a:gs pos="100000">
                      <a:srgbClr val="FFFFFF"/>
                    </a:gs>
                  </a:gsLst>
                  <a:lin ang="5400000" scaled="0"/>
                </a:gradFill>
              </a:rPr>
              <a:t>Feature detection</a:t>
            </a:r>
            <a:endParaRPr lang="en-US" sz="4800" dirty="0">
              <a:gradFill>
                <a:gsLst>
                  <a:gs pos="0">
                    <a:srgbClr val="FFFFFF"/>
                  </a:gs>
                  <a:gs pos="100000">
                    <a:srgbClr val="FFFFFF"/>
                  </a:gs>
                </a:gsLst>
                <a:lin ang="5400000" scaled="0"/>
              </a:gradFill>
              <a:ea typeface="Gill Sans" charset="0"/>
              <a:cs typeface="Gill Sans" charset="0"/>
            </a:endParaRPr>
          </a:p>
        </p:txBody>
      </p:sp>
    </p:spTree>
    <p:extLst>
      <p:ext uri="{BB962C8B-B14F-4D97-AF65-F5344CB8AC3E}">
        <p14:creationId xmlns:p14="http://schemas.microsoft.com/office/powerpoint/2010/main" val="26158367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6866" name="Content Placeholder 6"/>
          <p:cNvSpPr>
            <a:spLocks noGrp="1"/>
          </p:cNvSpPr>
          <p:nvPr>
            <p:ph idx="1"/>
          </p:nvPr>
        </p:nvSpPr>
        <p:spPr>
          <a:xfrm>
            <a:off x="2560637" y="1444670"/>
            <a:ext cx="6479555" cy="5112697"/>
          </a:xfrm>
        </p:spPr>
        <p:txBody>
          <a:bodyPr/>
          <a:lstStyle/>
          <a:p>
            <a:pPr>
              <a:spcAft>
                <a:spcPts val="1228"/>
              </a:spcAft>
              <a:defRPr/>
            </a:pPr>
            <a:r>
              <a:rPr lang="en-US" sz="2000" dirty="0" smtClean="0"/>
              <a:t>Act based on what browsers support, not their versions</a:t>
            </a:r>
          </a:p>
          <a:p>
            <a:pPr>
              <a:spcAft>
                <a:spcPts val="1228"/>
              </a:spcAft>
              <a:defRPr/>
            </a:pPr>
            <a:r>
              <a:rPr lang="en-US" sz="2000" dirty="0" smtClean="0"/>
              <a:t>Check for the feature you want to use</a:t>
            </a:r>
          </a:p>
          <a:p>
            <a:pPr lvl="2">
              <a:spcAft>
                <a:spcPts val="1228"/>
              </a:spcAft>
              <a:defRPr/>
            </a:pPr>
            <a:r>
              <a:rPr lang="en-US" sz="1600" dirty="0" smtClean="0"/>
              <a:t>Object</a:t>
            </a:r>
          </a:p>
          <a:p>
            <a:pPr lvl="2">
              <a:spcAft>
                <a:spcPts val="1228"/>
              </a:spcAft>
              <a:defRPr/>
            </a:pPr>
            <a:r>
              <a:rPr lang="en-US" sz="1600" dirty="0" smtClean="0"/>
              <a:t>Method</a:t>
            </a:r>
          </a:p>
          <a:p>
            <a:pPr lvl="2">
              <a:spcAft>
                <a:spcPts val="1228"/>
              </a:spcAft>
              <a:defRPr/>
            </a:pPr>
            <a:r>
              <a:rPr lang="en-US" sz="1600" dirty="0" smtClean="0"/>
              <a:t>Property </a:t>
            </a:r>
          </a:p>
          <a:p>
            <a:pPr lvl="2">
              <a:spcAft>
                <a:spcPts val="1228"/>
              </a:spcAft>
              <a:defRPr/>
            </a:pPr>
            <a:r>
              <a:rPr lang="en-US" sz="1600" dirty="0" smtClean="0"/>
              <a:t>Behavior</a:t>
            </a:r>
          </a:p>
          <a:p>
            <a:pPr lvl="1">
              <a:defRPr/>
            </a:pPr>
            <a:r>
              <a:rPr lang="en-US" sz="2000" dirty="0" smtClean="0">
                <a:latin typeface="+mj-lt"/>
              </a:rPr>
              <a:t>Dynamically </a:t>
            </a:r>
            <a:r>
              <a:rPr lang="en-US" sz="2000" dirty="0">
                <a:latin typeface="+mj-lt"/>
              </a:rPr>
              <a:t>load custom code to mimic missing features</a:t>
            </a:r>
          </a:p>
          <a:p>
            <a:pPr lvl="1">
              <a:defRPr/>
            </a:pPr>
            <a:endParaRPr lang="en-US" sz="1600" dirty="0" smtClean="0">
              <a:latin typeface="+mj-lt"/>
            </a:endParaRPr>
          </a:p>
          <a:p>
            <a:pPr lvl="1">
              <a:defRPr/>
            </a:pPr>
            <a:r>
              <a:rPr lang="en-US" sz="2000" dirty="0" smtClean="0">
                <a:latin typeface="+mj-lt"/>
              </a:rPr>
              <a:t>Detect </a:t>
            </a:r>
            <a:r>
              <a:rPr lang="en-US" sz="2000" dirty="0">
                <a:latin typeface="+mj-lt"/>
              </a:rPr>
              <a:t>for standards-based features </a:t>
            </a:r>
            <a:r>
              <a:rPr lang="en-US" sz="2000" dirty="0" smtClean="0">
                <a:latin typeface="+mj-lt"/>
              </a:rPr>
              <a:t>first</a:t>
            </a:r>
          </a:p>
          <a:p>
            <a:pPr marL="461963" lvl="2" indent="-285750">
              <a:lnSpc>
                <a:spcPct val="200000"/>
              </a:lnSpc>
              <a:spcBef>
                <a:spcPts val="0"/>
              </a:spcBef>
              <a:defRPr/>
            </a:pPr>
            <a:r>
              <a:rPr lang="en-US" sz="1600" dirty="0" smtClean="0"/>
              <a:t>Browsers </a:t>
            </a:r>
            <a:r>
              <a:rPr lang="en-US" sz="1600" dirty="0"/>
              <a:t>often support both standards and legacy</a:t>
            </a:r>
          </a:p>
          <a:p>
            <a:pPr marL="461963" lvl="2" indent="-285750">
              <a:lnSpc>
                <a:spcPct val="200000"/>
              </a:lnSpc>
              <a:spcBef>
                <a:spcPts val="0"/>
              </a:spcBef>
              <a:defRPr/>
            </a:pPr>
            <a:r>
              <a:rPr lang="en-US" sz="1600" dirty="0"/>
              <a:t>Standards are your most stable ground to build </a:t>
            </a:r>
            <a:r>
              <a:rPr lang="en-US" sz="1600" dirty="0" smtClean="0"/>
              <a:t>upon</a:t>
            </a:r>
          </a:p>
          <a:p>
            <a:pPr lvl="1" eaLnBrk="1" hangingPunct="1">
              <a:defRPr/>
            </a:pPr>
            <a:endParaRPr lang="en-US" sz="1600" dirty="0" smtClean="0">
              <a:latin typeface="+mj-lt"/>
            </a:endParaRPr>
          </a:p>
        </p:txBody>
      </p:sp>
      <p:sp>
        <p:nvSpPr>
          <p:cNvPr id="4" name="Title 2"/>
          <p:cNvSpPr>
            <a:spLocks noGrp="1"/>
          </p:cNvSpPr>
          <p:nvPr>
            <p:ph type="title"/>
          </p:nvPr>
        </p:nvSpPr>
        <p:spPr>
          <a:xfrm>
            <a:off x="274638" y="296862"/>
            <a:ext cx="11887200" cy="914400"/>
          </a:xfrm>
        </p:spPr>
        <p:txBody>
          <a:bodyPr/>
          <a:lstStyle/>
          <a:p>
            <a:r>
              <a:rPr lang="en-US" dirty="0" smtClean="0"/>
              <a:t>Feature detection</a:t>
            </a:r>
            <a:endParaRPr lang="en-US" dirty="0"/>
          </a:p>
        </p:txBody>
      </p:sp>
    </p:spTree>
    <p:extLst>
      <p:ext uri="{BB962C8B-B14F-4D97-AF65-F5344CB8AC3E}">
        <p14:creationId xmlns:p14="http://schemas.microsoft.com/office/powerpoint/2010/main" val="344219237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 name="Content Placeholder 6"/>
          <p:cNvSpPr txBox="1">
            <a:spLocks/>
          </p:cNvSpPr>
          <p:nvPr/>
        </p:nvSpPr>
        <p:spPr>
          <a:xfrm>
            <a:off x="1493837" y="2951571"/>
            <a:ext cx="9372600" cy="1091382"/>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32560">
              <a:defRPr/>
            </a:pPr>
            <a:r>
              <a:rPr lang="en-US" sz="4800" dirty="0" smtClean="0">
                <a:gradFill>
                  <a:gsLst>
                    <a:gs pos="0">
                      <a:srgbClr val="FFFFFF"/>
                    </a:gs>
                    <a:gs pos="100000">
                      <a:srgbClr val="FFFFFF"/>
                    </a:gs>
                  </a:gsLst>
                  <a:lin ang="5400000" scaled="0"/>
                </a:gradFill>
              </a:rPr>
              <a:t>Why not check for a browser?</a:t>
            </a:r>
            <a:endParaRPr lang="en-US" sz="4800" dirty="0">
              <a:gradFill>
                <a:gsLst>
                  <a:gs pos="0">
                    <a:srgbClr val="FFFFFF"/>
                  </a:gs>
                  <a:gs pos="100000">
                    <a:srgbClr val="FFFFFF"/>
                  </a:gs>
                </a:gsLst>
                <a:lin ang="5400000" scaled="0"/>
              </a:gradFill>
              <a:ea typeface="Gill Sans" charset="0"/>
              <a:cs typeface="Gill Sans" charset="0"/>
            </a:endParaRPr>
          </a:p>
        </p:txBody>
      </p:sp>
    </p:spTree>
    <p:extLst>
      <p:ext uri="{BB962C8B-B14F-4D97-AF65-F5344CB8AC3E}">
        <p14:creationId xmlns:p14="http://schemas.microsoft.com/office/powerpoint/2010/main" val="135399475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 name="TextBox 2"/>
          <p:cNvSpPr txBox="1"/>
          <p:nvPr/>
        </p:nvSpPr>
        <p:spPr>
          <a:xfrm>
            <a:off x="1404305" y="1874997"/>
            <a:ext cx="9627865" cy="3624069"/>
          </a:xfrm>
          <a:prstGeom prst="rect">
            <a:avLst/>
          </a:prstGeom>
          <a:noFill/>
        </p:spPr>
        <p:txBody>
          <a:bodyPr wrap="square">
            <a:spAutoFit/>
          </a:bodyPr>
          <a:lstStyle/>
          <a:p>
            <a:pPr>
              <a:defRPr/>
            </a:pPr>
            <a:r>
              <a:rPr lang="en-US" sz="2295" dirty="0">
                <a:solidFill>
                  <a:srgbClr val="FFFFFF"/>
                </a:solidFill>
                <a:latin typeface="Consolas" panose="020B0609020204030204" pitchFamily="49" charset="0"/>
                <a:cs typeface="Consolas" panose="020B0609020204030204" pitchFamily="49" charset="0"/>
              </a:rPr>
              <a:t>// If not IE then use addEventListener…</a:t>
            </a:r>
          </a:p>
          <a:p>
            <a:pPr>
              <a:defRPr/>
            </a:pPr>
            <a:r>
              <a:rPr lang="en-US" sz="2295" dirty="0">
                <a:solidFill>
                  <a:srgbClr val="FFFFFF"/>
                </a:solidFill>
                <a:latin typeface="Consolas" panose="020B0609020204030204" pitchFamily="49" charset="0"/>
                <a:cs typeface="Consolas" panose="020B0609020204030204" pitchFamily="49" charset="0"/>
              </a:rPr>
              <a:t>if (navigator.userAgent.indexOf("MSIE") == -1) {</a:t>
            </a:r>
          </a:p>
          <a:p>
            <a:pPr>
              <a:defRPr/>
            </a:pPr>
            <a:endParaRPr lang="en-US" sz="2295" dirty="0">
              <a:solidFill>
                <a:srgbClr val="FFFFFF"/>
              </a:solidFill>
              <a:latin typeface="Consolas" panose="020B0609020204030204" pitchFamily="49" charset="0"/>
              <a:ea typeface="Segoe UI" pitchFamily="34" charset="0"/>
              <a:cs typeface="Consolas" panose="020B0609020204030204" pitchFamily="49" charset="0"/>
            </a:endParaRPr>
          </a:p>
          <a:p>
            <a:pPr>
              <a:defRPr/>
            </a:pPr>
            <a:r>
              <a:rPr lang="en-US" sz="2295" dirty="0">
                <a:solidFill>
                  <a:srgbClr val="FFFFFF"/>
                </a:solidFill>
                <a:latin typeface="Consolas" panose="020B0609020204030204" pitchFamily="49" charset="0"/>
                <a:ea typeface="Segoe UI" pitchFamily="34" charset="0"/>
                <a:cs typeface="Consolas" panose="020B0609020204030204" pitchFamily="49" charset="0"/>
              </a:rPr>
              <a:t>	window.addEventListener( “load”, popMessage, false );</a:t>
            </a:r>
          </a:p>
          <a:p>
            <a:pPr>
              <a:defRPr/>
            </a:pPr>
            <a:endParaRPr lang="en-US" sz="2295" dirty="0">
              <a:solidFill>
                <a:srgbClr val="FFFFFF"/>
              </a:solidFill>
              <a:latin typeface="Consolas" panose="020B0609020204030204" pitchFamily="49" charset="0"/>
              <a:ea typeface="Segoe UI" pitchFamily="34" charset="0"/>
              <a:cs typeface="Consolas" panose="020B0609020204030204" pitchFamily="49" charset="0"/>
            </a:endParaRPr>
          </a:p>
          <a:p>
            <a:pPr>
              <a:defRPr/>
            </a:pPr>
            <a:r>
              <a:rPr lang="en-US" sz="2295" dirty="0">
                <a:solidFill>
                  <a:srgbClr val="FFFFFF"/>
                </a:solidFill>
                <a:latin typeface="Consolas" panose="020B0609020204030204" pitchFamily="49" charset="0"/>
                <a:ea typeface="Segoe UI" pitchFamily="34" charset="0"/>
                <a:cs typeface="Consolas" panose="020B0609020204030204" pitchFamily="49" charset="0"/>
              </a:rPr>
              <a:t>} else if (window.attachEvent) {</a:t>
            </a:r>
          </a:p>
          <a:p>
            <a:pPr>
              <a:defRPr/>
            </a:pPr>
            <a:endParaRPr lang="en-US" sz="2295" dirty="0">
              <a:solidFill>
                <a:srgbClr val="FFFFFF"/>
              </a:solidFill>
              <a:latin typeface="Consolas" panose="020B0609020204030204" pitchFamily="49" charset="0"/>
              <a:ea typeface="Segoe UI" pitchFamily="34" charset="0"/>
              <a:cs typeface="Consolas" panose="020B0609020204030204" pitchFamily="49" charset="0"/>
            </a:endParaRPr>
          </a:p>
          <a:p>
            <a:pPr>
              <a:defRPr/>
            </a:pPr>
            <a:r>
              <a:rPr lang="en-US" sz="2295" dirty="0">
                <a:solidFill>
                  <a:srgbClr val="FFFFFF"/>
                </a:solidFill>
                <a:latin typeface="Consolas" panose="020B0609020204030204" pitchFamily="49" charset="0"/>
                <a:ea typeface="Segoe UI" pitchFamily="34" charset="0"/>
                <a:cs typeface="Consolas" panose="020B0609020204030204" pitchFamily="49" charset="0"/>
              </a:rPr>
              <a:t>	window.attachEvent( “onload”, popMessage);</a:t>
            </a:r>
          </a:p>
          <a:p>
            <a:pPr>
              <a:defRPr/>
            </a:pPr>
            <a:endParaRPr lang="en-US" sz="2295" dirty="0">
              <a:solidFill>
                <a:srgbClr val="FFFFFF"/>
              </a:solidFill>
              <a:latin typeface="Consolas" panose="020B0609020204030204" pitchFamily="49" charset="0"/>
              <a:ea typeface="Segoe UI" pitchFamily="34" charset="0"/>
              <a:cs typeface="Consolas" panose="020B0609020204030204" pitchFamily="49" charset="0"/>
            </a:endParaRPr>
          </a:p>
          <a:p>
            <a:pPr>
              <a:defRPr/>
            </a:pPr>
            <a:r>
              <a:rPr lang="en-US" sz="2295" dirty="0">
                <a:solidFill>
                  <a:srgbClr val="FFFFFF"/>
                </a:solidFill>
                <a:latin typeface="Consolas" panose="020B0609020204030204" pitchFamily="49" charset="0"/>
                <a:ea typeface="Segoe UI" pitchFamily="34" charset="0"/>
                <a:cs typeface="Consolas" panose="020B0609020204030204" pitchFamily="49" charset="0"/>
              </a:rPr>
              <a:t>}</a:t>
            </a:r>
          </a:p>
        </p:txBody>
      </p:sp>
      <p:sp>
        <p:nvSpPr>
          <p:cNvPr id="4" name="Title 2"/>
          <p:cNvSpPr>
            <a:spLocks noGrp="1"/>
          </p:cNvSpPr>
          <p:nvPr>
            <p:ph type="title"/>
          </p:nvPr>
        </p:nvSpPr>
        <p:spPr>
          <a:xfrm>
            <a:off x="274638" y="296862"/>
            <a:ext cx="11887200" cy="914400"/>
          </a:xfrm>
        </p:spPr>
        <p:txBody>
          <a:bodyPr/>
          <a:lstStyle/>
          <a:p>
            <a:r>
              <a:rPr lang="en-US" dirty="0" smtClean="0"/>
              <a:t>Bad</a:t>
            </a:r>
            <a:endParaRPr lang="en-US" dirty="0"/>
          </a:p>
        </p:txBody>
      </p:sp>
    </p:spTree>
    <p:extLst>
      <p:ext uri="{BB962C8B-B14F-4D97-AF65-F5344CB8AC3E}">
        <p14:creationId xmlns:p14="http://schemas.microsoft.com/office/powerpoint/2010/main" val="210946213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 name="TextBox 2"/>
          <p:cNvSpPr txBox="1"/>
          <p:nvPr/>
        </p:nvSpPr>
        <p:spPr>
          <a:xfrm>
            <a:off x="1404305" y="1861815"/>
            <a:ext cx="9627865" cy="3270895"/>
          </a:xfrm>
          <a:prstGeom prst="rect">
            <a:avLst/>
          </a:prstGeom>
          <a:noFill/>
        </p:spPr>
        <p:txBody>
          <a:bodyPr wrap="square">
            <a:spAutoFit/>
          </a:bodyPr>
          <a:lstStyle/>
          <a:p>
            <a:pPr>
              <a:defRPr/>
            </a:pPr>
            <a:r>
              <a:rPr lang="en-US" sz="2295" dirty="0">
                <a:solidFill>
                  <a:srgbClr val="FFFFFF"/>
                </a:solidFill>
                <a:latin typeface="Consolas" panose="020B0609020204030204" pitchFamily="49" charset="0"/>
                <a:ea typeface="Segoe UI" pitchFamily="34" charset="0"/>
                <a:cs typeface="Consolas" panose="020B0609020204030204" pitchFamily="49" charset="0"/>
              </a:rPr>
              <a:t>if (window.addEventListener) {</a:t>
            </a:r>
          </a:p>
          <a:p>
            <a:pPr>
              <a:defRPr/>
            </a:pPr>
            <a:endParaRPr lang="en-US" sz="2295" dirty="0">
              <a:solidFill>
                <a:srgbClr val="FFFFFF"/>
              </a:solidFill>
              <a:latin typeface="Consolas" panose="020B0609020204030204" pitchFamily="49" charset="0"/>
              <a:ea typeface="Segoe UI" pitchFamily="34" charset="0"/>
              <a:cs typeface="Consolas" panose="020B0609020204030204" pitchFamily="49" charset="0"/>
            </a:endParaRPr>
          </a:p>
          <a:p>
            <a:pPr>
              <a:defRPr/>
            </a:pPr>
            <a:r>
              <a:rPr lang="en-US" sz="2295" dirty="0">
                <a:solidFill>
                  <a:srgbClr val="FFFFFF"/>
                </a:solidFill>
                <a:latin typeface="Consolas" panose="020B0609020204030204" pitchFamily="49" charset="0"/>
                <a:ea typeface="Segoe UI" pitchFamily="34" charset="0"/>
                <a:cs typeface="Consolas" panose="020B0609020204030204" pitchFamily="49" charset="0"/>
              </a:rPr>
              <a:t>	window.addEventListener( “load”, popMessage, false );</a:t>
            </a:r>
          </a:p>
          <a:p>
            <a:pPr>
              <a:defRPr/>
            </a:pPr>
            <a:endParaRPr lang="en-US" sz="2295" dirty="0">
              <a:solidFill>
                <a:srgbClr val="FFFFFF"/>
              </a:solidFill>
              <a:latin typeface="Consolas" panose="020B0609020204030204" pitchFamily="49" charset="0"/>
              <a:ea typeface="Segoe UI" pitchFamily="34" charset="0"/>
              <a:cs typeface="Consolas" panose="020B0609020204030204" pitchFamily="49" charset="0"/>
            </a:endParaRPr>
          </a:p>
          <a:p>
            <a:pPr>
              <a:defRPr/>
            </a:pPr>
            <a:r>
              <a:rPr lang="en-US" sz="2295" dirty="0">
                <a:solidFill>
                  <a:srgbClr val="FFFFFF"/>
                </a:solidFill>
                <a:latin typeface="Consolas" panose="020B0609020204030204" pitchFamily="49" charset="0"/>
                <a:ea typeface="Segoe UI" pitchFamily="34" charset="0"/>
                <a:cs typeface="Consolas" panose="020B0609020204030204" pitchFamily="49" charset="0"/>
              </a:rPr>
              <a:t>} else if (window.attachEvent) {</a:t>
            </a:r>
          </a:p>
          <a:p>
            <a:pPr>
              <a:defRPr/>
            </a:pPr>
            <a:endParaRPr lang="en-US" sz="2295" dirty="0">
              <a:solidFill>
                <a:srgbClr val="FFFFFF"/>
              </a:solidFill>
              <a:latin typeface="Consolas" panose="020B0609020204030204" pitchFamily="49" charset="0"/>
              <a:ea typeface="Segoe UI" pitchFamily="34" charset="0"/>
              <a:cs typeface="Consolas" panose="020B0609020204030204" pitchFamily="49" charset="0"/>
            </a:endParaRPr>
          </a:p>
          <a:p>
            <a:pPr>
              <a:defRPr/>
            </a:pPr>
            <a:r>
              <a:rPr lang="en-US" sz="2295" dirty="0">
                <a:solidFill>
                  <a:srgbClr val="FFFFFF"/>
                </a:solidFill>
                <a:latin typeface="Consolas" panose="020B0609020204030204" pitchFamily="49" charset="0"/>
                <a:ea typeface="Segoe UI" pitchFamily="34" charset="0"/>
                <a:cs typeface="Consolas" panose="020B0609020204030204" pitchFamily="49" charset="0"/>
              </a:rPr>
              <a:t>	window.attachEvent( “onload”, popMessage);</a:t>
            </a:r>
          </a:p>
          <a:p>
            <a:pPr>
              <a:defRPr/>
            </a:pPr>
            <a:endParaRPr lang="en-US" sz="2295" dirty="0">
              <a:solidFill>
                <a:srgbClr val="FFFFFF"/>
              </a:solidFill>
              <a:latin typeface="Consolas" panose="020B0609020204030204" pitchFamily="49" charset="0"/>
              <a:ea typeface="Segoe UI" pitchFamily="34" charset="0"/>
              <a:cs typeface="Consolas" panose="020B0609020204030204" pitchFamily="49" charset="0"/>
            </a:endParaRPr>
          </a:p>
          <a:p>
            <a:pPr>
              <a:defRPr/>
            </a:pPr>
            <a:r>
              <a:rPr lang="en-US" sz="2295" dirty="0">
                <a:solidFill>
                  <a:srgbClr val="FFFFFF"/>
                </a:solidFill>
                <a:latin typeface="Consolas" panose="020B0609020204030204" pitchFamily="49" charset="0"/>
                <a:ea typeface="Segoe UI" pitchFamily="34" charset="0"/>
                <a:cs typeface="Consolas" panose="020B0609020204030204" pitchFamily="49" charset="0"/>
              </a:rPr>
              <a:t>}</a:t>
            </a:r>
          </a:p>
        </p:txBody>
      </p:sp>
      <p:sp>
        <p:nvSpPr>
          <p:cNvPr id="4" name="Title 2"/>
          <p:cNvSpPr>
            <a:spLocks noGrp="1"/>
          </p:cNvSpPr>
          <p:nvPr>
            <p:ph type="title"/>
          </p:nvPr>
        </p:nvSpPr>
        <p:spPr>
          <a:xfrm>
            <a:off x="274638" y="296862"/>
            <a:ext cx="11887200" cy="914400"/>
          </a:xfrm>
        </p:spPr>
        <p:txBody>
          <a:bodyPr/>
          <a:lstStyle/>
          <a:p>
            <a:r>
              <a:rPr lang="en-US" dirty="0" smtClean="0"/>
              <a:t>Good</a:t>
            </a:r>
            <a:endParaRPr lang="en-US" dirty="0"/>
          </a:p>
        </p:txBody>
      </p:sp>
    </p:spTree>
    <p:extLst>
      <p:ext uri="{BB962C8B-B14F-4D97-AF65-F5344CB8AC3E}">
        <p14:creationId xmlns:p14="http://schemas.microsoft.com/office/powerpoint/2010/main" val="364601598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100354" name="TextBox 1"/>
          <p:cNvSpPr txBox="1">
            <a:spLocks noChangeArrowheads="1"/>
          </p:cNvSpPr>
          <p:nvPr/>
        </p:nvSpPr>
        <p:spPr bwMode="auto">
          <a:xfrm>
            <a:off x="2255837" y="2712432"/>
            <a:ext cx="81534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258763" defTabSz="1300163">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7338" defTabSz="1300163">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defRPr>
            </a:lvl2pPr>
            <a:lvl3pPr marL="1143000" indent="-427038" defTabSz="1300163">
              <a:spcBef>
                <a:spcPct val="20000"/>
              </a:spcBef>
              <a:buClr>
                <a:schemeClr val="tx2"/>
              </a:buClr>
              <a:buFont typeface="Wingdings" panose="05000000000000000000" pitchFamily="2" charset="2"/>
              <a:buChar char="§"/>
              <a:defRPr sz="2300">
                <a:solidFill>
                  <a:schemeClr val="tx1"/>
                </a:solidFill>
                <a:latin typeface="Arial" panose="020B0604020202020204" pitchFamily="34" charset="0"/>
              </a:defRPr>
            </a:lvl3pPr>
            <a:lvl4pPr marL="1600200" indent="-558800" defTabSz="1300163">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692150" defTabSz="1300163">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692150" defTabSz="130016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692150" defTabSz="130016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692150" defTabSz="130016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692150" defTabSz="130016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sz="4800" dirty="0" smtClean="0">
                <a:solidFill>
                  <a:srgbClr val="FFFFFF"/>
                </a:solidFill>
                <a:latin typeface="Segoe UI Light" panose="020B0502040204020203" pitchFamily="34" charset="0"/>
                <a:cs typeface="Segoe UI Light" panose="020B0502040204020203" pitchFamily="34" charset="0"/>
              </a:rPr>
              <a:t>What </a:t>
            </a:r>
            <a:r>
              <a:rPr lang="en-US" sz="4800" dirty="0">
                <a:solidFill>
                  <a:srgbClr val="FFFFFF"/>
                </a:solidFill>
                <a:latin typeface="Segoe UI Light" panose="020B0502040204020203" pitchFamily="34" charset="0"/>
                <a:cs typeface="Segoe UI Light" panose="020B0502040204020203" pitchFamily="34" charset="0"/>
              </a:rPr>
              <a:t>h</a:t>
            </a:r>
            <a:r>
              <a:rPr lang="en-US" sz="4800" dirty="0" smtClean="0">
                <a:solidFill>
                  <a:srgbClr val="FFFFFF"/>
                </a:solidFill>
                <a:latin typeface="Segoe UI Light" panose="020B0502040204020203" pitchFamily="34" charset="0"/>
                <a:cs typeface="Segoe UI Light" panose="020B0502040204020203" pitchFamily="34" charset="0"/>
              </a:rPr>
              <a:t>appens when feature detection looks like this?</a:t>
            </a:r>
            <a:endParaRPr lang="en-US" sz="4800" dirty="0">
              <a:solidFill>
                <a:srgbClr val="FFFFFF"/>
              </a:solidFill>
              <a:latin typeface="Segoe WP Black" pitchFamily="34" charset="0"/>
            </a:endParaRPr>
          </a:p>
        </p:txBody>
      </p:sp>
    </p:spTree>
    <p:extLst>
      <p:ext uri="{BB962C8B-B14F-4D97-AF65-F5344CB8AC3E}">
        <p14:creationId xmlns:p14="http://schemas.microsoft.com/office/powerpoint/2010/main" val="60841654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 name="TextBox 2"/>
          <p:cNvSpPr txBox="1"/>
          <p:nvPr/>
        </p:nvSpPr>
        <p:spPr>
          <a:xfrm>
            <a:off x="3665537" y="1475408"/>
            <a:ext cx="5105401" cy="4770537"/>
          </a:xfrm>
          <a:prstGeom prst="rect">
            <a:avLst/>
          </a:prstGeom>
          <a:noFill/>
        </p:spPr>
        <p:txBody>
          <a:bodyPr wrap="square">
            <a:spAutoFit/>
          </a:bodyPr>
          <a:lstStyle/>
          <a:p>
            <a:pPr>
              <a:defRPr/>
            </a:pPr>
            <a:r>
              <a:rPr lang="en-US" sz="800" dirty="0">
                <a:solidFill>
                  <a:srgbClr val="FFFFFF"/>
                </a:solidFill>
                <a:latin typeface="Consolas" panose="020B0609020204030204" pitchFamily="49" charset="0"/>
                <a:cs typeface="Consolas" panose="020B0609020204030204" pitchFamily="49" charset="0"/>
              </a:rPr>
              <a:t>function(){</a:t>
            </a:r>
          </a:p>
          <a:p>
            <a:pPr>
              <a:defRPr/>
            </a:pPr>
            <a:endParaRPr lang="en-US" sz="800" dirty="0">
              <a:solidFill>
                <a:srgbClr val="FFFFFF"/>
              </a:solidFill>
              <a:latin typeface="Consolas" panose="020B0609020204030204" pitchFamily="49" charset="0"/>
              <a:cs typeface="Consolas" panose="020B0609020204030204" pitchFamily="49" charset="0"/>
            </a:endParaRPr>
          </a:p>
          <a:p>
            <a:pPr>
              <a:defRPr/>
            </a:pPr>
            <a:r>
              <a:rPr lang="en-US" sz="800" dirty="0">
                <a:solidFill>
                  <a:srgbClr val="FFFFFF"/>
                </a:solidFill>
                <a:latin typeface="Consolas" panose="020B0609020204030204" pitchFamily="49" charset="0"/>
                <a:cs typeface="Consolas" panose="020B0609020204030204" pitchFamily="49" charset="0"/>
              </a:rPr>
              <a:t>        </a:t>
            </a:r>
            <a:r>
              <a:rPr lang="en-US" sz="800" dirty="0" err="1">
                <a:solidFill>
                  <a:srgbClr val="FFFFFF"/>
                </a:solidFill>
                <a:latin typeface="Consolas" panose="020B0609020204030204" pitchFamily="49" charset="0"/>
                <a:cs typeface="Consolas" panose="020B0609020204030204" pitchFamily="49" charset="0"/>
              </a:rPr>
              <a:t>var</a:t>
            </a:r>
            <a:r>
              <a:rPr lang="en-US" sz="800" dirty="0">
                <a:solidFill>
                  <a:srgbClr val="FFFFFF"/>
                </a:solidFill>
                <a:latin typeface="Consolas" panose="020B0609020204030204" pitchFamily="49" charset="0"/>
                <a:cs typeface="Consolas" panose="020B0609020204030204" pitchFamily="49" charset="0"/>
              </a:rPr>
              <a:t> </a:t>
            </a:r>
          </a:p>
          <a:p>
            <a:pPr>
              <a:defRPr/>
            </a:pPr>
            <a:r>
              <a:rPr lang="en-US" sz="800" dirty="0">
                <a:solidFill>
                  <a:srgbClr val="FFFFFF"/>
                </a:solidFill>
                <a:latin typeface="Consolas" panose="020B0609020204030204" pitchFamily="49" charset="0"/>
                <a:cs typeface="Consolas" panose="020B0609020204030204" pitchFamily="49" charset="0"/>
              </a:rPr>
              <a:t>        sheet, </a:t>
            </a:r>
            <a:r>
              <a:rPr lang="en-US" sz="800" dirty="0" err="1">
                <a:solidFill>
                  <a:srgbClr val="FFFFFF"/>
                </a:solidFill>
                <a:latin typeface="Consolas" panose="020B0609020204030204" pitchFamily="49" charset="0"/>
                <a:cs typeface="Consolas" panose="020B0609020204030204" pitchFamily="49" charset="0"/>
              </a:rPr>
              <a:t>bool</a:t>
            </a:r>
            <a:r>
              <a:rPr lang="en-US" sz="800" dirty="0">
                <a:solidFill>
                  <a:srgbClr val="FFFFFF"/>
                </a:solidFill>
                <a:latin typeface="Consolas" panose="020B0609020204030204" pitchFamily="49" charset="0"/>
                <a:cs typeface="Consolas" panose="020B0609020204030204" pitchFamily="49" charset="0"/>
              </a:rPr>
              <a:t>,</a:t>
            </a:r>
          </a:p>
          <a:p>
            <a:pPr>
              <a:defRPr/>
            </a:pPr>
            <a:r>
              <a:rPr lang="en-US" sz="800" dirty="0">
                <a:solidFill>
                  <a:srgbClr val="FFFFFF"/>
                </a:solidFill>
                <a:latin typeface="Consolas" panose="020B0609020204030204" pitchFamily="49" charset="0"/>
                <a:cs typeface="Consolas" panose="020B0609020204030204" pitchFamily="49" charset="0"/>
              </a:rPr>
              <a:t>        head = </a:t>
            </a:r>
            <a:r>
              <a:rPr lang="en-US" sz="800" dirty="0" err="1">
                <a:solidFill>
                  <a:srgbClr val="FFFFFF"/>
                </a:solidFill>
                <a:latin typeface="Consolas" panose="020B0609020204030204" pitchFamily="49" charset="0"/>
                <a:cs typeface="Consolas" panose="020B0609020204030204" pitchFamily="49" charset="0"/>
              </a:rPr>
              <a:t>docHead</a:t>
            </a:r>
            <a:r>
              <a:rPr lang="en-US" sz="800" dirty="0">
                <a:solidFill>
                  <a:srgbClr val="FFFFFF"/>
                </a:solidFill>
                <a:latin typeface="Consolas" panose="020B0609020204030204" pitchFamily="49" charset="0"/>
                <a:cs typeface="Consolas" panose="020B0609020204030204" pitchFamily="49" charset="0"/>
              </a:rPr>
              <a:t> || </a:t>
            </a:r>
            <a:r>
              <a:rPr lang="en-US" sz="800" dirty="0" err="1">
                <a:solidFill>
                  <a:srgbClr val="FFFFFF"/>
                </a:solidFill>
                <a:latin typeface="Consolas" panose="020B0609020204030204" pitchFamily="49" charset="0"/>
                <a:cs typeface="Consolas" panose="020B0609020204030204" pitchFamily="49" charset="0"/>
              </a:rPr>
              <a:t>docElement</a:t>
            </a:r>
            <a:r>
              <a:rPr lang="en-US" sz="800" dirty="0">
                <a:solidFill>
                  <a:srgbClr val="FFFFFF"/>
                </a:solidFill>
                <a:latin typeface="Consolas" panose="020B0609020204030204" pitchFamily="49" charset="0"/>
                <a:cs typeface="Consolas" panose="020B0609020204030204" pitchFamily="49" charset="0"/>
              </a:rPr>
              <a:t>,</a:t>
            </a:r>
          </a:p>
          <a:p>
            <a:pPr>
              <a:defRPr/>
            </a:pPr>
            <a:r>
              <a:rPr lang="en-US" sz="800" dirty="0">
                <a:solidFill>
                  <a:srgbClr val="FFFFFF"/>
                </a:solidFill>
                <a:latin typeface="Consolas" panose="020B0609020204030204" pitchFamily="49" charset="0"/>
                <a:cs typeface="Consolas" panose="020B0609020204030204" pitchFamily="49" charset="0"/>
              </a:rPr>
              <a:t>        style = </a:t>
            </a:r>
            <a:r>
              <a:rPr lang="en-US" sz="800" dirty="0" err="1">
                <a:solidFill>
                  <a:srgbClr val="FFFFFF"/>
                </a:solidFill>
                <a:latin typeface="Consolas" panose="020B0609020204030204" pitchFamily="49" charset="0"/>
                <a:cs typeface="Consolas" panose="020B0609020204030204" pitchFamily="49" charset="0"/>
              </a:rPr>
              <a:t>document.createElement</a:t>
            </a:r>
            <a:r>
              <a:rPr lang="en-US" sz="800" dirty="0">
                <a:solidFill>
                  <a:srgbClr val="FFFFFF"/>
                </a:solidFill>
                <a:latin typeface="Consolas" panose="020B0609020204030204" pitchFamily="49" charset="0"/>
                <a:cs typeface="Consolas" panose="020B0609020204030204" pitchFamily="49" charset="0"/>
              </a:rPr>
              <a:t>("style"),</a:t>
            </a:r>
          </a:p>
          <a:p>
            <a:pPr>
              <a:defRPr/>
            </a:pPr>
            <a:r>
              <a:rPr lang="en-US" sz="800" dirty="0">
                <a:solidFill>
                  <a:srgbClr val="FFFFFF"/>
                </a:solidFill>
                <a:latin typeface="Consolas" panose="020B0609020204030204" pitchFamily="49" charset="0"/>
                <a:cs typeface="Consolas" panose="020B0609020204030204" pitchFamily="49" charset="0"/>
              </a:rPr>
              <a:t>        </a:t>
            </a:r>
            <a:r>
              <a:rPr lang="en-US" sz="800" dirty="0" err="1">
                <a:solidFill>
                  <a:srgbClr val="FFFFFF"/>
                </a:solidFill>
                <a:latin typeface="Consolas" panose="020B0609020204030204" pitchFamily="49" charset="0"/>
                <a:cs typeface="Consolas" panose="020B0609020204030204" pitchFamily="49" charset="0"/>
              </a:rPr>
              <a:t>impl</a:t>
            </a:r>
            <a:r>
              <a:rPr lang="en-US" sz="800" dirty="0">
                <a:solidFill>
                  <a:srgbClr val="FFFFFF"/>
                </a:solidFill>
                <a:latin typeface="Consolas" panose="020B0609020204030204" pitchFamily="49" charset="0"/>
                <a:cs typeface="Consolas" panose="020B0609020204030204" pitchFamily="49" charset="0"/>
              </a:rPr>
              <a:t> = </a:t>
            </a:r>
            <a:r>
              <a:rPr lang="en-US" sz="800" dirty="0" err="1">
                <a:solidFill>
                  <a:srgbClr val="FFFFFF"/>
                </a:solidFill>
                <a:latin typeface="Consolas" panose="020B0609020204030204" pitchFamily="49" charset="0"/>
                <a:cs typeface="Consolas" panose="020B0609020204030204" pitchFamily="49" charset="0"/>
              </a:rPr>
              <a:t>document.implementation</a:t>
            </a:r>
            <a:r>
              <a:rPr lang="en-US" sz="800" dirty="0">
                <a:solidFill>
                  <a:srgbClr val="FFFFFF"/>
                </a:solidFill>
                <a:latin typeface="Consolas" panose="020B0609020204030204" pitchFamily="49" charset="0"/>
                <a:cs typeface="Consolas" panose="020B0609020204030204" pitchFamily="49" charset="0"/>
              </a:rPr>
              <a:t> || { </a:t>
            </a:r>
            <a:r>
              <a:rPr lang="en-US" sz="800" dirty="0" err="1">
                <a:solidFill>
                  <a:srgbClr val="FFFFFF"/>
                </a:solidFill>
                <a:latin typeface="Consolas" panose="020B0609020204030204" pitchFamily="49" charset="0"/>
                <a:cs typeface="Consolas" panose="020B0609020204030204" pitchFamily="49" charset="0"/>
              </a:rPr>
              <a:t>hasFeature</a:t>
            </a:r>
            <a:r>
              <a:rPr lang="en-US" sz="800" dirty="0">
                <a:solidFill>
                  <a:srgbClr val="FFFFFF"/>
                </a:solidFill>
                <a:latin typeface="Consolas" panose="020B0609020204030204" pitchFamily="49" charset="0"/>
                <a:cs typeface="Consolas" panose="020B0609020204030204" pitchFamily="49" charset="0"/>
              </a:rPr>
              <a:t>: function() { return false; } };</a:t>
            </a:r>
          </a:p>
          <a:p>
            <a:pPr>
              <a:defRPr/>
            </a:pPr>
            <a:r>
              <a:rPr lang="en-US" sz="800" dirty="0">
                <a:solidFill>
                  <a:srgbClr val="FFFFFF"/>
                </a:solidFill>
                <a:latin typeface="Consolas" panose="020B0609020204030204" pitchFamily="49" charset="0"/>
                <a:cs typeface="Consolas" panose="020B0609020204030204" pitchFamily="49" charset="0"/>
              </a:rPr>
              <a:t>        </a:t>
            </a:r>
          </a:p>
          <a:p>
            <a:pPr>
              <a:defRPr/>
            </a:pPr>
            <a:r>
              <a:rPr lang="en-US" sz="800" dirty="0">
                <a:solidFill>
                  <a:srgbClr val="FFFFFF"/>
                </a:solidFill>
                <a:latin typeface="Consolas" panose="020B0609020204030204" pitchFamily="49" charset="0"/>
                <a:cs typeface="Consolas" panose="020B0609020204030204" pitchFamily="49" charset="0"/>
              </a:rPr>
              <a:t>        </a:t>
            </a:r>
            <a:r>
              <a:rPr lang="en-US" sz="800" dirty="0" err="1">
                <a:solidFill>
                  <a:srgbClr val="FFFFFF"/>
                </a:solidFill>
                <a:latin typeface="Consolas" panose="020B0609020204030204" pitchFamily="49" charset="0"/>
                <a:cs typeface="Consolas" panose="020B0609020204030204" pitchFamily="49" charset="0"/>
              </a:rPr>
              <a:t>style.type</a:t>
            </a:r>
            <a:r>
              <a:rPr lang="en-US" sz="800" dirty="0">
                <a:solidFill>
                  <a:srgbClr val="FFFFFF"/>
                </a:solidFill>
                <a:latin typeface="Consolas" panose="020B0609020204030204" pitchFamily="49" charset="0"/>
                <a:cs typeface="Consolas" panose="020B0609020204030204" pitchFamily="49" charset="0"/>
              </a:rPr>
              <a:t> = 'text/</a:t>
            </a:r>
            <a:r>
              <a:rPr lang="en-US" sz="800" dirty="0" err="1">
                <a:solidFill>
                  <a:srgbClr val="FFFFFF"/>
                </a:solidFill>
                <a:latin typeface="Consolas" panose="020B0609020204030204" pitchFamily="49" charset="0"/>
                <a:cs typeface="Consolas" panose="020B0609020204030204" pitchFamily="49" charset="0"/>
              </a:rPr>
              <a:t>css</a:t>
            </a:r>
            <a:r>
              <a:rPr lang="en-US" sz="800" dirty="0">
                <a:solidFill>
                  <a:srgbClr val="FFFFFF"/>
                </a:solidFill>
                <a:latin typeface="Consolas" panose="020B0609020204030204" pitchFamily="49" charset="0"/>
                <a:cs typeface="Consolas" panose="020B0609020204030204" pitchFamily="49" charset="0"/>
              </a:rPr>
              <a:t>';</a:t>
            </a:r>
          </a:p>
          <a:p>
            <a:pPr>
              <a:defRPr/>
            </a:pPr>
            <a:r>
              <a:rPr lang="en-US" sz="800" dirty="0">
                <a:solidFill>
                  <a:srgbClr val="FFFFFF"/>
                </a:solidFill>
                <a:latin typeface="Consolas" panose="020B0609020204030204" pitchFamily="49" charset="0"/>
                <a:cs typeface="Consolas" panose="020B0609020204030204" pitchFamily="49" charset="0"/>
              </a:rPr>
              <a:t>        </a:t>
            </a:r>
            <a:r>
              <a:rPr lang="en-US" sz="800" dirty="0" err="1">
                <a:solidFill>
                  <a:srgbClr val="FFFFFF"/>
                </a:solidFill>
                <a:latin typeface="Consolas" panose="020B0609020204030204" pitchFamily="49" charset="0"/>
                <a:cs typeface="Consolas" panose="020B0609020204030204" pitchFamily="49" charset="0"/>
              </a:rPr>
              <a:t>head.insertBefore</a:t>
            </a:r>
            <a:r>
              <a:rPr lang="en-US" sz="800" dirty="0">
                <a:solidFill>
                  <a:srgbClr val="FFFFFF"/>
                </a:solidFill>
                <a:latin typeface="Consolas" panose="020B0609020204030204" pitchFamily="49" charset="0"/>
                <a:cs typeface="Consolas" panose="020B0609020204030204" pitchFamily="49" charset="0"/>
              </a:rPr>
              <a:t>(style, </a:t>
            </a:r>
            <a:r>
              <a:rPr lang="en-US" sz="800" dirty="0" err="1">
                <a:solidFill>
                  <a:srgbClr val="FFFFFF"/>
                </a:solidFill>
                <a:latin typeface="Consolas" panose="020B0609020204030204" pitchFamily="49" charset="0"/>
                <a:cs typeface="Consolas" panose="020B0609020204030204" pitchFamily="49" charset="0"/>
              </a:rPr>
              <a:t>head.firstChild</a:t>
            </a:r>
            <a:r>
              <a:rPr lang="en-US" sz="800" dirty="0">
                <a:solidFill>
                  <a:srgbClr val="FFFFFF"/>
                </a:solidFill>
                <a:latin typeface="Consolas" panose="020B0609020204030204" pitchFamily="49" charset="0"/>
                <a:cs typeface="Consolas" panose="020B0609020204030204" pitchFamily="49" charset="0"/>
              </a:rPr>
              <a:t>);</a:t>
            </a:r>
          </a:p>
          <a:p>
            <a:pPr>
              <a:defRPr/>
            </a:pPr>
            <a:r>
              <a:rPr lang="en-US" sz="800" dirty="0">
                <a:solidFill>
                  <a:srgbClr val="FFFFFF"/>
                </a:solidFill>
                <a:latin typeface="Consolas" panose="020B0609020204030204" pitchFamily="49" charset="0"/>
                <a:cs typeface="Consolas" panose="020B0609020204030204" pitchFamily="49" charset="0"/>
              </a:rPr>
              <a:t>        sheet = </a:t>
            </a:r>
            <a:r>
              <a:rPr lang="en-US" sz="800" dirty="0" err="1">
                <a:solidFill>
                  <a:srgbClr val="FFFFFF"/>
                </a:solidFill>
                <a:latin typeface="Consolas" panose="020B0609020204030204" pitchFamily="49" charset="0"/>
                <a:cs typeface="Consolas" panose="020B0609020204030204" pitchFamily="49" charset="0"/>
              </a:rPr>
              <a:t>style.sheet</a:t>
            </a:r>
            <a:r>
              <a:rPr lang="en-US" sz="800" dirty="0">
                <a:solidFill>
                  <a:srgbClr val="FFFFFF"/>
                </a:solidFill>
                <a:latin typeface="Consolas" panose="020B0609020204030204" pitchFamily="49" charset="0"/>
                <a:cs typeface="Consolas" panose="020B0609020204030204" pitchFamily="49" charset="0"/>
              </a:rPr>
              <a:t> || </a:t>
            </a:r>
            <a:r>
              <a:rPr lang="en-US" sz="800" dirty="0" err="1">
                <a:solidFill>
                  <a:srgbClr val="FFFFFF"/>
                </a:solidFill>
                <a:latin typeface="Consolas" panose="020B0609020204030204" pitchFamily="49" charset="0"/>
                <a:cs typeface="Consolas" panose="020B0609020204030204" pitchFamily="49" charset="0"/>
              </a:rPr>
              <a:t>style.styleSheet</a:t>
            </a:r>
            <a:r>
              <a:rPr lang="en-US" sz="800" dirty="0">
                <a:solidFill>
                  <a:srgbClr val="FFFFFF"/>
                </a:solidFill>
                <a:latin typeface="Consolas" panose="020B0609020204030204" pitchFamily="49" charset="0"/>
                <a:cs typeface="Consolas" panose="020B0609020204030204" pitchFamily="49" charset="0"/>
              </a:rPr>
              <a:t>;</a:t>
            </a:r>
          </a:p>
          <a:p>
            <a:pPr>
              <a:defRPr/>
            </a:pPr>
            <a:endParaRPr lang="en-US" sz="800" dirty="0">
              <a:solidFill>
                <a:srgbClr val="FFFFFF"/>
              </a:solidFill>
              <a:latin typeface="Consolas" panose="020B0609020204030204" pitchFamily="49" charset="0"/>
              <a:cs typeface="Consolas" panose="020B0609020204030204" pitchFamily="49" charset="0"/>
            </a:endParaRPr>
          </a:p>
          <a:p>
            <a:pPr>
              <a:defRPr/>
            </a:pPr>
            <a:r>
              <a:rPr lang="en-US" sz="800" dirty="0">
                <a:solidFill>
                  <a:srgbClr val="FFFFFF"/>
                </a:solidFill>
                <a:latin typeface="Consolas" panose="020B0609020204030204" pitchFamily="49" charset="0"/>
                <a:cs typeface="Consolas" panose="020B0609020204030204" pitchFamily="49" charset="0"/>
              </a:rPr>
              <a:t>        </a:t>
            </a:r>
            <a:r>
              <a:rPr lang="en-US" sz="800" dirty="0" err="1">
                <a:solidFill>
                  <a:srgbClr val="FFFFFF"/>
                </a:solidFill>
                <a:latin typeface="Consolas" panose="020B0609020204030204" pitchFamily="49" charset="0"/>
                <a:cs typeface="Consolas" panose="020B0609020204030204" pitchFamily="49" charset="0"/>
              </a:rPr>
              <a:t>var</a:t>
            </a:r>
            <a:r>
              <a:rPr lang="en-US" sz="800" dirty="0">
                <a:solidFill>
                  <a:srgbClr val="FFFFFF"/>
                </a:solidFill>
                <a:latin typeface="Consolas" panose="020B0609020204030204" pitchFamily="49" charset="0"/>
                <a:cs typeface="Consolas" panose="020B0609020204030204" pitchFamily="49" charset="0"/>
              </a:rPr>
              <a:t> </a:t>
            </a:r>
            <a:r>
              <a:rPr lang="en-US" sz="800" dirty="0" err="1">
                <a:solidFill>
                  <a:srgbClr val="FFFFFF"/>
                </a:solidFill>
                <a:latin typeface="Consolas" panose="020B0609020204030204" pitchFamily="49" charset="0"/>
                <a:cs typeface="Consolas" panose="020B0609020204030204" pitchFamily="49" charset="0"/>
              </a:rPr>
              <a:t>supportAtRule</a:t>
            </a:r>
            <a:r>
              <a:rPr lang="en-US" sz="800" dirty="0">
                <a:solidFill>
                  <a:srgbClr val="FFFFFF"/>
                </a:solidFill>
                <a:latin typeface="Consolas" panose="020B0609020204030204" pitchFamily="49" charset="0"/>
                <a:cs typeface="Consolas" panose="020B0609020204030204" pitchFamily="49" charset="0"/>
              </a:rPr>
              <a:t> = </a:t>
            </a:r>
            <a:r>
              <a:rPr lang="en-US" sz="800" dirty="0" err="1">
                <a:solidFill>
                  <a:srgbClr val="FFFFFF"/>
                </a:solidFill>
                <a:latin typeface="Consolas" panose="020B0609020204030204" pitchFamily="49" charset="0"/>
                <a:cs typeface="Consolas" panose="020B0609020204030204" pitchFamily="49" charset="0"/>
              </a:rPr>
              <a:t>impl.hasFeature</a:t>
            </a:r>
            <a:r>
              <a:rPr lang="en-US" sz="800" dirty="0">
                <a:solidFill>
                  <a:srgbClr val="FFFFFF"/>
                </a:solidFill>
                <a:latin typeface="Consolas" panose="020B0609020204030204" pitchFamily="49" charset="0"/>
                <a:cs typeface="Consolas" panose="020B0609020204030204" pitchFamily="49" charset="0"/>
              </a:rPr>
              <a:t>('CSS2', '') ?</a:t>
            </a:r>
          </a:p>
          <a:p>
            <a:pPr>
              <a:defRPr/>
            </a:pPr>
            <a:r>
              <a:rPr lang="en-US" sz="800" dirty="0">
                <a:solidFill>
                  <a:srgbClr val="FFFFFF"/>
                </a:solidFill>
                <a:latin typeface="Consolas" panose="020B0609020204030204" pitchFamily="49" charset="0"/>
                <a:cs typeface="Consolas" panose="020B0609020204030204" pitchFamily="49" charset="0"/>
              </a:rPr>
              <a:t>                function(rule) {</a:t>
            </a:r>
          </a:p>
          <a:p>
            <a:pPr>
              <a:defRPr/>
            </a:pPr>
            <a:r>
              <a:rPr lang="en-US" sz="800" dirty="0">
                <a:solidFill>
                  <a:srgbClr val="FFFFFF"/>
                </a:solidFill>
                <a:latin typeface="Consolas" panose="020B0609020204030204" pitchFamily="49" charset="0"/>
                <a:cs typeface="Consolas" panose="020B0609020204030204" pitchFamily="49" charset="0"/>
              </a:rPr>
              <a:t>                    if (!(sheet &amp;&amp; rule)) return false;</a:t>
            </a:r>
          </a:p>
          <a:p>
            <a:pPr>
              <a:defRPr/>
            </a:pPr>
            <a:r>
              <a:rPr lang="en-US" sz="800" dirty="0">
                <a:solidFill>
                  <a:srgbClr val="FFFFFF"/>
                </a:solidFill>
                <a:latin typeface="Consolas" panose="020B0609020204030204" pitchFamily="49" charset="0"/>
                <a:cs typeface="Consolas" panose="020B0609020204030204" pitchFamily="49" charset="0"/>
              </a:rPr>
              <a:t>                    </a:t>
            </a:r>
            <a:r>
              <a:rPr lang="en-US" sz="800" dirty="0" err="1">
                <a:solidFill>
                  <a:srgbClr val="FFFFFF"/>
                </a:solidFill>
                <a:latin typeface="Consolas" panose="020B0609020204030204" pitchFamily="49" charset="0"/>
                <a:cs typeface="Consolas" panose="020B0609020204030204" pitchFamily="49" charset="0"/>
              </a:rPr>
              <a:t>var</a:t>
            </a:r>
            <a:r>
              <a:rPr lang="en-US" sz="800" dirty="0">
                <a:solidFill>
                  <a:srgbClr val="FFFFFF"/>
                </a:solidFill>
                <a:latin typeface="Consolas" panose="020B0609020204030204" pitchFamily="49" charset="0"/>
                <a:cs typeface="Consolas" panose="020B0609020204030204" pitchFamily="49" charset="0"/>
              </a:rPr>
              <a:t> result = false;</a:t>
            </a:r>
          </a:p>
          <a:p>
            <a:pPr>
              <a:defRPr/>
            </a:pPr>
            <a:r>
              <a:rPr lang="en-US" sz="800" dirty="0">
                <a:solidFill>
                  <a:srgbClr val="FFFFFF"/>
                </a:solidFill>
                <a:latin typeface="Consolas" panose="020B0609020204030204" pitchFamily="49" charset="0"/>
                <a:cs typeface="Consolas" panose="020B0609020204030204" pitchFamily="49" charset="0"/>
              </a:rPr>
              <a:t>                    try {</a:t>
            </a:r>
          </a:p>
          <a:p>
            <a:pPr>
              <a:defRPr/>
            </a:pPr>
            <a:r>
              <a:rPr lang="en-US" sz="800" dirty="0">
                <a:solidFill>
                  <a:srgbClr val="FFFFFF"/>
                </a:solidFill>
                <a:latin typeface="Consolas" panose="020B0609020204030204" pitchFamily="49" charset="0"/>
                <a:cs typeface="Consolas" panose="020B0609020204030204" pitchFamily="49" charset="0"/>
              </a:rPr>
              <a:t>                        </a:t>
            </a:r>
            <a:r>
              <a:rPr lang="en-US" sz="800" dirty="0" err="1">
                <a:solidFill>
                  <a:srgbClr val="FFFFFF"/>
                </a:solidFill>
                <a:latin typeface="Consolas" panose="020B0609020204030204" pitchFamily="49" charset="0"/>
                <a:cs typeface="Consolas" panose="020B0609020204030204" pitchFamily="49" charset="0"/>
              </a:rPr>
              <a:t>sheet.insertRule</a:t>
            </a:r>
            <a:r>
              <a:rPr lang="en-US" sz="800" dirty="0">
                <a:solidFill>
                  <a:srgbClr val="FFFFFF"/>
                </a:solidFill>
                <a:latin typeface="Consolas" panose="020B0609020204030204" pitchFamily="49" charset="0"/>
                <a:cs typeface="Consolas" panose="020B0609020204030204" pitchFamily="49" charset="0"/>
              </a:rPr>
              <a:t>(rule, 0);</a:t>
            </a:r>
          </a:p>
          <a:p>
            <a:pPr>
              <a:defRPr/>
            </a:pPr>
            <a:r>
              <a:rPr lang="en-US" sz="800" dirty="0">
                <a:solidFill>
                  <a:srgbClr val="FFFFFF"/>
                </a:solidFill>
                <a:latin typeface="Consolas" panose="020B0609020204030204" pitchFamily="49" charset="0"/>
                <a:cs typeface="Consolas" panose="020B0609020204030204" pitchFamily="49" charset="0"/>
              </a:rPr>
              <a:t>                        result = (/</a:t>
            </a:r>
            <a:r>
              <a:rPr lang="en-US" sz="800" dirty="0" err="1">
                <a:solidFill>
                  <a:srgbClr val="FFFFFF"/>
                </a:solidFill>
                <a:latin typeface="Consolas" panose="020B0609020204030204" pitchFamily="49" charset="0"/>
                <a:cs typeface="Consolas" panose="020B0609020204030204" pitchFamily="49" charset="0"/>
              </a:rPr>
              <a:t>src</a:t>
            </a:r>
            <a:r>
              <a:rPr lang="en-US" sz="800" dirty="0">
                <a:solidFill>
                  <a:srgbClr val="FFFFFF"/>
                </a:solidFill>
                <a:latin typeface="Consolas" panose="020B0609020204030204" pitchFamily="49" charset="0"/>
                <a:cs typeface="Consolas" panose="020B0609020204030204" pitchFamily="49" charset="0"/>
              </a:rPr>
              <a:t>/i).test(</a:t>
            </a:r>
            <a:r>
              <a:rPr lang="en-US" sz="800" dirty="0" err="1">
                <a:solidFill>
                  <a:srgbClr val="FFFFFF"/>
                </a:solidFill>
                <a:latin typeface="Consolas" panose="020B0609020204030204" pitchFamily="49" charset="0"/>
                <a:cs typeface="Consolas" panose="020B0609020204030204" pitchFamily="49" charset="0"/>
              </a:rPr>
              <a:t>sheet.cssRules</a:t>
            </a:r>
            <a:r>
              <a:rPr lang="en-US" sz="800" dirty="0">
                <a:solidFill>
                  <a:srgbClr val="FFFFFF"/>
                </a:solidFill>
                <a:latin typeface="Consolas" panose="020B0609020204030204" pitchFamily="49" charset="0"/>
                <a:cs typeface="Consolas" panose="020B0609020204030204" pitchFamily="49" charset="0"/>
              </a:rPr>
              <a:t>[0].</a:t>
            </a:r>
            <a:r>
              <a:rPr lang="en-US" sz="800" dirty="0" err="1">
                <a:solidFill>
                  <a:srgbClr val="FFFFFF"/>
                </a:solidFill>
                <a:latin typeface="Consolas" panose="020B0609020204030204" pitchFamily="49" charset="0"/>
                <a:cs typeface="Consolas" panose="020B0609020204030204" pitchFamily="49" charset="0"/>
              </a:rPr>
              <a:t>cssText</a:t>
            </a:r>
            <a:r>
              <a:rPr lang="en-US" sz="800" dirty="0">
                <a:solidFill>
                  <a:srgbClr val="FFFFFF"/>
                </a:solidFill>
                <a:latin typeface="Consolas" panose="020B0609020204030204" pitchFamily="49" charset="0"/>
                <a:cs typeface="Consolas" panose="020B0609020204030204" pitchFamily="49" charset="0"/>
              </a:rPr>
              <a:t>);</a:t>
            </a:r>
          </a:p>
          <a:p>
            <a:pPr>
              <a:defRPr/>
            </a:pPr>
            <a:r>
              <a:rPr lang="en-US" sz="800" dirty="0">
                <a:solidFill>
                  <a:srgbClr val="FFFFFF"/>
                </a:solidFill>
                <a:latin typeface="Consolas" panose="020B0609020204030204" pitchFamily="49" charset="0"/>
                <a:cs typeface="Consolas" panose="020B0609020204030204" pitchFamily="49" charset="0"/>
              </a:rPr>
              <a:t>                        </a:t>
            </a:r>
            <a:r>
              <a:rPr lang="en-US" sz="800" dirty="0" err="1">
                <a:solidFill>
                  <a:srgbClr val="FFFFFF"/>
                </a:solidFill>
                <a:latin typeface="Consolas" panose="020B0609020204030204" pitchFamily="49" charset="0"/>
                <a:cs typeface="Consolas" panose="020B0609020204030204" pitchFamily="49" charset="0"/>
              </a:rPr>
              <a:t>sheet.deleteRule</a:t>
            </a:r>
            <a:r>
              <a:rPr lang="en-US" sz="800" dirty="0">
                <a:solidFill>
                  <a:srgbClr val="FFFFFF"/>
                </a:solidFill>
                <a:latin typeface="Consolas" panose="020B0609020204030204" pitchFamily="49" charset="0"/>
                <a:cs typeface="Consolas" panose="020B0609020204030204" pitchFamily="49" charset="0"/>
              </a:rPr>
              <a:t>(</a:t>
            </a:r>
            <a:r>
              <a:rPr lang="en-US" sz="800" dirty="0" err="1">
                <a:solidFill>
                  <a:srgbClr val="FFFFFF"/>
                </a:solidFill>
                <a:latin typeface="Consolas" panose="020B0609020204030204" pitchFamily="49" charset="0"/>
                <a:cs typeface="Consolas" panose="020B0609020204030204" pitchFamily="49" charset="0"/>
              </a:rPr>
              <a:t>sheet.cssRules.length</a:t>
            </a:r>
            <a:r>
              <a:rPr lang="en-US" sz="800" dirty="0">
                <a:solidFill>
                  <a:srgbClr val="FFFFFF"/>
                </a:solidFill>
                <a:latin typeface="Consolas" panose="020B0609020204030204" pitchFamily="49" charset="0"/>
                <a:cs typeface="Consolas" panose="020B0609020204030204" pitchFamily="49" charset="0"/>
              </a:rPr>
              <a:t> - 1);</a:t>
            </a:r>
          </a:p>
          <a:p>
            <a:pPr>
              <a:defRPr/>
            </a:pPr>
            <a:r>
              <a:rPr lang="en-US" sz="800" dirty="0">
                <a:solidFill>
                  <a:srgbClr val="FFFFFF"/>
                </a:solidFill>
                <a:latin typeface="Consolas" panose="020B0609020204030204" pitchFamily="49" charset="0"/>
                <a:cs typeface="Consolas" panose="020B0609020204030204" pitchFamily="49" charset="0"/>
              </a:rPr>
              <a:t>                    } catch(e) { }</a:t>
            </a:r>
          </a:p>
          <a:p>
            <a:pPr>
              <a:defRPr/>
            </a:pPr>
            <a:r>
              <a:rPr lang="en-US" sz="800" dirty="0">
                <a:solidFill>
                  <a:srgbClr val="FFFFFF"/>
                </a:solidFill>
                <a:latin typeface="Consolas" panose="020B0609020204030204" pitchFamily="49" charset="0"/>
                <a:cs typeface="Consolas" panose="020B0609020204030204" pitchFamily="49" charset="0"/>
              </a:rPr>
              <a:t>                    return result;</a:t>
            </a:r>
          </a:p>
          <a:p>
            <a:pPr>
              <a:defRPr/>
            </a:pPr>
            <a:r>
              <a:rPr lang="en-US" sz="800" dirty="0">
                <a:solidFill>
                  <a:srgbClr val="FFFFFF"/>
                </a:solidFill>
                <a:latin typeface="Consolas" panose="020B0609020204030204" pitchFamily="49" charset="0"/>
                <a:cs typeface="Consolas" panose="020B0609020204030204" pitchFamily="49" charset="0"/>
              </a:rPr>
              <a:t>                } :</a:t>
            </a:r>
          </a:p>
          <a:p>
            <a:pPr>
              <a:defRPr/>
            </a:pPr>
            <a:r>
              <a:rPr lang="en-US" sz="800" dirty="0">
                <a:solidFill>
                  <a:srgbClr val="FFFFFF"/>
                </a:solidFill>
                <a:latin typeface="Consolas" panose="020B0609020204030204" pitchFamily="49" charset="0"/>
                <a:cs typeface="Consolas" panose="020B0609020204030204" pitchFamily="49" charset="0"/>
              </a:rPr>
              <a:t>                function(rule) {</a:t>
            </a:r>
          </a:p>
          <a:p>
            <a:pPr>
              <a:defRPr/>
            </a:pPr>
            <a:r>
              <a:rPr lang="en-US" sz="800" dirty="0">
                <a:solidFill>
                  <a:srgbClr val="FFFFFF"/>
                </a:solidFill>
                <a:latin typeface="Consolas" panose="020B0609020204030204" pitchFamily="49" charset="0"/>
                <a:cs typeface="Consolas" panose="020B0609020204030204" pitchFamily="49" charset="0"/>
              </a:rPr>
              <a:t>                    if (!(sheet &amp;&amp; rule)) return false;</a:t>
            </a:r>
          </a:p>
          <a:p>
            <a:pPr>
              <a:defRPr/>
            </a:pPr>
            <a:r>
              <a:rPr lang="en-US" sz="800" dirty="0">
                <a:solidFill>
                  <a:srgbClr val="FFFFFF"/>
                </a:solidFill>
                <a:latin typeface="Consolas" panose="020B0609020204030204" pitchFamily="49" charset="0"/>
                <a:cs typeface="Consolas" panose="020B0609020204030204" pitchFamily="49" charset="0"/>
              </a:rPr>
              <a:t>                    </a:t>
            </a:r>
            <a:r>
              <a:rPr lang="en-US" sz="800" dirty="0" err="1">
                <a:solidFill>
                  <a:srgbClr val="FFFFFF"/>
                </a:solidFill>
                <a:latin typeface="Consolas" panose="020B0609020204030204" pitchFamily="49" charset="0"/>
                <a:cs typeface="Consolas" panose="020B0609020204030204" pitchFamily="49" charset="0"/>
              </a:rPr>
              <a:t>sheet.cssText</a:t>
            </a:r>
            <a:r>
              <a:rPr lang="en-US" sz="800" dirty="0">
                <a:solidFill>
                  <a:srgbClr val="FFFFFF"/>
                </a:solidFill>
                <a:latin typeface="Consolas" panose="020B0609020204030204" pitchFamily="49" charset="0"/>
                <a:cs typeface="Consolas" panose="020B0609020204030204" pitchFamily="49" charset="0"/>
              </a:rPr>
              <a:t> = rule;</a:t>
            </a:r>
          </a:p>
          <a:p>
            <a:pPr>
              <a:defRPr/>
            </a:pPr>
            <a:r>
              <a:rPr lang="en-US" sz="800" dirty="0">
                <a:solidFill>
                  <a:srgbClr val="FFFFFF"/>
                </a:solidFill>
                <a:latin typeface="Consolas" panose="020B0609020204030204" pitchFamily="49" charset="0"/>
                <a:cs typeface="Consolas" panose="020B0609020204030204" pitchFamily="49" charset="0"/>
              </a:rPr>
              <a:t>                    </a:t>
            </a:r>
          </a:p>
          <a:p>
            <a:pPr>
              <a:defRPr/>
            </a:pPr>
            <a:r>
              <a:rPr lang="en-US" sz="800" dirty="0">
                <a:solidFill>
                  <a:srgbClr val="FFFFFF"/>
                </a:solidFill>
                <a:latin typeface="Consolas" panose="020B0609020204030204" pitchFamily="49" charset="0"/>
                <a:cs typeface="Consolas" panose="020B0609020204030204" pitchFamily="49" charset="0"/>
              </a:rPr>
              <a:t>                    return </a:t>
            </a:r>
            <a:r>
              <a:rPr lang="en-US" sz="800" dirty="0" err="1">
                <a:solidFill>
                  <a:srgbClr val="FFFFFF"/>
                </a:solidFill>
                <a:latin typeface="Consolas" panose="020B0609020204030204" pitchFamily="49" charset="0"/>
                <a:cs typeface="Consolas" panose="020B0609020204030204" pitchFamily="49" charset="0"/>
              </a:rPr>
              <a:t>sheet.cssText.length</a:t>
            </a:r>
            <a:r>
              <a:rPr lang="en-US" sz="800" dirty="0">
                <a:solidFill>
                  <a:srgbClr val="FFFFFF"/>
                </a:solidFill>
                <a:latin typeface="Consolas" panose="020B0609020204030204" pitchFamily="49" charset="0"/>
                <a:cs typeface="Consolas" panose="020B0609020204030204" pitchFamily="49" charset="0"/>
              </a:rPr>
              <a:t> !== 0 &amp;&amp; (/</a:t>
            </a:r>
            <a:r>
              <a:rPr lang="en-US" sz="800" dirty="0" err="1">
                <a:solidFill>
                  <a:srgbClr val="FFFFFF"/>
                </a:solidFill>
                <a:latin typeface="Consolas" panose="020B0609020204030204" pitchFamily="49" charset="0"/>
                <a:cs typeface="Consolas" panose="020B0609020204030204" pitchFamily="49" charset="0"/>
              </a:rPr>
              <a:t>src</a:t>
            </a:r>
            <a:r>
              <a:rPr lang="en-US" sz="800" dirty="0">
                <a:solidFill>
                  <a:srgbClr val="FFFFFF"/>
                </a:solidFill>
                <a:latin typeface="Consolas" panose="020B0609020204030204" pitchFamily="49" charset="0"/>
                <a:cs typeface="Consolas" panose="020B0609020204030204" pitchFamily="49" charset="0"/>
              </a:rPr>
              <a:t>/i).test(</a:t>
            </a:r>
            <a:r>
              <a:rPr lang="en-US" sz="800" dirty="0" err="1">
                <a:solidFill>
                  <a:srgbClr val="FFFFFF"/>
                </a:solidFill>
                <a:latin typeface="Consolas" panose="020B0609020204030204" pitchFamily="49" charset="0"/>
                <a:cs typeface="Consolas" panose="020B0609020204030204" pitchFamily="49" charset="0"/>
              </a:rPr>
              <a:t>sheet.cssText</a:t>
            </a:r>
            <a:r>
              <a:rPr lang="en-US" sz="800" dirty="0">
                <a:solidFill>
                  <a:srgbClr val="FFFFFF"/>
                </a:solidFill>
                <a:latin typeface="Consolas" panose="020B0609020204030204" pitchFamily="49" charset="0"/>
                <a:cs typeface="Consolas" panose="020B0609020204030204" pitchFamily="49" charset="0"/>
              </a:rPr>
              <a:t>) &amp;&amp;</a:t>
            </a:r>
          </a:p>
          <a:p>
            <a:pPr>
              <a:defRPr/>
            </a:pPr>
            <a:r>
              <a:rPr lang="en-US" sz="800" dirty="0">
                <a:solidFill>
                  <a:srgbClr val="FFFFFF"/>
                </a:solidFill>
                <a:latin typeface="Consolas" panose="020B0609020204030204" pitchFamily="49" charset="0"/>
                <a:cs typeface="Consolas" panose="020B0609020204030204" pitchFamily="49" charset="0"/>
              </a:rPr>
              <a:t>                      </a:t>
            </a:r>
            <a:r>
              <a:rPr lang="en-US" sz="800" dirty="0" err="1">
                <a:solidFill>
                  <a:srgbClr val="FFFFFF"/>
                </a:solidFill>
                <a:latin typeface="Consolas" panose="020B0609020204030204" pitchFamily="49" charset="0"/>
                <a:cs typeface="Consolas" panose="020B0609020204030204" pitchFamily="49" charset="0"/>
              </a:rPr>
              <a:t>sheet.cssText</a:t>
            </a:r>
            <a:endParaRPr lang="en-US" sz="800" dirty="0">
              <a:solidFill>
                <a:srgbClr val="FFFFFF"/>
              </a:solidFill>
              <a:latin typeface="Consolas" panose="020B0609020204030204" pitchFamily="49" charset="0"/>
              <a:cs typeface="Consolas" panose="020B0609020204030204" pitchFamily="49" charset="0"/>
            </a:endParaRPr>
          </a:p>
          <a:p>
            <a:pPr>
              <a:defRPr/>
            </a:pPr>
            <a:r>
              <a:rPr lang="en-US" sz="800" dirty="0">
                <a:solidFill>
                  <a:srgbClr val="FFFFFF"/>
                </a:solidFill>
                <a:latin typeface="Consolas" panose="020B0609020204030204" pitchFamily="49" charset="0"/>
                <a:cs typeface="Consolas" panose="020B0609020204030204" pitchFamily="49" charset="0"/>
              </a:rPr>
              <a:t>                            .replace(/\r+|\n+/g, '')</a:t>
            </a:r>
          </a:p>
          <a:p>
            <a:pPr>
              <a:defRPr/>
            </a:pPr>
            <a:r>
              <a:rPr lang="en-US" sz="800" dirty="0">
                <a:solidFill>
                  <a:srgbClr val="FFFFFF"/>
                </a:solidFill>
                <a:latin typeface="Consolas" panose="020B0609020204030204" pitchFamily="49" charset="0"/>
                <a:cs typeface="Consolas" panose="020B0609020204030204" pitchFamily="49" charset="0"/>
              </a:rPr>
              <a:t>                            .</a:t>
            </a:r>
            <a:r>
              <a:rPr lang="en-US" sz="800" dirty="0" err="1">
                <a:solidFill>
                  <a:srgbClr val="FFFFFF"/>
                </a:solidFill>
                <a:latin typeface="Consolas" panose="020B0609020204030204" pitchFamily="49" charset="0"/>
                <a:cs typeface="Consolas" panose="020B0609020204030204" pitchFamily="49" charset="0"/>
              </a:rPr>
              <a:t>indexOf</a:t>
            </a:r>
            <a:r>
              <a:rPr lang="en-US" sz="800" dirty="0">
                <a:solidFill>
                  <a:srgbClr val="FFFFFF"/>
                </a:solidFill>
                <a:latin typeface="Consolas" panose="020B0609020204030204" pitchFamily="49" charset="0"/>
                <a:cs typeface="Consolas" panose="020B0609020204030204" pitchFamily="49" charset="0"/>
              </a:rPr>
              <a:t>(</a:t>
            </a:r>
            <a:r>
              <a:rPr lang="en-US" sz="800" dirty="0" err="1">
                <a:solidFill>
                  <a:srgbClr val="FFFFFF"/>
                </a:solidFill>
                <a:latin typeface="Consolas" panose="020B0609020204030204" pitchFamily="49" charset="0"/>
                <a:cs typeface="Consolas" panose="020B0609020204030204" pitchFamily="49" charset="0"/>
              </a:rPr>
              <a:t>rule.split</a:t>
            </a:r>
            <a:r>
              <a:rPr lang="en-US" sz="800" dirty="0">
                <a:solidFill>
                  <a:srgbClr val="FFFFFF"/>
                </a:solidFill>
                <a:latin typeface="Consolas" panose="020B0609020204030204" pitchFamily="49" charset="0"/>
                <a:cs typeface="Consolas" panose="020B0609020204030204" pitchFamily="49" charset="0"/>
              </a:rPr>
              <a:t>(' ')[0]) === 0;</a:t>
            </a:r>
          </a:p>
          <a:p>
            <a:pPr>
              <a:defRPr/>
            </a:pPr>
            <a:r>
              <a:rPr lang="en-US" sz="800" dirty="0">
                <a:solidFill>
                  <a:srgbClr val="FFFFFF"/>
                </a:solidFill>
                <a:latin typeface="Consolas" panose="020B0609020204030204" pitchFamily="49" charset="0"/>
                <a:cs typeface="Consolas" panose="020B0609020204030204" pitchFamily="49" charset="0"/>
              </a:rPr>
              <a:t>                };</a:t>
            </a:r>
          </a:p>
          <a:p>
            <a:pPr>
              <a:defRPr/>
            </a:pPr>
            <a:r>
              <a:rPr lang="en-US" sz="800" dirty="0">
                <a:solidFill>
                  <a:srgbClr val="FFFFFF"/>
                </a:solidFill>
                <a:latin typeface="Consolas" panose="020B0609020204030204" pitchFamily="49" charset="0"/>
                <a:cs typeface="Consolas" panose="020B0609020204030204" pitchFamily="49" charset="0"/>
              </a:rPr>
              <a:t>        </a:t>
            </a:r>
          </a:p>
          <a:p>
            <a:pPr>
              <a:defRPr/>
            </a:pPr>
            <a:r>
              <a:rPr lang="en-US" sz="800" dirty="0">
                <a:solidFill>
                  <a:srgbClr val="FFFFFF"/>
                </a:solidFill>
                <a:latin typeface="Consolas" panose="020B0609020204030204" pitchFamily="49" charset="0"/>
                <a:cs typeface="Consolas" panose="020B0609020204030204" pitchFamily="49" charset="0"/>
              </a:rPr>
              <a:t>        </a:t>
            </a:r>
            <a:r>
              <a:rPr lang="en-US" sz="800" dirty="0" err="1">
                <a:solidFill>
                  <a:srgbClr val="FFFFFF"/>
                </a:solidFill>
                <a:latin typeface="Consolas" panose="020B0609020204030204" pitchFamily="49" charset="0"/>
                <a:cs typeface="Consolas" panose="020B0609020204030204" pitchFamily="49" charset="0"/>
              </a:rPr>
              <a:t>bool</a:t>
            </a:r>
            <a:r>
              <a:rPr lang="en-US" sz="800" dirty="0">
                <a:solidFill>
                  <a:srgbClr val="FFFFFF"/>
                </a:solidFill>
                <a:latin typeface="Consolas" panose="020B0609020204030204" pitchFamily="49" charset="0"/>
                <a:cs typeface="Consolas" panose="020B0609020204030204" pitchFamily="49" charset="0"/>
              </a:rPr>
              <a:t> = </a:t>
            </a:r>
            <a:r>
              <a:rPr lang="en-US" sz="800" dirty="0" err="1">
                <a:solidFill>
                  <a:srgbClr val="FFFFFF"/>
                </a:solidFill>
                <a:latin typeface="Consolas" panose="020B0609020204030204" pitchFamily="49" charset="0"/>
                <a:cs typeface="Consolas" panose="020B0609020204030204" pitchFamily="49" charset="0"/>
              </a:rPr>
              <a:t>supportAtRule</a:t>
            </a:r>
            <a:r>
              <a:rPr lang="en-US" sz="800" dirty="0">
                <a:solidFill>
                  <a:srgbClr val="FFFFFF"/>
                </a:solidFill>
                <a:latin typeface="Consolas" panose="020B0609020204030204" pitchFamily="49" charset="0"/>
                <a:cs typeface="Consolas" panose="020B0609020204030204" pitchFamily="49" charset="0"/>
              </a:rPr>
              <a:t>('@font-face { font-family: "font"; </a:t>
            </a:r>
            <a:r>
              <a:rPr lang="en-US" sz="800" dirty="0" err="1">
                <a:solidFill>
                  <a:srgbClr val="FFFFFF"/>
                </a:solidFill>
                <a:latin typeface="Consolas" panose="020B0609020204030204" pitchFamily="49" charset="0"/>
                <a:cs typeface="Consolas" panose="020B0609020204030204" pitchFamily="49" charset="0"/>
              </a:rPr>
              <a:t>src</a:t>
            </a:r>
            <a:r>
              <a:rPr lang="en-US" sz="800" dirty="0">
                <a:solidFill>
                  <a:srgbClr val="FFFFFF"/>
                </a:solidFill>
                <a:latin typeface="Consolas" panose="020B0609020204030204" pitchFamily="49" charset="0"/>
                <a:cs typeface="Consolas" panose="020B0609020204030204" pitchFamily="49" charset="0"/>
              </a:rPr>
              <a:t>: url(data:,); }');</a:t>
            </a:r>
          </a:p>
          <a:p>
            <a:pPr>
              <a:defRPr/>
            </a:pPr>
            <a:r>
              <a:rPr lang="en-US" sz="800" dirty="0">
                <a:solidFill>
                  <a:srgbClr val="FFFFFF"/>
                </a:solidFill>
                <a:latin typeface="Consolas" panose="020B0609020204030204" pitchFamily="49" charset="0"/>
                <a:cs typeface="Consolas" panose="020B0609020204030204" pitchFamily="49" charset="0"/>
              </a:rPr>
              <a:t>        </a:t>
            </a:r>
            <a:r>
              <a:rPr lang="en-US" sz="800" dirty="0" err="1">
                <a:solidFill>
                  <a:srgbClr val="FFFFFF"/>
                </a:solidFill>
                <a:latin typeface="Consolas" panose="020B0609020204030204" pitchFamily="49" charset="0"/>
                <a:cs typeface="Consolas" panose="020B0609020204030204" pitchFamily="49" charset="0"/>
              </a:rPr>
              <a:t>head.removeChild</a:t>
            </a:r>
            <a:r>
              <a:rPr lang="en-US" sz="800" dirty="0">
                <a:solidFill>
                  <a:srgbClr val="FFFFFF"/>
                </a:solidFill>
                <a:latin typeface="Consolas" panose="020B0609020204030204" pitchFamily="49" charset="0"/>
                <a:cs typeface="Consolas" panose="020B0609020204030204" pitchFamily="49" charset="0"/>
              </a:rPr>
              <a:t>(style);</a:t>
            </a:r>
          </a:p>
          <a:p>
            <a:pPr>
              <a:defRPr/>
            </a:pPr>
            <a:r>
              <a:rPr lang="en-US" sz="800" dirty="0">
                <a:solidFill>
                  <a:srgbClr val="FFFFFF"/>
                </a:solidFill>
                <a:latin typeface="Consolas" panose="020B0609020204030204" pitchFamily="49" charset="0"/>
                <a:cs typeface="Consolas" panose="020B0609020204030204" pitchFamily="49" charset="0"/>
              </a:rPr>
              <a:t>        return </a:t>
            </a:r>
            <a:r>
              <a:rPr lang="en-US" sz="800" dirty="0" err="1">
                <a:solidFill>
                  <a:srgbClr val="FFFFFF"/>
                </a:solidFill>
                <a:latin typeface="Consolas" panose="020B0609020204030204" pitchFamily="49" charset="0"/>
                <a:cs typeface="Consolas" panose="020B0609020204030204" pitchFamily="49" charset="0"/>
              </a:rPr>
              <a:t>bool</a:t>
            </a:r>
            <a:r>
              <a:rPr lang="en-US" sz="800" dirty="0">
                <a:solidFill>
                  <a:srgbClr val="FFFFFF"/>
                </a:solidFill>
                <a:latin typeface="Consolas" panose="020B0609020204030204" pitchFamily="49" charset="0"/>
                <a:cs typeface="Consolas" panose="020B0609020204030204" pitchFamily="49" charset="0"/>
              </a:rPr>
              <a:t>;</a:t>
            </a:r>
          </a:p>
          <a:p>
            <a:pPr>
              <a:defRPr/>
            </a:pPr>
            <a:r>
              <a:rPr lang="en-US" sz="800" dirty="0">
                <a:solidFill>
                  <a:srgbClr val="FFFFFF"/>
                </a:solidFill>
                <a:latin typeface="Consolas" panose="020B0609020204030204" pitchFamily="49" charset="0"/>
                <a:cs typeface="Consolas" panose="020B0609020204030204" pitchFamily="49" charset="0"/>
              </a:rPr>
              <a:t>    };</a:t>
            </a:r>
          </a:p>
          <a:p>
            <a:pPr>
              <a:defRPr/>
            </a:pPr>
            <a:endParaRPr lang="en-US" sz="800" dirty="0">
              <a:solidFill>
                <a:srgbClr val="FFFFFF"/>
              </a:solidFill>
              <a:latin typeface="Consolas" panose="020B0609020204030204" pitchFamily="49" charset="0"/>
              <a:cs typeface="Consolas" panose="020B0609020204030204" pitchFamily="49" charset="0"/>
            </a:endParaRPr>
          </a:p>
        </p:txBody>
      </p:sp>
      <p:sp>
        <p:nvSpPr>
          <p:cNvPr id="6" name="Title 2"/>
          <p:cNvSpPr>
            <a:spLocks noGrp="1"/>
          </p:cNvSpPr>
          <p:nvPr>
            <p:ph type="title"/>
          </p:nvPr>
        </p:nvSpPr>
        <p:spPr>
          <a:xfrm>
            <a:off x="274638" y="296862"/>
            <a:ext cx="11887200" cy="914400"/>
          </a:xfrm>
        </p:spPr>
        <p:txBody>
          <a:bodyPr/>
          <a:lstStyle/>
          <a:p>
            <a:r>
              <a:rPr lang="en-US" dirty="0" smtClean="0"/>
              <a:t>Yuck!</a:t>
            </a:r>
            <a:endParaRPr lang="en-US" dirty="0"/>
          </a:p>
        </p:txBody>
      </p:sp>
    </p:spTree>
    <p:extLst>
      <p:ext uri="{BB962C8B-B14F-4D97-AF65-F5344CB8AC3E}">
        <p14:creationId xmlns:p14="http://schemas.microsoft.com/office/powerpoint/2010/main" val="164972635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pic>
        <p:nvPicPr>
          <p:cNvPr id="10445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8270" y="2896171"/>
            <a:ext cx="7213104" cy="106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5580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2021409" y="1649412"/>
            <a:ext cx="8393657" cy="3695700"/>
          </a:xfrm>
        </p:spPr>
        <p:txBody>
          <a:bodyPr rtlCol="0">
            <a:normAutofit/>
          </a:bodyPr>
          <a:lstStyle/>
          <a:p>
            <a:pPr marL="512908" lvl="1" indent="-186512" defTabSz="932560">
              <a:buFont typeface="Wingdings" charset="2"/>
              <a:buChar char="§"/>
              <a:defRPr/>
            </a:pPr>
            <a:endParaRPr lang="en-US" dirty="0" smtClean="0"/>
          </a:p>
          <a:p>
            <a:pPr algn="ctr" defTabSz="932560">
              <a:defRPr/>
            </a:pPr>
            <a:r>
              <a:rPr lang="en-US" sz="4800" dirty="0" smtClean="0">
                <a:latin typeface="Segoe UI Light" panose="020B0502040204020203" pitchFamily="34" charset="0"/>
                <a:cs typeface="Segoe UI Light" panose="020B0502040204020203" pitchFamily="34" charset="0"/>
              </a:rPr>
              <a:t>W3C</a:t>
            </a:r>
          </a:p>
          <a:p>
            <a:pPr algn="ctr" defTabSz="932560">
              <a:defRPr/>
            </a:pPr>
            <a:r>
              <a:rPr lang="en-US" sz="4800" dirty="0" err="1" smtClean="0">
                <a:latin typeface="Segoe UI Light" panose="020B0502040204020203" pitchFamily="34" charset="0"/>
                <a:cs typeface="Segoe UI Light" panose="020B0502040204020203" pitchFamily="34" charset="0"/>
              </a:rPr>
              <a:t>Ecma</a:t>
            </a:r>
            <a:r>
              <a:rPr lang="en-US" sz="4800" dirty="0" smtClean="0">
                <a:latin typeface="Segoe UI Light" panose="020B0502040204020203" pitchFamily="34" charset="0"/>
                <a:cs typeface="Segoe UI Light" panose="020B0502040204020203" pitchFamily="34" charset="0"/>
              </a:rPr>
              <a:t> International</a:t>
            </a:r>
          </a:p>
          <a:p>
            <a:pPr algn="ctr" defTabSz="932560">
              <a:defRPr/>
            </a:pPr>
            <a:r>
              <a:rPr lang="en-US" sz="4800" dirty="0" smtClean="0">
                <a:latin typeface="Segoe UI Light" panose="020B0502040204020203" pitchFamily="34" charset="0"/>
                <a:cs typeface="Segoe UI Light" panose="020B0502040204020203" pitchFamily="34" charset="0"/>
              </a:rPr>
              <a:t>IETF</a:t>
            </a:r>
            <a:endParaRPr lang="en-US" sz="48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53390182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106498" name="Content Placeholder 6"/>
          <p:cNvSpPr>
            <a:spLocks noGrp="1"/>
          </p:cNvSpPr>
          <p:nvPr>
            <p:ph idx="1"/>
          </p:nvPr>
        </p:nvSpPr>
        <p:spPr>
          <a:xfrm>
            <a:off x="2598737" y="1897062"/>
            <a:ext cx="7239000" cy="4495800"/>
          </a:xfrm>
        </p:spPr>
        <p:txBody>
          <a:bodyPr/>
          <a:lstStyle/>
          <a:p>
            <a:pPr lvl="1">
              <a:spcAft>
                <a:spcPts val="1228"/>
              </a:spcAft>
            </a:pPr>
            <a:r>
              <a:rPr lang="en-US" dirty="0" smtClean="0">
                <a:latin typeface="+mj-lt"/>
              </a:rPr>
              <a:t>Best feature detection support</a:t>
            </a:r>
          </a:p>
          <a:p>
            <a:pPr lvl="1">
              <a:spcAft>
                <a:spcPts val="1228"/>
              </a:spcAft>
            </a:pPr>
            <a:r>
              <a:rPr lang="en-US" dirty="0" smtClean="0">
                <a:latin typeface="+mj-lt"/>
              </a:rPr>
              <a:t>Detects:</a:t>
            </a:r>
          </a:p>
          <a:p>
            <a:pPr lvl="2">
              <a:spcAft>
                <a:spcPts val="1228"/>
              </a:spcAft>
            </a:pPr>
            <a:r>
              <a:rPr lang="en-US" sz="1600" dirty="0" smtClean="0"/>
              <a:t>All major HTML5 features</a:t>
            </a:r>
          </a:p>
          <a:p>
            <a:pPr lvl="2">
              <a:spcAft>
                <a:spcPts val="1228"/>
              </a:spcAft>
            </a:pPr>
            <a:r>
              <a:rPr lang="en-US" sz="1600" dirty="0" smtClean="0"/>
              <a:t>All major CSS3 features</a:t>
            </a:r>
          </a:p>
          <a:p>
            <a:pPr lvl="1">
              <a:spcAft>
                <a:spcPts val="1228"/>
              </a:spcAft>
            </a:pPr>
            <a:r>
              <a:rPr lang="en-US" dirty="0" smtClean="0">
                <a:latin typeface="+mj-lt"/>
              </a:rPr>
              <a:t>Includes HTML5Shim for semantic tag support</a:t>
            </a:r>
          </a:p>
          <a:p>
            <a:pPr lvl="1">
              <a:spcAft>
                <a:spcPts val="1228"/>
              </a:spcAft>
            </a:pPr>
            <a:r>
              <a:rPr lang="en-US" sz="2000" dirty="0" smtClean="0">
                <a:latin typeface="+mj-lt"/>
              </a:rPr>
              <a:t>Widespread adoption</a:t>
            </a:r>
          </a:p>
          <a:p>
            <a:pPr lvl="2">
              <a:spcAft>
                <a:spcPts val="1228"/>
              </a:spcAft>
            </a:pPr>
            <a:r>
              <a:rPr lang="en-US" sz="1600" dirty="0" smtClean="0"/>
              <a:t>Twitter, National Football League, Burger King, and many more…</a:t>
            </a:r>
          </a:p>
          <a:p>
            <a:pPr lvl="1">
              <a:spcAft>
                <a:spcPts val="1228"/>
              </a:spcAft>
            </a:pPr>
            <a:r>
              <a:rPr lang="en-US" dirty="0" smtClean="0">
                <a:latin typeface="+mj-lt"/>
              </a:rPr>
              <a:t>Constantly updated</a:t>
            </a:r>
            <a:endParaRPr lang="en-US" dirty="0" smtClean="0"/>
          </a:p>
        </p:txBody>
      </p:sp>
      <p:sp>
        <p:nvSpPr>
          <p:cNvPr id="5" name="Title 2"/>
          <p:cNvSpPr>
            <a:spLocks noGrp="1"/>
          </p:cNvSpPr>
          <p:nvPr>
            <p:ph type="title"/>
          </p:nvPr>
        </p:nvSpPr>
        <p:spPr>
          <a:xfrm>
            <a:off x="274638" y="296862"/>
            <a:ext cx="11887200" cy="914400"/>
          </a:xfrm>
        </p:spPr>
        <p:txBody>
          <a:bodyPr/>
          <a:lstStyle/>
          <a:p>
            <a:endParaRPr lang="en-US" dirty="0"/>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7" y="430178"/>
            <a:ext cx="4376132" cy="64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87676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108546" name="Content Placeholder 6"/>
          <p:cNvSpPr>
            <a:spLocks noGrp="1"/>
          </p:cNvSpPr>
          <p:nvPr>
            <p:ph idx="1"/>
          </p:nvPr>
        </p:nvSpPr>
        <p:spPr>
          <a:xfrm>
            <a:off x="2833662" y="1825670"/>
            <a:ext cx="7015510" cy="4414792"/>
          </a:xfrm>
        </p:spPr>
        <p:txBody>
          <a:bodyPr/>
          <a:lstStyle/>
          <a:p>
            <a:pPr lvl="1">
              <a:spcAft>
                <a:spcPts val="1228"/>
              </a:spcAft>
            </a:pPr>
            <a:r>
              <a:rPr lang="en-US" dirty="0" smtClean="0">
                <a:latin typeface="+mj-lt"/>
              </a:rPr>
              <a:t>1,031 Responses</a:t>
            </a:r>
          </a:p>
          <a:p>
            <a:pPr lvl="2">
              <a:spcAft>
                <a:spcPts val="1228"/>
              </a:spcAft>
            </a:pPr>
            <a:r>
              <a:rPr lang="en-US" sz="2000" dirty="0" smtClean="0"/>
              <a:t>jQuery: 89%</a:t>
            </a:r>
          </a:p>
          <a:p>
            <a:pPr lvl="2">
              <a:spcAft>
                <a:spcPts val="1228"/>
              </a:spcAft>
            </a:pPr>
            <a:r>
              <a:rPr lang="en-US" sz="2000" dirty="0" smtClean="0"/>
              <a:t>Modernizr: 51%</a:t>
            </a:r>
          </a:p>
          <a:p>
            <a:pPr lvl="2">
              <a:spcAft>
                <a:spcPts val="1228"/>
              </a:spcAft>
            </a:pPr>
            <a:r>
              <a:rPr lang="en-US" sz="2000" dirty="0" smtClean="0"/>
              <a:t>Git: 47%</a:t>
            </a:r>
          </a:p>
          <a:p>
            <a:pPr lvl="2">
              <a:spcAft>
                <a:spcPts val="1228"/>
              </a:spcAft>
            </a:pPr>
            <a:r>
              <a:rPr lang="en-US" sz="2000" dirty="0" smtClean="0"/>
              <a:t>HTML5 Boilerplate: 43%</a:t>
            </a:r>
          </a:p>
          <a:p>
            <a:pPr lvl="2">
              <a:spcAft>
                <a:spcPts val="1228"/>
              </a:spcAft>
            </a:pPr>
            <a:r>
              <a:rPr lang="en-US" sz="2000" dirty="0" smtClean="0"/>
              <a:t>Sass: 25%</a:t>
            </a:r>
          </a:p>
          <a:p>
            <a:pPr lvl="2">
              <a:spcAft>
                <a:spcPts val="1228"/>
              </a:spcAft>
            </a:pPr>
            <a:r>
              <a:rPr lang="en-US" sz="2000" dirty="0" smtClean="0"/>
              <a:t>LESS: 23%</a:t>
            </a:r>
          </a:p>
          <a:p>
            <a:pPr lvl="2">
              <a:spcAft>
                <a:spcPts val="1228"/>
              </a:spcAft>
            </a:pPr>
            <a:r>
              <a:rPr lang="en-US" sz="2000" dirty="0" smtClean="0"/>
              <a:t>Compass:18%</a:t>
            </a:r>
          </a:p>
        </p:txBody>
      </p:sp>
      <p:sp>
        <p:nvSpPr>
          <p:cNvPr id="2" name="Rectangle 1"/>
          <p:cNvSpPr/>
          <p:nvPr/>
        </p:nvSpPr>
        <p:spPr>
          <a:xfrm>
            <a:off x="3384649" y="3017604"/>
            <a:ext cx="2349723" cy="54644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91" dirty="0">
              <a:solidFill>
                <a:srgbClr val="FFFFFF"/>
              </a:solidFill>
            </a:endParaRPr>
          </a:p>
        </p:txBody>
      </p:sp>
      <p:cxnSp>
        <p:nvCxnSpPr>
          <p:cNvPr id="4" name="Straight Arrow Connector 3"/>
          <p:cNvCxnSpPr/>
          <p:nvPr/>
        </p:nvCxnSpPr>
        <p:spPr>
          <a:xfrm flipH="1">
            <a:off x="5962972" y="3318150"/>
            <a:ext cx="1366118" cy="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8550" name="TextBox 6"/>
          <p:cNvSpPr txBox="1">
            <a:spLocks noChangeArrowheads="1"/>
          </p:cNvSpPr>
          <p:nvPr/>
        </p:nvSpPr>
        <p:spPr bwMode="auto">
          <a:xfrm>
            <a:off x="7110511" y="3017604"/>
            <a:ext cx="2841526" cy="55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258763" defTabSz="1300163">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7338" defTabSz="1300163">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defRPr>
            </a:lvl2pPr>
            <a:lvl3pPr marL="1143000" indent="-427038" defTabSz="1300163">
              <a:spcBef>
                <a:spcPct val="20000"/>
              </a:spcBef>
              <a:buClr>
                <a:schemeClr val="tx2"/>
              </a:buClr>
              <a:buFont typeface="Wingdings" panose="05000000000000000000" pitchFamily="2" charset="2"/>
              <a:buChar char="§"/>
              <a:defRPr sz="2300">
                <a:solidFill>
                  <a:schemeClr val="tx1"/>
                </a:solidFill>
                <a:latin typeface="Arial" panose="020B0604020202020204" pitchFamily="34" charset="0"/>
              </a:defRPr>
            </a:lvl3pPr>
            <a:lvl4pPr marL="1600200" indent="-558800" defTabSz="1300163">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692150" defTabSz="1300163">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692150" defTabSz="130016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692150" defTabSz="130016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692150" defTabSz="130016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692150" defTabSz="130016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sz="3012" dirty="0">
                <a:solidFill>
                  <a:srgbClr val="FFFFFF"/>
                </a:solidFill>
                <a:latin typeface="Gill Sans" charset="0"/>
              </a:rPr>
              <a:t>Widely used</a:t>
            </a:r>
          </a:p>
        </p:txBody>
      </p:sp>
      <p:sp>
        <p:nvSpPr>
          <p:cNvPr id="8" name="Title 2"/>
          <p:cNvSpPr>
            <a:spLocks noGrp="1"/>
          </p:cNvSpPr>
          <p:nvPr>
            <p:ph type="title"/>
          </p:nvPr>
        </p:nvSpPr>
        <p:spPr>
          <a:xfrm>
            <a:off x="274638" y="296862"/>
            <a:ext cx="11887200" cy="914400"/>
          </a:xfrm>
        </p:spPr>
        <p:txBody>
          <a:bodyPr/>
          <a:lstStyle/>
          <a:p>
            <a:endParaRPr lang="en-US" dirty="0"/>
          </a:p>
        </p:txBody>
      </p:sp>
      <p:pic>
        <p:nvPicPr>
          <p:cNvPr id="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7" y="430178"/>
            <a:ext cx="4376132" cy="64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74685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24242"/>
        </a:solidFill>
        <a:effectLst/>
      </p:bgPr>
    </p:bg>
    <p:spTree>
      <p:nvGrpSpPr>
        <p:cNvPr id="1" name=""/>
        <p:cNvGrpSpPr/>
        <p:nvPr/>
      </p:nvGrpSpPr>
      <p:grpSpPr>
        <a:xfrm>
          <a:off x="0" y="0"/>
          <a:ext cx="0" cy="0"/>
          <a:chOff x="0" y="0"/>
          <a:chExt cx="0" cy="0"/>
        </a:xfrm>
      </p:grpSpPr>
      <p:pic>
        <p:nvPicPr>
          <p:cNvPr id="1105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2160" y="956282"/>
            <a:ext cx="8192155" cy="508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22032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112642" name="TextBox 1"/>
          <p:cNvSpPr txBox="1">
            <a:spLocks noChangeArrowheads="1"/>
          </p:cNvSpPr>
          <p:nvPr/>
        </p:nvSpPr>
        <p:spPr bwMode="auto">
          <a:xfrm>
            <a:off x="3772886" y="2712432"/>
            <a:ext cx="48907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258763" defTabSz="1300163">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7338" defTabSz="1300163">
              <a:spcBef>
                <a:spcPct val="20000"/>
              </a:spcBef>
              <a:buClr>
                <a:schemeClr val="tx2"/>
              </a:buClr>
              <a:buFont typeface="Wingdings" panose="05000000000000000000" pitchFamily="2" charset="2"/>
              <a:buChar char="§"/>
              <a:defRPr sz="2600">
                <a:solidFill>
                  <a:schemeClr val="tx1"/>
                </a:solidFill>
                <a:latin typeface="Arial" panose="020B0604020202020204" pitchFamily="34" charset="0"/>
              </a:defRPr>
            </a:lvl2pPr>
            <a:lvl3pPr marL="1143000" indent="-427038" defTabSz="1300163">
              <a:spcBef>
                <a:spcPct val="20000"/>
              </a:spcBef>
              <a:buClr>
                <a:schemeClr val="tx2"/>
              </a:buClr>
              <a:buFont typeface="Wingdings" panose="05000000000000000000" pitchFamily="2" charset="2"/>
              <a:buChar char="§"/>
              <a:defRPr sz="2300">
                <a:solidFill>
                  <a:schemeClr val="tx1"/>
                </a:solidFill>
                <a:latin typeface="Arial" panose="020B0604020202020204" pitchFamily="34" charset="0"/>
              </a:defRPr>
            </a:lvl3pPr>
            <a:lvl4pPr marL="1600200" indent="-558800" defTabSz="1300163">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692150" defTabSz="1300163">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692150" defTabSz="130016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692150" defTabSz="130016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692150" defTabSz="130016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692150" defTabSz="1300163"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sz="4800" dirty="0" smtClean="0">
                <a:solidFill>
                  <a:srgbClr val="FFFFFF"/>
                </a:solidFill>
                <a:latin typeface="Segoe UI Light" panose="020B0502040204020203" pitchFamily="34" charset="0"/>
                <a:cs typeface="Segoe UI Light" panose="020B0502040204020203" pitchFamily="34" charset="0"/>
              </a:rPr>
              <a:t>Test </a:t>
            </a:r>
            <a:r>
              <a:rPr lang="en-US" sz="4800" dirty="0">
                <a:solidFill>
                  <a:srgbClr val="FFFFFF"/>
                </a:solidFill>
                <a:latin typeface="Segoe UI Light" panose="020B0502040204020203" pitchFamily="34" charset="0"/>
                <a:cs typeface="Segoe UI Light" panose="020B0502040204020203" pitchFamily="34" charset="0"/>
              </a:rPr>
              <a:t>for </a:t>
            </a:r>
          </a:p>
          <a:p>
            <a:pPr algn="ctr">
              <a:spcBef>
                <a:spcPct val="0"/>
              </a:spcBef>
              <a:buClrTx/>
              <a:buFontTx/>
              <a:buNone/>
            </a:pPr>
            <a:r>
              <a:rPr lang="en-US" sz="4800" dirty="0">
                <a:solidFill>
                  <a:srgbClr val="FFFFFF"/>
                </a:solidFill>
                <a:latin typeface="Segoe UI Light" panose="020B0502040204020203" pitchFamily="34" charset="0"/>
                <a:cs typeface="Segoe UI Light" panose="020B0502040204020203" pitchFamily="34" charset="0"/>
              </a:rPr>
              <a:t>@</a:t>
            </a:r>
            <a:r>
              <a:rPr lang="en-US" sz="4800" dirty="0" smtClean="0">
                <a:solidFill>
                  <a:srgbClr val="FFFFFF"/>
                </a:solidFill>
                <a:latin typeface="Segoe UI Light" panose="020B0502040204020203" pitchFamily="34" charset="0"/>
                <a:cs typeface="Segoe UI Light" panose="020B0502040204020203" pitchFamily="34" charset="0"/>
              </a:rPr>
              <a:t>font-face</a:t>
            </a:r>
            <a:endParaRPr lang="en-US" sz="4800" dirty="0">
              <a:solidFill>
                <a:srgbClr val="FFFFFF"/>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2848467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 name="TextBox 2"/>
          <p:cNvSpPr txBox="1"/>
          <p:nvPr/>
        </p:nvSpPr>
        <p:spPr>
          <a:xfrm>
            <a:off x="4059771" y="1475408"/>
            <a:ext cx="5511266" cy="5109669"/>
          </a:xfrm>
          <a:prstGeom prst="rect">
            <a:avLst/>
          </a:prstGeom>
          <a:noFill/>
        </p:spPr>
        <p:txBody>
          <a:bodyPr wrap="square">
            <a:spAutoFit/>
          </a:bodyPr>
          <a:lstStyle/>
          <a:p>
            <a:pPr>
              <a:defRPr/>
            </a:pPr>
            <a:r>
              <a:rPr lang="en-US" sz="861" dirty="0">
                <a:solidFill>
                  <a:srgbClr val="FFFFFF"/>
                </a:solidFill>
                <a:latin typeface="Consolas" panose="020B0609020204030204" pitchFamily="49" charset="0"/>
                <a:cs typeface="Consolas" panose="020B0609020204030204" pitchFamily="49" charset="0"/>
              </a:rPr>
              <a:t>function(){</a:t>
            </a:r>
          </a:p>
          <a:p>
            <a:pPr>
              <a:defRPr/>
            </a:pPr>
            <a:endParaRPr lang="en-US" sz="861" dirty="0">
              <a:solidFill>
                <a:srgbClr val="FFFFFF"/>
              </a:solidFill>
              <a:latin typeface="Consolas" panose="020B0609020204030204" pitchFamily="49" charset="0"/>
              <a:cs typeface="Consolas" panose="020B0609020204030204" pitchFamily="49" charset="0"/>
            </a:endParaRPr>
          </a:p>
          <a:p>
            <a:pPr>
              <a:defRPr/>
            </a:pPr>
            <a:r>
              <a:rPr lang="en-US" sz="861" dirty="0">
                <a:solidFill>
                  <a:srgbClr val="FFFFFF"/>
                </a:solidFill>
                <a:latin typeface="Consolas" panose="020B0609020204030204" pitchFamily="49" charset="0"/>
                <a:cs typeface="Consolas" panose="020B0609020204030204" pitchFamily="49" charset="0"/>
              </a:rPr>
              <a:t>        var </a:t>
            </a:r>
          </a:p>
          <a:p>
            <a:pPr>
              <a:defRPr/>
            </a:pPr>
            <a:r>
              <a:rPr lang="en-US" sz="861" dirty="0">
                <a:solidFill>
                  <a:srgbClr val="FFFFFF"/>
                </a:solidFill>
                <a:latin typeface="Consolas" panose="020B0609020204030204" pitchFamily="49" charset="0"/>
                <a:cs typeface="Consolas" panose="020B0609020204030204" pitchFamily="49" charset="0"/>
              </a:rPr>
              <a:t>        sheet, bool,</a:t>
            </a:r>
          </a:p>
          <a:p>
            <a:pPr>
              <a:defRPr/>
            </a:pPr>
            <a:r>
              <a:rPr lang="en-US" sz="861" dirty="0">
                <a:solidFill>
                  <a:srgbClr val="FFFFFF"/>
                </a:solidFill>
                <a:latin typeface="Consolas" panose="020B0609020204030204" pitchFamily="49" charset="0"/>
                <a:cs typeface="Consolas" panose="020B0609020204030204" pitchFamily="49" charset="0"/>
              </a:rPr>
              <a:t>        head = docHead || docElement,</a:t>
            </a:r>
          </a:p>
          <a:p>
            <a:pPr>
              <a:defRPr/>
            </a:pPr>
            <a:r>
              <a:rPr lang="en-US" sz="861" dirty="0">
                <a:solidFill>
                  <a:srgbClr val="FFFFFF"/>
                </a:solidFill>
                <a:latin typeface="Consolas" panose="020B0609020204030204" pitchFamily="49" charset="0"/>
                <a:cs typeface="Consolas" panose="020B0609020204030204" pitchFamily="49" charset="0"/>
              </a:rPr>
              <a:t>        style = document.createElement("style"),</a:t>
            </a:r>
          </a:p>
          <a:p>
            <a:pPr>
              <a:defRPr/>
            </a:pPr>
            <a:r>
              <a:rPr lang="en-US" sz="861" dirty="0">
                <a:solidFill>
                  <a:srgbClr val="FFFFFF"/>
                </a:solidFill>
                <a:latin typeface="Consolas" panose="020B0609020204030204" pitchFamily="49" charset="0"/>
                <a:cs typeface="Consolas" panose="020B0609020204030204" pitchFamily="49" charset="0"/>
              </a:rPr>
              <a:t>        impl = document.implementation || { hasFeature: function() { return false; } };</a:t>
            </a:r>
          </a:p>
          <a:p>
            <a:pPr>
              <a:defRPr/>
            </a:pPr>
            <a:r>
              <a:rPr lang="en-US" sz="861" dirty="0">
                <a:solidFill>
                  <a:srgbClr val="FFFFFF"/>
                </a:solidFill>
                <a:latin typeface="Consolas" panose="020B0609020204030204" pitchFamily="49" charset="0"/>
                <a:cs typeface="Consolas" panose="020B0609020204030204" pitchFamily="49" charset="0"/>
              </a:rPr>
              <a:t>        </a:t>
            </a:r>
          </a:p>
          <a:p>
            <a:pPr>
              <a:defRPr/>
            </a:pPr>
            <a:r>
              <a:rPr lang="en-US" sz="861" dirty="0">
                <a:solidFill>
                  <a:srgbClr val="FFFFFF"/>
                </a:solidFill>
                <a:latin typeface="Consolas" panose="020B0609020204030204" pitchFamily="49" charset="0"/>
                <a:cs typeface="Consolas" panose="020B0609020204030204" pitchFamily="49" charset="0"/>
              </a:rPr>
              <a:t>        style.type = 'text/css';</a:t>
            </a:r>
          </a:p>
          <a:p>
            <a:pPr>
              <a:defRPr/>
            </a:pPr>
            <a:r>
              <a:rPr lang="en-US" sz="861" dirty="0">
                <a:solidFill>
                  <a:srgbClr val="FFFFFF"/>
                </a:solidFill>
                <a:latin typeface="Consolas" panose="020B0609020204030204" pitchFamily="49" charset="0"/>
                <a:cs typeface="Consolas" panose="020B0609020204030204" pitchFamily="49" charset="0"/>
              </a:rPr>
              <a:t>        head.insertBefore(style, head.firstChild);</a:t>
            </a:r>
          </a:p>
          <a:p>
            <a:pPr>
              <a:defRPr/>
            </a:pPr>
            <a:r>
              <a:rPr lang="en-US" sz="861" dirty="0">
                <a:solidFill>
                  <a:srgbClr val="FFFFFF"/>
                </a:solidFill>
                <a:latin typeface="Consolas" panose="020B0609020204030204" pitchFamily="49" charset="0"/>
                <a:cs typeface="Consolas" panose="020B0609020204030204" pitchFamily="49" charset="0"/>
              </a:rPr>
              <a:t>        sheet = style.sheet || style.styleSheet;</a:t>
            </a:r>
          </a:p>
          <a:p>
            <a:pPr>
              <a:defRPr/>
            </a:pPr>
            <a:endParaRPr lang="en-US" sz="861" dirty="0">
              <a:solidFill>
                <a:srgbClr val="FFFFFF"/>
              </a:solidFill>
              <a:latin typeface="Consolas" panose="020B0609020204030204" pitchFamily="49" charset="0"/>
              <a:cs typeface="Consolas" panose="020B0609020204030204" pitchFamily="49" charset="0"/>
            </a:endParaRPr>
          </a:p>
          <a:p>
            <a:pPr>
              <a:defRPr/>
            </a:pPr>
            <a:r>
              <a:rPr lang="en-US" sz="861" dirty="0">
                <a:solidFill>
                  <a:srgbClr val="FFFFFF"/>
                </a:solidFill>
                <a:latin typeface="Consolas" panose="020B0609020204030204" pitchFamily="49" charset="0"/>
                <a:cs typeface="Consolas" panose="020B0609020204030204" pitchFamily="49" charset="0"/>
              </a:rPr>
              <a:t>        var supportAtRule = impl.hasFeature('CSS2', '') ?</a:t>
            </a:r>
          </a:p>
          <a:p>
            <a:pPr>
              <a:defRPr/>
            </a:pPr>
            <a:r>
              <a:rPr lang="en-US" sz="861" dirty="0">
                <a:solidFill>
                  <a:srgbClr val="FFFFFF"/>
                </a:solidFill>
                <a:latin typeface="Consolas" panose="020B0609020204030204" pitchFamily="49" charset="0"/>
                <a:cs typeface="Consolas" panose="020B0609020204030204" pitchFamily="49" charset="0"/>
              </a:rPr>
              <a:t>                function(rule) {</a:t>
            </a:r>
          </a:p>
          <a:p>
            <a:pPr>
              <a:defRPr/>
            </a:pPr>
            <a:r>
              <a:rPr lang="en-US" sz="861" dirty="0">
                <a:solidFill>
                  <a:srgbClr val="FFFFFF"/>
                </a:solidFill>
                <a:latin typeface="Consolas" panose="020B0609020204030204" pitchFamily="49" charset="0"/>
                <a:cs typeface="Consolas" panose="020B0609020204030204" pitchFamily="49" charset="0"/>
              </a:rPr>
              <a:t>                    if (!(sheet &amp;&amp; rule)) return false;</a:t>
            </a:r>
          </a:p>
          <a:p>
            <a:pPr>
              <a:defRPr/>
            </a:pPr>
            <a:r>
              <a:rPr lang="en-US" sz="861" dirty="0">
                <a:solidFill>
                  <a:srgbClr val="FFFFFF"/>
                </a:solidFill>
                <a:latin typeface="Consolas" panose="020B0609020204030204" pitchFamily="49" charset="0"/>
                <a:cs typeface="Consolas" panose="020B0609020204030204" pitchFamily="49" charset="0"/>
              </a:rPr>
              <a:t>                    var result = false;</a:t>
            </a:r>
          </a:p>
          <a:p>
            <a:pPr>
              <a:defRPr/>
            </a:pPr>
            <a:r>
              <a:rPr lang="en-US" sz="861" dirty="0">
                <a:solidFill>
                  <a:srgbClr val="FFFFFF"/>
                </a:solidFill>
                <a:latin typeface="Consolas" panose="020B0609020204030204" pitchFamily="49" charset="0"/>
                <a:cs typeface="Consolas" panose="020B0609020204030204" pitchFamily="49" charset="0"/>
              </a:rPr>
              <a:t>                    try {</a:t>
            </a:r>
          </a:p>
          <a:p>
            <a:pPr>
              <a:defRPr/>
            </a:pPr>
            <a:r>
              <a:rPr lang="en-US" sz="861" dirty="0">
                <a:solidFill>
                  <a:srgbClr val="FFFFFF"/>
                </a:solidFill>
                <a:latin typeface="Consolas" panose="020B0609020204030204" pitchFamily="49" charset="0"/>
                <a:cs typeface="Consolas" panose="020B0609020204030204" pitchFamily="49" charset="0"/>
              </a:rPr>
              <a:t>                        sheet.insertRule(rule, 0);</a:t>
            </a:r>
          </a:p>
          <a:p>
            <a:pPr>
              <a:defRPr/>
            </a:pPr>
            <a:r>
              <a:rPr lang="en-US" sz="861" dirty="0">
                <a:solidFill>
                  <a:srgbClr val="FFFFFF"/>
                </a:solidFill>
                <a:latin typeface="Consolas" panose="020B0609020204030204" pitchFamily="49" charset="0"/>
                <a:cs typeface="Consolas" panose="020B0609020204030204" pitchFamily="49" charset="0"/>
              </a:rPr>
              <a:t>                        result = (/src/i).test(sheet.cssRules[0].cssText);</a:t>
            </a:r>
          </a:p>
          <a:p>
            <a:pPr>
              <a:defRPr/>
            </a:pPr>
            <a:r>
              <a:rPr lang="en-US" sz="861" dirty="0">
                <a:solidFill>
                  <a:srgbClr val="FFFFFF"/>
                </a:solidFill>
                <a:latin typeface="Consolas" panose="020B0609020204030204" pitchFamily="49" charset="0"/>
                <a:cs typeface="Consolas" panose="020B0609020204030204" pitchFamily="49" charset="0"/>
              </a:rPr>
              <a:t>                        sheet.deleteRule(sheet.cssRules.length - 1);</a:t>
            </a:r>
          </a:p>
          <a:p>
            <a:pPr>
              <a:defRPr/>
            </a:pPr>
            <a:r>
              <a:rPr lang="en-US" sz="861" dirty="0">
                <a:solidFill>
                  <a:srgbClr val="FFFFFF"/>
                </a:solidFill>
                <a:latin typeface="Consolas" panose="020B0609020204030204" pitchFamily="49" charset="0"/>
                <a:cs typeface="Consolas" panose="020B0609020204030204" pitchFamily="49" charset="0"/>
              </a:rPr>
              <a:t>                    } catch(e) { }</a:t>
            </a:r>
          </a:p>
          <a:p>
            <a:pPr>
              <a:defRPr/>
            </a:pPr>
            <a:r>
              <a:rPr lang="en-US" sz="861" dirty="0">
                <a:solidFill>
                  <a:srgbClr val="FFFFFF"/>
                </a:solidFill>
                <a:latin typeface="Consolas" panose="020B0609020204030204" pitchFamily="49" charset="0"/>
                <a:cs typeface="Consolas" panose="020B0609020204030204" pitchFamily="49" charset="0"/>
              </a:rPr>
              <a:t>                    return result;</a:t>
            </a:r>
          </a:p>
          <a:p>
            <a:pPr>
              <a:defRPr/>
            </a:pPr>
            <a:r>
              <a:rPr lang="en-US" sz="861" dirty="0">
                <a:solidFill>
                  <a:srgbClr val="FFFFFF"/>
                </a:solidFill>
                <a:latin typeface="Consolas" panose="020B0609020204030204" pitchFamily="49" charset="0"/>
                <a:cs typeface="Consolas" panose="020B0609020204030204" pitchFamily="49" charset="0"/>
              </a:rPr>
              <a:t>                } :</a:t>
            </a:r>
          </a:p>
          <a:p>
            <a:pPr>
              <a:defRPr/>
            </a:pPr>
            <a:r>
              <a:rPr lang="en-US" sz="861" dirty="0">
                <a:solidFill>
                  <a:srgbClr val="FFFFFF"/>
                </a:solidFill>
                <a:latin typeface="Consolas" panose="020B0609020204030204" pitchFamily="49" charset="0"/>
                <a:cs typeface="Consolas" panose="020B0609020204030204" pitchFamily="49" charset="0"/>
              </a:rPr>
              <a:t>                function(rule) {</a:t>
            </a:r>
          </a:p>
          <a:p>
            <a:pPr>
              <a:defRPr/>
            </a:pPr>
            <a:r>
              <a:rPr lang="en-US" sz="861" dirty="0">
                <a:solidFill>
                  <a:srgbClr val="FFFFFF"/>
                </a:solidFill>
                <a:latin typeface="Consolas" panose="020B0609020204030204" pitchFamily="49" charset="0"/>
                <a:cs typeface="Consolas" panose="020B0609020204030204" pitchFamily="49" charset="0"/>
              </a:rPr>
              <a:t>                    if (!(sheet &amp;&amp; rule)) return false;</a:t>
            </a:r>
          </a:p>
          <a:p>
            <a:pPr>
              <a:defRPr/>
            </a:pPr>
            <a:r>
              <a:rPr lang="en-US" sz="861" dirty="0">
                <a:solidFill>
                  <a:srgbClr val="FFFFFF"/>
                </a:solidFill>
                <a:latin typeface="Consolas" panose="020B0609020204030204" pitchFamily="49" charset="0"/>
                <a:cs typeface="Consolas" panose="020B0609020204030204" pitchFamily="49" charset="0"/>
              </a:rPr>
              <a:t>                    sheet.cssText = rule;</a:t>
            </a:r>
          </a:p>
          <a:p>
            <a:pPr>
              <a:defRPr/>
            </a:pPr>
            <a:r>
              <a:rPr lang="en-US" sz="861" dirty="0">
                <a:solidFill>
                  <a:srgbClr val="FFFFFF"/>
                </a:solidFill>
                <a:latin typeface="Consolas" panose="020B0609020204030204" pitchFamily="49" charset="0"/>
                <a:cs typeface="Consolas" panose="020B0609020204030204" pitchFamily="49" charset="0"/>
              </a:rPr>
              <a:t>                    </a:t>
            </a:r>
          </a:p>
          <a:p>
            <a:pPr>
              <a:defRPr/>
            </a:pPr>
            <a:r>
              <a:rPr lang="en-US" sz="861" dirty="0">
                <a:solidFill>
                  <a:srgbClr val="FFFFFF"/>
                </a:solidFill>
                <a:latin typeface="Consolas" panose="020B0609020204030204" pitchFamily="49" charset="0"/>
                <a:cs typeface="Consolas" panose="020B0609020204030204" pitchFamily="49" charset="0"/>
              </a:rPr>
              <a:t>                    return sheet.cssText.length !== 0 &amp;&amp; (/src/i).test(sheet.cssText) &amp;&amp;</a:t>
            </a:r>
          </a:p>
          <a:p>
            <a:pPr>
              <a:defRPr/>
            </a:pPr>
            <a:r>
              <a:rPr lang="en-US" sz="861" dirty="0">
                <a:solidFill>
                  <a:srgbClr val="FFFFFF"/>
                </a:solidFill>
                <a:latin typeface="Consolas" panose="020B0609020204030204" pitchFamily="49" charset="0"/>
                <a:cs typeface="Consolas" panose="020B0609020204030204" pitchFamily="49" charset="0"/>
              </a:rPr>
              <a:t>                      sheet.cssText</a:t>
            </a:r>
          </a:p>
          <a:p>
            <a:pPr>
              <a:defRPr/>
            </a:pPr>
            <a:r>
              <a:rPr lang="en-US" sz="861" dirty="0">
                <a:solidFill>
                  <a:srgbClr val="FFFFFF"/>
                </a:solidFill>
                <a:latin typeface="Consolas" panose="020B0609020204030204" pitchFamily="49" charset="0"/>
                <a:cs typeface="Consolas" panose="020B0609020204030204" pitchFamily="49" charset="0"/>
              </a:rPr>
              <a:t>                            .replace(/\r+|\n+/g, '')</a:t>
            </a:r>
          </a:p>
          <a:p>
            <a:pPr>
              <a:defRPr/>
            </a:pPr>
            <a:r>
              <a:rPr lang="en-US" sz="861" dirty="0">
                <a:solidFill>
                  <a:srgbClr val="FFFFFF"/>
                </a:solidFill>
                <a:latin typeface="Consolas" panose="020B0609020204030204" pitchFamily="49" charset="0"/>
                <a:cs typeface="Consolas" panose="020B0609020204030204" pitchFamily="49" charset="0"/>
              </a:rPr>
              <a:t>                            .indexOf(rule.split(' ')[0]) === 0;</a:t>
            </a:r>
          </a:p>
          <a:p>
            <a:pPr>
              <a:defRPr/>
            </a:pPr>
            <a:r>
              <a:rPr lang="en-US" sz="861" dirty="0">
                <a:solidFill>
                  <a:srgbClr val="FFFFFF"/>
                </a:solidFill>
                <a:latin typeface="Consolas" panose="020B0609020204030204" pitchFamily="49" charset="0"/>
                <a:cs typeface="Consolas" panose="020B0609020204030204" pitchFamily="49" charset="0"/>
              </a:rPr>
              <a:t>                };</a:t>
            </a:r>
          </a:p>
          <a:p>
            <a:pPr>
              <a:defRPr/>
            </a:pPr>
            <a:r>
              <a:rPr lang="en-US" sz="861" dirty="0">
                <a:solidFill>
                  <a:srgbClr val="FFFFFF"/>
                </a:solidFill>
                <a:latin typeface="Consolas" panose="020B0609020204030204" pitchFamily="49" charset="0"/>
                <a:cs typeface="Consolas" panose="020B0609020204030204" pitchFamily="49" charset="0"/>
              </a:rPr>
              <a:t>        </a:t>
            </a:r>
          </a:p>
          <a:p>
            <a:pPr>
              <a:defRPr/>
            </a:pPr>
            <a:r>
              <a:rPr lang="en-US" sz="861" dirty="0">
                <a:solidFill>
                  <a:srgbClr val="FFFFFF"/>
                </a:solidFill>
                <a:latin typeface="Consolas" panose="020B0609020204030204" pitchFamily="49" charset="0"/>
                <a:cs typeface="Consolas" panose="020B0609020204030204" pitchFamily="49" charset="0"/>
              </a:rPr>
              <a:t>        bool = supportAtRule('@font-face { font-family: "font"; src: url(data:,); }');</a:t>
            </a:r>
          </a:p>
          <a:p>
            <a:pPr>
              <a:defRPr/>
            </a:pPr>
            <a:r>
              <a:rPr lang="en-US" sz="861" dirty="0">
                <a:solidFill>
                  <a:srgbClr val="FFFFFF"/>
                </a:solidFill>
                <a:latin typeface="Consolas" panose="020B0609020204030204" pitchFamily="49" charset="0"/>
                <a:cs typeface="Consolas" panose="020B0609020204030204" pitchFamily="49" charset="0"/>
              </a:rPr>
              <a:t>        head.removeChild(style);</a:t>
            </a:r>
          </a:p>
          <a:p>
            <a:pPr>
              <a:defRPr/>
            </a:pPr>
            <a:r>
              <a:rPr lang="en-US" sz="861" dirty="0">
                <a:solidFill>
                  <a:srgbClr val="FFFFFF"/>
                </a:solidFill>
                <a:latin typeface="Consolas" panose="020B0609020204030204" pitchFamily="49" charset="0"/>
                <a:cs typeface="Consolas" panose="020B0609020204030204" pitchFamily="49" charset="0"/>
              </a:rPr>
              <a:t>        return bool;</a:t>
            </a:r>
          </a:p>
          <a:p>
            <a:pPr>
              <a:defRPr/>
            </a:pPr>
            <a:r>
              <a:rPr lang="en-US" sz="861" dirty="0">
                <a:solidFill>
                  <a:srgbClr val="FFFFFF"/>
                </a:solidFill>
                <a:latin typeface="Consolas" panose="020B0609020204030204" pitchFamily="49" charset="0"/>
                <a:cs typeface="Consolas" panose="020B0609020204030204" pitchFamily="49" charset="0"/>
              </a:rPr>
              <a:t>    };</a:t>
            </a:r>
          </a:p>
          <a:p>
            <a:pPr>
              <a:defRPr/>
            </a:pPr>
            <a:endParaRPr lang="en-US" sz="753" dirty="0">
              <a:solidFill>
                <a:srgbClr val="FFFFFF"/>
              </a:solidFill>
              <a:latin typeface="Consolas" panose="020B0609020204030204" pitchFamily="49" charset="0"/>
              <a:cs typeface="Consolas" panose="020B0609020204030204" pitchFamily="49" charset="0"/>
            </a:endParaRPr>
          </a:p>
        </p:txBody>
      </p:sp>
      <p:sp>
        <p:nvSpPr>
          <p:cNvPr id="4" name="Title 2"/>
          <p:cNvSpPr>
            <a:spLocks noGrp="1"/>
          </p:cNvSpPr>
          <p:nvPr>
            <p:ph type="title"/>
          </p:nvPr>
        </p:nvSpPr>
        <p:spPr>
          <a:xfrm>
            <a:off x="274638" y="296862"/>
            <a:ext cx="11887200" cy="914400"/>
          </a:xfrm>
        </p:spPr>
        <p:txBody>
          <a:bodyPr/>
          <a:lstStyle/>
          <a:p>
            <a:r>
              <a:rPr lang="en-US" dirty="0" smtClean="0"/>
              <a:t>You can do this</a:t>
            </a:r>
            <a:endParaRPr lang="en-US" dirty="0"/>
          </a:p>
        </p:txBody>
      </p:sp>
    </p:spTree>
    <p:extLst>
      <p:ext uri="{BB962C8B-B14F-4D97-AF65-F5344CB8AC3E}">
        <p14:creationId xmlns:p14="http://schemas.microsoft.com/office/powerpoint/2010/main" val="408608054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 name="TextBox 2"/>
          <p:cNvSpPr txBox="1"/>
          <p:nvPr/>
        </p:nvSpPr>
        <p:spPr>
          <a:xfrm>
            <a:off x="3834721" y="2620099"/>
            <a:ext cx="5583916" cy="2308324"/>
          </a:xfrm>
          <a:prstGeom prst="rect">
            <a:avLst/>
          </a:prstGeom>
          <a:noFill/>
        </p:spPr>
        <p:txBody>
          <a:bodyPr wrap="square">
            <a:spAutoFit/>
          </a:bodyPr>
          <a:lstStyle/>
          <a:p>
            <a:pPr>
              <a:defRPr/>
            </a:pPr>
            <a:r>
              <a:rPr lang="en-US" sz="3600" dirty="0">
                <a:solidFill>
                  <a:srgbClr val="FFFFFF"/>
                </a:solidFill>
                <a:latin typeface="Consolas" panose="020B0609020204030204" pitchFamily="49" charset="0"/>
                <a:cs typeface="Consolas" panose="020B0609020204030204" pitchFamily="49" charset="0"/>
              </a:rPr>
              <a:t>if (Modernizr.fontface){</a:t>
            </a:r>
          </a:p>
          <a:p>
            <a:pPr>
              <a:defRPr/>
            </a:pPr>
            <a:r>
              <a:rPr lang="en-US" sz="3600" dirty="0">
                <a:solidFill>
                  <a:srgbClr val="FFFFFF"/>
                </a:solidFill>
                <a:latin typeface="Consolas" panose="020B0609020204030204" pitchFamily="49" charset="0"/>
                <a:cs typeface="Consolas" panose="020B0609020204030204" pitchFamily="49" charset="0"/>
              </a:rPr>
              <a:t>…</a:t>
            </a:r>
          </a:p>
          <a:p>
            <a:pPr>
              <a:defRPr/>
            </a:pPr>
            <a:r>
              <a:rPr lang="en-US" sz="3600" dirty="0">
                <a:solidFill>
                  <a:srgbClr val="FFFFFF"/>
                </a:solidFill>
                <a:latin typeface="Consolas" panose="020B0609020204030204" pitchFamily="49" charset="0"/>
                <a:cs typeface="Consolas" panose="020B0609020204030204" pitchFamily="49" charset="0"/>
              </a:rPr>
              <a:t>}</a:t>
            </a:r>
          </a:p>
        </p:txBody>
      </p:sp>
      <p:sp>
        <p:nvSpPr>
          <p:cNvPr id="4" name="Title 2"/>
          <p:cNvSpPr>
            <a:spLocks noGrp="1"/>
          </p:cNvSpPr>
          <p:nvPr>
            <p:ph type="title"/>
          </p:nvPr>
        </p:nvSpPr>
        <p:spPr>
          <a:xfrm>
            <a:off x="274638" y="296862"/>
            <a:ext cx="11887200" cy="914400"/>
          </a:xfrm>
        </p:spPr>
        <p:txBody>
          <a:bodyPr/>
          <a:lstStyle/>
          <a:p>
            <a:r>
              <a:rPr lang="en-US" dirty="0" smtClean="0"/>
              <a:t>Or this…</a:t>
            </a:r>
            <a:endParaRPr lang="en-US" dirty="0"/>
          </a:p>
        </p:txBody>
      </p:sp>
    </p:spTree>
    <p:extLst>
      <p:ext uri="{BB962C8B-B14F-4D97-AF65-F5344CB8AC3E}">
        <p14:creationId xmlns:p14="http://schemas.microsoft.com/office/powerpoint/2010/main" val="173244490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 name="Content Placeholder 6"/>
          <p:cNvSpPr txBox="1">
            <a:spLocks/>
          </p:cNvSpPr>
          <p:nvPr/>
        </p:nvSpPr>
        <p:spPr>
          <a:xfrm>
            <a:off x="1493837" y="2951571"/>
            <a:ext cx="9372600" cy="1091382"/>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32560">
              <a:defRPr/>
            </a:pPr>
            <a:r>
              <a:rPr lang="en-US" sz="4800" dirty="0" smtClean="0">
                <a:gradFill>
                  <a:gsLst>
                    <a:gs pos="0">
                      <a:srgbClr val="FFFFFF"/>
                    </a:gs>
                    <a:gs pos="100000">
                      <a:srgbClr val="FFFFFF"/>
                    </a:gs>
                  </a:gsLst>
                  <a:lin ang="5400000" scaled="0"/>
                </a:gradFill>
              </a:rPr>
              <a:t>Polyfills &amp; shims</a:t>
            </a:r>
            <a:endParaRPr lang="en-US" sz="4800" dirty="0">
              <a:gradFill>
                <a:gsLst>
                  <a:gs pos="0">
                    <a:srgbClr val="FFFFFF"/>
                  </a:gs>
                  <a:gs pos="100000">
                    <a:srgbClr val="FFFFFF"/>
                  </a:gs>
                </a:gsLst>
                <a:lin ang="5400000" scaled="0"/>
              </a:gradFill>
              <a:ea typeface="Gill Sans" charset="0"/>
              <a:cs typeface="Gill Sans" charset="0"/>
            </a:endParaRPr>
          </a:p>
        </p:txBody>
      </p:sp>
    </p:spTree>
    <p:extLst>
      <p:ext uri="{BB962C8B-B14F-4D97-AF65-F5344CB8AC3E}">
        <p14:creationId xmlns:p14="http://schemas.microsoft.com/office/powerpoint/2010/main" val="45033194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129026" name="Content Placeholder 6"/>
          <p:cNvSpPr>
            <a:spLocks noGrp="1"/>
          </p:cNvSpPr>
          <p:nvPr>
            <p:ph idx="1"/>
          </p:nvPr>
        </p:nvSpPr>
        <p:spPr>
          <a:xfrm>
            <a:off x="2174527" y="1825671"/>
            <a:ext cx="8393658" cy="4414791"/>
          </a:xfrm>
        </p:spPr>
        <p:txBody>
          <a:bodyPr/>
          <a:lstStyle/>
          <a:p>
            <a:pPr lvl="1">
              <a:spcAft>
                <a:spcPts val="1228"/>
              </a:spcAft>
            </a:pPr>
            <a:r>
              <a:rPr lang="en-US" dirty="0" smtClean="0">
                <a:latin typeface="+mj-lt"/>
              </a:rPr>
              <a:t>What are they?</a:t>
            </a:r>
          </a:p>
          <a:p>
            <a:pPr lvl="2">
              <a:spcAft>
                <a:spcPts val="1228"/>
              </a:spcAft>
            </a:pPr>
            <a:r>
              <a:rPr lang="en-US" sz="1800" dirty="0" smtClean="0"/>
              <a:t>Typically JavaScript, HTML, &amp; CSS code</a:t>
            </a:r>
            <a:endParaRPr lang="en-US" sz="2000" dirty="0" smtClean="0">
              <a:latin typeface="+mj-lt"/>
            </a:endParaRPr>
          </a:p>
          <a:p>
            <a:pPr lvl="1">
              <a:spcAft>
                <a:spcPts val="1228"/>
              </a:spcAft>
            </a:pPr>
            <a:r>
              <a:rPr lang="en-US" dirty="0" smtClean="0">
                <a:latin typeface="+mj-lt"/>
              </a:rPr>
              <a:t>What do they do?</a:t>
            </a:r>
          </a:p>
          <a:p>
            <a:pPr lvl="2">
              <a:spcAft>
                <a:spcPts val="1228"/>
              </a:spcAft>
            </a:pPr>
            <a:r>
              <a:rPr lang="en-US" sz="1800" dirty="0" smtClean="0"/>
              <a:t>Provides the technology that you, the developer, expect the browser to provide </a:t>
            </a:r>
            <a:r>
              <a:rPr lang="en-US" sz="1800" i="1" dirty="0" smtClean="0"/>
              <a:t>natively</a:t>
            </a:r>
            <a:endParaRPr lang="en-US" sz="1800" dirty="0" smtClean="0"/>
          </a:p>
          <a:p>
            <a:pPr lvl="2">
              <a:spcAft>
                <a:spcPts val="1228"/>
              </a:spcAft>
            </a:pPr>
            <a:r>
              <a:rPr lang="en-US" sz="1800" dirty="0" smtClean="0"/>
              <a:t>Provides support for missing features </a:t>
            </a:r>
            <a:endParaRPr lang="en-US" sz="2000" dirty="0" smtClean="0">
              <a:latin typeface="+mj-lt"/>
            </a:endParaRPr>
          </a:p>
          <a:p>
            <a:pPr lvl="1">
              <a:spcAft>
                <a:spcPts val="1228"/>
              </a:spcAft>
            </a:pPr>
            <a:r>
              <a:rPr lang="en-US" dirty="0" smtClean="0">
                <a:latin typeface="+mj-lt"/>
              </a:rPr>
              <a:t>When do you use them?</a:t>
            </a:r>
          </a:p>
          <a:p>
            <a:pPr lvl="2">
              <a:spcAft>
                <a:spcPts val="1228"/>
              </a:spcAft>
            </a:pPr>
            <a:r>
              <a:rPr lang="en-US" sz="1800" dirty="0" smtClean="0"/>
              <a:t>Use them to fall back gracefully or mimic functionality</a:t>
            </a:r>
          </a:p>
        </p:txBody>
      </p:sp>
      <p:sp>
        <p:nvSpPr>
          <p:cNvPr id="4" name="Title 2"/>
          <p:cNvSpPr>
            <a:spLocks noGrp="1"/>
          </p:cNvSpPr>
          <p:nvPr>
            <p:ph type="title"/>
          </p:nvPr>
        </p:nvSpPr>
        <p:spPr>
          <a:xfrm>
            <a:off x="274638" y="296862"/>
            <a:ext cx="11887200" cy="914400"/>
          </a:xfrm>
        </p:spPr>
        <p:txBody>
          <a:bodyPr/>
          <a:lstStyle/>
          <a:p>
            <a:r>
              <a:rPr lang="en-US" dirty="0" smtClean="0"/>
              <a:t>Polyfills &amp; shims</a:t>
            </a:r>
            <a:endParaRPr lang="en-US" dirty="0"/>
          </a:p>
        </p:txBody>
      </p:sp>
    </p:spTree>
    <p:extLst>
      <p:ext uri="{BB962C8B-B14F-4D97-AF65-F5344CB8AC3E}">
        <p14:creationId xmlns:p14="http://schemas.microsoft.com/office/powerpoint/2010/main" val="43117372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131074" name="Content Placeholder 6"/>
          <p:cNvSpPr>
            <a:spLocks noGrp="1"/>
          </p:cNvSpPr>
          <p:nvPr>
            <p:ph idx="1"/>
          </p:nvPr>
        </p:nvSpPr>
        <p:spPr>
          <a:xfrm>
            <a:off x="3091482" y="1749470"/>
            <a:ext cx="6253510" cy="3957592"/>
          </a:xfrm>
        </p:spPr>
        <p:txBody>
          <a:bodyPr/>
          <a:lstStyle/>
          <a:p>
            <a:pPr lvl="1">
              <a:spcAft>
                <a:spcPts val="1228"/>
              </a:spcAft>
            </a:pPr>
            <a:r>
              <a:rPr lang="en-US" dirty="0" smtClean="0">
                <a:latin typeface="+mj-lt"/>
              </a:rPr>
              <a:t>Polyfill</a:t>
            </a:r>
          </a:p>
          <a:p>
            <a:pPr lvl="2">
              <a:spcAft>
                <a:spcPts val="1228"/>
              </a:spcAft>
            </a:pPr>
            <a:r>
              <a:rPr lang="en-US" sz="1800" dirty="0" smtClean="0"/>
              <a:t>Replicates the real, standard feature API</a:t>
            </a:r>
          </a:p>
          <a:p>
            <a:pPr lvl="2">
              <a:spcAft>
                <a:spcPts val="1228"/>
              </a:spcAft>
            </a:pPr>
            <a:r>
              <a:rPr lang="en-US" sz="1800" dirty="0" smtClean="0"/>
              <a:t>You can develop for the future</a:t>
            </a:r>
          </a:p>
          <a:p>
            <a:pPr lvl="1">
              <a:spcAft>
                <a:spcPts val="1228"/>
              </a:spcAft>
            </a:pPr>
            <a:r>
              <a:rPr lang="en-US" dirty="0" smtClean="0">
                <a:latin typeface="+mj-lt"/>
              </a:rPr>
              <a:t>Shims</a:t>
            </a:r>
          </a:p>
          <a:p>
            <a:pPr lvl="2">
              <a:spcAft>
                <a:spcPts val="1228"/>
              </a:spcAft>
            </a:pPr>
            <a:r>
              <a:rPr lang="en-US" sz="1800" dirty="0" smtClean="0"/>
              <a:t>Provides own API to a missing feature</a:t>
            </a:r>
          </a:p>
          <a:p>
            <a:pPr lvl="2">
              <a:spcAft>
                <a:spcPts val="1228"/>
              </a:spcAft>
            </a:pPr>
            <a:r>
              <a:rPr lang="en-US" sz="1800" dirty="0" smtClean="0"/>
              <a:t>Doesn’t adhere to a specification but fills the gap</a:t>
            </a:r>
          </a:p>
          <a:p>
            <a:pPr lvl="2">
              <a:spcAft>
                <a:spcPts val="1228"/>
              </a:spcAft>
            </a:pPr>
            <a:r>
              <a:rPr lang="en-US" sz="1800" dirty="0" smtClean="0"/>
              <a:t>Generally provides more features</a:t>
            </a:r>
          </a:p>
        </p:txBody>
      </p:sp>
      <p:sp>
        <p:nvSpPr>
          <p:cNvPr id="4" name="Title 2"/>
          <p:cNvSpPr>
            <a:spLocks noGrp="1"/>
          </p:cNvSpPr>
          <p:nvPr>
            <p:ph type="title"/>
          </p:nvPr>
        </p:nvSpPr>
        <p:spPr>
          <a:xfrm>
            <a:off x="274638" y="296862"/>
            <a:ext cx="11887200" cy="914400"/>
          </a:xfrm>
        </p:spPr>
        <p:txBody>
          <a:bodyPr/>
          <a:lstStyle/>
          <a:p>
            <a:r>
              <a:rPr lang="en-US" dirty="0" smtClean="0"/>
              <a:t>What’s the difference?</a:t>
            </a:r>
            <a:endParaRPr lang="en-US" dirty="0"/>
          </a:p>
        </p:txBody>
      </p:sp>
    </p:spTree>
    <p:extLst>
      <p:ext uri="{BB962C8B-B14F-4D97-AF65-F5344CB8AC3E}">
        <p14:creationId xmlns:p14="http://schemas.microsoft.com/office/powerpoint/2010/main" val="54435997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55298" name="Content Placeholder 6"/>
          <p:cNvSpPr>
            <a:spLocks noGrp="1"/>
          </p:cNvSpPr>
          <p:nvPr>
            <p:ph idx="1"/>
          </p:nvPr>
        </p:nvSpPr>
        <p:spPr>
          <a:xfrm>
            <a:off x="2560637" y="465522"/>
            <a:ext cx="7391400" cy="6063481"/>
          </a:xfrm>
        </p:spPr>
        <p:txBody>
          <a:bodyPr/>
          <a:lstStyle/>
          <a:p>
            <a:pPr marL="326719" lvl="1">
              <a:spcBef>
                <a:spcPts val="0"/>
              </a:spcBef>
              <a:defRPr/>
            </a:pPr>
            <a:r>
              <a:rPr lang="en-US" dirty="0" smtClean="0">
                <a:latin typeface="+mj-lt"/>
              </a:rPr>
              <a:t>Stylesheet:</a:t>
            </a:r>
          </a:p>
          <a:p>
            <a:pPr marL="326719" lvl="1">
              <a:spcBef>
                <a:spcPts val="0"/>
              </a:spcBef>
              <a:defRPr/>
            </a:pPr>
            <a:endParaRPr lang="en-US" sz="1100" dirty="0" smtClean="0"/>
          </a:p>
          <a:p>
            <a:pPr marL="326719" lvl="1">
              <a:spcBef>
                <a:spcPts val="0"/>
              </a:spcBef>
              <a:defRPr/>
            </a:pPr>
            <a:r>
              <a:rPr lang="en-US" sz="1600" dirty="0" smtClean="0">
                <a:latin typeface="Consolas" panose="020B0609020204030204" pitchFamily="49" charset="0"/>
                <a:cs typeface="Consolas" panose="020B0609020204030204" pitchFamily="49" charset="0"/>
              </a:rPr>
              <a:t>article { </a:t>
            </a:r>
          </a:p>
          <a:p>
            <a:pPr marL="513416" lvl="2" indent="0">
              <a:spcBef>
                <a:spcPts val="0"/>
              </a:spcBef>
              <a:buNone/>
              <a:defRPr/>
            </a:pPr>
            <a:r>
              <a:rPr lang="en-US" sz="1600" dirty="0" smtClean="0">
                <a:latin typeface="Consolas" panose="020B0609020204030204" pitchFamily="49" charset="0"/>
                <a:cs typeface="Consolas" panose="020B0609020204030204" pitchFamily="49" charset="0"/>
              </a:rPr>
              <a:t>-webkit-border-radius:10px; </a:t>
            </a:r>
          </a:p>
          <a:p>
            <a:pPr marL="513416" lvl="2" indent="0">
              <a:spcBef>
                <a:spcPts val="0"/>
              </a:spcBef>
              <a:buNone/>
              <a:defRPr/>
            </a:pPr>
            <a:r>
              <a:rPr lang="en-US" sz="1600" dirty="0" smtClean="0">
                <a:latin typeface="Consolas" panose="020B0609020204030204" pitchFamily="49" charset="0"/>
                <a:cs typeface="Consolas" panose="020B0609020204030204" pitchFamily="49" charset="0"/>
              </a:rPr>
              <a:t>-moz-border-radius:10px; </a:t>
            </a:r>
          </a:p>
          <a:p>
            <a:pPr marL="513416" lvl="2" indent="0">
              <a:spcBef>
                <a:spcPts val="0"/>
              </a:spcBef>
              <a:buNone/>
              <a:defRPr/>
            </a:pPr>
            <a:r>
              <a:rPr lang="en-US" sz="1600" dirty="0" smtClean="0">
                <a:latin typeface="Consolas" panose="020B0609020204030204" pitchFamily="49" charset="0"/>
                <a:cs typeface="Consolas" panose="020B0609020204030204" pitchFamily="49" charset="0"/>
              </a:rPr>
              <a:t>-ms-border-radius:10px;</a:t>
            </a:r>
          </a:p>
          <a:p>
            <a:pPr marL="513416" lvl="2" indent="0">
              <a:spcBef>
                <a:spcPts val="0"/>
              </a:spcBef>
              <a:buNone/>
              <a:defRPr/>
            </a:pPr>
            <a:r>
              <a:rPr lang="en-US" sz="1600" dirty="0" smtClean="0">
                <a:latin typeface="Consolas" panose="020B0609020204030204" pitchFamily="49" charset="0"/>
                <a:cs typeface="Consolas" panose="020B0609020204030204" pitchFamily="49" charset="0"/>
              </a:rPr>
              <a:t>-o-border-radius:10px;</a:t>
            </a:r>
          </a:p>
          <a:p>
            <a:pPr marL="513416" lvl="2" indent="0">
              <a:spcBef>
                <a:spcPts val="0"/>
              </a:spcBef>
              <a:buNone/>
              <a:defRPr/>
            </a:pPr>
            <a:r>
              <a:rPr lang="en-US" sz="1600" dirty="0" smtClean="0">
                <a:latin typeface="Consolas" panose="020B0609020204030204" pitchFamily="49" charset="0"/>
                <a:cs typeface="Consolas" panose="020B0609020204030204" pitchFamily="49" charset="0"/>
              </a:rPr>
              <a:t>border-radius:10px; </a:t>
            </a:r>
          </a:p>
          <a:p>
            <a:pPr marL="326719" lvl="1">
              <a:spcAft>
                <a:spcPts val="1228"/>
              </a:spcAft>
              <a:defRPr/>
            </a:pPr>
            <a:r>
              <a:rPr lang="en-US" sz="1600" dirty="0" smtClean="0">
                <a:latin typeface="Consolas" panose="020B0609020204030204" pitchFamily="49" charset="0"/>
                <a:cs typeface="Consolas" panose="020B0609020204030204" pitchFamily="49" charset="0"/>
              </a:rPr>
              <a:t>}</a:t>
            </a:r>
          </a:p>
          <a:p>
            <a:pPr marL="326719" lvl="1">
              <a:spcAft>
                <a:spcPts val="1228"/>
              </a:spcAft>
              <a:defRPr/>
            </a:pPr>
            <a:r>
              <a:rPr lang="en-US" dirty="0" smtClean="0">
                <a:latin typeface="+mj-lt"/>
              </a:rPr>
              <a:t>JavaScript code for non-modern browser:</a:t>
            </a:r>
            <a:endParaRPr lang="en-US" dirty="0">
              <a:latin typeface="+mj-lt"/>
            </a:endParaRPr>
          </a:p>
          <a:p>
            <a:pPr marL="326719" lvl="1">
              <a:spcAft>
                <a:spcPts val="1228"/>
              </a:spcAft>
              <a:defRPr/>
            </a:pPr>
            <a:r>
              <a:rPr lang="en-US" sz="1600" dirty="0">
                <a:latin typeface="Consolas" panose="020B0609020204030204" pitchFamily="49" charset="0"/>
                <a:cs typeface="Consolas" panose="020B0609020204030204" pitchFamily="49" charset="0"/>
              </a:rPr>
              <a:t>if (!Modernizr.borderradius) {</a:t>
            </a:r>
          </a:p>
          <a:p>
            <a:pPr marL="326719" lvl="1">
              <a:spcAft>
                <a:spcPts val="1228"/>
              </a:spcAft>
              <a:defRPr/>
            </a:pPr>
            <a:r>
              <a:rPr lang="en-US" sz="1600" dirty="0">
                <a:latin typeface="Consolas" panose="020B0609020204030204" pitchFamily="49" charset="0"/>
                <a:cs typeface="Consolas" panose="020B0609020204030204" pitchFamily="49" charset="0"/>
              </a:rPr>
              <a:t>            // Load a shim to mimic the rounded corners...</a:t>
            </a:r>
          </a:p>
          <a:p>
            <a:pPr marL="326719" lvl="1">
              <a:spcAft>
                <a:spcPts val="1228"/>
              </a:spcAft>
              <a:defRPr/>
            </a:pPr>
            <a:r>
              <a:rPr lang="en-US" sz="1600" dirty="0">
                <a:latin typeface="Consolas" panose="020B0609020204030204" pitchFamily="49" charset="0"/>
                <a:cs typeface="Consolas" panose="020B0609020204030204" pitchFamily="49" charset="0"/>
              </a:rPr>
              <a:t>            $.getScript("js/jquery.corner.js", function () {</a:t>
            </a:r>
          </a:p>
          <a:p>
            <a:pPr marL="326719" lvl="1">
              <a:spcAft>
                <a:spcPts val="1228"/>
              </a:spcAft>
              <a:defRPr/>
            </a:pPr>
            <a:r>
              <a:rPr lang="en-US" sz="1600" dirty="0">
                <a:latin typeface="Consolas" panose="020B0609020204030204" pitchFamily="49" charset="0"/>
                <a:cs typeface="Consolas" panose="020B0609020204030204" pitchFamily="49" charset="0"/>
              </a:rPr>
              <a:t>                $("article").corner();</a:t>
            </a:r>
          </a:p>
          <a:p>
            <a:pPr marL="326719" lvl="1">
              <a:spcAft>
                <a:spcPts val="1228"/>
              </a:spcAft>
              <a:defRPr/>
            </a:pPr>
            <a:r>
              <a:rPr lang="en-US" sz="1600" dirty="0">
                <a:latin typeface="Consolas" panose="020B0609020204030204" pitchFamily="49" charset="0"/>
                <a:cs typeface="Consolas" panose="020B0609020204030204" pitchFamily="49" charset="0"/>
              </a:rPr>
              <a:t>            });</a:t>
            </a:r>
          </a:p>
          <a:p>
            <a:pPr marL="326719" lvl="1">
              <a:spcAft>
                <a:spcPts val="1228"/>
              </a:spcAft>
              <a:defRPr/>
            </a:pP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0205310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837" y="1058862"/>
            <a:ext cx="4876800" cy="4876800"/>
          </a:xfrm>
          <a:prstGeom prst="rect">
            <a:avLst/>
          </a:prstGeom>
        </p:spPr>
      </p:pic>
    </p:spTree>
    <p:extLst>
      <p:ext uri="{BB962C8B-B14F-4D97-AF65-F5344CB8AC3E}">
        <p14:creationId xmlns:p14="http://schemas.microsoft.com/office/powerpoint/2010/main" val="27463152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135170" name="Content Placeholder 6"/>
          <p:cNvSpPr>
            <a:spLocks noGrp="1"/>
          </p:cNvSpPr>
          <p:nvPr>
            <p:ph idx="1"/>
          </p:nvPr>
        </p:nvSpPr>
        <p:spPr>
          <a:xfrm>
            <a:off x="3701082" y="1597070"/>
            <a:ext cx="5034310" cy="4643392"/>
          </a:xfrm>
        </p:spPr>
        <p:txBody>
          <a:bodyPr/>
          <a:lstStyle/>
          <a:p>
            <a:pPr lvl="1">
              <a:spcAft>
                <a:spcPts val="1228"/>
              </a:spcAft>
            </a:pPr>
            <a:r>
              <a:rPr lang="en-US" dirty="0" smtClean="0">
                <a:latin typeface="+mj-lt"/>
              </a:rPr>
              <a:t>Considerations</a:t>
            </a:r>
          </a:p>
          <a:p>
            <a:pPr lvl="2">
              <a:spcAft>
                <a:spcPts val="1228"/>
              </a:spcAft>
            </a:pPr>
            <a:r>
              <a:rPr lang="en-US" sz="1800" dirty="0" smtClean="0"/>
              <a:t>You need to vet the code</a:t>
            </a:r>
          </a:p>
          <a:p>
            <a:pPr lvl="3">
              <a:spcAft>
                <a:spcPts val="1228"/>
              </a:spcAft>
            </a:pPr>
            <a:r>
              <a:rPr lang="en-US" sz="1600" dirty="0" smtClean="0"/>
              <a:t>Does it work as expected?</a:t>
            </a:r>
          </a:p>
          <a:p>
            <a:pPr lvl="3">
              <a:spcAft>
                <a:spcPts val="1228"/>
              </a:spcAft>
            </a:pPr>
            <a:r>
              <a:rPr lang="en-US" sz="1600" dirty="0" smtClean="0"/>
              <a:t>Cross-browser?</a:t>
            </a:r>
          </a:p>
          <a:p>
            <a:pPr lvl="2">
              <a:spcAft>
                <a:spcPts val="1228"/>
              </a:spcAft>
            </a:pPr>
            <a:r>
              <a:rPr lang="en-US" sz="1800" dirty="0" smtClean="0"/>
              <a:t>You may need to support it in the future</a:t>
            </a:r>
          </a:p>
          <a:p>
            <a:pPr lvl="3">
              <a:spcAft>
                <a:spcPts val="1228"/>
              </a:spcAft>
            </a:pPr>
            <a:r>
              <a:rPr lang="en-US" sz="1600" dirty="0" smtClean="0"/>
              <a:t>Developer abandons work</a:t>
            </a:r>
          </a:p>
          <a:p>
            <a:pPr lvl="3">
              <a:spcAft>
                <a:spcPts val="1228"/>
              </a:spcAft>
            </a:pPr>
            <a:r>
              <a:rPr lang="en-US" sz="1600" dirty="0" smtClean="0"/>
              <a:t>Do you have the skills to maintain it?</a:t>
            </a:r>
          </a:p>
          <a:p>
            <a:pPr lvl="2">
              <a:spcAft>
                <a:spcPts val="1228"/>
              </a:spcAft>
            </a:pPr>
            <a:r>
              <a:rPr lang="en-US" sz="1800" dirty="0" smtClean="0"/>
              <a:t>API Consistency</a:t>
            </a:r>
          </a:p>
          <a:p>
            <a:pPr lvl="3">
              <a:spcAft>
                <a:spcPts val="1228"/>
              </a:spcAft>
            </a:pPr>
            <a:r>
              <a:rPr lang="en-US" sz="1600" dirty="0" smtClean="0"/>
              <a:t>Will you need to rewrite your code later?</a:t>
            </a:r>
          </a:p>
        </p:txBody>
      </p:sp>
      <p:sp>
        <p:nvSpPr>
          <p:cNvPr id="4" name="Title 2"/>
          <p:cNvSpPr>
            <a:spLocks noGrp="1"/>
          </p:cNvSpPr>
          <p:nvPr>
            <p:ph type="title"/>
          </p:nvPr>
        </p:nvSpPr>
        <p:spPr>
          <a:xfrm>
            <a:off x="274638" y="296862"/>
            <a:ext cx="11887200" cy="914400"/>
          </a:xfrm>
        </p:spPr>
        <p:txBody>
          <a:bodyPr/>
          <a:lstStyle/>
          <a:p>
            <a:r>
              <a:rPr lang="en-US" dirty="0" smtClean="0"/>
              <a:t>Consider this</a:t>
            </a:r>
            <a:endParaRPr lang="en-US" dirty="0"/>
          </a:p>
        </p:txBody>
      </p:sp>
    </p:spTree>
    <p:extLst>
      <p:ext uri="{BB962C8B-B14F-4D97-AF65-F5344CB8AC3E}">
        <p14:creationId xmlns:p14="http://schemas.microsoft.com/office/powerpoint/2010/main" val="8219825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161794" name="Content Placeholder 6"/>
          <p:cNvSpPr>
            <a:spLocks noGrp="1"/>
          </p:cNvSpPr>
          <p:nvPr>
            <p:ph idx="1"/>
          </p:nvPr>
        </p:nvSpPr>
        <p:spPr>
          <a:xfrm>
            <a:off x="2174527" y="1444670"/>
            <a:ext cx="8393658" cy="5112697"/>
          </a:xfrm>
        </p:spPr>
        <p:txBody>
          <a:bodyPr/>
          <a:lstStyle/>
          <a:p>
            <a:pPr lvl="1">
              <a:spcAft>
                <a:spcPts val="1228"/>
              </a:spcAft>
            </a:pPr>
            <a:r>
              <a:rPr lang="en-US" dirty="0" smtClean="0">
                <a:latin typeface="+mj-lt"/>
              </a:rPr>
              <a:t>Focus on STABLE standards</a:t>
            </a:r>
          </a:p>
          <a:p>
            <a:pPr lvl="2">
              <a:spcAft>
                <a:spcPts val="1228"/>
              </a:spcAft>
            </a:pPr>
            <a:r>
              <a:rPr lang="en-US" dirty="0" smtClean="0"/>
              <a:t>Specs can change and you want to be ready</a:t>
            </a:r>
          </a:p>
          <a:p>
            <a:pPr lvl="2">
              <a:spcAft>
                <a:spcPts val="1228"/>
              </a:spcAft>
            </a:pPr>
            <a:r>
              <a:rPr lang="en-US" dirty="0" smtClean="0"/>
              <a:t>Experimentation is perfectly fine</a:t>
            </a:r>
          </a:p>
          <a:p>
            <a:pPr lvl="1">
              <a:spcAft>
                <a:spcPts val="1228"/>
              </a:spcAft>
            </a:pPr>
            <a:r>
              <a:rPr lang="en-US" dirty="0" smtClean="0">
                <a:latin typeface="+mj-lt"/>
              </a:rPr>
              <a:t>Cross-browser matters</a:t>
            </a:r>
          </a:p>
          <a:p>
            <a:pPr lvl="2">
              <a:spcAft>
                <a:spcPts val="1228"/>
              </a:spcAft>
            </a:pPr>
            <a:r>
              <a:rPr lang="en-US" dirty="0" smtClean="0"/>
              <a:t>Do you want to go back to the “Best Viewed in” days?</a:t>
            </a:r>
          </a:p>
          <a:p>
            <a:pPr lvl="2">
              <a:spcAft>
                <a:spcPts val="1228"/>
              </a:spcAft>
            </a:pPr>
            <a:r>
              <a:rPr lang="en-US" dirty="0" smtClean="0"/>
              <a:t>Detect for standards first</a:t>
            </a:r>
          </a:p>
          <a:p>
            <a:pPr lvl="2">
              <a:spcAft>
                <a:spcPts val="1228"/>
              </a:spcAft>
            </a:pPr>
            <a:r>
              <a:rPr lang="en-US" dirty="0" smtClean="0"/>
              <a:t>Use Modernizr – http://modernizr.com</a:t>
            </a:r>
          </a:p>
          <a:p>
            <a:pPr lvl="1">
              <a:spcAft>
                <a:spcPts val="1228"/>
              </a:spcAft>
            </a:pPr>
            <a:endParaRPr lang="en-US" dirty="0" smtClean="0"/>
          </a:p>
          <a:p>
            <a:pPr lvl="2">
              <a:spcAft>
                <a:spcPts val="1228"/>
              </a:spcAft>
            </a:pPr>
            <a:endParaRPr lang="en-US" dirty="0" smtClean="0"/>
          </a:p>
          <a:p>
            <a:pPr eaLnBrk="1" hangingPunct="1"/>
            <a:endParaRPr lang="en-US" dirty="0" smtClean="0"/>
          </a:p>
          <a:p>
            <a:pPr eaLnBrk="1" hangingPunct="1"/>
            <a:endParaRPr lang="en-US" dirty="0" smtClean="0"/>
          </a:p>
        </p:txBody>
      </p:sp>
      <p:sp>
        <p:nvSpPr>
          <p:cNvPr id="4" name="Title 2"/>
          <p:cNvSpPr>
            <a:spLocks noGrp="1"/>
          </p:cNvSpPr>
          <p:nvPr>
            <p:ph type="title"/>
          </p:nvPr>
        </p:nvSpPr>
        <p:spPr>
          <a:xfrm>
            <a:off x="274638" y="296862"/>
            <a:ext cx="11887200" cy="914400"/>
          </a:xfrm>
        </p:spPr>
        <p:txBody>
          <a:bodyPr/>
          <a:lstStyle/>
          <a:p>
            <a:r>
              <a:rPr lang="en-US" dirty="0" smtClean="0"/>
              <a:t>Takeaway</a:t>
            </a:r>
            <a:endParaRPr lang="en-US" dirty="0"/>
          </a:p>
        </p:txBody>
      </p:sp>
    </p:spTree>
    <p:extLst>
      <p:ext uri="{BB962C8B-B14F-4D97-AF65-F5344CB8AC3E}">
        <p14:creationId xmlns:p14="http://schemas.microsoft.com/office/powerpoint/2010/main" val="290274580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163842" name="Content Placeholder 6"/>
          <p:cNvSpPr>
            <a:spLocks noGrp="1"/>
          </p:cNvSpPr>
          <p:nvPr>
            <p:ph idx="1"/>
          </p:nvPr>
        </p:nvSpPr>
        <p:spPr>
          <a:xfrm>
            <a:off x="2174527" y="1444670"/>
            <a:ext cx="8393658" cy="5100592"/>
          </a:xfrm>
        </p:spPr>
        <p:txBody>
          <a:bodyPr/>
          <a:lstStyle/>
          <a:p>
            <a:pPr lvl="1">
              <a:spcAft>
                <a:spcPts val="1228"/>
              </a:spcAft>
            </a:pPr>
            <a:r>
              <a:rPr lang="en-US" dirty="0" smtClean="0">
                <a:latin typeface="+mj-lt"/>
              </a:rPr>
              <a:t>Polyfills and shims</a:t>
            </a:r>
          </a:p>
          <a:p>
            <a:pPr lvl="2">
              <a:spcAft>
                <a:spcPts val="1228"/>
              </a:spcAft>
            </a:pPr>
            <a:r>
              <a:rPr lang="en-US" dirty="0" smtClean="0"/>
              <a:t>Opt for code that mimics a standard API to avoid a rewrite</a:t>
            </a:r>
          </a:p>
          <a:p>
            <a:pPr lvl="2">
              <a:spcAft>
                <a:spcPts val="1228"/>
              </a:spcAft>
            </a:pPr>
            <a:r>
              <a:rPr lang="en-US" dirty="0" smtClean="0"/>
              <a:t>You may have to support the code going forward</a:t>
            </a:r>
          </a:p>
          <a:p>
            <a:pPr lvl="1">
              <a:spcAft>
                <a:spcPts val="1228"/>
              </a:spcAft>
            </a:pPr>
            <a:r>
              <a:rPr lang="en-US" dirty="0" smtClean="0">
                <a:latin typeface="+mj-lt"/>
              </a:rPr>
              <a:t>Test your sites across all major browsers</a:t>
            </a:r>
          </a:p>
          <a:p>
            <a:pPr lvl="2">
              <a:spcAft>
                <a:spcPts val="1228"/>
              </a:spcAft>
            </a:pPr>
            <a:r>
              <a:rPr lang="en-US" dirty="0" smtClean="0"/>
              <a:t>Lots of options for all operating systems</a:t>
            </a:r>
          </a:p>
          <a:p>
            <a:pPr lvl="2">
              <a:spcAft>
                <a:spcPts val="1228"/>
              </a:spcAft>
            </a:pPr>
            <a:r>
              <a:rPr lang="en-US" dirty="0" smtClean="0"/>
              <a:t>Browserstack.com stands out for ease of use and availability</a:t>
            </a:r>
          </a:p>
          <a:p>
            <a:pPr lvl="1">
              <a:spcAft>
                <a:spcPts val="1228"/>
              </a:spcAft>
            </a:pPr>
            <a:endParaRPr lang="en-US" b="1" i="1" dirty="0" smtClean="0"/>
          </a:p>
        </p:txBody>
      </p:sp>
      <p:sp>
        <p:nvSpPr>
          <p:cNvPr id="4" name="Title 2"/>
          <p:cNvSpPr>
            <a:spLocks noGrp="1"/>
          </p:cNvSpPr>
          <p:nvPr>
            <p:ph type="title"/>
          </p:nvPr>
        </p:nvSpPr>
        <p:spPr>
          <a:xfrm>
            <a:off x="274638" y="296862"/>
            <a:ext cx="11887200" cy="914400"/>
          </a:xfrm>
        </p:spPr>
        <p:txBody>
          <a:bodyPr/>
          <a:lstStyle/>
          <a:p>
            <a:r>
              <a:rPr lang="en-US" dirty="0" smtClean="0"/>
              <a:t>Takeaway</a:t>
            </a:r>
            <a:endParaRPr lang="en-US" dirty="0"/>
          </a:p>
        </p:txBody>
      </p:sp>
    </p:spTree>
    <p:extLst>
      <p:ext uri="{BB962C8B-B14F-4D97-AF65-F5344CB8AC3E}">
        <p14:creationId xmlns:p14="http://schemas.microsoft.com/office/powerpoint/2010/main" val="183766727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9" y="3078163"/>
            <a:ext cx="10058400" cy="838199"/>
          </a:xfrm>
        </p:spPr>
        <p:txBody>
          <a:bodyPr/>
          <a:lstStyle/>
          <a:p>
            <a:pPr algn="ctr"/>
            <a:r>
              <a:rPr lang="en-US" sz="4800" dirty="0" smtClean="0"/>
              <a:t>Microsoft.com</a:t>
            </a:r>
            <a:endParaRPr lang="en-US" sz="4800" dirty="0"/>
          </a:p>
        </p:txBody>
      </p:sp>
    </p:spTree>
    <p:extLst>
      <p:ext uri="{BB962C8B-B14F-4D97-AF65-F5344CB8AC3E}">
        <p14:creationId xmlns:p14="http://schemas.microsoft.com/office/powerpoint/2010/main" val="20260387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189039" y="3040856"/>
            <a:ext cx="10058400" cy="912813"/>
          </a:xfrm>
        </p:spPr>
        <p:txBody>
          <a:bodyPr/>
          <a:lstStyle/>
          <a:p>
            <a:pPr algn="ctr"/>
            <a:r>
              <a:rPr lang="en-US" dirty="0">
                <a:solidFill>
                  <a:schemeClr val="tx1"/>
                </a:solidFill>
                <a:latin typeface="Segoe UI Light" pitchFamily="34" charset="0"/>
                <a:ea typeface="Segoe UI" pitchFamily="34" charset="0"/>
                <a:cs typeface="Segoe UI" pitchFamily="34" charset="0"/>
              </a:rPr>
              <a:t>There is no standard screen resolution</a:t>
            </a:r>
            <a:endParaRPr lang="en-US" dirty="0"/>
          </a:p>
        </p:txBody>
      </p:sp>
      <p:sp>
        <p:nvSpPr>
          <p:cNvPr id="3" name="Title 1"/>
          <p:cNvSpPr>
            <a:spLocks noGrp="1"/>
          </p:cNvSpPr>
          <p:nvPr/>
        </p:nvSpPr>
        <p:spPr>
          <a:xfrm>
            <a:off x="1189038" y="3040856"/>
            <a:ext cx="10058400" cy="912813"/>
          </a:xfrm>
          <a:prstGeom prst="rect">
            <a:avLst/>
          </a:prstGeom>
        </p:spPr>
        <p:txBody>
          <a:bodyPr vert="horz" lIns="182880" tIns="45720" rIns="182880" bIns="45720" rtlCol="0" anchor="t">
            <a:noAutofit/>
          </a:bodyPr>
          <a:lstStyle>
            <a:lvl1pPr algn="l" defTabSz="914166" rtl="0" eaLnBrk="1" latinLnBrk="0" hangingPunct="1">
              <a:spcBef>
                <a:spcPct val="0"/>
              </a:spcBef>
              <a:buNone/>
              <a:defRPr sz="3600" kern="1200">
                <a:gradFill>
                  <a:gsLst>
                    <a:gs pos="0">
                      <a:schemeClr val="tx1"/>
                    </a:gs>
                    <a:gs pos="100000">
                      <a:schemeClr val="tx1"/>
                    </a:gs>
                  </a:gsLst>
                  <a:lin ang="5400000" scaled="0"/>
                </a:gradFill>
                <a:latin typeface="+mj-lt"/>
                <a:ea typeface="+mj-ea"/>
                <a:cs typeface="+mj-cs"/>
              </a:defRPr>
            </a:lvl1pPr>
          </a:lstStyle>
          <a:p>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7125596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farm2.staticflickr.com/1127/833388930_4d42ca817c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905" y="1771776"/>
            <a:ext cx="3738532" cy="34099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722437" y="2506662"/>
            <a:ext cx="5448300" cy="1437503"/>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FFFFFF"/>
              </a:solidFill>
            </a:endParaRPr>
          </a:p>
        </p:txBody>
      </p:sp>
      <p:sp>
        <p:nvSpPr>
          <p:cNvPr id="4" name="Text Placeholder 1"/>
          <p:cNvSpPr txBox="1">
            <a:spLocks/>
          </p:cNvSpPr>
          <p:nvPr/>
        </p:nvSpPr>
        <p:spPr>
          <a:xfrm>
            <a:off x="274637" y="3040062"/>
            <a:ext cx="6400801" cy="914400"/>
          </a:xfrm>
          <a:prstGeom prst="rect">
            <a:avLst/>
          </a:prstGeom>
        </p:spPr>
        <p:txBody>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solidFill>
                  <a:srgbClr val="505050"/>
                </a:solidFill>
              </a:rPr>
              <a:t>This is not </a:t>
            </a:r>
            <a:r>
              <a:rPr lang="en-US" dirty="0">
                <a:solidFill>
                  <a:srgbClr val="505050"/>
                </a:solidFill>
              </a:rPr>
              <a:t>the </a:t>
            </a:r>
            <a:r>
              <a:rPr lang="en-US" dirty="0" smtClean="0">
                <a:solidFill>
                  <a:srgbClr val="505050"/>
                </a:solidFill>
              </a:rPr>
              <a:t>standard</a:t>
            </a:r>
            <a:endParaRPr lang="en-US" dirty="0">
              <a:solidFill>
                <a:srgbClr val="505050"/>
              </a:solidFill>
            </a:endParaRPr>
          </a:p>
        </p:txBody>
      </p:sp>
      <p:sp>
        <p:nvSpPr>
          <p:cNvPr id="6" name="TextBox 5"/>
          <p:cNvSpPr txBox="1"/>
          <p:nvPr/>
        </p:nvSpPr>
        <p:spPr>
          <a:xfrm>
            <a:off x="8616171" y="6240462"/>
            <a:ext cx="3685874" cy="584775"/>
          </a:xfrm>
          <a:prstGeom prst="rect">
            <a:avLst/>
          </a:prstGeom>
          <a:noFill/>
        </p:spPr>
        <p:txBody>
          <a:bodyPr wrap="square" rtlCol="0">
            <a:spAutoFit/>
          </a:bodyPr>
          <a:lstStyle/>
          <a:p>
            <a:pPr algn="r"/>
            <a:r>
              <a:rPr lang="en-US" sz="3200" dirty="0" smtClean="0">
                <a:solidFill>
                  <a:srgbClr val="505050"/>
                </a:solidFill>
              </a:rPr>
              <a:t> </a:t>
            </a:r>
            <a:r>
              <a:rPr lang="en-US" sz="2000" dirty="0">
                <a:solidFill>
                  <a:srgbClr val="505050"/>
                </a:solidFill>
              </a:rPr>
              <a:t> image by </a:t>
            </a:r>
            <a:r>
              <a:rPr lang="en-US" sz="2000" dirty="0" err="1" smtClean="0">
                <a:solidFill>
                  <a:srgbClr val="505050"/>
                </a:solidFill>
              </a:rPr>
              <a:t>Nic’s</a:t>
            </a:r>
            <a:r>
              <a:rPr lang="en-US" sz="2000" dirty="0" smtClean="0">
                <a:solidFill>
                  <a:srgbClr val="505050"/>
                </a:solidFill>
              </a:rPr>
              <a:t> events’</a:t>
            </a:r>
            <a:endParaRPr lang="en-US" sz="2000" dirty="0">
              <a:solidFill>
                <a:srgbClr val="505050"/>
              </a:solidFill>
            </a:endParaRPr>
          </a:p>
        </p:txBody>
      </p:sp>
    </p:spTree>
    <p:extLst>
      <p:ext uri="{BB962C8B-B14F-4D97-AF65-F5344CB8AC3E}">
        <p14:creationId xmlns:p14="http://schemas.microsoft.com/office/powerpoint/2010/main" val="19535625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farm6.staticflickr.com/5255/5579379804_3d3b171159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545" y="1820862"/>
            <a:ext cx="4711092" cy="344406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722437" y="2506662"/>
            <a:ext cx="5448300" cy="1437503"/>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FFFFFF"/>
              </a:solidFill>
            </a:endParaRPr>
          </a:p>
        </p:txBody>
      </p:sp>
      <p:sp>
        <p:nvSpPr>
          <p:cNvPr id="4" name="Text Placeholder 1"/>
          <p:cNvSpPr txBox="1">
            <a:spLocks/>
          </p:cNvSpPr>
          <p:nvPr/>
        </p:nvSpPr>
        <p:spPr>
          <a:xfrm>
            <a:off x="274637" y="2735262"/>
            <a:ext cx="6400801" cy="914400"/>
          </a:xfrm>
          <a:prstGeom prst="rect">
            <a:avLst/>
          </a:prstGeom>
        </p:spPr>
        <p:txBody>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505050"/>
                </a:solidFill>
              </a:rPr>
              <a:t>More </a:t>
            </a:r>
            <a:r>
              <a:rPr lang="en-US" dirty="0" smtClean="0">
                <a:solidFill>
                  <a:srgbClr val="505050"/>
                </a:solidFill>
              </a:rPr>
              <a:t>modern,</a:t>
            </a:r>
          </a:p>
          <a:p>
            <a:pPr algn="ctr"/>
            <a:r>
              <a:rPr lang="en-US" dirty="0" smtClean="0">
                <a:solidFill>
                  <a:srgbClr val="505050"/>
                </a:solidFill>
              </a:rPr>
              <a:t>but not the standard</a:t>
            </a:r>
            <a:endParaRPr lang="en-US" dirty="0">
              <a:solidFill>
                <a:srgbClr val="505050"/>
              </a:solidFill>
            </a:endParaRPr>
          </a:p>
        </p:txBody>
      </p:sp>
      <p:sp>
        <p:nvSpPr>
          <p:cNvPr id="8" name="TextBox 7"/>
          <p:cNvSpPr txBox="1"/>
          <p:nvPr/>
        </p:nvSpPr>
        <p:spPr>
          <a:xfrm>
            <a:off x="8587091" y="6240462"/>
            <a:ext cx="3714954" cy="584775"/>
          </a:xfrm>
          <a:prstGeom prst="rect">
            <a:avLst/>
          </a:prstGeom>
          <a:noFill/>
        </p:spPr>
        <p:txBody>
          <a:bodyPr wrap="square" rtlCol="0">
            <a:spAutoFit/>
          </a:bodyPr>
          <a:lstStyle/>
          <a:p>
            <a:pPr algn="r"/>
            <a:r>
              <a:rPr lang="en-US" sz="3200" dirty="0">
                <a:solidFill>
                  <a:srgbClr val="505050"/>
                </a:solidFill>
              </a:rPr>
              <a:t> </a:t>
            </a:r>
            <a:r>
              <a:rPr lang="en-US" sz="2000" dirty="0">
                <a:solidFill>
                  <a:srgbClr val="505050"/>
                </a:solidFill>
              </a:rPr>
              <a:t> image by </a:t>
            </a:r>
            <a:r>
              <a:rPr lang="en-US" sz="2000" dirty="0" smtClean="0">
                <a:solidFill>
                  <a:srgbClr val="505050"/>
                </a:solidFill>
              </a:rPr>
              <a:t>Hire London</a:t>
            </a:r>
            <a:endParaRPr lang="en-US" sz="2000" dirty="0">
              <a:solidFill>
                <a:srgbClr val="505050"/>
              </a:solidFill>
            </a:endParaRPr>
          </a:p>
        </p:txBody>
      </p:sp>
    </p:spTree>
    <p:extLst>
      <p:ext uri="{BB962C8B-B14F-4D97-AF65-F5344CB8AC3E}">
        <p14:creationId xmlns:p14="http://schemas.microsoft.com/office/powerpoint/2010/main" val="11209611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4790" y="1287462"/>
            <a:ext cx="2587752" cy="43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722437" y="2506662"/>
            <a:ext cx="5448300" cy="1437503"/>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FFFFFF"/>
              </a:solidFill>
            </a:endParaRPr>
          </a:p>
        </p:txBody>
      </p:sp>
      <p:sp>
        <p:nvSpPr>
          <p:cNvPr id="4" name="Text Placeholder 1"/>
          <p:cNvSpPr txBox="1">
            <a:spLocks/>
          </p:cNvSpPr>
          <p:nvPr/>
        </p:nvSpPr>
        <p:spPr>
          <a:xfrm>
            <a:off x="274637" y="2735262"/>
            <a:ext cx="6400801" cy="914400"/>
          </a:xfrm>
          <a:prstGeom prst="rect">
            <a:avLst/>
          </a:prstGeom>
        </p:spPr>
        <p:txBody>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505050"/>
                </a:solidFill>
              </a:rPr>
              <a:t>Smaller,</a:t>
            </a:r>
          </a:p>
          <a:p>
            <a:pPr algn="ctr"/>
            <a:r>
              <a:rPr lang="en-US" dirty="0">
                <a:solidFill>
                  <a:srgbClr val="505050"/>
                </a:solidFill>
              </a:rPr>
              <a:t>but not the standard</a:t>
            </a:r>
          </a:p>
        </p:txBody>
      </p:sp>
      <p:sp>
        <p:nvSpPr>
          <p:cNvPr id="8" name="TextBox 7"/>
          <p:cNvSpPr txBox="1"/>
          <p:nvPr/>
        </p:nvSpPr>
        <p:spPr>
          <a:xfrm>
            <a:off x="8732837" y="6240462"/>
            <a:ext cx="3569208" cy="584775"/>
          </a:xfrm>
          <a:prstGeom prst="rect">
            <a:avLst/>
          </a:prstGeom>
          <a:noFill/>
        </p:spPr>
        <p:txBody>
          <a:bodyPr wrap="square" rtlCol="0">
            <a:spAutoFit/>
          </a:bodyPr>
          <a:lstStyle/>
          <a:p>
            <a:pPr algn="r"/>
            <a:r>
              <a:rPr lang="en-US" sz="3200" dirty="0">
                <a:solidFill>
                  <a:srgbClr val="505050"/>
                </a:solidFill>
              </a:rPr>
              <a:t> </a:t>
            </a:r>
            <a:r>
              <a:rPr lang="en-US" sz="2000" dirty="0">
                <a:solidFill>
                  <a:srgbClr val="505050"/>
                </a:solidFill>
              </a:rPr>
              <a:t>image by </a:t>
            </a:r>
            <a:r>
              <a:rPr lang="en-US" sz="2000" dirty="0" err="1" smtClean="0">
                <a:solidFill>
                  <a:srgbClr val="505050"/>
                </a:solidFill>
              </a:rPr>
              <a:t>Randolf</a:t>
            </a:r>
            <a:r>
              <a:rPr lang="en-US" sz="2000" dirty="0" smtClean="0">
                <a:solidFill>
                  <a:srgbClr val="505050"/>
                </a:solidFill>
              </a:rPr>
              <a:t> </a:t>
            </a:r>
            <a:r>
              <a:rPr lang="en-US" sz="2000" dirty="0" err="1" smtClean="0">
                <a:solidFill>
                  <a:srgbClr val="505050"/>
                </a:solidFill>
              </a:rPr>
              <a:t>Jorberg</a:t>
            </a:r>
            <a:endParaRPr lang="en-US" sz="2000" dirty="0">
              <a:solidFill>
                <a:srgbClr val="505050"/>
              </a:solidFill>
            </a:endParaRPr>
          </a:p>
        </p:txBody>
      </p:sp>
      <p:sp>
        <p:nvSpPr>
          <p:cNvPr id="2" name="AutoShape 4" descr="C:\Users\tymat\Desktop\BUILD\Untitled-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AutoShape 6" descr="C:\Users\tymat\Desktop\BUILD\Untitled-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 name="AutoShape 8" descr="C:\Users\tymat\Desktop\BUILD\Untitled-2.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AutoShape 10" descr="C:\Users\tymat\Desktop\BUILD\Untitled-2.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5238841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Separate web sites</a:t>
            </a:r>
            <a:endParaRPr lang="en-US" dirty="0"/>
          </a:p>
        </p:txBody>
      </p:sp>
      <p:pic>
        <p:nvPicPr>
          <p:cNvPr id="6" name="Picture 2" descr="C:\Users\tymat.REDMOND\AppData\Local\Microsoft\Windows\Temporary Internet Files\Content.IE5\K4CHYDV0\MC900292594[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391927">
            <a:off x="1005269" y="2007959"/>
            <a:ext cx="2819400" cy="351447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ph type="body" sz="quarter" idx="15"/>
          </p:nvPr>
        </p:nvSpPr>
        <p:spPr>
          <a:xfrm>
            <a:off x="5456237" y="3344862"/>
            <a:ext cx="6400801" cy="914400"/>
          </a:xfrm>
        </p:spPr>
        <p:txBody>
          <a:bodyPr/>
          <a:lstStyle/>
          <a:p>
            <a:r>
              <a:rPr lang="en-US" dirty="0" smtClean="0"/>
              <a:t>Lets </a:t>
            </a:r>
            <a:r>
              <a:rPr lang="en-US" dirty="0"/>
              <a:t>build one site for “normal” </a:t>
            </a:r>
            <a:r>
              <a:rPr lang="en-US" dirty="0" smtClean="0"/>
              <a:t>computers and </a:t>
            </a:r>
            <a:r>
              <a:rPr lang="en-US" dirty="0"/>
              <a:t>another one for </a:t>
            </a:r>
            <a:r>
              <a:rPr lang="en-US" dirty="0" smtClean="0"/>
              <a:t>phones.</a:t>
            </a:r>
          </a:p>
          <a:p>
            <a:endParaRPr lang="en-US" dirty="0" smtClean="0"/>
          </a:p>
          <a:p>
            <a:r>
              <a:rPr lang="en-US" dirty="0" smtClean="0"/>
              <a:t>The </a:t>
            </a:r>
            <a:r>
              <a:rPr lang="en-US" dirty="0"/>
              <a:t>“normal” site can be </a:t>
            </a:r>
            <a:r>
              <a:rPr lang="en-US" dirty="0" smtClean="0"/>
              <a:t>____px wide and </a:t>
            </a:r>
            <a:r>
              <a:rPr lang="en-US" dirty="0"/>
              <a:t>the mobile </a:t>
            </a:r>
            <a:r>
              <a:rPr lang="en-US" dirty="0" smtClean="0"/>
              <a:t>one can </a:t>
            </a:r>
            <a:r>
              <a:rPr lang="en-US" dirty="0"/>
              <a:t>be </a:t>
            </a:r>
            <a:r>
              <a:rPr lang="en-US" dirty="0" smtClean="0"/>
              <a:t>____px </a:t>
            </a:r>
            <a:r>
              <a:rPr lang="en-US" dirty="0"/>
              <a:t>wide</a:t>
            </a:r>
            <a:r>
              <a:rPr lang="en-US" dirty="0" smtClean="0"/>
              <a:t>.</a:t>
            </a:r>
            <a:endParaRPr lang="en-US" dirty="0"/>
          </a:p>
        </p:txBody>
      </p:sp>
    </p:spTree>
    <p:extLst>
      <p:ext uri="{BB962C8B-B14F-4D97-AF65-F5344CB8AC3E}">
        <p14:creationId xmlns:p14="http://schemas.microsoft.com/office/powerpoint/2010/main" val="3035671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7" y="2506663"/>
            <a:ext cx="3200400" cy="1600199"/>
          </a:xfrm>
        </p:spPr>
        <p:txBody>
          <a:bodyPr/>
          <a:lstStyle/>
          <a:p>
            <a:r>
              <a:rPr lang="en-US" dirty="0"/>
              <a:t>Old </a:t>
            </a:r>
            <a:r>
              <a:rPr lang="en-US" dirty="0" smtClean="0"/>
              <a:t>“normal” site </a:t>
            </a:r>
            <a:r>
              <a:rPr lang="en-US" dirty="0"/>
              <a:t>and mobile </a:t>
            </a:r>
            <a:r>
              <a:rPr lang="en-US" dirty="0" smtClean="0"/>
              <a:t>site</a:t>
            </a:r>
            <a:endParaRPr lang="en-US" dirty="0"/>
          </a:p>
        </p:txBody>
      </p:sp>
      <p:sp>
        <p:nvSpPr>
          <p:cNvPr id="5" name="Title 4"/>
          <p:cNvSpPr>
            <a:spLocks noGrp="1"/>
          </p:cNvSpPr>
          <p:nvPr>
            <p:ph type="title"/>
          </p:nvPr>
        </p:nvSpPr>
        <p:spPr/>
        <p:txBody>
          <a:bodyPr>
            <a:normAutofit/>
          </a:bodyPr>
          <a:lstStyle/>
          <a:p>
            <a:r>
              <a:rPr lang="en-US" dirty="0">
                <a:solidFill>
                  <a:schemeClr val="tx1"/>
                </a:solidFill>
                <a:latin typeface="Segoe UI Light" pitchFamily="34" charset="0"/>
                <a:ea typeface="Segoe UI" pitchFamily="34" charset="0"/>
                <a:cs typeface="Segoe UI" pitchFamily="34" charset="0"/>
              </a:rPr>
              <a:t>Previous </a:t>
            </a:r>
            <a:r>
              <a:rPr lang="en-US" dirty="0" smtClean="0">
                <a:solidFill>
                  <a:schemeClr val="tx1"/>
                </a:solidFill>
                <a:latin typeface="Segoe UI Light" pitchFamily="34" charset="0"/>
                <a:ea typeface="Segoe UI" pitchFamily="34" charset="0"/>
                <a:cs typeface="Segoe UI" pitchFamily="34" charset="0"/>
              </a:rPr>
              <a:t>Microsoft.com</a:t>
            </a:r>
            <a:endParaRPr lang="en-US" dirty="0"/>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7548"/>
          <a:stretch/>
        </p:blipFill>
        <p:spPr bwMode="auto">
          <a:xfrm>
            <a:off x="9680980" y="1594174"/>
            <a:ext cx="2252257" cy="498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137" r="10961"/>
          <a:stretch/>
        </p:blipFill>
        <p:spPr bwMode="auto">
          <a:xfrm>
            <a:off x="3932237" y="1594174"/>
            <a:ext cx="5324579" cy="498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p:cNvSpPr>
          <p:nvPr/>
        </p:nvSpPr>
        <p:spPr>
          <a:xfrm>
            <a:off x="59100" y="4260849"/>
            <a:ext cx="3200400" cy="1370013"/>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lang="en-US" sz="2400" kern="1200" dirty="0" smtClean="0">
                <a:gradFill>
                  <a:gsLst>
                    <a:gs pos="0">
                      <a:schemeClr val="tx1"/>
                    </a:gs>
                    <a:gs pos="100000">
                      <a:schemeClr val="tx1"/>
                    </a:gs>
                  </a:gsLst>
                  <a:lin ang="5400000" scaled="0"/>
                </a:gradFill>
                <a:latin typeface="+mn-lt"/>
                <a:ea typeface="+mj-ea"/>
                <a:cs typeface="+mj-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a:gradFill>
                  <a:gsLst>
                    <a:gs pos="0">
                      <a:srgbClr val="FFFFFF"/>
                    </a:gs>
                    <a:gs pos="100000">
                      <a:srgbClr val="FFFFFF"/>
                    </a:gs>
                  </a:gsLst>
                  <a:lin ang="5400000" scaled="0"/>
                </a:gradFill>
              </a:rPr>
              <a:t>www.microsoft.com</a:t>
            </a:r>
          </a:p>
          <a:p>
            <a:pPr algn="r"/>
            <a:r>
              <a:rPr>
                <a:gradFill>
                  <a:gsLst>
                    <a:gs pos="0">
                      <a:srgbClr val="FFFFFF"/>
                    </a:gs>
                    <a:gs pos="100000">
                      <a:srgbClr val="FFFFFF"/>
                    </a:gs>
                  </a:gsLst>
                  <a:lin ang="5400000" scaled="0"/>
                </a:gradFill>
              </a:rPr>
              <a:t>m.microsoft.com</a:t>
            </a:r>
          </a:p>
        </p:txBody>
      </p:sp>
    </p:spTree>
    <p:extLst>
      <p:ext uri="{BB962C8B-B14F-4D97-AF65-F5344CB8AC3E}">
        <p14:creationId xmlns:p14="http://schemas.microsoft.com/office/powerpoint/2010/main" val="11404509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1868291" y="2786880"/>
            <a:ext cx="8393657" cy="1256829"/>
          </a:xfrm>
        </p:spPr>
        <p:txBody>
          <a:bodyPr rtlCol="0">
            <a:normAutofit fontScale="62500" lnSpcReduction="20000"/>
          </a:bodyPr>
          <a:lstStyle/>
          <a:p>
            <a:pPr marL="512908" lvl="1" indent="-186512" defTabSz="932560">
              <a:buFont typeface="Wingdings" charset="2"/>
              <a:buChar char="§"/>
              <a:defRPr/>
            </a:pPr>
            <a:endParaRPr lang="en-US" dirty="0" smtClean="0"/>
          </a:p>
          <a:p>
            <a:pPr algn="ctr" defTabSz="932560">
              <a:defRPr/>
            </a:pPr>
            <a:r>
              <a:rPr lang="en-US" sz="7700" dirty="0" smtClean="0">
                <a:latin typeface="Segoe UI Light" panose="020B0502040204020203" pitchFamily="34" charset="0"/>
                <a:cs typeface="Segoe UI Light" panose="020B0502040204020203" pitchFamily="34" charset="0"/>
              </a:rPr>
              <a:t>JavaScript</a:t>
            </a:r>
            <a:endParaRPr lang="en-US" sz="77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49125476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a:t>R</a:t>
            </a:r>
            <a:r>
              <a:rPr lang="en-US" dirty="0" smtClean="0"/>
              <a:t>esponsive web design</a:t>
            </a:r>
            <a:endParaRPr lang="en-US" dirty="0"/>
          </a:p>
        </p:txBody>
      </p:sp>
      <p:sp>
        <p:nvSpPr>
          <p:cNvPr id="2" name="Text Placeholder 1"/>
          <p:cNvSpPr>
            <a:spLocks noGrp="1"/>
          </p:cNvSpPr>
          <p:nvPr>
            <p:ph type="body" sz="quarter" idx="10"/>
          </p:nvPr>
        </p:nvSpPr>
        <p:spPr/>
        <p:txBody>
          <a:bodyPr vert="horz" lIns="182880" tIns="146304" rIns="182880" bIns="146304" rtlCol="0">
            <a:noAutofit/>
          </a:bodyPr>
          <a:lstStyle/>
          <a:p>
            <a:pPr lvl="1"/>
            <a:r>
              <a:rPr lang="en-US" dirty="0">
                <a:latin typeface="+mj-lt"/>
              </a:rPr>
              <a:t>Any screen / browser size</a:t>
            </a:r>
          </a:p>
          <a:p>
            <a:pPr lvl="1"/>
            <a:r>
              <a:rPr lang="en-US" dirty="0">
                <a:latin typeface="+mj-lt"/>
              </a:rPr>
              <a:t>Fluid layout</a:t>
            </a:r>
          </a:p>
          <a:p>
            <a:pPr lvl="1"/>
            <a:r>
              <a:rPr lang="en-US" dirty="0">
                <a:latin typeface="+mj-lt"/>
              </a:rPr>
              <a:t>Same markup</a:t>
            </a:r>
          </a:p>
          <a:p>
            <a:pPr lvl="1"/>
            <a:r>
              <a:rPr lang="en-US" dirty="0">
                <a:latin typeface="+mj-lt"/>
              </a:rPr>
              <a:t>Same </a:t>
            </a:r>
            <a:r>
              <a:rPr lang="en-US" dirty="0" smtClean="0">
                <a:latin typeface="+mj-lt"/>
              </a:rPr>
              <a:t>CSS</a:t>
            </a:r>
            <a:endParaRPr lang="en-US" dirty="0">
              <a:latin typeface="+mj-lt"/>
            </a:endParaRPr>
          </a:p>
          <a:p>
            <a:pPr lvl="1"/>
            <a:r>
              <a:rPr lang="en-US" dirty="0">
                <a:latin typeface="+mj-lt"/>
              </a:rPr>
              <a:t>Same URL</a:t>
            </a:r>
          </a:p>
        </p:txBody>
      </p:sp>
      <p:sp>
        <p:nvSpPr>
          <p:cNvPr id="5" name="Content Placeholder 3"/>
          <p:cNvSpPr>
            <a:spLocks noGrp="1"/>
          </p:cNvSpPr>
          <p:nvPr>
            <p:ph type="body" sz="quarter" idx="11"/>
          </p:nvPr>
        </p:nvSpPr>
        <p:spPr>
          <a:xfrm>
            <a:off x="274638" y="2125663"/>
            <a:ext cx="2743200" cy="4572000"/>
          </a:xfrm>
        </p:spPr>
        <p:txBody>
          <a:bodyPr/>
          <a:lstStyle/>
          <a:p>
            <a:r>
              <a:rPr lang="en-US" dirty="0" smtClean="0"/>
              <a:t>Responsive designs should not just be fluid but also be thoughtful</a:t>
            </a:r>
          </a:p>
        </p:txBody>
      </p:sp>
    </p:spTree>
    <p:extLst>
      <p:ext uri="{BB962C8B-B14F-4D97-AF65-F5344CB8AC3E}">
        <p14:creationId xmlns:p14="http://schemas.microsoft.com/office/powerpoint/2010/main" val="14622763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C:\Users\tymat.REDMOND\Desktop\BUILD\homepage-3-siz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 y="1363662"/>
            <a:ext cx="12435840" cy="47366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tx1"/>
                </a:solidFill>
                <a:latin typeface="Segoe UI Light" pitchFamily="34" charset="0"/>
                <a:ea typeface="Segoe UI" pitchFamily="34" charset="0"/>
                <a:cs typeface="Segoe UI" pitchFamily="34" charset="0"/>
              </a:rPr>
              <a:t>New Microsoft.com</a:t>
            </a:r>
            <a:endParaRPr lang="en-US" dirty="0">
              <a:solidFill>
                <a:schemeClr val="tx1"/>
              </a:solidFill>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3601545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ymat.REDMOND\Desktop\BUILD\devi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236" y="1223482"/>
            <a:ext cx="8371295" cy="568531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i="1" dirty="0" smtClean="0"/>
              <a:t>It </a:t>
            </a:r>
            <a:r>
              <a:rPr lang="en-US" i="1" dirty="0"/>
              <a:t>was almost ok to forget about </a:t>
            </a:r>
            <a:r>
              <a:rPr lang="en-US" i="1" dirty="0" smtClean="0"/>
              <a:t>800 x 600 and now </a:t>
            </a:r>
            <a:r>
              <a:rPr lang="en-US" i="1" dirty="0"/>
              <a:t>any size </a:t>
            </a:r>
            <a:r>
              <a:rPr lang="en-US" i="1" dirty="0" smtClean="0"/>
              <a:t>goes</a:t>
            </a:r>
            <a:endParaRPr lang="en-US" i="1" dirty="0"/>
          </a:p>
        </p:txBody>
      </p:sp>
      <p:sp>
        <p:nvSpPr>
          <p:cNvPr id="5" name="Title 4"/>
          <p:cNvSpPr>
            <a:spLocks noGrp="1"/>
          </p:cNvSpPr>
          <p:nvPr>
            <p:ph type="title"/>
          </p:nvPr>
        </p:nvSpPr>
        <p:spPr/>
        <p:txBody>
          <a:bodyPr>
            <a:normAutofit/>
          </a:bodyPr>
          <a:lstStyle/>
          <a:p>
            <a:r>
              <a:rPr lang="en-US" dirty="0" smtClean="0"/>
              <a:t>Viewport</a:t>
            </a:r>
            <a:endParaRPr lang="en-US" dirty="0"/>
          </a:p>
        </p:txBody>
      </p:sp>
    </p:spTree>
    <p:extLst>
      <p:ext uri="{BB962C8B-B14F-4D97-AF65-F5344CB8AC3E}">
        <p14:creationId xmlns:p14="http://schemas.microsoft.com/office/powerpoint/2010/main" val="30954415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997550" y="3331028"/>
            <a:ext cx="2063615" cy="429669"/>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4245429" y="4933405"/>
            <a:ext cx="2137953" cy="429669"/>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4084320" y="5477692"/>
            <a:ext cx="2137953" cy="429669"/>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Viewport</a:t>
            </a:r>
            <a:endParaRPr lang="en-US" dirty="0"/>
          </a:p>
        </p:txBody>
      </p:sp>
      <p:sp>
        <p:nvSpPr>
          <p:cNvPr id="7" name="Rectangle 6"/>
          <p:cNvSpPr/>
          <p:nvPr/>
        </p:nvSpPr>
        <p:spPr bwMode="auto">
          <a:xfrm>
            <a:off x="370114" y="6061167"/>
            <a:ext cx="5926183" cy="429669"/>
          </a:xfrm>
          <a:prstGeom prst="rect">
            <a:avLst/>
          </a:prstGeom>
          <a:solidFill>
            <a:schemeClr val="accent3">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 name="Content Placeholder 2"/>
          <p:cNvSpPr>
            <a:spLocks noGrp="1"/>
          </p:cNvSpPr>
          <p:nvPr>
            <p:ph sz="quarter" idx="14"/>
          </p:nvPr>
        </p:nvSpPr>
        <p:spPr/>
        <p:txBody>
          <a:bodyPr>
            <a:noAutofit/>
          </a:bodyPr>
          <a:lstStyle/>
          <a:p>
            <a:r>
              <a:rPr lang="en-US" dirty="0"/>
              <a:t>&lt;!-- Not a standard --&gt;</a:t>
            </a:r>
          </a:p>
          <a:p>
            <a:r>
              <a:rPr lang="en-US" dirty="0"/>
              <a:t>&lt;meta name="viewport"</a:t>
            </a:r>
          </a:p>
          <a:p>
            <a:r>
              <a:rPr lang="en-US" dirty="0"/>
              <a:t>      content="width=</a:t>
            </a:r>
            <a:r>
              <a:rPr lang="en-US" dirty="0">
                <a:solidFill>
                  <a:schemeClr val="bg1"/>
                </a:solidFill>
              </a:rPr>
              <a:t>device-width</a:t>
            </a:r>
            <a:r>
              <a:rPr lang="en-US" dirty="0"/>
              <a:t>, initial-scale=1.0" /&gt;</a:t>
            </a:r>
          </a:p>
          <a:p>
            <a:endParaRPr lang="en-US" dirty="0"/>
          </a:p>
          <a:p>
            <a:r>
              <a:rPr lang="en-US" dirty="0"/>
              <a:t>/* </a:t>
            </a:r>
            <a:r>
              <a:rPr lang="en-US" dirty="0" smtClean="0"/>
              <a:t>W3C Working Draft */</a:t>
            </a:r>
          </a:p>
          <a:p>
            <a:r>
              <a:rPr lang="en-US" dirty="0" smtClean="0"/>
              <a:t>@-ms-viewport { </a:t>
            </a:r>
            <a:r>
              <a:rPr lang="en-US" dirty="0"/>
              <a:t>width: </a:t>
            </a:r>
            <a:r>
              <a:rPr lang="en-US" dirty="0">
                <a:solidFill>
                  <a:schemeClr val="bg1"/>
                </a:solidFill>
              </a:rPr>
              <a:t>device-width</a:t>
            </a:r>
            <a:r>
              <a:rPr lang="en-US" dirty="0"/>
              <a:t>; }</a:t>
            </a:r>
          </a:p>
          <a:p>
            <a:r>
              <a:rPr lang="en-US" dirty="0"/>
              <a:t>@-</a:t>
            </a:r>
            <a:r>
              <a:rPr lang="en-US" dirty="0" smtClean="0"/>
              <a:t>o-viewport </a:t>
            </a:r>
            <a:r>
              <a:rPr lang="en-US" dirty="0"/>
              <a:t>{ width: </a:t>
            </a:r>
            <a:r>
              <a:rPr lang="en-US" dirty="0">
                <a:solidFill>
                  <a:schemeClr val="bg1"/>
                </a:solidFill>
              </a:rPr>
              <a:t>device-width</a:t>
            </a:r>
            <a:r>
              <a:rPr lang="en-US" dirty="0"/>
              <a:t>; </a:t>
            </a:r>
            <a:r>
              <a:rPr lang="en-US" dirty="0" smtClean="0"/>
              <a:t>}</a:t>
            </a:r>
          </a:p>
          <a:p>
            <a:r>
              <a:rPr lang="en-US" dirty="0"/>
              <a:t>@viewport { width: device-width; }</a:t>
            </a:r>
          </a:p>
        </p:txBody>
      </p:sp>
    </p:spTree>
    <p:extLst>
      <p:ext uri="{BB962C8B-B14F-4D97-AF65-F5344CB8AC3E}">
        <p14:creationId xmlns:p14="http://schemas.microsoft.com/office/powerpoint/2010/main" val="31043049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bwMode="auto">
          <a:xfrm>
            <a:off x="4036740" y="2259874"/>
            <a:ext cx="1175340" cy="429669"/>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ext Placeholder 1"/>
          <p:cNvSpPr>
            <a:spLocks noGrp="1"/>
          </p:cNvSpPr>
          <p:nvPr>
            <p:ph type="body" sz="quarter" idx="10"/>
          </p:nvPr>
        </p:nvSpPr>
        <p:spPr/>
        <p:txBody>
          <a:bodyPr vert="horz" lIns="182880" tIns="146304" rIns="182880" bIns="146304" rtlCol="0">
            <a:noAutofit/>
          </a:bodyPr>
          <a:lstStyle/>
          <a:p>
            <a:pPr>
              <a:spcAft>
                <a:spcPts val="816"/>
              </a:spcAft>
            </a:pPr>
            <a:r>
              <a:rPr lang="en-US" sz="2400" dirty="0">
                <a:solidFill>
                  <a:schemeClr val="bg1"/>
                </a:solidFill>
                <a:latin typeface="Consolas" pitchFamily="49" charset="0"/>
                <a:cs typeface="Consolas" pitchFamily="49" charset="0"/>
              </a:rPr>
              <a:t>@media</a:t>
            </a:r>
            <a:r>
              <a:rPr lang="en-US" sz="2400" dirty="0">
                <a:latin typeface="Consolas" pitchFamily="49" charset="0"/>
                <a:cs typeface="Consolas" pitchFamily="49" charset="0"/>
              </a:rPr>
              <a:t> screen and (min-width: 680px) {</a:t>
            </a:r>
          </a:p>
          <a:p>
            <a:pPr>
              <a:spcAft>
                <a:spcPts val="816"/>
              </a:spcAft>
            </a:pPr>
            <a:r>
              <a:rPr lang="en-US" sz="2400" dirty="0">
                <a:latin typeface="Consolas" pitchFamily="49" charset="0"/>
                <a:cs typeface="Consolas" pitchFamily="49" charset="0"/>
              </a:rPr>
              <a:t>   body {</a:t>
            </a:r>
          </a:p>
          <a:p>
            <a:pPr>
              <a:spcAft>
                <a:spcPts val="816"/>
              </a:spcAft>
            </a:pPr>
            <a:r>
              <a:rPr lang="en-US" sz="2400" dirty="0">
                <a:latin typeface="Consolas" pitchFamily="49" charset="0"/>
                <a:cs typeface="Consolas" pitchFamily="49" charset="0"/>
              </a:rPr>
              <a:t>      font-size: 0.8em;</a:t>
            </a:r>
          </a:p>
          <a:p>
            <a:pPr>
              <a:spcAft>
                <a:spcPts val="816"/>
              </a:spcAft>
            </a:pPr>
            <a:r>
              <a:rPr lang="en-US" sz="2400" dirty="0">
                <a:latin typeface="Consolas" pitchFamily="49" charset="0"/>
                <a:cs typeface="Consolas" pitchFamily="49" charset="0"/>
              </a:rPr>
              <a:t>   }</a:t>
            </a:r>
          </a:p>
          <a:p>
            <a:pPr>
              <a:spcAft>
                <a:spcPts val="816"/>
              </a:spcAft>
            </a:pPr>
            <a:r>
              <a:rPr lang="en-US" sz="2400" dirty="0">
                <a:latin typeface="Consolas" pitchFamily="49" charset="0"/>
                <a:cs typeface="Consolas" pitchFamily="49" charset="0"/>
              </a:rPr>
              <a:t>}</a:t>
            </a:r>
          </a:p>
        </p:txBody>
      </p:sp>
      <p:sp>
        <p:nvSpPr>
          <p:cNvPr id="4" name="Content Placeholder 3"/>
          <p:cNvSpPr>
            <a:spLocks noGrp="1"/>
          </p:cNvSpPr>
          <p:nvPr>
            <p:ph type="body" sz="quarter" idx="11"/>
          </p:nvPr>
        </p:nvSpPr>
        <p:spPr/>
        <p:txBody>
          <a:bodyPr/>
          <a:lstStyle/>
          <a:p>
            <a:r>
              <a:rPr lang="en-US" i="1" dirty="0" smtClean="0"/>
              <a:t>“…media </a:t>
            </a:r>
            <a:r>
              <a:rPr lang="en-US" i="1" dirty="0"/>
              <a:t>queries optimize the design for different viewing </a:t>
            </a:r>
            <a:r>
              <a:rPr lang="en-US" i="1" dirty="0" smtClean="0"/>
              <a:t>contexts…” </a:t>
            </a:r>
            <a:r>
              <a:rPr lang="en-US" dirty="0"/>
              <a:t>- Ethan </a:t>
            </a:r>
            <a:r>
              <a:rPr lang="en-US" dirty="0" smtClean="0"/>
              <a:t>Marcotte</a:t>
            </a:r>
            <a:endParaRPr lang="en-US" dirty="0"/>
          </a:p>
        </p:txBody>
      </p:sp>
      <p:sp>
        <p:nvSpPr>
          <p:cNvPr id="3" name="Title 2"/>
          <p:cNvSpPr>
            <a:spLocks noGrp="1"/>
          </p:cNvSpPr>
          <p:nvPr>
            <p:ph type="title"/>
          </p:nvPr>
        </p:nvSpPr>
        <p:spPr>
          <a:xfrm>
            <a:off x="274638" y="296862"/>
            <a:ext cx="11887200" cy="914400"/>
          </a:xfrm>
        </p:spPr>
        <p:txBody>
          <a:bodyPr/>
          <a:lstStyle/>
          <a:p>
            <a:r>
              <a:rPr lang="en-US" dirty="0"/>
              <a:t>Media queries</a:t>
            </a:r>
          </a:p>
        </p:txBody>
      </p:sp>
    </p:spTree>
    <p:extLst>
      <p:ext uri="{BB962C8B-B14F-4D97-AF65-F5344CB8AC3E}">
        <p14:creationId xmlns:p14="http://schemas.microsoft.com/office/powerpoint/2010/main" val="27368371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74638" y="298450"/>
            <a:ext cx="11887199" cy="912813"/>
          </a:xfrm>
        </p:spPr>
        <p:txBody>
          <a:bodyPr/>
          <a:lstStyle/>
          <a:p>
            <a:r>
              <a:rPr lang="en-US" dirty="0" smtClean="0">
                <a:solidFill>
                  <a:schemeClr val="bg2"/>
                </a:solidFill>
                <a:latin typeface="Segoe UI Light" pitchFamily="34" charset="0"/>
                <a:ea typeface="Segoe UI" pitchFamily="34" charset="0"/>
                <a:cs typeface="Segoe UI" pitchFamily="34" charset="0"/>
              </a:rPr>
              <a:t>Breakpoint timeline</a:t>
            </a:r>
            <a:endParaRPr lang="en-US" dirty="0">
              <a:solidFill>
                <a:schemeClr val="bg2"/>
              </a:solidFill>
              <a:latin typeface="Segoe UI Light" pitchFamily="34" charset="0"/>
              <a:ea typeface="Segoe UI" pitchFamily="34" charset="0"/>
              <a:cs typeface="Segoe UI" pitchFamily="34" charset="0"/>
            </a:endParaRPr>
          </a:p>
        </p:txBody>
      </p:sp>
      <p:pic>
        <p:nvPicPr>
          <p:cNvPr id="4" name="Picture 2" descr="C:\Users\tymat.REDMOND\Desktop\BUILD\Breakpoint-time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2229933"/>
            <a:ext cx="11978640" cy="362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8173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Sizing content into full </a:t>
            </a:r>
            <a:r>
              <a:rPr lang="en-US" dirty="0"/>
              <a:t>width, halves, thirds, and quarters</a:t>
            </a:r>
          </a:p>
        </p:txBody>
      </p:sp>
      <p:sp>
        <p:nvSpPr>
          <p:cNvPr id="5" name="Title 4"/>
          <p:cNvSpPr>
            <a:spLocks noGrp="1"/>
          </p:cNvSpPr>
          <p:nvPr>
            <p:ph type="title"/>
          </p:nvPr>
        </p:nvSpPr>
        <p:spPr/>
        <p:txBody>
          <a:bodyPr>
            <a:normAutofit/>
          </a:bodyPr>
          <a:lstStyle/>
          <a:p>
            <a:r>
              <a:rPr lang="en-US" dirty="0" smtClean="0"/>
              <a:t>Proportional grid</a:t>
            </a:r>
            <a:endParaRPr lang="en-US" dirty="0"/>
          </a:p>
        </p:txBody>
      </p:sp>
      <p:pic>
        <p:nvPicPr>
          <p:cNvPr id="7" name="Picture 2" descr="g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238" y="1484084"/>
            <a:ext cx="7619999" cy="51759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7095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9510"/>
          <a:stretch/>
        </p:blipFill>
        <p:spPr>
          <a:xfrm>
            <a:off x="9261900" y="2239962"/>
            <a:ext cx="1375937" cy="12573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0413" r="20490"/>
          <a:stretch/>
        </p:blipFill>
        <p:spPr>
          <a:xfrm>
            <a:off x="7409664" y="2239962"/>
            <a:ext cx="1282391" cy="12573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0486" r="38424"/>
          <a:stretch/>
        </p:blipFill>
        <p:spPr>
          <a:xfrm>
            <a:off x="5423615" y="2239962"/>
            <a:ext cx="1416205" cy="125730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0243" r="59514"/>
          <a:stretch/>
        </p:blipFill>
        <p:spPr>
          <a:xfrm>
            <a:off x="3494445" y="2239962"/>
            <a:ext cx="1359326" cy="125730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79757"/>
          <a:stretch/>
        </p:blipFill>
        <p:spPr>
          <a:xfrm>
            <a:off x="1565274" y="2239962"/>
            <a:ext cx="1359327" cy="1257300"/>
          </a:xfrm>
          <a:prstGeom prst="rect">
            <a:avLst/>
          </a:prstGeom>
        </p:spPr>
      </p:pic>
      <p:sp>
        <p:nvSpPr>
          <p:cNvPr id="12" name="Title 11"/>
          <p:cNvSpPr>
            <a:spLocks noGrp="1"/>
          </p:cNvSpPr>
          <p:nvPr>
            <p:ph type="title"/>
          </p:nvPr>
        </p:nvSpPr>
        <p:spPr/>
        <p:txBody>
          <a:bodyPr/>
          <a:lstStyle/>
          <a:p>
            <a:r>
              <a:rPr lang="en-US" dirty="0" smtClean="0"/>
              <a:t>Cross-browser </a:t>
            </a:r>
            <a:r>
              <a:rPr lang="en-US" dirty="0"/>
              <a:t>s</a:t>
            </a:r>
            <a:r>
              <a:rPr lang="en-US" dirty="0" smtClean="0"/>
              <a:t>upport</a:t>
            </a:r>
            <a:endParaRPr lang="en-US" dirty="0"/>
          </a:p>
        </p:txBody>
      </p:sp>
      <p:sp>
        <p:nvSpPr>
          <p:cNvPr id="13" name="Title 11"/>
          <p:cNvSpPr txBox="1">
            <a:spLocks/>
          </p:cNvSpPr>
          <p:nvPr/>
        </p:nvSpPr>
        <p:spPr>
          <a:xfrm>
            <a:off x="274637" y="4106862"/>
            <a:ext cx="11887199" cy="912813"/>
          </a:xfrm>
          <a:prstGeom prst="rect">
            <a:avLst/>
          </a:prstGeom>
        </p:spPr>
        <p:txBody>
          <a:bodyPr vert="horz" lIns="182880" tIns="45720" rIns="182880" bIns="4572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ctr"/>
            <a:r>
              <a:rPr lang="en-US" dirty="0" smtClean="0">
                <a:gradFill>
                  <a:gsLst>
                    <a:gs pos="0">
                      <a:srgbClr val="FFFFFF"/>
                    </a:gs>
                    <a:gs pos="100000">
                      <a:srgbClr val="FFFFFF"/>
                    </a:gs>
                  </a:gsLst>
                  <a:lin ang="5400000" scaled="0"/>
                </a:gradFill>
              </a:rPr>
              <a:t>Simple?</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675957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9510"/>
          <a:stretch/>
        </p:blipFill>
        <p:spPr>
          <a:xfrm>
            <a:off x="7467321" y="1401762"/>
            <a:ext cx="1375937" cy="12573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0413" r="20490"/>
          <a:stretch/>
        </p:blipFill>
        <p:spPr>
          <a:xfrm>
            <a:off x="5735210" y="1401762"/>
            <a:ext cx="1282391" cy="12573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0486" r="38424"/>
          <a:stretch/>
        </p:blipFill>
        <p:spPr>
          <a:xfrm>
            <a:off x="3869285" y="1401762"/>
            <a:ext cx="1416205" cy="125730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0243" r="59514"/>
          <a:stretch/>
        </p:blipFill>
        <p:spPr>
          <a:xfrm>
            <a:off x="2060239" y="1401762"/>
            <a:ext cx="1359326" cy="125730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79757"/>
          <a:stretch/>
        </p:blipFill>
        <p:spPr>
          <a:xfrm>
            <a:off x="251192" y="1401762"/>
            <a:ext cx="1359327" cy="1257300"/>
          </a:xfrm>
          <a:prstGeom prst="rect">
            <a:avLst/>
          </a:prstGeom>
        </p:spPr>
      </p:pic>
      <p:sp>
        <p:nvSpPr>
          <p:cNvPr id="2" name="TextBox 1"/>
          <p:cNvSpPr txBox="1"/>
          <p:nvPr/>
        </p:nvSpPr>
        <p:spPr>
          <a:xfrm>
            <a:off x="7270471" y="2887662"/>
            <a:ext cx="1769636" cy="1528624"/>
          </a:xfrm>
          <a:prstGeom prst="rect">
            <a:avLst/>
          </a:prstGeom>
          <a:noFill/>
        </p:spPr>
        <p:txBody>
          <a:bodyPr wrap="square" rtlCol="0">
            <a:spAutoFit/>
          </a:bodyPr>
          <a:lstStyle/>
          <a:p>
            <a:pPr algn="ctr">
              <a:lnSpc>
                <a:spcPts val="2800"/>
              </a:lnSpc>
            </a:pPr>
            <a:r>
              <a:rPr lang="en-US" sz="2000" dirty="0" smtClean="0">
                <a:gradFill>
                  <a:gsLst>
                    <a:gs pos="0">
                      <a:srgbClr val="FFFFFF"/>
                    </a:gs>
                    <a:gs pos="100000">
                      <a:srgbClr val="FFFFFF"/>
                    </a:gs>
                  </a:gsLst>
                  <a:lin ang="5400000" scaled="0"/>
                </a:gradFill>
              </a:rPr>
              <a:t>PC</a:t>
            </a:r>
          </a:p>
          <a:p>
            <a:pPr algn="ctr">
              <a:lnSpc>
                <a:spcPts val="2800"/>
              </a:lnSpc>
            </a:pPr>
            <a:r>
              <a:rPr lang="en-US" sz="2000" dirty="0" smtClean="0">
                <a:gradFill>
                  <a:gsLst>
                    <a:gs pos="0">
                      <a:srgbClr val="FFFFFF"/>
                    </a:gs>
                    <a:gs pos="100000">
                      <a:srgbClr val="FFFFFF"/>
                    </a:gs>
                  </a:gsLst>
                  <a:lin ang="5400000" scaled="0"/>
                </a:gradFill>
              </a:rPr>
              <a:t>Mac</a:t>
            </a:r>
          </a:p>
          <a:p>
            <a:pPr algn="ctr">
              <a:lnSpc>
                <a:spcPts val="2800"/>
              </a:lnSpc>
            </a:pPr>
            <a:r>
              <a:rPr lang="en-US" sz="2000" dirty="0" smtClean="0">
                <a:gradFill>
                  <a:gsLst>
                    <a:gs pos="0">
                      <a:srgbClr val="FFFFFF"/>
                    </a:gs>
                    <a:gs pos="100000">
                      <a:srgbClr val="FFFFFF"/>
                    </a:gs>
                  </a:gsLst>
                  <a:lin ang="5400000" scaled="0"/>
                </a:gradFill>
              </a:rPr>
              <a:t>iPhone</a:t>
            </a:r>
          </a:p>
          <a:p>
            <a:pPr algn="ctr">
              <a:lnSpc>
                <a:spcPts val="2800"/>
              </a:lnSpc>
            </a:pPr>
            <a:r>
              <a:rPr lang="en-US" sz="2000" dirty="0" smtClean="0">
                <a:gradFill>
                  <a:gsLst>
                    <a:gs pos="0">
                      <a:srgbClr val="FFFFFF"/>
                    </a:gs>
                    <a:gs pos="100000">
                      <a:srgbClr val="FFFFFF"/>
                    </a:gs>
                  </a:gsLst>
                  <a:lin ang="5400000" scaled="0"/>
                </a:gradFill>
              </a:rPr>
              <a:t>iPad</a:t>
            </a:r>
          </a:p>
        </p:txBody>
      </p:sp>
      <p:sp>
        <p:nvSpPr>
          <p:cNvPr id="13" name="TextBox 12"/>
          <p:cNvSpPr txBox="1"/>
          <p:nvPr/>
        </p:nvSpPr>
        <p:spPr>
          <a:xfrm>
            <a:off x="46037" y="2887662"/>
            <a:ext cx="1962518" cy="3292312"/>
          </a:xfrm>
          <a:prstGeom prst="rect">
            <a:avLst/>
          </a:prstGeom>
          <a:noFill/>
        </p:spPr>
        <p:txBody>
          <a:bodyPr wrap="square" rtlCol="0">
            <a:spAutoFit/>
          </a:bodyPr>
          <a:lstStyle/>
          <a:p>
            <a:pPr algn="ctr">
              <a:lnSpc>
                <a:spcPts val="2800"/>
              </a:lnSpc>
            </a:pPr>
            <a:r>
              <a:rPr lang="en-US" sz="2000" dirty="0" smtClean="0">
                <a:gradFill>
                  <a:gsLst>
                    <a:gs pos="0">
                      <a:srgbClr val="FFFFFF"/>
                    </a:gs>
                    <a:gs pos="100000">
                      <a:srgbClr val="FFFFFF"/>
                    </a:gs>
                  </a:gsLst>
                  <a:lin ang="5400000" scaled="0"/>
                </a:gradFill>
              </a:rPr>
              <a:t>IE 10</a:t>
            </a:r>
          </a:p>
          <a:p>
            <a:pPr algn="ctr">
              <a:lnSpc>
                <a:spcPts val="2800"/>
              </a:lnSpc>
            </a:pPr>
            <a:r>
              <a:rPr lang="en-US" sz="2000" dirty="0" smtClean="0">
                <a:gradFill>
                  <a:gsLst>
                    <a:gs pos="0">
                      <a:srgbClr val="FFFFFF"/>
                    </a:gs>
                    <a:gs pos="100000">
                      <a:srgbClr val="FFFFFF"/>
                    </a:gs>
                  </a:gsLst>
                  <a:lin ang="5400000" scaled="0"/>
                </a:gradFill>
              </a:rPr>
              <a:t>IE 9</a:t>
            </a:r>
          </a:p>
          <a:p>
            <a:pPr algn="ctr">
              <a:lnSpc>
                <a:spcPts val="2800"/>
              </a:lnSpc>
            </a:pPr>
            <a:r>
              <a:rPr lang="en-US" sz="2000" dirty="0" smtClean="0">
                <a:gradFill>
                  <a:gsLst>
                    <a:gs pos="0">
                      <a:srgbClr val="FFFFFF"/>
                    </a:gs>
                    <a:gs pos="100000">
                      <a:srgbClr val="FFFFFF"/>
                    </a:gs>
                  </a:gsLst>
                  <a:lin ang="5400000" scaled="0"/>
                </a:gradFill>
              </a:rPr>
              <a:t>IE 8</a:t>
            </a:r>
          </a:p>
          <a:p>
            <a:pPr algn="ctr">
              <a:lnSpc>
                <a:spcPts val="2800"/>
              </a:lnSpc>
            </a:pPr>
            <a:r>
              <a:rPr lang="en-US" sz="2000" dirty="0" smtClean="0">
                <a:gradFill>
                  <a:gsLst>
                    <a:gs pos="0">
                      <a:srgbClr val="FFFFFF"/>
                    </a:gs>
                    <a:gs pos="100000">
                      <a:srgbClr val="FFFFFF"/>
                    </a:gs>
                  </a:gsLst>
                  <a:lin ang="5400000" scaled="0"/>
                </a:gradFill>
              </a:rPr>
              <a:t>IE 7</a:t>
            </a:r>
          </a:p>
          <a:p>
            <a:pPr algn="ctr">
              <a:lnSpc>
                <a:spcPts val="2800"/>
              </a:lnSpc>
            </a:pPr>
            <a:r>
              <a:rPr lang="en-US" sz="2000" dirty="0" smtClean="0">
                <a:gradFill>
                  <a:gsLst>
                    <a:gs pos="0">
                      <a:srgbClr val="FFFFFF"/>
                    </a:gs>
                    <a:gs pos="100000">
                      <a:srgbClr val="FFFFFF"/>
                    </a:gs>
                  </a:gsLst>
                  <a:lin ang="5400000" scaled="0"/>
                </a:gradFill>
              </a:rPr>
              <a:t>IE 6</a:t>
            </a:r>
          </a:p>
          <a:p>
            <a:pPr algn="ctr">
              <a:lnSpc>
                <a:spcPts val="2800"/>
              </a:lnSpc>
            </a:pPr>
            <a:r>
              <a:rPr lang="en-US" sz="2000" dirty="0" smtClean="0">
                <a:gradFill>
                  <a:gsLst>
                    <a:gs pos="0">
                      <a:srgbClr val="FFFFFF"/>
                    </a:gs>
                    <a:gs pos="100000">
                      <a:srgbClr val="FFFFFF"/>
                    </a:gs>
                  </a:gsLst>
                  <a:lin ang="5400000" scaled="0"/>
                </a:gradFill>
              </a:rPr>
              <a:t>IE Mobile 10</a:t>
            </a:r>
          </a:p>
          <a:p>
            <a:pPr algn="ctr">
              <a:lnSpc>
                <a:spcPts val="2800"/>
              </a:lnSpc>
            </a:pPr>
            <a:r>
              <a:rPr lang="en-US" sz="2000" dirty="0" smtClean="0">
                <a:gradFill>
                  <a:gsLst>
                    <a:gs pos="0">
                      <a:srgbClr val="FFFFFF"/>
                    </a:gs>
                    <a:gs pos="100000">
                      <a:srgbClr val="FFFFFF"/>
                    </a:gs>
                  </a:gsLst>
                  <a:lin ang="5400000" scaled="0"/>
                </a:gradFill>
              </a:rPr>
              <a:t>IE Mobile 9</a:t>
            </a:r>
          </a:p>
          <a:p>
            <a:pPr algn="ctr">
              <a:lnSpc>
                <a:spcPts val="2800"/>
              </a:lnSpc>
            </a:pPr>
            <a:r>
              <a:rPr lang="en-US" sz="2000" dirty="0" smtClean="0">
                <a:gradFill>
                  <a:gsLst>
                    <a:gs pos="0">
                      <a:srgbClr val="FFFFFF"/>
                    </a:gs>
                    <a:gs pos="100000">
                      <a:srgbClr val="FFFFFF"/>
                    </a:gs>
                  </a:gsLst>
                  <a:lin ang="5400000" scaled="0"/>
                </a:gradFill>
              </a:rPr>
              <a:t>IE Mobile 8</a:t>
            </a:r>
          </a:p>
          <a:p>
            <a:pPr algn="ctr">
              <a:lnSpc>
                <a:spcPts val="2800"/>
              </a:lnSpc>
            </a:pPr>
            <a:r>
              <a:rPr lang="en-US" sz="2000" dirty="0" smtClean="0">
                <a:gradFill>
                  <a:gsLst>
                    <a:gs pos="0">
                      <a:srgbClr val="FFFFFF"/>
                    </a:gs>
                    <a:gs pos="100000">
                      <a:srgbClr val="FFFFFF"/>
                    </a:gs>
                  </a:gsLst>
                  <a:lin ang="5400000" scaled="0"/>
                </a:gradFill>
              </a:rPr>
              <a:t>Xbox</a:t>
            </a:r>
          </a:p>
        </p:txBody>
      </p:sp>
      <p:sp>
        <p:nvSpPr>
          <p:cNvPr id="3" name="Rectangle 2"/>
          <p:cNvSpPr/>
          <p:nvPr/>
        </p:nvSpPr>
        <p:spPr>
          <a:xfrm>
            <a:off x="5545639" y="2887662"/>
            <a:ext cx="1661532" cy="419730"/>
          </a:xfrm>
          <a:prstGeom prst="rect">
            <a:avLst/>
          </a:prstGeom>
        </p:spPr>
        <p:txBody>
          <a:bodyPr wrap="square">
            <a:spAutoFit/>
          </a:bodyPr>
          <a:lstStyle/>
          <a:p>
            <a:pPr algn="ctr">
              <a:lnSpc>
                <a:spcPts val="2800"/>
              </a:lnSpc>
            </a:pPr>
            <a:r>
              <a:rPr lang="en-US" sz="2000" dirty="0" smtClean="0">
                <a:gradFill>
                  <a:gsLst>
                    <a:gs pos="0">
                      <a:srgbClr val="FFFFFF"/>
                    </a:gs>
                    <a:gs pos="100000">
                      <a:srgbClr val="FFFFFF"/>
                    </a:gs>
                  </a:gsLst>
                  <a:lin ang="5400000" scaled="0"/>
                </a:gradFill>
              </a:rPr>
              <a:t>PC</a:t>
            </a:r>
          </a:p>
        </p:txBody>
      </p:sp>
      <p:sp>
        <p:nvSpPr>
          <p:cNvPr id="14" name="Rectangle 13"/>
          <p:cNvSpPr/>
          <p:nvPr/>
        </p:nvSpPr>
        <p:spPr>
          <a:xfrm>
            <a:off x="9062180" y="2887662"/>
            <a:ext cx="1661532" cy="810478"/>
          </a:xfrm>
          <a:prstGeom prst="rect">
            <a:avLst/>
          </a:prstGeom>
        </p:spPr>
        <p:txBody>
          <a:bodyPr wrap="square">
            <a:spAutoFit/>
          </a:bodyPr>
          <a:lstStyle/>
          <a:p>
            <a:pPr algn="ctr">
              <a:lnSpc>
                <a:spcPts val="2800"/>
              </a:lnSpc>
            </a:pPr>
            <a:r>
              <a:rPr lang="en-US" sz="2000" dirty="0" smtClean="0">
                <a:gradFill>
                  <a:gsLst>
                    <a:gs pos="0">
                      <a:srgbClr val="FFFFFF"/>
                    </a:gs>
                    <a:gs pos="100000">
                      <a:srgbClr val="FFFFFF"/>
                    </a:gs>
                  </a:gsLst>
                  <a:lin ang="5400000" scaled="0"/>
                </a:gradFill>
              </a:rPr>
              <a:t>Tablet</a:t>
            </a:r>
          </a:p>
          <a:p>
            <a:pPr algn="ctr">
              <a:lnSpc>
                <a:spcPts val="2800"/>
              </a:lnSpc>
            </a:pPr>
            <a:r>
              <a:rPr lang="en-US" sz="2000" dirty="0" smtClean="0">
                <a:gradFill>
                  <a:gsLst>
                    <a:gs pos="0">
                      <a:srgbClr val="FFFFFF"/>
                    </a:gs>
                    <a:gs pos="100000">
                      <a:srgbClr val="FFFFFF"/>
                    </a:gs>
                  </a:gsLst>
                  <a:lin ang="5400000" scaled="0"/>
                </a:gradFill>
              </a:rPr>
              <a:t>Phone</a:t>
            </a:r>
          </a:p>
        </p:txBody>
      </p:sp>
      <p:sp>
        <p:nvSpPr>
          <p:cNvPr id="17" name="TextBox 16"/>
          <p:cNvSpPr txBox="1"/>
          <p:nvPr/>
        </p:nvSpPr>
        <p:spPr>
          <a:xfrm>
            <a:off x="1758643" y="2887662"/>
            <a:ext cx="1962518" cy="419730"/>
          </a:xfrm>
          <a:prstGeom prst="rect">
            <a:avLst/>
          </a:prstGeom>
          <a:noFill/>
        </p:spPr>
        <p:txBody>
          <a:bodyPr wrap="square" rtlCol="0">
            <a:spAutoFit/>
          </a:bodyPr>
          <a:lstStyle/>
          <a:p>
            <a:pPr algn="ctr">
              <a:lnSpc>
                <a:spcPts val="2800"/>
              </a:lnSpc>
            </a:pPr>
            <a:r>
              <a:rPr lang="en-US" sz="2000" dirty="0" smtClean="0">
                <a:gradFill>
                  <a:gsLst>
                    <a:gs pos="0">
                      <a:srgbClr val="FFFFFF"/>
                    </a:gs>
                    <a:gs pos="100000">
                      <a:srgbClr val="FFFFFF"/>
                    </a:gs>
                  </a:gsLst>
                  <a:lin ang="5400000" scaled="0"/>
                </a:gradFill>
              </a:rPr>
              <a:t>PC</a:t>
            </a:r>
          </a:p>
        </p:txBody>
      </p:sp>
      <p:pic>
        <p:nvPicPr>
          <p:cNvPr id="2059" name="Picture 11" descr="Amazon Silk"/>
          <p:cNvPicPr>
            <a:picLocks noChangeAspect="1" noChangeArrowheads="1"/>
          </p:cNvPicPr>
          <p:nvPr/>
        </p:nvPicPr>
        <p:blipFill rotWithShape="1">
          <a:blip r:embed="rId5">
            <a:extLst>
              <a:ext uri="{28A0092B-C50C-407E-A947-70E740481C1C}">
                <a14:useLocalDpi xmlns:a14="http://schemas.microsoft.com/office/drawing/2010/main" val="0"/>
              </a:ext>
            </a:extLst>
          </a:blip>
          <a:srcRect r="81326"/>
          <a:stretch/>
        </p:blipFill>
        <p:spPr bwMode="auto">
          <a:xfrm>
            <a:off x="10942637" y="1471761"/>
            <a:ext cx="1086055" cy="121164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0654563" y="2887662"/>
            <a:ext cx="1661532" cy="419730"/>
          </a:xfrm>
          <a:prstGeom prst="rect">
            <a:avLst/>
          </a:prstGeom>
        </p:spPr>
        <p:txBody>
          <a:bodyPr wrap="square">
            <a:spAutoFit/>
          </a:bodyPr>
          <a:lstStyle/>
          <a:p>
            <a:pPr algn="ctr">
              <a:lnSpc>
                <a:spcPts val="2800"/>
              </a:lnSpc>
            </a:pPr>
            <a:r>
              <a:rPr lang="en-US" sz="2000" dirty="0" smtClean="0">
                <a:gradFill>
                  <a:gsLst>
                    <a:gs pos="0">
                      <a:srgbClr val="FFFFFF"/>
                    </a:gs>
                    <a:gs pos="100000">
                      <a:srgbClr val="FFFFFF"/>
                    </a:gs>
                  </a:gsLst>
                  <a:lin ang="5400000" scaled="0"/>
                </a:gradFill>
              </a:rPr>
              <a:t>Kindle Fire</a:t>
            </a:r>
          </a:p>
        </p:txBody>
      </p:sp>
      <p:sp>
        <p:nvSpPr>
          <p:cNvPr id="21" name="TextBox 20"/>
          <p:cNvSpPr txBox="1"/>
          <p:nvPr/>
        </p:nvSpPr>
        <p:spPr>
          <a:xfrm>
            <a:off x="3596128" y="2887662"/>
            <a:ext cx="1962518" cy="419730"/>
          </a:xfrm>
          <a:prstGeom prst="rect">
            <a:avLst/>
          </a:prstGeom>
          <a:noFill/>
        </p:spPr>
        <p:txBody>
          <a:bodyPr wrap="square" rtlCol="0">
            <a:spAutoFit/>
          </a:bodyPr>
          <a:lstStyle/>
          <a:p>
            <a:pPr algn="ctr">
              <a:lnSpc>
                <a:spcPts val="2800"/>
              </a:lnSpc>
            </a:pPr>
            <a:r>
              <a:rPr lang="en-US" sz="2000" dirty="0" smtClean="0">
                <a:gradFill>
                  <a:gsLst>
                    <a:gs pos="0">
                      <a:srgbClr val="FFFFFF"/>
                    </a:gs>
                    <a:gs pos="100000">
                      <a:srgbClr val="FFFFFF"/>
                    </a:gs>
                  </a:gsLst>
                  <a:lin ang="5400000" scaled="0"/>
                </a:gradFill>
              </a:rPr>
              <a:t>PC</a:t>
            </a:r>
          </a:p>
        </p:txBody>
      </p:sp>
      <p:sp>
        <p:nvSpPr>
          <p:cNvPr id="22" name="Title 11"/>
          <p:cNvSpPr>
            <a:spLocks noGrp="1"/>
          </p:cNvSpPr>
          <p:nvPr>
            <p:ph type="title"/>
          </p:nvPr>
        </p:nvSpPr>
        <p:spPr/>
        <p:txBody>
          <a:bodyPr/>
          <a:lstStyle/>
          <a:p>
            <a:r>
              <a:rPr lang="en-US" dirty="0"/>
              <a:t>Build for your </a:t>
            </a:r>
            <a:r>
              <a:rPr lang="en-US" dirty="0" smtClean="0"/>
              <a:t>users</a:t>
            </a:r>
            <a:endParaRPr lang="en-US" dirty="0"/>
          </a:p>
        </p:txBody>
      </p:sp>
      <p:sp>
        <p:nvSpPr>
          <p:cNvPr id="23" name="Title 11"/>
          <p:cNvSpPr txBox="1">
            <a:spLocks/>
          </p:cNvSpPr>
          <p:nvPr/>
        </p:nvSpPr>
        <p:spPr>
          <a:xfrm>
            <a:off x="274637" y="5478462"/>
            <a:ext cx="11887199" cy="912813"/>
          </a:xfrm>
          <a:prstGeom prst="rect">
            <a:avLst/>
          </a:prstGeom>
        </p:spPr>
        <p:txBody>
          <a:bodyPr vert="horz" lIns="182880" tIns="45720" rIns="182880" bIns="4572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r"/>
            <a:r>
              <a:rPr lang="en-US" dirty="0" smtClean="0">
                <a:gradFill>
                  <a:gsLst>
                    <a:gs pos="0">
                      <a:srgbClr val="FFFFFF"/>
                    </a:gs>
                    <a:gs pos="100000">
                      <a:srgbClr val="FFFFFF"/>
                    </a:gs>
                  </a:gsLst>
                  <a:lin ang="5400000" scaled="0"/>
                </a:gradFill>
              </a:rPr>
              <a:t>…not quite so simple</a:t>
            </a:r>
            <a:endParaRPr lang="en-US" dirty="0">
              <a:gradFill>
                <a:gsLst>
                  <a:gs pos="0">
                    <a:srgbClr val="FFFFFF"/>
                  </a:gs>
                  <a:gs pos="100000">
                    <a:srgbClr val="FFFFFF"/>
                  </a:gs>
                </a:gsLst>
                <a:lin ang="5400000" scaled="0"/>
              </a:gradFill>
            </a:endParaRPr>
          </a:p>
        </p:txBody>
      </p:sp>
      <p:sp>
        <p:nvSpPr>
          <p:cNvPr id="24" name="Title 11"/>
          <p:cNvSpPr txBox="1">
            <a:spLocks/>
          </p:cNvSpPr>
          <p:nvPr/>
        </p:nvSpPr>
        <p:spPr>
          <a:xfrm>
            <a:off x="274637" y="6318249"/>
            <a:ext cx="11887199" cy="912813"/>
          </a:xfrm>
          <a:prstGeom prst="rect">
            <a:avLst/>
          </a:prstGeom>
        </p:spPr>
        <p:txBody>
          <a:bodyPr vert="horz" lIns="182880" tIns="45720" rIns="182880" bIns="4572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r"/>
            <a:r>
              <a:rPr lang="en-US" sz="2000" dirty="0">
                <a:gradFill>
                  <a:gsLst>
                    <a:gs pos="0">
                      <a:srgbClr val="FFFFFF"/>
                    </a:gs>
                    <a:gs pos="100000">
                      <a:srgbClr val="FFFFFF"/>
                    </a:gs>
                  </a:gsLst>
                  <a:lin ang="5400000" scaled="0"/>
                </a:gradFill>
              </a:rPr>
              <a:t>w</a:t>
            </a:r>
            <a:r>
              <a:rPr lang="en-US" sz="2000" dirty="0" smtClean="0">
                <a:gradFill>
                  <a:gsLst>
                    <a:gs pos="0">
                      <a:srgbClr val="FFFFFF"/>
                    </a:gs>
                    <a:gs pos="100000">
                      <a:srgbClr val="FFFFFF"/>
                    </a:gs>
                  </a:gsLst>
                  <a:lin ang="5400000" scaled="0"/>
                </a:gradFill>
              </a:rPr>
              <a:t>e test on 25+ browser, OS, device combinations</a:t>
            </a:r>
            <a:endParaRPr lang="en-US" sz="2000" dirty="0">
              <a:gradFill>
                <a:gsLst>
                  <a:gs pos="0">
                    <a:srgbClr val="FFFFFF"/>
                  </a:gs>
                  <a:gs pos="100000">
                    <a:srgbClr val="FFFFFF"/>
                  </a:gs>
                </a:gsLst>
                <a:lin ang="5400000" scaled="0"/>
              </a:gradFill>
            </a:endParaRPr>
          </a:p>
        </p:txBody>
      </p:sp>
      <p:pic>
        <p:nvPicPr>
          <p:cNvPr id="3074" name="Picture 2" descr="File:Android robot.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8948" y="1463809"/>
            <a:ext cx="967996" cy="11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0840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Older </a:t>
            </a:r>
            <a:r>
              <a:rPr lang="en-US" dirty="0"/>
              <a:t>browsers</a:t>
            </a:r>
          </a:p>
        </p:txBody>
      </p:sp>
      <p:sp>
        <p:nvSpPr>
          <p:cNvPr id="2" name="Text Placeholder 1"/>
          <p:cNvSpPr>
            <a:spLocks noGrp="1"/>
          </p:cNvSpPr>
          <p:nvPr>
            <p:ph type="body" sz="quarter" idx="10"/>
          </p:nvPr>
        </p:nvSpPr>
        <p:spPr/>
        <p:txBody>
          <a:bodyPr vert="horz" lIns="182880" tIns="146304" rIns="182880" bIns="146304" rtlCol="0">
            <a:noAutofit/>
          </a:bodyPr>
          <a:lstStyle/>
          <a:p>
            <a:pPr lvl="1"/>
            <a:r>
              <a:rPr lang="en-US" dirty="0" smtClean="0">
                <a:latin typeface="+mj-lt"/>
              </a:rPr>
              <a:t>Use a JavaScript library to add support</a:t>
            </a:r>
          </a:p>
          <a:p>
            <a:pPr lvl="1"/>
            <a:r>
              <a:rPr lang="en-US" dirty="0" smtClean="0">
                <a:latin typeface="+mj-lt"/>
              </a:rPr>
              <a:t>Lock the layout to specific width</a:t>
            </a:r>
            <a:endParaRPr lang="en-US" dirty="0">
              <a:latin typeface="+mj-lt"/>
            </a:endParaRPr>
          </a:p>
        </p:txBody>
      </p:sp>
      <p:sp>
        <p:nvSpPr>
          <p:cNvPr id="4" name="Content Placeholder 3"/>
          <p:cNvSpPr>
            <a:spLocks noGrp="1"/>
          </p:cNvSpPr>
          <p:nvPr>
            <p:ph type="body" sz="quarter" idx="11"/>
          </p:nvPr>
        </p:nvSpPr>
        <p:spPr/>
        <p:txBody>
          <a:bodyPr/>
          <a:lstStyle/>
          <a:p>
            <a:r>
              <a:rPr lang="en-US" dirty="0" smtClean="0"/>
              <a:t>Older browsers don’t support media queries</a:t>
            </a:r>
          </a:p>
        </p:txBody>
      </p:sp>
    </p:spTree>
    <p:extLst>
      <p:ext uri="{BB962C8B-B14F-4D97-AF65-F5344CB8AC3E}">
        <p14:creationId xmlns:p14="http://schemas.microsoft.com/office/powerpoint/2010/main" val="3298975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856" y="1087738"/>
            <a:ext cx="3704762" cy="4819048"/>
          </a:xfrm>
          <a:prstGeom prst="rect">
            <a:avLst/>
          </a:prstGeom>
        </p:spPr>
      </p:pic>
    </p:spTree>
    <p:extLst>
      <p:ext uri="{BB962C8B-B14F-4D97-AF65-F5344CB8AC3E}">
        <p14:creationId xmlns:p14="http://schemas.microsoft.com/office/powerpoint/2010/main" val="35004617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837" y="2354263"/>
            <a:ext cx="5513832" cy="387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38" y="2354263"/>
            <a:ext cx="5513832" cy="387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p:txBody>
          <a:bodyPr/>
          <a:lstStyle/>
          <a:p>
            <a:r>
              <a:rPr lang="en-US" dirty="0" smtClean="0">
                <a:solidFill>
                  <a:schemeClr val="tx1"/>
                </a:solidFill>
                <a:latin typeface="Segoe UI Light" pitchFamily="34" charset="0"/>
                <a:ea typeface="Segoe UI" pitchFamily="34" charset="0"/>
                <a:cs typeface="Segoe UI" pitchFamily="34" charset="0"/>
              </a:rPr>
              <a:t>Decide whether different is ok</a:t>
            </a:r>
            <a:endParaRPr lang="en-US" dirty="0">
              <a:solidFill>
                <a:schemeClr val="tx1"/>
              </a:solidFill>
              <a:latin typeface="Segoe UI Light" pitchFamily="34" charset="0"/>
            </a:endParaRPr>
          </a:p>
        </p:txBody>
      </p:sp>
      <p:sp>
        <p:nvSpPr>
          <p:cNvPr id="6" name="Content Placeholder 2"/>
          <p:cNvSpPr>
            <a:spLocks noGrp="1"/>
          </p:cNvSpPr>
          <p:nvPr>
            <p:ph idx="1"/>
          </p:nvPr>
        </p:nvSpPr>
        <p:spPr>
          <a:xfrm>
            <a:off x="274638" y="1516061"/>
            <a:ext cx="5867398" cy="5181603"/>
          </a:xfrm>
        </p:spPr>
        <p:txBody>
          <a:bodyPr/>
          <a:lstStyle/>
          <a:p>
            <a:r>
              <a:rPr lang="en-US" dirty="0" smtClean="0">
                <a:solidFill>
                  <a:schemeClr val="tx1"/>
                </a:solidFill>
                <a:latin typeface="Segoe UI Light" pitchFamily="34" charset="0"/>
              </a:rPr>
              <a:t>IE 6</a:t>
            </a:r>
            <a:endParaRPr lang="en-US" dirty="0">
              <a:solidFill>
                <a:schemeClr val="tx1"/>
              </a:solidFill>
              <a:latin typeface="Segoe UI Light" pitchFamily="34" charset="0"/>
            </a:endParaRPr>
          </a:p>
        </p:txBody>
      </p:sp>
      <p:sp>
        <p:nvSpPr>
          <p:cNvPr id="7" name="Content Placeholder 2"/>
          <p:cNvSpPr txBox="1">
            <a:spLocks/>
          </p:cNvSpPr>
          <p:nvPr/>
        </p:nvSpPr>
        <p:spPr>
          <a:xfrm>
            <a:off x="6294436" y="1516061"/>
            <a:ext cx="6019801" cy="5181603"/>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FFFFFF"/>
                </a:solidFill>
              </a:rPr>
              <a:t>IE 10</a:t>
            </a:r>
            <a:endParaRPr lang="en-US" dirty="0">
              <a:solidFill>
                <a:srgbClr val="FFFFFF"/>
              </a:solidFill>
            </a:endParaRPr>
          </a:p>
        </p:txBody>
      </p:sp>
    </p:spTree>
    <p:extLst>
      <p:ext uri="{BB962C8B-B14F-4D97-AF65-F5344CB8AC3E}">
        <p14:creationId xmlns:p14="http://schemas.microsoft.com/office/powerpoint/2010/main" val="22691700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8" y="2354263"/>
            <a:ext cx="5513832" cy="387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p:txBody>
          <a:bodyPr/>
          <a:lstStyle/>
          <a:p>
            <a:r>
              <a:rPr lang="en-US" dirty="0" smtClean="0">
                <a:solidFill>
                  <a:schemeClr val="tx1"/>
                </a:solidFill>
                <a:latin typeface="Segoe UI Light" pitchFamily="34" charset="0"/>
                <a:ea typeface="Segoe UI" pitchFamily="34" charset="0"/>
                <a:cs typeface="Segoe UI" pitchFamily="34" charset="0"/>
              </a:rPr>
              <a:t>Pixel perfect isn't always required</a:t>
            </a:r>
            <a:endParaRPr lang="en-US" dirty="0">
              <a:solidFill>
                <a:schemeClr val="tx1"/>
              </a:solidFill>
              <a:latin typeface="Segoe UI Light" pitchFamily="34" charset="0"/>
            </a:endParaRPr>
          </a:p>
        </p:txBody>
      </p:sp>
      <p:sp>
        <p:nvSpPr>
          <p:cNvPr id="6" name="Content Placeholder 2"/>
          <p:cNvSpPr>
            <a:spLocks noGrp="1"/>
          </p:cNvSpPr>
          <p:nvPr>
            <p:ph idx="1"/>
          </p:nvPr>
        </p:nvSpPr>
        <p:spPr>
          <a:xfrm>
            <a:off x="274638" y="1516061"/>
            <a:ext cx="5867398" cy="5181603"/>
          </a:xfrm>
        </p:spPr>
        <p:txBody>
          <a:bodyPr/>
          <a:lstStyle/>
          <a:p>
            <a:r>
              <a:rPr lang="en-US" dirty="0" smtClean="0">
                <a:solidFill>
                  <a:schemeClr val="tx1"/>
                </a:solidFill>
                <a:latin typeface="Segoe UI Light" pitchFamily="34" charset="0"/>
              </a:rPr>
              <a:t>IE 6</a:t>
            </a:r>
            <a:endParaRPr lang="en-US" dirty="0">
              <a:solidFill>
                <a:schemeClr val="tx1"/>
              </a:solidFill>
              <a:latin typeface="Segoe UI Light" pitchFamily="34" charset="0"/>
            </a:endParaRPr>
          </a:p>
        </p:txBody>
      </p:sp>
      <p:sp>
        <p:nvSpPr>
          <p:cNvPr id="7" name="Content Placeholder 2"/>
          <p:cNvSpPr txBox="1">
            <a:spLocks/>
          </p:cNvSpPr>
          <p:nvPr/>
        </p:nvSpPr>
        <p:spPr>
          <a:xfrm>
            <a:off x="6294436" y="1516061"/>
            <a:ext cx="6019801" cy="5181603"/>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FFFFFF"/>
                </a:solidFill>
              </a:rPr>
              <a:t>IE 10</a:t>
            </a:r>
            <a:endParaRPr lang="en-US" dirty="0">
              <a:solidFill>
                <a:srgbClr val="FFFFFF"/>
              </a:solidFill>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837" y="2354263"/>
            <a:ext cx="5513832" cy="387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1710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a:t>User-agent </a:t>
            </a:r>
            <a:r>
              <a:rPr lang="en-US" dirty="0" smtClean="0"/>
              <a:t>vs. feature detection</a:t>
            </a:r>
            <a:endParaRPr lang="en-US" dirty="0"/>
          </a:p>
        </p:txBody>
      </p:sp>
      <p:sp>
        <p:nvSpPr>
          <p:cNvPr id="2" name="Text Placeholder 1"/>
          <p:cNvSpPr>
            <a:spLocks noGrp="1"/>
          </p:cNvSpPr>
          <p:nvPr>
            <p:ph type="body" sz="quarter" idx="10"/>
          </p:nvPr>
        </p:nvSpPr>
        <p:spPr/>
        <p:txBody>
          <a:bodyPr vert="horz" lIns="182880" tIns="146304" rIns="182880" bIns="146304" rtlCol="0">
            <a:noAutofit/>
          </a:bodyPr>
          <a:lstStyle/>
          <a:p>
            <a:pPr lvl="1"/>
            <a:r>
              <a:rPr lang="en-US" dirty="0">
                <a:latin typeface="+mj-lt"/>
              </a:rPr>
              <a:t>User-agent detection requires maintenance</a:t>
            </a:r>
          </a:p>
          <a:p>
            <a:pPr lvl="1"/>
            <a:r>
              <a:rPr lang="en-US" dirty="0">
                <a:latin typeface="+mj-lt"/>
              </a:rPr>
              <a:t>Feature detection is future friendly</a:t>
            </a:r>
          </a:p>
          <a:p>
            <a:pPr lvl="1"/>
            <a:r>
              <a:rPr lang="en-US" dirty="0">
                <a:latin typeface="+mj-lt"/>
              </a:rPr>
              <a:t>Sometimes </a:t>
            </a:r>
            <a:r>
              <a:rPr lang="en-US" dirty="0" smtClean="0">
                <a:latin typeface="+mj-lt"/>
              </a:rPr>
              <a:t>user-agent detection is required</a:t>
            </a:r>
            <a:endParaRPr lang="en-US" dirty="0">
              <a:latin typeface="+mj-lt"/>
            </a:endParaRPr>
          </a:p>
        </p:txBody>
      </p:sp>
      <p:sp>
        <p:nvSpPr>
          <p:cNvPr id="4" name="Content Placeholder 3"/>
          <p:cNvSpPr>
            <a:spLocks noGrp="1"/>
          </p:cNvSpPr>
          <p:nvPr>
            <p:ph type="body" sz="quarter" idx="11"/>
          </p:nvPr>
        </p:nvSpPr>
        <p:spPr/>
        <p:txBody>
          <a:bodyPr/>
          <a:lstStyle/>
          <a:p>
            <a:r>
              <a:rPr lang="en-US" dirty="0" smtClean="0">
                <a:solidFill>
                  <a:schemeClr val="tx1"/>
                </a:solidFill>
              </a:rPr>
              <a:t>Use the right tool for the job</a:t>
            </a:r>
            <a:endParaRPr lang="en-US" dirty="0">
              <a:solidFill>
                <a:schemeClr val="tx1"/>
              </a:solidFill>
            </a:endParaRPr>
          </a:p>
        </p:txBody>
      </p:sp>
    </p:spTree>
    <p:extLst>
      <p:ext uri="{BB962C8B-B14F-4D97-AF65-F5344CB8AC3E}">
        <p14:creationId xmlns:p14="http://schemas.microsoft.com/office/powerpoint/2010/main" val="42909032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a:t>User-agent </a:t>
            </a:r>
            <a:r>
              <a:rPr lang="en-US" dirty="0" smtClean="0"/>
              <a:t>detection</a:t>
            </a:r>
            <a:endParaRPr lang="en-US" dirty="0"/>
          </a:p>
        </p:txBody>
      </p:sp>
      <p:sp>
        <p:nvSpPr>
          <p:cNvPr id="2" name="Text Placeholder 1"/>
          <p:cNvSpPr>
            <a:spLocks noGrp="1"/>
          </p:cNvSpPr>
          <p:nvPr>
            <p:ph type="body" sz="quarter" idx="10"/>
          </p:nvPr>
        </p:nvSpPr>
        <p:spPr/>
        <p:txBody>
          <a:bodyPr vert="horz" lIns="182880" tIns="146304" rIns="182880" bIns="146304" rtlCol="0">
            <a:noAutofit/>
          </a:bodyPr>
          <a:lstStyle/>
          <a:p>
            <a:r>
              <a:rPr lang="en-US" sz="2800" dirty="0"/>
              <a:t>When we use it</a:t>
            </a:r>
          </a:p>
          <a:p>
            <a:pPr lvl="1"/>
            <a:r>
              <a:rPr lang="en-US" sz="2400" dirty="0"/>
              <a:t>Content targeting</a:t>
            </a:r>
          </a:p>
          <a:p>
            <a:pPr lvl="1"/>
            <a:r>
              <a:rPr lang="en-US" sz="2400" dirty="0"/>
              <a:t>Legacy browser support</a:t>
            </a:r>
          </a:p>
          <a:p>
            <a:pPr lvl="1"/>
            <a:r>
              <a:rPr lang="en-US" sz="2400" dirty="0"/>
              <a:t>Video</a:t>
            </a:r>
          </a:p>
          <a:p>
            <a:pPr lvl="1"/>
            <a:r>
              <a:rPr lang="en-US" sz="2400" dirty="0"/>
              <a:t>Local </a:t>
            </a:r>
            <a:r>
              <a:rPr lang="en-US" sz="2400" dirty="0" smtClean="0"/>
              <a:t>web fonts</a:t>
            </a:r>
            <a:endParaRPr lang="en-US" sz="2400" dirty="0"/>
          </a:p>
        </p:txBody>
      </p:sp>
      <p:sp>
        <p:nvSpPr>
          <p:cNvPr id="4" name="Content Placeholder 3"/>
          <p:cNvSpPr>
            <a:spLocks noGrp="1"/>
          </p:cNvSpPr>
          <p:nvPr>
            <p:ph type="body" sz="quarter" idx="11"/>
          </p:nvPr>
        </p:nvSpPr>
        <p:spPr/>
        <p:txBody>
          <a:bodyPr/>
          <a:lstStyle/>
          <a:p>
            <a:r>
              <a:rPr lang="en-US" dirty="0" smtClean="0"/>
              <a:t>We have to update lists of regular expressions as new browsers are released</a:t>
            </a:r>
          </a:p>
        </p:txBody>
      </p:sp>
    </p:spTree>
    <p:extLst>
      <p:ext uri="{BB962C8B-B14F-4D97-AF65-F5344CB8AC3E}">
        <p14:creationId xmlns:p14="http://schemas.microsoft.com/office/powerpoint/2010/main" val="31661847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a:t>Feature detection</a:t>
            </a:r>
          </a:p>
        </p:txBody>
      </p:sp>
      <p:sp>
        <p:nvSpPr>
          <p:cNvPr id="2" name="Text Placeholder 1"/>
          <p:cNvSpPr>
            <a:spLocks noGrp="1"/>
          </p:cNvSpPr>
          <p:nvPr>
            <p:ph type="body" sz="quarter" idx="10"/>
          </p:nvPr>
        </p:nvSpPr>
        <p:spPr/>
        <p:txBody>
          <a:bodyPr vert="horz" lIns="182880" tIns="146304" rIns="182880" bIns="146304" rtlCol="0">
            <a:noAutofit/>
          </a:bodyPr>
          <a:lstStyle/>
          <a:p>
            <a:r>
              <a:rPr lang="en-US" sz="2800" dirty="0"/>
              <a:t>When we use it</a:t>
            </a:r>
          </a:p>
          <a:p>
            <a:pPr lvl="1"/>
            <a:r>
              <a:rPr lang="en-US" sz="2400" dirty="0"/>
              <a:t>Events</a:t>
            </a:r>
          </a:p>
          <a:p>
            <a:pPr lvl="1"/>
            <a:r>
              <a:rPr lang="en-US" sz="2400" dirty="0"/>
              <a:t>CSS3 Animations</a:t>
            </a:r>
          </a:p>
          <a:p>
            <a:pPr lvl="1"/>
            <a:r>
              <a:rPr lang="en-US" sz="2400" dirty="0"/>
              <a:t>Video</a:t>
            </a:r>
          </a:p>
          <a:p>
            <a:pPr lvl="1"/>
            <a:r>
              <a:rPr lang="en-US" sz="2400" dirty="0"/>
              <a:t>Web </a:t>
            </a:r>
            <a:r>
              <a:rPr lang="en-US" sz="2400" dirty="0" smtClean="0"/>
              <a:t>fonts</a:t>
            </a:r>
            <a:endParaRPr lang="en-US" sz="2400" dirty="0"/>
          </a:p>
        </p:txBody>
      </p:sp>
      <p:sp>
        <p:nvSpPr>
          <p:cNvPr id="4" name="Content Placeholder 3"/>
          <p:cNvSpPr>
            <a:spLocks noGrp="1"/>
          </p:cNvSpPr>
          <p:nvPr>
            <p:ph type="body" sz="quarter" idx="11"/>
          </p:nvPr>
        </p:nvSpPr>
        <p:spPr/>
        <p:txBody>
          <a:bodyPr/>
          <a:lstStyle/>
          <a:p>
            <a:r>
              <a:rPr lang="en-US" dirty="0" smtClean="0"/>
              <a:t>Doesn’t require ongoing maintenance</a:t>
            </a:r>
          </a:p>
        </p:txBody>
      </p:sp>
    </p:spTree>
    <p:extLst>
      <p:ext uri="{BB962C8B-B14F-4D97-AF65-F5344CB8AC3E}">
        <p14:creationId xmlns:p14="http://schemas.microsoft.com/office/powerpoint/2010/main" val="1058709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a:t>HD images</a:t>
            </a:r>
          </a:p>
        </p:txBody>
      </p:sp>
      <p:sp>
        <p:nvSpPr>
          <p:cNvPr id="2" name="Text Placeholder 1"/>
          <p:cNvSpPr>
            <a:spLocks noGrp="1"/>
          </p:cNvSpPr>
          <p:nvPr>
            <p:ph type="body" sz="quarter" idx="10"/>
          </p:nvPr>
        </p:nvSpPr>
        <p:spPr/>
        <p:txBody>
          <a:bodyPr vert="horz" lIns="182880" tIns="146304" rIns="182880" bIns="146304" rtlCol="0">
            <a:noAutofit/>
          </a:bodyPr>
          <a:lstStyle/>
          <a:p>
            <a:pPr lvl="1"/>
            <a:r>
              <a:rPr lang="en-US" dirty="0">
                <a:latin typeface="+mj-lt"/>
              </a:rPr>
              <a:t>Quality vs. file size</a:t>
            </a:r>
          </a:p>
          <a:p>
            <a:pPr lvl="1"/>
            <a:r>
              <a:rPr lang="en-US" dirty="0">
                <a:latin typeface="+mj-lt"/>
              </a:rPr>
              <a:t>Useful when displaying text in images or logos</a:t>
            </a:r>
          </a:p>
        </p:txBody>
      </p:sp>
      <p:sp>
        <p:nvSpPr>
          <p:cNvPr id="4" name="Content Placeholder 3"/>
          <p:cNvSpPr>
            <a:spLocks noGrp="1"/>
          </p:cNvSpPr>
          <p:nvPr>
            <p:ph type="body" sz="quarter" idx="11"/>
          </p:nvPr>
        </p:nvSpPr>
        <p:spPr/>
        <p:txBody>
          <a:bodyPr/>
          <a:lstStyle/>
          <a:p>
            <a:r>
              <a:rPr lang="en-US" dirty="0" smtClean="0"/>
              <a:t>Not all users have fast, unlimited bandwidth</a:t>
            </a:r>
          </a:p>
        </p:txBody>
      </p:sp>
    </p:spTree>
    <p:extLst>
      <p:ext uri="{BB962C8B-B14F-4D97-AF65-F5344CB8AC3E}">
        <p14:creationId xmlns:p14="http://schemas.microsoft.com/office/powerpoint/2010/main" val="947396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Segoe UI Light" pitchFamily="34" charset="0"/>
              </a:rPr>
              <a:t>Microsoft logo</a:t>
            </a:r>
            <a:endParaRPr lang="en-US" dirty="0">
              <a:solidFill>
                <a:schemeClr val="tx1"/>
              </a:solidFill>
              <a:latin typeface="Segoe UI Light" pitchFamily="34" charset="0"/>
            </a:endParaRPr>
          </a:p>
        </p:txBody>
      </p:sp>
      <p:pic>
        <p:nvPicPr>
          <p:cNvPr id="4" name="Picture 3" descr="cid:image001.png@01CD8C8C.D2744E00"/>
          <p:cNvPicPr/>
          <p:nvPr/>
        </p:nvPicPr>
        <p:blipFill>
          <a:blip r:embed="rId4">
            <a:extLst>
              <a:ext uri="{28A0092B-C50C-407E-A947-70E740481C1C}">
                <a14:useLocalDpi xmlns:a14="http://schemas.microsoft.com/office/drawing/2010/main" val="0"/>
              </a:ext>
            </a:extLst>
          </a:blip>
          <a:srcRect/>
          <a:stretch>
            <a:fillRect/>
          </a:stretch>
        </p:blipFill>
        <p:spPr bwMode="auto">
          <a:xfrm>
            <a:off x="350837" y="3106737"/>
            <a:ext cx="5648325" cy="2124075"/>
          </a:xfrm>
          <a:prstGeom prst="rect">
            <a:avLst/>
          </a:prstGeom>
          <a:noFill/>
          <a:ln>
            <a:noFill/>
          </a:ln>
        </p:spPr>
      </p:pic>
      <p:pic>
        <p:nvPicPr>
          <p:cNvPr id="5" name="Picture 4" descr="cid:image002.png@01CD8C8C.D2744E00"/>
          <p:cNvPicPr/>
          <p:nvPr/>
        </p:nvPicPr>
        <p:blipFill>
          <a:blip r:embed="rId5">
            <a:extLst>
              <a:ext uri="{28A0092B-C50C-407E-A947-70E740481C1C}">
                <a14:useLocalDpi xmlns:a14="http://schemas.microsoft.com/office/drawing/2010/main" val="0"/>
              </a:ext>
            </a:extLst>
          </a:blip>
          <a:srcRect/>
          <a:stretch>
            <a:fillRect/>
          </a:stretch>
        </p:blipFill>
        <p:spPr bwMode="auto">
          <a:xfrm>
            <a:off x="6370637" y="3106737"/>
            <a:ext cx="5667375" cy="2143125"/>
          </a:xfrm>
          <a:prstGeom prst="rect">
            <a:avLst/>
          </a:prstGeom>
          <a:noFill/>
          <a:ln>
            <a:noFill/>
          </a:ln>
        </p:spPr>
      </p:pic>
      <p:sp>
        <p:nvSpPr>
          <p:cNvPr id="6" name="Content Placeholder 2"/>
          <p:cNvSpPr txBox="1">
            <a:spLocks/>
          </p:cNvSpPr>
          <p:nvPr/>
        </p:nvSpPr>
        <p:spPr>
          <a:xfrm>
            <a:off x="274638" y="2278062"/>
            <a:ext cx="11887200" cy="3276601"/>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rgbClr val="FFFFFF"/>
                    </a:gs>
                    <a:gs pos="100000">
                      <a:srgbClr val="FFFFFF"/>
                    </a:gs>
                  </a:gsLst>
                  <a:lin ang="5400000" scaled="0"/>
                </a:gradFill>
              </a:rPr>
              <a:t>1x on iPad = 861 bytes</a:t>
            </a:r>
            <a:endParaRPr lang="en-US" dirty="0">
              <a:gradFill>
                <a:gsLst>
                  <a:gs pos="0">
                    <a:srgbClr val="FFFFFF"/>
                  </a:gs>
                  <a:gs pos="100000">
                    <a:srgbClr val="FFFFFF"/>
                  </a:gs>
                </a:gsLst>
                <a:lin ang="5400000" scaled="0"/>
              </a:gradFill>
            </a:endParaRPr>
          </a:p>
        </p:txBody>
      </p:sp>
      <p:sp>
        <p:nvSpPr>
          <p:cNvPr id="8" name="Content Placeholder 2"/>
          <p:cNvSpPr txBox="1">
            <a:spLocks/>
          </p:cNvSpPr>
          <p:nvPr/>
        </p:nvSpPr>
        <p:spPr>
          <a:xfrm>
            <a:off x="6218238" y="2278062"/>
            <a:ext cx="5943600" cy="3276601"/>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gradFill>
                  <a:gsLst>
                    <a:gs pos="0">
                      <a:srgbClr val="FFFFFF"/>
                    </a:gs>
                    <a:gs pos="100000">
                      <a:srgbClr val="FFFFFF"/>
                    </a:gs>
                  </a:gsLst>
                  <a:lin ang="5400000" scaled="0"/>
                </a:gradFill>
              </a:rPr>
              <a:t>2</a:t>
            </a:r>
            <a:r>
              <a:rPr lang="en-US" dirty="0" smtClean="0">
                <a:gradFill>
                  <a:gsLst>
                    <a:gs pos="0">
                      <a:srgbClr val="FFFFFF"/>
                    </a:gs>
                    <a:gs pos="100000">
                      <a:srgbClr val="FFFFFF"/>
                    </a:gs>
                  </a:gsLst>
                  <a:lin ang="5400000" scaled="0"/>
                </a:gradFill>
              </a:rPr>
              <a:t>x on iPad = 1.5 KB</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901808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noAutofit/>
          </a:bodyPr>
          <a:lstStyle/>
          <a:p>
            <a:r>
              <a:rPr lang="en-US" sz="1800" dirty="0"/>
              <a:t>&lt;div data-picture data-alt="Microsoft"&gt;</a:t>
            </a:r>
          </a:p>
          <a:p>
            <a:r>
              <a:rPr lang="en-US" sz="1800" dirty="0"/>
              <a:t>   &lt;div data-src="lg-1x.png"&gt;&lt;/div&gt;</a:t>
            </a:r>
          </a:p>
          <a:p>
            <a:r>
              <a:rPr lang="en-US" sz="1800" dirty="0"/>
              <a:t>   &lt;div data-src="lg-2x.png" data-media="(min-device-pixel-ratio: 2.0)"&gt;&lt;/div&gt;</a:t>
            </a:r>
          </a:p>
          <a:p>
            <a:r>
              <a:rPr lang="en-US" sz="1800" dirty="0"/>
              <a:t>   &lt;div data-src="sm-1x.png" data-media="(max-width: 539px)"&gt;&lt;/div&gt;</a:t>
            </a:r>
          </a:p>
          <a:p>
            <a:r>
              <a:rPr lang="en-US" sz="1800" dirty="0"/>
              <a:t>   &lt;div data-src="sm-2x.png" data-media="(max-width: 539px) and</a:t>
            </a:r>
          </a:p>
          <a:p>
            <a:r>
              <a:rPr lang="en-US" sz="1800" dirty="0"/>
              <a:t>                                         (min-device-pixel-ratio: 2.0)"&gt;&lt;/div&gt;</a:t>
            </a:r>
          </a:p>
          <a:p>
            <a:r>
              <a:rPr lang="nl-NL" sz="1800" dirty="0"/>
              <a:t>   &lt;noscript&gt;&lt;img src="lg-1x.png" alt="Microsoft" /&gt;&lt;/noscript&gt;</a:t>
            </a:r>
          </a:p>
          <a:p>
            <a:r>
              <a:rPr lang="en-US" sz="1800" dirty="0"/>
              <a:t>&lt;/div&gt;</a:t>
            </a:r>
          </a:p>
        </p:txBody>
      </p:sp>
      <p:sp>
        <p:nvSpPr>
          <p:cNvPr id="2" name="Title 1"/>
          <p:cNvSpPr>
            <a:spLocks noGrp="1"/>
          </p:cNvSpPr>
          <p:nvPr>
            <p:ph type="title"/>
          </p:nvPr>
        </p:nvSpPr>
        <p:spPr/>
        <p:txBody>
          <a:bodyPr/>
          <a:lstStyle/>
          <a:p>
            <a:r>
              <a:rPr lang="en-US" dirty="0"/>
              <a:t>Microsoft logo unresolved</a:t>
            </a:r>
          </a:p>
        </p:txBody>
      </p:sp>
    </p:spTree>
    <p:extLst>
      <p:ext uri="{BB962C8B-B14F-4D97-AF65-F5344CB8AC3E}">
        <p14:creationId xmlns:p14="http://schemas.microsoft.com/office/powerpoint/2010/main" val="12978977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08037" y="5249862"/>
            <a:ext cx="7772400" cy="381000"/>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5303837" y="2251936"/>
            <a:ext cx="2590800" cy="381000"/>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Microsoft logo </a:t>
            </a:r>
            <a:r>
              <a:rPr lang="en-US" dirty="0" smtClean="0"/>
              <a:t>resolved</a:t>
            </a:r>
            <a:endParaRPr lang="en-US" dirty="0"/>
          </a:p>
        </p:txBody>
      </p:sp>
      <p:sp>
        <p:nvSpPr>
          <p:cNvPr id="6" name="Rectangle 5"/>
          <p:cNvSpPr/>
          <p:nvPr/>
        </p:nvSpPr>
        <p:spPr bwMode="auto">
          <a:xfrm>
            <a:off x="808037" y="3083604"/>
            <a:ext cx="9525000" cy="381000"/>
          </a:xfrm>
          <a:prstGeom prst="rect">
            <a:avLst/>
          </a:prstGeom>
          <a:solidFill>
            <a:schemeClr val="accent5">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 name="Content Placeholder 2"/>
          <p:cNvSpPr>
            <a:spLocks noGrp="1"/>
          </p:cNvSpPr>
          <p:nvPr>
            <p:ph sz="quarter" idx="14"/>
          </p:nvPr>
        </p:nvSpPr>
        <p:spPr/>
        <p:txBody>
          <a:bodyPr>
            <a:noAutofit/>
          </a:bodyPr>
          <a:lstStyle/>
          <a:p>
            <a:r>
              <a:rPr lang="en-US" sz="1800" dirty="0"/>
              <a:t>&lt;div data-picture data-alt="Microsoft" </a:t>
            </a:r>
            <a:r>
              <a:rPr lang="en-US" sz="1800" dirty="0">
                <a:solidFill>
                  <a:schemeClr val="bg1"/>
                </a:solidFill>
              </a:rPr>
              <a:t>data-resolved="true"</a:t>
            </a:r>
            <a:r>
              <a:rPr lang="en-US" sz="1800" dirty="0"/>
              <a:t>&gt;</a:t>
            </a:r>
          </a:p>
          <a:p>
            <a:r>
              <a:rPr lang="en-US" sz="1800" dirty="0"/>
              <a:t>   &lt;div data-src="lg-1x.png"&gt;&lt;/div&gt;</a:t>
            </a:r>
          </a:p>
          <a:p>
            <a:r>
              <a:rPr lang="en-US" sz="1800" dirty="0"/>
              <a:t>   &lt;div data-src="lg-2x.png" data-media="(min-device-pixel-ratio: 2.0)"&gt;&lt;/div&gt;</a:t>
            </a:r>
          </a:p>
          <a:p>
            <a:r>
              <a:rPr lang="en-US" sz="1800" dirty="0"/>
              <a:t>   &lt;div data-src="sm-1x.png" data-media="(max-width: 539px)"&gt;&lt;/div&gt;</a:t>
            </a:r>
          </a:p>
          <a:p>
            <a:r>
              <a:rPr lang="en-US" sz="1800" dirty="0"/>
              <a:t>   &lt;div data-src="sm-2x.png" data-media="(max-width: 539px) and</a:t>
            </a:r>
          </a:p>
          <a:p>
            <a:r>
              <a:rPr lang="en-US" sz="1800" dirty="0"/>
              <a:t>                                         (min-device-pixel-ratio: 2.0)"&gt;&lt;/div&gt;</a:t>
            </a:r>
          </a:p>
          <a:p>
            <a:r>
              <a:rPr lang="nl-NL" sz="1800" dirty="0"/>
              <a:t>   &lt;noscript&gt;&lt;img src="lg-1x.png" alt="Microsoft" /&gt;&lt;/noscript&gt;</a:t>
            </a:r>
          </a:p>
          <a:p>
            <a:r>
              <a:rPr lang="en-US" sz="1800" dirty="0">
                <a:solidFill>
                  <a:schemeClr val="bg1"/>
                </a:solidFill>
              </a:rPr>
              <a:t>   &lt;img alt="Microsoft" src="lg-2x.png" data-source-index="1" /&gt;</a:t>
            </a:r>
          </a:p>
          <a:p>
            <a:r>
              <a:rPr lang="en-US" sz="1800" dirty="0"/>
              <a:t>&lt;/div</a:t>
            </a:r>
            <a:r>
              <a:rPr lang="en-US" sz="1800" dirty="0" smtClean="0"/>
              <a:t>&gt;</a:t>
            </a:r>
            <a:endParaRPr lang="en-US" sz="1800" dirty="0"/>
          </a:p>
        </p:txBody>
      </p:sp>
    </p:spTree>
    <p:extLst>
      <p:ext uri="{BB962C8B-B14F-4D97-AF65-F5344CB8AC3E}">
        <p14:creationId xmlns:p14="http://schemas.microsoft.com/office/powerpoint/2010/main" val="24769318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504238" y="2251936"/>
            <a:ext cx="1570020" cy="3810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5443174" y="2251936"/>
            <a:ext cx="3229978" cy="381000"/>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 name="Content Placeholder 2"/>
          <p:cNvSpPr>
            <a:spLocks noGrp="1"/>
          </p:cNvSpPr>
          <p:nvPr>
            <p:ph sz="quarter" idx="14"/>
          </p:nvPr>
        </p:nvSpPr>
        <p:spPr/>
        <p:txBody>
          <a:bodyPr>
            <a:noAutofit/>
          </a:bodyPr>
          <a:lstStyle/>
          <a:p>
            <a:r>
              <a:rPr lang="en-US" sz="1900" dirty="0"/>
              <a:t>&lt;div data-picture data-alt="Alt text" </a:t>
            </a:r>
            <a:r>
              <a:rPr lang="en-US" sz="1900" dirty="0">
                <a:solidFill>
                  <a:schemeClr val="bg1"/>
                </a:solidFill>
              </a:rPr>
              <a:t>data-disable-swap-below data-defer</a:t>
            </a:r>
            <a:r>
              <a:rPr lang="en-US" sz="1900" dirty="0"/>
              <a:t>&gt;</a:t>
            </a:r>
          </a:p>
          <a:p>
            <a:r>
              <a:rPr lang="en-US" sz="1900" dirty="0"/>
              <a:t>   &lt;div data-src="1600x540.jpg"&gt;&lt;/div&gt;</a:t>
            </a:r>
          </a:p>
          <a:p>
            <a:r>
              <a:rPr lang="en-US" sz="1900" dirty="0"/>
              <a:t>   &lt;div data-src="1024x346.jpg" data-media="(max-device-pixel-width:1024px)"&gt;&lt;/div&gt;</a:t>
            </a:r>
          </a:p>
          <a:p>
            <a:r>
              <a:rPr lang="en-US" sz="1900" dirty="0"/>
              <a:t>   &lt;div data-src="600x203.jpg" data-media="(max-device-pixel-width:600px)"&gt;&lt;/div&gt;</a:t>
            </a:r>
          </a:p>
          <a:p>
            <a:r>
              <a:rPr lang="en-US" sz="1900" dirty="0"/>
              <a:t>   &lt;div data-src="480x162.jpg" data-media="(max-device-pixel-width:480px)"&gt;&lt;/div&gt;</a:t>
            </a:r>
          </a:p>
          <a:p>
            <a:r>
              <a:rPr lang="en-US" sz="1900" dirty="0"/>
              <a:t>   &lt;noscript&gt;&lt;img src="1600x540.jpg" alt="Alt text" /&gt;&lt;/noscript&gt;</a:t>
            </a:r>
          </a:p>
          <a:p>
            <a:r>
              <a:rPr lang="en-US" sz="1900" dirty="0"/>
              <a:t>&lt;/div&gt;</a:t>
            </a:r>
          </a:p>
        </p:txBody>
      </p:sp>
      <p:sp>
        <p:nvSpPr>
          <p:cNvPr id="2" name="Title 1"/>
          <p:cNvSpPr>
            <a:spLocks noGrp="1"/>
          </p:cNvSpPr>
          <p:nvPr>
            <p:ph type="title"/>
          </p:nvPr>
        </p:nvSpPr>
        <p:spPr/>
        <p:txBody>
          <a:bodyPr/>
          <a:lstStyle/>
          <a:p>
            <a:r>
              <a:rPr lang="en-US" dirty="0" smtClean="0"/>
              <a:t>Hero image unresolved</a:t>
            </a:r>
            <a:endParaRPr lang="en-US" dirty="0"/>
          </a:p>
        </p:txBody>
      </p:sp>
    </p:spTree>
    <p:extLst>
      <p:ext uri="{BB962C8B-B14F-4D97-AF65-F5344CB8AC3E}">
        <p14:creationId xmlns:p14="http://schemas.microsoft.com/office/powerpoint/2010/main" val="4072730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1868291" y="2786880"/>
            <a:ext cx="8393657" cy="1256829"/>
          </a:xfrm>
        </p:spPr>
        <p:txBody>
          <a:bodyPr rtlCol="0">
            <a:normAutofit fontScale="62500" lnSpcReduction="20000"/>
          </a:bodyPr>
          <a:lstStyle/>
          <a:p>
            <a:pPr marL="512908" lvl="1" indent="-186512" defTabSz="932560">
              <a:buFont typeface="Wingdings" charset="2"/>
              <a:buChar char="§"/>
              <a:defRPr/>
            </a:pPr>
            <a:endParaRPr lang="en-US" dirty="0" smtClean="0"/>
          </a:p>
          <a:p>
            <a:pPr algn="ctr" defTabSz="932560">
              <a:defRPr/>
            </a:pPr>
            <a:r>
              <a:rPr lang="en-US" sz="7700" dirty="0">
                <a:latin typeface="Segoe UI Light" panose="020B0502040204020203" pitchFamily="34" charset="0"/>
                <a:cs typeface="Segoe UI Light" panose="020B0502040204020203" pitchFamily="34" charset="0"/>
              </a:rPr>
              <a:t>Stable &amp; </a:t>
            </a:r>
            <a:r>
              <a:rPr lang="en-US" sz="7700" dirty="0" smtClean="0">
                <a:latin typeface="Segoe UI Light" panose="020B0502040204020203" pitchFamily="34" charset="0"/>
                <a:cs typeface="Segoe UI Light" panose="020B0502040204020203" pitchFamily="34" charset="0"/>
              </a:rPr>
              <a:t>emerging</a:t>
            </a:r>
            <a:endParaRPr lang="en-US" sz="77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17384987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8504238" y="2251936"/>
            <a:ext cx="1570020" cy="3810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443174" y="2251936"/>
            <a:ext cx="3229978" cy="381000"/>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808037" y="5236799"/>
            <a:ext cx="8610600" cy="381000"/>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808037" y="2519725"/>
            <a:ext cx="2719252" cy="381000"/>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Hero image resolved</a:t>
            </a:r>
            <a:endParaRPr lang="en-US" dirty="0"/>
          </a:p>
        </p:txBody>
      </p:sp>
      <p:sp>
        <p:nvSpPr>
          <p:cNvPr id="8" name="Rectangle 7"/>
          <p:cNvSpPr/>
          <p:nvPr/>
        </p:nvSpPr>
        <p:spPr bwMode="auto">
          <a:xfrm>
            <a:off x="808037" y="2972570"/>
            <a:ext cx="4800599" cy="381000"/>
          </a:xfrm>
          <a:prstGeom prst="rect">
            <a:avLst/>
          </a:prstGeom>
          <a:solidFill>
            <a:schemeClr val="accent5">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 name="Content Placeholder 2"/>
          <p:cNvSpPr>
            <a:spLocks noGrp="1"/>
          </p:cNvSpPr>
          <p:nvPr>
            <p:ph sz="quarter" idx="14"/>
          </p:nvPr>
        </p:nvSpPr>
        <p:spPr/>
        <p:txBody>
          <a:bodyPr>
            <a:noAutofit/>
          </a:bodyPr>
          <a:lstStyle/>
          <a:p>
            <a:r>
              <a:rPr lang="en-US" sz="1900" dirty="0"/>
              <a:t>&lt;div data-picture data-alt="Alt text" </a:t>
            </a:r>
            <a:r>
              <a:rPr lang="en-US" sz="1900" dirty="0">
                <a:solidFill>
                  <a:schemeClr val="bg1"/>
                </a:solidFill>
              </a:rPr>
              <a:t>data-disable-swap-below data-defer</a:t>
            </a:r>
            <a:r>
              <a:rPr lang="en-US" sz="1900" dirty="0">
                <a:solidFill>
                  <a:prstClr val="black"/>
                </a:solidFill>
                <a:latin typeface="Consolas"/>
              </a:rPr>
              <a:t/>
            </a:r>
            <a:br>
              <a:rPr lang="en-US" sz="1900" dirty="0">
                <a:solidFill>
                  <a:prstClr val="black"/>
                </a:solidFill>
                <a:latin typeface="Consolas"/>
              </a:rPr>
            </a:br>
            <a:r>
              <a:rPr lang="en-US" sz="1900" dirty="0" smtClean="0">
                <a:solidFill>
                  <a:prstClr val="black"/>
                </a:solidFill>
                <a:latin typeface="Consolas"/>
              </a:rPr>
              <a:t>   </a:t>
            </a:r>
            <a:r>
              <a:rPr lang="en-US" sz="1900" dirty="0" smtClean="0">
                <a:solidFill>
                  <a:schemeClr val="bg1"/>
                </a:solidFill>
                <a:latin typeface="Consolas"/>
              </a:rPr>
              <a:t>data-resolved</a:t>
            </a:r>
            <a:r>
              <a:rPr lang="en-US" sz="1900" dirty="0">
                <a:solidFill>
                  <a:schemeClr val="bg1"/>
                </a:solidFill>
                <a:latin typeface="Consolas"/>
              </a:rPr>
              <a:t>="true"</a:t>
            </a:r>
            <a:r>
              <a:rPr lang="en-US" sz="1900" dirty="0"/>
              <a:t>&gt;</a:t>
            </a:r>
          </a:p>
          <a:p>
            <a:r>
              <a:rPr lang="en-US" sz="1900" dirty="0">
                <a:solidFill>
                  <a:prstClr val="black"/>
                </a:solidFill>
                <a:latin typeface="Consolas"/>
              </a:rPr>
              <a:t>   </a:t>
            </a:r>
            <a:r>
              <a:rPr lang="en-US" sz="1900" dirty="0"/>
              <a:t>&lt;div data-src="1600x540.jpg"&gt;&lt;/div&gt;</a:t>
            </a:r>
          </a:p>
          <a:p>
            <a:r>
              <a:rPr lang="en-US" sz="1900" dirty="0"/>
              <a:t>   &lt;div data-src="1024x346.jpg" data-media="(max-device-pixel-width:1024px)"&gt;&lt;/div&gt;</a:t>
            </a:r>
          </a:p>
          <a:p>
            <a:r>
              <a:rPr lang="en-US" sz="1900" dirty="0"/>
              <a:t>   &lt;div data-src="600x203.jpg" data-media="(max-device-pixel-width:600px)"&gt;&lt;/div&gt;</a:t>
            </a:r>
          </a:p>
          <a:p>
            <a:r>
              <a:rPr lang="en-US" sz="1900" dirty="0"/>
              <a:t>   &lt;div data-src="480x162.jpg" data-media="(max-device-pixel-width:480px)"&gt;&lt;/div&gt;</a:t>
            </a:r>
          </a:p>
          <a:p>
            <a:r>
              <a:rPr lang="en-US" sz="1900" dirty="0"/>
              <a:t>   &lt;noscript&gt;&lt;img src="1600x540.jpg" alt="Alt text" /&gt;&lt;/noscript&gt;</a:t>
            </a:r>
          </a:p>
          <a:p>
            <a:r>
              <a:rPr lang="da-DK" sz="1900" dirty="0">
                <a:solidFill>
                  <a:schemeClr val="bg1"/>
                </a:solidFill>
                <a:latin typeface="Consolas"/>
              </a:rPr>
              <a:t>   &lt;img alt="Alt text" src="1600x540.jpg" data-source-index="</a:t>
            </a:r>
            <a:r>
              <a:rPr lang="da-DK" sz="1900" dirty="0" smtClean="0">
                <a:solidFill>
                  <a:schemeClr val="bg1"/>
                </a:solidFill>
                <a:latin typeface="Consolas"/>
              </a:rPr>
              <a:t>0" /&gt;</a:t>
            </a:r>
            <a:endParaRPr lang="da-DK" sz="1900" dirty="0">
              <a:solidFill>
                <a:schemeClr val="bg1"/>
              </a:solidFill>
              <a:latin typeface="Consolas"/>
            </a:endParaRPr>
          </a:p>
          <a:p>
            <a:r>
              <a:rPr lang="en-US" sz="1900" dirty="0"/>
              <a:t>&lt;/div</a:t>
            </a:r>
            <a:r>
              <a:rPr lang="en-US" sz="1900" dirty="0" smtClean="0"/>
              <a:t>&gt;</a:t>
            </a:r>
            <a:endParaRPr lang="en-US" sz="1900" dirty="0"/>
          </a:p>
        </p:txBody>
      </p:sp>
    </p:spTree>
    <p:extLst>
      <p:ext uri="{BB962C8B-B14F-4D97-AF65-F5344CB8AC3E}">
        <p14:creationId xmlns:p14="http://schemas.microsoft.com/office/powerpoint/2010/main" val="32206745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Web fonts</a:t>
            </a:r>
            <a:endParaRPr lang="en-US" dirty="0"/>
          </a:p>
        </p:txBody>
      </p:sp>
      <p:sp>
        <p:nvSpPr>
          <p:cNvPr id="2" name="Text Placeholder 1"/>
          <p:cNvSpPr>
            <a:spLocks noGrp="1"/>
          </p:cNvSpPr>
          <p:nvPr>
            <p:ph type="body" sz="quarter" idx="10"/>
          </p:nvPr>
        </p:nvSpPr>
        <p:spPr/>
        <p:txBody>
          <a:bodyPr/>
          <a:lstStyle/>
          <a:p>
            <a:pPr lvl="1"/>
            <a:r>
              <a:rPr lang="en-US" dirty="0">
                <a:latin typeface="+mj-lt"/>
              </a:rPr>
              <a:t>Basic support in all major browsers - even IE 6</a:t>
            </a:r>
          </a:p>
          <a:p>
            <a:pPr lvl="1"/>
            <a:r>
              <a:rPr lang="en-US" dirty="0">
                <a:latin typeface="+mj-lt"/>
              </a:rPr>
              <a:t>Graceful degradation to local </a:t>
            </a:r>
            <a:r>
              <a:rPr lang="en-US" dirty="0" smtClean="0">
                <a:latin typeface="+mj-lt"/>
              </a:rPr>
              <a:t>fonts *</a:t>
            </a:r>
            <a:endParaRPr lang="en-US" dirty="0">
              <a:latin typeface="+mj-lt"/>
            </a:endParaRPr>
          </a:p>
          <a:p>
            <a:pPr lvl="1"/>
            <a:endParaRPr lang="en-US" dirty="0">
              <a:latin typeface="+mj-lt"/>
            </a:endParaRPr>
          </a:p>
          <a:p>
            <a:pPr lvl="1"/>
            <a:r>
              <a:rPr lang="en-US" dirty="0">
                <a:latin typeface="+mj-lt"/>
              </a:rPr>
              <a:t>Be careful </a:t>
            </a:r>
            <a:r>
              <a:rPr lang="en-US" dirty="0" smtClean="0">
                <a:latin typeface="+mj-lt"/>
              </a:rPr>
              <a:t>of </a:t>
            </a:r>
            <a:r>
              <a:rPr lang="en-US" dirty="0">
                <a:latin typeface="+mj-lt"/>
              </a:rPr>
              <a:t>file sizes</a:t>
            </a:r>
          </a:p>
          <a:p>
            <a:pPr lvl="1"/>
            <a:r>
              <a:rPr lang="en-US" sz="2400" dirty="0"/>
              <a:t>Create font packs with only required characters</a:t>
            </a:r>
          </a:p>
          <a:p>
            <a:pPr lvl="1"/>
            <a:r>
              <a:rPr lang="en-US" sz="2400" dirty="0"/>
              <a:t>Some locales require too many glyphs</a:t>
            </a:r>
          </a:p>
        </p:txBody>
      </p:sp>
      <p:sp>
        <p:nvSpPr>
          <p:cNvPr id="4" name="Content Placeholder 3"/>
          <p:cNvSpPr>
            <a:spLocks noGrp="1"/>
          </p:cNvSpPr>
          <p:nvPr>
            <p:ph type="body" sz="quarter" idx="11"/>
          </p:nvPr>
        </p:nvSpPr>
        <p:spPr/>
        <p:txBody>
          <a:bodyPr/>
          <a:lstStyle/>
          <a:p>
            <a:r>
              <a:rPr lang="en-US" i="1" dirty="0" smtClean="0"/>
              <a:t>“Type </a:t>
            </a:r>
            <a:r>
              <a:rPr lang="en-US" i="1" dirty="0"/>
              <a:t>design is going to change a lot as we do less for print and more specifically for the </a:t>
            </a:r>
            <a:r>
              <a:rPr lang="en-US" i="1" dirty="0" smtClean="0"/>
              <a:t>screen”</a:t>
            </a:r>
            <a:r>
              <a:rPr lang="en-US" dirty="0"/>
              <a:t> - Jeff Veen</a:t>
            </a:r>
            <a:endParaRPr lang="en-US" dirty="0" smtClean="0"/>
          </a:p>
        </p:txBody>
      </p:sp>
    </p:spTree>
    <p:extLst>
      <p:ext uri="{BB962C8B-B14F-4D97-AF65-F5344CB8AC3E}">
        <p14:creationId xmlns:p14="http://schemas.microsoft.com/office/powerpoint/2010/main" val="35144699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820863"/>
            <a:ext cx="2743200" cy="1790700"/>
          </a:xfrm>
        </p:spPr>
        <p:txBody>
          <a:bodyPr/>
          <a:lstStyle/>
          <a:p>
            <a:r>
              <a:rPr lang="en-US" dirty="0"/>
              <a:t>Segoe </a:t>
            </a:r>
            <a:r>
              <a:rPr lang="en-US" dirty="0" smtClean="0"/>
              <a:t>UI Light</a:t>
            </a:r>
          </a:p>
          <a:p>
            <a:r>
              <a:rPr lang="en-US" dirty="0" smtClean="0"/>
              <a:t>Segoe UI</a:t>
            </a:r>
          </a:p>
        </p:txBody>
      </p:sp>
      <p:sp>
        <p:nvSpPr>
          <p:cNvPr id="5" name="Title 4"/>
          <p:cNvSpPr>
            <a:spLocks noGrp="1"/>
          </p:cNvSpPr>
          <p:nvPr>
            <p:ph type="title"/>
          </p:nvPr>
        </p:nvSpPr>
        <p:spPr/>
        <p:txBody>
          <a:bodyPr>
            <a:normAutofit/>
          </a:bodyPr>
          <a:lstStyle/>
          <a:p>
            <a:r>
              <a:rPr lang="en-US" dirty="0" smtClean="0"/>
              <a:t>Web fonts on Microsoft.com</a:t>
            </a:r>
            <a:endParaRPr lang="en-US"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239" y="4106862"/>
            <a:ext cx="705802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239" y="1820862"/>
            <a:ext cx="70580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2"/>
          <p:cNvSpPr txBox="1">
            <a:spLocks/>
          </p:cNvSpPr>
          <p:nvPr/>
        </p:nvSpPr>
        <p:spPr>
          <a:xfrm>
            <a:off x="274638" y="4106862"/>
            <a:ext cx="2743200" cy="1771650"/>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lang="en-US" sz="2400" kern="1200" dirty="0" smtClean="0">
                <a:gradFill>
                  <a:gsLst>
                    <a:gs pos="0">
                      <a:srgbClr val="505050"/>
                    </a:gs>
                    <a:gs pos="100000">
                      <a:srgbClr val="505050"/>
                    </a:gs>
                  </a:gsLst>
                  <a:lin ang="5400000" scaled="0"/>
                </a:gradFill>
                <a:latin typeface="+mn-lt"/>
                <a:ea typeface="+mj-ea"/>
                <a:cs typeface="+mj-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a:t>Tahoma</a:t>
            </a:r>
          </a:p>
        </p:txBody>
      </p:sp>
    </p:spTree>
    <p:extLst>
      <p:ext uri="{BB962C8B-B14F-4D97-AF65-F5344CB8AC3E}">
        <p14:creationId xmlns:p14="http://schemas.microsoft.com/office/powerpoint/2010/main" val="1512443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455818" y="2343377"/>
            <a:ext cx="1539557" cy="381000"/>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367563" y="3218588"/>
            <a:ext cx="6908074" cy="381000"/>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Defining </a:t>
            </a:r>
            <a:r>
              <a:rPr lang="en-US" dirty="0" smtClean="0"/>
              <a:t>the web font</a:t>
            </a:r>
            <a:endParaRPr lang="en-US" dirty="0"/>
          </a:p>
        </p:txBody>
      </p:sp>
      <p:sp>
        <p:nvSpPr>
          <p:cNvPr id="3" name="Content Placeholder 2"/>
          <p:cNvSpPr>
            <a:spLocks noGrp="1"/>
          </p:cNvSpPr>
          <p:nvPr>
            <p:ph sz="quarter" idx="14"/>
          </p:nvPr>
        </p:nvSpPr>
        <p:spPr>
          <a:xfrm>
            <a:off x="274638" y="1820862"/>
            <a:ext cx="11887200" cy="4876801"/>
          </a:xfrm>
        </p:spPr>
        <p:txBody>
          <a:bodyPr>
            <a:noAutofit/>
          </a:bodyPr>
          <a:lstStyle/>
          <a:p>
            <a:r>
              <a:rPr lang="en-US" sz="1800" dirty="0"/>
              <a:t>@font-face {</a:t>
            </a:r>
          </a:p>
          <a:p>
            <a:r>
              <a:rPr lang="en-US" sz="1800" dirty="0" smtClean="0"/>
              <a:t>   font-family</a:t>
            </a:r>
            <a:r>
              <a:rPr lang="en-US" sz="1800" dirty="0"/>
              <a:t>: </a:t>
            </a:r>
            <a:r>
              <a:rPr lang="en-US" sz="1800" dirty="0">
                <a:solidFill>
                  <a:schemeClr val="bg1"/>
                </a:solidFill>
              </a:rPr>
              <a:t>'wf_SegoeUI'</a:t>
            </a:r>
            <a:r>
              <a:rPr lang="en-US" sz="1800" dirty="0"/>
              <a:t>;</a:t>
            </a:r>
          </a:p>
          <a:p>
            <a:r>
              <a:rPr lang="en-US" sz="1800" dirty="0" smtClean="0"/>
              <a:t>   src</a:t>
            </a:r>
            <a:r>
              <a:rPr lang="en-US" sz="1800" dirty="0"/>
              <a:t>: </a:t>
            </a:r>
            <a:r>
              <a:rPr lang="en-US" sz="1800" dirty="0" smtClean="0"/>
              <a:t>url(</a:t>
            </a:r>
            <a:r>
              <a:rPr lang="en-US" sz="1800" dirty="0"/>
              <a:t>'</a:t>
            </a:r>
            <a:r>
              <a:rPr lang="en-US" sz="1800" dirty="0" smtClean="0"/>
              <a:t>font.eot</a:t>
            </a:r>
            <a:r>
              <a:rPr lang="en-US" sz="1800" dirty="0"/>
              <a:t>');</a:t>
            </a:r>
          </a:p>
          <a:p>
            <a:r>
              <a:rPr lang="pt-BR" sz="1800" dirty="0" smtClean="0"/>
              <a:t>   src</a:t>
            </a:r>
            <a:r>
              <a:rPr lang="pt-BR" sz="1800" dirty="0"/>
              <a:t>: </a:t>
            </a:r>
            <a:r>
              <a:rPr lang="pt-BR" sz="1800" dirty="0" smtClean="0">
                <a:solidFill>
                  <a:schemeClr val="bg1"/>
                </a:solidFill>
              </a:rPr>
              <a:t>local(</a:t>
            </a:r>
            <a:r>
              <a:rPr lang="en-US" sz="1800" dirty="0" smtClean="0">
                <a:solidFill>
                  <a:schemeClr val="bg1"/>
                </a:solidFill>
              </a:rPr>
              <a:t>'</a:t>
            </a:r>
            <a:r>
              <a:rPr lang="pt-BR" sz="1800" dirty="0" smtClean="0">
                <a:solidFill>
                  <a:schemeClr val="bg1"/>
                </a:solidFill>
              </a:rPr>
              <a:t>Segoe UI</a:t>
            </a:r>
            <a:r>
              <a:rPr lang="en-US" sz="1800" dirty="0" smtClean="0">
                <a:solidFill>
                  <a:schemeClr val="bg1"/>
                </a:solidFill>
              </a:rPr>
              <a:t>'</a:t>
            </a:r>
            <a:r>
              <a:rPr lang="pt-BR" sz="1800" dirty="0" smtClean="0">
                <a:solidFill>
                  <a:schemeClr val="bg1"/>
                </a:solidFill>
              </a:rPr>
              <a:t>), local(</a:t>
            </a:r>
            <a:r>
              <a:rPr lang="en-US" sz="1800" dirty="0" smtClean="0">
                <a:solidFill>
                  <a:schemeClr val="bg1"/>
                </a:solidFill>
              </a:rPr>
              <a:t>'</a:t>
            </a:r>
            <a:r>
              <a:rPr lang="pt-BR" sz="1800" dirty="0" smtClean="0">
                <a:solidFill>
                  <a:schemeClr val="bg1"/>
                </a:solidFill>
              </a:rPr>
              <a:t>Segoe</a:t>
            </a:r>
            <a:r>
              <a:rPr lang="en-US" sz="1800" dirty="0" smtClean="0">
                <a:solidFill>
                  <a:schemeClr val="bg1"/>
                </a:solidFill>
              </a:rPr>
              <a:t>'</a:t>
            </a:r>
            <a:r>
              <a:rPr lang="pt-BR" sz="1800" dirty="0" smtClean="0">
                <a:solidFill>
                  <a:schemeClr val="bg1"/>
                </a:solidFill>
              </a:rPr>
              <a:t>), local(</a:t>
            </a:r>
            <a:r>
              <a:rPr lang="en-US" sz="1800" dirty="0">
                <a:solidFill>
                  <a:schemeClr val="bg1"/>
                </a:solidFill>
              </a:rPr>
              <a:t>'</a:t>
            </a:r>
            <a:r>
              <a:rPr lang="pt-BR" sz="1800" dirty="0" smtClean="0">
                <a:solidFill>
                  <a:schemeClr val="bg1"/>
                </a:solidFill>
              </a:rPr>
              <a:t>Segoe WP</a:t>
            </a:r>
            <a:r>
              <a:rPr lang="en-US" sz="1800" dirty="0" smtClean="0">
                <a:solidFill>
                  <a:schemeClr val="bg1"/>
                </a:solidFill>
              </a:rPr>
              <a:t>'</a:t>
            </a:r>
            <a:r>
              <a:rPr lang="pt-BR" sz="1800" dirty="0" smtClean="0">
                <a:solidFill>
                  <a:schemeClr val="bg1"/>
                </a:solidFill>
              </a:rPr>
              <a:t>),</a:t>
            </a:r>
            <a:endParaRPr lang="en-US" sz="1800" dirty="0">
              <a:solidFill>
                <a:schemeClr val="bg1"/>
              </a:solidFill>
            </a:endParaRPr>
          </a:p>
          <a:p>
            <a:r>
              <a:rPr lang="en-US" sz="1800" dirty="0" smtClean="0"/>
              <a:t>        url(</a:t>
            </a:r>
            <a:r>
              <a:rPr lang="en-US" sz="1800" dirty="0"/>
              <a:t>'</a:t>
            </a:r>
            <a:r>
              <a:rPr lang="en-US" sz="1800" dirty="0" smtClean="0"/>
              <a:t>font.eot</a:t>
            </a:r>
            <a:r>
              <a:rPr lang="en-US" sz="1800" dirty="0"/>
              <a:t>?#iefix') format('embedded-opentype'),</a:t>
            </a:r>
          </a:p>
          <a:p>
            <a:r>
              <a:rPr lang="en-US" sz="1800" dirty="0" smtClean="0"/>
              <a:t>        url(</a:t>
            </a:r>
            <a:r>
              <a:rPr lang="en-US" sz="1800" dirty="0"/>
              <a:t>'</a:t>
            </a:r>
            <a:r>
              <a:rPr lang="en-US" sz="1800" dirty="0" smtClean="0"/>
              <a:t>font.woff</a:t>
            </a:r>
            <a:r>
              <a:rPr lang="en-US" sz="1800" dirty="0"/>
              <a:t>') format('woff'),</a:t>
            </a:r>
          </a:p>
          <a:p>
            <a:r>
              <a:rPr lang="en-US" sz="1800" dirty="0" smtClean="0"/>
              <a:t>        url(font.ttf</a:t>
            </a:r>
            <a:r>
              <a:rPr lang="en-US" sz="1800" dirty="0"/>
              <a:t>') format('truetype'),</a:t>
            </a:r>
          </a:p>
          <a:p>
            <a:r>
              <a:rPr lang="en-US" sz="1800" dirty="0" smtClean="0"/>
              <a:t>        url(</a:t>
            </a:r>
            <a:r>
              <a:rPr lang="en-US" sz="1800" dirty="0"/>
              <a:t>'</a:t>
            </a:r>
            <a:r>
              <a:rPr lang="en-US" sz="1800" dirty="0" smtClean="0"/>
              <a:t>font.svg#web</a:t>
            </a:r>
            <a:r>
              <a:rPr lang="en-US" sz="1800" dirty="0"/>
              <a:t>') format('svg');</a:t>
            </a:r>
          </a:p>
          <a:p>
            <a:r>
              <a:rPr lang="en-US" sz="1800" dirty="0" smtClean="0"/>
              <a:t>   font-weight</a:t>
            </a:r>
            <a:r>
              <a:rPr lang="en-US" sz="1800" dirty="0"/>
              <a:t>: normal;</a:t>
            </a:r>
          </a:p>
          <a:p>
            <a:r>
              <a:rPr lang="en-US" sz="1800" dirty="0" smtClean="0"/>
              <a:t>   font-style</a:t>
            </a:r>
            <a:r>
              <a:rPr lang="en-US" sz="1800" dirty="0"/>
              <a:t>: normal; </a:t>
            </a:r>
          </a:p>
          <a:p>
            <a:r>
              <a:rPr lang="en-US" sz="1800" dirty="0" smtClean="0"/>
              <a:t>}</a:t>
            </a:r>
            <a:endParaRPr lang="en-US" sz="1800" dirty="0"/>
          </a:p>
        </p:txBody>
      </p:sp>
    </p:spTree>
    <p:extLst>
      <p:ext uri="{BB962C8B-B14F-4D97-AF65-F5344CB8AC3E}">
        <p14:creationId xmlns:p14="http://schemas.microsoft.com/office/powerpoint/2010/main" val="40978184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468880" y="2656885"/>
            <a:ext cx="1539557" cy="381000"/>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Using the web font</a:t>
            </a:r>
            <a:endParaRPr lang="en-US" dirty="0"/>
          </a:p>
        </p:txBody>
      </p:sp>
      <p:sp>
        <p:nvSpPr>
          <p:cNvPr id="3" name="Content Placeholder 2"/>
          <p:cNvSpPr>
            <a:spLocks noGrp="1"/>
          </p:cNvSpPr>
          <p:nvPr>
            <p:ph sz="quarter" idx="14"/>
          </p:nvPr>
        </p:nvSpPr>
        <p:spPr/>
        <p:txBody>
          <a:bodyPr>
            <a:noAutofit/>
          </a:bodyPr>
          <a:lstStyle/>
          <a:p>
            <a:r>
              <a:rPr lang="en-US" sz="1800" dirty="0" smtClean="0"/>
              <a:t>body </a:t>
            </a:r>
            <a:r>
              <a:rPr lang="en-US" sz="1800" dirty="0"/>
              <a:t>{</a:t>
            </a:r>
          </a:p>
          <a:p>
            <a:r>
              <a:rPr lang="en-US" sz="1800" dirty="0"/>
              <a:t>   font-family: </a:t>
            </a:r>
            <a:r>
              <a:rPr lang="en-US" sz="1800" dirty="0">
                <a:solidFill>
                  <a:schemeClr val="bg1"/>
                </a:solidFill>
              </a:rPr>
              <a:t>'wf_SegoeUI'</a:t>
            </a:r>
            <a:r>
              <a:rPr lang="en-US" sz="1800" dirty="0"/>
              <a:t>, 'Segoe UI', 'Segoe', 'Segoe WP',</a:t>
            </a:r>
          </a:p>
          <a:p>
            <a:r>
              <a:rPr lang="en-US" sz="1800" dirty="0"/>
              <a:t>                'Tahoma', 'Verdana', 'Arial', 'sans-serif';</a:t>
            </a:r>
          </a:p>
          <a:p>
            <a:r>
              <a:rPr lang="en-US" sz="1800" dirty="0"/>
              <a:t>}</a:t>
            </a:r>
          </a:p>
        </p:txBody>
      </p:sp>
    </p:spTree>
    <p:extLst>
      <p:ext uri="{BB962C8B-B14F-4D97-AF65-F5344CB8AC3E}">
        <p14:creationId xmlns:p14="http://schemas.microsoft.com/office/powerpoint/2010/main" val="13823489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Icon fonts</a:t>
            </a:r>
            <a:endParaRPr lang="en-US" dirty="0"/>
          </a:p>
        </p:txBody>
      </p:sp>
      <p:sp>
        <p:nvSpPr>
          <p:cNvPr id="2" name="Text Placeholder 1"/>
          <p:cNvSpPr>
            <a:spLocks noGrp="1"/>
          </p:cNvSpPr>
          <p:nvPr>
            <p:ph type="body" sz="quarter" idx="10"/>
          </p:nvPr>
        </p:nvSpPr>
        <p:spPr/>
        <p:txBody>
          <a:bodyPr/>
          <a:lstStyle/>
          <a:p>
            <a:pPr lvl="1"/>
            <a:r>
              <a:rPr lang="en-US" dirty="0">
                <a:latin typeface="+mj-lt"/>
              </a:rPr>
              <a:t>Pros</a:t>
            </a:r>
          </a:p>
          <a:p>
            <a:pPr lvl="1"/>
            <a:r>
              <a:rPr lang="en-US" sz="2400" dirty="0"/>
              <a:t>Vector – no need for 2x images</a:t>
            </a:r>
          </a:p>
          <a:p>
            <a:pPr lvl="1"/>
            <a:r>
              <a:rPr lang="en-US" sz="2400" dirty="0"/>
              <a:t>Can change color with CSS</a:t>
            </a:r>
          </a:p>
          <a:p>
            <a:pPr lvl="1"/>
            <a:r>
              <a:rPr lang="en-US" sz="2400" dirty="0"/>
              <a:t>Fewer HTTP requests – similar to image spriting</a:t>
            </a:r>
          </a:p>
          <a:p>
            <a:pPr lvl="1"/>
            <a:endParaRPr lang="en-US" dirty="0">
              <a:latin typeface="+mj-lt"/>
            </a:endParaRPr>
          </a:p>
          <a:p>
            <a:pPr lvl="1"/>
            <a:r>
              <a:rPr lang="en-US" dirty="0">
                <a:latin typeface="+mj-lt"/>
              </a:rPr>
              <a:t>Cons</a:t>
            </a:r>
          </a:p>
          <a:p>
            <a:pPr lvl="1"/>
            <a:r>
              <a:rPr lang="en-US" sz="2400" dirty="0"/>
              <a:t>Doesn't work in all </a:t>
            </a:r>
            <a:r>
              <a:rPr lang="en-US" sz="2400" dirty="0" smtClean="0"/>
              <a:t>browsers</a:t>
            </a:r>
            <a:endParaRPr lang="en-US" sz="2400" dirty="0"/>
          </a:p>
        </p:txBody>
      </p:sp>
      <p:sp>
        <p:nvSpPr>
          <p:cNvPr id="4" name="Content Placeholder 3"/>
          <p:cNvSpPr>
            <a:spLocks noGrp="1"/>
          </p:cNvSpPr>
          <p:nvPr>
            <p:ph type="body" sz="quarter" idx="11"/>
          </p:nvPr>
        </p:nvSpPr>
        <p:spPr/>
        <p:txBody>
          <a:bodyPr/>
          <a:lstStyle/>
          <a:p>
            <a:r>
              <a:rPr lang="en-US" dirty="0" smtClean="0"/>
              <a:t>Can increase clarity and decrease page weight</a:t>
            </a:r>
          </a:p>
        </p:txBody>
      </p:sp>
    </p:spTree>
    <p:extLst>
      <p:ext uri="{BB962C8B-B14F-4D97-AF65-F5344CB8AC3E}">
        <p14:creationId xmlns:p14="http://schemas.microsoft.com/office/powerpoint/2010/main" val="41855466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Eight vector graphics combined into one font file</a:t>
            </a:r>
            <a:endParaRPr lang="en-US" dirty="0"/>
          </a:p>
        </p:txBody>
      </p:sp>
      <p:sp>
        <p:nvSpPr>
          <p:cNvPr id="5" name="Title 4"/>
          <p:cNvSpPr>
            <a:spLocks noGrp="1"/>
          </p:cNvSpPr>
          <p:nvPr>
            <p:ph type="title"/>
          </p:nvPr>
        </p:nvSpPr>
        <p:spPr/>
        <p:txBody>
          <a:bodyPr>
            <a:normAutofit/>
          </a:bodyPr>
          <a:lstStyle/>
          <a:p>
            <a:r>
              <a:rPr lang="en-US" dirty="0" smtClean="0"/>
              <a:t>Icon font used on Microsoft.com</a:t>
            </a:r>
            <a:endParaRPr lang="en-US" dirty="0"/>
          </a:p>
        </p:txBody>
      </p:sp>
      <p:pic>
        <p:nvPicPr>
          <p:cNvPr id="6" name="Picture 2" descr="icon f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237" y="2085708"/>
            <a:ext cx="7616952" cy="308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4339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486614" y="2352085"/>
            <a:ext cx="2255203" cy="381000"/>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 name="Content Placeholder 2"/>
          <p:cNvSpPr>
            <a:spLocks noGrp="1"/>
          </p:cNvSpPr>
          <p:nvPr>
            <p:ph sz="quarter" idx="14"/>
          </p:nvPr>
        </p:nvSpPr>
        <p:spPr>
          <a:xfrm>
            <a:off x="274638" y="1820862"/>
            <a:ext cx="11887200" cy="4876801"/>
          </a:xfrm>
        </p:spPr>
        <p:txBody>
          <a:bodyPr>
            <a:noAutofit/>
          </a:bodyPr>
          <a:lstStyle/>
          <a:p>
            <a:r>
              <a:rPr lang="en-US" sz="1800" dirty="0"/>
              <a:t>@font-face {</a:t>
            </a:r>
          </a:p>
          <a:p>
            <a:r>
              <a:rPr lang="en-US" sz="1800" dirty="0" smtClean="0"/>
              <a:t>   font-family</a:t>
            </a:r>
            <a:r>
              <a:rPr lang="en-US" sz="1800" dirty="0"/>
              <a:t>: </a:t>
            </a:r>
            <a:r>
              <a:rPr lang="en-US" sz="1800" dirty="0">
                <a:solidFill>
                  <a:schemeClr val="bg1"/>
                </a:solidFill>
              </a:rPr>
              <a:t>'MSHPIconsRegular'</a:t>
            </a:r>
            <a:r>
              <a:rPr lang="en-US" sz="1800" dirty="0"/>
              <a:t>;</a:t>
            </a:r>
          </a:p>
          <a:p>
            <a:r>
              <a:rPr lang="en-US" sz="1800" dirty="0" smtClean="0"/>
              <a:t>   src</a:t>
            </a:r>
            <a:r>
              <a:rPr lang="en-US" sz="1800" dirty="0"/>
              <a:t>: url('icons.eot');</a:t>
            </a:r>
          </a:p>
          <a:p>
            <a:r>
              <a:rPr lang="en-US" sz="1800" dirty="0" smtClean="0"/>
              <a:t>   src</a:t>
            </a:r>
            <a:r>
              <a:rPr lang="en-US" sz="1800" dirty="0"/>
              <a:t>: url('icons.eot?#iefix') format('embedded-opentype'),</a:t>
            </a:r>
          </a:p>
          <a:p>
            <a:r>
              <a:rPr lang="en-US" sz="1800" dirty="0"/>
              <a:t>        </a:t>
            </a:r>
            <a:r>
              <a:rPr lang="en-US" sz="1800" dirty="0" smtClean="0"/>
              <a:t>url</a:t>
            </a:r>
            <a:r>
              <a:rPr lang="en-US" sz="1800" dirty="0"/>
              <a:t>('icons.woff') format('woff'),</a:t>
            </a:r>
          </a:p>
          <a:p>
            <a:r>
              <a:rPr lang="en-US" sz="1800" dirty="0"/>
              <a:t>       </a:t>
            </a:r>
            <a:r>
              <a:rPr lang="en-US" sz="1800" dirty="0" smtClean="0"/>
              <a:t> </a:t>
            </a:r>
            <a:r>
              <a:rPr lang="en-US" sz="1800" dirty="0"/>
              <a:t>url('icons.ttf') format('truetype'),</a:t>
            </a:r>
          </a:p>
          <a:p>
            <a:r>
              <a:rPr lang="en-US" sz="1800" dirty="0"/>
              <a:t>      </a:t>
            </a:r>
            <a:r>
              <a:rPr lang="en-US" sz="1800" dirty="0" smtClean="0"/>
              <a:t>  </a:t>
            </a:r>
            <a:r>
              <a:rPr lang="en-US" sz="1800" dirty="0"/>
              <a:t>url('icons.svg#web') format('svg');</a:t>
            </a:r>
          </a:p>
          <a:p>
            <a:r>
              <a:rPr lang="en-US" sz="1800" dirty="0" smtClean="0"/>
              <a:t>   </a:t>
            </a:r>
            <a:r>
              <a:rPr lang="en-US" sz="1800" dirty="0"/>
              <a:t>font-weight: normal;</a:t>
            </a:r>
          </a:p>
          <a:p>
            <a:r>
              <a:rPr lang="en-US" sz="1800" dirty="0"/>
              <a:t> </a:t>
            </a:r>
            <a:r>
              <a:rPr lang="en-US" sz="1800" dirty="0" smtClean="0"/>
              <a:t>  </a:t>
            </a:r>
            <a:r>
              <a:rPr lang="en-US" sz="1800" dirty="0"/>
              <a:t>font-style: normal; </a:t>
            </a:r>
          </a:p>
          <a:p>
            <a:r>
              <a:rPr lang="en-US" sz="1800" dirty="0"/>
              <a:t>}</a:t>
            </a:r>
          </a:p>
        </p:txBody>
      </p:sp>
      <p:sp>
        <p:nvSpPr>
          <p:cNvPr id="2" name="Title 1"/>
          <p:cNvSpPr>
            <a:spLocks noGrp="1"/>
          </p:cNvSpPr>
          <p:nvPr>
            <p:ph type="title"/>
          </p:nvPr>
        </p:nvSpPr>
        <p:spPr/>
        <p:txBody>
          <a:bodyPr/>
          <a:lstStyle/>
          <a:p>
            <a:r>
              <a:rPr lang="en-US" dirty="0" smtClean="0"/>
              <a:t>Defining the icon font</a:t>
            </a:r>
            <a:endParaRPr lang="en-US" dirty="0"/>
          </a:p>
        </p:txBody>
      </p:sp>
    </p:spTree>
    <p:extLst>
      <p:ext uri="{BB962C8B-B14F-4D97-AF65-F5344CB8AC3E}">
        <p14:creationId xmlns:p14="http://schemas.microsoft.com/office/powerpoint/2010/main" val="18986408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5612991" y="5687468"/>
            <a:ext cx="901020" cy="3810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5617346" y="4372474"/>
            <a:ext cx="901020" cy="3810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6144214" y="2665594"/>
            <a:ext cx="2255203" cy="381000"/>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Using the icon font</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7477"/>
          <a:stretch/>
        </p:blipFill>
        <p:spPr bwMode="auto">
          <a:xfrm>
            <a:off x="1053203" y="2659063"/>
            <a:ext cx="1126861" cy="95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3"/>
          <p:cNvSpPr txBox="1">
            <a:spLocks/>
          </p:cNvSpPr>
          <p:nvPr/>
        </p:nvSpPr>
        <p:spPr>
          <a:xfrm>
            <a:off x="274638" y="2125663"/>
            <a:ext cx="2743200" cy="4572000"/>
          </a:xfrm>
          <a:prstGeom prst="rect">
            <a:avLst/>
          </a:prstGeom>
        </p:spPr>
        <p:txBody>
          <a:bodyPr/>
          <a:lst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872"/>
          <a:stretch/>
        </p:blipFill>
        <p:spPr bwMode="auto">
          <a:xfrm>
            <a:off x="1036637" y="4030662"/>
            <a:ext cx="983883" cy="95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
          <p:cNvSpPr txBox="1">
            <a:spLocks/>
          </p:cNvSpPr>
          <p:nvPr/>
        </p:nvSpPr>
        <p:spPr>
          <a:xfrm>
            <a:off x="3932238" y="2125663"/>
            <a:ext cx="8229601" cy="4572000"/>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816"/>
              </a:spcAft>
            </a:pPr>
            <a:r>
              <a:rPr lang="en-US" sz="1800" dirty="0">
                <a:latin typeface="Consolas" pitchFamily="49" charset="0"/>
                <a:cs typeface="Consolas" pitchFamily="49" charset="0"/>
              </a:rPr>
              <a:t>.icon-menu, .icon-search {</a:t>
            </a:r>
          </a:p>
          <a:p>
            <a:pPr>
              <a:spcAft>
                <a:spcPts val="816"/>
              </a:spcAft>
            </a:pPr>
            <a:r>
              <a:rPr lang="en-US" sz="1800" dirty="0">
                <a:latin typeface="Consolas" pitchFamily="49" charset="0"/>
                <a:cs typeface="Consolas" pitchFamily="49" charset="0"/>
              </a:rPr>
              <a:t>   font-family: </a:t>
            </a:r>
            <a:r>
              <a:rPr lang="en-US" sz="1800" dirty="0" smtClean="0">
                <a:solidFill>
                  <a:srgbClr val="FFFFFF"/>
                </a:solidFill>
                <a:latin typeface="Consolas" pitchFamily="49" charset="0"/>
                <a:cs typeface="Consolas" pitchFamily="49" charset="0"/>
              </a:rPr>
              <a:t>'MSHPIconsRegular</a:t>
            </a:r>
            <a:r>
              <a:rPr lang="en-US" sz="1800" dirty="0">
                <a:solidFill>
                  <a:srgbClr val="FFFFFF"/>
                </a:solidFill>
                <a:latin typeface="Consolas" pitchFamily="49" charset="0"/>
                <a:cs typeface="Consolas" pitchFamily="49" charset="0"/>
              </a:rPr>
              <a:t>'</a:t>
            </a:r>
            <a:r>
              <a:rPr lang="en-US" sz="1800" dirty="0">
                <a:latin typeface="Consolas" pitchFamily="49" charset="0"/>
                <a:cs typeface="Consolas" pitchFamily="49" charset="0"/>
              </a:rPr>
              <a:t>;</a:t>
            </a:r>
          </a:p>
          <a:p>
            <a:pPr>
              <a:spcAft>
                <a:spcPts val="816"/>
              </a:spcAft>
            </a:pPr>
            <a:r>
              <a:rPr lang="en-US" sz="1800" dirty="0">
                <a:latin typeface="Consolas" pitchFamily="49" charset="0"/>
                <a:cs typeface="Consolas" pitchFamily="49" charset="0"/>
              </a:rPr>
              <a:t>   color: #1570A6;</a:t>
            </a:r>
          </a:p>
          <a:p>
            <a:pPr>
              <a:spcAft>
                <a:spcPts val="816"/>
              </a:spcAft>
            </a:pPr>
            <a:r>
              <a:rPr lang="en-US" sz="1800" dirty="0">
                <a:latin typeface="Consolas" pitchFamily="49" charset="0"/>
                <a:cs typeface="Consolas" pitchFamily="49" charset="0"/>
              </a:rPr>
              <a:t>}</a:t>
            </a:r>
          </a:p>
          <a:p>
            <a:pPr>
              <a:spcAft>
                <a:spcPts val="816"/>
              </a:spcAft>
            </a:pPr>
            <a:r>
              <a:rPr lang="en-US" sz="1800" dirty="0">
                <a:latin typeface="Consolas" pitchFamily="49" charset="0"/>
                <a:cs typeface="Consolas" pitchFamily="49" charset="0"/>
              </a:rPr>
              <a:t>.fontface .icon-menu:after {</a:t>
            </a:r>
          </a:p>
          <a:p>
            <a:pPr>
              <a:spcAft>
                <a:spcPts val="816"/>
              </a:spcAft>
            </a:pPr>
            <a:r>
              <a:rPr lang="en-US" sz="1800" dirty="0">
                <a:latin typeface="Consolas" pitchFamily="49" charset="0"/>
                <a:cs typeface="Consolas" pitchFamily="49" charset="0"/>
              </a:rPr>
              <a:t>   content: </a:t>
            </a:r>
            <a:r>
              <a:rPr lang="en-US" sz="1800" dirty="0">
                <a:solidFill>
                  <a:srgbClr val="FFFFFF"/>
                </a:solidFill>
                <a:latin typeface="Consolas" pitchFamily="49" charset="0"/>
                <a:cs typeface="Consolas" pitchFamily="49" charset="0"/>
              </a:rPr>
              <a:t>'\e003'</a:t>
            </a:r>
            <a:r>
              <a:rPr lang="en-US" sz="1800" dirty="0">
                <a:latin typeface="Consolas" pitchFamily="49" charset="0"/>
                <a:cs typeface="Consolas" pitchFamily="49" charset="0"/>
              </a:rPr>
              <a:t>;</a:t>
            </a:r>
          </a:p>
          <a:p>
            <a:pPr>
              <a:spcAft>
                <a:spcPts val="816"/>
              </a:spcAft>
            </a:pPr>
            <a:r>
              <a:rPr lang="en-US" sz="1800" dirty="0">
                <a:latin typeface="Consolas" pitchFamily="49" charset="0"/>
                <a:cs typeface="Consolas" pitchFamily="49" charset="0"/>
              </a:rPr>
              <a:t>}</a:t>
            </a:r>
          </a:p>
          <a:p>
            <a:pPr>
              <a:spcAft>
                <a:spcPts val="816"/>
              </a:spcAft>
            </a:pPr>
            <a:r>
              <a:rPr lang="en-US" sz="1800" dirty="0">
                <a:latin typeface="Consolas" pitchFamily="49" charset="0"/>
                <a:cs typeface="Consolas" pitchFamily="49" charset="0"/>
              </a:rPr>
              <a:t>.fontface .icon-search:after {</a:t>
            </a:r>
          </a:p>
          <a:p>
            <a:pPr>
              <a:spcAft>
                <a:spcPts val="816"/>
              </a:spcAft>
            </a:pPr>
            <a:r>
              <a:rPr lang="en-US" sz="1800" dirty="0">
                <a:latin typeface="Consolas" pitchFamily="49" charset="0"/>
                <a:cs typeface="Consolas" pitchFamily="49" charset="0"/>
              </a:rPr>
              <a:t>   content: </a:t>
            </a:r>
            <a:r>
              <a:rPr lang="en-US" sz="1800" dirty="0">
                <a:solidFill>
                  <a:srgbClr val="FFFFFF"/>
                </a:solidFill>
                <a:latin typeface="Consolas" pitchFamily="49" charset="0"/>
                <a:cs typeface="Consolas" pitchFamily="49" charset="0"/>
              </a:rPr>
              <a:t>'\e004'</a:t>
            </a:r>
            <a:r>
              <a:rPr lang="en-US" sz="1800" dirty="0">
                <a:latin typeface="Consolas" pitchFamily="49" charset="0"/>
                <a:cs typeface="Consolas" pitchFamily="49" charset="0"/>
              </a:rPr>
              <a:t>;</a:t>
            </a:r>
          </a:p>
          <a:p>
            <a:pPr>
              <a:spcAft>
                <a:spcPts val="816"/>
              </a:spcAft>
            </a:pPr>
            <a:r>
              <a:rPr lang="en-US" sz="1800" dirty="0">
                <a:latin typeface="Consolas" pitchFamily="49" charset="0"/>
                <a:cs typeface="Consolas" pitchFamily="49" charset="0"/>
              </a:rPr>
              <a:t>}</a:t>
            </a:r>
          </a:p>
        </p:txBody>
      </p:sp>
    </p:spTree>
    <p:extLst>
      <p:ext uri="{BB962C8B-B14F-4D97-AF65-F5344CB8AC3E}">
        <p14:creationId xmlns:p14="http://schemas.microsoft.com/office/powerpoint/2010/main" val="25611368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605666" y="4555354"/>
            <a:ext cx="1266780" cy="3810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3588247" y="5844223"/>
            <a:ext cx="1545455" cy="3810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 name="Content Placeholder 2"/>
          <p:cNvSpPr>
            <a:spLocks noGrp="1"/>
          </p:cNvSpPr>
          <p:nvPr>
            <p:ph sz="quarter" idx="14"/>
          </p:nvPr>
        </p:nvSpPr>
        <p:spPr>
          <a:xfrm>
            <a:off x="274638" y="1439862"/>
            <a:ext cx="11887200" cy="5257801"/>
          </a:xfrm>
        </p:spPr>
        <p:txBody>
          <a:bodyPr>
            <a:noAutofit/>
          </a:bodyPr>
          <a:lstStyle/>
          <a:p>
            <a:r>
              <a:rPr lang="en-US" sz="1800" dirty="0"/>
              <a:t>.nofontface .icon-menu, .nofontface .icon-search {</a:t>
            </a:r>
          </a:p>
          <a:p>
            <a:r>
              <a:rPr lang="en-US" sz="1800" dirty="0" smtClean="0"/>
              <a:t>   background-position</a:t>
            </a:r>
            <a:r>
              <a:rPr lang="en-US" sz="1800" dirty="0"/>
              <a:t>: center center;</a:t>
            </a:r>
          </a:p>
          <a:p>
            <a:r>
              <a:rPr lang="en-US" sz="1800" dirty="0" smtClean="0"/>
              <a:t>   background-repeat</a:t>
            </a:r>
            <a:r>
              <a:rPr lang="en-US" sz="1800" dirty="0"/>
              <a:t>: no-repeat;</a:t>
            </a:r>
          </a:p>
          <a:p>
            <a:r>
              <a:rPr lang="en-US" sz="1800" dirty="0" smtClean="0"/>
              <a:t>   height:16px</a:t>
            </a:r>
            <a:r>
              <a:rPr lang="en-US" sz="1800" dirty="0"/>
              <a:t>;</a:t>
            </a:r>
          </a:p>
          <a:p>
            <a:r>
              <a:rPr lang="en-US" sz="1800" dirty="0"/>
              <a:t>  </a:t>
            </a:r>
            <a:r>
              <a:rPr lang="en-US" sz="1800" dirty="0" smtClean="0"/>
              <a:t> </a:t>
            </a:r>
            <a:r>
              <a:rPr lang="en-US" sz="1800" dirty="0"/>
              <a:t>width:16px;</a:t>
            </a:r>
          </a:p>
          <a:p>
            <a:r>
              <a:rPr lang="en-US" sz="1800" dirty="0" smtClean="0"/>
              <a:t>}</a:t>
            </a:r>
            <a:endParaRPr lang="en-US" sz="1800" dirty="0"/>
          </a:p>
          <a:p>
            <a:r>
              <a:rPr lang="en-US" sz="1800" dirty="0"/>
              <a:t>.nofontface .icon-menu {</a:t>
            </a:r>
          </a:p>
          <a:p>
            <a:r>
              <a:rPr lang="en-US" sz="1800" dirty="0"/>
              <a:t> </a:t>
            </a:r>
            <a:r>
              <a:rPr lang="en-US" sz="1800" dirty="0" smtClean="0"/>
              <a:t>  </a:t>
            </a:r>
            <a:r>
              <a:rPr lang="en-US" sz="1800" dirty="0"/>
              <a:t>background-image: url(</a:t>
            </a:r>
            <a:r>
              <a:rPr lang="en-US" sz="1800" dirty="0">
                <a:solidFill>
                  <a:schemeClr val="bg1"/>
                </a:solidFill>
              </a:rPr>
              <a:t>'menu.png'</a:t>
            </a:r>
            <a:r>
              <a:rPr lang="en-US" sz="1800" dirty="0"/>
              <a:t>);</a:t>
            </a:r>
          </a:p>
          <a:p>
            <a:r>
              <a:rPr lang="en-US" sz="1800" dirty="0" smtClean="0"/>
              <a:t>}</a:t>
            </a:r>
            <a:endParaRPr lang="en-US" sz="1800" dirty="0"/>
          </a:p>
          <a:p>
            <a:r>
              <a:rPr lang="en-US" sz="1800" dirty="0"/>
              <a:t>.nofontface .icon-search {</a:t>
            </a:r>
          </a:p>
          <a:p>
            <a:r>
              <a:rPr lang="en-US" sz="1800" dirty="0"/>
              <a:t>  </a:t>
            </a:r>
            <a:r>
              <a:rPr lang="en-US" sz="1800" dirty="0" smtClean="0"/>
              <a:t> </a:t>
            </a:r>
            <a:r>
              <a:rPr lang="en-US" sz="1800" dirty="0"/>
              <a:t>background-image: url(</a:t>
            </a:r>
            <a:r>
              <a:rPr lang="en-US" sz="1800" dirty="0">
                <a:solidFill>
                  <a:schemeClr val="bg1"/>
                </a:solidFill>
              </a:rPr>
              <a:t>'search.png'</a:t>
            </a:r>
            <a:r>
              <a:rPr lang="en-US" sz="1800" dirty="0"/>
              <a:t>);</a:t>
            </a:r>
          </a:p>
          <a:p>
            <a:r>
              <a:rPr lang="en-US" sz="1800" dirty="0"/>
              <a:t>}</a:t>
            </a:r>
            <a:br>
              <a:rPr lang="en-US" sz="1800" dirty="0"/>
            </a:br>
            <a:endParaRPr lang="en-US" sz="1800" dirty="0"/>
          </a:p>
        </p:txBody>
      </p:sp>
      <p:sp>
        <p:nvSpPr>
          <p:cNvPr id="2" name="Title 1"/>
          <p:cNvSpPr>
            <a:spLocks noGrp="1"/>
          </p:cNvSpPr>
          <p:nvPr>
            <p:ph type="title"/>
          </p:nvPr>
        </p:nvSpPr>
        <p:spPr/>
        <p:txBody>
          <a:bodyPr/>
          <a:lstStyle/>
          <a:p>
            <a:r>
              <a:rPr lang="en-US" dirty="0" smtClean="0"/>
              <a:t>Backward compatibility for icon fonts</a:t>
            </a:r>
            <a:endParaRPr lang="en-US" dirty="0"/>
          </a:p>
        </p:txBody>
      </p:sp>
    </p:spTree>
    <p:extLst>
      <p:ext uri="{BB962C8B-B14F-4D97-AF65-F5344CB8AC3E}">
        <p14:creationId xmlns:p14="http://schemas.microsoft.com/office/powerpoint/2010/main" val="1108851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32770" name="Content Placeholder 6"/>
          <p:cNvSpPr>
            <a:spLocks noGrp="1"/>
          </p:cNvSpPr>
          <p:nvPr>
            <p:ph idx="1"/>
          </p:nvPr>
        </p:nvSpPr>
        <p:spPr>
          <a:xfrm>
            <a:off x="1417637" y="1747066"/>
            <a:ext cx="8998148" cy="3500392"/>
          </a:xfrm>
        </p:spPr>
        <p:txBody>
          <a:bodyPr/>
          <a:lstStyle/>
          <a:p>
            <a:pPr marL="285750" lvl="1" indent="-285750">
              <a:buFont typeface="Arial" panose="020B0604020202020204" pitchFamily="34" charset="0"/>
              <a:buChar char="•"/>
            </a:pPr>
            <a:r>
              <a:rPr lang="en-US" sz="2000" dirty="0" smtClean="0">
                <a:solidFill>
                  <a:schemeClr val="tx1"/>
                </a:solidFill>
                <a:latin typeface="+mj-lt"/>
              </a:rPr>
              <a:t>There were no recent additions or changes and no renaming or major changes are expected</a:t>
            </a:r>
          </a:p>
          <a:p>
            <a:pPr marL="285750" lvl="1" indent="-285750">
              <a:buFont typeface="Arial" panose="020B0604020202020204" pitchFamily="34" charset="0"/>
              <a:buChar char="•"/>
            </a:pPr>
            <a:endParaRPr lang="en-US" sz="2000" dirty="0" smtClean="0">
              <a:solidFill>
                <a:schemeClr val="tx1"/>
              </a:solidFill>
              <a:latin typeface="+mj-lt"/>
            </a:endParaRPr>
          </a:p>
          <a:p>
            <a:pPr marL="285750" indent="-285750">
              <a:buFont typeface="Arial" panose="020B0604020202020204" pitchFamily="34" charset="0"/>
              <a:buChar char="•"/>
            </a:pPr>
            <a:r>
              <a:rPr lang="en-US" sz="2000" dirty="0" smtClean="0">
                <a:solidFill>
                  <a:schemeClr val="tx1"/>
                </a:solidFill>
              </a:rPr>
              <a:t>Supported by at least two browsers other than Internet Explorer 10</a:t>
            </a:r>
          </a:p>
          <a:p>
            <a:pPr marL="285750" indent="-285750">
              <a:buFont typeface="Arial" panose="020B0604020202020204" pitchFamily="34" charset="0"/>
              <a:buChar char="•"/>
            </a:pPr>
            <a:endParaRPr lang="en-US" sz="2000" dirty="0" smtClean="0">
              <a:solidFill>
                <a:schemeClr val="tx1"/>
              </a:solidFill>
            </a:endParaRPr>
          </a:p>
          <a:p>
            <a:pPr marL="285750" indent="-285750">
              <a:buFont typeface="Arial" panose="020B0604020202020204" pitchFamily="34" charset="0"/>
              <a:buChar char="•"/>
            </a:pPr>
            <a:r>
              <a:rPr lang="en-US" sz="2000" dirty="0" smtClean="0">
                <a:solidFill>
                  <a:schemeClr val="tx1"/>
                </a:solidFill>
              </a:rPr>
              <a:t>Interoperable across all these browsers for the features’ core use cases</a:t>
            </a:r>
          </a:p>
          <a:p>
            <a:pPr marL="285750" indent="-285750">
              <a:buFont typeface="Arial" panose="020B0604020202020204" pitchFamily="34" charset="0"/>
              <a:buChar char="•"/>
            </a:pPr>
            <a:endParaRPr lang="en-US" sz="2000" dirty="0" smtClean="0">
              <a:solidFill>
                <a:schemeClr val="tx1"/>
              </a:solidFill>
            </a:endParaRPr>
          </a:p>
          <a:p>
            <a:pPr marL="285750" indent="-285750">
              <a:buFont typeface="Arial" panose="020B0604020202020204" pitchFamily="34" charset="0"/>
              <a:buChar char="•"/>
            </a:pPr>
            <a:r>
              <a:rPr lang="en-US" sz="2000" dirty="0" smtClean="0">
                <a:solidFill>
                  <a:schemeClr val="tx1"/>
                </a:solidFill>
              </a:rPr>
              <a:t>Already used on the Web, including in their unprefixed form</a:t>
            </a:r>
          </a:p>
          <a:p>
            <a:pPr marL="285750" indent="-285750">
              <a:buFont typeface="Arial" panose="020B0604020202020204" pitchFamily="34" charset="0"/>
              <a:buChar char="•"/>
            </a:pPr>
            <a:endParaRPr lang="en-US" sz="2000" dirty="0" smtClean="0">
              <a:solidFill>
                <a:schemeClr val="tx1"/>
              </a:solidFill>
            </a:endParaRPr>
          </a:p>
          <a:p>
            <a:pPr marL="285750" indent="-285750">
              <a:buFont typeface="Arial" panose="020B0604020202020204" pitchFamily="34" charset="0"/>
              <a:buChar char="•"/>
            </a:pPr>
            <a:r>
              <a:rPr lang="en-US" sz="2000" dirty="0" smtClean="0">
                <a:solidFill>
                  <a:schemeClr val="tx1"/>
                </a:solidFill>
              </a:rPr>
              <a:t>Reached Candidate Recommendation or are likely to become Candidate Recommendations</a:t>
            </a:r>
          </a:p>
        </p:txBody>
      </p:sp>
      <p:sp>
        <p:nvSpPr>
          <p:cNvPr id="4" name="Title 2"/>
          <p:cNvSpPr>
            <a:spLocks noGrp="1"/>
          </p:cNvSpPr>
          <p:nvPr>
            <p:ph type="title"/>
          </p:nvPr>
        </p:nvSpPr>
        <p:spPr>
          <a:xfrm>
            <a:off x="274638" y="296862"/>
            <a:ext cx="11887200" cy="914400"/>
          </a:xfrm>
        </p:spPr>
        <p:txBody>
          <a:bodyPr/>
          <a:lstStyle/>
          <a:p>
            <a:r>
              <a:rPr lang="en-US" dirty="0" smtClean="0"/>
              <a:t>Stable standards</a:t>
            </a:r>
            <a:endParaRPr lang="en-US" dirty="0"/>
          </a:p>
        </p:txBody>
      </p:sp>
    </p:spTree>
    <p:extLst>
      <p:ext uri="{BB962C8B-B14F-4D97-AF65-F5344CB8AC3E}">
        <p14:creationId xmlns:p14="http://schemas.microsoft.com/office/powerpoint/2010/main" val="1352651732"/>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Considerations when going responsive</a:t>
            </a:r>
            <a:endParaRPr lang="en-US" dirty="0"/>
          </a:p>
        </p:txBody>
      </p:sp>
      <p:sp>
        <p:nvSpPr>
          <p:cNvPr id="2" name="Text Placeholder 1"/>
          <p:cNvSpPr>
            <a:spLocks noGrp="1"/>
          </p:cNvSpPr>
          <p:nvPr>
            <p:ph type="body" sz="quarter" idx="10"/>
          </p:nvPr>
        </p:nvSpPr>
        <p:spPr/>
        <p:txBody>
          <a:bodyPr vert="horz" lIns="182880" tIns="146304" rIns="182880" bIns="146304" rtlCol="0">
            <a:noAutofit/>
          </a:bodyPr>
          <a:lstStyle/>
          <a:p>
            <a:pPr lvl="1"/>
            <a:r>
              <a:rPr lang="en-US" dirty="0" smtClean="0">
                <a:latin typeface="+mj-lt"/>
              </a:rPr>
              <a:t>Thoughtfully consider</a:t>
            </a:r>
            <a:endParaRPr lang="en-US" dirty="0">
              <a:latin typeface="+mj-lt"/>
            </a:endParaRPr>
          </a:p>
          <a:p>
            <a:pPr lvl="1"/>
            <a:r>
              <a:rPr lang="en-US" sz="2400" dirty="0" smtClean="0"/>
              <a:t>Breakpoint </a:t>
            </a:r>
            <a:r>
              <a:rPr lang="en-US" sz="2400" dirty="0"/>
              <a:t>timeline</a:t>
            </a:r>
          </a:p>
          <a:p>
            <a:pPr lvl="1"/>
            <a:r>
              <a:rPr lang="en-US" sz="2400" dirty="0"/>
              <a:t>Grid </a:t>
            </a:r>
            <a:r>
              <a:rPr lang="en-US" sz="2400" dirty="0" smtClean="0"/>
              <a:t>system</a:t>
            </a:r>
          </a:p>
          <a:p>
            <a:pPr lvl="1"/>
            <a:r>
              <a:rPr lang="en-US" sz="2400" dirty="0"/>
              <a:t>CMS </a:t>
            </a:r>
            <a:r>
              <a:rPr lang="en-US" sz="2400" dirty="0" smtClean="0"/>
              <a:t>integration</a:t>
            </a:r>
            <a:endParaRPr lang="en-US" sz="2400" dirty="0"/>
          </a:p>
          <a:p>
            <a:pPr lvl="1"/>
            <a:r>
              <a:rPr lang="en-US" sz="2400" dirty="0"/>
              <a:t>Image sizes</a:t>
            </a:r>
          </a:p>
          <a:p>
            <a:pPr lvl="1"/>
            <a:r>
              <a:rPr lang="en-US" sz="2400" dirty="0"/>
              <a:t>Browser support</a:t>
            </a:r>
            <a:endParaRPr lang="en-US" sz="2400" dirty="0" smtClean="0"/>
          </a:p>
          <a:p>
            <a:pPr lvl="1"/>
            <a:r>
              <a:rPr lang="en-US" sz="2400" dirty="0" smtClean="0"/>
              <a:t>Test plans</a:t>
            </a:r>
          </a:p>
          <a:p>
            <a:pPr lvl="1"/>
            <a:r>
              <a:rPr lang="en-US" sz="2400" dirty="0" smtClean="0"/>
              <a:t>Be all in</a:t>
            </a:r>
            <a:endParaRPr lang="en-US" sz="2400" dirty="0"/>
          </a:p>
        </p:txBody>
      </p:sp>
      <p:sp>
        <p:nvSpPr>
          <p:cNvPr id="4" name="Content Placeholder 3"/>
          <p:cNvSpPr>
            <a:spLocks noGrp="1"/>
          </p:cNvSpPr>
          <p:nvPr>
            <p:ph type="body" sz="quarter" idx="11"/>
          </p:nvPr>
        </p:nvSpPr>
        <p:spPr/>
        <p:txBody>
          <a:bodyPr/>
          <a:lstStyle/>
          <a:p>
            <a:r>
              <a:rPr lang="en-US" i="1" dirty="0" smtClean="0"/>
              <a:t>“Is responsive web design right for my web site?”</a:t>
            </a:r>
          </a:p>
        </p:txBody>
      </p:sp>
    </p:spTree>
    <p:extLst>
      <p:ext uri="{BB962C8B-B14F-4D97-AF65-F5344CB8AC3E}">
        <p14:creationId xmlns:p14="http://schemas.microsoft.com/office/powerpoint/2010/main" val="21524018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91BE"/>
        </a:solidFill>
        <a:effectLst/>
      </p:bgPr>
    </p:bg>
    <p:spTree>
      <p:nvGrpSpPr>
        <p:cNvPr id="1" name=""/>
        <p:cNvGrpSpPr/>
        <p:nvPr/>
      </p:nvGrpSpPr>
      <p:grpSpPr>
        <a:xfrm>
          <a:off x="0" y="0"/>
          <a:ext cx="0" cy="0"/>
          <a:chOff x="0" y="0"/>
          <a:chExt cx="0" cy="0"/>
        </a:xfrm>
      </p:grpSpPr>
      <p:pic>
        <p:nvPicPr>
          <p:cNvPr id="1658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0429" y="1598358"/>
            <a:ext cx="7595617" cy="379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225891"/>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639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10.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11.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12.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13.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2.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3.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4.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5.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6.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7.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8.xml><?xml version="1.0" encoding="utf-8"?>
<a:themeOverride xmlns:a="http://schemas.openxmlformats.org/drawingml/2006/main">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themeOverride>
</file>

<file path=ppt/theme/themeOverride9.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Rey Bango, Tyson Matanich</External_x0020_Speaker>
    <Session_x0020_Code xmlns="2295e2e7-0eeb-498e-8716-217bb2ee6ee3">3-136</Session_x0020_Code>
    <ProductTaxHTField0 xmlns="2295e2e7-0eeb-498e-8716-217bb2ee6ee3">
      <Terms xmlns="http://schemas.microsoft.com/office/infopath/2007/PartnerControls"/>
    </ProductTaxHTField0>
    <Presentation_x0020_Date xmlns="2295e2e7-0eeb-498e-8716-217bb2ee6ee3">2012-10-30T00:00:00-07:00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purl.org/dc/dcmitype/"/>
    <ds:schemaRef ds:uri="http://purl.org/dc/terms/"/>
    <ds:schemaRef ds:uri="http://schemas.microsoft.com/office/2006/metadata/properties"/>
    <ds:schemaRef ds:uri="http://www.w3.org/XML/1998/namespace"/>
    <ds:schemaRef ds:uri="2295e2e7-0eeb-498e-8716-217bb2ee6ee3"/>
    <ds:schemaRef ds:uri="http://schemas.microsoft.com/office/infopath/2007/PartnerControls"/>
    <ds:schemaRef ds:uri="http://purl.org/dc/elements/1.1/"/>
    <ds:schemaRef ds:uri="http://schemas.openxmlformats.org/package/2006/metadata/core-properties"/>
    <ds:schemaRef ds:uri="8b529f77-48ab-4581-b468-93f09345b8aa"/>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Build_Template_16x9</Template>
  <TotalTime>0</TotalTime>
  <Words>5720</Words>
  <Application>Microsoft Office PowerPoint</Application>
  <PresentationFormat>Custom</PresentationFormat>
  <Paragraphs>714</Paragraphs>
  <Slides>92</Slides>
  <Notes>76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92</vt:i4>
      </vt:variant>
    </vt:vector>
  </HeadingPairs>
  <TitlesOfParts>
    <vt:vector size="107" baseType="lpstr">
      <vt:lpstr>ＭＳ Ｐゴシック</vt:lpstr>
      <vt:lpstr>Arial</vt:lpstr>
      <vt:lpstr>Avenir LT Pro 45 Book</vt:lpstr>
      <vt:lpstr>Calibri</vt:lpstr>
      <vt:lpstr>Consolas</vt:lpstr>
      <vt:lpstr>Gill Sans</vt:lpstr>
      <vt:lpstr>Segoe UI</vt:lpstr>
      <vt:lpstr>Segoe UI Light</vt:lpstr>
      <vt:lpstr>Segoe WP Black</vt:lpstr>
      <vt:lpstr>Wingdings</vt:lpstr>
      <vt:lpstr>1_5-30405_Build_Template_16x9_DarkBlue_Color_Background</vt:lpstr>
      <vt:lpstr>4_5-30405_Build_Template_16x9_White_Background</vt:lpstr>
      <vt:lpstr>3_5-30405_Build_Template_16x9_Red_Color_Background</vt:lpstr>
      <vt:lpstr>2_5-30405_Build_Template_16x9_LightBlue_Color_Background</vt:lpstr>
      <vt:lpstr>Build_Template_16x9 (2)</vt:lpstr>
      <vt:lpstr>Don’t break the web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Stable standards</vt:lpstr>
      <vt:lpstr>Emerging standards</vt:lpstr>
      <vt:lpstr>Emerging standards</vt:lpstr>
      <vt:lpstr>Emerging standards</vt:lpstr>
      <vt:lpstr>PowerPoint Presentation</vt:lpstr>
      <vt:lpstr>PowerPoint Presentation</vt:lpstr>
      <vt:lpstr>PowerPoint Presentation</vt:lpstr>
      <vt:lpstr>Specs change</vt:lpstr>
      <vt:lpstr>Specs need time to bake</vt:lpstr>
      <vt:lpstr>PowerPoint Presentation</vt:lpstr>
      <vt:lpstr>PowerPoint Presentation</vt:lpstr>
      <vt:lpstr>PowerPoint Presentation</vt:lpstr>
      <vt:lpstr>PowerPoint Presentation</vt:lpstr>
      <vt:lpstr>PowerPoint Presentation</vt:lpstr>
      <vt:lpstr>Stats via Ars Technica</vt:lpstr>
      <vt:lpstr>PowerPoint Presentation</vt:lpstr>
      <vt:lpstr>PowerPoint Presentation</vt:lpstr>
      <vt:lpstr>PowerPoint Presentation</vt:lpstr>
      <vt:lpstr>PowerPoint Presentation</vt:lpstr>
      <vt:lpstr>PowerPoint Presentation</vt:lpstr>
      <vt:lpstr>PowerPoint Presentation</vt:lpstr>
      <vt:lpstr>Fragmentation</vt:lpstr>
      <vt:lpstr>PowerPoint Presentation</vt:lpstr>
      <vt:lpstr>PowerPoint Presentation</vt:lpstr>
      <vt:lpstr>Feature detection</vt:lpstr>
      <vt:lpstr>PowerPoint Presentation</vt:lpstr>
      <vt:lpstr>Bad</vt:lpstr>
      <vt:lpstr>Good</vt:lpstr>
      <vt:lpstr>PowerPoint Presentation</vt:lpstr>
      <vt:lpstr>Yuck!</vt:lpstr>
      <vt:lpstr>PowerPoint Presentation</vt:lpstr>
      <vt:lpstr>PowerPoint Presentation</vt:lpstr>
      <vt:lpstr>PowerPoint Presentation</vt:lpstr>
      <vt:lpstr>PowerPoint Presentation</vt:lpstr>
      <vt:lpstr>PowerPoint Presentation</vt:lpstr>
      <vt:lpstr>You can do this</vt:lpstr>
      <vt:lpstr>Or this…</vt:lpstr>
      <vt:lpstr>PowerPoint Presentation</vt:lpstr>
      <vt:lpstr>Polyfills &amp; shims</vt:lpstr>
      <vt:lpstr>What’s the difference?</vt:lpstr>
      <vt:lpstr>PowerPoint Presentation</vt:lpstr>
      <vt:lpstr>Consider this</vt:lpstr>
      <vt:lpstr>Takeaway</vt:lpstr>
      <vt:lpstr>Takeaway</vt:lpstr>
      <vt:lpstr>Microsoft.com</vt:lpstr>
      <vt:lpstr>There is no standard screen resolution</vt:lpstr>
      <vt:lpstr>PowerPoint Presentation</vt:lpstr>
      <vt:lpstr>PowerPoint Presentation</vt:lpstr>
      <vt:lpstr>PowerPoint Presentation</vt:lpstr>
      <vt:lpstr>Separate web sites</vt:lpstr>
      <vt:lpstr>Previous Microsoft.com</vt:lpstr>
      <vt:lpstr>Responsive web design</vt:lpstr>
      <vt:lpstr>New Microsoft.com</vt:lpstr>
      <vt:lpstr>Viewport</vt:lpstr>
      <vt:lpstr>Viewport</vt:lpstr>
      <vt:lpstr>Media queries</vt:lpstr>
      <vt:lpstr>Breakpoint timeline</vt:lpstr>
      <vt:lpstr>Proportional grid</vt:lpstr>
      <vt:lpstr>Cross-browser support</vt:lpstr>
      <vt:lpstr>Build for your users</vt:lpstr>
      <vt:lpstr>Older browsers</vt:lpstr>
      <vt:lpstr>Decide whether different is ok</vt:lpstr>
      <vt:lpstr>Pixel perfect isn't always required</vt:lpstr>
      <vt:lpstr>User-agent vs. feature detection</vt:lpstr>
      <vt:lpstr>User-agent detection</vt:lpstr>
      <vt:lpstr>Feature detection</vt:lpstr>
      <vt:lpstr>HD images</vt:lpstr>
      <vt:lpstr>Microsoft logo</vt:lpstr>
      <vt:lpstr>Microsoft logo unresolved</vt:lpstr>
      <vt:lpstr>Microsoft logo resolved</vt:lpstr>
      <vt:lpstr>Hero image unresolved</vt:lpstr>
      <vt:lpstr>Hero image resolved</vt:lpstr>
      <vt:lpstr>Web fonts</vt:lpstr>
      <vt:lpstr>Web fonts on Microsoft.com</vt:lpstr>
      <vt:lpstr>Defining the web font</vt:lpstr>
      <vt:lpstr>Using the web font</vt:lpstr>
      <vt:lpstr>Icon fonts</vt:lpstr>
      <vt:lpstr>Icon font used on Microsoft.com</vt:lpstr>
      <vt:lpstr>Defining the icon font</vt:lpstr>
      <vt:lpstr>Using the icon font</vt:lpstr>
      <vt:lpstr>Backward compatibility for icon fonts</vt:lpstr>
      <vt:lpstr>Considerations when going responsive</vt:lpstr>
      <vt:lpstr>PowerPoint Presentation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break the web</dc:title>
  <dc:subject>Build 2012</dc:subject>
  <dc:creator>Shows</dc:creator>
  <cp:keywords>Build 2012</cp:keywords>
  <dc:description>Template: Mitchell Derrey, Silver Fox Productions
Formatting: 
Date: October 29th - November 2nd, 2012
Location: MSCC, Redmond, WA
Audience Type: Internal</dc:description>
  <cp:lastModifiedBy>Shows</cp:lastModifiedBy>
  <cp:revision>3</cp:revision>
  <dcterms:created xsi:type="dcterms:W3CDTF">2012-10-31T18:46:57Z</dcterms:created>
  <dcterms:modified xsi:type="dcterms:W3CDTF">2012-10-31T18:47:42Z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