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0" r:id="rId4"/>
    <p:sldMasterId id="2147484268" r:id="rId5"/>
    <p:sldMasterId id="2147484246" r:id="rId6"/>
    <p:sldMasterId id="2147484331" r:id="rId7"/>
  </p:sldMasterIdLst>
  <p:notesMasterIdLst>
    <p:notesMasterId r:id="rId31"/>
  </p:notesMasterIdLst>
  <p:handoutMasterIdLst>
    <p:handoutMasterId r:id="rId32"/>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8" r:id="rId27"/>
    <p:sldId id="279" r:id="rId28"/>
    <p:sldId id="276" r:id="rId29"/>
    <p:sldId id="277" r:id="rId30"/>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110" autoAdjust="0"/>
  </p:normalViewPr>
  <p:slideViewPr>
    <p:cSldViewPr>
      <p:cViewPr varScale="1">
        <p:scale>
          <a:sx n="117" d="100"/>
          <a:sy n="117" d="100"/>
        </p:scale>
        <p:origin x="126" y="240"/>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10/30/2012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10/30/2012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10/30/2012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69585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F835853-91E9-4965-A036-1DEA790556C7}"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5878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F835853-91E9-4965-A036-1DEA790556C7}"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5727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AB868F1-BAED-41E3-9229-7DACBF27426F}"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0708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A7A59D8-4830-4643-9CE7-992DD44EFD72}"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8943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A7A59D8-4830-4643-9CE7-992DD44EFD72}"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13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F835853-91E9-4965-A036-1DEA790556C7}"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24616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F835853-91E9-4965-A036-1DEA790556C7}"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041550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A7A59D8-4830-4643-9CE7-992DD44EFD72}"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52913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A7A59D8-4830-4643-9CE7-992DD44EFD72}"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109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9C90529-FFA1-430D-A198-233B78708E24}"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803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9C90529-FFA1-430D-A198-233B78708E24}"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2633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ABF2C5E-0B77-4A75-8557-2574DA78AF5F}"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2264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D525DFB-E282-41CA-8268-3D90F5A78AC8}"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5734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A7A59D8-4830-4643-9CE7-992DD44EFD72}"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7712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A7A59D8-4830-4643-9CE7-992DD44EFD72}"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9073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62ADCEE-B3D4-45B1-8DF6-8B9DD71AD67C}"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40028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ABF2C5E-0B77-4A75-8557-2574DA78AF5F}"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7600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a:t>
            </a:r>
            <a:r>
              <a:rPr lang="en-US" sz="700" dirty="0" smtClean="0">
                <a:gradFill>
                  <a:gsLst>
                    <a:gs pos="0">
                      <a:srgbClr val="505050"/>
                    </a:gs>
                    <a:gs pos="100000">
                      <a:srgbClr val="505050"/>
                    </a:gs>
                  </a:gsLst>
                  <a:lin ang="5400000" scaled="0"/>
                </a:gradFill>
                <a:cs typeface="Segoe UI" pitchFamily="34" charset="0"/>
              </a:rPr>
              <a:t>Because </a:t>
            </a:r>
            <a:r>
              <a:rPr lang="en-US" sz="700" dirty="0">
                <a:gradFill>
                  <a:gsLst>
                    <a:gs pos="0">
                      <a:srgbClr val="505050"/>
                    </a:gs>
                    <a:gs pos="100000">
                      <a:srgbClr val="505050"/>
                    </a:gs>
                  </a:gsLst>
                  <a:lin ang="5400000" scaled="0"/>
                </a:gradFill>
                <a:cs typeface="Segoe UI" pitchFamily="34" charset="0"/>
              </a:rPr>
              <a:t>Microsoft must respond to changing market conditions, it should not be interpreted to be a commitment on </a:t>
            </a:r>
            <a:r>
              <a:rPr lang="en-US" sz="700" dirty="0" smtClean="0">
                <a:gradFill>
                  <a:gsLst>
                    <a:gs pos="0">
                      <a:srgbClr val="505050"/>
                    </a:gs>
                    <a:gs pos="100000">
                      <a:srgbClr val="505050"/>
                    </a:gs>
                  </a:gsLst>
                  <a:lin ang="5400000" scaled="0"/>
                </a:gradFill>
                <a:cs typeface="Segoe UI" pitchFamily="34" charset="0"/>
              </a:rPr>
              <a:t/>
            </a:r>
            <a:br>
              <a:rPr lang="en-US" sz="700" dirty="0" smtClean="0">
                <a:gradFill>
                  <a:gsLst>
                    <a:gs pos="0">
                      <a:srgbClr val="505050"/>
                    </a:gs>
                    <a:gs pos="100000">
                      <a:srgbClr val="505050"/>
                    </a:gs>
                  </a:gsLst>
                  <a:lin ang="5400000" scaled="0"/>
                </a:gradFill>
                <a:cs typeface="Segoe UI" pitchFamily="34" charset="0"/>
              </a:rPr>
            </a:br>
            <a:r>
              <a:rPr lang="en-US" sz="700" dirty="0" smtClean="0">
                <a:gradFill>
                  <a:gsLst>
                    <a:gs pos="0">
                      <a:srgbClr val="505050"/>
                    </a:gs>
                    <a:gs pos="100000">
                      <a:srgbClr val="505050"/>
                    </a:gs>
                  </a:gsLst>
                  <a:lin ang="5400000" scaled="0"/>
                </a:gradFill>
                <a:cs typeface="Segoe UI" pitchFamily="34" charset="0"/>
              </a:rPr>
              <a:t>the </a:t>
            </a:r>
            <a:r>
              <a:rPr lang="en-US" sz="700" dirty="0">
                <a:gradFill>
                  <a:gsLst>
                    <a:gs pos="0">
                      <a:srgbClr val="505050"/>
                    </a:gs>
                    <a:gs pos="100000">
                      <a:srgbClr val="505050"/>
                    </a:gs>
                  </a:gsLst>
                  <a:lin ang="5400000" scaled="0"/>
                </a:gradFill>
                <a:cs typeface="Segoe UI" pitchFamily="34" charset="0"/>
              </a:rPr>
              <a:t>part of Microsoft, and Microsoft cannot guarantee the accuracy of any information provided after the date of this presentation. </a:t>
            </a:r>
            <a:r>
              <a:rPr lang="en-US" sz="700" dirty="0" smtClean="0">
                <a:gradFill>
                  <a:gsLst>
                    <a:gs pos="0">
                      <a:srgbClr val="505050"/>
                    </a:gs>
                    <a:gs pos="100000">
                      <a:srgbClr val="505050"/>
                    </a:gs>
                  </a:gsLst>
                  <a:lin ang="5400000" scaled="0"/>
                </a:gradFill>
                <a:cs typeface="Segoe UI" pitchFamily="34" charset="0"/>
              </a:rPr>
              <a:t>MICROSOFT </a:t>
            </a:r>
            <a:r>
              <a:rPr lang="en-US" sz="700" dirty="0">
                <a:gradFill>
                  <a:gsLst>
                    <a:gs pos="0">
                      <a:srgbClr val="505050"/>
                    </a:gs>
                    <a:gs pos="100000">
                      <a:srgbClr val="505050"/>
                    </a:gs>
                  </a:gsLst>
                  <a:lin ang="5400000" scaled="0"/>
                </a:gradFill>
                <a:cs typeface="Segoe UI" pitchFamily="34" charset="0"/>
              </a:rPr>
              <a:t>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967858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369375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61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0496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61027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732475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792471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358905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60703097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048933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5675096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111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3195702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972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8479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46356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 id="2147484330" r:id="rId17"/>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435142859"/>
      </p:ext>
    </p:extLst>
  </p:cSld>
  <p:clrMap bg1="dk1" tx1="lt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isdk.dev.live.com/" TargetMode="External"/><Relationship Id="rId2" Type="http://schemas.openxmlformats.org/officeDocument/2006/relationships/hyperlink" Target="http://dev.live.com/" TargetMode="External"/><Relationship Id="rId1" Type="http://schemas.openxmlformats.org/officeDocument/2006/relationships/slideLayout" Target="../slideLayouts/slideLayout57.xml"/><Relationship Id="rId5" Type="http://schemas.openxmlformats.org/officeDocument/2006/relationships/hyperlink" Target="http://aka.ms/BuildSessions" TargetMode="External"/><Relationship Id="rId4" Type="http://schemas.openxmlformats.org/officeDocument/2006/relationships/hyperlink" Target="http://www.github.com/liveservic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design.windows.com/" TargetMode="External"/><Relationship Id="rId2" Type="http://schemas.openxmlformats.org/officeDocument/2006/relationships/hyperlink" Target="http://msdn.microsoft.com/en-US/windows/apps/br229512" TargetMode="External"/><Relationship Id="rId1" Type="http://schemas.openxmlformats.org/officeDocument/2006/relationships/slideLayout" Target="../slideLayouts/slideLayout57.xml"/><Relationship Id="rId6" Type="http://schemas.openxmlformats.org/officeDocument/2006/relationships/hyperlink" Target="http://aka.ms/BuildSessions" TargetMode="External"/><Relationship Id="rId5" Type="http://schemas.openxmlformats.org/officeDocument/2006/relationships/hyperlink" Target="http://channel9.msdn.com/Windows" TargetMode="External"/><Relationship Id="rId4" Type="http://schemas.openxmlformats.org/officeDocument/2006/relationships/hyperlink" Target="http://code.msdn.microsoft.com/windowsapps/Windows-8-Modern-Style-App-Sampl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Powering your apps </a:t>
            </a:r>
            <a:br>
              <a:rPr lang="en-US" dirty="0" smtClean="0"/>
            </a:br>
            <a:r>
              <a:rPr lang="en-US" dirty="0" smtClean="0"/>
              <a:t>with</a:t>
            </a:r>
            <a:r>
              <a:rPr lang="en-US" dirty="0"/>
              <a:t> </a:t>
            </a:r>
            <a:r>
              <a:rPr lang="en-US" dirty="0" smtClean="0"/>
              <a:t>Microsoft accounts</a:t>
            </a:r>
            <a:endParaRPr lang="en-US" dirty="0"/>
          </a:p>
        </p:txBody>
      </p:sp>
      <p:sp>
        <p:nvSpPr>
          <p:cNvPr id="3" name="Subtitle 2"/>
          <p:cNvSpPr>
            <a:spLocks noGrp="1"/>
          </p:cNvSpPr>
          <p:nvPr>
            <p:ph type="subTitle" idx="1"/>
          </p:nvPr>
        </p:nvSpPr>
        <p:spPr/>
        <p:txBody>
          <a:bodyPr/>
          <a:lstStyle/>
          <a:p>
            <a:r>
              <a:rPr lang="en-US" dirty="0" smtClean="0"/>
              <a:t>Shelly Guo</a:t>
            </a:r>
          </a:p>
          <a:p>
            <a:r>
              <a:rPr lang="en-US" dirty="0" smtClean="0"/>
              <a:t>Software Development Lead</a:t>
            </a:r>
          </a:p>
          <a:p>
            <a:r>
              <a:rPr lang="en-US" dirty="0" smtClean="0"/>
              <a:t>3-138</a:t>
            </a:r>
          </a:p>
        </p:txBody>
      </p:sp>
    </p:spTree>
    <p:extLst>
      <p:ext uri="{BB962C8B-B14F-4D97-AF65-F5344CB8AC3E}">
        <p14:creationId xmlns:p14="http://schemas.microsoft.com/office/powerpoint/2010/main" val="33069876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74638" y="1516062"/>
            <a:ext cx="11887200" cy="5181602"/>
          </a:xfrm>
        </p:spPr>
        <p:txBody>
          <a:bodyPr>
            <a:noAutofit/>
          </a:bodyPr>
          <a:lstStyle/>
          <a:p>
            <a:pPr>
              <a:spcBef>
                <a:spcPts val="0"/>
              </a:spcBef>
              <a:spcAft>
                <a:spcPts val="600"/>
              </a:spcAft>
            </a:pPr>
            <a:r>
              <a:rPr lang="en-US" sz="1400" dirty="0"/>
              <a:t>async override void </a:t>
            </a:r>
            <a:r>
              <a:rPr lang="en-US" sz="1400" dirty="0" smtClean="0"/>
              <a:t>Initialize()</a:t>
            </a:r>
            <a:endParaRPr lang="en-US" sz="1400" dirty="0"/>
          </a:p>
          <a:p>
            <a:pPr>
              <a:spcBef>
                <a:spcPts val="0"/>
              </a:spcBef>
              <a:spcAft>
                <a:spcPts val="600"/>
              </a:spcAft>
            </a:pPr>
            <a:r>
              <a:rPr lang="en-US" sz="1400" dirty="0"/>
              <a:t>{</a:t>
            </a:r>
          </a:p>
          <a:p>
            <a:pPr>
              <a:spcBef>
                <a:spcPts val="0"/>
              </a:spcBef>
              <a:spcAft>
                <a:spcPts val="600"/>
              </a:spcAft>
            </a:pPr>
            <a:r>
              <a:rPr lang="en-US" sz="1400" dirty="0"/>
              <a:t>    string[] scopes = new string[] { "wl.signin", "wl.basic" };</a:t>
            </a:r>
          </a:p>
          <a:p>
            <a:pPr>
              <a:spcBef>
                <a:spcPts val="0"/>
              </a:spcBef>
              <a:spcAft>
                <a:spcPts val="600"/>
              </a:spcAft>
            </a:pPr>
            <a:r>
              <a:rPr lang="en-US" sz="1400" dirty="0"/>
              <a:t>    var authClient = new LiveAuthClient</a:t>
            </a:r>
            <a:r>
              <a:rPr lang="en-US" sz="1400" dirty="0" smtClean="0"/>
              <a:t>();</a:t>
            </a:r>
            <a:endParaRPr lang="en-US" sz="1400" dirty="0"/>
          </a:p>
          <a:p>
            <a:pPr>
              <a:spcBef>
                <a:spcPts val="0"/>
              </a:spcBef>
              <a:spcAft>
                <a:spcPts val="600"/>
              </a:spcAft>
            </a:pPr>
            <a:r>
              <a:rPr lang="en-US" sz="1400" dirty="0"/>
              <a:t>    var loginResult = await this.authClient.InitializeAsync(new List&lt;string&gt;(scopes</a:t>
            </a:r>
            <a:r>
              <a:rPr lang="en-US" sz="1400" dirty="0" smtClean="0"/>
              <a:t>));</a:t>
            </a:r>
            <a:endParaRPr lang="en-US" sz="1400" dirty="0"/>
          </a:p>
          <a:p>
            <a:pPr>
              <a:spcBef>
                <a:spcPts val="0"/>
              </a:spcBef>
              <a:spcAft>
                <a:spcPts val="600"/>
              </a:spcAft>
            </a:pPr>
            <a:r>
              <a:rPr lang="en-US" sz="1400" dirty="0"/>
              <a:t>    if (loginResult.Status == LiveConnectSessionStatus.Connected)</a:t>
            </a:r>
          </a:p>
          <a:p>
            <a:pPr>
              <a:spcBef>
                <a:spcPts val="0"/>
              </a:spcBef>
              <a:spcAft>
                <a:spcPts val="600"/>
              </a:spcAft>
            </a:pPr>
            <a:r>
              <a:rPr lang="en-US" sz="1400" dirty="0"/>
              <a:t>    </a:t>
            </a:r>
            <a:r>
              <a:rPr lang="en-US" sz="1400" dirty="0" smtClean="0"/>
              <a:t>{</a:t>
            </a:r>
          </a:p>
          <a:p>
            <a:pPr>
              <a:spcBef>
                <a:spcPts val="0"/>
              </a:spcBef>
              <a:spcAft>
                <a:spcPts val="600"/>
              </a:spcAft>
            </a:pPr>
            <a:r>
              <a:rPr lang="en-US" sz="1400" dirty="0" smtClean="0"/>
              <a:t>        var connectClient = new LiveConnectClient(loginResult.Session);</a:t>
            </a:r>
          </a:p>
          <a:p>
            <a:pPr>
              <a:spcBef>
                <a:spcPts val="0"/>
              </a:spcBef>
              <a:spcAft>
                <a:spcPts val="600"/>
              </a:spcAft>
            </a:pPr>
            <a:r>
              <a:rPr lang="en-US" sz="1400" dirty="0" smtClean="0"/>
              <a:t>        </a:t>
            </a:r>
            <a:r>
              <a:rPr lang="en-US" sz="1400" dirty="0"/>
              <a:t>var operationResult = await connectClient.GetAsync("me");</a:t>
            </a:r>
          </a:p>
          <a:p>
            <a:pPr>
              <a:spcBef>
                <a:spcPts val="0"/>
              </a:spcBef>
              <a:spcAft>
                <a:spcPts val="600"/>
              </a:spcAft>
            </a:pPr>
            <a:r>
              <a:rPr lang="en-US" sz="1400" dirty="0"/>
              <a:t>        dynamic json = operationResult.Result;</a:t>
            </a:r>
          </a:p>
          <a:p>
            <a:pPr>
              <a:spcBef>
                <a:spcPts val="0"/>
              </a:spcBef>
              <a:spcAft>
                <a:spcPts val="600"/>
              </a:spcAft>
            </a:pPr>
            <a:r>
              <a:rPr lang="en-US" sz="1400" dirty="0"/>
              <a:t>        this.tbMe.Text = json.first_name + " " + json.last_name;</a:t>
            </a:r>
          </a:p>
          <a:p>
            <a:pPr>
              <a:spcBef>
                <a:spcPts val="0"/>
              </a:spcBef>
              <a:spcAft>
                <a:spcPts val="600"/>
              </a:spcAft>
            </a:pPr>
            <a:r>
              <a:rPr lang="en-US" sz="1400" dirty="0"/>
              <a:t>    }</a:t>
            </a:r>
          </a:p>
          <a:p>
            <a:pPr>
              <a:spcBef>
                <a:spcPts val="0"/>
              </a:spcBef>
              <a:spcAft>
                <a:spcPts val="600"/>
              </a:spcAft>
            </a:pPr>
            <a:r>
              <a:rPr lang="en-US" sz="1400" dirty="0"/>
              <a:t>    else</a:t>
            </a:r>
          </a:p>
          <a:p>
            <a:pPr>
              <a:spcBef>
                <a:spcPts val="0"/>
              </a:spcBef>
              <a:spcAft>
                <a:spcPts val="600"/>
              </a:spcAft>
            </a:pPr>
            <a:r>
              <a:rPr lang="en-US" sz="1400" dirty="0"/>
              <a:t>    {</a:t>
            </a:r>
          </a:p>
          <a:p>
            <a:pPr>
              <a:spcBef>
                <a:spcPts val="0"/>
              </a:spcBef>
              <a:spcAft>
                <a:spcPts val="600"/>
              </a:spcAft>
            </a:pPr>
            <a:r>
              <a:rPr lang="en-US" sz="1400" dirty="0"/>
              <a:t>        loginResult = await this.authClient.LoginAsync(new List&lt;string&gt;(scopes</a:t>
            </a:r>
            <a:r>
              <a:rPr lang="en-US" sz="1400" dirty="0" smtClean="0"/>
              <a:t>));</a:t>
            </a:r>
          </a:p>
          <a:p>
            <a:pPr>
              <a:spcBef>
                <a:spcPts val="0"/>
              </a:spcBef>
              <a:spcAft>
                <a:spcPts val="600"/>
              </a:spcAft>
            </a:pPr>
            <a:r>
              <a:rPr lang="en-US" sz="1400" dirty="0" smtClean="0"/>
              <a:t>    }</a:t>
            </a:r>
          </a:p>
          <a:p>
            <a:pPr>
              <a:spcBef>
                <a:spcPts val="0"/>
              </a:spcBef>
              <a:spcAft>
                <a:spcPts val="600"/>
              </a:spcAft>
            </a:pPr>
            <a:r>
              <a:rPr lang="en-US" sz="1400" dirty="0" smtClean="0"/>
              <a:t>}</a:t>
            </a:r>
            <a:endParaRPr lang="en-US" sz="1400" dirty="0"/>
          </a:p>
        </p:txBody>
      </p:sp>
      <p:sp>
        <p:nvSpPr>
          <p:cNvPr id="2" name="Title 1"/>
          <p:cNvSpPr>
            <a:spLocks noGrp="1"/>
          </p:cNvSpPr>
          <p:nvPr>
            <p:ph type="title"/>
          </p:nvPr>
        </p:nvSpPr>
        <p:spPr>
          <a:xfrm>
            <a:off x="274638" y="298450"/>
            <a:ext cx="11963399" cy="912813"/>
          </a:xfrm>
        </p:spPr>
        <p:txBody>
          <a:bodyPr/>
          <a:lstStyle/>
          <a:p>
            <a:r>
              <a:rPr lang="en-US" dirty="0" smtClean="0"/>
              <a:t>Sign-in with the Live SDK – C#</a:t>
            </a:r>
            <a:endParaRPr lang="en-US" dirty="0"/>
          </a:p>
        </p:txBody>
      </p:sp>
    </p:spTree>
    <p:extLst>
      <p:ext uri="{BB962C8B-B14F-4D97-AF65-F5344CB8AC3E}">
        <p14:creationId xmlns:p14="http://schemas.microsoft.com/office/powerpoint/2010/main" val="27479407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74638" y="1363662"/>
            <a:ext cx="11887200" cy="5334002"/>
          </a:xfrm>
        </p:spPr>
        <p:txBody>
          <a:bodyPr>
            <a:noAutofit/>
          </a:bodyPr>
          <a:lstStyle/>
          <a:p>
            <a:pPr>
              <a:spcBef>
                <a:spcPts val="0"/>
              </a:spcBef>
              <a:spcAft>
                <a:spcPts val="0"/>
              </a:spcAft>
            </a:pPr>
            <a:r>
              <a:rPr lang="en-US" sz="1400" dirty="0"/>
              <a:t>WL.init</a:t>
            </a:r>
            <a:r>
              <a:rPr lang="en-US" sz="1400" dirty="0" smtClean="0"/>
              <a:t>();</a:t>
            </a:r>
            <a:endParaRPr lang="en-US" sz="1400" dirty="0"/>
          </a:p>
          <a:p>
            <a:pPr>
              <a:spcBef>
                <a:spcPts val="0"/>
              </a:spcBef>
              <a:spcAft>
                <a:spcPts val="0"/>
              </a:spcAft>
            </a:pPr>
            <a:endParaRPr lang="en-US" sz="1400" dirty="0"/>
          </a:p>
          <a:p>
            <a:pPr>
              <a:spcBef>
                <a:spcPts val="0"/>
              </a:spcBef>
              <a:spcAft>
                <a:spcPts val="0"/>
              </a:spcAft>
            </a:pPr>
            <a:r>
              <a:rPr lang="en-US" sz="1400" dirty="0"/>
              <a:t>WL.login({ "scope": </a:t>
            </a:r>
            <a:r>
              <a:rPr lang="en-US" sz="1400" dirty="0" smtClean="0"/>
              <a:t>“wl.signin wl.basic</a:t>
            </a:r>
            <a:r>
              <a:rPr lang="en-US" sz="1400" dirty="0"/>
              <a:t>" }).then(</a:t>
            </a:r>
          </a:p>
          <a:p>
            <a:pPr>
              <a:spcBef>
                <a:spcPts val="0"/>
              </a:spcBef>
              <a:spcAft>
                <a:spcPts val="0"/>
              </a:spcAft>
            </a:pPr>
            <a:r>
              <a:rPr lang="en-US" sz="1400" dirty="0"/>
              <a:t>    function (response) {</a:t>
            </a:r>
          </a:p>
          <a:p>
            <a:pPr>
              <a:spcBef>
                <a:spcPts val="0"/>
              </a:spcBef>
              <a:spcAft>
                <a:spcPts val="0"/>
              </a:spcAft>
            </a:pPr>
            <a:r>
              <a:rPr lang="en-US" sz="1400" dirty="0"/>
              <a:t>        showUserData();</a:t>
            </a:r>
          </a:p>
          <a:p>
            <a:pPr>
              <a:spcBef>
                <a:spcPts val="0"/>
              </a:spcBef>
              <a:spcAft>
                <a:spcPts val="0"/>
              </a:spcAft>
            </a:pPr>
            <a:r>
              <a:rPr lang="en-US" sz="1400" dirty="0"/>
              <a:t>    },</a:t>
            </a:r>
          </a:p>
          <a:p>
            <a:pPr>
              <a:spcBef>
                <a:spcPts val="0"/>
              </a:spcBef>
              <a:spcAft>
                <a:spcPts val="0"/>
              </a:spcAft>
            </a:pPr>
            <a:r>
              <a:rPr lang="en-US" sz="1400" dirty="0"/>
              <a:t>    function (response) {</a:t>
            </a:r>
          </a:p>
          <a:p>
            <a:pPr>
              <a:spcBef>
                <a:spcPts val="0"/>
              </a:spcBef>
              <a:spcAft>
                <a:spcPts val="0"/>
              </a:spcAft>
            </a:pPr>
            <a:r>
              <a:rPr lang="en-US" sz="1400" dirty="0"/>
              <a:t>        log("Could not connect, status = " + response.status);</a:t>
            </a:r>
          </a:p>
          <a:p>
            <a:pPr>
              <a:spcBef>
                <a:spcPts val="0"/>
              </a:spcBef>
              <a:spcAft>
                <a:spcPts val="0"/>
              </a:spcAft>
            </a:pPr>
            <a:r>
              <a:rPr lang="en-US" sz="1400" dirty="0"/>
              <a:t>    }</a:t>
            </a:r>
          </a:p>
          <a:p>
            <a:pPr>
              <a:spcBef>
                <a:spcPts val="0"/>
              </a:spcBef>
              <a:spcAft>
                <a:spcPts val="0"/>
              </a:spcAft>
            </a:pPr>
            <a:r>
              <a:rPr lang="en-US" sz="1400" dirty="0"/>
              <a:t>);</a:t>
            </a:r>
          </a:p>
          <a:p>
            <a:pPr>
              <a:spcBef>
                <a:spcPts val="0"/>
              </a:spcBef>
              <a:spcAft>
                <a:spcPts val="0"/>
              </a:spcAft>
            </a:pPr>
            <a:endParaRPr lang="en-US" sz="1400" dirty="0"/>
          </a:p>
          <a:p>
            <a:pPr>
              <a:spcBef>
                <a:spcPts val="0"/>
              </a:spcBef>
              <a:spcAft>
                <a:spcPts val="0"/>
              </a:spcAft>
            </a:pPr>
            <a:r>
              <a:rPr lang="en-US" sz="1400" dirty="0"/>
              <a:t>function showUserData() {</a:t>
            </a:r>
          </a:p>
          <a:p>
            <a:pPr>
              <a:spcBef>
                <a:spcPts val="0"/>
              </a:spcBef>
              <a:spcAft>
                <a:spcPts val="0"/>
              </a:spcAft>
            </a:pPr>
            <a:r>
              <a:rPr lang="en-US" sz="1400" dirty="0"/>
              <a:t>    WL.api({ path: "/me", method: "GET" }).then(</a:t>
            </a:r>
          </a:p>
          <a:p>
            <a:pPr>
              <a:spcBef>
                <a:spcPts val="0"/>
              </a:spcBef>
              <a:spcAft>
                <a:spcPts val="0"/>
              </a:spcAft>
            </a:pPr>
            <a:r>
              <a:rPr lang="en-US" sz="1400" dirty="0"/>
              <a:t>        function (response) {</a:t>
            </a:r>
          </a:p>
          <a:p>
            <a:pPr>
              <a:spcBef>
                <a:spcPts val="0"/>
              </a:spcBef>
              <a:spcAft>
                <a:spcPts val="0"/>
              </a:spcAft>
            </a:pPr>
            <a:r>
              <a:rPr lang="en-US" sz="1400" dirty="0"/>
              <a:t>            log(JSON.stringify(response).replace(/,/g, "\n"));</a:t>
            </a:r>
          </a:p>
          <a:p>
            <a:pPr>
              <a:spcBef>
                <a:spcPts val="0"/>
              </a:spcBef>
              <a:spcAft>
                <a:spcPts val="0"/>
              </a:spcAft>
            </a:pPr>
            <a:r>
              <a:rPr lang="en-US" sz="1400" dirty="0"/>
              <a:t>        },</a:t>
            </a:r>
          </a:p>
          <a:p>
            <a:pPr>
              <a:spcBef>
                <a:spcPts val="0"/>
              </a:spcBef>
              <a:spcAft>
                <a:spcPts val="0"/>
              </a:spcAft>
            </a:pPr>
            <a:r>
              <a:rPr lang="en-US" sz="1400" dirty="0"/>
              <a:t>        function (response) {</a:t>
            </a:r>
          </a:p>
          <a:p>
            <a:pPr>
              <a:spcBef>
                <a:spcPts val="0"/>
              </a:spcBef>
              <a:spcAft>
                <a:spcPts val="0"/>
              </a:spcAft>
            </a:pPr>
            <a:r>
              <a:rPr lang="en-US" sz="1400" dirty="0"/>
              <a:t>            log("API call failed: " + JSON.stringify(response.error).replace(/,/g, "\n"));</a:t>
            </a:r>
          </a:p>
          <a:p>
            <a:pPr>
              <a:spcBef>
                <a:spcPts val="0"/>
              </a:spcBef>
              <a:spcAft>
                <a:spcPts val="0"/>
              </a:spcAft>
            </a:pPr>
            <a:r>
              <a:rPr lang="en-US" sz="1400" dirty="0"/>
              <a:t>        }</a:t>
            </a:r>
          </a:p>
          <a:p>
            <a:pPr>
              <a:spcBef>
                <a:spcPts val="0"/>
              </a:spcBef>
              <a:spcAft>
                <a:spcPts val="0"/>
              </a:spcAft>
            </a:pPr>
            <a:r>
              <a:rPr lang="en-US" sz="1400" dirty="0"/>
              <a:t>    );</a:t>
            </a:r>
          </a:p>
          <a:p>
            <a:pPr>
              <a:spcBef>
                <a:spcPts val="0"/>
              </a:spcBef>
              <a:spcAft>
                <a:spcPts val="0"/>
              </a:spcAft>
            </a:pPr>
            <a:r>
              <a:rPr lang="en-US" sz="1400" dirty="0"/>
              <a:t>}</a:t>
            </a:r>
          </a:p>
          <a:p>
            <a:pPr>
              <a:spcBef>
                <a:spcPts val="0"/>
              </a:spcBef>
              <a:spcAft>
                <a:spcPts val="0"/>
              </a:spcAft>
            </a:pPr>
            <a:r>
              <a:rPr lang="en-US" sz="1400" dirty="0"/>
              <a:t> </a:t>
            </a:r>
          </a:p>
        </p:txBody>
      </p:sp>
      <p:sp>
        <p:nvSpPr>
          <p:cNvPr id="2" name="Title 1"/>
          <p:cNvSpPr>
            <a:spLocks noGrp="1"/>
          </p:cNvSpPr>
          <p:nvPr>
            <p:ph type="title"/>
          </p:nvPr>
        </p:nvSpPr>
        <p:spPr/>
        <p:txBody>
          <a:bodyPr/>
          <a:lstStyle/>
          <a:p>
            <a:r>
              <a:rPr lang="en-US" dirty="0" smtClean="0"/>
              <a:t>Sign-in for JavaScript developers</a:t>
            </a:r>
            <a:endParaRPr lang="en-US" dirty="0"/>
          </a:p>
        </p:txBody>
      </p:sp>
    </p:spTree>
    <p:extLst>
      <p:ext uri="{BB962C8B-B14F-4D97-AF65-F5344CB8AC3E}">
        <p14:creationId xmlns:p14="http://schemas.microsoft.com/office/powerpoint/2010/main" val="417009609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sz="5400" dirty="0" smtClean="0"/>
              <a:t>Add single sign-on and personalization to your Windows Store app</a:t>
            </a:r>
            <a:endParaRPr lang="en-US" sz="5400" dirty="0"/>
          </a:p>
        </p:txBody>
      </p:sp>
    </p:spTree>
    <p:extLst>
      <p:ext uri="{BB962C8B-B14F-4D97-AF65-F5344CB8AC3E}">
        <p14:creationId xmlns:p14="http://schemas.microsoft.com/office/powerpoint/2010/main" val="17655618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Integrate Microsoft accounts with </a:t>
            </a:r>
            <a:br>
              <a:rPr lang="en-US" dirty="0" smtClean="0"/>
            </a:br>
            <a:r>
              <a:rPr lang="en-US" dirty="0" smtClean="0"/>
              <a:t>your existing identity system</a:t>
            </a:r>
            <a:endParaRPr lang="en-US" dirty="0"/>
          </a:p>
        </p:txBody>
      </p:sp>
      <p:pic>
        <p:nvPicPr>
          <p:cNvPr id="5" name="Picture 4" descr="1.png"/>
          <p:cNvPicPr>
            <a:picLocks/>
          </p:cNvPicPr>
          <p:nvPr/>
        </p:nvPicPr>
        <p:blipFill rotWithShape="1">
          <a:blip r:embed="rId3">
            <a:extLst>
              <a:ext uri="{28A0092B-C50C-407E-A947-70E740481C1C}">
                <a14:useLocalDpi xmlns:a14="http://schemas.microsoft.com/office/drawing/2010/main" val="0"/>
              </a:ext>
            </a:extLst>
          </a:blip>
          <a:srcRect r="1780"/>
          <a:stretch/>
        </p:blipFill>
        <p:spPr>
          <a:xfrm>
            <a:off x="4313237" y="4716462"/>
            <a:ext cx="2590799" cy="1727201"/>
          </a:xfrm>
          <a:prstGeom prst="rect">
            <a:avLst/>
          </a:prstGeom>
        </p:spPr>
      </p:pic>
      <p:sp>
        <p:nvSpPr>
          <p:cNvPr id="6" name="Cloud 5"/>
          <p:cNvSpPr/>
          <p:nvPr/>
        </p:nvSpPr>
        <p:spPr bwMode="auto">
          <a:xfrm>
            <a:off x="655637" y="2354262"/>
            <a:ext cx="2667000" cy="1371600"/>
          </a:xfrm>
          <a:prstGeom prst="cloud">
            <a:avLst/>
          </a:prstGeom>
          <a:noFill/>
          <a:ln w="254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000" spc="-102" dirty="0" smtClean="0">
                <a:gradFill>
                  <a:gsLst>
                    <a:gs pos="0">
                      <a:schemeClr val="tx1">
                        <a:lumMod val="75000"/>
                        <a:lumOff val="25000"/>
                      </a:schemeClr>
                    </a:gs>
                    <a:gs pos="100000">
                      <a:schemeClr val="tx1">
                        <a:lumMod val="75000"/>
                        <a:lumOff val="25000"/>
                      </a:schemeClr>
                    </a:gs>
                  </a:gsLst>
                  <a:lin ang="5400000" scaled="0"/>
                </a:gradFill>
                <a:ea typeface="Segoe UI" pitchFamily="34" charset="0"/>
                <a:cs typeface="Segoe UI" pitchFamily="34" charset="0"/>
              </a:rPr>
              <a:t>Contoso.com</a:t>
            </a:r>
            <a:endParaRPr lang="en-US" sz="2000" spc="-102" dirty="0">
              <a:gradFill>
                <a:gsLst>
                  <a:gs pos="0">
                    <a:schemeClr val="tx1">
                      <a:lumMod val="75000"/>
                      <a:lumOff val="25000"/>
                    </a:schemeClr>
                  </a:gs>
                  <a:gs pos="100000">
                    <a:schemeClr val="tx1">
                      <a:lumMod val="75000"/>
                      <a:lumOff val="25000"/>
                    </a:schemeClr>
                  </a:gs>
                </a:gsLst>
                <a:lin ang="5400000" scaled="0"/>
              </a:gradFill>
              <a:ea typeface="Segoe UI" pitchFamily="34" charset="0"/>
              <a:cs typeface="Segoe UI" pitchFamily="34" charset="0"/>
            </a:endParaRPr>
          </a:p>
        </p:txBody>
      </p:sp>
      <p:sp>
        <p:nvSpPr>
          <p:cNvPr id="7" name="Cloud 6"/>
          <p:cNvSpPr/>
          <p:nvPr/>
        </p:nvSpPr>
        <p:spPr bwMode="auto">
          <a:xfrm>
            <a:off x="7678207" y="2354262"/>
            <a:ext cx="2667000" cy="1371600"/>
          </a:xfrm>
          <a:prstGeom prst="cloud">
            <a:avLst/>
          </a:prstGeom>
          <a:noFill/>
          <a:ln w="254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FFFFFF"/>
              </a:solidFill>
              <a:ea typeface="Segoe UI" pitchFamily="34" charset="0"/>
              <a:cs typeface="Segoe UI"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037" y="2659062"/>
            <a:ext cx="1838325" cy="674053"/>
          </a:xfrm>
          <a:prstGeom prst="rect">
            <a:avLst/>
          </a:prstGeom>
        </p:spPr>
      </p:pic>
      <p:sp>
        <p:nvSpPr>
          <p:cNvPr id="13" name="Oval 12"/>
          <p:cNvSpPr/>
          <p:nvPr/>
        </p:nvSpPr>
        <p:spPr bwMode="auto">
          <a:xfrm>
            <a:off x="7056437" y="4345642"/>
            <a:ext cx="321215" cy="315099"/>
          </a:xfrm>
          <a:prstGeom prst="ellipse">
            <a:avLst/>
          </a:prstGeom>
          <a:solidFill>
            <a:srgbClr val="2ED2FF"/>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rPr>
              <a:t>1</a:t>
            </a:r>
          </a:p>
        </p:txBody>
      </p:sp>
      <p:sp>
        <p:nvSpPr>
          <p:cNvPr id="15" name="TextBox 14"/>
          <p:cNvSpPr txBox="1"/>
          <p:nvPr/>
        </p:nvSpPr>
        <p:spPr>
          <a:xfrm>
            <a:off x="7361237" y="4345642"/>
            <a:ext cx="3657600" cy="307777"/>
          </a:xfrm>
          <a:prstGeom prst="rect">
            <a:avLst/>
          </a:prstGeom>
          <a:noFill/>
        </p:spPr>
        <p:txBody>
          <a:bodyPr wrap="square" rtlCol="0">
            <a:spAutoFit/>
          </a:bodyPr>
          <a:lstStyle/>
          <a:p>
            <a:r>
              <a:rPr lang="en-US" sz="1400" dirty="0" smtClean="0">
                <a:gradFill>
                  <a:gsLst>
                    <a:gs pos="0">
                      <a:schemeClr val="tx1">
                        <a:lumMod val="75000"/>
                        <a:lumOff val="25000"/>
                      </a:schemeClr>
                    </a:gs>
                    <a:gs pos="100000">
                      <a:schemeClr val="tx1">
                        <a:lumMod val="75000"/>
                        <a:lumOff val="25000"/>
                      </a:schemeClr>
                    </a:gs>
                  </a:gsLst>
                  <a:lin ang="5400000" scaled="0"/>
                </a:gradFill>
              </a:rPr>
              <a:t>User signs-in using Microsoft account</a:t>
            </a:r>
          </a:p>
        </p:txBody>
      </p:sp>
      <p:sp>
        <p:nvSpPr>
          <p:cNvPr id="16" name="Oval 15"/>
          <p:cNvSpPr/>
          <p:nvPr/>
        </p:nvSpPr>
        <p:spPr bwMode="auto">
          <a:xfrm>
            <a:off x="1401222" y="4345642"/>
            <a:ext cx="321215" cy="315099"/>
          </a:xfrm>
          <a:prstGeom prst="ellipse">
            <a:avLst/>
          </a:prstGeom>
          <a:solidFill>
            <a:srgbClr val="2ED2FF"/>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solidFill>
              </a:rPr>
              <a:t>2</a:t>
            </a:r>
            <a:endParaRPr lang="en-US" dirty="0" smtClean="0">
              <a:solidFill>
                <a:srgbClr val="FFFFFF"/>
              </a:solidFill>
            </a:endParaRPr>
          </a:p>
        </p:txBody>
      </p:sp>
      <p:cxnSp>
        <p:nvCxnSpPr>
          <p:cNvPr id="18" name="Straight Arrow Connector 17"/>
          <p:cNvCxnSpPr/>
          <p:nvPr/>
        </p:nvCxnSpPr>
        <p:spPr>
          <a:xfrm flipH="1" flipV="1">
            <a:off x="2941637" y="3683298"/>
            <a:ext cx="2133600" cy="956964"/>
          </a:xfrm>
          <a:prstGeom prst="straightConnector1">
            <a:avLst/>
          </a:prstGeom>
          <a:ln w="19050">
            <a:solidFill>
              <a:schemeClr val="bg1">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22437" y="4345642"/>
            <a:ext cx="2590800" cy="523220"/>
          </a:xfrm>
          <a:prstGeom prst="rect">
            <a:avLst/>
          </a:prstGeom>
          <a:noFill/>
        </p:spPr>
        <p:txBody>
          <a:bodyPr wrap="square" rtlCol="0">
            <a:spAutoFit/>
          </a:bodyPr>
          <a:lstStyle/>
          <a:p>
            <a:r>
              <a:rPr lang="en-US" sz="1400" dirty="0" smtClean="0">
                <a:gradFill>
                  <a:gsLst>
                    <a:gs pos="0">
                      <a:schemeClr val="tx1">
                        <a:lumMod val="75000"/>
                        <a:lumOff val="25000"/>
                      </a:schemeClr>
                    </a:gs>
                    <a:gs pos="100000">
                      <a:schemeClr val="tx1">
                        <a:lumMod val="75000"/>
                        <a:lumOff val="25000"/>
                      </a:schemeClr>
                    </a:gs>
                  </a:gsLst>
                  <a:lin ang="5400000" scaled="0"/>
                </a:gradFill>
              </a:rPr>
              <a:t>App sends the authentication token to app server</a:t>
            </a:r>
          </a:p>
        </p:txBody>
      </p:sp>
      <p:sp>
        <p:nvSpPr>
          <p:cNvPr id="22" name="Oval 21"/>
          <p:cNvSpPr/>
          <p:nvPr/>
        </p:nvSpPr>
        <p:spPr bwMode="auto">
          <a:xfrm>
            <a:off x="3534822" y="3215798"/>
            <a:ext cx="321215" cy="315099"/>
          </a:xfrm>
          <a:prstGeom prst="ellipse">
            <a:avLst/>
          </a:prstGeom>
          <a:solidFill>
            <a:srgbClr val="2ED2FF"/>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rPr>
              <a:t>3</a:t>
            </a:r>
          </a:p>
        </p:txBody>
      </p:sp>
      <p:sp>
        <p:nvSpPr>
          <p:cNvPr id="23" name="TextBox 22"/>
          <p:cNvSpPr txBox="1"/>
          <p:nvPr/>
        </p:nvSpPr>
        <p:spPr>
          <a:xfrm>
            <a:off x="3851814" y="3215798"/>
            <a:ext cx="3357023" cy="738664"/>
          </a:xfrm>
          <a:prstGeom prst="rect">
            <a:avLst/>
          </a:prstGeom>
          <a:noFill/>
        </p:spPr>
        <p:txBody>
          <a:bodyPr wrap="square" rtlCol="0">
            <a:spAutoFit/>
          </a:bodyPr>
          <a:lstStyle/>
          <a:p>
            <a:r>
              <a:rPr lang="en-US" sz="1400" dirty="0" smtClean="0">
                <a:gradFill>
                  <a:gsLst>
                    <a:gs pos="0">
                      <a:schemeClr val="tx1">
                        <a:lumMod val="75000"/>
                        <a:lumOff val="25000"/>
                      </a:schemeClr>
                    </a:gs>
                    <a:gs pos="100000">
                      <a:schemeClr val="tx1">
                        <a:lumMod val="75000"/>
                        <a:lumOff val="25000"/>
                      </a:schemeClr>
                    </a:gs>
                  </a:gsLst>
                  <a:lin ang="5400000" scaled="0"/>
                </a:gradFill>
              </a:rPr>
              <a:t>App server decrypts the authentication token and stores the user ID along with other user information</a:t>
            </a:r>
          </a:p>
        </p:txBody>
      </p:sp>
      <p:sp>
        <p:nvSpPr>
          <p:cNvPr id="24" name="Oval 23"/>
          <p:cNvSpPr/>
          <p:nvPr/>
        </p:nvSpPr>
        <p:spPr bwMode="auto">
          <a:xfrm>
            <a:off x="3856037" y="2268768"/>
            <a:ext cx="321215" cy="315099"/>
          </a:xfrm>
          <a:prstGeom prst="ellipse">
            <a:avLst/>
          </a:prstGeom>
          <a:solidFill>
            <a:srgbClr val="2ED2FF"/>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solidFill>
              </a:rPr>
              <a:t>4</a:t>
            </a:r>
            <a:endParaRPr lang="en-US" dirty="0" smtClean="0">
              <a:solidFill>
                <a:srgbClr val="FFFFFF"/>
              </a:solidFill>
            </a:endParaRPr>
          </a:p>
        </p:txBody>
      </p:sp>
      <p:cxnSp>
        <p:nvCxnSpPr>
          <p:cNvPr id="26" name="Straight Arrow Connector 25"/>
          <p:cNvCxnSpPr/>
          <p:nvPr/>
        </p:nvCxnSpPr>
        <p:spPr>
          <a:xfrm>
            <a:off x="3398837" y="2834798"/>
            <a:ext cx="4267200" cy="0"/>
          </a:xfrm>
          <a:prstGeom prst="straightConnector1">
            <a:avLst/>
          </a:prstGeom>
          <a:ln w="19050">
            <a:solidFill>
              <a:schemeClr val="bg1">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60837" y="2268768"/>
            <a:ext cx="3276600" cy="523220"/>
          </a:xfrm>
          <a:prstGeom prst="rect">
            <a:avLst/>
          </a:prstGeom>
          <a:noFill/>
        </p:spPr>
        <p:txBody>
          <a:bodyPr wrap="square" rtlCol="0">
            <a:spAutoFit/>
          </a:bodyPr>
          <a:lstStyle/>
          <a:p>
            <a:r>
              <a:rPr lang="en-US" sz="1400" dirty="0" smtClean="0">
                <a:gradFill>
                  <a:gsLst>
                    <a:gs pos="0">
                      <a:schemeClr val="tx1">
                        <a:lumMod val="75000"/>
                        <a:lumOff val="25000"/>
                      </a:schemeClr>
                    </a:gs>
                    <a:gs pos="100000">
                      <a:schemeClr val="tx1">
                        <a:lumMod val="75000"/>
                        <a:lumOff val="25000"/>
                      </a:schemeClr>
                    </a:gs>
                  </a:gsLst>
                  <a:lin ang="5400000" scaled="0"/>
                </a:gradFill>
              </a:rPr>
              <a:t>App server can also obtain user information directly from Microsoft</a:t>
            </a:r>
          </a:p>
        </p:txBody>
      </p:sp>
      <p:cxnSp>
        <p:nvCxnSpPr>
          <p:cNvPr id="33" name="Straight Arrow Connector 32"/>
          <p:cNvCxnSpPr/>
          <p:nvPr/>
        </p:nvCxnSpPr>
        <p:spPr>
          <a:xfrm flipV="1">
            <a:off x="6065837" y="3585130"/>
            <a:ext cx="1752600" cy="1055132"/>
          </a:xfrm>
          <a:prstGeom prst="straightConnector1">
            <a:avLst/>
          </a:prstGeom>
          <a:ln w="19050">
            <a:solidFill>
              <a:schemeClr val="bg1">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06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5" grpId="0"/>
      <p:bldP spid="16" grpId="0" animBg="1"/>
      <p:bldP spid="21" grpId="0"/>
      <p:bldP spid="22" grpId="0" animBg="1"/>
      <p:bldP spid="23" grpId="0"/>
      <p:bldP spid="24"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668462"/>
            <a:ext cx="11887203" cy="4648201"/>
          </a:xfrm>
        </p:spPr>
        <p:txBody>
          <a:bodyPr/>
          <a:lstStyle/>
          <a:p>
            <a:pPr>
              <a:spcAft>
                <a:spcPts val="600"/>
              </a:spcAft>
            </a:pPr>
            <a:r>
              <a:rPr lang="en-US" sz="3200" dirty="0" smtClean="0"/>
              <a:t>What is the authentication token?</a:t>
            </a:r>
          </a:p>
          <a:p>
            <a:pPr lvl="1">
              <a:spcAft>
                <a:spcPts val="1800"/>
              </a:spcAft>
            </a:pPr>
            <a:r>
              <a:rPr lang="en-US" sz="2400" dirty="0" smtClean="0"/>
              <a:t>A token generated using the standard JSON Web Token protocol</a:t>
            </a:r>
            <a:br>
              <a:rPr lang="en-US" sz="2400" dirty="0" smtClean="0"/>
            </a:br>
            <a:r>
              <a:rPr lang="en-US" sz="2400" dirty="0" smtClean="0"/>
              <a:t>It can be used to verify the identity of the user</a:t>
            </a:r>
          </a:p>
          <a:p>
            <a:pPr>
              <a:spcAft>
                <a:spcPts val="600"/>
              </a:spcAft>
            </a:pPr>
            <a:r>
              <a:rPr lang="en-US" sz="3200" dirty="0"/>
              <a:t>How is it used on the server?</a:t>
            </a:r>
          </a:p>
          <a:p>
            <a:pPr lvl="1"/>
            <a:r>
              <a:rPr lang="en-US" sz="2400" dirty="0" smtClean="0"/>
              <a:t>You can obtain a unique user ID by decrypting the authentication token, </a:t>
            </a:r>
            <a:br>
              <a:rPr lang="en-US" sz="2400" dirty="0" smtClean="0"/>
            </a:br>
            <a:r>
              <a:rPr lang="en-US" sz="2400" dirty="0" smtClean="0"/>
              <a:t>using your app secret</a:t>
            </a:r>
            <a:endParaRPr lang="en-US" sz="2400" dirty="0"/>
          </a:p>
        </p:txBody>
      </p:sp>
      <p:sp>
        <p:nvSpPr>
          <p:cNvPr id="3" name="Title 2"/>
          <p:cNvSpPr>
            <a:spLocks noGrp="1"/>
          </p:cNvSpPr>
          <p:nvPr>
            <p:ph type="title"/>
          </p:nvPr>
        </p:nvSpPr>
        <p:spPr>
          <a:xfrm>
            <a:off x="274638" y="296862"/>
            <a:ext cx="11887200" cy="914400"/>
          </a:xfrm>
        </p:spPr>
        <p:txBody>
          <a:bodyPr/>
          <a:lstStyle/>
          <a:p>
            <a:r>
              <a:rPr lang="en-US" dirty="0" smtClean="0"/>
              <a:t>Working with the authentication token</a:t>
            </a:r>
            <a:endParaRPr lang="en-US" dirty="0"/>
          </a:p>
        </p:txBody>
      </p:sp>
    </p:spTree>
    <p:extLst>
      <p:ext uri="{BB962C8B-B14F-4D97-AF65-F5344CB8AC3E}">
        <p14:creationId xmlns:p14="http://schemas.microsoft.com/office/powerpoint/2010/main" val="7378452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74638" y="2506662"/>
            <a:ext cx="11887200" cy="4191002"/>
          </a:xfrm>
        </p:spPr>
        <p:txBody>
          <a:bodyPr>
            <a:noAutofit/>
          </a:bodyPr>
          <a:lstStyle/>
          <a:p>
            <a:pPr>
              <a:spcBef>
                <a:spcPts val="0"/>
              </a:spcBef>
              <a:spcAft>
                <a:spcPts val="600"/>
              </a:spcAft>
            </a:pPr>
            <a:r>
              <a:rPr lang="en-US" sz="1800" dirty="0" smtClean="0"/>
              <a:t>String GetUserId(string authenticationToken)</a:t>
            </a:r>
            <a:endParaRPr lang="en-US" sz="1800" dirty="0"/>
          </a:p>
          <a:p>
            <a:pPr>
              <a:spcBef>
                <a:spcPts val="0"/>
              </a:spcBef>
              <a:spcAft>
                <a:spcPts val="600"/>
              </a:spcAft>
            </a:pPr>
            <a:r>
              <a:rPr lang="en-US" sz="1800" dirty="0"/>
              <a:t>{</a:t>
            </a:r>
          </a:p>
          <a:p>
            <a:pPr>
              <a:spcBef>
                <a:spcPts val="0"/>
              </a:spcBef>
              <a:spcAft>
                <a:spcPts val="600"/>
              </a:spcAft>
            </a:pPr>
            <a:r>
              <a:rPr lang="en-US" sz="1800" dirty="0"/>
              <a:t>    var authClient = new LiveAuthClient(appId, appSecret, redirectUrl);</a:t>
            </a:r>
          </a:p>
          <a:p>
            <a:pPr>
              <a:spcBef>
                <a:spcPts val="0"/>
              </a:spcBef>
              <a:spcAft>
                <a:spcPts val="600"/>
              </a:spcAft>
            </a:pPr>
            <a:r>
              <a:rPr lang="en-US" sz="1800" dirty="0"/>
              <a:t>    string userId = </a:t>
            </a:r>
            <a:r>
              <a:rPr lang="en-US" sz="1800" dirty="0" smtClean="0"/>
              <a:t>authClient.GetUserId(authenticationToken);</a:t>
            </a:r>
          </a:p>
          <a:p>
            <a:pPr>
              <a:spcBef>
                <a:spcPts val="0"/>
              </a:spcBef>
              <a:spcAft>
                <a:spcPts val="600"/>
              </a:spcAft>
            </a:pPr>
            <a:endParaRPr lang="en-US" sz="1800" dirty="0"/>
          </a:p>
          <a:p>
            <a:pPr>
              <a:spcBef>
                <a:spcPts val="0"/>
              </a:spcBef>
              <a:spcAft>
                <a:spcPts val="600"/>
              </a:spcAft>
            </a:pPr>
            <a:r>
              <a:rPr lang="en-US" sz="1800" dirty="0"/>
              <a:t> </a:t>
            </a:r>
            <a:r>
              <a:rPr lang="en-US" sz="1800" dirty="0" smtClean="0"/>
              <a:t>   return userId;</a:t>
            </a:r>
          </a:p>
          <a:p>
            <a:pPr>
              <a:spcBef>
                <a:spcPts val="0"/>
              </a:spcBef>
              <a:spcAft>
                <a:spcPts val="600"/>
              </a:spcAft>
            </a:pPr>
            <a:r>
              <a:rPr lang="en-US" sz="1800" dirty="0" smtClean="0"/>
              <a:t>}</a:t>
            </a:r>
            <a:endParaRPr lang="en-US" sz="1800" dirty="0"/>
          </a:p>
        </p:txBody>
      </p:sp>
      <p:sp>
        <p:nvSpPr>
          <p:cNvPr id="2" name="Title 1"/>
          <p:cNvSpPr>
            <a:spLocks noGrp="1"/>
          </p:cNvSpPr>
          <p:nvPr>
            <p:ph type="title"/>
          </p:nvPr>
        </p:nvSpPr>
        <p:spPr/>
        <p:txBody>
          <a:bodyPr/>
          <a:lstStyle/>
          <a:p>
            <a:r>
              <a:rPr lang="en-US" dirty="0" smtClean="0"/>
              <a:t>Extract the user ID from </a:t>
            </a:r>
            <a:br>
              <a:rPr lang="en-US" dirty="0" smtClean="0"/>
            </a:br>
            <a:r>
              <a:rPr lang="en-US" dirty="0" smtClean="0"/>
              <a:t>the authentication token</a:t>
            </a:r>
            <a:endParaRPr lang="en-US" dirty="0"/>
          </a:p>
        </p:txBody>
      </p:sp>
    </p:spTree>
    <p:extLst>
      <p:ext uri="{BB962C8B-B14F-4D97-AF65-F5344CB8AC3E}">
        <p14:creationId xmlns:p14="http://schemas.microsoft.com/office/powerpoint/2010/main" val="20332841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74638" y="1439862"/>
            <a:ext cx="11887200" cy="5257802"/>
          </a:xfrm>
        </p:spPr>
        <p:txBody>
          <a:bodyPr>
            <a:noAutofit/>
          </a:bodyPr>
          <a:lstStyle/>
          <a:p>
            <a:pPr>
              <a:spcBef>
                <a:spcPts val="0"/>
              </a:spcBef>
              <a:spcAft>
                <a:spcPts val="600"/>
              </a:spcAft>
            </a:pPr>
            <a:r>
              <a:rPr lang="en-US" sz="1400" smtClean="0"/>
              <a:t>async void Initialize()</a:t>
            </a:r>
          </a:p>
          <a:p>
            <a:pPr>
              <a:spcBef>
                <a:spcPts val="0"/>
              </a:spcBef>
              <a:spcAft>
                <a:spcPts val="600"/>
              </a:spcAft>
            </a:pPr>
            <a:r>
              <a:rPr lang="en-US" sz="1400" smtClean="0"/>
              <a:t>{</a:t>
            </a:r>
          </a:p>
          <a:p>
            <a:pPr>
              <a:spcBef>
                <a:spcPts val="0"/>
              </a:spcBef>
              <a:spcAft>
                <a:spcPts val="600"/>
              </a:spcAft>
            </a:pPr>
            <a:r>
              <a:rPr lang="en-US" sz="1400" smtClean="0"/>
              <a:t>    var authClient = new LiveAuthClient(appId, appSecret, redirectUrl);</a:t>
            </a:r>
          </a:p>
          <a:p>
            <a:pPr>
              <a:spcBef>
                <a:spcPts val="0"/>
              </a:spcBef>
              <a:spcAft>
                <a:spcPts val="600"/>
              </a:spcAft>
            </a:pPr>
            <a:r>
              <a:rPr lang="en-US" sz="1400" smtClean="0"/>
              <a:t>    var loginResult = await this.authClient.InitializeWebSessionAsync(this.HttpContext);</a:t>
            </a:r>
          </a:p>
          <a:p>
            <a:pPr>
              <a:spcBef>
                <a:spcPts val="0"/>
              </a:spcBef>
              <a:spcAft>
                <a:spcPts val="600"/>
              </a:spcAft>
            </a:pPr>
            <a:r>
              <a:rPr lang="en-US" sz="1400" smtClean="0"/>
              <a:t>    if (loginResult.Status == LiveConnectSessionStatus.Connected)</a:t>
            </a:r>
          </a:p>
          <a:p>
            <a:pPr>
              <a:spcBef>
                <a:spcPts val="0"/>
              </a:spcBef>
              <a:spcAft>
                <a:spcPts val="600"/>
              </a:spcAft>
            </a:pPr>
            <a:r>
              <a:rPr lang="en-US" sz="1400" smtClean="0"/>
              <a:t>    {</a:t>
            </a:r>
          </a:p>
          <a:p>
            <a:pPr>
              <a:spcBef>
                <a:spcPts val="0"/>
              </a:spcBef>
              <a:spcAft>
                <a:spcPts val="600"/>
              </a:spcAft>
            </a:pPr>
            <a:r>
              <a:rPr lang="en-US" sz="1400" smtClean="0"/>
              <a:t>        var connectClient = new LiveConnectClient(loginResult.Session);</a:t>
            </a:r>
          </a:p>
          <a:p>
            <a:pPr>
              <a:spcBef>
                <a:spcPts val="0"/>
              </a:spcBef>
              <a:spcAft>
                <a:spcPts val="600"/>
              </a:spcAft>
            </a:pPr>
            <a:r>
              <a:rPr lang="en-US" sz="1400" smtClean="0"/>
              <a:t>        var getResult = await connectClient.GetAsync("me");</a:t>
            </a:r>
          </a:p>
          <a:p>
            <a:pPr>
              <a:spcBef>
                <a:spcPts val="0"/>
              </a:spcBef>
              <a:spcAft>
                <a:spcPts val="600"/>
              </a:spcAft>
            </a:pPr>
            <a:r>
              <a:rPr lang="en-US" sz="1400" smtClean="0"/>
              <a:t>        var jsonResult = getResult.Result as dynamic;</a:t>
            </a:r>
          </a:p>
          <a:p>
            <a:pPr>
              <a:spcBef>
                <a:spcPts val="0"/>
              </a:spcBef>
              <a:spcAft>
                <a:spcPts val="600"/>
              </a:spcAft>
            </a:pPr>
            <a:r>
              <a:rPr lang="en-US" sz="1400" smtClean="0"/>
              <a:t>        this.model.UserName = jsonResult.first_name + " " + jsonResult.last_name;</a:t>
            </a:r>
          </a:p>
          <a:p>
            <a:pPr>
              <a:spcBef>
                <a:spcPts val="0"/>
              </a:spcBef>
              <a:spcAft>
                <a:spcPts val="600"/>
              </a:spcAft>
            </a:pPr>
            <a:r>
              <a:rPr lang="en-US" sz="1400" smtClean="0"/>
              <a:t>        this.model.Favorites = this.GetFavorites(loginResult.Session.AuthenticationToken);</a:t>
            </a:r>
          </a:p>
          <a:p>
            <a:pPr>
              <a:spcBef>
                <a:spcPts val="0"/>
              </a:spcBef>
              <a:spcAft>
                <a:spcPts val="600"/>
              </a:spcAft>
            </a:pPr>
            <a:r>
              <a:rPr lang="en-US" sz="1400" smtClean="0"/>
              <a:t>    }</a:t>
            </a:r>
          </a:p>
          <a:p>
            <a:pPr>
              <a:spcBef>
                <a:spcPts val="0"/>
              </a:spcBef>
              <a:spcAft>
                <a:spcPts val="600"/>
              </a:spcAft>
            </a:pPr>
            <a:r>
              <a:rPr lang="en-US" sz="1400" smtClean="0"/>
              <a:t>    else</a:t>
            </a:r>
          </a:p>
          <a:p>
            <a:pPr>
              <a:spcBef>
                <a:spcPts val="0"/>
              </a:spcBef>
              <a:spcAft>
                <a:spcPts val="600"/>
              </a:spcAft>
            </a:pPr>
            <a:r>
              <a:rPr lang="en-US" sz="1400" smtClean="0"/>
              <a:t>    {</a:t>
            </a:r>
          </a:p>
          <a:p>
            <a:pPr>
              <a:spcBef>
                <a:spcPts val="0"/>
              </a:spcBef>
              <a:spcAft>
                <a:spcPts val="600"/>
              </a:spcAft>
            </a:pPr>
            <a:r>
              <a:rPr lang="en-US" sz="1400" smtClean="0"/>
              <a:t>        this.model.LoginUrl = this.authClient.GetLoginUrl(new List&lt;string&gt;(scopes));</a:t>
            </a:r>
          </a:p>
          <a:p>
            <a:pPr>
              <a:spcBef>
                <a:spcPts val="0"/>
              </a:spcBef>
              <a:spcAft>
                <a:spcPts val="600"/>
              </a:spcAft>
            </a:pPr>
            <a:r>
              <a:rPr lang="en-US" sz="1400" smtClean="0"/>
              <a:t>    }</a:t>
            </a:r>
          </a:p>
          <a:p>
            <a:pPr>
              <a:spcBef>
                <a:spcPts val="0"/>
              </a:spcBef>
              <a:spcAft>
                <a:spcPts val="600"/>
              </a:spcAft>
            </a:pPr>
            <a:r>
              <a:rPr lang="en-US" sz="1400" smtClean="0"/>
              <a:t>}</a:t>
            </a:r>
            <a:endParaRPr lang="en-US" sz="1400" dirty="0"/>
          </a:p>
        </p:txBody>
      </p:sp>
      <p:sp>
        <p:nvSpPr>
          <p:cNvPr id="2" name="Title 1"/>
          <p:cNvSpPr>
            <a:spLocks noGrp="1"/>
          </p:cNvSpPr>
          <p:nvPr>
            <p:ph type="title"/>
          </p:nvPr>
        </p:nvSpPr>
        <p:spPr/>
        <p:txBody>
          <a:bodyPr/>
          <a:lstStyle/>
          <a:p>
            <a:r>
              <a:rPr lang="en-US" dirty="0" smtClean="0"/>
              <a:t>Sign-in to your site using the Live SDK</a:t>
            </a:r>
            <a:endParaRPr lang="en-US" dirty="0"/>
          </a:p>
        </p:txBody>
      </p:sp>
    </p:spTree>
    <p:extLst>
      <p:ext uri="{BB962C8B-B14F-4D97-AF65-F5344CB8AC3E}">
        <p14:creationId xmlns:p14="http://schemas.microsoft.com/office/powerpoint/2010/main" val="9143870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sz="5400" dirty="0" smtClean="0"/>
              <a:t>Integrate the Microsoft account </a:t>
            </a:r>
            <a:br>
              <a:rPr lang="en-US" sz="5400" dirty="0" smtClean="0"/>
            </a:br>
            <a:r>
              <a:rPr lang="en-US" sz="5400" dirty="0" smtClean="0"/>
              <a:t>service with your website</a:t>
            </a:r>
            <a:endParaRPr lang="en-US" sz="5400" dirty="0"/>
          </a:p>
        </p:txBody>
      </p:sp>
    </p:spTree>
    <p:extLst>
      <p:ext uri="{BB962C8B-B14F-4D97-AF65-F5344CB8AC3E}">
        <p14:creationId xmlns:p14="http://schemas.microsoft.com/office/powerpoint/2010/main" val="424882253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668462"/>
            <a:ext cx="11887203" cy="4800601"/>
          </a:xfrm>
        </p:spPr>
        <p:txBody>
          <a:bodyPr/>
          <a:lstStyle/>
          <a:p>
            <a:pPr>
              <a:spcAft>
                <a:spcPts val="1800"/>
              </a:spcAft>
            </a:pPr>
            <a:r>
              <a:rPr lang="en-US" sz="3200" dirty="0" smtClean="0"/>
              <a:t>You can use the Live SDK to add single sign-on and personalization to your Windows Store apps</a:t>
            </a:r>
          </a:p>
          <a:p>
            <a:pPr>
              <a:spcAft>
                <a:spcPts val="1800"/>
              </a:spcAft>
            </a:pPr>
            <a:r>
              <a:rPr lang="en-US" sz="3200" dirty="0" smtClean="0"/>
              <a:t>You can connect a user’s Microsoft account to his or her account </a:t>
            </a:r>
            <a:br>
              <a:rPr lang="en-US" sz="3200" dirty="0" smtClean="0"/>
            </a:br>
            <a:r>
              <a:rPr lang="en-US" sz="3200" dirty="0" smtClean="0"/>
              <a:t>in your own identity system by using the authentication token</a:t>
            </a:r>
          </a:p>
          <a:p>
            <a:pPr>
              <a:spcAft>
                <a:spcPts val="1800"/>
              </a:spcAft>
            </a:pPr>
            <a:r>
              <a:rPr lang="en-US" sz="3200" dirty="0" smtClean="0"/>
              <a:t>You can use the Live SDK on your website to authenticate users </a:t>
            </a:r>
            <a:br>
              <a:rPr lang="en-US" sz="3200" dirty="0" smtClean="0"/>
            </a:br>
            <a:r>
              <a:rPr lang="en-US" sz="3200" dirty="0" smtClean="0"/>
              <a:t>and retrieve user data through the REST API service</a:t>
            </a:r>
          </a:p>
          <a:p>
            <a:endParaRPr lang="en-US" dirty="0"/>
          </a:p>
        </p:txBody>
      </p:sp>
      <p:sp>
        <p:nvSpPr>
          <p:cNvPr id="3" name="Title 2"/>
          <p:cNvSpPr>
            <a:spLocks noGrp="1"/>
          </p:cNvSpPr>
          <p:nvPr>
            <p:ph type="title"/>
          </p:nvPr>
        </p:nvSpPr>
        <p:spPr>
          <a:xfrm>
            <a:off x="274638" y="296862"/>
            <a:ext cx="11887200" cy="914400"/>
          </a:xfrm>
        </p:spPr>
        <p:txBody>
          <a:bodyPr/>
          <a:lstStyle/>
          <a:p>
            <a:r>
              <a:rPr lang="en-US" dirty="0" smtClean="0"/>
              <a:t>Key takeaways</a:t>
            </a:r>
            <a:endParaRPr lang="en-US" dirty="0"/>
          </a:p>
        </p:txBody>
      </p:sp>
    </p:spTree>
    <p:extLst>
      <p:ext uri="{BB962C8B-B14F-4D97-AF65-F5344CB8AC3E}">
        <p14:creationId xmlns:p14="http://schemas.microsoft.com/office/powerpoint/2010/main" val="10769906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668462"/>
            <a:ext cx="11887203" cy="4800601"/>
          </a:xfrm>
        </p:spPr>
        <p:txBody>
          <a:bodyPr tIns="0"/>
          <a:lstStyle/>
          <a:p>
            <a:pPr defTabSz="800100">
              <a:lnSpc>
                <a:spcPct val="150000"/>
              </a:lnSpc>
              <a:spcAft>
                <a:spcPts val="1800"/>
              </a:spcAft>
            </a:pPr>
            <a:r>
              <a:rPr lang="en-US" sz="4000" dirty="0" smtClean="0">
                <a:latin typeface="+mn-lt"/>
              </a:rPr>
              <a:t>3-139</a:t>
            </a:r>
            <a:r>
              <a:rPr lang="en-US" sz="4000" dirty="0" smtClean="0"/>
              <a:t> 	The </a:t>
            </a:r>
            <a:r>
              <a:rPr lang="en-US" sz="4000" dirty="0"/>
              <a:t>d</a:t>
            </a:r>
            <a:r>
              <a:rPr lang="en-US" sz="4000" dirty="0" smtClean="0"/>
              <a:t>eveloper’s </a:t>
            </a:r>
            <a:r>
              <a:rPr lang="en-US" sz="4000" dirty="0"/>
              <a:t>guide to the SkyDrive API</a:t>
            </a:r>
            <a:br>
              <a:rPr lang="en-US" sz="4000" dirty="0"/>
            </a:br>
            <a:endParaRPr lang="en-US" sz="4000" dirty="0"/>
          </a:p>
        </p:txBody>
      </p:sp>
      <p:sp>
        <p:nvSpPr>
          <p:cNvPr id="3" name="Title 2"/>
          <p:cNvSpPr>
            <a:spLocks noGrp="1"/>
          </p:cNvSpPr>
          <p:nvPr>
            <p:ph type="title"/>
          </p:nvPr>
        </p:nvSpPr>
        <p:spPr>
          <a:xfrm>
            <a:off x="274638" y="296862"/>
            <a:ext cx="11887200" cy="914400"/>
          </a:xfrm>
        </p:spPr>
        <p:txBody>
          <a:bodyPr/>
          <a:lstStyle/>
          <a:p>
            <a:r>
              <a:rPr lang="en-US" dirty="0" smtClean="0"/>
              <a:t>Related sessions</a:t>
            </a:r>
            <a:endParaRPr lang="en-US" dirty="0"/>
          </a:p>
        </p:txBody>
      </p:sp>
    </p:spTree>
    <p:extLst>
      <p:ext uri="{BB962C8B-B14F-4D97-AF65-F5344CB8AC3E}">
        <p14:creationId xmlns:p14="http://schemas.microsoft.com/office/powerpoint/2010/main" val="40771923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992" y="1820862"/>
            <a:ext cx="3629025" cy="3721608"/>
            <a:chOff x="427037" y="1706562"/>
            <a:chExt cx="3629025" cy="3619500"/>
          </a:xfrm>
        </p:grpSpPr>
        <p:pic>
          <p:nvPicPr>
            <p:cNvPr id="4" name="Picture 3"/>
            <p:cNvPicPr>
              <a:picLocks noChangeAspect="1"/>
            </p:cNvPicPr>
            <p:nvPr/>
          </p:nvPicPr>
          <p:blipFill>
            <a:blip r:embed="rId3"/>
            <a:stretch>
              <a:fillRect/>
            </a:stretch>
          </p:blipFill>
          <p:spPr>
            <a:xfrm>
              <a:off x="503237" y="1706562"/>
              <a:ext cx="3552825" cy="361950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2000" contrast="1000"/>
                      </a14:imgEffect>
                    </a14:imgLayer>
                  </a14:imgProps>
                </a:ext>
                <a:ext uri="{28A0092B-C50C-407E-A947-70E740481C1C}">
                  <a14:useLocalDpi xmlns:a14="http://schemas.microsoft.com/office/drawing/2010/main" val="0"/>
                </a:ext>
              </a:extLst>
            </a:blip>
            <a:stretch>
              <a:fillRect/>
            </a:stretch>
          </p:blipFill>
          <p:spPr>
            <a:xfrm>
              <a:off x="427037" y="2327905"/>
              <a:ext cx="2971800" cy="1093157"/>
            </a:xfrm>
            <a:prstGeom prst="rect">
              <a:avLst/>
            </a:prstGeom>
          </p:spPr>
        </p:pic>
      </p:grpSp>
      <p:sp>
        <p:nvSpPr>
          <p:cNvPr id="2" name="Text Placeholder 1"/>
          <p:cNvSpPr>
            <a:spLocks noGrp="1"/>
          </p:cNvSpPr>
          <p:nvPr>
            <p:ph type="body" sz="quarter" idx="15"/>
          </p:nvPr>
        </p:nvSpPr>
        <p:spPr>
          <a:xfrm>
            <a:off x="4770437" y="3116262"/>
            <a:ext cx="7391405" cy="914400"/>
          </a:xfrm>
        </p:spPr>
        <p:txBody>
          <a:bodyPr/>
          <a:lstStyle/>
          <a:p>
            <a:pPr>
              <a:spcAft>
                <a:spcPts val="1800"/>
              </a:spcAft>
            </a:pPr>
            <a:r>
              <a:rPr lang="en-US" dirty="0" smtClean="0"/>
              <a:t>Why use the </a:t>
            </a:r>
            <a:br>
              <a:rPr lang="en-US" dirty="0" smtClean="0"/>
            </a:br>
            <a:r>
              <a:rPr lang="en-US" dirty="0" smtClean="0"/>
              <a:t>Microsoft account service?</a:t>
            </a:r>
          </a:p>
          <a:p>
            <a:pPr>
              <a:spcAft>
                <a:spcPts val="1800"/>
              </a:spcAft>
            </a:pPr>
            <a:r>
              <a:rPr lang="en-US" dirty="0" smtClean="0"/>
              <a:t>How to integrate the </a:t>
            </a:r>
            <a:br>
              <a:rPr lang="en-US" dirty="0" smtClean="0"/>
            </a:br>
            <a:r>
              <a:rPr lang="en-US" dirty="0" smtClean="0"/>
              <a:t>Microsoft account </a:t>
            </a:r>
            <a:br>
              <a:rPr lang="en-US" dirty="0" smtClean="0"/>
            </a:br>
            <a:r>
              <a:rPr lang="en-US" dirty="0" smtClean="0"/>
              <a:t>service into your app</a:t>
            </a:r>
          </a:p>
          <a:p>
            <a:pPr>
              <a:spcAft>
                <a:spcPts val="1800"/>
              </a:spcAft>
            </a:pPr>
            <a:r>
              <a:rPr lang="en-US" dirty="0" smtClean="0"/>
              <a:t>How to connect your </a:t>
            </a:r>
            <a:br>
              <a:rPr lang="en-US" dirty="0" smtClean="0"/>
            </a:br>
            <a:r>
              <a:rPr lang="en-US" dirty="0" smtClean="0"/>
              <a:t>websites’ sign-in with </a:t>
            </a:r>
            <a:br>
              <a:rPr lang="en-US" dirty="0" smtClean="0"/>
            </a:br>
            <a:r>
              <a:rPr lang="en-US" dirty="0" smtClean="0"/>
              <a:t>users’ Microsoft accounts</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181824631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pPr>
              <a:lnSpc>
                <a:spcPct val="90000"/>
              </a:lnSpc>
              <a:spcAft>
                <a:spcPts val="1200"/>
              </a:spcAft>
            </a:pPr>
            <a:r>
              <a:rPr lang="en-US" sz="3200" dirty="0"/>
              <a:t>Live </a:t>
            </a:r>
            <a:r>
              <a:rPr lang="en-US" sz="3200" dirty="0" smtClean="0"/>
              <a:t>developer portal </a:t>
            </a:r>
            <a:r>
              <a:rPr lang="en-US" sz="3200" dirty="0">
                <a:hlinkClick r:id="rId2"/>
              </a:rPr>
              <a:t>http://</a:t>
            </a:r>
            <a:r>
              <a:rPr lang="en-US" sz="3200" dirty="0" smtClean="0">
                <a:hlinkClick r:id="rId2"/>
              </a:rPr>
              <a:t>dev.live.com</a:t>
            </a:r>
            <a:endParaRPr lang="en-US" sz="3200" dirty="0" smtClean="0"/>
          </a:p>
          <a:p>
            <a:pPr>
              <a:lnSpc>
                <a:spcPct val="90000"/>
              </a:lnSpc>
              <a:spcAft>
                <a:spcPts val="1200"/>
              </a:spcAft>
            </a:pPr>
            <a:r>
              <a:rPr lang="en-US" sz="3200" dirty="0" smtClean="0"/>
              <a:t>Interactive SDK </a:t>
            </a:r>
            <a:r>
              <a:rPr lang="en-US" sz="3200" dirty="0" smtClean="0">
                <a:hlinkClick r:id="rId3"/>
              </a:rPr>
              <a:t>http</a:t>
            </a:r>
            <a:r>
              <a:rPr lang="en-US" sz="3200" dirty="0">
                <a:hlinkClick r:id="rId3"/>
              </a:rPr>
              <a:t>://</a:t>
            </a:r>
            <a:r>
              <a:rPr lang="en-US" sz="3200" dirty="0" smtClean="0">
                <a:hlinkClick r:id="rId3"/>
              </a:rPr>
              <a:t>isdk.dev.live.com</a:t>
            </a:r>
            <a:endParaRPr lang="en-US" sz="3200" dirty="0" smtClean="0"/>
          </a:p>
          <a:p>
            <a:pPr>
              <a:lnSpc>
                <a:spcPct val="90000"/>
              </a:lnSpc>
              <a:spcAft>
                <a:spcPts val="1200"/>
              </a:spcAft>
            </a:pPr>
            <a:r>
              <a:rPr lang="en-US" sz="3200" dirty="0" smtClean="0"/>
              <a:t>Live </a:t>
            </a:r>
            <a:r>
              <a:rPr lang="en-US" sz="3200" dirty="0"/>
              <a:t>SDK source code </a:t>
            </a:r>
            <a:r>
              <a:rPr lang="en-US" sz="3200"/>
              <a:t>and </a:t>
            </a:r>
            <a:r>
              <a:rPr lang="en-US" sz="3200" smtClean="0"/>
              <a:t>samples</a:t>
            </a:r>
            <a:r>
              <a:rPr lang="en-US" sz="3200" dirty="0"/>
              <a:t/>
            </a:r>
            <a:br>
              <a:rPr lang="en-US" sz="3200" dirty="0"/>
            </a:br>
            <a:r>
              <a:rPr lang="en-US" sz="3200" dirty="0">
                <a:hlinkClick r:id="rId4"/>
              </a:rPr>
              <a:t>http://www.github.com/liveservices</a:t>
            </a:r>
            <a:endParaRPr lang="en-US" sz="3200" dirty="0"/>
          </a:p>
        </p:txBody>
      </p:sp>
      <p:sp>
        <p:nvSpPr>
          <p:cNvPr id="4" name="Title 3"/>
          <p:cNvSpPr>
            <a:spLocks noGrp="1"/>
          </p:cNvSpPr>
          <p:nvPr>
            <p:ph type="ctrTitle"/>
          </p:nvPr>
        </p:nvSpPr>
        <p:spPr/>
        <p:txBody>
          <a:bodyPr/>
          <a:lstStyle/>
          <a:p>
            <a:r>
              <a:rPr lang="en-US" sz="6600" dirty="0" smtClean="0"/>
              <a:t>Resources</a:t>
            </a:r>
            <a:endParaRPr lang="en-US" sz="6600" dirty="0"/>
          </a:p>
        </p:txBody>
      </p:sp>
      <p:sp>
        <p:nvSpPr>
          <p:cNvPr id="2" name="TextBox 1"/>
          <p:cNvSpPr txBox="1"/>
          <p:nvPr/>
        </p:nvSpPr>
        <p:spPr>
          <a:xfrm>
            <a:off x="4023701" y="5600359"/>
            <a:ext cx="8046632" cy="1200329"/>
          </a:xfrm>
          <a:prstGeom prst="rect">
            <a:avLst/>
          </a:prstGeom>
          <a:noFill/>
        </p:spPr>
        <p:txBody>
          <a:bodyPr wrap="square" rtlCol="0">
            <a:spAutoFit/>
          </a:bodyPr>
          <a:lstStyle/>
          <a:p>
            <a:r>
              <a:rPr lang="en-US" sz="2400" dirty="0">
                <a:solidFill>
                  <a:srgbClr val="FFFFFF"/>
                </a:solidFill>
              </a:rPr>
              <a:t>Please submit session </a:t>
            </a:r>
            <a:r>
              <a:rPr lang="en-US" sz="2400" dirty="0" err="1">
                <a:solidFill>
                  <a:srgbClr val="FFFFFF"/>
                </a:solidFill>
              </a:rPr>
              <a:t>evals</a:t>
            </a:r>
            <a:r>
              <a:rPr lang="en-US" sz="2400" dirty="0">
                <a:solidFill>
                  <a:srgbClr val="FFFFFF"/>
                </a:solidFill>
              </a:rPr>
              <a:t> on the Build Windows 8 App or at </a:t>
            </a:r>
            <a:r>
              <a:rPr lang="en-US" sz="2400" u="sng" dirty="0">
                <a:solidFill>
                  <a:srgbClr val="FFFFFF"/>
                </a:solidFill>
                <a:hlinkClick r:id="rId5"/>
              </a:rPr>
              <a:t>http://aka.ms/BuildSessions</a:t>
            </a:r>
            <a:endParaRPr lang="en-US" sz="2400" dirty="0">
              <a:solidFill>
                <a:srgbClr val="FFFFFF"/>
              </a:solidFill>
            </a:endParaRPr>
          </a:p>
          <a:p>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58519229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29530" y="2674311"/>
            <a:ext cx="7132313" cy="817488"/>
          </a:xfrm>
        </p:spPr>
        <p:txBody>
          <a:bodyPr/>
          <a:lstStyle/>
          <a:p>
            <a:pPr marL="571500" indent="-571500">
              <a:buFont typeface="Arial" pitchFamily="34" charset="0"/>
              <a:buChar char="•"/>
            </a:pPr>
            <a:r>
              <a:rPr lang="en-US" sz="2800" dirty="0" smtClean="0"/>
              <a:t>Develop: </a:t>
            </a:r>
            <a:r>
              <a:rPr lang="en-US" sz="2800" u="sng" dirty="0" smtClean="0">
                <a:hlinkClick r:id="rId2"/>
              </a:rPr>
              <a:t>http</a:t>
            </a:r>
            <a:r>
              <a:rPr lang="en-US" sz="2800" u="sng" dirty="0">
                <a:hlinkClick r:id="rId2"/>
              </a:rPr>
              <a:t>://msdn.microsoft.com/en-US/windows/apps/br229512</a:t>
            </a:r>
            <a:r>
              <a:rPr lang="en-US" sz="2800" dirty="0"/>
              <a:t> </a:t>
            </a:r>
            <a:endParaRPr lang="en-US" sz="2800" dirty="0" smtClean="0"/>
          </a:p>
          <a:p>
            <a:pPr marL="571500" indent="-571500">
              <a:buFont typeface="Arial" pitchFamily="34" charset="0"/>
              <a:buChar char="•"/>
            </a:pPr>
            <a:r>
              <a:rPr lang="en-US" sz="2800" dirty="0" smtClean="0"/>
              <a:t>Design: </a:t>
            </a:r>
            <a:r>
              <a:rPr lang="en-US" sz="2800" u="sng" dirty="0">
                <a:hlinkClick r:id="rId3"/>
              </a:rPr>
              <a:t>http://design.windows.com/</a:t>
            </a:r>
            <a:r>
              <a:rPr lang="en-US" sz="2800" dirty="0"/>
              <a:t> </a:t>
            </a:r>
            <a:endParaRPr lang="en-US" sz="2800" dirty="0" smtClean="0"/>
          </a:p>
          <a:p>
            <a:pPr marL="571500" indent="-571500">
              <a:buFont typeface="Arial" pitchFamily="34" charset="0"/>
              <a:buChar char="•"/>
            </a:pPr>
            <a:r>
              <a:rPr lang="en-US" sz="2800" dirty="0" smtClean="0"/>
              <a:t>Samples: </a:t>
            </a:r>
            <a:r>
              <a:rPr lang="en-US" sz="2800" u="sng" dirty="0" smtClean="0">
                <a:hlinkClick r:id="rId4"/>
              </a:rPr>
              <a:t>http</a:t>
            </a:r>
            <a:r>
              <a:rPr lang="en-US" sz="2800" u="sng" dirty="0">
                <a:hlinkClick r:id="rId4"/>
              </a:rPr>
              <a:t>://code.msdn.microsoft.com/windowsapps/Windows-8-Modern-Style-App-Samples</a:t>
            </a:r>
            <a:endParaRPr lang="en-US" sz="2800" dirty="0" smtClean="0"/>
          </a:p>
          <a:p>
            <a:pPr marL="571500" indent="-571500">
              <a:buFont typeface="Arial" pitchFamily="34" charset="0"/>
              <a:buChar char="•"/>
            </a:pPr>
            <a:r>
              <a:rPr lang="en-US" sz="2800" dirty="0"/>
              <a:t>Videos: </a:t>
            </a:r>
            <a:r>
              <a:rPr lang="en-US" sz="2800" u="sng" dirty="0">
                <a:hlinkClick r:id="rId5"/>
              </a:rPr>
              <a:t>http://channel9.msdn.com/Windows</a:t>
            </a:r>
            <a:endParaRPr lang="en-US" sz="2800" u="sng" dirty="0"/>
          </a:p>
          <a:p>
            <a:pPr marL="571500" indent="-571500">
              <a:buFont typeface="Arial" pitchFamily="34" charset="0"/>
              <a:buChar char="•"/>
            </a:pPr>
            <a:endParaRPr lang="en-US" dirty="0"/>
          </a:p>
        </p:txBody>
      </p:sp>
      <p:sp>
        <p:nvSpPr>
          <p:cNvPr id="4" name="Title 3"/>
          <p:cNvSpPr>
            <a:spLocks noGrp="1"/>
          </p:cNvSpPr>
          <p:nvPr>
            <p:ph type="ctrTitle"/>
          </p:nvPr>
        </p:nvSpPr>
        <p:spPr/>
        <p:txBody>
          <a:bodyPr/>
          <a:lstStyle/>
          <a:p>
            <a:r>
              <a:rPr lang="en-US" sz="6600" dirty="0" smtClean="0"/>
              <a:t>Resources</a:t>
            </a:r>
            <a:endParaRPr lang="en-US" sz="6600" dirty="0"/>
          </a:p>
        </p:txBody>
      </p:sp>
      <p:sp>
        <p:nvSpPr>
          <p:cNvPr id="2" name="TextBox 1"/>
          <p:cNvSpPr txBox="1"/>
          <p:nvPr/>
        </p:nvSpPr>
        <p:spPr>
          <a:xfrm>
            <a:off x="3566506" y="5765039"/>
            <a:ext cx="8591647" cy="830997"/>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Please submit session evals by using the Build Windows 8 app</a:t>
            </a:r>
          </a:p>
          <a:p>
            <a:r>
              <a:rPr lang="en-US" sz="2400" dirty="0" smtClean="0">
                <a:gradFill>
                  <a:gsLst>
                    <a:gs pos="0">
                      <a:srgbClr val="FFFFFF"/>
                    </a:gs>
                    <a:gs pos="100000">
                      <a:srgbClr val="FFFFFF"/>
                    </a:gs>
                  </a:gsLst>
                  <a:lin ang="5400000" scaled="0"/>
                </a:gradFill>
              </a:rPr>
              <a:t>or at </a:t>
            </a:r>
            <a:r>
              <a:rPr lang="en-US" sz="2400" u="sng" dirty="0">
                <a:solidFill>
                  <a:srgbClr val="FFFFFF"/>
                </a:solidFill>
                <a:hlinkClick r:id="rId6"/>
              </a:rPr>
              <a:t>http://aka.ms/BuildSessions</a:t>
            </a:r>
            <a:endParaRPr lang="en-US" sz="2400" dirty="0">
              <a:solidFill>
                <a:srgbClr val="FFFFFF"/>
              </a:solidFill>
            </a:endParaRPr>
          </a:p>
        </p:txBody>
      </p:sp>
    </p:spTree>
    <p:extLst>
      <p:ext uri="{BB962C8B-B14F-4D97-AF65-F5344CB8AC3E}">
        <p14:creationId xmlns:p14="http://schemas.microsoft.com/office/powerpoint/2010/main" val="621095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90666709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1671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770437" y="3116262"/>
            <a:ext cx="7239001" cy="914400"/>
          </a:xfrm>
        </p:spPr>
        <p:txBody>
          <a:bodyPr/>
          <a:lstStyle/>
          <a:p>
            <a:r>
              <a:rPr lang="en-US" dirty="0" smtClean="0"/>
              <a:t>One size does not fit all</a:t>
            </a:r>
          </a:p>
          <a:p>
            <a:pPr marL="287338" lvl="1" indent="-287338">
              <a:spcBef>
                <a:spcPts val="600"/>
              </a:spcBef>
              <a:buFont typeface="Arial" pitchFamily="34" charset="0"/>
              <a:buChar char="•"/>
            </a:pPr>
            <a:r>
              <a:rPr lang="en-US" sz="2000" dirty="0" smtClean="0"/>
              <a:t>Personalization increases satisfaction</a:t>
            </a:r>
          </a:p>
          <a:p>
            <a:pPr marL="287338" lvl="1" indent="-287338">
              <a:spcBef>
                <a:spcPts val="600"/>
              </a:spcBef>
              <a:spcAft>
                <a:spcPts val="1800"/>
              </a:spcAft>
              <a:buFont typeface="Arial" pitchFamily="34" charset="0"/>
              <a:buChar char="•"/>
            </a:pPr>
            <a:r>
              <a:rPr lang="en-US" sz="2000" dirty="0"/>
              <a:t>Personalization increases engagement and loyalty</a:t>
            </a:r>
          </a:p>
          <a:p>
            <a:r>
              <a:rPr lang="en-US" dirty="0" smtClean="0"/>
              <a:t>Users dislike signing up </a:t>
            </a:r>
            <a:br>
              <a:rPr lang="en-US" dirty="0" smtClean="0"/>
            </a:br>
            <a:r>
              <a:rPr lang="en-US" dirty="0" smtClean="0"/>
              <a:t>for websites and apps</a:t>
            </a:r>
          </a:p>
          <a:p>
            <a:pPr marL="287338" lvl="1" indent="-287338">
              <a:spcBef>
                <a:spcPts val="600"/>
              </a:spcBef>
              <a:buFont typeface="Arial" pitchFamily="34" charset="0"/>
              <a:buChar char="•"/>
            </a:pPr>
            <a:r>
              <a:rPr lang="en-US" sz="2000" dirty="0"/>
              <a:t>Requiring </a:t>
            </a:r>
            <a:r>
              <a:rPr lang="en-US" sz="2000" dirty="0" smtClean="0"/>
              <a:t>sign up </a:t>
            </a:r>
            <a:r>
              <a:rPr lang="en-US" sz="2000" dirty="0"/>
              <a:t>leads to a high drop rate</a:t>
            </a:r>
          </a:p>
          <a:p>
            <a:pPr marL="287338" lvl="1" indent="-287338">
              <a:spcBef>
                <a:spcPts val="600"/>
              </a:spcBef>
              <a:buFont typeface="Arial" pitchFamily="34" charset="0"/>
              <a:buChar char="•"/>
            </a:pPr>
            <a:r>
              <a:rPr lang="en-US" sz="2000" dirty="0"/>
              <a:t>Users forget passwords</a:t>
            </a:r>
          </a:p>
        </p:txBody>
      </p:sp>
      <p:sp>
        <p:nvSpPr>
          <p:cNvPr id="5" name="Title 4"/>
          <p:cNvSpPr>
            <a:spLocks noGrp="1"/>
          </p:cNvSpPr>
          <p:nvPr>
            <p:ph type="title"/>
          </p:nvPr>
        </p:nvSpPr>
        <p:spPr/>
        <p:txBody>
          <a:bodyPr/>
          <a:lstStyle/>
          <a:p>
            <a:r>
              <a:rPr lang="en-US" smtClean="0"/>
              <a:t>The “easy sign-in” paradox</a:t>
            </a:r>
            <a:br>
              <a:rPr lang="en-US" smtClean="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1820862"/>
            <a:ext cx="3657600" cy="371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4965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Your users sign in to Windows 8 with </a:t>
            </a:r>
            <a:br>
              <a:rPr lang="en-US" sz="4000" dirty="0" smtClean="0"/>
            </a:br>
            <a:r>
              <a:rPr lang="en-US" sz="4000" dirty="0" smtClean="0"/>
              <a:t>a Microsoft account once and then </a:t>
            </a:r>
            <a:br>
              <a:rPr lang="en-US" sz="4000" dirty="0" smtClean="0"/>
            </a:br>
            <a:r>
              <a:rPr lang="en-US" sz="4000" dirty="0" smtClean="0"/>
              <a:t>get a personalized experience in apps </a:t>
            </a:r>
            <a:br>
              <a:rPr lang="en-US" sz="4000" dirty="0" smtClean="0"/>
            </a:br>
            <a:r>
              <a:rPr lang="en-US" sz="4000" dirty="0" smtClean="0"/>
              <a:t>and websites</a:t>
            </a:r>
            <a:endParaRPr lang="en-US" sz="4000" dirty="0"/>
          </a:p>
        </p:txBody>
      </p:sp>
    </p:spTree>
    <p:extLst>
      <p:ext uri="{BB962C8B-B14F-4D97-AF65-F5344CB8AC3E}">
        <p14:creationId xmlns:p14="http://schemas.microsoft.com/office/powerpoint/2010/main" val="30805815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034" y="2495109"/>
            <a:ext cx="3378547" cy="2487021"/>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961" y="2495109"/>
            <a:ext cx="3378547" cy="248702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7" y="2495109"/>
            <a:ext cx="3378547" cy="2487021"/>
          </a:xfrm>
          <a:prstGeom prst="rect">
            <a:avLst/>
          </a:prstGeom>
        </p:spPr>
      </p:pic>
      <p:sp>
        <p:nvSpPr>
          <p:cNvPr id="3" name="Title 2"/>
          <p:cNvSpPr>
            <a:spLocks noGrp="1"/>
          </p:cNvSpPr>
          <p:nvPr>
            <p:ph type="title"/>
          </p:nvPr>
        </p:nvSpPr>
        <p:spPr/>
        <p:txBody>
          <a:bodyPr/>
          <a:lstStyle/>
          <a:p>
            <a:r>
              <a:rPr lang="en-US" dirty="0" smtClean="0"/>
              <a:t>Single sign-on with the</a:t>
            </a:r>
            <a:br>
              <a:rPr lang="en-US" dirty="0" smtClean="0"/>
            </a:br>
            <a:r>
              <a:rPr lang="en-US" dirty="0" smtClean="0"/>
              <a:t>Microsoft account service</a:t>
            </a:r>
            <a:endParaRPr lang="en-US" dirty="0"/>
          </a:p>
        </p:txBody>
      </p:sp>
      <p:pic>
        <p:nvPicPr>
          <p:cNvPr id="12" name="Picture 11" descr="http://cdn0.sbnation.com/entry_photo_images/2277954/windows8-login_large_verge_medium_landsca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 y="2538431"/>
            <a:ext cx="3225071" cy="183356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80082" y="5211295"/>
            <a:ext cx="2777812" cy="276999"/>
          </a:xfrm>
          <a:prstGeom prst="rect">
            <a:avLst/>
          </a:prstGeom>
          <a:noFill/>
        </p:spPr>
        <p:txBody>
          <a:bodyPr wrap="none" lIns="0" tIns="0" rIns="0" bIns="0" rtlCol="0">
            <a:spAutoFit/>
          </a:bodyPr>
          <a:lstStyle/>
          <a:p>
            <a:r>
              <a:rPr lang="en-US" dirty="0" smtClean="0">
                <a:solidFill>
                  <a:srgbClr val="000000">
                    <a:lumMod val="75000"/>
                    <a:lumOff val="25000"/>
                    <a:alpha val="99000"/>
                  </a:srgbClr>
                </a:solidFill>
              </a:rPr>
              <a:t>User signs-in to Windows 8</a:t>
            </a:r>
          </a:p>
        </p:txBody>
      </p:sp>
      <p:sp>
        <p:nvSpPr>
          <p:cNvPr id="20" name="TextBox 19"/>
          <p:cNvSpPr txBox="1"/>
          <p:nvPr/>
        </p:nvSpPr>
        <p:spPr>
          <a:xfrm>
            <a:off x="4694237" y="5211295"/>
            <a:ext cx="2947129" cy="276999"/>
          </a:xfrm>
          <a:prstGeom prst="rect">
            <a:avLst/>
          </a:prstGeom>
          <a:noFill/>
        </p:spPr>
        <p:txBody>
          <a:bodyPr wrap="square" lIns="0" tIns="0" rIns="0" bIns="0" rtlCol="0">
            <a:spAutoFit/>
          </a:bodyPr>
          <a:lstStyle/>
          <a:p>
            <a:r>
              <a:rPr lang="en-US" dirty="0" smtClean="0">
                <a:solidFill>
                  <a:srgbClr val="000000">
                    <a:lumMod val="75000"/>
                    <a:lumOff val="25000"/>
                    <a:alpha val="99000"/>
                  </a:srgbClr>
                </a:solidFill>
              </a:rPr>
              <a:t>User is</a:t>
            </a:r>
            <a:r>
              <a:rPr lang="en-US" dirty="0">
                <a:solidFill>
                  <a:srgbClr val="000000">
                    <a:lumMod val="75000"/>
                    <a:lumOff val="25000"/>
                    <a:alpha val="99000"/>
                  </a:srgbClr>
                </a:solidFill>
              </a:rPr>
              <a:t> </a:t>
            </a:r>
            <a:r>
              <a:rPr lang="en-US" dirty="0" smtClean="0">
                <a:solidFill>
                  <a:srgbClr val="000000">
                    <a:lumMod val="75000"/>
                    <a:lumOff val="25000"/>
                    <a:alpha val="99000"/>
                  </a:srgbClr>
                </a:solidFill>
              </a:rPr>
              <a:t>signed-in to your app</a:t>
            </a:r>
          </a:p>
        </p:txBody>
      </p:sp>
      <p:sp>
        <p:nvSpPr>
          <p:cNvPr id="21" name="TextBox 20"/>
          <p:cNvSpPr txBox="1"/>
          <p:nvPr/>
        </p:nvSpPr>
        <p:spPr>
          <a:xfrm>
            <a:off x="8528908" y="5211295"/>
            <a:ext cx="3318729" cy="276999"/>
          </a:xfrm>
          <a:prstGeom prst="rect">
            <a:avLst/>
          </a:prstGeom>
          <a:noFill/>
        </p:spPr>
        <p:txBody>
          <a:bodyPr wrap="none" lIns="0" tIns="0" rIns="0" bIns="0" rtlCol="0">
            <a:spAutoFit/>
          </a:bodyPr>
          <a:lstStyle/>
          <a:p>
            <a:r>
              <a:rPr lang="en-US" dirty="0" smtClean="0">
                <a:solidFill>
                  <a:srgbClr val="000000">
                    <a:lumMod val="75000"/>
                    <a:lumOff val="25000"/>
                    <a:alpha val="99000"/>
                  </a:srgbClr>
                </a:solidFill>
              </a:rPr>
              <a:t>User is</a:t>
            </a:r>
            <a:r>
              <a:rPr lang="en-US" dirty="0">
                <a:solidFill>
                  <a:srgbClr val="000000">
                    <a:lumMod val="75000"/>
                    <a:lumOff val="25000"/>
                    <a:alpha val="99000"/>
                  </a:srgbClr>
                </a:solidFill>
              </a:rPr>
              <a:t> </a:t>
            </a:r>
            <a:r>
              <a:rPr lang="en-US" dirty="0" smtClean="0">
                <a:solidFill>
                  <a:srgbClr val="000000">
                    <a:lumMod val="75000"/>
                    <a:lumOff val="25000"/>
                    <a:alpha val="99000"/>
                  </a:srgbClr>
                </a:solidFill>
              </a:rPr>
              <a:t>signed-in to your website</a:t>
            </a:r>
          </a:p>
        </p:txBody>
      </p:sp>
      <p:sp>
        <p:nvSpPr>
          <p:cNvPr id="22" name="Oval 21"/>
          <p:cNvSpPr/>
          <p:nvPr/>
        </p:nvSpPr>
        <p:spPr bwMode="auto">
          <a:xfrm>
            <a:off x="451708" y="5173662"/>
            <a:ext cx="321215" cy="315099"/>
          </a:xfrm>
          <a:prstGeom prst="ellipse">
            <a:avLst/>
          </a:prstGeom>
          <a:solidFill>
            <a:srgbClr val="2ED2FF"/>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rPr>
              <a:t>1</a:t>
            </a:r>
          </a:p>
        </p:txBody>
      </p:sp>
      <p:sp>
        <p:nvSpPr>
          <p:cNvPr id="23" name="Oval 22"/>
          <p:cNvSpPr/>
          <p:nvPr/>
        </p:nvSpPr>
        <p:spPr bwMode="auto">
          <a:xfrm>
            <a:off x="4261708" y="5173662"/>
            <a:ext cx="321215" cy="315099"/>
          </a:xfrm>
          <a:prstGeom prst="ellipse">
            <a:avLst/>
          </a:prstGeom>
          <a:solidFill>
            <a:srgbClr val="2ED2FF"/>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solidFill>
              </a:rPr>
              <a:t>2</a:t>
            </a:r>
            <a:endParaRPr lang="en-US" dirty="0" smtClean="0">
              <a:solidFill>
                <a:srgbClr val="FFFFFF"/>
              </a:solidFill>
            </a:endParaRPr>
          </a:p>
        </p:txBody>
      </p:sp>
      <p:sp>
        <p:nvSpPr>
          <p:cNvPr id="24" name="Oval 23"/>
          <p:cNvSpPr/>
          <p:nvPr/>
        </p:nvSpPr>
        <p:spPr bwMode="auto">
          <a:xfrm>
            <a:off x="8123237" y="5173662"/>
            <a:ext cx="321215" cy="315099"/>
          </a:xfrm>
          <a:prstGeom prst="ellipse">
            <a:avLst/>
          </a:prstGeom>
          <a:solidFill>
            <a:srgbClr val="2ED2FF"/>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rPr>
              <a:t>3</a:t>
            </a:r>
          </a:p>
        </p:txBody>
      </p:sp>
      <p:pic>
        <p:nvPicPr>
          <p:cNvPr id="25" name="Picture 24" descr="1.png"/>
          <p:cNvPicPr>
            <a:picLocks/>
          </p:cNvPicPr>
          <p:nvPr/>
        </p:nvPicPr>
        <p:blipFill rotWithShape="1">
          <a:blip r:embed="rId5">
            <a:extLst>
              <a:ext uri="{28A0092B-C50C-407E-A947-70E740481C1C}">
                <a14:useLocalDpi xmlns:a14="http://schemas.microsoft.com/office/drawing/2010/main" val="0"/>
              </a:ext>
            </a:extLst>
          </a:blip>
          <a:srcRect r="1780"/>
          <a:stretch/>
        </p:blipFill>
        <p:spPr>
          <a:xfrm>
            <a:off x="4300072" y="2566010"/>
            <a:ext cx="3238236" cy="1757899"/>
          </a:xfrm>
          <a:prstGeom prst="rect">
            <a:avLst/>
          </a:prstGeom>
        </p:spPr>
      </p:pic>
      <p:pic>
        <p:nvPicPr>
          <p:cNvPr id="26" name="Picture 25" descr="1.png"/>
          <p:cNvPicPr>
            <a:picLocks noChangeAspect="1"/>
          </p:cNvPicPr>
          <p:nvPr/>
        </p:nvPicPr>
        <p:blipFill rotWithShape="1">
          <a:blip r:embed="rId6">
            <a:extLst>
              <a:ext uri="{28A0092B-C50C-407E-A947-70E740481C1C}">
                <a14:useLocalDpi xmlns:a14="http://schemas.microsoft.com/office/drawing/2010/main" val="0"/>
              </a:ext>
            </a:extLst>
          </a:blip>
          <a:srcRect b="8721"/>
          <a:stretch/>
        </p:blipFill>
        <p:spPr>
          <a:xfrm>
            <a:off x="8224109" y="2575549"/>
            <a:ext cx="3200400" cy="1796981"/>
          </a:xfrm>
          <a:prstGeom prst="rect">
            <a:avLst/>
          </a:prstGeom>
        </p:spPr>
      </p:pic>
    </p:spTree>
    <p:extLst>
      <p:ext uri="{BB962C8B-B14F-4D97-AF65-F5344CB8AC3E}">
        <p14:creationId xmlns:p14="http://schemas.microsoft.com/office/powerpoint/2010/main" val="125994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897062"/>
            <a:ext cx="11887203" cy="4800601"/>
          </a:xfrm>
        </p:spPr>
        <p:txBody>
          <a:bodyPr/>
          <a:lstStyle/>
          <a:p>
            <a:pPr>
              <a:spcAft>
                <a:spcPts val="1800"/>
              </a:spcAft>
            </a:pPr>
            <a:r>
              <a:rPr lang="en-US" sz="3200" dirty="0" smtClean="0"/>
              <a:t>Seamless sign-in </a:t>
            </a:r>
            <a:r>
              <a:rPr lang="en-US" sz="3200" dirty="0"/>
              <a:t>for your app </a:t>
            </a:r>
            <a:r>
              <a:rPr lang="en-US" sz="3200" dirty="0" smtClean="0"/>
              <a:t>and website</a:t>
            </a:r>
          </a:p>
          <a:p>
            <a:pPr>
              <a:spcAft>
                <a:spcPts val="1800"/>
              </a:spcAft>
            </a:pPr>
            <a:r>
              <a:rPr lang="en-US" sz="3200" dirty="0"/>
              <a:t>We’ve built it so you don’t have </a:t>
            </a:r>
            <a:r>
              <a:rPr lang="en-US" sz="3200" dirty="0" smtClean="0"/>
              <a:t>to</a:t>
            </a:r>
          </a:p>
          <a:p>
            <a:pPr>
              <a:spcAft>
                <a:spcPts val="1800"/>
              </a:spcAft>
            </a:pPr>
            <a:r>
              <a:rPr lang="en-US" sz="3200" dirty="0" smtClean="0"/>
              <a:t>Apps </a:t>
            </a:r>
            <a:r>
              <a:rPr lang="en-US" sz="3200" dirty="0"/>
              <a:t>and websites with existing identity systems </a:t>
            </a:r>
            <a:r>
              <a:rPr lang="en-US" sz="3200" dirty="0" smtClean="0"/>
              <a:t>can</a:t>
            </a:r>
            <a:endParaRPr lang="en-US" sz="3200" dirty="0"/>
          </a:p>
          <a:p>
            <a:pPr marL="287338" lvl="1" indent="-287338">
              <a:spcBef>
                <a:spcPts val="600"/>
              </a:spcBef>
              <a:spcAft>
                <a:spcPts val="600"/>
              </a:spcAft>
              <a:buFont typeface="Arial" pitchFamily="34" charset="0"/>
              <a:buChar char="•"/>
            </a:pPr>
            <a:r>
              <a:rPr lang="en-US" sz="2400" dirty="0"/>
              <a:t>Bootstrap sign-up with user information</a:t>
            </a:r>
          </a:p>
          <a:p>
            <a:pPr marL="287338" lvl="1" indent="-287338">
              <a:spcBef>
                <a:spcPts val="600"/>
              </a:spcBef>
              <a:spcAft>
                <a:spcPts val="600"/>
              </a:spcAft>
              <a:buFont typeface="Arial" pitchFamily="34" charset="0"/>
              <a:buChar char="•"/>
            </a:pPr>
            <a:r>
              <a:rPr lang="en-US" sz="2400" dirty="0"/>
              <a:t>Instantly personalize the experience for Windows users</a:t>
            </a:r>
          </a:p>
          <a:p>
            <a:pPr marL="228659" lvl="1" indent="-457200">
              <a:buFont typeface="Arial" panose="020B0604020202020204" pitchFamily="34" charset="0"/>
              <a:buChar char="•"/>
            </a:pPr>
            <a:endParaRPr lang="en-US" sz="3400" dirty="0" smtClean="0"/>
          </a:p>
          <a:p>
            <a:endParaRPr lang="en-US" dirty="0"/>
          </a:p>
        </p:txBody>
      </p:sp>
      <p:sp>
        <p:nvSpPr>
          <p:cNvPr id="3" name="Title 2"/>
          <p:cNvSpPr>
            <a:spLocks noGrp="1"/>
          </p:cNvSpPr>
          <p:nvPr>
            <p:ph type="title"/>
          </p:nvPr>
        </p:nvSpPr>
        <p:spPr>
          <a:xfrm>
            <a:off x="274638" y="296862"/>
            <a:ext cx="11887200" cy="914400"/>
          </a:xfrm>
        </p:spPr>
        <p:txBody>
          <a:bodyPr/>
          <a:lstStyle/>
          <a:p>
            <a:r>
              <a:rPr lang="en-US" dirty="0" smtClean="0"/>
              <a:t>The benefits of using Microsoft accounts</a:t>
            </a:r>
            <a:endParaRPr lang="en-US" dirty="0"/>
          </a:p>
        </p:txBody>
      </p:sp>
    </p:spTree>
    <p:extLst>
      <p:ext uri="{BB962C8B-B14F-4D97-AF65-F5344CB8AC3E}">
        <p14:creationId xmlns:p14="http://schemas.microsoft.com/office/powerpoint/2010/main" val="210105145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2125662"/>
            <a:ext cx="11887203" cy="4572001"/>
          </a:xfrm>
        </p:spPr>
        <p:txBody>
          <a:bodyPr/>
          <a:lstStyle/>
          <a:p>
            <a:r>
              <a:rPr lang="en-US" sz="2800" dirty="0" smtClean="0"/>
              <a:t>Build continuous client experiences using Windows roaming settings</a:t>
            </a:r>
          </a:p>
          <a:p>
            <a:pPr lvl="1"/>
            <a:r>
              <a:rPr lang="en-US" sz="2000" dirty="0" smtClean="0"/>
              <a:t>Example scenarios</a:t>
            </a:r>
          </a:p>
          <a:p>
            <a:pPr marL="228600" lvl="1" indent="-228600">
              <a:spcBef>
                <a:spcPts val="600"/>
              </a:spcBef>
              <a:buFont typeface="Arial" pitchFamily="34" charset="0"/>
              <a:buChar char="•"/>
            </a:pPr>
            <a:r>
              <a:rPr lang="en-US" sz="1600" dirty="0"/>
              <a:t>Continue watching a movie where you left off</a:t>
            </a:r>
          </a:p>
          <a:p>
            <a:pPr marL="228600" lvl="1" indent="-228600">
              <a:spcBef>
                <a:spcPts val="600"/>
              </a:spcBef>
              <a:buFont typeface="Arial" pitchFamily="34" charset="0"/>
              <a:buChar char="•"/>
            </a:pPr>
            <a:r>
              <a:rPr lang="en-US" sz="1600" dirty="0"/>
              <a:t>Keep track of stocks added in a finance app</a:t>
            </a:r>
          </a:p>
          <a:p>
            <a:pPr marL="228600" lvl="1" indent="-228600">
              <a:spcBef>
                <a:spcPts val="600"/>
              </a:spcBef>
              <a:buFont typeface="Arial" pitchFamily="34" charset="0"/>
              <a:buChar char="•"/>
            </a:pPr>
            <a:r>
              <a:rPr lang="en-US" sz="1600" dirty="0"/>
              <a:t>Open the most recently viewed documents in your app</a:t>
            </a:r>
          </a:p>
          <a:p>
            <a:pPr lvl="2" indent="0">
              <a:buNone/>
            </a:pPr>
            <a:endParaRPr lang="en-US" sz="1600" dirty="0"/>
          </a:p>
          <a:p>
            <a:r>
              <a:rPr lang="en-US" sz="2800" dirty="0" smtClean="0"/>
              <a:t>Access the user’s SkyDrive, profile, and social network using the Live SDK</a:t>
            </a:r>
          </a:p>
          <a:p>
            <a:pPr lvl="1"/>
            <a:r>
              <a:rPr lang="en-US" sz="2000" dirty="0"/>
              <a:t>Example </a:t>
            </a:r>
            <a:r>
              <a:rPr lang="en-US" sz="2000" dirty="0" smtClean="0"/>
              <a:t>scenarios</a:t>
            </a:r>
          </a:p>
          <a:p>
            <a:pPr marL="228600" lvl="1" indent="-228600">
              <a:spcBef>
                <a:spcPts val="600"/>
              </a:spcBef>
              <a:buFont typeface="Arial" pitchFamily="34" charset="0"/>
              <a:buChar char="•"/>
            </a:pPr>
            <a:r>
              <a:rPr lang="en-US" sz="1600" dirty="0"/>
              <a:t>Open a file stored in SkyDrive</a:t>
            </a:r>
          </a:p>
          <a:p>
            <a:pPr marL="228600" lvl="1" indent="-228600">
              <a:spcBef>
                <a:spcPts val="600"/>
              </a:spcBef>
              <a:buFont typeface="Arial" pitchFamily="34" charset="0"/>
              <a:buChar char="•"/>
            </a:pPr>
            <a:r>
              <a:rPr lang="en-US" sz="1600" dirty="0"/>
              <a:t>Connect with a user’s contacts and friends</a:t>
            </a:r>
          </a:p>
          <a:p>
            <a:pPr marL="228600" lvl="1" indent="-228600">
              <a:spcBef>
                <a:spcPts val="600"/>
              </a:spcBef>
              <a:buFont typeface="Arial" pitchFamily="34" charset="0"/>
              <a:buChar char="•"/>
            </a:pPr>
            <a:r>
              <a:rPr lang="en-US" sz="1600" dirty="0"/>
              <a:t>Store app data and access it from Windows Phone, Xbox, and other cross-platform apps</a:t>
            </a:r>
          </a:p>
        </p:txBody>
      </p:sp>
      <p:sp>
        <p:nvSpPr>
          <p:cNvPr id="3" name="Title 2"/>
          <p:cNvSpPr>
            <a:spLocks noGrp="1"/>
          </p:cNvSpPr>
          <p:nvPr>
            <p:ph type="title"/>
          </p:nvPr>
        </p:nvSpPr>
        <p:spPr>
          <a:xfrm>
            <a:off x="274638" y="296862"/>
            <a:ext cx="11887200" cy="914400"/>
          </a:xfrm>
        </p:spPr>
        <p:txBody>
          <a:bodyPr/>
          <a:lstStyle/>
          <a:p>
            <a:r>
              <a:rPr lang="en-US" dirty="0" smtClean="0"/>
              <a:t>After </a:t>
            </a:r>
            <a:r>
              <a:rPr lang="en-US" dirty="0"/>
              <a:t>the user </a:t>
            </a:r>
            <a:r>
              <a:rPr lang="en-US" dirty="0" smtClean="0"/>
              <a:t>signs </a:t>
            </a:r>
            <a:r>
              <a:rPr lang="en-US" dirty="0"/>
              <a:t>in with a </a:t>
            </a:r>
            <a:r>
              <a:rPr lang="en-US" dirty="0" smtClean="0"/>
              <a:t/>
            </a:r>
            <a:br>
              <a:rPr lang="en-US" dirty="0" smtClean="0"/>
            </a:br>
            <a:r>
              <a:rPr lang="en-US" dirty="0" smtClean="0"/>
              <a:t>Microsoft </a:t>
            </a:r>
            <a:r>
              <a:rPr lang="en-US" dirty="0"/>
              <a:t>account, you </a:t>
            </a:r>
            <a:r>
              <a:rPr lang="en-US" dirty="0" smtClean="0"/>
              <a:t>can</a:t>
            </a:r>
            <a:endParaRPr lang="en-US" dirty="0"/>
          </a:p>
        </p:txBody>
      </p:sp>
    </p:spTree>
    <p:extLst>
      <p:ext uri="{BB962C8B-B14F-4D97-AF65-F5344CB8AC3E}">
        <p14:creationId xmlns:p14="http://schemas.microsoft.com/office/powerpoint/2010/main" val="27614153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t>How do you do it?</a:t>
            </a:r>
            <a:endParaRPr lang="en-US" sz="5400" dirty="0"/>
          </a:p>
        </p:txBody>
      </p:sp>
    </p:spTree>
    <p:extLst>
      <p:ext uri="{BB962C8B-B14F-4D97-AF65-F5344CB8AC3E}">
        <p14:creationId xmlns:p14="http://schemas.microsoft.com/office/powerpoint/2010/main" val="351574995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837" y="4792662"/>
            <a:ext cx="5029199" cy="1447801"/>
          </a:xfrm>
        </p:spPr>
        <p:txBody>
          <a:bodyPr lIns="182880" tIns="91440" anchor="t"/>
          <a:lstStyle/>
          <a:p>
            <a:r>
              <a:rPr lang="en-US" sz="2400" dirty="0" smtClean="0"/>
              <a:t>Protocols</a:t>
            </a:r>
          </a:p>
          <a:p>
            <a:pPr marL="228600" lvl="1" indent="-228600">
              <a:spcBef>
                <a:spcPts val="600"/>
              </a:spcBef>
              <a:buFont typeface="Arial" pitchFamily="34" charset="0"/>
              <a:buChar char="•"/>
            </a:pPr>
            <a:r>
              <a:rPr lang="en-US" sz="1800" dirty="0"/>
              <a:t>OAuth 2.0</a:t>
            </a:r>
          </a:p>
          <a:p>
            <a:pPr marL="228600" lvl="1" indent="-228600">
              <a:spcBef>
                <a:spcPts val="600"/>
              </a:spcBef>
              <a:buFont typeface="Arial" pitchFamily="34" charset="0"/>
              <a:buChar char="•"/>
            </a:pPr>
            <a:r>
              <a:rPr lang="en-US" sz="1800" dirty="0"/>
              <a:t>Live Connect REST API</a:t>
            </a:r>
          </a:p>
        </p:txBody>
      </p:sp>
      <p:sp>
        <p:nvSpPr>
          <p:cNvPr id="2" name="Title 1"/>
          <p:cNvSpPr>
            <a:spLocks noGrp="1"/>
          </p:cNvSpPr>
          <p:nvPr>
            <p:ph type="title"/>
          </p:nvPr>
        </p:nvSpPr>
        <p:spPr/>
        <p:txBody>
          <a:bodyPr/>
          <a:lstStyle/>
          <a:p>
            <a:r>
              <a:rPr lang="en-US" sz="4000" dirty="0" smtClean="0"/>
              <a:t>The Live SDK provides APIs that help apps and websites to easily integrate with Microsoft accounts and Windows services</a:t>
            </a:r>
            <a:endParaRPr lang="en-US" sz="4000" dirty="0"/>
          </a:p>
        </p:txBody>
      </p:sp>
      <p:sp>
        <p:nvSpPr>
          <p:cNvPr id="4" name="Text Placeholder 2"/>
          <p:cNvSpPr txBox="1">
            <a:spLocks/>
          </p:cNvSpPr>
          <p:nvPr/>
        </p:nvSpPr>
        <p:spPr>
          <a:xfrm>
            <a:off x="6065837" y="4792662"/>
            <a:ext cx="4800599" cy="1371600"/>
          </a:xfrm>
          <a:prstGeom prst="rect">
            <a:avLst/>
          </a:prstGeom>
        </p:spPr>
        <p:txBody>
          <a:bodyPr vert="horz" lIns="182880" tIns="91440" rIns="182880" bIns="146304" rtlCol="0" anchor="t">
            <a:noAutofit/>
          </a:bodyPr>
          <a:lstStyle>
            <a:lvl1pPr marL="0" indent="0" algn="l" defTabSz="914166" rtl="0" eaLnBrk="1" latinLnBrk="0" hangingPunct="1">
              <a:spcBef>
                <a:spcPct val="20000"/>
              </a:spcBef>
              <a:buFont typeface="Arial" pitchFamily="34" charset="0"/>
              <a:buNone/>
              <a:defRPr sz="2000" kern="1200" baseline="0">
                <a:gradFill>
                  <a:gsLst>
                    <a:gs pos="0">
                      <a:schemeClr val="tx1"/>
                    </a:gs>
                    <a:gs pos="100000">
                      <a:schemeClr val="tx1"/>
                    </a:gs>
                  </a:gsLst>
                  <a:lin ang="5400000" scaled="0"/>
                </a:gradFill>
                <a:latin typeface="+mn-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gradFill>
                  <a:gsLst>
                    <a:gs pos="0">
                      <a:srgbClr val="505050"/>
                    </a:gs>
                    <a:gs pos="100000">
                      <a:srgbClr val="505050"/>
                    </a:gs>
                  </a:gsLst>
                  <a:lin ang="5400000" scaled="0"/>
                </a:gradFill>
              </a:rPr>
              <a:t>Client SDKs</a:t>
            </a:r>
          </a:p>
          <a:p>
            <a:pPr marL="228600" lvl="1" indent="-228600">
              <a:spcBef>
                <a:spcPts val="600"/>
              </a:spcBef>
              <a:buFont typeface="Arial" pitchFamily="34" charset="0"/>
              <a:buChar char="•"/>
            </a:pPr>
            <a:r>
              <a:rPr lang="en-US" sz="1800" dirty="0">
                <a:gradFill>
                  <a:gsLst>
                    <a:gs pos="0">
                      <a:srgbClr val="505050"/>
                    </a:gs>
                    <a:gs pos="100000">
                      <a:srgbClr val="505050"/>
                    </a:gs>
                  </a:gsLst>
                  <a:lin ang="5400000" scaled="0"/>
                </a:gradFill>
              </a:rPr>
              <a:t>Windows 8, Windows Phone, .NET</a:t>
            </a:r>
          </a:p>
          <a:p>
            <a:pPr marL="228600" lvl="1" indent="-228600">
              <a:spcBef>
                <a:spcPts val="600"/>
              </a:spcBef>
              <a:buFont typeface="Arial" pitchFamily="34" charset="0"/>
              <a:buChar char="•"/>
            </a:pPr>
            <a:r>
              <a:rPr lang="en-US" sz="1800" dirty="0">
                <a:gradFill>
                  <a:gsLst>
                    <a:gs pos="0">
                      <a:srgbClr val="505050"/>
                    </a:gs>
                    <a:gs pos="100000">
                      <a:srgbClr val="505050"/>
                    </a:gs>
                  </a:gsLst>
                  <a:lin ang="5400000" scaled="0"/>
                </a:gradFill>
              </a:rPr>
              <a:t>Other mobile platforms</a:t>
            </a:r>
          </a:p>
        </p:txBody>
      </p:sp>
    </p:spTree>
    <p:extLst>
      <p:ext uri="{BB962C8B-B14F-4D97-AF65-F5344CB8AC3E}">
        <p14:creationId xmlns:p14="http://schemas.microsoft.com/office/powerpoint/2010/main" val="27293075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Shelly Guo</External_x0020_Speaker>
    <Session_x0020_Code xmlns="2295e2e7-0eeb-498e-8716-217bb2ee6ee3">3-138</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8b529f77-48ab-4581-b468-93f09345b8aa"/>
    <ds:schemaRef ds:uri="http://purl.org/dc/dcmitype/"/>
    <ds:schemaRef ds:uri="http://schemas.microsoft.com/office/2006/documentManagement/types"/>
    <ds:schemaRef ds:uri="2295e2e7-0eeb-498e-8716-217bb2ee6ee3"/>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30e9df3-be65-4c73-a93b-d1236ebd677e"/>
    <ds:schemaRef ds:uri="http://www.w3.org/XML/1998/namespace"/>
  </ds:schemaRefs>
</ds:datastoreItem>
</file>

<file path=customXml/itemProps2.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59</TotalTime>
  <Words>2968</Words>
  <Application>Microsoft Office PowerPoint</Application>
  <PresentationFormat>Custom</PresentationFormat>
  <Paragraphs>243</Paragraphs>
  <Slides>23</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ＭＳ Ｐゴシック</vt:lpstr>
      <vt:lpstr>Arial</vt:lpstr>
      <vt:lpstr>Avenir LT Pro 45 Book</vt:lpstr>
      <vt:lpstr>Calibri</vt:lpstr>
      <vt:lpstr>Consolas</vt:lpstr>
      <vt:lpstr>Segoe UI</vt:lpstr>
      <vt:lpstr>Segoe UI Light</vt:lpstr>
      <vt:lpstr>4_5-30405_Build_Template_16x9_White_Background</vt:lpstr>
      <vt:lpstr>3_5-30405_Build_Template_16x9_Red_Color_Background</vt:lpstr>
      <vt:lpstr>2_5-30405_Build_Template_16x9_LightBlue_Color_Background</vt:lpstr>
      <vt:lpstr>2_5-30405_Build_Template_16x9_DarkBlue_Color_Background</vt:lpstr>
      <vt:lpstr>Powering your apps  with Microsoft accounts</vt:lpstr>
      <vt:lpstr>Agenda </vt:lpstr>
      <vt:lpstr>The “easy sign-in” paradox </vt:lpstr>
      <vt:lpstr>Your users sign in to Windows 8 with  a Microsoft account once and then  get a personalized experience in apps  and websites</vt:lpstr>
      <vt:lpstr>Single sign-on with the Microsoft account service</vt:lpstr>
      <vt:lpstr>The benefits of using Microsoft accounts</vt:lpstr>
      <vt:lpstr>After the user signs in with a  Microsoft account, you can</vt:lpstr>
      <vt:lpstr>How do you do it?</vt:lpstr>
      <vt:lpstr>The Live SDK provides APIs that help apps and websites to easily integrate with Microsoft accounts and Windows services</vt:lpstr>
      <vt:lpstr>Sign-in with the Live SDK – C#</vt:lpstr>
      <vt:lpstr>Sign-in for JavaScript developers</vt:lpstr>
      <vt:lpstr>Add single sign-on and personalization to your Windows Store app</vt:lpstr>
      <vt:lpstr>Integrate Microsoft accounts with  your existing identity system</vt:lpstr>
      <vt:lpstr>Working with the authentication token</vt:lpstr>
      <vt:lpstr>Extract the user ID from  the authentication token</vt:lpstr>
      <vt:lpstr>Sign-in to your site using the Live SDK</vt:lpstr>
      <vt:lpstr>Integrate the Microsoft account  service with your website</vt:lpstr>
      <vt:lpstr>Key takeaways</vt:lpstr>
      <vt:lpstr>Related sessions</vt:lpstr>
      <vt:lpstr>Resources</vt:lpstr>
      <vt:lpstr>Resources</vt:lpstr>
      <vt:lpstr>Questions?</vt:lpstr>
      <vt:lpstr>PowerPoint Presentation</vt:lpstr>
    </vt:vector>
  </TitlesOfParts>
  <Manager>Ron Sasaki</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Powering your apps withMicrosoft accounts</dc:title>
  <dc:subject>Build 2012</dc:subject>
  <dc:creator>Judi Lee</dc:creator>
  <cp:keywords>Build 2012</cp:keywords>
  <dc:description>Template: Mitchell Derrey, Silver Fox Productions
Formatting: 
Date: October 29th - November 2nd, 2012
Location: MSCC, Redmond, WA
Audience Type: Internal</dc:description>
  <cp:lastModifiedBy>Shows</cp:lastModifiedBy>
  <cp:revision>11</cp:revision>
  <dcterms:created xsi:type="dcterms:W3CDTF">2012-10-25T23:28:20Z</dcterms:created>
  <dcterms:modified xsi:type="dcterms:W3CDTF">2012-10-30T20:34:00Z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