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290" r:id="rId5"/>
    <p:sldMasterId id="2147484268" r:id="rId6"/>
    <p:sldMasterId id="2147484246" r:id="rId7"/>
  </p:sldMasterIdLst>
  <p:notesMasterIdLst>
    <p:notesMasterId r:id="rId54"/>
  </p:notesMasterIdLst>
  <p:handoutMasterIdLst>
    <p:handoutMasterId r:id="rId55"/>
  </p:handoutMasterIdLst>
  <p:sldIdLst>
    <p:sldId id="256" r:id="rId8"/>
    <p:sldId id="257" r:id="rId9"/>
    <p:sldId id="258" r:id="rId10"/>
    <p:sldId id="259" r:id="rId11"/>
    <p:sldId id="260"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05050"/>
    <a:srgbClr val="000000"/>
    <a:srgbClr val="969696"/>
    <a:srgbClr val="002050"/>
    <a:srgbClr val="442359"/>
    <a:srgbClr val="333333"/>
    <a:srgbClr val="00FFFF"/>
    <a:srgbClr val="CC00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110" autoAdjust="0"/>
  </p:normalViewPr>
  <p:slideViewPr>
    <p:cSldViewPr>
      <p:cViewPr varScale="1">
        <p:scale>
          <a:sx n="114" d="100"/>
          <a:sy n="114" d="100"/>
        </p:scale>
        <p:origin x="132" y="306"/>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handoutMaster" Target="handoutMasters/handoutMaster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viewProps" Target="viewProps.xml"/><Relationship Id="rId5" Type="http://schemas.openxmlformats.org/officeDocument/2006/relationships/slideMaster" Target="slideMasters/slideMaster2.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commentAuthors" Target="commentAuthor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presProps" Target="presProps.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11/1/2012</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11/1/2012</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11/1/2012</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1</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1971912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9528F8F-C2C2-4D6F-9DD5-B8CCEDEC50BF}"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763846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BCE1694-10E9-4FA9-A0F4-247DF7B70113}"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1082889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BCE1694-10E9-4FA9-A0F4-247DF7B70113}"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3881222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9528F8F-C2C2-4D6F-9DD5-B8CCEDEC50BF}"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3683146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FBFE3F96-7CC8-40CC-A4B7-6C75C2EF9D5F}"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366047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619DFE0-4CB1-4A45-8F30-0D8B0AB5E5CF}"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25535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A4EFD727-4571-4038-B010-469FBCDB3C4B}"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814336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F06BC55-1641-4295-B422-9E035F3F5A83}"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704252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CDF5B04-086E-4350-A883-373CC97ED006}"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689649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1BC0572-4F1B-4326-897E-7FA992FC20B5}"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75801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EEE132AE-20DD-44F9-8F54-D2B1F69DC13B}"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660026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4B714EA-DB9B-4C3D-9873-9F1C6D391715}" type="datetime1">
              <a:rPr lang="en-US" smtClean="0">
                <a:solidFill>
                  <a:prstClr val="black"/>
                </a:solidFill>
              </a:rPr>
              <a:pPr/>
              <a:t>11/1/2012</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724194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indent="-171450">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66325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9660" y="233153"/>
            <a:ext cx="11375537" cy="904042"/>
          </a:xfrm>
        </p:spPr>
        <p:txBody>
          <a:bodyPr/>
          <a:lstStyle>
            <a:lvl1pPr>
              <a:defRPr sz="6528"/>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529660" y="1476622"/>
            <a:ext cx="11375537" cy="5284754"/>
          </a:xfrm>
          <a:prstGeom prst="rect">
            <a:avLst/>
          </a:prstGeom>
        </p:spPr>
        <p:txBody>
          <a:bodyPr/>
          <a:lstStyle>
            <a:lvl1pPr marL="386433" indent="-386433">
              <a:buFont typeface="Wingdings" pitchFamily="2" charset="2"/>
              <a:buChar char=""/>
              <a:defRPr sz="5440">
                <a:latin typeface="+mn-lt"/>
              </a:defRPr>
            </a:lvl1pPr>
            <a:lvl2pPr marL="703782" indent="-317350">
              <a:buFont typeface="Wingdings" pitchFamily="2" charset="2"/>
              <a:buChar char=""/>
              <a:defRPr>
                <a:latin typeface="+mn-lt"/>
              </a:defRPr>
            </a:lvl2pPr>
            <a:lvl3pPr marL="1008180" indent="-304397">
              <a:buFont typeface="Wingdings" pitchFamily="2" charset="2"/>
              <a:buChar char=""/>
              <a:tabLst/>
              <a:defRPr>
                <a:latin typeface="+mn-lt"/>
              </a:defRPr>
            </a:lvl3pPr>
            <a:lvl4pPr marL="1243493" indent="-235314">
              <a:buFont typeface="Wingdings" pitchFamily="2" charset="2"/>
              <a:buChar char=""/>
              <a:defRPr>
                <a:latin typeface="+mn-lt"/>
              </a:defRPr>
            </a:lvl4pPr>
            <a:lvl5pPr marL="1478807" indent="-235314">
              <a:buFont typeface="Wingdings" pitchFamily="2" charset="2"/>
              <a:buChar char=""/>
              <a:tabLst/>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9774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5858423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746963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89459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512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8207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rgbClr val="505050"/>
                    </a:gs>
                    <a:gs pos="100000">
                      <a:srgbClr val="505050"/>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30666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881388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2123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rgbClr val="505050"/>
                    </a:gs>
                    <a:gs pos="100000">
                      <a:srgbClr val="505050"/>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505180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rgbClr val="505050"/>
                    </a:gs>
                    <a:gs pos="100000">
                      <a:srgbClr val="505050"/>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6963382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99497355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921918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1706733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982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4592763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6378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5185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8327338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8502685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2631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994800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6613484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340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184077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4169371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0505512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422454041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910325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4571114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261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9548805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1817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7312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FFFFFF"/>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33632998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938077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7584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05405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0223946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948500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42010323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9914619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10415112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79780516"/>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87376331"/>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1270698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3401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84532262"/>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3695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122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chemeClr val="accent1"/>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24558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theme" Target="../theme/theme2.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theme" Target="../theme/theme4.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5" r:id="rId6"/>
    <p:sldLayoutId id="2147484186" r:id="rId7"/>
    <p:sldLayoutId id="2147484187" r:id="rId8"/>
    <p:sldLayoutId id="2147484191" r:id="rId9"/>
    <p:sldLayoutId id="2147484188" r:id="rId10"/>
    <p:sldLayoutId id="2147484196" r:id="rId11"/>
    <p:sldLayoutId id="2147484189" r:id="rId12"/>
    <p:sldLayoutId id="2147484217" r:id="rId13"/>
    <p:sldLayoutId id="2147484218" r:id="rId14"/>
    <p:sldLayoutId id="2147484198" r:id="rId15"/>
    <p:sldLayoutId id="2147484330" r:id="rId16"/>
    <p:sldLayoutId id="2147484331" r:id="rId17"/>
    <p:sldLayoutId id="2147484332" r:id="rId18"/>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061612350"/>
      </p:ext>
    </p:extLst>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 id="2147484302" r:id="rId12"/>
    <p:sldLayoutId id="2147484309" r:id="rId13"/>
    <p:sldLayoutId id="2147484310" r:id="rId14"/>
    <p:sldLayoutId id="2147484321" r:id="rId15"/>
    <p:sldLayoutId id="2147484311" r:id="rId16"/>
  </p:sldLayoutIdLst>
  <p:txStyles>
    <p:titleStyle>
      <a:lvl1pPr algn="l" defTabSz="914166" rtl="0" eaLnBrk="1" latinLnBrk="0" hangingPunct="1">
        <a:spcBef>
          <a:spcPct val="0"/>
        </a:spcBef>
        <a:buNone/>
        <a:defRPr sz="4800" kern="1200">
          <a:gradFill>
            <a:gsLst>
              <a:gs pos="0">
                <a:srgbClr val="505050"/>
              </a:gs>
              <a:gs pos="100000">
                <a:srgbClr val="505050"/>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rgbClr val="505050"/>
              </a:gs>
              <a:gs pos="100000">
                <a:srgbClr val="505050"/>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rgbClr val="505050"/>
              </a:gs>
              <a:gs pos="100000">
                <a:srgbClr val="505050"/>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rgbClr val="505050"/>
              </a:gs>
              <a:gs pos="100000">
                <a:srgbClr val="505050"/>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rgbClr val="505050"/>
              </a:gs>
              <a:gs pos="100000">
                <a:srgbClr val="505050"/>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rgbClr val="505050"/>
              </a:gs>
              <a:gs pos="100000">
                <a:srgbClr val="505050"/>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764641861"/>
      </p:ext>
    </p:extLst>
  </p:cSld>
  <p:clrMap bg1="dk1" tx1="lt1" bg2="dk2" tx2="lt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328" r:id="rId5"/>
    <p:sldLayoutId id="2147484320" r:id="rId6"/>
    <p:sldLayoutId id="2147484273" r:id="rId7"/>
    <p:sldLayoutId id="2147484274" r:id="rId8"/>
    <p:sldLayoutId id="2147484275" r:id="rId9"/>
    <p:sldLayoutId id="2147484276" r:id="rId10"/>
    <p:sldLayoutId id="2147484277" r:id="rId11"/>
    <p:sldLayoutId id="2147484278" r:id="rId12"/>
    <p:sldLayoutId id="2147484279" r:id="rId13"/>
    <p:sldLayoutId id="2147484280" r:id="rId14"/>
    <p:sldLayoutId id="2147484287" r:id="rId15"/>
    <p:sldLayoutId id="2147484288" r:id="rId16"/>
    <p:sldLayoutId id="2147484289" r:id="rId17"/>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6111433"/>
      </p:ext>
    </p:extLst>
  </p:cSld>
  <p:clrMap bg1="dk1" tx1="lt1" bg2="dk2" tx2="lt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329" r:id="rId5"/>
    <p:sldLayoutId id="2147484251" r:id="rId6"/>
    <p:sldLayoutId id="2147484252" r:id="rId7"/>
    <p:sldLayoutId id="2147484253" r:id="rId8"/>
    <p:sldLayoutId id="2147484254" r:id="rId9"/>
    <p:sldLayoutId id="2147484255" r:id="rId10"/>
    <p:sldLayoutId id="2147484256" r:id="rId11"/>
    <p:sldLayoutId id="2147484257" r:id="rId12"/>
    <p:sldLayoutId id="2147484258" r:id="rId13"/>
    <p:sldLayoutId id="2147484265" r:id="rId14"/>
    <p:sldLayoutId id="2147484266" r:id="rId15"/>
    <p:sldLayoutId id="2147484267"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hyperlink" Target="http://design.windows.com/" TargetMode="External"/><Relationship Id="rId2" Type="http://schemas.openxmlformats.org/officeDocument/2006/relationships/hyperlink" Target="http://msdn.microsoft.com/en-US/windows/apps/br229512" TargetMode="External"/><Relationship Id="rId1" Type="http://schemas.openxmlformats.org/officeDocument/2006/relationships/slideLayout" Target="../slideLayouts/slideLayout7.xml"/><Relationship Id="rId6" Type="http://schemas.openxmlformats.org/officeDocument/2006/relationships/hyperlink" Target="http://aka.ms/BuildSessions" TargetMode="External"/><Relationship Id="rId5" Type="http://schemas.openxmlformats.org/officeDocument/2006/relationships/hyperlink" Target="http://channel9.msdn.com/Windows" TargetMode="External"/><Relationship Id="rId4" Type="http://schemas.openxmlformats.org/officeDocument/2006/relationships/hyperlink" Target="http://code.msdn.microsoft.com/windowsapps/Windows-8-Modern-Style-App-Samples"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Touchscreen and stylus and mouse, oh my!</a:t>
            </a:r>
          </a:p>
        </p:txBody>
      </p:sp>
      <p:sp>
        <p:nvSpPr>
          <p:cNvPr id="3" name="Subtitle 2"/>
          <p:cNvSpPr>
            <a:spLocks noGrp="1"/>
          </p:cNvSpPr>
          <p:nvPr>
            <p:ph type="subTitle" idx="1"/>
          </p:nvPr>
        </p:nvSpPr>
        <p:spPr/>
        <p:txBody>
          <a:bodyPr/>
          <a:lstStyle/>
          <a:p>
            <a:r>
              <a:rPr lang="en-US" dirty="0" smtClean="0"/>
              <a:t>Jeff Burtoft</a:t>
            </a:r>
          </a:p>
          <a:p>
            <a:r>
              <a:rPr lang="en-US" dirty="0" smtClean="0"/>
              <a:t>HTML5 Evangelist, Windows Evangelism</a:t>
            </a:r>
          </a:p>
          <a:p>
            <a:r>
              <a:rPr lang="en-US" dirty="0" smtClean="0"/>
              <a:t>@</a:t>
            </a:r>
            <a:r>
              <a:rPr lang="en-US" dirty="0" err="1" smtClean="0"/>
              <a:t>boyofgreen</a:t>
            </a:r>
            <a:endParaRPr lang="en-US" dirty="0" smtClean="0"/>
          </a:p>
          <a:p>
            <a:r>
              <a:rPr lang="en-US" dirty="0" smtClean="0"/>
              <a:t>3-140</a:t>
            </a:r>
            <a:endParaRPr lang="en-US" dirty="0"/>
          </a:p>
        </p:txBody>
      </p:sp>
    </p:spTree>
    <p:extLst>
      <p:ext uri="{BB962C8B-B14F-4D97-AF65-F5344CB8AC3E}">
        <p14:creationId xmlns:p14="http://schemas.microsoft.com/office/powerpoint/2010/main" val="26154041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6065837" y="296864"/>
            <a:ext cx="6096004" cy="6476998"/>
          </a:xfrm>
        </p:spPr>
        <p:txBody>
          <a:bodyPr/>
          <a:lstStyle/>
          <a:p>
            <a:pPr marL="514350" indent="-514350">
              <a:buFont typeface="Arial" panose="020B0604020202020204" pitchFamily="34" charset="0"/>
              <a:buChar char="•"/>
            </a:pPr>
            <a:r>
              <a:rPr lang="en-US" sz="3200" dirty="0"/>
              <a:t>Static gesture events </a:t>
            </a:r>
          </a:p>
          <a:p>
            <a:pPr marL="971432" lvl="2" indent="-514350"/>
            <a:r>
              <a:rPr lang="en-US" sz="3200" dirty="0" smtClean="0"/>
              <a:t>Tapped </a:t>
            </a:r>
          </a:p>
          <a:p>
            <a:pPr marL="971432" lvl="2" indent="-514350"/>
            <a:r>
              <a:rPr lang="en-US" sz="3200" dirty="0" err="1" smtClean="0"/>
              <a:t>DoubleTapped</a:t>
            </a:r>
            <a:endParaRPr lang="en-US" sz="3200" dirty="0" smtClean="0"/>
          </a:p>
          <a:p>
            <a:pPr marL="971432" lvl="2" indent="-514350"/>
            <a:r>
              <a:rPr lang="en-US" sz="3200" dirty="0" err="1" smtClean="0"/>
              <a:t>RightTapped</a:t>
            </a:r>
            <a:endParaRPr lang="en-US" sz="3200" dirty="0" smtClean="0"/>
          </a:p>
          <a:p>
            <a:pPr marL="971432" lvl="2" indent="-514350"/>
            <a:r>
              <a:rPr lang="en-US" sz="3200" dirty="0" smtClean="0"/>
              <a:t>Holding </a:t>
            </a:r>
            <a:endParaRPr lang="en-US" sz="3200" dirty="0"/>
          </a:p>
          <a:p>
            <a:r>
              <a:rPr lang="en-US" sz="3200" dirty="0" smtClean="0"/>
              <a:t>Manipulation </a:t>
            </a:r>
            <a:r>
              <a:rPr lang="en-US" sz="3200" dirty="0"/>
              <a:t>gesture events: For multi-touch interactions such as pinching, and interactions that use </a:t>
            </a:r>
            <a:r>
              <a:rPr lang="en-US" sz="3200" dirty="0" smtClean="0"/>
              <a:t>inertia, </a:t>
            </a:r>
            <a:r>
              <a:rPr lang="en-US" sz="3200" dirty="0"/>
              <a:t>you use the manipulation </a:t>
            </a:r>
            <a:r>
              <a:rPr lang="en-US" sz="3200" dirty="0" smtClean="0"/>
              <a:t>events.</a:t>
            </a:r>
            <a:endParaRPr lang="en-US" sz="3200" dirty="0"/>
          </a:p>
        </p:txBody>
      </p:sp>
      <p:sp>
        <p:nvSpPr>
          <p:cNvPr id="3" name="Title 2"/>
          <p:cNvSpPr>
            <a:spLocks noGrp="1"/>
          </p:cNvSpPr>
          <p:nvPr>
            <p:ph type="ctrTitle"/>
          </p:nvPr>
        </p:nvSpPr>
        <p:spPr/>
        <p:txBody>
          <a:bodyPr/>
          <a:lstStyle/>
          <a:p>
            <a:r>
              <a:rPr lang="en-US" sz="3200" dirty="0"/>
              <a:t>Gestures range from simple interactions like </a:t>
            </a:r>
            <a:r>
              <a:rPr lang="en-US" sz="3200" dirty="0" smtClean="0"/>
              <a:t>tapping, </a:t>
            </a:r>
            <a:r>
              <a:rPr lang="en-US" sz="3200" dirty="0"/>
              <a:t>to more complicated manipulations like zooming, panning, and </a:t>
            </a:r>
            <a:r>
              <a:rPr lang="en-US" sz="3200" dirty="0" smtClean="0"/>
              <a:t>rotating.</a:t>
            </a:r>
            <a:endParaRPr lang="en-US" sz="3200" dirty="0"/>
          </a:p>
        </p:txBody>
      </p:sp>
      <p:sp>
        <p:nvSpPr>
          <p:cNvPr id="19" name="Text Placeholder 18"/>
          <p:cNvSpPr>
            <a:spLocks noGrp="1"/>
          </p:cNvSpPr>
          <p:nvPr>
            <p:ph type="body" sz="quarter" idx="16"/>
          </p:nvPr>
        </p:nvSpPr>
        <p:spPr/>
        <p:txBody>
          <a:bodyPr/>
          <a:lstStyle/>
          <a:p>
            <a:r>
              <a:rPr lang="en-US" dirty="0" smtClean="0"/>
              <a:t>Gesture – XAML</a:t>
            </a:r>
            <a:endParaRPr lang="en-US" dirty="0"/>
          </a:p>
        </p:txBody>
      </p:sp>
    </p:spTree>
    <p:extLst>
      <p:ext uri="{BB962C8B-B14F-4D97-AF65-F5344CB8AC3E}">
        <p14:creationId xmlns:p14="http://schemas.microsoft.com/office/powerpoint/2010/main" val="11535440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p:txBody>
          <a:bodyPr/>
          <a:lstStyle/>
          <a:p>
            <a:r>
              <a:rPr lang="en-US" dirty="0"/>
              <a:t>Windows 8 touch language</a:t>
            </a:r>
          </a:p>
        </p:txBody>
      </p:sp>
      <p:pic>
        <p:nvPicPr>
          <p:cNvPr id="8" name="Picture 2" descr="\\windesign\Modern\Touch\presentation\Build\images\Final_AllGestures_v02.pn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526040" y="1164829"/>
            <a:ext cx="11177710" cy="55542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35328" y="3504021"/>
            <a:ext cx="2476009" cy="276999"/>
          </a:xfrm>
          <a:prstGeom prst="rect">
            <a:avLst/>
          </a:prstGeom>
          <a:noFill/>
        </p:spPr>
        <p:txBody>
          <a:bodyPr wrap="square" lIns="0" tIns="0" rIns="0" bIns="0" rtlCol="0">
            <a:spAutoFit/>
          </a:bodyPr>
          <a:lstStyle/>
          <a:p>
            <a:pPr defTabSz="914363"/>
            <a:r>
              <a:rPr lang="en-US" b="1" dirty="0">
                <a:solidFill>
                  <a:srgbClr val="232323">
                    <a:lumMod val="90000"/>
                    <a:lumOff val="10000"/>
                  </a:srgbClr>
                </a:solidFill>
                <a:ea typeface="Segoe UI" pitchFamily="34" charset="0"/>
                <a:cs typeface="Segoe UI" pitchFamily="34" charset="0"/>
              </a:rPr>
              <a:t>Press and hold </a:t>
            </a:r>
            <a:r>
              <a:rPr lang="en-US" dirty="0">
                <a:solidFill>
                  <a:srgbClr val="232323">
                    <a:lumMod val="90000"/>
                    <a:lumOff val="10000"/>
                  </a:srgbClr>
                </a:solidFill>
                <a:ea typeface="Segoe UI" pitchFamily="34" charset="0"/>
                <a:cs typeface="Segoe UI" pitchFamily="34" charset="0"/>
              </a:rPr>
              <a:t>to learn</a:t>
            </a:r>
          </a:p>
        </p:txBody>
      </p:sp>
      <p:sp>
        <p:nvSpPr>
          <p:cNvPr id="10" name="TextBox 9"/>
          <p:cNvSpPr txBox="1"/>
          <p:nvPr/>
        </p:nvSpPr>
        <p:spPr>
          <a:xfrm>
            <a:off x="9060863" y="3502688"/>
            <a:ext cx="2529453" cy="276999"/>
          </a:xfrm>
          <a:prstGeom prst="rect">
            <a:avLst/>
          </a:prstGeom>
          <a:noFill/>
        </p:spPr>
        <p:txBody>
          <a:bodyPr wrap="square" lIns="0" tIns="0" rIns="0" bIns="0" rtlCol="0">
            <a:spAutoFit/>
          </a:bodyPr>
          <a:lstStyle/>
          <a:p>
            <a:pPr defTabSz="914363"/>
            <a:r>
              <a:rPr lang="en-US" b="1" dirty="0">
                <a:solidFill>
                  <a:srgbClr val="585858"/>
                </a:solidFill>
                <a:ea typeface="Segoe UI" pitchFamily="34" charset="0"/>
                <a:cs typeface="Segoe UI" pitchFamily="34" charset="0"/>
              </a:rPr>
              <a:t>Swipe</a:t>
            </a:r>
            <a:r>
              <a:rPr lang="en-US" dirty="0">
                <a:solidFill>
                  <a:srgbClr val="585858"/>
                </a:solidFill>
                <a:ea typeface="Segoe UI" pitchFamily="34" charset="0"/>
                <a:cs typeface="Segoe UI" pitchFamily="34" charset="0"/>
              </a:rPr>
              <a:t> </a:t>
            </a:r>
            <a:r>
              <a:rPr lang="en-US" dirty="0">
                <a:solidFill>
                  <a:srgbClr val="232323">
                    <a:lumMod val="90000"/>
                    <a:lumOff val="10000"/>
                  </a:srgbClr>
                </a:solidFill>
                <a:ea typeface="Segoe UI" pitchFamily="34" charset="0"/>
                <a:cs typeface="Segoe UI" pitchFamily="34" charset="0"/>
              </a:rPr>
              <a:t>to select</a:t>
            </a:r>
          </a:p>
        </p:txBody>
      </p:sp>
      <p:sp>
        <p:nvSpPr>
          <p:cNvPr id="11" name="TextBox 10"/>
          <p:cNvSpPr txBox="1"/>
          <p:nvPr/>
        </p:nvSpPr>
        <p:spPr>
          <a:xfrm>
            <a:off x="6220013" y="3503240"/>
            <a:ext cx="2496472" cy="276448"/>
          </a:xfrm>
          <a:prstGeom prst="rect">
            <a:avLst/>
          </a:prstGeom>
          <a:noFill/>
        </p:spPr>
        <p:txBody>
          <a:bodyPr wrap="square" lIns="0" tIns="0" rIns="0" bIns="0" rtlCol="0">
            <a:spAutoFit/>
          </a:bodyPr>
          <a:lstStyle/>
          <a:p>
            <a:pPr defTabSz="914363"/>
            <a:r>
              <a:rPr lang="en-US" b="1" dirty="0">
                <a:solidFill>
                  <a:srgbClr val="232323">
                    <a:lumMod val="90000"/>
                    <a:lumOff val="10000"/>
                  </a:srgbClr>
                </a:solidFill>
                <a:ea typeface="Segoe UI" pitchFamily="34" charset="0"/>
                <a:cs typeface="Segoe UI" pitchFamily="34" charset="0"/>
              </a:rPr>
              <a:t>Slide </a:t>
            </a:r>
            <a:r>
              <a:rPr lang="en-US" dirty="0">
                <a:solidFill>
                  <a:srgbClr val="232323">
                    <a:lumMod val="90000"/>
                    <a:lumOff val="10000"/>
                  </a:srgbClr>
                </a:solidFill>
                <a:ea typeface="Segoe UI" pitchFamily="34" charset="0"/>
                <a:cs typeface="Segoe UI" pitchFamily="34" charset="0"/>
              </a:rPr>
              <a:t>to drag</a:t>
            </a:r>
          </a:p>
        </p:txBody>
      </p:sp>
      <p:sp>
        <p:nvSpPr>
          <p:cNvPr id="12" name="TextBox 11"/>
          <p:cNvSpPr txBox="1"/>
          <p:nvPr/>
        </p:nvSpPr>
        <p:spPr>
          <a:xfrm>
            <a:off x="3453737" y="3504020"/>
            <a:ext cx="2754401" cy="277000"/>
          </a:xfrm>
          <a:prstGeom prst="rect">
            <a:avLst/>
          </a:prstGeom>
          <a:noFill/>
        </p:spPr>
        <p:txBody>
          <a:bodyPr wrap="square" lIns="0" tIns="0" rIns="0" bIns="0" rtlCol="0">
            <a:spAutoFit/>
          </a:bodyPr>
          <a:lstStyle/>
          <a:p>
            <a:pPr defTabSz="914363"/>
            <a:r>
              <a:rPr lang="en-US" b="1" dirty="0">
                <a:solidFill>
                  <a:srgbClr val="585858"/>
                </a:solidFill>
                <a:ea typeface="Segoe UI" pitchFamily="34" charset="0"/>
                <a:cs typeface="Segoe UI" pitchFamily="34" charset="0"/>
              </a:rPr>
              <a:t>Tap </a:t>
            </a:r>
            <a:r>
              <a:rPr lang="en-US" dirty="0">
                <a:solidFill>
                  <a:srgbClr val="232323">
                    <a:lumMod val="90000"/>
                    <a:lumOff val="10000"/>
                  </a:srgbClr>
                </a:solidFill>
                <a:ea typeface="Segoe UI" pitchFamily="34" charset="0"/>
                <a:cs typeface="Segoe UI" pitchFamily="34" charset="0"/>
              </a:rPr>
              <a:t>for primary action</a:t>
            </a:r>
          </a:p>
        </p:txBody>
      </p:sp>
      <p:sp>
        <p:nvSpPr>
          <p:cNvPr id="13" name="TextBox 12"/>
          <p:cNvSpPr txBox="1"/>
          <p:nvPr/>
        </p:nvSpPr>
        <p:spPr>
          <a:xfrm>
            <a:off x="2078181" y="6312696"/>
            <a:ext cx="2576946" cy="276999"/>
          </a:xfrm>
          <a:prstGeom prst="rect">
            <a:avLst/>
          </a:prstGeom>
          <a:noFill/>
        </p:spPr>
        <p:txBody>
          <a:bodyPr wrap="square" lIns="0" tIns="0" rIns="0" bIns="0" rtlCol="0">
            <a:spAutoFit/>
          </a:bodyPr>
          <a:lstStyle/>
          <a:p>
            <a:pPr defTabSz="914363"/>
            <a:r>
              <a:rPr lang="en-US" b="1" dirty="0">
                <a:solidFill>
                  <a:srgbClr val="232323">
                    <a:lumMod val="90000"/>
                    <a:lumOff val="10000"/>
                  </a:srgbClr>
                </a:solidFill>
                <a:ea typeface="Segoe UI" pitchFamily="34" charset="0"/>
                <a:cs typeface="Segoe UI" pitchFamily="34" charset="0"/>
              </a:rPr>
              <a:t>Pinch</a:t>
            </a:r>
            <a:r>
              <a:rPr lang="en-US" dirty="0">
                <a:solidFill>
                  <a:srgbClr val="232323">
                    <a:lumMod val="90000"/>
                    <a:lumOff val="10000"/>
                  </a:srgbClr>
                </a:solidFill>
                <a:ea typeface="Segoe UI" pitchFamily="34" charset="0"/>
                <a:cs typeface="Segoe UI" pitchFamily="34" charset="0"/>
              </a:rPr>
              <a:t> to zoom</a:t>
            </a:r>
          </a:p>
        </p:txBody>
      </p:sp>
      <p:sp>
        <p:nvSpPr>
          <p:cNvPr id="14" name="TextBox 13"/>
          <p:cNvSpPr txBox="1"/>
          <p:nvPr/>
        </p:nvSpPr>
        <p:spPr>
          <a:xfrm>
            <a:off x="7659574" y="6306663"/>
            <a:ext cx="2746481" cy="276999"/>
          </a:xfrm>
          <a:prstGeom prst="rect">
            <a:avLst/>
          </a:prstGeom>
          <a:noFill/>
        </p:spPr>
        <p:txBody>
          <a:bodyPr wrap="square" lIns="0" tIns="0" rIns="0" bIns="0" rtlCol="0">
            <a:spAutoFit/>
          </a:bodyPr>
          <a:lstStyle/>
          <a:p>
            <a:pPr defTabSz="914363"/>
            <a:r>
              <a:rPr lang="en-US" b="1" dirty="0">
                <a:solidFill>
                  <a:srgbClr val="232323">
                    <a:lumMod val="90000"/>
                    <a:lumOff val="10000"/>
                  </a:srgbClr>
                </a:solidFill>
                <a:ea typeface="Segoe UI" pitchFamily="34" charset="0"/>
                <a:cs typeface="Segoe UI" pitchFamily="34" charset="0"/>
              </a:rPr>
              <a:t>Rotate</a:t>
            </a:r>
            <a:r>
              <a:rPr lang="en-US" dirty="0">
                <a:solidFill>
                  <a:srgbClr val="232323">
                    <a:lumMod val="90000"/>
                    <a:lumOff val="10000"/>
                  </a:srgbClr>
                </a:solidFill>
                <a:ea typeface="Segoe UI" pitchFamily="34" charset="0"/>
                <a:cs typeface="Segoe UI" pitchFamily="34" charset="0"/>
              </a:rPr>
              <a:t> to rotate</a:t>
            </a:r>
          </a:p>
        </p:txBody>
      </p:sp>
      <p:sp>
        <p:nvSpPr>
          <p:cNvPr id="15" name="Rectangle 14"/>
          <p:cNvSpPr/>
          <p:nvPr/>
        </p:nvSpPr>
        <p:spPr bwMode="auto">
          <a:xfrm>
            <a:off x="4963885" y="3942608"/>
            <a:ext cx="2504364" cy="2265495"/>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6" name="TextBox 15"/>
          <p:cNvSpPr txBox="1"/>
          <p:nvPr/>
        </p:nvSpPr>
        <p:spPr>
          <a:xfrm>
            <a:off x="4876793" y="6029664"/>
            <a:ext cx="2633022" cy="553998"/>
          </a:xfrm>
          <a:prstGeom prst="rect">
            <a:avLst/>
          </a:prstGeom>
          <a:noFill/>
        </p:spPr>
        <p:txBody>
          <a:bodyPr wrap="square" lIns="0" tIns="0" rIns="0" bIns="0" rtlCol="0">
            <a:spAutoFit/>
          </a:bodyPr>
          <a:lstStyle/>
          <a:p>
            <a:pPr defTabSz="914363"/>
            <a:r>
              <a:rPr lang="en-US" b="1" dirty="0">
                <a:solidFill>
                  <a:srgbClr val="585858"/>
                </a:solidFill>
                <a:ea typeface="Segoe UI" pitchFamily="34" charset="0"/>
                <a:cs typeface="Segoe UI" pitchFamily="34" charset="0"/>
              </a:rPr>
              <a:t>Swipe from edge </a:t>
            </a:r>
            <a:r>
              <a:rPr lang="en-US" dirty="0">
                <a:solidFill>
                  <a:srgbClr val="232323">
                    <a:lumMod val="90000"/>
                    <a:lumOff val="10000"/>
                  </a:srgbClr>
                </a:solidFill>
                <a:ea typeface="Segoe UI" pitchFamily="34" charset="0"/>
                <a:cs typeface="Segoe UI" pitchFamily="34" charset="0"/>
              </a:rPr>
              <a:t>for</a:t>
            </a:r>
          </a:p>
          <a:p>
            <a:pPr defTabSz="914363"/>
            <a:r>
              <a:rPr lang="en-US" dirty="0">
                <a:solidFill>
                  <a:srgbClr val="232323">
                    <a:lumMod val="90000"/>
                    <a:lumOff val="10000"/>
                  </a:srgbClr>
                </a:solidFill>
                <a:ea typeface="Segoe UI" pitchFamily="34" charset="0"/>
                <a:cs typeface="Segoe UI" pitchFamily="34" charset="0"/>
              </a:rPr>
              <a:t>app and system UI</a:t>
            </a:r>
          </a:p>
        </p:txBody>
      </p:sp>
    </p:spTree>
    <p:extLst>
      <p:ext uri="{BB962C8B-B14F-4D97-AF65-F5344CB8AC3E}">
        <p14:creationId xmlns:p14="http://schemas.microsoft.com/office/powerpoint/2010/main" val="23412677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Changes to </a:t>
            </a:r>
            <a:r>
              <a:rPr lang="en-US" dirty="0" smtClean="0"/>
              <a:t>gesture </a:t>
            </a:r>
            <a:r>
              <a:rPr lang="en-US" dirty="0"/>
              <a:t>m</a:t>
            </a:r>
            <a:r>
              <a:rPr lang="en-US" dirty="0" smtClean="0"/>
              <a:t>odel</a:t>
            </a:r>
            <a:r>
              <a:rPr lang="en-US" dirty="0"/>
              <a:t/>
            </a:r>
            <a:br>
              <a:rPr lang="en-US" dirty="0"/>
            </a:br>
            <a:endParaRPr lang="en-US" dirty="0"/>
          </a:p>
        </p:txBody>
      </p:sp>
      <p:sp>
        <p:nvSpPr>
          <p:cNvPr id="4" name="Text Placeholder 3"/>
          <p:cNvSpPr>
            <a:spLocks noGrp="1"/>
          </p:cNvSpPr>
          <p:nvPr>
            <p:ph type="body" sz="quarter" idx="10"/>
          </p:nvPr>
        </p:nvSpPr>
        <p:spPr/>
        <p:txBody>
          <a:bodyPr/>
          <a:lstStyle/>
          <a:p>
            <a:r>
              <a:rPr lang="en-US" sz="2800" dirty="0"/>
              <a:t>M</a:t>
            </a:r>
            <a:r>
              <a:rPr lang="en-US" sz="2800" dirty="0" smtClean="0"/>
              <a:t>ultiple </a:t>
            </a:r>
            <a:r>
              <a:rPr lang="en-US" sz="2800" dirty="0"/>
              <a:t>concurrent </a:t>
            </a:r>
            <a:r>
              <a:rPr lang="en-US" sz="2800" dirty="0" smtClean="0"/>
              <a:t>gestures: create </a:t>
            </a:r>
            <a:r>
              <a:rPr lang="en-US" sz="2800" dirty="0"/>
              <a:t>a multi-gesture UX (for example, a multi-slider control, such as an audio equalizer). </a:t>
            </a:r>
            <a:endParaRPr lang="en-US" sz="2800" dirty="0" smtClean="0"/>
          </a:p>
          <a:p>
            <a:endParaRPr lang="en-US" sz="2800" dirty="0"/>
          </a:p>
          <a:p>
            <a:r>
              <a:rPr lang="en-US" sz="2800" dirty="0"/>
              <a:t>E</a:t>
            </a:r>
            <a:r>
              <a:rPr lang="en-US" sz="2800" dirty="0" smtClean="0"/>
              <a:t>xplicit </a:t>
            </a:r>
            <a:r>
              <a:rPr lang="en-US" sz="2800" dirty="0"/>
              <a:t>control over what elements are targeted by gestures, and over which active touch contacts feed into each gesture. </a:t>
            </a:r>
            <a:endParaRPr lang="en-US" sz="2800" dirty="0" smtClean="0"/>
          </a:p>
          <a:p>
            <a:endParaRPr lang="en-US" sz="2800" dirty="0" smtClean="0"/>
          </a:p>
          <a:p>
            <a:r>
              <a:rPr lang="en-US" sz="2800" dirty="0"/>
              <a:t>H</a:t>
            </a:r>
            <a:r>
              <a:rPr lang="en-US" sz="2800" dirty="0" smtClean="0"/>
              <a:t>andle touch and gesture events independently of each other</a:t>
            </a:r>
          </a:p>
          <a:p>
            <a:endParaRPr lang="en-US" sz="2800" dirty="0" smtClean="0"/>
          </a:p>
          <a:p>
            <a:r>
              <a:rPr lang="en-US" sz="2800" dirty="0"/>
              <a:t>E</a:t>
            </a:r>
            <a:r>
              <a:rPr lang="en-US" sz="2800" dirty="0" smtClean="0"/>
              <a:t>vent returns transformation data in a form that allows you to easily consume it to manipulate content in response to gestures</a:t>
            </a:r>
            <a:endParaRPr lang="en-US" sz="2800" dirty="0"/>
          </a:p>
        </p:txBody>
      </p:sp>
    </p:spTree>
    <p:extLst>
      <p:ext uri="{BB962C8B-B14F-4D97-AF65-F5344CB8AC3E}">
        <p14:creationId xmlns:p14="http://schemas.microsoft.com/office/powerpoint/2010/main" val="34366118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6065837" y="3040063"/>
            <a:ext cx="6096004" cy="914400"/>
          </a:xfrm>
        </p:spPr>
        <p:txBody>
          <a:bodyPr/>
          <a:lstStyle/>
          <a:p>
            <a:pPr marL="514350" indent="-514350">
              <a:buFont typeface="Arial" panose="020B0604020202020204" pitchFamily="34" charset="0"/>
              <a:buChar char="•"/>
            </a:pPr>
            <a:r>
              <a:rPr lang="en-US" sz="3200" dirty="0" err="1" smtClean="0"/>
              <a:t>PointerPressed</a:t>
            </a:r>
            <a:endParaRPr lang="en-US" sz="3200" dirty="0" smtClean="0"/>
          </a:p>
          <a:p>
            <a:pPr marL="514350" indent="-514350">
              <a:buFont typeface="Arial" panose="020B0604020202020204" pitchFamily="34" charset="0"/>
              <a:buChar char="•"/>
            </a:pPr>
            <a:r>
              <a:rPr lang="en-US" sz="3200" dirty="0" err="1" smtClean="0"/>
              <a:t>PointerReleased</a:t>
            </a:r>
            <a:endParaRPr lang="en-US" sz="3200" dirty="0" smtClean="0"/>
          </a:p>
          <a:p>
            <a:pPr marL="514350" indent="-514350">
              <a:buFont typeface="Arial" panose="020B0604020202020204" pitchFamily="34" charset="0"/>
              <a:buChar char="•"/>
            </a:pPr>
            <a:r>
              <a:rPr lang="en-US" sz="3200" dirty="0" err="1" smtClean="0"/>
              <a:t>PointerMoved</a:t>
            </a:r>
            <a:endParaRPr lang="en-US" sz="3200" dirty="0" smtClean="0"/>
          </a:p>
          <a:p>
            <a:pPr marL="514350" indent="-514350">
              <a:buFont typeface="Arial" panose="020B0604020202020204" pitchFamily="34" charset="0"/>
              <a:buChar char="•"/>
            </a:pPr>
            <a:r>
              <a:rPr lang="en-US" sz="3200" dirty="0" err="1" smtClean="0"/>
              <a:t>PointerExited</a:t>
            </a:r>
            <a:endParaRPr lang="en-US" sz="3200" dirty="0" smtClean="0"/>
          </a:p>
          <a:p>
            <a:pPr marL="514350" indent="-514350">
              <a:buFont typeface="Arial" panose="020B0604020202020204" pitchFamily="34" charset="0"/>
              <a:buChar char="•"/>
            </a:pPr>
            <a:r>
              <a:rPr lang="en-US" sz="3200" dirty="0" err="1" smtClean="0"/>
              <a:t>PointerEntered</a:t>
            </a:r>
            <a:endParaRPr lang="en-US" sz="3200" dirty="0" smtClean="0"/>
          </a:p>
          <a:p>
            <a:pPr marL="514350" indent="-514350">
              <a:buFont typeface="Arial" panose="020B0604020202020204" pitchFamily="34" charset="0"/>
              <a:buChar char="•"/>
            </a:pPr>
            <a:r>
              <a:rPr lang="en-US" sz="3200" dirty="0" err="1" smtClean="0"/>
              <a:t>PointerCanceled</a:t>
            </a:r>
            <a:endParaRPr lang="en-US" sz="3200" dirty="0" smtClean="0"/>
          </a:p>
        </p:txBody>
      </p:sp>
      <p:sp>
        <p:nvSpPr>
          <p:cNvPr id="3" name="Title 2"/>
          <p:cNvSpPr>
            <a:spLocks noGrp="1"/>
          </p:cNvSpPr>
          <p:nvPr>
            <p:ph type="ctrTitle"/>
          </p:nvPr>
        </p:nvSpPr>
        <p:spPr/>
        <p:txBody>
          <a:bodyPr/>
          <a:lstStyle/>
          <a:p>
            <a:r>
              <a:rPr lang="en-US" sz="3600" dirty="0"/>
              <a:t>Pointer events provide a unified and streamlined way to get mouse, touch, and pen data.</a:t>
            </a:r>
          </a:p>
        </p:txBody>
      </p:sp>
      <p:sp>
        <p:nvSpPr>
          <p:cNvPr id="19" name="Text Placeholder 18"/>
          <p:cNvSpPr>
            <a:spLocks noGrp="1"/>
          </p:cNvSpPr>
          <p:nvPr>
            <p:ph type="body" sz="quarter" idx="16"/>
          </p:nvPr>
        </p:nvSpPr>
        <p:spPr/>
        <p:txBody>
          <a:bodyPr/>
          <a:lstStyle/>
          <a:p>
            <a:r>
              <a:rPr lang="en-US" dirty="0" smtClean="0"/>
              <a:t>Pointer – XAML</a:t>
            </a:r>
            <a:endParaRPr lang="en-US" dirty="0"/>
          </a:p>
          <a:p>
            <a:endParaRPr lang="en-US" dirty="0"/>
          </a:p>
        </p:txBody>
      </p:sp>
    </p:spTree>
    <p:extLst>
      <p:ext uri="{BB962C8B-B14F-4D97-AF65-F5344CB8AC3E}">
        <p14:creationId xmlns:p14="http://schemas.microsoft.com/office/powerpoint/2010/main" val="3303507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6065837" y="3040063"/>
            <a:ext cx="6096004" cy="914400"/>
          </a:xfrm>
        </p:spPr>
        <p:txBody>
          <a:bodyPr/>
          <a:lstStyle/>
          <a:p>
            <a:pPr marL="514350" indent="-514350">
              <a:buFont typeface="Arial" panose="020B0604020202020204" pitchFamily="34" charset="0"/>
              <a:buChar char="•"/>
            </a:pPr>
            <a:r>
              <a:rPr lang="en-US" sz="3200" dirty="0" err="1" smtClean="0"/>
              <a:t>MSPointerDown</a:t>
            </a:r>
            <a:endParaRPr lang="en-US" sz="3200" dirty="0" smtClean="0"/>
          </a:p>
          <a:p>
            <a:pPr marL="514350" indent="-514350">
              <a:buFont typeface="Arial" panose="020B0604020202020204" pitchFamily="34" charset="0"/>
              <a:buChar char="•"/>
            </a:pPr>
            <a:r>
              <a:rPr lang="en-US" sz="3200" dirty="0" err="1" smtClean="0"/>
              <a:t>MSPointerMove</a:t>
            </a:r>
            <a:endParaRPr lang="en-US" sz="3200" dirty="0" smtClean="0"/>
          </a:p>
          <a:p>
            <a:pPr marL="514350" indent="-514350">
              <a:buFont typeface="Arial" panose="020B0604020202020204" pitchFamily="34" charset="0"/>
              <a:buChar char="•"/>
            </a:pPr>
            <a:r>
              <a:rPr lang="en-US" sz="3200" dirty="0" err="1" smtClean="0"/>
              <a:t>MSPointerUp</a:t>
            </a:r>
            <a:endParaRPr lang="en-US" sz="3200" dirty="0" smtClean="0"/>
          </a:p>
          <a:p>
            <a:pPr marL="514350" indent="-514350">
              <a:buFont typeface="Arial" panose="020B0604020202020204" pitchFamily="34" charset="0"/>
              <a:buChar char="•"/>
            </a:pPr>
            <a:r>
              <a:rPr lang="en-US" sz="3200" dirty="0" err="1" smtClean="0"/>
              <a:t>MSPointerOver</a:t>
            </a:r>
            <a:endParaRPr lang="en-US" sz="3200" dirty="0" smtClean="0"/>
          </a:p>
          <a:p>
            <a:pPr marL="514350" indent="-514350">
              <a:buFont typeface="Arial" panose="020B0604020202020204" pitchFamily="34" charset="0"/>
              <a:buChar char="•"/>
            </a:pPr>
            <a:r>
              <a:rPr lang="en-US" sz="3200" dirty="0" err="1" smtClean="0"/>
              <a:t>MSPointerOut</a:t>
            </a:r>
            <a:endParaRPr lang="en-US" sz="3200" dirty="0" smtClean="0"/>
          </a:p>
          <a:p>
            <a:pPr marL="514350" indent="-514350">
              <a:buFont typeface="Arial" panose="020B0604020202020204" pitchFamily="34" charset="0"/>
              <a:buChar char="•"/>
            </a:pPr>
            <a:r>
              <a:rPr lang="en-US" sz="3200" dirty="0" err="1" smtClean="0"/>
              <a:t>MSPointerCancel</a:t>
            </a:r>
            <a:endParaRPr lang="en-US" sz="3200" dirty="0" smtClean="0"/>
          </a:p>
          <a:p>
            <a:pPr marL="514350" indent="-514350">
              <a:buFont typeface="Arial" panose="020B0604020202020204" pitchFamily="34" charset="0"/>
              <a:buChar char="•"/>
            </a:pPr>
            <a:r>
              <a:rPr lang="en-US" sz="3200" dirty="0" err="1" smtClean="0"/>
              <a:t>MSPointerHover</a:t>
            </a:r>
            <a:endParaRPr lang="en-US" sz="3200" dirty="0"/>
          </a:p>
        </p:txBody>
      </p:sp>
      <p:sp>
        <p:nvSpPr>
          <p:cNvPr id="3" name="Title 2"/>
          <p:cNvSpPr>
            <a:spLocks noGrp="1"/>
          </p:cNvSpPr>
          <p:nvPr>
            <p:ph type="ctrTitle"/>
          </p:nvPr>
        </p:nvSpPr>
        <p:spPr/>
        <p:txBody>
          <a:bodyPr/>
          <a:lstStyle/>
          <a:p>
            <a:r>
              <a:rPr lang="en-US" sz="3600" dirty="0"/>
              <a:t>Pointer events provide a unified and streamlined way to get mouse, touch, and pen data.</a:t>
            </a:r>
          </a:p>
        </p:txBody>
      </p:sp>
      <p:sp>
        <p:nvSpPr>
          <p:cNvPr id="19" name="Text Placeholder 18"/>
          <p:cNvSpPr>
            <a:spLocks noGrp="1"/>
          </p:cNvSpPr>
          <p:nvPr>
            <p:ph type="body" sz="quarter" idx="16"/>
          </p:nvPr>
        </p:nvSpPr>
        <p:spPr/>
        <p:txBody>
          <a:bodyPr/>
          <a:lstStyle/>
          <a:p>
            <a:r>
              <a:rPr lang="en-US" dirty="0" err="1" smtClean="0"/>
              <a:t>MSPointer</a:t>
            </a:r>
            <a:r>
              <a:rPr lang="en-US" dirty="0" smtClean="0"/>
              <a:t> – HTML5/JavaScript</a:t>
            </a:r>
            <a:endParaRPr lang="en-US" dirty="0"/>
          </a:p>
          <a:p>
            <a:endParaRPr lang="en-US" dirty="0"/>
          </a:p>
        </p:txBody>
      </p:sp>
    </p:spTree>
    <p:extLst>
      <p:ext uri="{BB962C8B-B14F-4D97-AF65-F5344CB8AC3E}">
        <p14:creationId xmlns:p14="http://schemas.microsoft.com/office/powerpoint/2010/main" val="33238397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6"/>
          <p:cNvSpPr txBox="1">
            <a:spLocks/>
          </p:cNvSpPr>
          <p:nvPr/>
        </p:nvSpPr>
        <p:spPr>
          <a:xfrm>
            <a:off x="-738111" y="697501"/>
            <a:ext cx="11916598" cy="1612918"/>
          </a:xfrm>
          <a:prstGeom prst="rect">
            <a:avLst/>
          </a:prstGeom>
        </p:spPr>
        <p:txBody>
          <a:bodyPr vert="horz" lIns="165768" tIns="82883" rIns="165768" bIns="82883" numCol="1"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sz="5440" dirty="0">
              <a:solidFill>
                <a:srgbClr val="FFFFFF"/>
              </a:solidFill>
            </a:endParaRPr>
          </a:p>
        </p:txBody>
      </p:sp>
      <p:sp>
        <p:nvSpPr>
          <p:cNvPr id="3" name="Title 2"/>
          <p:cNvSpPr>
            <a:spLocks noGrp="1"/>
          </p:cNvSpPr>
          <p:nvPr>
            <p:ph type="title"/>
          </p:nvPr>
        </p:nvSpPr>
        <p:spPr/>
        <p:txBody>
          <a:bodyPr/>
          <a:lstStyle/>
          <a:p>
            <a:r>
              <a:rPr lang="en-US" sz="6600" dirty="0"/>
              <a:t>Event object for pointer</a:t>
            </a:r>
            <a:br>
              <a:rPr lang="en-US" sz="6600" dirty="0"/>
            </a:br>
            <a:r>
              <a:rPr lang="en-US" sz="4400" dirty="0" smtClean="0"/>
              <a:t>Each touch point creates separate event object</a:t>
            </a:r>
            <a:endParaRPr lang="en-US" sz="4400" dirty="0"/>
          </a:p>
        </p:txBody>
      </p:sp>
      <p:sp>
        <p:nvSpPr>
          <p:cNvPr id="33" name="TextBox 32"/>
          <p:cNvSpPr txBox="1"/>
          <p:nvPr/>
        </p:nvSpPr>
        <p:spPr>
          <a:xfrm>
            <a:off x="427037" y="3116262"/>
            <a:ext cx="3352800" cy="3013902"/>
          </a:xfrm>
          <a:prstGeom prst="rect">
            <a:avLst/>
          </a:prstGeom>
          <a:solidFill>
            <a:schemeClr val="accent3">
              <a:lumMod val="75000"/>
            </a:schemeClr>
          </a:solidFill>
        </p:spPr>
        <p:txBody>
          <a:bodyPr wrap="square" lIns="0" tIns="0" rIns="0" bIns="0" rtlCol="0">
            <a:spAutoFit/>
          </a:bodyPr>
          <a:lstStyle/>
          <a:p>
            <a:r>
              <a:rPr lang="en-US" sz="3264" b="1" spc="-95" dirty="0" smtClean="0">
                <a:solidFill>
                  <a:srgbClr val="FFFFFF">
                    <a:alpha val="99000"/>
                  </a:srgbClr>
                </a:solidFill>
              </a:rPr>
              <a:t> Touch 1</a:t>
            </a:r>
          </a:p>
          <a:p>
            <a:r>
              <a:rPr lang="en-US" sz="3264" b="1" spc="-95" dirty="0">
                <a:solidFill>
                  <a:srgbClr val="FFFFFF">
                    <a:alpha val="99000"/>
                  </a:srgbClr>
                </a:solidFill>
              </a:rPr>
              <a:t> </a:t>
            </a:r>
            <a:r>
              <a:rPr lang="en-US" sz="3264" b="1" spc="-95" dirty="0" smtClean="0">
                <a:solidFill>
                  <a:srgbClr val="FFFFFF">
                    <a:alpha val="99000"/>
                  </a:srgbClr>
                </a:solidFill>
              </a:rPr>
              <a:t> event</a:t>
            </a:r>
            <a:endParaRPr lang="en-US" sz="3264" b="1" spc="-95" dirty="0">
              <a:solidFill>
                <a:srgbClr val="FFFFFF">
                  <a:alpha val="99000"/>
                </a:srgbClr>
              </a:solidFill>
            </a:endParaRPr>
          </a:p>
          <a:p>
            <a:pPr lvl="1"/>
            <a:r>
              <a:rPr lang="en-US" sz="3264" b="1" spc="-95" dirty="0" smtClean="0">
                <a:solidFill>
                  <a:srgbClr val="FFFFFF">
                    <a:alpha val="99000"/>
                  </a:srgbClr>
                </a:solidFill>
              </a:rPr>
              <a:t>   width</a:t>
            </a:r>
            <a:endParaRPr lang="en-US" sz="3264" b="1" spc="-95" dirty="0">
              <a:solidFill>
                <a:srgbClr val="FFFFFF">
                  <a:alpha val="99000"/>
                </a:srgbClr>
              </a:solidFill>
            </a:endParaRPr>
          </a:p>
          <a:p>
            <a:pPr lvl="1"/>
            <a:r>
              <a:rPr lang="en-US" sz="3264" b="1" spc="-95" dirty="0" smtClean="0">
                <a:solidFill>
                  <a:srgbClr val="FFFFFF">
                    <a:alpha val="99000"/>
                  </a:srgbClr>
                </a:solidFill>
              </a:rPr>
              <a:t>   height</a:t>
            </a:r>
            <a:endParaRPr lang="en-US" sz="3264" b="1" spc="-95" dirty="0">
              <a:solidFill>
                <a:srgbClr val="FFFFFF">
                  <a:alpha val="99000"/>
                </a:srgbClr>
              </a:solidFill>
            </a:endParaRPr>
          </a:p>
          <a:p>
            <a:pPr lvl="1"/>
            <a:r>
              <a:rPr lang="en-US" sz="3264" b="1" spc="-95" dirty="0" smtClean="0">
                <a:solidFill>
                  <a:srgbClr val="FFFFFF">
                    <a:alpha val="99000"/>
                  </a:srgbClr>
                </a:solidFill>
              </a:rPr>
              <a:t>   target</a:t>
            </a:r>
            <a:endParaRPr lang="en-US" sz="3264" b="1" spc="-95" dirty="0">
              <a:solidFill>
                <a:srgbClr val="FFFFFF">
                  <a:alpha val="99000"/>
                </a:srgbClr>
              </a:solidFill>
            </a:endParaRPr>
          </a:p>
          <a:p>
            <a:pPr lvl="1"/>
            <a:r>
              <a:rPr lang="en-US" sz="3264" b="1" spc="-95" dirty="0" smtClean="0">
                <a:solidFill>
                  <a:srgbClr val="FFFFFF">
                    <a:alpha val="99000"/>
                  </a:srgbClr>
                </a:solidFill>
              </a:rPr>
              <a:t>   </a:t>
            </a:r>
            <a:r>
              <a:rPr lang="en-US" sz="3264" b="1" spc="-95" dirty="0" err="1" smtClean="0">
                <a:solidFill>
                  <a:srgbClr val="FFFFFF">
                    <a:alpha val="99000"/>
                  </a:srgbClr>
                </a:solidFill>
              </a:rPr>
              <a:t>etc</a:t>
            </a:r>
            <a:endParaRPr lang="en-US" sz="3264" b="1" spc="-95" dirty="0">
              <a:solidFill>
                <a:srgbClr val="FFFFFF">
                  <a:alpha val="99000"/>
                </a:srgbClr>
              </a:solidFill>
            </a:endParaRPr>
          </a:p>
        </p:txBody>
      </p:sp>
      <p:sp>
        <p:nvSpPr>
          <p:cNvPr id="35" name="TextBox 34"/>
          <p:cNvSpPr txBox="1"/>
          <p:nvPr/>
        </p:nvSpPr>
        <p:spPr>
          <a:xfrm>
            <a:off x="4555217" y="3116262"/>
            <a:ext cx="3352800" cy="3013902"/>
          </a:xfrm>
          <a:prstGeom prst="rect">
            <a:avLst/>
          </a:prstGeom>
          <a:solidFill>
            <a:schemeClr val="accent3">
              <a:lumMod val="75000"/>
            </a:schemeClr>
          </a:solidFill>
        </p:spPr>
        <p:txBody>
          <a:bodyPr wrap="square" lIns="0" tIns="0" rIns="0" bIns="0" rtlCol="0">
            <a:spAutoFit/>
          </a:bodyPr>
          <a:lstStyle/>
          <a:p>
            <a:r>
              <a:rPr lang="en-US" sz="3264" b="1" spc="-95" dirty="0" smtClean="0">
                <a:solidFill>
                  <a:srgbClr val="FFFFFF">
                    <a:alpha val="99000"/>
                  </a:srgbClr>
                </a:solidFill>
              </a:rPr>
              <a:t> Touch 2</a:t>
            </a:r>
          </a:p>
          <a:p>
            <a:r>
              <a:rPr lang="en-US" sz="3264" b="1" spc="-95" dirty="0">
                <a:solidFill>
                  <a:srgbClr val="FFFFFF">
                    <a:alpha val="99000"/>
                  </a:srgbClr>
                </a:solidFill>
              </a:rPr>
              <a:t> </a:t>
            </a:r>
            <a:r>
              <a:rPr lang="en-US" sz="3264" b="1" spc="-95" dirty="0" smtClean="0">
                <a:solidFill>
                  <a:srgbClr val="FFFFFF">
                    <a:alpha val="99000"/>
                  </a:srgbClr>
                </a:solidFill>
              </a:rPr>
              <a:t> event</a:t>
            </a:r>
            <a:endParaRPr lang="en-US" sz="3264" b="1" spc="-95" dirty="0">
              <a:solidFill>
                <a:srgbClr val="FFFFFF">
                  <a:alpha val="99000"/>
                </a:srgbClr>
              </a:solidFill>
            </a:endParaRPr>
          </a:p>
          <a:p>
            <a:pPr lvl="1"/>
            <a:r>
              <a:rPr lang="en-US" sz="3264" b="1" spc="-95" dirty="0" smtClean="0">
                <a:solidFill>
                  <a:srgbClr val="FFFFFF">
                    <a:alpha val="99000"/>
                  </a:srgbClr>
                </a:solidFill>
              </a:rPr>
              <a:t>   width</a:t>
            </a:r>
            <a:endParaRPr lang="en-US" sz="3264" b="1" spc="-95" dirty="0">
              <a:solidFill>
                <a:srgbClr val="FFFFFF">
                  <a:alpha val="99000"/>
                </a:srgbClr>
              </a:solidFill>
            </a:endParaRPr>
          </a:p>
          <a:p>
            <a:pPr lvl="1"/>
            <a:r>
              <a:rPr lang="en-US" sz="3264" b="1" spc="-95" dirty="0" smtClean="0">
                <a:solidFill>
                  <a:srgbClr val="FFFFFF">
                    <a:alpha val="99000"/>
                  </a:srgbClr>
                </a:solidFill>
              </a:rPr>
              <a:t>   height</a:t>
            </a:r>
            <a:endParaRPr lang="en-US" sz="3264" b="1" spc="-95" dirty="0">
              <a:solidFill>
                <a:srgbClr val="FFFFFF">
                  <a:alpha val="99000"/>
                </a:srgbClr>
              </a:solidFill>
            </a:endParaRPr>
          </a:p>
          <a:p>
            <a:pPr lvl="1"/>
            <a:r>
              <a:rPr lang="en-US" sz="3264" b="1" spc="-95" dirty="0" smtClean="0">
                <a:solidFill>
                  <a:srgbClr val="FFFFFF">
                    <a:alpha val="99000"/>
                  </a:srgbClr>
                </a:solidFill>
              </a:rPr>
              <a:t>   target</a:t>
            </a:r>
            <a:endParaRPr lang="en-US" sz="3264" b="1" spc="-95" dirty="0">
              <a:solidFill>
                <a:srgbClr val="FFFFFF">
                  <a:alpha val="99000"/>
                </a:srgbClr>
              </a:solidFill>
            </a:endParaRPr>
          </a:p>
          <a:p>
            <a:pPr lvl="1"/>
            <a:r>
              <a:rPr lang="en-US" sz="3264" b="1" spc="-95" dirty="0" smtClean="0">
                <a:solidFill>
                  <a:srgbClr val="FFFFFF">
                    <a:alpha val="99000"/>
                  </a:srgbClr>
                </a:solidFill>
              </a:rPr>
              <a:t>   </a:t>
            </a:r>
            <a:r>
              <a:rPr lang="en-US" sz="3264" b="1" spc="-95" dirty="0" err="1" smtClean="0">
                <a:solidFill>
                  <a:srgbClr val="FFFFFF">
                    <a:alpha val="99000"/>
                  </a:srgbClr>
                </a:solidFill>
              </a:rPr>
              <a:t>etc</a:t>
            </a:r>
            <a:endParaRPr lang="en-US" sz="3264" b="1" spc="-95" dirty="0">
              <a:solidFill>
                <a:srgbClr val="FFFFFF">
                  <a:alpha val="99000"/>
                </a:srgbClr>
              </a:solidFill>
            </a:endParaRPr>
          </a:p>
        </p:txBody>
      </p:sp>
      <p:sp>
        <p:nvSpPr>
          <p:cNvPr id="36" name="TextBox 35"/>
          <p:cNvSpPr txBox="1"/>
          <p:nvPr/>
        </p:nvSpPr>
        <p:spPr>
          <a:xfrm>
            <a:off x="8656637" y="3086553"/>
            <a:ext cx="3352800" cy="3013902"/>
          </a:xfrm>
          <a:prstGeom prst="rect">
            <a:avLst/>
          </a:prstGeom>
          <a:solidFill>
            <a:schemeClr val="accent3">
              <a:lumMod val="75000"/>
            </a:schemeClr>
          </a:solidFill>
        </p:spPr>
        <p:txBody>
          <a:bodyPr wrap="square" lIns="0" tIns="0" rIns="0" bIns="0" rtlCol="0">
            <a:spAutoFit/>
          </a:bodyPr>
          <a:lstStyle/>
          <a:p>
            <a:r>
              <a:rPr lang="en-US" sz="3264" b="1" spc="-95" dirty="0" smtClean="0">
                <a:solidFill>
                  <a:srgbClr val="FFFFFF">
                    <a:alpha val="99000"/>
                  </a:srgbClr>
                </a:solidFill>
              </a:rPr>
              <a:t> Touch 3</a:t>
            </a:r>
          </a:p>
          <a:p>
            <a:r>
              <a:rPr lang="en-US" sz="3264" b="1" spc="-95" dirty="0">
                <a:solidFill>
                  <a:srgbClr val="FFFFFF">
                    <a:alpha val="99000"/>
                  </a:srgbClr>
                </a:solidFill>
              </a:rPr>
              <a:t> </a:t>
            </a:r>
            <a:r>
              <a:rPr lang="en-US" sz="3264" b="1" spc="-95" dirty="0" smtClean="0">
                <a:solidFill>
                  <a:srgbClr val="FFFFFF">
                    <a:alpha val="99000"/>
                  </a:srgbClr>
                </a:solidFill>
              </a:rPr>
              <a:t> event</a:t>
            </a:r>
            <a:endParaRPr lang="en-US" sz="3264" b="1" spc="-95" dirty="0">
              <a:solidFill>
                <a:srgbClr val="FFFFFF">
                  <a:alpha val="99000"/>
                </a:srgbClr>
              </a:solidFill>
            </a:endParaRPr>
          </a:p>
          <a:p>
            <a:pPr lvl="1"/>
            <a:r>
              <a:rPr lang="en-US" sz="3264" b="1" spc="-95" dirty="0" smtClean="0">
                <a:solidFill>
                  <a:srgbClr val="FFFFFF">
                    <a:alpha val="99000"/>
                  </a:srgbClr>
                </a:solidFill>
              </a:rPr>
              <a:t>   width</a:t>
            </a:r>
            <a:endParaRPr lang="en-US" sz="3264" b="1" spc="-95" dirty="0">
              <a:solidFill>
                <a:srgbClr val="FFFFFF">
                  <a:alpha val="99000"/>
                </a:srgbClr>
              </a:solidFill>
            </a:endParaRPr>
          </a:p>
          <a:p>
            <a:pPr lvl="1"/>
            <a:r>
              <a:rPr lang="en-US" sz="3264" b="1" spc="-95" dirty="0" smtClean="0">
                <a:solidFill>
                  <a:srgbClr val="FFFFFF">
                    <a:alpha val="99000"/>
                  </a:srgbClr>
                </a:solidFill>
              </a:rPr>
              <a:t>   height</a:t>
            </a:r>
            <a:endParaRPr lang="en-US" sz="3264" b="1" spc="-95" dirty="0">
              <a:solidFill>
                <a:srgbClr val="FFFFFF">
                  <a:alpha val="99000"/>
                </a:srgbClr>
              </a:solidFill>
            </a:endParaRPr>
          </a:p>
          <a:p>
            <a:pPr lvl="1"/>
            <a:r>
              <a:rPr lang="en-US" sz="3264" b="1" spc="-95" dirty="0" smtClean="0">
                <a:solidFill>
                  <a:srgbClr val="FFFFFF">
                    <a:alpha val="99000"/>
                  </a:srgbClr>
                </a:solidFill>
              </a:rPr>
              <a:t>   target</a:t>
            </a:r>
            <a:endParaRPr lang="en-US" sz="3264" b="1" spc="-95" dirty="0">
              <a:solidFill>
                <a:srgbClr val="FFFFFF">
                  <a:alpha val="99000"/>
                </a:srgbClr>
              </a:solidFill>
            </a:endParaRPr>
          </a:p>
          <a:p>
            <a:pPr lvl="1"/>
            <a:r>
              <a:rPr lang="en-US" sz="3264" b="1" spc="-95" dirty="0" smtClean="0">
                <a:solidFill>
                  <a:srgbClr val="FFFFFF">
                    <a:alpha val="99000"/>
                  </a:srgbClr>
                </a:solidFill>
              </a:rPr>
              <a:t>   </a:t>
            </a:r>
            <a:r>
              <a:rPr lang="en-US" sz="3264" b="1" spc="-95" dirty="0" err="1" smtClean="0">
                <a:solidFill>
                  <a:srgbClr val="FFFFFF">
                    <a:alpha val="99000"/>
                  </a:srgbClr>
                </a:solidFill>
              </a:rPr>
              <a:t>etc</a:t>
            </a:r>
            <a:endParaRPr lang="en-US" sz="3264" b="1" spc="-95" dirty="0">
              <a:solidFill>
                <a:srgbClr val="FFFFFF">
                  <a:alpha val="99000"/>
                </a:srgbClr>
              </a:solidFill>
            </a:endParaRPr>
          </a:p>
        </p:txBody>
      </p:sp>
    </p:spTree>
    <p:extLst>
      <p:ext uri="{BB962C8B-B14F-4D97-AF65-F5344CB8AC3E}">
        <p14:creationId xmlns:p14="http://schemas.microsoft.com/office/powerpoint/2010/main" val="16979558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529660" y="3573462"/>
            <a:ext cx="11375537" cy="3187914"/>
          </a:xfrm>
        </p:spPr>
        <p:txBody>
          <a:bodyPr/>
          <a:lstStyle/>
          <a:p>
            <a:r>
              <a:rPr lang="en-US" sz="4400" dirty="0"/>
              <a:t>http://www.w3.org/Submission/2012/SUBM-pointer-events-20120907/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637" y="1712391"/>
            <a:ext cx="2114550" cy="1285875"/>
          </a:xfrm>
          <a:prstGeom prst="rect">
            <a:avLst/>
          </a:prstGeom>
        </p:spPr>
      </p:pic>
    </p:spTree>
    <p:extLst>
      <p:ext uri="{BB962C8B-B14F-4D97-AF65-F5344CB8AC3E}">
        <p14:creationId xmlns:p14="http://schemas.microsoft.com/office/powerpoint/2010/main" val="36708230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dirty="0" smtClean="0"/>
              <a:t>For HTML5/JavaScript, a familiar upgrade to click event model: </a:t>
            </a:r>
            <a:br>
              <a:rPr lang="en-US" dirty="0" smtClean="0"/>
            </a:br>
            <a:r>
              <a:rPr lang="en-US" sz="3200" dirty="0" err="1" smtClean="0"/>
              <a:t>MSPointer</a:t>
            </a:r>
            <a:r>
              <a:rPr lang="en-US" sz="3200" dirty="0" smtClean="0"/>
              <a:t> events  support</a:t>
            </a:r>
            <a:br>
              <a:rPr lang="en-US" sz="3200" dirty="0" smtClean="0"/>
            </a:br>
            <a:r>
              <a:rPr lang="en-US" sz="3200" dirty="0" smtClean="0"/>
              <a:t>touch, mouse, and pen</a:t>
            </a:r>
            <a:r>
              <a:rPr lang="en-US" dirty="0" smtClean="0"/>
              <a:t/>
            </a:r>
            <a:br>
              <a:rPr lang="en-US" dirty="0" smtClean="0"/>
            </a:br>
            <a:r>
              <a:rPr lang="en-US" dirty="0" smtClean="0"/>
              <a:t>	</a:t>
            </a:r>
            <a:endParaRPr lang="en-US" dirty="0"/>
          </a:p>
        </p:txBody>
      </p:sp>
    </p:spTree>
    <p:extLst>
      <p:ext uri="{BB962C8B-B14F-4D97-AF65-F5344CB8AC3E}">
        <p14:creationId xmlns:p14="http://schemas.microsoft.com/office/powerpoint/2010/main" val="36953545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smtClean="0"/>
              <a:t>For XAML, a touch, mouse or pen on the screen are converted to an equivalent Windows Runtime pointer event, such as PointerPressed</a:t>
            </a:r>
            <a:br>
              <a:rPr lang="en-US" smtClean="0"/>
            </a:br>
            <a:r>
              <a:rPr lang="en-US" smtClean="0"/>
              <a:t>	</a:t>
            </a:r>
            <a:endParaRPr lang="en-US" dirty="0"/>
          </a:p>
        </p:txBody>
      </p:sp>
    </p:spTree>
    <p:extLst>
      <p:ext uri="{BB962C8B-B14F-4D97-AF65-F5344CB8AC3E}">
        <p14:creationId xmlns:p14="http://schemas.microsoft.com/office/powerpoint/2010/main" val="183149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5400" dirty="0"/>
              <a:t>Demo: </a:t>
            </a:r>
            <a:r>
              <a:rPr lang="en-US" sz="5400" dirty="0" smtClean="0"/>
              <a:t>pointers and gesture</a:t>
            </a:r>
            <a:endParaRPr lang="en-US" sz="5400" dirty="0"/>
          </a:p>
        </p:txBody>
      </p:sp>
    </p:spTree>
    <p:extLst>
      <p:ext uri="{BB962C8B-B14F-4D97-AF65-F5344CB8AC3E}">
        <p14:creationId xmlns:p14="http://schemas.microsoft.com/office/powerpoint/2010/main" val="38341016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Built in benefits</a:t>
            </a:r>
          </a:p>
          <a:p>
            <a:r>
              <a:rPr lang="en-US" dirty="0"/>
              <a:t>Gestures and pointers </a:t>
            </a:r>
            <a:endParaRPr lang="en-US" dirty="0" smtClean="0"/>
          </a:p>
          <a:p>
            <a:r>
              <a:rPr lang="en-US" dirty="0" smtClean="0"/>
              <a:t>Input specific interactions</a:t>
            </a:r>
          </a:p>
          <a:p>
            <a:r>
              <a:rPr lang="en-US" dirty="0" smtClean="0"/>
              <a:t>Beyond traditional inputs</a:t>
            </a:r>
          </a:p>
          <a:p>
            <a:r>
              <a:rPr lang="en-US" dirty="0" smtClean="0"/>
              <a:t>Integrating all together</a:t>
            </a:r>
            <a:endParaRPr lang="en-US" dirty="0"/>
          </a:p>
        </p:txBody>
      </p:sp>
      <p:sp>
        <p:nvSpPr>
          <p:cNvPr id="9" name="Picture Placeholder 8"/>
          <p:cNvSpPr>
            <a:spLocks noGrp="1"/>
          </p:cNvSpPr>
          <p:nvPr>
            <p:ph type="pic" sz="quarter" idx="16"/>
          </p:nvPr>
        </p:nvSpPr>
        <p:spPr/>
      </p:sp>
      <p:sp>
        <p:nvSpPr>
          <p:cNvPr id="5" name="Title 4"/>
          <p:cNvSpPr>
            <a:spLocks noGrp="1"/>
          </p:cNvSpPr>
          <p:nvPr>
            <p:ph type="title"/>
          </p:nvPr>
        </p:nvSpPr>
        <p:spPr/>
        <p:txBody>
          <a:bodyPr/>
          <a:lstStyle/>
          <a:p>
            <a:r>
              <a:rPr lang="en-US" smtClean="0"/>
              <a:t>Agenda</a:t>
            </a:r>
            <a:br>
              <a:rPr lang="en-US" smtClean="0"/>
            </a:br>
            <a:endParaRPr lang="en-US" dirty="0"/>
          </a:p>
        </p:txBody>
      </p:sp>
      <p:pic>
        <p:nvPicPr>
          <p:cNvPr id="6" name="Picture Placeholder 4"/>
          <p:cNvPicPr>
            <a:picLocks noChangeAspect="1"/>
          </p:cNvPicPr>
          <p:nvPr/>
        </p:nvPicPr>
        <p:blipFill rotWithShape="1">
          <a:blip r:embed="rId2" cstate="screen">
            <a:extLst>
              <a:ext uri="{28A0092B-C50C-407E-A947-70E740481C1C}">
                <a14:useLocalDpi xmlns:a14="http://schemas.microsoft.com/office/drawing/2010/main"/>
              </a:ext>
            </a:extLst>
          </a:blip>
          <a:srcRect t="55" b="55"/>
          <a:stretch/>
        </p:blipFill>
        <p:spPr>
          <a:xfrm>
            <a:off x="277132" y="1211263"/>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pic>
    </p:spTree>
    <p:extLst>
      <p:ext uri="{BB962C8B-B14F-4D97-AF65-F5344CB8AC3E}">
        <p14:creationId xmlns:p14="http://schemas.microsoft.com/office/powerpoint/2010/main" val="2916911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144462"/>
            <a:ext cx="11887200" cy="6553201"/>
          </a:xfrm>
        </p:spPr>
        <p:txBody>
          <a:bodyPr>
            <a:normAutofit fontScale="70000" lnSpcReduction="20000"/>
          </a:bodyPr>
          <a:lstStyle/>
          <a:p>
            <a:r>
              <a:rPr lang="en-US" dirty="0"/>
              <a:t> /*set up new gesture */</a:t>
            </a:r>
          </a:p>
          <a:p>
            <a:r>
              <a:rPr lang="en-US" dirty="0"/>
              <a:t>    </a:t>
            </a:r>
            <a:r>
              <a:rPr lang="en-US" dirty="0" err="1"/>
              <a:t>var</a:t>
            </a:r>
            <a:r>
              <a:rPr lang="en-US" dirty="0"/>
              <a:t> </a:t>
            </a:r>
            <a:r>
              <a:rPr lang="en-US" dirty="0" err="1"/>
              <a:t>newGesture</a:t>
            </a:r>
            <a:r>
              <a:rPr lang="en-US" dirty="0"/>
              <a:t> = new </a:t>
            </a:r>
            <a:r>
              <a:rPr lang="en-US" dirty="0" err="1"/>
              <a:t>MSGesture</a:t>
            </a:r>
            <a:r>
              <a:rPr lang="en-US" dirty="0"/>
              <a:t>();</a:t>
            </a:r>
          </a:p>
          <a:p>
            <a:r>
              <a:rPr lang="en-US" dirty="0"/>
              <a:t>    console.log(</a:t>
            </a:r>
            <a:r>
              <a:rPr lang="en-US" dirty="0" err="1"/>
              <a:t>newGesture</a:t>
            </a:r>
            <a:r>
              <a:rPr lang="en-US" dirty="0"/>
              <a:t>);</a:t>
            </a:r>
          </a:p>
          <a:p>
            <a:r>
              <a:rPr lang="en-US" dirty="0"/>
              <a:t>    </a:t>
            </a:r>
            <a:r>
              <a:rPr lang="en-US" dirty="0" err="1"/>
              <a:t>newGesture.target</a:t>
            </a:r>
            <a:r>
              <a:rPr lang="en-US" dirty="0"/>
              <a:t> = </a:t>
            </a:r>
            <a:r>
              <a:rPr lang="en-US" dirty="0" smtClean="0"/>
              <a:t>canvas;</a:t>
            </a:r>
          </a:p>
          <a:p>
            <a:r>
              <a:rPr lang="en-US" dirty="0" smtClean="0"/>
              <a:t>function paint(event</a:t>
            </a:r>
            <a:r>
              <a:rPr lang="en-US" dirty="0"/>
              <a:t>) {</a:t>
            </a:r>
          </a:p>
          <a:p>
            <a:r>
              <a:rPr lang="en-US" dirty="0"/>
              <a:t>        if (</a:t>
            </a:r>
            <a:r>
              <a:rPr lang="en-US" dirty="0" err="1"/>
              <a:t>event.type</a:t>
            </a:r>
            <a:r>
              <a:rPr lang="en-US" dirty="0"/>
              <a:t> == "</a:t>
            </a:r>
            <a:r>
              <a:rPr lang="en-US" dirty="0" err="1"/>
              <a:t>MSPointerDown</a:t>
            </a:r>
            <a:r>
              <a:rPr lang="en-US" dirty="0"/>
              <a:t>") {  //</a:t>
            </a:r>
            <a:r>
              <a:rPr lang="en-US" dirty="0" err="1"/>
              <a:t>MSPointer</a:t>
            </a:r>
            <a:r>
              <a:rPr lang="en-US" dirty="0"/>
              <a:t> will </a:t>
            </a:r>
            <a:r>
              <a:rPr lang="en-US" dirty="0" smtClean="0"/>
              <a:t>halt all </a:t>
            </a:r>
            <a:r>
              <a:rPr lang="en-US" dirty="0"/>
              <a:t>your gestures if you don't skip it</a:t>
            </a:r>
          </a:p>
          <a:p>
            <a:r>
              <a:rPr lang="en-US" dirty="0"/>
              <a:t>            </a:t>
            </a:r>
            <a:r>
              <a:rPr lang="en-US" dirty="0" err="1"/>
              <a:t>newGesture.addPointer</a:t>
            </a:r>
            <a:r>
              <a:rPr lang="en-US" dirty="0"/>
              <a:t>(</a:t>
            </a:r>
            <a:r>
              <a:rPr lang="en-US" dirty="0" err="1"/>
              <a:t>event.pointerId</a:t>
            </a:r>
            <a:r>
              <a:rPr lang="en-US" dirty="0"/>
              <a:t>);</a:t>
            </a:r>
          </a:p>
          <a:p>
            <a:r>
              <a:rPr lang="en-US" dirty="0"/>
              <a:t>            return;</a:t>
            </a:r>
          </a:p>
          <a:p>
            <a:r>
              <a:rPr lang="en-US" dirty="0"/>
              <a:t>        </a:t>
            </a:r>
            <a:r>
              <a:rPr lang="en-US" dirty="0" smtClean="0"/>
              <a:t>}</a:t>
            </a:r>
          </a:p>
          <a:p>
            <a:r>
              <a:rPr lang="en-US" dirty="0"/>
              <a:t> </a:t>
            </a:r>
            <a:r>
              <a:rPr lang="en-US" dirty="0" err="1" smtClean="0"/>
              <a:t>canvas.addEventListener</a:t>
            </a:r>
            <a:r>
              <a:rPr lang="en-US" dirty="0"/>
              <a:t>("</a:t>
            </a:r>
            <a:r>
              <a:rPr lang="en-US" dirty="0" err="1"/>
              <a:t>MSGestureStart</a:t>
            </a:r>
            <a:r>
              <a:rPr lang="en-US" dirty="0"/>
              <a:t>", paint</a:t>
            </a:r>
            <a:r>
              <a:rPr lang="en-US" dirty="0" smtClean="0"/>
              <a:t>, </a:t>
            </a:r>
            <a:r>
              <a:rPr lang="en-US" dirty="0"/>
              <a:t>false);</a:t>
            </a:r>
          </a:p>
          <a:p>
            <a:r>
              <a:rPr lang="en-US" dirty="0"/>
              <a:t> </a:t>
            </a:r>
            <a:r>
              <a:rPr lang="en-US" dirty="0" err="1"/>
              <a:t>canvas</a:t>
            </a:r>
            <a:r>
              <a:rPr lang="en-US" dirty="0" err="1" smtClean="0"/>
              <a:t>.addEventListener</a:t>
            </a:r>
            <a:r>
              <a:rPr lang="en-US" dirty="0"/>
              <a:t>("</a:t>
            </a:r>
            <a:r>
              <a:rPr lang="en-US" dirty="0" err="1"/>
              <a:t>MSGestureEnd</a:t>
            </a:r>
            <a:r>
              <a:rPr lang="en-US" dirty="0"/>
              <a:t>", paint</a:t>
            </a:r>
            <a:r>
              <a:rPr lang="en-US" dirty="0" smtClean="0"/>
              <a:t>, </a:t>
            </a:r>
            <a:r>
              <a:rPr lang="en-US" dirty="0"/>
              <a:t>false);</a:t>
            </a:r>
          </a:p>
          <a:p>
            <a:r>
              <a:rPr lang="en-US" dirty="0"/>
              <a:t> </a:t>
            </a:r>
            <a:r>
              <a:rPr lang="en-US" dirty="0" err="1"/>
              <a:t>canvas</a:t>
            </a:r>
            <a:r>
              <a:rPr lang="en-US" dirty="0" err="1" smtClean="0"/>
              <a:t>.addEventListener</a:t>
            </a:r>
            <a:r>
              <a:rPr lang="en-US" dirty="0"/>
              <a:t>("</a:t>
            </a:r>
            <a:r>
              <a:rPr lang="en-US" dirty="0" err="1"/>
              <a:t>MSGestureChange</a:t>
            </a:r>
            <a:r>
              <a:rPr lang="en-US" dirty="0"/>
              <a:t>", paint</a:t>
            </a:r>
            <a:r>
              <a:rPr lang="en-US" dirty="0" smtClean="0"/>
              <a:t>, </a:t>
            </a:r>
            <a:r>
              <a:rPr lang="en-US" dirty="0"/>
              <a:t>false);</a:t>
            </a:r>
          </a:p>
          <a:p>
            <a:r>
              <a:rPr lang="en-US" dirty="0"/>
              <a:t> </a:t>
            </a:r>
            <a:r>
              <a:rPr lang="en-US" dirty="0" err="1"/>
              <a:t>canvas</a:t>
            </a:r>
            <a:r>
              <a:rPr lang="en-US" dirty="0" err="1" smtClean="0"/>
              <a:t>.addEventListener</a:t>
            </a:r>
            <a:r>
              <a:rPr lang="en-US" dirty="0"/>
              <a:t>("</a:t>
            </a:r>
            <a:r>
              <a:rPr lang="en-US" dirty="0" err="1"/>
              <a:t>MSInertiaStart</a:t>
            </a:r>
            <a:r>
              <a:rPr lang="en-US" dirty="0"/>
              <a:t>", paint</a:t>
            </a:r>
            <a:r>
              <a:rPr lang="en-US" dirty="0" smtClean="0"/>
              <a:t>, </a:t>
            </a:r>
            <a:r>
              <a:rPr lang="en-US" dirty="0"/>
              <a:t>false);</a:t>
            </a:r>
          </a:p>
          <a:p>
            <a:r>
              <a:rPr lang="en-US" dirty="0"/>
              <a:t> </a:t>
            </a:r>
            <a:r>
              <a:rPr lang="en-US" dirty="0" err="1"/>
              <a:t>canvas</a:t>
            </a:r>
            <a:r>
              <a:rPr lang="en-US" dirty="0" err="1" smtClean="0"/>
              <a:t>.addEventListener</a:t>
            </a:r>
            <a:r>
              <a:rPr lang="en-US" dirty="0"/>
              <a:t>("</a:t>
            </a:r>
            <a:r>
              <a:rPr lang="en-US" dirty="0" err="1"/>
              <a:t>MSGestureTap</a:t>
            </a:r>
            <a:r>
              <a:rPr lang="en-US" dirty="0"/>
              <a:t>", paint</a:t>
            </a:r>
            <a:r>
              <a:rPr lang="en-US" dirty="0" smtClean="0"/>
              <a:t>, </a:t>
            </a:r>
            <a:r>
              <a:rPr lang="en-US" dirty="0"/>
              <a:t>false);</a:t>
            </a:r>
          </a:p>
          <a:p>
            <a:r>
              <a:rPr lang="en-US" dirty="0"/>
              <a:t> </a:t>
            </a:r>
            <a:r>
              <a:rPr lang="en-US" dirty="0" err="1"/>
              <a:t>canvas</a:t>
            </a:r>
            <a:r>
              <a:rPr lang="en-US" dirty="0" err="1" smtClean="0"/>
              <a:t>.addEventListener</a:t>
            </a:r>
            <a:r>
              <a:rPr lang="en-US" dirty="0"/>
              <a:t>("</a:t>
            </a:r>
            <a:r>
              <a:rPr lang="en-US" dirty="0" err="1"/>
              <a:t>MSGestureHold</a:t>
            </a:r>
            <a:r>
              <a:rPr lang="en-US" dirty="0"/>
              <a:t>", paint</a:t>
            </a:r>
            <a:r>
              <a:rPr lang="en-US" dirty="0" smtClean="0"/>
              <a:t>, </a:t>
            </a:r>
            <a:r>
              <a:rPr lang="en-US" dirty="0"/>
              <a:t>false);</a:t>
            </a:r>
          </a:p>
          <a:p>
            <a:r>
              <a:rPr lang="en-US" dirty="0"/>
              <a:t> </a:t>
            </a:r>
            <a:r>
              <a:rPr lang="en-US" dirty="0" err="1"/>
              <a:t>canvas</a:t>
            </a:r>
            <a:r>
              <a:rPr lang="en-US" dirty="0" err="1" smtClean="0"/>
              <a:t>.addEventListener</a:t>
            </a:r>
            <a:r>
              <a:rPr lang="en-US" dirty="0"/>
              <a:t>("</a:t>
            </a:r>
            <a:r>
              <a:rPr lang="en-US" dirty="0" err="1"/>
              <a:t>MSPointerDown</a:t>
            </a:r>
            <a:r>
              <a:rPr lang="en-US" dirty="0"/>
              <a:t>", paint</a:t>
            </a:r>
            <a:r>
              <a:rPr lang="en-US" dirty="0" smtClean="0"/>
              <a:t>, </a:t>
            </a:r>
            <a:r>
              <a:rPr lang="en-US" dirty="0"/>
              <a:t>false</a:t>
            </a:r>
            <a:r>
              <a:rPr lang="en-US" dirty="0" smtClean="0"/>
              <a:t>);</a:t>
            </a:r>
            <a:endParaRPr lang="en-US" dirty="0"/>
          </a:p>
        </p:txBody>
      </p:sp>
      <p:sp>
        <p:nvSpPr>
          <p:cNvPr id="3" name="TextBox 2"/>
          <p:cNvSpPr txBox="1"/>
          <p:nvPr/>
        </p:nvSpPr>
        <p:spPr>
          <a:xfrm>
            <a:off x="9113837" y="298450"/>
            <a:ext cx="3186321" cy="923330"/>
          </a:xfrm>
          <a:prstGeom prst="rect">
            <a:avLst/>
          </a:prstGeom>
          <a:noFill/>
        </p:spPr>
        <p:txBody>
          <a:bodyPr wrap="none" rtlCol="0">
            <a:spAutoFit/>
          </a:bodyPr>
          <a:lstStyle/>
          <a:p>
            <a:r>
              <a:rPr lang="en-US" sz="5400" dirty="0" smtClean="0">
                <a:solidFill>
                  <a:srgbClr val="FF8C00"/>
                </a:solidFill>
              </a:rPr>
              <a:t>JavaScript</a:t>
            </a:r>
          </a:p>
        </p:txBody>
      </p:sp>
    </p:spTree>
    <p:extLst>
      <p:ext uri="{BB962C8B-B14F-4D97-AF65-F5344CB8AC3E}">
        <p14:creationId xmlns:p14="http://schemas.microsoft.com/office/powerpoint/2010/main" val="39815509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144462"/>
            <a:ext cx="11887200" cy="6553201"/>
          </a:xfrm>
        </p:spPr>
        <p:txBody>
          <a:bodyPr>
            <a:normAutofit/>
          </a:bodyPr>
          <a:lstStyle/>
          <a:p>
            <a:endParaRPr lang="en-US" dirty="0" smtClean="0"/>
          </a:p>
          <a:p>
            <a:endParaRPr lang="en-US" dirty="0"/>
          </a:p>
          <a:p>
            <a:endParaRPr lang="en-US" sz="2100" dirty="0" smtClean="0"/>
          </a:p>
          <a:p>
            <a:r>
              <a:rPr lang="en-US" sz="1800" dirty="0" err="1"/>
              <a:t>canvas.addEventListener</a:t>
            </a:r>
            <a:r>
              <a:rPr lang="en-US" sz="1800" dirty="0"/>
              <a:t>("</a:t>
            </a:r>
            <a:r>
              <a:rPr lang="en-US" sz="1800" dirty="0" err="1"/>
              <a:t>MSPointerMove</a:t>
            </a:r>
            <a:r>
              <a:rPr lang="en-US" sz="1800" dirty="0"/>
              <a:t>", function(event){ paint(</a:t>
            </a:r>
            <a:r>
              <a:rPr lang="en-US" sz="1800" dirty="0" err="1"/>
              <a:t>ctx</a:t>
            </a:r>
            <a:r>
              <a:rPr lang="en-US" sz="1800" dirty="0"/>
              <a:t>, event) }, false</a:t>
            </a:r>
            <a:r>
              <a:rPr lang="en-US" sz="1800" dirty="0" smtClean="0"/>
              <a:t>);</a:t>
            </a:r>
          </a:p>
          <a:p>
            <a:endParaRPr lang="en-US" sz="1800" dirty="0" smtClean="0"/>
          </a:p>
          <a:p>
            <a:r>
              <a:rPr lang="en-US" sz="1800" dirty="0"/>
              <a:t> function paint(</a:t>
            </a:r>
            <a:r>
              <a:rPr lang="en-US" sz="1800" dirty="0" err="1"/>
              <a:t>ctx,event</a:t>
            </a:r>
            <a:r>
              <a:rPr lang="en-US" sz="1800" dirty="0"/>
              <a:t>) {</a:t>
            </a:r>
          </a:p>
          <a:p>
            <a:r>
              <a:rPr lang="en-US" sz="1800" dirty="0" smtClean="0"/>
              <a:t>        </a:t>
            </a:r>
            <a:r>
              <a:rPr lang="en-US" sz="1800" dirty="0" err="1" smtClean="0"/>
              <a:t>ctx.fillRect</a:t>
            </a:r>
            <a:r>
              <a:rPr lang="en-US" sz="1800" dirty="0" smtClean="0"/>
              <a:t>(</a:t>
            </a:r>
            <a:r>
              <a:rPr lang="en-US" sz="1800" dirty="0" err="1" smtClean="0"/>
              <a:t>event.offsetX</a:t>
            </a:r>
            <a:r>
              <a:rPr lang="en-US" sz="1800" dirty="0"/>
              <a:t>, </a:t>
            </a:r>
            <a:r>
              <a:rPr lang="en-US" sz="1800" dirty="0" err="1"/>
              <a:t>event.offsetY</a:t>
            </a:r>
            <a:r>
              <a:rPr lang="en-US" sz="1800" dirty="0"/>
              <a:t>, </a:t>
            </a:r>
            <a:r>
              <a:rPr lang="en-US" sz="1800" dirty="0" err="1"/>
              <a:t>event.width</a:t>
            </a:r>
            <a:r>
              <a:rPr lang="en-US" sz="1800" dirty="0"/>
              <a:t> + 2, </a:t>
            </a:r>
            <a:r>
              <a:rPr lang="en-US" sz="1800" dirty="0" err="1"/>
              <a:t>event.height</a:t>
            </a:r>
            <a:r>
              <a:rPr lang="en-US" sz="1800" dirty="0"/>
              <a:t> + 2);</a:t>
            </a:r>
          </a:p>
          <a:p>
            <a:r>
              <a:rPr lang="en-US" sz="1800" dirty="0"/>
              <a:t>        //set readings on screen</a:t>
            </a:r>
          </a:p>
          <a:p>
            <a:r>
              <a:rPr lang="en-US" sz="1800" dirty="0"/>
              <a:t>        </a:t>
            </a:r>
            <a:r>
              <a:rPr lang="en-US" sz="1800" dirty="0" err="1"/>
              <a:t>buildMeter</a:t>
            </a:r>
            <a:r>
              <a:rPr lang="en-US" sz="1800" dirty="0"/>
              <a:t>(event);</a:t>
            </a:r>
          </a:p>
          <a:p>
            <a:endParaRPr lang="en-US" sz="1800" dirty="0"/>
          </a:p>
          <a:p>
            <a:r>
              <a:rPr lang="en-US" sz="1800" dirty="0"/>
              <a:t>    };</a:t>
            </a:r>
          </a:p>
        </p:txBody>
      </p:sp>
      <p:sp>
        <p:nvSpPr>
          <p:cNvPr id="3" name="TextBox 2"/>
          <p:cNvSpPr txBox="1"/>
          <p:nvPr/>
        </p:nvSpPr>
        <p:spPr>
          <a:xfrm>
            <a:off x="9113837" y="298450"/>
            <a:ext cx="3186321" cy="923330"/>
          </a:xfrm>
          <a:prstGeom prst="rect">
            <a:avLst/>
          </a:prstGeom>
          <a:noFill/>
        </p:spPr>
        <p:txBody>
          <a:bodyPr wrap="none" rtlCol="0">
            <a:spAutoFit/>
          </a:bodyPr>
          <a:lstStyle/>
          <a:p>
            <a:r>
              <a:rPr lang="en-US" sz="5400" dirty="0" smtClean="0">
                <a:solidFill>
                  <a:srgbClr val="FF8C00"/>
                </a:solidFill>
              </a:rPr>
              <a:t>JavaScript</a:t>
            </a:r>
          </a:p>
        </p:txBody>
      </p:sp>
    </p:spTree>
    <p:extLst>
      <p:ext uri="{BB962C8B-B14F-4D97-AF65-F5344CB8AC3E}">
        <p14:creationId xmlns:p14="http://schemas.microsoft.com/office/powerpoint/2010/main" val="35259819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144462"/>
            <a:ext cx="11887200" cy="6553201"/>
          </a:xfrm>
        </p:spPr>
        <p:txBody>
          <a:bodyPr>
            <a:normAutofit lnSpcReduction="10000"/>
          </a:bodyPr>
          <a:lstStyle/>
          <a:p>
            <a:r>
              <a:rPr lang="en-US" dirty="0"/>
              <a:t> </a:t>
            </a:r>
            <a:r>
              <a:rPr lang="en-US" dirty="0" smtClean="0"/>
              <a:t>XAML:</a:t>
            </a:r>
          </a:p>
          <a:p>
            <a:r>
              <a:rPr lang="en-US" sz="1900" dirty="0"/>
              <a:t>&lt;Canvas x:Name="pointerCanvas" </a:t>
            </a:r>
            <a:br>
              <a:rPr lang="en-US" sz="1900" dirty="0"/>
            </a:br>
            <a:r>
              <a:rPr lang="en-US" sz="1900" dirty="0" smtClean="0"/>
              <a:t>	</a:t>
            </a:r>
            <a:r>
              <a:rPr lang="en-US" sz="1900" dirty="0" err="1" smtClean="0"/>
              <a:t>PointerMoved</a:t>
            </a:r>
            <a:r>
              <a:rPr lang="en-US" sz="1900" dirty="0"/>
              <a:t>="</a:t>
            </a:r>
            <a:r>
              <a:rPr lang="en-US" sz="1900" dirty="0" err="1"/>
              <a:t>onPointerMoved</a:t>
            </a:r>
            <a:r>
              <a:rPr lang="en-US" sz="1900" dirty="0" smtClean="0"/>
              <a:t>"</a:t>
            </a:r>
            <a:br>
              <a:rPr lang="en-US" sz="1900" dirty="0" smtClean="0"/>
            </a:br>
            <a:r>
              <a:rPr lang="en-US" sz="1900" dirty="0" smtClean="0"/>
              <a:t>	</a:t>
            </a:r>
            <a:r>
              <a:rPr lang="en-US" sz="1900" dirty="0" err="1" smtClean="0"/>
              <a:t>PointerPressed</a:t>
            </a:r>
            <a:r>
              <a:rPr lang="en-US" sz="1900" dirty="0"/>
              <a:t>="</a:t>
            </a:r>
            <a:r>
              <a:rPr lang="en-US" sz="1900" dirty="0" err="1"/>
              <a:t>onPointerPressed</a:t>
            </a:r>
            <a:r>
              <a:rPr lang="en-US" sz="1900" dirty="0"/>
              <a:t>" </a:t>
            </a:r>
            <a:br>
              <a:rPr lang="en-US" sz="1900" dirty="0"/>
            </a:br>
            <a:r>
              <a:rPr lang="en-US" sz="1900" dirty="0" smtClean="0"/>
              <a:t>	</a:t>
            </a:r>
            <a:r>
              <a:rPr lang="en-US" sz="1900" dirty="0" err="1" smtClean="0"/>
              <a:t>PointerReleased</a:t>
            </a:r>
            <a:r>
              <a:rPr lang="en-US" sz="1900" dirty="0"/>
              <a:t>="</a:t>
            </a:r>
            <a:r>
              <a:rPr lang="en-US" sz="1900" dirty="0" err="1"/>
              <a:t>onPointerReleased</a:t>
            </a:r>
            <a:r>
              <a:rPr lang="en-US" sz="1900" dirty="0"/>
              <a:t>" </a:t>
            </a:r>
            <a:r>
              <a:rPr lang="en-US" sz="1900" dirty="0" smtClean="0"/>
              <a:t/>
            </a:r>
            <a:br>
              <a:rPr lang="en-US" sz="1900" dirty="0" smtClean="0"/>
            </a:br>
            <a:r>
              <a:rPr lang="en-US" sz="1900" dirty="0" smtClean="0"/>
              <a:t>	Background</a:t>
            </a:r>
            <a:r>
              <a:rPr lang="en-US" sz="1900" dirty="0"/>
              <a:t>="#00000000" </a:t>
            </a:r>
            <a:r>
              <a:rPr lang="en-US" sz="1900" dirty="0" smtClean="0"/>
              <a:t>/&gt;</a:t>
            </a:r>
          </a:p>
          <a:p>
            <a:r>
              <a:rPr lang="en-US" dirty="0" smtClean="0"/>
              <a:t>C#:</a:t>
            </a:r>
          </a:p>
          <a:p>
            <a:r>
              <a:rPr lang="en-US" sz="1900" dirty="0"/>
              <a:t>private Dictionary&lt;</a:t>
            </a:r>
            <a:r>
              <a:rPr lang="en-US" sz="1900" dirty="0" err="1"/>
              <a:t>uint</a:t>
            </a:r>
            <a:r>
              <a:rPr lang="en-US" sz="1900" dirty="0"/>
              <a:t>, </a:t>
            </a:r>
            <a:r>
              <a:rPr lang="en-US" sz="1900" dirty="0" err="1"/>
              <a:t>PointerPoint</a:t>
            </a:r>
            <a:r>
              <a:rPr lang="en-US" sz="1900" dirty="0"/>
              <a:t>&gt; _points = new Dictionary&lt;</a:t>
            </a:r>
            <a:r>
              <a:rPr lang="en-US" sz="1900" dirty="0" err="1"/>
              <a:t>uint</a:t>
            </a:r>
            <a:r>
              <a:rPr lang="en-US" sz="1900" dirty="0"/>
              <a:t>, </a:t>
            </a:r>
            <a:r>
              <a:rPr lang="en-US" sz="1900" dirty="0" err="1"/>
              <a:t>PointerPoint</a:t>
            </a:r>
            <a:r>
              <a:rPr lang="en-US" sz="1900" dirty="0" smtClean="0"/>
              <a:t>&gt;();</a:t>
            </a:r>
            <a:endParaRPr lang="en-US" sz="1900" dirty="0"/>
          </a:p>
          <a:p>
            <a:r>
              <a:rPr lang="en-US" sz="1900" dirty="0"/>
              <a:t>private void </a:t>
            </a:r>
            <a:r>
              <a:rPr lang="en-US" sz="1900" dirty="0" err="1"/>
              <a:t>onPointerPressed</a:t>
            </a:r>
            <a:r>
              <a:rPr lang="en-US" sz="1900" dirty="0"/>
              <a:t>(object sender, </a:t>
            </a:r>
            <a:r>
              <a:rPr lang="en-US" sz="1900" dirty="0" err="1"/>
              <a:t>PointerRoutedEventArgs</a:t>
            </a:r>
            <a:r>
              <a:rPr lang="en-US" sz="1900" dirty="0"/>
              <a:t> e) </a:t>
            </a:r>
            <a:r>
              <a:rPr lang="en-US" sz="1900" dirty="0" smtClean="0"/>
              <a:t>{</a:t>
            </a:r>
            <a:br>
              <a:rPr lang="en-US" sz="1900" dirty="0" smtClean="0"/>
            </a:br>
            <a:r>
              <a:rPr lang="en-US" sz="1900" dirty="0" smtClean="0"/>
              <a:t>    </a:t>
            </a:r>
            <a:r>
              <a:rPr lang="en-US" sz="1900" dirty="0"/>
              <a:t>if(</a:t>
            </a:r>
            <a:r>
              <a:rPr lang="en-US" sz="1900" dirty="0" err="1"/>
              <a:t>e.Pointer.IsInContact</a:t>
            </a:r>
            <a:r>
              <a:rPr lang="en-US" sz="1900" dirty="0" smtClean="0"/>
              <a:t>){</a:t>
            </a:r>
            <a:br>
              <a:rPr lang="en-US" sz="1900" dirty="0" smtClean="0"/>
            </a:br>
            <a:r>
              <a:rPr lang="en-US" sz="1900" dirty="0" smtClean="0"/>
              <a:t>	</a:t>
            </a:r>
            <a:r>
              <a:rPr lang="en-US" sz="1900" dirty="0" err="1" smtClean="0"/>
              <a:t>var</a:t>
            </a:r>
            <a:r>
              <a:rPr lang="en-US" sz="1900" dirty="0" smtClean="0"/>
              <a:t> </a:t>
            </a:r>
            <a:r>
              <a:rPr lang="en-US" sz="1900" dirty="0"/>
              <a:t>point = </a:t>
            </a:r>
            <a:r>
              <a:rPr lang="en-US" sz="1900" dirty="0" err="1"/>
              <a:t>e.GetCurrentPoint</a:t>
            </a:r>
            <a:r>
              <a:rPr lang="en-US" sz="1900" dirty="0"/>
              <a:t>(</a:t>
            </a:r>
            <a:r>
              <a:rPr lang="en-US" sz="1900" dirty="0" err="1"/>
              <a:t>pointerCanvas</a:t>
            </a:r>
            <a:r>
              <a:rPr lang="en-US" sz="1900" dirty="0" smtClean="0"/>
              <a:t>);</a:t>
            </a:r>
            <a:br>
              <a:rPr lang="en-US" sz="1900" dirty="0" smtClean="0"/>
            </a:br>
            <a:r>
              <a:rPr lang="en-US" sz="1900" dirty="0" smtClean="0"/>
              <a:t>	_</a:t>
            </a:r>
            <a:r>
              <a:rPr lang="en-US" sz="1900" dirty="0" err="1"/>
              <a:t>points.Add</a:t>
            </a:r>
            <a:r>
              <a:rPr lang="en-US" sz="1900" dirty="0"/>
              <a:t>(</a:t>
            </a:r>
            <a:r>
              <a:rPr lang="en-US" sz="1900" dirty="0" err="1"/>
              <a:t>e.Pointer.PointerId</a:t>
            </a:r>
            <a:r>
              <a:rPr lang="en-US" sz="1900" dirty="0"/>
              <a:t>, </a:t>
            </a:r>
            <a:r>
              <a:rPr lang="en-US" sz="1900" dirty="0" err="1"/>
              <a:t>e.GetCurrentPoint</a:t>
            </a:r>
            <a:r>
              <a:rPr lang="en-US" sz="1900" dirty="0"/>
              <a:t>(</a:t>
            </a:r>
            <a:r>
              <a:rPr lang="en-US" sz="1900" dirty="0" err="1"/>
              <a:t>pointerCanvas</a:t>
            </a:r>
            <a:r>
              <a:rPr lang="en-US" sz="1900" dirty="0" smtClean="0"/>
              <a:t>));</a:t>
            </a:r>
            <a:br>
              <a:rPr lang="en-US" sz="1900" dirty="0" smtClean="0"/>
            </a:br>
            <a:r>
              <a:rPr lang="en-US" sz="1900" dirty="0" smtClean="0"/>
              <a:t>    }</a:t>
            </a:r>
            <a:endParaRPr lang="en-US" sz="1900" dirty="0"/>
          </a:p>
          <a:p>
            <a:r>
              <a:rPr lang="en-US" sz="1900" dirty="0" smtClean="0"/>
              <a:t>}</a:t>
            </a:r>
          </a:p>
          <a:p>
            <a:r>
              <a:rPr lang="en-US" sz="1900" dirty="0" smtClean="0"/>
              <a:t>private </a:t>
            </a:r>
            <a:r>
              <a:rPr lang="en-US" sz="1900" dirty="0"/>
              <a:t>void </a:t>
            </a:r>
            <a:r>
              <a:rPr lang="en-US" sz="1900" dirty="0" err="1"/>
              <a:t>onPointerReleased</a:t>
            </a:r>
            <a:r>
              <a:rPr lang="en-US" sz="1900" dirty="0"/>
              <a:t>(object sender, </a:t>
            </a:r>
            <a:r>
              <a:rPr lang="en-US" sz="1900" dirty="0" err="1"/>
              <a:t>PointerRoutedEventArgs</a:t>
            </a:r>
            <a:r>
              <a:rPr lang="en-US" sz="1900" dirty="0"/>
              <a:t> e</a:t>
            </a:r>
            <a:r>
              <a:rPr lang="en-US" sz="1900" dirty="0" smtClean="0"/>
              <a:t>){</a:t>
            </a:r>
            <a:br>
              <a:rPr lang="en-US" sz="1900" dirty="0" smtClean="0"/>
            </a:br>
            <a:r>
              <a:rPr lang="en-US" sz="1900" dirty="0" smtClean="0"/>
              <a:t>    if </a:t>
            </a:r>
            <a:r>
              <a:rPr lang="en-US" sz="1900" dirty="0"/>
              <a:t>(_</a:t>
            </a:r>
            <a:r>
              <a:rPr lang="en-US" sz="1900" dirty="0" err="1"/>
              <a:t>points.ContainsKey</a:t>
            </a:r>
            <a:r>
              <a:rPr lang="en-US" sz="1900" dirty="0"/>
              <a:t>(</a:t>
            </a:r>
            <a:r>
              <a:rPr lang="en-US" sz="1900" dirty="0" err="1"/>
              <a:t>e.Pointer.PointerId</a:t>
            </a:r>
            <a:r>
              <a:rPr lang="en-US" sz="1900" dirty="0" smtClean="0"/>
              <a:t>))</a:t>
            </a:r>
            <a:br>
              <a:rPr lang="en-US" sz="1900" dirty="0" smtClean="0"/>
            </a:br>
            <a:r>
              <a:rPr lang="en-US" sz="1900" dirty="0" smtClean="0"/>
              <a:t>	_</a:t>
            </a:r>
            <a:r>
              <a:rPr lang="en-US" sz="1900" dirty="0" err="1"/>
              <a:t>points.Remove</a:t>
            </a:r>
            <a:r>
              <a:rPr lang="en-US" sz="1900" dirty="0"/>
              <a:t>(</a:t>
            </a:r>
            <a:r>
              <a:rPr lang="en-US" sz="1900" dirty="0" err="1"/>
              <a:t>e.Pointer.PointerId</a:t>
            </a:r>
            <a:r>
              <a:rPr lang="en-US" sz="1900" dirty="0" smtClean="0"/>
              <a:t>);</a:t>
            </a:r>
            <a:br>
              <a:rPr lang="en-US" sz="1900" dirty="0" smtClean="0"/>
            </a:br>
            <a:r>
              <a:rPr lang="en-US" sz="1900" dirty="0" smtClean="0"/>
              <a:t>}</a:t>
            </a:r>
            <a:endParaRPr lang="en-US" sz="1900" dirty="0"/>
          </a:p>
        </p:txBody>
      </p:sp>
      <p:sp>
        <p:nvSpPr>
          <p:cNvPr id="3" name="TextBox 2"/>
          <p:cNvSpPr txBox="1"/>
          <p:nvPr/>
        </p:nvSpPr>
        <p:spPr>
          <a:xfrm>
            <a:off x="8689413" y="144462"/>
            <a:ext cx="3472425" cy="923330"/>
          </a:xfrm>
          <a:prstGeom prst="rect">
            <a:avLst/>
          </a:prstGeom>
          <a:noFill/>
        </p:spPr>
        <p:txBody>
          <a:bodyPr wrap="none" rtlCol="0">
            <a:spAutoFit/>
          </a:bodyPr>
          <a:lstStyle/>
          <a:p>
            <a:pPr algn="ctr"/>
            <a:r>
              <a:rPr lang="en-US" sz="5400" dirty="0" smtClean="0">
                <a:solidFill>
                  <a:srgbClr val="FF8C00"/>
                </a:solidFill>
              </a:rPr>
              <a:t>C# / XAML</a:t>
            </a:r>
          </a:p>
        </p:txBody>
      </p:sp>
    </p:spTree>
    <p:extLst>
      <p:ext uri="{BB962C8B-B14F-4D97-AF65-F5344CB8AC3E}">
        <p14:creationId xmlns:p14="http://schemas.microsoft.com/office/powerpoint/2010/main" val="33386607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373061"/>
            <a:ext cx="11887200" cy="6553201"/>
          </a:xfrm>
        </p:spPr>
        <p:txBody>
          <a:bodyPr>
            <a:normAutofit fontScale="92500"/>
          </a:bodyPr>
          <a:lstStyle/>
          <a:p>
            <a:r>
              <a:rPr lang="en-US" dirty="0" smtClean="0"/>
              <a:t>C#:</a:t>
            </a:r>
          </a:p>
          <a:p>
            <a:r>
              <a:rPr lang="en-US" sz="2200" dirty="0"/>
              <a:t>private void </a:t>
            </a:r>
            <a:r>
              <a:rPr lang="en-US" sz="2200" dirty="0" err="1"/>
              <a:t>onPointerMoved</a:t>
            </a:r>
            <a:r>
              <a:rPr lang="en-US" sz="2200" dirty="0"/>
              <a:t>(object sender, </a:t>
            </a:r>
            <a:r>
              <a:rPr lang="en-US" sz="2200" dirty="0" err="1"/>
              <a:t>PointerRoutedEventArgs</a:t>
            </a:r>
            <a:r>
              <a:rPr lang="en-US" sz="2200" dirty="0"/>
              <a:t> e</a:t>
            </a:r>
            <a:r>
              <a:rPr lang="en-US" sz="2200" dirty="0" smtClean="0"/>
              <a:t>){</a:t>
            </a:r>
            <a:br>
              <a:rPr lang="en-US" sz="2200" dirty="0" smtClean="0"/>
            </a:br>
            <a:r>
              <a:rPr lang="en-US" sz="2200" dirty="0" smtClean="0"/>
              <a:t>    </a:t>
            </a:r>
            <a:r>
              <a:rPr lang="en-US" sz="2200" dirty="0"/>
              <a:t>if (</a:t>
            </a:r>
            <a:r>
              <a:rPr lang="en-US" sz="2200" dirty="0" err="1"/>
              <a:t>e.Pointer.IsInContact</a:t>
            </a:r>
            <a:r>
              <a:rPr lang="en-US" sz="2200" dirty="0" smtClean="0"/>
              <a:t>){</a:t>
            </a:r>
            <a:br>
              <a:rPr lang="en-US" sz="2200" dirty="0" smtClean="0"/>
            </a:br>
            <a:r>
              <a:rPr lang="en-US" sz="2200" dirty="0" smtClean="0"/>
              <a:t>        </a:t>
            </a:r>
            <a:r>
              <a:rPr lang="en-US" sz="2200" dirty="0" err="1"/>
              <a:t>var</a:t>
            </a:r>
            <a:r>
              <a:rPr lang="en-US" sz="2200" dirty="0"/>
              <a:t> point = </a:t>
            </a:r>
            <a:r>
              <a:rPr lang="en-US" sz="2200" dirty="0" err="1"/>
              <a:t>e.GetCurrentPoint</a:t>
            </a:r>
            <a:r>
              <a:rPr lang="en-US" sz="2200" dirty="0"/>
              <a:t>(</a:t>
            </a:r>
            <a:r>
              <a:rPr lang="en-US" sz="2200" dirty="0" err="1"/>
              <a:t>pointerCanvas</a:t>
            </a:r>
            <a:r>
              <a:rPr lang="en-US" sz="2200" dirty="0" smtClean="0"/>
              <a:t>);</a:t>
            </a:r>
            <a:br>
              <a:rPr lang="en-US" sz="2200" dirty="0" smtClean="0"/>
            </a:br>
            <a:r>
              <a:rPr lang="en-US" sz="2200" dirty="0" smtClean="0"/>
              <a:t>        </a:t>
            </a:r>
            <a:r>
              <a:rPr lang="en-US" sz="2200" dirty="0"/>
              <a:t>if (_</a:t>
            </a:r>
            <a:r>
              <a:rPr lang="en-US" sz="2200" dirty="0" err="1"/>
              <a:t>points.ContainsKey</a:t>
            </a:r>
            <a:r>
              <a:rPr lang="en-US" sz="2200" dirty="0"/>
              <a:t>(</a:t>
            </a:r>
            <a:r>
              <a:rPr lang="en-US" sz="2200" dirty="0" err="1"/>
              <a:t>e.Pointer.PointerId</a:t>
            </a:r>
            <a:r>
              <a:rPr lang="en-US" sz="2200" dirty="0" smtClean="0"/>
              <a:t>)){</a:t>
            </a:r>
          </a:p>
          <a:p>
            <a:r>
              <a:rPr lang="en-US" sz="2200" dirty="0"/>
              <a:t>	</a:t>
            </a:r>
            <a:r>
              <a:rPr lang="en-US" sz="2200" dirty="0" smtClean="0"/>
              <a:t>    </a:t>
            </a:r>
            <a:r>
              <a:rPr lang="en-US" sz="2200" dirty="0" err="1" smtClean="0"/>
              <a:t>var</a:t>
            </a:r>
            <a:r>
              <a:rPr lang="en-US" sz="2200" dirty="0" smtClean="0"/>
              <a:t> </a:t>
            </a:r>
            <a:r>
              <a:rPr lang="en-US" sz="2200" dirty="0" err="1"/>
              <a:t>prev</a:t>
            </a:r>
            <a:r>
              <a:rPr lang="en-US" sz="2200" dirty="0"/>
              <a:t> = _points[</a:t>
            </a:r>
            <a:r>
              <a:rPr lang="en-US" sz="2200" dirty="0" err="1"/>
              <a:t>e.Pointer.PointerId</a:t>
            </a:r>
            <a:r>
              <a:rPr lang="en-US" sz="2200" dirty="0" smtClean="0"/>
              <a:t>];</a:t>
            </a:r>
            <a:br>
              <a:rPr lang="en-US" sz="2200" dirty="0" smtClean="0"/>
            </a:br>
            <a:r>
              <a:rPr lang="en-US" sz="2200" dirty="0" smtClean="0"/>
              <a:t>            </a:t>
            </a:r>
            <a:r>
              <a:rPr lang="en-US" sz="2200" dirty="0"/>
              <a:t>Line </a:t>
            </a:r>
            <a:r>
              <a:rPr lang="en-US" sz="2200" dirty="0" err="1"/>
              <a:t>line</a:t>
            </a:r>
            <a:r>
              <a:rPr lang="en-US" sz="2200" dirty="0"/>
              <a:t> = new Line</a:t>
            </a:r>
            <a:r>
              <a:rPr lang="en-US" sz="2200" dirty="0" smtClean="0"/>
              <a:t>();</a:t>
            </a:r>
            <a:br>
              <a:rPr lang="en-US" sz="2200" dirty="0" smtClean="0"/>
            </a:br>
            <a:r>
              <a:rPr lang="en-US" sz="2200" dirty="0" smtClean="0"/>
              <a:t>            </a:t>
            </a:r>
            <a:r>
              <a:rPr lang="en-US" sz="2200" dirty="0"/>
              <a:t>line.X1 = </a:t>
            </a:r>
            <a:r>
              <a:rPr lang="en-US" sz="2200" dirty="0" err="1"/>
              <a:t>prev.Position.X</a:t>
            </a:r>
            <a:r>
              <a:rPr lang="en-US" sz="2200" dirty="0" smtClean="0"/>
              <a:t>;</a:t>
            </a:r>
            <a:br>
              <a:rPr lang="en-US" sz="2200" dirty="0" smtClean="0"/>
            </a:br>
            <a:r>
              <a:rPr lang="en-US" sz="2200" dirty="0" smtClean="0"/>
              <a:t>            </a:t>
            </a:r>
            <a:r>
              <a:rPr lang="en-US" sz="2200" dirty="0"/>
              <a:t>line.Y1 = </a:t>
            </a:r>
            <a:r>
              <a:rPr lang="en-US" sz="2200" dirty="0" err="1"/>
              <a:t>prev.Position.Y</a:t>
            </a:r>
            <a:r>
              <a:rPr lang="en-US" sz="2200" dirty="0" smtClean="0"/>
              <a:t>;</a:t>
            </a:r>
            <a:br>
              <a:rPr lang="en-US" sz="2200" dirty="0" smtClean="0"/>
            </a:br>
            <a:r>
              <a:rPr lang="en-US" sz="2200" dirty="0" smtClean="0"/>
              <a:t>            </a:t>
            </a:r>
            <a:r>
              <a:rPr lang="en-US" sz="2200" dirty="0"/>
              <a:t>line.X2 = </a:t>
            </a:r>
            <a:r>
              <a:rPr lang="en-US" sz="2200" dirty="0" err="1"/>
              <a:t>point.Position.X</a:t>
            </a:r>
            <a:r>
              <a:rPr lang="en-US" sz="2200" dirty="0" smtClean="0"/>
              <a:t>;</a:t>
            </a:r>
            <a:br>
              <a:rPr lang="en-US" sz="2200" dirty="0" smtClean="0"/>
            </a:br>
            <a:r>
              <a:rPr lang="en-US" sz="2200" dirty="0" smtClean="0"/>
              <a:t>            </a:t>
            </a:r>
            <a:r>
              <a:rPr lang="en-US" sz="2200" dirty="0"/>
              <a:t>line.Y2 = </a:t>
            </a:r>
            <a:r>
              <a:rPr lang="en-US" sz="2200" dirty="0" err="1"/>
              <a:t>point.Position.Y</a:t>
            </a:r>
            <a:r>
              <a:rPr lang="en-US" sz="2200" dirty="0" smtClean="0"/>
              <a:t>;</a:t>
            </a:r>
            <a:br>
              <a:rPr lang="en-US" sz="2200" dirty="0" smtClean="0"/>
            </a:br>
            <a:r>
              <a:rPr lang="en-US" sz="2200" dirty="0" smtClean="0"/>
              <a:t>            </a:t>
            </a:r>
            <a:r>
              <a:rPr lang="en-US" sz="2200" dirty="0" err="1"/>
              <a:t>line.Stroke</a:t>
            </a:r>
            <a:r>
              <a:rPr lang="en-US" sz="2200" dirty="0"/>
              <a:t> = new </a:t>
            </a:r>
            <a:r>
              <a:rPr lang="en-US" sz="2200" dirty="0" err="1"/>
              <a:t>SolidColorBrush</a:t>
            </a:r>
            <a:r>
              <a:rPr lang="en-US" sz="2200" dirty="0"/>
              <a:t>(</a:t>
            </a:r>
            <a:r>
              <a:rPr lang="en-US" sz="2200" dirty="0" err="1"/>
              <a:t>Colors.Azure</a:t>
            </a:r>
            <a:r>
              <a:rPr lang="en-US" sz="2200" dirty="0" smtClean="0"/>
              <a:t>);</a:t>
            </a:r>
            <a:br>
              <a:rPr lang="en-US" sz="2200" dirty="0" smtClean="0"/>
            </a:br>
            <a:r>
              <a:rPr lang="en-US" sz="2200" dirty="0" smtClean="0"/>
              <a:t>            </a:t>
            </a:r>
            <a:r>
              <a:rPr lang="en-US" sz="2200" dirty="0" err="1"/>
              <a:t>line.StrokeThickness</a:t>
            </a:r>
            <a:r>
              <a:rPr lang="en-US" sz="2200" dirty="0"/>
              <a:t> = 8.0</a:t>
            </a:r>
            <a:r>
              <a:rPr lang="en-US" sz="2200" dirty="0" smtClean="0"/>
              <a:t>;</a:t>
            </a:r>
            <a:br>
              <a:rPr lang="en-US" sz="2200" dirty="0" smtClean="0"/>
            </a:br>
            <a:r>
              <a:rPr lang="en-US" sz="2200" dirty="0" smtClean="0"/>
              <a:t>            </a:t>
            </a:r>
            <a:r>
              <a:rPr lang="en-US" sz="2200" dirty="0" err="1"/>
              <a:t>line.StrokeStartLineCap</a:t>
            </a:r>
            <a:r>
              <a:rPr lang="en-US" sz="2200" dirty="0"/>
              <a:t> = </a:t>
            </a:r>
            <a:r>
              <a:rPr lang="en-US" sz="2200" dirty="0" err="1"/>
              <a:t>line.StrokeEndLineCap</a:t>
            </a:r>
            <a:r>
              <a:rPr lang="en-US" sz="2200" dirty="0"/>
              <a:t> = </a:t>
            </a:r>
            <a:r>
              <a:rPr lang="en-US" sz="2200" dirty="0" err="1"/>
              <a:t>PenLineCap.Round</a:t>
            </a:r>
            <a:r>
              <a:rPr lang="en-US" sz="2200" dirty="0" smtClean="0"/>
              <a:t>;</a:t>
            </a:r>
            <a:br>
              <a:rPr lang="en-US" sz="2200" dirty="0" smtClean="0"/>
            </a:br>
            <a:r>
              <a:rPr lang="en-US" sz="2200" dirty="0" smtClean="0"/>
              <a:t>            </a:t>
            </a:r>
            <a:r>
              <a:rPr lang="en-US" sz="2200" dirty="0" err="1"/>
              <a:t>pointerCanvas.Children.Add</a:t>
            </a:r>
            <a:r>
              <a:rPr lang="en-US" sz="2200" dirty="0"/>
              <a:t>(line</a:t>
            </a:r>
            <a:r>
              <a:rPr lang="en-US" sz="2200" dirty="0" smtClean="0"/>
              <a:t>);</a:t>
            </a:r>
            <a:br>
              <a:rPr lang="en-US" sz="2200" dirty="0" smtClean="0"/>
            </a:br>
            <a:r>
              <a:rPr lang="en-US" sz="2200" dirty="0" smtClean="0"/>
              <a:t>        }</a:t>
            </a:r>
            <a:br>
              <a:rPr lang="en-US" sz="2200" dirty="0" smtClean="0"/>
            </a:br>
            <a:r>
              <a:rPr lang="en-US" sz="2200" dirty="0" smtClean="0"/>
              <a:t>        </a:t>
            </a:r>
            <a:r>
              <a:rPr lang="en-US" sz="2200" dirty="0"/>
              <a:t>_points[</a:t>
            </a:r>
            <a:r>
              <a:rPr lang="en-US" sz="2200" dirty="0" err="1"/>
              <a:t>e.Pointer.PointerId</a:t>
            </a:r>
            <a:r>
              <a:rPr lang="en-US" sz="2200" dirty="0"/>
              <a:t>] = point</a:t>
            </a:r>
            <a:r>
              <a:rPr lang="en-US" sz="2200" dirty="0" smtClean="0"/>
              <a:t>;</a:t>
            </a:r>
            <a:br>
              <a:rPr lang="en-US" sz="2200" dirty="0" smtClean="0"/>
            </a:br>
            <a:r>
              <a:rPr lang="en-US" sz="2200" dirty="0" smtClean="0"/>
              <a:t>    }</a:t>
            </a:r>
            <a:br>
              <a:rPr lang="en-US" sz="2200" dirty="0" smtClean="0"/>
            </a:br>
            <a:r>
              <a:rPr lang="en-US" sz="2200" dirty="0" smtClean="0"/>
              <a:t>}</a:t>
            </a:r>
          </a:p>
        </p:txBody>
      </p:sp>
      <p:sp>
        <p:nvSpPr>
          <p:cNvPr id="3" name="TextBox 2"/>
          <p:cNvSpPr txBox="1"/>
          <p:nvPr/>
        </p:nvSpPr>
        <p:spPr>
          <a:xfrm>
            <a:off x="8689413" y="144462"/>
            <a:ext cx="3472425" cy="923330"/>
          </a:xfrm>
          <a:prstGeom prst="rect">
            <a:avLst/>
          </a:prstGeom>
          <a:noFill/>
        </p:spPr>
        <p:txBody>
          <a:bodyPr wrap="none" rtlCol="0">
            <a:spAutoFit/>
          </a:bodyPr>
          <a:lstStyle/>
          <a:p>
            <a:pPr algn="ctr"/>
            <a:r>
              <a:rPr lang="en-US" sz="5400" dirty="0" smtClean="0">
                <a:solidFill>
                  <a:srgbClr val="FF8C00"/>
                </a:solidFill>
              </a:rPr>
              <a:t>C# / XAML</a:t>
            </a:r>
          </a:p>
        </p:txBody>
      </p:sp>
    </p:spTree>
    <p:extLst>
      <p:ext uri="{BB962C8B-B14F-4D97-AF65-F5344CB8AC3E}">
        <p14:creationId xmlns:p14="http://schemas.microsoft.com/office/powerpoint/2010/main" val="15091822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a:t>Input specific </a:t>
            </a:r>
            <a:r>
              <a:rPr lang="en-US" sz="5400" dirty="0" smtClean="0"/>
              <a:t>interactions</a:t>
            </a:r>
            <a:endParaRPr lang="en-US" sz="5400" dirty="0"/>
          </a:p>
        </p:txBody>
      </p:sp>
    </p:spTree>
    <p:extLst>
      <p:ext uri="{BB962C8B-B14F-4D97-AF65-F5344CB8AC3E}">
        <p14:creationId xmlns:p14="http://schemas.microsoft.com/office/powerpoint/2010/main" val="9940101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specific pointer types with “type” attribute within Pointer event object</a:t>
            </a:r>
            <a:endParaRPr lang="en-US" dirty="0"/>
          </a:p>
        </p:txBody>
      </p:sp>
    </p:spTree>
    <p:extLst>
      <p:ext uri="{BB962C8B-B14F-4D97-AF65-F5344CB8AC3E}">
        <p14:creationId xmlns:p14="http://schemas.microsoft.com/office/powerpoint/2010/main" val="3165655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p:txBody>
          <a:bodyPr>
            <a:normAutofit/>
          </a:bodyPr>
          <a:lstStyle/>
          <a:p>
            <a:endParaRPr lang="en-US" sz="2100" dirty="0" smtClean="0"/>
          </a:p>
          <a:p>
            <a:r>
              <a:rPr lang="en-US" sz="1800" dirty="0"/>
              <a:t> </a:t>
            </a:r>
            <a:r>
              <a:rPr lang="en-US" sz="1800" dirty="0" err="1" smtClean="0"/>
              <a:t>var</a:t>
            </a:r>
            <a:r>
              <a:rPr lang="en-US" sz="1800" dirty="0" smtClean="0"/>
              <a:t> paint = function(event){</a:t>
            </a:r>
          </a:p>
          <a:p>
            <a:endParaRPr lang="en-US" sz="1800" dirty="0" smtClean="0"/>
          </a:p>
          <a:p>
            <a:pPr lvl="1"/>
            <a:r>
              <a:rPr lang="en-US" sz="1800" dirty="0" smtClean="0"/>
              <a:t>         if (</a:t>
            </a:r>
            <a:r>
              <a:rPr lang="en-US" sz="1800" dirty="0" err="1" smtClean="0"/>
              <a:t>event.pointerType</a:t>
            </a:r>
            <a:r>
              <a:rPr lang="en-US" sz="1800" dirty="0" smtClean="0"/>
              <a:t> </a:t>
            </a:r>
            <a:r>
              <a:rPr lang="en-US" sz="1800" dirty="0"/>
              <a:t>=== </a:t>
            </a:r>
            <a:r>
              <a:rPr lang="en-US" sz="1800" dirty="0" err="1" smtClean="0"/>
              <a:t>event.MSPOINTER_TYPE_PEN</a:t>
            </a:r>
            <a:r>
              <a:rPr lang="en-US" sz="1800" dirty="0" smtClean="0"/>
              <a:t>){</a:t>
            </a:r>
          </a:p>
          <a:p>
            <a:pPr lvl="1"/>
            <a:r>
              <a:rPr lang="en-US" sz="1800" dirty="0" smtClean="0"/>
              <a:t>                  ...</a:t>
            </a:r>
          </a:p>
          <a:p>
            <a:pPr lvl="1"/>
            <a:r>
              <a:rPr lang="en-US" sz="1800" dirty="0" smtClean="0"/>
              <a:t>         }</a:t>
            </a:r>
            <a:endParaRPr lang="en-US" sz="1800" dirty="0"/>
          </a:p>
          <a:p>
            <a:r>
              <a:rPr lang="en-US" sz="1800" dirty="0" smtClean="0"/>
              <a:t>};</a:t>
            </a:r>
          </a:p>
          <a:p>
            <a:endParaRPr lang="en-US" sz="1800" dirty="0"/>
          </a:p>
          <a:p>
            <a:endParaRPr lang="en-US" sz="1800" dirty="0" smtClean="0"/>
          </a:p>
          <a:p>
            <a:r>
              <a:rPr lang="en-US" sz="1800" dirty="0" err="1" smtClean="0"/>
              <a:t>canvas.addEventListener</a:t>
            </a:r>
            <a:r>
              <a:rPr lang="en-US" sz="1800" dirty="0"/>
              <a:t>("</a:t>
            </a:r>
            <a:r>
              <a:rPr lang="en-US" sz="1800" dirty="0" err="1"/>
              <a:t>MSPointerMove</a:t>
            </a:r>
            <a:r>
              <a:rPr lang="en-US" sz="1800" dirty="0"/>
              <a:t>", </a:t>
            </a:r>
            <a:r>
              <a:rPr lang="en-US" sz="1800" dirty="0" smtClean="0"/>
              <a:t>paint </a:t>
            </a:r>
            <a:r>
              <a:rPr lang="en-US" sz="1800" dirty="0"/>
              <a:t>}, false);</a:t>
            </a:r>
          </a:p>
        </p:txBody>
      </p:sp>
      <p:sp>
        <p:nvSpPr>
          <p:cNvPr id="6" name="Title 5"/>
          <p:cNvSpPr>
            <a:spLocks noGrp="1"/>
          </p:cNvSpPr>
          <p:nvPr>
            <p:ph type="title"/>
          </p:nvPr>
        </p:nvSpPr>
        <p:spPr/>
        <p:txBody>
          <a:bodyPr/>
          <a:lstStyle/>
          <a:p>
            <a:endParaRPr lang="en-US"/>
          </a:p>
        </p:txBody>
      </p:sp>
      <p:sp>
        <p:nvSpPr>
          <p:cNvPr id="5" name="TextBox 4"/>
          <p:cNvSpPr txBox="1"/>
          <p:nvPr/>
        </p:nvSpPr>
        <p:spPr>
          <a:xfrm>
            <a:off x="9113837" y="298450"/>
            <a:ext cx="3186321" cy="923330"/>
          </a:xfrm>
          <a:prstGeom prst="rect">
            <a:avLst/>
          </a:prstGeom>
          <a:noFill/>
        </p:spPr>
        <p:txBody>
          <a:bodyPr wrap="none" rtlCol="0">
            <a:spAutoFit/>
          </a:bodyPr>
          <a:lstStyle/>
          <a:p>
            <a:r>
              <a:rPr lang="en-US" sz="5400" dirty="0" smtClean="0">
                <a:solidFill>
                  <a:srgbClr val="FF8C00"/>
                </a:solidFill>
              </a:rPr>
              <a:t>JavaScript</a:t>
            </a:r>
          </a:p>
        </p:txBody>
      </p:sp>
    </p:spTree>
    <p:extLst>
      <p:ext uri="{BB962C8B-B14F-4D97-AF65-F5344CB8AC3E}">
        <p14:creationId xmlns:p14="http://schemas.microsoft.com/office/powerpoint/2010/main" val="38708082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p:txBody>
          <a:bodyPr>
            <a:normAutofit fontScale="62500" lnSpcReduction="20000"/>
          </a:bodyPr>
          <a:lstStyle/>
          <a:p>
            <a:endParaRPr lang="en-US" sz="3300" dirty="0" smtClean="0"/>
          </a:p>
          <a:p>
            <a:r>
              <a:rPr lang="en-US" sz="3300" dirty="0" smtClean="0"/>
              <a:t>XAML:</a:t>
            </a:r>
          </a:p>
          <a:p>
            <a:r>
              <a:rPr lang="en-US" sz="3300" dirty="0"/>
              <a:t>&lt;Canvas x:Name="pointerCanvas" </a:t>
            </a:r>
            <a:endParaRPr lang="en-US" sz="3300" dirty="0" smtClean="0"/>
          </a:p>
          <a:p>
            <a:r>
              <a:rPr lang="en-US" sz="3300" dirty="0"/>
              <a:t>	</a:t>
            </a:r>
            <a:r>
              <a:rPr lang="en-US" sz="3300" dirty="0" err="1" smtClean="0"/>
              <a:t>PointerMoved</a:t>
            </a:r>
            <a:r>
              <a:rPr lang="en-US" sz="3300" dirty="0"/>
              <a:t>="</a:t>
            </a:r>
            <a:r>
              <a:rPr lang="en-US" sz="3300" dirty="0" err="1"/>
              <a:t>onPointerMoved</a:t>
            </a:r>
            <a:r>
              <a:rPr lang="en-US" sz="3300" dirty="0" smtClean="0"/>
              <a:t>" </a:t>
            </a:r>
          </a:p>
          <a:p>
            <a:r>
              <a:rPr lang="en-US" sz="3300" dirty="0"/>
              <a:t>	</a:t>
            </a:r>
            <a:r>
              <a:rPr lang="en-US" sz="3300" dirty="0" smtClean="0"/>
              <a:t>Background</a:t>
            </a:r>
            <a:r>
              <a:rPr lang="en-US" sz="3300" dirty="0"/>
              <a:t>="#00000000" </a:t>
            </a:r>
            <a:r>
              <a:rPr lang="en-US" sz="3300" dirty="0" smtClean="0"/>
              <a:t>/&gt;</a:t>
            </a:r>
          </a:p>
          <a:p>
            <a:r>
              <a:rPr lang="en-US" sz="3300" dirty="0" smtClean="0"/>
              <a:t>C#:</a:t>
            </a:r>
          </a:p>
          <a:p>
            <a:r>
              <a:rPr lang="en-US" sz="2900" dirty="0"/>
              <a:t> private void </a:t>
            </a:r>
            <a:r>
              <a:rPr lang="en-US" sz="2900" dirty="0" err="1"/>
              <a:t>onPointerMoved</a:t>
            </a:r>
            <a:r>
              <a:rPr lang="en-US" sz="2900" dirty="0"/>
              <a:t>(object sender, </a:t>
            </a:r>
            <a:r>
              <a:rPr lang="en-US" sz="2900" dirty="0" err="1"/>
              <a:t>PointerRoutedEventArgs</a:t>
            </a:r>
            <a:r>
              <a:rPr lang="en-US" sz="2900" dirty="0"/>
              <a:t> e</a:t>
            </a:r>
            <a:r>
              <a:rPr lang="en-US" sz="2900" dirty="0" smtClean="0"/>
              <a:t>){</a:t>
            </a:r>
            <a:endParaRPr lang="en-US" sz="2900" dirty="0"/>
          </a:p>
          <a:p>
            <a:r>
              <a:rPr lang="en-US" sz="2900" dirty="0"/>
              <a:t>    if(</a:t>
            </a:r>
            <a:r>
              <a:rPr lang="en-US" sz="2900" dirty="0" err="1"/>
              <a:t>e.Pointer.PointerDeviceType</a:t>
            </a:r>
            <a:r>
              <a:rPr lang="en-US" sz="2900" dirty="0"/>
              <a:t> == </a:t>
            </a:r>
            <a:r>
              <a:rPr lang="en-US" sz="2900" dirty="0" err="1"/>
              <a:t>Windows.Devices.Input.PointerDeviceType.Pen</a:t>
            </a:r>
            <a:r>
              <a:rPr lang="en-US" sz="2900" dirty="0"/>
              <a:t>){</a:t>
            </a:r>
          </a:p>
          <a:p>
            <a:r>
              <a:rPr lang="en-US" sz="2900" dirty="0"/>
              <a:t>        ...</a:t>
            </a:r>
          </a:p>
          <a:p>
            <a:r>
              <a:rPr lang="en-US" sz="2900" dirty="0"/>
              <a:t>    </a:t>
            </a:r>
            <a:r>
              <a:rPr lang="en-US" sz="2900" dirty="0" smtClean="0"/>
              <a:t>}</a:t>
            </a:r>
          </a:p>
          <a:p>
            <a:r>
              <a:rPr lang="en-US" sz="2900" dirty="0"/>
              <a:t>}</a:t>
            </a:r>
          </a:p>
        </p:txBody>
      </p:sp>
      <p:sp>
        <p:nvSpPr>
          <p:cNvPr id="6" name="Title 5"/>
          <p:cNvSpPr>
            <a:spLocks noGrp="1"/>
          </p:cNvSpPr>
          <p:nvPr>
            <p:ph type="title"/>
          </p:nvPr>
        </p:nvSpPr>
        <p:spPr/>
        <p:txBody>
          <a:bodyPr/>
          <a:lstStyle/>
          <a:p>
            <a:endParaRPr lang="en-US"/>
          </a:p>
        </p:txBody>
      </p:sp>
      <p:sp>
        <p:nvSpPr>
          <p:cNvPr id="5" name="TextBox 4"/>
          <p:cNvSpPr txBox="1"/>
          <p:nvPr/>
        </p:nvSpPr>
        <p:spPr>
          <a:xfrm>
            <a:off x="8689412" y="298450"/>
            <a:ext cx="3472425" cy="923330"/>
          </a:xfrm>
          <a:prstGeom prst="rect">
            <a:avLst/>
          </a:prstGeom>
          <a:noFill/>
        </p:spPr>
        <p:txBody>
          <a:bodyPr wrap="none" rtlCol="0">
            <a:spAutoFit/>
          </a:bodyPr>
          <a:lstStyle/>
          <a:p>
            <a:pPr algn="r"/>
            <a:r>
              <a:rPr lang="en-US" sz="5400" dirty="0" smtClean="0">
                <a:solidFill>
                  <a:srgbClr val="FF8C00"/>
                </a:solidFill>
              </a:rPr>
              <a:t>C# / XAML</a:t>
            </a:r>
          </a:p>
        </p:txBody>
      </p:sp>
    </p:spTree>
    <p:extLst>
      <p:ext uri="{BB962C8B-B14F-4D97-AF65-F5344CB8AC3E}">
        <p14:creationId xmlns:p14="http://schemas.microsoft.com/office/powerpoint/2010/main" val="15629202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attributes that target touch:</a:t>
            </a:r>
            <a:br>
              <a:rPr lang="en-US" dirty="0" smtClean="0"/>
            </a:br>
            <a:r>
              <a:rPr lang="en-US" dirty="0"/>
              <a:t/>
            </a:r>
            <a:br>
              <a:rPr lang="en-US" dirty="0"/>
            </a:br>
            <a:r>
              <a:rPr lang="en-US" dirty="0" smtClean="0"/>
              <a:t>CSS zoom, CSS snap</a:t>
            </a:r>
            <a:endParaRPr lang="en-US" dirty="0"/>
          </a:p>
        </p:txBody>
      </p:sp>
    </p:spTree>
    <p:extLst>
      <p:ext uri="{BB962C8B-B14F-4D97-AF65-F5344CB8AC3E}">
        <p14:creationId xmlns:p14="http://schemas.microsoft.com/office/powerpoint/2010/main" val="37229233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p:txBody>
          <a:bodyPr>
            <a:normAutofit/>
          </a:bodyPr>
          <a:lstStyle/>
          <a:p>
            <a:r>
              <a:rPr lang="en-US" sz="1800" dirty="0" smtClean="0"/>
              <a:t> </a:t>
            </a:r>
            <a:r>
              <a:rPr lang="en-US" sz="1800" dirty="0"/>
              <a:t>.</a:t>
            </a:r>
            <a:r>
              <a:rPr lang="en-US" sz="1800" dirty="0" err="1"/>
              <a:t>myContainer</a:t>
            </a:r>
            <a:r>
              <a:rPr lang="en-US" sz="1800" dirty="0"/>
              <a:t> {</a:t>
            </a:r>
          </a:p>
          <a:p>
            <a:r>
              <a:rPr lang="en-US" sz="1800" dirty="0"/>
              <a:t>            width: 400px;</a:t>
            </a:r>
          </a:p>
          <a:p>
            <a:r>
              <a:rPr lang="en-US" sz="1800" dirty="0"/>
              <a:t>            height: 325px;</a:t>
            </a:r>
          </a:p>
          <a:p>
            <a:r>
              <a:rPr lang="en-US" sz="1800" dirty="0"/>
              <a:t>            overflow-x: scroll;</a:t>
            </a:r>
          </a:p>
          <a:p>
            <a:r>
              <a:rPr lang="en-US" sz="1800" dirty="0"/>
              <a:t>            -</a:t>
            </a:r>
            <a:r>
              <a:rPr lang="en-US" sz="1800" dirty="0" err="1"/>
              <a:t>ms</a:t>
            </a:r>
            <a:r>
              <a:rPr lang="en-US" sz="1800" dirty="0"/>
              <a:t>-scroll-snap-type: mandatory;</a:t>
            </a:r>
          </a:p>
          <a:p>
            <a:r>
              <a:rPr lang="en-US" sz="1800" dirty="0"/>
              <a:t>            -</a:t>
            </a:r>
            <a:r>
              <a:rPr lang="en-US" sz="1800" dirty="0" err="1"/>
              <a:t>ms</a:t>
            </a:r>
            <a:r>
              <a:rPr lang="en-US" sz="1800" dirty="0"/>
              <a:t>-scroll-snap-points-x: </a:t>
            </a:r>
            <a:r>
              <a:rPr lang="en-US" sz="1800" dirty="0" err="1"/>
              <a:t>snapInterval</a:t>
            </a:r>
            <a:r>
              <a:rPr lang="en-US" sz="1800" dirty="0"/>
              <a:t>(0px, 405px);</a:t>
            </a:r>
          </a:p>
          <a:p>
            <a:r>
              <a:rPr lang="en-US" sz="1800" dirty="0" smtClean="0"/>
              <a:t>}</a:t>
            </a:r>
            <a:endParaRPr lang="en-US" sz="1800" dirty="0"/>
          </a:p>
        </p:txBody>
      </p:sp>
      <p:sp>
        <p:nvSpPr>
          <p:cNvPr id="6" name="Title 5"/>
          <p:cNvSpPr>
            <a:spLocks noGrp="1"/>
          </p:cNvSpPr>
          <p:nvPr>
            <p:ph type="title"/>
          </p:nvPr>
        </p:nvSpPr>
        <p:spPr/>
        <p:txBody>
          <a:bodyPr/>
          <a:lstStyle/>
          <a:p>
            <a:endParaRPr lang="en-US"/>
          </a:p>
        </p:txBody>
      </p:sp>
      <p:sp>
        <p:nvSpPr>
          <p:cNvPr id="5" name="TextBox 4"/>
          <p:cNvSpPr txBox="1"/>
          <p:nvPr/>
        </p:nvSpPr>
        <p:spPr>
          <a:xfrm>
            <a:off x="10561637" y="287933"/>
            <a:ext cx="1350050" cy="923330"/>
          </a:xfrm>
          <a:prstGeom prst="rect">
            <a:avLst/>
          </a:prstGeom>
          <a:noFill/>
        </p:spPr>
        <p:txBody>
          <a:bodyPr wrap="none" rtlCol="0">
            <a:spAutoFit/>
          </a:bodyPr>
          <a:lstStyle/>
          <a:p>
            <a:r>
              <a:rPr lang="en-US" sz="5400" dirty="0" smtClean="0">
                <a:solidFill>
                  <a:srgbClr val="FF8C00"/>
                </a:solidFill>
              </a:rPr>
              <a:t>CSS</a:t>
            </a:r>
          </a:p>
        </p:txBody>
      </p:sp>
    </p:spTree>
    <p:extLst>
      <p:ext uri="{BB962C8B-B14F-4D97-AF65-F5344CB8AC3E}">
        <p14:creationId xmlns:p14="http://schemas.microsoft.com/office/powerpoint/2010/main" val="1883161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endParaRPr lang="en-US" dirty="0"/>
          </a:p>
        </p:txBody>
      </p:sp>
      <p:sp>
        <p:nvSpPr>
          <p:cNvPr id="4" name="Title 3"/>
          <p:cNvSpPr>
            <a:spLocks noGrp="1"/>
          </p:cNvSpPr>
          <p:nvPr>
            <p:ph type="title"/>
          </p:nvPr>
        </p:nvSpPr>
        <p:spPr/>
        <p:txBody>
          <a:bodyPr/>
          <a:lstStyle/>
          <a:p>
            <a:r>
              <a:rPr lang="en-US" dirty="0"/>
              <a:t>Built in benefits</a:t>
            </a:r>
          </a:p>
        </p:txBody>
      </p:sp>
    </p:spTree>
    <p:extLst>
      <p:ext uri="{BB962C8B-B14F-4D97-AF65-F5344CB8AC3E}">
        <p14:creationId xmlns:p14="http://schemas.microsoft.com/office/powerpoint/2010/main" val="835207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p:txBody>
          <a:bodyPr>
            <a:normAutofit/>
          </a:bodyPr>
          <a:lstStyle/>
          <a:p>
            <a:r>
              <a:rPr lang="en-US" sz="1800" dirty="0" smtClean="0"/>
              <a:t> </a:t>
            </a:r>
            <a:r>
              <a:rPr lang="en-US" sz="1800" dirty="0"/>
              <a:t>.</a:t>
            </a:r>
            <a:r>
              <a:rPr lang="en-US" sz="1800" dirty="0" err="1"/>
              <a:t>zoomItContainer</a:t>
            </a:r>
            <a:r>
              <a:rPr lang="en-US" sz="1800" dirty="0"/>
              <a:t> {</a:t>
            </a:r>
          </a:p>
          <a:p>
            <a:r>
              <a:rPr lang="en-US" sz="1800" dirty="0"/>
              <a:t>            -</a:t>
            </a:r>
            <a:r>
              <a:rPr lang="en-US" sz="1800" dirty="0" err="1"/>
              <a:t>ms</a:t>
            </a:r>
            <a:r>
              <a:rPr lang="en-US" sz="1800" dirty="0"/>
              <a:t>-content-zooming: zoom;</a:t>
            </a:r>
          </a:p>
          <a:p>
            <a:r>
              <a:rPr lang="en-US" sz="1800" dirty="0"/>
              <a:t>            overflow: scroll; </a:t>
            </a:r>
          </a:p>
          <a:p>
            <a:r>
              <a:rPr lang="en-US" sz="1800" dirty="0" smtClean="0"/>
              <a:t>}</a:t>
            </a:r>
            <a:endParaRPr lang="en-US" sz="1800" dirty="0"/>
          </a:p>
        </p:txBody>
      </p:sp>
      <p:sp>
        <p:nvSpPr>
          <p:cNvPr id="6" name="Title 5"/>
          <p:cNvSpPr>
            <a:spLocks noGrp="1"/>
          </p:cNvSpPr>
          <p:nvPr>
            <p:ph type="title"/>
          </p:nvPr>
        </p:nvSpPr>
        <p:spPr/>
        <p:txBody>
          <a:bodyPr/>
          <a:lstStyle/>
          <a:p>
            <a:endParaRPr lang="en-US"/>
          </a:p>
        </p:txBody>
      </p:sp>
      <p:sp>
        <p:nvSpPr>
          <p:cNvPr id="5" name="TextBox 4"/>
          <p:cNvSpPr txBox="1"/>
          <p:nvPr/>
        </p:nvSpPr>
        <p:spPr>
          <a:xfrm>
            <a:off x="10561637" y="287933"/>
            <a:ext cx="1350050" cy="923330"/>
          </a:xfrm>
          <a:prstGeom prst="rect">
            <a:avLst/>
          </a:prstGeom>
          <a:noFill/>
        </p:spPr>
        <p:txBody>
          <a:bodyPr wrap="none" rtlCol="0">
            <a:spAutoFit/>
          </a:bodyPr>
          <a:lstStyle/>
          <a:p>
            <a:r>
              <a:rPr lang="en-US" sz="5400" dirty="0" smtClean="0">
                <a:solidFill>
                  <a:srgbClr val="FF8C00"/>
                </a:solidFill>
              </a:rPr>
              <a:t>CSS</a:t>
            </a:r>
          </a:p>
        </p:txBody>
      </p:sp>
    </p:spTree>
    <p:extLst>
      <p:ext uri="{BB962C8B-B14F-4D97-AF65-F5344CB8AC3E}">
        <p14:creationId xmlns:p14="http://schemas.microsoft.com/office/powerpoint/2010/main" val="29065493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7" y="2125663"/>
            <a:ext cx="11429999" cy="4570412"/>
          </a:xfrm>
        </p:spPr>
        <p:txBody>
          <a:bodyPr/>
          <a:lstStyle/>
          <a:p>
            <a:r>
              <a:rPr lang="en-US" dirty="0" smtClean="0"/>
              <a:t>Use Windows </a:t>
            </a:r>
            <a:r>
              <a:rPr lang="en-US" dirty="0"/>
              <a:t>Runtime </a:t>
            </a:r>
            <a:r>
              <a:rPr lang="en-US" dirty="0" smtClean="0"/>
              <a:t>platform to provide deeper levels of data</a:t>
            </a:r>
          </a:p>
          <a:p>
            <a:pPr marL="342900" indent="-342900">
              <a:buFont typeface="Arial" panose="020B0604020202020204" pitchFamily="34" charset="0"/>
              <a:buChar char="•"/>
            </a:pPr>
            <a:r>
              <a:rPr lang="en-US" dirty="0" smtClean="0"/>
              <a:t>full touch interaction</a:t>
            </a:r>
          </a:p>
          <a:p>
            <a:pPr marL="342900" indent="-342900">
              <a:buFont typeface="Arial" panose="020B0604020202020204" pitchFamily="34" charset="0"/>
              <a:buChar char="•"/>
            </a:pPr>
            <a:r>
              <a:rPr lang="en-US" dirty="0" smtClean="0"/>
              <a:t>mouse </a:t>
            </a:r>
            <a:r>
              <a:rPr lang="en-US" dirty="0"/>
              <a:t>devices with </a:t>
            </a:r>
            <a:r>
              <a:rPr lang="en-US" dirty="0" smtClean="0"/>
              <a:t>alternate buttons</a:t>
            </a:r>
          </a:p>
          <a:p>
            <a:pPr marL="342900" indent="-342900">
              <a:buFont typeface="Arial" panose="020B0604020202020204" pitchFamily="34" charset="0"/>
              <a:buChar char="•"/>
            </a:pPr>
            <a:r>
              <a:rPr lang="en-US" dirty="0" smtClean="0"/>
              <a:t>pen </a:t>
            </a:r>
            <a:r>
              <a:rPr lang="en-US" dirty="0"/>
              <a:t>devices with barrel buttons and eraser </a:t>
            </a:r>
            <a:r>
              <a:rPr lang="en-US" dirty="0" smtClean="0"/>
              <a:t>tips.</a:t>
            </a:r>
            <a:endParaRPr lang="en-US" dirty="0"/>
          </a:p>
          <a:p>
            <a:endParaRPr lang="en-US" dirty="0"/>
          </a:p>
          <a:p>
            <a:r>
              <a:rPr lang="en-US" dirty="0" smtClean="0"/>
              <a:t>Access interaction APIs for input data</a:t>
            </a:r>
          </a:p>
          <a:p>
            <a:pPr marL="342900" indent="-342900">
              <a:buFont typeface="Arial" panose="020B0604020202020204" pitchFamily="34" charset="0"/>
              <a:buChar char="•"/>
            </a:pPr>
            <a:r>
              <a:rPr lang="en-US" dirty="0" err="1" smtClean="0"/>
              <a:t>Windows.UI.Core</a:t>
            </a:r>
            <a:r>
              <a:rPr lang="en-US" dirty="0" smtClean="0"/>
              <a:t> </a:t>
            </a:r>
          </a:p>
          <a:p>
            <a:pPr marL="342900" indent="-342900">
              <a:buFont typeface="Arial" panose="020B0604020202020204" pitchFamily="34" charset="0"/>
              <a:buChar char="•"/>
            </a:pPr>
            <a:r>
              <a:rPr lang="en-US" dirty="0" err="1" smtClean="0"/>
              <a:t>Windows.UI.Input</a:t>
            </a:r>
            <a:r>
              <a:rPr lang="en-US" dirty="0" smtClean="0"/>
              <a:t> </a:t>
            </a:r>
          </a:p>
          <a:p>
            <a:pPr marL="342900" indent="-342900">
              <a:buFont typeface="Arial" panose="020B0604020202020204" pitchFamily="34" charset="0"/>
              <a:buChar char="•"/>
            </a:pPr>
            <a:r>
              <a:rPr lang="en-US" dirty="0" err="1" smtClean="0"/>
              <a:t>Windows.Devices.Input</a:t>
            </a:r>
            <a:r>
              <a:rPr lang="en-US" dirty="0" smtClean="0"/>
              <a:t> </a:t>
            </a: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sz="6600" dirty="0"/>
              <a:t>Customize the user experience</a:t>
            </a:r>
          </a:p>
        </p:txBody>
      </p:sp>
    </p:spTree>
    <p:extLst>
      <p:ext uri="{BB962C8B-B14F-4D97-AF65-F5344CB8AC3E}">
        <p14:creationId xmlns:p14="http://schemas.microsoft.com/office/powerpoint/2010/main" val="1657670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a:t>Beyond traditional inputs</a:t>
            </a:r>
          </a:p>
        </p:txBody>
      </p:sp>
    </p:spTree>
    <p:extLst>
      <p:ext uri="{BB962C8B-B14F-4D97-AF65-F5344CB8AC3E}">
        <p14:creationId xmlns:p14="http://schemas.microsoft.com/office/powerpoint/2010/main" val="34025419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7" y="2125663"/>
            <a:ext cx="9601199" cy="4570412"/>
          </a:xfrm>
        </p:spPr>
        <p:txBody>
          <a:bodyPr/>
          <a:lstStyle/>
          <a:p>
            <a:pPr marL="799982" lvl="2" indent="-342900"/>
            <a:r>
              <a:rPr lang="en-US" sz="3200" dirty="0" smtClean="0"/>
              <a:t>Accelerometer</a:t>
            </a:r>
          </a:p>
          <a:p>
            <a:pPr marL="799982" lvl="2" indent="-342900"/>
            <a:r>
              <a:rPr lang="en-US" sz="3200" dirty="0" smtClean="0"/>
              <a:t>Camera</a:t>
            </a:r>
          </a:p>
          <a:p>
            <a:pPr marL="799982" lvl="2" indent="-342900"/>
            <a:r>
              <a:rPr lang="en-US" sz="3200" dirty="0" smtClean="0"/>
              <a:t>Microphone</a:t>
            </a:r>
          </a:p>
          <a:p>
            <a:pPr marL="799982" lvl="2" indent="-342900"/>
            <a:r>
              <a:rPr lang="en-US" sz="3200" dirty="0" smtClean="0"/>
              <a:t>GPS</a:t>
            </a:r>
          </a:p>
          <a:p>
            <a:pPr marL="799982" lvl="2" indent="-342900"/>
            <a:r>
              <a:rPr lang="en-US" sz="3200" dirty="0" smtClean="0"/>
              <a:t>Light sensor</a:t>
            </a:r>
          </a:p>
          <a:p>
            <a:pPr marL="799982" lvl="2" indent="-342900"/>
            <a:r>
              <a:rPr lang="en-US" sz="3200" dirty="0" smtClean="0"/>
              <a:t>Xbox controller</a:t>
            </a:r>
          </a:p>
          <a:p>
            <a:pPr marL="799982" lvl="2" indent="-342900"/>
            <a:r>
              <a:rPr lang="en-US" sz="3200" dirty="0" smtClean="0"/>
              <a:t>Etc.</a:t>
            </a:r>
          </a:p>
          <a:p>
            <a:endParaRPr lang="en-US" dirty="0"/>
          </a:p>
        </p:txBody>
      </p:sp>
      <p:sp>
        <p:nvSpPr>
          <p:cNvPr id="3" name="Title 2"/>
          <p:cNvSpPr>
            <a:spLocks noGrp="1"/>
          </p:cNvSpPr>
          <p:nvPr>
            <p:ph type="title"/>
          </p:nvPr>
        </p:nvSpPr>
        <p:spPr/>
        <p:txBody>
          <a:bodyPr/>
          <a:lstStyle/>
          <a:p>
            <a:r>
              <a:rPr lang="en-US" sz="6600" dirty="0" smtClean="0"/>
              <a:t>Sensors and devices</a:t>
            </a:r>
            <a:endParaRPr lang="en-US" sz="6600" dirty="0"/>
          </a:p>
        </p:txBody>
      </p:sp>
    </p:spTree>
    <p:extLst>
      <p:ext uri="{BB962C8B-B14F-4D97-AF65-F5344CB8AC3E}">
        <p14:creationId xmlns:p14="http://schemas.microsoft.com/office/powerpoint/2010/main" val="34608905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1221780"/>
            <a:ext cx="11887200" cy="5475883"/>
          </a:xfrm>
        </p:spPr>
        <p:txBody>
          <a:bodyPr>
            <a:normAutofit fontScale="92500" lnSpcReduction="20000"/>
          </a:bodyPr>
          <a:lstStyle/>
          <a:p>
            <a:r>
              <a:rPr lang="en-US" sz="2000" dirty="0" smtClean="0"/>
              <a:t>accelerometer </a:t>
            </a:r>
            <a:r>
              <a:rPr lang="en-US" sz="2000" dirty="0"/>
              <a:t>= </a:t>
            </a:r>
            <a:r>
              <a:rPr lang="en-US" sz="2000" dirty="0" err="1"/>
              <a:t>Windows.Devices.Sensors.Accelerometer.getDefault</a:t>
            </a:r>
            <a:r>
              <a:rPr lang="en-US" sz="2000" dirty="0"/>
              <a:t>(); </a:t>
            </a:r>
            <a:endParaRPr lang="en-US" sz="2000" dirty="0" smtClean="0"/>
          </a:p>
          <a:p>
            <a:endParaRPr lang="en-US" sz="2000" dirty="0" smtClean="0"/>
          </a:p>
          <a:p>
            <a:r>
              <a:rPr lang="en-US" sz="1800" dirty="0"/>
              <a:t>if (accelerometer) { </a:t>
            </a:r>
            <a:endParaRPr lang="en-US" sz="1800" dirty="0" smtClean="0"/>
          </a:p>
          <a:p>
            <a:r>
              <a:rPr lang="en-US" sz="1800" dirty="0"/>
              <a:t> </a:t>
            </a:r>
            <a:r>
              <a:rPr lang="en-US" sz="1800" dirty="0" smtClean="0"/>
              <a:t> // </a:t>
            </a:r>
            <a:r>
              <a:rPr lang="en-US" sz="1800" dirty="0"/>
              <a:t>Set the </a:t>
            </a:r>
            <a:r>
              <a:rPr lang="en-US" sz="1800" dirty="0" err="1"/>
              <a:t>reportInterval</a:t>
            </a:r>
            <a:r>
              <a:rPr lang="en-US" sz="1800" dirty="0"/>
              <a:t> to enable the sensor events </a:t>
            </a:r>
            <a:endParaRPr lang="en-US" sz="1800" dirty="0" smtClean="0"/>
          </a:p>
          <a:p>
            <a:r>
              <a:rPr lang="en-US" sz="1800" dirty="0"/>
              <a:t> </a:t>
            </a:r>
            <a:r>
              <a:rPr lang="en-US" sz="1800" dirty="0" smtClean="0"/>
              <a:t>  </a:t>
            </a:r>
            <a:r>
              <a:rPr lang="en-US" sz="1800" dirty="0" err="1" smtClean="0"/>
              <a:t>accelerometer.reportInterval</a:t>
            </a:r>
            <a:r>
              <a:rPr lang="en-US" sz="1800" dirty="0" smtClean="0"/>
              <a:t> </a:t>
            </a:r>
            <a:r>
              <a:rPr lang="en-US" sz="1800" dirty="0"/>
              <a:t>= </a:t>
            </a:r>
            <a:r>
              <a:rPr lang="en-US" sz="1800" dirty="0" err="1" smtClean="0"/>
              <a:t>reportInterval</a:t>
            </a:r>
            <a:r>
              <a:rPr lang="en-US" sz="1800" dirty="0" smtClean="0"/>
              <a:t>;</a:t>
            </a:r>
          </a:p>
          <a:p>
            <a:r>
              <a:rPr lang="en-US" sz="1800" dirty="0"/>
              <a:t> </a:t>
            </a:r>
            <a:r>
              <a:rPr lang="en-US" sz="1800" dirty="0" smtClean="0"/>
              <a:t>  </a:t>
            </a:r>
            <a:r>
              <a:rPr lang="en-US" sz="1800" dirty="0" err="1" smtClean="0"/>
              <a:t>accelerometer.addEventListener</a:t>
            </a:r>
            <a:r>
              <a:rPr lang="en-US" sz="1800" dirty="0"/>
              <a:t>("</a:t>
            </a:r>
            <a:r>
              <a:rPr lang="en-US" sz="1800" dirty="0" err="1"/>
              <a:t>readingchanged</a:t>
            </a:r>
            <a:r>
              <a:rPr lang="en-US" sz="1800" dirty="0"/>
              <a:t>", </a:t>
            </a:r>
            <a:r>
              <a:rPr lang="en-US" sz="1800" dirty="0" err="1"/>
              <a:t>onDataChanged</a:t>
            </a:r>
            <a:r>
              <a:rPr lang="en-US" sz="1800" dirty="0"/>
              <a:t>); </a:t>
            </a:r>
            <a:endParaRPr lang="en-US" sz="1800" dirty="0" smtClean="0"/>
          </a:p>
          <a:p>
            <a:r>
              <a:rPr lang="en-US" sz="1800" dirty="0" smtClean="0"/>
              <a:t>    </a:t>
            </a:r>
            <a:r>
              <a:rPr lang="en-US" sz="1800" dirty="0" err="1" smtClean="0"/>
              <a:t>accelerometer.addEventListener</a:t>
            </a:r>
            <a:r>
              <a:rPr lang="en-US" sz="1800" dirty="0"/>
              <a:t>("shaken", </a:t>
            </a:r>
            <a:r>
              <a:rPr lang="en-US" sz="1800" dirty="0" err="1"/>
              <a:t>onShaken</a:t>
            </a:r>
            <a:r>
              <a:rPr lang="en-US" sz="1800" dirty="0" smtClean="0"/>
              <a:t>);</a:t>
            </a:r>
          </a:p>
          <a:p>
            <a:r>
              <a:rPr lang="en-US" sz="1800" dirty="0" smtClean="0"/>
              <a:t>} </a:t>
            </a:r>
            <a:endParaRPr lang="en-US" sz="1800" dirty="0"/>
          </a:p>
          <a:p>
            <a:r>
              <a:rPr lang="en-US" sz="1800" dirty="0"/>
              <a:t>function </a:t>
            </a:r>
            <a:r>
              <a:rPr lang="en-US" sz="1800" dirty="0" err="1"/>
              <a:t>onDataChanged</a:t>
            </a:r>
            <a:r>
              <a:rPr lang="en-US" sz="1800" dirty="0"/>
              <a:t>(e) { </a:t>
            </a:r>
            <a:endParaRPr lang="en-US" sz="1800" dirty="0" smtClean="0"/>
          </a:p>
          <a:p>
            <a:r>
              <a:rPr lang="en-US" sz="1800" dirty="0" smtClean="0"/>
              <a:t>    </a:t>
            </a:r>
            <a:r>
              <a:rPr lang="en-US" sz="1800" dirty="0" err="1" smtClean="0"/>
              <a:t>var</a:t>
            </a:r>
            <a:r>
              <a:rPr lang="en-US" sz="1800" dirty="0" smtClean="0"/>
              <a:t> </a:t>
            </a:r>
            <a:r>
              <a:rPr lang="en-US" sz="1800" dirty="0"/>
              <a:t>reading = </a:t>
            </a:r>
            <a:r>
              <a:rPr lang="en-US" sz="1800" dirty="0" err="1"/>
              <a:t>e.reading</a:t>
            </a:r>
            <a:r>
              <a:rPr lang="en-US" sz="1800" dirty="0"/>
              <a:t>; </a:t>
            </a:r>
            <a:endParaRPr lang="en-US" sz="1800" dirty="0" smtClean="0"/>
          </a:p>
          <a:p>
            <a:r>
              <a:rPr lang="en-US" sz="1800" dirty="0" smtClean="0"/>
              <a:t>    </a:t>
            </a:r>
            <a:r>
              <a:rPr lang="en-US" sz="1800" dirty="0" err="1" smtClean="0"/>
              <a:t>document.getElementById</a:t>
            </a:r>
            <a:r>
              <a:rPr lang="en-US" sz="1800" dirty="0"/>
              <a:t>("</a:t>
            </a:r>
            <a:r>
              <a:rPr lang="en-US" sz="1800" dirty="0" err="1"/>
              <a:t>eventOutputX</a:t>
            </a:r>
            <a:r>
              <a:rPr lang="en-US" sz="1800" dirty="0"/>
              <a:t>").</a:t>
            </a:r>
            <a:r>
              <a:rPr lang="en-US" sz="1800" dirty="0" err="1"/>
              <a:t>innerHTML</a:t>
            </a:r>
            <a:r>
              <a:rPr lang="en-US" sz="1800" dirty="0"/>
              <a:t> = </a:t>
            </a:r>
            <a:r>
              <a:rPr lang="en-US" sz="1800" dirty="0" err="1"/>
              <a:t>reading.accelerationX.toFixed</a:t>
            </a:r>
            <a:r>
              <a:rPr lang="en-US" sz="1800" dirty="0"/>
              <a:t>(2</a:t>
            </a:r>
            <a:r>
              <a:rPr lang="en-US" sz="1800" dirty="0" smtClean="0"/>
              <a:t>);</a:t>
            </a:r>
          </a:p>
          <a:p>
            <a:r>
              <a:rPr lang="en-US" sz="1800" dirty="0" smtClean="0"/>
              <a:t>    </a:t>
            </a:r>
            <a:r>
              <a:rPr lang="en-US" sz="1800" dirty="0" err="1" smtClean="0"/>
              <a:t>document.getElementById</a:t>
            </a:r>
            <a:r>
              <a:rPr lang="en-US" sz="1800" dirty="0"/>
              <a:t>("</a:t>
            </a:r>
            <a:r>
              <a:rPr lang="en-US" sz="1800" dirty="0" err="1"/>
              <a:t>eventOutputY</a:t>
            </a:r>
            <a:r>
              <a:rPr lang="en-US" sz="1800" dirty="0"/>
              <a:t>").</a:t>
            </a:r>
            <a:r>
              <a:rPr lang="en-US" sz="1800" dirty="0" err="1"/>
              <a:t>innerHTML</a:t>
            </a:r>
            <a:r>
              <a:rPr lang="en-US" sz="1800" dirty="0"/>
              <a:t> = </a:t>
            </a:r>
            <a:r>
              <a:rPr lang="en-US" sz="1800" dirty="0" err="1"/>
              <a:t>reading.accelerationY.toFixed</a:t>
            </a:r>
            <a:r>
              <a:rPr lang="en-US" sz="1800" dirty="0"/>
              <a:t>(2</a:t>
            </a:r>
            <a:r>
              <a:rPr lang="en-US" sz="1800" dirty="0" smtClean="0"/>
              <a:t>);</a:t>
            </a:r>
          </a:p>
          <a:p>
            <a:r>
              <a:rPr lang="en-US" sz="1800" dirty="0" smtClean="0"/>
              <a:t>    </a:t>
            </a:r>
            <a:r>
              <a:rPr lang="en-US" sz="1800" dirty="0" err="1" smtClean="0"/>
              <a:t>document.getElementById</a:t>
            </a:r>
            <a:r>
              <a:rPr lang="en-US" sz="1800" dirty="0"/>
              <a:t>("</a:t>
            </a:r>
            <a:r>
              <a:rPr lang="en-US" sz="1800" dirty="0" err="1"/>
              <a:t>eventOutputZ</a:t>
            </a:r>
            <a:r>
              <a:rPr lang="en-US" sz="1800" dirty="0"/>
              <a:t>").</a:t>
            </a:r>
            <a:r>
              <a:rPr lang="en-US" sz="1800" dirty="0" err="1"/>
              <a:t>innerHTML</a:t>
            </a:r>
            <a:r>
              <a:rPr lang="en-US" sz="1800" dirty="0"/>
              <a:t> = </a:t>
            </a:r>
            <a:r>
              <a:rPr lang="en-US" sz="1800" dirty="0" err="1"/>
              <a:t>reading.accelerationZ.toFixed</a:t>
            </a:r>
            <a:r>
              <a:rPr lang="en-US" sz="1800" dirty="0"/>
              <a:t>(2); </a:t>
            </a:r>
            <a:endParaRPr lang="en-US" sz="1800" dirty="0" smtClean="0"/>
          </a:p>
          <a:p>
            <a:r>
              <a:rPr lang="en-US" sz="1800" dirty="0" smtClean="0"/>
              <a:t>} </a:t>
            </a:r>
            <a:endParaRPr lang="en-US" sz="1800" dirty="0"/>
          </a:p>
        </p:txBody>
      </p:sp>
      <p:sp>
        <p:nvSpPr>
          <p:cNvPr id="2" name="Title 1"/>
          <p:cNvSpPr>
            <a:spLocks noGrp="1"/>
          </p:cNvSpPr>
          <p:nvPr>
            <p:ph type="title"/>
          </p:nvPr>
        </p:nvSpPr>
        <p:spPr/>
        <p:txBody>
          <a:bodyPr/>
          <a:lstStyle/>
          <a:p>
            <a:endParaRPr lang="en-US"/>
          </a:p>
        </p:txBody>
      </p:sp>
      <p:sp>
        <p:nvSpPr>
          <p:cNvPr id="5" name="TextBox 4"/>
          <p:cNvSpPr txBox="1"/>
          <p:nvPr/>
        </p:nvSpPr>
        <p:spPr>
          <a:xfrm>
            <a:off x="9113837" y="298450"/>
            <a:ext cx="3186321" cy="923330"/>
          </a:xfrm>
          <a:prstGeom prst="rect">
            <a:avLst/>
          </a:prstGeom>
          <a:noFill/>
        </p:spPr>
        <p:txBody>
          <a:bodyPr wrap="none" rtlCol="0">
            <a:spAutoFit/>
          </a:bodyPr>
          <a:lstStyle/>
          <a:p>
            <a:r>
              <a:rPr lang="en-US" sz="5400" dirty="0" smtClean="0">
                <a:solidFill>
                  <a:srgbClr val="FF8C00"/>
                </a:solidFill>
              </a:rPr>
              <a:t>JavaScript</a:t>
            </a:r>
          </a:p>
        </p:txBody>
      </p:sp>
    </p:spTree>
    <p:extLst>
      <p:ext uri="{BB962C8B-B14F-4D97-AF65-F5344CB8AC3E}">
        <p14:creationId xmlns:p14="http://schemas.microsoft.com/office/powerpoint/2010/main" val="35656215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1221780"/>
            <a:ext cx="11887200" cy="5475883"/>
          </a:xfrm>
        </p:spPr>
        <p:txBody>
          <a:bodyPr>
            <a:normAutofit/>
          </a:bodyPr>
          <a:lstStyle/>
          <a:p>
            <a:r>
              <a:rPr lang="en-US" sz="2000" dirty="0" smtClean="0"/>
              <a:t>accelerometer </a:t>
            </a:r>
            <a:r>
              <a:rPr lang="en-US" sz="2000" dirty="0"/>
              <a:t>= </a:t>
            </a:r>
            <a:r>
              <a:rPr lang="en-US" sz="2000" dirty="0" err="1"/>
              <a:t>Windows.Devices.Sensors.Accelerometer.getDefault</a:t>
            </a:r>
            <a:r>
              <a:rPr lang="en-US" sz="2000" dirty="0" smtClean="0"/>
              <a:t>();</a:t>
            </a:r>
          </a:p>
          <a:p>
            <a:r>
              <a:rPr lang="en-US" sz="2000" dirty="0" err="1"/>
              <a:t>var</a:t>
            </a:r>
            <a:r>
              <a:rPr lang="en-US" sz="2000" dirty="0"/>
              <a:t> </a:t>
            </a:r>
            <a:r>
              <a:rPr lang="en-US" sz="2000" dirty="0" err="1"/>
              <a:t>cameraCaptureUI</a:t>
            </a:r>
            <a:r>
              <a:rPr lang="en-US" sz="2000" dirty="0"/>
              <a:t> = new </a:t>
            </a:r>
            <a:r>
              <a:rPr lang="en-US" sz="2000" dirty="0" err="1"/>
              <a:t>Windows.Media.Capture.CameraCaptureUI</a:t>
            </a:r>
            <a:r>
              <a:rPr lang="en-US" sz="2000" dirty="0"/>
              <a:t>(); </a:t>
            </a:r>
            <a:endParaRPr lang="en-US" sz="2000" dirty="0" smtClean="0"/>
          </a:p>
          <a:p>
            <a:r>
              <a:rPr lang="en-US" sz="2000" dirty="0" err="1"/>
              <a:t>var</a:t>
            </a:r>
            <a:r>
              <a:rPr lang="en-US" sz="2000" dirty="0"/>
              <a:t> </a:t>
            </a:r>
            <a:r>
              <a:rPr lang="en-US" sz="2000" dirty="0" err="1"/>
              <a:t>mediaCapture</a:t>
            </a:r>
            <a:r>
              <a:rPr lang="en-US" sz="2000" dirty="0"/>
              <a:t> = new </a:t>
            </a:r>
            <a:r>
              <a:rPr lang="en-US" sz="2000" dirty="0" err="1"/>
              <a:t>Windows.Media.Capture.MediaCapture</a:t>
            </a:r>
            <a:r>
              <a:rPr lang="en-US" sz="2000" dirty="0"/>
              <a:t>(); </a:t>
            </a:r>
            <a:r>
              <a:rPr lang="en-US" sz="2000" dirty="0" smtClean="0"/>
              <a:t> </a:t>
            </a:r>
          </a:p>
          <a:p>
            <a:r>
              <a:rPr lang="en-US" sz="2000" dirty="0" err="1"/>
              <a:t>loc</a:t>
            </a:r>
            <a:r>
              <a:rPr lang="en-US" sz="2000" dirty="0"/>
              <a:t> = new </a:t>
            </a:r>
            <a:r>
              <a:rPr lang="en-US" sz="2000" dirty="0" err="1"/>
              <a:t>Windows.Devices.Geolocation.Geolocator</a:t>
            </a:r>
            <a:r>
              <a:rPr lang="en-US" sz="2000" dirty="0"/>
              <a:t>(); </a:t>
            </a:r>
            <a:endParaRPr lang="en-US" sz="2000" dirty="0" smtClean="0"/>
          </a:p>
          <a:p>
            <a:r>
              <a:rPr lang="en-US" sz="1800" dirty="0" err="1"/>
              <a:t>var</a:t>
            </a:r>
            <a:r>
              <a:rPr lang="en-US" sz="1800" dirty="0"/>
              <a:t> </a:t>
            </a:r>
            <a:r>
              <a:rPr lang="en-US" sz="1800" dirty="0" err="1"/>
              <a:t>lightSensor</a:t>
            </a:r>
            <a:r>
              <a:rPr lang="en-US" sz="1800" dirty="0"/>
              <a:t> = </a:t>
            </a:r>
            <a:r>
              <a:rPr lang="en-US" sz="1800" dirty="0" err="1"/>
              <a:t>Windows.Devices.Sensors.LightSensor</a:t>
            </a:r>
            <a:r>
              <a:rPr lang="en-US" sz="1800" dirty="0"/>
              <a:t>; </a:t>
            </a:r>
          </a:p>
        </p:txBody>
      </p:sp>
      <p:sp>
        <p:nvSpPr>
          <p:cNvPr id="2" name="Title 1"/>
          <p:cNvSpPr>
            <a:spLocks noGrp="1"/>
          </p:cNvSpPr>
          <p:nvPr>
            <p:ph type="title"/>
          </p:nvPr>
        </p:nvSpPr>
        <p:spPr/>
        <p:txBody>
          <a:bodyPr/>
          <a:lstStyle/>
          <a:p>
            <a:endParaRPr lang="en-US"/>
          </a:p>
        </p:txBody>
      </p:sp>
      <p:sp>
        <p:nvSpPr>
          <p:cNvPr id="5" name="TextBox 4"/>
          <p:cNvSpPr txBox="1"/>
          <p:nvPr/>
        </p:nvSpPr>
        <p:spPr>
          <a:xfrm>
            <a:off x="9113837" y="298450"/>
            <a:ext cx="3186321" cy="923330"/>
          </a:xfrm>
          <a:prstGeom prst="rect">
            <a:avLst/>
          </a:prstGeom>
          <a:noFill/>
        </p:spPr>
        <p:txBody>
          <a:bodyPr wrap="none" rtlCol="0">
            <a:spAutoFit/>
          </a:bodyPr>
          <a:lstStyle/>
          <a:p>
            <a:r>
              <a:rPr lang="en-US" sz="5400" dirty="0" smtClean="0">
                <a:solidFill>
                  <a:srgbClr val="FF8C00"/>
                </a:solidFill>
              </a:rPr>
              <a:t>JavaScript</a:t>
            </a:r>
          </a:p>
        </p:txBody>
      </p:sp>
    </p:spTree>
    <p:extLst>
      <p:ext uri="{BB962C8B-B14F-4D97-AF65-F5344CB8AC3E}">
        <p14:creationId xmlns:p14="http://schemas.microsoft.com/office/powerpoint/2010/main" val="33455467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5400" dirty="0"/>
              <a:t>Demo: </a:t>
            </a:r>
            <a:r>
              <a:rPr lang="en-US" sz="5400" dirty="0" smtClean="0"/>
              <a:t>Xbox controller in Windows 8 app</a:t>
            </a:r>
            <a:endParaRPr lang="en-US" sz="5400" dirty="0"/>
          </a:p>
        </p:txBody>
      </p:sp>
    </p:spTree>
    <p:extLst>
      <p:ext uri="{BB962C8B-B14F-4D97-AF65-F5344CB8AC3E}">
        <p14:creationId xmlns:p14="http://schemas.microsoft.com/office/powerpoint/2010/main" val="3552632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0"/>
            <a:ext cx="11887200" cy="6994525"/>
          </a:xfrm>
        </p:spPr>
        <p:txBody>
          <a:bodyPr>
            <a:noAutofit/>
          </a:bodyPr>
          <a:lstStyle/>
          <a:p>
            <a:r>
              <a:rPr lang="en-US" sz="1800" dirty="0">
                <a:latin typeface="Courier New" panose="02070309020205020404" pitchFamily="49" charset="0"/>
                <a:cs typeface="Courier New" panose="02070309020205020404" pitchFamily="49" charset="0"/>
              </a:rPr>
              <a:t>#pragma </a:t>
            </a:r>
            <a:r>
              <a:rPr lang="en-US" sz="1800" dirty="0" smtClean="0">
                <a:latin typeface="Courier New" panose="02070309020205020404" pitchFamily="49" charset="0"/>
                <a:cs typeface="Courier New" panose="02070309020205020404" pitchFamily="49" charset="0"/>
              </a:rPr>
              <a:t>once</a:t>
            </a: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namespace </a:t>
            </a:r>
            <a:r>
              <a:rPr lang="en-US" sz="1800" dirty="0" err="1">
                <a:latin typeface="Courier New" panose="02070309020205020404" pitchFamily="49" charset="0"/>
                <a:cs typeface="Courier New" panose="02070309020205020404" pitchFamily="49" charset="0"/>
              </a:rPr>
              <a:t>GameController</a:t>
            </a: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a:t>
            </a:r>
          </a:p>
          <a:p>
            <a:r>
              <a:rPr lang="en-US" sz="1800" dirty="0">
                <a:latin typeface="Courier New" panose="02070309020205020404" pitchFamily="49" charset="0"/>
                <a:cs typeface="Courier New" panose="02070309020205020404" pitchFamily="49" charset="0"/>
              </a:rPr>
              <a:t>    public value </a:t>
            </a:r>
            <a:r>
              <a:rPr lang="en-US" sz="1800" dirty="0" err="1">
                <a:latin typeface="Courier New" panose="02070309020205020404" pitchFamily="49" charset="0"/>
                <a:cs typeface="Courier New" panose="02070309020205020404" pitchFamily="49" charset="0"/>
              </a:rPr>
              <a:t>struct</a:t>
            </a:r>
            <a:r>
              <a:rPr lang="en-US" sz="1800" dirty="0">
                <a:latin typeface="Courier New" panose="02070309020205020404" pitchFamily="49" charset="0"/>
                <a:cs typeface="Courier New" panose="02070309020205020404" pitchFamily="49" charset="0"/>
              </a:rPr>
              <a:t> State</a:t>
            </a:r>
          </a:p>
          <a:p>
            <a:r>
              <a:rPr lang="en-US" sz="1800" dirty="0">
                <a:latin typeface="Courier New" panose="02070309020205020404" pitchFamily="49" charset="0"/>
                <a:cs typeface="Courier New" panose="02070309020205020404" pitchFamily="49" charset="0"/>
              </a:rPr>
              <a:t>    {</a:t>
            </a:r>
          </a:p>
          <a:p>
            <a:r>
              <a:rPr lang="en-US" sz="1800" dirty="0">
                <a:latin typeface="Courier New" panose="02070309020205020404" pitchFamily="49" charset="0"/>
                <a:cs typeface="Courier New" panose="02070309020205020404" pitchFamily="49" charset="0"/>
              </a:rPr>
              <a:t>        uint32 </a:t>
            </a:r>
            <a:r>
              <a:rPr lang="en-US" sz="1800" dirty="0" err="1">
                <a:latin typeface="Courier New" panose="02070309020205020404" pitchFamily="49" charset="0"/>
                <a:cs typeface="Courier New" panose="02070309020205020404" pitchFamily="49" charset="0"/>
              </a:rPr>
              <a:t>controllerId</a:t>
            </a:r>
            <a:r>
              <a:rPr lang="en-US" sz="1800" dirty="0">
                <a:latin typeface="Courier New" panose="02070309020205020404" pitchFamily="49" charset="0"/>
                <a:cs typeface="Courier New" panose="02070309020205020404" pitchFamily="49" charset="0"/>
              </a:rPr>
              <a:t>;</a:t>
            </a:r>
          </a:p>
          <a:p>
            <a:r>
              <a:rPr lang="en-US" sz="1800" dirty="0">
                <a:latin typeface="Courier New" panose="02070309020205020404" pitchFamily="49" charset="0"/>
                <a:cs typeface="Courier New" panose="02070309020205020404" pitchFamily="49" charset="0"/>
              </a:rPr>
              <a:t>        uint32 </a:t>
            </a:r>
            <a:r>
              <a:rPr lang="en-US" sz="1800" dirty="0" err="1">
                <a:latin typeface="Courier New" panose="02070309020205020404" pitchFamily="49" charset="0"/>
                <a:cs typeface="Courier New" panose="02070309020205020404" pitchFamily="49" charset="0"/>
              </a:rPr>
              <a:t>packetNumber</a:t>
            </a:r>
            <a:r>
              <a:rPr lang="en-US" sz="1800" dirty="0">
                <a:latin typeface="Courier New" panose="02070309020205020404" pitchFamily="49" charset="0"/>
                <a:cs typeface="Courier New" panose="02070309020205020404" pitchFamily="49" charset="0"/>
              </a:rPr>
              <a:t>;</a:t>
            </a:r>
          </a:p>
          <a:p>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bool</a:t>
            </a:r>
            <a:r>
              <a:rPr lang="en-US" sz="1800" dirty="0">
                <a:latin typeface="Courier New" panose="02070309020205020404" pitchFamily="49" charset="0"/>
                <a:cs typeface="Courier New" panose="02070309020205020404" pitchFamily="49" charset="0"/>
              </a:rPr>
              <a:t> connected;</a:t>
            </a:r>
          </a:p>
          <a:p>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bool</a:t>
            </a:r>
            <a:r>
              <a:rPr lang="en-US" sz="1800" dirty="0">
                <a:latin typeface="Courier New" panose="02070309020205020404" pitchFamily="49" charset="0"/>
                <a:cs typeface="Courier New" panose="02070309020205020404" pitchFamily="49" charset="0"/>
              </a:rPr>
              <a:t> a;</a:t>
            </a:r>
          </a:p>
          <a:p>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bool</a:t>
            </a:r>
            <a:r>
              <a:rPr lang="en-US" sz="1800" dirty="0">
                <a:latin typeface="Courier New" panose="02070309020205020404" pitchFamily="49" charset="0"/>
                <a:cs typeface="Courier New" panose="02070309020205020404" pitchFamily="49" charset="0"/>
              </a:rPr>
              <a:t> b;</a:t>
            </a:r>
          </a:p>
          <a:p>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SHORT </a:t>
            </a:r>
            <a:r>
              <a:rPr lang="en-US" sz="1800" dirty="0" err="1">
                <a:latin typeface="Courier New" panose="02070309020205020404" pitchFamily="49" charset="0"/>
                <a:cs typeface="Courier New" panose="02070309020205020404" pitchFamily="49" charset="0"/>
              </a:rPr>
              <a:t>LeftThumbY</a:t>
            </a:r>
            <a:r>
              <a:rPr lang="en-US" sz="1800" dirty="0">
                <a:latin typeface="Courier New" panose="02070309020205020404" pitchFamily="49" charset="0"/>
                <a:cs typeface="Courier New" panose="02070309020205020404" pitchFamily="49" charset="0"/>
              </a:rPr>
              <a:t>;</a:t>
            </a:r>
          </a:p>
          <a:p>
            <a:r>
              <a:rPr lang="en-US" sz="1800" dirty="0">
                <a:latin typeface="Courier New" panose="02070309020205020404" pitchFamily="49" charset="0"/>
                <a:cs typeface="Courier New" panose="02070309020205020404" pitchFamily="49" charset="0"/>
              </a:rPr>
              <a:t>        SHORT </a:t>
            </a:r>
            <a:r>
              <a:rPr lang="en-US" sz="1800" dirty="0" err="1">
                <a:latin typeface="Courier New" panose="02070309020205020404" pitchFamily="49" charset="0"/>
                <a:cs typeface="Courier New" panose="02070309020205020404" pitchFamily="49" charset="0"/>
              </a:rPr>
              <a:t>RightThumbX</a:t>
            </a:r>
            <a:r>
              <a:rPr lang="en-US" sz="1800" dirty="0">
                <a:latin typeface="Courier New" panose="02070309020205020404" pitchFamily="49" charset="0"/>
                <a:cs typeface="Courier New" panose="02070309020205020404" pitchFamily="49" charset="0"/>
              </a:rPr>
              <a:t>;</a:t>
            </a:r>
          </a:p>
          <a:p>
            <a:r>
              <a:rPr lang="en-US" sz="1800" dirty="0">
                <a:latin typeface="Courier New" panose="02070309020205020404" pitchFamily="49" charset="0"/>
                <a:cs typeface="Courier New" panose="02070309020205020404" pitchFamily="49" charset="0"/>
              </a:rPr>
              <a:t>        SHORT </a:t>
            </a:r>
            <a:r>
              <a:rPr lang="en-US" sz="1800" dirty="0" err="1">
                <a:latin typeface="Courier New" panose="02070309020205020404" pitchFamily="49" charset="0"/>
                <a:cs typeface="Courier New" panose="02070309020205020404" pitchFamily="49" charset="0"/>
              </a:rPr>
              <a:t>RightThumbY</a:t>
            </a:r>
            <a:r>
              <a:rPr lang="en-US" sz="1800" dirty="0">
                <a:latin typeface="Courier New" panose="02070309020205020404" pitchFamily="49" charset="0"/>
                <a:cs typeface="Courier New" panose="02070309020205020404" pitchFamily="49" charset="0"/>
              </a:rPr>
              <a:t>;</a:t>
            </a:r>
          </a:p>
          <a:p>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a:t>
            </a:r>
            <a:endParaRPr lang="en-US" sz="1800"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a:xfrm>
            <a:off x="7970837" y="298450"/>
            <a:ext cx="4191000" cy="912813"/>
          </a:xfrm>
        </p:spPr>
        <p:txBody>
          <a:bodyPr/>
          <a:lstStyle/>
          <a:p>
            <a:endParaRPr lang="en-US" dirty="0"/>
          </a:p>
        </p:txBody>
      </p:sp>
      <p:sp>
        <p:nvSpPr>
          <p:cNvPr id="2" name="TextBox 1"/>
          <p:cNvSpPr txBox="1"/>
          <p:nvPr/>
        </p:nvSpPr>
        <p:spPr>
          <a:xfrm>
            <a:off x="10409237" y="296862"/>
            <a:ext cx="1561646" cy="923330"/>
          </a:xfrm>
          <a:prstGeom prst="rect">
            <a:avLst/>
          </a:prstGeom>
          <a:noFill/>
        </p:spPr>
        <p:txBody>
          <a:bodyPr wrap="none" rtlCol="0">
            <a:spAutoFit/>
          </a:bodyPr>
          <a:lstStyle/>
          <a:p>
            <a:r>
              <a:rPr lang="en-US" sz="5400" dirty="0" smtClean="0">
                <a:solidFill>
                  <a:srgbClr val="FF8C00"/>
                </a:solidFill>
              </a:rPr>
              <a:t>C++</a:t>
            </a:r>
          </a:p>
        </p:txBody>
      </p:sp>
    </p:spTree>
    <p:extLst>
      <p:ext uri="{BB962C8B-B14F-4D97-AF65-F5344CB8AC3E}">
        <p14:creationId xmlns:p14="http://schemas.microsoft.com/office/powerpoint/2010/main" val="21424863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0"/>
            <a:ext cx="11887200" cy="6994525"/>
          </a:xfrm>
        </p:spPr>
        <p:txBody>
          <a:bodyPr>
            <a:noAutofit/>
          </a:bodyPr>
          <a:lstStyle/>
          <a:p>
            <a:r>
              <a:rPr lang="en-US" sz="1600" dirty="0" smtClean="0">
                <a:latin typeface="Courier New" panose="02070309020205020404" pitchFamily="49" charset="0"/>
                <a:cs typeface="Courier New" panose="02070309020205020404" pitchFamily="49" charset="0"/>
              </a:rPr>
              <a:t>public </a:t>
            </a:r>
            <a:r>
              <a:rPr lang="en-US" sz="1600" dirty="0">
                <a:latin typeface="Courier New" panose="02070309020205020404" pitchFamily="49" charset="0"/>
                <a:cs typeface="Courier New" panose="02070309020205020404" pitchFamily="49" charset="0"/>
              </a:rPr>
              <a:t>ref class Controller sealed</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~Controller();</a:t>
            </a: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uint32                  </a:t>
            </a:r>
            <a:r>
              <a:rPr lang="en-US" sz="1600" dirty="0" err="1">
                <a:latin typeface="Courier New" panose="02070309020205020404" pitchFamily="49" charset="0"/>
                <a:cs typeface="Courier New" panose="02070309020205020404" pitchFamily="49" charset="0"/>
              </a:rPr>
              <a:t>m_index</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bool</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m_isControllerConnected</a:t>
            </a:r>
            <a:r>
              <a:rPr lang="en-US" sz="1600" dirty="0">
                <a:latin typeface="Courier New" panose="02070309020205020404" pitchFamily="49" charset="0"/>
                <a:cs typeface="Courier New" panose="02070309020205020404" pitchFamily="49" charset="0"/>
              </a:rPr>
              <a:t>;  // Do we have a controller </a:t>
            </a:r>
            <a:r>
              <a:rPr lang="en-US" sz="1600" dirty="0" smtClean="0">
                <a:latin typeface="Courier New" panose="02070309020205020404" pitchFamily="49" charset="0"/>
                <a:cs typeface="Courier New" panose="02070309020205020404" pitchFamily="49" charset="0"/>
              </a:rPr>
              <a:t>connected</a:t>
            </a:r>
          </a:p>
          <a:p>
            <a:r>
              <a:rPr lang="en-US" sz="1600" dirty="0" smtClean="0">
                <a:latin typeface="Courier New" panose="02070309020205020404" pitchFamily="49" charset="0"/>
                <a:cs typeface="Courier New" panose="02070309020205020404" pitchFamily="49" charset="0"/>
              </a:rPr>
              <a:t>     XINPUT_CAPABILITIES     </a:t>
            </a:r>
            <a:r>
              <a:rPr lang="en-US" sz="1600" dirty="0" err="1" smtClean="0">
                <a:latin typeface="Courier New" panose="02070309020205020404" pitchFamily="49" charset="0"/>
                <a:cs typeface="Courier New" panose="02070309020205020404" pitchFamily="49" charset="0"/>
              </a:rPr>
              <a:t>m_xinputCaps</a:t>
            </a:r>
            <a:r>
              <a:rPr lang="en-US" sz="1600" dirty="0" smtClean="0">
                <a:latin typeface="Courier New" panose="02070309020205020404" pitchFamily="49" charset="0"/>
                <a:cs typeface="Courier New" panose="02070309020205020404" pitchFamily="49" charset="0"/>
              </a:rPr>
              <a:t>;             // </a:t>
            </a:r>
            <a:r>
              <a:rPr lang="en-US" sz="1600" dirty="0" err="1" smtClean="0">
                <a:latin typeface="Courier New" panose="02070309020205020404" pitchFamily="49" charset="0"/>
                <a:cs typeface="Courier New" panose="02070309020205020404" pitchFamily="49" charset="0"/>
              </a:rPr>
              <a:t>Capabilites</a:t>
            </a:r>
            <a:r>
              <a:rPr lang="en-US" sz="1600" dirty="0" smtClean="0">
                <a:latin typeface="Courier New" panose="02070309020205020404" pitchFamily="49" charset="0"/>
                <a:cs typeface="Courier New" panose="02070309020205020404" pitchFamily="49" charset="0"/>
              </a:rPr>
              <a:t> of the controller</a:t>
            </a:r>
          </a:p>
          <a:p>
            <a:r>
              <a:rPr lang="en-US" sz="1600" dirty="0" smtClean="0">
                <a:latin typeface="Courier New" panose="02070309020205020404" pitchFamily="49" charset="0"/>
                <a:cs typeface="Courier New" panose="02070309020205020404" pitchFamily="49" charset="0"/>
              </a:rPr>
              <a:t>     XINPUT_STATE            </a:t>
            </a:r>
            <a:r>
              <a:rPr lang="en-US" sz="1600" dirty="0" err="1">
                <a:latin typeface="Courier New" panose="02070309020205020404" pitchFamily="49" charset="0"/>
                <a:cs typeface="Courier New" panose="02070309020205020404" pitchFamily="49" charset="0"/>
              </a:rPr>
              <a:t>m_xinputState</a:t>
            </a:r>
            <a:r>
              <a:rPr lang="en-US" sz="1600" dirty="0">
                <a:latin typeface="Courier New" panose="02070309020205020404" pitchFamily="49" charset="0"/>
                <a:cs typeface="Courier New" panose="02070309020205020404" pitchFamily="49" charset="0"/>
              </a:rPr>
              <a:t>;            // The current state of the controller</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uint64                  </a:t>
            </a:r>
            <a:r>
              <a:rPr lang="en-US" sz="1600" dirty="0" err="1">
                <a:latin typeface="Courier New" panose="02070309020205020404" pitchFamily="49" charset="0"/>
                <a:cs typeface="Courier New" panose="02070309020205020404" pitchFamily="49" charset="0"/>
              </a:rPr>
              <a:t>m_lastEnumTime</a:t>
            </a:r>
            <a:r>
              <a:rPr lang="en-US" sz="1600" dirty="0">
                <a:latin typeface="Courier New" panose="02070309020205020404" pitchFamily="49" charset="0"/>
                <a:cs typeface="Courier New" panose="02070309020205020404" pitchFamily="49" charset="0"/>
              </a:rPr>
              <a:t>;           // Last </a:t>
            </a:r>
            <a:r>
              <a:rPr lang="en-US" sz="1600" dirty="0" smtClean="0">
                <a:latin typeface="Courier New" panose="02070309020205020404" pitchFamily="49" charset="0"/>
                <a:cs typeface="Courier New" panose="02070309020205020404" pitchFamily="49" charset="0"/>
              </a:rPr>
              <a:t>connection </a:t>
            </a:r>
            <a:r>
              <a:rPr lang="en-US" sz="1600" dirty="0">
                <a:latin typeface="Courier New" panose="02070309020205020404" pitchFamily="49" charset="0"/>
                <a:cs typeface="Courier New" panose="02070309020205020404" pitchFamily="49" charset="0"/>
              </a:rPr>
              <a:t>was checked</a:t>
            </a:r>
          </a:p>
          <a:p>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public:</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Controller(uint32 </a:t>
            </a:r>
            <a:r>
              <a:rPr lang="en-US" sz="1600" dirty="0">
                <a:latin typeface="Courier New" panose="02070309020205020404" pitchFamily="49" charset="0"/>
                <a:cs typeface="Courier New" panose="02070309020205020404" pitchFamily="49" charset="0"/>
              </a:rPr>
              <a:t>index);</a:t>
            </a: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void </a:t>
            </a:r>
            <a:r>
              <a:rPr lang="en-US" sz="1600" dirty="0" err="1">
                <a:latin typeface="Courier New" panose="02070309020205020404" pitchFamily="49" charset="0"/>
                <a:cs typeface="Courier New" panose="02070309020205020404" pitchFamily="49" charset="0"/>
              </a:rPr>
              <a:t>SetState</a:t>
            </a:r>
            <a:r>
              <a:rPr lang="en-US" sz="1600" dirty="0">
                <a:latin typeface="Courier New" panose="02070309020205020404" pitchFamily="49" charset="0"/>
                <a:cs typeface="Courier New" panose="02070309020205020404" pitchFamily="49" charset="0"/>
              </a:rPr>
              <a:t>(uint16 </a:t>
            </a:r>
            <a:r>
              <a:rPr lang="en-US" sz="1600" dirty="0" err="1">
                <a:latin typeface="Courier New" panose="02070309020205020404" pitchFamily="49" charset="0"/>
                <a:cs typeface="Courier New" panose="02070309020205020404" pitchFamily="49" charset="0"/>
              </a:rPr>
              <a:t>leftSpeed</a:t>
            </a:r>
            <a:r>
              <a:rPr lang="en-US" sz="1600" dirty="0">
                <a:latin typeface="Courier New" panose="02070309020205020404" pitchFamily="49" charset="0"/>
                <a:cs typeface="Courier New" panose="02070309020205020404" pitchFamily="49" charset="0"/>
              </a:rPr>
              <a:t>, uint16 </a:t>
            </a:r>
            <a:r>
              <a:rPr lang="en-US" sz="1600" dirty="0" err="1">
                <a:latin typeface="Courier New" panose="02070309020205020404" pitchFamily="49" charset="0"/>
                <a:cs typeface="Courier New" panose="02070309020205020404" pitchFamily="49" charset="0"/>
              </a:rPr>
              <a:t>rightSpeed</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State </a:t>
            </a:r>
            <a:r>
              <a:rPr lang="en-US" sz="1600" dirty="0" err="1">
                <a:latin typeface="Courier New" panose="02070309020205020404" pitchFamily="49" charset="0"/>
                <a:cs typeface="Courier New" panose="02070309020205020404" pitchFamily="49" charset="0"/>
              </a:rPr>
              <a:t>GetState</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2" name="TextBox 1"/>
          <p:cNvSpPr txBox="1"/>
          <p:nvPr/>
        </p:nvSpPr>
        <p:spPr>
          <a:xfrm>
            <a:off x="10409237" y="296862"/>
            <a:ext cx="1561646" cy="923330"/>
          </a:xfrm>
          <a:prstGeom prst="rect">
            <a:avLst/>
          </a:prstGeom>
          <a:noFill/>
        </p:spPr>
        <p:txBody>
          <a:bodyPr wrap="none" rtlCol="0">
            <a:spAutoFit/>
          </a:bodyPr>
          <a:lstStyle/>
          <a:p>
            <a:r>
              <a:rPr lang="en-US" sz="5400" dirty="0" smtClean="0">
                <a:solidFill>
                  <a:srgbClr val="FF8C00"/>
                </a:solidFill>
              </a:rPr>
              <a:t>C++</a:t>
            </a:r>
          </a:p>
        </p:txBody>
      </p:sp>
    </p:spTree>
    <p:extLst>
      <p:ext uri="{BB962C8B-B14F-4D97-AF65-F5344CB8AC3E}">
        <p14:creationId xmlns:p14="http://schemas.microsoft.com/office/powerpoint/2010/main" val="15286844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274638" y="1220192"/>
            <a:ext cx="11887200" cy="5477471"/>
          </a:xfrm>
        </p:spPr>
        <p:txBody>
          <a:bodyPr>
            <a:normAutofit/>
          </a:bodyPr>
          <a:lstStyle/>
          <a:p>
            <a:r>
              <a:rPr lang="en-US" sz="1800" dirty="0" smtClean="0"/>
              <a:t>controller </a:t>
            </a:r>
            <a:r>
              <a:rPr lang="en-US" sz="1800" dirty="0"/>
              <a:t>= new </a:t>
            </a:r>
            <a:r>
              <a:rPr lang="en-US" sz="1800" dirty="0" err="1"/>
              <a:t>GameController.Controller</a:t>
            </a:r>
            <a:r>
              <a:rPr lang="en-US" sz="1800" dirty="0"/>
              <a:t>(0</a:t>
            </a:r>
            <a:r>
              <a:rPr lang="en-US" sz="1800" dirty="0" smtClean="0"/>
              <a:t>);</a:t>
            </a:r>
          </a:p>
          <a:p>
            <a:endParaRPr lang="en-US" sz="1800" dirty="0"/>
          </a:p>
          <a:p>
            <a:r>
              <a:rPr lang="en-US" sz="1800" dirty="0"/>
              <a:t> if (</a:t>
            </a:r>
            <a:r>
              <a:rPr lang="en-US" sz="1800" dirty="0" err="1"/>
              <a:t>controller.getState</a:t>
            </a:r>
            <a:r>
              <a:rPr lang="en-US" sz="1800" dirty="0"/>
              <a:t>().connected == true) {</a:t>
            </a:r>
          </a:p>
          <a:p>
            <a:r>
              <a:rPr lang="en-US" sz="1800" dirty="0" smtClean="0"/>
              <a:t>       </a:t>
            </a:r>
            <a:r>
              <a:rPr lang="en-US" sz="1800" dirty="0" err="1" smtClean="0"/>
              <a:t>var</a:t>
            </a:r>
            <a:r>
              <a:rPr lang="en-US" sz="1800" dirty="0" smtClean="0"/>
              <a:t> </a:t>
            </a:r>
            <a:r>
              <a:rPr lang="en-US" sz="1800" dirty="0"/>
              <a:t>state = </a:t>
            </a:r>
            <a:r>
              <a:rPr lang="en-US" sz="1800" dirty="0" err="1"/>
              <a:t>controller.getState</a:t>
            </a:r>
            <a:r>
              <a:rPr lang="en-US" sz="1800" dirty="0"/>
              <a:t>();</a:t>
            </a:r>
          </a:p>
          <a:p>
            <a:r>
              <a:rPr lang="en-US" sz="1800" dirty="0"/>
              <a:t> </a:t>
            </a:r>
            <a:r>
              <a:rPr lang="en-US" sz="1800" dirty="0" smtClean="0"/>
              <a:t>}</a:t>
            </a:r>
          </a:p>
          <a:p>
            <a:endParaRPr lang="en-US" sz="1800" dirty="0"/>
          </a:p>
          <a:p>
            <a:r>
              <a:rPr lang="en-US" sz="1800" dirty="0" err="1" smtClean="0"/>
              <a:t>var</a:t>
            </a:r>
            <a:r>
              <a:rPr lang="en-US" sz="1800" dirty="0" smtClean="0"/>
              <a:t> a = </a:t>
            </a:r>
            <a:r>
              <a:rPr lang="en-US" sz="1800" dirty="0" err="1" smtClean="0"/>
              <a:t>state.a</a:t>
            </a:r>
            <a:r>
              <a:rPr lang="en-US" sz="1800" dirty="0"/>
              <a:t>;</a:t>
            </a:r>
          </a:p>
          <a:p>
            <a:r>
              <a:rPr lang="en-US" sz="1800" dirty="0" err="1" smtClean="0"/>
              <a:t>var</a:t>
            </a:r>
            <a:r>
              <a:rPr lang="en-US" sz="1800" dirty="0" smtClean="0"/>
              <a:t> b = </a:t>
            </a:r>
            <a:r>
              <a:rPr lang="en-US" sz="1800" dirty="0" err="1" smtClean="0"/>
              <a:t>state.b</a:t>
            </a:r>
            <a:r>
              <a:rPr lang="en-US" sz="1800" dirty="0"/>
              <a:t>;</a:t>
            </a:r>
          </a:p>
          <a:p>
            <a:r>
              <a:rPr lang="en-US" sz="1800" dirty="0" err="1" smtClean="0"/>
              <a:t>var</a:t>
            </a:r>
            <a:r>
              <a:rPr lang="en-US" sz="1800" dirty="0" smtClean="0"/>
              <a:t>  left = </a:t>
            </a:r>
            <a:r>
              <a:rPr lang="en-US" sz="1800" dirty="0" err="1" smtClean="0"/>
              <a:t>state.dpad_left</a:t>
            </a:r>
            <a:r>
              <a:rPr lang="en-US" sz="1800" dirty="0"/>
              <a:t>;</a:t>
            </a:r>
          </a:p>
          <a:p>
            <a:r>
              <a:rPr lang="en-US" sz="1800" dirty="0" err="1" smtClean="0"/>
              <a:t>var</a:t>
            </a:r>
            <a:r>
              <a:rPr lang="en-US" sz="1800" dirty="0" smtClean="0"/>
              <a:t> right = </a:t>
            </a:r>
            <a:r>
              <a:rPr lang="en-US" sz="1800" dirty="0" err="1" smtClean="0"/>
              <a:t>state.dpad_right</a:t>
            </a:r>
            <a:r>
              <a:rPr lang="en-US" sz="1800" dirty="0"/>
              <a:t>;</a:t>
            </a:r>
          </a:p>
          <a:p>
            <a:r>
              <a:rPr lang="en-US" sz="1800" dirty="0" err="1" smtClean="0"/>
              <a:t>var</a:t>
            </a:r>
            <a:r>
              <a:rPr lang="en-US" sz="1800" dirty="0" smtClean="0"/>
              <a:t> down = </a:t>
            </a:r>
            <a:r>
              <a:rPr lang="en-US" sz="1800" dirty="0" err="1" smtClean="0"/>
              <a:t>state.dpad_down</a:t>
            </a:r>
            <a:r>
              <a:rPr lang="en-US" sz="1800" dirty="0"/>
              <a:t>;</a:t>
            </a:r>
          </a:p>
        </p:txBody>
      </p:sp>
      <p:sp>
        <p:nvSpPr>
          <p:cNvPr id="2" name="Title 1"/>
          <p:cNvSpPr>
            <a:spLocks noGrp="1"/>
          </p:cNvSpPr>
          <p:nvPr>
            <p:ph type="title"/>
          </p:nvPr>
        </p:nvSpPr>
        <p:spPr/>
        <p:txBody>
          <a:bodyPr/>
          <a:lstStyle/>
          <a:p>
            <a:endParaRPr lang="en-US"/>
          </a:p>
        </p:txBody>
      </p:sp>
      <p:sp>
        <p:nvSpPr>
          <p:cNvPr id="3" name="TextBox 2"/>
          <p:cNvSpPr txBox="1"/>
          <p:nvPr/>
        </p:nvSpPr>
        <p:spPr>
          <a:xfrm>
            <a:off x="9244975" y="296862"/>
            <a:ext cx="3186321" cy="923330"/>
          </a:xfrm>
          <a:prstGeom prst="rect">
            <a:avLst/>
          </a:prstGeom>
          <a:noFill/>
        </p:spPr>
        <p:txBody>
          <a:bodyPr wrap="none" rtlCol="0">
            <a:spAutoFit/>
          </a:bodyPr>
          <a:lstStyle/>
          <a:p>
            <a:r>
              <a:rPr lang="en-US" sz="5400" dirty="0" smtClean="0">
                <a:solidFill>
                  <a:srgbClr val="FF8C00"/>
                </a:solidFill>
              </a:rPr>
              <a:t>JavaScript</a:t>
            </a:r>
          </a:p>
        </p:txBody>
      </p:sp>
    </p:spTree>
    <p:extLst>
      <p:ext uri="{BB962C8B-B14F-4D97-AF65-F5344CB8AC3E}">
        <p14:creationId xmlns:p14="http://schemas.microsoft.com/office/powerpoint/2010/main" val="3475092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dirty="0" smtClean="0"/>
              <a:t>App-level controls all include mouse alternatives for free:</a:t>
            </a:r>
            <a:br>
              <a:rPr lang="en-US" dirty="0" smtClean="0"/>
            </a:br>
            <a:r>
              <a:rPr lang="en-US" dirty="0" err="1" smtClean="0"/>
              <a:t>ListView</a:t>
            </a:r>
            <a:r>
              <a:rPr lang="en-US" dirty="0" smtClean="0"/>
              <a:t>, </a:t>
            </a:r>
            <a:r>
              <a:rPr lang="en-US" dirty="0" err="1" smtClean="0"/>
              <a:t>AppBar</a:t>
            </a:r>
            <a:r>
              <a:rPr lang="en-US" dirty="0"/>
              <a:t>, select control, </a:t>
            </a:r>
            <a:r>
              <a:rPr lang="en-US" dirty="0" smtClean="0"/>
              <a:t>semantic zoom, etc</a:t>
            </a:r>
            <a:r>
              <a:rPr lang="en-US" dirty="0"/>
              <a:t>.</a:t>
            </a:r>
            <a:br>
              <a:rPr lang="en-US" dirty="0"/>
            </a:br>
            <a:endParaRPr lang="en-US" dirty="0"/>
          </a:p>
        </p:txBody>
      </p:sp>
    </p:spTree>
    <p:extLst>
      <p:ext uri="{BB962C8B-B14F-4D97-AF65-F5344CB8AC3E}">
        <p14:creationId xmlns:p14="http://schemas.microsoft.com/office/powerpoint/2010/main" val="33878610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a:t>Integrating </a:t>
            </a:r>
            <a:r>
              <a:rPr lang="en-US" sz="5400" dirty="0" smtClean="0"/>
              <a:t>it all:</a:t>
            </a:r>
            <a:br>
              <a:rPr lang="en-US" sz="5400" dirty="0" smtClean="0"/>
            </a:br>
            <a:r>
              <a:rPr lang="en-US" sz="5400" dirty="0"/>
              <a:t/>
            </a:r>
            <a:br>
              <a:rPr lang="en-US" sz="5400" dirty="0"/>
            </a:br>
            <a:r>
              <a:rPr lang="en-US" sz="5400" dirty="0" smtClean="0"/>
              <a:t>Never mind the bullets</a:t>
            </a:r>
            <a:endParaRPr lang="en-US" sz="5400" dirty="0"/>
          </a:p>
        </p:txBody>
      </p:sp>
    </p:spTree>
    <p:extLst>
      <p:ext uri="{BB962C8B-B14F-4D97-AF65-F5344CB8AC3E}">
        <p14:creationId xmlns:p14="http://schemas.microsoft.com/office/powerpoint/2010/main" val="1797439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smtClean="0"/>
              <a:t>Recap</a:t>
            </a:r>
            <a:endParaRPr lang="en-US" sz="5400" dirty="0"/>
          </a:p>
        </p:txBody>
      </p:sp>
    </p:spTree>
    <p:extLst>
      <p:ext uri="{BB962C8B-B14F-4D97-AF65-F5344CB8AC3E}">
        <p14:creationId xmlns:p14="http://schemas.microsoft.com/office/powerpoint/2010/main" val="38087872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437" y="601662"/>
            <a:ext cx="11887202" cy="912813"/>
          </a:xfrm>
        </p:spPr>
        <p:txBody>
          <a:bodyPr/>
          <a:lstStyle/>
          <a:p>
            <a:r>
              <a:rPr lang="en-US" dirty="0" smtClean="0"/>
              <a:t>“Design </a:t>
            </a:r>
            <a:r>
              <a:rPr lang="en-US" dirty="0"/>
              <a:t>for touch get mouse for </a:t>
            </a:r>
            <a:r>
              <a:rPr lang="en-US" dirty="0" smtClean="0"/>
              <a:t>free” </a:t>
            </a:r>
            <a:br>
              <a:rPr lang="en-US" dirty="0" smtClean="0"/>
            </a:br>
            <a:r>
              <a:rPr lang="en-US" dirty="0"/>
              <a:t/>
            </a:r>
            <a:br>
              <a:rPr lang="en-US" dirty="0"/>
            </a:br>
            <a:r>
              <a:rPr lang="en-US" dirty="0" smtClean="0"/>
              <a:t>is more </a:t>
            </a:r>
            <a:r>
              <a:rPr lang="en-US" dirty="0"/>
              <a:t>like </a:t>
            </a:r>
            <a:r>
              <a:rPr lang="en-US" dirty="0" smtClean="0"/>
              <a:t/>
            </a:r>
            <a:br>
              <a:rPr lang="en-US" dirty="0" smtClean="0"/>
            </a:br>
            <a:r>
              <a:rPr lang="en-US" dirty="0"/>
              <a:t/>
            </a:r>
            <a:br>
              <a:rPr lang="en-US" dirty="0"/>
            </a:br>
            <a:r>
              <a:rPr lang="en-US" dirty="0" smtClean="0"/>
              <a:t>“Code </a:t>
            </a:r>
            <a:r>
              <a:rPr lang="en-US" dirty="0"/>
              <a:t>for </a:t>
            </a:r>
            <a:r>
              <a:rPr lang="en-US" dirty="0" smtClean="0"/>
              <a:t>pointer or gestures, </a:t>
            </a:r>
            <a:r>
              <a:rPr lang="en-US" dirty="0"/>
              <a:t>get touch and default mouse and pen behaviors for </a:t>
            </a:r>
            <a:r>
              <a:rPr lang="en-US" dirty="0" smtClean="0"/>
              <a:t>free”</a:t>
            </a:r>
            <a:endParaRPr lang="en-US" dirty="0"/>
          </a:p>
        </p:txBody>
      </p:sp>
    </p:spTree>
    <p:extLst>
      <p:ext uri="{BB962C8B-B14F-4D97-AF65-F5344CB8AC3E}">
        <p14:creationId xmlns:p14="http://schemas.microsoft.com/office/powerpoint/2010/main" val="26595936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437" y="601662"/>
            <a:ext cx="11887202" cy="912813"/>
          </a:xfrm>
        </p:spPr>
        <p:txBody>
          <a:bodyPr/>
          <a:lstStyle/>
          <a:p>
            <a:r>
              <a:rPr lang="en-US" sz="4800" dirty="0"/>
              <a:t>Use gesture events to get easy access </a:t>
            </a:r>
            <a:br>
              <a:rPr lang="en-US" sz="4800" dirty="0"/>
            </a:br>
            <a:r>
              <a:rPr lang="en-US" sz="4800" dirty="0"/>
              <a:t>to the Windows 8 touch language </a:t>
            </a:r>
            <a:r>
              <a:rPr lang="en-US" sz="4800" dirty="0" smtClean="0"/>
              <a:t/>
            </a:r>
            <a:br>
              <a:rPr lang="en-US" sz="4800" dirty="0" smtClean="0"/>
            </a:br>
            <a:r>
              <a:rPr lang="en-US" sz="4800" dirty="0"/>
              <a:t/>
            </a:r>
            <a:br>
              <a:rPr lang="en-US" sz="4800" dirty="0"/>
            </a:br>
            <a:r>
              <a:rPr lang="en-US" sz="4800" dirty="0" smtClean="0"/>
              <a:t>Use </a:t>
            </a:r>
            <a:r>
              <a:rPr lang="en-US" sz="4800" dirty="0"/>
              <a:t>p</a:t>
            </a:r>
            <a:r>
              <a:rPr lang="en-US" sz="4800" dirty="0" smtClean="0"/>
              <a:t>ointer </a:t>
            </a:r>
            <a:r>
              <a:rPr lang="en-US" sz="4800" dirty="0"/>
              <a:t>events to code for touch, </a:t>
            </a:r>
            <a:r>
              <a:rPr lang="en-US" sz="4800" dirty="0" smtClean="0"/>
              <a:t/>
            </a:r>
            <a:br>
              <a:rPr lang="en-US" sz="4800" dirty="0" smtClean="0"/>
            </a:br>
            <a:r>
              <a:rPr lang="en-US" sz="4800" dirty="0" smtClean="0"/>
              <a:t>mouse</a:t>
            </a:r>
            <a:r>
              <a:rPr lang="en-US" sz="4800" dirty="0"/>
              <a:t>, and pen in a unified way</a:t>
            </a:r>
            <a:br>
              <a:rPr lang="en-US" sz="4800" dirty="0"/>
            </a:br>
            <a:r>
              <a:rPr lang="en-US" sz="4800" dirty="0"/>
              <a:t/>
            </a:r>
            <a:br>
              <a:rPr lang="en-US" sz="4800" dirty="0"/>
            </a:br>
            <a:r>
              <a:rPr lang="en-US" sz="4800" dirty="0"/>
              <a:t>Some interactions require different experiences for different input devices</a:t>
            </a:r>
          </a:p>
        </p:txBody>
      </p:sp>
    </p:spTree>
    <p:extLst>
      <p:ext uri="{BB962C8B-B14F-4D97-AF65-F5344CB8AC3E}">
        <p14:creationId xmlns:p14="http://schemas.microsoft.com/office/powerpoint/2010/main" val="36867196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437" y="601662"/>
            <a:ext cx="11887202" cy="912813"/>
          </a:xfrm>
        </p:spPr>
        <p:txBody>
          <a:bodyPr/>
          <a:lstStyle/>
          <a:p>
            <a:r>
              <a:rPr lang="en-US" sz="4800" dirty="0" smtClean="0"/>
              <a:t>Expand beyond traditional inputs, </a:t>
            </a:r>
            <a:br>
              <a:rPr lang="en-US" sz="4800" dirty="0" smtClean="0"/>
            </a:br>
            <a:r>
              <a:rPr lang="en-US" sz="4800" dirty="0" smtClean="0"/>
              <a:t>but always have a fallback for devices </a:t>
            </a:r>
            <a:br>
              <a:rPr lang="en-US" sz="4800" dirty="0" smtClean="0"/>
            </a:br>
            <a:r>
              <a:rPr lang="en-US" sz="4800" dirty="0" smtClean="0"/>
              <a:t>that don’t support them</a:t>
            </a:r>
            <a:br>
              <a:rPr lang="en-US" sz="4800" dirty="0" smtClean="0"/>
            </a:br>
            <a:r>
              <a:rPr lang="en-US" sz="4800" dirty="0"/>
              <a:t/>
            </a:r>
            <a:br>
              <a:rPr lang="en-US" sz="4800" dirty="0"/>
            </a:br>
            <a:r>
              <a:rPr lang="en-US" sz="4800" dirty="0" smtClean="0"/>
              <a:t>Windows 8  makes it easy for developers to cater to user’s input devices, and provide a unique experience through a variety of simultaneously supported inputs.</a:t>
            </a:r>
            <a:endParaRPr lang="en-US" sz="4800" dirty="0"/>
          </a:p>
        </p:txBody>
      </p:sp>
    </p:spTree>
    <p:extLst>
      <p:ext uri="{BB962C8B-B14F-4D97-AF65-F5344CB8AC3E}">
        <p14:creationId xmlns:p14="http://schemas.microsoft.com/office/powerpoint/2010/main" val="38461419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5029530" y="2674311"/>
            <a:ext cx="7132313" cy="817488"/>
          </a:xfrm>
        </p:spPr>
        <p:txBody>
          <a:bodyPr/>
          <a:lstStyle/>
          <a:p>
            <a:pPr marL="571500" indent="-571500">
              <a:buFont typeface="Arial" pitchFamily="34" charset="0"/>
              <a:buChar char="•"/>
            </a:pPr>
            <a:r>
              <a:rPr lang="en-US" sz="2800" dirty="0" smtClean="0"/>
              <a:t>Develop: </a:t>
            </a:r>
            <a:r>
              <a:rPr lang="en-US" sz="2800" u="sng" dirty="0" smtClean="0">
                <a:hlinkClick r:id="rId2"/>
              </a:rPr>
              <a:t>http</a:t>
            </a:r>
            <a:r>
              <a:rPr lang="en-US" sz="2800" u="sng" dirty="0">
                <a:hlinkClick r:id="rId2"/>
              </a:rPr>
              <a:t>://msdn.microsoft.com/en-US/windows/apps/br229512</a:t>
            </a:r>
            <a:r>
              <a:rPr lang="en-US" sz="2800" dirty="0"/>
              <a:t> </a:t>
            </a:r>
            <a:endParaRPr lang="en-US" sz="2800" dirty="0" smtClean="0"/>
          </a:p>
          <a:p>
            <a:pPr marL="571500" indent="-571500">
              <a:buFont typeface="Arial" pitchFamily="34" charset="0"/>
              <a:buChar char="•"/>
            </a:pPr>
            <a:r>
              <a:rPr lang="en-US" sz="2800" dirty="0" smtClean="0"/>
              <a:t>Design: </a:t>
            </a:r>
            <a:r>
              <a:rPr lang="en-US" sz="2800" u="sng" dirty="0">
                <a:hlinkClick r:id="rId3"/>
              </a:rPr>
              <a:t>http://design.windows.com/</a:t>
            </a:r>
            <a:r>
              <a:rPr lang="en-US" sz="2800" dirty="0"/>
              <a:t> </a:t>
            </a:r>
            <a:endParaRPr lang="en-US" sz="2800" dirty="0" smtClean="0"/>
          </a:p>
          <a:p>
            <a:pPr marL="571500" indent="-571500">
              <a:buFont typeface="Arial" pitchFamily="34" charset="0"/>
              <a:buChar char="•"/>
            </a:pPr>
            <a:r>
              <a:rPr lang="en-US" sz="2800" dirty="0" smtClean="0"/>
              <a:t>Samples: </a:t>
            </a:r>
            <a:r>
              <a:rPr lang="en-US" sz="2800" u="sng" dirty="0" smtClean="0">
                <a:hlinkClick r:id="rId4"/>
              </a:rPr>
              <a:t>http</a:t>
            </a:r>
            <a:r>
              <a:rPr lang="en-US" sz="2800" u="sng" dirty="0">
                <a:hlinkClick r:id="rId4"/>
              </a:rPr>
              <a:t>://code.msdn.microsoft.com/windowsapps/Windows-8-Modern-Style-App-Samples</a:t>
            </a:r>
            <a:endParaRPr lang="en-US" sz="2800" dirty="0" smtClean="0"/>
          </a:p>
          <a:p>
            <a:pPr marL="571500" indent="-571500">
              <a:buFont typeface="Arial" pitchFamily="34" charset="0"/>
              <a:buChar char="•"/>
            </a:pPr>
            <a:r>
              <a:rPr lang="en-US" sz="2800" dirty="0"/>
              <a:t>Videos: </a:t>
            </a:r>
            <a:r>
              <a:rPr lang="en-US" sz="2800" u="sng" dirty="0">
                <a:hlinkClick r:id="rId5"/>
              </a:rPr>
              <a:t>http://channel9.msdn.com/Windows</a:t>
            </a:r>
            <a:endParaRPr lang="en-US" sz="2800" u="sng" dirty="0"/>
          </a:p>
          <a:p>
            <a:pPr marL="571500" indent="-571500">
              <a:buFont typeface="Arial" pitchFamily="34" charset="0"/>
              <a:buChar char="•"/>
            </a:pPr>
            <a:endParaRPr lang="en-US" dirty="0"/>
          </a:p>
        </p:txBody>
      </p:sp>
      <p:sp>
        <p:nvSpPr>
          <p:cNvPr id="4" name="Title 3"/>
          <p:cNvSpPr>
            <a:spLocks noGrp="1"/>
          </p:cNvSpPr>
          <p:nvPr>
            <p:ph type="ctrTitle"/>
          </p:nvPr>
        </p:nvSpPr>
        <p:spPr>
          <a:solidFill>
            <a:schemeClr val="accent1">
              <a:alpha val="80000"/>
            </a:schemeClr>
          </a:solidFill>
        </p:spPr>
        <p:txBody>
          <a:bodyPr/>
          <a:lstStyle/>
          <a:p>
            <a:r>
              <a:rPr lang="en-US" sz="6600" dirty="0" smtClean="0"/>
              <a:t>Resources</a:t>
            </a:r>
            <a:endParaRPr lang="en-US" sz="6600" dirty="0"/>
          </a:p>
        </p:txBody>
      </p:sp>
      <p:sp>
        <p:nvSpPr>
          <p:cNvPr id="2" name="TextBox 1"/>
          <p:cNvSpPr txBox="1"/>
          <p:nvPr/>
        </p:nvSpPr>
        <p:spPr>
          <a:xfrm>
            <a:off x="3566506" y="5765039"/>
            <a:ext cx="8591647" cy="830997"/>
          </a:xfrm>
          <a:prstGeom prst="rect">
            <a:avLst/>
          </a:prstGeom>
          <a:noFill/>
        </p:spPr>
        <p:txBody>
          <a:bodyPr wrap="none" rtlCol="0">
            <a:spAutoFit/>
          </a:bodyPr>
          <a:lstStyle/>
          <a:p>
            <a:r>
              <a:rPr lang="en-US" sz="2400" dirty="0" smtClean="0">
                <a:gradFill>
                  <a:gsLst>
                    <a:gs pos="0">
                      <a:srgbClr val="FFFFFF"/>
                    </a:gs>
                    <a:gs pos="100000">
                      <a:srgbClr val="FFFFFF"/>
                    </a:gs>
                  </a:gsLst>
                  <a:lin ang="5400000" scaled="0"/>
                </a:gradFill>
              </a:rPr>
              <a:t>Please submit session evals by using the Build Windows 8 app</a:t>
            </a:r>
          </a:p>
          <a:p>
            <a:r>
              <a:rPr lang="en-US" sz="2400" dirty="0" smtClean="0">
                <a:gradFill>
                  <a:gsLst>
                    <a:gs pos="0">
                      <a:srgbClr val="FFFFFF"/>
                    </a:gs>
                    <a:gs pos="100000">
                      <a:srgbClr val="FFFFFF"/>
                    </a:gs>
                  </a:gsLst>
                  <a:lin ang="5400000" scaled="0"/>
                </a:gradFill>
              </a:rPr>
              <a:t>or at </a:t>
            </a:r>
            <a:r>
              <a:rPr lang="en-US" sz="2400" u="sng" dirty="0">
                <a:solidFill>
                  <a:srgbClr val="FFFFFF"/>
                </a:solidFill>
                <a:hlinkClick r:id="rId6"/>
              </a:rPr>
              <a:t>http://aka.ms/BuildSessions</a:t>
            </a:r>
            <a:endParaRPr lang="en-US" sz="2400" dirty="0">
              <a:solidFill>
                <a:srgbClr val="FFFFFF"/>
              </a:solidFill>
            </a:endParaRPr>
          </a:p>
        </p:txBody>
      </p:sp>
    </p:spTree>
    <p:extLst>
      <p:ext uri="{BB962C8B-B14F-4D97-AF65-F5344CB8AC3E}">
        <p14:creationId xmlns:p14="http://schemas.microsoft.com/office/powerpoint/2010/main" val="39350587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38250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dirty="0" smtClean="0"/>
              <a:t>Design for touch, get mouse for free</a:t>
            </a:r>
            <a:endParaRPr lang="en-US" dirty="0"/>
          </a:p>
        </p:txBody>
      </p:sp>
    </p:spTree>
    <p:extLst>
      <p:ext uri="{BB962C8B-B14F-4D97-AF65-F5344CB8AC3E}">
        <p14:creationId xmlns:p14="http://schemas.microsoft.com/office/powerpoint/2010/main" val="25005048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normAutofit/>
          </a:bodyPr>
          <a:lstStyle/>
          <a:p>
            <a:r>
              <a:rPr lang="en-US" dirty="0" err="1" smtClean="0"/>
              <a:t>document.addEventListener</a:t>
            </a:r>
            <a:r>
              <a:rPr lang="en-US" dirty="0" smtClean="0"/>
              <a:t>('</a:t>
            </a:r>
            <a:r>
              <a:rPr lang="en-US" dirty="0" err="1" smtClean="0"/>
              <a:t>MSPointerMove</a:t>
            </a:r>
            <a:r>
              <a:rPr lang="en-US" dirty="0" smtClean="0"/>
              <a:t>', </a:t>
            </a:r>
            <a:r>
              <a:rPr lang="en-US" dirty="0" err="1" smtClean="0"/>
              <a:t>moveTouchPoint</a:t>
            </a:r>
            <a:r>
              <a:rPr lang="en-US" dirty="0" smtClean="0"/>
              <a:t>, false);</a:t>
            </a:r>
            <a:endParaRPr lang="en-US" dirty="0"/>
          </a:p>
          <a:p>
            <a:endParaRPr lang="en-US" dirty="0"/>
          </a:p>
          <a:p>
            <a:endParaRPr lang="en-US" dirty="0"/>
          </a:p>
        </p:txBody>
      </p:sp>
      <p:sp>
        <p:nvSpPr>
          <p:cNvPr id="2" name="Title 1"/>
          <p:cNvSpPr>
            <a:spLocks noGrp="1"/>
          </p:cNvSpPr>
          <p:nvPr>
            <p:ph type="title"/>
          </p:nvPr>
        </p:nvSpPr>
        <p:spPr/>
        <p:txBody>
          <a:bodyPr/>
          <a:lstStyle/>
          <a:p>
            <a:endParaRPr lang="en-US"/>
          </a:p>
        </p:txBody>
      </p:sp>
      <p:sp>
        <p:nvSpPr>
          <p:cNvPr id="5" name="TextBox 4"/>
          <p:cNvSpPr txBox="1"/>
          <p:nvPr/>
        </p:nvSpPr>
        <p:spPr>
          <a:xfrm>
            <a:off x="9113837" y="298450"/>
            <a:ext cx="3186321" cy="923330"/>
          </a:xfrm>
          <a:prstGeom prst="rect">
            <a:avLst/>
          </a:prstGeom>
          <a:noFill/>
        </p:spPr>
        <p:txBody>
          <a:bodyPr wrap="none" rtlCol="0">
            <a:spAutoFit/>
          </a:bodyPr>
          <a:lstStyle/>
          <a:p>
            <a:r>
              <a:rPr lang="en-US" sz="5400" dirty="0" smtClean="0">
                <a:solidFill>
                  <a:srgbClr val="FF8C00"/>
                </a:solidFill>
              </a:rPr>
              <a:t>JavaScript</a:t>
            </a:r>
          </a:p>
        </p:txBody>
      </p:sp>
    </p:spTree>
    <p:extLst>
      <p:ext uri="{BB962C8B-B14F-4D97-AF65-F5344CB8AC3E}">
        <p14:creationId xmlns:p14="http://schemas.microsoft.com/office/powerpoint/2010/main" val="948467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normAutofit/>
          </a:bodyPr>
          <a:lstStyle/>
          <a:p>
            <a:endParaRPr lang="en-US" sz="2000" dirty="0" smtClean="0"/>
          </a:p>
          <a:p>
            <a:r>
              <a:rPr lang="en-US" sz="3600" dirty="0" smtClean="0"/>
              <a:t>&lt;Canvas </a:t>
            </a:r>
            <a:r>
              <a:rPr lang="en-US" sz="3600" dirty="0" err="1"/>
              <a:t>PointerMoved</a:t>
            </a:r>
            <a:r>
              <a:rPr lang="en-US" sz="3600" dirty="0"/>
              <a:t>="</a:t>
            </a:r>
            <a:r>
              <a:rPr lang="en-US" sz="3600" dirty="0" err="1"/>
              <a:t>moveTouchPoint</a:t>
            </a:r>
            <a:r>
              <a:rPr lang="en-US" sz="3600" dirty="0" smtClean="0"/>
              <a:t>"&gt;</a:t>
            </a:r>
          </a:p>
          <a:p>
            <a:endParaRPr lang="en-US" sz="2000" dirty="0"/>
          </a:p>
        </p:txBody>
      </p:sp>
      <p:sp>
        <p:nvSpPr>
          <p:cNvPr id="2" name="Title 1"/>
          <p:cNvSpPr>
            <a:spLocks noGrp="1"/>
          </p:cNvSpPr>
          <p:nvPr>
            <p:ph type="title"/>
          </p:nvPr>
        </p:nvSpPr>
        <p:spPr/>
        <p:txBody>
          <a:bodyPr/>
          <a:lstStyle/>
          <a:p>
            <a:endParaRPr lang="en-US"/>
          </a:p>
        </p:txBody>
      </p:sp>
      <p:sp>
        <p:nvSpPr>
          <p:cNvPr id="5" name="TextBox 4"/>
          <p:cNvSpPr txBox="1"/>
          <p:nvPr/>
        </p:nvSpPr>
        <p:spPr>
          <a:xfrm>
            <a:off x="8827733" y="298450"/>
            <a:ext cx="3472425" cy="923330"/>
          </a:xfrm>
          <a:prstGeom prst="rect">
            <a:avLst/>
          </a:prstGeom>
          <a:noFill/>
        </p:spPr>
        <p:txBody>
          <a:bodyPr wrap="none" rtlCol="0">
            <a:spAutoFit/>
          </a:bodyPr>
          <a:lstStyle/>
          <a:p>
            <a:pPr algn="r"/>
            <a:r>
              <a:rPr lang="en-US" sz="5400" dirty="0" smtClean="0">
                <a:solidFill>
                  <a:srgbClr val="FF8C00"/>
                </a:solidFill>
              </a:rPr>
              <a:t>C# / XAML</a:t>
            </a:r>
          </a:p>
        </p:txBody>
      </p:sp>
    </p:spTree>
    <p:extLst>
      <p:ext uri="{BB962C8B-B14F-4D97-AF65-F5344CB8AC3E}">
        <p14:creationId xmlns:p14="http://schemas.microsoft.com/office/powerpoint/2010/main" val="15978587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smtClean="0"/>
              <a:t>Gestures and pointers</a:t>
            </a:r>
            <a:endParaRPr lang="en-US" sz="5400" dirty="0"/>
          </a:p>
        </p:txBody>
      </p:sp>
    </p:spTree>
    <p:extLst>
      <p:ext uri="{BB962C8B-B14F-4D97-AF65-F5344CB8AC3E}">
        <p14:creationId xmlns:p14="http://schemas.microsoft.com/office/powerpoint/2010/main" val="42529234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6065837" y="296864"/>
            <a:ext cx="6096004" cy="6476998"/>
          </a:xfrm>
        </p:spPr>
        <p:txBody>
          <a:bodyPr/>
          <a:lstStyle/>
          <a:p>
            <a:pPr marL="514350" indent="-514350">
              <a:buFont typeface="Arial" panose="020B0604020202020204" pitchFamily="34" charset="0"/>
              <a:buChar char="•"/>
            </a:pPr>
            <a:r>
              <a:rPr lang="en-US" sz="3200" dirty="0"/>
              <a:t>Static gesture events </a:t>
            </a:r>
          </a:p>
          <a:p>
            <a:pPr marL="971432" lvl="2" indent="-514350"/>
            <a:r>
              <a:rPr lang="en-US" sz="3200" dirty="0" err="1" smtClean="0"/>
              <a:t>msgesturehold</a:t>
            </a:r>
            <a:r>
              <a:rPr lang="en-US" sz="3200" dirty="0" smtClean="0"/>
              <a:t> </a:t>
            </a:r>
            <a:endParaRPr lang="en-US" sz="3200" dirty="0"/>
          </a:p>
          <a:p>
            <a:pPr marL="971432" lvl="2" indent="-514350"/>
            <a:r>
              <a:rPr lang="en-US" sz="3200" dirty="0" err="1" smtClean="0"/>
              <a:t>msgesturetap</a:t>
            </a:r>
            <a:r>
              <a:rPr lang="en-US" sz="3200" dirty="0" smtClean="0"/>
              <a:t> </a:t>
            </a:r>
            <a:endParaRPr lang="en-US" sz="3200" dirty="0"/>
          </a:p>
          <a:p>
            <a:pPr marL="514350" indent="-514350">
              <a:buFont typeface="Arial" panose="020B0604020202020204" pitchFamily="34" charset="0"/>
              <a:buChar char="•"/>
            </a:pPr>
            <a:r>
              <a:rPr lang="en-US" sz="3200" dirty="0"/>
              <a:t>Manipulation gesture events </a:t>
            </a:r>
          </a:p>
          <a:p>
            <a:pPr marL="971432" lvl="2" indent="-514350"/>
            <a:r>
              <a:rPr lang="en-US" sz="3200" dirty="0" err="1" smtClean="0"/>
              <a:t>msgesturechange</a:t>
            </a:r>
            <a:r>
              <a:rPr lang="en-US" sz="3200" dirty="0" smtClean="0"/>
              <a:t> </a:t>
            </a:r>
            <a:endParaRPr lang="en-US" sz="3200" dirty="0"/>
          </a:p>
          <a:p>
            <a:pPr marL="971432" lvl="2" indent="-514350"/>
            <a:r>
              <a:rPr lang="en-US" sz="3200" dirty="0" err="1" smtClean="0"/>
              <a:t>msgestureend</a:t>
            </a:r>
            <a:endParaRPr lang="en-US" sz="3200" dirty="0"/>
          </a:p>
          <a:p>
            <a:pPr marL="971432" lvl="2" indent="-514350"/>
            <a:r>
              <a:rPr lang="en-US" sz="3200" dirty="0" err="1" smtClean="0"/>
              <a:t>msgesturestart</a:t>
            </a:r>
            <a:endParaRPr lang="en-US" sz="3200" dirty="0"/>
          </a:p>
          <a:p>
            <a:pPr marL="971432" lvl="2" indent="-514350"/>
            <a:r>
              <a:rPr lang="en-US" sz="3200" dirty="0" err="1" smtClean="0"/>
              <a:t>msinertiastart</a:t>
            </a:r>
            <a:r>
              <a:rPr lang="en-US" sz="3200" dirty="0" smtClean="0"/>
              <a:t> </a:t>
            </a:r>
            <a:endParaRPr lang="en-US" sz="3200" dirty="0"/>
          </a:p>
          <a:p>
            <a:pPr marL="514350" indent="-514350">
              <a:buFont typeface="Arial" panose="020B0604020202020204" pitchFamily="34" charset="0"/>
              <a:buChar char="•"/>
            </a:pPr>
            <a:endParaRPr lang="en-US" sz="3200" dirty="0"/>
          </a:p>
        </p:txBody>
      </p:sp>
      <p:sp>
        <p:nvSpPr>
          <p:cNvPr id="3" name="Title 2"/>
          <p:cNvSpPr>
            <a:spLocks noGrp="1"/>
          </p:cNvSpPr>
          <p:nvPr>
            <p:ph type="ctrTitle"/>
          </p:nvPr>
        </p:nvSpPr>
        <p:spPr/>
        <p:txBody>
          <a:bodyPr/>
          <a:lstStyle/>
          <a:p>
            <a:r>
              <a:rPr lang="en-US" sz="3200" dirty="0"/>
              <a:t>Gestures range from simple interactions like </a:t>
            </a:r>
            <a:r>
              <a:rPr lang="en-US" sz="3200" dirty="0" smtClean="0"/>
              <a:t>tapping, </a:t>
            </a:r>
            <a:r>
              <a:rPr lang="en-US" sz="3200" dirty="0"/>
              <a:t>to more complicated manipulations like zooming, panning, and </a:t>
            </a:r>
            <a:r>
              <a:rPr lang="en-US" sz="3200" dirty="0" smtClean="0"/>
              <a:t>rotating.</a:t>
            </a:r>
            <a:endParaRPr lang="en-US" sz="3200" dirty="0"/>
          </a:p>
        </p:txBody>
      </p:sp>
      <p:sp>
        <p:nvSpPr>
          <p:cNvPr id="19" name="Text Placeholder 18"/>
          <p:cNvSpPr>
            <a:spLocks noGrp="1"/>
          </p:cNvSpPr>
          <p:nvPr>
            <p:ph type="body" sz="quarter" idx="16"/>
          </p:nvPr>
        </p:nvSpPr>
        <p:spPr/>
        <p:txBody>
          <a:bodyPr/>
          <a:lstStyle/>
          <a:p>
            <a:r>
              <a:rPr lang="en-US" dirty="0" err="1" smtClean="0"/>
              <a:t>MSGesture</a:t>
            </a:r>
            <a:r>
              <a:rPr lang="en-US" dirty="0" smtClean="0"/>
              <a:t> – HTML5/JavaScript	</a:t>
            </a:r>
            <a:endParaRPr lang="en-US" dirty="0"/>
          </a:p>
        </p:txBody>
      </p:sp>
    </p:spTree>
    <p:extLst>
      <p:ext uri="{BB962C8B-B14F-4D97-AF65-F5344CB8AC3E}">
        <p14:creationId xmlns:p14="http://schemas.microsoft.com/office/powerpoint/2010/main" val="34894093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5-30405_Build_Template_16x9_DarkBlue_Color_Background">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2.xml><?xml version="1.0" encoding="utf-8"?>
<a:theme xmlns:a="http://schemas.openxmlformats.org/drawingml/2006/main" name="4_5-30405_Build_Template_16x9_White_Background">
  <a:themeElements>
    <a:clrScheme name="Build">
      <a:dk1>
        <a:srgbClr val="000000"/>
      </a:dk1>
      <a:lt1>
        <a:srgbClr val="FFFFFF"/>
      </a:lt1>
      <a:dk2>
        <a:srgbClr val="00BCF2"/>
      </a:dk2>
      <a:lt2>
        <a:srgbClr val="FFFFFF"/>
      </a:lt2>
      <a:accent1>
        <a:srgbClr val="00BCF2"/>
      </a:accent1>
      <a:accent2>
        <a:srgbClr val="9B4F96"/>
      </a:accent2>
      <a:accent3>
        <a:srgbClr val="E81123"/>
      </a:accent3>
      <a:accent4>
        <a:srgbClr val="00188F"/>
      </a:accent4>
      <a:accent5>
        <a:srgbClr val="7FBA00"/>
      </a:accent5>
      <a:accent6>
        <a:srgbClr val="FF8C00"/>
      </a:accent6>
      <a:hlink>
        <a:srgbClr val="000000"/>
      </a:hlink>
      <a:folHlink>
        <a:srgbClr val="0C0C0C"/>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3.xml><?xml version="1.0" encoding="utf-8"?>
<a:theme xmlns:a="http://schemas.openxmlformats.org/drawingml/2006/main" name="3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4.xml><?xml version="1.0" encoding="utf-8"?>
<a:theme xmlns:a="http://schemas.openxmlformats.org/drawingml/2006/main" name="2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e0a86041a56020ff4ea211664d8cb510">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5e835464bd230cacb7fe8686bec35256"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3005e9c6-5dbe-483c-971d-51ba052e9268"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sspId="e385fb40-52d4-4fae-9c5b-3e8ff8a5878e" ma:termSetId="769410c5-f612-414c-bc8d-14eb300b4117"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2012-11-02T07:00:00+00:00</Event_x0020_End_x0020_Date>
    <Event_x0020_Start_x0020_Date xmlns="2295e2e7-0eeb-498e-8716-217bb2ee6ee3">2012-10-29T07:00:00+00:00</Event_x0020_Start_x0020_Date>
    <MS_x0020_Speaker xmlns="2295e2e7-0eeb-498e-8716-217bb2ee6ee3">
      <UserInfo>
        <DisplayName/>
        <AccountId xsi:nil="true"/>
        <AccountType/>
      </UserInfo>
    </MS_x0020_Speaker>
    <External_x0020_Speaker xmlns="2295e2e7-0eeb-498e-8716-217bb2ee6ee3"> Jeff Burtoft</External_x0020_Speaker>
    <Session_x0020_Code xmlns="2295e2e7-0eeb-498e-8716-217bb2ee6ee3">3-140</Session_x0020_Code>
    <ProductTaxHTField0 xmlns="2295e2e7-0eeb-498e-8716-217bb2ee6ee3">
      <Terms xmlns="http://schemas.microsoft.com/office/infopath/2007/PartnerControls"/>
    </ProductTaxHTField0>
    <Presentation_x0020_Date xmlns="2295e2e7-0eeb-498e-8716-217bb2ee6ee3">2012-11-01T00:00:00-07:00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Redmond</TermName>
          <TermId xmlns="http://schemas.microsoft.com/office/infopath/2007/PartnerControls">c18f3657-b811-49ee-9b08-ce77b3e7702b</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TermInfo xmlns="http://schemas.microsoft.com/office/infopath/2007/PartnerControls">
          <TermName xmlns="http://schemas.microsoft.com/office/infopath/2007/PartnerControls">Microsoft Conference Center</TermName>
          <TermId xmlns="http://schemas.microsoft.com/office/infopath/2007/PartnerControls">9ee5e79d-18a6-44c6-bfde-7021198eb4fc</TermId>
        </TermInfo>
      </Terms>
    </Event_x0020_VenueTaxHTField0>
    <TaxCatchAll xmlns="230e9df3-be65-4c73-a93b-d1236ebd677e">
      <Value>309</Value>
      <Value>308</Value>
      <Value>605</Value>
    </TaxCatchAll>
    <AudienceTaxHTField0 xmlns="8b529f77-48ab-4581-b468-93f09345b8aa">
      <Terms xmlns="http://schemas.microsoft.com/office/infopath/2007/PartnerControls"/>
    </Audience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F4C29F-EB88-4408-9B4D-7E65470C0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0F116-B58F-4255-B05B-DA3808E0E5C6}">
  <ds:schemaRefs>
    <ds:schemaRef ds:uri="http://www.w3.org/XML/1998/namespace"/>
    <ds:schemaRef ds:uri="http://schemas.microsoft.com/office/2006/documentManagement/types"/>
    <ds:schemaRef ds:uri="http://schemas.microsoft.com/office/2006/metadata/properties"/>
    <ds:schemaRef ds:uri="http://purl.org/dc/terms/"/>
    <ds:schemaRef ds:uri="http://purl.org/dc/elements/1.1/"/>
    <ds:schemaRef ds:uri="http://purl.org/dc/dcmitype/"/>
    <ds:schemaRef ds:uri="8b529f77-48ab-4581-b468-93f09345b8aa"/>
    <ds:schemaRef ds:uri="http://schemas.openxmlformats.org/package/2006/metadata/core-properties"/>
    <ds:schemaRef ds:uri="http://schemas.microsoft.com/office/infopath/2007/PartnerControls"/>
    <ds:schemaRef ds:uri="230e9df3-be65-4c73-a93b-d1236ebd677e"/>
    <ds:schemaRef ds:uri="2295e2e7-0eeb-498e-8716-217bb2ee6ee3"/>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Build_Template_16x9</Template>
  <TotalTime>0</TotalTime>
  <Words>2705</Words>
  <Application>Microsoft Office PowerPoint</Application>
  <PresentationFormat>Custom</PresentationFormat>
  <Paragraphs>342</Paragraphs>
  <Slides>46</Slides>
  <Notes>14</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46</vt:i4>
      </vt:variant>
    </vt:vector>
  </HeadingPairs>
  <TitlesOfParts>
    <vt:vector size="59" baseType="lpstr">
      <vt:lpstr>ＭＳ Ｐゴシック</vt:lpstr>
      <vt:lpstr>Arial</vt:lpstr>
      <vt:lpstr>Avenir LT Pro 45 Book</vt:lpstr>
      <vt:lpstr>Calibri</vt:lpstr>
      <vt:lpstr>Consolas</vt:lpstr>
      <vt:lpstr>Courier New</vt:lpstr>
      <vt:lpstr>Segoe UI</vt:lpstr>
      <vt:lpstr>Segoe UI Light</vt:lpstr>
      <vt:lpstr>Wingdings</vt:lpstr>
      <vt:lpstr>1_5-30405_Build_Template_16x9_DarkBlue_Color_Background</vt:lpstr>
      <vt:lpstr>4_5-30405_Build_Template_16x9_White_Background</vt:lpstr>
      <vt:lpstr>3_5-30405_Build_Template_16x9_Red_Color_Background</vt:lpstr>
      <vt:lpstr>2_5-30405_Build_Template_16x9_LightBlue_Color_Background</vt:lpstr>
      <vt:lpstr>Touchscreen and stylus and mouse, oh my!</vt:lpstr>
      <vt:lpstr>Agenda </vt:lpstr>
      <vt:lpstr>Built in benefits</vt:lpstr>
      <vt:lpstr>App-level controls all include mouse alternatives for free: ListView, AppBar, select control, semantic zoom, etc. </vt:lpstr>
      <vt:lpstr>Design for touch, get mouse for free</vt:lpstr>
      <vt:lpstr>PowerPoint Presentation</vt:lpstr>
      <vt:lpstr>PowerPoint Presentation</vt:lpstr>
      <vt:lpstr>Gestures and pointers</vt:lpstr>
      <vt:lpstr>Gestures range from simple interactions like tapping, to more complicated manipulations like zooming, panning, and rotating.</vt:lpstr>
      <vt:lpstr>Gestures range from simple interactions like tapping, to more complicated manipulations like zooming, panning, and rotating.</vt:lpstr>
      <vt:lpstr>PowerPoint Presentation</vt:lpstr>
      <vt:lpstr>Changes to gesture model </vt:lpstr>
      <vt:lpstr>Pointer events provide a unified and streamlined way to get mouse, touch, and pen data.</vt:lpstr>
      <vt:lpstr>Pointer events provide a unified and streamlined way to get mouse, touch, and pen data.</vt:lpstr>
      <vt:lpstr>Event object for pointer Each touch point creates separate event object</vt:lpstr>
      <vt:lpstr>PowerPoint Presentation</vt:lpstr>
      <vt:lpstr>For HTML5/JavaScript, a familiar upgrade to click event model:  MSPointer events  support touch, mouse, and pen  </vt:lpstr>
      <vt:lpstr>For XAML, a touch, mouse or pen on the screen are converted to an equivalent Windows Runtime pointer event, such as PointerPressed  </vt:lpstr>
      <vt:lpstr>Demo: pointers and gesture</vt:lpstr>
      <vt:lpstr>PowerPoint Presentation</vt:lpstr>
      <vt:lpstr>PowerPoint Presentation</vt:lpstr>
      <vt:lpstr>PowerPoint Presentation</vt:lpstr>
      <vt:lpstr>PowerPoint Presentation</vt:lpstr>
      <vt:lpstr>Input specific interactions</vt:lpstr>
      <vt:lpstr>Target specific pointer types with “type” attribute within Pointer event object</vt:lpstr>
      <vt:lpstr>PowerPoint Presentation</vt:lpstr>
      <vt:lpstr>PowerPoint Presentation</vt:lpstr>
      <vt:lpstr>CSS attributes that target touch:  CSS zoom, CSS snap</vt:lpstr>
      <vt:lpstr>PowerPoint Presentation</vt:lpstr>
      <vt:lpstr>PowerPoint Presentation</vt:lpstr>
      <vt:lpstr>Customize the user experience</vt:lpstr>
      <vt:lpstr>Beyond traditional inputs</vt:lpstr>
      <vt:lpstr>Sensors and devices</vt:lpstr>
      <vt:lpstr>PowerPoint Presentation</vt:lpstr>
      <vt:lpstr>PowerPoint Presentation</vt:lpstr>
      <vt:lpstr>Demo: Xbox controller in Windows 8 app</vt:lpstr>
      <vt:lpstr>PowerPoint Presentation</vt:lpstr>
      <vt:lpstr>PowerPoint Presentation</vt:lpstr>
      <vt:lpstr>PowerPoint Presentation</vt:lpstr>
      <vt:lpstr>Integrating it all:  Never mind the bullets</vt:lpstr>
      <vt:lpstr>Recap</vt:lpstr>
      <vt:lpstr>“Design for touch get mouse for free”   is more like   “Code for pointer or gestures, get touch and default mouse and pen behaviors for free”</vt:lpstr>
      <vt:lpstr>Use gesture events to get easy access  to the Windows 8 touch language   Use pointer events to code for touch,  mouse, and pen in a unified way  Some interactions require different experiences for different input devices</vt:lpstr>
      <vt:lpstr>Expand beyond traditional inputs,  but always have a fallback for devices  that don’t support them  Windows 8  makes it easy for developers to cater to user’s input devices, and provide a unique experience through a variety of simultaneously supported inputs.</vt:lpstr>
      <vt:lpstr>Resources</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Touchscreen and stylus and mouse, oh my!</dc:title>
  <dc:subject>Build 2012</dc:subject>
  <dc:creator>Shows</dc:creator>
  <cp:keywords>Build 2012</cp:keywords>
  <dc:description>Template: Mitchell Derrey, Silver Fox Productions
Formatting: 
Date: October 29th - November 2nd, 2012
Location: MSCC, Redmond, WA
Audience Type: Internal</dc:description>
  <cp:lastModifiedBy>Shows</cp:lastModifiedBy>
  <cp:revision>4</cp:revision>
  <dcterms:created xsi:type="dcterms:W3CDTF">2012-11-01T23:07:36Z</dcterms:created>
  <dcterms:modified xsi:type="dcterms:W3CDTF">2012-11-01T23:08:31Z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308;#Redmond|c18f3657-b811-49ee-9b08-ce77b3e7702b</vt:lpwstr>
  </property>
  <property fmtid="{D5CDD505-2E9C-101B-9397-08002B2CF9AE}" pid="7" name="Campaign">
    <vt:lpwstr/>
  </property>
  <property fmtid="{D5CDD505-2E9C-101B-9397-08002B2CF9AE}" pid="8" name="Event Venue">
    <vt:lpwstr>309;#Microsoft Conference Center|9ee5e79d-18a6-44c6-bfde-7021198eb4fc</vt:lpwstr>
  </property>
  <property fmtid="{D5CDD505-2E9C-101B-9397-08002B2CF9AE}" pid="9" name="Track">
    <vt:lpwstr/>
  </property>
</Properties>
</file>