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tags/tag5.xml" ContentType="application/vnd.openxmlformats-officedocument.presentationml.tags+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7.xml" ContentType="application/vnd.openxmlformats-officedocument.presentationml.tags+xml"/>
  <Override PartName="/ppt/notesSlides/notesSlide20.xml" ContentType="application/vnd.openxmlformats-officedocument.presentationml.notesSlide+xml"/>
  <Override PartName="/ppt/tags/tag8.xml" ContentType="application/vnd.openxmlformats-officedocument.presentationml.tags+xml"/>
  <Override PartName="/ppt/notesSlides/notesSlide21.xml" ContentType="application/vnd.openxmlformats-officedocument.presentationml.notesSlide+xml"/>
  <Override PartName="/ppt/tags/tag9.xml" ContentType="application/vnd.openxmlformats-officedocument.presentationml.tags+xml"/>
  <Override PartName="/ppt/notesSlides/notesSlide22.xml" ContentType="application/vnd.openxmlformats-officedocument.presentationml.notesSlide+xml"/>
  <Override PartName="/ppt/tags/tag10.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2.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3.xml" ContentType="application/vnd.openxmlformats-officedocument.presentationml.tags+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31.xml" ContentType="application/vnd.openxmlformats-officedocument.presentationml.notesSlide+xml"/>
  <Override PartName="/ppt/tags/tag15.xml" ContentType="application/vnd.openxmlformats-officedocument.presentationml.tags+xml"/>
  <Override PartName="/ppt/notesSlides/notesSlide32.xml" ContentType="application/vnd.openxmlformats-officedocument.presentationml.notesSlide+xml"/>
  <Override PartName="/ppt/tags/tag16.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7.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8.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9.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20.xml" ContentType="application/vnd.openxmlformats-officedocument.presentationml.tag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3" r:id="rId8"/>
  </p:sldMasterIdLst>
  <p:notesMasterIdLst>
    <p:notesMasterId r:id="rId70"/>
  </p:notesMasterIdLst>
  <p:handoutMasterIdLst>
    <p:handoutMasterId r:id="rId71"/>
  </p:handout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000000"/>
    <a:srgbClr val="969696"/>
    <a:srgbClr val="002050"/>
    <a:srgbClr val="442359"/>
    <a:srgbClr val="333333"/>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110" autoAdjust="0"/>
  </p:normalViewPr>
  <p:slideViewPr>
    <p:cSldViewPr>
      <p:cViewPr varScale="1">
        <p:scale>
          <a:sx n="114" d="100"/>
          <a:sy n="114" d="100"/>
        </p:scale>
        <p:origin x="132" y="306"/>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3.xml"/><Relationship Id="rId19" Type="http://schemas.openxmlformats.org/officeDocument/2006/relationships/slide" Target="slides/slide1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tableStyles" Target="tableStyles.xml"/><Relationship Id="rId7" Type="http://schemas.openxmlformats.org/officeDocument/2006/relationships/slideMaster" Target="slideMasters/slideMaster4.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10/31/2012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10/31/2012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10/31/2012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11378494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0AF449-D101-49EF-8BD9-0D98C5716100}" type="datetime1">
              <a:rPr lang="en-US" smtClean="0">
                <a:solidFill>
                  <a:prstClr val="black"/>
                </a:solidFill>
              </a:rPr>
              <a:pPr/>
              <a:t>10/31/2012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88430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4EE155A-64A5-4FF4-BD70-3BFA145930D3}"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308193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895044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5AC2A9B-862A-4A2C-AC76-FA69B8560ECC}"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823866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921524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511001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9694124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985097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328DC06-11CB-4B25-B546-FDC5C440F3B1}"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509544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6C3A110-C83E-4BE0-A0DD-C9DE9EE94C05}"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180030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1B8C3EE-F209-41EA-B0BE-584383AF4FAF}"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4399203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3181547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564326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7F66407-4850-4FC1-A76B-A62DD14CEB4F}"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482976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7F66407-4850-4FC1-A76B-A62DD14CEB4F}"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1343976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CC92F56B-6958-4107-B964-2F3A92D617B6}"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9119946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CC92F56B-6958-4107-B964-2F3A92D617B6}"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3139230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CC92F56B-6958-4107-B964-2F3A92D617B6}"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4428241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4074533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9548913B-BA10-4D63-BED2-A12650AFBEF6}"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9677638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A1ED3432-ECAB-45F8-8E32-B875BDDAF0FD}"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3444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AA02C1E-AF30-48D8-84EC-1DB2AE97CAA5}" type="datetime1">
              <a:rPr lang="en-US" smtClean="0">
                <a:solidFill>
                  <a:prstClr val="black"/>
                </a:solidFill>
              </a:rPr>
              <a:pPr/>
              <a:t>10/31/2012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1955557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B36911E-FBC6-49C7-8E05-0FF41F19BB48}"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13807160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7F66407-4850-4FC1-A76B-A62DD14CEB4F}"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870149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7F66407-4850-4FC1-A76B-A62DD14CEB4F}"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30536537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MIX 11</a:t>
            </a:r>
            <a:endParaRPr lang="en-US" dirty="0">
              <a:solidFill>
                <a:prstClr val="black"/>
              </a:solidFill>
            </a:endParaRPr>
          </a:p>
        </p:txBody>
      </p:sp>
      <p:sp>
        <p:nvSpPr>
          <p:cNvPr id="5" name="Date Placeholder 4"/>
          <p:cNvSpPr>
            <a:spLocks noGrp="1"/>
          </p:cNvSpPr>
          <p:nvPr>
            <p:ph type="dt" idx="11"/>
          </p:nvPr>
        </p:nvSpPr>
        <p:spPr/>
        <p:txBody>
          <a:bodyPr/>
          <a:lstStyle/>
          <a:p>
            <a:fld id="{17F66407-4850-4FC1-A76B-A62DD14CEB4F}" type="datetime1">
              <a:rPr lang="en-US" smtClean="0">
                <a:solidFill>
                  <a:prstClr val="black"/>
                </a:solidFill>
              </a:rPr>
              <a:pPr/>
              <a:t>10/31/2012</a:t>
            </a:fld>
            <a:endParaRPr lang="en-US" dirty="0">
              <a:solidFill>
                <a:prstClr val="black"/>
              </a:solidFill>
            </a:endParaRPr>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6812005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4EE155A-64A5-4FF4-BD70-3BFA145930D3}"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29434845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447E8E7-0ECC-4A6B-847D-A1B648307139}"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8868244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11071744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31119560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3899394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3640657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B304A4E-C625-448C-9B31-A589B0727B3B}"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9580372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C580240-D89A-4D04-9B05-3A74D2E1B7AC}"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34876565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84A7C75-F197-40B9-93D0-DDFB49C447CD}"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11417643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40520975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2600345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19AAE74-7FF3-4554-BC15-75262E8F0010}"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50</a:t>
            </a:fld>
            <a:endParaRPr lang="en-US" dirty="0">
              <a:solidFill>
                <a:prstClr val="black"/>
              </a:solidFill>
            </a:endParaRPr>
          </a:p>
        </p:txBody>
      </p:sp>
    </p:spTree>
    <p:extLst>
      <p:ext uri="{BB962C8B-B14F-4D97-AF65-F5344CB8AC3E}">
        <p14:creationId xmlns:p14="http://schemas.microsoft.com/office/powerpoint/2010/main" val="32959444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B0AD8C6-20B4-4832-9D36-DBE37D185383}"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51</a:t>
            </a:fld>
            <a:endParaRPr lang="en-US" dirty="0">
              <a:solidFill>
                <a:prstClr val="black"/>
              </a:solidFill>
            </a:endParaRPr>
          </a:p>
        </p:txBody>
      </p:sp>
    </p:spTree>
    <p:extLst>
      <p:ext uri="{BB962C8B-B14F-4D97-AF65-F5344CB8AC3E}">
        <p14:creationId xmlns:p14="http://schemas.microsoft.com/office/powerpoint/2010/main" val="29273268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9953412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C657461-F793-497E-9A5E-2C4882F2B42C}"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54</a:t>
            </a:fld>
            <a:endParaRPr lang="en-US" dirty="0">
              <a:solidFill>
                <a:prstClr val="black"/>
              </a:solidFill>
            </a:endParaRPr>
          </a:p>
        </p:txBody>
      </p:sp>
    </p:spTree>
    <p:extLst>
      <p:ext uri="{BB962C8B-B14F-4D97-AF65-F5344CB8AC3E}">
        <p14:creationId xmlns:p14="http://schemas.microsoft.com/office/powerpoint/2010/main" val="99193918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A0D4711-2ECC-492D-AC46-74530671E4BA}"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6222035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931AEB1-0E09-4D30-AE52-35AE9696BDC3}"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56</a:t>
            </a:fld>
            <a:endParaRPr lang="en-US" dirty="0">
              <a:solidFill>
                <a:prstClr val="black"/>
              </a:solidFill>
            </a:endParaRPr>
          </a:p>
        </p:txBody>
      </p:sp>
    </p:spTree>
    <p:extLst>
      <p:ext uri="{BB962C8B-B14F-4D97-AF65-F5344CB8AC3E}">
        <p14:creationId xmlns:p14="http://schemas.microsoft.com/office/powerpoint/2010/main" val="1650187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434587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5113A56-E613-4160-A0E2-7551BE1841F2}"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57</a:t>
            </a:fld>
            <a:endParaRPr lang="en-US" dirty="0">
              <a:solidFill>
                <a:prstClr val="black"/>
              </a:solidFill>
            </a:endParaRPr>
          </a:p>
        </p:txBody>
      </p:sp>
    </p:spTree>
    <p:extLst>
      <p:ext uri="{BB962C8B-B14F-4D97-AF65-F5344CB8AC3E}">
        <p14:creationId xmlns:p14="http://schemas.microsoft.com/office/powerpoint/2010/main" val="15969484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6559932-8977-482C-82AA-B0410F5970A1}"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59</a:t>
            </a:fld>
            <a:endParaRPr lang="en-US" dirty="0">
              <a:solidFill>
                <a:prstClr val="black"/>
              </a:solidFill>
            </a:endParaRPr>
          </a:p>
        </p:txBody>
      </p:sp>
    </p:spTree>
    <p:extLst>
      <p:ext uri="{BB962C8B-B14F-4D97-AF65-F5344CB8AC3E}">
        <p14:creationId xmlns:p14="http://schemas.microsoft.com/office/powerpoint/2010/main" val="1255017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2029C19-D3C3-40CC-A4A1-28788EAC3646}" type="datetime1">
              <a:rPr lang="en-US" smtClean="0">
                <a:solidFill>
                  <a:prstClr val="black"/>
                </a:solidFill>
              </a:rPr>
              <a:pPr/>
              <a:t>10/31/2012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4233127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B50C38-E2FB-4522-9277-4B5FC1A461DD}"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215857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CDC220-3B14-4593-8532-929A3E13A60E}"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6983182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 Ready 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4A749E4-9890-444B-898B-322E8CA45BD0}" type="datetime1">
              <a:rPr lang="en-US" smtClean="0">
                <a:solidFill>
                  <a:prstClr val="black"/>
                </a:solidFill>
              </a:rPr>
              <a:pPr/>
              <a:t>10/31/2012</a:t>
            </a:fld>
            <a:endParaRPr lang="en-US">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59132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51933130"/>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679653"/>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084319"/>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8371148"/>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621530"/>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29660" y="1476622"/>
            <a:ext cx="11375535" cy="2511457"/>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12074863"/>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7417181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8643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041759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9034272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132400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27048657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57205413"/>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19285517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3261727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55934494"/>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597150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371915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689935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165996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716596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theme" Target="../theme/theme4.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5.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 id="2147484330" r:id="rId17"/>
    <p:sldLayoutId id="2147484331" r:id="rId18"/>
    <p:sldLayoutId id="2147484332" r:id="rId19"/>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18382503"/>
      </p:ext>
    </p:extLst>
  </p:cSld>
  <p:clrMap bg1="dk1" tx1="lt1" bg2="dk2" tx2="lt2" accent1="accent1" accent2="accent2" accent3="accent3" accent4="accent4" accent5="accent5" accent6="accent6" hlink="hlink" folHlink="folHlink"/>
  <p:sldLayoutIdLst>
    <p:sldLayoutId id="2147484334" r:id="rId1"/>
    <p:sldLayoutId id="2147484335" r:id="rId2"/>
    <p:sldLayoutId id="2147484336" r:id="rId3"/>
    <p:sldLayoutId id="2147484337" r:id="rId4"/>
    <p:sldLayoutId id="2147484338" r:id="rId5"/>
    <p:sldLayoutId id="2147484339" r:id="rId6"/>
    <p:sldLayoutId id="2147484340" r:id="rId7"/>
    <p:sldLayoutId id="2147484341" r:id="rId8"/>
    <p:sldLayoutId id="2147484342" r:id="rId9"/>
    <p:sldLayoutId id="2147484343" r:id="rId10"/>
    <p:sldLayoutId id="2147484344" r:id="rId11"/>
    <p:sldLayoutId id="2147484345" r:id="rId12"/>
    <p:sldLayoutId id="2147484346" r:id="rId13"/>
    <p:sldLayoutId id="2147484347" r:id="rId14"/>
    <p:sldLayoutId id="214748434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3.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3.xml"/><Relationship Id="rId1" Type="http://schemas.openxmlformats.org/officeDocument/2006/relationships/tags" Target="../tags/tag3.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3.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3.xml"/><Relationship Id="rId1" Type="http://schemas.openxmlformats.org/officeDocument/2006/relationships/tags" Target="../tags/tag5.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3.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3.xml"/><Relationship Id="rId1" Type="http://schemas.openxmlformats.org/officeDocument/2006/relationships/tags" Target="../tags/tag7.xml"/><Relationship Id="rId5" Type="http://schemas.openxmlformats.org/officeDocument/2006/relationships/image" Target="../media/image26.png"/><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3.xml"/><Relationship Id="rId1" Type="http://schemas.openxmlformats.org/officeDocument/2006/relationships/tags" Target="../tags/tag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2.xml"/><Relationship Id="rId1" Type="http://schemas.openxmlformats.org/officeDocument/2006/relationships/tags" Target="../tags/tag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2.xml"/><Relationship Id="rId1" Type="http://schemas.openxmlformats.org/officeDocument/2006/relationships/tags" Target="../tags/tag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2.xml"/><Relationship Id="rId1" Type="http://schemas.openxmlformats.org/officeDocument/2006/relationships/tags" Target="../tags/tag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2.xml"/><Relationship Id="rId1" Type="http://schemas.openxmlformats.org/officeDocument/2006/relationships/tags" Target="../tags/tag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32.xml"/><Relationship Id="rId1" Type="http://schemas.openxmlformats.org/officeDocument/2006/relationships/tags" Target="../tags/tag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2.xml"/><Relationship Id="rId1" Type="http://schemas.openxmlformats.org/officeDocument/2006/relationships/tags" Target="../tags/tag1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32.xml"/><Relationship Id="rId1" Type="http://schemas.openxmlformats.org/officeDocument/2006/relationships/tags" Target="../tags/tag1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32.xml"/><Relationship Id="rId1" Type="http://schemas.openxmlformats.org/officeDocument/2006/relationships/tags" Target="../tags/tag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2.xml"/><Relationship Id="rId1" Type="http://schemas.openxmlformats.org/officeDocument/2006/relationships/tags" Target="../tags/tag17.xml"/><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33.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32.xml"/><Relationship Id="rId1" Type="http://schemas.openxmlformats.org/officeDocument/2006/relationships/tags" Target="../tags/tag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32.xml"/><Relationship Id="rId6" Type="http://schemas.openxmlformats.org/officeDocument/2006/relationships/image" Target="../media/image4.png"/><Relationship Id="rId5" Type="http://schemas.openxmlformats.org/officeDocument/2006/relationships/image" Target="../media/image14.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33.xml"/><Relationship Id="rId1" Type="http://schemas.openxmlformats.org/officeDocument/2006/relationships/tags" Target="../tags/tag20.xml"/><Relationship Id="rId5" Type="http://schemas.openxmlformats.org/officeDocument/2006/relationships/image" Target="../media/image28.png"/><Relationship Id="rId4" Type="http://schemas.openxmlformats.org/officeDocument/2006/relationships/image" Target="../media/image2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3.xml"/><Relationship Id="rId1" Type="http://schemas.openxmlformats.org/officeDocument/2006/relationships/tags" Target="../tags/tag1.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3.jpeg"/></Relationships>
</file>

<file path=ppt/slides/_rels/slide60.xml.rels><?xml version="1.0" encoding="UTF-8" standalone="yes"?>
<Relationships xmlns="http://schemas.openxmlformats.org/package/2006/relationships"><Relationship Id="rId2" Type="http://schemas.openxmlformats.org/officeDocument/2006/relationships/hyperlink" Target="http://blogs.msdn.com/b/ie/" TargetMode="External"/><Relationship Id="rId1" Type="http://schemas.openxmlformats.org/officeDocument/2006/relationships/slideLayout" Target="../slideLayouts/slideLayout6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3.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High-Performing </a:t>
            </a:r>
            <a:r>
              <a:rPr lang="en-US" b="1" dirty="0"/>
              <a:t>JavaScript </a:t>
            </a:r>
            <a:r>
              <a:rPr lang="en-US" b="1" dirty="0" smtClean="0"/>
              <a:t/>
            </a:r>
            <a:br>
              <a:rPr lang="en-US" b="1" dirty="0" smtClean="0"/>
            </a:br>
            <a:r>
              <a:rPr lang="en-US" b="1" dirty="0" smtClean="0"/>
              <a:t>for </a:t>
            </a:r>
            <a:r>
              <a:rPr lang="en-US" b="1" dirty="0"/>
              <a:t>Modern Engines</a:t>
            </a:r>
            <a:endParaRPr lang="en-US" dirty="0"/>
          </a:p>
        </p:txBody>
      </p:sp>
      <p:sp>
        <p:nvSpPr>
          <p:cNvPr id="3" name="Subtitle 2"/>
          <p:cNvSpPr>
            <a:spLocks noGrp="1"/>
          </p:cNvSpPr>
          <p:nvPr>
            <p:ph type="subTitle" idx="1"/>
          </p:nvPr>
        </p:nvSpPr>
        <p:spPr/>
        <p:txBody>
          <a:bodyPr/>
          <a:lstStyle/>
          <a:p>
            <a:r>
              <a:rPr lang="en-US" dirty="0" smtClean="0"/>
              <a:t>Amanda Silver, John-David Dalton</a:t>
            </a:r>
          </a:p>
          <a:p>
            <a:r>
              <a:rPr lang="en-US" dirty="0" smtClean="0"/>
              <a:t>JavaScript Team</a:t>
            </a:r>
          </a:p>
          <a:p>
            <a:r>
              <a:rPr lang="en-US" dirty="0" err="1" smtClean="0"/>
              <a:t>Dev</a:t>
            </a:r>
            <a:r>
              <a:rPr lang="en-US" dirty="0" smtClean="0"/>
              <a:t> 4-000</a:t>
            </a:r>
            <a:endParaRPr lang="en-US" dirty="0"/>
          </a:p>
        </p:txBody>
      </p:sp>
    </p:spTree>
    <p:extLst>
      <p:ext uri="{BB962C8B-B14F-4D97-AF65-F5344CB8AC3E}">
        <p14:creationId xmlns:p14="http://schemas.microsoft.com/office/powerpoint/2010/main" val="49637012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JavaScript </a:t>
            </a:r>
            <a:r>
              <a:rPr lang="en-US" dirty="0" smtClean="0"/>
              <a:t>the </a:t>
            </a:r>
            <a:r>
              <a:rPr lang="en-US" dirty="0"/>
              <a:t>b</a:t>
            </a:r>
            <a:r>
              <a:rPr lang="en-US" dirty="0" smtClean="0"/>
              <a:t>ottleneck</a:t>
            </a:r>
            <a:r>
              <a:rPr lang="en-US" dirty="0"/>
              <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0748" y="2954798"/>
            <a:ext cx="8471147" cy="2214933"/>
          </a:xfrm>
          <a:prstGeom prst="rect">
            <a:avLst/>
          </a:prstGeom>
          <a:noFill/>
          <a:ln w="28575">
            <a:solidFill>
              <a:schemeClr val="tx2">
                <a:alpha val="75000"/>
              </a:schemeClr>
            </a:solidFill>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ular Callout 4"/>
          <p:cNvSpPr/>
          <p:nvPr/>
        </p:nvSpPr>
        <p:spPr>
          <a:xfrm>
            <a:off x="9753993" y="1632055"/>
            <a:ext cx="2221093" cy="624844"/>
          </a:xfrm>
          <a:prstGeom prst="wedgeRectCallout">
            <a:avLst>
              <a:gd name="adj1" fmla="val -111709"/>
              <a:gd name="adj2" fmla="val 230122"/>
            </a:avLst>
          </a:prstGeom>
          <a:solidFill>
            <a:srgbClr val="00B050">
              <a:alpha val="75000"/>
            </a:srgbClr>
          </a:solidFill>
          <a:ln>
            <a:solidFill>
              <a:srgbClr val="00B05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836" dirty="0">
                <a:solidFill>
                  <a:srgbClr val="FFFFFF"/>
                </a:solidFill>
              </a:rPr>
              <a:t>Chakra</a:t>
            </a:r>
          </a:p>
        </p:txBody>
      </p:sp>
      <p:sp>
        <p:nvSpPr>
          <p:cNvPr id="7" name="Rectangular Callout 6"/>
          <p:cNvSpPr/>
          <p:nvPr/>
        </p:nvSpPr>
        <p:spPr>
          <a:xfrm>
            <a:off x="9753806" y="2797810"/>
            <a:ext cx="2215485" cy="624844"/>
          </a:xfrm>
          <a:prstGeom prst="wedgeRectCallout">
            <a:avLst>
              <a:gd name="adj1" fmla="val -79519"/>
              <a:gd name="adj2" fmla="val 65225"/>
            </a:avLst>
          </a:prstGeom>
          <a:solidFill>
            <a:srgbClr val="FFC000">
              <a:alpha val="74000"/>
            </a:srgbClr>
          </a:solidFill>
          <a:ln>
            <a:solidFill>
              <a:srgbClr val="FFC000">
                <a:alpha val="75000"/>
              </a:srgb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solidFill>
                  <a:srgbClr val="FFFFFF"/>
                </a:solidFill>
              </a:rPr>
              <a:t>Your Code</a:t>
            </a:r>
          </a:p>
        </p:txBody>
      </p:sp>
      <p:sp>
        <p:nvSpPr>
          <p:cNvPr id="6" name="Rectangular Callout 5"/>
          <p:cNvSpPr/>
          <p:nvPr/>
        </p:nvSpPr>
        <p:spPr>
          <a:xfrm>
            <a:off x="9748197" y="3867234"/>
            <a:ext cx="2221094" cy="892111"/>
          </a:xfrm>
          <a:prstGeom prst="wedgeRectCallout">
            <a:avLst>
              <a:gd name="adj1" fmla="val -55414"/>
              <a:gd name="adj2" fmla="val -718"/>
            </a:avLst>
          </a:prstGeom>
          <a:gradFill flip="none" rotWithShape="1">
            <a:gsLst>
              <a:gs pos="100000">
                <a:schemeClr val="accent3">
                  <a:lumMod val="50000"/>
                  <a:alpha val="74000"/>
                </a:schemeClr>
              </a:gs>
              <a:gs pos="50000">
                <a:schemeClr val="accent6">
                  <a:lumMod val="60000"/>
                  <a:lumOff val="40000"/>
                </a:schemeClr>
              </a:gs>
              <a:gs pos="0">
                <a:schemeClr val="accent2"/>
              </a:gs>
            </a:gsLst>
            <a:lin ang="5400000" scaled="1"/>
            <a:tileRect/>
          </a:gradFill>
          <a:ln>
            <a:solidFill>
              <a:schemeClr val="accent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836" dirty="0">
                <a:solidFill>
                  <a:srgbClr val="000000"/>
                </a:solidFill>
              </a:rPr>
              <a:t>Other Subsystems</a:t>
            </a:r>
          </a:p>
        </p:txBody>
      </p:sp>
      <p:sp>
        <p:nvSpPr>
          <p:cNvPr id="3" name="Right Brace 2"/>
          <p:cNvSpPr/>
          <p:nvPr/>
        </p:nvSpPr>
        <p:spPr>
          <a:xfrm>
            <a:off x="9359612" y="3808130"/>
            <a:ext cx="233151" cy="1010320"/>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000000"/>
              </a:solidFill>
            </a:endParaRPr>
          </a:p>
        </p:txBody>
      </p:sp>
    </p:spTree>
    <p:extLst>
      <p:ext uri="{BB962C8B-B14F-4D97-AF65-F5344CB8AC3E}">
        <p14:creationId xmlns:p14="http://schemas.microsoft.com/office/powerpoint/2010/main" val="49006385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 </a:t>
            </a:r>
            <a:r>
              <a:rPr lang="en-US" dirty="0"/>
              <a:t>u</a:t>
            </a:r>
            <a:r>
              <a:rPr lang="en-US" dirty="0" smtClean="0"/>
              <a:t>se a good </a:t>
            </a:r>
            <a:r>
              <a:rPr lang="en-US" dirty="0"/>
              <a:t>p</a:t>
            </a:r>
            <a:r>
              <a:rPr lang="en-US" dirty="0" smtClean="0"/>
              <a:t>rofiler</a:t>
            </a:r>
            <a:endParaRPr 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8644" y="1075434"/>
            <a:ext cx="9549470" cy="2788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9215" y="3863529"/>
            <a:ext cx="9568899" cy="279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08890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Benchmarking with jsPerf</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7637" y="982662"/>
            <a:ext cx="6877074" cy="5402911"/>
          </a:xfrm>
          <a:prstGeom prst="rect">
            <a:avLst/>
          </a:prstGeom>
        </p:spPr>
      </p:pic>
    </p:spTree>
    <p:extLst>
      <p:ext uri="{BB962C8B-B14F-4D97-AF65-F5344CB8AC3E}">
        <p14:creationId xmlns:p14="http://schemas.microsoft.com/office/powerpoint/2010/main" val="8370035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use </a:t>
            </a:r>
            <a:r>
              <a:rPr lang="en-US" dirty="0" err="1" smtClean="0"/>
              <a:t>jsPerf</a:t>
            </a:r>
            <a:r>
              <a:rPr lang="en-US" dirty="0" smtClean="0"/>
              <a:t> to write micro-benchmarks</a:t>
            </a:r>
            <a:endParaRPr lang="en-US" dirty="0"/>
          </a:p>
        </p:txBody>
      </p:sp>
      <p:sp>
        <p:nvSpPr>
          <p:cNvPr id="3" name="Content Placeholder 2"/>
          <p:cNvSpPr>
            <a:spLocks noGrp="1"/>
          </p:cNvSpPr>
          <p:nvPr>
            <p:ph idx="4294967295"/>
          </p:nvPr>
        </p:nvSpPr>
        <p:spPr>
          <a:xfrm>
            <a:off x="531948" y="1476621"/>
            <a:ext cx="11370961" cy="2012849"/>
          </a:xfrm>
          <a:prstGeom prst="rect">
            <a:avLst/>
          </a:prstGeom>
        </p:spPr>
        <p:txBody>
          <a:bodyPr/>
          <a:lstStyle/>
          <a:p>
            <a:r>
              <a:rPr lang="en-US" dirty="0" smtClean="0"/>
              <a:t>Function </a:t>
            </a:r>
            <a:r>
              <a:rPr lang="en-US" dirty="0"/>
              <a:t>declarations go in </a:t>
            </a:r>
            <a:r>
              <a:rPr lang="en-US" sz="3200" dirty="0" smtClean="0">
                <a:latin typeface="Consolas" panose="020B0609020204030204" pitchFamily="49" charset="0"/>
                <a:cs typeface="Consolas" panose="020B0609020204030204" pitchFamily="49" charset="0"/>
              </a:rPr>
              <a:t>preparation </a:t>
            </a:r>
            <a:r>
              <a:rPr lang="en-US" dirty="0" smtClean="0"/>
              <a:t>code</a:t>
            </a:r>
            <a:r>
              <a:rPr lang="en-US" sz="3200" dirty="0" smtClean="0">
                <a:cs typeface="Consolas" panose="020B0609020204030204" pitchFamily="49" charset="0"/>
              </a:rPr>
              <a:t> </a:t>
            </a:r>
            <a:r>
              <a:rPr lang="en-US" dirty="0"/>
              <a:t>or </a:t>
            </a:r>
            <a:r>
              <a:rPr lang="en-US" sz="3200" dirty="0">
                <a:latin typeface="Consolas" panose="020B0609020204030204" pitchFamily="49" charset="0"/>
                <a:cs typeface="Consolas" panose="020B0609020204030204" pitchFamily="49" charset="0"/>
              </a:rPr>
              <a:t>setup</a:t>
            </a:r>
            <a:br>
              <a:rPr lang="en-US" sz="3200" dirty="0">
                <a:latin typeface="Consolas" panose="020B0609020204030204" pitchFamily="49" charset="0"/>
                <a:cs typeface="Consolas" panose="020B0609020204030204" pitchFamily="49" charset="0"/>
              </a:rPr>
            </a:br>
            <a:endParaRPr lang="en-US" sz="1100" dirty="0">
              <a:cs typeface="Consolas" panose="020B0609020204030204" pitchFamily="49" charset="0"/>
            </a:endParaRPr>
          </a:p>
          <a:p>
            <a:r>
              <a:rPr lang="en-US" dirty="0"/>
              <a:t>Include only the bare minimum in each test </a:t>
            </a:r>
            <a:r>
              <a:rPr lang="en-US" dirty="0" smtClean="0"/>
              <a:t>body</a:t>
            </a:r>
            <a:r>
              <a:rPr lang="en-US" dirty="0"/>
              <a:t/>
            </a:r>
            <a:br>
              <a:rPr lang="en-US" dirty="0"/>
            </a:br>
            <a:endParaRPr lang="en-US" sz="1200" dirty="0"/>
          </a:p>
          <a:p>
            <a:r>
              <a:rPr lang="en-US" dirty="0"/>
              <a:t>Reset reused shared variables</a:t>
            </a:r>
            <a:br>
              <a:rPr lang="en-US" dirty="0"/>
            </a:br>
            <a:endParaRPr lang="en-US" sz="1200" dirty="0"/>
          </a:p>
          <a:p>
            <a:r>
              <a:rPr lang="en-US" dirty="0"/>
              <a:t>Don’t introduce randomness in your test</a:t>
            </a:r>
            <a:br>
              <a:rPr lang="en-US" dirty="0"/>
            </a:br>
            <a:endParaRPr lang="en-US" sz="1100" dirty="0"/>
          </a:p>
          <a:p>
            <a:r>
              <a:rPr lang="en-US" dirty="0"/>
              <a:t>Don’t test asynchronous things synchronously</a:t>
            </a:r>
            <a:br>
              <a:rPr lang="en-US" dirty="0"/>
            </a:br>
            <a:endParaRPr lang="en-US" sz="1100" dirty="0"/>
          </a:p>
          <a:p>
            <a:r>
              <a:rPr lang="en-US" dirty="0"/>
              <a:t>Know </a:t>
            </a:r>
            <a:r>
              <a:rPr lang="en-US" sz="3200" dirty="0">
                <a:latin typeface="Consolas" panose="020B0609020204030204" pitchFamily="49" charset="0"/>
                <a:cs typeface="Consolas" panose="020B0609020204030204" pitchFamily="49" charset="0"/>
              </a:rPr>
              <a:t>preparation</a:t>
            </a:r>
            <a:r>
              <a:rPr lang="en-US" dirty="0"/>
              <a:t>, </a:t>
            </a:r>
            <a:r>
              <a:rPr lang="en-US" sz="3200" dirty="0">
                <a:latin typeface="Consolas" panose="020B0609020204030204" pitchFamily="49" charset="0"/>
                <a:cs typeface="Consolas" panose="020B0609020204030204" pitchFamily="49" charset="0"/>
              </a:rPr>
              <a:t>setup</a:t>
            </a:r>
            <a:r>
              <a:rPr lang="en-US" dirty="0"/>
              <a:t>, and </a:t>
            </a:r>
            <a:r>
              <a:rPr lang="en-US" sz="3200" dirty="0">
                <a:latin typeface="Consolas" panose="020B0609020204030204" pitchFamily="49" charset="0"/>
                <a:cs typeface="Consolas" panose="020B0609020204030204" pitchFamily="49" charset="0"/>
              </a:rPr>
              <a:t>teardown</a:t>
            </a:r>
            <a:r>
              <a:rPr lang="en-US" dirty="0"/>
              <a:t> stages</a:t>
            </a:r>
          </a:p>
          <a:p>
            <a:endParaRPr lang="en-US" dirty="0"/>
          </a:p>
        </p:txBody>
      </p:sp>
    </p:spTree>
    <p:extLst>
      <p:ext uri="{BB962C8B-B14F-4D97-AF65-F5344CB8AC3E}">
        <p14:creationId xmlns:p14="http://schemas.microsoft.com/office/powerpoint/2010/main" val="288510936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demo</a:t>
            </a:r>
            <a:endParaRPr lang="en-US" dirty="0"/>
          </a:p>
        </p:txBody>
      </p:sp>
      <p:sp>
        <p:nvSpPr>
          <p:cNvPr id="3" name="Title 2"/>
          <p:cNvSpPr>
            <a:spLocks noGrp="1"/>
          </p:cNvSpPr>
          <p:nvPr>
            <p:ph type="title"/>
          </p:nvPr>
        </p:nvSpPr>
        <p:spPr/>
        <p:txBody>
          <a:bodyPr/>
          <a:lstStyle/>
          <a:p>
            <a:r>
              <a:rPr lang="en-US" dirty="0" smtClean="0"/>
              <a:t>Efficient animation</a:t>
            </a:r>
            <a:endParaRPr lang="en-US" dirty="0"/>
          </a:p>
        </p:txBody>
      </p:sp>
    </p:spTree>
    <p:extLst>
      <p:ext uri="{BB962C8B-B14F-4D97-AF65-F5344CB8AC3E}">
        <p14:creationId xmlns:p14="http://schemas.microsoft.com/office/powerpoint/2010/main" val="12838477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Don’t</a:t>
            </a:r>
            <a:r>
              <a:rPr lang="en-US" dirty="0"/>
              <a:t> </a:t>
            </a:r>
            <a:r>
              <a:rPr lang="en-US" dirty="0" smtClean="0"/>
              <a:t>do </a:t>
            </a:r>
            <a:r>
              <a:rPr lang="en-US" dirty="0"/>
              <a:t>u</a:t>
            </a:r>
            <a:r>
              <a:rPr lang="en-US" dirty="0" smtClean="0"/>
              <a:t>seless </a:t>
            </a:r>
            <a:r>
              <a:rPr lang="en-US" dirty="0"/>
              <a:t>w</a:t>
            </a:r>
            <a:r>
              <a:rPr lang="en-US" dirty="0" smtClean="0"/>
              <a:t>ork</a:t>
            </a:r>
            <a:endParaRPr lang="en-US" dirty="0"/>
          </a:p>
        </p:txBody>
      </p:sp>
      <p:pic>
        <p:nvPicPr>
          <p:cNvPr id="1027" name="XPerf: 0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663" y="4043299"/>
            <a:ext cx="8471148" cy="2212914"/>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own Arrow 8"/>
          <p:cNvSpPr/>
          <p:nvPr/>
        </p:nvSpPr>
        <p:spPr>
          <a:xfrm>
            <a:off x="5479926" y="2875527"/>
            <a:ext cx="1476622" cy="77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4" name="TextBox 3"/>
          <p:cNvSpPr txBox="1"/>
          <p:nvPr/>
        </p:nvSpPr>
        <p:spPr>
          <a:xfrm>
            <a:off x="2332390" y="1632056"/>
            <a:ext cx="7771694" cy="734534"/>
          </a:xfrm>
          <a:prstGeom prst="rect">
            <a:avLst/>
          </a:prstGeom>
          <a:ln w="28575">
            <a:solidFill>
              <a:schemeClr val="accent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040" dirty="0" err="1">
                <a:solidFill>
                  <a:prstClr val="black"/>
                </a:solidFill>
                <a:latin typeface="Consolas"/>
              </a:rPr>
              <a:t>setInterval</a:t>
            </a:r>
            <a:r>
              <a:rPr lang="en-US" sz="2040" dirty="0">
                <a:solidFill>
                  <a:prstClr val="black"/>
                </a:solidFill>
                <a:latin typeface="Consolas"/>
              </a:rPr>
              <a:t>(draw, </a:t>
            </a:r>
            <a:r>
              <a:rPr lang="en-US" sz="2040" dirty="0">
                <a:solidFill>
                  <a:prstClr val="black"/>
                </a:solidFill>
                <a:effectLst>
                  <a:glow rad="228600">
                    <a:srgbClr val="00BCF2">
                      <a:satMod val="175000"/>
                      <a:alpha val="40000"/>
                    </a:srgbClr>
                  </a:glow>
                </a:effectLst>
                <a:latin typeface="Consolas"/>
              </a:rPr>
              <a:t>0</a:t>
            </a:r>
            <a:r>
              <a:rPr lang="en-US" sz="2040" dirty="0">
                <a:solidFill>
                  <a:prstClr val="black"/>
                </a:solidFill>
                <a:latin typeface="Consolas"/>
              </a:rPr>
              <a:t>);</a:t>
            </a:r>
          </a:p>
          <a:p>
            <a:r>
              <a:rPr lang="en-US" sz="2040" dirty="0" err="1">
                <a:solidFill>
                  <a:prstClr val="black"/>
                </a:solidFill>
                <a:latin typeface="Consolas"/>
              </a:rPr>
              <a:t>setTimeout</a:t>
            </a:r>
            <a:r>
              <a:rPr lang="en-US" sz="2040" dirty="0">
                <a:solidFill>
                  <a:prstClr val="black"/>
                </a:solidFill>
                <a:latin typeface="Consolas"/>
              </a:rPr>
              <a:t>(draw, </a:t>
            </a:r>
            <a:r>
              <a:rPr lang="en-US" sz="2040" dirty="0">
                <a:solidFill>
                  <a:prstClr val="black"/>
                </a:solidFill>
                <a:effectLst>
                  <a:glow rad="228600">
                    <a:srgbClr val="00BCF2">
                      <a:satMod val="175000"/>
                      <a:alpha val="40000"/>
                    </a:srgbClr>
                  </a:glow>
                </a:effectLst>
                <a:latin typeface="Consolas"/>
              </a:rPr>
              <a:t>0</a:t>
            </a:r>
            <a:r>
              <a:rPr lang="en-US" sz="2040" dirty="0">
                <a:solidFill>
                  <a:prstClr val="black"/>
                </a:solidFill>
                <a:latin typeface="Consolas"/>
              </a:rPr>
              <a:t>);</a:t>
            </a:r>
            <a:endParaRPr lang="en-US" sz="2040" dirty="0">
              <a:solidFill>
                <a:srgbClr val="000000"/>
              </a:solidFill>
            </a:endParaRPr>
          </a:p>
        </p:txBody>
      </p:sp>
      <p:sp>
        <p:nvSpPr>
          <p:cNvPr id="10" name="Down Arrow 9"/>
          <p:cNvSpPr/>
          <p:nvPr/>
        </p:nvSpPr>
        <p:spPr>
          <a:xfrm>
            <a:off x="5479926" y="2875527"/>
            <a:ext cx="1476622" cy="777169"/>
          </a:xfrm>
          <a:prstGeom prst="downArrow">
            <a:avLst/>
          </a:prstGeom>
          <a:gradFill>
            <a:gsLst>
              <a:gs pos="100000">
                <a:schemeClr val="tx2"/>
              </a:gs>
              <a:gs pos="50000">
                <a:schemeClr val="tx2">
                  <a:lumMod val="75000"/>
                </a:schemeClr>
              </a:gs>
              <a:gs pos="0">
                <a:schemeClr val="tx2">
                  <a:lumMod val="50000"/>
                  <a:alpha val="73000"/>
                </a:schemeClr>
              </a:gs>
            </a:gsLst>
            <a:lin ang="5400000" scaled="1"/>
          </a:gradFill>
          <a:ln>
            <a:solidFill>
              <a:schemeClr val="tx2">
                <a:alpha val="5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836">
              <a:solidFill>
                <a:srgbClr val="FFFFFF"/>
              </a:solidFill>
            </a:endParaRPr>
          </a:p>
        </p:txBody>
      </p:sp>
      <p:sp>
        <p:nvSpPr>
          <p:cNvPr id="7" name="TextBox 6"/>
          <p:cNvSpPr txBox="1"/>
          <p:nvPr/>
        </p:nvSpPr>
        <p:spPr>
          <a:xfrm>
            <a:off x="2332390" y="1632056"/>
            <a:ext cx="7771694" cy="734534"/>
          </a:xfrm>
          <a:prstGeom prst="rect">
            <a:avLst/>
          </a:prstGeom>
          <a:ln>
            <a:solidFill>
              <a:schemeClr val="tx2">
                <a:alpha val="75000"/>
              </a:schemeClr>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40" dirty="0" err="1">
                <a:solidFill>
                  <a:prstClr val="black"/>
                </a:solidFill>
                <a:effectLst>
                  <a:glow rad="228600">
                    <a:srgbClr val="00188F">
                      <a:satMod val="175000"/>
                      <a:alpha val="40000"/>
                    </a:srgbClr>
                  </a:glow>
                </a:effectLst>
                <a:latin typeface="Consolas"/>
              </a:rPr>
              <a:t>r</a:t>
            </a:r>
            <a:r>
              <a:rPr lang="en-US" sz="2040" dirty="0" err="1" smtClean="0">
                <a:solidFill>
                  <a:prstClr val="black"/>
                </a:solidFill>
                <a:effectLst>
                  <a:glow rad="228600">
                    <a:srgbClr val="00188F">
                      <a:satMod val="175000"/>
                      <a:alpha val="40000"/>
                    </a:srgbClr>
                  </a:glow>
                </a:effectLst>
                <a:latin typeface="Consolas"/>
              </a:rPr>
              <a:t>equestAnimationFrame</a:t>
            </a:r>
            <a:r>
              <a:rPr lang="en-US" sz="2040" dirty="0" smtClean="0">
                <a:solidFill>
                  <a:prstClr val="black"/>
                </a:solidFill>
                <a:latin typeface="Consolas"/>
              </a:rPr>
              <a:t>(draw</a:t>
            </a:r>
            <a:r>
              <a:rPr lang="en-US" sz="2040" dirty="0">
                <a:solidFill>
                  <a:prstClr val="black"/>
                </a:solidFill>
                <a:latin typeface="Consolas"/>
              </a:rPr>
              <a:t>);</a:t>
            </a:r>
          </a:p>
          <a:p>
            <a:r>
              <a:rPr lang="en-US" sz="2040" dirty="0" err="1">
                <a:solidFill>
                  <a:prstClr val="black"/>
                </a:solidFill>
                <a:latin typeface="Consolas"/>
              </a:rPr>
              <a:t>setTimeout</a:t>
            </a:r>
            <a:r>
              <a:rPr lang="en-US" sz="2040" dirty="0">
                <a:solidFill>
                  <a:prstClr val="black"/>
                </a:solidFill>
                <a:latin typeface="Consolas"/>
              </a:rPr>
              <a:t>(draw, </a:t>
            </a:r>
            <a:r>
              <a:rPr lang="en-US" sz="2040" dirty="0">
                <a:solidFill>
                  <a:prstClr val="black"/>
                </a:solidFill>
                <a:effectLst>
                  <a:glow rad="228600">
                    <a:srgbClr val="00188F">
                      <a:satMod val="175000"/>
                      <a:alpha val="40000"/>
                    </a:srgbClr>
                  </a:glow>
                </a:effectLst>
                <a:latin typeface="Consolas"/>
              </a:rPr>
              <a:t>1000 / 60</a:t>
            </a:r>
            <a:r>
              <a:rPr lang="en-US" sz="2040" dirty="0">
                <a:solidFill>
                  <a:prstClr val="black"/>
                </a:solidFill>
                <a:latin typeface="Consolas"/>
              </a:rPr>
              <a:t>);</a:t>
            </a:r>
            <a:endParaRPr lang="en-US" sz="2040" dirty="0">
              <a:solidFill>
                <a:srgbClr val="000000"/>
              </a:solidFill>
            </a:endParaRPr>
          </a:p>
        </p:txBody>
      </p:sp>
      <p:pic>
        <p:nvPicPr>
          <p:cNvPr id="1026" name="XPerf: 60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5504" y="4054143"/>
            <a:ext cx="8458307" cy="2202070"/>
          </a:xfrm>
          <a:prstGeom prst="rect">
            <a:avLst/>
          </a:prstGeom>
          <a:noFill/>
          <a:ln w="28575">
            <a:solidFill>
              <a:schemeClr val="tx2">
                <a:alpha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78948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6" presetClass="emph" presetSubtype="0" fill="hold" grpId="1" nodeType="withEffect">
                                  <p:stCondLst>
                                    <p:cond delay="0"/>
                                  </p:stCondLst>
                                  <p:childTnLst>
                                    <p:animEffect transition="out" filter="fade">
                                      <p:cBhvr>
                                        <p:cTn id="9" dur="500" tmFilter="0, 0; .2, .5; .8, .5; 1, 0"/>
                                        <p:tgtEl>
                                          <p:spTgt spid="4"/>
                                        </p:tgtEl>
                                      </p:cBhvr>
                                    </p:animEffect>
                                    <p:animScale>
                                      <p:cBhvr>
                                        <p:cTn id="10" dur="250" autoRev="1" fill="hold"/>
                                        <p:tgtEl>
                                          <p:spTgt spid="4"/>
                                        </p:tgtEl>
                                      </p:cBhvr>
                                      <p:by x="105000" y="105000"/>
                                    </p:animScale>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26" presetClass="emph" presetSubtype="0" fill="hold" grpId="2" nodeType="withEffect">
                                  <p:stCondLst>
                                    <p:cond delay="0"/>
                                  </p:stCondLst>
                                  <p:childTnLst>
                                    <p:animEffect transition="out" filter="fade">
                                      <p:cBhvr>
                                        <p:cTn id="15" dur="500" tmFilter="0, 0; .2, .5; .8, .5; 1, 0"/>
                                        <p:tgtEl>
                                          <p:spTgt spid="9"/>
                                        </p:tgtEl>
                                      </p:cBhvr>
                                    </p:animEffect>
                                    <p:animScale>
                                      <p:cBhvr>
                                        <p:cTn id="16" dur="250" autoRev="1" fill="hold"/>
                                        <p:tgtEl>
                                          <p:spTgt spid="9"/>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xit" presetSubtype="0" fill="hold" grpId="2" nodeType="withEffect">
                                  <p:stCondLst>
                                    <p:cond delay="0"/>
                                  </p:stCondLst>
                                  <p:childTnLst>
                                    <p:animEffect transition="out" filter="fade">
                                      <p:cBhvr>
                                        <p:cTn id="23" dur="500"/>
                                        <p:tgtEl>
                                          <p:spTgt spid="4"/>
                                        </p:tgtEl>
                                      </p:cBhvr>
                                    </p:animEffect>
                                    <p:set>
                                      <p:cBhvr>
                                        <p:cTn id="24" dur="1" fill="hold">
                                          <p:stCondLst>
                                            <p:cond delay="499"/>
                                          </p:stCondLst>
                                        </p:cTn>
                                        <p:tgtEl>
                                          <p:spTgt spid="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xit" presetSubtype="0" fill="hold" grpId="1" nodeType="withEffect">
                                  <p:stCondLst>
                                    <p:cond delay="0"/>
                                  </p:stCondLst>
                                  <p:childTnLst>
                                    <p:animEffect transition="out" filter="fade">
                                      <p:cBhvr>
                                        <p:cTn id="29" dur="500"/>
                                        <p:tgtEl>
                                          <p:spTgt spid="9"/>
                                        </p:tgtEl>
                                      </p:cBhvr>
                                    </p:animEffect>
                                    <p:set>
                                      <p:cBhvr>
                                        <p:cTn id="30" dur="1" fill="hold">
                                          <p:stCondLst>
                                            <p:cond delay="499"/>
                                          </p:stCondLst>
                                        </p:cTn>
                                        <p:tgtEl>
                                          <p:spTgt spid="9"/>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1026"/>
                                        </p:tgtEl>
                                        <p:attrNameLst>
                                          <p:attrName>style.visibility</p:attrName>
                                        </p:attrNameLst>
                                      </p:cBhvr>
                                      <p:to>
                                        <p:strVal val="visible"/>
                                      </p:to>
                                    </p:set>
                                    <p:animEffect transition="in" filter="fade">
                                      <p:cBhvr>
                                        <p:cTn id="34" dur="500"/>
                                        <p:tgtEl>
                                          <p:spTgt spid="1026"/>
                                        </p:tgtEl>
                                      </p:cBhvr>
                                    </p:animEffect>
                                  </p:childTnLst>
                                </p:cTn>
                              </p:par>
                              <p:par>
                                <p:cTn id="35" presetID="10" presetClass="exit" presetSubtype="0" fill="hold" nodeType="withEffect">
                                  <p:stCondLst>
                                    <p:cond delay="0"/>
                                  </p:stCondLst>
                                  <p:childTnLst>
                                    <p:animEffect transition="out" filter="fade">
                                      <p:cBhvr>
                                        <p:cTn id="36" dur="500"/>
                                        <p:tgtEl>
                                          <p:spTgt spid="1027"/>
                                        </p:tgtEl>
                                      </p:cBhvr>
                                    </p:animEffect>
                                    <p:set>
                                      <p:cBhvr>
                                        <p:cTn id="37" dur="1" fill="hold">
                                          <p:stCondLst>
                                            <p:cond delay="499"/>
                                          </p:stCondLst>
                                        </p:cTn>
                                        <p:tgtEl>
                                          <p:spTgt spid="10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4" grpId="0" animBg="1"/>
      <p:bldP spid="4" grpId="1" animBg="1"/>
      <p:bldP spid="4" grpId="2" animBg="1"/>
      <p:bldP spid="10"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u="sng" dirty="0" smtClean="0"/>
              <a:t>Do </a:t>
            </a:r>
            <a:r>
              <a:rPr lang="en-US" dirty="0"/>
              <a:t>a</a:t>
            </a:r>
            <a:r>
              <a:rPr lang="en-US" dirty="0" smtClean="0"/>
              <a:t>void chattiness with the DOM</a:t>
            </a:r>
            <a:endParaRPr lang="en-US" dirty="0"/>
          </a:p>
        </p:txBody>
      </p:sp>
      <p:sp>
        <p:nvSpPr>
          <p:cNvPr id="4" name="TextBox 3"/>
          <p:cNvSpPr txBox="1"/>
          <p:nvPr/>
        </p:nvSpPr>
        <p:spPr>
          <a:xfrm>
            <a:off x="713892" y="3643586"/>
            <a:ext cx="11086406" cy="630845"/>
          </a:xfrm>
          <a:prstGeom prst="rect">
            <a:avLst/>
          </a:prstGeom>
          <a:ln>
            <a:solidFill>
              <a:schemeClr val="tx2">
                <a:alpha val="74000"/>
              </a:schemeClr>
            </a:solidFill>
          </a:ln>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wrap="square" rtlCol="0" anchor="ctr">
            <a:noAutofit/>
          </a:bodyPr>
          <a:lstStyle/>
          <a:p>
            <a:pPr algn="ctr"/>
            <a:r>
              <a:rPr lang="en-US" sz="2856" dirty="0">
                <a:solidFill>
                  <a:srgbClr val="000000"/>
                </a:solidFill>
              </a:rPr>
              <a:t>JavaScript</a:t>
            </a:r>
          </a:p>
        </p:txBody>
      </p:sp>
      <p:sp>
        <p:nvSpPr>
          <p:cNvPr id="5" name="TextBox 4"/>
          <p:cNvSpPr txBox="1"/>
          <p:nvPr/>
        </p:nvSpPr>
        <p:spPr>
          <a:xfrm>
            <a:off x="713892" y="5353359"/>
            <a:ext cx="11086406" cy="630845"/>
          </a:xfrm>
          <a:prstGeom prst="rect">
            <a:avLst/>
          </a:prstGeom>
          <a:ln>
            <a:solidFill>
              <a:schemeClr val="tx2">
                <a:alpha val="74000"/>
              </a:schemeClr>
            </a:solidFill>
          </a:ln>
          <a:effectLst>
            <a:outerShdw blurRad="50800" dist="38100" dir="2700000" algn="t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wrap="square" rtlCol="0" anchor="ctr">
            <a:noAutofit/>
          </a:bodyPr>
          <a:lstStyle/>
          <a:p>
            <a:pPr algn="ctr"/>
            <a:r>
              <a:rPr lang="en-US" sz="2856" dirty="0">
                <a:solidFill>
                  <a:srgbClr val="000000"/>
                </a:solidFill>
              </a:rPr>
              <a:t>DOM</a:t>
            </a:r>
          </a:p>
        </p:txBody>
      </p:sp>
      <p:sp>
        <p:nvSpPr>
          <p:cNvPr id="7" name="Rectangle 6"/>
          <p:cNvSpPr/>
          <p:nvPr/>
        </p:nvSpPr>
        <p:spPr>
          <a:xfrm>
            <a:off x="713893" y="1566755"/>
            <a:ext cx="11008690" cy="1374897"/>
          </a:xfrm>
          <a:prstGeom prst="rect">
            <a:avLst/>
          </a:prstGeom>
          <a:ln>
            <a:solidFill>
              <a:schemeClr val="tx2">
                <a:alpha val="74000"/>
              </a:schemeClr>
            </a:solidFill>
          </a:ln>
        </p:spPr>
        <p:style>
          <a:lnRef idx="2">
            <a:schemeClr val="accent2"/>
          </a:lnRef>
          <a:fillRef idx="1">
            <a:schemeClr val="lt1"/>
          </a:fillRef>
          <a:effectRef idx="0">
            <a:schemeClr val="accent2"/>
          </a:effectRef>
          <a:fontRef idx="minor">
            <a:schemeClr val="dk1"/>
          </a:fontRef>
        </p:style>
        <p:txBody>
          <a:bodyPr>
            <a:spAutoFit/>
          </a:bodyPr>
          <a:lstStyle/>
          <a:p>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srgbClr val="0000FF"/>
                </a:solidFill>
                <a:latin typeface="Consolas"/>
              </a:rPr>
              <a:t>this</a:t>
            </a:r>
            <a:r>
              <a:rPr lang="en-US" sz="2040" dirty="0" err="1">
                <a:solidFill>
                  <a:prstClr val="black"/>
                </a:solidFill>
                <a:latin typeface="Consolas"/>
              </a:rPr>
              <a:t>.nOfBubbles</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a:t>
            </a:r>
          </a:p>
          <a:p>
            <a:r>
              <a:rPr lang="en-US" sz="2040" dirty="0">
                <a:solidFill>
                  <a:prstClr val="black"/>
                </a:solidFill>
                <a:latin typeface="Consolas"/>
              </a:rPr>
              <a:t>    </a:t>
            </a:r>
            <a:r>
              <a:rPr lang="en-US" sz="2040" dirty="0" err="1">
                <a:solidFill>
                  <a:prstClr val="black"/>
                </a:solidFill>
                <a:latin typeface="Consolas"/>
              </a:rPr>
              <a:t>document.body.box.getElementById</a:t>
            </a:r>
            <a:r>
              <a:rPr lang="en-US" sz="2040" dirty="0">
                <a:solidFill>
                  <a:prstClr val="black"/>
                </a:solidFill>
                <a:latin typeface="Consolas"/>
              </a:rPr>
              <a:t>(</a:t>
            </a:r>
            <a:r>
              <a:rPr lang="en-US" sz="2040" dirty="0">
                <a:solidFill>
                  <a:srgbClr val="800000"/>
                </a:solidFill>
                <a:latin typeface="Consolas"/>
              </a:rPr>
              <a:t>"ball0"</a:t>
            </a:r>
            <a:r>
              <a:rPr lang="en-US" sz="2040" dirty="0">
                <a:solidFill>
                  <a:prstClr val="black"/>
                </a:solidFill>
                <a:latin typeface="Consolas"/>
              </a:rPr>
              <a:t>).</a:t>
            </a:r>
            <a:r>
              <a:rPr lang="en-US" sz="2040" dirty="0" err="1">
                <a:solidFill>
                  <a:prstClr val="black"/>
                </a:solidFill>
                <a:latin typeface="Consolas"/>
              </a:rPr>
              <a:t>style.left</a:t>
            </a:r>
            <a:r>
              <a:rPr lang="en-US" sz="2040" dirty="0">
                <a:solidFill>
                  <a:prstClr val="black"/>
                </a:solidFill>
                <a:latin typeface="Consolas"/>
              </a:rPr>
              <a:t> = </a:t>
            </a:r>
            <a:r>
              <a:rPr lang="en-US" sz="2040" dirty="0" err="1">
                <a:solidFill>
                  <a:prstClr val="black"/>
                </a:solidFill>
                <a:latin typeface="Consolas"/>
              </a:rPr>
              <a:t>b.x</a:t>
            </a:r>
            <a:r>
              <a:rPr lang="en-US" sz="2040" dirty="0">
                <a:solidFill>
                  <a:prstClr val="black"/>
                </a:solidFill>
                <a:latin typeface="Consolas"/>
              </a:rPr>
              <a:t> + </a:t>
            </a:r>
            <a:r>
              <a:rPr lang="en-US" sz="2040" dirty="0">
                <a:solidFill>
                  <a:srgbClr val="800000"/>
                </a:solidFill>
                <a:latin typeface="Consolas"/>
              </a:rPr>
              <a:t>"</a:t>
            </a:r>
            <a:r>
              <a:rPr lang="en-US" sz="2040" dirty="0" err="1">
                <a:solidFill>
                  <a:srgbClr val="800000"/>
                </a:solidFill>
                <a:latin typeface="Consolas"/>
              </a:rPr>
              <a:t>px</a:t>
            </a:r>
            <a:r>
              <a:rPr lang="en-US" sz="2040" dirty="0">
                <a:solidFill>
                  <a:srgbClr val="800000"/>
                </a:solidFill>
                <a:latin typeface="Consolas"/>
              </a:rPr>
              <a:t>"</a:t>
            </a:r>
            <a:r>
              <a:rPr lang="en-US" sz="2040" dirty="0">
                <a:solidFill>
                  <a:prstClr val="black"/>
                </a:solidFill>
                <a:latin typeface="Consolas"/>
              </a:rPr>
              <a:t>;</a:t>
            </a:r>
          </a:p>
          <a:p>
            <a:r>
              <a:rPr lang="en-US" sz="2040" dirty="0">
                <a:solidFill>
                  <a:prstClr val="black"/>
                </a:solidFill>
                <a:latin typeface="Consolas"/>
              </a:rPr>
              <a:t>    </a:t>
            </a:r>
            <a:r>
              <a:rPr lang="en-US" sz="2040" dirty="0" err="1">
                <a:solidFill>
                  <a:prstClr val="black"/>
                </a:solidFill>
                <a:latin typeface="Consolas"/>
              </a:rPr>
              <a:t>document.body.box.getElementById</a:t>
            </a:r>
            <a:r>
              <a:rPr lang="en-US" sz="2040" dirty="0">
                <a:solidFill>
                  <a:prstClr val="black"/>
                </a:solidFill>
                <a:latin typeface="Consolas"/>
              </a:rPr>
              <a:t>(</a:t>
            </a:r>
            <a:r>
              <a:rPr lang="en-US" sz="2040" dirty="0">
                <a:solidFill>
                  <a:srgbClr val="800000"/>
                </a:solidFill>
                <a:latin typeface="Consolas"/>
              </a:rPr>
              <a:t>"ball0"</a:t>
            </a:r>
            <a:r>
              <a:rPr lang="en-US" sz="2040" dirty="0">
                <a:solidFill>
                  <a:prstClr val="black"/>
                </a:solidFill>
                <a:latin typeface="Consolas"/>
              </a:rPr>
              <a:t>).</a:t>
            </a:r>
            <a:r>
              <a:rPr lang="en-US" sz="2040" dirty="0" err="1">
                <a:solidFill>
                  <a:prstClr val="black"/>
                </a:solidFill>
                <a:latin typeface="Consolas"/>
              </a:rPr>
              <a:t>style.top</a:t>
            </a:r>
            <a:r>
              <a:rPr lang="en-US" sz="2040" dirty="0">
                <a:solidFill>
                  <a:prstClr val="black"/>
                </a:solidFill>
                <a:latin typeface="Consolas"/>
              </a:rPr>
              <a:t> = </a:t>
            </a:r>
            <a:r>
              <a:rPr lang="en-US" sz="2040" dirty="0" err="1">
                <a:solidFill>
                  <a:prstClr val="black"/>
                </a:solidFill>
                <a:latin typeface="Consolas"/>
              </a:rPr>
              <a:t>b.y</a:t>
            </a:r>
            <a:r>
              <a:rPr lang="en-US" sz="2040" dirty="0">
                <a:solidFill>
                  <a:prstClr val="black"/>
                </a:solidFill>
                <a:latin typeface="Consolas"/>
              </a:rPr>
              <a:t> + </a:t>
            </a:r>
            <a:r>
              <a:rPr lang="en-US" sz="2040" dirty="0">
                <a:solidFill>
                  <a:srgbClr val="800000"/>
                </a:solidFill>
                <a:latin typeface="Consolas"/>
              </a:rPr>
              <a:t>"</a:t>
            </a:r>
            <a:r>
              <a:rPr lang="en-US" sz="2040" dirty="0" err="1">
                <a:solidFill>
                  <a:srgbClr val="800000"/>
                </a:solidFill>
                <a:latin typeface="Consolas"/>
              </a:rPr>
              <a:t>px</a:t>
            </a:r>
            <a:r>
              <a:rPr lang="en-US" sz="2040" dirty="0">
                <a:solidFill>
                  <a:srgbClr val="800000"/>
                </a:solidFill>
                <a:latin typeface="Consolas"/>
              </a:rPr>
              <a:t>"</a:t>
            </a:r>
            <a:r>
              <a:rPr lang="en-US" sz="2040" dirty="0">
                <a:solidFill>
                  <a:prstClr val="black"/>
                </a:solidFill>
                <a:latin typeface="Consolas"/>
              </a:rPr>
              <a:t>;</a:t>
            </a:r>
          </a:p>
          <a:p>
            <a:r>
              <a:rPr lang="en-US" sz="2040" dirty="0">
                <a:solidFill>
                  <a:prstClr val="black"/>
                </a:solidFill>
                <a:latin typeface="Consolas"/>
              </a:rPr>
              <a:t>}</a:t>
            </a:r>
          </a:p>
        </p:txBody>
      </p:sp>
      <p:sp>
        <p:nvSpPr>
          <p:cNvPr id="8" name="Down Arrow 7"/>
          <p:cNvSpPr/>
          <p:nvPr/>
        </p:nvSpPr>
        <p:spPr>
          <a:xfrm>
            <a:off x="1088919"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9" name="Down Arrow 8"/>
          <p:cNvSpPr/>
          <p:nvPr/>
        </p:nvSpPr>
        <p:spPr>
          <a:xfrm rot="10800000">
            <a:off x="1710654"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0" name="Down Arrow 9"/>
          <p:cNvSpPr/>
          <p:nvPr/>
        </p:nvSpPr>
        <p:spPr>
          <a:xfrm>
            <a:off x="2834264"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1" name="Down Arrow 10"/>
          <p:cNvSpPr/>
          <p:nvPr/>
        </p:nvSpPr>
        <p:spPr>
          <a:xfrm rot="10800000">
            <a:off x="3455999"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2" name="Down Arrow 11"/>
          <p:cNvSpPr/>
          <p:nvPr/>
        </p:nvSpPr>
        <p:spPr>
          <a:xfrm>
            <a:off x="4635920"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3" name="Down Arrow 12"/>
          <p:cNvSpPr/>
          <p:nvPr/>
        </p:nvSpPr>
        <p:spPr>
          <a:xfrm rot="10800000">
            <a:off x="5257655"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4" name="Down Arrow 13"/>
          <p:cNvSpPr/>
          <p:nvPr/>
        </p:nvSpPr>
        <p:spPr>
          <a:xfrm>
            <a:off x="6684539" y="4429866"/>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5" name="Down Arrow 14"/>
          <p:cNvSpPr/>
          <p:nvPr/>
        </p:nvSpPr>
        <p:spPr>
          <a:xfrm rot="10800000">
            <a:off x="7306274" y="4429866"/>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0" name="Down Arrow 19"/>
          <p:cNvSpPr/>
          <p:nvPr/>
        </p:nvSpPr>
        <p:spPr>
          <a:xfrm>
            <a:off x="8472028"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1" name="Down Arrow 20"/>
          <p:cNvSpPr/>
          <p:nvPr/>
        </p:nvSpPr>
        <p:spPr>
          <a:xfrm rot="10800000">
            <a:off x="9093764" y="4429865"/>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2" name="Down Arrow 21"/>
          <p:cNvSpPr/>
          <p:nvPr/>
        </p:nvSpPr>
        <p:spPr>
          <a:xfrm>
            <a:off x="10337235" y="4429866"/>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23" name="Down Arrow 22"/>
          <p:cNvSpPr/>
          <p:nvPr/>
        </p:nvSpPr>
        <p:spPr>
          <a:xfrm rot="10800000">
            <a:off x="10958970" y="4429866"/>
            <a:ext cx="494280" cy="764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392225815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demo</a:t>
            </a:r>
            <a:endParaRPr lang="en-US" dirty="0"/>
          </a:p>
        </p:txBody>
      </p:sp>
      <p:sp>
        <p:nvSpPr>
          <p:cNvPr id="3" name="Title 2"/>
          <p:cNvSpPr>
            <a:spLocks noGrp="1"/>
          </p:cNvSpPr>
          <p:nvPr>
            <p:ph type="title"/>
          </p:nvPr>
        </p:nvSpPr>
        <p:spPr/>
        <p:txBody>
          <a:bodyPr/>
          <a:lstStyle/>
          <a:p>
            <a:r>
              <a:rPr lang="en-US" dirty="0" smtClean="0"/>
              <a:t>DOM interaction</a:t>
            </a:r>
            <a:endParaRPr lang="en-US" dirty="0"/>
          </a:p>
        </p:txBody>
      </p:sp>
    </p:spTree>
    <p:extLst>
      <p:ext uri="{BB962C8B-B14F-4D97-AF65-F5344CB8AC3E}">
        <p14:creationId xmlns:p14="http://schemas.microsoft.com/office/powerpoint/2010/main" val="3320385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u="sng" dirty="0" smtClean="0"/>
              <a:t>Do</a:t>
            </a:r>
            <a:r>
              <a:rPr lang="en-US" dirty="0" smtClean="0"/>
              <a:t> check </a:t>
            </a:r>
            <a:r>
              <a:rPr lang="en-US" dirty="0"/>
              <a:t>t</a:t>
            </a:r>
            <a:r>
              <a:rPr lang="en-US" dirty="0" smtClean="0"/>
              <a:t>ypes of values from DOM</a:t>
            </a:r>
            <a:endParaRPr lang="en-US" dirty="0"/>
          </a:p>
        </p:txBody>
      </p:sp>
      <p:sp>
        <p:nvSpPr>
          <p:cNvPr id="4" name="TextBox 3"/>
          <p:cNvSpPr txBox="1"/>
          <p:nvPr/>
        </p:nvSpPr>
        <p:spPr>
          <a:xfrm>
            <a:off x="1798086" y="1457132"/>
            <a:ext cx="8840302" cy="4062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err="1">
                <a:solidFill>
                  <a:srgbClr val="0000FF"/>
                </a:solidFill>
                <a:latin typeface="Consolas"/>
              </a:rPr>
              <a:t>this</a:t>
            </a:r>
            <a:r>
              <a:rPr lang="en-US" sz="2040" dirty="0" err="1">
                <a:solidFill>
                  <a:srgbClr val="000000"/>
                </a:solidFill>
                <a:latin typeface="Consolas" pitchFamily="49" charset="0"/>
                <a:cs typeface="Consolas" pitchFamily="49" charset="0"/>
              </a:rPr>
              <a:t>.nOfBubbles</a:t>
            </a:r>
            <a:r>
              <a:rPr lang="en-US" sz="2040" dirty="0">
                <a:solidFill>
                  <a:srgbClr val="000000"/>
                </a:solidFill>
                <a:latin typeface="Consolas" pitchFamily="49" charset="0"/>
                <a:cs typeface="Consolas" pitchFamily="49" charset="0"/>
              </a:rPr>
              <a:t> = </a:t>
            </a:r>
            <a:r>
              <a:rPr lang="en-US" sz="2040" dirty="0" err="1">
                <a:solidFill>
                  <a:srgbClr val="000000"/>
                </a:solidFill>
                <a:latin typeface="Consolas" pitchFamily="49" charset="0"/>
                <a:cs typeface="Consolas" pitchFamily="49" charset="0"/>
              </a:rPr>
              <a:t>document.getElementById</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dropDown</a:t>
            </a:r>
            <a:r>
              <a:rPr lang="en-US" sz="2040" dirty="0">
                <a:solidFill>
                  <a:srgbClr val="000000"/>
                </a:solidFill>
                <a:latin typeface="Consolas" pitchFamily="49" charset="0"/>
                <a:cs typeface="Consolas" pitchFamily="49" charset="0"/>
              </a:rPr>
              <a:t>").value;</a:t>
            </a:r>
          </a:p>
        </p:txBody>
      </p:sp>
      <p:sp>
        <p:nvSpPr>
          <p:cNvPr id="5" name="TextBox 4"/>
          <p:cNvSpPr txBox="1"/>
          <p:nvPr/>
        </p:nvSpPr>
        <p:spPr>
          <a:xfrm>
            <a:off x="2962097" y="5517903"/>
            <a:ext cx="6512280" cy="73453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b="1" dirty="0">
                <a:solidFill>
                  <a:srgbClr val="00BCF2"/>
                </a:solidFill>
              </a:rPr>
              <a:t>30%</a:t>
            </a:r>
          </a:p>
          <a:p>
            <a:pPr algn="ctr"/>
            <a:r>
              <a:rPr lang="en-US" sz="2040" b="1" dirty="0">
                <a:solidFill>
                  <a:srgbClr val="00BCF2"/>
                </a:solidFill>
              </a:rPr>
              <a:t>of rendering time in string conversion</a:t>
            </a:r>
          </a:p>
        </p:txBody>
      </p:sp>
      <p:sp>
        <p:nvSpPr>
          <p:cNvPr id="3" name="Down Arrow 2"/>
          <p:cNvSpPr/>
          <p:nvPr/>
        </p:nvSpPr>
        <p:spPr>
          <a:xfrm>
            <a:off x="5479926" y="2020640"/>
            <a:ext cx="1476622" cy="77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2664" y="2992102"/>
            <a:ext cx="8471147" cy="2210838"/>
          </a:xfrm>
          <a:prstGeom prst="rect">
            <a:avLst/>
          </a:prstGeom>
          <a:noFill/>
          <a:ln w="28575">
            <a:solidFill>
              <a:schemeClr val="tx2">
                <a:alpha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ular Callout 7"/>
          <p:cNvSpPr/>
          <p:nvPr/>
        </p:nvSpPr>
        <p:spPr>
          <a:xfrm>
            <a:off x="7223909" y="2176074"/>
            <a:ext cx="2098358" cy="751553"/>
          </a:xfrm>
          <a:prstGeom prst="wedgeRectCallout">
            <a:avLst>
              <a:gd name="adj1" fmla="val -54989"/>
              <a:gd name="adj2" fmla="val 130855"/>
            </a:avLst>
          </a:prstGeom>
          <a:solidFill>
            <a:srgbClr val="FFC000">
              <a:alpha val="75000"/>
            </a:srgbClr>
          </a:solidFill>
          <a:ln>
            <a:solidFill>
              <a:schemeClr val="accent5">
                <a:alpha val="49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040" dirty="0">
                <a:solidFill>
                  <a:srgbClr val="000000"/>
                </a:solidFill>
              </a:rPr>
              <a:t>Slow Operations 11%</a:t>
            </a:r>
          </a:p>
        </p:txBody>
      </p:sp>
      <p:sp>
        <p:nvSpPr>
          <p:cNvPr id="9" name="Rectangular Callout 8"/>
          <p:cNvSpPr/>
          <p:nvPr/>
        </p:nvSpPr>
        <p:spPr>
          <a:xfrm>
            <a:off x="9647497" y="2176074"/>
            <a:ext cx="2464000" cy="751553"/>
          </a:xfrm>
          <a:prstGeom prst="wedgeRectCallout">
            <a:avLst>
              <a:gd name="adj1" fmla="val -87726"/>
              <a:gd name="adj2" fmla="val 166108"/>
            </a:avLst>
          </a:prstGeom>
          <a:solidFill>
            <a:schemeClr val="accent3">
              <a:lumMod val="60000"/>
              <a:lumOff val="40000"/>
              <a:alpha val="81000"/>
            </a:schemeClr>
          </a:solidFill>
          <a:ln>
            <a:solidFill>
              <a:schemeClr val="accent6">
                <a:lumMod val="20000"/>
                <a:lumOff val="80000"/>
                <a:alpha val="48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040" dirty="0">
                <a:solidFill>
                  <a:srgbClr val="FFFFFF"/>
                </a:solidFill>
              </a:rPr>
              <a:t>Value Conversions 18%</a:t>
            </a:r>
          </a:p>
        </p:txBody>
      </p:sp>
      <p:sp>
        <p:nvSpPr>
          <p:cNvPr id="10" name="Rectangular Callout 9"/>
          <p:cNvSpPr/>
          <p:nvPr/>
        </p:nvSpPr>
        <p:spPr>
          <a:xfrm>
            <a:off x="9909792" y="3341828"/>
            <a:ext cx="1981782" cy="624844"/>
          </a:xfrm>
          <a:prstGeom prst="wedgeRectCallout">
            <a:avLst>
              <a:gd name="adj1" fmla="val -72103"/>
              <a:gd name="adj2" fmla="val 45842"/>
            </a:avLst>
          </a:prstGeom>
          <a:solidFill>
            <a:srgbClr val="00B0F0">
              <a:alpha val="95000"/>
            </a:srgbClr>
          </a:solidFill>
          <a:ln>
            <a:solidFill>
              <a:schemeClr val="tx2">
                <a:alpha val="5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40" dirty="0">
                <a:solidFill>
                  <a:srgbClr val="FFFFFF"/>
                </a:solidFill>
              </a:rPr>
              <a:t>GC 17%</a:t>
            </a:r>
          </a:p>
        </p:txBody>
      </p:sp>
      <p:sp>
        <p:nvSpPr>
          <p:cNvPr id="11" name="Rectangular Callout 10"/>
          <p:cNvSpPr/>
          <p:nvPr/>
        </p:nvSpPr>
        <p:spPr>
          <a:xfrm>
            <a:off x="10129716" y="4578096"/>
            <a:ext cx="1981782" cy="624844"/>
          </a:xfrm>
          <a:prstGeom prst="wedgeRectCallout">
            <a:avLst>
              <a:gd name="adj1" fmla="val -76992"/>
              <a:gd name="adj2" fmla="val -70459"/>
            </a:avLst>
          </a:prstGeom>
          <a:solidFill>
            <a:srgbClr val="92D050">
              <a:alpha val="98000"/>
            </a:srgbClr>
          </a:solidFill>
          <a:ln>
            <a:solidFill>
              <a:srgbClr val="496C3C">
                <a:alpha val="85000"/>
              </a:srgb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US" sz="2040" dirty="0">
                <a:solidFill>
                  <a:srgbClr val="000000"/>
                </a:solidFill>
              </a:rPr>
              <a:t>Your Code 45%</a:t>
            </a:r>
          </a:p>
        </p:txBody>
      </p:sp>
    </p:spTree>
    <p:custDataLst>
      <p:tags r:id="rId1"/>
    </p:custDataLst>
    <p:extLst>
      <p:ext uri="{BB962C8B-B14F-4D97-AF65-F5344CB8AC3E}">
        <p14:creationId xmlns:p14="http://schemas.microsoft.com/office/powerpoint/2010/main" val="15025330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26" presetClass="emph" presetSubtype="0" fill="hold" grpId="1" nodeType="withEffect">
                                  <p:stCondLst>
                                    <p:cond delay="0"/>
                                  </p:stCondLst>
                                  <p:childTnLst>
                                    <p:animEffect transition="out" filter="fade">
                                      <p:cBhvr>
                                        <p:cTn id="12" dur="500" tmFilter="0, 0; .2, .5; .8, .5; 1, 0"/>
                                        <p:tgtEl>
                                          <p:spTgt spid="4"/>
                                        </p:tgtEl>
                                      </p:cBhvr>
                                    </p:animEffect>
                                    <p:animScale>
                                      <p:cBhvr>
                                        <p:cTn id="13" dur="250" autoRev="1" fill="hold"/>
                                        <p:tgtEl>
                                          <p:spTgt spid="4"/>
                                        </p:tgtEl>
                                      </p:cBhvr>
                                      <p:by x="105000" y="105000"/>
                                    </p:animScale>
                                  </p:childTnLst>
                                </p:cTn>
                              </p:par>
                              <p:par>
                                <p:cTn id="14" presetID="26" presetClass="emph" presetSubtype="0" fill="hold" grpId="1" nodeType="withEffect">
                                  <p:stCondLst>
                                    <p:cond delay="0"/>
                                  </p:stCondLst>
                                  <p:childTnLst>
                                    <p:animEffect transition="out" filter="fade">
                                      <p:cBhvr>
                                        <p:cTn id="15" dur="500" tmFilter="0, 0; .2, .5; .8, .5; 1, 0"/>
                                        <p:tgtEl>
                                          <p:spTgt spid="3"/>
                                        </p:tgtEl>
                                      </p:cBhvr>
                                    </p:animEffect>
                                    <p:animScale>
                                      <p:cBhvr>
                                        <p:cTn id="16"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3" grpId="0" animBg="1"/>
      <p:bldP spid="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wn Arrow 5"/>
          <p:cNvSpPr/>
          <p:nvPr/>
        </p:nvSpPr>
        <p:spPr>
          <a:xfrm>
            <a:off x="5479926" y="2020640"/>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sp>
        <p:nvSpPr>
          <p:cNvPr id="8" name="Down Arrow 7"/>
          <p:cNvSpPr/>
          <p:nvPr/>
        </p:nvSpPr>
        <p:spPr>
          <a:xfrm>
            <a:off x="5479926" y="2020640"/>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sp>
        <p:nvSpPr>
          <p:cNvPr id="2" name="Title 1"/>
          <p:cNvSpPr>
            <a:spLocks noGrp="1"/>
          </p:cNvSpPr>
          <p:nvPr>
            <p:ph type="title"/>
          </p:nvPr>
        </p:nvSpPr>
        <p:spPr>
          <a:xfrm>
            <a:off x="531948" y="233151"/>
            <a:ext cx="11370961" cy="762786"/>
          </a:xfrm>
        </p:spPr>
        <p:txBody>
          <a:bodyPr/>
          <a:lstStyle/>
          <a:p>
            <a:r>
              <a:rPr lang="en-US" u="sng" dirty="0" smtClean="0"/>
              <a:t>Don’t</a:t>
            </a:r>
            <a:r>
              <a:rPr lang="en-US" dirty="0" smtClean="0"/>
              <a:t> use </a:t>
            </a:r>
            <a:r>
              <a:rPr lang="en-US" dirty="0"/>
              <a:t>a</a:t>
            </a:r>
            <a:r>
              <a:rPr lang="en-US" dirty="0" smtClean="0"/>
              <a:t>utomatic </a:t>
            </a:r>
            <a:r>
              <a:rPr lang="en-US" dirty="0"/>
              <a:t>t</a:t>
            </a:r>
            <a:r>
              <a:rPr lang="en-US" dirty="0" smtClean="0"/>
              <a:t>ype </a:t>
            </a:r>
            <a:r>
              <a:rPr lang="en-US" dirty="0"/>
              <a:t>c</a:t>
            </a:r>
            <a:r>
              <a:rPr lang="en-US" dirty="0" smtClean="0"/>
              <a:t>onversions</a:t>
            </a:r>
            <a:endParaRPr lang="en-US" dirty="0"/>
          </a:p>
        </p:txBody>
      </p:sp>
      <p:sp>
        <p:nvSpPr>
          <p:cNvPr id="4" name="TextBox 3"/>
          <p:cNvSpPr txBox="1"/>
          <p:nvPr/>
        </p:nvSpPr>
        <p:spPr>
          <a:xfrm>
            <a:off x="1438645" y="2903395"/>
            <a:ext cx="9559184" cy="354558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err="1">
                <a:solidFill>
                  <a:srgbClr val="000000"/>
                </a:solidFill>
                <a:latin typeface="Consolas"/>
              </a:rPr>
              <a:t>BubbleTest.prototype.moveBubbles</a:t>
            </a:r>
            <a:r>
              <a:rPr lang="en-US" sz="2040" dirty="0">
                <a:solidFill>
                  <a:srgbClr val="000000"/>
                </a:solidFill>
                <a:latin typeface="Consolas"/>
              </a:rPr>
              <a:t> = </a:t>
            </a:r>
            <a:r>
              <a:rPr lang="en-US" sz="2040" dirty="0">
                <a:solidFill>
                  <a:srgbClr val="0000FF"/>
                </a:solidFill>
                <a:latin typeface="Consolas"/>
              </a:rPr>
              <a:t>function</a:t>
            </a:r>
            <a:r>
              <a:rPr lang="en-US" sz="2040" dirty="0">
                <a:solidFill>
                  <a:prstClr val="black"/>
                </a:solidFill>
                <a:latin typeface="Consolas"/>
              </a:rPr>
              <a:t>() {</a:t>
            </a: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srgbClr val="0000FF"/>
                </a:solidFill>
                <a:effectLst>
                  <a:glow rad="228600">
                    <a:srgbClr val="00BCF2">
                      <a:satMod val="175000"/>
                      <a:alpha val="40000"/>
                    </a:srgbClr>
                  </a:glow>
                </a:effectLst>
                <a:latin typeface="Consolas"/>
              </a:rPr>
              <a:t>this</a:t>
            </a:r>
            <a:r>
              <a:rPr lang="en-US" sz="2040" dirty="0" err="1">
                <a:solidFill>
                  <a:prstClr val="black"/>
                </a:solidFill>
                <a:effectLst>
                  <a:glow rad="228600">
                    <a:srgbClr val="00BCF2">
                      <a:satMod val="175000"/>
                      <a:alpha val="40000"/>
                    </a:srgbClr>
                  </a:glow>
                </a:effectLst>
                <a:latin typeface="Consolas"/>
              </a:rPr>
              <a:t>.nOfBubbles</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a:t>
            </a:r>
          </a:p>
          <a:p>
            <a:r>
              <a:rPr lang="en-US" sz="2040" dirty="0">
                <a:solidFill>
                  <a:srgbClr val="0000FF"/>
                </a:solidFill>
                <a:latin typeface="Consolas"/>
              </a:rPr>
              <a:t>    </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].move();</a:t>
            </a:r>
          </a:p>
          <a:p>
            <a:r>
              <a:rPr lang="en-US" sz="2040" dirty="0">
                <a:solidFill>
                  <a:prstClr val="black"/>
                </a:solidFill>
                <a:latin typeface="Consolas"/>
              </a:rPr>
              <a:t>  }</a:t>
            </a:r>
          </a:p>
          <a:p>
            <a:endParaRPr lang="en-US" sz="2040" dirty="0">
              <a:solidFill>
                <a:prstClr val="black"/>
              </a:solidFill>
              <a:latin typeface="Consolas"/>
            </a:endParaRP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srgbClr val="0000FF"/>
                </a:solidFill>
                <a:effectLst>
                  <a:glow rad="228600">
                    <a:srgbClr val="00BCF2">
                      <a:satMod val="175000"/>
                      <a:alpha val="40000"/>
                    </a:srgbClr>
                  </a:glow>
                </a:effectLst>
                <a:latin typeface="Consolas"/>
              </a:rPr>
              <a:t>this</a:t>
            </a:r>
            <a:r>
              <a:rPr lang="en-US" sz="2040" dirty="0" err="1">
                <a:solidFill>
                  <a:prstClr val="black"/>
                </a:solidFill>
                <a:effectLst>
                  <a:glow rad="228600">
                    <a:srgbClr val="00BCF2">
                      <a:satMod val="175000"/>
                      <a:alpha val="40000"/>
                    </a:srgbClr>
                  </a:glow>
                </a:effectLst>
                <a:latin typeface="Consolas"/>
              </a:rPr>
              <a:t>.nOfBubbles</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a:t>
            </a: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j = </a:t>
            </a:r>
            <a:r>
              <a:rPr lang="en-US" sz="2040" dirty="0" err="1">
                <a:solidFill>
                  <a:prstClr val="black"/>
                </a:solidFill>
                <a:latin typeface="Consolas"/>
              </a:rPr>
              <a:t>i</a:t>
            </a:r>
            <a:r>
              <a:rPr lang="en-US" sz="2040" dirty="0">
                <a:solidFill>
                  <a:prstClr val="black"/>
                </a:solidFill>
                <a:latin typeface="Consolas"/>
              </a:rPr>
              <a:t> + 1; j &lt; </a:t>
            </a:r>
            <a:r>
              <a:rPr lang="en-US" sz="2040" dirty="0" err="1">
                <a:solidFill>
                  <a:srgbClr val="0000FF"/>
                </a:solidFill>
                <a:effectLst>
                  <a:glow rad="228600">
                    <a:srgbClr val="00BCF2">
                      <a:satMod val="175000"/>
                      <a:alpha val="40000"/>
                    </a:srgbClr>
                  </a:glow>
                </a:effectLst>
                <a:latin typeface="Consolas"/>
              </a:rPr>
              <a:t>this</a:t>
            </a:r>
            <a:r>
              <a:rPr lang="en-US" sz="2040" dirty="0" err="1">
                <a:solidFill>
                  <a:prstClr val="black"/>
                </a:solidFill>
                <a:effectLst>
                  <a:glow rad="228600">
                    <a:srgbClr val="00BCF2">
                      <a:satMod val="175000"/>
                      <a:alpha val="40000"/>
                    </a:srgbClr>
                  </a:glow>
                </a:effectLst>
                <a:latin typeface="Consolas"/>
              </a:rPr>
              <a:t>.nOfBubbles</a:t>
            </a:r>
            <a:r>
              <a:rPr lang="en-US" sz="2040" dirty="0">
                <a:solidFill>
                  <a:prstClr val="black"/>
                </a:solidFill>
                <a:latin typeface="Consolas"/>
              </a:rPr>
              <a:t>; j++) {</a:t>
            </a:r>
          </a:p>
          <a:p>
            <a:r>
              <a:rPr lang="en-US" sz="2040" dirty="0">
                <a:solidFill>
                  <a:prstClr val="black"/>
                </a:solidFill>
                <a:latin typeface="Consolas"/>
              </a:rPr>
              <a:t>      </a:t>
            </a:r>
            <a:r>
              <a:rPr lang="en-US" sz="2040" dirty="0" err="1">
                <a:solidFill>
                  <a:prstClr val="black"/>
                </a:solidFill>
                <a:latin typeface="Consolas"/>
              </a:rPr>
              <a:t>Bubble.prototype.collide</a:t>
            </a:r>
            <a:r>
              <a:rPr lang="en-US" sz="2040" dirty="0">
                <a:solidFill>
                  <a:prstClr val="black"/>
                </a:solidFill>
                <a:latin typeface="Consolas"/>
              </a:rPr>
              <a:t>(</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[j]);</a:t>
            </a:r>
          </a:p>
          <a:p>
            <a:r>
              <a:rPr lang="en-US" sz="2040" dirty="0">
                <a:solidFill>
                  <a:prstClr val="black"/>
                </a:solidFill>
                <a:latin typeface="Consolas"/>
              </a:rPr>
              <a:t>    }</a:t>
            </a:r>
          </a:p>
          <a:p>
            <a:r>
              <a:rPr lang="en-US" sz="2040" dirty="0">
                <a:solidFill>
                  <a:prstClr val="black"/>
                </a:solidFill>
                <a:latin typeface="Consolas"/>
              </a:rPr>
              <a:t>  }</a:t>
            </a:r>
          </a:p>
          <a:p>
            <a:r>
              <a:rPr lang="en-US" sz="2040" dirty="0">
                <a:solidFill>
                  <a:prstClr val="black"/>
                </a:solidFill>
                <a:latin typeface="Consolas"/>
              </a:rPr>
              <a:t>}</a:t>
            </a:r>
          </a:p>
        </p:txBody>
      </p:sp>
      <p:sp>
        <p:nvSpPr>
          <p:cNvPr id="5" name="TextBox 4"/>
          <p:cNvSpPr txBox="1"/>
          <p:nvPr/>
        </p:nvSpPr>
        <p:spPr>
          <a:xfrm>
            <a:off x="1798086" y="1457132"/>
            <a:ext cx="8840302" cy="4062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err="1">
                <a:solidFill>
                  <a:srgbClr val="0000FF"/>
                </a:solidFill>
                <a:latin typeface="Consolas"/>
              </a:rPr>
              <a:t>this</a:t>
            </a:r>
            <a:r>
              <a:rPr lang="en-US" sz="2040" dirty="0" err="1">
                <a:solidFill>
                  <a:srgbClr val="000000"/>
                </a:solidFill>
                <a:latin typeface="Consolas" pitchFamily="49" charset="0"/>
                <a:cs typeface="Consolas" pitchFamily="49" charset="0"/>
              </a:rPr>
              <a:t>.nOfBubbles</a:t>
            </a:r>
            <a:r>
              <a:rPr lang="en-US" sz="2040" dirty="0">
                <a:solidFill>
                  <a:srgbClr val="000000"/>
                </a:solidFill>
                <a:latin typeface="Consolas" pitchFamily="49" charset="0"/>
                <a:cs typeface="Consolas" pitchFamily="49" charset="0"/>
              </a:rPr>
              <a:t> = </a:t>
            </a:r>
            <a:r>
              <a:rPr lang="en-US" sz="2040" dirty="0" err="1">
                <a:solidFill>
                  <a:srgbClr val="000000"/>
                </a:solidFill>
                <a:latin typeface="Consolas" pitchFamily="49" charset="0"/>
                <a:cs typeface="Consolas" pitchFamily="49" charset="0"/>
              </a:rPr>
              <a:t>document.getElementById</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dropDown</a:t>
            </a:r>
            <a:r>
              <a:rPr lang="en-US" sz="2040" dirty="0">
                <a:solidFill>
                  <a:srgbClr val="000000"/>
                </a:solidFill>
                <a:latin typeface="Consolas" pitchFamily="49" charset="0"/>
                <a:cs typeface="Consolas" pitchFamily="49" charset="0"/>
              </a:rPr>
              <a:t>").value;</a:t>
            </a:r>
          </a:p>
        </p:txBody>
      </p:sp>
      <p:sp>
        <p:nvSpPr>
          <p:cNvPr id="7" name="TextBox 6"/>
          <p:cNvSpPr txBox="1"/>
          <p:nvPr/>
        </p:nvSpPr>
        <p:spPr>
          <a:xfrm>
            <a:off x="952914" y="1457131"/>
            <a:ext cx="10530646" cy="414353"/>
          </a:xfrm>
          <a:prstGeom prst="rect">
            <a:avLst/>
          </a:prstGeom>
          <a:ln>
            <a:solidFill>
              <a:schemeClr val="tx2">
                <a:alpha val="50000"/>
              </a:schemeClr>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40" dirty="0" err="1">
                <a:solidFill>
                  <a:srgbClr val="0000FF"/>
                </a:solidFill>
                <a:latin typeface="Consolas"/>
              </a:rPr>
              <a:t>this</a:t>
            </a:r>
            <a:r>
              <a:rPr lang="en-US" sz="2040" dirty="0" err="1">
                <a:solidFill>
                  <a:prstClr val="black"/>
                </a:solidFill>
                <a:latin typeface="Consolas"/>
              </a:rPr>
              <a:t>.nOfBubbles</a:t>
            </a:r>
            <a:r>
              <a:rPr lang="en-US" sz="2040" dirty="0">
                <a:solidFill>
                  <a:prstClr val="black"/>
                </a:solidFill>
                <a:latin typeface="Consolas"/>
              </a:rPr>
              <a:t> = </a:t>
            </a:r>
            <a:r>
              <a:rPr lang="en-US" sz="2040" dirty="0" err="1">
                <a:solidFill>
                  <a:prstClr val="black"/>
                </a:solidFill>
                <a:effectLst>
                  <a:glow rad="228600">
                    <a:srgbClr val="00188F">
                      <a:satMod val="175000"/>
                      <a:alpha val="40000"/>
                    </a:srgbClr>
                  </a:glow>
                </a:effectLst>
                <a:latin typeface="Consolas"/>
              </a:rPr>
              <a:t>parseInt</a:t>
            </a:r>
            <a:r>
              <a:rPr lang="en-US" sz="2040" dirty="0">
                <a:solidFill>
                  <a:prstClr val="black"/>
                </a:solidFill>
                <a:latin typeface="Consolas"/>
              </a:rPr>
              <a:t>(</a:t>
            </a:r>
            <a:r>
              <a:rPr lang="en-US" sz="2040" dirty="0" err="1">
                <a:solidFill>
                  <a:prstClr val="black"/>
                </a:solidFill>
                <a:latin typeface="Consolas"/>
              </a:rPr>
              <a:t>document.getElementById</a:t>
            </a:r>
            <a:r>
              <a:rPr lang="en-US" sz="2040" dirty="0">
                <a:solidFill>
                  <a:prstClr val="black"/>
                </a:solidFill>
                <a:latin typeface="Consolas"/>
              </a:rPr>
              <a:t>(</a:t>
            </a:r>
            <a:r>
              <a:rPr lang="en-US" sz="2040" dirty="0">
                <a:solidFill>
                  <a:srgbClr val="800000"/>
                </a:solidFill>
                <a:latin typeface="Consolas"/>
              </a:rPr>
              <a:t>“</a:t>
            </a:r>
            <a:r>
              <a:rPr lang="en-US" sz="2040" dirty="0" err="1">
                <a:solidFill>
                  <a:srgbClr val="800000"/>
                </a:solidFill>
                <a:latin typeface="Consolas"/>
              </a:rPr>
              <a:t>dropDown</a:t>
            </a:r>
            <a:r>
              <a:rPr lang="en-US" sz="2040" dirty="0">
                <a:solidFill>
                  <a:srgbClr val="800000"/>
                </a:solidFill>
                <a:latin typeface="Consolas"/>
              </a:rPr>
              <a:t>"</a:t>
            </a:r>
            <a:r>
              <a:rPr lang="en-US" sz="2040" dirty="0">
                <a:solidFill>
                  <a:prstClr val="black"/>
                </a:solidFill>
                <a:latin typeface="Consolas"/>
              </a:rPr>
              <a:t>).value);</a:t>
            </a:r>
          </a:p>
        </p:txBody>
      </p:sp>
      <p:sp>
        <p:nvSpPr>
          <p:cNvPr id="9" name="TextBox 8"/>
          <p:cNvSpPr txBox="1"/>
          <p:nvPr/>
        </p:nvSpPr>
        <p:spPr>
          <a:xfrm>
            <a:off x="1438645" y="2903395"/>
            <a:ext cx="9559184" cy="3545586"/>
          </a:xfrm>
          <a:prstGeom prst="rect">
            <a:avLst/>
          </a:prstGeom>
          <a:ln>
            <a:solidFill>
              <a:schemeClr val="tx2">
                <a:alpha val="50000"/>
              </a:schemeClr>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40" dirty="0" err="1">
                <a:solidFill>
                  <a:srgbClr val="000000"/>
                </a:solidFill>
                <a:latin typeface="Consolas"/>
              </a:rPr>
              <a:t>BubbleTest.prototype.moveBubbles</a:t>
            </a:r>
            <a:r>
              <a:rPr lang="en-US" sz="2040" dirty="0">
                <a:solidFill>
                  <a:srgbClr val="000000"/>
                </a:solidFill>
                <a:latin typeface="Consolas"/>
              </a:rPr>
              <a:t> = </a:t>
            </a:r>
            <a:r>
              <a:rPr lang="en-US" sz="2040" dirty="0">
                <a:solidFill>
                  <a:srgbClr val="0000FF"/>
                </a:solidFill>
                <a:latin typeface="Consolas"/>
              </a:rPr>
              <a:t>function</a:t>
            </a:r>
            <a:r>
              <a:rPr lang="en-US" sz="2040" dirty="0">
                <a:solidFill>
                  <a:prstClr val="black"/>
                </a:solidFill>
                <a:latin typeface="Consolas"/>
              </a:rPr>
              <a:t>() {</a:t>
            </a: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srgbClr val="0000FF"/>
                </a:solidFill>
                <a:effectLst>
                  <a:glow rad="228600">
                    <a:srgbClr val="00188F">
                      <a:satMod val="175000"/>
                      <a:alpha val="40000"/>
                    </a:srgbClr>
                  </a:glow>
                </a:effectLst>
                <a:latin typeface="Consolas"/>
              </a:rPr>
              <a:t>this</a:t>
            </a:r>
            <a:r>
              <a:rPr lang="en-US" sz="2040" dirty="0" err="1">
                <a:solidFill>
                  <a:prstClr val="black"/>
                </a:solidFill>
                <a:effectLst>
                  <a:glow rad="228600">
                    <a:srgbClr val="00188F">
                      <a:satMod val="175000"/>
                      <a:alpha val="40000"/>
                    </a:srgbClr>
                  </a:glow>
                </a:effectLst>
                <a:latin typeface="Consolas"/>
              </a:rPr>
              <a:t>.nOfBubbles</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a:t>
            </a:r>
          </a:p>
          <a:p>
            <a:r>
              <a:rPr lang="en-US" sz="2040" dirty="0">
                <a:solidFill>
                  <a:srgbClr val="0000FF"/>
                </a:solidFill>
                <a:latin typeface="Consolas"/>
              </a:rPr>
              <a:t>    </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].move();</a:t>
            </a:r>
          </a:p>
          <a:p>
            <a:r>
              <a:rPr lang="en-US" sz="2040" dirty="0">
                <a:solidFill>
                  <a:prstClr val="black"/>
                </a:solidFill>
                <a:latin typeface="Consolas"/>
              </a:rPr>
              <a:t>  }</a:t>
            </a:r>
          </a:p>
          <a:p>
            <a:endParaRPr lang="en-US" sz="2040" dirty="0">
              <a:solidFill>
                <a:prstClr val="black"/>
              </a:solidFill>
              <a:latin typeface="Consolas"/>
            </a:endParaRP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srgbClr val="0000FF"/>
                </a:solidFill>
                <a:effectLst>
                  <a:glow rad="228600">
                    <a:srgbClr val="00188F">
                      <a:satMod val="175000"/>
                      <a:alpha val="40000"/>
                    </a:srgbClr>
                  </a:glow>
                </a:effectLst>
                <a:latin typeface="Consolas"/>
              </a:rPr>
              <a:t>this</a:t>
            </a:r>
            <a:r>
              <a:rPr lang="en-US" sz="2040" dirty="0" err="1">
                <a:solidFill>
                  <a:prstClr val="black"/>
                </a:solidFill>
                <a:effectLst>
                  <a:glow rad="228600">
                    <a:srgbClr val="00188F">
                      <a:satMod val="175000"/>
                      <a:alpha val="40000"/>
                    </a:srgbClr>
                  </a:glow>
                </a:effectLst>
                <a:latin typeface="Consolas"/>
              </a:rPr>
              <a:t>.nOfBubbles</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a:t>
            </a:r>
          </a:p>
          <a:p>
            <a:r>
              <a:rPr lang="en-US" sz="2040" dirty="0">
                <a:solidFill>
                  <a:srgbClr val="0000FF"/>
                </a:solidFill>
                <a:latin typeface="Consolas"/>
              </a:rPr>
              <a:t>    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j = </a:t>
            </a:r>
            <a:r>
              <a:rPr lang="en-US" sz="2040" dirty="0" err="1">
                <a:solidFill>
                  <a:prstClr val="black"/>
                </a:solidFill>
                <a:latin typeface="Consolas"/>
              </a:rPr>
              <a:t>i</a:t>
            </a:r>
            <a:r>
              <a:rPr lang="en-US" sz="2040" dirty="0">
                <a:solidFill>
                  <a:prstClr val="black"/>
                </a:solidFill>
                <a:latin typeface="Consolas"/>
              </a:rPr>
              <a:t> + 1; j &lt; </a:t>
            </a:r>
            <a:r>
              <a:rPr lang="en-US" sz="2040" dirty="0" err="1">
                <a:solidFill>
                  <a:srgbClr val="0000FF"/>
                </a:solidFill>
                <a:effectLst>
                  <a:glow rad="228600">
                    <a:srgbClr val="00188F">
                      <a:satMod val="175000"/>
                      <a:alpha val="40000"/>
                    </a:srgbClr>
                  </a:glow>
                </a:effectLst>
                <a:latin typeface="Consolas"/>
              </a:rPr>
              <a:t>this</a:t>
            </a:r>
            <a:r>
              <a:rPr lang="en-US" sz="2040" dirty="0" err="1">
                <a:solidFill>
                  <a:prstClr val="black"/>
                </a:solidFill>
                <a:effectLst>
                  <a:glow rad="228600">
                    <a:srgbClr val="00188F">
                      <a:satMod val="175000"/>
                      <a:alpha val="40000"/>
                    </a:srgbClr>
                  </a:glow>
                </a:effectLst>
                <a:latin typeface="Consolas"/>
              </a:rPr>
              <a:t>.nOfBubbles</a:t>
            </a:r>
            <a:r>
              <a:rPr lang="en-US" sz="2040" dirty="0">
                <a:solidFill>
                  <a:prstClr val="black"/>
                </a:solidFill>
                <a:latin typeface="Consolas"/>
              </a:rPr>
              <a:t>; j++) {</a:t>
            </a:r>
          </a:p>
          <a:p>
            <a:r>
              <a:rPr lang="en-US" sz="2040" dirty="0">
                <a:solidFill>
                  <a:prstClr val="black"/>
                </a:solidFill>
                <a:latin typeface="Consolas"/>
              </a:rPr>
              <a:t>      </a:t>
            </a:r>
            <a:r>
              <a:rPr lang="en-US" sz="2040" dirty="0" err="1">
                <a:solidFill>
                  <a:prstClr val="black"/>
                </a:solidFill>
                <a:latin typeface="Consolas"/>
              </a:rPr>
              <a:t>Bubble.prototype.collide</a:t>
            </a:r>
            <a:r>
              <a:rPr lang="en-US" sz="2040" dirty="0">
                <a:solidFill>
                  <a:prstClr val="black"/>
                </a:solidFill>
                <a:latin typeface="Consolas"/>
              </a:rPr>
              <a:t>(</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.bubbles</a:t>
            </a:r>
            <a:r>
              <a:rPr lang="en-US" sz="2040" dirty="0">
                <a:solidFill>
                  <a:prstClr val="black"/>
                </a:solidFill>
                <a:latin typeface="Consolas"/>
              </a:rPr>
              <a:t>[j]);</a:t>
            </a:r>
          </a:p>
          <a:p>
            <a:r>
              <a:rPr lang="en-US" sz="2040" dirty="0">
                <a:solidFill>
                  <a:prstClr val="black"/>
                </a:solidFill>
                <a:latin typeface="Consolas"/>
              </a:rPr>
              <a:t>    }</a:t>
            </a:r>
          </a:p>
          <a:p>
            <a:r>
              <a:rPr lang="en-US" sz="2040" dirty="0">
                <a:solidFill>
                  <a:prstClr val="black"/>
                </a:solidFill>
                <a:latin typeface="Consolas"/>
              </a:rPr>
              <a:t>  }</a:t>
            </a:r>
          </a:p>
          <a:p>
            <a:r>
              <a:rPr lang="en-US" sz="2040" dirty="0">
                <a:solidFill>
                  <a:prstClr val="black"/>
                </a:solidFill>
                <a:latin typeface="Consolas"/>
              </a:rPr>
              <a:t>}</a:t>
            </a:r>
          </a:p>
        </p:txBody>
      </p:sp>
      <p:sp>
        <p:nvSpPr>
          <p:cNvPr id="3" name="Rectangular Callout 2"/>
          <p:cNvSpPr/>
          <p:nvPr/>
        </p:nvSpPr>
        <p:spPr>
          <a:xfrm>
            <a:off x="8782896" y="2253791"/>
            <a:ext cx="1476622" cy="544019"/>
          </a:xfrm>
          <a:prstGeom prst="wedgeRectCallout">
            <a:avLst>
              <a:gd name="adj1" fmla="val -175857"/>
              <a:gd name="adj2" fmla="val 13596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40" dirty="0">
                <a:solidFill>
                  <a:srgbClr val="000000"/>
                </a:solidFill>
                <a:latin typeface="Consolas" pitchFamily="49" charset="0"/>
                <a:cs typeface="Consolas" pitchFamily="49" charset="0"/>
              </a:rPr>
              <a:t>“128”</a:t>
            </a:r>
          </a:p>
        </p:txBody>
      </p:sp>
      <p:sp>
        <p:nvSpPr>
          <p:cNvPr id="10" name="Rectangular Callout 9"/>
          <p:cNvSpPr/>
          <p:nvPr/>
        </p:nvSpPr>
        <p:spPr>
          <a:xfrm>
            <a:off x="8782896" y="2253791"/>
            <a:ext cx="1476622" cy="544019"/>
          </a:xfrm>
          <a:prstGeom prst="wedgeRectCallout">
            <a:avLst>
              <a:gd name="adj1" fmla="val -175857"/>
              <a:gd name="adj2" fmla="val 135969"/>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2040" dirty="0">
                <a:solidFill>
                  <a:srgbClr val="000000"/>
                </a:solidFill>
                <a:latin typeface="Consolas" pitchFamily="49" charset="0"/>
                <a:cs typeface="Consolas" pitchFamily="49" charset="0"/>
              </a:rPr>
              <a:t>128</a:t>
            </a:r>
          </a:p>
        </p:txBody>
      </p:sp>
    </p:spTree>
    <p:custDataLst>
      <p:tags r:id="rId1"/>
    </p:custDataLst>
    <p:extLst>
      <p:ext uri="{BB962C8B-B14F-4D97-AF65-F5344CB8AC3E}">
        <p14:creationId xmlns:p14="http://schemas.microsoft.com/office/powerpoint/2010/main" val="31491979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xit" presetSubtype="0" fill="hold" grpId="0" nodeType="withEffect">
                                  <p:stCondLst>
                                    <p:cond delay="0"/>
                                  </p:stCondLst>
                                  <p:childTnLst>
                                    <p:animEffect transition="out" filter="fade">
                                      <p:cBhvr>
                                        <p:cTn id="22" dur="500"/>
                                        <p:tgtEl>
                                          <p:spTgt spid="5"/>
                                        </p:tgtEl>
                                      </p:cBhvr>
                                    </p:animEffect>
                                    <p:set>
                                      <p:cBhvr>
                                        <p:cTn id="23" dur="1" fill="hold">
                                          <p:stCondLst>
                                            <p:cond delay="499"/>
                                          </p:stCondLst>
                                        </p:cTn>
                                        <p:tgtEl>
                                          <p:spTgt spid="5"/>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xit" presetSubtype="0" fill="hold" grpId="1" nodeType="withEffect">
                                  <p:stCondLst>
                                    <p:cond delay="0"/>
                                  </p:stCondLst>
                                  <p:childTnLst>
                                    <p:animEffect transition="out" filter="fade">
                                      <p:cBhvr>
                                        <p:cTn id="30" dur="500"/>
                                        <p:tgtEl>
                                          <p:spTgt spid="6"/>
                                        </p:tgtEl>
                                      </p:cBhvr>
                                    </p:animEffect>
                                    <p:set>
                                      <p:cBhvr>
                                        <p:cTn id="31" dur="1" fill="hold">
                                          <p:stCondLst>
                                            <p:cond delay="499"/>
                                          </p:stCondLst>
                                        </p:cTn>
                                        <p:tgtEl>
                                          <p:spTgt spid="6"/>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xit" presetSubtype="0" fill="hold" grpId="1" nodeType="withEffect">
                                  <p:stCondLst>
                                    <p:cond delay="0"/>
                                  </p:stCondLst>
                                  <p:childTnLst>
                                    <p:animEffect transition="out" filter="fade">
                                      <p:cBhvr>
                                        <p:cTn id="36" dur="500"/>
                                        <p:tgtEl>
                                          <p:spTgt spid="4"/>
                                        </p:tgtEl>
                                      </p:cBhvr>
                                    </p:animEffect>
                                    <p:set>
                                      <p:cBhvr>
                                        <p:cTn id="37" dur="1" fill="hold">
                                          <p:stCondLst>
                                            <p:cond delay="499"/>
                                          </p:stCondLst>
                                        </p:cTn>
                                        <p:tgtEl>
                                          <p:spTgt spid="4"/>
                                        </p:tgtEl>
                                        <p:attrNameLst>
                                          <p:attrName>style.visibility</p:attrName>
                                        </p:attrNameLst>
                                      </p:cBhvr>
                                      <p:to>
                                        <p:strVal val="hidden"/>
                                      </p:to>
                                    </p:set>
                                  </p:childTnLst>
                                </p:cTn>
                              </p:par>
                              <p:par>
                                <p:cTn id="38" presetID="10"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1" nodeType="clickEffect">
                                  <p:stCondLst>
                                    <p:cond delay="0"/>
                                  </p:stCondLst>
                                  <p:childTnLst>
                                    <p:animEffect transition="out" filter="fade">
                                      <p:cBhvr>
                                        <p:cTn id="44" dur="500"/>
                                        <p:tgtEl>
                                          <p:spTgt spid="3"/>
                                        </p:tgtEl>
                                      </p:cBhvr>
                                    </p:animEffect>
                                    <p:set>
                                      <p:cBhvr>
                                        <p:cTn id="45" dur="1" fill="hold">
                                          <p:stCondLst>
                                            <p:cond delay="499"/>
                                          </p:stCondLst>
                                        </p:cTn>
                                        <p:tgtEl>
                                          <p:spTgt spid="3"/>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0"/>
                                        </p:tgtEl>
                                      </p:cBhvr>
                                    </p:animEffect>
                                    <p:set>
                                      <p:cBhvr>
                                        <p:cTn id="48"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4" grpId="0" animBg="1"/>
      <p:bldP spid="4" grpId="1" animBg="1"/>
      <p:bldP spid="5" grpId="0" animBg="1"/>
      <p:bldP spid="7" grpId="0" animBg="1"/>
      <p:bldP spid="9" grpId="0" animBg="1"/>
      <p:bldP spid="3" grpId="0" animBg="1"/>
      <p:bldP spid="3" grpId="1" animBg="1"/>
      <p:bldP spid="10" grpId="0" animBg="1"/>
      <p:bldP spid="1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761040" y="444086"/>
            <a:ext cx="6400801" cy="6096000"/>
          </a:xfrm>
        </p:spPr>
        <p:txBody>
          <a:bodyPr/>
          <a:lstStyle/>
          <a:p>
            <a:r>
              <a:rPr lang="en-US" sz="5400" dirty="0" smtClean="0"/>
              <a:t>fast and fluid.</a:t>
            </a:r>
          </a:p>
        </p:txBody>
      </p:sp>
      <p:sp>
        <p:nvSpPr>
          <p:cNvPr id="3" name="Title 2"/>
          <p:cNvSpPr>
            <a:spLocks noGrp="1"/>
          </p:cNvSpPr>
          <p:nvPr>
            <p:ph type="ctrTitle"/>
          </p:nvPr>
        </p:nvSpPr>
        <p:spPr>
          <a:solidFill>
            <a:schemeClr val="accent1">
              <a:alpha val="80000"/>
            </a:schemeClr>
          </a:solidFill>
        </p:spPr>
        <p:txBody>
          <a:bodyPr/>
          <a:lstStyle/>
          <a:p>
            <a:r>
              <a:rPr lang="en-US" sz="3600" dirty="0" smtClean="0"/>
              <a:t>The best apps are…</a:t>
            </a:r>
            <a:endParaRPr lang="en-US" sz="3600" dirty="0"/>
          </a:p>
        </p:txBody>
      </p:sp>
    </p:spTree>
    <p:extLst>
      <p:ext uri="{BB962C8B-B14F-4D97-AF65-F5344CB8AC3E}">
        <p14:creationId xmlns:p14="http://schemas.microsoft.com/office/powerpoint/2010/main" val="2555538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wn Arrow 5"/>
          <p:cNvSpPr/>
          <p:nvPr/>
        </p:nvSpPr>
        <p:spPr>
          <a:xfrm>
            <a:off x="5479926" y="2020640"/>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sp>
        <p:nvSpPr>
          <p:cNvPr id="8" name="Down Arrow 7"/>
          <p:cNvSpPr/>
          <p:nvPr/>
        </p:nvSpPr>
        <p:spPr>
          <a:xfrm>
            <a:off x="5479926" y="2020640"/>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sp>
        <p:nvSpPr>
          <p:cNvPr id="2" name="Title 1"/>
          <p:cNvSpPr>
            <a:spLocks noGrp="1"/>
          </p:cNvSpPr>
          <p:nvPr>
            <p:ph type="title"/>
          </p:nvPr>
        </p:nvSpPr>
        <p:spPr>
          <a:xfrm>
            <a:off x="531948" y="233151"/>
            <a:ext cx="11370961" cy="762786"/>
          </a:xfrm>
        </p:spPr>
        <p:txBody>
          <a:bodyPr/>
          <a:lstStyle/>
          <a:p>
            <a:r>
              <a:rPr lang="en-US" u="sng" dirty="0" smtClean="0"/>
              <a:t>Do</a:t>
            </a:r>
            <a:r>
              <a:rPr lang="en-US" dirty="0" smtClean="0"/>
              <a:t> parse </a:t>
            </a:r>
            <a:r>
              <a:rPr lang="en-US" dirty="0"/>
              <a:t>n</a:t>
            </a:r>
            <a:r>
              <a:rPr lang="en-US" dirty="0" smtClean="0"/>
              <a:t>umbers from strings</a:t>
            </a:r>
            <a:endParaRPr lang="en-US" dirty="0"/>
          </a:p>
        </p:txBody>
      </p:sp>
      <p:sp>
        <p:nvSpPr>
          <p:cNvPr id="7" name="TextBox 6"/>
          <p:cNvSpPr txBox="1"/>
          <p:nvPr/>
        </p:nvSpPr>
        <p:spPr>
          <a:xfrm>
            <a:off x="952914" y="1457131"/>
            <a:ext cx="10530646" cy="414353"/>
          </a:xfrm>
          <a:prstGeom prst="rect">
            <a:avLst/>
          </a:prstGeom>
          <a:ln>
            <a:solidFill>
              <a:schemeClr val="accent1"/>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040" dirty="0" err="1">
                <a:solidFill>
                  <a:srgbClr val="0000FF"/>
                </a:solidFill>
                <a:latin typeface="Consolas"/>
              </a:rPr>
              <a:t>this</a:t>
            </a:r>
            <a:r>
              <a:rPr lang="en-US" sz="2040" dirty="0" err="1">
                <a:solidFill>
                  <a:prstClr val="black"/>
                </a:solidFill>
                <a:latin typeface="Consolas"/>
              </a:rPr>
              <a:t>.nOfBubbles</a:t>
            </a:r>
            <a:r>
              <a:rPr lang="en-US" sz="2040" dirty="0">
                <a:solidFill>
                  <a:prstClr val="black"/>
                </a:solidFill>
                <a:latin typeface="Consolas"/>
              </a:rPr>
              <a:t> = </a:t>
            </a:r>
            <a:r>
              <a:rPr lang="en-US" sz="2040" dirty="0" err="1">
                <a:solidFill>
                  <a:prstClr val="black"/>
                </a:solidFill>
                <a:effectLst>
                  <a:glow rad="228600">
                    <a:srgbClr val="00188F">
                      <a:satMod val="175000"/>
                      <a:alpha val="40000"/>
                    </a:srgbClr>
                  </a:glow>
                </a:effectLst>
                <a:latin typeface="Consolas"/>
              </a:rPr>
              <a:t>parseInt</a:t>
            </a:r>
            <a:r>
              <a:rPr lang="en-US" sz="2040" dirty="0">
                <a:solidFill>
                  <a:prstClr val="black"/>
                </a:solidFill>
                <a:latin typeface="Consolas"/>
              </a:rPr>
              <a:t>(</a:t>
            </a:r>
            <a:r>
              <a:rPr lang="en-US" sz="2040" dirty="0" err="1">
                <a:solidFill>
                  <a:prstClr val="black"/>
                </a:solidFill>
                <a:latin typeface="Consolas"/>
              </a:rPr>
              <a:t>document.getElementById</a:t>
            </a:r>
            <a:r>
              <a:rPr lang="en-US" sz="2040" dirty="0">
                <a:solidFill>
                  <a:prstClr val="black"/>
                </a:solidFill>
                <a:latin typeface="Consolas"/>
              </a:rPr>
              <a:t>(</a:t>
            </a:r>
            <a:r>
              <a:rPr lang="en-US" sz="2040" dirty="0">
                <a:solidFill>
                  <a:srgbClr val="800000"/>
                </a:solidFill>
                <a:latin typeface="Consolas"/>
              </a:rPr>
              <a:t>“</a:t>
            </a:r>
            <a:r>
              <a:rPr lang="en-US" sz="2040" dirty="0" err="1">
                <a:solidFill>
                  <a:srgbClr val="800000"/>
                </a:solidFill>
                <a:latin typeface="Consolas"/>
              </a:rPr>
              <a:t>dropDown</a:t>
            </a:r>
            <a:r>
              <a:rPr lang="en-US" sz="2040" dirty="0">
                <a:solidFill>
                  <a:srgbClr val="800000"/>
                </a:solidFill>
                <a:latin typeface="Consolas"/>
              </a:rPr>
              <a:t>"</a:t>
            </a:r>
            <a:r>
              <a:rPr lang="en-US" sz="2040" dirty="0">
                <a:solidFill>
                  <a:prstClr val="black"/>
                </a:solidFill>
                <a:latin typeface="Consolas"/>
              </a:rPr>
              <a:t>).value);</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6951" y="3021246"/>
            <a:ext cx="8422574" cy="2574374"/>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ular Callout 12"/>
          <p:cNvSpPr/>
          <p:nvPr/>
        </p:nvSpPr>
        <p:spPr>
          <a:xfrm>
            <a:off x="9987509" y="4308432"/>
            <a:ext cx="2214933" cy="624844"/>
          </a:xfrm>
          <a:prstGeom prst="wedgeRectCallout">
            <a:avLst>
              <a:gd name="adj1" fmla="val -72103"/>
              <a:gd name="adj2" fmla="val 45842"/>
            </a:avLst>
          </a:prstGeom>
          <a:solidFill>
            <a:schemeClr val="accent3">
              <a:lumMod val="60000"/>
              <a:lumOff val="40000"/>
            </a:schemeClr>
          </a:solidFill>
          <a:ln>
            <a:solidFill>
              <a:schemeClr val="accent3">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040" dirty="0">
                <a:solidFill>
                  <a:srgbClr val="FFFFFF"/>
                </a:solidFill>
              </a:rPr>
              <a:t>GC 28%</a:t>
            </a:r>
          </a:p>
        </p:txBody>
      </p:sp>
      <p:sp>
        <p:nvSpPr>
          <p:cNvPr id="14" name="Rectangular Callout 13"/>
          <p:cNvSpPr/>
          <p:nvPr/>
        </p:nvSpPr>
        <p:spPr>
          <a:xfrm>
            <a:off x="9987509" y="2917466"/>
            <a:ext cx="2214933" cy="624844"/>
          </a:xfrm>
          <a:prstGeom prst="wedgeRectCallout">
            <a:avLst>
              <a:gd name="adj1" fmla="val -72067"/>
              <a:gd name="adj2" fmla="val 139538"/>
            </a:avLst>
          </a:prstGeom>
          <a:solidFill>
            <a:srgbClr val="00B050"/>
          </a:solidFill>
          <a:ln>
            <a:solidFill>
              <a:srgbClr val="00B05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040" dirty="0">
                <a:solidFill>
                  <a:srgbClr val="FFFFFF"/>
                </a:solidFill>
              </a:rPr>
              <a:t>Your Code 64%</a:t>
            </a:r>
          </a:p>
        </p:txBody>
      </p:sp>
    </p:spTree>
    <p:custDataLst>
      <p:tags r:id="rId1"/>
    </p:custDataLst>
    <p:extLst>
      <p:ext uri="{BB962C8B-B14F-4D97-AF65-F5344CB8AC3E}">
        <p14:creationId xmlns:p14="http://schemas.microsoft.com/office/powerpoint/2010/main" val="2447132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JavaScript: Flexibility or performance</a:t>
            </a:r>
            <a:endParaRPr lang="en-US" dirty="0"/>
          </a:p>
        </p:txBody>
      </p:sp>
      <p:sp>
        <p:nvSpPr>
          <p:cNvPr id="4" name="Left-Right Arrow 3"/>
          <p:cNvSpPr/>
          <p:nvPr/>
        </p:nvSpPr>
        <p:spPr>
          <a:xfrm>
            <a:off x="622617" y="5051601"/>
            <a:ext cx="11191240" cy="1398905"/>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5" name="TextBox 4"/>
          <p:cNvSpPr txBox="1"/>
          <p:nvPr/>
        </p:nvSpPr>
        <p:spPr>
          <a:xfrm>
            <a:off x="745541" y="5547016"/>
            <a:ext cx="1632056" cy="414353"/>
          </a:xfrm>
          <a:prstGeom prst="rect">
            <a:avLst/>
          </a:prstGeom>
          <a:noFill/>
        </p:spPr>
        <p:txBody>
          <a:bodyPr wrap="square" rtlCol="0">
            <a:spAutoFit/>
          </a:bodyPr>
          <a:lstStyle/>
          <a:p>
            <a:r>
              <a:rPr lang="en-US" sz="2040" b="1" dirty="0">
                <a:solidFill>
                  <a:srgbClr val="000000"/>
                </a:solidFill>
              </a:rPr>
              <a:t>Flexibility</a:t>
            </a:r>
          </a:p>
        </p:txBody>
      </p:sp>
      <p:sp>
        <p:nvSpPr>
          <p:cNvPr id="6" name="TextBox 5"/>
          <p:cNvSpPr txBox="1"/>
          <p:nvPr/>
        </p:nvSpPr>
        <p:spPr>
          <a:xfrm>
            <a:off x="9372122" y="5547016"/>
            <a:ext cx="2253791" cy="414353"/>
          </a:xfrm>
          <a:prstGeom prst="rect">
            <a:avLst/>
          </a:prstGeom>
          <a:noFill/>
        </p:spPr>
        <p:txBody>
          <a:bodyPr wrap="square" rtlCol="0">
            <a:spAutoFit/>
          </a:bodyPr>
          <a:lstStyle/>
          <a:p>
            <a:pPr algn="r"/>
            <a:r>
              <a:rPr lang="en-US" sz="2040" b="1" dirty="0">
                <a:solidFill>
                  <a:srgbClr val="000000"/>
                </a:solidFill>
              </a:rPr>
              <a:t>Performance</a:t>
            </a:r>
          </a:p>
        </p:txBody>
      </p:sp>
      <p:sp>
        <p:nvSpPr>
          <p:cNvPr id="8" name="TextBox 7"/>
          <p:cNvSpPr txBox="1"/>
          <p:nvPr/>
        </p:nvSpPr>
        <p:spPr>
          <a:xfrm>
            <a:off x="8938330" y="6368235"/>
            <a:ext cx="2331508" cy="382308"/>
          </a:xfrm>
          <a:prstGeom prst="rect">
            <a:avLst/>
          </a:prstGeom>
          <a:noFill/>
        </p:spPr>
        <p:txBody>
          <a:bodyPr wrap="square" rtlCol="0">
            <a:spAutoFit/>
          </a:bodyPr>
          <a:lstStyle/>
          <a:p>
            <a:pPr algn="r"/>
            <a:r>
              <a:rPr lang="en-US" sz="1836" b="1" dirty="0">
                <a:solidFill>
                  <a:srgbClr val="000000"/>
                </a:solidFill>
              </a:rPr>
              <a:t>“Think C++”</a:t>
            </a:r>
          </a:p>
        </p:txBody>
      </p:sp>
      <p:sp>
        <p:nvSpPr>
          <p:cNvPr id="9" name="TextBox 8"/>
          <p:cNvSpPr txBox="1"/>
          <p:nvPr/>
        </p:nvSpPr>
        <p:spPr>
          <a:xfrm>
            <a:off x="1166636" y="6368235"/>
            <a:ext cx="2331508" cy="382308"/>
          </a:xfrm>
          <a:prstGeom prst="rect">
            <a:avLst/>
          </a:prstGeom>
          <a:noFill/>
        </p:spPr>
        <p:txBody>
          <a:bodyPr wrap="square" rtlCol="0">
            <a:spAutoFit/>
          </a:bodyPr>
          <a:lstStyle/>
          <a:p>
            <a:r>
              <a:rPr lang="en-US" sz="1836" b="1" dirty="0">
                <a:solidFill>
                  <a:srgbClr val="000000"/>
                </a:solidFill>
              </a:rPr>
              <a:t>“Think Script”</a:t>
            </a:r>
          </a:p>
        </p:txBody>
      </p:sp>
      <p:sp>
        <p:nvSpPr>
          <p:cNvPr id="10" name="TextBox 9"/>
          <p:cNvSpPr txBox="1"/>
          <p:nvPr/>
        </p:nvSpPr>
        <p:spPr>
          <a:xfrm>
            <a:off x="1088919" y="4740733"/>
            <a:ext cx="2486942" cy="414353"/>
          </a:xfrm>
          <a:prstGeom prst="rect">
            <a:avLst/>
          </a:prstGeom>
          <a:noFill/>
        </p:spPr>
        <p:txBody>
          <a:bodyPr wrap="square" rtlCol="0">
            <a:spAutoFit/>
          </a:bodyPr>
          <a:lstStyle/>
          <a:p>
            <a:r>
              <a:rPr lang="en-US" sz="2040" dirty="0">
                <a:solidFill>
                  <a:srgbClr val="000000"/>
                </a:solidFill>
              </a:rPr>
              <a:t>Simple Websites</a:t>
            </a:r>
          </a:p>
        </p:txBody>
      </p:sp>
      <p:sp>
        <p:nvSpPr>
          <p:cNvPr id="11" name="TextBox 10"/>
          <p:cNvSpPr txBox="1"/>
          <p:nvPr/>
        </p:nvSpPr>
        <p:spPr>
          <a:xfrm>
            <a:off x="8005727" y="4740733"/>
            <a:ext cx="3341829" cy="414353"/>
          </a:xfrm>
          <a:prstGeom prst="rect">
            <a:avLst/>
          </a:prstGeom>
          <a:noFill/>
        </p:spPr>
        <p:txBody>
          <a:bodyPr wrap="square" rtlCol="0">
            <a:spAutoFit/>
          </a:bodyPr>
          <a:lstStyle/>
          <a:p>
            <a:pPr algn="r"/>
            <a:r>
              <a:rPr lang="en-US" sz="2040" dirty="0">
                <a:solidFill>
                  <a:srgbClr val="000000"/>
                </a:solidFill>
              </a:rPr>
              <a:t>Complex Apps, Games</a:t>
            </a:r>
          </a:p>
        </p:txBody>
      </p:sp>
      <p:sp>
        <p:nvSpPr>
          <p:cNvPr id="13" name="TextBox 12"/>
          <p:cNvSpPr txBox="1"/>
          <p:nvPr/>
        </p:nvSpPr>
        <p:spPr>
          <a:xfrm>
            <a:off x="544900" y="1352092"/>
            <a:ext cx="6074034" cy="3295988"/>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pt-BR" sz="2040" dirty="0">
                <a:solidFill>
                  <a:srgbClr val="0000FF"/>
                </a:solidFill>
                <a:latin typeface="Consolas"/>
              </a:rPr>
              <a:t>var</a:t>
            </a:r>
            <a:r>
              <a:rPr lang="pt-BR" sz="2040" dirty="0">
                <a:solidFill>
                  <a:prstClr val="black"/>
                </a:solidFill>
                <a:latin typeface="Consolas"/>
              </a:rPr>
              <a:t> r = 3 * </a:t>
            </a:r>
            <a:r>
              <a:rPr lang="pt-BR" sz="2040" dirty="0">
                <a:solidFill>
                  <a:srgbClr val="800000"/>
                </a:solidFill>
                <a:latin typeface="Consolas"/>
              </a:rPr>
              <a:t>"10"</a:t>
            </a:r>
            <a:r>
              <a:rPr lang="pt-BR" sz="2040" dirty="0">
                <a:solidFill>
                  <a:prstClr val="black"/>
                </a:solidFill>
                <a:latin typeface="Consolas"/>
              </a:rPr>
              <a:t>;  </a:t>
            </a:r>
            <a:r>
              <a:rPr lang="pt-BR" sz="2040" dirty="0">
                <a:solidFill>
                  <a:srgbClr val="006400"/>
                </a:solidFill>
                <a:latin typeface="Consolas"/>
              </a:rPr>
              <a:t>// r == 300</a:t>
            </a:r>
            <a:endParaRPr lang="pt-BR"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a:t>
            </a:r>
          </a:p>
          <a:p>
            <a:r>
              <a:rPr lang="en-US" sz="2040" dirty="0" err="1">
                <a:solidFill>
                  <a:prstClr val="black"/>
                </a:solidFill>
                <a:latin typeface="Consolas"/>
              </a:rPr>
              <a:t>a.push</a:t>
            </a:r>
            <a:r>
              <a:rPr lang="en-US" sz="2040" dirty="0">
                <a:solidFill>
                  <a:prstClr val="black"/>
                </a:solidFill>
                <a:latin typeface="Consolas"/>
              </a:rPr>
              <a:t>(10);</a:t>
            </a:r>
          </a:p>
          <a:p>
            <a:endParaRPr lang="en-US" sz="2040" dirty="0">
              <a:solidFill>
                <a:prstClr val="black"/>
              </a:solidFill>
              <a:latin typeface="Consolas"/>
            </a:endParaRPr>
          </a:p>
          <a:p>
            <a:r>
              <a:rPr lang="es-ES" sz="2040" dirty="0" err="1">
                <a:solidFill>
                  <a:srgbClr val="0000FF"/>
                </a:solidFill>
                <a:latin typeface="Consolas"/>
              </a:rPr>
              <a:t>var</a:t>
            </a:r>
            <a:r>
              <a:rPr lang="es-ES" sz="2040" dirty="0">
                <a:solidFill>
                  <a:prstClr val="black"/>
                </a:solidFill>
                <a:latin typeface="Consolas"/>
              </a:rPr>
              <a:t> p = {x: 0, y: 0};</a:t>
            </a:r>
          </a:p>
          <a:p>
            <a:r>
              <a:rPr lang="en-US" sz="2040" dirty="0" err="1">
                <a:solidFill>
                  <a:prstClr val="black"/>
                </a:solidFill>
                <a:latin typeface="Consolas"/>
              </a:rPr>
              <a:t>p.z</a:t>
            </a:r>
            <a:r>
              <a:rPr lang="en-US" sz="2040" dirty="0">
                <a:solidFill>
                  <a:prstClr val="black"/>
                </a:solidFill>
                <a:latin typeface="Consolas"/>
              </a:rPr>
              <a:t> = 5;</a:t>
            </a:r>
          </a:p>
          <a:p>
            <a:r>
              <a:rPr lang="en-US" sz="2040" dirty="0">
                <a:solidFill>
                  <a:prstClr val="black"/>
                </a:solidFill>
                <a:latin typeface="Consolas"/>
              </a:rPr>
              <a:t>p[</a:t>
            </a:r>
            <a:r>
              <a:rPr lang="en-US" sz="2040" dirty="0">
                <a:solidFill>
                  <a:srgbClr val="800000"/>
                </a:solidFill>
                <a:latin typeface="Consolas"/>
              </a:rPr>
              <a:t>"some text"</a:t>
            </a:r>
            <a:r>
              <a:rPr lang="en-US" sz="2040" dirty="0">
                <a:solidFill>
                  <a:prstClr val="black"/>
                </a:solidFill>
                <a:latin typeface="Consolas"/>
              </a:rPr>
              <a:t>] = 1;</a:t>
            </a:r>
          </a:p>
          <a:p>
            <a:r>
              <a:rPr lang="en-US" sz="2040" dirty="0">
                <a:solidFill>
                  <a:prstClr val="black"/>
                </a:solidFill>
                <a:latin typeface="Consolas"/>
              </a:rPr>
              <a:t>p[1] = 2;</a:t>
            </a:r>
          </a:p>
          <a:p>
            <a:r>
              <a:rPr lang="pt-BR" sz="2040" dirty="0">
                <a:solidFill>
                  <a:prstClr val="black"/>
                </a:solidFill>
                <a:latin typeface="Consolas"/>
              </a:rPr>
              <a:t>eval(</a:t>
            </a:r>
            <a:r>
              <a:rPr lang="pt-BR" sz="2040" dirty="0">
                <a:solidFill>
                  <a:srgbClr val="800000"/>
                </a:solidFill>
                <a:latin typeface="Consolas"/>
              </a:rPr>
              <a:t>"var s = p[1] * a[0]"</a:t>
            </a:r>
            <a:r>
              <a:rPr lang="pt-BR" sz="2040" dirty="0">
                <a:solidFill>
                  <a:prstClr val="black"/>
                </a:solidFill>
                <a:latin typeface="Consolas"/>
              </a:rPr>
              <a:t>);  </a:t>
            </a:r>
            <a:r>
              <a:rPr lang="pt-BR" sz="2040" dirty="0">
                <a:solidFill>
                  <a:srgbClr val="006400"/>
                </a:solidFill>
                <a:latin typeface="Consolas"/>
              </a:rPr>
              <a:t>// s == 20</a:t>
            </a:r>
            <a:endParaRPr lang="pt-BR" sz="2040" dirty="0">
              <a:solidFill>
                <a:prstClr val="black"/>
              </a:solidFill>
              <a:latin typeface="Consolas"/>
            </a:endParaRPr>
          </a:p>
        </p:txBody>
      </p:sp>
      <p:sp>
        <p:nvSpPr>
          <p:cNvPr id="14" name="TextBox 13"/>
          <p:cNvSpPr txBox="1"/>
          <p:nvPr/>
        </p:nvSpPr>
        <p:spPr>
          <a:xfrm>
            <a:off x="7309340" y="1352093"/>
            <a:ext cx="4360644" cy="3233207"/>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oAutofit/>
          </a:bodyPr>
          <a:lstStyle/>
          <a:p>
            <a:r>
              <a:rPr lang="pt-BR" sz="2040" dirty="0">
                <a:solidFill>
                  <a:srgbClr val="0000FF"/>
                </a:solidFill>
                <a:latin typeface="Consolas"/>
              </a:rPr>
              <a:t>var</a:t>
            </a:r>
            <a:r>
              <a:rPr lang="pt-BR" sz="2040" dirty="0">
                <a:solidFill>
                  <a:prstClr val="black"/>
                </a:solidFill>
                <a:latin typeface="Consolas"/>
              </a:rPr>
              <a:t> r = 3 * parseInt(</a:t>
            </a:r>
            <a:r>
              <a:rPr lang="pt-BR" sz="2040" dirty="0">
                <a:solidFill>
                  <a:srgbClr val="800000"/>
                </a:solidFill>
                <a:latin typeface="Consolas"/>
              </a:rPr>
              <a:t>"10"</a:t>
            </a:r>
            <a:r>
              <a:rPr lang="pt-BR" sz="2040" dirty="0">
                <a:solidFill>
                  <a:prstClr val="black"/>
                </a:solidFill>
                <a:latin typeface="Consolas"/>
              </a:rPr>
              <a:t>);  </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Array(100);</a:t>
            </a:r>
          </a:p>
          <a:p>
            <a:r>
              <a:rPr lang="en-US" sz="2040" dirty="0">
                <a:solidFill>
                  <a:prstClr val="black"/>
                </a:solidFill>
                <a:latin typeface="Consolas"/>
              </a:rPr>
              <a:t>a[0] = 10;</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p = </a:t>
            </a:r>
            <a:r>
              <a:rPr lang="en-US" sz="2040" dirty="0">
                <a:solidFill>
                  <a:srgbClr val="0000FF"/>
                </a:solidFill>
                <a:latin typeface="Consolas"/>
              </a:rPr>
              <a:t>new</a:t>
            </a:r>
            <a:r>
              <a:rPr lang="en-US" sz="2040" dirty="0">
                <a:solidFill>
                  <a:prstClr val="black"/>
                </a:solidFill>
                <a:latin typeface="Consolas"/>
              </a:rPr>
              <a:t> Point(0, 0, 0);</a:t>
            </a:r>
          </a:p>
          <a:p>
            <a:r>
              <a:rPr lang="en-US" sz="2040" dirty="0" err="1">
                <a:solidFill>
                  <a:prstClr val="black"/>
                </a:solidFill>
                <a:latin typeface="Consolas"/>
              </a:rPr>
              <a:t>p.z</a:t>
            </a:r>
            <a:r>
              <a:rPr lang="en-US" sz="2040" dirty="0">
                <a:solidFill>
                  <a:prstClr val="black"/>
                </a:solidFill>
                <a:latin typeface="Consolas"/>
              </a:rPr>
              <a:t> = 5;</a:t>
            </a:r>
          </a:p>
        </p:txBody>
      </p:sp>
    </p:spTree>
    <p:custDataLst>
      <p:tags r:id="rId1"/>
    </p:custDataLst>
    <p:extLst>
      <p:ext uri="{BB962C8B-B14F-4D97-AF65-F5344CB8AC3E}">
        <p14:creationId xmlns:p14="http://schemas.microsoft.com/office/powerpoint/2010/main" val="40883834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P spid="11" grpId="0"/>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Lifecycle of your JavaScript code</a:t>
            </a:r>
            <a:endParaRPr lang="en-US" dirty="0"/>
          </a:p>
        </p:txBody>
      </p:sp>
      <p:sp>
        <p:nvSpPr>
          <p:cNvPr id="21" name="Right Arrow 20"/>
          <p:cNvSpPr/>
          <p:nvPr/>
        </p:nvSpPr>
        <p:spPr>
          <a:xfrm>
            <a:off x="547289" y="2331508"/>
            <a:ext cx="11025045" cy="1583080"/>
          </a:xfrm>
          <a:prstGeom prst="rightArrow">
            <a:avLst>
              <a:gd name="adj1" fmla="val 59938"/>
              <a:gd name="adj2" fmla="val 50000"/>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r>
              <a:rPr lang="en-US" sz="1836" dirty="0">
                <a:solidFill>
                  <a:srgbClr val="FFFFFF"/>
                </a:solidFill>
              </a:rPr>
              <a:t>Core #1</a:t>
            </a:r>
          </a:p>
          <a:p>
            <a:r>
              <a:rPr lang="en-US" sz="1836" dirty="0">
                <a:solidFill>
                  <a:srgbClr val="FFFFFF"/>
                </a:solidFill>
              </a:rPr>
              <a:t>Foreground</a:t>
            </a:r>
          </a:p>
        </p:txBody>
      </p:sp>
      <p:sp>
        <p:nvSpPr>
          <p:cNvPr id="22" name="Rectangle 21"/>
          <p:cNvSpPr/>
          <p:nvPr/>
        </p:nvSpPr>
        <p:spPr>
          <a:xfrm>
            <a:off x="9152913" y="2892699"/>
            <a:ext cx="1435593"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Interpreter</a:t>
            </a:r>
          </a:p>
        </p:txBody>
      </p:sp>
      <p:sp>
        <p:nvSpPr>
          <p:cNvPr id="23" name="Right Arrow 22"/>
          <p:cNvSpPr/>
          <p:nvPr/>
        </p:nvSpPr>
        <p:spPr>
          <a:xfrm>
            <a:off x="8562551" y="2973433"/>
            <a:ext cx="537846" cy="306098"/>
          </a:xfrm>
          <a:prstGeom prst="rightArrow">
            <a:avLst/>
          </a:prstGeom>
          <a:ln/>
        </p:spPr>
        <p:style>
          <a:lnRef idx="2">
            <a:schemeClr val="accent4">
              <a:shade val="50000"/>
            </a:schemeClr>
          </a:lnRef>
          <a:fillRef idx="1">
            <a:schemeClr val="accent4"/>
          </a:fillRef>
          <a:effectRef idx="0">
            <a:schemeClr val="accent4"/>
          </a:effectRef>
          <a:fontRef idx="minor">
            <a:schemeClr val="lt1"/>
          </a:fontRef>
        </p:style>
        <p:txBody>
          <a:bodyPr lIns="93255" tIns="46628" rIns="93255" bIns="46628" rtlCol="0" anchor="ctr"/>
          <a:lstStyle/>
          <a:p>
            <a:pPr algn="ctr" defTabSz="932597">
              <a:defRPr/>
            </a:pPr>
            <a:endParaRPr lang="en-US" sz="1224" b="1" kern="0" dirty="0">
              <a:solidFill>
                <a:srgbClr val="FFFFFF"/>
              </a:solidFill>
            </a:endParaRPr>
          </a:p>
        </p:txBody>
      </p:sp>
      <p:sp>
        <p:nvSpPr>
          <p:cNvPr id="24" name="Rectangle 23"/>
          <p:cNvSpPr/>
          <p:nvPr/>
        </p:nvSpPr>
        <p:spPr>
          <a:xfrm>
            <a:off x="7364858" y="2892847"/>
            <a:ext cx="1438835"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Byte Code</a:t>
            </a:r>
          </a:p>
        </p:txBody>
      </p:sp>
      <p:sp>
        <p:nvSpPr>
          <p:cNvPr id="25" name="Right Arrow 24"/>
          <p:cNvSpPr/>
          <p:nvPr/>
        </p:nvSpPr>
        <p:spPr>
          <a:xfrm>
            <a:off x="6765134" y="2980569"/>
            <a:ext cx="537846" cy="306098"/>
          </a:xfrm>
          <a:prstGeom prst="rightArrow">
            <a:avLst/>
          </a:prstGeom>
          <a:ln/>
        </p:spPr>
        <p:style>
          <a:lnRef idx="2">
            <a:schemeClr val="accent4">
              <a:shade val="50000"/>
            </a:schemeClr>
          </a:lnRef>
          <a:fillRef idx="1">
            <a:schemeClr val="accent4"/>
          </a:fillRef>
          <a:effectRef idx="0">
            <a:schemeClr val="accent4"/>
          </a:effectRef>
          <a:fontRef idx="minor">
            <a:schemeClr val="lt1"/>
          </a:fontRef>
        </p:style>
        <p:txBody>
          <a:bodyPr lIns="93255" tIns="46628" rIns="93255" bIns="46628" rtlCol="0" anchor="ctr"/>
          <a:lstStyle/>
          <a:p>
            <a:pPr algn="ctr" defTabSz="932597">
              <a:defRPr/>
            </a:pPr>
            <a:endParaRPr lang="en-US" sz="1224" b="1" kern="0" dirty="0">
              <a:solidFill>
                <a:srgbClr val="FFFFFF"/>
              </a:solidFill>
            </a:endParaRPr>
          </a:p>
        </p:txBody>
      </p:sp>
      <p:sp>
        <p:nvSpPr>
          <p:cNvPr id="26" name="Rectangle 25"/>
          <p:cNvSpPr/>
          <p:nvPr/>
        </p:nvSpPr>
        <p:spPr>
          <a:xfrm>
            <a:off x="5572433" y="2899836"/>
            <a:ext cx="1438835"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AST</a:t>
            </a:r>
          </a:p>
        </p:txBody>
      </p:sp>
      <p:sp>
        <p:nvSpPr>
          <p:cNvPr id="27" name="Right Arrow 26"/>
          <p:cNvSpPr/>
          <p:nvPr/>
        </p:nvSpPr>
        <p:spPr>
          <a:xfrm>
            <a:off x="4982075" y="2980569"/>
            <a:ext cx="537846" cy="306098"/>
          </a:xfrm>
          <a:prstGeom prst="rightArrow">
            <a:avLst/>
          </a:prstGeom>
          <a:ln/>
        </p:spPr>
        <p:style>
          <a:lnRef idx="2">
            <a:schemeClr val="accent4">
              <a:shade val="50000"/>
            </a:schemeClr>
          </a:lnRef>
          <a:fillRef idx="1">
            <a:schemeClr val="accent4"/>
          </a:fillRef>
          <a:effectRef idx="0">
            <a:schemeClr val="accent4"/>
          </a:effectRef>
          <a:fontRef idx="minor">
            <a:schemeClr val="lt1"/>
          </a:fontRef>
        </p:style>
        <p:txBody>
          <a:bodyPr lIns="93255" tIns="46628" rIns="93255" bIns="46628" rtlCol="0" anchor="ctr"/>
          <a:lstStyle/>
          <a:p>
            <a:pPr algn="ctr" defTabSz="932597">
              <a:defRPr/>
            </a:pPr>
            <a:endParaRPr lang="en-US" sz="1224" b="1" kern="0" dirty="0">
              <a:solidFill>
                <a:srgbClr val="FFFFFF"/>
              </a:solidFill>
            </a:endParaRPr>
          </a:p>
        </p:txBody>
      </p:sp>
      <p:sp>
        <p:nvSpPr>
          <p:cNvPr id="28" name="Rectangle 27"/>
          <p:cNvSpPr/>
          <p:nvPr/>
        </p:nvSpPr>
        <p:spPr>
          <a:xfrm>
            <a:off x="3786863" y="2880376"/>
            <a:ext cx="1438835"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Parser</a:t>
            </a:r>
          </a:p>
        </p:txBody>
      </p:sp>
      <p:sp>
        <p:nvSpPr>
          <p:cNvPr id="29" name="Right Arrow 28"/>
          <p:cNvSpPr/>
          <p:nvPr/>
        </p:nvSpPr>
        <p:spPr>
          <a:xfrm>
            <a:off x="3205842" y="2980569"/>
            <a:ext cx="537846" cy="306098"/>
          </a:xfrm>
          <a:prstGeom prst="rightArrow">
            <a:avLst/>
          </a:prstGeom>
          <a:ln/>
        </p:spPr>
        <p:style>
          <a:lnRef idx="2">
            <a:schemeClr val="accent4">
              <a:shade val="50000"/>
            </a:schemeClr>
          </a:lnRef>
          <a:fillRef idx="1">
            <a:schemeClr val="accent4"/>
          </a:fillRef>
          <a:effectRef idx="0">
            <a:schemeClr val="accent4"/>
          </a:effectRef>
          <a:fontRef idx="minor">
            <a:schemeClr val="lt1"/>
          </a:fontRef>
        </p:style>
        <p:txBody>
          <a:bodyPr lIns="93255" tIns="46628" rIns="93255" bIns="46628" rtlCol="0" anchor="ctr"/>
          <a:lstStyle/>
          <a:p>
            <a:pPr algn="ctr" defTabSz="932597">
              <a:defRPr/>
            </a:pPr>
            <a:endParaRPr lang="en-US" sz="1224" b="1" kern="0" dirty="0">
              <a:solidFill>
                <a:srgbClr val="FFFFFF"/>
              </a:solidFill>
            </a:endParaRPr>
          </a:p>
        </p:txBody>
      </p:sp>
      <p:sp>
        <p:nvSpPr>
          <p:cNvPr id="30" name="Rectangle 29"/>
          <p:cNvSpPr/>
          <p:nvPr/>
        </p:nvSpPr>
        <p:spPr>
          <a:xfrm>
            <a:off x="2010629" y="2899836"/>
            <a:ext cx="1438835"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Source Code</a:t>
            </a:r>
          </a:p>
        </p:txBody>
      </p:sp>
      <p:sp>
        <p:nvSpPr>
          <p:cNvPr id="31" name="Right Arrow 30"/>
          <p:cNvSpPr/>
          <p:nvPr/>
        </p:nvSpPr>
        <p:spPr>
          <a:xfrm>
            <a:off x="547289" y="4167973"/>
            <a:ext cx="11020018" cy="1583080"/>
          </a:xfrm>
          <a:prstGeom prst="rightArrow">
            <a:avLst>
              <a:gd name="adj1" fmla="val 59938"/>
              <a:gd name="adj2" fmla="val 50000"/>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r>
              <a:rPr lang="en-US" sz="1836" dirty="0">
                <a:solidFill>
                  <a:srgbClr val="FFFFFF"/>
                </a:solidFill>
              </a:rPr>
              <a:t>Core #2</a:t>
            </a:r>
          </a:p>
          <a:p>
            <a:r>
              <a:rPr lang="en-US" sz="1836" dirty="0">
                <a:solidFill>
                  <a:srgbClr val="FFFFFF"/>
                </a:solidFill>
              </a:rPr>
              <a:t>Background</a:t>
            </a:r>
          </a:p>
        </p:txBody>
      </p:sp>
      <p:sp>
        <p:nvSpPr>
          <p:cNvPr id="32" name="Rectangle 31"/>
          <p:cNvSpPr/>
          <p:nvPr/>
        </p:nvSpPr>
        <p:spPr>
          <a:xfrm>
            <a:off x="9147885" y="4729164"/>
            <a:ext cx="1435593"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Native Code</a:t>
            </a:r>
          </a:p>
        </p:txBody>
      </p:sp>
      <p:sp>
        <p:nvSpPr>
          <p:cNvPr id="33" name="Right Arrow 32"/>
          <p:cNvSpPr/>
          <p:nvPr/>
        </p:nvSpPr>
        <p:spPr>
          <a:xfrm>
            <a:off x="8565625" y="4809898"/>
            <a:ext cx="537846" cy="306098"/>
          </a:xfrm>
          <a:prstGeom prst="rightArrow">
            <a:avLst/>
          </a:prstGeom>
          <a:ln/>
        </p:spPr>
        <p:style>
          <a:lnRef idx="2">
            <a:schemeClr val="accent4">
              <a:shade val="50000"/>
            </a:schemeClr>
          </a:lnRef>
          <a:fillRef idx="1">
            <a:schemeClr val="accent4"/>
          </a:fillRef>
          <a:effectRef idx="0">
            <a:schemeClr val="accent4"/>
          </a:effectRef>
          <a:fontRef idx="minor">
            <a:schemeClr val="lt1"/>
          </a:fontRef>
        </p:style>
        <p:txBody>
          <a:bodyPr lIns="93255" tIns="46628" rIns="93255" bIns="46628" rtlCol="0" anchor="ctr"/>
          <a:lstStyle/>
          <a:p>
            <a:pPr algn="ctr" defTabSz="932597">
              <a:defRPr/>
            </a:pPr>
            <a:endParaRPr lang="en-US" sz="1224" b="1" kern="0" dirty="0">
              <a:solidFill>
                <a:srgbClr val="FFFFFF"/>
              </a:solidFill>
            </a:endParaRPr>
          </a:p>
        </p:txBody>
      </p:sp>
      <p:sp>
        <p:nvSpPr>
          <p:cNvPr id="34" name="Rectangle 33"/>
          <p:cNvSpPr/>
          <p:nvPr/>
        </p:nvSpPr>
        <p:spPr>
          <a:xfrm>
            <a:off x="7359831" y="4729312"/>
            <a:ext cx="1438835" cy="46756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lIns="93255" tIns="46628" rIns="93255" bIns="46628" rtlCol="0" anchor="ctr"/>
          <a:lstStyle/>
          <a:p>
            <a:pPr algn="ctr" defTabSz="932597">
              <a:defRPr/>
            </a:pPr>
            <a:r>
              <a:rPr lang="en-US" sz="1428" kern="0" dirty="0">
                <a:solidFill>
                  <a:srgbClr val="FFFFFF"/>
                </a:solidFill>
              </a:rPr>
              <a:t>Background Compiler</a:t>
            </a:r>
          </a:p>
        </p:txBody>
      </p:sp>
      <p:sp>
        <p:nvSpPr>
          <p:cNvPr id="35" name="Right Arrow 34"/>
          <p:cNvSpPr/>
          <p:nvPr/>
        </p:nvSpPr>
        <p:spPr>
          <a:xfrm rot="5400000">
            <a:off x="7907815" y="3735111"/>
            <a:ext cx="594117" cy="614567"/>
          </a:xfrm>
          <a:prstGeom prst="right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dirty="0">
              <a:solidFill>
                <a:srgbClr val="FFFFFF"/>
              </a:solidFill>
            </a:endParaRPr>
          </a:p>
        </p:txBody>
      </p:sp>
      <p:sp>
        <p:nvSpPr>
          <p:cNvPr id="36" name="Right Arrow 35"/>
          <p:cNvSpPr/>
          <p:nvPr/>
        </p:nvSpPr>
        <p:spPr>
          <a:xfrm rot="16200000">
            <a:off x="9667556" y="3735110"/>
            <a:ext cx="594117" cy="614567"/>
          </a:xfrm>
          <a:prstGeom prst="right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dirty="0">
              <a:solidFill>
                <a:srgbClr val="FFFFFF"/>
              </a:solidFill>
            </a:endParaRPr>
          </a:p>
        </p:txBody>
      </p:sp>
    </p:spTree>
    <p:extLst>
      <p:ext uri="{BB962C8B-B14F-4D97-AF65-F5344CB8AC3E}">
        <p14:creationId xmlns:p14="http://schemas.microsoft.com/office/powerpoint/2010/main" val="403327583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fast objects</a:t>
            </a:r>
            <a:endParaRPr lang="en-US" dirty="0"/>
          </a:p>
        </p:txBody>
      </p:sp>
    </p:spTree>
    <p:extLst>
      <p:ext uri="{BB962C8B-B14F-4D97-AF65-F5344CB8AC3E}">
        <p14:creationId xmlns:p14="http://schemas.microsoft.com/office/powerpoint/2010/main" val="225591968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demo</a:t>
            </a:r>
            <a:endParaRPr lang="en-US" dirty="0"/>
          </a:p>
        </p:txBody>
      </p:sp>
      <p:sp>
        <p:nvSpPr>
          <p:cNvPr id="3" name="Title 2"/>
          <p:cNvSpPr>
            <a:spLocks noGrp="1"/>
          </p:cNvSpPr>
          <p:nvPr>
            <p:ph type="title"/>
          </p:nvPr>
        </p:nvSpPr>
        <p:spPr/>
        <p:txBody>
          <a:bodyPr/>
          <a:lstStyle/>
          <a:p>
            <a:r>
              <a:rPr lang="en-US" dirty="0" smtClean="0"/>
              <a:t>Fast property access</a:t>
            </a:r>
            <a:endParaRPr lang="en-US" dirty="0"/>
          </a:p>
        </p:txBody>
      </p:sp>
    </p:spTree>
    <p:extLst>
      <p:ext uri="{BB962C8B-B14F-4D97-AF65-F5344CB8AC3E}">
        <p14:creationId xmlns:p14="http://schemas.microsoft.com/office/powerpoint/2010/main" val="5387586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dirty="0"/>
              <a:t>Fast </a:t>
            </a:r>
            <a:r>
              <a:rPr lang="en-US" dirty="0" smtClean="0"/>
              <a:t>property </a:t>
            </a:r>
            <a:r>
              <a:rPr lang="en-US" dirty="0"/>
              <a:t>a</a:t>
            </a:r>
            <a:r>
              <a:rPr lang="en-US" dirty="0" smtClean="0"/>
              <a:t>ccess</a:t>
            </a:r>
            <a:endParaRPr lang="en-US" dirty="0"/>
          </a:p>
        </p:txBody>
      </p:sp>
      <p:sp>
        <p:nvSpPr>
          <p:cNvPr id="4" name="TextBox 3"/>
          <p:cNvSpPr txBox="1"/>
          <p:nvPr/>
        </p:nvSpPr>
        <p:spPr>
          <a:xfrm>
            <a:off x="2332390" y="1632056"/>
            <a:ext cx="7771694" cy="1224224"/>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ctr">
            <a:noAutofit/>
          </a:bodyPr>
          <a:lstStyle/>
          <a:p>
            <a:r>
              <a:rPr lang="en-US" sz="2040" dirty="0">
                <a:solidFill>
                  <a:srgbClr val="0000FF"/>
                </a:solidFill>
                <a:latin typeface="Consolas"/>
              </a:rPr>
              <a:t>if</a:t>
            </a:r>
            <a:r>
              <a:rPr lang="en-US" sz="2040" dirty="0">
                <a:solidFill>
                  <a:prstClr val="black"/>
                </a:solidFill>
                <a:latin typeface="Consolas"/>
              </a:rPr>
              <a:t> (b1.bubbleBounceCounter &gt;= 10) {</a:t>
            </a:r>
          </a:p>
          <a:p>
            <a:r>
              <a:rPr lang="en-US" sz="2040" dirty="0">
                <a:solidFill>
                  <a:prstClr val="black"/>
                </a:solidFill>
                <a:latin typeface="Consolas"/>
              </a:rPr>
              <a:t>   </a:t>
            </a:r>
            <a:r>
              <a:rPr lang="en-US" sz="2040" dirty="0">
                <a:solidFill>
                  <a:srgbClr val="0000FF"/>
                </a:solidFill>
                <a:effectLst>
                  <a:glow rad="228600">
                    <a:srgbClr val="00BCF2">
                      <a:satMod val="175000"/>
                      <a:alpha val="40000"/>
                    </a:srgbClr>
                  </a:glow>
                </a:effectLst>
                <a:latin typeface="Consolas"/>
              </a:rPr>
              <a:t>delete</a:t>
            </a:r>
            <a:r>
              <a:rPr lang="en-US" sz="2040" dirty="0">
                <a:solidFill>
                  <a:prstClr val="black"/>
                </a:solidFill>
                <a:latin typeface="Consolas"/>
              </a:rPr>
              <a:t> b1.bubbleBounceCounter;</a:t>
            </a:r>
          </a:p>
          <a:p>
            <a:r>
              <a:rPr lang="en-US" sz="2040" dirty="0">
                <a:solidFill>
                  <a:prstClr val="black"/>
                </a:solidFill>
                <a:latin typeface="Consolas"/>
              </a:rPr>
              <a:t>}</a:t>
            </a:r>
          </a:p>
        </p:txBody>
      </p:sp>
      <p:pic>
        <p:nvPicPr>
          <p:cNvPr id="1026" name="XPerf: Slow Objec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2665" y="4041283"/>
            <a:ext cx="8471147" cy="2214931"/>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ular Callout 10"/>
          <p:cNvSpPr/>
          <p:nvPr/>
        </p:nvSpPr>
        <p:spPr>
          <a:xfrm>
            <a:off x="7928010" y="3108678"/>
            <a:ext cx="3030961" cy="751553"/>
          </a:xfrm>
          <a:prstGeom prst="wedgeRectCallout">
            <a:avLst>
              <a:gd name="adj1" fmla="val -61175"/>
              <a:gd name="adj2" fmla="val 242229"/>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40" dirty="0">
                <a:solidFill>
                  <a:srgbClr val="000000"/>
                </a:solidFill>
              </a:rPr>
              <a:t>Slow Property Access 41%</a:t>
            </a:r>
          </a:p>
        </p:txBody>
      </p:sp>
      <p:sp>
        <p:nvSpPr>
          <p:cNvPr id="9" name="Down Arrow 8"/>
          <p:cNvSpPr/>
          <p:nvPr/>
        </p:nvSpPr>
        <p:spPr>
          <a:xfrm>
            <a:off x="5479926" y="3108678"/>
            <a:ext cx="1476622" cy="77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pic>
        <p:nvPicPr>
          <p:cNvPr id="1027" name="XPerf: Fast Object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2664" y="4041281"/>
            <a:ext cx="8471146" cy="2214933"/>
          </a:xfrm>
          <a:prstGeom prst="rect">
            <a:avLst/>
          </a:prstGeom>
          <a:ln>
            <a:headEnd/>
            <a:tailEnd/>
          </a:ln>
          <a:extLst/>
        </p:spPr>
        <p:style>
          <a:lnRef idx="2">
            <a:schemeClr val="accent1"/>
          </a:lnRef>
          <a:fillRef idx="1">
            <a:schemeClr val="lt1"/>
          </a:fillRef>
          <a:effectRef idx="0">
            <a:schemeClr val="accent1"/>
          </a:effectRef>
          <a:fontRef idx="minor">
            <a:schemeClr val="dk1"/>
          </a:fontRef>
        </p:style>
      </p:pic>
      <p:sp>
        <p:nvSpPr>
          <p:cNvPr id="10" name="Down Arrow 9"/>
          <p:cNvSpPr/>
          <p:nvPr/>
        </p:nvSpPr>
        <p:spPr>
          <a:xfrm>
            <a:off x="5479926" y="3108678"/>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sp>
        <p:nvSpPr>
          <p:cNvPr id="7" name="TextBox 6"/>
          <p:cNvSpPr txBox="1"/>
          <p:nvPr/>
        </p:nvSpPr>
        <p:spPr>
          <a:xfrm>
            <a:off x="2332390" y="1632056"/>
            <a:ext cx="7771694" cy="1224224"/>
          </a:xfrm>
          <a:prstGeom prst="rect">
            <a:avLst/>
          </a:prstGeom>
        </p:spPr>
        <p:style>
          <a:lnRef idx="2">
            <a:schemeClr val="accent1"/>
          </a:lnRef>
          <a:fillRef idx="1">
            <a:schemeClr val="lt1"/>
          </a:fillRef>
          <a:effectRef idx="0">
            <a:schemeClr val="accent1"/>
          </a:effectRef>
          <a:fontRef idx="minor">
            <a:schemeClr val="dk1"/>
          </a:fontRef>
        </p:style>
        <p:txBody>
          <a:bodyPr wrap="square" rtlCol="0" anchor="ctr">
            <a:noAutofit/>
          </a:bodyPr>
          <a:lstStyle/>
          <a:p>
            <a:r>
              <a:rPr lang="en-US" sz="2040" dirty="0">
                <a:solidFill>
                  <a:srgbClr val="0000FF"/>
                </a:solidFill>
                <a:latin typeface="Consolas"/>
              </a:rPr>
              <a:t>if</a:t>
            </a:r>
            <a:r>
              <a:rPr lang="en-US" sz="2040" dirty="0">
                <a:solidFill>
                  <a:prstClr val="black"/>
                </a:solidFill>
                <a:latin typeface="Consolas"/>
              </a:rPr>
              <a:t> (b1.bubbleBounceCounter &gt;= 10) {</a:t>
            </a:r>
          </a:p>
          <a:p>
            <a:r>
              <a:rPr lang="en-US" sz="2040" dirty="0">
                <a:solidFill>
                  <a:prstClr val="black"/>
                </a:solidFill>
                <a:latin typeface="Consolas"/>
              </a:rPr>
              <a:t>   b1.bubbleBounceCounter</a:t>
            </a:r>
            <a:r>
              <a:rPr lang="en-US" sz="2040" dirty="0">
                <a:solidFill>
                  <a:prstClr val="black"/>
                </a:solidFill>
                <a:effectLst>
                  <a:glow rad="228600">
                    <a:srgbClr val="E81123">
                      <a:satMod val="175000"/>
                      <a:alpha val="40000"/>
                    </a:srgbClr>
                  </a:glow>
                </a:effectLst>
                <a:latin typeface="Consolas"/>
              </a:rPr>
              <a:t> </a:t>
            </a:r>
            <a:r>
              <a:rPr lang="en-US" sz="2040" dirty="0">
                <a:solidFill>
                  <a:prstClr val="black"/>
                </a:solidFill>
                <a:effectLst>
                  <a:glow rad="228600">
                    <a:srgbClr val="00188F">
                      <a:satMod val="175000"/>
                      <a:alpha val="40000"/>
                    </a:srgbClr>
                  </a:glow>
                </a:effectLst>
                <a:latin typeface="Consolas"/>
              </a:rPr>
              <a:t>= 0</a:t>
            </a:r>
            <a:r>
              <a:rPr lang="en-US" sz="2040" dirty="0">
                <a:solidFill>
                  <a:prstClr val="black"/>
                </a:solidFill>
                <a:latin typeface="Consolas"/>
              </a:rPr>
              <a:t>;</a:t>
            </a:r>
          </a:p>
          <a:p>
            <a:r>
              <a:rPr lang="en-US" sz="2040" dirty="0">
                <a:solidFill>
                  <a:prstClr val="black"/>
                </a:solidFill>
                <a:latin typeface="Consolas"/>
              </a:rPr>
              <a:t>}</a:t>
            </a:r>
          </a:p>
        </p:txBody>
      </p:sp>
    </p:spTree>
    <p:custDataLst>
      <p:tags r:id="rId1"/>
    </p:custDataLst>
    <p:extLst>
      <p:ext uri="{BB962C8B-B14F-4D97-AF65-F5344CB8AC3E}">
        <p14:creationId xmlns:p14="http://schemas.microsoft.com/office/powerpoint/2010/main" val="10286426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26" presetClass="emph" presetSubtype="0" fill="hold" grpId="1" nodeType="withEffect">
                                  <p:stCondLst>
                                    <p:cond delay="0"/>
                                  </p:stCondLst>
                                  <p:childTnLst>
                                    <p:animEffect transition="out" filter="fade">
                                      <p:cBhvr>
                                        <p:cTn id="14" dur="500" tmFilter="0, 0; .2, .5; .8, .5; 1, 0"/>
                                        <p:tgtEl>
                                          <p:spTgt spid="4"/>
                                        </p:tgtEl>
                                      </p:cBhvr>
                                    </p:animEffect>
                                    <p:animScale>
                                      <p:cBhvr>
                                        <p:cTn id="15" dur="250" autoRev="1" fill="hold"/>
                                        <p:tgtEl>
                                          <p:spTgt spid="4"/>
                                        </p:tgtEl>
                                      </p:cBhvr>
                                      <p:by x="105000" y="105000"/>
                                    </p:animScale>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6" presetClass="emph" presetSubtype="0" fill="hold" grpId="2" nodeType="withEffect">
                                  <p:stCondLst>
                                    <p:cond delay="0"/>
                                  </p:stCondLst>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xit" presetSubtype="0" fill="hold" grpId="1" nodeType="withEffect">
                                  <p:stCondLst>
                                    <p:cond delay="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27"/>
                                        </p:tgtEl>
                                        <p:attrNameLst>
                                          <p:attrName>style.visibility</p:attrName>
                                        </p:attrNameLst>
                                      </p:cBhvr>
                                      <p:to>
                                        <p:strVal val="visible"/>
                                      </p:to>
                                    </p:set>
                                    <p:animEffect transition="in" filter="fade">
                                      <p:cBhvr>
                                        <p:cTn id="38" dur="500"/>
                                        <p:tgtEl>
                                          <p:spTgt spid="1027"/>
                                        </p:tgtEl>
                                      </p:cBhvr>
                                    </p:animEffect>
                                  </p:childTnLst>
                                </p:cTn>
                              </p:par>
                              <p:par>
                                <p:cTn id="39" presetID="10" presetClass="exit" presetSubtype="0" fill="hold" grpId="0" nodeType="withEffect">
                                  <p:stCondLst>
                                    <p:cond delay="0"/>
                                  </p:stCondLst>
                                  <p:childTnLst>
                                    <p:animEffect transition="out" filter="fade">
                                      <p:cBhvr>
                                        <p:cTn id="40" dur="500"/>
                                        <p:tgtEl>
                                          <p:spTgt spid="11"/>
                                        </p:tgtEl>
                                      </p:cBhvr>
                                    </p:animEffect>
                                    <p:set>
                                      <p:cBhvr>
                                        <p:cTn id="41" dur="1" fill="hold">
                                          <p:stCondLst>
                                            <p:cond delay="499"/>
                                          </p:stCondLst>
                                        </p:cTn>
                                        <p:tgtEl>
                                          <p:spTgt spid="11"/>
                                        </p:tgtEl>
                                        <p:attrNameLst>
                                          <p:attrName>style.visibility</p:attrName>
                                        </p:attrNameLst>
                                      </p:cBhvr>
                                      <p:to>
                                        <p:strVal val="hidden"/>
                                      </p:to>
                                    </p:set>
                                  </p:childTnLst>
                                </p:cTn>
                              </p:par>
                            </p:childTnLst>
                          </p:cTn>
                        </p:par>
                        <p:par>
                          <p:cTn id="42" fill="hold">
                            <p:stCondLst>
                              <p:cond delay="1000"/>
                            </p:stCondLst>
                            <p:childTnLst>
                              <p:par>
                                <p:cTn id="43" presetID="10" presetClass="exit" presetSubtype="0" fill="hold" nodeType="afterEffect">
                                  <p:stCondLst>
                                    <p:cond delay="0"/>
                                  </p:stCondLst>
                                  <p:childTnLst>
                                    <p:animEffect transition="out" filter="fade">
                                      <p:cBhvr>
                                        <p:cTn id="44" dur="500"/>
                                        <p:tgtEl>
                                          <p:spTgt spid="1026"/>
                                        </p:tgtEl>
                                      </p:cBhvr>
                                    </p:animEffect>
                                    <p:set>
                                      <p:cBhvr>
                                        <p:cTn id="45"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11" grpId="0" animBg="1"/>
      <p:bldP spid="11" grpId="1" animBg="1"/>
      <p:bldP spid="9" grpId="0" animBg="1"/>
      <p:bldP spid="9" grpId="1" animBg="1"/>
      <p:bldP spid="9" grpId="2" animBg="1"/>
      <p:bldP spid="10"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075" y="280104"/>
            <a:ext cx="11188326" cy="1176906"/>
          </a:xfrm>
        </p:spPr>
        <p:txBody>
          <a:bodyPr/>
          <a:lstStyle/>
          <a:p>
            <a:r>
              <a:rPr lang="en-US" dirty="0" smtClean="0"/>
              <a:t>Objects in JavaScript</a:t>
            </a:r>
            <a:endParaRPr lang="en-US" dirty="0"/>
          </a:p>
        </p:txBody>
      </p:sp>
      <p:sp>
        <p:nvSpPr>
          <p:cNvPr id="4" name="TextBox 3"/>
          <p:cNvSpPr txBox="1"/>
          <p:nvPr/>
        </p:nvSpPr>
        <p:spPr>
          <a:xfrm>
            <a:off x="1166635" y="1457010"/>
            <a:ext cx="5206636" cy="44873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a:solidFill>
                  <a:srgbClr val="0000FF"/>
                </a:solidFill>
                <a:latin typeface="Consolas"/>
              </a:rPr>
              <a:t>var</a:t>
            </a:r>
            <a:r>
              <a:rPr lang="en-US" sz="2040" dirty="0">
                <a:solidFill>
                  <a:prstClr val="black"/>
                </a:solidFill>
                <a:latin typeface="Consolas"/>
              </a:rPr>
              <a:t> base = { color: </a:t>
            </a:r>
            <a:r>
              <a:rPr lang="en-US" sz="2040" dirty="0">
                <a:solidFill>
                  <a:srgbClr val="800000"/>
                </a:solidFill>
                <a:latin typeface="Consolas"/>
              </a:rPr>
              <a:t>"red"</a:t>
            </a:r>
            <a:r>
              <a:rPr lang="en-US" sz="2040" dirty="0">
                <a:solidFill>
                  <a:prstClr val="black"/>
                </a:solidFill>
                <a:latin typeface="Consolas"/>
              </a:rPr>
              <a:t> };</a:t>
            </a:r>
          </a:p>
          <a:p>
            <a:r>
              <a:rPr lang="en-US" sz="2040" dirty="0" err="1">
                <a:solidFill>
                  <a:prstClr val="black"/>
                </a:solidFill>
                <a:latin typeface="Consolas"/>
              </a:rPr>
              <a:t>base.x</a:t>
            </a:r>
            <a:r>
              <a:rPr lang="en-US" sz="2040" dirty="0">
                <a:solidFill>
                  <a:prstClr val="black"/>
                </a:solidFill>
                <a:latin typeface="Consolas"/>
              </a:rPr>
              <a:t> = 10;</a:t>
            </a:r>
          </a:p>
          <a:p>
            <a:r>
              <a:rPr lang="en-US" sz="2040" dirty="0">
                <a:solidFill>
                  <a:prstClr val="black"/>
                </a:solidFill>
                <a:latin typeface="Consolas"/>
              </a:rPr>
              <a:t>base[</a:t>
            </a:r>
            <a:r>
              <a:rPr lang="en-US" sz="2040" dirty="0">
                <a:solidFill>
                  <a:srgbClr val="800000"/>
                </a:solidFill>
                <a:latin typeface="Consolas"/>
              </a:rPr>
              <a:t>"any string"</a:t>
            </a:r>
            <a:r>
              <a:rPr lang="en-US" sz="2040" dirty="0">
                <a:solidFill>
                  <a:prstClr val="black"/>
                </a:solidFill>
                <a:latin typeface="Consolas"/>
              </a:rPr>
              <a:t>] = 0;</a:t>
            </a:r>
          </a:p>
          <a:p>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p </a:t>
            </a:r>
            <a:r>
              <a:rPr lang="en-US" sz="2040" dirty="0">
                <a:solidFill>
                  <a:srgbClr val="0000FF"/>
                </a:solidFill>
                <a:latin typeface="Consolas"/>
              </a:rPr>
              <a:t>in</a:t>
            </a:r>
            <a:r>
              <a:rPr lang="en-US" sz="2040" dirty="0">
                <a:solidFill>
                  <a:prstClr val="black"/>
                </a:solidFill>
                <a:latin typeface="Consolas"/>
              </a:rPr>
              <a:t> base) {...}</a:t>
            </a:r>
          </a:p>
          <a:p>
            <a:endParaRPr lang="en-US" sz="2040" dirty="0">
              <a:solidFill>
                <a:prstClr val="black"/>
              </a:solidFill>
              <a:latin typeface="Consolas"/>
            </a:endParaRPr>
          </a:p>
          <a:p>
            <a:r>
              <a:rPr lang="en-US" sz="2040" dirty="0">
                <a:solidFill>
                  <a:srgbClr val="0000FF"/>
                </a:solidFill>
                <a:latin typeface="Consolas"/>
              </a:rPr>
              <a:t>function</a:t>
            </a:r>
            <a:r>
              <a:rPr lang="en-US" sz="2040" dirty="0">
                <a:solidFill>
                  <a:prstClr val="black"/>
                </a:solidFill>
                <a:latin typeface="Consolas"/>
              </a:rPr>
              <a:t> Bubble() {...}</a:t>
            </a:r>
          </a:p>
          <a:p>
            <a:r>
              <a:rPr lang="en-US" sz="2040" dirty="0" err="1">
                <a:solidFill>
                  <a:prstClr val="black"/>
                </a:solidFill>
                <a:latin typeface="Consolas"/>
              </a:rPr>
              <a:t>Bubble.prototype</a:t>
            </a:r>
            <a:r>
              <a:rPr lang="en-US" sz="2040" dirty="0">
                <a:solidFill>
                  <a:prstClr val="black"/>
                </a:solidFill>
                <a:latin typeface="Consolas"/>
              </a:rPr>
              <a:t> = base;</a:t>
            </a:r>
          </a:p>
          <a:p>
            <a:r>
              <a:rPr lang="en-US" sz="2040" dirty="0">
                <a:solidFill>
                  <a:srgbClr val="0000FF"/>
                </a:solidFill>
                <a:latin typeface="Consolas"/>
              </a:rPr>
              <a:t>var</a:t>
            </a:r>
            <a:r>
              <a:rPr lang="en-US" sz="2040" dirty="0">
                <a:solidFill>
                  <a:prstClr val="black"/>
                </a:solidFill>
                <a:latin typeface="Consolas"/>
              </a:rPr>
              <a:t> b = </a:t>
            </a:r>
            <a:r>
              <a:rPr lang="en-US" sz="2040" dirty="0">
                <a:solidFill>
                  <a:srgbClr val="0000FF"/>
                </a:solidFill>
                <a:latin typeface="Consolas"/>
              </a:rPr>
              <a:t>new</a:t>
            </a:r>
            <a:r>
              <a:rPr lang="en-US" sz="2040" dirty="0">
                <a:solidFill>
                  <a:prstClr val="black"/>
                </a:solidFill>
                <a:latin typeface="Consolas"/>
              </a:rPr>
              <a:t> Bubble();</a:t>
            </a:r>
          </a:p>
          <a:p>
            <a:r>
              <a:rPr lang="en-US" sz="2040" dirty="0">
                <a:solidFill>
                  <a:srgbClr val="0000FF"/>
                </a:solidFill>
                <a:latin typeface="Consolas"/>
              </a:rPr>
              <a:t>var</a:t>
            </a:r>
            <a:r>
              <a:rPr lang="en-US" sz="2040" dirty="0">
                <a:solidFill>
                  <a:prstClr val="black"/>
                </a:solidFill>
                <a:latin typeface="Consolas"/>
              </a:rPr>
              <a:t> c = </a:t>
            </a:r>
            <a:r>
              <a:rPr lang="en-US" sz="2040" dirty="0" err="1">
                <a:solidFill>
                  <a:prstClr val="black"/>
                </a:solidFill>
                <a:latin typeface="Consolas"/>
              </a:rPr>
              <a:t>b.color</a:t>
            </a:r>
            <a:r>
              <a:rPr lang="en-US" sz="2040" dirty="0">
                <a:solidFill>
                  <a:prstClr val="black"/>
                </a:solidFill>
                <a:latin typeface="Consolas"/>
              </a:rPr>
              <a:t>;  </a:t>
            </a:r>
            <a:r>
              <a:rPr lang="en-US" sz="2040" dirty="0">
                <a:solidFill>
                  <a:srgbClr val="006400"/>
                </a:solidFill>
                <a:latin typeface="Consolas"/>
              </a:rPr>
              <a:t>// c == "red“</a:t>
            </a:r>
          </a:p>
          <a:p>
            <a:endParaRPr lang="en-US" sz="2040" dirty="0">
              <a:solidFill>
                <a:prstClr val="black"/>
              </a:solidFill>
              <a:latin typeface="Consolas"/>
            </a:endParaRPr>
          </a:p>
          <a:p>
            <a:r>
              <a:rPr lang="en-US" sz="2040" dirty="0" err="1">
                <a:solidFill>
                  <a:prstClr val="black"/>
                </a:solidFill>
                <a:latin typeface="Consolas"/>
              </a:rPr>
              <a:t>b.y</a:t>
            </a:r>
            <a:r>
              <a:rPr lang="en-US" sz="2040" dirty="0">
                <a:solidFill>
                  <a:prstClr val="black"/>
                </a:solidFill>
                <a:latin typeface="Consolas"/>
              </a:rPr>
              <a:t> = 20;</a:t>
            </a:r>
          </a:p>
          <a:p>
            <a:r>
              <a:rPr lang="en-US" sz="2040" dirty="0">
                <a:solidFill>
                  <a:srgbClr val="0000FF"/>
                </a:solidFill>
                <a:latin typeface="Consolas"/>
              </a:rPr>
              <a:t>var</a:t>
            </a:r>
            <a:r>
              <a:rPr lang="en-US" sz="2040" dirty="0">
                <a:solidFill>
                  <a:prstClr val="black"/>
                </a:solidFill>
                <a:latin typeface="Consolas"/>
              </a:rPr>
              <a:t> x = </a:t>
            </a:r>
            <a:r>
              <a:rPr lang="en-US" sz="2040" dirty="0" err="1">
                <a:solidFill>
                  <a:prstClr val="black"/>
                </a:solidFill>
                <a:latin typeface="Consolas"/>
              </a:rPr>
              <a:t>b.x</a:t>
            </a:r>
            <a:r>
              <a:rPr lang="en-US" sz="2040" dirty="0">
                <a:solidFill>
                  <a:prstClr val="black"/>
                </a:solidFill>
                <a:latin typeface="Consolas"/>
              </a:rPr>
              <a:t>;      </a:t>
            </a:r>
            <a:r>
              <a:rPr lang="en-US" sz="2040" dirty="0">
                <a:solidFill>
                  <a:srgbClr val="006400"/>
                </a:solidFill>
                <a:latin typeface="Consolas"/>
              </a:rPr>
              <a:t>// x == 10</a:t>
            </a:r>
          </a:p>
          <a:p>
            <a:r>
              <a:rPr lang="en-US" sz="2040" dirty="0">
                <a:solidFill>
                  <a:srgbClr val="0000FF"/>
                </a:solidFill>
                <a:latin typeface="Consolas"/>
              </a:rPr>
              <a:t>delete</a:t>
            </a:r>
            <a:r>
              <a:rPr lang="en-US" sz="2040" dirty="0">
                <a:solidFill>
                  <a:prstClr val="black"/>
                </a:solidFill>
                <a:latin typeface="Consolas"/>
              </a:rPr>
              <a:t> </a:t>
            </a:r>
            <a:r>
              <a:rPr lang="en-US" sz="2040" dirty="0" err="1">
                <a:solidFill>
                  <a:prstClr val="black"/>
                </a:solidFill>
                <a:latin typeface="Consolas"/>
              </a:rPr>
              <a:t>base.x</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u = </a:t>
            </a:r>
            <a:r>
              <a:rPr lang="en-US" sz="2040" dirty="0" err="1">
                <a:solidFill>
                  <a:prstClr val="black"/>
                </a:solidFill>
                <a:latin typeface="Consolas"/>
              </a:rPr>
              <a:t>b.x</a:t>
            </a:r>
            <a:r>
              <a:rPr lang="en-US" sz="2040" dirty="0">
                <a:solidFill>
                  <a:prstClr val="black"/>
                </a:solidFill>
                <a:latin typeface="Consolas"/>
              </a:rPr>
              <a:t>;      </a:t>
            </a:r>
            <a:r>
              <a:rPr lang="en-US" sz="2040" dirty="0">
                <a:solidFill>
                  <a:srgbClr val="006400"/>
                </a:solidFill>
                <a:latin typeface="Consolas"/>
              </a:rPr>
              <a:t>// u == undefined</a:t>
            </a:r>
            <a:endParaRPr lang="en-US" sz="2040" dirty="0">
              <a:solidFill>
                <a:prstClr val="black"/>
              </a:solidFill>
              <a:latin typeface="Consolas"/>
            </a:endParaRPr>
          </a:p>
        </p:txBody>
      </p:sp>
      <p:sp>
        <p:nvSpPr>
          <p:cNvPr id="5" name="Rectangular Callout 4"/>
          <p:cNvSpPr/>
          <p:nvPr/>
        </p:nvSpPr>
        <p:spPr>
          <a:xfrm>
            <a:off x="7693240" y="1243470"/>
            <a:ext cx="3497263" cy="466302"/>
          </a:xfrm>
          <a:prstGeom prst="wedgeRectCallout">
            <a:avLst>
              <a:gd name="adj1" fmla="val -113700"/>
              <a:gd name="adj2" fmla="val 4307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property bags, no classes</a:t>
            </a:r>
          </a:p>
        </p:txBody>
      </p:sp>
      <p:sp>
        <p:nvSpPr>
          <p:cNvPr id="6" name="Rectangular Callout 5"/>
          <p:cNvSpPr/>
          <p:nvPr/>
        </p:nvSpPr>
        <p:spPr>
          <a:xfrm>
            <a:off x="7693240" y="1787489"/>
            <a:ext cx="3497263" cy="466302"/>
          </a:xfrm>
          <a:prstGeom prst="wedgeRectCallout">
            <a:avLst>
              <a:gd name="adj1" fmla="val -134404"/>
              <a:gd name="adj2" fmla="val -6711"/>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add properties on the fly</a:t>
            </a:r>
          </a:p>
        </p:txBody>
      </p:sp>
      <p:sp>
        <p:nvSpPr>
          <p:cNvPr id="7" name="Rectangular Callout 6"/>
          <p:cNvSpPr/>
          <p:nvPr/>
        </p:nvSpPr>
        <p:spPr>
          <a:xfrm>
            <a:off x="7693239" y="3746623"/>
            <a:ext cx="3497263" cy="696344"/>
          </a:xfrm>
          <a:prstGeom prst="wedgeRectCallout">
            <a:avLst>
              <a:gd name="adj1" fmla="val -125971"/>
              <a:gd name="adj2" fmla="val -60401"/>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class-like pattern</a:t>
            </a:r>
          </a:p>
          <a:p>
            <a:pPr algn="ctr"/>
            <a:r>
              <a:rPr lang="en-US" sz="1836" dirty="0">
                <a:solidFill>
                  <a:srgbClr val="000000"/>
                </a:solidFill>
              </a:rPr>
              <a:t>prototypal inheritance</a:t>
            </a:r>
          </a:p>
        </p:txBody>
      </p:sp>
      <p:sp>
        <p:nvSpPr>
          <p:cNvPr id="9" name="Rectangular Callout 8"/>
          <p:cNvSpPr/>
          <p:nvPr/>
        </p:nvSpPr>
        <p:spPr>
          <a:xfrm>
            <a:off x="7694859" y="5284752"/>
            <a:ext cx="3497263" cy="406071"/>
          </a:xfrm>
          <a:prstGeom prst="wedgeRectCallout">
            <a:avLst>
              <a:gd name="adj1" fmla="val -159826"/>
              <a:gd name="adj2" fmla="val -25805"/>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even remove properties</a:t>
            </a:r>
          </a:p>
        </p:txBody>
      </p:sp>
      <p:sp>
        <p:nvSpPr>
          <p:cNvPr id="10" name="Rectangular Callout 9"/>
          <p:cNvSpPr/>
          <p:nvPr/>
        </p:nvSpPr>
        <p:spPr>
          <a:xfrm>
            <a:off x="7694859" y="2875526"/>
            <a:ext cx="3495643" cy="466302"/>
          </a:xfrm>
          <a:prstGeom prst="wedgeRectCallout">
            <a:avLst>
              <a:gd name="adj1" fmla="val -128953"/>
              <a:gd name="adj2" fmla="val -87632"/>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enumerate properties</a:t>
            </a:r>
          </a:p>
        </p:txBody>
      </p:sp>
      <p:sp>
        <p:nvSpPr>
          <p:cNvPr id="11" name="Rectangular Callout 10"/>
          <p:cNvSpPr/>
          <p:nvPr/>
        </p:nvSpPr>
        <p:spPr>
          <a:xfrm>
            <a:off x="7693239" y="2331508"/>
            <a:ext cx="3497263" cy="466302"/>
          </a:xfrm>
          <a:prstGeom prst="wedgeRectCallout">
            <a:avLst>
              <a:gd name="adj1" fmla="val -138783"/>
              <a:gd name="adj2" fmla="val -61573"/>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use as dictionaries</a:t>
            </a:r>
          </a:p>
        </p:txBody>
      </p:sp>
      <p:sp>
        <p:nvSpPr>
          <p:cNvPr id="12" name="Rectangular Callout 11"/>
          <p:cNvSpPr/>
          <p:nvPr/>
        </p:nvSpPr>
        <p:spPr>
          <a:xfrm>
            <a:off x="7694859" y="4663016"/>
            <a:ext cx="3497263" cy="466302"/>
          </a:xfrm>
          <a:prstGeom prst="wedgeRectCallout">
            <a:avLst>
              <a:gd name="adj1" fmla="val -160932"/>
              <a:gd name="adj2" fmla="val -3461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sz="1836" dirty="0">
                <a:solidFill>
                  <a:srgbClr val="000000"/>
                </a:solidFill>
              </a:rPr>
              <a:t>but still just property bags</a:t>
            </a:r>
          </a:p>
        </p:txBody>
      </p:sp>
      <p:grpSp>
        <p:nvGrpSpPr>
          <p:cNvPr id="3" name="Group 2" hidden="1"/>
          <p:cNvGrpSpPr/>
          <p:nvPr/>
        </p:nvGrpSpPr>
        <p:grpSpPr>
          <a:xfrm>
            <a:off x="622617" y="2720093"/>
            <a:ext cx="11191240" cy="2253791"/>
            <a:chOff x="608012" y="2667000"/>
            <a:chExt cx="10972800" cy="2209800"/>
          </a:xfrm>
        </p:grpSpPr>
        <p:sp>
          <p:nvSpPr>
            <p:cNvPr id="13" name="Left-Right Arrow 12"/>
            <p:cNvSpPr/>
            <p:nvPr/>
          </p:nvSpPr>
          <p:spPr>
            <a:xfrm>
              <a:off x="608012" y="2667000"/>
              <a:ext cx="10972800" cy="2209800"/>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4" name="TextBox 13"/>
            <p:cNvSpPr txBox="1"/>
            <p:nvPr/>
          </p:nvSpPr>
          <p:spPr>
            <a:xfrm>
              <a:off x="760412" y="3541067"/>
              <a:ext cx="1600200" cy="374846"/>
            </a:xfrm>
            <a:prstGeom prst="rect">
              <a:avLst/>
            </a:prstGeom>
            <a:noFill/>
          </p:spPr>
          <p:txBody>
            <a:bodyPr wrap="square" rtlCol="0">
              <a:spAutoFit/>
            </a:bodyPr>
            <a:lstStyle/>
            <a:p>
              <a:r>
                <a:rPr lang="en-US" sz="1836" b="1" dirty="0">
                  <a:solidFill>
                    <a:srgbClr val="000000"/>
                  </a:solidFill>
                </a:rPr>
                <a:t>Flexibility</a:t>
              </a:r>
            </a:p>
          </p:txBody>
        </p:sp>
        <p:sp>
          <p:nvSpPr>
            <p:cNvPr id="15" name="TextBox 14"/>
            <p:cNvSpPr txBox="1"/>
            <p:nvPr/>
          </p:nvSpPr>
          <p:spPr>
            <a:xfrm>
              <a:off x="9218612" y="3541067"/>
              <a:ext cx="2209800" cy="374846"/>
            </a:xfrm>
            <a:prstGeom prst="rect">
              <a:avLst/>
            </a:prstGeom>
            <a:noFill/>
          </p:spPr>
          <p:txBody>
            <a:bodyPr wrap="square" rtlCol="0">
              <a:spAutoFit/>
            </a:bodyPr>
            <a:lstStyle/>
            <a:p>
              <a:pPr algn="r"/>
              <a:r>
                <a:rPr lang="en-US" sz="1836" b="1" dirty="0">
                  <a:solidFill>
                    <a:srgbClr val="000000"/>
                  </a:solidFill>
                </a:rPr>
                <a:t>Performance</a:t>
              </a:r>
            </a:p>
          </p:txBody>
        </p:sp>
        <p:sp>
          <p:nvSpPr>
            <p:cNvPr id="17" name="TextBox 16"/>
            <p:cNvSpPr txBox="1"/>
            <p:nvPr/>
          </p:nvSpPr>
          <p:spPr>
            <a:xfrm>
              <a:off x="1141412" y="4002730"/>
              <a:ext cx="3429000" cy="374846"/>
            </a:xfrm>
            <a:prstGeom prst="rect">
              <a:avLst/>
            </a:prstGeom>
            <a:noFill/>
          </p:spPr>
          <p:txBody>
            <a:bodyPr wrap="square" rtlCol="0">
              <a:spAutoFit/>
            </a:bodyPr>
            <a:lstStyle/>
            <a:p>
              <a:r>
                <a:rPr lang="en-US" sz="1836" dirty="0">
                  <a:solidFill>
                    <a:srgbClr val="000000"/>
                  </a:solidFill>
                </a:rPr>
                <a:t>Use Property Bags</a:t>
              </a:r>
            </a:p>
          </p:txBody>
        </p:sp>
        <p:sp>
          <p:nvSpPr>
            <p:cNvPr id="18" name="TextBox 17"/>
            <p:cNvSpPr txBox="1"/>
            <p:nvPr/>
          </p:nvSpPr>
          <p:spPr>
            <a:xfrm>
              <a:off x="7007224" y="4014870"/>
              <a:ext cx="4040188" cy="374846"/>
            </a:xfrm>
            <a:prstGeom prst="rect">
              <a:avLst/>
            </a:prstGeom>
            <a:noFill/>
          </p:spPr>
          <p:txBody>
            <a:bodyPr wrap="square" rtlCol="0">
              <a:spAutoFit/>
            </a:bodyPr>
            <a:lstStyle/>
            <a:p>
              <a:pPr algn="r"/>
              <a:r>
                <a:rPr lang="en-US" sz="1836" dirty="0">
                  <a:solidFill>
                    <a:srgbClr val="000000"/>
                  </a:solidFill>
                </a:rPr>
                <a:t>Think: “Objects and Classes”</a:t>
              </a:r>
            </a:p>
          </p:txBody>
        </p:sp>
      </p:grpSp>
    </p:spTree>
    <p:custDataLst>
      <p:tags r:id="rId1"/>
    </p:custDataLst>
    <p:extLst>
      <p:ext uri="{BB962C8B-B14F-4D97-AF65-F5344CB8AC3E}">
        <p14:creationId xmlns:p14="http://schemas.microsoft.com/office/powerpoint/2010/main" val="34961325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788371" y="4647473"/>
            <a:ext cx="3609762" cy="559562"/>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 name="Equal 2"/>
          <p:cNvSpPr/>
          <p:nvPr/>
        </p:nvSpPr>
        <p:spPr>
          <a:xfrm>
            <a:off x="3192363" y="4647473"/>
            <a:ext cx="774061" cy="559562"/>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000000"/>
              </a:solidFill>
            </a:endParaRPr>
          </a:p>
        </p:txBody>
      </p:sp>
      <p:sp>
        <p:nvSpPr>
          <p:cNvPr id="70" name="TextBox 69"/>
          <p:cNvSpPr txBox="1"/>
          <p:nvPr/>
        </p:nvSpPr>
        <p:spPr>
          <a:xfrm>
            <a:off x="1788371" y="4723217"/>
            <a:ext cx="1218339" cy="414353"/>
          </a:xfrm>
          <a:prstGeom prst="rect">
            <a:avLst/>
          </a:prstGeom>
          <a:noFill/>
        </p:spPr>
        <p:txBody>
          <a:bodyPr wrap="none" rtlCol="0">
            <a:spAutoFit/>
          </a:bodyPr>
          <a:lstStyle/>
          <a:p>
            <a:r>
              <a:rPr lang="en-US" sz="2040" dirty="0">
                <a:solidFill>
                  <a:prstClr val="black"/>
                </a:solidFill>
                <a:latin typeface="Consolas"/>
              </a:rPr>
              <a:t>b1.type</a:t>
            </a:r>
            <a:endParaRPr lang="en-US" sz="2040" dirty="0">
              <a:solidFill>
                <a:srgbClr val="000000"/>
              </a:solidFill>
            </a:endParaRPr>
          </a:p>
        </p:txBody>
      </p:sp>
      <p:sp>
        <p:nvSpPr>
          <p:cNvPr id="71" name="TextBox 70"/>
          <p:cNvSpPr txBox="1"/>
          <p:nvPr/>
        </p:nvSpPr>
        <p:spPr>
          <a:xfrm>
            <a:off x="4202684" y="4723217"/>
            <a:ext cx="1218339" cy="414353"/>
          </a:xfrm>
          <a:prstGeom prst="rect">
            <a:avLst/>
          </a:prstGeom>
          <a:noFill/>
        </p:spPr>
        <p:txBody>
          <a:bodyPr wrap="none" rtlCol="0">
            <a:spAutoFit/>
          </a:bodyPr>
          <a:lstStyle/>
          <a:p>
            <a:r>
              <a:rPr lang="en-US" sz="2040" dirty="0">
                <a:solidFill>
                  <a:prstClr val="black"/>
                </a:solidFill>
                <a:latin typeface="Consolas"/>
              </a:rPr>
              <a:t>b2.type</a:t>
            </a:r>
            <a:endParaRPr lang="en-US" sz="2040" dirty="0">
              <a:solidFill>
                <a:srgbClr val="000000"/>
              </a:solidFill>
            </a:endParaRPr>
          </a:p>
        </p:txBody>
      </p:sp>
      <p:graphicFrame>
        <p:nvGraphicFramePr>
          <p:cNvPr id="42" name="Table 41"/>
          <p:cNvGraphicFramePr>
            <a:graphicFrameLocks noGrp="1"/>
          </p:cNvGraphicFramePr>
          <p:nvPr>
            <p:extLst/>
          </p:nvPr>
        </p:nvGraphicFramePr>
        <p:xfrm>
          <a:off x="9456679" y="3478076"/>
          <a:ext cx="1450244" cy="1212384"/>
        </p:xfrm>
        <a:graphic>
          <a:graphicData uri="http://schemas.openxmlformats.org/drawingml/2006/table">
            <a:tbl>
              <a:tblPr>
                <a:tableStyleId>{5DA37D80-6434-44D0-A028-1B22A696006F}</a:tableStyleId>
              </a:tblPr>
              <a:tblGrid>
                <a:gridCol w="1450244"/>
              </a:tblGrid>
              <a:tr h="404128">
                <a:tc>
                  <a:txBody>
                    <a:bodyPr/>
                    <a:lstStyle/>
                    <a:p>
                      <a:pPr algn="ctr"/>
                      <a:r>
                        <a:rPr lang="en-US" sz="2000" dirty="0" smtClean="0">
                          <a:solidFill>
                            <a:schemeClr val="tx1"/>
                          </a:solidFill>
                          <a:latin typeface="Consolas" pitchFamily="49" charset="0"/>
                          <a:cs typeface="Consolas" pitchFamily="49" charset="0"/>
                        </a:rPr>
                        <a:t>Bubble</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“x”</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“y”</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43" name="Down Arrow 42"/>
          <p:cNvSpPr/>
          <p:nvPr/>
        </p:nvSpPr>
        <p:spPr bwMode="auto">
          <a:xfrm>
            <a:off x="9715500" y="3079412"/>
            <a:ext cx="932603" cy="322768"/>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latin typeface="Consolas" pitchFamily="49" charset="0"/>
                <a:cs typeface="Consolas" pitchFamily="49" charset="0"/>
              </a:rPr>
              <a:t>y</a:t>
            </a:r>
          </a:p>
        </p:txBody>
      </p:sp>
      <p:graphicFrame>
        <p:nvGraphicFramePr>
          <p:cNvPr id="41" name="Table 40"/>
          <p:cNvGraphicFramePr>
            <a:graphicFrameLocks noGrp="1"/>
          </p:cNvGraphicFramePr>
          <p:nvPr>
            <p:extLst/>
          </p:nvPr>
        </p:nvGraphicFramePr>
        <p:xfrm>
          <a:off x="9431010" y="2203518"/>
          <a:ext cx="1450244" cy="808256"/>
        </p:xfrm>
        <a:graphic>
          <a:graphicData uri="http://schemas.openxmlformats.org/drawingml/2006/table">
            <a:tbl>
              <a:tblPr>
                <a:tableStyleId>{5DA37D80-6434-44D0-A028-1B22A696006F}</a:tableStyleId>
              </a:tblPr>
              <a:tblGrid>
                <a:gridCol w="1450244"/>
              </a:tblGrid>
              <a:tr h="404128">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Consolas" pitchFamily="49" charset="0"/>
                          <a:cs typeface="Consolas" pitchFamily="49" charset="0"/>
                        </a:rPr>
                        <a:t>Bubble</a:t>
                      </a: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“x”</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16" name="Down Arrow 15"/>
          <p:cNvSpPr/>
          <p:nvPr/>
        </p:nvSpPr>
        <p:spPr bwMode="auto">
          <a:xfrm>
            <a:off x="9715500" y="1803033"/>
            <a:ext cx="932603" cy="322768"/>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latin typeface="Consolas" pitchFamily="49" charset="0"/>
                <a:cs typeface="Consolas" pitchFamily="49" charset="0"/>
              </a:rPr>
              <a:t>x</a:t>
            </a:r>
          </a:p>
        </p:txBody>
      </p:sp>
      <p:graphicFrame>
        <p:nvGraphicFramePr>
          <p:cNvPr id="32" name="Table 31"/>
          <p:cNvGraphicFramePr>
            <a:graphicFrameLocks noGrp="1"/>
          </p:cNvGraphicFramePr>
          <p:nvPr>
            <p:extLst/>
          </p:nvPr>
        </p:nvGraphicFramePr>
        <p:xfrm>
          <a:off x="9431010" y="1270914"/>
          <a:ext cx="1450244" cy="466302"/>
        </p:xfrm>
        <a:graphic>
          <a:graphicData uri="http://schemas.openxmlformats.org/drawingml/2006/table">
            <a:tbl>
              <a:tblPr>
                <a:tableStyleId>{5DA37D80-6434-44D0-A028-1B22A696006F}</a:tableStyleId>
              </a:tblPr>
              <a:tblGrid>
                <a:gridCol w="1450244"/>
              </a:tblGrid>
              <a:tr h="466302">
                <a:tc>
                  <a:txBody>
                    <a:bodyPr/>
                    <a:lstStyle/>
                    <a:p>
                      <a:pPr algn="ctr"/>
                      <a:r>
                        <a:rPr lang="en-US" sz="2000" dirty="0" smtClean="0">
                          <a:solidFill>
                            <a:schemeClr val="tx1"/>
                          </a:solidFill>
                          <a:latin typeface="Consolas" pitchFamily="49" charset="0"/>
                          <a:cs typeface="Consolas" pitchFamily="49" charset="0"/>
                        </a:rPr>
                        <a:t>Bubble</a:t>
                      </a:r>
                      <a:endParaRPr lang="en-US" sz="2000" dirty="0">
                        <a:solidFill>
                          <a:schemeClr val="tx1"/>
                        </a:solidFill>
                        <a:latin typeface="Consolas" pitchFamily="49" charset="0"/>
                        <a:cs typeface="Consolas" pitchFamily="49" charset="0"/>
                      </a:endParaRPr>
                    </a:p>
                  </a:txBody>
                  <a:tcPr marL="93260" marR="93260" marT="46630" marB="46630" anchor="ctr">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50" name="Table 49"/>
          <p:cNvGraphicFramePr>
            <a:graphicFrameLocks noGrp="1"/>
          </p:cNvGraphicFramePr>
          <p:nvPr>
            <p:extLst/>
          </p:nvPr>
        </p:nvGraphicFramePr>
        <p:xfrm>
          <a:off x="7228557" y="4150085"/>
          <a:ext cx="971462" cy="1212384"/>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solidFill>
                          <a:schemeClr val="bg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10</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11</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64" name="Straight Arrow Connector 63"/>
          <p:cNvCxnSpPr>
            <a:endCxn id="42" idx="1"/>
          </p:cNvCxnSpPr>
          <p:nvPr/>
        </p:nvCxnSpPr>
        <p:spPr>
          <a:xfrm flipV="1">
            <a:off x="7704531" y="4084268"/>
            <a:ext cx="1752148" cy="263996"/>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graphicFrame>
        <p:nvGraphicFramePr>
          <p:cNvPr id="49" name="Table 48"/>
          <p:cNvGraphicFramePr>
            <a:graphicFrameLocks noGrp="1"/>
          </p:cNvGraphicFramePr>
          <p:nvPr>
            <p:extLst/>
          </p:nvPr>
        </p:nvGraphicFramePr>
        <p:xfrm>
          <a:off x="7228810" y="4147956"/>
          <a:ext cx="976173" cy="808256"/>
        </p:xfrm>
        <a:graphic>
          <a:graphicData uri="http://schemas.openxmlformats.org/drawingml/2006/table">
            <a:tbl>
              <a:tblPr>
                <a:tableStyleId>{5DA37D80-6434-44D0-A028-1B22A696006F}</a:tableStyleId>
              </a:tblPr>
              <a:tblGrid>
                <a:gridCol w="976173"/>
              </a:tblGrid>
              <a:tr h="404128">
                <a:tc>
                  <a:txBody>
                    <a:bodyPr/>
                    <a:lstStyle/>
                    <a:p>
                      <a:pPr algn="ctr"/>
                      <a:endParaRPr lang="en-US" sz="2000" dirty="0">
                        <a:solidFill>
                          <a:schemeClr val="bg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10</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61" name="Straight Arrow Connector 60"/>
          <p:cNvCxnSpPr>
            <a:endCxn id="41" idx="1"/>
          </p:cNvCxnSpPr>
          <p:nvPr/>
        </p:nvCxnSpPr>
        <p:spPr>
          <a:xfrm flipV="1">
            <a:off x="7704532" y="2607646"/>
            <a:ext cx="1726478" cy="1740617"/>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graphicFrame>
        <p:nvGraphicFramePr>
          <p:cNvPr id="48" name="Table 47"/>
          <p:cNvGraphicFramePr>
            <a:graphicFrameLocks noGrp="1"/>
          </p:cNvGraphicFramePr>
          <p:nvPr>
            <p:extLst/>
          </p:nvPr>
        </p:nvGraphicFramePr>
        <p:xfrm>
          <a:off x="7232057" y="4149201"/>
          <a:ext cx="971462" cy="404128"/>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solidFill>
                          <a:schemeClr val="bg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59" name="Straight Arrow Connector 58"/>
          <p:cNvCxnSpPr>
            <a:endCxn id="32" idx="1"/>
          </p:cNvCxnSpPr>
          <p:nvPr/>
        </p:nvCxnSpPr>
        <p:spPr>
          <a:xfrm flipV="1">
            <a:off x="7704532" y="1504065"/>
            <a:ext cx="1726478" cy="2844197"/>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7219578" y="3709253"/>
            <a:ext cx="969907" cy="414353"/>
          </a:xfrm>
          <a:prstGeom prst="rect">
            <a:avLst/>
          </a:prstGeom>
          <a:noFill/>
          <a:ln>
            <a:noFill/>
          </a:ln>
        </p:spPr>
        <p:txBody>
          <a:bodyPr wrap="square" rtlCol="0">
            <a:spAutoFit/>
          </a:bodyPr>
          <a:lstStyle/>
          <a:p>
            <a:pPr algn="ctr"/>
            <a:r>
              <a:rPr lang="en-US" sz="2040" dirty="0">
                <a:solidFill>
                  <a:srgbClr val="000000"/>
                </a:solidFill>
                <a:latin typeface="Consolas" pitchFamily="49" charset="0"/>
                <a:cs typeface="Consolas" pitchFamily="49" charset="0"/>
              </a:rPr>
              <a:t>b2</a:t>
            </a:r>
          </a:p>
        </p:txBody>
      </p:sp>
      <p:graphicFrame>
        <p:nvGraphicFramePr>
          <p:cNvPr id="36" name="Table 35"/>
          <p:cNvGraphicFramePr>
            <a:graphicFrameLocks noGrp="1"/>
          </p:cNvGraphicFramePr>
          <p:nvPr>
            <p:extLst/>
          </p:nvPr>
        </p:nvGraphicFramePr>
        <p:xfrm>
          <a:off x="7218801" y="2269182"/>
          <a:ext cx="971462" cy="1212384"/>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latin typeface="Consolas" pitchFamily="49" charset="0"/>
                          <a:cs typeface="Consolas" pitchFamily="49" charset="0"/>
                        </a:rPr>
                        <a:t>0</a:t>
                      </a: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latin typeface="Consolas" pitchFamily="49" charset="0"/>
                          <a:cs typeface="Consolas" pitchFamily="49" charset="0"/>
                        </a:rPr>
                        <a:t>1</a:t>
                      </a: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56" name="Straight Arrow Connector 55"/>
          <p:cNvCxnSpPr>
            <a:endCxn id="42" idx="1"/>
          </p:cNvCxnSpPr>
          <p:nvPr/>
        </p:nvCxnSpPr>
        <p:spPr>
          <a:xfrm>
            <a:off x="7704532" y="2436669"/>
            <a:ext cx="1752147" cy="1647599"/>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graphicFrame>
        <p:nvGraphicFramePr>
          <p:cNvPr id="35" name="Table 34"/>
          <p:cNvGraphicFramePr>
            <a:graphicFrameLocks noGrp="1"/>
          </p:cNvGraphicFramePr>
          <p:nvPr>
            <p:extLst/>
          </p:nvPr>
        </p:nvGraphicFramePr>
        <p:xfrm>
          <a:off x="7216446" y="2269182"/>
          <a:ext cx="976173" cy="808256"/>
        </p:xfrm>
        <a:graphic>
          <a:graphicData uri="http://schemas.openxmlformats.org/drawingml/2006/table">
            <a:tbl>
              <a:tblPr>
                <a:tableStyleId>{5DA37D80-6434-44D0-A028-1B22A696006F}</a:tableStyleId>
              </a:tblPr>
              <a:tblGrid>
                <a:gridCol w="976173"/>
              </a:tblGrid>
              <a:tr h="404128">
                <a:tc>
                  <a:txBody>
                    <a:bodyPr/>
                    <a:lstStyle/>
                    <a:p>
                      <a:pPr algn="ct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latin typeface="Consolas" pitchFamily="49" charset="0"/>
                          <a:cs typeface="Consolas" pitchFamily="49" charset="0"/>
                        </a:rPr>
                        <a:t>0</a:t>
                      </a: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53" name="Straight Arrow Connector 52"/>
          <p:cNvCxnSpPr>
            <a:endCxn id="41" idx="1"/>
          </p:cNvCxnSpPr>
          <p:nvPr/>
        </p:nvCxnSpPr>
        <p:spPr>
          <a:xfrm>
            <a:off x="7704532" y="2436669"/>
            <a:ext cx="1726478" cy="170977"/>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graphicFrame>
        <p:nvGraphicFramePr>
          <p:cNvPr id="34" name="Table 33"/>
          <p:cNvGraphicFramePr>
            <a:graphicFrameLocks noGrp="1"/>
          </p:cNvGraphicFramePr>
          <p:nvPr>
            <p:extLst/>
          </p:nvPr>
        </p:nvGraphicFramePr>
        <p:xfrm>
          <a:off x="7218801" y="2269182"/>
          <a:ext cx="971462" cy="404128"/>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7" name="Straight Arrow Connector 6"/>
          <p:cNvCxnSpPr>
            <a:endCxn id="32" idx="1"/>
          </p:cNvCxnSpPr>
          <p:nvPr/>
        </p:nvCxnSpPr>
        <p:spPr>
          <a:xfrm flipV="1">
            <a:off x="7704532" y="1504065"/>
            <a:ext cx="1726478" cy="932603"/>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19578" y="1844046"/>
            <a:ext cx="969907" cy="414353"/>
          </a:xfrm>
          <a:prstGeom prst="rect">
            <a:avLst/>
          </a:prstGeom>
          <a:noFill/>
          <a:ln>
            <a:noFill/>
          </a:ln>
        </p:spPr>
        <p:txBody>
          <a:bodyPr wrap="square" rtlCol="0">
            <a:spAutoFit/>
          </a:bodyPr>
          <a:lstStyle/>
          <a:p>
            <a:pPr algn="ctr"/>
            <a:r>
              <a:rPr lang="en-US" sz="2040" dirty="0">
                <a:solidFill>
                  <a:srgbClr val="000000"/>
                </a:solidFill>
                <a:latin typeface="Consolas" pitchFamily="49" charset="0"/>
                <a:cs typeface="Consolas" pitchFamily="49" charset="0"/>
              </a:rPr>
              <a:t>b1</a:t>
            </a:r>
          </a:p>
        </p:txBody>
      </p:sp>
      <p:sp>
        <p:nvSpPr>
          <p:cNvPr id="6" name="TextBox 5"/>
          <p:cNvSpPr txBox="1"/>
          <p:nvPr/>
        </p:nvSpPr>
        <p:spPr>
          <a:xfrm>
            <a:off x="1249064" y="1438916"/>
            <a:ext cx="4891457" cy="201526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x;</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y;</a:t>
            </a:r>
          </a:p>
          <a:p>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b1 = </a:t>
            </a:r>
            <a:r>
              <a:rPr lang="en-US" sz="2040" dirty="0">
                <a:solidFill>
                  <a:srgbClr val="0000FF"/>
                </a:solidFill>
                <a:latin typeface="Consolas"/>
              </a:rPr>
              <a:t>new</a:t>
            </a:r>
            <a:r>
              <a:rPr lang="en-US" sz="2040" dirty="0">
                <a:solidFill>
                  <a:prstClr val="black"/>
                </a:solidFill>
                <a:latin typeface="Consolas"/>
              </a:rPr>
              <a:t> Bubble(0, 1);</a:t>
            </a:r>
          </a:p>
          <a:p>
            <a:r>
              <a:rPr lang="en-US" sz="2040" dirty="0">
                <a:solidFill>
                  <a:srgbClr val="0000FF"/>
                </a:solidFill>
                <a:latin typeface="Consolas"/>
              </a:rPr>
              <a:t>var</a:t>
            </a:r>
            <a:r>
              <a:rPr lang="en-US" sz="2040" dirty="0">
                <a:solidFill>
                  <a:prstClr val="black"/>
                </a:solidFill>
                <a:latin typeface="Consolas"/>
              </a:rPr>
              <a:t> b2 = </a:t>
            </a:r>
            <a:r>
              <a:rPr lang="en-US" sz="2040" dirty="0">
                <a:solidFill>
                  <a:srgbClr val="0000FF"/>
                </a:solidFill>
                <a:latin typeface="Consolas"/>
              </a:rPr>
              <a:t>new</a:t>
            </a:r>
            <a:r>
              <a:rPr lang="en-US" sz="2040" dirty="0">
                <a:solidFill>
                  <a:prstClr val="black"/>
                </a:solidFill>
                <a:latin typeface="Consolas"/>
              </a:rPr>
              <a:t> Bubble(10, 11);</a:t>
            </a:r>
          </a:p>
        </p:txBody>
      </p:sp>
      <p:sp>
        <p:nvSpPr>
          <p:cNvPr id="2" name="Title 1"/>
          <p:cNvSpPr>
            <a:spLocks noGrp="1"/>
          </p:cNvSpPr>
          <p:nvPr>
            <p:ph type="title"/>
          </p:nvPr>
        </p:nvSpPr>
        <p:spPr/>
        <p:txBody>
          <a:bodyPr/>
          <a:lstStyle/>
          <a:p>
            <a:r>
              <a:rPr lang="en-US" dirty="0" smtClean="0"/>
              <a:t>Internal fast </a:t>
            </a:r>
            <a:r>
              <a:rPr lang="en-US" dirty="0"/>
              <a:t>t</a:t>
            </a:r>
            <a:r>
              <a:rPr lang="en-US" dirty="0" smtClean="0"/>
              <a:t>ype </a:t>
            </a:r>
            <a:r>
              <a:rPr lang="en-US" dirty="0"/>
              <a:t>s</a:t>
            </a:r>
            <a:r>
              <a:rPr lang="en-US" dirty="0" smtClean="0"/>
              <a:t>ystem</a:t>
            </a:r>
            <a:endParaRPr lang="en-US" sz="2856" i="1" dirty="0">
              <a:solidFill>
                <a:schemeClr val="accent2"/>
              </a:solidFill>
            </a:endParaRPr>
          </a:p>
        </p:txBody>
      </p:sp>
    </p:spTree>
    <p:custDataLst>
      <p:tags r:id="rId1"/>
    </p:custDataLst>
    <p:extLst>
      <p:ext uri="{BB962C8B-B14F-4D97-AF65-F5344CB8AC3E}">
        <p14:creationId xmlns:p14="http://schemas.microsoft.com/office/powerpoint/2010/main" val="22385030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500"/>
                                        <p:tgtEl>
                                          <p:spTgt spid="4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par>
                                <p:cTn id="34" presetID="10" presetClass="exit" presetSubtype="0" fill="hold" nodeType="withEffect">
                                  <p:stCondLst>
                                    <p:cond delay="0"/>
                                  </p:stCondLst>
                                  <p:childTnLst>
                                    <p:animEffect transition="out" filter="fade">
                                      <p:cBhvr>
                                        <p:cTn id="35" dur="500"/>
                                        <p:tgtEl>
                                          <p:spTgt spid="34"/>
                                        </p:tgtEl>
                                      </p:cBhvr>
                                    </p:animEffect>
                                    <p:set>
                                      <p:cBhvr>
                                        <p:cTn id="36" dur="1" fill="hold">
                                          <p:stCondLst>
                                            <p:cond delay="499"/>
                                          </p:stCondLst>
                                        </p:cTn>
                                        <p:tgtEl>
                                          <p:spTgt spid="34"/>
                                        </p:tgtEl>
                                        <p:attrNameLst>
                                          <p:attrName>style.visibility</p:attrName>
                                        </p:attrNameLst>
                                      </p:cBhvr>
                                      <p:to>
                                        <p:strVal val="hidden"/>
                                      </p:to>
                                    </p:se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xit" presetSubtype="0" fill="hold" nodeType="withEffect">
                                  <p:stCondLst>
                                    <p:cond delay="0"/>
                                  </p:stCondLst>
                                  <p:childTnLst>
                                    <p:animEffect transition="out" filter="fade">
                                      <p:cBhvr>
                                        <p:cTn id="42" dur="500"/>
                                        <p:tgtEl>
                                          <p:spTgt spid="7"/>
                                        </p:tgtEl>
                                      </p:cBhvr>
                                    </p:animEffect>
                                    <p:set>
                                      <p:cBhvr>
                                        <p:cTn id="43" dur="1" fill="hold">
                                          <p:stCondLst>
                                            <p:cond delay="499"/>
                                          </p:stCondLst>
                                        </p:cTn>
                                        <p:tgtEl>
                                          <p:spTgt spid="7"/>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500"/>
                                        <p:tgtEl>
                                          <p:spTgt spid="42"/>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childTnLst>
                          </p:cTn>
                        </p:par>
                        <p:par>
                          <p:cTn id="57" fill="hold">
                            <p:stCondLst>
                              <p:cond delay="1500"/>
                            </p:stCondLst>
                            <p:childTnLst>
                              <p:par>
                                <p:cTn id="58" presetID="10" presetClass="exit" presetSubtype="0" fill="hold" nodeType="afterEffect">
                                  <p:stCondLst>
                                    <p:cond delay="0"/>
                                  </p:stCondLst>
                                  <p:childTnLst>
                                    <p:animEffect transition="out" filter="fade">
                                      <p:cBhvr>
                                        <p:cTn id="59" dur="500"/>
                                        <p:tgtEl>
                                          <p:spTgt spid="35"/>
                                        </p:tgtEl>
                                      </p:cBhvr>
                                    </p:animEffect>
                                    <p:set>
                                      <p:cBhvr>
                                        <p:cTn id="60" dur="1" fill="hold">
                                          <p:stCondLst>
                                            <p:cond delay="499"/>
                                          </p:stCondLst>
                                        </p:cTn>
                                        <p:tgtEl>
                                          <p:spTgt spid="35"/>
                                        </p:tgtEl>
                                        <p:attrNameLst>
                                          <p:attrName>style.visibility</p:attrName>
                                        </p:attrNameLst>
                                      </p:cBhvr>
                                      <p:to>
                                        <p:strVal val="hidden"/>
                                      </p:to>
                                    </p:set>
                                  </p:childTnLst>
                                </p:cTn>
                              </p:par>
                              <p:par>
                                <p:cTn id="61" presetID="10" presetClass="entr" presetSubtype="0"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10" presetClass="exit" presetSubtype="0" fill="hold" nodeType="withEffect">
                                  <p:stCondLst>
                                    <p:cond delay="0"/>
                                  </p:stCondLst>
                                  <p:childTnLst>
                                    <p:animEffect transition="out" filter="fade">
                                      <p:cBhvr>
                                        <p:cTn id="65" dur="500"/>
                                        <p:tgtEl>
                                          <p:spTgt spid="53"/>
                                        </p:tgtEl>
                                      </p:cBhvr>
                                    </p:animEffect>
                                    <p:set>
                                      <p:cBhvr>
                                        <p:cTn id="66" dur="1" fill="hold">
                                          <p:stCondLst>
                                            <p:cond delay="499"/>
                                          </p:stCondLst>
                                        </p:cTn>
                                        <p:tgtEl>
                                          <p:spTgt spid="53"/>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par>
                                <p:cTn id="72" presetID="10" presetClass="entr" presetSubtype="0" fill="hold"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fade">
                                      <p:cBhvr>
                                        <p:cTn id="74" dur="500"/>
                                        <p:tgtEl>
                                          <p:spTgt spid="48"/>
                                        </p:tgtEl>
                                      </p:cBhvr>
                                    </p:animEffect>
                                  </p:childTnLst>
                                </p:cTn>
                              </p:par>
                              <p:par>
                                <p:cTn id="75" presetID="10" presetClass="entr" presetSubtype="0" fill="hold" nodeType="with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500"/>
                                        <p:tgtEl>
                                          <p:spTgt spid="59"/>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500"/>
                                        <p:tgtEl>
                                          <p:spTgt spid="49"/>
                                        </p:tgtEl>
                                      </p:cBhvr>
                                    </p:animEffect>
                                  </p:childTnLst>
                                </p:cTn>
                              </p:par>
                              <p:par>
                                <p:cTn id="83" presetID="10" presetClass="exit" presetSubtype="0" fill="hold" nodeType="withEffect">
                                  <p:stCondLst>
                                    <p:cond delay="0"/>
                                  </p:stCondLst>
                                  <p:childTnLst>
                                    <p:animEffect transition="out" filter="fade">
                                      <p:cBhvr>
                                        <p:cTn id="84" dur="500"/>
                                        <p:tgtEl>
                                          <p:spTgt spid="48"/>
                                        </p:tgtEl>
                                      </p:cBhvr>
                                    </p:animEffect>
                                    <p:set>
                                      <p:cBhvr>
                                        <p:cTn id="85" dur="1" fill="hold">
                                          <p:stCondLst>
                                            <p:cond delay="499"/>
                                          </p:stCondLst>
                                        </p:cTn>
                                        <p:tgtEl>
                                          <p:spTgt spid="48"/>
                                        </p:tgtEl>
                                        <p:attrNameLst>
                                          <p:attrName>style.visibility</p:attrName>
                                        </p:attrNameLst>
                                      </p:cBhvr>
                                      <p:to>
                                        <p:strVal val="hidden"/>
                                      </p:to>
                                    </p:set>
                                  </p:childTnLst>
                                </p:cTn>
                              </p:par>
                              <p:par>
                                <p:cTn id="86" presetID="10" presetClass="entr" presetSubtype="0" fill="hold"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par>
                                <p:cTn id="89" presetID="10" presetClass="exit" presetSubtype="0" fill="hold" nodeType="withEffect">
                                  <p:stCondLst>
                                    <p:cond delay="0"/>
                                  </p:stCondLst>
                                  <p:childTnLst>
                                    <p:animEffect transition="out" filter="fade">
                                      <p:cBhvr>
                                        <p:cTn id="90" dur="500"/>
                                        <p:tgtEl>
                                          <p:spTgt spid="59"/>
                                        </p:tgtEl>
                                      </p:cBhvr>
                                    </p:animEffect>
                                    <p:set>
                                      <p:cBhvr>
                                        <p:cTn id="91" dur="1" fill="hold">
                                          <p:stCondLst>
                                            <p:cond delay="499"/>
                                          </p:stCondLst>
                                        </p:cTn>
                                        <p:tgtEl>
                                          <p:spTgt spid="59"/>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50"/>
                                        </p:tgtEl>
                                        <p:attrNameLst>
                                          <p:attrName>style.visibility</p:attrName>
                                        </p:attrNameLst>
                                      </p:cBhvr>
                                      <p:to>
                                        <p:strVal val="visible"/>
                                      </p:to>
                                    </p:set>
                                    <p:animEffect transition="in" filter="fade">
                                      <p:cBhvr>
                                        <p:cTn id="96" dur="500"/>
                                        <p:tgtEl>
                                          <p:spTgt spid="50"/>
                                        </p:tgtEl>
                                      </p:cBhvr>
                                    </p:animEffect>
                                  </p:childTnLst>
                                </p:cTn>
                              </p:par>
                              <p:par>
                                <p:cTn id="97" presetID="10" presetClass="exit" presetSubtype="0" fill="hold" nodeType="withEffect">
                                  <p:stCondLst>
                                    <p:cond delay="0"/>
                                  </p:stCondLst>
                                  <p:childTnLst>
                                    <p:animEffect transition="out" filter="fade">
                                      <p:cBhvr>
                                        <p:cTn id="98" dur="500"/>
                                        <p:tgtEl>
                                          <p:spTgt spid="49"/>
                                        </p:tgtEl>
                                      </p:cBhvr>
                                    </p:animEffect>
                                    <p:set>
                                      <p:cBhvr>
                                        <p:cTn id="99" dur="1" fill="hold">
                                          <p:stCondLst>
                                            <p:cond delay="499"/>
                                          </p:stCondLst>
                                        </p:cTn>
                                        <p:tgtEl>
                                          <p:spTgt spid="49"/>
                                        </p:tgtEl>
                                        <p:attrNameLst>
                                          <p:attrName>style.visibility</p:attrName>
                                        </p:attrNameLst>
                                      </p:cBhvr>
                                      <p:to>
                                        <p:strVal val="hidden"/>
                                      </p:to>
                                    </p:set>
                                  </p:childTnLst>
                                </p:cTn>
                              </p:par>
                              <p:par>
                                <p:cTn id="100" presetID="10" presetClass="entr" presetSubtype="0" fill="hold" nodeType="withEffect">
                                  <p:stCondLst>
                                    <p:cond delay="0"/>
                                  </p:stCondLst>
                                  <p:childTnLst>
                                    <p:set>
                                      <p:cBhvr>
                                        <p:cTn id="101" dur="1" fill="hold">
                                          <p:stCondLst>
                                            <p:cond delay="0"/>
                                          </p:stCondLst>
                                        </p:cTn>
                                        <p:tgtEl>
                                          <p:spTgt spid="64"/>
                                        </p:tgtEl>
                                        <p:attrNameLst>
                                          <p:attrName>style.visibility</p:attrName>
                                        </p:attrNameLst>
                                      </p:cBhvr>
                                      <p:to>
                                        <p:strVal val="visible"/>
                                      </p:to>
                                    </p:set>
                                    <p:animEffect transition="in" filter="fade">
                                      <p:cBhvr>
                                        <p:cTn id="102" dur="500"/>
                                        <p:tgtEl>
                                          <p:spTgt spid="64"/>
                                        </p:tgtEl>
                                      </p:cBhvr>
                                    </p:animEffect>
                                  </p:childTnLst>
                                </p:cTn>
                              </p:par>
                              <p:par>
                                <p:cTn id="103" presetID="10" presetClass="exit" presetSubtype="0" fill="hold" nodeType="withEffect">
                                  <p:stCondLst>
                                    <p:cond delay="0"/>
                                  </p:stCondLst>
                                  <p:childTnLst>
                                    <p:animEffect transition="out" filter="fade">
                                      <p:cBhvr>
                                        <p:cTn id="104" dur="500"/>
                                        <p:tgtEl>
                                          <p:spTgt spid="61"/>
                                        </p:tgtEl>
                                      </p:cBhvr>
                                    </p:animEffect>
                                    <p:set>
                                      <p:cBhvr>
                                        <p:cTn id="105" dur="1" fill="hold">
                                          <p:stCondLst>
                                            <p:cond delay="499"/>
                                          </p:stCondLst>
                                        </p:cTn>
                                        <p:tgtEl>
                                          <p:spTgt spid="61"/>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5"/>
                                        </p:tgtEl>
                                        <p:attrNameLst>
                                          <p:attrName>style.visibility</p:attrName>
                                        </p:attrNameLst>
                                      </p:cBhvr>
                                      <p:to>
                                        <p:strVal val="visible"/>
                                      </p:to>
                                    </p:set>
                                    <p:animEffect transition="in" filter="fade">
                                      <p:cBhvr>
                                        <p:cTn id="110" dur="500"/>
                                        <p:tgtEl>
                                          <p:spTgt spid="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Effect transition="in" filter="fade">
                                      <p:cBhvr>
                                        <p:cTn id="113" dur="500"/>
                                        <p:tgtEl>
                                          <p:spTgt spid="71"/>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fade">
                                      <p:cBhvr>
                                        <p:cTn id="116" dur="500"/>
                                        <p:tgtEl>
                                          <p:spTgt spid="70"/>
                                        </p:tgtEl>
                                      </p:cBhvr>
                                    </p:animEffect>
                                  </p:childTnLst>
                                </p:cTn>
                              </p:par>
                            </p:childTnLst>
                          </p:cTn>
                        </p:par>
                        <p:par>
                          <p:cTn id="117" fill="hold">
                            <p:stCondLst>
                              <p:cond delay="500"/>
                            </p:stCondLst>
                            <p:childTnLst>
                              <p:par>
                                <p:cTn id="118" presetID="10" presetClass="entr" presetSubtype="0" fill="hold" grpId="0" nodeType="afterEffect">
                                  <p:stCondLst>
                                    <p:cond delay="0"/>
                                  </p:stCondLst>
                                  <p:childTnLst>
                                    <p:set>
                                      <p:cBhvr>
                                        <p:cTn id="119" dur="1" fill="hold">
                                          <p:stCondLst>
                                            <p:cond delay="0"/>
                                          </p:stCondLst>
                                        </p:cTn>
                                        <p:tgtEl>
                                          <p:spTgt spid="3"/>
                                        </p:tgtEl>
                                        <p:attrNameLst>
                                          <p:attrName>style.visibility</p:attrName>
                                        </p:attrNameLst>
                                      </p:cBhvr>
                                      <p:to>
                                        <p:strVal val="visible"/>
                                      </p:to>
                                    </p:set>
                                    <p:animEffect transition="in" filter="fade">
                                      <p:cBhvr>
                                        <p:cTn id="1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70" grpId="0"/>
      <p:bldP spid="71" grpId="0"/>
      <p:bldP spid="43" grpId="0" animBg="1"/>
      <p:bldP spid="16" grpId="0" animBg="1"/>
      <p:bldP spid="7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bwMode="auto">
          <a:xfrm>
            <a:off x="1365970" y="4538669"/>
            <a:ext cx="3609762" cy="746083"/>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3" name="Not Equal 22"/>
          <p:cNvSpPr/>
          <p:nvPr/>
        </p:nvSpPr>
        <p:spPr bwMode="auto">
          <a:xfrm>
            <a:off x="2798692" y="4651914"/>
            <a:ext cx="777169" cy="555121"/>
          </a:xfrm>
          <a:prstGeom prst="mathNotEqual">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0" name="TextBox 69"/>
          <p:cNvSpPr txBox="1"/>
          <p:nvPr/>
        </p:nvSpPr>
        <p:spPr>
          <a:xfrm>
            <a:off x="1454614" y="4694046"/>
            <a:ext cx="1218340" cy="414353"/>
          </a:xfrm>
          <a:prstGeom prst="rect">
            <a:avLst/>
          </a:prstGeom>
          <a:noFill/>
        </p:spPr>
        <p:txBody>
          <a:bodyPr wrap="none" rtlCol="0">
            <a:spAutoFit/>
          </a:bodyPr>
          <a:lstStyle/>
          <a:p>
            <a:pPr algn="r"/>
            <a:r>
              <a:rPr lang="en-US" sz="2040" dirty="0">
                <a:solidFill>
                  <a:prstClr val="black"/>
                </a:solidFill>
                <a:latin typeface="Consolas"/>
              </a:rPr>
              <a:t>b1.type</a:t>
            </a:r>
            <a:endParaRPr lang="en-US" sz="2040" dirty="0">
              <a:solidFill>
                <a:srgbClr val="000000"/>
              </a:solidFill>
            </a:endParaRPr>
          </a:p>
        </p:txBody>
      </p:sp>
      <p:sp>
        <p:nvSpPr>
          <p:cNvPr id="71" name="TextBox 70"/>
          <p:cNvSpPr txBox="1"/>
          <p:nvPr/>
        </p:nvSpPr>
        <p:spPr>
          <a:xfrm>
            <a:off x="3731295" y="4694045"/>
            <a:ext cx="1218339" cy="414353"/>
          </a:xfrm>
          <a:prstGeom prst="rect">
            <a:avLst/>
          </a:prstGeom>
          <a:noFill/>
        </p:spPr>
        <p:txBody>
          <a:bodyPr wrap="none" rtlCol="0">
            <a:spAutoFit/>
          </a:bodyPr>
          <a:lstStyle/>
          <a:p>
            <a:r>
              <a:rPr lang="en-US" sz="2040" dirty="0">
                <a:solidFill>
                  <a:prstClr val="black"/>
                </a:solidFill>
                <a:latin typeface="Consolas"/>
              </a:rPr>
              <a:t>b2.type</a:t>
            </a:r>
            <a:endParaRPr lang="en-US" sz="2040" dirty="0">
              <a:solidFill>
                <a:srgbClr val="000000"/>
              </a:solidFill>
            </a:endParaRPr>
          </a:p>
        </p:txBody>
      </p:sp>
      <p:graphicFrame>
        <p:nvGraphicFramePr>
          <p:cNvPr id="39" name="Table 38"/>
          <p:cNvGraphicFramePr>
            <a:graphicFrameLocks noGrp="1"/>
          </p:cNvGraphicFramePr>
          <p:nvPr>
            <p:extLst/>
          </p:nvPr>
        </p:nvGraphicFramePr>
        <p:xfrm>
          <a:off x="9456679" y="5144861"/>
          <a:ext cx="1450245" cy="1616512"/>
        </p:xfrm>
        <a:graphic>
          <a:graphicData uri="http://schemas.openxmlformats.org/drawingml/2006/table">
            <a:tbl>
              <a:tblPr>
                <a:tableStyleId>{BC89EF96-8CEA-46FF-86C4-4CE0E7609802}</a:tableStyleId>
              </a:tblPr>
              <a:tblGrid>
                <a:gridCol w="1450245"/>
              </a:tblGrid>
              <a:tr h="404128">
                <a:tc>
                  <a:txBody>
                    <a:bodyPr/>
                    <a:lstStyle/>
                    <a:p>
                      <a:pPr algn="ctr"/>
                      <a:r>
                        <a:rPr lang="en-US" sz="2000" dirty="0" smtClean="0">
                          <a:solidFill>
                            <a:schemeClr val="tx1"/>
                          </a:solidFill>
                          <a:latin typeface="Consolas" pitchFamily="49" charset="0"/>
                          <a:cs typeface="Consolas" pitchFamily="49" charset="0"/>
                        </a:rPr>
                        <a:t>Bubble</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“x”</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“y”</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“c”</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44" name="Down Arrow 43"/>
          <p:cNvSpPr/>
          <p:nvPr/>
        </p:nvSpPr>
        <p:spPr bwMode="auto">
          <a:xfrm>
            <a:off x="9715500" y="4744376"/>
            <a:ext cx="932603" cy="322768"/>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latin typeface="Consolas" pitchFamily="49" charset="0"/>
                <a:cs typeface="Consolas" pitchFamily="49" charset="0"/>
              </a:rPr>
              <a:t>c</a:t>
            </a:r>
          </a:p>
        </p:txBody>
      </p:sp>
      <p:graphicFrame>
        <p:nvGraphicFramePr>
          <p:cNvPr id="42" name="Table 41"/>
          <p:cNvGraphicFramePr>
            <a:graphicFrameLocks noGrp="1"/>
          </p:cNvGraphicFramePr>
          <p:nvPr>
            <p:extLst/>
          </p:nvPr>
        </p:nvGraphicFramePr>
        <p:xfrm>
          <a:off x="9456679" y="3466175"/>
          <a:ext cx="1450244" cy="1212384"/>
        </p:xfrm>
        <a:graphic>
          <a:graphicData uri="http://schemas.openxmlformats.org/drawingml/2006/table">
            <a:tbl>
              <a:tblPr>
                <a:tableStyleId>{5DA37D80-6434-44D0-A028-1B22A696006F}</a:tableStyleId>
              </a:tblPr>
              <a:tblGrid>
                <a:gridCol w="1450244"/>
              </a:tblGrid>
              <a:tr h="404128">
                <a:tc>
                  <a:txBody>
                    <a:bodyPr/>
                    <a:lstStyle/>
                    <a:p>
                      <a:pPr algn="ctr"/>
                      <a:r>
                        <a:rPr lang="en-US" sz="2000" dirty="0" smtClean="0">
                          <a:solidFill>
                            <a:schemeClr val="tx1"/>
                          </a:solidFill>
                          <a:latin typeface="Consolas" pitchFamily="49" charset="0"/>
                          <a:cs typeface="Consolas" pitchFamily="49" charset="0"/>
                        </a:rPr>
                        <a:t>Bubble</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“x”</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“y”</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43" name="Down Arrow 42"/>
          <p:cNvSpPr/>
          <p:nvPr/>
        </p:nvSpPr>
        <p:spPr bwMode="auto">
          <a:xfrm>
            <a:off x="9715500" y="3067512"/>
            <a:ext cx="932603" cy="322768"/>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latin typeface="Consolas" pitchFamily="49" charset="0"/>
                <a:cs typeface="Consolas" pitchFamily="49" charset="0"/>
              </a:rPr>
              <a:t>y</a:t>
            </a:r>
          </a:p>
        </p:txBody>
      </p:sp>
      <p:graphicFrame>
        <p:nvGraphicFramePr>
          <p:cNvPr id="41" name="Table 40"/>
          <p:cNvGraphicFramePr>
            <a:graphicFrameLocks noGrp="1"/>
          </p:cNvGraphicFramePr>
          <p:nvPr>
            <p:extLst/>
          </p:nvPr>
        </p:nvGraphicFramePr>
        <p:xfrm>
          <a:off x="9431010" y="2191617"/>
          <a:ext cx="1450244" cy="808256"/>
        </p:xfrm>
        <a:graphic>
          <a:graphicData uri="http://schemas.openxmlformats.org/drawingml/2006/table">
            <a:tbl>
              <a:tblPr>
                <a:tableStyleId>{5DA37D80-6434-44D0-A028-1B22A696006F}</a:tableStyleId>
              </a:tblPr>
              <a:tblGrid>
                <a:gridCol w="1450244"/>
              </a:tblGrid>
              <a:tr h="404128">
                <a:tc>
                  <a:txBody>
                    <a:bodyPr/>
                    <a:lstStyle/>
                    <a:p>
                      <a:pPr marL="0" marR="0" indent="0" algn="ctr" defTabSz="1218987"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latin typeface="Consolas" pitchFamily="49" charset="0"/>
                          <a:cs typeface="Consolas" pitchFamily="49" charset="0"/>
                        </a:rPr>
                        <a:t>Bubble</a:t>
                      </a: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“x”</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16" name="Down Arrow 15"/>
          <p:cNvSpPr/>
          <p:nvPr/>
        </p:nvSpPr>
        <p:spPr bwMode="auto">
          <a:xfrm>
            <a:off x="9715500" y="1791132"/>
            <a:ext cx="932603" cy="322768"/>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FFFFFF"/>
                    </a:gs>
                    <a:gs pos="100000">
                      <a:srgbClr val="FFFFFF"/>
                    </a:gs>
                  </a:gsLst>
                  <a:lin ang="5400000" scaled="0"/>
                </a:gradFill>
                <a:latin typeface="Consolas" pitchFamily="49" charset="0"/>
                <a:cs typeface="Consolas" pitchFamily="49" charset="0"/>
              </a:rPr>
              <a:t>x</a:t>
            </a:r>
          </a:p>
        </p:txBody>
      </p:sp>
      <p:graphicFrame>
        <p:nvGraphicFramePr>
          <p:cNvPr id="32" name="Table 31"/>
          <p:cNvGraphicFramePr>
            <a:graphicFrameLocks noGrp="1"/>
          </p:cNvGraphicFramePr>
          <p:nvPr>
            <p:extLst/>
          </p:nvPr>
        </p:nvGraphicFramePr>
        <p:xfrm>
          <a:off x="9431010" y="1259014"/>
          <a:ext cx="1450244" cy="466302"/>
        </p:xfrm>
        <a:graphic>
          <a:graphicData uri="http://schemas.openxmlformats.org/drawingml/2006/table">
            <a:tbl>
              <a:tblPr>
                <a:tableStyleId>{5DA37D80-6434-44D0-A028-1B22A696006F}</a:tableStyleId>
              </a:tblPr>
              <a:tblGrid>
                <a:gridCol w="1450244"/>
              </a:tblGrid>
              <a:tr h="466302">
                <a:tc>
                  <a:txBody>
                    <a:bodyPr/>
                    <a:lstStyle/>
                    <a:p>
                      <a:pPr algn="ctr"/>
                      <a:r>
                        <a:rPr lang="en-US" sz="2000" dirty="0" smtClean="0">
                          <a:solidFill>
                            <a:schemeClr val="tx1"/>
                          </a:solidFill>
                          <a:latin typeface="Consolas" pitchFamily="49" charset="0"/>
                          <a:cs typeface="Consolas" pitchFamily="49" charset="0"/>
                        </a:rPr>
                        <a:t>Bubble</a:t>
                      </a:r>
                      <a:endParaRPr lang="en-US" sz="2000" dirty="0">
                        <a:solidFill>
                          <a:schemeClr val="tx1"/>
                        </a:solidFill>
                        <a:latin typeface="Consolas" pitchFamily="49" charset="0"/>
                        <a:cs typeface="Consolas" pitchFamily="49" charset="0"/>
                      </a:endParaRPr>
                    </a:p>
                  </a:txBody>
                  <a:tcPr marL="93260" marR="93260" marT="46630" marB="46630" anchor="ctr">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47" name="Table 46"/>
          <p:cNvGraphicFramePr>
            <a:graphicFrameLocks noGrp="1"/>
          </p:cNvGraphicFramePr>
          <p:nvPr>
            <p:extLst/>
          </p:nvPr>
        </p:nvGraphicFramePr>
        <p:xfrm>
          <a:off x="7228557" y="4138184"/>
          <a:ext cx="971462" cy="1616512"/>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10</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11</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“red”</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67" name="Straight Arrow Connector 66"/>
          <p:cNvCxnSpPr>
            <a:endCxn id="39" idx="1"/>
          </p:cNvCxnSpPr>
          <p:nvPr/>
        </p:nvCxnSpPr>
        <p:spPr>
          <a:xfrm>
            <a:off x="7704532" y="4357613"/>
            <a:ext cx="1752147" cy="1595504"/>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graphicFrame>
        <p:nvGraphicFramePr>
          <p:cNvPr id="50" name="Table 49"/>
          <p:cNvGraphicFramePr>
            <a:graphicFrameLocks noGrp="1"/>
          </p:cNvGraphicFramePr>
          <p:nvPr>
            <p:extLst/>
          </p:nvPr>
        </p:nvGraphicFramePr>
        <p:xfrm>
          <a:off x="7228557" y="4138184"/>
          <a:ext cx="971462" cy="1212384"/>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10</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11</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64" name="Straight Arrow Connector 63"/>
          <p:cNvCxnSpPr>
            <a:endCxn id="42" idx="1"/>
          </p:cNvCxnSpPr>
          <p:nvPr/>
        </p:nvCxnSpPr>
        <p:spPr>
          <a:xfrm flipV="1">
            <a:off x="7704531" y="4072368"/>
            <a:ext cx="1752148" cy="263996"/>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7219578" y="3697353"/>
            <a:ext cx="969907" cy="414353"/>
          </a:xfrm>
          <a:prstGeom prst="rect">
            <a:avLst/>
          </a:prstGeom>
          <a:noFill/>
          <a:ln>
            <a:noFill/>
          </a:ln>
        </p:spPr>
        <p:txBody>
          <a:bodyPr wrap="square" rtlCol="0">
            <a:spAutoFit/>
          </a:bodyPr>
          <a:lstStyle/>
          <a:p>
            <a:pPr algn="ctr"/>
            <a:r>
              <a:rPr lang="en-US" sz="2040" dirty="0">
                <a:solidFill>
                  <a:srgbClr val="000000"/>
                </a:solidFill>
                <a:latin typeface="Consolas" pitchFamily="49" charset="0"/>
                <a:cs typeface="Consolas" pitchFamily="49" charset="0"/>
              </a:rPr>
              <a:t>b2</a:t>
            </a:r>
          </a:p>
        </p:txBody>
      </p:sp>
      <p:graphicFrame>
        <p:nvGraphicFramePr>
          <p:cNvPr id="36" name="Table 35"/>
          <p:cNvGraphicFramePr>
            <a:graphicFrameLocks noGrp="1"/>
          </p:cNvGraphicFramePr>
          <p:nvPr>
            <p:extLst/>
          </p:nvPr>
        </p:nvGraphicFramePr>
        <p:xfrm>
          <a:off x="7218801" y="2257282"/>
          <a:ext cx="971462" cy="1212384"/>
        </p:xfrm>
        <a:graphic>
          <a:graphicData uri="http://schemas.openxmlformats.org/drawingml/2006/table">
            <a:tbl>
              <a:tblPr>
                <a:tableStyleId>{5DA37D80-6434-44D0-A028-1B22A696006F}</a:tableStyleId>
              </a:tblPr>
              <a:tblGrid>
                <a:gridCol w="971462"/>
              </a:tblGrid>
              <a:tr h="404128">
                <a:tc>
                  <a:txBody>
                    <a:bodyPr/>
                    <a:lstStyle/>
                    <a:p>
                      <a:pPr algn="ct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0</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latin typeface="Consolas" pitchFamily="49" charset="0"/>
                          <a:cs typeface="Consolas" pitchFamily="49" charset="0"/>
                        </a:rPr>
                        <a:t>1</a:t>
                      </a:r>
                      <a:endParaRPr lang="en-US" sz="2000" dirty="0">
                        <a:solidFill>
                          <a:schemeClr val="tx1"/>
                        </a:solidFill>
                        <a:latin typeface="Consolas" pitchFamily="49" charset="0"/>
                        <a:cs typeface="Consolas" pitchFamily="49" charset="0"/>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cxnSp>
        <p:nvCxnSpPr>
          <p:cNvPr id="56" name="Straight Arrow Connector 55"/>
          <p:cNvCxnSpPr>
            <a:endCxn id="42" idx="1"/>
          </p:cNvCxnSpPr>
          <p:nvPr/>
        </p:nvCxnSpPr>
        <p:spPr>
          <a:xfrm>
            <a:off x="7704532" y="2424768"/>
            <a:ext cx="1752147" cy="1647599"/>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219578" y="1832146"/>
            <a:ext cx="969907" cy="414353"/>
          </a:xfrm>
          <a:prstGeom prst="rect">
            <a:avLst/>
          </a:prstGeom>
          <a:noFill/>
          <a:ln>
            <a:noFill/>
          </a:ln>
        </p:spPr>
        <p:txBody>
          <a:bodyPr wrap="square" rtlCol="0">
            <a:spAutoFit/>
          </a:bodyPr>
          <a:lstStyle/>
          <a:p>
            <a:pPr algn="ctr"/>
            <a:r>
              <a:rPr lang="en-US" sz="2040" dirty="0">
                <a:solidFill>
                  <a:srgbClr val="000000"/>
                </a:solidFill>
                <a:latin typeface="Consolas" pitchFamily="49" charset="0"/>
                <a:cs typeface="Consolas" pitchFamily="49" charset="0"/>
              </a:rPr>
              <a:t>b1</a:t>
            </a:r>
          </a:p>
        </p:txBody>
      </p:sp>
      <p:sp>
        <p:nvSpPr>
          <p:cNvPr id="6" name="TextBox 5"/>
          <p:cNvSpPr txBox="1"/>
          <p:nvPr/>
        </p:nvSpPr>
        <p:spPr>
          <a:xfrm>
            <a:off x="1166636" y="1438917"/>
            <a:ext cx="4585300" cy="2369213"/>
          </a:xfrm>
          <a:prstGeom prst="rect">
            <a:avLst/>
          </a:prstGeom>
        </p:spPr>
        <p:style>
          <a:lnRef idx="2">
            <a:schemeClr val="accent1"/>
          </a:lnRef>
          <a:fillRef idx="1">
            <a:schemeClr val="lt1"/>
          </a:fillRef>
          <a:effectRef idx="0">
            <a:schemeClr val="accent1"/>
          </a:effectRef>
          <a:fontRef idx="minor">
            <a:schemeClr val="dk1"/>
          </a:fontRef>
        </p:style>
        <p:txBody>
          <a:bodyPr wrap="square" lIns="186521" rtlCol="0">
            <a:no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x;</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y;</a:t>
            </a:r>
          </a:p>
          <a:p>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b1 = </a:t>
            </a:r>
            <a:r>
              <a:rPr lang="en-US" sz="2040" dirty="0">
                <a:solidFill>
                  <a:srgbClr val="0000FF"/>
                </a:solidFill>
                <a:latin typeface="Consolas"/>
              </a:rPr>
              <a:t>new</a:t>
            </a:r>
            <a:r>
              <a:rPr lang="en-US" sz="2040" dirty="0">
                <a:solidFill>
                  <a:prstClr val="black"/>
                </a:solidFill>
                <a:latin typeface="Consolas"/>
              </a:rPr>
              <a:t> Bubble(0, 1);</a:t>
            </a:r>
          </a:p>
          <a:p>
            <a:r>
              <a:rPr lang="en-US" sz="2040" dirty="0">
                <a:solidFill>
                  <a:srgbClr val="0000FF"/>
                </a:solidFill>
                <a:latin typeface="Consolas"/>
              </a:rPr>
              <a:t>var</a:t>
            </a:r>
            <a:r>
              <a:rPr lang="en-US" sz="2040" dirty="0">
                <a:solidFill>
                  <a:prstClr val="black"/>
                </a:solidFill>
                <a:latin typeface="Consolas"/>
              </a:rPr>
              <a:t> b2 = </a:t>
            </a:r>
            <a:r>
              <a:rPr lang="en-US" sz="2040" dirty="0">
                <a:solidFill>
                  <a:srgbClr val="0000FF"/>
                </a:solidFill>
                <a:latin typeface="Consolas"/>
              </a:rPr>
              <a:t>new</a:t>
            </a:r>
            <a:r>
              <a:rPr lang="en-US" sz="2040" dirty="0">
                <a:solidFill>
                  <a:prstClr val="black"/>
                </a:solidFill>
                <a:latin typeface="Consolas"/>
              </a:rPr>
              <a:t> Bubble(10, 11);</a:t>
            </a:r>
          </a:p>
          <a:p>
            <a:r>
              <a:rPr lang="en-US" sz="2040" dirty="0">
                <a:solidFill>
                  <a:prstClr val="black"/>
                </a:solidFill>
                <a:latin typeface="Consolas"/>
              </a:rPr>
              <a:t>b2.c = </a:t>
            </a:r>
            <a:r>
              <a:rPr lang="en-US" sz="2040" dirty="0">
                <a:solidFill>
                  <a:srgbClr val="800000"/>
                </a:solidFill>
                <a:latin typeface="Consolas"/>
              </a:rPr>
              <a:t>"red"</a:t>
            </a:r>
            <a:r>
              <a:rPr lang="en-US" sz="2040" dirty="0">
                <a:solidFill>
                  <a:prstClr val="black"/>
                </a:solidFill>
                <a:latin typeface="Consolas"/>
              </a:rPr>
              <a:t>;</a:t>
            </a:r>
          </a:p>
        </p:txBody>
      </p:sp>
      <p:sp>
        <p:nvSpPr>
          <p:cNvPr id="30" name="b2.c = &quot;red&quot; highlight"/>
          <p:cNvSpPr/>
          <p:nvPr/>
        </p:nvSpPr>
        <p:spPr bwMode="auto">
          <a:xfrm>
            <a:off x="1249064" y="3341828"/>
            <a:ext cx="2171363" cy="388585"/>
          </a:xfrm>
          <a:prstGeom prst="rect">
            <a:avLst/>
          </a:prstGeom>
          <a:noFill/>
          <a:ln w="19050">
            <a:solidFill>
              <a:schemeClr val="accent3"/>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2" name="Title 1"/>
          <p:cNvSpPr>
            <a:spLocks noGrp="1"/>
          </p:cNvSpPr>
          <p:nvPr>
            <p:ph type="title"/>
          </p:nvPr>
        </p:nvSpPr>
        <p:spPr/>
        <p:txBody>
          <a:bodyPr/>
          <a:lstStyle/>
          <a:p>
            <a:r>
              <a:rPr lang="en-US" dirty="0" smtClean="0"/>
              <a:t>Internal fast </a:t>
            </a:r>
            <a:r>
              <a:rPr lang="en-US" dirty="0"/>
              <a:t>t</a:t>
            </a:r>
            <a:r>
              <a:rPr lang="en-US" dirty="0" smtClean="0"/>
              <a:t>ype </a:t>
            </a:r>
            <a:r>
              <a:rPr lang="en-US" dirty="0"/>
              <a:t>s</a:t>
            </a:r>
            <a:r>
              <a:rPr lang="en-US" dirty="0" smtClean="0"/>
              <a:t>ystem</a:t>
            </a:r>
            <a:endParaRPr lang="en-US" sz="2856" i="1" dirty="0">
              <a:solidFill>
                <a:schemeClr val="accent2"/>
              </a:solidFill>
            </a:endParaRPr>
          </a:p>
        </p:txBody>
      </p:sp>
    </p:spTree>
    <p:custDataLst>
      <p:tags r:id="rId1"/>
    </p:custDataLst>
    <p:extLst>
      <p:ext uri="{BB962C8B-B14F-4D97-AF65-F5344CB8AC3E}">
        <p14:creationId xmlns:p14="http://schemas.microsoft.com/office/powerpoint/2010/main" val="6145381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 calcmode="lin" valueType="num">
                                      <p:cBhvr>
                                        <p:cTn id="42"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43"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44" dur="500"/>
                                        <p:tgtEl>
                                          <p:spTgt spid="6">
                                            <p:txEl>
                                              <p:pRg st="6" end="6"/>
                                            </p:txEl>
                                          </p:spTgt>
                                        </p:tgtEl>
                                      </p:cBhvr>
                                    </p:animEffect>
                                  </p:childTnLst>
                                </p:cTn>
                              </p:par>
                            </p:childTnLst>
                          </p:cTn>
                        </p:par>
                        <p:par>
                          <p:cTn id="45" fill="hold">
                            <p:stCondLst>
                              <p:cond delay="500"/>
                            </p:stCondLst>
                            <p:childTnLst>
                              <p:par>
                                <p:cTn id="46" presetID="10"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childTnLst>
                                </p:cTn>
                              </p:par>
                              <p:par>
                                <p:cTn id="63" presetID="10" presetClass="exit" presetSubtype="0" fill="hold" nodeType="withEffect">
                                  <p:stCondLst>
                                    <p:cond delay="0"/>
                                  </p:stCondLst>
                                  <p:childTnLst>
                                    <p:animEffect transition="out" filter="fade">
                                      <p:cBhvr>
                                        <p:cTn id="64" dur="500"/>
                                        <p:tgtEl>
                                          <p:spTgt spid="50"/>
                                        </p:tgtEl>
                                      </p:cBhvr>
                                    </p:animEffect>
                                    <p:set>
                                      <p:cBhvr>
                                        <p:cTn id="65" dur="1" fill="hold">
                                          <p:stCondLst>
                                            <p:cond delay="499"/>
                                          </p:stCondLst>
                                        </p:cTn>
                                        <p:tgtEl>
                                          <p:spTgt spid="50"/>
                                        </p:tgtEl>
                                        <p:attrNameLst>
                                          <p:attrName>style.visibility</p:attrName>
                                        </p:attrNameLst>
                                      </p:cBhvr>
                                      <p:to>
                                        <p:strVal val="hidden"/>
                                      </p:to>
                                    </p:set>
                                  </p:childTnLst>
                                </p:cTn>
                              </p:par>
                              <p:par>
                                <p:cTn id="66" presetID="10" presetClass="entr" presetSubtype="0" fill="hold"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500"/>
                                        <p:tgtEl>
                                          <p:spTgt spid="67"/>
                                        </p:tgtEl>
                                      </p:cBhvr>
                                    </p:animEffect>
                                  </p:childTnLst>
                                </p:cTn>
                              </p:par>
                              <p:par>
                                <p:cTn id="69" presetID="10" presetClass="exit" presetSubtype="0" fill="hold" nodeType="withEffect">
                                  <p:stCondLst>
                                    <p:cond delay="0"/>
                                  </p:stCondLst>
                                  <p:childTnLst>
                                    <p:animEffect transition="out" filter="fade">
                                      <p:cBhvr>
                                        <p:cTn id="70" dur="500"/>
                                        <p:tgtEl>
                                          <p:spTgt spid="64"/>
                                        </p:tgtEl>
                                      </p:cBhvr>
                                    </p:animEffect>
                                    <p:set>
                                      <p:cBhvr>
                                        <p:cTn id="71" dur="1" fill="hold">
                                          <p:stCondLst>
                                            <p:cond delay="499"/>
                                          </p:stCondLst>
                                        </p:cTn>
                                        <p:tgtEl>
                                          <p:spTgt spid="64"/>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71"/>
                                        </p:tgtEl>
                                        <p:attrNameLst>
                                          <p:attrName>style.visibility</p:attrName>
                                        </p:attrNameLst>
                                      </p:cBhvr>
                                      <p:to>
                                        <p:strVal val="visible"/>
                                      </p:to>
                                    </p:set>
                                    <p:animEffect transition="in" filter="fade">
                                      <p:cBhvr>
                                        <p:cTn id="76" dur="500"/>
                                        <p:tgtEl>
                                          <p:spTgt spid="7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500"/>
                                        <p:tgtEl>
                                          <p:spTgt spid="7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500"/>
                                        <p:tgtEl>
                                          <p:spTgt spid="24"/>
                                        </p:tgtEl>
                                      </p:cBhvr>
                                    </p:animEffect>
                                  </p:childTnLst>
                                </p:cTn>
                              </p:par>
                            </p:childTnLst>
                          </p:cTn>
                        </p:par>
                        <p:par>
                          <p:cTn id="83" fill="hold">
                            <p:stCondLst>
                              <p:cond delay="500"/>
                            </p:stCondLst>
                            <p:childTnLst>
                              <p:par>
                                <p:cTn id="84" presetID="10" presetClass="entr" presetSubtype="0"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70" grpId="0"/>
      <p:bldP spid="71" grpId="0"/>
      <p:bldP spid="44" grpId="0" animBg="1"/>
      <p:bldP spid="43" grpId="0" animBg="1"/>
      <p:bldP spid="16" grpId="0" animBg="1"/>
      <p:bldP spid="72" grpId="0"/>
      <p:bldP spid="14" grpId="0"/>
      <p:bldP spid="3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1158305"/>
          </a:xfrm>
        </p:spPr>
        <p:txBody>
          <a:bodyPr/>
          <a:lstStyle/>
          <a:p>
            <a:r>
              <a:rPr lang="en-US" u="sng" dirty="0" smtClean="0"/>
              <a:t>Do</a:t>
            </a:r>
            <a:r>
              <a:rPr lang="en-US" dirty="0" smtClean="0"/>
              <a:t> add </a:t>
            </a:r>
            <a:r>
              <a:rPr lang="en-US" dirty="0"/>
              <a:t>a</a:t>
            </a:r>
            <a:r>
              <a:rPr lang="en-US" dirty="0" smtClean="0"/>
              <a:t>ll </a:t>
            </a:r>
            <a:r>
              <a:rPr lang="en-US" dirty="0"/>
              <a:t>p</a:t>
            </a:r>
            <a:r>
              <a:rPr lang="en-US" dirty="0" smtClean="0"/>
              <a:t>roperties </a:t>
            </a:r>
            <a:r>
              <a:rPr lang="en-US" dirty="0"/>
              <a:t>in c</a:t>
            </a:r>
            <a:r>
              <a:rPr lang="en-US" dirty="0" smtClean="0"/>
              <a:t>onstructor</a:t>
            </a:r>
            <a:br>
              <a:rPr lang="en-US" dirty="0" smtClean="0"/>
            </a:br>
            <a:r>
              <a:rPr lang="en-US" sz="2856" dirty="0">
                <a:solidFill>
                  <a:schemeClr val="tx2"/>
                </a:solidFill>
              </a:rPr>
              <a:t>Avoid </a:t>
            </a:r>
            <a:r>
              <a:rPr lang="en-US" sz="2856" dirty="0" smtClean="0">
                <a:solidFill>
                  <a:schemeClr val="tx2"/>
                </a:solidFill>
              </a:rPr>
              <a:t>slow </a:t>
            </a:r>
            <a:r>
              <a:rPr lang="en-US" sz="2856" dirty="0">
                <a:solidFill>
                  <a:schemeClr val="tx2"/>
                </a:solidFill>
              </a:rPr>
              <a:t>p</a:t>
            </a:r>
            <a:r>
              <a:rPr lang="en-US" sz="2856" dirty="0" smtClean="0">
                <a:solidFill>
                  <a:schemeClr val="tx2"/>
                </a:solidFill>
              </a:rPr>
              <a:t>roperty </a:t>
            </a:r>
            <a:r>
              <a:rPr lang="en-US" sz="2856" dirty="0">
                <a:solidFill>
                  <a:schemeClr val="tx2"/>
                </a:solidFill>
              </a:rPr>
              <a:t>b</a:t>
            </a:r>
            <a:r>
              <a:rPr lang="en-US" sz="2856" dirty="0" smtClean="0">
                <a:solidFill>
                  <a:schemeClr val="tx2"/>
                </a:solidFill>
              </a:rPr>
              <a:t>ags</a:t>
            </a:r>
            <a:endParaRPr lang="en-US" sz="2856" dirty="0">
              <a:solidFill>
                <a:schemeClr val="tx2"/>
              </a:solidFill>
            </a:endParaRPr>
          </a:p>
        </p:txBody>
      </p:sp>
      <p:sp>
        <p:nvSpPr>
          <p:cNvPr id="2" name="Rectangle 1"/>
          <p:cNvSpPr/>
          <p:nvPr/>
        </p:nvSpPr>
        <p:spPr>
          <a:xfrm>
            <a:off x="3342710" y="1865206"/>
            <a:ext cx="4429866" cy="3341829"/>
          </a:xfrm>
          <a:prstGeom prst="rect">
            <a:avLst/>
          </a:prstGeom>
        </p:spPr>
        <p:style>
          <a:lnRef idx="2">
            <a:schemeClr val="accent1"/>
          </a:lnRef>
          <a:fillRef idx="1">
            <a:schemeClr val="lt1"/>
          </a:fillRef>
          <a:effectRef idx="0">
            <a:schemeClr val="accent1"/>
          </a:effectRef>
          <a:fontRef idx="minor">
            <a:schemeClr val="dk1"/>
          </a:fontRef>
        </p:style>
        <p:txBody>
          <a:bodyPr wrap="square" lIns="186521">
            <a:noAutofit/>
          </a:bodyPr>
          <a:lstStyle/>
          <a:p>
            <a:r>
              <a:rPr lang="en-US" sz="2040" dirty="0">
                <a:solidFill>
                  <a:srgbClr val="0000FF"/>
                </a:solidFill>
                <a:latin typeface="Consolas"/>
              </a:rPr>
              <a:t>function</a:t>
            </a:r>
            <a:r>
              <a:rPr lang="en-US" sz="2040" dirty="0">
                <a:solidFill>
                  <a:prstClr val="black"/>
                </a:solidFill>
                <a:latin typeface="Consolas"/>
              </a:rPr>
              <a:t> Point()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a:p>
            <a:endParaRPr lang="en-US"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p1 = </a:t>
            </a:r>
            <a:r>
              <a:rPr lang="en-US" sz="2040" dirty="0">
                <a:solidFill>
                  <a:srgbClr val="0000FF"/>
                </a:solidFill>
                <a:latin typeface="Consolas"/>
              </a:rPr>
              <a:t>new</a:t>
            </a:r>
            <a:r>
              <a:rPr lang="en-US" sz="2040" dirty="0">
                <a:solidFill>
                  <a:prstClr val="black"/>
                </a:solidFill>
                <a:latin typeface="Consolas"/>
              </a:rPr>
              <a:t> Point();</a:t>
            </a:r>
          </a:p>
          <a:p>
            <a:r>
              <a:rPr lang="en-US" sz="2040" dirty="0">
                <a:solidFill>
                  <a:prstClr val="black"/>
                </a:solidFill>
                <a:latin typeface="Consolas"/>
              </a:rPr>
              <a:t>p1.prop01 = 1;</a:t>
            </a:r>
          </a:p>
          <a:p>
            <a:r>
              <a:rPr lang="en-US" sz="2040" dirty="0">
                <a:solidFill>
                  <a:prstClr val="black"/>
                </a:solidFill>
                <a:latin typeface="Consolas"/>
              </a:rPr>
              <a:t>...</a:t>
            </a:r>
          </a:p>
          <a:p>
            <a:r>
              <a:rPr lang="en-US" sz="2040" dirty="0">
                <a:solidFill>
                  <a:prstClr val="black"/>
                </a:solidFill>
                <a:latin typeface="Consolas"/>
              </a:rPr>
              <a:t>p1.prop99 = 99;</a:t>
            </a:r>
          </a:p>
        </p:txBody>
      </p:sp>
      <p:sp>
        <p:nvSpPr>
          <p:cNvPr id="7" name="Rectangle 6"/>
          <p:cNvSpPr/>
          <p:nvPr/>
        </p:nvSpPr>
        <p:spPr bwMode="auto">
          <a:xfrm>
            <a:off x="3422046" y="4118998"/>
            <a:ext cx="3806511" cy="932603"/>
          </a:xfrm>
          <a:prstGeom prst="rect">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5" name="Rectangular Callout 4"/>
          <p:cNvSpPr/>
          <p:nvPr/>
        </p:nvSpPr>
        <p:spPr bwMode="auto">
          <a:xfrm>
            <a:off x="8472028" y="1865207"/>
            <a:ext cx="3341829" cy="777168"/>
          </a:xfrm>
          <a:prstGeom prst="wedgeRectCallout">
            <a:avLst>
              <a:gd name="adj1" fmla="val -105051"/>
              <a:gd name="adj2" fmla="val 21995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fast-type({</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6" name="Rectangular Callout 5"/>
          <p:cNvSpPr/>
          <p:nvPr/>
        </p:nvSpPr>
        <p:spPr bwMode="auto">
          <a:xfrm>
            <a:off x="8472028" y="4585299"/>
            <a:ext cx="3341829" cy="1010320"/>
          </a:xfrm>
          <a:prstGeom prst="wedgeRectCallout">
            <a:avLst>
              <a:gd name="adj1" fmla="val -82580"/>
              <a:gd name="adj2" fmla="val -5085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too many properties?</a:t>
            </a:r>
          </a:p>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slow-property-bag</a:t>
            </a:r>
          </a:p>
        </p:txBody>
      </p:sp>
    </p:spTree>
    <p:extLst>
      <p:ext uri="{BB962C8B-B14F-4D97-AF65-F5344CB8AC3E}">
        <p14:creationId xmlns:p14="http://schemas.microsoft.com/office/powerpoint/2010/main" val="280888970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Reach of </a:t>
            </a:r>
            <a:r>
              <a:rPr lang="pl-PL" dirty="0" smtClean="0"/>
              <a:t>JavaScript</a:t>
            </a:r>
            <a:r>
              <a:rPr lang="en-US" dirty="0" smtClean="0"/>
              <a:t> is expanding</a:t>
            </a:r>
            <a:endParaRPr lang="en-US" dirty="0"/>
          </a:p>
        </p:txBody>
      </p:sp>
      <p:sp>
        <p:nvSpPr>
          <p:cNvPr id="11" name="Left-Right Arrow 10"/>
          <p:cNvSpPr/>
          <p:nvPr/>
        </p:nvSpPr>
        <p:spPr>
          <a:xfrm>
            <a:off x="1451240" y="3236011"/>
            <a:ext cx="9326033" cy="2020641"/>
          </a:xfrm>
          <a:prstGeom prst="leftRightArrow">
            <a:avLst/>
          </a:prstGeom>
          <a:gradFill rotWithShape="1">
            <a:gsLst>
              <a:gs pos="0">
                <a:srgbClr val="629DD1">
                  <a:shade val="51000"/>
                  <a:satMod val="130000"/>
                </a:srgbClr>
              </a:gs>
              <a:gs pos="80000">
                <a:srgbClr val="629DD1">
                  <a:shade val="93000"/>
                  <a:satMod val="130000"/>
                </a:srgbClr>
              </a:gs>
              <a:gs pos="100000">
                <a:srgbClr val="629DD1">
                  <a:shade val="94000"/>
                  <a:satMod val="135000"/>
                </a:srgbClr>
              </a:gs>
            </a:gsLst>
            <a:lin ang="16200000" scaled="0"/>
          </a:gradFill>
          <a:ln w="9525" cap="flat" cmpd="sng" algn="ctr">
            <a:solidFill>
              <a:srgbClr val="629DD1">
                <a:shade val="95000"/>
                <a:satMod val="105000"/>
              </a:srgbClr>
            </a:solidFill>
            <a:prstDash val="solid"/>
          </a:ln>
          <a:effectLst>
            <a:outerShdw blurRad="40000" dist="23000" dir="5400000" rotWithShape="0">
              <a:srgbClr val="000000">
                <a:alpha val="35000"/>
              </a:srgbClr>
            </a:outerShdw>
          </a:effectLst>
        </p:spPr>
        <p:txBody>
          <a:bodyPr anchor="ctr"/>
          <a:lstStyle/>
          <a:p>
            <a:pPr algn="ctr" defTabSz="932597">
              <a:defRPr/>
            </a:pPr>
            <a:endParaRPr lang="en-US" sz="1836" kern="0">
              <a:solidFill>
                <a:prstClr val="white"/>
              </a:solidFill>
            </a:endParaRPr>
          </a:p>
        </p:txBody>
      </p:sp>
      <p:pic>
        <p:nvPicPr>
          <p:cNvPr id="12" name="Content Placeholder 10"/>
          <p:cNvPicPr>
            <a:picLocks noChangeAspect="1"/>
          </p:cNvPicPr>
          <p:nvPr/>
        </p:nvPicPr>
        <p:blipFill rotWithShape="1">
          <a:blip r:embed="rId3" cstate="print">
            <a:extLst>
              <a:ext uri="{28A0092B-C50C-407E-A947-70E740481C1C}">
                <a14:useLocalDpi xmlns:a14="http://schemas.microsoft.com/office/drawing/2010/main" val="0"/>
              </a:ext>
            </a:extLst>
          </a:blip>
          <a:srcRect l="2497" t="7409" r="3096" b="4440"/>
          <a:stretch/>
        </p:blipFill>
        <p:spPr>
          <a:xfrm>
            <a:off x="1744124" y="2676120"/>
            <a:ext cx="2258287" cy="17110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Content Placeholder 10"/>
          <p:cNvPicPr>
            <a:picLocks noChangeAspect="1"/>
          </p:cNvPicPr>
          <p:nvPr/>
        </p:nvPicPr>
        <p:blipFill rotWithShape="1">
          <a:blip r:embed="rId4" cstate="print">
            <a:extLst>
              <a:ext uri="{28A0092B-C50C-407E-A947-70E740481C1C}">
                <a14:useLocalDpi xmlns:a14="http://schemas.microsoft.com/office/drawing/2010/main" val="0"/>
              </a:ext>
            </a:extLst>
          </a:blip>
          <a:srcRect l="2705" t="9221" r="4390" b="4545"/>
          <a:stretch/>
        </p:blipFill>
        <p:spPr>
          <a:xfrm>
            <a:off x="3777180" y="2684927"/>
            <a:ext cx="2041615" cy="17159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Content Placeholder 15"/>
          <p:cNvSpPr txBox="1">
            <a:spLocks/>
          </p:cNvSpPr>
          <p:nvPr/>
        </p:nvSpPr>
        <p:spPr>
          <a:xfrm>
            <a:off x="7163620" y="1312080"/>
            <a:ext cx="4118998" cy="1243471"/>
          </a:xfrm>
          <a:prstGeom prst="rect">
            <a:avLst/>
          </a:prstGeom>
        </p:spPr>
        <p:txBody>
          <a:bodyPr anchor="ctr"/>
          <a:lstStyle>
            <a:lvl1pPr algn="l" rtl="0" eaLnBrk="1" fontAlgn="base" hangingPunct="1">
              <a:spcBef>
                <a:spcPct val="20000"/>
              </a:spcBef>
              <a:spcAft>
                <a:spcPct val="0"/>
              </a:spcAft>
              <a:defRPr sz="2800">
                <a:solidFill>
                  <a:schemeClr val="tx1"/>
                </a:solidFill>
                <a:latin typeface="+mn-lt"/>
                <a:ea typeface="+mn-ea"/>
                <a:cs typeface="+mn-cs"/>
              </a:defRPr>
            </a:lvl1pPr>
            <a:lvl2pPr marL="228600" indent="-114300" algn="l" rtl="0" eaLnBrk="1" fontAlgn="base" hangingPunct="1">
              <a:spcBef>
                <a:spcPct val="10000"/>
              </a:spcBef>
              <a:spcAft>
                <a:spcPct val="0"/>
              </a:spcAft>
              <a:buChar char="•"/>
              <a:defRPr sz="2400">
                <a:solidFill>
                  <a:schemeClr val="tx1"/>
                </a:solidFill>
                <a:latin typeface="Franklin Gothic Book" pitchFamily="34" charset="0"/>
              </a:defRPr>
            </a:lvl2pPr>
            <a:lvl3pPr marL="685800" indent="-228600" algn="l" rtl="0" eaLnBrk="1" fontAlgn="base" hangingPunct="1">
              <a:spcBef>
                <a:spcPct val="10000"/>
              </a:spcBef>
              <a:spcAft>
                <a:spcPct val="0"/>
              </a:spcAft>
              <a:buFont typeface="Franklin Gothic Book" pitchFamily="34" charset="0"/>
              <a:buChar char="−"/>
              <a:defRPr sz="2000">
                <a:solidFill>
                  <a:schemeClr val="tx1"/>
                </a:solidFill>
                <a:latin typeface="Franklin Gothic Book" pitchFamily="34" charset="0"/>
              </a:defRPr>
            </a:lvl3pPr>
            <a:lvl4pPr marL="1371600" indent="-228600" algn="l" rtl="0" eaLnBrk="1" fontAlgn="base" hangingPunct="1">
              <a:spcBef>
                <a:spcPct val="20000"/>
              </a:spcBef>
              <a:spcAft>
                <a:spcPct val="0"/>
              </a:spcAft>
              <a:buChar char="–"/>
              <a:defRPr sz="2000">
                <a:solidFill>
                  <a:schemeClr val="tx1"/>
                </a:solidFill>
                <a:latin typeface="Franklin Gothic Book" pitchFamily="34" charset="0"/>
              </a:defRPr>
            </a:lvl4pPr>
            <a:lvl5pPr marL="1828800" indent="-228600" algn="l" rtl="0" eaLnBrk="1" fontAlgn="base" hangingPunct="1">
              <a:spcBef>
                <a:spcPct val="20000"/>
              </a:spcBef>
              <a:spcAft>
                <a:spcPct val="0"/>
              </a:spcAft>
              <a:buChar char="»"/>
              <a:defRPr sz="2000">
                <a:solidFill>
                  <a:schemeClr val="tx1"/>
                </a:solidFill>
                <a:latin typeface="Franklin Gothic Book" pitchFamily="34" charset="0"/>
              </a:defRPr>
            </a:lvl5pPr>
            <a:lvl6pPr marL="2286000" indent="-228600" algn="l" rtl="0" eaLnBrk="1" fontAlgn="base" hangingPunct="1">
              <a:spcBef>
                <a:spcPct val="20000"/>
              </a:spcBef>
              <a:spcAft>
                <a:spcPct val="0"/>
              </a:spcAft>
              <a:buChar char="»"/>
              <a:defRPr sz="2000">
                <a:solidFill>
                  <a:schemeClr val="tx1"/>
                </a:solidFill>
                <a:latin typeface="Franklin Gothic Book" pitchFamily="34" charset="0"/>
              </a:defRPr>
            </a:lvl6pPr>
            <a:lvl7pPr marL="2743200" indent="-228600" algn="l" rtl="0" eaLnBrk="1" fontAlgn="base" hangingPunct="1">
              <a:spcBef>
                <a:spcPct val="20000"/>
              </a:spcBef>
              <a:spcAft>
                <a:spcPct val="0"/>
              </a:spcAft>
              <a:buChar char="»"/>
              <a:defRPr sz="2000">
                <a:solidFill>
                  <a:schemeClr val="tx1"/>
                </a:solidFill>
                <a:latin typeface="Franklin Gothic Book" pitchFamily="34" charset="0"/>
              </a:defRPr>
            </a:lvl7pPr>
            <a:lvl8pPr marL="3200400" indent="-228600" algn="l" rtl="0" eaLnBrk="1" fontAlgn="base" hangingPunct="1">
              <a:spcBef>
                <a:spcPct val="20000"/>
              </a:spcBef>
              <a:spcAft>
                <a:spcPct val="0"/>
              </a:spcAft>
              <a:buChar char="»"/>
              <a:defRPr sz="2000">
                <a:solidFill>
                  <a:schemeClr val="tx1"/>
                </a:solidFill>
                <a:latin typeface="Franklin Gothic Book" pitchFamily="34" charset="0"/>
              </a:defRPr>
            </a:lvl8pPr>
            <a:lvl9pPr marL="3657600" indent="-228600" algn="l" rtl="0" eaLnBrk="1" fontAlgn="base" hangingPunct="1">
              <a:spcBef>
                <a:spcPct val="20000"/>
              </a:spcBef>
              <a:spcAft>
                <a:spcPct val="0"/>
              </a:spcAft>
              <a:buChar char="»"/>
              <a:defRPr sz="2000">
                <a:solidFill>
                  <a:schemeClr val="tx1"/>
                </a:solidFill>
                <a:latin typeface="Franklin Gothic Book" pitchFamily="34" charset="0"/>
              </a:defRPr>
            </a:lvl9pPr>
          </a:lstStyle>
          <a:p>
            <a:pPr algn="ctr" defTabSz="932597" fontAlgn="auto">
              <a:spcAft>
                <a:spcPts val="0"/>
              </a:spcAft>
              <a:defRPr/>
            </a:pPr>
            <a:r>
              <a:rPr lang="en-US" sz="2448" kern="0" dirty="0">
                <a:solidFill>
                  <a:srgbClr val="000000"/>
                </a:solidFill>
              </a:rPr>
              <a:t>Web Applications</a:t>
            </a:r>
          </a:p>
          <a:p>
            <a:pPr algn="ctr" defTabSz="932597" fontAlgn="auto">
              <a:spcAft>
                <a:spcPts val="0"/>
              </a:spcAft>
              <a:defRPr/>
            </a:pPr>
            <a:r>
              <a:rPr lang="en-US" sz="2448" kern="0" dirty="0">
                <a:solidFill>
                  <a:srgbClr val="000000"/>
                </a:solidFill>
              </a:rPr>
              <a:t>HTML5 Games</a:t>
            </a:r>
          </a:p>
          <a:p>
            <a:pPr algn="ctr" defTabSz="932597" fontAlgn="auto">
              <a:spcAft>
                <a:spcPts val="0"/>
              </a:spcAft>
              <a:defRPr/>
            </a:pPr>
            <a:r>
              <a:rPr lang="en-US" sz="2448" kern="0" dirty="0">
                <a:solidFill>
                  <a:srgbClr val="000000"/>
                </a:solidFill>
              </a:rPr>
              <a:t>Windows 8 HTML Apps</a:t>
            </a:r>
          </a:p>
        </p:txBody>
      </p:sp>
      <p:sp>
        <p:nvSpPr>
          <p:cNvPr id="15" name="Content Placeholder 16"/>
          <p:cNvSpPr txBox="1">
            <a:spLocks/>
          </p:cNvSpPr>
          <p:nvPr/>
        </p:nvSpPr>
        <p:spPr>
          <a:xfrm>
            <a:off x="1399786" y="2089249"/>
            <a:ext cx="2797810" cy="544019"/>
          </a:xfrm>
          <a:prstGeom prst="rect">
            <a:avLst/>
          </a:prstGeom>
        </p:spPr>
        <p:txBody>
          <a:bodyPr anchor="ctr">
            <a:noAutofit/>
          </a:bodyPr>
          <a:lstStyle>
            <a:lvl1pPr algn="l" rtl="0" eaLnBrk="1" fontAlgn="base" hangingPunct="1">
              <a:spcBef>
                <a:spcPct val="20000"/>
              </a:spcBef>
              <a:spcAft>
                <a:spcPct val="0"/>
              </a:spcAft>
              <a:defRPr sz="2800">
                <a:solidFill>
                  <a:schemeClr val="tx1"/>
                </a:solidFill>
                <a:latin typeface="+mn-lt"/>
                <a:ea typeface="+mn-ea"/>
                <a:cs typeface="+mn-cs"/>
              </a:defRPr>
            </a:lvl1pPr>
            <a:lvl2pPr marL="228600" indent="-114300" algn="l" rtl="0" eaLnBrk="1" fontAlgn="base" hangingPunct="1">
              <a:spcBef>
                <a:spcPct val="10000"/>
              </a:spcBef>
              <a:spcAft>
                <a:spcPct val="0"/>
              </a:spcAft>
              <a:buChar char="•"/>
              <a:defRPr sz="2400">
                <a:solidFill>
                  <a:schemeClr val="tx1"/>
                </a:solidFill>
                <a:latin typeface="Franklin Gothic Book" pitchFamily="34" charset="0"/>
              </a:defRPr>
            </a:lvl2pPr>
            <a:lvl3pPr marL="685800" indent="-228600" algn="l" rtl="0" eaLnBrk="1" fontAlgn="base" hangingPunct="1">
              <a:spcBef>
                <a:spcPct val="10000"/>
              </a:spcBef>
              <a:spcAft>
                <a:spcPct val="0"/>
              </a:spcAft>
              <a:buFont typeface="Franklin Gothic Book" pitchFamily="34" charset="0"/>
              <a:buChar char="−"/>
              <a:defRPr sz="2000">
                <a:solidFill>
                  <a:schemeClr val="tx1"/>
                </a:solidFill>
                <a:latin typeface="Franklin Gothic Book" pitchFamily="34" charset="0"/>
              </a:defRPr>
            </a:lvl3pPr>
            <a:lvl4pPr marL="1371600" indent="-228600" algn="l" rtl="0" eaLnBrk="1" fontAlgn="base" hangingPunct="1">
              <a:spcBef>
                <a:spcPct val="20000"/>
              </a:spcBef>
              <a:spcAft>
                <a:spcPct val="0"/>
              </a:spcAft>
              <a:buChar char="–"/>
              <a:defRPr sz="2000">
                <a:solidFill>
                  <a:schemeClr val="tx1"/>
                </a:solidFill>
                <a:latin typeface="Franklin Gothic Book" pitchFamily="34" charset="0"/>
              </a:defRPr>
            </a:lvl4pPr>
            <a:lvl5pPr marL="1828800" indent="-228600" algn="l" rtl="0" eaLnBrk="1" fontAlgn="base" hangingPunct="1">
              <a:spcBef>
                <a:spcPct val="20000"/>
              </a:spcBef>
              <a:spcAft>
                <a:spcPct val="0"/>
              </a:spcAft>
              <a:buChar char="»"/>
              <a:defRPr sz="2000">
                <a:solidFill>
                  <a:schemeClr val="tx1"/>
                </a:solidFill>
                <a:latin typeface="Franklin Gothic Book" pitchFamily="34" charset="0"/>
              </a:defRPr>
            </a:lvl5pPr>
            <a:lvl6pPr marL="2286000" indent="-228600" algn="l" rtl="0" eaLnBrk="1" fontAlgn="base" hangingPunct="1">
              <a:spcBef>
                <a:spcPct val="20000"/>
              </a:spcBef>
              <a:spcAft>
                <a:spcPct val="0"/>
              </a:spcAft>
              <a:buChar char="»"/>
              <a:defRPr sz="2000">
                <a:solidFill>
                  <a:schemeClr val="tx1"/>
                </a:solidFill>
                <a:latin typeface="Franklin Gothic Book" pitchFamily="34" charset="0"/>
              </a:defRPr>
            </a:lvl6pPr>
            <a:lvl7pPr marL="2743200" indent="-228600" algn="l" rtl="0" eaLnBrk="1" fontAlgn="base" hangingPunct="1">
              <a:spcBef>
                <a:spcPct val="20000"/>
              </a:spcBef>
              <a:spcAft>
                <a:spcPct val="0"/>
              </a:spcAft>
              <a:buChar char="»"/>
              <a:defRPr sz="2000">
                <a:solidFill>
                  <a:schemeClr val="tx1"/>
                </a:solidFill>
                <a:latin typeface="Franklin Gothic Book" pitchFamily="34" charset="0"/>
              </a:defRPr>
            </a:lvl7pPr>
            <a:lvl8pPr marL="3200400" indent="-228600" algn="l" rtl="0" eaLnBrk="1" fontAlgn="base" hangingPunct="1">
              <a:spcBef>
                <a:spcPct val="20000"/>
              </a:spcBef>
              <a:spcAft>
                <a:spcPct val="0"/>
              </a:spcAft>
              <a:buChar char="»"/>
              <a:defRPr sz="2000">
                <a:solidFill>
                  <a:schemeClr val="tx1"/>
                </a:solidFill>
                <a:latin typeface="Franklin Gothic Book" pitchFamily="34" charset="0"/>
              </a:defRPr>
            </a:lvl8pPr>
            <a:lvl9pPr marL="3657600" indent="-228600" algn="l" rtl="0" eaLnBrk="1" fontAlgn="base" hangingPunct="1">
              <a:spcBef>
                <a:spcPct val="20000"/>
              </a:spcBef>
              <a:spcAft>
                <a:spcPct val="0"/>
              </a:spcAft>
              <a:buChar char="»"/>
              <a:defRPr sz="2000">
                <a:solidFill>
                  <a:schemeClr val="tx1"/>
                </a:solidFill>
                <a:latin typeface="Franklin Gothic Book" pitchFamily="34" charset="0"/>
              </a:defRPr>
            </a:lvl9pPr>
          </a:lstStyle>
          <a:p>
            <a:pPr algn="ctr" defTabSz="932597" fontAlgn="auto">
              <a:spcAft>
                <a:spcPts val="0"/>
              </a:spcAft>
              <a:defRPr/>
            </a:pPr>
            <a:r>
              <a:rPr lang="en-US" sz="2448" kern="0" dirty="0">
                <a:solidFill>
                  <a:srgbClr val="000000"/>
                </a:solidFill>
              </a:rPr>
              <a:t>Basic Web Pages</a:t>
            </a:r>
          </a:p>
        </p:txBody>
      </p:sp>
      <p:pic>
        <p:nvPicPr>
          <p:cNvPr id="16" name="Content Placeholder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3092" y="2696879"/>
            <a:ext cx="2634044" cy="17159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7" name="Content Placeholder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1919" y="2756699"/>
            <a:ext cx="2454714" cy="15548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 name="Content Placeholder 11"/>
          <p:cNvPicPr>
            <a:picLocks noChangeAspect="1"/>
          </p:cNvPicPr>
          <p:nvPr/>
        </p:nvPicPr>
        <p:blipFill rotWithShape="1">
          <a:blip r:embed="rId7" cstate="print">
            <a:extLst>
              <a:ext uri="{28A0092B-C50C-407E-A947-70E740481C1C}">
                <a14:useLocalDpi xmlns:a14="http://schemas.microsoft.com/office/drawing/2010/main" val="0"/>
              </a:ext>
            </a:extLst>
          </a:blip>
          <a:srcRect l="1693" t="11818" r="1047" b="2727"/>
          <a:stretch/>
        </p:blipFill>
        <p:spPr>
          <a:xfrm>
            <a:off x="7823048" y="2684927"/>
            <a:ext cx="2487924" cy="17159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Rectangle 2"/>
          <p:cNvSpPr/>
          <p:nvPr/>
        </p:nvSpPr>
        <p:spPr>
          <a:xfrm>
            <a:off x="7454382" y="5353362"/>
            <a:ext cx="3225254" cy="958583"/>
          </a:xfrm>
          <a:prstGeom prst="rect">
            <a:avLst/>
          </a:prstGeom>
        </p:spPr>
        <p:txBody>
          <a:bodyPr wrap="square">
            <a:spAutoFit/>
          </a:bodyPr>
          <a:lstStyle/>
          <a:p>
            <a:pPr algn="ctr"/>
            <a:r>
              <a:rPr lang="en-US" sz="1836" dirty="0">
                <a:solidFill>
                  <a:srgbClr val="000000"/>
                </a:solidFill>
              </a:rPr>
              <a:t>JavaScript Execution Speed</a:t>
            </a:r>
          </a:p>
          <a:p>
            <a:pPr algn="ctr"/>
            <a:r>
              <a:rPr lang="en-US" sz="1836" dirty="0">
                <a:solidFill>
                  <a:srgbClr val="000000"/>
                </a:solidFill>
              </a:rPr>
              <a:t>DOM Interactions</a:t>
            </a:r>
          </a:p>
          <a:p>
            <a:pPr algn="ctr"/>
            <a:r>
              <a:rPr lang="en-US" sz="1836" dirty="0">
                <a:solidFill>
                  <a:srgbClr val="000000"/>
                </a:solidFill>
              </a:rPr>
              <a:t>Accelerated Graphics</a:t>
            </a:r>
          </a:p>
        </p:txBody>
      </p:sp>
      <p:sp>
        <p:nvSpPr>
          <p:cNvPr id="19" name="Rectangle 18"/>
          <p:cNvSpPr/>
          <p:nvPr/>
        </p:nvSpPr>
        <p:spPr>
          <a:xfrm>
            <a:off x="1820203" y="5353361"/>
            <a:ext cx="1956976" cy="382308"/>
          </a:xfrm>
          <a:prstGeom prst="rect">
            <a:avLst/>
          </a:prstGeom>
        </p:spPr>
        <p:txBody>
          <a:bodyPr wrap="square">
            <a:spAutoFit/>
          </a:bodyPr>
          <a:lstStyle/>
          <a:p>
            <a:pPr algn="ctr"/>
            <a:r>
              <a:rPr lang="en-US" sz="1836" dirty="0">
                <a:solidFill>
                  <a:srgbClr val="000000"/>
                </a:solidFill>
              </a:rPr>
              <a:t>Page Load Time</a:t>
            </a:r>
          </a:p>
        </p:txBody>
      </p:sp>
    </p:spTree>
    <p:extLst>
      <p:ext uri="{BB962C8B-B14F-4D97-AF65-F5344CB8AC3E}">
        <p14:creationId xmlns:p14="http://schemas.microsoft.com/office/powerpoint/2010/main" val="268767040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1158305"/>
          </a:xfrm>
        </p:spPr>
        <p:txBody>
          <a:bodyPr/>
          <a:lstStyle/>
          <a:p>
            <a:r>
              <a:rPr lang="en-US" u="sng" dirty="0"/>
              <a:t>Don’t</a:t>
            </a:r>
            <a:r>
              <a:rPr lang="en-US" dirty="0"/>
              <a:t> </a:t>
            </a:r>
            <a:r>
              <a:rPr lang="en-US" dirty="0" smtClean="0"/>
              <a:t>delete </a:t>
            </a:r>
            <a:r>
              <a:rPr lang="en-US" dirty="0"/>
              <a:t>p</a:t>
            </a:r>
            <a:r>
              <a:rPr lang="en-US" dirty="0" smtClean="0"/>
              <a:t>roperties</a:t>
            </a:r>
            <a:br>
              <a:rPr lang="en-US" dirty="0" smtClean="0"/>
            </a:br>
            <a:r>
              <a:rPr lang="en-US" sz="2856" dirty="0">
                <a:solidFill>
                  <a:schemeClr val="tx2"/>
                </a:solidFill>
              </a:rPr>
              <a:t>Avoid </a:t>
            </a:r>
            <a:r>
              <a:rPr lang="en-US" sz="2856" dirty="0" smtClean="0">
                <a:solidFill>
                  <a:schemeClr val="tx2"/>
                </a:solidFill>
              </a:rPr>
              <a:t>slow </a:t>
            </a:r>
            <a:r>
              <a:rPr lang="en-US" sz="2856" dirty="0">
                <a:solidFill>
                  <a:schemeClr val="tx2"/>
                </a:solidFill>
              </a:rPr>
              <a:t>p</a:t>
            </a:r>
            <a:r>
              <a:rPr lang="en-US" sz="2856" dirty="0" smtClean="0">
                <a:solidFill>
                  <a:schemeClr val="tx2"/>
                </a:solidFill>
              </a:rPr>
              <a:t>roperty </a:t>
            </a:r>
            <a:r>
              <a:rPr lang="en-US" sz="2856" dirty="0">
                <a:solidFill>
                  <a:schemeClr val="tx2"/>
                </a:solidFill>
              </a:rPr>
              <a:t>b</a:t>
            </a:r>
            <a:r>
              <a:rPr lang="en-US" sz="2856" dirty="0" smtClean="0">
                <a:solidFill>
                  <a:schemeClr val="tx2"/>
                </a:solidFill>
              </a:rPr>
              <a:t>ags</a:t>
            </a:r>
            <a:endParaRPr lang="en-US" sz="2856" dirty="0">
              <a:solidFill>
                <a:schemeClr val="tx2"/>
              </a:solidFill>
            </a:endParaRPr>
          </a:p>
        </p:txBody>
      </p:sp>
      <p:sp>
        <p:nvSpPr>
          <p:cNvPr id="2" name="Rectangle 1"/>
          <p:cNvSpPr/>
          <p:nvPr/>
        </p:nvSpPr>
        <p:spPr>
          <a:xfrm>
            <a:off x="3342711" y="2181661"/>
            <a:ext cx="3963564" cy="3547110"/>
          </a:xfrm>
          <a:prstGeom prst="rect">
            <a:avLst/>
          </a:prstGeom>
        </p:spPr>
        <p:style>
          <a:lnRef idx="2">
            <a:schemeClr val="accent1"/>
          </a:lnRef>
          <a:fillRef idx="1">
            <a:schemeClr val="lt1"/>
          </a:fillRef>
          <a:effectRef idx="0">
            <a:schemeClr val="accent1"/>
          </a:effectRef>
          <a:fontRef idx="minor">
            <a:schemeClr val="dk1"/>
          </a:fontRef>
        </p:style>
        <p:txBody>
          <a:bodyPr wrap="square" lIns="279781">
            <a:noAutofit/>
          </a:bodyPr>
          <a:lstStyle/>
          <a:p>
            <a:r>
              <a:rPr lang="en-US" sz="2040" dirty="0">
                <a:solidFill>
                  <a:srgbClr val="0000FF"/>
                </a:solidFill>
                <a:latin typeface="Consolas"/>
              </a:rPr>
              <a:t>function</a:t>
            </a:r>
            <a:r>
              <a:rPr lang="en-US" sz="2040" dirty="0">
                <a:solidFill>
                  <a:prstClr val="black"/>
                </a:solidFill>
                <a:latin typeface="Consolas"/>
              </a:rPr>
              <a:t> Point()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a:p>
            <a:endParaRPr lang="en-US"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p1 = </a:t>
            </a:r>
            <a:r>
              <a:rPr lang="en-US" sz="2040" dirty="0">
                <a:solidFill>
                  <a:srgbClr val="0000FF"/>
                </a:solidFill>
                <a:latin typeface="Consolas"/>
              </a:rPr>
              <a:t>new</a:t>
            </a:r>
            <a:r>
              <a:rPr lang="en-US" sz="2040" dirty="0">
                <a:solidFill>
                  <a:prstClr val="black"/>
                </a:solidFill>
                <a:latin typeface="Consolas"/>
              </a:rPr>
              <a:t> Point();</a:t>
            </a:r>
          </a:p>
          <a:p>
            <a:endParaRPr lang="en-US" sz="2040" dirty="0">
              <a:solidFill>
                <a:prstClr val="black"/>
              </a:solidFill>
              <a:latin typeface="Consolas"/>
            </a:endParaRPr>
          </a:p>
          <a:p>
            <a:r>
              <a:rPr lang="en-US" sz="2040" dirty="0">
                <a:solidFill>
                  <a:srgbClr val="0000FF"/>
                </a:solidFill>
                <a:latin typeface="Consolas"/>
              </a:rPr>
              <a:t>delete</a:t>
            </a:r>
            <a:r>
              <a:rPr lang="en-US" sz="2040" dirty="0">
                <a:solidFill>
                  <a:prstClr val="black"/>
                </a:solidFill>
                <a:latin typeface="Consolas"/>
              </a:rPr>
              <a:t> p1.y;</a:t>
            </a:r>
          </a:p>
          <a:p>
            <a:endParaRPr lang="en-US" sz="2040" dirty="0">
              <a:solidFill>
                <a:prstClr val="black"/>
              </a:solidFill>
              <a:latin typeface="Consolas"/>
            </a:endParaRPr>
          </a:p>
          <a:p>
            <a:r>
              <a:rPr lang="en-US" sz="2040" dirty="0">
                <a:solidFill>
                  <a:srgbClr val="000000"/>
                </a:solidFill>
                <a:latin typeface="Consolas"/>
              </a:rPr>
              <a:t>b1.y = undefined;</a:t>
            </a:r>
          </a:p>
        </p:txBody>
      </p:sp>
      <p:sp>
        <p:nvSpPr>
          <p:cNvPr id="5" name="Rectangle 4"/>
          <p:cNvSpPr/>
          <p:nvPr/>
        </p:nvSpPr>
        <p:spPr bwMode="auto">
          <a:xfrm>
            <a:off x="3463218" y="4663016"/>
            <a:ext cx="3687623" cy="388585"/>
          </a:xfrm>
          <a:prstGeom prst="rect">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9" name="Rectangle 8"/>
          <p:cNvSpPr/>
          <p:nvPr/>
        </p:nvSpPr>
        <p:spPr bwMode="auto">
          <a:xfrm>
            <a:off x="3463218" y="5284752"/>
            <a:ext cx="3687623"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6" name="Rectangular Callout 5"/>
          <p:cNvSpPr/>
          <p:nvPr/>
        </p:nvSpPr>
        <p:spPr bwMode="auto">
          <a:xfrm>
            <a:off x="8472028" y="1865207"/>
            <a:ext cx="3341829" cy="777168"/>
          </a:xfrm>
          <a:prstGeom prst="wedgeRectCallout">
            <a:avLst>
              <a:gd name="adj1" fmla="val -103964"/>
              <a:gd name="adj2" fmla="val 255796"/>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fast-type({</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8" name="Rectangular Callout 7"/>
          <p:cNvSpPr/>
          <p:nvPr/>
        </p:nvSpPr>
        <p:spPr bwMode="auto">
          <a:xfrm>
            <a:off x="8472028" y="3833362"/>
            <a:ext cx="3341829" cy="1010320"/>
          </a:xfrm>
          <a:prstGeom prst="wedgeRectCallout">
            <a:avLst>
              <a:gd name="adj1" fmla="val -84029"/>
              <a:gd name="adj2" fmla="val 5104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deleting properties?</a:t>
            </a:r>
          </a:p>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slow-property-bag</a:t>
            </a:r>
          </a:p>
        </p:txBody>
      </p:sp>
      <p:sp>
        <p:nvSpPr>
          <p:cNvPr id="10" name="Rectangular Callout 9"/>
          <p:cNvSpPr/>
          <p:nvPr/>
        </p:nvSpPr>
        <p:spPr bwMode="auto">
          <a:xfrm>
            <a:off x="8472028" y="5479045"/>
            <a:ext cx="3341829" cy="777168"/>
          </a:xfrm>
          <a:prstGeom prst="wedgeRectCallout">
            <a:avLst>
              <a:gd name="adj1" fmla="val -83306"/>
              <a:gd name="adj2" fmla="val -5121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fast-type({</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Tree>
    <p:custDataLst>
      <p:tags r:id="rId1"/>
    </p:custDataLst>
    <p:extLst>
      <p:ext uri="{BB962C8B-B14F-4D97-AF65-F5344CB8AC3E}">
        <p14:creationId xmlns:p14="http://schemas.microsoft.com/office/powerpoint/2010/main" val="4951295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xEl>
                                              <p:pRg st="8" end="8"/>
                                            </p:txEl>
                                          </p:spTgt>
                                        </p:tgtEl>
                                      </p:cBhvr>
                                    </p:animEffect>
                                    <p:set>
                                      <p:cBhvr>
                                        <p:cTn id="7" dur="1" fill="hold">
                                          <p:stCondLst>
                                            <p:cond delay="499"/>
                                          </p:stCondLst>
                                        </p:cTn>
                                        <p:tgtEl>
                                          <p:spTgt spid="2">
                                            <p:txEl>
                                              <p:pRg st="8" end="8"/>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2">
                                            <p:txEl>
                                              <p:pRg st="10" end="10"/>
                                            </p:txEl>
                                          </p:spTgt>
                                        </p:tgtEl>
                                        <p:attrNameLst>
                                          <p:attrName>style.visibility</p:attrName>
                                        </p:attrNameLst>
                                      </p:cBhvr>
                                      <p:to>
                                        <p:strVal val="visible"/>
                                      </p:to>
                                    </p:set>
                                    <p:animEffect transition="in" filter="fade">
                                      <p:cBhvr>
                                        <p:cTn id="17" dur="500"/>
                                        <p:tgtEl>
                                          <p:spTgt spid="2">
                                            <p:txEl>
                                              <p:pRg st="10" end="1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8"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1158305"/>
          </a:xfrm>
        </p:spPr>
        <p:txBody>
          <a:bodyPr/>
          <a:lstStyle/>
          <a:p>
            <a:r>
              <a:rPr lang="en-US" u="sng" dirty="0" smtClean="0"/>
              <a:t>Do</a:t>
            </a:r>
            <a:r>
              <a:rPr lang="en-US" dirty="0" smtClean="0"/>
              <a:t> </a:t>
            </a:r>
            <a:r>
              <a:rPr lang="en-US" dirty="0"/>
              <a:t>u</a:t>
            </a:r>
            <a:r>
              <a:rPr lang="en-US" dirty="0" smtClean="0"/>
              <a:t>se </a:t>
            </a:r>
            <a:r>
              <a:rPr lang="en-US" dirty="0"/>
              <a:t>i</a:t>
            </a:r>
            <a:r>
              <a:rPr lang="en-US" dirty="0" smtClean="0"/>
              <a:t>dentifiers </a:t>
            </a:r>
            <a:r>
              <a:rPr lang="en-US" dirty="0"/>
              <a:t>for </a:t>
            </a:r>
            <a:r>
              <a:rPr lang="en-US" dirty="0" smtClean="0"/>
              <a:t>property </a:t>
            </a:r>
            <a:r>
              <a:rPr lang="en-US" dirty="0"/>
              <a:t>n</a:t>
            </a:r>
            <a:r>
              <a:rPr lang="en-US" dirty="0" smtClean="0"/>
              <a:t>ames</a:t>
            </a:r>
            <a:r>
              <a:rPr lang="en-US" dirty="0"/>
              <a:t/>
            </a:r>
            <a:br>
              <a:rPr lang="en-US" dirty="0"/>
            </a:br>
            <a:r>
              <a:rPr lang="en-US" sz="2856" dirty="0">
                <a:solidFill>
                  <a:schemeClr val="tx2"/>
                </a:solidFill>
              </a:rPr>
              <a:t>Avoid </a:t>
            </a:r>
            <a:r>
              <a:rPr lang="en-US" sz="2856" dirty="0" smtClean="0">
                <a:solidFill>
                  <a:schemeClr val="tx2"/>
                </a:solidFill>
              </a:rPr>
              <a:t>slow </a:t>
            </a:r>
            <a:r>
              <a:rPr lang="en-US" sz="2856" dirty="0">
                <a:solidFill>
                  <a:schemeClr val="tx2"/>
                </a:solidFill>
              </a:rPr>
              <a:t>p</a:t>
            </a:r>
            <a:r>
              <a:rPr lang="en-US" sz="2856" dirty="0" smtClean="0">
                <a:solidFill>
                  <a:schemeClr val="tx2"/>
                </a:solidFill>
              </a:rPr>
              <a:t>roperty </a:t>
            </a:r>
            <a:r>
              <a:rPr lang="en-US" sz="2856" dirty="0">
                <a:solidFill>
                  <a:schemeClr val="tx2"/>
                </a:solidFill>
              </a:rPr>
              <a:t>b</a:t>
            </a:r>
            <a:r>
              <a:rPr lang="en-US" sz="2856" dirty="0" smtClean="0">
                <a:solidFill>
                  <a:schemeClr val="tx2"/>
                </a:solidFill>
              </a:rPr>
              <a:t>ags</a:t>
            </a:r>
            <a:endParaRPr lang="en-US" sz="2856" dirty="0">
              <a:solidFill>
                <a:schemeClr val="tx2"/>
              </a:solidFill>
            </a:endParaRPr>
          </a:p>
        </p:txBody>
      </p:sp>
      <p:sp>
        <p:nvSpPr>
          <p:cNvPr id="2" name="Rectangle 1"/>
          <p:cNvSpPr/>
          <p:nvPr/>
        </p:nvSpPr>
        <p:spPr>
          <a:xfrm>
            <a:off x="3342710" y="1865206"/>
            <a:ext cx="4196715" cy="3030961"/>
          </a:xfrm>
          <a:prstGeom prst="rect">
            <a:avLst/>
          </a:prstGeom>
        </p:spPr>
        <p:style>
          <a:lnRef idx="2">
            <a:schemeClr val="accent1"/>
          </a:lnRef>
          <a:fillRef idx="1">
            <a:schemeClr val="lt1"/>
          </a:fillRef>
          <a:effectRef idx="0">
            <a:schemeClr val="accent1"/>
          </a:effectRef>
          <a:fontRef idx="minor">
            <a:schemeClr val="dk1"/>
          </a:fontRef>
        </p:style>
        <p:txBody>
          <a:bodyPr wrap="square" lIns="186521">
            <a:noAutofit/>
          </a:bodyPr>
          <a:lstStyle/>
          <a:p>
            <a:r>
              <a:rPr lang="en-US" sz="2040" dirty="0">
                <a:solidFill>
                  <a:srgbClr val="0000FF"/>
                </a:solidFill>
                <a:latin typeface="Consolas"/>
              </a:rPr>
              <a:t>function</a:t>
            </a:r>
            <a:r>
              <a:rPr lang="en-US" sz="2040" dirty="0">
                <a:solidFill>
                  <a:prstClr val="black"/>
                </a:solidFill>
                <a:latin typeface="Consolas"/>
              </a:rPr>
              <a:t> Point()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a:p>
            <a:endParaRPr lang="en-US"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p1 = </a:t>
            </a:r>
            <a:r>
              <a:rPr lang="en-US" sz="2040" dirty="0">
                <a:solidFill>
                  <a:srgbClr val="0000FF"/>
                </a:solidFill>
                <a:latin typeface="Consolas"/>
              </a:rPr>
              <a:t>new</a:t>
            </a:r>
            <a:r>
              <a:rPr lang="en-US" sz="2040" dirty="0">
                <a:solidFill>
                  <a:prstClr val="black"/>
                </a:solidFill>
                <a:latin typeface="Consolas"/>
              </a:rPr>
              <a:t> Point();</a:t>
            </a:r>
          </a:p>
          <a:p>
            <a:endParaRPr lang="en-US" sz="2040" dirty="0">
              <a:solidFill>
                <a:prstClr val="black"/>
              </a:solidFill>
              <a:latin typeface="Consolas"/>
            </a:endParaRPr>
          </a:p>
          <a:p>
            <a:r>
              <a:rPr lang="en-US" sz="2040" dirty="0">
                <a:solidFill>
                  <a:srgbClr val="FFFFFF"/>
                </a:solidFill>
                <a:latin typeface="Consolas"/>
              </a:rPr>
              <a:t>p1[</a:t>
            </a:r>
            <a:r>
              <a:rPr lang="en-US" sz="2040" dirty="0">
                <a:solidFill>
                  <a:srgbClr val="800000"/>
                </a:solidFill>
                <a:latin typeface="Consolas"/>
              </a:rPr>
              <a:t>"some text"</a:t>
            </a:r>
            <a:r>
              <a:rPr lang="en-US" sz="2040" dirty="0">
                <a:solidFill>
                  <a:prstClr val="black"/>
                </a:solidFill>
                <a:latin typeface="Consolas"/>
              </a:rPr>
              <a:t>] = 1;</a:t>
            </a:r>
          </a:p>
        </p:txBody>
      </p:sp>
      <p:sp>
        <p:nvSpPr>
          <p:cNvPr id="7" name="Rectangle 6"/>
          <p:cNvSpPr/>
          <p:nvPr/>
        </p:nvSpPr>
        <p:spPr bwMode="auto">
          <a:xfrm>
            <a:off x="3463217" y="4352148"/>
            <a:ext cx="3806511" cy="432361"/>
          </a:xfrm>
          <a:prstGeom prst="rect">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5" name="Rectangular Callout 4"/>
          <p:cNvSpPr/>
          <p:nvPr/>
        </p:nvSpPr>
        <p:spPr bwMode="auto">
          <a:xfrm>
            <a:off x="8472028" y="1865207"/>
            <a:ext cx="3341829" cy="777168"/>
          </a:xfrm>
          <a:prstGeom prst="wedgeRectCallout">
            <a:avLst>
              <a:gd name="adj1" fmla="val -105051"/>
              <a:gd name="adj2" fmla="val 21995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fast-type({</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6" name="Rectangular Callout 5"/>
          <p:cNvSpPr/>
          <p:nvPr/>
        </p:nvSpPr>
        <p:spPr bwMode="auto">
          <a:xfrm>
            <a:off x="7850293" y="4585299"/>
            <a:ext cx="3963564" cy="1010320"/>
          </a:xfrm>
          <a:prstGeom prst="wedgeRectCallout">
            <a:avLst>
              <a:gd name="adj1" fmla="val -63634"/>
              <a:gd name="adj2" fmla="val -5325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non-identifier properties?</a:t>
            </a:r>
          </a:p>
          <a:p>
            <a:pPr algn="ctr"/>
            <a:r>
              <a:rPr lang="en-US" sz="2040" dirty="0">
                <a:solidFill>
                  <a:srgbClr val="000000"/>
                </a:solidFill>
                <a:latin typeface="Consolas" pitchFamily="49" charset="0"/>
                <a:cs typeface="Consolas" pitchFamily="49" charset="0"/>
              </a:rPr>
              <a:t>b1.type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slow-property-bag</a:t>
            </a:r>
          </a:p>
        </p:txBody>
      </p:sp>
    </p:spTree>
    <p:extLst>
      <p:ext uri="{BB962C8B-B14F-4D97-AF65-F5344CB8AC3E}">
        <p14:creationId xmlns:p14="http://schemas.microsoft.com/office/powerpoint/2010/main" val="15639807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65754"/>
          </a:xfrm>
        </p:spPr>
        <p:txBody>
          <a:bodyPr>
            <a:normAutofit fontScale="90000"/>
          </a:bodyPr>
          <a:lstStyle/>
          <a:p>
            <a:r>
              <a:rPr lang="en-US" u="sng" dirty="0" smtClean="0"/>
              <a:t>Don’t</a:t>
            </a:r>
            <a:r>
              <a:rPr lang="en-US" dirty="0" smtClean="0"/>
              <a:t> use </a:t>
            </a:r>
            <a:r>
              <a:rPr lang="en-US" dirty="0"/>
              <a:t>g</a:t>
            </a:r>
            <a:r>
              <a:rPr lang="en-US" dirty="0" smtClean="0"/>
              <a:t>etters </a:t>
            </a:r>
            <a:r>
              <a:rPr lang="en-US" dirty="0"/>
              <a:t>&amp; s</a:t>
            </a:r>
            <a:r>
              <a:rPr lang="en-US" dirty="0" smtClean="0"/>
              <a:t>etters </a:t>
            </a:r>
            <a:r>
              <a:rPr lang="en-US" dirty="0"/>
              <a:t>e</a:t>
            </a:r>
            <a:r>
              <a:rPr lang="en-US" dirty="0" smtClean="0"/>
              <a:t>xcessively</a:t>
            </a:r>
            <a:r>
              <a:rPr lang="en-US" sz="5507" dirty="0"/>
              <a:t/>
            </a:r>
            <a:br>
              <a:rPr lang="en-US" sz="5507" dirty="0"/>
            </a:br>
            <a:r>
              <a:rPr lang="en-US" sz="2856" dirty="0">
                <a:solidFill>
                  <a:schemeClr val="tx2"/>
                </a:solidFill>
              </a:rPr>
              <a:t>Avoid </a:t>
            </a:r>
            <a:r>
              <a:rPr lang="en-US" sz="2856" dirty="0" smtClean="0">
                <a:solidFill>
                  <a:schemeClr val="tx2"/>
                </a:solidFill>
              </a:rPr>
              <a:t>slow </a:t>
            </a:r>
            <a:r>
              <a:rPr lang="en-US" sz="2856" dirty="0">
                <a:solidFill>
                  <a:schemeClr val="tx2"/>
                </a:solidFill>
              </a:rPr>
              <a:t>p</a:t>
            </a:r>
            <a:r>
              <a:rPr lang="en-US" sz="2856" dirty="0" smtClean="0">
                <a:solidFill>
                  <a:schemeClr val="tx2"/>
                </a:solidFill>
              </a:rPr>
              <a:t>roperty </a:t>
            </a:r>
            <a:r>
              <a:rPr lang="en-US" sz="2856" dirty="0">
                <a:solidFill>
                  <a:schemeClr val="tx2"/>
                </a:solidFill>
              </a:rPr>
              <a:t>b</a:t>
            </a:r>
            <a:r>
              <a:rPr lang="en-US" sz="2856" dirty="0" smtClean="0">
                <a:solidFill>
                  <a:schemeClr val="tx2"/>
                </a:solidFill>
              </a:rPr>
              <a:t>ags</a:t>
            </a:r>
            <a:endParaRPr lang="en-US" sz="2856" dirty="0">
              <a:solidFill>
                <a:schemeClr val="tx2"/>
              </a:solidFill>
            </a:endParaRPr>
          </a:p>
        </p:txBody>
      </p:sp>
      <p:sp>
        <p:nvSpPr>
          <p:cNvPr id="5" name="TextBox 4"/>
          <p:cNvSpPr txBox="1"/>
          <p:nvPr/>
        </p:nvSpPr>
        <p:spPr>
          <a:xfrm>
            <a:off x="1276967" y="1942923"/>
            <a:ext cx="7117344" cy="457671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prstClr val="black"/>
                </a:solidFill>
                <a:latin typeface="Consolas"/>
              </a:rPr>
              <a:t>    </a:t>
            </a:r>
            <a:r>
              <a:rPr lang="en-US" sz="2040" dirty="0" err="1">
                <a:solidFill>
                  <a:prstClr val="black"/>
                </a:solidFill>
                <a:latin typeface="Consolas"/>
              </a:rPr>
              <a:t>Object.defineProperty</a:t>
            </a:r>
            <a:r>
              <a:rPr lang="en-US" sz="2040" dirty="0">
                <a:solidFill>
                  <a:prstClr val="black"/>
                </a:solidFill>
                <a:latin typeface="Consolas"/>
              </a:rPr>
              <a:t>(</a:t>
            </a:r>
            <a:r>
              <a:rPr lang="en-US" sz="2040" dirty="0">
                <a:solidFill>
                  <a:srgbClr val="0000FF"/>
                </a:solidFill>
                <a:latin typeface="Consolas"/>
              </a:rPr>
              <a:t>this</a:t>
            </a:r>
            <a:r>
              <a:rPr lang="en-US" sz="2040" dirty="0">
                <a:solidFill>
                  <a:prstClr val="black"/>
                </a:solidFill>
                <a:latin typeface="Consolas"/>
              </a:rPr>
              <a:t>, </a:t>
            </a:r>
            <a:r>
              <a:rPr lang="en-US" sz="2040" dirty="0">
                <a:solidFill>
                  <a:srgbClr val="800000"/>
                </a:solidFill>
                <a:latin typeface="Consolas"/>
              </a:rPr>
              <a:t>"x"</a:t>
            </a:r>
            <a:r>
              <a:rPr lang="en-US" sz="2040" dirty="0">
                <a:solidFill>
                  <a:prstClr val="black"/>
                </a:solidFill>
                <a:latin typeface="Consolas"/>
              </a:rPr>
              <a:t>, {</a:t>
            </a:r>
          </a:p>
          <a:p>
            <a:r>
              <a:rPr lang="en-US" sz="2040" dirty="0">
                <a:solidFill>
                  <a:prstClr val="black"/>
                </a:solidFill>
                <a:latin typeface="Consolas"/>
              </a:rPr>
              <a:t>        get : </a:t>
            </a:r>
            <a:r>
              <a:rPr lang="en-US" sz="2040" dirty="0">
                <a:solidFill>
                  <a:srgbClr val="0000FF"/>
                </a:solidFill>
                <a:latin typeface="Consolas"/>
              </a:rPr>
              <a:t>function</a:t>
            </a:r>
            <a:r>
              <a:rPr lang="en-US" sz="2040" dirty="0">
                <a:solidFill>
                  <a:prstClr val="black"/>
                </a:solidFill>
                <a:latin typeface="Consolas"/>
              </a:rPr>
              <a:t>() { </a:t>
            </a:r>
            <a:r>
              <a:rPr lang="en-US" sz="2040" dirty="0">
                <a:solidFill>
                  <a:srgbClr val="0000FF"/>
                </a:solidFill>
                <a:latin typeface="Consolas"/>
              </a:rPr>
              <a:t>return</a:t>
            </a:r>
            <a:r>
              <a:rPr lang="en-US" sz="2040" dirty="0">
                <a:solidFill>
                  <a:prstClr val="black"/>
                </a:solidFill>
                <a:latin typeface="Consolas"/>
              </a:rPr>
              <a:t> x; },  </a:t>
            </a:r>
          </a:p>
          <a:p>
            <a:r>
              <a:rPr lang="en-US" sz="2040" dirty="0">
                <a:solidFill>
                  <a:prstClr val="black"/>
                </a:solidFill>
                <a:latin typeface="Consolas"/>
              </a:rPr>
              <a:t>        set : </a:t>
            </a:r>
            <a:r>
              <a:rPr lang="en-US" sz="2040" dirty="0">
                <a:solidFill>
                  <a:srgbClr val="0000FF"/>
                </a:solidFill>
                <a:latin typeface="Consolas"/>
              </a:rPr>
              <a:t>function</a:t>
            </a:r>
            <a:r>
              <a:rPr lang="en-US" sz="2040" dirty="0">
                <a:solidFill>
                  <a:prstClr val="black"/>
                </a:solidFill>
                <a:latin typeface="Consolas"/>
              </a:rPr>
              <a:t>(value) { x = value; }, </a:t>
            </a:r>
          </a:p>
          <a:p>
            <a:r>
              <a:rPr lang="en-US" sz="2040" dirty="0">
                <a:solidFill>
                  <a:prstClr val="black"/>
                </a:solidFill>
                <a:latin typeface="Consolas"/>
              </a:rPr>
              <a:t>    });</a:t>
            </a:r>
          </a:p>
          <a:p>
            <a:r>
              <a:rPr lang="en-US" sz="2040" dirty="0">
                <a:solidFill>
                  <a:prstClr val="black"/>
                </a:solidFill>
                <a:latin typeface="Consolas"/>
              </a:rPr>
              <a:t>    </a:t>
            </a:r>
            <a:r>
              <a:rPr lang="en-US" sz="2040" dirty="0" err="1">
                <a:solidFill>
                  <a:prstClr val="black"/>
                </a:solidFill>
                <a:latin typeface="Consolas"/>
              </a:rPr>
              <a:t>Object.defineProperty</a:t>
            </a:r>
            <a:r>
              <a:rPr lang="en-US" sz="2040" dirty="0">
                <a:solidFill>
                  <a:prstClr val="black"/>
                </a:solidFill>
                <a:latin typeface="Consolas"/>
              </a:rPr>
              <a:t>(</a:t>
            </a:r>
            <a:r>
              <a:rPr lang="en-US" sz="2040" dirty="0">
                <a:solidFill>
                  <a:srgbClr val="0000FF"/>
                </a:solidFill>
                <a:latin typeface="Consolas"/>
              </a:rPr>
              <a:t>this</a:t>
            </a:r>
            <a:r>
              <a:rPr lang="en-US" sz="2040" dirty="0">
                <a:solidFill>
                  <a:prstClr val="black"/>
                </a:solidFill>
                <a:latin typeface="Consolas"/>
              </a:rPr>
              <a:t>, </a:t>
            </a:r>
            <a:r>
              <a:rPr lang="en-US" sz="2040" dirty="0">
                <a:solidFill>
                  <a:srgbClr val="800000"/>
                </a:solidFill>
                <a:latin typeface="Consolas"/>
              </a:rPr>
              <a:t>"y"</a:t>
            </a:r>
            <a:r>
              <a:rPr lang="en-US" sz="2040" dirty="0">
                <a:solidFill>
                  <a:prstClr val="black"/>
                </a:solidFill>
                <a:latin typeface="Consolas"/>
              </a:rPr>
              <a:t>, {</a:t>
            </a:r>
          </a:p>
          <a:p>
            <a:r>
              <a:rPr lang="en-US" sz="2040" dirty="0">
                <a:solidFill>
                  <a:prstClr val="black"/>
                </a:solidFill>
                <a:latin typeface="Consolas"/>
              </a:rPr>
              <a:t>        get : </a:t>
            </a:r>
            <a:r>
              <a:rPr lang="en-US" sz="2040" dirty="0">
                <a:solidFill>
                  <a:srgbClr val="0000FF"/>
                </a:solidFill>
                <a:latin typeface="Consolas"/>
              </a:rPr>
              <a:t>function</a:t>
            </a:r>
            <a:r>
              <a:rPr lang="en-US" sz="2040" dirty="0">
                <a:solidFill>
                  <a:prstClr val="black"/>
                </a:solidFill>
                <a:latin typeface="Consolas"/>
              </a:rPr>
              <a:t>() { </a:t>
            </a:r>
            <a:r>
              <a:rPr lang="en-US" sz="2040" dirty="0">
                <a:solidFill>
                  <a:srgbClr val="0000FF"/>
                </a:solidFill>
                <a:latin typeface="Consolas"/>
              </a:rPr>
              <a:t>return</a:t>
            </a:r>
            <a:r>
              <a:rPr lang="en-US" sz="2040" dirty="0">
                <a:solidFill>
                  <a:prstClr val="black"/>
                </a:solidFill>
                <a:latin typeface="Consolas"/>
              </a:rPr>
              <a:t> y; },  </a:t>
            </a:r>
          </a:p>
          <a:p>
            <a:r>
              <a:rPr lang="en-US" sz="2040" dirty="0">
                <a:solidFill>
                  <a:prstClr val="black"/>
                </a:solidFill>
                <a:latin typeface="Consolas"/>
              </a:rPr>
              <a:t>        set : </a:t>
            </a:r>
            <a:r>
              <a:rPr lang="en-US" sz="2040" dirty="0">
                <a:solidFill>
                  <a:srgbClr val="0000FF"/>
                </a:solidFill>
                <a:latin typeface="Consolas"/>
              </a:rPr>
              <a:t>function</a:t>
            </a:r>
            <a:r>
              <a:rPr lang="en-US" sz="2040" dirty="0">
                <a:solidFill>
                  <a:prstClr val="black"/>
                </a:solidFill>
                <a:latin typeface="Consolas"/>
              </a:rPr>
              <a:t>(value) { y = value; }, </a:t>
            </a:r>
          </a:p>
          <a:p>
            <a:r>
              <a:rPr lang="en-US" sz="2040" dirty="0">
                <a:solidFill>
                  <a:prstClr val="black"/>
                </a:solidFill>
                <a:latin typeface="Consolas"/>
              </a:rPr>
              <a:t>    });</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b = </a:t>
            </a:r>
            <a:r>
              <a:rPr lang="en-US" sz="2040" dirty="0">
                <a:solidFill>
                  <a:srgbClr val="0000FF"/>
                </a:solidFill>
                <a:latin typeface="Consolas"/>
              </a:rPr>
              <a:t>new</a:t>
            </a:r>
            <a:r>
              <a:rPr lang="en-US" sz="2040" dirty="0">
                <a:solidFill>
                  <a:prstClr val="black"/>
                </a:solidFill>
                <a:latin typeface="Consolas"/>
              </a:rPr>
              <a:t> Bubble(0, 1);</a:t>
            </a:r>
          </a:p>
          <a:p>
            <a:r>
              <a:rPr lang="en-US" sz="2040" dirty="0">
                <a:solidFill>
                  <a:srgbClr val="0000FF"/>
                </a:solidFill>
                <a:latin typeface="Consolas"/>
              </a:rPr>
              <a:t>var</a:t>
            </a:r>
            <a:r>
              <a:rPr lang="en-US" sz="2040" dirty="0">
                <a:solidFill>
                  <a:prstClr val="black"/>
                </a:solidFill>
                <a:latin typeface="Consolas"/>
              </a:rPr>
              <a:t> x = </a:t>
            </a:r>
            <a:r>
              <a:rPr lang="en-US" sz="2040" dirty="0" err="1">
                <a:solidFill>
                  <a:prstClr val="black"/>
                </a:solidFill>
                <a:latin typeface="Consolas"/>
              </a:rPr>
              <a:t>b.x</a:t>
            </a:r>
            <a:r>
              <a:rPr lang="en-US" sz="2040" dirty="0">
                <a:solidFill>
                  <a:prstClr val="black"/>
                </a:solidFill>
                <a:latin typeface="Consolas"/>
              </a:rPr>
              <a:t>;</a:t>
            </a:r>
          </a:p>
          <a:p>
            <a:r>
              <a:rPr lang="en-US" sz="2040" dirty="0" err="1">
                <a:solidFill>
                  <a:prstClr val="black"/>
                </a:solidFill>
                <a:latin typeface="Consolas"/>
              </a:rPr>
              <a:t>b.y</a:t>
            </a:r>
            <a:r>
              <a:rPr lang="en-US" sz="2040" dirty="0">
                <a:solidFill>
                  <a:prstClr val="black"/>
                </a:solidFill>
                <a:latin typeface="Consolas"/>
              </a:rPr>
              <a:t> = 5;</a:t>
            </a:r>
          </a:p>
        </p:txBody>
      </p:sp>
      <p:sp>
        <p:nvSpPr>
          <p:cNvPr id="6" name="Rectangular Callout 5"/>
          <p:cNvSpPr/>
          <p:nvPr/>
        </p:nvSpPr>
        <p:spPr bwMode="auto">
          <a:xfrm>
            <a:off x="8705179" y="3419546"/>
            <a:ext cx="3497263" cy="1010320"/>
          </a:xfrm>
          <a:prstGeom prst="wedgeRectCallout">
            <a:avLst>
              <a:gd name="adj1" fmla="val -63634"/>
              <a:gd name="adj2" fmla="val -5325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getters &amp; setters?</a:t>
            </a:r>
          </a:p>
          <a:p>
            <a:pPr algn="ctr"/>
            <a:r>
              <a:rPr lang="en-US" sz="2040" dirty="0" err="1">
                <a:solidFill>
                  <a:srgbClr val="000000"/>
                </a:solidFill>
                <a:latin typeface="Consolas" pitchFamily="49" charset="0"/>
                <a:cs typeface="Consolas" pitchFamily="49" charset="0"/>
              </a:rPr>
              <a:t>b.type</a:t>
            </a:r>
            <a:r>
              <a:rPr lang="en-US" sz="2040" dirty="0">
                <a:solidFill>
                  <a:srgbClr val="000000"/>
                </a:solidFill>
                <a:latin typeface="Consolas" pitchFamily="49" charset="0"/>
                <a:cs typeface="Consolas" pitchFamily="49" charset="0"/>
              </a:rPr>
              <a:t> = </a:t>
            </a:r>
            <a:br>
              <a:rPr lang="en-US" sz="2040" dirty="0">
                <a:solidFill>
                  <a:srgbClr val="000000"/>
                </a:solidFill>
                <a:latin typeface="Consolas" pitchFamily="49" charset="0"/>
                <a:cs typeface="Consolas" pitchFamily="49" charset="0"/>
              </a:rPr>
            </a:br>
            <a:r>
              <a:rPr lang="en-US" sz="2040" dirty="0">
                <a:solidFill>
                  <a:srgbClr val="000000"/>
                </a:solidFill>
                <a:latin typeface="Consolas" pitchFamily="49" charset="0"/>
                <a:cs typeface="Consolas" pitchFamily="49" charset="0"/>
              </a:rPr>
              <a:t>slow-property-bag</a:t>
            </a:r>
          </a:p>
        </p:txBody>
      </p:sp>
      <p:sp>
        <p:nvSpPr>
          <p:cNvPr id="7" name="Right Brace 6"/>
          <p:cNvSpPr/>
          <p:nvPr/>
        </p:nvSpPr>
        <p:spPr>
          <a:xfrm>
            <a:off x="7772576" y="2253792"/>
            <a:ext cx="355970" cy="2253791"/>
          </a:xfrm>
          <a:prstGeom prst="rightBrace">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36">
              <a:solidFill>
                <a:srgbClr val="000000"/>
              </a:solidFill>
            </a:endParaRPr>
          </a:p>
        </p:txBody>
      </p:sp>
    </p:spTree>
    <p:extLst>
      <p:ext uri="{BB962C8B-B14F-4D97-AF65-F5344CB8AC3E}">
        <p14:creationId xmlns:p14="http://schemas.microsoft.com/office/powerpoint/2010/main" val="384397409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1948" y="233150"/>
            <a:ext cx="11370961" cy="1158305"/>
          </a:xfrm>
        </p:spPr>
        <p:txBody>
          <a:bodyPr/>
          <a:lstStyle/>
          <a:p>
            <a:r>
              <a:rPr lang="en-US" u="sng" dirty="0"/>
              <a:t>Don’t</a:t>
            </a:r>
            <a:r>
              <a:rPr lang="en-US" dirty="0"/>
              <a:t> a</a:t>
            </a:r>
            <a:r>
              <a:rPr lang="en-US" dirty="0" smtClean="0"/>
              <a:t>dd </a:t>
            </a:r>
            <a:r>
              <a:rPr lang="en-US" dirty="0"/>
              <a:t>p</a:t>
            </a:r>
            <a:r>
              <a:rPr lang="en-US" dirty="0" smtClean="0"/>
              <a:t>roperties </a:t>
            </a:r>
            <a:r>
              <a:rPr lang="en-US" dirty="0"/>
              <a:t>c</a:t>
            </a:r>
            <a:r>
              <a:rPr lang="en-US" dirty="0" smtClean="0"/>
              <a:t>onditionally</a:t>
            </a:r>
            <a:br>
              <a:rPr lang="en-US" dirty="0" smtClean="0"/>
            </a:br>
            <a:r>
              <a:rPr lang="en-US" sz="2856" dirty="0">
                <a:solidFill>
                  <a:schemeClr val="tx2"/>
                </a:solidFill>
              </a:rPr>
              <a:t>Avoid Fast Type Mismatches</a:t>
            </a:r>
          </a:p>
        </p:txBody>
      </p:sp>
      <p:sp>
        <p:nvSpPr>
          <p:cNvPr id="2" name="Rectangle 1"/>
          <p:cNvSpPr/>
          <p:nvPr/>
        </p:nvSpPr>
        <p:spPr>
          <a:xfrm>
            <a:off x="3268232" y="2020640"/>
            <a:ext cx="6214117" cy="3986575"/>
          </a:xfrm>
          <a:prstGeom prst="rect">
            <a:avLst/>
          </a:prstGeom>
        </p:spPr>
        <p:style>
          <a:lnRef idx="2">
            <a:schemeClr val="accent1"/>
          </a:lnRef>
          <a:fillRef idx="1">
            <a:schemeClr val="lt1"/>
          </a:fillRef>
          <a:effectRef idx="0">
            <a:schemeClr val="accent1"/>
          </a:effectRef>
          <a:fontRef idx="minor">
            <a:schemeClr val="dk1"/>
          </a:fontRef>
        </p:style>
        <p:txBody>
          <a:bodyPr>
            <a:noAutofit/>
          </a:bodyPr>
          <a:lstStyle/>
          <a:p>
            <a:r>
              <a:rPr lang="en-US" sz="2040" dirty="0">
                <a:solidFill>
                  <a:srgbClr val="0000FF"/>
                </a:solidFill>
                <a:latin typeface="Consolas"/>
              </a:rPr>
              <a:t>function</a:t>
            </a:r>
            <a:r>
              <a:rPr lang="en-US" sz="2040" dirty="0">
                <a:solidFill>
                  <a:prstClr val="black"/>
                </a:solidFill>
                <a:latin typeface="Consolas"/>
              </a:rPr>
              <a:t> Color(alpha)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.r</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.g</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.b</a:t>
            </a:r>
            <a:r>
              <a:rPr lang="en-US" sz="2040" dirty="0">
                <a:solidFill>
                  <a:prstClr val="black"/>
                </a:solidFill>
                <a:latin typeface="Consolas"/>
              </a:rPr>
              <a:t> = 0;</a:t>
            </a:r>
          </a:p>
          <a:p>
            <a:r>
              <a:rPr lang="en-US" sz="2040" dirty="0">
                <a:solidFill>
                  <a:prstClr val="black"/>
                </a:solidFill>
                <a:latin typeface="Consolas"/>
              </a:rPr>
              <a:t>    </a:t>
            </a:r>
            <a:r>
              <a:rPr lang="en-US" sz="2040" dirty="0">
                <a:solidFill>
                  <a:srgbClr val="0000FF"/>
                </a:solidFill>
                <a:latin typeface="Consolas"/>
              </a:rPr>
              <a:t>if</a:t>
            </a:r>
            <a:r>
              <a:rPr lang="en-US" sz="2040" dirty="0">
                <a:solidFill>
                  <a:prstClr val="black"/>
                </a:solidFill>
                <a:latin typeface="Consolas"/>
              </a:rPr>
              <a:t> (alpha)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.a</a:t>
            </a:r>
            <a:r>
              <a:rPr lang="en-US" sz="2040" dirty="0">
                <a:solidFill>
                  <a:prstClr val="black"/>
                </a:solidFill>
                <a:latin typeface="Consolas"/>
              </a:rPr>
              <a:t> = 0;</a:t>
            </a:r>
          </a:p>
          <a:p>
            <a:r>
              <a:rPr lang="en-US" sz="2040" dirty="0">
                <a:solidFill>
                  <a:prstClr val="black"/>
                </a:solidFill>
                <a:latin typeface="Consolas"/>
              </a:rPr>
              <a:t>    }</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c1 = </a:t>
            </a:r>
            <a:r>
              <a:rPr lang="en-US" sz="2040" dirty="0">
                <a:solidFill>
                  <a:srgbClr val="0000FF"/>
                </a:solidFill>
                <a:latin typeface="Consolas"/>
              </a:rPr>
              <a:t>new</a:t>
            </a:r>
            <a:r>
              <a:rPr lang="en-US" sz="2040" dirty="0">
                <a:solidFill>
                  <a:prstClr val="black"/>
                </a:solidFill>
                <a:latin typeface="Consolas"/>
              </a:rPr>
              <a:t> Color(</a:t>
            </a:r>
            <a:r>
              <a:rPr lang="en-US" sz="2040" dirty="0">
                <a:solidFill>
                  <a:srgbClr val="0000FF"/>
                </a:solidFill>
                <a:latin typeface="Consolas"/>
              </a:rPr>
              <a:t>true</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c2 = </a:t>
            </a:r>
            <a:r>
              <a:rPr lang="en-US" sz="2040" dirty="0">
                <a:solidFill>
                  <a:srgbClr val="0000FF"/>
                </a:solidFill>
                <a:latin typeface="Consolas"/>
              </a:rPr>
              <a:t>new</a:t>
            </a:r>
            <a:r>
              <a:rPr lang="en-US" sz="2040" dirty="0">
                <a:solidFill>
                  <a:prstClr val="black"/>
                </a:solidFill>
                <a:latin typeface="Consolas"/>
              </a:rPr>
              <a:t> Color(</a:t>
            </a:r>
            <a:r>
              <a:rPr lang="en-US" sz="2040" dirty="0">
                <a:solidFill>
                  <a:srgbClr val="0000FF"/>
                </a:solidFill>
                <a:latin typeface="Consolas"/>
              </a:rPr>
              <a:t>false</a:t>
            </a:r>
            <a:r>
              <a:rPr lang="en-US" sz="2040" dirty="0">
                <a:solidFill>
                  <a:prstClr val="black"/>
                </a:solidFill>
                <a:latin typeface="Consolas"/>
              </a:rPr>
              <a:t>);</a:t>
            </a:r>
          </a:p>
          <a:p>
            <a:endParaRPr lang="en-US" sz="2040" dirty="0">
              <a:solidFill>
                <a:prstClr val="black"/>
              </a:solidFill>
              <a:latin typeface="Consolas"/>
            </a:endParaRPr>
          </a:p>
        </p:txBody>
      </p:sp>
      <p:sp>
        <p:nvSpPr>
          <p:cNvPr id="7" name="Rectangle 6"/>
          <p:cNvSpPr/>
          <p:nvPr/>
        </p:nvSpPr>
        <p:spPr bwMode="auto">
          <a:xfrm>
            <a:off x="3809012" y="3264111"/>
            <a:ext cx="3419546" cy="1010320"/>
          </a:xfrm>
          <a:prstGeom prst="rect">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5" name="Rectangular Callout 4"/>
          <p:cNvSpPr/>
          <p:nvPr/>
        </p:nvSpPr>
        <p:spPr bwMode="auto">
          <a:xfrm>
            <a:off x="8782896" y="3186394"/>
            <a:ext cx="3341829" cy="505160"/>
          </a:xfrm>
          <a:prstGeom prst="wedgeRectCallout">
            <a:avLst>
              <a:gd name="adj1" fmla="val -102514"/>
              <a:gd name="adj2" fmla="val 32065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c1.type = {</a:t>
            </a:r>
            <a:r>
              <a:rPr lang="en-US" sz="2040" dirty="0" err="1">
                <a:solidFill>
                  <a:srgbClr val="000000"/>
                </a:solidFill>
                <a:latin typeface="Consolas" pitchFamily="49" charset="0"/>
                <a:cs typeface="Consolas" pitchFamily="49" charset="0"/>
              </a:rPr>
              <a:t>r,g,b,a</a:t>
            </a:r>
            <a:r>
              <a:rPr lang="en-US" sz="2040" dirty="0">
                <a:solidFill>
                  <a:srgbClr val="000000"/>
                </a:solidFill>
                <a:latin typeface="Consolas" pitchFamily="49" charset="0"/>
                <a:cs typeface="Consolas" pitchFamily="49" charset="0"/>
              </a:rPr>
              <a:t>}</a:t>
            </a:r>
          </a:p>
        </p:txBody>
      </p:sp>
      <p:sp>
        <p:nvSpPr>
          <p:cNvPr id="6" name="Rectangular Callout 5"/>
          <p:cNvSpPr/>
          <p:nvPr/>
        </p:nvSpPr>
        <p:spPr bwMode="auto">
          <a:xfrm>
            <a:off x="8782896" y="4429865"/>
            <a:ext cx="3341829" cy="505160"/>
          </a:xfrm>
          <a:prstGeom prst="wedgeRectCallout">
            <a:avLst>
              <a:gd name="adj1" fmla="val -99614"/>
              <a:gd name="adj2" fmla="val 12884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c2.type = {</a:t>
            </a:r>
            <a:r>
              <a:rPr lang="en-US" sz="2040" dirty="0" err="1">
                <a:solidFill>
                  <a:srgbClr val="000000"/>
                </a:solidFill>
                <a:latin typeface="Consolas" pitchFamily="49" charset="0"/>
                <a:cs typeface="Consolas" pitchFamily="49" charset="0"/>
              </a:rPr>
              <a:t>r,g,b</a:t>
            </a:r>
            <a:r>
              <a:rPr lang="en-US" sz="2040" dirty="0">
                <a:solidFill>
                  <a:srgbClr val="000000"/>
                </a:solidFill>
                <a:latin typeface="Consolas" pitchFamily="49" charset="0"/>
                <a:cs typeface="Consolas" pitchFamily="49" charset="0"/>
              </a:rPr>
              <a:t>}</a:t>
            </a:r>
          </a:p>
        </p:txBody>
      </p:sp>
      <p:sp>
        <p:nvSpPr>
          <p:cNvPr id="8" name="Not Equal 7"/>
          <p:cNvSpPr/>
          <p:nvPr/>
        </p:nvSpPr>
        <p:spPr bwMode="auto">
          <a:xfrm>
            <a:off x="10259518" y="3797027"/>
            <a:ext cx="777169" cy="555121"/>
          </a:xfrm>
          <a:prstGeom prst="mathNotEqual">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Tree>
    <p:custDataLst>
      <p:tags r:id="rId1"/>
    </p:custDataLst>
    <p:extLst>
      <p:ext uri="{BB962C8B-B14F-4D97-AF65-F5344CB8AC3E}">
        <p14:creationId xmlns:p14="http://schemas.microsoft.com/office/powerpoint/2010/main" val="3803865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42710" y="1787490"/>
            <a:ext cx="5517903" cy="4614382"/>
          </a:xfrm>
          <a:prstGeom prst="rect">
            <a:avLst/>
          </a:prstGeom>
        </p:spPr>
        <p:style>
          <a:lnRef idx="2">
            <a:schemeClr val="accent1"/>
          </a:lnRef>
          <a:fillRef idx="1">
            <a:schemeClr val="lt1"/>
          </a:fillRef>
          <a:effectRef idx="0">
            <a:schemeClr val="accent1"/>
          </a:effectRef>
          <a:fontRef idx="minor">
            <a:schemeClr val="dk1"/>
          </a:fontRef>
        </p:style>
        <p:txBody>
          <a:bodyPr lIns="279781">
            <a:noAutofit/>
          </a:bodyPr>
          <a:lstStyle/>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TreeNode</a:t>
            </a:r>
            <a:r>
              <a:rPr lang="en-US" sz="2040" dirty="0">
                <a:solidFill>
                  <a:prstClr val="black"/>
                </a:solidFill>
                <a:latin typeface="Consolas"/>
              </a:rPr>
              <a:t>(key, value)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.key</a:t>
            </a:r>
            <a:r>
              <a:rPr lang="en-US" sz="2040" dirty="0">
                <a:solidFill>
                  <a:prstClr val="black"/>
                </a:solidFill>
                <a:latin typeface="Consolas"/>
              </a:rPr>
              <a:t> = key;</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.value</a:t>
            </a:r>
            <a:r>
              <a:rPr lang="en-US" sz="2040" dirty="0">
                <a:solidFill>
                  <a:prstClr val="black"/>
                </a:solidFill>
                <a:latin typeface="Consolas"/>
              </a:rPr>
              <a:t> = value;</a:t>
            </a:r>
          </a:p>
          <a:p>
            <a:r>
              <a:rPr lang="en-US" sz="2040" dirty="0">
                <a:solidFill>
                  <a:prstClr val="black"/>
                </a:solidFill>
                <a:latin typeface="Consolas"/>
              </a:rPr>
              <a:t>};</a:t>
            </a:r>
          </a:p>
          <a:p>
            <a:endParaRPr lang="en-US" sz="2040" dirty="0">
              <a:solidFill>
                <a:prstClr val="black"/>
              </a:solidFill>
              <a:latin typeface="Consolas"/>
            </a:endParaRPr>
          </a:p>
          <a:p>
            <a:r>
              <a:rPr lang="en-US" sz="2040" dirty="0" err="1">
                <a:solidFill>
                  <a:prstClr val="black"/>
                </a:solidFill>
                <a:latin typeface="Consolas"/>
              </a:rPr>
              <a:t>TreeNode.prototype.left</a:t>
            </a:r>
            <a:r>
              <a:rPr lang="en-US" sz="2040" dirty="0">
                <a:solidFill>
                  <a:prstClr val="black"/>
                </a:solidFill>
                <a:latin typeface="Consolas"/>
              </a:rPr>
              <a:t> = </a:t>
            </a:r>
            <a:r>
              <a:rPr lang="en-US" sz="2040" dirty="0">
                <a:solidFill>
                  <a:srgbClr val="0000FF"/>
                </a:solidFill>
                <a:latin typeface="Consolas"/>
              </a:rPr>
              <a:t>null</a:t>
            </a:r>
            <a:r>
              <a:rPr lang="en-US" sz="2040" dirty="0">
                <a:solidFill>
                  <a:prstClr val="black"/>
                </a:solidFill>
                <a:latin typeface="Consolas"/>
              </a:rPr>
              <a:t>;</a:t>
            </a:r>
          </a:p>
          <a:p>
            <a:r>
              <a:rPr lang="en-US" sz="2040" dirty="0" err="1">
                <a:solidFill>
                  <a:prstClr val="black"/>
                </a:solidFill>
                <a:latin typeface="Consolas"/>
              </a:rPr>
              <a:t>TreeNode.prototype.right</a:t>
            </a:r>
            <a:r>
              <a:rPr lang="en-US" sz="2040" dirty="0">
                <a:solidFill>
                  <a:prstClr val="black"/>
                </a:solidFill>
                <a:latin typeface="Consolas"/>
              </a:rPr>
              <a:t> = </a:t>
            </a:r>
            <a:r>
              <a:rPr lang="en-US" sz="2040" dirty="0">
                <a:solidFill>
                  <a:srgbClr val="0000FF"/>
                </a:solidFill>
                <a:latin typeface="Consolas"/>
              </a:rPr>
              <a:t>null</a:t>
            </a:r>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t1 = </a:t>
            </a:r>
            <a:r>
              <a:rPr lang="en-US" sz="2040" dirty="0">
                <a:solidFill>
                  <a:srgbClr val="0000FF"/>
                </a:solidFill>
                <a:latin typeface="Consolas"/>
              </a:rPr>
              <a:t>new</a:t>
            </a:r>
            <a:r>
              <a:rPr lang="en-US" sz="2040" dirty="0">
                <a:solidFill>
                  <a:prstClr val="black"/>
                </a:solidFill>
                <a:latin typeface="Consolas"/>
              </a:rPr>
              <a:t> </a:t>
            </a:r>
            <a:r>
              <a:rPr lang="en-US" sz="2040" dirty="0" err="1">
                <a:solidFill>
                  <a:prstClr val="black"/>
                </a:solidFill>
                <a:latin typeface="Consolas"/>
              </a:rPr>
              <a:t>TreeNode</a:t>
            </a:r>
            <a:r>
              <a:rPr lang="en-US" sz="2040" dirty="0">
                <a:solidFill>
                  <a:prstClr val="black"/>
                </a:solidFill>
                <a:latin typeface="Consolas"/>
              </a:rPr>
              <a:t>(</a:t>
            </a:r>
            <a:r>
              <a:rPr lang="en-US" sz="2040" dirty="0">
                <a:solidFill>
                  <a:srgbClr val="800000"/>
                </a:solidFill>
                <a:latin typeface="Consolas"/>
              </a:rPr>
              <a:t>"k1"</a:t>
            </a:r>
            <a:r>
              <a:rPr lang="en-US" sz="2040" dirty="0">
                <a:solidFill>
                  <a:prstClr val="black"/>
                </a:solidFill>
                <a:latin typeface="Consolas"/>
              </a:rPr>
              <a:t>, </a:t>
            </a:r>
            <a:r>
              <a:rPr lang="en-US" sz="2040" dirty="0">
                <a:solidFill>
                  <a:srgbClr val="800000"/>
                </a:solidFill>
                <a:latin typeface="Consolas"/>
              </a:rPr>
              <a:t>"v1"</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t2 = </a:t>
            </a:r>
            <a:r>
              <a:rPr lang="en-US" sz="2040" dirty="0">
                <a:solidFill>
                  <a:srgbClr val="0000FF"/>
                </a:solidFill>
                <a:latin typeface="Consolas"/>
              </a:rPr>
              <a:t>new</a:t>
            </a:r>
            <a:r>
              <a:rPr lang="en-US" sz="2040" dirty="0">
                <a:solidFill>
                  <a:prstClr val="black"/>
                </a:solidFill>
                <a:latin typeface="Consolas"/>
              </a:rPr>
              <a:t> </a:t>
            </a:r>
            <a:r>
              <a:rPr lang="en-US" sz="2040" dirty="0" err="1">
                <a:solidFill>
                  <a:prstClr val="black"/>
                </a:solidFill>
                <a:latin typeface="Consolas"/>
              </a:rPr>
              <a:t>TreeNode</a:t>
            </a:r>
            <a:r>
              <a:rPr lang="en-US" sz="2040" dirty="0">
                <a:solidFill>
                  <a:prstClr val="black"/>
                </a:solidFill>
                <a:latin typeface="Consolas"/>
              </a:rPr>
              <a:t>(</a:t>
            </a:r>
            <a:r>
              <a:rPr lang="en-US" sz="2040" dirty="0">
                <a:solidFill>
                  <a:srgbClr val="800000"/>
                </a:solidFill>
                <a:latin typeface="Consolas"/>
              </a:rPr>
              <a:t>"k2"</a:t>
            </a:r>
            <a:r>
              <a:rPr lang="en-US" sz="2040" dirty="0">
                <a:solidFill>
                  <a:prstClr val="black"/>
                </a:solidFill>
                <a:latin typeface="Consolas"/>
              </a:rPr>
              <a:t>, </a:t>
            </a:r>
            <a:r>
              <a:rPr lang="en-US" sz="2040" dirty="0">
                <a:solidFill>
                  <a:srgbClr val="800000"/>
                </a:solidFill>
                <a:latin typeface="Consolas"/>
              </a:rPr>
              <a:t>"v2"</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t3 = </a:t>
            </a:r>
            <a:r>
              <a:rPr lang="en-US" sz="2040" dirty="0">
                <a:solidFill>
                  <a:srgbClr val="0000FF"/>
                </a:solidFill>
                <a:latin typeface="Consolas"/>
              </a:rPr>
              <a:t>new</a:t>
            </a:r>
            <a:r>
              <a:rPr lang="en-US" sz="2040" dirty="0">
                <a:solidFill>
                  <a:prstClr val="black"/>
                </a:solidFill>
                <a:latin typeface="Consolas"/>
              </a:rPr>
              <a:t> </a:t>
            </a:r>
            <a:r>
              <a:rPr lang="en-US" sz="2040" dirty="0" err="1">
                <a:solidFill>
                  <a:prstClr val="black"/>
                </a:solidFill>
                <a:latin typeface="Consolas"/>
              </a:rPr>
              <a:t>TreeNode</a:t>
            </a:r>
            <a:r>
              <a:rPr lang="en-US" sz="2040" dirty="0">
                <a:solidFill>
                  <a:prstClr val="black"/>
                </a:solidFill>
                <a:latin typeface="Consolas"/>
              </a:rPr>
              <a:t>(</a:t>
            </a:r>
            <a:r>
              <a:rPr lang="en-US" sz="2040" dirty="0">
                <a:solidFill>
                  <a:srgbClr val="800000"/>
                </a:solidFill>
                <a:latin typeface="Consolas"/>
              </a:rPr>
              <a:t>"k3"</a:t>
            </a:r>
            <a:r>
              <a:rPr lang="en-US" sz="2040" dirty="0">
                <a:solidFill>
                  <a:prstClr val="black"/>
                </a:solidFill>
                <a:latin typeface="Consolas"/>
              </a:rPr>
              <a:t>, </a:t>
            </a:r>
            <a:r>
              <a:rPr lang="en-US" sz="2040" dirty="0">
                <a:solidFill>
                  <a:srgbClr val="800000"/>
                </a:solidFill>
                <a:latin typeface="Consolas"/>
              </a:rPr>
              <a:t>"v3"</a:t>
            </a:r>
            <a:r>
              <a:rPr lang="en-US" sz="2040" dirty="0">
                <a:solidFill>
                  <a:prstClr val="black"/>
                </a:solidFill>
                <a:latin typeface="Consolas"/>
              </a:rPr>
              <a:t>);</a:t>
            </a:r>
          </a:p>
          <a:p>
            <a:endParaRPr lang="en-US" sz="2040" dirty="0">
              <a:solidFill>
                <a:prstClr val="black"/>
              </a:solidFill>
              <a:latin typeface="Consolas"/>
            </a:endParaRPr>
          </a:p>
          <a:p>
            <a:r>
              <a:rPr lang="en-US" sz="2040" dirty="0">
                <a:solidFill>
                  <a:prstClr val="black"/>
                </a:solidFill>
                <a:latin typeface="Consolas"/>
              </a:rPr>
              <a:t>t1.left = t2;</a:t>
            </a:r>
          </a:p>
          <a:p>
            <a:r>
              <a:rPr lang="en-US" sz="2040" dirty="0">
                <a:solidFill>
                  <a:prstClr val="black"/>
                </a:solidFill>
                <a:latin typeface="Consolas"/>
              </a:rPr>
              <a:t>t2.right = t3;</a:t>
            </a:r>
          </a:p>
        </p:txBody>
      </p:sp>
      <p:sp>
        <p:nvSpPr>
          <p:cNvPr id="6" name="Rectangle 5"/>
          <p:cNvSpPr/>
          <p:nvPr/>
        </p:nvSpPr>
        <p:spPr bwMode="auto">
          <a:xfrm>
            <a:off x="3499762" y="3264111"/>
            <a:ext cx="5127699" cy="830569"/>
          </a:xfrm>
          <a:prstGeom prst="rect">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7" name="Rectangle 6"/>
          <p:cNvSpPr/>
          <p:nvPr/>
        </p:nvSpPr>
        <p:spPr bwMode="auto">
          <a:xfrm>
            <a:off x="3499762" y="5517902"/>
            <a:ext cx="5127699" cy="699453"/>
          </a:xfrm>
          <a:prstGeom prst="rect">
            <a:avLst/>
          </a:prstGeom>
          <a:noFill/>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 name="Title 2"/>
          <p:cNvSpPr>
            <a:spLocks noGrp="1"/>
          </p:cNvSpPr>
          <p:nvPr>
            <p:ph type="title"/>
          </p:nvPr>
        </p:nvSpPr>
        <p:spPr>
          <a:xfrm>
            <a:off x="531948" y="233150"/>
            <a:ext cx="11370961" cy="1158305"/>
          </a:xfrm>
        </p:spPr>
        <p:txBody>
          <a:bodyPr/>
          <a:lstStyle/>
          <a:p>
            <a:r>
              <a:rPr lang="en-US" u="sng" dirty="0" smtClean="0"/>
              <a:t>Don’t</a:t>
            </a:r>
            <a:r>
              <a:rPr lang="en-US" dirty="0" smtClean="0"/>
              <a:t> default </a:t>
            </a:r>
            <a:r>
              <a:rPr lang="en-US" dirty="0"/>
              <a:t>p</a:t>
            </a:r>
            <a:r>
              <a:rPr lang="en-US" dirty="0" smtClean="0"/>
              <a:t>roperties </a:t>
            </a:r>
            <a:r>
              <a:rPr lang="en-US" dirty="0"/>
              <a:t>on </a:t>
            </a:r>
            <a:r>
              <a:rPr lang="en-US" dirty="0" smtClean="0"/>
              <a:t>prototypes </a:t>
            </a:r>
            <a:br>
              <a:rPr lang="en-US" dirty="0" smtClean="0"/>
            </a:br>
            <a:r>
              <a:rPr lang="en-US" sz="2856" dirty="0" smtClean="0">
                <a:solidFill>
                  <a:schemeClr val="tx2"/>
                </a:solidFill>
              </a:rPr>
              <a:t>Avoid Fast </a:t>
            </a:r>
            <a:r>
              <a:rPr lang="en-US" sz="2856" dirty="0">
                <a:solidFill>
                  <a:schemeClr val="tx2"/>
                </a:solidFill>
              </a:rPr>
              <a:t>Type Mismatches</a:t>
            </a:r>
          </a:p>
        </p:txBody>
      </p:sp>
    </p:spTree>
    <p:extLst>
      <p:ext uri="{BB962C8B-B14F-4D97-AF65-F5344CB8AC3E}">
        <p14:creationId xmlns:p14="http://schemas.microsoft.com/office/powerpoint/2010/main" val="365670496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dirty="0" smtClean="0"/>
              <a:t>Property access </a:t>
            </a:r>
            <a:r>
              <a:rPr lang="en-US" dirty="0"/>
              <a:t>w</a:t>
            </a:r>
            <a:r>
              <a:rPr lang="en-US" dirty="0" smtClean="0"/>
              <a:t>orks in C++ or C#</a:t>
            </a:r>
            <a:endParaRPr lang="en-US" sz="2856" dirty="0">
              <a:solidFill>
                <a:schemeClr val="accent4">
                  <a:lumMod val="40000"/>
                  <a:lumOff val="60000"/>
                </a:schemeClr>
              </a:solidFill>
            </a:endParaRPr>
          </a:p>
        </p:txBody>
      </p:sp>
      <p:sp>
        <p:nvSpPr>
          <p:cNvPr id="3" name="TextBox 2"/>
          <p:cNvSpPr txBox="1"/>
          <p:nvPr/>
        </p:nvSpPr>
        <p:spPr>
          <a:xfrm>
            <a:off x="3498144" y="1709772"/>
            <a:ext cx="5751054" cy="361616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a:solidFill>
                  <a:srgbClr val="0000FF"/>
                </a:solidFill>
                <a:latin typeface="Consolas"/>
              </a:rPr>
              <a:t>class</a:t>
            </a:r>
            <a:r>
              <a:rPr lang="en-US" sz="2040" dirty="0">
                <a:solidFill>
                  <a:prstClr val="black"/>
                </a:solidFill>
                <a:latin typeface="Consolas"/>
              </a:rPr>
              <a:t> </a:t>
            </a:r>
            <a:r>
              <a:rPr lang="en-US" sz="2040" dirty="0">
                <a:solidFill>
                  <a:srgbClr val="2B91AF"/>
                </a:solidFill>
                <a:latin typeface="Consolas"/>
              </a:rPr>
              <a:t>Bubble</a:t>
            </a:r>
            <a:r>
              <a:rPr lang="en-US" sz="2040" dirty="0">
                <a:solidFill>
                  <a:prstClr val="black"/>
                </a:solidFill>
                <a:latin typeface="Consolas"/>
              </a:rPr>
              <a:t> {</a:t>
            </a:r>
          </a:p>
          <a:p>
            <a:r>
              <a:rPr lang="en-US" sz="2040" dirty="0">
                <a:solidFill>
                  <a:prstClr val="black"/>
                </a:solidFill>
                <a:latin typeface="Consolas"/>
              </a:rPr>
              <a:t>  </a:t>
            </a:r>
            <a:r>
              <a:rPr lang="en-US" sz="2040" dirty="0">
                <a:solidFill>
                  <a:srgbClr val="0000FF"/>
                </a:solidFill>
                <a:latin typeface="Consolas"/>
              </a:rPr>
              <a:t>public</a:t>
            </a:r>
            <a:r>
              <a:rPr lang="en-US" sz="2040" dirty="0">
                <a:solidFill>
                  <a:prstClr val="black"/>
                </a:solidFill>
                <a:latin typeface="Consolas"/>
              </a:rPr>
              <a:t> </a:t>
            </a:r>
            <a:r>
              <a:rPr lang="en-US" sz="2040" dirty="0" err="1">
                <a:solidFill>
                  <a:srgbClr val="0000FF"/>
                </a:solidFill>
                <a:latin typeface="Consolas"/>
              </a:rPr>
              <a:t>int</a:t>
            </a:r>
            <a:r>
              <a:rPr lang="en-US" sz="2040" dirty="0">
                <a:solidFill>
                  <a:prstClr val="black"/>
                </a:solidFill>
                <a:latin typeface="Consolas"/>
              </a:rPr>
              <a:t> x;</a:t>
            </a:r>
          </a:p>
          <a:p>
            <a:r>
              <a:rPr lang="en-US" sz="2040" dirty="0">
                <a:solidFill>
                  <a:prstClr val="black"/>
                </a:solidFill>
                <a:latin typeface="Consolas"/>
              </a:rPr>
              <a:t>  </a:t>
            </a:r>
            <a:r>
              <a:rPr lang="en-US" sz="2040" dirty="0">
                <a:solidFill>
                  <a:srgbClr val="0000FF"/>
                </a:solidFill>
                <a:latin typeface="Consolas"/>
              </a:rPr>
              <a:t>public</a:t>
            </a:r>
            <a:r>
              <a:rPr lang="en-US" sz="2040" dirty="0">
                <a:solidFill>
                  <a:prstClr val="black"/>
                </a:solidFill>
                <a:latin typeface="Consolas"/>
              </a:rPr>
              <a:t> </a:t>
            </a:r>
            <a:r>
              <a:rPr lang="en-US" sz="2040" dirty="0" err="1">
                <a:solidFill>
                  <a:srgbClr val="0000FF"/>
                </a:solidFill>
                <a:latin typeface="Consolas"/>
              </a:rPr>
              <a:t>int</a:t>
            </a:r>
            <a:r>
              <a:rPr lang="en-US" sz="2040" dirty="0">
                <a:solidFill>
                  <a:prstClr val="black"/>
                </a:solidFill>
                <a:latin typeface="Consolas"/>
              </a:rPr>
              <a:t> y;</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class</a:t>
            </a:r>
            <a:r>
              <a:rPr lang="en-US" sz="2040" dirty="0">
                <a:solidFill>
                  <a:prstClr val="black"/>
                </a:solidFill>
                <a:latin typeface="Consolas"/>
              </a:rPr>
              <a:t> </a:t>
            </a:r>
            <a:r>
              <a:rPr lang="en-US" sz="2040" dirty="0">
                <a:solidFill>
                  <a:srgbClr val="2B91AF"/>
                </a:solidFill>
                <a:latin typeface="Consolas"/>
              </a:rPr>
              <a:t>Program</a:t>
            </a:r>
            <a:r>
              <a:rPr lang="en-US" sz="2040" dirty="0">
                <a:solidFill>
                  <a:prstClr val="black"/>
                </a:solidFill>
                <a:latin typeface="Consolas"/>
              </a:rPr>
              <a:t> {</a:t>
            </a:r>
          </a:p>
          <a:p>
            <a:r>
              <a:rPr lang="en-US" sz="2040" dirty="0">
                <a:solidFill>
                  <a:srgbClr val="0000FF"/>
                </a:solidFill>
                <a:latin typeface="Consolas"/>
              </a:rPr>
              <a:t>  static</a:t>
            </a:r>
            <a:r>
              <a:rPr lang="en-US" sz="2040" dirty="0">
                <a:solidFill>
                  <a:prstClr val="black"/>
                </a:solidFill>
                <a:latin typeface="Consolas"/>
              </a:rPr>
              <a:t> </a:t>
            </a:r>
            <a:r>
              <a:rPr lang="en-US" sz="2040" dirty="0">
                <a:solidFill>
                  <a:srgbClr val="0000FF"/>
                </a:solidFill>
                <a:latin typeface="Consolas"/>
              </a:rPr>
              <a:t>void</a:t>
            </a:r>
            <a:r>
              <a:rPr lang="en-US" sz="2040" dirty="0">
                <a:solidFill>
                  <a:prstClr val="black"/>
                </a:solidFill>
                <a:latin typeface="Consolas"/>
              </a:rPr>
              <a:t> Reset(</a:t>
            </a:r>
            <a:r>
              <a:rPr lang="en-US" sz="2040" dirty="0">
                <a:solidFill>
                  <a:srgbClr val="2B91AF"/>
                </a:solidFill>
                <a:latin typeface="Consolas"/>
              </a:rPr>
              <a:t>Bubble</a:t>
            </a:r>
            <a:r>
              <a:rPr lang="en-US" sz="2040" dirty="0">
                <a:solidFill>
                  <a:prstClr val="black"/>
                </a:solidFill>
                <a:latin typeface="Consolas"/>
              </a:rPr>
              <a:t> b) {</a:t>
            </a:r>
          </a:p>
          <a:p>
            <a:r>
              <a:rPr lang="en-US" sz="2040" dirty="0">
                <a:solidFill>
                  <a:srgbClr val="000000"/>
                </a:solidFill>
                <a:latin typeface="Consolas"/>
              </a:rPr>
              <a:t>    </a:t>
            </a:r>
            <a:r>
              <a:rPr lang="en-US" sz="2040" dirty="0" err="1">
                <a:solidFill>
                  <a:srgbClr val="000000"/>
                </a:solidFill>
                <a:latin typeface="Consolas"/>
              </a:rPr>
              <a:t>b.x</a:t>
            </a:r>
            <a:r>
              <a:rPr lang="en-US" sz="2040" dirty="0">
                <a:solidFill>
                  <a:srgbClr val="000000"/>
                </a:solidFill>
                <a:latin typeface="Consolas"/>
              </a:rPr>
              <a:t> = 0</a:t>
            </a:r>
            <a:r>
              <a:rPr lang="en-US" sz="2040" dirty="0">
                <a:solidFill>
                  <a:prstClr val="black"/>
                </a:solidFill>
                <a:latin typeface="Consolas"/>
              </a:rPr>
              <a:t>;</a:t>
            </a:r>
          </a:p>
          <a:p>
            <a:r>
              <a:rPr lang="en-US" sz="2040" dirty="0">
                <a:solidFill>
                  <a:prstClr val="black"/>
                </a:solidFill>
                <a:latin typeface="Consolas"/>
              </a:rPr>
              <a:t>    </a:t>
            </a:r>
            <a:r>
              <a:rPr lang="en-US" sz="2040" dirty="0" err="1">
                <a:solidFill>
                  <a:prstClr val="black"/>
                </a:solidFill>
                <a:latin typeface="Consolas"/>
              </a:rPr>
              <a:t>b.y</a:t>
            </a:r>
            <a:r>
              <a:rPr lang="en-US" sz="2040" dirty="0">
                <a:solidFill>
                  <a:prstClr val="black"/>
                </a:solidFill>
                <a:latin typeface="Consolas"/>
              </a:rPr>
              <a:t> = 0;</a:t>
            </a:r>
          </a:p>
          <a:p>
            <a:r>
              <a:rPr lang="en-US" sz="2040" dirty="0">
                <a:solidFill>
                  <a:prstClr val="black"/>
                </a:solidFill>
                <a:latin typeface="Consolas"/>
              </a:rPr>
              <a:t>  }</a:t>
            </a:r>
          </a:p>
          <a:p>
            <a:r>
              <a:rPr lang="en-US" sz="2040" dirty="0">
                <a:solidFill>
                  <a:prstClr val="black"/>
                </a:solidFill>
                <a:latin typeface="Consolas"/>
              </a:rPr>
              <a:t>}</a:t>
            </a:r>
          </a:p>
        </p:txBody>
      </p:sp>
      <p:sp>
        <p:nvSpPr>
          <p:cNvPr id="5" name="Rectangle 4"/>
          <p:cNvSpPr/>
          <p:nvPr/>
        </p:nvSpPr>
        <p:spPr bwMode="auto">
          <a:xfrm>
            <a:off x="4042163" y="3885848"/>
            <a:ext cx="1321188"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6" name="Rectangular Callout 5"/>
          <p:cNvSpPr/>
          <p:nvPr/>
        </p:nvSpPr>
        <p:spPr bwMode="auto">
          <a:xfrm>
            <a:off x="5596501" y="5051601"/>
            <a:ext cx="4740734" cy="1165754"/>
          </a:xfrm>
          <a:prstGeom prst="wedgeRectCallout">
            <a:avLst>
              <a:gd name="adj1" fmla="val -54090"/>
              <a:gd name="adj2" fmla="val -132959"/>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r>
              <a:rPr lang="en-US" sz="2040" dirty="0" err="1">
                <a:solidFill>
                  <a:srgbClr val="000000">
                    <a:lumMod val="50000"/>
                  </a:srgbClr>
                </a:solidFill>
                <a:latin typeface="Consolas" pitchFamily="49" charset="0"/>
                <a:cs typeface="Consolas" pitchFamily="49" charset="0"/>
              </a:rPr>
              <a:t>mov</a:t>
            </a:r>
            <a:r>
              <a:rPr lang="en-US" sz="2040" dirty="0">
                <a:solidFill>
                  <a:srgbClr val="000000">
                    <a:lumMod val="50000"/>
                  </a:srgbClr>
                </a:solidFill>
                <a:latin typeface="Consolas" pitchFamily="49" charset="0"/>
                <a:cs typeface="Consolas" pitchFamily="49" charset="0"/>
              </a:rPr>
              <a:t>    </a:t>
            </a:r>
            <a:r>
              <a:rPr lang="en-US" sz="2040" dirty="0" err="1">
                <a:solidFill>
                  <a:srgbClr val="000000">
                    <a:lumMod val="50000"/>
                  </a:srgbClr>
                </a:solidFill>
                <a:latin typeface="Consolas" pitchFamily="49" charset="0"/>
                <a:cs typeface="Consolas" pitchFamily="49" charset="0"/>
              </a:rPr>
              <a:t>edx</a:t>
            </a:r>
            <a:r>
              <a:rPr lang="en-US" sz="2040" dirty="0">
                <a:solidFill>
                  <a:srgbClr val="000000">
                    <a:lumMod val="50000"/>
                  </a:srgbClr>
                </a:solidFill>
                <a:latin typeface="Consolas" pitchFamily="49" charset="0"/>
                <a:cs typeface="Consolas" pitchFamily="49" charset="0"/>
              </a:rPr>
              <a:t>, 0</a:t>
            </a:r>
          </a:p>
          <a:p>
            <a:r>
              <a:rPr lang="en-US" sz="2040" dirty="0" err="1">
                <a:solidFill>
                  <a:srgbClr val="000000">
                    <a:lumMod val="50000"/>
                  </a:srgbClr>
                </a:solidFill>
                <a:latin typeface="Consolas" pitchFamily="49" charset="0"/>
                <a:cs typeface="Consolas" pitchFamily="49" charset="0"/>
              </a:rPr>
              <a:t>mov</a:t>
            </a:r>
            <a:r>
              <a:rPr lang="en-US" sz="2040" dirty="0">
                <a:solidFill>
                  <a:srgbClr val="000000">
                    <a:lumMod val="50000"/>
                  </a:srgbClr>
                </a:solidFill>
                <a:latin typeface="Consolas" pitchFamily="49" charset="0"/>
                <a:cs typeface="Consolas" pitchFamily="49" charset="0"/>
              </a:rPr>
              <a:t>    </a:t>
            </a:r>
            <a:r>
              <a:rPr lang="en-US" sz="2040" dirty="0" err="1">
                <a:solidFill>
                  <a:srgbClr val="000000">
                    <a:lumMod val="50000"/>
                  </a:srgbClr>
                </a:solidFill>
                <a:latin typeface="Consolas" pitchFamily="49" charset="0"/>
                <a:cs typeface="Consolas" pitchFamily="49" charset="0"/>
              </a:rPr>
              <a:t>eax</a:t>
            </a:r>
            <a:r>
              <a:rPr lang="en-US" sz="2040" dirty="0">
                <a:solidFill>
                  <a:srgbClr val="000000">
                    <a:lumMod val="50000"/>
                  </a:srgbClr>
                </a:solidFill>
                <a:latin typeface="Consolas" pitchFamily="49" charset="0"/>
                <a:cs typeface="Consolas" pitchFamily="49" charset="0"/>
              </a:rPr>
              <a:t>, [p]</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[p+4], </a:t>
            </a:r>
            <a:r>
              <a:rPr lang="en-US" sz="2040" dirty="0" err="1">
                <a:solidFill>
                  <a:srgbClr val="000000"/>
                </a:solidFill>
                <a:latin typeface="Consolas" pitchFamily="49" charset="0"/>
                <a:cs typeface="Consolas" pitchFamily="49" charset="0"/>
              </a:rPr>
              <a:t>edx</a:t>
            </a:r>
            <a:endParaRPr lang="en-US" sz="2040" dirty="0">
              <a:solidFill>
                <a:srgbClr val="000000"/>
              </a:solidFill>
              <a:latin typeface="Consolas" pitchFamily="49" charset="0"/>
              <a:cs typeface="Consolas" pitchFamily="49" charset="0"/>
            </a:endParaRPr>
          </a:p>
        </p:txBody>
      </p:sp>
    </p:spTree>
    <p:custDataLst>
      <p:tags r:id="rId1"/>
    </p:custDataLst>
    <p:extLst>
      <p:ext uri="{BB962C8B-B14F-4D97-AF65-F5344CB8AC3E}">
        <p14:creationId xmlns:p14="http://schemas.microsoft.com/office/powerpoint/2010/main" val="41051201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dirty="0" smtClean="0"/>
              <a:t>Fast property </a:t>
            </a:r>
            <a:r>
              <a:rPr lang="en-US" dirty="0"/>
              <a:t>a</a:t>
            </a:r>
            <a:r>
              <a:rPr lang="en-US" dirty="0" smtClean="0"/>
              <a:t>ccess in JavaScript</a:t>
            </a:r>
            <a:endParaRPr lang="en-US" sz="2856" dirty="0">
              <a:solidFill>
                <a:schemeClr val="accent4">
                  <a:lumMod val="40000"/>
                  <a:lumOff val="60000"/>
                </a:schemeClr>
              </a:solidFill>
            </a:endParaRPr>
          </a:p>
        </p:txBody>
      </p:sp>
      <p:sp>
        <p:nvSpPr>
          <p:cNvPr id="6" name="TextBox 5"/>
          <p:cNvSpPr txBox="1"/>
          <p:nvPr/>
        </p:nvSpPr>
        <p:spPr>
          <a:xfrm>
            <a:off x="3420427" y="1389767"/>
            <a:ext cx="6217356" cy="2919303"/>
          </a:xfrm>
          <a:prstGeom prst="rect">
            <a:avLst/>
          </a:prstGeom>
        </p:spPr>
        <p:style>
          <a:lnRef idx="2">
            <a:schemeClr val="accent1"/>
          </a:lnRef>
          <a:fillRef idx="1">
            <a:schemeClr val="lt1"/>
          </a:fillRef>
          <a:effectRef idx="0">
            <a:schemeClr val="accent1"/>
          </a:effectRef>
          <a:fontRef idx="minor">
            <a:schemeClr val="dk1"/>
          </a:fontRef>
        </p:style>
        <p:txBody>
          <a:bodyPr wrap="square" lIns="559562" rtlCol="0">
            <a:no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x;</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y;</a:t>
            </a:r>
          </a:p>
          <a:p>
            <a:r>
              <a:rPr lang="en-US" sz="2040" dirty="0">
                <a:solidFill>
                  <a:prstClr val="black"/>
                </a:solidFill>
                <a:latin typeface="Consolas"/>
              </a:rPr>
              <a:t>}</a:t>
            </a:r>
          </a:p>
          <a:p>
            <a:endParaRPr lang="en-US" sz="2040" dirty="0">
              <a:solidFill>
                <a:srgbClr val="0000FF"/>
              </a:solidFill>
              <a:latin typeface="Consolas"/>
            </a:endParaRPr>
          </a:p>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Bubble.prototype.reset</a:t>
            </a:r>
            <a:r>
              <a:rPr lang="en-US" sz="2040" dirty="0">
                <a:solidFill>
                  <a:prstClr val="black"/>
                </a:solidFill>
                <a:latin typeface="Consolas"/>
              </a:rPr>
              <a: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p:txBody>
      </p:sp>
      <p:sp>
        <p:nvSpPr>
          <p:cNvPr id="7" name="Rectangle 6"/>
          <p:cNvSpPr/>
          <p:nvPr/>
        </p:nvSpPr>
        <p:spPr bwMode="auto">
          <a:xfrm>
            <a:off x="3731296" y="3254974"/>
            <a:ext cx="2176073"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8" name="Rectangle 7"/>
          <p:cNvSpPr/>
          <p:nvPr/>
        </p:nvSpPr>
        <p:spPr bwMode="auto">
          <a:xfrm>
            <a:off x="3886729" y="3352120"/>
            <a:ext cx="155434" cy="194292"/>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12" name="Rectangle 11"/>
          <p:cNvSpPr/>
          <p:nvPr/>
        </p:nvSpPr>
        <p:spPr bwMode="auto">
          <a:xfrm>
            <a:off x="4192325" y="3254974"/>
            <a:ext cx="1715044"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11" name="Rectangular Callout 10"/>
          <p:cNvSpPr/>
          <p:nvPr/>
        </p:nvSpPr>
        <p:spPr bwMode="auto">
          <a:xfrm>
            <a:off x="5674218" y="4121701"/>
            <a:ext cx="5362469" cy="2506949"/>
          </a:xfrm>
          <a:prstGeom prst="wedgeRectCallout">
            <a:avLst>
              <a:gd name="adj1" fmla="val -43904"/>
              <a:gd name="adj2" fmla="val -7661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eax</a:t>
            </a:r>
            <a:r>
              <a:rPr lang="en-US" sz="2040" dirty="0">
                <a:solidFill>
                  <a:srgbClr val="FFFFFF">
                    <a:lumMod val="50000"/>
                  </a:srgbClr>
                </a:solidFill>
                <a:latin typeface="Consolas" pitchFamily="49" charset="0"/>
                <a:cs typeface="Consolas" pitchFamily="49" charset="0"/>
              </a:rPr>
              <a:t>, 0x00000001</a:t>
            </a:r>
          </a:p>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ebx</a:t>
            </a:r>
            <a:r>
              <a:rPr lang="en-US" sz="2040" dirty="0">
                <a:solidFill>
                  <a:srgbClr val="FFFFFF">
                    <a:lumMod val="50000"/>
                  </a:srgbClr>
                </a:solidFill>
                <a:latin typeface="Consolas" pitchFamily="49" charset="0"/>
                <a:cs typeface="Consolas" pitchFamily="49" charset="0"/>
              </a:rPr>
              <a:t>, [</a:t>
            </a:r>
            <a:r>
              <a:rPr lang="en-US" sz="2040" i="1" dirty="0">
                <a:solidFill>
                  <a:srgbClr val="FFFFFF">
                    <a:lumMod val="50000"/>
                  </a:srgbClr>
                </a:solidFill>
                <a:latin typeface="Consolas" pitchFamily="49" charset="0"/>
                <a:cs typeface="Consolas" pitchFamily="49" charset="0"/>
              </a:rPr>
              <a:t>this</a:t>
            </a:r>
            <a:r>
              <a:rPr lang="en-US" sz="2040" dirty="0">
                <a:solidFill>
                  <a:srgbClr val="FFFFFF">
                    <a:lumMod val="50000"/>
                  </a:srgbClr>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this.type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cmp</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ic.type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jne</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callSetProperty</a:t>
            </a:r>
            <a:endParaRPr lang="en-US" sz="2040" dirty="0">
              <a:solidFill>
                <a:srgbClr val="000000"/>
              </a:solidFill>
              <a:latin typeface="Consolas" pitchFamily="49" charset="0"/>
              <a:cs typeface="Consolas" pitchFamily="49" charset="0"/>
            </a:endParaRP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this.propArray</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edx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ic.index</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p.propArray</a:t>
            </a:r>
            <a:r>
              <a:rPr lang="en-US" sz="2040" i="1" dirty="0">
                <a:solidFill>
                  <a:srgbClr val="000000"/>
                </a:solidFill>
                <a:latin typeface="Consolas" pitchFamily="49" charset="0"/>
                <a:cs typeface="Consolas" pitchFamily="49" charset="0"/>
              </a:rPr>
              <a:t>[</a:t>
            </a:r>
            <a:r>
              <a:rPr lang="en-US" sz="2040" i="1" dirty="0" err="1">
                <a:solidFill>
                  <a:srgbClr val="000000"/>
                </a:solidFill>
                <a:latin typeface="Consolas" pitchFamily="49" charset="0"/>
                <a:cs typeface="Consolas" pitchFamily="49" charset="0"/>
              </a:rPr>
              <a:t>ic.index</a:t>
            </a:r>
            <a:r>
              <a:rPr lang="en-US" sz="2040" i="1" dirty="0">
                <a:solidFill>
                  <a:srgbClr val="000000"/>
                </a:solidFill>
                <a:latin typeface="Consolas" pitchFamily="49" charset="0"/>
                <a:cs typeface="Consolas" pitchFamily="49" charset="0"/>
              </a:rPr>
              <a:t>]</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eax</a:t>
            </a:r>
            <a:endParaRPr lang="en-US" sz="2040" dirty="0">
              <a:solidFill>
                <a:srgbClr val="000000"/>
              </a:solidFill>
              <a:latin typeface="Consolas" pitchFamily="49" charset="0"/>
              <a:cs typeface="Consolas" pitchFamily="49" charset="0"/>
            </a:endParaRPr>
          </a:p>
        </p:txBody>
      </p:sp>
      <p:sp>
        <p:nvSpPr>
          <p:cNvPr id="9" name="Rectangular Callout 8"/>
          <p:cNvSpPr/>
          <p:nvPr/>
        </p:nvSpPr>
        <p:spPr bwMode="auto">
          <a:xfrm>
            <a:off x="5672599" y="4118998"/>
            <a:ext cx="5362469" cy="1256178"/>
          </a:xfrm>
          <a:prstGeom prst="wedgeRectCallout">
            <a:avLst>
              <a:gd name="adj1" fmla="val -44356"/>
              <a:gd name="adj2" fmla="val -10375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r>
              <a:rPr lang="en-US" sz="2040" dirty="0">
                <a:solidFill>
                  <a:srgbClr val="006400"/>
                </a:solidFill>
                <a:latin typeface="Consolas"/>
              </a:rPr>
              <a:t>// 100s of assembly instructions</a:t>
            </a:r>
          </a:p>
          <a:p>
            <a:r>
              <a:rPr lang="en-US" sz="2040" i="1" dirty="0" err="1">
                <a:solidFill>
                  <a:srgbClr val="000000"/>
                </a:solidFill>
                <a:latin typeface="Consolas" pitchFamily="49" charset="0"/>
                <a:cs typeface="Consolas" pitchFamily="49" charset="0"/>
              </a:rPr>
              <a:t>engine.LookUpProperty</a:t>
            </a:r>
            <a:r>
              <a:rPr lang="en-US" sz="2040" i="1" dirty="0">
                <a:solidFill>
                  <a:srgbClr val="000000"/>
                </a:solidFill>
                <a:latin typeface="Consolas" pitchFamily="49" charset="0"/>
                <a:cs typeface="Consolas" pitchFamily="49" charset="0"/>
              </a:rPr>
              <a:t>(this, x)</a:t>
            </a:r>
          </a:p>
          <a:p>
            <a:r>
              <a:rPr lang="en-US" sz="2040" i="1" dirty="0" err="1">
                <a:solidFill>
                  <a:srgbClr val="000000"/>
                </a:solidFill>
                <a:latin typeface="Consolas" pitchFamily="49" charset="0"/>
                <a:cs typeface="Consolas" pitchFamily="49" charset="0"/>
              </a:rPr>
              <a:t>engine.SetProperty</a:t>
            </a:r>
            <a:r>
              <a:rPr lang="en-US" sz="2040" i="1" dirty="0">
                <a:solidFill>
                  <a:srgbClr val="000000"/>
                </a:solidFill>
                <a:latin typeface="Consolas" pitchFamily="49" charset="0"/>
                <a:cs typeface="Consolas" pitchFamily="49" charset="0"/>
              </a:rPr>
              <a:t>(this, x, 0)</a:t>
            </a:r>
          </a:p>
        </p:txBody>
      </p:sp>
      <p:sp>
        <p:nvSpPr>
          <p:cNvPr id="10" name="Rectangular Callout 9"/>
          <p:cNvSpPr/>
          <p:nvPr/>
        </p:nvSpPr>
        <p:spPr bwMode="auto">
          <a:xfrm>
            <a:off x="1322069" y="3954426"/>
            <a:ext cx="1709773" cy="388585"/>
          </a:xfrm>
          <a:prstGeom prst="wedgeRectCallout">
            <a:avLst>
              <a:gd name="adj1" fmla="val 97326"/>
              <a:gd name="adj2" fmla="val -178158"/>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cs typeface="Consolas" pitchFamily="49" charset="0"/>
              </a:rPr>
              <a:t>inline cache</a:t>
            </a:r>
          </a:p>
        </p:txBody>
      </p:sp>
      <p:sp>
        <p:nvSpPr>
          <p:cNvPr id="13" name="Rectangle 12"/>
          <p:cNvSpPr/>
          <p:nvPr/>
        </p:nvSpPr>
        <p:spPr bwMode="auto">
          <a:xfrm>
            <a:off x="1322069" y="4343011"/>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type</a:t>
            </a:r>
          </a:p>
        </p:txBody>
      </p:sp>
      <p:sp>
        <p:nvSpPr>
          <p:cNvPr id="14" name="Rectangle 13"/>
          <p:cNvSpPr/>
          <p:nvPr/>
        </p:nvSpPr>
        <p:spPr bwMode="auto">
          <a:xfrm>
            <a:off x="1322069" y="4731596"/>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prop index</a:t>
            </a:r>
          </a:p>
        </p:txBody>
      </p:sp>
    </p:spTree>
    <p:custDataLst>
      <p:tags r:id="rId1"/>
    </p:custDataLst>
    <p:extLst>
      <p:ext uri="{BB962C8B-B14F-4D97-AF65-F5344CB8AC3E}">
        <p14:creationId xmlns:p14="http://schemas.microsoft.com/office/powerpoint/2010/main" val="4199171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500"/>
                            </p:stCondLst>
                            <p:childTnLst>
                              <p:par>
                                <p:cTn id="19" presetID="10" presetClass="exit" presetSubtype="0" fill="hold" grpId="1" nodeType="afterEffect">
                                  <p:stCondLst>
                                    <p:cond delay="0"/>
                                  </p:stCondLst>
                                  <p:childTnLst>
                                    <p:animEffect transition="out" filter="fade">
                                      <p:cBhvr>
                                        <p:cTn id="20" dur="500"/>
                                        <p:tgtEl>
                                          <p:spTgt spid="9"/>
                                        </p:tgtEl>
                                      </p:cBhvr>
                                    </p:animEffect>
                                    <p:set>
                                      <p:cBhvr>
                                        <p:cTn id="21" dur="1" fill="hold">
                                          <p:stCondLst>
                                            <p:cond delay="499"/>
                                          </p:stCondLst>
                                        </p:cTn>
                                        <p:tgtEl>
                                          <p:spTgt spid="9"/>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xit" presetSubtype="0" fill="hold" grpId="1" nodeType="withEffect">
                                  <p:stCondLst>
                                    <p:cond delay="0"/>
                                  </p:stCondLst>
                                  <p:childTnLst>
                                    <p:animEffect transition="out" filter="fade">
                                      <p:cBhvr>
                                        <p:cTn id="36" dur="500"/>
                                        <p:tgtEl>
                                          <p:spTgt spid="12"/>
                                        </p:tgtEl>
                                      </p:cBhvr>
                                    </p:animEffect>
                                    <p:set>
                                      <p:cBhvr>
                                        <p:cTn id="37" dur="1" fill="hold">
                                          <p:stCondLst>
                                            <p:cond delay="499"/>
                                          </p:stCondLst>
                                        </p:cTn>
                                        <p:tgtEl>
                                          <p:spTgt spid="12"/>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P spid="12" grpId="1" animBg="1"/>
      <p:bldP spid="11" grpId="0" animBg="1"/>
      <p:bldP spid="9" grpId="0" animBg="1"/>
      <p:bldP spid="9" grpId="1" animBg="1"/>
      <p:bldP spid="10" grpId="0" animBg="1"/>
      <p:bldP spid="13"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de"/>
          <p:cNvSpPr txBox="1"/>
          <p:nvPr/>
        </p:nvSpPr>
        <p:spPr>
          <a:xfrm>
            <a:off x="2021522" y="1787489"/>
            <a:ext cx="5984205" cy="4256533"/>
          </a:xfrm>
          <a:prstGeom prst="rect">
            <a:avLst/>
          </a:prstGeom>
        </p:spPr>
        <p:style>
          <a:lnRef idx="2">
            <a:schemeClr val="accent1"/>
          </a:lnRef>
          <a:fillRef idx="1">
            <a:schemeClr val="lt1"/>
          </a:fillRef>
          <a:effectRef idx="0">
            <a:schemeClr val="accent1"/>
          </a:effectRef>
          <a:fontRef idx="minor">
            <a:schemeClr val="dk1"/>
          </a:fontRef>
        </p:style>
        <p:txBody>
          <a:bodyPr wrap="square" lIns="279781" rIns="93260" rtlCol="0">
            <a:sp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Bubble.prototype.reset</a:t>
            </a:r>
            <a:r>
              <a:rPr lang="en-US" sz="2040" dirty="0">
                <a:solidFill>
                  <a:prstClr val="black"/>
                </a:solidFill>
                <a:latin typeface="Consolas"/>
              </a:rPr>
              <a: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b1 = </a:t>
            </a:r>
            <a:r>
              <a:rPr lang="en-US" sz="2040" dirty="0">
                <a:solidFill>
                  <a:srgbClr val="0000FF"/>
                </a:solidFill>
                <a:latin typeface="Consolas"/>
              </a:rPr>
              <a:t>new</a:t>
            </a:r>
            <a:r>
              <a:rPr lang="en-US" sz="2040" dirty="0">
                <a:solidFill>
                  <a:prstClr val="black"/>
                </a:solidFill>
                <a:latin typeface="Consolas"/>
              </a:rPr>
              <a:t> Bubble(0, 1);</a:t>
            </a:r>
          </a:p>
          <a:p>
            <a:r>
              <a:rPr lang="en-US" sz="2040" dirty="0">
                <a:solidFill>
                  <a:srgbClr val="0000FF"/>
                </a:solidFill>
                <a:latin typeface="Consolas"/>
              </a:rPr>
              <a:t>var</a:t>
            </a:r>
            <a:r>
              <a:rPr lang="en-US" sz="2040" dirty="0">
                <a:solidFill>
                  <a:prstClr val="black"/>
                </a:solidFill>
                <a:latin typeface="Consolas"/>
              </a:rPr>
              <a:t> b2 = </a:t>
            </a:r>
            <a:r>
              <a:rPr lang="en-US" sz="2040" dirty="0">
                <a:solidFill>
                  <a:srgbClr val="0000FF"/>
                </a:solidFill>
                <a:latin typeface="Consolas"/>
              </a:rPr>
              <a:t>new</a:t>
            </a:r>
            <a:r>
              <a:rPr lang="en-US" sz="2040" dirty="0">
                <a:solidFill>
                  <a:prstClr val="black"/>
                </a:solidFill>
                <a:latin typeface="Consolas"/>
              </a:rPr>
              <a:t> Bubble(10, 11);</a:t>
            </a:r>
          </a:p>
          <a:p>
            <a:endParaRPr lang="en-US" sz="2040" dirty="0">
              <a:solidFill>
                <a:prstClr val="black"/>
              </a:solidFill>
              <a:latin typeface="Consolas"/>
            </a:endParaRPr>
          </a:p>
          <a:p>
            <a:endParaRPr lang="en-US" sz="2040" dirty="0">
              <a:solidFill>
                <a:prstClr val="black"/>
              </a:solidFill>
              <a:latin typeface="Consolas"/>
            </a:endParaRP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1000; i++) {</a:t>
            </a:r>
          </a:p>
          <a:p>
            <a:r>
              <a:rPr lang="en-US" sz="2040" dirty="0">
                <a:solidFill>
                  <a:prstClr val="black"/>
                </a:solidFill>
                <a:latin typeface="Consolas"/>
              </a:rPr>
              <a:t>  bubbles[</a:t>
            </a:r>
            <a:r>
              <a:rPr lang="en-US" sz="2040" dirty="0" err="1">
                <a:solidFill>
                  <a:prstClr val="black"/>
                </a:solidFill>
                <a:latin typeface="Consolas"/>
              </a:rPr>
              <a:t>i</a:t>
            </a:r>
            <a:r>
              <a:rPr lang="en-US" sz="2040" dirty="0">
                <a:solidFill>
                  <a:prstClr val="black"/>
                </a:solidFill>
                <a:latin typeface="Consolas"/>
              </a:rPr>
              <a:t>].reset();</a:t>
            </a:r>
          </a:p>
          <a:p>
            <a:r>
              <a:rPr lang="en-US" sz="2040" dirty="0">
                <a:solidFill>
                  <a:prstClr val="black"/>
                </a:solidFill>
                <a:latin typeface="Consolas"/>
              </a:rPr>
              <a:t>}</a:t>
            </a:r>
          </a:p>
        </p:txBody>
      </p:sp>
      <p:sp>
        <p:nvSpPr>
          <p:cNvPr id="29" name="this.x = 0;"/>
          <p:cNvSpPr/>
          <p:nvPr/>
        </p:nvSpPr>
        <p:spPr bwMode="auto">
          <a:xfrm>
            <a:off x="2176957" y="2434787"/>
            <a:ext cx="2176073"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2" name="Title 1"/>
          <p:cNvSpPr>
            <a:spLocks noGrp="1"/>
          </p:cNvSpPr>
          <p:nvPr>
            <p:ph type="title"/>
          </p:nvPr>
        </p:nvSpPr>
        <p:spPr>
          <a:xfrm>
            <a:off x="531948" y="233150"/>
            <a:ext cx="11370961" cy="1158305"/>
          </a:xfrm>
        </p:spPr>
        <p:txBody>
          <a:bodyPr/>
          <a:lstStyle/>
          <a:p>
            <a:r>
              <a:rPr lang="en-US" dirty="0"/>
              <a:t>Fast </a:t>
            </a:r>
            <a:r>
              <a:rPr lang="en-US" dirty="0" smtClean="0"/>
              <a:t>property </a:t>
            </a:r>
            <a:r>
              <a:rPr lang="en-US" dirty="0"/>
              <a:t>a</a:t>
            </a:r>
            <a:r>
              <a:rPr lang="en-US" dirty="0" smtClean="0"/>
              <a:t>ccess </a:t>
            </a:r>
            <a:r>
              <a:rPr lang="en-US" dirty="0"/>
              <a:t>w</a:t>
            </a:r>
            <a:r>
              <a:rPr lang="en-US" dirty="0" smtClean="0"/>
              <a:t>orks</a:t>
            </a:r>
            <a:br>
              <a:rPr lang="en-US" dirty="0" smtClean="0"/>
            </a:br>
            <a:r>
              <a:rPr lang="en-US" sz="2856" dirty="0">
                <a:solidFill>
                  <a:schemeClr val="tx2"/>
                </a:solidFill>
              </a:rPr>
              <a:t>For </a:t>
            </a:r>
            <a:r>
              <a:rPr lang="en-US" sz="2856" dirty="0" smtClean="0">
                <a:solidFill>
                  <a:schemeClr val="tx2"/>
                </a:solidFill>
              </a:rPr>
              <a:t>objects </a:t>
            </a:r>
            <a:r>
              <a:rPr lang="en-US" sz="2856" dirty="0">
                <a:solidFill>
                  <a:schemeClr val="tx2"/>
                </a:solidFill>
              </a:rPr>
              <a:t>of </a:t>
            </a:r>
            <a:r>
              <a:rPr lang="en-US" sz="2856" dirty="0" smtClean="0">
                <a:solidFill>
                  <a:schemeClr val="tx2"/>
                </a:solidFill>
              </a:rPr>
              <a:t>matching </a:t>
            </a:r>
            <a:r>
              <a:rPr lang="en-US" sz="2856" dirty="0">
                <a:solidFill>
                  <a:schemeClr val="tx2"/>
                </a:solidFill>
              </a:rPr>
              <a:t>f</a:t>
            </a:r>
            <a:r>
              <a:rPr lang="en-US" sz="2856" dirty="0" smtClean="0">
                <a:solidFill>
                  <a:schemeClr val="tx2"/>
                </a:solidFill>
              </a:rPr>
              <a:t>ast </a:t>
            </a:r>
            <a:r>
              <a:rPr lang="en-US" sz="2856" dirty="0">
                <a:solidFill>
                  <a:schemeClr val="tx2"/>
                </a:solidFill>
              </a:rPr>
              <a:t>t</a:t>
            </a:r>
            <a:r>
              <a:rPr lang="en-US" sz="2856" dirty="0" smtClean="0">
                <a:solidFill>
                  <a:schemeClr val="tx2"/>
                </a:solidFill>
              </a:rPr>
              <a:t>ypes</a:t>
            </a:r>
            <a:endParaRPr lang="en-US" sz="2856" dirty="0">
              <a:solidFill>
                <a:schemeClr val="tx2"/>
              </a:solidFill>
            </a:endParaRPr>
          </a:p>
        </p:txBody>
      </p:sp>
      <p:sp>
        <p:nvSpPr>
          <p:cNvPr id="22" name="bubbles[i].reset()"/>
          <p:cNvSpPr/>
          <p:nvPr/>
        </p:nvSpPr>
        <p:spPr bwMode="auto">
          <a:xfrm>
            <a:off x="2487824" y="5232597"/>
            <a:ext cx="3808130" cy="388585"/>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23" name="Rectangle 22"/>
          <p:cNvSpPr/>
          <p:nvPr/>
        </p:nvSpPr>
        <p:spPr bwMode="auto">
          <a:xfrm>
            <a:off x="2332390" y="2531933"/>
            <a:ext cx="155434" cy="194292"/>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19" name="Rectangular Callout 18"/>
          <p:cNvSpPr/>
          <p:nvPr/>
        </p:nvSpPr>
        <p:spPr bwMode="auto">
          <a:xfrm>
            <a:off x="311749" y="3289673"/>
            <a:ext cx="1709773" cy="388585"/>
          </a:xfrm>
          <a:prstGeom prst="wedgeRectCallout">
            <a:avLst>
              <a:gd name="adj1" fmla="val 72533"/>
              <a:gd name="adj2" fmla="val -22491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cs typeface="Consolas" pitchFamily="49" charset="0"/>
              </a:rPr>
              <a:t>inline cache</a:t>
            </a:r>
          </a:p>
        </p:txBody>
      </p:sp>
      <p:sp>
        <p:nvSpPr>
          <p:cNvPr id="20" name="ic1.type"/>
          <p:cNvSpPr/>
          <p:nvPr/>
        </p:nvSpPr>
        <p:spPr bwMode="auto">
          <a:xfrm>
            <a:off x="311749" y="3678258"/>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0</a:t>
            </a:r>
          </a:p>
        </p:txBody>
      </p:sp>
      <p:sp>
        <p:nvSpPr>
          <p:cNvPr id="21" name="ic1.index"/>
          <p:cNvSpPr/>
          <p:nvPr/>
        </p:nvSpPr>
        <p:spPr bwMode="auto">
          <a:xfrm>
            <a:off x="311749" y="4066842"/>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0</a:t>
            </a:r>
          </a:p>
        </p:txBody>
      </p:sp>
      <p:sp>
        <p:nvSpPr>
          <p:cNvPr id="24" name="assembly"/>
          <p:cNvSpPr/>
          <p:nvPr/>
        </p:nvSpPr>
        <p:spPr bwMode="auto">
          <a:xfrm>
            <a:off x="7073124" y="3879237"/>
            <a:ext cx="5129318" cy="2674548"/>
          </a:xfrm>
          <a:prstGeom prst="wedgeRectCallout">
            <a:avLst>
              <a:gd name="adj1" fmla="val -94631"/>
              <a:gd name="adj2" fmla="val -9621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86521" tIns="46628" rIns="186521" bIns="46628" numCol="1" rtlCol="0" anchor="ctr" anchorCtr="0" compatLnSpc="1">
            <a:prstTxWarp prst="textNoShape">
              <a:avLst/>
            </a:prstTxWarp>
          </a:bodyPr>
          <a:lstStyle/>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eax</a:t>
            </a:r>
            <a:r>
              <a:rPr lang="en-US" sz="2040" dirty="0">
                <a:solidFill>
                  <a:srgbClr val="FFFFFF">
                    <a:lumMod val="50000"/>
                  </a:srgbClr>
                </a:solidFill>
                <a:latin typeface="Consolas" pitchFamily="49" charset="0"/>
                <a:cs typeface="Consolas" pitchFamily="49" charset="0"/>
              </a:rPr>
              <a:t>, 0x00000001</a:t>
            </a:r>
          </a:p>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ebx</a:t>
            </a:r>
            <a:r>
              <a:rPr lang="en-US" sz="2040" dirty="0">
                <a:solidFill>
                  <a:srgbClr val="FFFFFF">
                    <a:lumMod val="50000"/>
                  </a:srgbClr>
                </a:solidFill>
                <a:latin typeface="Consolas" pitchFamily="49" charset="0"/>
                <a:cs typeface="Consolas" pitchFamily="49" charset="0"/>
              </a:rPr>
              <a:t>, [this]</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this.type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cmp</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ic.type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jne</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callSlowSetProperty</a:t>
            </a:r>
            <a:endParaRPr lang="en-US" sz="2040" dirty="0">
              <a:solidFill>
                <a:srgbClr val="000000"/>
              </a:solidFill>
              <a:latin typeface="Consolas" pitchFamily="49" charset="0"/>
              <a:cs typeface="Consolas" pitchFamily="49" charset="0"/>
            </a:endParaRP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this.propArray</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edx</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ic.index</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p.propArray</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ic.index</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eax</a:t>
            </a:r>
            <a:endParaRPr lang="en-US" sz="2040" dirty="0">
              <a:solidFill>
                <a:srgbClr val="000000"/>
              </a:solidFill>
              <a:latin typeface="Consolas" pitchFamily="49" charset="0"/>
              <a:cs typeface="Consolas" pitchFamily="49" charset="0"/>
            </a:endParaRPr>
          </a:p>
        </p:txBody>
      </p:sp>
      <p:sp>
        <p:nvSpPr>
          <p:cNvPr id="25" name="callSetProperty"/>
          <p:cNvSpPr/>
          <p:nvPr/>
        </p:nvSpPr>
        <p:spPr bwMode="auto">
          <a:xfrm>
            <a:off x="7150841" y="5232597"/>
            <a:ext cx="4896166" cy="310868"/>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836" dirty="0">
              <a:gradFill>
                <a:gsLst>
                  <a:gs pos="0">
                    <a:srgbClr val="000000"/>
                  </a:gs>
                  <a:gs pos="100000">
                    <a:srgbClr val="000000"/>
                  </a:gs>
                </a:gsLst>
                <a:lin ang="5400000" scaled="0"/>
              </a:gradFill>
            </a:endParaRPr>
          </a:p>
        </p:txBody>
      </p:sp>
      <p:sp>
        <p:nvSpPr>
          <p:cNvPr id="26" name="fast path"/>
          <p:cNvSpPr/>
          <p:nvPr/>
        </p:nvSpPr>
        <p:spPr bwMode="auto">
          <a:xfrm>
            <a:off x="7150841" y="5543465"/>
            <a:ext cx="4896166" cy="932603"/>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836" dirty="0">
              <a:gradFill>
                <a:gsLst>
                  <a:gs pos="0">
                    <a:srgbClr val="000000"/>
                  </a:gs>
                  <a:gs pos="100000">
                    <a:srgbClr val="000000"/>
                  </a:gs>
                </a:gsLst>
                <a:lin ang="5400000" scaled="0"/>
              </a:gradFill>
            </a:endParaRPr>
          </a:p>
        </p:txBody>
      </p:sp>
      <p:sp>
        <p:nvSpPr>
          <p:cNvPr id="27" name="type check"/>
          <p:cNvSpPr/>
          <p:nvPr/>
        </p:nvSpPr>
        <p:spPr bwMode="auto">
          <a:xfrm>
            <a:off x="7111983" y="4921729"/>
            <a:ext cx="4896166" cy="310868"/>
          </a:xfrm>
          <a:prstGeom prst="rect">
            <a:avLst/>
          </a:prstGeom>
          <a:no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4" name="TextBox 3"/>
          <p:cNvSpPr txBox="1"/>
          <p:nvPr/>
        </p:nvSpPr>
        <p:spPr>
          <a:xfrm>
            <a:off x="8238878" y="2127974"/>
            <a:ext cx="2642374" cy="401019"/>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defPPr>
              <a:defRPr lang="en-US"/>
            </a:defPPr>
            <a:lvl1pPr algn="ctr">
              <a:defRPr sz="2000">
                <a:solidFill>
                  <a:srgbClr val="000000"/>
                </a:solidFill>
                <a:latin typeface="Consolas" pitchFamily="49" charset="0"/>
                <a:cs typeface="Consolas" pitchFamily="49"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2040" dirty="0"/>
              <a:t>b1.type = “{</a:t>
            </a:r>
            <a:r>
              <a:rPr lang="en-US" sz="2040" dirty="0" err="1"/>
              <a:t>x,y</a:t>
            </a:r>
            <a:r>
              <a:rPr lang="en-US" sz="2040" dirty="0"/>
              <a:t>}”</a:t>
            </a:r>
          </a:p>
        </p:txBody>
      </p:sp>
      <p:sp>
        <p:nvSpPr>
          <p:cNvPr id="28" name="TextBox 27"/>
          <p:cNvSpPr txBox="1"/>
          <p:nvPr/>
        </p:nvSpPr>
        <p:spPr>
          <a:xfrm>
            <a:off x="8238878" y="2667938"/>
            <a:ext cx="2642374" cy="401019"/>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defPPr>
              <a:defRPr lang="en-US"/>
            </a:defPPr>
            <a:lvl1pPr algn="ctr">
              <a:defRPr sz="2000">
                <a:solidFill>
                  <a:srgbClr val="000000"/>
                </a:solidFill>
                <a:latin typeface="Consolas" pitchFamily="49" charset="0"/>
                <a:cs typeface="Consolas" pitchFamily="49"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2040" dirty="0"/>
              <a:t>b2.type = “{</a:t>
            </a:r>
            <a:r>
              <a:rPr lang="en-US" sz="2040" dirty="0" err="1"/>
              <a:t>x,y</a:t>
            </a:r>
            <a:r>
              <a:rPr lang="en-US" sz="2040" dirty="0"/>
              <a:t>}”</a:t>
            </a:r>
          </a:p>
        </p:txBody>
      </p:sp>
      <p:sp>
        <p:nvSpPr>
          <p:cNvPr id="15" name="Rectangular Callout 14"/>
          <p:cNvSpPr/>
          <p:nvPr/>
        </p:nvSpPr>
        <p:spPr bwMode="auto">
          <a:xfrm>
            <a:off x="8238878" y="2123919"/>
            <a:ext cx="2642375" cy="399454"/>
          </a:xfrm>
          <a:prstGeom prst="wedgeRectCallout">
            <a:avLst>
              <a:gd name="adj1" fmla="val -112193"/>
              <a:gd name="adj2" fmla="val 382455"/>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16" name="Rectangular Callout 15"/>
          <p:cNvSpPr/>
          <p:nvPr/>
        </p:nvSpPr>
        <p:spPr bwMode="auto">
          <a:xfrm>
            <a:off x="8238879" y="2667938"/>
            <a:ext cx="2642374" cy="399454"/>
          </a:xfrm>
          <a:prstGeom prst="wedgeRectCallout">
            <a:avLst>
              <a:gd name="adj1" fmla="val -111465"/>
              <a:gd name="adj2" fmla="val 324845"/>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b2.type = “{</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30" name="ic2.type"/>
          <p:cNvSpPr/>
          <p:nvPr/>
        </p:nvSpPr>
        <p:spPr bwMode="auto">
          <a:xfrm>
            <a:off x="311749" y="3678258"/>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“{x, y}”</a:t>
            </a:r>
          </a:p>
        </p:txBody>
      </p:sp>
      <p:sp>
        <p:nvSpPr>
          <p:cNvPr id="31" name="ic2.index"/>
          <p:cNvSpPr/>
          <p:nvPr/>
        </p:nvSpPr>
        <p:spPr bwMode="auto">
          <a:xfrm>
            <a:off x="311749" y="4066842"/>
            <a:ext cx="1709773" cy="388585"/>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1</a:t>
            </a:r>
          </a:p>
        </p:txBody>
      </p:sp>
    </p:spTree>
    <p:custDataLst>
      <p:tags r:id="rId1"/>
    </p:custDataLst>
    <p:extLst>
      <p:ext uri="{BB962C8B-B14F-4D97-AF65-F5344CB8AC3E}">
        <p14:creationId xmlns:p14="http://schemas.microsoft.com/office/powerpoint/2010/main" val="360930076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xit" presetSubtype="0" fill="hold" grpId="0" nodeType="withEffect">
                                  <p:stCondLst>
                                    <p:cond delay="0"/>
                                  </p:stCondLst>
                                  <p:childTnLst>
                                    <p:animEffect transition="out" filter="fade">
                                      <p:cBhvr>
                                        <p:cTn id="14" dur="500"/>
                                        <p:tgtEl>
                                          <p:spTgt spid="15"/>
                                        </p:tgtEl>
                                      </p:cBhvr>
                                    </p:animEffect>
                                    <p:set>
                                      <p:cBhvr>
                                        <p:cTn id="15" dur="1" fill="hold">
                                          <p:stCondLst>
                                            <p:cond delay="499"/>
                                          </p:stCondLst>
                                        </p:cTn>
                                        <p:tgtEl>
                                          <p:spTgt spid="1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xit" presetSubtype="0" fill="hold" grpId="0" nodeType="withEffect">
                                  <p:stCondLst>
                                    <p:cond delay="0"/>
                                  </p:stCondLst>
                                  <p:childTnLst>
                                    <p:animEffect transition="out" filter="fade">
                                      <p:cBhvr>
                                        <p:cTn id="27" dur="500"/>
                                        <p:tgtEl>
                                          <p:spTgt spid="16"/>
                                        </p:tgtEl>
                                      </p:cBhvr>
                                    </p:animEffect>
                                    <p:set>
                                      <p:cBhvr>
                                        <p:cTn id="28" dur="1" fill="hold">
                                          <p:stCondLst>
                                            <p:cond delay="499"/>
                                          </p:stCondLst>
                                        </p:cTn>
                                        <p:tgtEl>
                                          <p:spTgt spid="1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500"/>
                            </p:stCondLst>
                            <p:childTnLst>
                              <p:par>
                                <p:cTn id="43" presetID="10" presetClass="exit" presetSubtype="0" fill="hold" grpId="1" nodeType="afterEffect">
                                  <p:stCondLst>
                                    <p:cond delay="0"/>
                                  </p:stCondLst>
                                  <p:childTnLst>
                                    <p:animEffect transition="out" filter="fade">
                                      <p:cBhvr>
                                        <p:cTn id="44" dur="500"/>
                                        <p:tgtEl>
                                          <p:spTgt spid="22"/>
                                        </p:tgtEl>
                                      </p:cBhvr>
                                    </p:animEffect>
                                    <p:set>
                                      <p:cBhvr>
                                        <p:cTn id="45" dur="1" fill="hold">
                                          <p:stCondLst>
                                            <p:cond delay="499"/>
                                          </p:stCondLst>
                                        </p:cTn>
                                        <p:tgtEl>
                                          <p:spTgt spid="22"/>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500"/>
                                        <p:tgtEl>
                                          <p:spTgt spid="2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par>
                                <p:cTn id="80" presetID="10" presetClass="exit" presetSubtype="0" fill="hold" grpId="1" nodeType="withEffect">
                                  <p:stCondLst>
                                    <p:cond delay="0"/>
                                  </p:stCondLst>
                                  <p:childTnLst>
                                    <p:animEffect transition="out" filter="fade">
                                      <p:cBhvr>
                                        <p:cTn id="81" dur="500"/>
                                        <p:tgtEl>
                                          <p:spTgt spid="20"/>
                                        </p:tgtEl>
                                      </p:cBhvr>
                                    </p:animEffect>
                                    <p:set>
                                      <p:cBhvr>
                                        <p:cTn id="82" dur="1" fill="hold">
                                          <p:stCondLst>
                                            <p:cond delay="499"/>
                                          </p:stCondLst>
                                        </p:cTn>
                                        <p:tgtEl>
                                          <p:spTgt spid="20"/>
                                        </p:tgtEl>
                                        <p:attrNameLst>
                                          <p:attrName>style.visibility</p:attrName>
                                        </p:attrNameLst>
                                      </p:cBhvr>
                                      <p:to>
                                        <p:strVal val="hidden"/>
                                      </p:to>
                                    </p:set>
                                  </p:childTnLst>
                                </p:cTn>
                              </p:par>
                              <p:par>
                                <p:cTn id="83" presetID="10" presetClass="exit" presetSubtype="0" fill="hold" grpId="1" nodeType="withEffect">
                                  <p:stCondLst>
                                    <p:cond delay="0"/>
                                  </p:stCondLst>
                                  <p:childTnLst>
                                    <p:animEffect transition="out" filter="fade">
                                      <p:cBhvr>
                                        <p:cTn id="84" dur="500"/>
                                        <p:tgtEl>
                                          <p:spTgt spid="21"/>
                                        </p:tgtEl>
                                      </p:cBhvr>
                                    </p:animEffect>
                                    <p:set>
                                      <p:cBhvr>
                                        <p:cTn id="85" dur="1" fill="hold">
                                          <p:stCondLst>
                                            <p:cond delay="499"/>
                                          </p:stCondLst>
                                        </p:cTn>
                                        <p:tgtEl>
                                          <p:spTgt spid="21"/>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grpId="1" nodeType="clickEffect">
                                  <p:stCondLst>
                                    <p:cond delay="0"/>
                                  </p:stCondLst>
                                  <p:childTnLst>
                                    <p:animEffect transition="out" filter="fade">
                                      <p:cBhvr>
                                        <p:cTn id="89" dur="500"/>
                                        <p:tgtEl>
                                          <p:spTgt spid="27"/>
                                        </p:tgtEl>
                                      </p:cBhvr>
                                    </p:animEffect>
                                    <p:set>
                                      <p:cBhvr>
                                        <p:cTn id="90" dur="1" fill="hold">
                                          <p:stCondLst>
                                            <p:cond delay="499"/>
                                          </p:stCondLst>
                                        </p:cTn>
                                        <p:tgtEl>
                                          <p:spTgt spid="27"/>
                                        </p:tgtEl>
                                        <p:attrNameLst>
                                          <p:attrName>style.visibility</p:attrName>
                                        </p:attrNameLst>
                                      </p:cBhvr>
                                      <p:to>
                                        <p:strVal val="hidden"/>
                                      </p:to>
                                    </p:set>
                                  </p:childTnLst>
                                </p:cTn>
                              </p:par>
                              <p:par>
                                <p:cTn id="91" presetID="10" presetClass="exit" presetSubtype="0" fill="hold" grpId="1" nodeType="withEffect">
                                  <p:stCondLst>
                                    <p:cond delay="0"/>
                                  </p:stCondLst>
                                  <p:childTnLst>
                                    <p:animEffect transition="out" filter="fade">
                                      <p:cBhvr>
                                        <p:cTn id="92" dur="500"/>
                                        <p:tgtEl>
                                          <p:spTgt spid="25"/>
                                        </p:tgtEl>
                                      </p:cBhvr>
                                    </p:animEffect>
                                    <p:set>
                                      <p:cBhvr>
                                        <p:cTn id="93" dur="1" fill="hold">
                                          <p:stCondLst>
                                            <p:cond delay="499"/>
                                          </p:stCondLst>
                                        </p:cTn>
                                        <p:tgtEl>
                                          <p:spTgt spid="25"/>
                                        </p:tgtEl>
                                        <p:attrNameLst>
                                          <p:attrName>style.visibility</p:attrName>
                                        </p:attrNameLst>
                                      </p:cBhvr>
                                      <p:to>
                                        <p:strVal val="hidden"/>
                                      </p:to>
                                    </p:set>
                                  </p:childTnLst>
                                </p:cTn>
                              </p:par>
                              <p:par>
                                <p:cTn id="94" presetID="10" presetClass="exit" presetSubtype="0" fill="hold" grpId="2" nodeType="withEffect">
                                  <p:stCondLst>
                                    <p:cond delay="0"/>
                                  </p:stCondLst>
                                  <p:childTnLst>
                                    <p:animEffect transition="out" filter="fade">
                                      <p:cBhvr>
                                        <p:cTn id="95" dur="500"/>
                                        <p:tgtEl>
                                          <p:spTgt spid="29"/>
                                        </p:tgtEl>
                                      </p:cBhvr>
                                    </p:animEffect>
                                    <p:set>
                                      <p:cBhvr>
                                        <p:cTn id="96" dur="1" fill="hold">
                                          <p:stCondLst>
                                            <p:cond delay="499"/>
                                          </p:stCondLst>
                                        </p:cTn>
                                        <p:tgtEl>
                                          <p:spTgt spid="29"/>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2" nodeType="click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500"/>
                                        <p:tgtEl>
                                          <p:spTgt spid="22"/>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1" nodeType="click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childTnLst>
                          </p:cTn>
                        </p:par>
                        <p:par>
                          <p:cTn id="107" fill="hold">
                            <p:stCondLst>
                              <p:cond delay="500"/>
                            </p:stCondLst>
                            <p:childTnLst>
                              <p:par>
                                <p:cTn id="108" presetID="10" presetClass="exit" presetSubtype="0" fill="hold" grpId="3" nodeType="afterEffect">
                                  <p:stCondLst>
                                    <p:cond delay="0"/>
                                  </p:stCondLst>
                                  <p:childTnLst>
                                    <p:animEffect transition="out" filter="fade">
                                      <p:cBhvr>
                                        <p:cTn id="109" dur="500"/>
                                        <p:tgtEl>
                                          <p:spTgt spid="22"/>
                                        </p:tgtEl>
                                      </p:cBhvr>
                                    </p:animEffect>
                                    <p:set>
                                      <p:cBhvr>
                                        <p:cTn id="110" dur="1" fill="hold">
                                          <p:stCondLst>
                                            <p:cond delay="499"/>
                                          </p:stCondLst>
                                        </p:cTn>
                                        <p:tgtEl>
                                          <p:spTgt spid="22"/>
                                        </p:tgtEl>
                                        <p:attrNameLst>
                                          <p:attrName>style.visibility</p:attrName>
                                        </p:attrNameLst>
                                      </p:cBhvr>
                                      <p:to>
                                        <p:strVal val="hidden"/>
                                      </p:to>
                                    </p:se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2" nodeType="clickEffect">
                                  <p:stCondLst>
                                    <p:cond delay="0"/>
                                  </p:stCondLst>
                                  <p:childTnLst>
                                    <p:set>
                                      <p:cBhvr>
                                        <p:cTn id="114" dur="1" fill="hold">
                                          <p:stCondLst>
                                            <p:cond delay="0"/>
                                          </p:stCondLst>
                                        </p:cTn>
                                        <p:tgtEl>
                                          <p:spTgt spid="27"/>
                                        </p:tgtEl>
                                        <p:attrNameLst>
                                          <p:attrName>style.visibility</p:attrName>
                                        </p:attrNameLst>
                                      </p:cBhvr>
                                      <p:to>
                                        <p:strVal val="visible"/>
                                      </p:to>
                                    </p:set>
                                    <p:animEffect transition="in" filter="fade">
                                      <p:cBhvr>
                                        <p:cTn id="115" dur="500"/>
                                        <p:tgtEl>
                                          <p:spTgt spid="27"/>
                                        </p:tgtEl>
                                      </p:cBhvr>
                                    </p:animEffect>
                                  </p:childTnLst>
                                </p:cTn>
                              </p:par>
                            </p:childTnLst>
                          </p:cTn>
                        </p:par>
                      </p:childTnLst>
                    </p:cTn>
                  </p:par>
                  <p:par>
                    <p:cTn id="116" fill="hold">
                      <p:stCondLst>
                        <p:cond delay="indefinite"/>
                      </p:stCondLst>
                      <p:childTnLst>
                        <p:par>
                          <p:cTn id="117" fill="hold">
                            <p:stCondLst>
                              <p:cond delay="0"/>
                            </p:stCondLst>
                            <p:childTnLst>
                              <p:par>
                                <p:cTn id="118" presetID="26" presetClass="emph" presetSubtype="0" fill="hold" grpId="3" nodeType="clickEffect">
                                  <p:stCondLst>
                                    <p:cond delay="0"/>
                                  </p:stCondLst>
                                  <p:childTnLst>
                                    <p:animEffect transition="out" filter="fade">
                                      <p:cBhvr>
                                        <p:cTn id="119" dur="500" tmFilter="0, 0; .2, .5; .8, .5; 1, 0"/>
                                        <p:tgtEl>
                                          <p:spTgt spid="27"/>
                                        </p:tgtEl>
                                      </p:cBhvr>
                                    </p:animEffect>
                                    <p:animScale>
                                      <p:cBhvr>
                                        <p:cTn id="120" dur="250" autoRev="1" fill="hold"/>
                                        <p:tgtEl>
                                          <p:spTgt spid="27"/>
                                        </p:tgtEl>
                                      </p:cBhvr>
                                      <p:by x="105000" y="105000"/>
                                    </p:animScale>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29" grpId="2" animBg="1"/>
      <p:bldP spid="22" grpId="0" animBg="1"/>
      <p:bldP spid="22" grpId="1" animBg="1"/>
      <p:bldP spid="22" grpId="2" animBg="1"/>
      <p:bldP spid="22" grpId="3" animBg="1"/>
      <p:bldP spid="23" grpId="0" animBg="1"/>
      <p:bldP spid="19" grpId="0" animBg="1"/>
      <p:bldP spid="20" grpId="0" animBg="1"/>
      <p:bldP spid="20" grpId="1" animBg="1"/>
      <p:bldP spid="21" grpId="0" animBg="1"/>
      <p:bldP spid="21" grpId="1" animBg="1"/>
      <p:bldP spid="24" grpId="0" animBg="1"/>
      <p:bldP spid="25" grpId="0" animBg="1"/>
      <p:bldP spid="25" grpId="1" animBg="1"/>
      <p:bldP spid="26" grpId="0" animBg="1"/>
      <p:bldP spid="27" grpId="0" animBg="1"/>
      <p:bldP spid="27" grpId="1" animBg="1"/>
      <p:bldP spid="27" grpId="2" animBg="1"/>
      <p:bldP spid="27" grpId="3" animBg="1"/>
      <p:bldP spid="4" grpId="0" animBg="1"/>
      <p:bldP spid="28" grpId="0" animBg="1"/>
      <p:bldP spid="15" grpId="0" animBg="1"/>
      <p:bldP spid="15" grpId="1" animBg="1"/>
      <p:bldP spid="16" grpId="0" animBg="1"/>
      <p:bldP spid="16" grpId="1" animBg="1"/>
      <p:bldP spid="30" grpId="0" animBg="1"/>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de"/>
          <p:cNvSpPr txBox="1"/>
          <p:nvPr/>
        </p:nvSpPr>
        <p:spPr>
          <a:xfrm>
            <a:off x="2021522" y="1787489"/>
            <a:ext cx="5984205" cy="4256533"/>
          </a:xfrm>
          <a:prstGeom prst="rect">
            <a:avLst/>
          </a:prstGeom>
          <a:ln>
            <a:solidFill>
              <a:srgbClr val="026287"/>
            </a:solidFill>
          </a:ln>
        </p:spPr>
        <p:style>
          <a:lnRef idx="2">
            <a:schemeClr val="accent2"/>
          </a:lnRef>
          <a:fillRef idx="1">
            <a:schemeClr val="lt1"/>
          </a:fillRef>
          <a:effectRef idx="0">
            <a:schemeClr val="accent2"/>
          </a:effectRef>
          <a:fontRef idx="minor">
            <a:schemeClr val="dk1"/>
          </a:fontRef>
        </p:style>
        <p:txBody>
          <a:bodyPr wrap="square" lIns="279781" rtlCol="0">
            <a:spAutoFit/>
          </a:bodyPr>
          <a:lstStyle/>
          <a:p>
            <a:r>
              <a:rPr lang="en-US" sz="2040" dirty="0">
                <a:solidFill>
                  <a:srgbClr val="0000FF"/>
                </a:solidFill>
                <a:latin typeface="Consolas"/>
              </a:rPr>
              <a:t>function</a:t>
            </a:r>
            <a:r>
              <a:rPr lang="en-US" sz="2040" dirty="0">
                <a:solidFill>
                  <a:prstClr val="black"/>
                </a:solidFill>
                <a:latin typeface="Consolas"/>
              </a:rPr>
              <a:t> Bubble(x, y) {...}</a:t>
            </a:r>
          </a:p>
          <a:p>
            <a:r>
              <a:rPr lang="en-US" sz="2040" dirty="0">
                <a:solidFill>
                  <a:srgbClr val="0000FF"/>
                </a:solidFill>
                <a:latin typeface="Consolas"/>
              </a:rPr>
              <a:t>function</a:t>
            </a:r>
            <a:r>
              <a:rPr lang="en-US" sz="2040" dirty="0">
                <a:solidFill>
                  <a:prstClr val="black"/>
                </a:solidFill>
                <a:latin typeface="Consolas"/>
              </a:rPr>
              <a:t> </a:t>
            </a:r>
            <a:r>
              <a:rPr lang="en-US" sz="2040" dirty="0" err="1" smtClean="0">
                <a:solidFill>
                  <a:prstClr val="black"/>
                </a:solidFill>
                <a:latin typeface="Consolas"/>
              </a:rPr>
              <a:t>Bubble.prototype.reset</a:t>
            </a:r>
            <a:r>
              <a:rPr lang="en-US" sz="2040" dirty="0">
                <a:solidFill>
                  <a:prstClr val="black"/>
                </a:solidFill>
                <a:latin typeface="Consolas"/>
              </a:rPr>
              <a:t>() {</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0;</a:t>
            </a:r>
          </a:p>
          <a:p>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0;</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b1 = </a:t>
            </a:r>
            <a:r>
              <a:rPr lang="en-US" sz="2040" dirty="0">
                <a:solidFill>
                  <a:srgbClr val="0000FF"/>
                </a:solidFill>
                <a:latin typeface="Consolas"/>
              </a:rPr>
              <a:t>new</a:t>
            </a:r>
            <a:r>
              <a:rPr lang="en-US" sz="2040" dirty="0">
                <a:solidFill>
                  <a:prstClr val="black"/>
                </a:solidFill>
                <a:latin typeface="Consolas"/>
              </a:rPr>
              <a:t> Bubble(0, 1);</a:t>
            </a:r>
          </a:p>
          <a:p>
            <a:r>
              <a:rPr lang="en-US" sz="2040" dirty="0">
                <a:solidFill>
                  <a:srgbClr val="0000FF"/>
                </a:solidFill>
                <a:latin typeface="Consolas"/>
              </a:rPr>
              <a:t>var</a:t>
            </a:r>
            <a:r>
              <a:rPr lang="en-US" sz="2040" dirty="0">
                <a:solidFill>
                  <a:prstClr val="black"/>
                </a:solidFill>
                <a:latin typeface="Consolas"/>
              </a:rPr>
              <a:t> b2 = </a:t>
            </a:r>
            <a:r>
              <a:rPr lang="en-US" sz="2040" dirty="0">
                <a:solidFill>
                  <a:srgbClr val="0000FF"/>
                </a:solidFill>
                <a:latin typeface="Consolas"/>
              </a:rPr>
              <a:t>new</a:t>
            </a:r>
            <a:r>
              <a:rPr lang="en-US" sz="2040" dirty="0">
                <a:solidFill>
                  <a:prstClr val="black"/>
                </a:solidFill>
                <a:latin typeface="Consolas"/>
              </a:rPr>
              <a:t> Bubble(10, 11);</a:t>
            </a:r>
          </a:p>
          <a:p>
            <a:r>
              <a:rPr lang="en-US" sz="2040" dirty="0">
                <a:solidFill>
                  <a:prstClr val="black"/>
                </a:solidFill>
                <a:latin typeface="Consolas"/>
              </a:rPr>
              <a:t>b2.c = </a:t>
            </a:r>
            <a:r>
              <a:rPr lang="en-US" sz="2040" dirty="0">
                <a:solidFill>
                  <a:srgbClr val="800000"/>
                </a:solidFill>
                <a:latin typeface="Consolas"/>
              </a:rPr>
              <a:t>"red"</a:t>
            </a:r>
            <a:r>
              <a:rPr lang="en-US" sz="2040" dirty="0">
                <a:solidFill>
                  <a:prstClr val="black"/>
                </a:solidFill>
                <a:latin typeface="Consolas"/>
              </a:rPr>
              <a:t>;</a:t>
            </a:r>
          </a:p>
          <a:p>
            <a:endParaRPr lang="en-US" sz="2040" dirty="0">
              <a:solidFill>
                <a:prstClr val="black"/>
              </a:solidFill>
              <a:latin typeface="Consolas"/>
            </a:endParaRP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1000; i++) {</a:t>
            </a:r>
          </a:p>
          <a:p>
            <a:r>
              <a:rPr lang="en-US" sz="2040" dirty="0">
                <a:solidFill>
                  <a:prstClr val="black"/>
                </a:solidFill>
                <a:latin typeface="Consolas"/>
              </a:rPr>
              <a:t>  bubbles[</a:t>
            </a:r>
            <a:r>
              <a:rPr lang="en-US" sz="2040" dirty="0" err="1">
                <a:solidFill>
                  <a:prstClr val="black"/>
                </a:solidFill>
                <a:latin typeface="Consolas"/>
              </a:rPr>
              <a:t>i</a:t>
            </a:r>
            <a:r>
              <a:rPr lang="en-US" sz="2040" dirty="0">
                <a:solidFill>
                  <a:prstClr val="black"/>
                </a:solidFill>
                <a:latin typeface="Consolas"/>
              </a:rPr>
              <a:t>].reset();</a:t>
            </a:r>
          </a:p>
          <a:p>
            <a:r>
              <a:rPr lang="en-US" sz="2040" dirty="0">
                <a:solidFill>
                  <a:prstClr val="black"/>
                </a:solidFill>
                <a:latin typeface="Consolas"/>
              </a:rPr>
              <a:t>}</a:t>
            </a:r>
          </a:p>
        </p:txBody>
      </p:sp>
      <p:sp>
        <p:nvSpPr>
          <p:cNvPr id="29" name="this.x = 0;"/>
          <p:cNvSpPr/>
          <p:nvPr/>
        </p:nvSpPr>
        <p:spPr bwMode="auto">
          <a:xfrm>
            <a:off x="2176957" y="2434787"/>
            <a:ext cx="2176073" cy="388585"/>
          </a:xfrm>
          <a:prstGeom prst="rect">
            <a:avLst/>
          </a:prstGeom>
          <a:no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2" name="Title 1"/>
          <p:cNvSpPr>
            <a:spLocks noGrp="1"/>
          </p:cNvSpPr>
          <p:nvPr>
            <p:ph type="title"/>
          </p:nvPr>
        </p:nvSpPr>
        <p:spPr>
          <a:xfrm>
            <a:off x="531948" y="233150"/>
            <a:ext cx="11370961" cy="1158305"/>
          </a:xfrm>
        </p:spPr>
        <p:txBody>
          <a:bodyPr/>
          <a:lstStyle/>
          <a:p>
            <a:r>
              <a:rPr lang="en-US" dirty="0" smtClean="0"/>
              <a:t>Fast property </a:t>
            </a:r>
            <a:r>
              <a:rPr lang="en-US" dirty="0"/>
              <a:t>a</a:t>
            </a:r>
            <a:r>
              <a:rPr lang="en-US" dirty="0" smtClean="0"/>
              <a:t>ccess </a:t>
            </a:r>
            <a:r>
              <a:rPr lang="en-US" dirty="0"/>
              <a:t>f</a:t>
            </a:r>
            <a:r>
              <a:rPr lang="en-US" dirty="0" smtClean="0"/>
              <a:t>ails</a:t>
            </a:r>
            <a:r>
              <a:rPr lang="en-US" dirty="0"/>
              <a:t/>
            </a:r>
            <a:br>
              <a:rPr lang="en-US" dirty="0"/>
            </a:br>
            <a:r>
              <a:rPr lang="en-US" sz="2856" dirty="0">
                <a:solidFill>
                  <a:schemeClr val="tx2"/>
                </a:solidFill>
              </a:rPr>
              <a:t>For </a:t>
            </a:r>
            <a:r>
              <a:rPr lang="en-US" sz="2856" dirty="0" smtClean="0">
                <a:solidFill>
                  <a:schemeClr val="tx2"/>
                </a:solidFill>
              </a:rPr>
              <a:t>objects </a:t>
            </a:r>
            <a:r>
              <a:rPr lang="en-US" sz="2856" dirty="0">
                <a:solidFill>
                  <a:schemeClr val="tx2"/>
                </a:solidFill>
              </a:rPr>
              <a:t>of </a:t>
            </a:r>
            <a:r>
              <a:rPr lang="en-US" sz="2856" dirty="0" smtClean="0">
                <a:solidFill>
                  <a:schemeClr val="tx2"/>
                </a:solidFill>
              </a:rPr>
              <a:t>mismatched </a:t>
            </a:r>
            <a:r>
              <a:rPr lang="en-US" sz="2856" dirty="0">
                <a:solidFill>
                  <a:schemeClr val="tx2"/>
                </a:solidFill>
              </a:rPr>
              <a:t>f</a:t>
            </a:r>
            <a:r>
              <a:rPr lang="en-US" sz="2856" dirty="0" smtClean="0">
                <a:solidFill>
                  <a:schemeClr val="tx2"/>
                </a:solidFill>
              </a:rPr>
              <a:t>ast </a:t>
            </a:r>
            <a:r>
              <a:rPr lang="en-US" sz="2856" dirty="0">
                <a:solidFill>
                  <a:schemeClr val="tx2"/>
                </a:solidFill>
              </a:rPr>
              <a:t>t</a:t>
            </a:r>
            <a:r>
              <a:rPr lang="en-US" sz="2856" dirty="0" smtClean="0">
                <a:solidFill>
                  <a:schemeClr val="tx2"/>
                </a:solidFill>
              </a:rPr>
              <a:t>ypes </a:t>
            </a:r>
            <a:r>
              <a:rPr lang="en-US" sz="2856" dirty="0">
                <a:solidFill>
                  <a:schemeClr val="tx2"/>
                </a:solidFill>
              </a:rPr>
              <a:t>or </a:t>
            </a:r>
            <a:r>
              <a:rPr lang="en-US" sz="2856" dirty="0" smtClean="0">
                <a:solidFill>
                  <a:schemeClr val="tx2"/>
                </a:solidFill>
              </a:rPr>
              <a:t>property </a:t>
            </a:r>
            <a:r>
              <a:rPr lang="en-US" sz="2856" dirty="0">
                <a:solidFill>
                  <a:schemeClr val="tx2"/>
                </a:solidFill>
              </a:rPr>
              <a:t>b</a:t>
            </a:r>
            <a:r>
              <a:rPr lang="en-US" sz="2856" dirty="0" smtClean="0">
                <a:solidFill>
                  <a:schemeClr val="tx2"/>
                </a:solidFill>
              </a:rPr>
              <a:t>ags</a:t>
            </a:r>
            <a:endParaRPr lang="en-US" sz="2856" dirty="0">
              <a:solidFill>
                <a:schemeClr val="tx2"/>
              </a:solidFill>
            </a:endParaRPr>
          </a:p>
        </p:txBody>
      </p:sp>
      <p:sp>
        <p:nvSpPr>
          <p:cNvPr id="22" name="bubbles[i].reset()"/>
          <p:cNvSpPr/>
          <p:nvPr/>
        </p:nvSpPr>
        <p:spPr bwMode="auto">
          <a:xfrm>
            <a:off x="2487824" y="5232597"/>
            <a:ext cx="2875527" cy="388585"/>
          </a:xfrm>
          <a:prstGeom prst="rect">
            <a:avLst/>
          </a:prstGeom>
          <a:no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23" name="Rectangle 22"/>
          <p:cNvSpPr/>
          <p:nvPr/>
        </p:nvSpPr>
        <p:spPr bwMode="auto">
          <a:xfrm>
            <a:off x="2332390" y="2531933"/>
            <a:ext cx="155434" cy="194292"/>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19" name="Rectangular Callout 18"/>
          <p:cNvSpPr/>
          <p:nvPr/>
        </p:nvSpPr>
        <p:spPr bwMode="auto">
          <a:xfrm>
            <a:off x="311749" y="3289673"/>
            <a:ext cx="1709773" cy="388585"/>
          </a:xfrm>
          <a:prstGeom prst="wedgeRectCallout">
            <a:avLst>
              <a:gd name="adj1" fmla="val 72533"/>
              <a:gd name="adj2" fmla="val -224913"/>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cs typeface="Consolas" pitchFamily="49" charset="0"/>
              </a:rPr>
              <a:t>inline cache</a:t>
            </a:r>
          </a:p>
        </p:txBody>
      </p:sp>
      <p:sp>
        <p:nvSpPr>
          <p:cNvPr id="20" name="ic1.type"/>
          <p:cNvSpPr/>
          <p:nvPr/>
        </p:nvSpPr>
        <p:spPr bwMode="auto">
          <a:xfrm>
            <a:off x="311749" y="3678258"/>
            <a:ext cx="1709773" cy="388585"/>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0</a:t>
            </a:r>
          </a:p>
        </p:txBody>
      </p:sp>
      <p:sp>
        <p:nvSpPr>
          <p:cNvPr id="21" name="ic1.index"/>
          <p:cNvSpPr/>
          <p:nvPr/>
        </p:nvSpPr>
        <p:spPr bwMode="auto">
          <a:xfrm>
            <a:off x="311749" y="4066842"/>
            <a:ext cx="1709773" cy="388585"/>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0</a:t>
            </a:r>
          </a:p>
        </p:txBody>
      </p:sp>
      <p:sp>
        <p:nvSpPr>
          <p:cNvPr id="24" name="assembly"/>
          <p:cNvSpPr/>
          <p:nvPr/>
        </p:nvSpPr>
        <p:spPr bwMode="auto">
          <a:xfrm>
            <a:off x="7073124" y="3879237"/>
            <a:ext cx="5129318" cy="2674548"/>
          </a:xfrm>
          <a:prstGeom prst="wedgeRectCallout">
            <a:avLst>
              <a:gd name="adj1" fmla="val -94631"/>
              <a:gd name="adj2" fmla="val -96211"/>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186521" tIns="46628" rIns="186521" bIns="46628" numCol="1" rtlCol="0" anchor="ctr" anchorCtr="0" compatLnSpc="1">
            <a:prstTxWarp prst="textNoShape">
              <a:avLst/>
            </a:prstTxWarp>
          </a:bodyPr>
          <a:lstStyle/>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eax</a:t>
            </a:r>
            <a:r>
              <a:rPr lang="en-US" sz="2040" dirty="0">
                <a:solidFill>
                  <a:srgbClr val="FFFFFF">
                    <a:lumMod val="50000"/>
                  </a:srgbClr>
                </a:solidFill>
                <a:latin typeface="Consolas" pitchFamily="49" charset="0"/>
                <a:cs typeface="Consolas" pitchFamily="49" charset="0"/>
              </a:rPr>
              <a:t>, 0x00000001</a:t>
            </a:r>
          </a:p>
          <a:p>
            <a:r>
              <a:rPr lang="en-US" sz="2040" dirty="0" err="1">
                <a:solidFill>
                  <a:srgbClr val="FFFFFF">
                    <a:lumMod val="50000"/>
                  </a:srgbClr>
                </a:solidFill>
                <a:latin typeface="Consolas" pitchFamily="49" charset="0"/>
                <a:cs typeface="Consolas" pitchFamily="49" charset="0"/>
              </a:rPr>
              <a:t>mov</a:t>
            </a:r>
            <a:r>
              <a:rPr lang="en-US" sz="2040" dirty="0">
                <a:solidFill>
                  <a:srgbClr val="FFFFFF">
                    <a:lumMod val="50000"/>
                  </a:srgbClr>
                </a:solidFill>
                <a:latin typeface="Consolas" pitchFamily="49" charset="0"/>
                <a:cs typeface="Consolas" pitchFamily="49" charset="0"/>
              </a:rPr>
              <a:t>  </a:t>
            </a:r>
            <a:r>
              <a:rPr lang="en-US" sz="2040" dirty="0" err="1">
                <a:solidFill>
                  <a:srgbClr val="FFFFFF">
                    <a:lumMod val="50000"/>
                  </a:srgbClr>
                </a:solidFill>
                <a:latin typeface="Consolas" pitchFamily="49" charset="0"/>
                <a:cs typeface="Consolas" pitchFamily="49" charset="0"/>
              </a:rPr>
              <a:t>ebx</a:t>
            </a:r>
            <a:r>
              <a:rPr lang="en-US" sz="2040" dirty="0">
                <a:solidFill>
                  <a:srgbClr val="FFFFFF">
                    <a:lumMod val="50000"/>
                  </a:srgbClr>
                </a:solidFill>
                <a:latin typeface="Consolas" pitchFamily="49" charset="0"/>
                <a:cs typeface="Consolas" pitchFamily="49" charset="0"/>
              </a:rPr>
              <a:t>, [</a:t>
            </a:r>
            <a:r>
              <a:rPr lang="en-US" sz="2040" i="1" dirty="0">
                <a:solidFill>
                  <a:srgbClr val="FFFFFF">
                    <a:lumMod val="50000"/>
                  </a:srgbClr>
                </a:solidFill>
                <a:latin typeface="Consolas" pitchFamily="49" charset="0"/>
                <a:cs typeface="Consolas" pitchFamily="49" charset="0"/>
              </a:rPr>
              <a:t>this</a:t>
            </a:r>
            <a:r>
              <a:rPr lang="en-US" sz="2040" dirty="0">
                <a:solidFill>
                  <a:srgbClr val="FFFFFF">
                    <a:lumMod val="50000"/>
                  </a:srgbClr>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this.type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cmp</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ic.type</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jne</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callSlowSetProperty</a:t>
            </a:r>
            <a:endParaRPr lang="en-US" sz="2040" dirty="0">
              <a:solidFill>
                <a:srgbClr val="000000"/>
              </a:solidFill>
              <a:latin typeface="Consolas" pitchFamily="49" charset="0"/>
              <a:cs typeface="Consolas" pitchFamily="49" charset="0"/>
            </a:endParaRP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this.propArray</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edx</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ic.index</a:t>
            </a:r>
            <a:r>
              <a:rPr lang="en-US" sz="2040" dirty="0">
                <a:solidFill>
                  <a:srgbClr val="000000"/>
                </a:solidFill>
                <a:latin typeface="Consolas" pitchFamily="49" charset="0"/>
                <a:cs typeface="Consolas" pitchFamily="49" charset="0"/>
              </a:rPr>
              <a:t>]</a:t>
            </a:r>
          </a:p>
          <a:p>
            <a:r>
              <a:rPr lang="en-US" sz="2040" dirty="0" err="1">
                <a:solidFill>
                  <a:srgbClr val="000000"/>
                </a:solidFill>
                <a:latin typeface="Consolas" pitchFamily="49" charset="0"/>
                <a:cs typeface="Consolas" pitchFamily="49" charset="0"/>
              </a:rPr>
              <a:t>mov</a:t>
            </a:r>
            <a:r>
              <a:rPr lang="en-US" sz="2040" dirty="0">
                <a:solidFill>
                  <a:srgbClr val="000000"/>
                </a:solidFill>
                <a:latin typeface="Consolas" pitchFamily="49" charset="0"/>
                <a:cs typeface="Consolas" pitchFamily="49" charset="0"/>
              </a:rPr>
              <a:t>  [</a:t>
            </a:r>
            <a:r>
              <a:rPr lang="en-US" sz="2040" i="1" dirty="0" err="1">
                <a:solidFill>
                  <a:srgbClr val="000000"/>
                </a:solidFill>
                <a:latin typeface="Consolas" pitchFamily="49" charset="0"/>
                <a:cs typeface="Consolas" pitchFamily="49" charset="0"/>
              </a:rPr>
              <a:t>p.propArray</a:t>
            </a:r>
            <a:r>
              <a:rPr lang="en-US" sz="2040" i="1" dirty="0">
                <a:solidFill>
                  <a:srgbClr val="000000"/>
                </a:solidFill>
                <a:latin typeface="Consolas" pitchFamily="49" charset="0"/>
                <a:cs typeface="Consolas" pitchFamily="49" charset="0"/>
              </a:rPr>
              <a:t>[</a:t>
            </a:r>
            <a:r>
              <a:rPr lang="en-US" sz="2040" i="1" dirty="0" err="1">
                <a:solidFill>
                  <a:srgbClr val="000000"/>
                </a:solidFill>
                <a:latin typeface="Consolas" pitchFamily="49" charset="0"/>
                <a:cs typeface="Consolas" pitchFamily="49" charset="0"/>
              </a:rPr>
              <a:t>ic.index</a:t>
            </a:r>
            <a:r>
              <a:rPr lang="en-US" sz="2040" i="1" dirty="0">
                <a:solidFill>
                  <a:srgbClr val="000000"/>
                </a:solidFill>
                <a:latin typeface="Consolas" pitchFamily="49" charset="0"/>
                <a:cs typeface="Consolas" pitchFamily="49" charset="0"/>
              </a:rPr>
              <a:t>]</a:t>
            </a:r>
            <a:r>
              <a:rPr lang="en-US" sz="2040" dirty="0">
                <a:solidFill>
                  <a:srgbClr val="000000"/>
                </a:solidFill>
                <a:latin typeface="Consolas" pitchFamily="49" charset="0"/>
                <a:cs typeface="Consolas" pitchFamily="49" charset="0"/>
              </a:rPr>
              <a:t>], </a:t>
            </a:r>
            <a:r>
              <a:rPr lang="en-US" sz="2040" dirty="0" err="1">
                <a:solidFill>
                  <a:srgbClr val="000000"/>
                </a:solidFill>
                <a:latin typeface="Consolas" pitchFamily="49" charset="0"/>
                <a:cs typeface="Consolas" pitchFamily="49" charset="0"/>
              </a:rPr>
              <a:t>eax</a:t>
            </a:r>
            <a:endParaRPr lang="en-US" sz="2040" dirty="0">
              <a:solidFill>
                <a:srgbClr val="000000"/>
              </a:solidFill>
              <a:latin typeface="Consolas" pitchFamily="49" charset="0"/>
              <a:cs typeface="Consolas" pitchFamily="49" charset="0"/>
            </a:endParaRPr>
          </a:p>
        </p:txBody>
      </p:sp>
      <p:sp>
        <p:nvSpPr>
          <p:cNvPr id="25" name="callSetProperty 1"/>
          <p:cNvSpPr/>
          <p:nvPr/>
        </p:nvSpPr>
        <p:spPr bwMode="auto">
          <a:xfrm>
            <a:off x="7150841" y="5232597"/>
            <a:ext cx="4896166" cy="310868"/>
          </a:xfrm>
          <a:prstGeom prst="rect">
            <a:avLst/>
          </a:prstGeom>
          <a:solidFill>
            <a:srgbClr val="FFFF00">
              <a:alpha val="24706"/>
            </a:srgbClr>
          </a:solid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836" dirty="0">
              <a:gradFill>
                <a:gsLst>
                  <a:gs pos="0">
                    <a:srgbClr val="000000"/>
                  </a:gs>
                  <a:gs pos="100000">
                    <a:srgbClr val="000000"/>
                  </a:gs>
                </a:gsLst>
                <a:lin ang="5400000" scaled="0"/>
              </a:gradFill>
            </a:endParaRPr>
          </a:p>
        </p:txBody>
      </p:sp>
      <p:sp>
        <p:nvSpPr>
          <p:cNvPr id="27" name="type check 1"/>
          <p:cNvSpPr/>
          <p:nvPr/>
        </p:nvSpPr>
        <p:spPr bwMode="auto">
          <a:xfrm>
            <a:off x="7150841" y="4921729"/>
            <a:ext cx="4896166" cy="310868"/>
          </a:xfrm>
          <a:prstGeom prst="rect">
            <a:avLst/>
          </a:prstGeom>
          <a:solidFill>
            <a:srgbClr val="FFFF00">
              <a:alpha val="24706"/>
            </a:srgbClr>
          </a:solid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4" name="TextBox 3"/>
          <p:cNvSpPr txBox="1"/>
          <p:nvPr/>
        </p:nvSpPr>
        <p:spPr>
          <a:xfrm>
            <a:off x="8238877" y="2127974"/>
            <a:ext cx="2953243" cy="401019"/>
          </a:xfrm>
          <a:prstGeom prst="rect">
            <a:avLst/>
          </a:prstGeom>
          <a:ln>
            <a:solidFill>
              <a:srgbClr val="026287"/>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defPPr>
              <a:defRPr lang="en-US"/>
            </a:defPPr>
            <a:lvl1pPr algn="ctr">
              <a:defRPr sz="2000">
                <a:solidFill>
                  <a:srgbClr val="000000"/>
                </a:solidFill>
                <a:latin typeface="Consolas" pitchFamily="49" charset="0"/>
                <a:cs typeface="Consolas" pitchFamily="49"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2040" dirty="0"/>
              <a:t>b1.type = “{</a:t>
            </a:r>
            <a:r>
              <a:rPr lang="en-US" sz="2040" dirty="0" err="1"/>
              <a:t>x,y</a:t>
            </a:r>
            <a:r>
              <a:rPr lang="en-US" sz="2040" dirty="0"/>
              <a:t>}”</a:t>
            </a:r>
          </a:p>
        </p:txBody>
      </p:sp>
      <p:sp>
        <p:nvSpPr>
          <p:cNvPr id="28" name="TextBox 27"/>
          <p:cNvSpPr txBox="1"/>
          <p:nvPr/>
        </p:nvSpPr>
        <p:spPr>
          <a:xfrm>
            <a:off x="8238877" y="2667938"/>
            <a:ext cx="2953243" cy="401019"/>
          </a:xfrm>
          <a:prstGeom prst="rect">
            <a:avLst/>
          </a:prstGeom>
          <a:ln>
            <a:solidFill>
              <a:srgbClr val="026287"/>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defPPr>
              <a:defRPr lang="en-US"/>
            </a:defPPr>
            <a:lvl1pPr algn="ctr">
              <a:defRPr sz="2000">
                <a:solidFill>
                  <a:srgbClr val="000000"/>
                </a:solidFill>
                <a:latin typeface="Consolas" pitchFamily="49" charset="0"/>
                <a:cs typeface="Consolas" pitchFamily="49"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en-US" sz="2040" dirty="0"/>
              <a:t>b2.type = “{</a:t>
            </a:r>
            <a:r>
              <a:rPr lang="en-US" sz="2040" dirty="0" err="1"/>
              <a:t>x,y,c</a:t>
            </a:r>
            <a:r>
              <a:rPr lang="en-US" sz="2040" dirty="0"/>
              <a:t>}”</a:t>
            </a:r>
          </a:p>
        </p:txBody>
      </p:sp>
      <p:sp>
        <p:nvSpPr>
          <p:cNvPr id="15" name="Rectangular Callout 14"/>
          <p:cNvSpPr/>
          <p:nvPr/>
        </p:nvSpPr>
        <p:spPr bwMode="auto">
          <a:xfrm>
            <a:off x="8238878" y="2123919"/>
            <a:ext cx="2953244" cy="399454"/>
          </a:xfrm>
          <a:prstGeom prst="wedgeRectCallout">
            <a:avLst>
              <a:gd name="adj1" fmla="val -112193"/>
              <a:gd name="adj2" fmla="val 382455"/>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b1.type = “{</a:t>
            </a:r>
            <a:r>
              <a:rPr lang="en-US" sz="2040" dirty="0" err="1">
                <a:solidFill>
                  <a:srgbClr val="000000"/>
                </a:solidFill>
                <a:latin typeface="Consolas" pitchFamily="49" charset="0"/>
                <a:cs typeface="Consolas" pitchFamily="49" charset="0"/>
              </a:rPr>
              <a:t>x,y</a:t>
            </a:r>
            <a:r>
              <a:rPr lang="en-US" sz="2040" dirty="0">
                <a:solidFill>
                  <a:srgbClr val="000000"/>
                </a:solidFill>
                <a:latin typeface="Consolas" pitchFamily="49" charset="0"/>
                <a:cs typeface="Consolas" pitchFamily="49" charset="0"/>
              </a:rPr>
              <a:t>}”</a:t>
            </a:r>
          </a:p>
        </p:txBody>
      </p:sp>
      <p:sp>
        <p:nvSpPr>
          <p:cNvPr id="16" name="Rectangular Callout 15"/>
          <p:cNvSpPr/>
          <p:nvPr/>
        </p:nvSpPr>
        <p:spPr bwMode="auto">
          <a:xfrm>
            <a:off x="8238878" y="2667938"/>
            <a:ext cx="2953243" cy="399454"/>
          </a:xfrm>
          <a:prstGeom prst="wedgeRectCallout">
            <a:avLst>
              <a:gd name="adj1" fmla="val -112285"/>
              <a:gd name="adj2" fmla="val 391551"/>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b2.type = “{</a:t>
            </a:r>
            <a:r>
              <a:rPr lang="en-US" sz="2040" dirty="0" err="1">
                <a:solidFill>
                  <a:srgbClr val="000000"/>
                </a:solidFill>
                <a:latin typeface="Consolas" pitchFamily="49" charset="0"/>
                <a:cs typeface="Consolas" pitchFamily="49" charset="0"/>
              </a:rPr>
              <a:t>x,y,c</a:t>
            </a:r>
            <a:r>
              <a:rPr lang="en-US" sz="2040" dirty="0">
                <a:solidFill>
                  <a:srgbClr val="000000"/>
                </a:solidFill>
                <a:latin typeface="Consolas" pitchFamily="49" charset="0"/>
                <a:cs typeface="Consolas" pitchFamily="49" charset="0"/>
              </a:rPr>
              <a:t>}”</a:t>
            </a:r>
          </a:p>
        </p:txBody>
      </p:sp>
      <p:sp>
        <p:nvSpPr>
          <p:cNvPr id="30" name="ic2.type"/>
          <p:cNvSpPr/>
          <p:nvPr/>
        </p:nvSpPr>
        <p:spPr bwMode="auto">
          <a:xfrm>
            <a:off x="311749" y="3678258"/>
            <a:ext cx="1709773" cy="388585"/>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“{x, y}”</a:t>
            </a:r>
          </a:p>
        </p:txBody>
      </p:sp>
      <p:sp>
        <p:nvSpPr>
          <p:cNvPr id="31" name="ic2.index"/>
          <p:cNvSpPr/>
          <p:nvPr/>
        </p:nvSpPr>
        <p:spPr bwMode="auto">
          <a:xfrm>
            <a:off x="311749" y="4066842"/>
            <a:ext cx="1709773" cy="388585"/>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1</a:t>
            </a:r>
          </a:p>
        </p:txBody>
      </p:sp>
      <p:sp>
        <p:nvSpPr>
          <p:cNvPr id="32" name="type check 2"/>
          <p:cNvSpPr/>
          <p:nvPr/>
        </p:nvSpPr>
        <p:spPr bwMode="auto">
          <a:xfrm>
            <a:off x="7150841" y="4921729"/>
            <a:ext cx="4896166" cy="310868"/>
          </a:xfrm>
          <a:prstGeom prst="rect">
            <a:avLst/>
          </a:prstGeom>
          <a:solidFill>
            <a:srgbClr val="FFFF00">
              <a:alpha val="24706"/>
            </a:srgbClr>
          </a:solid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448" dirty="0">
              <a:gradFill>
                <a:gsLst>
                  <a:gs pos="0">
                    <a:srgbClr val="000000"/>
                  </a:gs>
                  <a:gs pos="100000">
                    <a:srgbClr val="000000"/>
                  </a:gs>
                </a:gsLst>
                <a:lin ang="5400000" scaled="0"/>
              </a:gradFill>
            </a:endParaRPr>
          </a:p>
        </p:txBody>
      </p:sp>
      <p:sp>
        <p:nvSpPr>
          <p:cNvPr id="33" name="callSetProperty 2"/>
          <p:cNvSpPr/>
          <p:nvPr/>
        </p:nvSpPr>
        <p:spPr bwMode="auto">
          <a:xfrm>
            <a:off x="7150841" y="5232597"/>
            <a:ext cx="4896166" cy="310868"/>
          </a:xfrm>
          <a:prstGeom prst="rect">
            <a:avLst/>
          </a:prstGeom>
          <a:solidFill>
            <a:srgbClr val="FF0000">
              <a:alpha val="25098"/>
            </a:srgbClr>
          </a:solidFill>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1836" dirty="0">
              <a:gradFill>
                <a:gsLst>
                  <a:gs pos="0">
                    <a:srgbClr val="000000"/>
                  </a:gs>
                  <a:gs pos="100000">
                    <a:srgbClr val="000000"/>
                  </a:gs>
                </a:gsLst>
                <a:lin ang="5400000" scaled="0"/>
              </a:gradFill>
            </a:endParaRPr>
          </a:p>
        </p:txBody>
      </p:sp>
      <p:sp>
        <p:nvSpPr>
          <p:cNvPr id="34" name="ic2.type = {x, y, c}"/>
          <p:cNvSpPr/>
          <p:nvPr/>
        </p:nvSpPr>
        <p:spPr bwMode="auto">
          <a:xfrm>
            <a:off x="311749" y="3678258"/>
            <a:ext cx="1709773" cy="388585"/>
          </a:xfrm>
          <a:prstGeom prst="rect">
            <a:avLst/>
          </a:prstGeom>
          <a:ln>
            <a:solidFill>
              <a:srgbClr val="026287"/>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r>
              <a:rPr lang="en-US" sz="2040" dirty="0">
                <a:gradFill>
                  <a:gsLst>
                    <a:gs pos="0">
                      <a:srgbClr val="000000"/>
                    </a:gs>
                    <a:gs pos="100000">
                      <a:srgbClr val="000000"/>
                    </a:gs>
                  </a:gsLst>
                  <a:lin ang="5400000" scaled="0"/>
                </a:gradFill>
              </a:rPr>
              <a:t>“{x, y, c}”</a:t>
            </a:r>
          </a:p>
        </p:txBody>
      </p:sp>
    </p:spTree>
    <p:custDataLst>
      <p:tags r:id="rId1"/>
    </p:custDataLst>
    <p:extLst>
      <p:ext uri="{BB962C8B-B14F-4D97-AF65-F5344CB8AC3E}">
        <p14:creationId xmlns:p14="http://schemas.microsoft.com/office/powerpoint/2010/main" val="13873412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8" end="8"/>
                                            </p:txEl>
                                          </p:spTgt>
                                        </p:tgtEl>
                                        <p:attrNameLst>
                                          <p:attrName>style.visibility</p:attrName>
                                        </p:attrNameLst>
                                      </p:cBhvr>
                                      <p:to>
                                        <p:strVal val="visible"/>
                                      </p:to>
                                    </p:set>
                                    <p:anim calcmode="lin" valueType="num">
                                      <p:cBhvr>
                                        <p:cTn id="7" dur="500" fill="hold"/>
                                        <p:tgtEl>
                                          <p:spTgt spid="6">
                                            <p:txEl>
                                              <p:pRg st="8" end="8"/>
                                            </p:txEl>
                                          </p:spTgt>
                                        </p:tgtEl>
                                        <p:attrNameLst>
                                          <p:attrName>ppt_w</p:attrName>
                                        </p:attrNameLst>
                                      </p:cBhvr>
                                      <p:tavLst>
                                        <p:tav tm="0">
                                          <p:val>
                                            <p:fltVal val="0"/>
                                          </p:val>
                                        </p:tav>
                                        <p:tav tm="100000">
                                          <p:val>
                                            <p:strVal val="#ppt_w"/>
                                          </p:val>
                                        </p:tav>
                                      </p:tavLst>
                                    </p:anim>
                                    <p:anim calcmode="lin" valueType="num">
                                      <p:cBhvr>
                                        <p:cTn id="8" dur="500" fill="hold"/>
                                        <p:tgtEl>
                                          <p:spTgt spid="6">
                                            <p:txEl>
                                              <p:pRg st="8" end="8"/>
                                            </p:txEl>
                                          </p:spTgt>
                                        </p:tgtEl>
                                        <p:attrNameLst>
                                          <p:attrName>ppt_h</p:attrName>
                                        </p:attrNameLst>
                                      </p:cBhvr>
                                      <p:tavLst>
                                        <p:tav tm="0">
                                          <p:val>
                                            <p:fltVal val="0"/>
                                          </p:val>
                                        </p:tav>
                                        <p:tav tm="100000">
                                          <p:val>
                                            <p:strVal val="#ppt_h"/>
                                          </p:val>
                                        </p:tav>
                                      </p:tavLst>
                                    </p:anim>
                                    <p:animEffect transition="in" filter="fade">
                                      <p:cBhvr>
                                        <p:cTn id="9" dur="500"/>
                                        <p:tgtEl>
                                          <p:spTgt spid="6">
                                            <p:txEl>
                                              <p:pRg st="8" end="8"/>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1"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xit" presetSubtype="0" fill="hold" grpId="0" nodeType="withEffect">
                                  <p:stCondLst>
                                    <p:cond delay="0"/>
                                  </p:stCondLst>
                                  <p:childTnLst>
                                    <p:animEffect transition="out" filter="fade">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par>
                                <p:cTn id="33" presetID="10" presetClass="exit" presetSubtype="0" fill="hold" grpId="0" nodeType="withEffect">
                                  <p:stCondLst>
                                    <p:cond delay="0"/>
                                  </p:stCondLst>
                                  <p:childTnLst>
                                    <p:animEffect transition="out" filter="fade">
                                      <p:cBhvr>
                                        <p:cTn id="34" dur="500"/>
                                        <p:tgtEl>
                                          <p:spTgt spid="16"/>
                                        </p:tgtEl>
                                      </p:cBhvr>
                                    </p:animEffect>
                                    <p:set>
                                      <p:cBhvr>
                                        <p:cTn id="35" dur="1" fill="hold">
                                          <p:stCondLst>
                                            <p:cond delay="499"/>
                                          </p:stCondLst>
                                        </p:cTn>
                                        <p:tgtEl>
                                          <p:spTgt spid="1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
                            </p:stCondLst>
                            <p:childTnLst>
                              <p:par>
                                <p:cTn id="50" presetID="10" presetClass="exit" presetSubtype="0" fill="hold" grpId="1" nodeType="afterEffect">
                                  <p:stCondLst>
                                    <p:cond delay="0"/>
                                  </p:stCondLst>
                                  <p:childTnLst>
                                    <p:animEffect transition="out" filter="fade">
                                      <p:cBhvr>
                                        <p:cTn id="51" dur="500"/>
                                        <p:tgtEl>
                                          <p:spTgt spid="22"/>
                                        </p:tgtEl>
                                      </p:cBhvr>
                                    </p:animEffect>
                                    <p:set>
                                      <p:cBhvr>
                                        <p:cTn id="52" dur="1" fill="hold">
                                          <p:stCondLst>
                                            <p:cond delay="499"/>
                                          </p:stCondLst>
                                        </p:cTn>
                                        <p:tgtEl>
                                          <p:spTgt spid="22"/>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500"/>
                                        <p:tgtEl>
                                          <p:spTgt spid="24"/>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500"/>
                                        <p:tgtEl>
                                          <p:spTgt spid="3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par>
                                <p:cTn id="87" presetID="10" presetClass="exit" presetSubtype="0" fill="hold" grpId="1" nodeType="withEffect">
                                  <p:stCondLst>
                                    <p:cond delay="0"/>
                                  </p:stCondLst>
                                  <p:childTnLst>
                                    <p:animEffect transition="out" filter="fade">
                                      <p:cBhvr>
                                        <p:cTn id="88" dur="500"/>
                                        <p:tgtEl>
                                          <p:spTgt spid="20"/>
                                        </p:tgtEl>
                                      </p:cBhvr>
                                    </p:animEffect>
                                    <p:set>
                                      <p:cBhvr>
                                        <p:cTn id="89" dur="1" fill="hold">
                                          <p:stCondLst>
                                            <p:cond delay="499"/>
                                          </p:stCondLst>
                                        </p:cTn>
                                        <p:tgtEl>
                                          <p:spTgt spid="20"/>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21"/>
                                        </p:tgtEl>
                                      </p:cBhvr>
                                    </p:animEffect>
                                    <p:set>
                                      <p:cBhvr>
                                        <p:cTn id="92" dur="1" fill="hold">
                                          <p:stCondLst>
                                            <p:cond delay="499"/>
                                          </p:stCondLst>
                                        </p:cTn>
                                        <p:tgtEl>
                                          <p:spTgt spid="21"/>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1" nodeType="clickEffect">
                                  <p:stCondLst>
                                    <p:cond delay="0"/>
                                  </p:stCondLst>
                                  <p:childTnLst>
                                    <p:animEffect transition="out" filter="fade">
                                      <p:cBhvr>
                                        <p:cTn id="96" dur="500"/>
                                        <p:tgtEl>
                                          <p:spTgt spid="27"/>
                                        </p:tgtEl>
                                      </p:cBhvr>
                                    </p:animEffect>
                                    <p:set>
                                      <p:cBhvr>
                                        <p:cTn id="97" dur="1" fill="hold">
                                          <p:stCondLst>
                                            <p:cond delay="499"/>
                                          </p:stCondLst>
                                        </p:cTn>
                                        <p:tgtEl>
                                          <p:spTgt spid="27"/>
                                        </p:tgtEl>
                                        <p:attrNameLst>
                                          <p:attrName>style.visibility</p:attrName>
                                        </p:attrNameLst>
                                      </p:cBhvr>
                                      <p:to>
                                        <p:strVal val="hidden"/>
                                      </p:to>
                                    </p:set>
                                  </p:childTnLst>
                                </p:cTn>
                              </p:par>
                              <p:par>
                                <p:cTn id="98" presetID="10" presetClass="exit" presetSubtype="0" fill="hold" grpId="1" nodeType="withEffect">
                                  <p:stCondLst>
                                    <p:cond delay="0"/>
                                  </p:stCondLst>
                                  <p:childTnLst>
                                    <p:animEffect transition="out" filter="fade">
                                      <p:cBhvr>
                                        <p:cTn id="99" dur="500"/>
                                        <p:tgtEl>
                                          <p:spTgt spid="25"/>
                                        </p:tgtEl>
                                      </p:cBhvr>
                                    </p:animEffect>
                                    <p:set>
                                      <p:cBhvr>
                                        <p:cTn id="100" dur="1" fill="hold">
                                          <p:stCondLst>
                                            <p:cond delay="499"/>
                                          </p:stCondLst>
                                        </p:cTn>
                                        <p:tgtEl>
                                          <p:spTgt spid="25"/>
                                        </p:tgtEl>
                                        <p:attrNameLst>
                                          <p:attrName>style.visibility</p:attrName>
                                        </p:attrNameLst>
                                      </p:cBhvr>
                                      <p:to>
                                        <p:strVal val="hidden"/>
                                      </p:to>
                                    </p:set>
                                  </p:childTnLst>
                                </p:cTn>
                              </p:par>
                              <p:par>
                                <p:cTn id="101" presetID="10" presetClass="exit" presetSubtype="0" fill="hold" grpId="2" nodeType="withEffect">
                                  <p:stCondLst>
                                    <p:cond delay="0"/>
                                  </p:stCondLst>
                                  <p:childTnLst>
                                    <p:animEffect transition="out" filter="fade">
                                      <p:cBhvr>
                                        <p:cTn id="102" dur="500"/>
                                        <p:tgtEl>
                                          <p:spTgt spid="29"/>
                                        </p:tgtEl>
                                      </p:cBhvr>
                                    </p:animEffect>
                                    <p:set>
                                      <p:cBhvr>
                                        <p:cTn id="103" dur="1" fill="hold">
                                          <p:stCondLst>
                                            <p:cond delay="499"/>
                                          </p:stCondLst>
                                        </p:cTn>
                                        <p:tgtEl>
                                          <p:spTgt spid="29"/>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2" nodeType="click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childTnLst>
                                </p:cTn>
                              </p:par>
                            </p:childTnLst>
                          </p:cTn>
                        </p:par>
                      </p:childTnLst>
                    </p:cTn>
                  </p:par>
                  <p:par>
                    <p:cTn id="109" fill="hold">
                      <p:stCondLst>
                        <p:cond delay="indefinite"/>
                      </p:stCondLst>
                      <p:childTnLst>
                        <p:par>
                          <p:cTn id="110" fill="hold">
                            <p:stCondLst>
                              <p:cond delay="0"/>
                            </p:stCondLst>
                            <p:childTnLst>
                              <p:par>
                                <p:cTn id="111" presetID="10" presetClass="entr" presetSubtype="0" fill="hold" grpId="1" nodeType="click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par>
                          <p:cTn id="114" fill="hold">
                            <p:stCondLst>
                              <p:cond delay="500"/>
                            </p:stCondLst>
                            <p:childTnLst>
                              <p:par>
                                <p:cTn id="115" presetID="10" presetClass="exit" presetSubtype="0" fill="hold" grpId="3" nodeType="afterEffect">
                                  <p:stCondLst>
                                    <p:cond delay="0"/>
                                  </p:stCondLst>
                                  <p:childTnLst>
                                    <p:animEffect transition="out" filter="fade">
                                      <p:cBhvr>
                                        <p:cTn id="116" dur="500"/>
                                        <p:tgtEl>
                                          <p:spTgt spid="22"/>
                                        </p:tgtEl>
                                      </p:cBhvr>
                                    </p:animEffect>
                                    <p:set>
                                      <p:cBhvr>
                                        <p:cTn id="117" dur="1" fill="hold">
                                          <p:stCondLst>
                                            <p:cond delay="499"/>
                                          </p:stCondLst>
                                        </p:cTn>
                                        <p:tgtEl>
                                          <p:spTgt spid="22"/>
                                        </p:tgtEl>
                                        <p:attrNameLst>
                                          <p:attrName>style.visibility</p:attrName>
                                        </p:attrNameLst>
                                      </p:cBhvr>
                                      <p:to>
                                        <p:strVal val="hidden"/>
                                      </p:to>
                                    </p:se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500"/>
                                        <p:tgtEl>
                                          <p:spTgt spid="32"/>
                                        </p:tgtEl>
                                      </p:cBhvr>
                                    </p:animEffect>
                                  </p:childTnLst>
                                </p:cTn>
                              </p:par>
                            </p:childTnLst>
                          </p:cTn>
                        </p:par>
                      </p:childTnLst>
                    </p:cTn>
                  </p:par>
                  <p:par>
                    <p:cTn id="123" fill="hold">
                      <p:stCondLst>
                        <p:cond delay="indefinite"/>
                      </p:stCondLst>
                      <p:childTnLst>
                        <p:par>
                          <p:cTn id="124" fill="hold">
                            <p:stCondLst>
                              <p:cond delay="0"/>
                            </p:stCondLst>
                            <p:childTnLst>
                              <p:par>
                                <p:cTn id="125" presetID="26" presetClass="emph" presetSubtype="0" fill="hold" grpId="1" nodeType="clickEffect">
                                  <p:stCondLst>
                                    <p:cond delay="0"/>
                                  </p:stCondLst>
                                  <p:childTnLst>
                                    <p:animEffect transition="out" filter="fade">
                                      <p:cBhvr>
                                        <p:cTn id="126" dur="500" tmFilter="0, 0; .2, .5; .8, .5; 1, 0"/>
                                        <p:tgtEl>
                                          <p:spTgt spid="32"/>
                                        </p:tgtEl>
                                      </p:cBhvr>
                                    </p:animEffect>
                                    <p:animScale>
                                      <p:cBhvr>
                                        <p:cTn id="127" dur="250" autoRev="1" fill="hold"/>
                                        <p:tgtEl>
                                          <p:spTgt spid="32"/>
                                        </p:tgtEl>
                                      </p:cBhvr>
                                      <p:by x="105000" y="105000"/>
                                    </p:animScale>
                                  </p:childTnLst>
                                </p:cTn>
                              </p:par>
                            </p:childTnLst>
                          </p:cTn>
                        </p:par>
                        <p:par>
                          <p:cTn id="128" fill="hold">
                            <p:stCondLst>
                              <p:cond delay="500"/>
                            </p:stCondLst>
                            <p:childTnLst>
                              <p:par>
                                <p:cTn id="129" presetID="7" presetClass="emph" presetSubtype="2" fill="hold" nodeType="afterEffect">
                                  <p:stCondLst>
                                    <p:cond delay="0"/>
                                  </p:stCondLst>
                                  <p:childTnLst>
                                    <p:animClr clrSpc="rgb" dir="cw">
                                      <p:cBhvr>
                                        <p:cTn id="130" dur="500" fill="hold"/>
                                        <p:tgtEl>
                                          <p:spTgt spid="32"/>
                                        </p:tgtEl>
                                        <p:attrNameLst>
                                          <p:attrName>stroke.color</p:attrName>
                                        </p:attrNameLst>
                                      </p:cBhvr>
                                      <p:to>
                                        <a:srgbClr val="EF440F"/>
                                      </p:to>
                                    </p:animClr>
                                    <p:set>
                                      <p:cBhvr>
                                        <p:cTn id="131" dur="500" fill="hold"/>
                                        <p:tgtEl>
                                          <p:spTgt spid="32"/>
                                        </p:tgtEl>
                                        <p:attrNameLst>
                                          <p:attrName>stroke.on</p:attrName>
                                        </p:attrNameLst>
                                      </p:cBhvr>
                                      <p:to>
                                        <p:strVal val="true"/>
                                      </p:to>
                                    </p:set>
                                  </p:childTnLst>
                                </p:cTn>
                              </p:par>
                              <p:par>
                                <p:cTn id="132" presetID="1" presetClass="emph" presetSubtype="2" fill="hold" nodeType="withEffect">
                                  <p:stCondLst>
                                    <p:cond delay="0"/>
                                  </p:stCondLst>
                                  <p:childTnLst>
                                    <p:animClr clrSpc="rgb" dir="cw">
                                      <p:cBhvr>
                                        <p:cTn id="133" dur="500" fill="hold"/>
                                        <p:tgtEl>
                                          <p:spTgt spid="32"/>
                                        </p:tgtEl>
                                        <p:attrNameLst>
                                          <p:attrName>fillcolor</p:attrName>
                                        </p:attrNameLst>
                                      </p:cBhvr>
                                      <p:to>
                                        <a:srgbClr val="FF0000"/>
                                      </p:to>
                                    </p:animClr>
                                    <p:set>
                                      <p:cBhvr>
                                        <p:cTn id="134" dur="500" fill="hold"/>
                                        <p:tgtEl>
                                          <p:spTgt spid="32"/>
                                        </p:tgtEl>
                                        <p:attrNameLst>
                                          <p:attrName>fill.type</p:attrName>
                                        </p:attrNameLst>
                                      </p:cBhvr>
                                      <p:to>
                                        <p:strVal val="solid"/>
                                      </p:to>
                                    </p:set>
                                    <p:set>
                                      <p:cBhvr>
                                        <p:cTn id="135" dur="500" fill="hold"/>
                                        <p:tgtEl>
                                          <p:spTgt spid="32"/>
                                        </p:tgtEl>
                                        <p:attrNameLst>
                                          <p:attrName>fill.on</p:attrName>
                                        </p:attrNameLst>
                                      </p:cBhvr>
                                      <p:to>
                                        <p:strVal val="true"/>
                                      </p:to>
                                    </p:set>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33"/>
                                        </p:tgtEl>
                                        <p:attrNameLst>
                                          <p:attrName>style.visibility</p:attrName>
                                        </p:attrNameLst>
                                      </p:cBhvr>
                                      <p:to>
                                        <p:strVal val="visible"/>
                                      </p:to>
                                    </p:set>
                                    <p:animEffect transition="in" filter="fade">
                                      <p:cBhvr>
                                        <p:cTn id="140" dur="500"/>
                                        <p:tgtEl>
                                          <p:spTgt spid="33"/>
                                        </p:tgtEl>
                                      </p:cBhvr>
                                    </p:animEffect>
                                  </p:childTnLst>
                                </p:cTn>
                              </p:par>
                            </p:childTnLst>
                          </p:cTn>
                        </p:par>
                      </p:childTnLst>
                    </p:cTn>
                  </p:par>
                  <p:par>
                    <p:cTn id="141" fill="hold">
                      <p:stCondLst>
                        <p:cond delay="indefinite"/>
                      </p:stCondLst>
                      <p:childTnLst>
                        <p:par>
                          <p:cTn id="142" fill="hold">
                            <p:stCondLst>
                              <p:cond delay="0"/>
                            </p:stCondLst>
                            <p:childTnLst>
                              <p:par>
                                <p:cTn id="143" presetID="10" presetClass="entr" presetSubtype="0" fill="hold" grpId="0" nodeType="clickEffect">
                                  <p:stCondLst>
                                    <p:cond delay="0"/>
                                  </p:stCondLst>
                                  <p:childTnLst>
                                    <p:set>
                                      <p:cBhvr>
                                        <p:cTn id="144" dur="1" fill="hold">
                                          <p:stCondLst>
                                            <p:cond delay="0"/>
                                          </p:stCondLst>
                                        </p:cTn>
                                        <p:tgtEl>
                                          <p:spTgt spid="34"/>
                                        </p:tgtEl>
                                        <p:attrNameLst>
                                          <p:attrName>style.visibility</p:attrName>
                                        </p:attrNameLst>
                                      </p:cBhvr>
                                      <p:to>
                                        <p:strVal val="visible"/>
                                      </p:to>
                                    </p:set>
                                    <p:animEffect transition="in" filter="fade">
                                      <p:cBhvr>
                                        <p:cTn id="145" dur="500"/>
                                        <p:tgtEl>
                                          <p:spTgt spid="34"/>
                                        </p:tgtEl>
                                      </p:cBhvr>
                                    </p:animEffect>
                                  </p:childTnLst>
                                </p:cTn>
                              </p:par>
                              <p:par>
                                <p:cTn id="146" presetID="10" presetClass="exit" presetSubtype="0" fill="hold" grpId="1" nodeType="withEffect">
                                  <p:stCondLst>
                                    <p:cond delay="0"/>
                                  </p:stCondLst>
                                  <p:childTnLst>
                                    <p:animEffect transition="out" filter="fade">
                                      <p:cBhvr>
                                        <p:cTn id="147" dur="500"/>
                                        <p:tgtEl>
                                          <p:spTgt spid="30"/>
                                        </p:tgtEl>
                                      </p:cBhvr>
                                    </p:animEffect>
                                    <p:set>
                                      <p:cBhvr>
                                        <p:cTn id="148"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29" grpId="2" animBg="1"/>
      <p:bldP spid="22" grpId="0" animBg="1"/>
      <p:bldP spid="22" grpId="1" animBg="1"/>
      <p:bldP spid="22" grpId="2" animBg="1"/>
      <p:bldP spid="22" grpId="3" animBg="1"/>
      <p:bldP spid="23" grpId="0" animBg="1"/>
      <p:bldP spid="19" grpId="0" animBg="1"/>
      <p:bldP spid="20" grpId="0" animBg="1"/>
      <p:bldP spid="20" grpId="1" animBg="1"/>
      <p:bldP spid="21" grpId="0" animBg="1"/>
      <p:bldP spid="21" grpId="1" animBg="1"/>
      <p:bldP spid="24" grpId="0" animBg="1"/>
      <p:bldP spid="25" grpId="0" animBg="1"/>
      <p:bldP spid="25" grpId="1" animBg="1"/>
      <p:bldP spid="27" grpId="0" animBg="1"/>
      <p:bldP spid="27" grpId="1" animBg="1"/>
      <p:bldP spid="4" grpId="0" animBg="1"/>
      <p:bldP spid="28" grpId="0" animBg="1"/>
      <p:bldP spid="15" grpId="0" animBg="1"/>
      <p:bldP spid="15" grpId="1" animBg="1"/>
      <p:bldP spid="16" grpId="0" animBg="1"/>
      <p:bldP spid="16" grpId="1" animBg="1"/>
      <p:bldP spid="30" grpId="0" animBg="1"/>
      <p:bldP spid="30" grpId="1" animBg="1"/>
      <p:bldP spid="31" grpId="0" animBg="1"/>
      <p:bldP spid="32" grpId="0" animBg="1"/>
      <p:bldP spid="32" grpId="1" animBg="1"/>
      <p:bldP spid="33" grpId="0" animBg="1"/>
      <p:bldP spid="3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write fast </a:t>
            </a:r>
            <a:r>
              <a:rPr lang="en-US" dirty="0"/>
              <a:t>o</a:t>
            </a:r>
            <a:r>
              <a:rPr lang="en-US" dirty="0" smtClean="0"/>
              <a:t>bjects</a:t>
            </a:r>
            <a:endParaRPr lang="en-US" dirty="0"/>
          </a:p>
        </p:txBody>
      </p:sp>
      <p:sp>
        <p:nvSpPr>
          <p:cNvPr id="3" name="Content Placeholder 2"/>
          <p:cNvSpPr>
            <a:spLocks noGrp="1"/>
          </p:cNvSpPr>
          <p:nvPr>
            <p:ph idx="4294967295"/>
          </p:nvPr>
        </p:nvSpPr>
        <p:spPr>
          <a:xfrm>
            <a:off x="531948" y="1476621"/>
            <a:ext cx="11370961" cy="2012849"/>
          </a:xfrm>
          <a:prstGeom prst="rect">
            <a:avLst/>
          </a:prstGeom>
        </p:spPr>
        <p:txBody>
          <a:bodyPr/>
          <a:lstStyle/>
          <a:p>
            <a:r>
              <a:rPr lang="en-US" dirty="0" smtClean="0"/>
              <a:t>Add all properties in constructor</a:t>
            </a:r>
          </a:p>
          <a:p>
            <a:r>
              <a:rPr lang="en-US" dirty="0" smtClean="0"/>
              <a:t>Don’t delete properties</a:t>
            </a:r>
          </a:p>
          <a:p>
            <a:r>
              <a:rPr lang="en-US" dirty="0" smtClean="0"/>
              <a:t>Use identifiers for property names</a:t>
            </a:r>
          </a:p>
          <a:p>
            <a:r>
              <a:rPr lang="en-US" dirty="0" smtClean="0"/>
              <a:t>Use getters and setters sparingly</a:t>
            </a:r>
          </a:p>
          <a:p>
            <a:r>
              <a:rPr lang="en-US" dirty="0" smtClean="0"/>
              <a:t>Avoid conditionally adding properties</a:t>
            </a:r>
          </a:p>
          <a:p>
            <a:r>
              <a:rPr lang="en-US" dirty="0" smtClean="0"/>
              <a:t>Avoid default property values on prototype objects</a:t>
            </a:r>
          </a:p>
          <a:p>
            <a:endParaRPr lang="en-US" dirty="0"/>
          </a:p>
        </p:txBody>
      </p:sp>
    </p:spTree>
    <p:extLst>
      <p:ext uri="{BB962C8B-B14F-4D97-AF65-F5344CB8AC3E}">
        <p14:creationId xmlns:p14="http://schemas.microsoft.com/office/powerpoint/2010/main" val="308176237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142215" y="154818"/>
            <a:ext cx="10414952" cy="621736"/>
          </a:xfrm>
        </p:spPr>
        <p:txBody>
          <a:bodyPr>
            <a:noAutofit/>
          </a:bodyPr>
          <a:lstStyle/>
          <a:p>
            <a:pPr algn="ctr"/>
            <a:r>
              <a:rPr lang="en-US" sz="5507" dirty="0" err="1" smtClean="0"/>
              <a:t>WebKit’s</a:t>
            </a:r>
            <a:r>
              <a:rPr lang="en-US" sz="5507" dirty="0" smtClean="0"/>
              <a:t> JavaScript benchmark</a:t>
            </a:r>
            <a:endParaRPr lang="en-US" sz="5507" dirty="0"/>
          </a:p>
        </p:txBody>
      </p:sp>
      <p:grpSp>
        <p:nvGrpSpPr>
          <p:cNvPr id="32" name="Group 31"/>
          <p:cNvGrpSpPr/>
          <p:nvPr/>
        </p:nvGrpSpPr>
        <p:grpSpPr>
          <a:xfrm>
            <a:off x="1506877" y="1352044"/>
            <a:ext cx="9422721" cy="4966134"/>
            <a:chOff x="3958122" y="2470713"/>
            <a:chExt cx="3659685" cy="1928794"/>
          </a:xfrm>
        </p:grpSpPr>
        <p:pic>
          <p:nvPicPr>
            <p:cNvPr id="26" name="Picture 25"/>
            <p:cNvPicPr>
              <a:picLocks noChangeAspect="1"/>
            </p:cNvPicPr>
            <p:nvPr/>
          </p:nvPicPr>
          <p:blipFill>
            <a:blip r:embed="rId3"/>
            <a:stretch>
              <a:fillRect/>
            </a:stretch>
          </p:blipFill>
          <p:spPr>
            <a:xfrm>
              <a:off x="3958122" y="2470713"/>
              <a:ext cx="3659685" cy="1628290"/>
            </a:xfrm>
            <a:prstGeom prst="rect">
              <a:avLst/>
            </a:prstGeom>
          </p:spPr>
        </p:pic>
        <p:pic>
          <p:nvPicPr>
            <p:cNvPr id="27" name="Picture 26"/>
            <p:cNvPicPr>
              <a:picLocks noChangeAspect="1"/>
            </p:cNvPicPr>
            <p:nvPr/>
          </p:nvPicPr>
          <p:blipFill rotWithShape="1">
            <a:blip r:embed="rId4" cstate="print">
              <a:extLst>
                <a:ext uri="{28A0092B-C50C-407E-A947-70E740481C1C}">
                  <a14:useLocalDpi xmlns:a14="http://schemas.microsoft.com/office/drawing/2010/main" val="0"/>
                </a:ext>
              </a:extLst>
            </a:blip>
            <a:srcRect l="20787" r="58161"/>
            <a:stretch/>
          </p:blipFill>
          <p:spPr>
            <a:xfrm>
              <a:off x="6379096" y="4042001"/>
              <a:ext cx="306603" cy="275073"/>
            </a:xfrm>
            <a:prstGeom prst="rect">
              <a:avLst/>
            </a:prstGeom>
          </p:spPr>
        </p:pic>
        <p:pic>
          <p:nvPicPr>
            <p:cNvPr id="28" name="Picture 27"/>
            <p:cNvPicPr>
              <a:picLocks noChangeAspect="1"/>
            </p:cNvPicPr>
            <p:nvPr/>
          </p:nvPicPr>
          <p:blipFill rotWithShape="1">
            <a:blip r:embed="rId4" cstate="print">
              <a:extLst>
                <a:ext uri="{28A0092B-C50C-407E-A947-70E740481C1C}">
                  <a14:useLocalDpi xmlns:a14="http://schemas.microsoft.com/office/drawing/2010/main" val="0"/>
                </a:ext>
              </a:extLst>
            </a:blip>
            <a:srcRect l="261" r="78687"/>
            <a:stretch/>
          </p:blipFill>
          <p:spPr>
            <a:xfrm>
              <a:off x="5685718" y="4043358"/>
              <a:ext cx="306603" cy="275073"/>
            </a:xfrm>
            <a:prstGeom prst="rect">
              <a:avLst/>
            </a:prstGeom>
          </p:spPr>
        </p:pic>
        <p:pic>
          <p:nvPicPr>
            <p:cNvPr id="29" name="Picture 28"/>
            <p:cNvPicPr>
              <a:picLocks noChangeAspect="1"/>
            </p:cNvPicPr>
            <p:nvPr/>
          </p:nvPicPr>
          <p:blipFill rotWithShape="1">
            <a:blip r:embed="rId5" cstate="print">
              <a:extLst>
                <a:ext uri="{28A0092B-C50C-407E-A947-70E740481C1C}">
                  <a14:useLocalDpi xmlns:a14="http://schemas.microsoft.com/office/drawing/2010/main" val="0"/>
                </a:ext>
              </a:extLst>
            </a:blip>
            <a:srcRect l="40778" r="38170"/>
            <a:stretch/>
          </p:blipFill>
          <p:spPr>
            <a:xfrm>
              <a:off x="7064725" y="4050630"/>
              <a:ext cx="306603" cy="275073"/>
            </a:xfrm>
            <a:prstGeom prst="rect">
              <a:avLst/>
            </a:prstGeom>
          </p:spPr>
        </p:pic>
        <p:pic>
          <p:nvPicPr>
            <p:cNvPr id="30" name="Picture 29"/>
            <p:cNvPicPr>
              <a:picLocks noChangeAspect="1"/>
            </p:cNvPicPr>
            <p:nvPr/>
          </p:nvPicPr>
          <p:blipFill rotWithShape="1">
            <a:blip r:embed="rId6" cstate="print">
              <a:extLst>
                <a:ext uri="{28A0092B-C50C-407E-A947-70E740481C1C}">
                  <a14:useLocalDpi xmlns:a14="http://schemas.microsoft.com/office/drawing/2010/main" val="0"/>
                </a:ext>
              </a:extLst>
            </a:blip>
            <a:srcRect l="79787" r="-839"/>
            <a:stretch/>
          </p:blipFill>
          <p:spPr>
            <a:xfrm>
              <a:off x="4315204" y="4031381"/>
              <a:ext cx="309964" cy="278088"/>
            </a:xfrm>
            <a:prstGeom prst="rect">
              <a:avLst/>
            </a:prstGeom>
            <a:noFill/>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61701" y="4012023"/>
              <a:ext cx="387484" cy="387484"/>
            </a:xfrm>
            <a:prstGeom prst="rect">
              <a:avLst/>
            </a:prstGeom>
          </p:spPr>
        </p:pic>
      </p:grpSp>
    </p:spTree>
    <p:extLst>
      <p:ext uri="{BB962C8B-B14F-4D97-AF65-F5344CB8AC3E}">
        <p14:creationId xmlns:p14="http://schemas.microsoft.com/office/powerpoint/2010/main" val="285155786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JavaScript Arithmetic</a:t>
            </a:r>
            <a:endParaRPr lang="en-US" dirty="0"/>
          </a:p>
        </p:txBody>
      </p:sp>
    </p:spTree>
    <p:extLst>
      <p:ext uri="{BB962C8B-B14F-4D97-AF65-F5344CB8AC3E}">
        <p14:creationId xmlns:p14="http://schemas.microsoft.com/office/powerpoint/2010/main" val="1601358704"/>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c</a:t>
            </a:r>
            <a:r>
              <a:rPr lang="en-US" dirty="0" smtClean="0"/>
              <a:t>ausing </a:t>
            </a:r>
            <a:r>
              <a:rPr lang="en-US" dirty="0"/>
              <a:t>g</a:t>
            </a:r>
            <a:r>
              <a:rPr lang="en-US" dirty="0" smtClean="0"/>
              <a:t>arbage </a:t>
            </a:r>
            <a:r>
              <a:rPr lang="en-US" dirty="0"/>
              <a:t>c</a:t>
            </a:r>
            <a:r>
              <a:rPr lang="en-US" dirty="0" smtClean="0"/>
              <a:t>ollection?</a:t>
            </a:r>
            <a:endParaRPr lang="en-US" dirty="0"/>
          </a:p>
        </p:txBody>
      </p:sp>
      <p:sp>
        <p:nvSpPr>
          <p:cNvPr id="4" name="TextBox 3"/>
          <p:cNvSpPr txBox="1"/>
          <p:nvPr/>
        </p:nvSpPr>
        <p:spPr>
          <a:xfrm>
            <a:off x="491786" y="1430052"/>
            <a:ext cx="11452903" cy="1600908"/>
          </a:xfrm>
          <a:prstGeom prst="rect">
            <a:avLst/>
          </a:prstGeom>
        </p:spPr>
        <p:style>
          <a:lnRef idx="2">
            <a:schemeClr val="accent1"/>
          </a:lnRef>
          <a:fillRef idx="1">
            <a:schemeClr val="lt1"/>
          </a:fillRef>
          <a:effectRef idx="0">
            <a:schemeClr val="accent1"/>
          </a:effectRef>
          <a:fontRef idx="minor">
            <a:schemeClr val="dk1"/>
          </a:fontRef>
        </p:style>
        <p:txBody>
          <a:bodyPr wrap="none" rtlCol="0" anchor="ctr">
            <a:noAutofit/>
          </a:bodyPr>
          <a:lstStyle/>
          <a:p>
            <a:r>
              <a:rPr lang="en-US" sz="2040" dirty="0" err="1">
                <a:solidFill>
                  <a:srgbClr val="000000"/>
                </a:solidFill>
                <a:latin typeface="Consolas"/>
              </a:rPr>
              <a:t>Bubble.prototype.move</a:t>
            </a:r>
            <a:r>
              <a:rPr lang="en-US" sz="2040" dirty="0">
                <a:solidFill>
                  <a:srgbClr val="000000"/>
                </a:solidFill>
                <a:latin typeface="Consolas"/>
              </a:rPr>
              <a:t> = </a:t>
            </a:r>
            <a:r>
              <a:rPr lang="en-US" sz="2040" dirty="0">
                <a:solidFill>
                  <a:srgbClr val="0000FF"/>
                </a:solidFill>
                <a:latin typeface="Consolas"/>
              </a:rPr>
              <a:t>function</a:t>
            </a:r>
            <a:r>
              <a:rPr lang="en-US" sz="2040" dirty="0">
                <a:solidFill>
                  <a:prstClr val="black"/>
                </a:solidFill>
                <a:latin typeface="Consolas"/>
              </a:rPr>
              <a:t>(</a:t>
            </a:r>
            <a:r>
              <a:rPr lang="en-US" sz="2040" dirty="0" err="1">
                <a:solidFill>
                  <a:prstClr val="black"/>
                </a:solidFill>
                <a:latin typeface="Consolas"/>
              </a:rPr>
              <a:t>elapsedTime</a:t>
            </a:r>
            <a:r>
              <a:rPr lang="en-US" sz="2040" dirty="0">
                <a:solidFill>
                  <a:prstClr val="black"/>
                </a:solidFill>
                <a:latin typeface="Consolas"/>
              </a:rPr>
              <a:t>) {</a:t>
            </a:r>
          </a:p>
          <a:p>
            <a:r>
              <a:rPr lang="en-US" sz="2040" dirty="0">
                <a:solidFill>
                  <a:srgbClr val="0000FF"/>
                </a:solidFill>
                <a:latin typeface="Consolas"/>
              </a:rPr>
              <a:t>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a:t>
            </a:r>
            <a:r>
              <a:rPr lang="en-US" sz="2040" dirty="0">
                <a:solidFill>
                  <a:prstClr val="black"/>
                </a:solidFill>
                <a:effectLst>
                  <a:glow rad="228600">
                    <a:srgbClr val="7FBA00">
                      <a:satMod val="175000"/>
                      <a:alpha val="40000"/>
                    </a:srgbClr>
                  </a:glow>
                </a:effectLst>
                <a:latin typeface="Consolas"/>
              </a:rPr>
              <a:t>+=</a:t>
            </a:r>
            <a:r>
              <a:rPr lang="en-US" sz="2040" dirty="0">
                <a:solidFill>
                  <a:prstClr val="black"/>
                </a:solidFill>
                <a:latin typeface="Consolas"/>
              </a:rPr>
              <a:t> </a:t>
            </a:r>
            <a:r>
              <a:rPr lang="en-US" sz="2040" dirty="0" err="1">
                <a:solidFill>
                  <a:srgbClr val="0000FF"/>
                </a:solidFill>
                <a:latin typeface="Consolas"/>
              </a:rPr>
              <a:t>this</a:t>
            </a:r>
            <a:r>
              <a:rPr lang="en-US" sz="2040" dirty="0" err="1">
                <a:solidFill>
                  <a:prstClr val="black"/>
                </a:solidFill>
                <a:latin typeface="Consolas"/>
              </a:rPr>
              <a:t>.vx</a:t>
            </a:r>
            <a:r>
              <a:rPr lang="en-US" sz="2040" dirty="0">
                <a:solidFill>
                  <a:prstClr val="black"/>
                </a:solidFill>
                <a:latin typeface="Consolas"/>
              </a:rPr>
              <a:t> * </a:t>
            </a:r>
            <a:r>
              <a:rPr lang="en-US" sz="2040" dirty="0" err="1">
                <a:solidFill>
                  <a:prstClr val="black"/>
                </a:solidFill>
                <a:latin typeface="Consolas"/>
              </a:rPr>
              <a:t>elapsedTime</a:t>
            </a:r>
            <a:r>
              <a:rPr lang="en-US" sz="2040" dirty="0">
                <a:solidFill>
                  <a:prstClr val="black"/>
                </a:solidFill>
                <a:latin typeface="Consolas"/>
              </a:rPr>
              <a:t> / </a:t>
            </a:r>
            <a:r>
              <a:rPr lang="en-US" sz="2040" dirty="0" err="1">
                <a:solidFill>
                  <a:prstClr val="black"/>
                </a:solidFill>
                <a:latin typeface="Consolas"/>
              </a:rPr>
              <a:t>model.animationFrameDuration</a:t>
            </a:r>
            <a:r>
              <a:rPr lang="en-US" sz="2040" dirty="0">
                <a:solidFill>
                  <a:prstClr val="black"/>
                </a:solidFill>
                <a:latin typeface="Consolas"/>
              </a:rPr>
              <a:t>;</a:t>
            </a:r>
          </a:p>
          <a:p>
            <a:r>
              <a:rPr lang="en-US" sz="2040" dirty="0">
                <a:solidFill>
                  <a:srgbClr val="0000FF"/>
                </a:solidFill>
                <a:latin typeface="Consolas"/>
              </a:rPr>
              <a:t>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effectLst>
                  <a:glow rad="228600">
                    <a:srgbClr val="7FBA00">
                      <a:satMod val="175000"/>
                      <a:alpha val="40000"/>
                    </a:srgbClr>
                  </a:glow>
                </a:effectLst>
                <a:latin typeface="Consolas"/>
              </a:rPr>
              <a:t> += </a:t>
            </a:r>
            <a:r>
              <a:rPr lang="en-US" sz="2040" dirty="0" err="1">
                <a:solidFill>
                  <a:srgbClr val="0000FF"/>
                </a:solidFill>
                <a:latin typeface="Consolas"/>
              </a:rPr>
              <a:t>this</a:t>
            </a:r>
            <a:r>
              <a:rPr lang="en-US" sz="2040" dirty="0" err="1">
                <a:solidFill>
                  <a:prstClr val="black"/>
                </a:solidFill>
                <a:latin typeface="Consolas"/>
              </a:rPr>
              <a:t>.vy</a:t>
            </a:r>
            <a:r>
              <a:rPr lang="en-US" sz="2040" dirty="0">
                <a:solidFill>
                  <a:prstClr val="black"/>
                </a:solidFill>
                <a:latin typeface="Consolas"/>
              </a:rPr>
              <a:t> * </a:t>
            </a:r>
            <a:r>
              <a:rPr lang="en-US" sz="2040" dirty="0" err="1">
                <a:solidFill>
                  <a:prstClr val="black"/>
                </a:solidFill>
                <a:latin typeface="Consolas"/>
              </a:rPr>
              <a:t>elapsedTime</a:t>
            </a:r>
            <a:r>
              <a:rPr lang="en-US" sz="2040" dirty="0">
                <a:solidFill>
                  <a:prstClr val="black"/>
                </a:solidFill>
                <a:latin typeface="Consolas"/>
              </a:rPr>
              <a:t> / </a:t>
            </a:r>
            <a:r>
              <a:rPr lang="en-US" sz="2040" dirty="0" err="1">
                <a:solidFill>
                  <a:prstClr val="black"/>
                </a:solidFill>
                <a:latin typeface="Consolas"/>
              </a:rPr>
              <a:t>model.animationFrameDuration</a:t>
            </a:r>
            <a:r>
              <a:rPr lang="en-US" sz="2040" dirty="0">
                <a:solidFill>
                  <a:prstClr val="black"/>
                </a:solidFill>
                <a:latin typeface="Consolas"/>
              </a:rPr>
              <a:t>;</a:t>
            </a:r>
          </a:p>
          <a:p>
            <a:r>
              <a:rPr lang="en-US" sz="2040" dirty="0">
                <a:solidFill>
                  <a:prstClr val="black"/>
                </a:solidFill>
                <a:latin typeface="Consolas"/>
              </a:rPr>
              <a:t>}</a:t>
            </a:r>
          </a:p>
        </p:txBody>
      </p:sp>
      <p:sp>
        <p:nvSpPr>
          <p:cNvPr id="5" name="Down Arrow 4"/>
          <p:cNvSpPr/>
          <p:nvPr/>
        </p:nvSpPr>
        <p:spPr>
          <a:xfrm>
            <a:off x="5479926" y="3264111"/>
            <a:ext cx="1476622" cy="77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pic>
        <p:nvPicPr>
          <p:cNvPr id="6" name="XPerf: Fast Objec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2664" y="4235573"/>
            <a:ext cx="8471146" cy="2214933"/>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ular Callout 6"/>
          <p:cNvSpPr/>
          <p:nvPr/>
        </p:nvSpPr>
        <p:spPr>
          <a:xfrm>
            <a:off x="7916675" y="3264111"/>
            <a:ext cx="3030961" cy="751553"/>
          </a:xfrm>
          <a:prstGeom prst="wedgeRectCallout">
            <a:avLst>
              <a:gd name="adj1" fmla="val -64380"/>
              <a:gd name="adj2" fmla="val 300396"/>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40" dirty="0">
                <a:solidFill>
                  <a:srgbClr val="000000"/>
                </a:solidFill>
              </a:rPr>
              <a:t>Garbage Collection</a:t>
            </a:r>
            <a:br>
              <a:rPr lang="en-US" sz="2040" dirty="0">
                <a:solidFill>
                  <a:srgbClr val="000000"/>
                </a:solidFill>
              </a:rPr>
            </a:br>
            <a:r>
              <a:rPr lang="en-US" sz="2040" dirty="0">
                <a:solidFill>
                  <a:srgbClr val="000000"/>
                </a:solidFill>
              </a:rPr>
              <a:t>25%</a:t>
            </a:r>
          </a:p>
        </p:txBody>
      </p:sp>
    </p:spTree>
    <p:custDataLst>
      <p:tags r:id="rId1"/>
    </p:custDataLst>
    <p:extLst>
      <p:ext uri="{BB962C8B-B14F-4D97-AF65-F5344CB8AC3E}">
        <p14:creationId xmlns:p14="http://schemas.microsoft.com/office/powerpoint/2010/main" val="947143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58305"/>
          </a:xfrm>
        </p:spPr>
        <p:txBody>
          <a:bodyPr/>
          <a:lstStyle/>
          <a:p>
            <a:r>
              <a:rPr lang="en-US" dirty="0" smtClean="0"/>
              <a:t>JavaScript arithmetic is very </a:t>
            </a:r>
            <a:r>
              <a:rPr lang="en-US" dirty="0"/>
              <a:t>p</a:t>
            </a:r>
            <a:r>
              <a:rPr lang="en-US" dirty="0" smtClean="0"/>
              <a:t>ermissive</a:t>
            </a:r>
            <a:br>
              <a:rPr lang="en-US" dirty="0" smtClean="0"/>
            </a:br>
            <a:r>
              <a:rPr lang="en-US" sz="2856" dirty="0">
                <a:solidFill>
                  <a:schemeClr val="tx2"/>
                </a:solidFill>
              </a:rPr>
              <a:t>Extreme</a:t>
            </a:r>
            <a:r>
              <a:rPr lang="en-US" sz="2856" dirty="0">
                <a:solidFill>
                  <a:schemeClr val="accent4">
                    <a:lumMod val="40000"/>
                    <a:lumOff val="60000"/>
                  </a:schemeClr>
                </a:solidFill>
              </a:rPr>
              <a:t> </a:t>
            </a:r>
            <a:r>
              <a:rPr lang="en-US" sz="2856" dirty="0">
                <a:solidFill>
                  <a:schemeClr val="tx2"/>
                </a:solidFill>
              </a:rPr>
              <a:t>f</a:t>
            </a:r>
            <a:r>
              <a:rPr lang="en-US" sz="2856" dirty="0" smtClean="0">
                <a:solidFill>
                  <a:schemeClr val="tx2"/>
                </a:solidFill>
              </a:rPr>
              <a:t>lexibility </a:t>
            </a:r>
            <a:r>
              <a:rPr lang="en-US" sz="2856" dirty="0">
                <a:solidFill>
                  <a:schemeClr val="tx2"/>
                </a:solidFill>
              </a:rPr>
              <a:t>+ …</a:t>
            </a:r>
          </a:p>
        </p:txBody>
      </p:sp>
      <p:sp>
        <p:nvSpPr>
          <p:cNvPr id="5" name="Rectangle 4"/>
          <p:cNvSpPr/>
          <p:nvPr/>
        </p:nvSpPr>
        <p:spPr>
          <a:xfrm>
            <a:off x="1088919" y="1709772"/>
            <a:ext cx="7771694" cy="3295988"/>
          </a:xfrm>
          <a:prstGeom prst="rect">
            <a:avLst/>
          </a:prstGeom>
          <a:ln>
            <a:solidFill>
              <a:srgbClr val="026287"/>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doMath</a:t>
            </a:r>
            <a:r>
              <a:rPr lang="en-US" sz="2040" dirty="0">
                <a:solidFill>
                  <a:prstClr val="black"/>
                </a:solidFill>
                <a:latin typeface="Consolas"/>
              </a:rPr>
              <a:t>(a, b, c, d) {</a:t>
            </a:r>
          </a:p>
          <a:p>
            <a:r>
              <a:rPr lang="en-US" sz="2040" dirty="0">
                <a:solidFill>
                  <a:prstClr val="black"/>
                </a:solidFill>
                <a:latin typeface="Consolas"/>
              </a:rPr>
              <a:t>    </a:t>
            </a:r>
            <a:r>
              <a:rPr lang="en-US" sz="2040" dirty="0">
                <a:solidFill>
                  <a:srgbClr val="0000FF"/>
                </a:solidFill>
                <a:latin typeface="Consolas"/>
              </a:rPr>
              <a:t>return</a:t>
            </a:r>
            <a:r>
              <a:rPr lang="en-US" sz="2040" dirty="0">
                <a:solidFill>
                  <a:prstClr val="black"/>
                </a:solidFill>
                <a:latin typeface="Consolas"/>
              </a:rPr>
              <a:t> a * b + c * d;</a:t>
            </a:r>
          </a:p>
          <a:p>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3;</a:t>
            </a:r>
          </a:p>
          <a:p>
            <a:r>
              <a:rPr lang="en-US" sz="2040" dirty="0">
                <a:solidFill>
                  <a:srgbClr val="0000FF"/>
                </a:solidFill>
                <a:latin typeface="Consolas"/>
              </a:rPr>
              <a:t>var</a:t>
            </a:r>
            <a:r>
              <a:rPr lang="en-US" sz="2040" dirty="0">
                <a:solidFill>
                  <a:prstClr val="black"/>
                </a:solidFill>
                <a:latin typeface="Consolas"/>
              </a:rPr>
              <a:t> b = </a:t>
            </a:r>
            <a:r>
              <a:rPr lang="en-US" sz="2040" dirty="0">
                <a:solidFill>
                  <a:srgbClr val="800000"/>
                </a:solidFill>
                <a:latin typeface="Consolas"/>
              </a:rPr>
              <a:t>"10"</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c = </a:t>
            </a:r>
            <a:r>
              <a:rPr lang="en-US" sz="2040" dirty="0">
                <a:solidFill>
                  <a:srgbClr val="0000FF"/>
                </a:solidFill>
                <a:latin typeface="Consolas"/>
              </a:rPr>
              <a:t>new</a:t>
            </a:r>
            <a:r>
              <a:rPr lang="en-US" sz="2040" dirty="0">
                <a:solidFill>
                  <a:prstClr val="black"/>
                </a:solidFill>
                <a:latin typeface="Consolas"/>
              </a:rPr>
              <a:t> Date();</a:t>
            </a:r>
          </a:p>
          <a:p>
            <a:r>
              <a:rPr lang="en-US" sz="2040" dirty="0">
                <a:solidFill>
                  <a:srgbClr val="0000FF"/>
                </a:solidFill>
                <a:latin typeface="Consolas"/>
              </a:rPr>
              <a:t>var</a:t>
            </a:r>
            <a:r>
              <a:rPr lang="en-US" sz="2040" dirty="0">
                <a:solidFill>
                  <a:prstClr val="black"/>
                </a:solidFill>
                <a:latin typeface="Consolas"/>
              </a:rPr>
              <a:t> d = {</a:t>
            </a:r>
            <a:r>
              <a:rPr lang="en-US" sz="2040" dirty="0" err="1">
                <a:solidFill>
                  <a:prstClr val="black"/>
                </a:solidFill>
                <a:latin typeface="Consolas"/>
              </a:rPr>
              <a:t>valueOf</a:t>
            </a:r>
            <a:r>
              <a:rPr lang="en-US" sz="2040" dirty="0">
                <a:solidFill>
                  <a:prstClr val="black"/>
                </a:solidFill>
                <a:latin typeface="Consolas"/>
              </a:rPr>
              <a:t>: </a:t>
            </a:r>
            <a:r>
              <a:rPr lang="en-US" sz="2040" dirty="0">
                <a:solidFill>
                  <a:srgbClr val="0000FF"/>
                </a:solidFill>
                <a:latin typeface="Consolas"/>
              </a:rPr>
              <a:t>function</a:t>
            </a:r>
            <a:r>
              <a:rPr lang="en-US" sz="2040" dirty="0">
                <a:solidFill>
                  <a:prstClr val="black"/>
                </a:solidFill>
                <a:latin typeface="Consolas"/>
              </a:rPr>
              <a:t>() { </a:t>
            </a:r>
            <a:r>
              <a:rPr lang="en-US" sz="2040" dirty="0">
                <a:solidFill>
                  <a:srgbClr val="0000FF"/>
                </a:solidFill>
                <a:latin typeface="Consolas"/>
              </a:rPr>
              <a:t>return</a:t>
            </a:r>
            <a:r>
              <a:rPr lang="en-US" sz="2040" dirty="0">
                <a:solidFill>
                  <a:prstClr val="black"/>
                </a:solidFill>
                <a:latin typeface="Consolas"/>
              </a:rPr>
              <a:t> 5; }}</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r = </a:t>
            </a:r>
            <a:r>
              <a:rPr lang="en-US" sz="2040" dirty="0" err="1">
                <a:solidFill>
                  <a:prstClr val="black"/>
                </a:solidFill>
                <a:latin typeface="Consolas"/>
              </a:rPr>
              <a:t>doMath</a:t>
            </a:r>
            <a:r>
              <a:rPr lang="en-US" sz="2040" dirty="0">
                <a:solidFill>
                  <a:prstClr val="black"/>
                </a:solidFill>
                <a:latin typeface="Consolas"/>
              </a:rPr>
              <a:t>(a, b, c, d);</a:t>
            </a:r>
            <a:endParaRPr lang="en-US" sz="2040" dirty="0">
              <a:solidFill>
                <a:srgbClr val="006400"/>
              </a:solidFill>
              <a:latin typeface="Consolas"/>
            </a:endParaRPr>
          </a:p>
        </p:txBody>
      </p:sp>
      <p:sp>
        <p:nvSpPr>
          <p:cNvPr id="6" name="Rectangular Callout 5"/>
          <p:cNvSpPr/>
          <p:nvPr/>
        </p:nvSpPr>
        <p:spPr bwMode="auto">
          <a:xfrm>
            <a:off x="7928010" y="3808130"/>
            <a:ext cx="3341829" cy="505160"/>
          </a:xfrm>
          <a:prstGeom prst="wedgeRectCallout">
            <a:avLst>
              <a:gd name="adj1" fmla="val -127521"/>
              <a:gd name="adj2" fmla="val 138433"/>
            </a:avLst>
          </a:prstGeom>
          <a:ln>
            <a:solidFill>
              <a:srgbClr val="026287"/>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3256" tIns="46628" rIns="93256" bIns="46628" numCol="1" rtlCol="0" anchor="ctr" anchorCtr="0" compatLnSpc="1">
            <a:prstTxWarp prst="textNoShape">
              <a:avLst/>
            </a:prstTxWarp>
          </a:bodyPr>
          <a:lstStyle/>
          <a:p>
            <a:pPr algn="ctr"/>
            <a:r>
              <a:rPr lang="en-US" sz="2040" dirty="0">
                <a:solidFill>
                  <a:srgbClr val="000000"/>
                </a:solidFill>
                <a:latin typeface="Consolas" pitchFamily="49" charset="0"/>
                <a:cs typeface="Consolas" pitchFamily="49" charset="0"/>
              </a:rPr>
              <a:t>r == 6640403003390</a:t>
            </a:r>
          </a:p>
        </p:txBody>
      </p:sp>
      <p:sp>
        <p:nvSpPr>
          <p:cNvPr id="8" name="TextBox 7"/>
          <p:cNvSpPr txBox="1"/>
          <p:nvPr/>
        </p:nvSpPr>
        <p:spPr>
          <a:xfrm>
            <a:off x="3921237" y="5517903"/>
            <a:ext cx="2514891" cy="606488"/>
          </a:xfrm>
          <a:prstGeom prst="rect">
            <a:avLst/>
          </a:prstGeom>
          <a:ln>
            <a:solidFill>
              <a:srgbClr val="026287"/>
            </a:solid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3264" dirty="0">
                <a:solidFill>
                  <a:srgbClr val="7FBA00"/>
                </a:solidFill>
              </a:rPr>
              <a:t>Flexible? Yes</a:t>
            </a:r>
          </a:p>
        </p:txBody>
      </p:sp>
      <p:sp>
        <p:nvSpPr>
          <p:cNvPr id="9" name="TextBox 8"/>
          <p:cNvSpPr txBox="1"/>
          <p:nvPr/>
        </p:nvSpPr>
        <p:spPr>
          <a:xfrm>
            <a:off x="6641330" y="5517903"/>
            <a:ext cx="1791473" cy="606488"/>
          </a:xfrm>
          <a:prstGeom prst="rect">
            <a:avLst/>
          </a:prstGeom>
          <a:ln>
            <a:solidFill>
              <a:srgbClr val="026287"/>
            </a:solid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3264" dirty="0">
                <a:solidFill>
                  <a:srgbClr val="00BCF2"/>
                </a:solidFill>
              </a:rPr>
              <a:t>Fast? No</a:t>
            </a:r>
          </a:p>
        </p:txBody>
      </p:sp>
    </p:spTree>
    <p:extLst>
      <p:ext uri="{BB962C8B-B14F-4D97-AF65-F5344CB8AC3E}">
        <p14:creationId xmlns:p14="http://schemas.microsoft.com/office/powerpoint/2010/main" val="285901136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58305"/>
          </a:xfrm>
        </p:spPr>
        <p:txBody>
          <a:bodyPr/>
          <a:lstStyle/>
          <a:p>
            <a:r>
              <a:rPr lang="en-US" dirty="0" smtClean="0"/>
              <a:t>JavaScript values are dynamically </a:t>
            </a:r>
            <a:r>
              <a:rPr lang="en-US" dirty="0"/>
              <a:t>t</a:t>
            </a:r>
            <a:r>
              <a:rPr lang="en-US" dirty="0" smtClean="0"/>
              <a:t>yped</a:t>
            </a:r>
            <a:br>
              <a:rPr lang="en-US" dirty="0" smtClean="0"/>
            </a:br>
            <a:r>
              <a:rPr lang="en-US" sz="2856" dirty="0">
                <a:solidFill>
                  <a:schemeClr val="tx2"/>
                </a:solidFill>
              </a:rPr>
              <a:t>Extreme</a:t>
            </a:r>
            <a:r>
              <a:rPr lang="en-US" sz="2856" dirty="0">
                <a:solidFill>
                  <a:schemeClr val="accent4">
                    <a:lumMod val="40000"/>
                    <a:lumOff val="60000"/>
                  </a:schemeClr>
                </a:solidFill>
              </a:rPr>
              <a:t> </a:t>
            </a:r>
            <a:r>
              <a:rPr lang="en-US" sz="2856" dirty="0">
                <a:solidFill>
                  <a:schemeClr val="tx2"/>
                </a:solidFill>
              </a:rPr>
              <a:t>f</a:t>
            </a:r>
            <a:r>
              <a:rPr lang="en-US" sz="2856" dirty="0" smtClean="0">
                <a:solidFill>
                  <a:schemeClr val="tx2"/>
                </a:solidFill>
              </a:rPr>
              <a:t>lexibility </a:t>
            </a:r>
            <a:r>
              <a:rPr lang="en-US" sz="2856" dirty="0">
                <a:solidFill>
                  <a:schemeClr val="tx2"/>
                </a:solidFill>
              </a:rPr>
              <a:t>+ </a:t>
            </a:r>
            <a:r>
              <a:rPr lang="en-US" sz="2856" dirty="0" smtClean="0">
                <a:solidFill>
                  <a:schemeClr val="tx2"/>
                </a:solidFill>
              </a:rPr>
              <a:t>dynamic </a:t>
            </a:r>
            <a:r>
              <a:rPr lang="en-US" sz="2856" dirty="0">
                <a:solidFill>
                  <a:schemeClr val="tx2"/>
                </a:solidFill>
              </a:rPr>
              <a:t>t</a:t>
            </a:r>
            <a:r>
              <a:rPr lang="en-US" sz="2856" dirty="0" smtClean="0">
                <a:solidFill>
                  <a:schemeClr val="tx2"/>
                </a:solidFill>
              </a:rPr>
              <a:t>yping </a:t>
            </a:r>
            <a:r>
              <a:rPr lang="en-US" sz="2856" dirty="0">
                <a:solidFill>
                  <a:schemeClr val="tx2"/>
                </a:solidFill>
              </a:rPr>
              <a:t>= …</a:t>
            </a:r>
          </a:p>
        </p:txBody>
      </p:sp>
      <p:sp>
        <p:nvSpPr>
          <p:cNvPr id="5" name="Rectangle 4"/>
          <p:cNvSpPr/>
          <p:nvPr/>
        </p:nvSpPr>
        <p:spPr>
          <a:xfrm>
            <a:off x="622618" y="1865206"/>
            <a:ext cx="4973884" cy="3616169"/>
          </a:xfrm>
          <a:prstGeom prst="rect">
            <a:avLst/>
          </a:prstGeom>
          <a:ln>
            <a:solidFill>
              <a:srgbClr val="026287"/>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40" dirty="0">
                <a:solidFill>
                  <a:srgbClr val="0000FF"/>
                </a:solidFill>
                <a:latin typeface="Consolas"/>
              </a:rPr>
              <a:t>var</a:t>
            </a:r>
            <a:r>
              <a:rPr lang="en-US" sz="2040" dirty="0">
                <a:solidFill>
                  <a:prstClr val="black"/>
                </a:solidFill>
                <a:latin typeface="Consolas"/>
              </a:rPr>
              <a:t> a = 3;</a:t>
            </a:r>
          </a:p>
          <a:p>
            <a:r>
              <a:rPr lang="en-US" sz="2040" dirty="0">
                <a:solidFill>
                  <a:prstClr val="black"/>
                </a:solidFill>
                <a:latin typeface="Consolas"/>
              </a:rPr>
              <a:t>a = 2.5;</a:t>
            </a:r>
          </a:p>
          <a:p>
            <a:r>
              <a:rPr lang="en-US" sz="2040" dirty="0">
                <a:solidFill>
                  <a:prstClr val="black"/>
                </a:solidFill>
                <a:latin typeface="Consolas"/>
              </a:rPr>
              <a:t>a = </a:t>
            </a:r>
            <a:r>
              <a:rPr lang="en-US" sz="2040" dirty="0">
                <a:solidFill>
                  <a:srgbClr val="800000"/>
                </a:solidFill>
                <a:latin typeface="Consolas"/>
              </a:rPr>
              <a:t>"text"</a:t>
            </a:r>
            <a:r>
              <a:rPr lang="en-US" sz="2040" dirty="0">
                <a:solidFill>
                  <a:prstClr val="black"/>
                </a:solidFill>
                <a:latin typeface="Consolas"/>
              </a:rPr>
              <a:t>;</a:t>
            </a:r>
          </a:p>
          <a:p>
            <a:r>
              <a:rPr lang="es-ES" sz="2040" dirty="0">
                <a:solidFill>
                  <a:prstClr val="black"/>
                </a:solidFill>
                <a:latin typeface="Consolas"/>
              </a:rPr>
              <a:t>a = { x: 0, y: 1};</a:t>
            </a:r>
          </a:p>
          <a:p>
            <a:r>
              <a:rPr lang="en-US" sz="2040" dirty="0">
                <a:solidFill>
                  <a:prstClr val="black"/>
                </a:solidFill>
                <a:latin typeface="Consolas"/>
              </a:rPr>
              <a:t>a = </a:t>
            </a:r>
            <a:r>
              <a:rPr lang="en-US" sz="2040" dirty="0">
                <a:solidFill>
                  <a:srgbClr val="0000FF"/>
                </a:solidFill>
                <a:latin typeface="Consolas"/>
              </a:rPr>
              <a:t>new</a:t>
            </a:r>
            <a:r>
              <a:rPr lang="en-US" sz="2040" dirty="0">
                <a:solidFill>
                  <a:prstClr val="black"/>
                </a:solidFill>
                <a:latin typeface="Consolas"/>
              </a:rPr>
              <a:t> Date();</a:t>
            </a:r>
          </a:p>
          <a:p>
            <a:r>
              <a:rPr lang="en-US" sz="2040" dirty="0">
                <a:solidFill>
                  <a:srgbClr val="0000FF"/>
                </a:solidFill>
                <a:latin typeface="Consolas"/>
              </a:rPr>
              <a:t>var</a:t>
            </a:r>
            <a:r>
              <a:rPr lang="en-US" sz="2040" dirty="0">
                <a:solidFill>
                  <a:prstClr val="black"/>
                </a:solidFill>
                <a:latin typeface="Consolas"/>
              </a:rPr>
              <a:t> b = </a:t>
            </a:r>
            <a:r>
              <a:rPr lang="en-US" sz="2040" dirty="0" err="1">
                <a:solidFill>
                  <a:prstClr val="black"/>
                </a:solidFill>
                <a:latin typeface="Consolas"/>
              </a:rPr>
              <a:t>getSomeValue</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c = </a:t>
            </a:r>
            <a:r>
              <a:rPr lang="en-US" sz="2040" dirty="0" err="1">
                <a:solidFill>
                  <a:prstClr val="black"/>
                </a:solidFill>
                <a:latin typeface="Consolas"/>
              </a:rPr>
              <a:t>someObject.c</a:t>
            </a:r>
            <a:r>
              <a:rPr lang="en-US"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doSomething</a:t>
            </a:r>
            <a:r>
              <a:rPr lang="en-US" sz="2040" dirty="0">
                <a:solidFill>
                  <a:prstClr val="black"/>
                </a:solidFill>
                <a:latin typeface="Consolas"/>
              </a:rPr>
              <a:t>(a, b, c) {</a:t>
            </a:r>
          </a:p>
          <a:p>
            <a:r>
              <a:rPr lang="en-US" sz="2040" dirty="0">
                <a:solidFill>
                  <a:prstClr val="black"/>
                </a:solidFill>
                <a:latin typeface="Consolas"/>
              </a:rPr>
              <a:t>    </a:t>
            </a:r>
            <a:r>
              <a:rPr lang="en-US" sz="2040" dirty="0" err="1">
                <a:solidFill>
                  <a:prstClr val="black"/>
                </a:solidFill>
                <a:latin typeface="Consolas"/>
              </a:rPr>
              <a:t>global.r</a:t>
            </a:r>
            <a:r>
              <a:rPr lang="en-US" sz="2040" dirty="0">
                <a:solidFill>
                  <a:prstClr val="black"/>
                </a:solidFill>
                <a:latin typeface="Consolas"/>
              </a:rPr>
              <a:t> = a + b + c;</a:t>
            </a:r>
          </a:p>
          <a:p>
            <a:r>
              <a:rPr lang="en-US" sz="2040" dirty="0">
                <a:solidFill>
                  <a:prstClr val="black"/>
                </a:solidFill>
                <a:latin typeface="Consolas"/>
              </a:rPr>
              <a:t>}</a:t>
            </a:r>
          </a:p>
        </p:txBody>
      </p:sp>
      <p:graphicFrame>
        <p:nvGraphicFramePr>
          <p:cNvPr id="6" name="Table 5"/>
          <p:cNvGraphicFramePr>
            <a:graphicFrameLocks noGrp="1"/>
          </p:cNvGraphicFramePr>
          <p:nvPr>
            <p:extLst/>
          </p:nvPr>
        </p:nvGraphicFramePr>
        <p:xfrm>
          <a:off x="6995406" y="3638761"/>
          <a:ext cx="1284384" cy="1212384"/>
        </p:xfrm>
        <a:graphic>
          <a:graphicData uri="http://schemas.openxmlformats.org/drawingml/2006/table">
            <a:tbl>
              <a:tblPr>
                <a:tableStyleId>{BC89EF96-8CEA-46FF-86C4-4CE0E7609802}</a:tableStyleId>
              </a:tblPr>
              <a:tblGrid>
                <a:gridCol w="621736"/>
                <a:gridCol w="662648"/>
              </a:tblGrid>
              <a:tr h="404128">
                <a:tc>
                  <a:txBody>
                    <a:bodyPr/>
                    <a:lstStyle/>
                    <a:p>
                      <a:pPr algn="ctr"/>
                      <a:r>
                        <a:rPr lang="en-US" sz="2000" dirty="0" smtClean="0">
                          <a:solidFill>
                            <a:schemeClr val="tx1"/>
                          </a:solidFill>
                        </a:rPr>
                        <a:t>a</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c>
                  <a:txBody>
                    <a:bodyPr/>
                    <a:lstStyle/>
                    <a:p>
                      <a:pPr algn="ctr"/>
                      <a:endParaRPr lang="en-US" sz="200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b</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c>
                  <a:txBody>
                    <a:bodyPr/>
                    <a:lstStyle/>
                    <a:p>
                      <a:pPr algn="ctr"/>
                      <a:endParaRPr lang="en-US" sz="200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c</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c>
                  <a:txBody>
                    <a:bodyPr/>
                    <a:lstStyle/>
                    <a:p>
                      <a:pPr algn="ct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7" name="Table 6"/>
          <p:cNvGraphicFramePr>
            <a:graphicFrameLocks noGrp="1"/>
          </p:cNvGraphicFramePr>
          <p:nvPr>
            <p:extLst/>
          </p:nvPr>
        </p:nvGraphicFramePr>
        <p:xfrm>
          <a:off x="9870933" y="1834120"/>
          <a:ext cx="1942924" cy="808256"/>
        </p:xfrm>
        <a:graphic>
          <a:graphicData uri="http://schemas.openxmlformats.org/drawingml/2006/table">
            <a:tbl>
              <a:tblPr>
                <a:tableStyleId>{BC89EF96-8CEA-46FF-86C4-4CE0E7609802}</a:tableStyleId>
              </a:tblPr>
              <a:tblGrid>
                <a:gridCol w="1942924"/>
              </a:tblGrid>
              <a:tr h="404128">
                <a:tc>
                  <a:txBody>
                    <a:bodyPr/>
                    <a:lstStyle/>
                    <a:p>
                      <a:pPr algn="ctr"/>
                      <a:r>
                        <a:rPr lang="en-US" sz="2000" dirty="0" smtClean="0">
                          <a:solidFill>
                            <a:schemeClr val="tx1"/>
                          </a:solidFill>
                        </a:rPr>
                        <a:t>Number</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3</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8" name="Table 7"/>
          <p:cNvGraphicFramePr>
            <a:graphicFrameLocks noGrp="1"/>
          </p:cNvGraphicFramePr>
          <p:nvPr>
            <p:extLst/>
          </p:nvPr>
        </p:nvGraphicFramePr>
        <p:xfrm>
          <a:off x="9870933" y="4631930"/>
          <a:ext cx="1942924" cy="1212384"/>
        </p:xfrm>
        <a:graphic>
          <a:graphicData uri="http://schemas.openxmlformats.org/drawingml/2006/table">
            <a:tbl>
              <a:tblPr>
                <a:tableStyleId>{BC89EF96-8CEA-46FF-86C4-4CE0E7609802}</a:tableStyleId>
              </a:tblPr>
              <a:tblGrid>
                <a:gridCol w="1942924"/>
              </a:tblGrid>
              <a:tr h="404128">
                <a:tc>
                  <a:txBody>
                    <a:bodyPr/>
                    <a:lstStyle/>
                    <a:p>
                      <a:pPr algn="ctr"/>
                      <a:r>
                        <a:rPr lang="en-US" sz="2000" dirty="0" smtClean="0">
                          <a:solidFill>
                            <a:schemeClr val="tx1"/>
                          </a:solidFill>
                        </a:rPr>
                        <a:t>Object</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0</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1</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9" name="Table 8"/>
          <p:cNvGraphicFramePr>
            <a:graphicFrameLocks noGrp="1"/>
          </p:cNvGraphicFramePr>
          <p:nvPr>
            <p:extLst/>
          </p:nvPr>
        </p:nvGraphicFramePr>
        <p:xfrm>
          <a:off x="9870933" y="2766723"/>
          <a:ext cx="1942924" cy="808256"/>
        </p:xfrm>
        <a:graphic>
          <a:graphicData uri="http://schemas.openxmlformats.org/drawingml/2006/table">
            <a:tbl>
              <a:tblPr>
                <a:tableStyleId>{BC89EF96-8CEA-46FF-86C4-4CE0E7609802}</a:tableStyleId>
              </a:tblPr>
              <a:tblGrid>
                <a:gridCol w="1942924"/>
              </a:tblGrid>
              <a:tr h="404128">
                <a:tc>
                  <a:txBody>
                    <a:bodyPr/>
                    <a:lstStyle/>
                    <a:p>
                      <a:pPr algn="ctr"/>
                      <a:r>
                        <a:rPr lang="en-US" sz="2000" dirty="0" smtClean="0">
                          <a:solidFill>
                            <a:schemeClr val="tx1"/>
                          </a:solidFill>
                        </a:rPr>
                        <a:t>Number</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2.5</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10" name="Table 9"/>
          <p:cNvGraphicFramePr>
            <a:graphicFrameLocks noGrp="1"/>
          </p:cNvGraphicFramePr>
          <p:nvPr>
            <p:extLst/>
          </p:nvPr>
        </p:nvGraphicFramePr>
        <p:xfrm>
          <a:off x="9870933" y="3699326"/>
          <a:ext cx="1942924" cy="808256"/>
        </p:xfrm>
        <a:graphic>
          <a:graphicData uri="http://schemas.openxmlformats.org/drawingml/2006/table">
            <a:tbl>
              <a:tblPr>
                <a:tableStyleId>{BC89EF96-8CEA-46FF-86C4-4CE0E7609802}</a:tableStyleId>
              </a:tblPr>
              <a:tblGrid>
                <a:gridCol w="1942924"/>
              </a:tblGrid>
              <a:tr h="404128">
                <a:tc>
                  <a:txBody>
                    <a:bodyPr/>
                    <a:lstStyle/>
                    <a:p>
                      <a:pPr algn="ctr"/>
                      <a:r>
                        <a:rPr lang="en-US" sz="2000" dirty="0" smtClean="0">
                          <a:solidFill>
                            <a:schemeClr val="tx1"/>
                          </a:solidFill>
                        </a:rPr>
                        <a:t>String</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“text”</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graphicFrame>
        <p:nvGraphicFramePr>
          <p:cNvPr id="11" name="Table 10"/>
          <p:cNvGraphicFramePr>
            <a:graphicFrameLocks noGrp="1"/>
          </p:cNvGraphicFramePr>
          <p:nvPr>
            <p:extLst/>
          </p:nvPr>
        </p:nvGraphicFramePr>
        <p:xfrm>
          <a:off x="9870933" y="5953118"/>
          <a:ext cx="1942924" cy="808256"/>
        </p:xfrm>
        <a:graphic>
          <a:graphicData uri="http://schemas.openxmlformats.org/drawingml/2006/table">
            <a:tbl>
              <a:tblPr>
                <a:tableStyleId>{BC89EF96-8CEA-46FF-86C4-4CE0E7609802}</a:tableStyleId>
              </a:tblPr>
              <a:tblGrid>
                <a:gridCol w="1942924"/>
              </a:tblGrid>
              <a:tr h="404128">
                <a:tc>
                  <a:txBody>
                    <a:bodyPr/>
                    <a:lstStyle/>
                    <a:p>
                      <a:pPr algn="ctr"/>
                      <a:r>
                        <a:rPr lang="en-US" sz="2000" dirty="0" smtClean="0">
                          <a:solidFill>
                            <a:schemeClr val="tx1"/>
                          </a:solidFill>
                        </a:rPr>
                        <a:t>Date</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r h="404128">
                <a:tc>
                  <a:txBody>
                    <a:bodyPr/>
                    <a:lstStyle/>
                    <a:p>
                      <a:pPr algn="ctr"/>
                      <a:r>
                        <a:rPr lang="en-US" sz="2000" dirty="0" smtClean="0">
                          <a:solidFill>
                            <a:schemeClr val="tx1"/>
                          </a:solidFill>
                        </a:rPr>
                        <a:t>…</a:t>
                      </a:r>
                      <a:endParaRPr lang="en-US" sz="2000" dirty="0">
                        <a:solidFill>
                          <a:schemeClr val="tx1"/>
                        </a:solidFill>
                      </a:endParaRPr>
                    </a:p>
                  </a:txBody>
                  <a:tcPr marL="93260" marR="93260" marT="46630" marB="46630">
                    <a:lnL w="38100" cap="flat" cmpd="sng" algn="ctr">
                      <a:solidFill>
                        <a:schemeClr val="accent3"/>
                      </a:solidFill>
                      <a:prstDash val="solid"/>
                      <a:round/>
                      <a:headEnd type="none" w="med" len="med"/>
                      <a:tailEnd type="none" w="med" len="med"/>
                    </a:lnL>
                    <a:lnR w="38100" cap="flat" cmpd="sng" algn="ctr">
                      <a:solidFill>
                        <a:schemeClr val="accent3"/>
                      </a:solidFill>
                      <a:prstDash val="solid"/>
                      <a:round/>
                      <a:headEnd type="none" w="med" len="med"/>
                      <a:tailEnd type="none" w="med" len="med"/>
                    </a:lnR>
                    <a:lnT w="38100" cap="flat" cmpd="sng" algn="ctr">
                      <a:solidFill>
                        <a:schemeClr val="accent3"/>
                      </a:solidFill>
                      <a:prstDash val="solid"/>
                      <a:round/>
                      <a:headEnd type="none" w="med" len="med"/>
                      <a:tailEnd type="none" w="med" len="med"/>
                    </a:lnT>
                    <a:lnB w="38100" cap="flat" cmpd="sng" algn="ctr">
                      <a:solidFill>
                        <a:schemeClr val="accent3"/>
                      </a:solidFill>
                      <a:prstDash val="solid"/>
                      <a:round/>
                      <a:headEnd type="none" w="med" len="med"/>
                      <a:tailEnd type="none" w="med" len="med"/>
                    </a:lnB>
                    <a:solidFill>
                      <a:srgbClr val="00FFFF"/>
                    </a:solidFill>
                  </a:tcPr>
                </a:tc>
              </a:tr>
            </a:tbl>
          </a:graphicData>
        </a:graphic>
      </p:graphicFrame>
      <p:sp>
        <p:nvSpPr>
          <p:cNvPr id="12" name="TextBox 11"/>
          <p:cNvSpPr txBox="1"/>
          <p:nvPr/>
        </p:nvSpPr>
        <p:spPr>
          <a:xfrm>
            <a:off x="9870933" y="1243471"/>
            <a:ext cx="1942924" cy="382308"/>
          </a:xfrm>
          <a:prstGeom prst="rect">
            <a:avLst/>
          </a:prstGeom>
          <a:noFill/>
        </p:spPr>
        <p:txBody>
          <a:bodyPr wrap="square" rtlCol="0">
            <a:spAutoFit/>
          </a:bodyPr>
          <a:lstStyle/>
          <a:p>
            <a:pPr algn="ctr"/>
            <a:r>
              <a:rPr lang="en-US" sz="1836" dirty="0">
                <a:solidFill>
                  <a:srgbClr val="000000"/>
                </a:solidFill>
              </a:rPr>
              <a:t>heap</a:t>
            </a:r>
          </a:p>
        </p:txBody>
      </p:sp>
      <p:cxnSp>
        <p:nvCxnSpPr>
          <p:cNvPr id="13" name="Straight Arrow Connector 12"/>
          <p:cNvCxnSpPr>
            <a:endCxn id="7" idx="1"/>
          </p:cNvCxnSpPr>
          <p:nvPr/>
        </p:nvCxnSpPr>
        <p:spPr>
          <a:xfrm flipV="1">
            <a:off x="7928010" y="2238247"/>
            <a:ext cx="1942924" cy="1663143"/>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9" idx="1"/>
          </p:cNvCxnSpPr>
          <p:nvPr/>
        </p:nvCxnSpPr>
        <p:spPr>
          <a:xfrm flipV="1">
            <a:off x="7928010" y="3170851"/>
            <a:ext cx="1942924" cy="730540"/>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10" idx="1"/>
          </p:cNvCxnSpPr>
          <p:nvPr/>
        </p:nvCxnSpPr>
        <p:spPr>
          <a:xfrm>
            <a:off x="7928010" y="3901392"/>
            <a:ext cx="1942924" cy="202063"/>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8" idx="1"/>
          </p:cNvCxnSpPr>
          <p:nvPr/>
        </p:nvCxnSpPr>
        <p:spPr>
          <a:xfrm>
            <a:off x="7928010" y="3901392"/>
            <a:ext cx="1942924" cy="1336730"/>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1" idx="1"/>
          </p:cNvCxnSpPr>
          <p:nvPr/>
        </p:nvCxnSpPr>
        <p:spPr>
          <a:xfrm>
            <a:off x="7928010" y="3901390"/>
            <a:ext cx="1942924" cy="2455855"/>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56548" y="3162366"/>
            <a:ext cx="1360047" cy="382308"/>
          </a:xfrm>
          <a:prstGeom prst="rect">
            <a:avLst/>
          </a:prstGeom>
          <a:noFill/>
        </p:spPr>
        <p:txBody>
          <a:bodyPr wrap="square" rtlCol="0">
            <a:spAutoFit/>
          </a:bodyPr>
          <a:lstStyle/>
          <a:p>
            <a:pPr algn="ctr"/>
            <a:r>
              <a:rPr lang="en-US" sz="1836" dirty="0">
                <a:solidFill>
                  <a:srgbClr val="000000"/>
                </a:solidFill>
              </a:rPr>
              <a:t>stack</a:t>
            </a:r>
          </a:p>
        </p:txBody>
      </p:sp>
    </p:spTree>
    <p:custDataLst>
      <p:tags r:id="rId1"/>
    </p:custDataLst>
    <p:extLst>
      <p:ext uri="{BB962C8B-B14F-4D97-AF65-F5344CB8AC3E}">
        <p14:creationId xmlns:p14="http://schemas.microsoft.com/office/powerpoint/2010/main" val="35332397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500"/>
                            </p:stCondLst>
                            <p:childTnLst>
                              <p:par>
                                <p:cTn id="20" presetID="10" presetClass="exit" presetSubtype="0" fill="hold" nodeType="afterEffect">
                                  <p:stCondLst>
                                    <p:cond delay="0"/>
                                  </p:stCondLst>
                                  <p:childTnLst>
                                    <p:animEffect transition="out" filter="fade">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500"/>
                            </p:stCondLst>
                            <p:childTnLst>
                              <p:par>
                                <p:cTn id="32" presetID="10" presetClass="exit" presetSubtype="0" fill="hold" nodeType="afterEffect">
                                  <p:stCondLst>
                                    <p:cond delay="0"/>
                                  </p:stCondLst>
                                  <p:childTnLst>
                                    <p:animEffect transition="out" filter="fade">
                                      <p:cBhvr>
                                        <p:cTn id="33" dur="500"/>
                                        <p:tgtEl>
                                          <p:spTgt spid="16"/>
                                        </p:tgtEl>
                                      </p:cBhvr>
                                    </p:animEffect>
                                    <p:set>
                                      <p:cBhvr>
                                        <p:cTn id="34" dur="1" fill="hold">
                                          <p:stCondLst>
                                            <p:cond delay="499"/>
                                          </p:stCondLst>
                                        </p:cTn>
                                        <p:tgtEl>
                                          <p:spTgt spid="1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par>
                          <p:cTn id="43" fill="hold">
                            <p:stCondLst>
                              <p:cond delay="500"/>
                            </p:stCondLst>
                            <p:childTnLst>
                              <p:par>
                                <p:cTn id="44" presetID="10" presetClass="exit" presetSubtype="0" fill="hold" nodeType="afterEffect">
                                  <p:stCondLst>
                                    <p:cond delay="0"/>
                                  </p:stCondLst>
                                  <p:childTnLst>
                                    <p:animEffect transition="out" filter="fade">
                                      <p:cBhvr>
                                        <p:cTn id="45" dur="500"/>
                                        <p:tgtEl>
                                          <p:spTgt spid="19"/>
                                        </p:tgtEl>
                                      </p:cBhvr>
                                    </p:animEffect>
                                    <p:set>
                                      <p:cBhvr>
                                        <p:cTn id="46" dur="1" fill="hold">
                                          <p:stCondLst>
                                            <p:cond delay="499"/>
                                          </p:stCondLst>
                                        </p:cTn>
                                        <p:tgtEl>
                                          <p:spTgt spid="19"/>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childTnLst>
                          </p:cTn>
                        </p:par>
                        <p:par>
                          <p:cTn id="55" fill="hold">
                            <p:stCondLst>
                              <p:cond delay="500"/>
                            </p:stCondLst>
                            <p:childTnLst>
                              <p:par>
                                <p:cTn id="56" presetID="10" presetClass="exit" presetSubtype="0" fill="hold" nodeType="afterEffect">
                                  <p:stCondLst>
                                    <p:cond delay="0"/>
                                  </p:stCondLst>
                                  <p:childTnLst>
                                    <p:animEffect transition="out" filter="fade">
                                      <p:cBhvr>
                                        <p:cTn id="57" dur="500"/>
                                        <p:tgtEl>
                                          <p:spTgt spid="22"/>
                                        </p:tgtEl>
                                      </p:cBhvr>
                                    </p:animEffect>
                                    <p:set>
                                      <p:cBhvr>
                                        <p:cTn id="58"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58305"/>
          </a:xfrm>
        </p:spPr>
        <p:txBody>
          <a:bodyPr/>
          <a:lstStyle/>
          <a:p>
            <a:r>
              <a:rPr lang="en-US" dirty="0" smtClean="0"/>
              <a:t>Generic JavaScript arithmetic is slow</a:t>
            </a:r>
            <a:r>
              <a:rPr lang="en-US" dirty="0"/>
              <a:t/>
            </a:r>
            <a:br>
              <a:rPr lang="en-US" dirty="0"/>
            </a:br>
            <a:r>
              <a:rPr lang="en-US" sz="2856" dirty="0">
                <a:solidFill>
                  <a:schemeClr val="tx2"/>
                </a:solidFill>
              </a:rPr>
              <a:t>Extreme</a:t>
            </a:r>
            <a:r>
              <a:rPr lang="en-US" sz="2856" dirty="0">
                <a:solidFill>
                  <a:schemeClr val="accent4">
                    <a:lumMod val="40000"/>
                    <a:lumOff val="60000"/>
                  </a:schemeClr>
                </a:solidFill>
              </a:rPr>
              <a:t> </a:t>
            </a:r>
            <a:r>
              <a:rPr lang="en-US" sz="2856" dirty="0">
                <a:solidFill>
                  <a:schemeClr val="tx2"/>
                </a:solidFill>
              </a:rPr>
              <a:t>f</a:t>
            </a:r>
            <a:r>
              <a:rPr lang="en-US" sz="2856" dirty="0" smtClean="0">
                <a:solidFill>
                  <a:schemeClr val="tx2"/>
                </a:solidFill>
              </a:rPr>
              <a:t>lexibility </a:t>
            </a:r>
            <a:r>
              <a:rPr lang="en-US" sz="2856" dirty="0">
                <a:solidFill>
                  <a:schemeClr val="tx2"/>
                </a:solidFill>
              </a:rPr>
              <a:t>+ </a:t>
            </a:r>
            <a:r>
              <a:rPr lang="en-US" sz="2856" dirty="0" smtClean="0">
                <a:solidFill>
                  <a:schemeClr val="tx2"/>
                </a:solidFill>
              </a:rPr>
              <a:t>dynamic </a:t>
            </a:r>
            <a:r>
              <a:rPr lang="en-US" sz="2856" dirty="0">
                <a:solidFill>
                  <a:schemeClr val="tx2"/>
                </a:solidFill>
              </a:rPr>
              <a:t>t</a:t>
            </a:r>
            <a:r>
              <a:rPr lang="en-US" sz="2856" dirty="0" smtClean="0">
                <a:solidFill>
                  <a:schemeClr val="tx2"/>
                </a:solidFill>
              </a:rPr>
              <a:t>yping </a:t>
            </a:r>
            <a:r>
              <a:rPr lang="en-US" sz="2856" dirty="0">
                <a:solidFill>
                  <a:schemeClr val="tx2"/>
                </a:solidFill>
              </a:rPr>
              <a:t>= </a:t>
            </a:r>
            <a:r>
              <a:rPr lang="en-US" sz="2856" dirty="0" smtClean="0">
                <a:solidFill>
                  <a:schemeClr val="tx2"/>
                </a:solidFill>
              </a:rPr>
              <a:t>slow </a:t>
            </a:r>
            <a:r>
              <a:rPr lang="en-US" sz="2856" dirty="0">
                <a:solidFill>
                  <a:schemeClr val="tx2"/>
                </a:solidFill>
              </a:rPr>
              <a:t>&amp; </a:t>
            </a:r>
            <a:r>
              <a:rPr lang="en-US" sz="2856" dirty="0" smtClean="0">
                <a:solidFill>
                  <a:schemeClr val="tx2"/>
                </a:solidFill>
              </a:rPr>
              <a:t>complex </a:t>
            </a:r>
            <a:r>
              <a:rPr lang="en-US" sz="2856" dirty="0">
                <a:solidFill>
                  <a:schemeClr val="tx2"/>
                </a:solidFill>
              </a:rPr>
              <a:t>a</a:t>
            </a:r>
            <a:r>
              <a:rPr lang="en-US" sz="2856" dirty="0" smtClean="0">
                <a:solidFill>
                  <a:schemeClr val="tx2"/>
                </a:solidFill>
              </a:rPr>
              <a:t>lgorithm</a:t>
            </a:r>
            <a:endParaRPr lang="en-US" sz="2856" dirty="0">
              <a:solidFill>
                <a:schemeClr val="tx2"/>
              </a:solidFill>
            </a:endParaRPr>
          </a:p>
        </p:txBody>
      </p:sp>
      <p:sp>
        <p:nvSpPr>
          <p:cNvPr id="4" name="Rectangle 3"/>
          <p:cNvSpPr/>
          <p:nvPr/>
        </p:nvSpPr>
        <p:spPr>
          <a:xfrm>
            <a:off x="4651009" y="1523116"/>
            <a:ext cx="2689761" cy="414353"/>
          </a:xfrm>
          <a:prstGeom prst="rect">
            <a:avLst/>
          </a:prstGeom>
          <a:ln>
            <a:solidFill>
              <a:srgbClr val="026287"/>
            </a:solidFill>
          </a:ln>
        </p:spPr>
        <p:style>
          <a:lnRef idx="2">
            <a:schemeClr val="accent2"/>
          </a:lnRef>
          <a:fillRef idx="1">
            <a:schemeClr val="lt1"/>
          </a:fillRef>
          <a:effectRef idx="0">
            <a:schemeClr val="accent2"/>
          </a:effectRef>
          <a:fontRef idx="minor">
            <a:schemeClr val="dk1"/>
          </a:fontRef>
        </p:style>
        <p:txBody>
          <a:bodyPr wrap="none">
            <a:spAutoFit/>
          </a:bodyPr>
          <a:lstStyle/>
          <a:p>
            <a:r>
              <a:rPr lang="en-US" sz="2040" dirty="0">
                <a:solidFill>
                  <a:srgbClr val="0000FF"/>
                </a:solidFill>
                <a:latin typeface="Consolas"/>
              </a:rPr>
              <a:t>return</a:t>
            </a:r>
            <a:r>
              <a:rPr lang="en-US" sz="2040" dirty="0">
                <a:solidFill>
                  <a:prstClr val="black"/>
                </a:solidFill>
                <a:latin typeface="Consolas"/>
              </a:rPr>
              <a:t> a + b + c;</a:t>
            </a:r>
          </a:p>
        </p:txBody>
      </p:sp>
      <p:sp>
        <p:nvSpPr>
          <p:cNvPr id="5" name="Rectangle 4"/>
          <p:cNvSpPr/>
          <p:nvPr/>
        </p:nvSpPr>
        <p:spPr>
          <a:xfrm>
            <a:off x="6606822" y="3535998"/>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square">
            <a:noAutofit/>
          </a:bodyPr>
          <a:lstStyle/>
          <a:p>
            <a:r>
              <a:rPr lang="en-US" sz="2040" dirty="0" err="1">
                <a:solidFill>
                  <a:prstClr val="black"/>
                </a:solidFill>
                <a:latin typeface="Consolas" pitchFamily="49" charset="0"/>
                <a:cs typeface="Consolas" pitchFamily="49" charset="0"/>
              </a:rPr>
              <a:t>av</a:t>
            </a:r>
            <a:r>
              <a:rPr lang="en-US" sz="2040" dirty="0">
                <a:solidFill>
                  <a:prstClr val="black"/>
                </a:solidFill>
                <a:latin typeface="Consolas" pitchFamily="49" charset="0"/>
                <a:cs typeface="Consolas" pitchFamily="49" charset="0"/>
              </a:rPr>
              <a:t> = </a:t>
            </a:r>
            <a:r>
              <a:rPr lang="en-US" sz="2040" dirty="0" err="1">
                <a:solidFill>
                  <a:prstClr val="black"/>
                </a:solidFill>
                <a:latin typeface="Consolas" pitchFamily="49" charset="0"/>
                <a:cs typeface="Consolas" pitchFamily="49" charset="0"/>
              </a:rPr>
              <a:t>getValueFromHeap</a:t>
            </a:r>
            <a:r>
              <a:rPr lang="en-US" sz="2040" dirty="0">
                <a:solidFill>
                  <a:prstClr val="black"/>
                </a:solidFill>
                <a:latin typeface="Consolas" pitchFamily="49" charset="0"/>
                <a:cs typeface="Consolas" pitchFamily="49" charset="0"/>
              </a:rPr>
              <a:t>(a)</a:t>
            </a:r>
          </a:p>
        </p:txBody>
      </p:sp>
      <p:sp>
        <p:nvSpPr>
          <p:cNvPr id="6" name="Rectangle 5"/>
          <p:cNvSpPr/>
          <p:nvPr/>
        </p:nvSpPr>
        <p:spPr>
          <a:xfrm>
            <a:off x="6606822" y="4157734"/>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square">
            <a:noAutofit/>
          </a:bodyPr>
          <a:lstStyle/>
          <a:p>
            <a:r>
              <a:rPr lang="en-US" sz="2040" dirty="0" err="1">
                <a:solidFill>
                  <a:prstClr val="black"/>
                </a:solidFill>
                <a:latin typeface="Consolas" pitchFamily="49" charset="0"/>
                <a:cs typeface="Consolas" pitchFamily="49" charset="0"/>
              </a:rPr>
              <a:t>bv</a:t>
            </a:r>
            <a:r>
              <a:rPr lang="en-US" sz="2040" dirty="0">
                <a:solidFill>
                  <a:prstClr val="black"/>
                </a:solidFill>
                <a:latin typeface="Consolas" pitchFamily="49" charset="0"/>
                <a:cs typeface="Consolas" pitchFamily="49" charset="0"/>
              </a:rPr>
              <a:t> = </a:t>
            </a:r>
            <a:r>
              <a:rPr lang="en-US" sz="2040" dirty="0" err="1">
                <a:solidFill>
                  <a:prstClr val="black"/>
                </a:solidFill>
                <a:latin typeface="Consolas" pitchFamily="49" charset="0"/>
                <a:cs typeface="Consolas" pitchFamily="49" charset="0"/>
              </a:rPr>
              <a:t>getValueFromHeap</a:t>
            </a:r>
            <a:r>
              <a:rPr lang="en-US" sz="2040" dirty="0">
                <a:solidFill>
                  <a:prstClr val="black"/>
                </a:solidFill>
                <a:latin typeface="Consolas" pitchFamily="49" charset="0"/>
                <a:cs typeface="Consolas" pitchFamily="49" charset="0"/>
              </a:rPr>
              <a:t>(b)</a:t>
            </a:r>
          </a:p>
        </p:txBody>
      </p:sp>
      <p:sp>
        <p:nvSpPr>
          <p:cNvPr id="7" name="Rectangle 6"/>
          <p:cNvSpPr/>
          <p:nvPr/>
        </p:nvSpPr>
        <p:spPr>
          <a:xfrm>
            <a:off x="6606822" y="2312017"/>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at = </a:t>
            </a:r>
            <a:r>
              <a:rPr lang="en-US" sz="2040" dirty="0" err="1">
                <a:solidFill>
                  <a:prstClr val="black"/>
                </a:solidFill>
                <a:latin typeface="Consolas" pitchFamily="49" charset="0"/>
                <a:cs typeface="Consolas" pitchFamily="49" charset="0"/>
              </a:rPr>
              <a:t>getType</a:t>
            </a:r>
            <a:r>
              <a:rPr lang="en-US" sz="2040" dirty="0">
                <a:solidFill>
                  <a:prstClr val="black"/>
                </a:solidFill>
                <a:latin typeface="Consolas" pitchFamily="49" charset="0"/>
                <a:cs typeface="Consolas" pitchFamily="49" charset="0"/>
              </a:rPr>
              <a:t>(a)</a:t>
            </a:r>
          </a:p>
        </p:txBody>
      </p:sp>
      <p:sp>
        <p:nvSpPr>
          <p:cNvPr id="8" name="Rectangle 7"/>
          <p:cNvSpPr/>
          <p:nvPr/>
        </p:nvSpPr>
        <p:spPr>
          <a:xfrm>
            <a:off x="6606822" y="2914263"/>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err="1">
                <a:solidFill>
                  <a:prstClr val="black"/>
                </a:solidFill>
                <a:latin typeface="Consolas" pitchFamily="49" charset="0"/>
                <a:cs typeface="Consolas" pitchFamily="49" charset="0"/>
              </a:rPr>
              <a:t>bt</a:t>
            </a:r>
            <a:r>
              <a:rPr lang="en-US" sz="2040" dirty="0">
                <a:solidFill>
                  <a:prstClr val="black"/>
                </a:solidFill>
                <a:latin typeface="Consolas" pitchFamily="49" charset="0"/>
                <a:cs typeface="Consolas" pitchFamily="49" charset="0"/>
              </a:rPr>
              <a:t> = </a:t>
            </a:r>
            <a:r>
              <a:rPr lang="en-US" sz="2040" dirty="0" err="1">
                <a:solidFill>
                  <a:prstClr val="black"/>
                </a:solidFill>
                <a:latin typeface="Consolas" pitchFamily="49" charset="0"/>
                <a:cs typeface="Consolas" pitchFamily="49" charset="0"/>
              </a:rPr>
              <a:t>getType</a:t>
            </a:r>
            <a:r>
              <a:rPr lang="en-US" sz="2040" dirty="0">
                <a:solidFill>
                  <a:prstClr val="black"/>
                </a:solidFill>
                <a:latin typeface="Consolas" pitchFamily="49" charset="0"/>
                <a:cs typeface="Consolas" pitchFamily="49" charset="0"/>
              </a:rPr>
              <a:t>(b)</a:t>
            </a:r>
          </a:p>
        </p:txBody>
      </p:sp>
      <p:sp>
        <p:nvSpPr>
          <p:cNvPr id="9" name="Rectangle 8"/>
          <p:cNvSpPr/>
          <p:nvPr/>
        </p:nvSpPr>
        <p:spPr>
          <a:xfrm>
            <a:off x="6606822" y="4779469"/>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op = </a:t>
            </a:r>
            <a:r>
              <a:rPr lang="en-US" sz="2040" dirty="0" err="1">
                <a:solidFill>
                  <a:prstClr val="black"/>
                </a:solidFill>
                <a:latin typeface="Consolas" pitchFamily="49" charset="0"/>
                <a:cs typeface="Consolas" pitchFamily="49" charset="0"/>
              </a:rPr>
              <a:t>selectOperation</a:t>
            </a:r>
            <a:r>
              <a:rPr lang="en-US" sz="2040" dirty="0">
                <a:solidFill>
                  <a:prstClr val="black"/>
                </a:solidFill>
                <a:latin typeface="Consolas" pitchFamily="49" charset="0"/>
                <a:cs typeface="Consolas" pitchFamily="49" charset="0"/>
              </a:rPr>
              <a:t>(at, </a:t>
            </a:r>
            <a:r>
              <a:rPr lang="en-US" sz="2040" dirty="0" err="1">
                <a:solidFill>
                  <a:prstClr val="black"/>
                </a:solidFill>
                <a:latin typeface="Consolas" pitchFamily="49" charset="0"/>
                <a:cs typeface="Consolas" pitchFamily="49" charset="0"/>
              </a:rPr>
              <a:t>bt</a:t>
            </a:r>
            <a:r>
              <a:rPr lang="en-US" sz="2040" dirty="0">
                <a:solidFill>
                  <a:prstClr val="black"/>
                </a:solidFill>
                <a:latin typeface="Consolas" pitchFamily="49" charset="0"/>
                <a:cs typeface="Consolas" pitchFamily="49" charset="0"/>
              </a:rPr>
              <a:t>)</a:t>
            </a:r>
          </a:p>
        </p:txBody>
      </p:sp>
      <p:sp>
        <p:nvSpPr>
          <p:cNvPr id="10" name="Rectangle 9"/>
          <p:cNvSpPr/>
          <p:nvPr/>
        </p:nvSpPr>
        <p:spPr>
          <a:xfrm>
            <a:off x="6606822" y="5420695"/>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rv1 = op(</a:t>
            </a:r>
            <a:r>
              <a:rPr lang="en-US" sz="2040" dirty="0" err="1">
                <a:solidFill>
                  <a:prstClr val="black"/>
                </a:solidFill>
                <a:latin typeface="Consolas" pitchFamily="49" charset="0"/>
                <a:cs typeface="Consolas" pitchFamily="49" charset="0"/>
              </a:rPr>
              <a:t>av</a:t>
            </a:r>
            <a:r>
              <a:rPr lang="en-US" sz="2040" dirty="0">
                <a:solidFill>
                  <a:prstClr val="black"/>
                </a:solidFill>
                <a:latin typeface="Consolas" pitchFamily="49" charset="0"/>
                <a:cs typeface="Consolas" pitchFamily="49" charset="0"/>
              </a:rPr>
              <a:t>, </a:t>
            </a:r>
            <a:r>
              <a:rPr lang="en-US" sz="2040" dirty="0" err="1">
                <a:solidFill>
                  <a:prstClr val="black"/>
                </a:solidFill>
                <a:latin typeface="Consolas" pitchFamily="49" charset="0"/>
                <a:cs typeface="Consolas" pitchFamily="49" charset="0"/>
              </a:rPr>
              <a:t>bv</a:t>
            </a:r>
            <a:r>
              <a:rPr lang="en-US" sz="2040" dirty="0">
                <a:solidFill>
                  <a:prstClr val="black"/>
                </a:solidFill>
                <a:latin typeface="Consolas" pitchFamily="49" charset="0"/>
                <a:cs typeface="Consolas" pitchFamily="49" charset="0"/>
              </a:rPr>
              <a:t>)</a:t>
            </a:r>
          </a:p>
        </p:txBody>
      </p:sp>
      <p:sp>
        <p:nvSpPr>
          <p:cNvPr id="11" name="Rectangle 10"/>
          <p:cNvSpPr/>
          <p:nvPr/>
        </p:nvSpPr>
        <p:spPr>
          <a:xfrm>
            <a:off x="6606822" y="6042431"/>
            <a:ext cx="4196715"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r1 = </a:t>
            </a:r>
            <a:r>
              <a:rPr lang="en-US" sz="2040" dirty="0" err="1">
                <a:solidFill>
                  <a:prstClr val="black"/>
                </a:solidFill>
                <a:latin typeface="Consolas" pitchFamily="49" charset="0"/>
                <a:cs typeface="Consolas" pitchFamily="49" charset="0"/>
              </a:rPr>
              <a:t>boxOnHeap</a:t>
            </a:r>
            <a:r>
              <a:rPr lang="en-US" sz="2040" dirty="0">
                <a:solidFill>
                  <a:prstClr val="black"/>
                </a:solidFill>
                <a:latin typeface="Consolas" pitchFamily="49" charset="0"/>
                <a:cs typeface="Consolas" pitchFamily="49" charset="0"/>
              </a:rPr>
              <a:t>(rv1)</a:t>
            </a:r>
          </a:p>
        </p:txBody>
      </p:sp>
      <p:sp>
        <p:nvSpPr>
          <p:cNvPr id="12" name="Rectangle 11"/>
          <p:cNvSpPr/>
          <p:nvPr/>
        </p:nvSpPr>
        <p:spPr>
          <a:xfrm>
            <a:off x="2321898" y="3555489"/>
            <a:ext cx="2720093"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r1 = </a:t>
            </a:r>
            <a:r>
              <a:rPr lang="en-US" sz="2040" dirty="0" err="1">
                <a:solidFill>
                  <a:prstClr val="black"/>
                </a:solidFill>
                <a:latin typeface="Consolas" pitchFamily="49" charset="0"/>
                <a:cs typeface="Consolas" pitchFamily="49" charset="0"/>
              </a:rPr>
              <a:t>doPlus</a:t>
            </a:r>
            <a:r>
              <a:rPr lang="en-US" sz="2040" dirty="0">
                <a:solidFill>
                  <a:prstClr val="black"/>
                </a:solidFill>
                <a:latin typeface="Consolas" pitchFamily="49" charset="0"/>
                <a:cs typeface="Consolas" pitchFamily="49" charset="0"/>
              </a:rPr>
              <a:t>(a, b)</a:t>
            </a:r>
          </a:p>
        </p:txBody>
      </p:sp>
      <p:sp>
        <p:nvSpPr>
          <p:cNvPr id="13" name="Rectangle 12"/>
          <p:cNvSpPr/>
          <p:nvPr/>
        </p:nvSpPr>
        <p:spPr>
          <a:xfrm>
            <a:off x="2321897" y="4224436"/>
            <a:ext cx="2720093"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r2 = </a:t>
            </a:r>
            <a:r>
              <a:rPr lang="en-US" sz="2040" dirty="0" err="1">
                <a:solidFill>
                  <a:prstClr val="black"/>
                </a:solidFill>
                <a:latin typeface="Consolas" pitchFamily="49" charset="0"/>
                <a:cs typeface="Consolas" pitchFamily="49" charset="0"/>
              </a:rPr>
              <a:t>doPlus</a:t>
            </a:r>
            <a:r>
              <a:rPr lang="en-US" sz="2040" dirty="0">
                <a:solidFill>
                  <a:prstClr val="black"/>
                </a:solidFill>
                <a:latin typeface="Consolas" pitchFamily="49" charset="0"/>
                <a:cs typeface="Consolas" pitchFamily="49" charset="0"/>
              </a:rPr>
              <a:t>(r1, c)</a:t>
            </a:r>
          </a:p>
        </p:txBody>
      </p:sp>
      <p:sp>
        <p:nvSpPr>
          <p:cNvPr id="14" name="Rectangle 13"/>
          <p:cNvSpPr/>
          <p:nvPr/>
        </p:nvSpPr>
        <p:spPr>
          <a:xfrm>
            <a:off x="2332390" y="4973884"/>
            <a:ext cx="2720093" cy="408075"/>
          </a:xfrm>
          <a:prstGeom prst="rect">
            <a:avLst/>
          </a:prstGeom>
          <a:solidFill>
            <a:schemeClr val="bg1"/>
          </a:solidFill>
          <a:ln>
            <a:solidFill>
              <a:schemeClr val="accent2"/>
            </a:solidFill>
          </a:ln>
        </p:spPr>
        <p:style>
          <a:lnRef idx="2">
            <a:schemeClr val="accent3"/>
          </a:lnRef>
          <a:fillRef idx="1">
            <a:schemeClr val="lt1"/>
          </a:fillRef>
          <a:effectRef idx="0">
            <a:schemeClr val="accent3"/>
          </a:effectRef>
          <a:fontRef idx="minor">
            <a:schemeClr val="dk1"/>
          </a:fontRef>
        </p:style>
        <p:txBody>
          <a:bodyPr wrap="none">
            <a:noAutofit/>
          </a:bodyPr>
          <a:lstStyle/>
          <a:p>
            <a:r>
              <a:rPr lang="en-US" sz="2040" dirty="0">
                <a:solidFill>
                  <a:prstClr val="black"/>
                </a:solidFill>
                <a:latin typeface="Consolas" pitchFamily="49" charset="0"/>
                <a:cs typeface="Consolas" pitchFamily="49" charset="0"/>
              </a:rPr>
              <a:t>return r2</a:t>
            </a:r>
          </a:p>
        </p:txBody>
      </p:sp>
      <p:sp>
        <p:nvSpPr>
          <p:cNvPr id="15" name="Left Brace 14"/>
          <p:cNvSpPr/>
          <p:nvPr/>
        </p:nvSpPr>
        <p:spPr>
          <a:xfrm>
            <a:off x="5596502" y="2312018"/>
            <a:ext cx="777169" cy="4138488"/>
          </a:xfrm>
          <a:prstGeom prst="leftBrace">
            <a:avLst>
              <a:gd name="adj1" fmla="val 8333"/>
              <a:gd name="adj2" fmla="val 34048"/>
            </a:avLst>
          </a:prstGeom>
          <a:solidFill>
            <a:schemeClr val="bg1"/>
          </a:solidFill>
          <a:ln w="28575">
            <a:solidFill>
              <a:schemeClr val="accent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836">
              <a:solidFill>
                <a:srgbClr val="000000"/>
              </a:solidFill>
            </a:endParaRPr>
          </a:p>
        </p:txBody>
      </p:sp>
    </p:spTree>
    <p:extLst>
      <p:ext uri="{BB962C8B-B14F-4D97-AF65-F5344CB8AC3E}">
        <p14:creationId xmlns:p14="http://schemas.microsoft.com/office/powerpoint/2010/main" val="3429950208"/>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u="sng" dirty="0" smtClean="0"/>
              <a:t>Do</a:t>
            </a:r>
            <a:r>
              <a:rPr lang="en-US" dirty="0" smtClean="0"/>
              <a:t> use </a:t>
            </a:r>
            <a:r>
              <a:rPr lang="en-US" dirty="0"/>
              <a:t>i</a:t>
            </a:r>
            <a:r>
              <a:rPr lang="en-US" dirty="0" smtClean="0"/>
              <a:t>nteger </a:t>
            </a:r>
            <a:r>
              <a:rPr lang="en-US" dirty="0"/>
              <a:t>m</a:t>
            </a:r>
            <a:r>
              <a:rPr lang="en-US" dirty="0" smtClean="0"/>
              <a:t>ath to avoid </a:t>
            </a:r>
            <a:r>
              <a:rPr lang="en-US" dirty="0"/>
              <a:t>b</a:t>
            </a:r>
            <a:r>
              <a:rPr lang="en-US" dirty="0" smtClean="0"/>
              <a:t>oxing</a:t>
            </a:r>
            <a:endParaRPr lang="en-US" dirty="0"/>
          </a:p>
        </p:txBody>
      </p:sp>
      <p:sp>
        <p:nvSpPr>
          <p:cNvPr id="4" name="Rectangle 3"/>
          <p:cNvSpPr/>
          <p:nvPr/>
        </p:nvSpPr>
        <p:spPr>
          <a:xfrm>
            <a:off x="622618" y="1865206"/>
            <a:ext cx="5284751" cy="329598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40" dirty="0">
                <a:solidFill>
                  <a:srgbClr val="0000FF"/>
                </a:solidFill>
                <a:latin typeface="Consolas"/>
              </a:rPr>
              <a:t>var</a:t>
            </a:r>
            <a:r>
              <a:rPr lang="en-US" sz="2040" dirty="0">
                <a:solidFill>
                  <a:prstClr val="black"/>
                </a:solidFill>
                <a:latin typeface="Consolas"/>
              </a:rPr>
              <a:t> a = 3;</a:t>
            </a:r>
          </a:p>
          <a:p>
            <a:r>
              <a:rPr lang="en-US" sz="2040" dirty="0">
                <a:solidFill>
                  <a:srgbClr val="0000FF"/>
                </a:solidFill>
                <a:latin typeface="Consolas"/>
              </a:rPr>
              <a:t>var</a:t>
            </a:r>
            <a:r>
              <a:rPr lang="en-US" sz="2040" dirty="0">
                <a:solidFill>
                  <a:prstClr val="black"/>
                </a:solidFill>
                <a:latin typeface="Consolas"/>
              </a:rPr>
              <a:t> b = </a:t>
            </a:r>
            <a:r>
              <a:rPr lang="en-US" sz="2040" dirty="0">
                <a:solidFill>
                  <a:srgbClr val="800000"/>
                </a:solidFill>
                <a:latin typeface="Consolas"/>
              </a:rPr>
              <a:t>"text"</a:t>
            </a:r>
            <a:r>
              <a:rPr lang="en-US" sz="2040" dirty="0">
                <a:solidFill>
                  <a:prstClr val="black"/>
                </a:solidFill>
                <a:latin typeface="Consolas"/>
              </a:rPr>
              <a:t>;</a:t>
            </a:r>
          </a:p>
          <a:p>
            <a:r>
              <a:rPr lang="en-US" sz="2040" dirty="0">
                <a:solidFill>
                  <a:srgbClr val="0000FF"/>
                </a:solidFill>
                <a:latin typeface="Consolas"/>
              </a:rPr>
              <a:t>var</a:t>
            </a:r>
            <a:r>
              <a:rPr lang="en-US" sz="2040" dirty="0">
                <a:solidFill>
                  <a:prstClr val="black"/>
                </a:solidFill>
                <a:latin typeface="Consolas"/>
              </a:rPr>
              <a:t> c = 2.5;</a:t>
            </a:r>
          </a:p>
          <a:p>
            <a:r>
              <a:rPr lang="en-US" sz="2040" dirty="0">
                <a:solidFill>
                  <a:srgbClr val="0000FF"/>
                </a:solidFill>
                <a:latin typeface="Consolas"/>
              </a:rPr>
              <a:t>var</a:t>
            </a:r>
            <a:r>
              <a:rPr lang="en-US" sz="2040" dirty="0">
                <a:solidFill>
                  <a:prstClr val="black"/>
                </a:solidFill>
                <a:latin typeface="Consolas"/>
              </a:rPr>
              <a:t> d = 0x80000000;</a:t>
            </a:r>
          </a:p>
          <a:p>
            <a:endParaRPr lang="en-US" sz="2040" dirty="0">
              <a:solidFill>
                <a:prstClr val="black"/>
              </a:solidFill>
              <a:latin typeface="Consolas"/>
            </a:endParaRPr>
          </a:p>
          <a:p>
            <a:r>
              <a:rPr lang="en-US" sz="2040" dirty="0">
                <a:solidFill>
                  <a:srgbClr val="0000FF"/>
                </a:solidFill>
                <a:latin typeface="Consolas"/>
              </a:rPr>
              <a:t>function</a:t>
            </a:r>
            <a:r>
              <a:rPr lang="en-US" sz="2040" dirty="0">
                <a:solidFill>
                  <a:prstClr val="black"/>
                </a:solidFill>
                <a:latin typeface="Consolas"/>
              </a:rPr>
              <a:t> </a:t>
            </a:r>
            <a:r>
              <a:rPr lang="en-US" sz="2040" dirty="0" err="1">
                <a:solidFill>
                  <a:prstClr val="black"/>
                </a:solidFill>
                <a:latin typeface="Consolas"/>
              </a:rPr>
              <a:t>doSomething</a:t>
            </a:r>
            <a:r>
              <a:rPr lang="en-US" sz="2040" dirty="0">
                <a:solidFill>
                  <a:prstClr val="black"/>
                </a:solidFill>
                <a:latin typeface="Consolas"/>
              </a:rPr>
              <a:t>(a, b, c, d) {</a:t>
            </a:r>
          </a:p>
          <a:p>
            <a:r>
              <a:rPr lang="en-US" sz="2040" dirty="0">
                <a:solidFill>
                  <a:prstClr val="black"/>
                </a:solidFill>
                <a:latin typeface="Consolas"/>
              </a:rPr>
              <a:t>    </a:t>
            </a:r>
            <a:r>
              <a:rPr lang="en-US" sz="2040" dirty="0" err="1">
                <a:solidFill>
                  <a:prstClr val="black"/>
                </a:solidFill>
                <a:latin typeface="Consolas"/>
              </a:rPr>
              <a:t>global.r</a:t>
            </a:r>
            <a:r>
              <a:rPr lang="en-US" sz="2040" dirty="0">
                <a:solidFill>
                  <a:prstClr val="black"/>
                </a:solidFill>
                <a:latin typeface="Consolas"/>
              </a:rPr>
              <a:t> = a + b + c + d;</a:t>
            </a:r>
          </a:p>
          <a:p>
            <a:r>
              <a:rPr lang="en-US" sz="2040" dirty="0">
                <a:solidFill>
                  <a:prstClr val="black"/>
                </a:solidFill>
                <a:latin typeface="Consolas"/>
              </a:rPr>
              <a:t>}</a:t>
            </a:r>
          </a:p>
          <a:p>
            <a:endParaRPr lang="en-US" sz="2040" dirty="0">
              <a:solidFill>
                <a:prstClr val="black"/>
              </a:solidFill>
              <a:latin typeface="Consolas"/>
            </a:endParaRPr>
          </a:p>
          <a:p>
            <a:r>
              <a:rPr lang="en-US" sz="2040" dirty="0" err="1">
                <a:solidFill>
                  <a:prstClr val="black"/>
                </a:solidFill>
                <a:latin typeface="Consolas"/>
              </a:rPr>
              <a:t>doSomething</a:t>
            </a:r>
            <a:r>
              <a:rPr lang="en-US" sz="2040" dirty="0">
                <a:solidFill>
                  <a:prstClr val="black"/>
                </a:solidFill>
                <a:latin typeface="Consolas"/>
              </a:rPr>
              <a:t>(a, b, c, d);</a:t>
            </a:r>
          </a:p>
        </p:txBody>
      </p:sp>
      <p:sp>
        <p:nvSpPr>
          <p:cNvPr id="6" name="TextBox 5"/>
          <p:cNvSpPr txBox="1"/>
          <p:nvPr/>
        </p:nvSpPr>
        <p:spPr>
          <a:xfrm>
            <a:off x="6956548" y="2389735"/>
            <a:ext cx="1360047" cy="414353"/>
          </a:xfrm>
          <a:prstGeom prst="rect">
            <a:avLst/>
          </a:prstGeom>
          <a:noFill/>
        </p:spPr>
        <p:txBody>
          <a:bodyPr wrap="square" rtlCol="0">
            <a:spAutoFit/>
          </a:bodyPr>
          <a:lstStyle/>
          <a:p>
            <a:pPr algn="ctr"/>
            <a:r>
              <a:rPr lang="en-US" sz="2040" dirty="0">
                <a:solidFill>
                  <a:srgbClr val="000000"/>
                </a:solidFill>
              </a:rPr>
              <a:t>stack</a:t>
            </a:r>
          </a:p>
        </p:txBody>
      </p:sp>
      <p:sp>
        <p:nvSpPr>
          <p:cNvPr id="7" name="TextBox 6"/>
          <p:cNvSpPr txBox="1"/>
          <p:nvPr/>
        </p:nvSpPr>
        <p:spPr>
          <a:xfrm>
            <a:off x="6684538" y="2857311"/>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0x00000007</a:t>
            </a:r>
          </a:p>
        </p:txBody>
      </p:sp>
      <p:sp>
        <p:nvSpPr>
          <p:cNvPr id="8" name="TextBox 7"/>
          <p:cNvSpPr txBox="1"/>
          <p:nvPr/>
        </p:nvSpPr>
        <p:spPr>
          <a:xfrm>
            <a:off x="6189592" y="2857311"/>
            <a:ext cx="381262" cy="414353"/>
          </a:xfrm>
          <a:prstGeom prst="rect">
            <a:avLst/>
          </a:prstGeom>
          <a:noFill/>
        </p:spPr>
        <p:txBody>
          <a:bodyPr wrap="none" rtlCol="0">
            <a:spAutoFit/>
          </a:bodyPr>
          <a:lstStyle/>
          <a:p>
            <a:r>
              <a:rPr lang="en-US" sz="2040" dirty="0">
                <a:solidFill>
                  <a:srgbClr val="000000"/>
                </a:solidFill>
              </a:rPr>
              <a:t>a:</a:t>
            </a:r>
          </a:p>
        </p:txBody>
      </p:sp>
      <p:sp>
        <p:nvSpPr>
          <p:cNvPr id="9" name="TextBox 8"/>
          <p:cNvSpPr txBox="1"/>
          <p:nvPr/>
        </p:nvSpPr>
        <p:spPr>
          <a:xfrm>
            <a:off x="6684538" y="3328167"/>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0x005e4148</a:t>
            </a:r>
            <a:endParaRPr lang="en-US" sz="2040" dirty="0">
              <a:solidFill>
                <a:srgbClr val="000000"/>
              </a:solidFill>
            </a:endParaRPr>
          </a:p>
        </p:txBody>
      </p:sp>
      <p:sp>
        <p:nvSpPr>
          <p:cNvPr id="10" name="TextBox 9"/>
          <p:cNvSpPr txBox="1"/>
          <p:nvPr/>
        </p:nvSpPr>
        <p:spPr>
          <a:xfrm>
            <a:off x="6189592" y="3328167"/>
            <a:ext cx="402517" cy="414353"/>
          </a:xfrm>
          <a:prstGeom prst="rect">
            <a:avLst/>
          </a:prstGeom>
          <a:noFill/>
        </p:spPr>
        <p:txBody>
          <a:bodyPr wrap="none" rtlCol="0">
            <a:spAutoFit/>
          </a:bodyPr>
          <a:lstStyle/>
          <a:p>
            <a:r>
              <a:rPr lang="en-US" sz="2040" dirty="0">
                <a:solidFill>
                  <a:srgbClr val="000000"/>
                </a:solidFill>
              </a:rPr>
              <a:t>b:</a:t>
            </a:r>
          </a:p>
        </p:txBody>
      </p:sp>
      <p:sp>
        <p:nvSpPr>
          <p:cNvPr id="11" name="TextBox 10"/>
          <p:cNvSpPr txBox="1"/>
          <p:nvPr/>
        </p:nvSpPr>
        <p:spPr>
          <a:xfrm>
            <a:off x="6684538" y="3799022"/>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0x005e4160</a:t>
            </a:r>
            <a:endParaRPr lang="en-US" sz="2040" dirty="0">
              <a:solidFill>
                <a:srgbClr val="000000"/>
              </a:solidFill>
            </a:endParaRPr>
          </a:p>
        </p:txBody>
      </p:sp>
      <p:sp>
        <p:nvSpPr>
          <p:cNvPr id="12" name="TextBox 11"/>
          <p:cNvSpPr txBox="1"/>
          <p:nvPr/>
        </p:nvSpPr>
        <p:spPr>
          <a:xfrm>
            <a:off x="6189592" y="3799022"/>
            <a:ext cx="368182" cy="414353"/>
          </a:xfrm>
          <a:prstGeom prst="rect">
            <a:avLst/>
          </a:prstGeom>
          <a:noFill/>
        </p:spPr>
        <p:txBody>
          <a:bodyPr wrap="none" rtlCol="0">
            <a:spAutoFit/>
          </a:bodyPr>
          <a:lstStyle/>
          <a:p>
            <a:r>
              <a:rPr lang="en-US" sz="2040" dirty="0">
                <a:solidFill>
                  <a:srgbClr val="000000"/>
                </a:solidFill>
              </a:rPr>
              <a:t>c:</a:t>
            </a:r>
          </a:p>
        </p:txBody>
      </p:sp>
      <p:sp>
        <p:nvSpPr>
          <p:cNvPr id="13" name="TextBox 12"/>
          <p:cNvSpPr txBox="1"/>
          <p:nvPr/>
        </p:nvSpPr>
        <p:spPr>
          <a:xfrm>
            <a:off x="9870933" y="2910171"/>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String</a:t>
            </a:r>
          </a:p>
        </p:txBody>
      </p:sp>
      <p:sp>
        <p:nvSpPr>
          <p:cNvPr id="14" name="TextBox 13"/>
          <p:cNvSpPr txBox="1"/>
          <p:nvPr/>
        </p:nvSpPr>
        <p:spPr>
          <a:xfrm>
            <a:off x="9870933" y="3381027"/>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“text”</a:t>
            </a:r>
            <a:endParaRPr lang="en-US" sz="2040" dirty="0">
              <a:solidFill>
                <a:srgbClr val="000000"/>
              </a:solidFill>
            </a:endParaRPr>
          </a:p>
        </p:txBody>
      </p:sp>
      <p:sp>
        <p:nvSpPr>
          <p:cNvPr id="16" name="TextBox 15"/>
          <p:cNvSpPr txBox="1"/>
          <p:nvPr/>
        </p:nvSpPr>
        <p:spPr>
          <a:xfrm>
            <a:off x="9872342" y="4109890"/>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Number</a:t>
            </a:r>
          </a:p>
        </p:txBody>
      </p:sp>
      <p:sp>
        <p:nvSpPr>
          <p:cNvPr id="17" name="TextBox 16"/>
          <p:cNvSpPr txBox="1"/>
          <p:nvPr/>
        </p:nvSpPr>
        <p:spPr>
          <a:xfrm>
            <a:off x="9872342" y="4580746"/>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2.5</a:t>
            </a:r>
            <a:endParaRPr lang="en-US" sz="2040" dirty="0">
              <a:solidFill>
                <a:srgbClr val="000000"/>
              </a:solidFill>
            </a:endParaRPr>
          </a:p>
        </p:txBody>
      </p:sp>
      <p:sp>
        <p:nvSpPr>
          <p:cNvPr id="19" name="TextBox 18"/>
          <p:cNvSpPr txBox="1"/>
          <p:nvPr/>
        </p:nvSpPr>
        <p:spPr>
          <a:xfrm>
            <a:off x="9872342" y="5353361"/>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Number</a:t>
            </a:r>
          </a:p>
        </p:txBody>
      </p:sp>
      <p:sp>
        <p:nvSpPr>
          <p:cNvPr id="20" name="TextBox 19"/>
          <p:cNvSpPr txBox="1"/>
          <p:nvPr/>
        </p:nvSpPr>
        <p:spPr>
          <a:xfrm>
            <a:off x="9872342" y="5824217"/>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0x80000000</a:t>
            </a:r>
            <a:endParaRPr lang="en-US" sz="2040" dirty="0">
              <a:solidFill>
                <a:srgbClr val="000000"/>
              </a:solidFill>
            </a:endParaRPr>
          </a:p>
        </p:txBody>
      </p:sp>
      <p:sp>
        <p:nvSpPr>
          <p:cNvPr id="23" name="TextBox 22"/>
          <p:cNvSpPr txBox="1"/>
          <p:nvPr/>
        </p:nvSpPr>
        <p:spPr>
          <a:xfrm>
            <a:off x="6684538" y="4269878"/>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0x005e4170</a:t>
            </a:r>
            <a:endParaRPr lang="en-US" sz="2040" dirty="0">
              <a:solidFill>
                <a:srgbClr val="000000"/>
              </a:solidFill>
            </a:endParaRPr>
          </a:p>
        </p:txBody>
      </p:sp>
      <p:sp>
        <p:nvSpPr>
          <p:cNvPr id="24" name="TextBox 23"/>
          <p:cNvSpPr txBox="1"/>
          <p:nvPr/>
        </p:nvSpPr>
        <p:spPr>
          <a:xfrm>
            <a:off x="6189592" y="4269878"/>
            <a:ext cx="402517" cy="414353"/>
          </a:xfrm>
          <a:prstGeom prst="rect">
            <a:avLst/>
          </a:prstGeom>
          <a:noFill/>
        </p:spPr>
        <p:txBody>
          <a:bodyPr wrap="none" rtlCol="0">
            <a:spAutoFit/>
          </a:bodyPr>
          <a:lstStyle/>
          <a:p>
            <a:r>
              <a:rPr lang="en-US" sz="2040" dirty="0">
                <a:solidFill>
                  <a:srgbClr val="000000"/>
                </a:solidFill>
              </a:rPr>
              <a:t>d:</a:t>
            </a:r>
          </a:p>
        </p:txBody>
      </p:sp>
      <p:sp>
        <p:nvSpPr>
          <p:cNvPr id="25" name="TextBox 24"/>
          <p:cNvSpPr txBox="1"/>
          <p:nvPr/>
        </p:nvSpPr>
        <p:spPr>
          <a:xfrm>
            <a:off x="9872342" y="1678373"/>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Number</a:t>
            </a:r>
          </a:p>
        </p:txBody>
      </p:sp>
      <p:sp>
        <p:nvSpPr>
          <p:cNvPr id="26" name="TextBox 25"/>
          <p:cNvSpPr txBox="1"/>
          <p:nvPr/>
        </p:nvSpPr>
        <p:spPr>
          <a:xfrm>
            <a:off x="9872342" y="2149228"/>
            <a:ext cx="1942924" cy="414353"/>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3</a:t>
            </a:r>
            <a:endParaRPr lang="en-US" sz="2040" dirty="0">
              <a:solidFill>
                <a:srgbClr val="000000"/>
              </a:solidFill>
            </a:endParaRPr>
          </a:p>
        </p:txBody>
      </p:sp>
      <p:sp>
        <p:nvSpPr>
          <p:cNvPr id="27" name="Multiply 26"/>
          <p:cNvSpPr/>
          <p:nvPr/>
        </p:nvSpPr>
        <p:spPr>
          <a:xfrm>
            <a:off x="9249198" y="1243471"/>
            <a:ext cx="3186395" cy="1822134"/>
          </a:xfrm>
          <a:prstGeom prst="mathMultiply">
            <a:avLst/>
          </a:prstGeom>
          <a:solidFill>
            <a:srgbClr val="64BE46">
              <a:alpha val="50196"/>
            </a:srgbClr>
          </a:solidFill>
        </p:spPr>
        <p:style>
          <a:lnRef idx="2">
            <a:schemeClr val="accent4"/>
          </a:lnRef>
          <a:fillRef idx="1">
            <a:schemeClr val="lt1"/>
          </a:fillRef>
          <a:effectRef idx="0">
            <a:schemeClr val="accent4"/>
          </a:effectRef>
          <a:fontRef idx="minor">
            <a:schemeClr val="dk1"/>
          </a:fontRef>
        </p:style>
        <p:txBody>
          <a:bodyPr rtlCol="0" anchor="ctr"/>
          <a:lstStyle/>
          <a:p>
            <a:pPr algn="ctr"/>
            <a:endParaRPr lang="en-US" sz="1836">
              <a:solidFill>
                <a:srgbClr val="000000"/>
              </a:solidFill>
            </a:endParaRPr>
          </a:p>
        </p:txBody>
      </p:sp>
      <p:cxnSp>
        <p:nvCxnSpPr>
          <p:cNvPr id="28" name="Straight Arrow Connector 27"/>
          <p:cNvCxnSpPr>
            <a:stCxn id="9" idx="3"/>
            <a:endCxn id="13" idx="1"/>
          </p:cNvCxnSpPr>
          <p:nvPr/>
        </p:nvCxnSpPr>
        <p:spPr>
          <a:xfrm flipV="1">
            <a:off x="8627462" y="3117348"/>
            <a:ext cx="1243471" cy="417996"/>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1" idx="3"/>
            <a:endCxn id="16" idx="1"/>
          </p:cNvCxnSpPr>
          <p:nvPr/>
        </p:nvCxnSpPr>
        <p:spPr>
          <a:xfrm>
            <a:off x="8627463" y="4006199"/>
            <a:ext cx="1244880" cy="310868"/>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3" idx="3"/>
            <a:endCxn id="19" idx="1"/>
          </p:cNvCxnSpPr>
          <p:nvPr/>
        </p:nvCxnSpPr>
        <p:spPr>
          <a:xfrm>
            <a:off x="8627463" y="4477055"/>
            <a:ext cx="1244880" cy="1083483"/>
          </a:xfrm>
          <a:prstGeom prst="straightConnector1">
            <a:avLst/>
          </a:prstGeom>
          <a:ln w="38100">
            <a:solidFill>
              <a:schemeClr val="accent3"/>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163780" y="1223981"/>
            <a:ext cx="1360047" cy="414353"/>
          </a:xfrm>
          <a:prstGeom prst="rect">
            <a:avLst/>
          </a:prstGeom>
          <a:noFill/>
        </p:spPr>
        <p:txBody>
          <a:bodyPr wrap="square" rtlCol="0">
            <a:spAutoFit/>
          </a:bodyPr>
          <a:lstStyle/>
          <a:p>
            <a:pPr algn="ctr"/>
            <a:r>
              <a:rPr lang="en-US" sz="2040" dirty="0">
                <a:solidFill>
                  <a:srgbClr val="000000"/>
                </a:solidFill>
              </a:rPr>
              <a:t>heap</a:t>
            </a:r>
          </a:p>
        </p:txBody>
      </p:sp>
      <p:sp>
        <p:nvSpPr>
          <p:cNvPr id="38" name="TextBox 37"/>
          <p:cNvSpPr txBox="1"/>
          <p:nvPr/>
        </p:nvSpPr>
        <p:spPr>
          <a:xfrm>
            <a:off x="3217716" y="5751054"/>
            <a:ext cx="5473694" cy="768409"/>
          </a:xfrm>
          <a:prstGeom prst="rect">
            <a:avLst/>
          </a:prstGeom>
          <a:noFill/>
        </p:spPr>
        <p:txBody>
          <a:bodyPr wrap="none" lIns="0" tIns="0" rIns="0" bIns="0" rtlCol="0">
            <a:spAutoFit/>
          </a:bodyPr>
          <a:lstStyle/>
          <a:p>
            <a:r>
              <a:rPr lang="en-US" sz="2448" dirty="0">
                <a:solidFill>
                  <a:srgbClr val="000000"/>
                </a:solidFill>
                <a:latin typeface="Consolas" pitchFamily="49" charset="0"/>
                <a:cs typeface="Consolas" pitchFamily="49" charset="0"/>
              </a:rPr>
              <a:t>0x005e4148:         0…01001</a:t>
            </a:r>
            <a:r>
              <a:rPr lang="en-US" sz="2448" dirty="0">
                <a:solidFill>
                  <a:srgbClr val="00BCF2"/>
                </a:solidFill>
                <a:latin typeface="Consolas" pitchFamily="49" charset="0"/>
                <a:cs typeface="Consolas" pitchFamily="49" charset="0"/>
              </a:rPr>
              <a:t>000</a:t>
            </a:r>
            <a:r>
              <a:rPr lang="en-US" sz="2448" dirty="0">
                <a:solidFill>
                  <a:srgbClr val="9B4F96"/>
                </a:solidFill>
                <a:latin typeface="Consolas" pitchFamily="49" charset="0"/>
                <a:cs typeface="Consolas" pitchFamily="49" charset="0"/>
              </a:rPr>
              <a:t> </a:t>
            </a:r>
          </a:p>
          <a:p>
            <a:r>
              <a:rPr lang="en-US" sz="2448" dirty="0">
                <a:solidFill>
                  <a:srgbClr val="000000"/>
                </a:solidFill>
                <a:latin typeface="Consolas" pitchFamily="49" charset="0"/>
                <a:cs typeface="Consolas" pitchFamily="49" charset="0"/>
              </a:rPr>
              <a:t>0x07 represents 3:  0…0000011</a:t>
            </a:r>
            <a:r>
              <a:rPr lang="en-US" sz="2448" dirty="0">
                <a:solidFill>
                  <a:srgbClr val="00BCF2"/>
                </a:solidFill>
                <a:latin typeface="Consolas" pitchFamily="49" charset="0"/>
                <a:cs typeface="Consolas" pitchFamily="49" charset="0"/>
              </a:rPr>
              <a:t>1</a:t>
            </a:r>
          </a:p>
        </p:txBody>
      </p:sp>
    </p:spTree>
    <p:extLst>
      <p:ext uri="{BB962C8B-B14F-4D97-AF65-F5344CB8AC3E}">
        <p14:creationId xmlns:p14="http://schemas.microsoft.com/office/powerpoint/2010/main" val="1892410420"/>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u="sng" dirty="0" smtClean="0"/>
              <a:t>Do</a:t>
            </a:r>
            <a:r>
              <a:rPr lang="en-US" dirty="0"/>
              <a:t> u</a:t>
            </a:r>
            <a:r>
              <a:rPr lang="en-US" dirty="0" smtClean="0"/>
              <a:t>se </a:t>
            </a:r>
            <a:r>
              <a:rPr lang="en-US" dirty="0"/>
              <a:t>f</a:t>
            </a:r>
            <a:r>
              <a:rPr lang="en-US" dirty="0" smtClean="0"/>
              <a:t>loating </a:t>
            </a:r>
            <a:r>
              <a:rPr lang="en-US" dirty="0"/>
              <a:t>p</a:t>
            </a:r>
            <a:r>
              <a:rPr lang="en-US" dirty="0" smtClean="0"/>
              <a:t>oint </a:t>
            </a:r>
            <a:r>
              <a:rPr lang="en-US" dirty="0"/>
              <a:t>m</a:t>
            </a:r>
            <a:r>
              <a:rPr lang="en-US" dirty="0" smtClean="0"/>
              <a:t>ath </a:t>
            </a:r>
            <a:r>
              <a:rPr lang="en-US" dirty="0"/>
              <a:t>j</a:t>
            </a:r>
            <a:r>
              <a:rPr lang="en-US" dirty="0" smtClean="0"/>
              <a:t>udiciously</a:t>
            </a:r>
            <a:endParaRPr lang="en-US" dirty="0"/>
          </a:p>
        </p:txBody>
      </p:sp>
      <p:sp>
        <p:nvSpPr>
          <p:cNvPr id="3" name="TextBox 2"/>
          <p:cNvSpPr txBox="1"/>
          <p:nvPr/>
        </p:nvSpPr>
        <p:spPr>
          <a:xfrm>
            <a:off x="389466" y="3840795"/>
            <a:ext cx="6528223" cy="1469069"/>
          </a:xfrm>
          <a:prstGeom prst="rect">
            <a:avLst/>
          </a:prstGeom>
        </p:spPr>
        <p:style>
          <a:lnRef idx="2">
            <a:schemeClr val="accent2"/>
          </a:lnRef>
          <a:fillRef idx="1">
            <a:schemeClr val="lt1"/>
          </a:fillRef>
          <a:effectRef idx="0">
            <a:schemeClr val="accent2"/>
          </a:effectRef>
          <a:fontRef idx="minor">
            <a:schemeClr val="dk1"/>
          </a:fontRef>
        </p:style>
        <p:txBody>
          <a:bodyPr wrap="square" lIns="93260" tIns="93260" rIns="93260" bIns="93260" rtlCol="0">
            <a:spAutoFit/>
          </a:bodyPr>
          <a:lstStyle/>
          <a:p>
            <a:r>
              <a:rPr lang="en-US" sz="2040" dirty="0">
                <a:solidFill>
                  <a:srgbClr val="0000FF"/>
                </a:solidFill>
                <a:latin typeface="Consolas"/>
              </a:rPr>
              <a:t>var</a:t>
            </a:r>
            <a:r>
              <a:rPr lang="en-US" sz="2040" dirty="0">
                <a:solidFill>
                  <a:srgbClr val="000000"/>
                </a:solidFill>
                <a:latin typeface="Consolas"/>
              </a:rPr>
              <a:t> a = 5;</a:t>
            </a:r>
          </a:p>
          <a:p>
            <a:r>
              <a:rPr lang="en-US" sz="2040" dirty="0">
                <a:solidFill>
                  <a:srgbClr val="0000FF"/>
                </a:solidFill>
                <a:latin typeface="Consolas"/>
              </a:rPr>
              <a:t>var</a:t>
            </a:r>
            <a:r>
              <a:rPr lang="en-US" sz="2040" dirty="0">
                <a:solidFill>
                  <a:srgbClr val="000000"/>
                </a:solidFill>
                <a:latin typeface="Consolas"/>
              </a:rPr>
              <a:t> b = 2;</a:t>
            </a:r>
          </a:p>
          <a:p>
            <a:r>
              <a:rPr lang="en-US" sz="2040" dirty="0">
                <a:solidFill>
                  <a:srgbClr val="0000FF"/>
                </a:solidFill>
                <a:latin typeface="Consolas"/>
              </a:rPr>
              <a:t>var</a:t>
            </a:r>
            <a:r>
              <a:rPr lang="en-US" sz="2040" dirty="0">
                <a:solidFill>
                  <a:srgbClr val="000000"/>
                </a:solidFill>
                <a:latin typeface="Consolas" pitchFamily="49" charset="0"/>
                <a:cs typeface="Consolas" pitchFamily="49" charset="0"/>
              </a:rPr>
              <a:t> r = ((a + b) / 2) | 0;       </a:t>
            </a:r>
            <a:r>
              <a:rPr lang="en-US" sz="2040" dirty="0">
                <a:solidFill>
                  <a:srgbClr val="006400"/>
                </a:solidFill>
                <a:latin typeface="Consolas"/>
              </a:rPr>
              <a:t>// r = 3</a:t>
            </a:r>
          </a:p>
          <a:p>
            <a:r>
              <a:rPr lang="en-US" sz="2040" dirty="0">
                <a:solidFill>
                  <a:srgbClr val="0000FF"/>
                </a:solidFill>
                <a:latin typeface="Consolas"/>
              </a:rPr>
              <a:t>var</a:t>
            </a:r>
            <a:r>
              <a:rPr lang="en-US" sz="2040" dirty="0">
                <a:solidFill>
                  <a:srgbClr val="000000"/>
                </a:solidFill>
                <a:latin typeface="Consolas" pitchFamily="49" charset="0"/>
                <a:cs typeface="Consolas" pitchFamily="49" charset="0"/>
              </a:rPr>
              <a:t> r = </a:t>
            </a:r>
            <a:r>
              <a:rPr lang="en-US" sz="2040" dirty="0" err="1">
                <a:solidFill>
                  <a:srgbClr val="000000"/>
                </a:solidFill>
                <a:latin typeface="Consolas" pitchFamily="49" charset="0"/>
                <a:cs typeface="Consolas" pitchFamily="49" charset="0"/>
              </a:rPr>
              <a:t>Math.round</a:t>
            </a:r>
            <a:r>
              <a:rPr lang="en-US" sz="2040" dirty="0">
                <a:solidFill>
                  <a:srgbClr val="000000"/>
                </a:solidFill>
                <a:latin typeface="Consolas" pitchFamily="49" charset="0"/>
                <a:cs typeface="Consolas" pitchFamily="49" charset="0"/>
              </a:rPr>
              <a:t>((a + b) / 2); </a:t>
            </a:r>
            <a:r>
              <a:rPr lang="en-US" sz="2040" dirty="0">
                <a:solidFill>
                  <a:srgbClr val="006400"/>
                </a:solidFill>
                <a:latin typeface="Consolas"/>
              </a:rPr>
              <a:t>// r = 4</a:t>
            </a:r>
          </a:p>
        </p:txBody>
      </p:sp>
      <p:sp>
        <p:nvSpPr>
          <p:cNvPr id="4" name="TextBox 3"/>
          <p:cNvSpPr txBox="1"/>
          <p:nvPr/>
        </p:nvSpPr>
        <p:spPr>
          <a:xfrm>
            <a:off x="389466" y="1823190"/>
            <a:ext cx="6528223" cy="1148887"/>
          </a:xfrm>
          <a:prstGeom prst="rect">
            <a:avLst/>
          </a:prstGeom>
        </p:spPr>
        <p:style>
          <a:lnRef idx="2">
            <a:schemeClr val="accent1"/>
          </a:lnRef>
          <a:fillRef idx="1">
            <a:schemeClr val="lt1"/>
          </a:fillRef>
          <a:effectRef idx="0">
            <a:schemeClr val="accent1"/>
          </a:effectRef>
          <a:fontRef idx="minor">
            <a:schemeClr val="dk1"/>
          </a:fontRef>
        </p:style>
        <p:txBody>
          <a:bodyPr wrap="square" lIns="93260" tIns="93260" rIns="93260" bIns="93260" rtlCol="0">
            <a:spAutoFit/>
          </a:bodyPr>
          <a:lstStyle/>
          <a:p>
            <a:r>
              <a:rPr lang="en-US" sz="2040" dirty="0">
                <a:solidFill>
                  <a:srgbClr val="0000FF"/>
                </a:solidFill>
                <a:latin typeface="Consolas"/>
              </a:rPr>
              <a:t>var</a:t>
            </a:r>
            <a:r>
              <a:rPr lang="en-US" sz="2040" dirty="0">
                <a:solidFill>
                  <a:srgbClr val="000000"/>
                </a:solidFill>
                <a:latin typeface="Consolas"/>
              </a:rPr>
              <a:t> a = 5;</a:t>
            </a:r>
          </a:p>
          <a:p>
            <a:r>
              <a:rPr lang="en-US" sz="2040" dirty="0">
                <a:solidFill>
                  <a:srgbClr val="0000FF"/>
                </a:solidFill>
                <a:latin typeface="Consolas"/>
              </a:rPr>
              <a:t>var</a:t>
            </a:r>
            <a:r>
              <a:rPr lang="en-US" sz="2040" dirty="0">
                <a:solidFill>
                  <a:srgbClr val="000000"/>
                </a:solidFill>
                <a:latin typeface="Consolas"/>
              </a:rPr>
              <a:t> b = 2;</a:t>
            </a:r>
          </a:p>
          <a:p>
            <a:r>
              <a:rPr lang="en-US" sz="2040" dirty="0">
                <a:solidFill>
                  <a:srgbClr val="0000FF"/>
                </a:solidFill>
                <a:latin typeface="Consolas"/>
              </a:rPr>
              <a:t>var</a:t>
            </a:r>
            <a:r>
              <a:rPr lang="en-US" sz="2040" dirty="0">
                <a:solidFill>
                  <a:srgbClr val="000000"/>
                </a:solidFill>
                <a:latin typeface="Consolas" pitchFamily="49" charset="0"/>
                <a:cs typeface="Consolas" pitchFamily="49" charset="0"/>
              </a:rPr>
              <a:t> r = (a + b) / 2</a:t>
            </a:r>
            <a:r>
              <a:rPr lang="en-US" sz="2040" dirty="0">
                <a:solidFill>
                  <a:srgbClr val="000000"/>
                </a:solidFill>
                <a:latin typeface="Consolas"/>
              </a:rPr>
              <a:t>);            </a:t>
            </a:r>
            <a:r>
              <a:rPr lang="en-US" sz="2040" dirty="0">
                <a:solidFill>
                  <a:srgbClr val="006400"/>
                </a:solidFill>
                <a:latin typeface="Consolas"/>
              </a:rPr>
              <a:t>// r = 3.5</a:t>
            </a:r>
          </a:p>
        </p:txBody>
      </p:sp>
      <p:sp>
        <p:nvSpPr>
          <p:cNvPr id="5" name="TextBox 4"/>
          <p:cNvSpPr txBox="1"/>
          <p:nvPr/>
        </p:nvSpPr>
        <p:spPr>
          <a:xfrm>
            <a:off x="7917796" y="1767999"/>
            <a:ext cx="1360047" cy="414353"/>
          </a:xfrm>
          <a:prstGeom prst="rect">
            <a:avLst/>
          </a:prstGeom>
          <a:noFill/>
        </p:spPr>
        <p:txBody>
          <a:bodyPr wrap="square" rtlCol="0">
            <a:spAutoFit/>
          </a:bodyPr>
          <a:lstStyle/>
          <a:p>
            <a:pPr algn="ctr"/>
            <a:r>
              <a:rPr lang="en-US" sz="2040" dirty="0">
                <a:solidFill>
                  <a:srgbClr val="000000"/>
                </a:solidFill>
              </a:rPr>
              <a:t>stack</a:t>
            </a:r>
          </a:p>
        </p:txBody>
      </p:sp>
      <p:sp>
        <p:nvSpPr>
          <p:cNvPr id="8" name="TextBox 7"/>
          <p:cNvSpPr txBox="1"/>
          <p:nvPr/>
        </p:nvSpPr>
        <p:spPr>
          <a:xfrm>
            <a:off x="7645787" y="2176074"/>
            <a:ext cx="1942924" cy="414353"/>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0x005e4148</a:t>
            </a:r>
            <a:endParaRPr lang="en-US" sz="2040" dirty="0">
              <a:solidFill>
                <a:srgbClr val="000000"/>
              </a:solidFill>
            </a:endParaRPr>
          </a:p>
        </p:txBody>
      </p:sp>
      <p:sp>
        <p:nvSpPr>
          <p:cNvPr id="9" name="TextBox 8"/>
          <p:cNvSpPr txBox="1"/>
          <p:nvPr/>
        </p:nvSpPr>
        <p:spPr>
          <a:xfrm>
            <a:off x="7150840" y="2176074"/>
            <a:ext cx="349414" cy="414353"/>
          </a:xfrm>
          <a:prstGeom prst="rect">
            <a:avLst/>
          </a:prstGeom>
          <a:noFill/>
        </p:spPr>
        <p:txBody>
          <a:bodyPr wrap="none" rtlCol="0">
            <a:spAutoFit/>
          </a:bodyPr>
          <a:lstStyle/>
          <a:p>
            <a:r>
              <a:rPr lang="en-US" sz="2040" dirty="0">
                <a:solidFill>
                  <a:srgbClr val="000000"/>
                </a:solidFill>
              </a:rPr>
              <a:t>r:</a:t>
            </a:r>
          </a:p>
        </p:txBody>
      </p:sp>
      <p:sp>
        <p:nvSpPr>
          <p:cNvPr id="18" name="TextBox 17"/>
          <p:cNvSpPr txBox="1"/>
          <p:nvPr/>
        </p:nvSpPr>
        <p:spPr>
          <a:xfrm>
            <a:off x="7653857" y="4118998"/>
            <a:ext cx="1942924" cy="414353"/>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0x00000007</a:t>
            </a:r>
          </a:p>
        </p:txBody>
      </p:sp>
      <p:sp>
        <p:nvSpPr>
          <p:cNvPr id="19" name="TextBox 18"/>
          <p:cNvSpPr txBox="1"/>
          <p:nvPr/>
        </p:nvSpPr>
        <p:spPr>
          <a:xfrm>
            <a:off x="7158911" y="4118998"/>
            <a:ext cx="349414" cy="414353"/>
          </a:xfrm>
          <a:prstGeom prst="rect">
            <a:avLst/>
          </a:prstGeom>
          <a:noFill/>
        </p:spPr>
        <p:txBody>
          <a:bodyPr wrap="none" rtlCol="0">
            <a:spAutoFit/>
          </a:bodyPr>
          <a:lstStyle/>
          <a:p>
            <a:r>
              <a:rPr lang="en-US" sz="2040" dirty="0">
                <a:solidFill>
                  <a:srgbClr val="000000"/>
                </a:solidFill>
              </a:rPr>
              <a:t>r:</a:t>
            </a:r>
          </a:p>
        </p:txBody>
      </p:sp>
      <p:sp>
        <p:nvSpPr>
          <p:cNvPr id="20" name="TextBox 19"/>
          <p:cNvSpPr txBox="1"/>
          <p:nvPr/>
        </p:nvSpPr>
        <p:spPr>
          <a:xfrm>
            <a:off x="7653857" y="4671568"/>
            <a:ext cx="1942924" cy="414353"/>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0x00000009</a:t>
            </a:r>
          </a:p>
        </p:txBody>
      </p:sp>
      <p:sp>
        <p:nvSpPr>
          <p:cNvPr id="21" name="TextBox 20"/>
          <p:cNvSpPr txBox="1"/>
          <p:nvPr/>
        </p:nvSpPr>
        <p:spPr>
          <a:xfrm>
            <a:off x="7158911" y="4671568"/>
            <a:ext cx="349414" cy="414353"/>
          </a:xfrm>
          <a:prstGeom prst="rect">
            <a:avLst/>
          </a:prstGeom>
          <a:noFill/>
        </p:spPr>
        <p:txBody>
          <a:bodyPr wrap="none" rtlCol="0">
            <a:spAutoFit/>
          </a:bodyPr>
          <a:lstStyle/>
          <a:p>
            <a:r>
              <a:rPr lang="en-US" sz="2040" dirty="0">
                <a:solidFill>
                  <a:srgbClr val="000000"/>
                </a:solidFill>
              </a:rPr>
              <a:t>r:</a:t>
            </a:r>
          </a:p>
        </p:txBody>
      </p:sp>
      <p:sp>
        <p:nvSpPr>
          <p:cNvPr id="22" name="TextBox 21"/>
          <p:cNvSpPr txBox="1"/>
          <p:nvPr/>
        </p:nvSpPr>
        <p:spPr>
          <a:xfrm>
            <a:off x="10192099" y="3060003"/>
            <a:ext cx="1942924" cy="414353"/>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Number</a:t>
            </a:r>
          </a:p>
        </p:txBody>
      </p:sp>
      <p:sp>
        <p:nvSpPr>
          <p:cNvPr id="23" name="TextBox 22"/>
          <p:cNvSpPr txBox="1"/>
          <p:nvPr/>
        </p:nvSpPr>
        <p:spPr>
          <a:xfrm>
            <a:off x="10192099" y="3488882"/>
            <a:ext cx="1942924" cy="414353"/>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3.5</a:t>
            </a:r>
            <a:endParaRPr lang="en-US" sz="2040" dirty="0">
              <a:solidFill>
                <a:srgbClr val="000000"/>
              </a:solidFill>
            </a:endParaRPr>
          </a:p>
        </p:txBody>
      </p:sp>
      <p:cxnSp>
        <p:nvCxnSpPr>
          <p:cNvPr id="24" name="Straight Arrow Connector 23"/>
          <p:cNvCxnSpPr>
            <a:stCxn id="8" idx="3"/>
          </p:cNvCxnSpPr>
          <p:nvPr/>
        </p:nvCxnSpPr>
        <p:spPr>
          <a:xfrm>
            <a:off x="9588711" y="2383251"/>
            <a:ext cx="603388" cy="880789"/>
          </a:xfrm>
          <a:prstGeom prst="straightConnector1">
            <a:avLst/>
          </a:prstGeom>
          <a:ln w="38100">
            <a:solidFill>
              <a:schemeClr val="accent1"/>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0483537" y="2618038"/>
            <a:ext cx="1360047" cy="414353"/>
          </a:xfrm>
          <a:prstGeom prst="rect">
            <a:avLst/>
          </a:prstGeom>
          <a:noFill/>
        </p:spPr>
        <p:txBody>
          <a:bodyPr wrap="square" rtlCol="0">
            <a:spAutoFit/>
          </a:bodyPr>
          <a:lstStyle/>
          <a:p>
            <a:pPr algn="ctr"/>
            <a:r>
              <a:rPr lang="en-US" sz="2040" dirty="0">
                <a:solidFill>
                  <a:srgbClr val="000000"/>
                </a:solidFill>
              </a:rPr>
              <a:t>heap</a:t>
            </a:r>
          </a:p>
        </p:txBody>
      </p:sp>
    </p:spTree>
    <p:extLst>
      <p:ext uri="{BB962C8B-B14F-4D97-AF65-F5344CB8AC3E}">
        <p14:creationId xmlns:p14="http://schemas.microsoft.com/office/powerpoint/2010/main" val="134735539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31948" y="233151"/>
            <a:ext cx="11370961" cy="762786"/>
          </a:xfrm>
        </p:spPr>
        <p:txBody>
          <a:bodyPr/>
          <a:lstStyle/>
          <a:p>
            <a:r>
              <a:rPr lang="en-US" dirty="0" smtClean="0"/>
              <a:t>Type-specialized </a:t>
            </a:r>
            <a:r>
              <a:rPr lang="en-US" dirty="0"/>
              <a:t>c</a:t>
            </a:r>
            <a:r>
              <a:rPr lang="en-US" dirty="0" smtClean="0"/>
              <a:t>ode </a:t>
            </a:r>
            <a:r>
              <a:rPr lang="en-US" dirty="0"/>
              <a:t>g</a:t>
            </a:r>
            <a:r>
              <a:rPr lang="en-US" dirty="0" smtClean="0"/>
              <a:t>eneration</a:t>
            </a:r>
            <a:endParaRPr lang="en-US" dirty="0"/>
          </a:p>
        </p:txBody>
      </p:sp>
      <p:grpSp>
        <p:nvGrpSpPr>
          <p:cNvPr id="43" name="Group 42"/>
          <p:cNvGrpSpPr/>
          <p:nvPr/>
        </p:nvGrpSpPr>
        <p:grpSpPr>
          <a:xfrm>
            <a:off x="933484" y="1321187"/>
            <a:ext cx="4663018" cy="5051602"/>
            <a:chOff x="912811" y="1295399"/>
            <a:chExt cx="4572001" cy="4953001"/>
          </a:xfrm>
        </p:grpSpPr>
        <p:sp>
          <p:nvSpPr>
            <p:cNvPr id="4" name="TextBox 3"/>
            <p:cNvSpPr txBox="1"/>
            <p:nvPr/>
          </p:nvSpPr>
          <p:spPr>
            <a:xfrm>
              <a:off x="912812" y="1981200"/>
              <a:ext cx="2020062" cy="4267200"/>
            </a:xfrm>
            <a:prstGeom prst="rect">
              <a:avLst/>
            </a:prstGeom>
          </p:spPr>
          <p:style>
            <a:lnRef idx="2">
              <a:schemeClr val="accent3"/>
            </a:lnRef>
            <a:fillRef idx="1">
              <a:schemeClr val="lt1"/>
            </a:fillRef>
            <a:effectRef idx="0">
              <a:schemeClr val="accent3"/>
            </a:effectRef>
            <a:fontRef idx="minor">
              <a:schemeClr val="dk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5" name="TextBox 4"/>
            <p:cNvSpPr txBox="1"/>
            <p:nvPr/>
          </p:nvSpPr>
          <p:spPr>
            <a:xfrm>
              <a:off x="1025187" y="2209800"/>
              <a:ext cx="1804416" cy="3429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2" name="Down Arrow 1"/>
            <p:cNvSpPr/>
            <p:nvPr/>
          </p:nvSpPr>
          <p:spPr bwMode="auto">
            <a:xfrm>
              <a:off x="1680527" y="2649279"/>
              <a:ext cx="484632" cy="304800"/>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sp>
          <p:nvSpPr>
            <p:cNvPr id="3" name="Flowchart: Decision 2"/>
            <p:cNvSpPr/>
            <p:nvPr/>
          </p:nvSpPr>
          <p:spPr bwMode="auto">
            <a:xfrm>
              <a:off x="1001966" y="3048000"/>
              <a:ext cx="1867662" cy="457200"/>
            </a:xfrm>
            <a:prstGeom prst="flowChartDecision">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sp>
          <p:nvSpPr>
            <p:cNvPr id="8" name="TextBox 7"/>
            <p:cNvSpPr txBox="1"/>
            <p:nvPr/>
          </p:nvSpPr>
          <p:spPr>
            <a:xfrm>
              <a:off x="3656012" y="1981200"/>
              <a:ext cx="1828800" cy="4267200"/>
            </a:xfrm>
            <a:prstGeom prst="rect">
              <a:avLst/>
            </a:prstGeom>
          </p:spPr>
          <p:style>
            <a:lnRef idx="2">
              <a:schemeClr val="accent3"/>
            </a:lnRef>
            <a:fillRef idx="1">
              <a:schemeClr val="lt1"/>
            </a:fillRef>
            <a:effectRef idx="0">
              <a:schemeClr val="accent3"/>
            </a:effectRef>
            <a:fontRef idx="minor">
              <a:schemeClr val="dk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9" name="TextBox 8"/>
            <p:cNvSpPr txBox="1"/>
            <p:nvPr/>
          </p:nvSpPr>
          <p:spPr>
            <a:xfrm>
              <a:off x="3732212" y="3048000"/>
              <a:ext cx="1676400" cy="12954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cxnSp>
          <p:nvCxnSpPr>
            <p:cNvPr id="11" name="Straight Arrow Connector 10"/>
            <p:cNvCxnSpPr>
              <a:stCxn id="3" idx="3"/>
            </p:cNvCxnSpPr>
            <p:nvPr/>
          </p:nvCxnSpPr>
          <p:spPr>
            <a:xfrm>
              <a:off x="2869628" y="3276600"/>
              <a:ext cx="862584" cy="0"/>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25187" y="4000500"/>
              <a:ext cx="1804416" cy="3429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14" name="Down Arrow 13"/>
            <p:cNvSpPr/>
            <p:nvPr/>
          </p:nvSpPr>
          <p:spPr bwMode="auto">
            <a:xfrm>
              <a:off x="1693481" y="4419600"/>
              <a:ext cx="484632" cy="304800"/>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sp>
          <p:nvSpPr>
            <p:cNvPr id="15" name="TextBox 14"/>
            <p:cNvSpPr txBox="1"/>
            <p:nvPr/>
          </p:nvSpPr>
          <p:spPr>
            <a:xfrm>
              <a:off x="1025187" y="4829839"/>
              <a:ext cx="1804416" cy="3429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16" name="TextBox 15"/>
            <p:cNvSpPr txBox="1"/>
            <p:nvPr/>
          </p:nvSpPr>
          <p:spPr>
            <a:xfrm>
              <a:off x="1025187" y="5638800"/>
              <a:ext cx="1804416" cy="3429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17" name="Down Arrow 16"/>
            <p:cNvSpPr/>
            <p:nvPr/>
          </p:nvSpPr>
          <p:spPr bwMode="auto">
            <a:xfrm>
              <a:off x="1693481" y="3615067"/>
              <a:ext cx="484632" cy="304800"/>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cxnSp>
          <p:nvCxnSpPr>
            <p:cNvPr id="19" name="Straight Arrow Connector 18"/>
            <p:cNvCxnSpPr>
              <a:endCxn id="13" idx="3"/>
            </p:cNvCxnSpPr>
            <p:nvPr/>
          </p:nvCxnSpPr>
          <p:spPr>
            <a:xfrm flipH="1">
              <a:off x="2829603" y="4171950"/>
              <a:ext cx="902610" cy="0"/>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2" name="Down Arrow 21"/>
            <p:cNvSpPr/>
            <p:nvPr/>
          </p:nvSpPr>
          <p:spPr bwMode="auto">
            <a:xfrm>
              <a:off x="1681198" y="5257800"/>
              <a:ext cx="484632" cy="304800"/>
            </a:xfrm>
            <a:prstGeom prst="down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sp>
          <p:nvSpPr>
            <p:cNvPr id="23" name="TextBox 22"/>
            <p:cNvSpPr txBox="1"/>
            <p:nvPr/>
          </p:nvSpPr>
          <p:spPr>
            <a:xfrm>
              <a:off x="912811" y="1332011"/>
              <a:ext cx="2020061" cy="536376"/>
            </a:xfrm>
            <a:prstGeom prst="rect">
              <a:avLst/>
            </a:prstGeom>
            <a:noFill/>
          </p:spPr>
          <p:txBody>
            <a:bodyPr wrap="none" lIns="0" tIns="0" rIns="0" bIns="0" rtlCol="0" anchor="ctr" anchorCtr="1">
              <a:noAutofit/>
            </a:bodyPr>
            <a:lstStyle/>
            <a:p>
              <a:pPr algn="ctr"/>
              <a:r>
                <a:rPr lang="en-US" sz="2040" dirty="0">
                  <a:solidFill>
                    <a:srgbClr val="000000"/>
                  </a:solidFill>
                </a:rPr>
                <a:t>Generic</a:t>
              </a:r>
            </a:p>
            <a:p>
              <a:pPr algn="ctr"/>
              <a:r>
                <a:rPr lang="en-US" sz="2040" dirty="0">
                  <a:solidFill>
                    <a:srgbClr val="000000"/>
                  </a:solidFill>
                </a:rPr>
                <a:t>Machine Code</a:t>
              </a:r>
            </a:p>
          </p:txBody>
        </p:sp>
        <p:sp>
          <p:nvSpPr>
            <p:cNvPr id="24" name="TextBox 23"/>
            <p:cNvSpPr txBox="1"/>
            <p:nvPr/>
          </p:nvSpPr>
          <p:spPr>
            <a:xfrm>
              <a:off x="3656012" y="1295399"/>
              <a:ext cx="1828800" cy="609601"/>
            </a:xfrm>
            <a:prstGeom prst="rect">
              <a:avLst/>
            </a:prstGeom>
            <a:noFill/>
          </p:spPr>
          <p:txBody>
            <a:bodyPr wrap="none" lIns="0" tIns="0" rIns="0" bIns="0" rtlCol="0" anchor="ctr" anchorCtr="1">
              <a:noAutofit/>
            </a:bodyPr>
            <a:lstStyle/>
            <a:p>
              <a:pPr algn="ctr"/>
              <a:r>
                <a:rPr lang="en-US" sz="2040" dirty="0">
                  <a:solidFill>
                    <a:srgbClr val="000000"/>
                  </a:solidFill>
                </a:rPr>
                <a:t>Chakra</a:t>
              </a:r>
            </a:p>
            <a:p>
              <a:pPr algn="ctr"/>
              <a:r>
                <a:rPr lang="en-US" sz="2040" dirty="0">
                  <a:solidFill>
                    <a:srgbClr val="000000"/>
                  </a:solidFill>
                </a:rPr>
                <a:t>Helper Code</a:t>
              </a:r>
            </a:p>
          </p:txBody>
        </p:sp>
      </p:grpSp>
      <p:grpSp>
        <p:nvGrpSpPr>
          <p:cNvPr id="44" name="Group 43"/>
          <p:cNvGrpSpPr/>
          <p:nvPr/>
        </p:nvGrpSpPr>
        <p:grpSpPr>
          <a:xfrm>
            <a:off x="6762255" y="1358528"/>
            <a:ext cx="2060277" cy="3149055"/>
            <a:chOff x="6627811" y="1332011"/>
            <a:chExt cx="2020063" cy="3087589"/>
          </a:xfrm>
        </p:grpSpPr>
        <p:sp>
          <p:nvSpPr>
            <p:cNvPr id="25" name="TextBox 24"/>
            <p:cNvSpPr txBox="1"/>
            <p:nvPr/>
          </p:nvSpPr>
          <p:spPr>
            <a:xfrm>
              <a:off x="6627812" y="1981200"/>
              <a:ext cx="2020062" cy="2438400"/>
            </a:xfrm>
            <a:prstGeom prst="rect">
              <a:avLst/>
            </a:prstGeom>
          </p:spPr>
          <p:style>
            <a:lnRef idx="2">
              <a:schemeClr val="accent5"/>
            </a:lnRef>
            <a:fillRef idx="1">
              <a:schemeClr val="lt1"/>
            </a:fillRef>
            <a:effectRef idx="0">
              <a:schemeClr val="accent5"/>
            </a:effectRef>
            <a:fontRef idx="minor">
              <a:schemeClr val="dk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26" name="TextBox 25"/>
            <p:cNvSpPr txBox="1"/>
            <p:nvPr/>
          </p:nvSpPr>
          <p:spPr>
            <a:xfrm>
              <a:off x="6740187" y="3924300"/>
              <a:ext cx="1804416" cy="3429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noAutofit/>
            </a:bodyPr>
            <a:lstStyle/>
            <a:p>
              <a:pPr algn="ctr"/>
              <a:endParaRPr lang="en-US" sz="2040" dirty="0">
                <a:solidFill>
                  <a:srgbClr val="FFFFFF"/>
                </a:solidFill>
                <a:latin typeface="Consolas" pitchFamily="49" charset="0"/>
                <a:cs typeface="Consolas" pitchFamily="49" charset="0"/>
              </a:endParaRPr>
            </a:p>
          </p:txBody>
        </p:sp>
        <p:sp>
          <p:nvSpPr>
            <p:cNvPr id="27" name="Down Arrow 26"/>
            <p:cNvSpPr/>
            <p:nvPr/>
          </p:nvSpPr>
          <p:spPr bwMode="auto">
            <a:xfrm>
              <a:off x="7395527" y="2649279"/>
              <a:ext cx="484632" cy="304800"/>
            </a:xfrm>
            <a:prstGeom prst="down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28" name="Flowchart: Decision 27"/>
            <p:cNvSpPr/>
            <p:nvPr/>
          </p:nvSpPr>
          <p:spPr bwMode="auto">
            <a:xfrm>
              <a:off x="6716966" y="2057400"/>
              <a:ext cx="1867662" cy="457200"/>
            </a:xfrm>
            <a:prstGeom prst="flowChartDecision">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2" name="TextBox 31"/>
            <p:cNvSpPr txBox="1"/>
            <p:nvPr/>
          </p:nvSpPr>
          <p:spPr>
            <a:xfrm>
              <a:off x="6740187" y="3048000"/>
              <a:ext cx="1804416" cy="3429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noAutofit/>
            </a:bodyPr>
            <a:lstStyle/>
            <a:p>
              <a:pPr algn="ctr"/>
              <a:endParaRPr lang="en-US" sz="2040" dirty="0">
                <a:solidFill>
                  <a:srgbClr val="FFFFFF"/>
                </a:solidFill>
                <a:latin typeface="Consolas" pitchFamily="49" charset="0"/>
                <a:cs typeface="Consolas" pitchFamily="49" charset="0"/>
              </a:endParaRPr>
            </a:p>
          </p:txBody>
        </p:sp>
        <p:sp>
          <p:nvSpPr>
            <p:cNvPr id="36" name="Down Arrow 35"/>
            <p:cNvSpPr/>
            <p:nvPr/>
          </p:nvSpPr>
          <p:spPr bwMode="auto">
            <a:xfrm>
              <a:off x="7408481" y="3505200"/>
              <a:ext cx="484632" cy="304800"/>
            </a:xfrm>
            <a:prstGeom prst="downArrow">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sp>
          <p:nvSpPr>
            <p:cNvPr id="39" name="TextBox 38"/>
            <p:cNvSpPr txBox="1"/>
            <p:nvPr/>
          </p:nvSpPr>
          <p:spPr>
            <a:xfrm>
              <a:off x="6627811" y="1332011"/>
              <a:ext cx="2020061" cy="536376"/>
            </a:xfrm>
            <a:prstGeom prst="rect">
              <a:avLst/>
            </a:prstGeom>
            <a:noFill/>
          </p:spPr>
          <p:txBody>
            <a:bodyPr wrap="none" lIns="0" tIns="0" rIns="0" bIns="0" rtlCol="0" anchor="ctr" anchorCtr="1">
              <a:noAutofit/>
            </a:bodyPr>
            <a:lstStyle/>
            <a:p>
              <a:pPr algn="ctr"/>
              <a:r>
                <a:rPr lang="en-US" sz="2040" dirty="0">
                  <a:gradFill>
                    <a:gsLst>
                      <a:gs pos="0">
                        <a:srgbClr val="000000"/>
                      </a:gs>
                      <a:gs pos="86000">
                        <a:srgbClr val="000000"/>
                      </a:gs>
                    </a:gsLst>
                    <a:lin ang="5400000" scaled="0"/>
                  </a:gradFill>
                </a:rPr>
                <a:t>Type Specialized</a:t>
              </a:r>
            </a:p>
            <a:p>
              <a:pPr algn="ctr"/>
              <a:r>
                <a:rPr lang="en-US" sz="2040" dirty="0">
                  <a:gradFill>
                    <a:gsLst>
                      <a:gs pos="0">
                        <a:srgbClr val="000000"/>
                      </a:gs>
                      <a:gs pos="86000">
                        <a:srgbClr val="000000"/>
                      </a:gs>
                    </a:gsLst>
                    <a:lin ang="5400000" scaled="0"/>
                  </a:gradFill>
                </a:rPr>
                <a:t>Machine Code</a:t>
              </a:r>
            </a:p>
          </p:txBody>
        </p:sp>
      </p:grpSp>
      <p:grpSp>
        <p:nvGrpSpPr>
          <p:cNvPr id="45" name="Group 44"/>
          <p:cNvGrpSpPr/>
          <p:nvPr/>
        </p:nvGrpSpPr>
        <p:grpSpPr>
          <a:xfrm>
            <a:off x="8938330" y="1321187"/>
            <a:ext cx="2486942" cy="5051602"/>
            <a:chOff x="8761412" y="1295399"/>
            <a:chExt cx="2438400" cy="4953001"/>
          </a:xfrm>
        </p:grpSpPr>
        <p:sp>
          <p:nvSpPr>
            <p:cNvPr id="29" name="TextBox 28"/>
            <p:cNvSpPr txBox="1"/>
            <p:nvPr/>
          </p:nvSpPr>
          <p:spPr>
            <a:xfrm>
              <a:off x="9371012" y="1981200"/>
              <a:ext cx="1828800" cy="4267200"/>
            </a:xfrm>
            <a:prstGeom prst="rect">
              <a:avLst/>
            </a:prstGeom>
          </p:spPr>
          <p:style>
            <a:lnRef idx="2">
              <a:schemeClr val="accent1"/>
            </a:lnRef>
            <a:fillRef idx="1">
              <a:schemeClr val="lt1"/>
            </a:fillRef>
            <a:effectRef idx="0">
              <a:schemeClr val="accent1"/>
            </a:effectRef>
            <a:fontRef idx="minor">
              <a:schemeClr val="dk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30" name="TextBox 29"/>
            <p:cNvSpPr txBox="1"/>
            <p:nvPr/>
          </p:nvSpPr>
          <p:spPr>
            <a:xfrm>
              <a:off x="9447212" y="2057400"/>
              <a:ext cx="1676400" cy="4114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oAutofit/>
            </a:bodyPr>
            <a:lstStyle/>
            <a:p>
              <a:pPr algn="ctr"/>
              <a:endParaRPr lang="en-US" sz="2040" dirty="0">
                <a:solidFill>
                  <a:srgbClr val="000000"/>
                </a:solidFill>
                <a:latin typeface="Consolas" pitchFamily="49" charset="0"/>
                <a:cs typeface="Consolas" pitchFamily="49" charset="0"/>
              </a:endParaRPr>
            </a:p>
          </p:txBody>
        </p:sp>
        <p:sp>
          <p:nvSpPr>
            <p:cNvPr id="40" name="TextBox 39"/>
            <p:cNvSpPr txBox="1"/>
            <p:nvPr/>
          </p:nvSpPr>
          <p:spPr>
            <a:xfrm>
              <a:off x="9371012" y="1295399"/>
              <a:ext cx="1828800" cy="609601"/>
            </a:xfrm>
            <a:prstGeom prst="rect">
              <a:avLst/>
            </a:prstGeom>
            <a:noFill/>
          </p:spPr>
          <p:txBody>
            <a:bodyPr wrap="none" lIns="0" tIns="0" rIns="0" bIns="0" rtlCol="0" anchor="ctr" anchorCtr="1">
              <a:noAutofit/>
            </a:bodyPr>
            <a:lstStyle/>
            <a:p>
              <a:pPr algn="ctr"/>
              <a:r>
                <a:rPr lang="en-US" sz="2040" dirty="0">
                  <a:solidFill>
                    <a:srgbClr val="000000"/>
                  </a:solidFill>
                </a:rPr>
                <a:t>Chakra</a:t>
              </a:r>
            </a:p>
            <a:p>
              <a:pPr algn="ctr"/>
              <a:r>
                <a:rPr lang="en-US" sz="2040" dirty="0">
                  <a:solidFill>
                    <a:srgbClr val="000000"/>
                  </a:solidFill>
                </a:rPr>
                <a:t>Interpreter</a:t>
              </a:r>
            </a:p>
          </p:txBody>
        </p:sp>
        <p:sp>
          <p:nvSpPr>
            <p:cNvPr id="41" name="Down Arrow 40"/>
            <p:cNvSpPr/>
            <p:nvPr/>
          </p:nvSpPr>
          <p:spPr bwMode="auto">
            <a:xfrm rot="16200000">
              <a:off x="8750674" y="2078806"/>
              <a:ext cx="484632" cy="463156"/>
            </a:xfrm>
            <a:prstGeom prst="downArrow">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solidFill>
                  <a:srgbClr val="000000"/>
                </a:solidFill>
              </a:endParaRPr>
            </a:p>
          </p:txBody>
        </p:sp>
      </p:grpSp>
    </p:spTree>
    <p:custDataLst>
      <p:tags r:id="rId1"/>
    </p:custDataLst>
    <p:extLst>
      <p:ext uri="{BB962C8B-B14F-4D97-AF65-F5344CB8AC3E}">
        <p14:creationId xmlns:p14="http://schemas.microsoft.com/office/powerpoint/2010/main" val="1031999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58305"/>
          </a:xfrm>
        </p:spPr>
        <p:txBody>
          <a:bodyPr/>
          <a:lstStyle/>
          <a:p>
            <a:r>
              <a:rPr lang="en-US" dirty="0" smtClean="0"/>
              <a:t>Type specialized </a:t>
            </a:r>
            <a:r>
              <a:rPr lang="en-US" dirty="0"/>
              <a:t>f</a:t>
            </a:r>
            <a:r>
              <a:rPr lang="en-US" dirty="0" smtClean="0"/>
              <a:t>unctions </a:t>
            </a:r>
            <a:r>
              <a:rPr lang="en-US" dirty="0"/>
              <a:t>a</a:t>
            </a:r>
            <a:r>
              <a:rPr lang="en-US" dirty="0" smtClean="0"/>
              <a:t>re </a:t>
            </a:r>
            <a:r>
              <a:rPr lang="en-US" dirty="0"/>
              <a:t>f</a:t>
            </a:r>
            <a:r>
              <a:rPr lang="en-US" dirty="0" smtClean="0"/>
              <a:t>ast</a:t>
            </a:r>
            <a:br>
              <a:rPr lang="en-US" dirty="0" smtClean="0"/>
            </a:br>
            <a:r>
              <a:rPr lang="en-US" sz="2856" dirty="0">
                <a:solidFill>
                  <a:schemeClr val="tx2"/>
                </a:solidFill>
              </a:rPr>
              <a:t>But</a:t>
            </a:r>
            <a:r>
              <a:rPr lang="en-US" sz="2856" dirty="0">
                <a:solidFill>
                  <a:schemeClr val="accent4">
                    <a:lumMod val="40000"/>
                    <a:lumOff val="60000"/>
                  </a:schemeClr>
                </a:solidFill>
              </a:rPr>
              <a:t> </a:t>
            </a:r>
            <a:r>
              <a:rPr lang="en-US" sz="2856" dirty="0">
                <a:solidFill>
                  <a:schemeClr val="tx2"/>
                </a:solidFill>
              </a:rPr>
              <a:t>r</a:t>
            </a:r>
            <a:r>
              <a:rPr lang="en-US" sz="2856" dirty="0" smtClean="0">
                <a:solidFill>
                  <a:schemeClr val="tx2"/>
                </a:solidFill>
              </a:rPr>
              <a:t>equire </a:t>
            </a:r>
            <a:r>
              <a:rPr lang="en-US" sz="2856" dirty="0">
                <a:solidFill>
                  <a:schemeClr val="tx2"/>
                </a:solidFill>
              </a:rPr>
              <a:t>c</a:t>
            </a:r>
            <a:r>
              <a:rPr lang="en-US" sz="2856" dirty="0" smtClean="0">
                <a:solidFill>
                  <a:schemeClr val="tx2"/>
                </a:solidFill>
              </a:rPr>
              <a:t>onsistent </a:t>
            </a:r>
            <a:r>
              <a:rPr lang="en-US" sz="2856" dirty="0">
                <a:solidFill>
                  <a:schemeClr val="tx2"/>
                </a:solidFill>
              </a:rPr>
              <a:t>i</a:t>
            </a:r>
            <a:r>
              <a:rPr lang="en-US" sz="2856" dirty="0" smtClean="0">
                <a:solidFill>
                  <a:schemeClr val="tx2"/>
                </a:solidFill>
              </a:rPr>
              <a:t>nput </a:t>
            </a:r>
            <a:r>
              <a:rPr lang="en-US" sz="2856" dirty="0">
                <a:solidFill>
                  <a:schemeClr val="tx2"/>
                </a:solidFill>
              </a:rPr>
              <a:t>a</a:t>
            </a:r>
            <a:r>
              <a:rPr lang="en-US" sz="2856" dirty="0" smtClean="0">
                <a:solidFill>
                  <a:schemeClr val="tx2"/>
                </a:solidFill>
              </a:rPr>
              <a:t>rguments</a:t>
            </a:r>
            <a:endParaRPr lang="en-US" sz="2856" dirty="0">
              <a:solidFill>
                <a:schemeClr val="tx2"/>
              </a:solidFill>
            </a:endParaRPr>
          </a:p>
        </p:txBody>
      </p:sp>
      <p:sp>
        <p:nvSpPr>
          <p:cNvPr id="5" name="Rectangle 4"/>
          <p:cNvSpPr/>
          <p:nvPr/>
        </p:nvSpPr>
        <p:spPr>
          <a:xfrm>
            <a:off x="249530" y="1489084"/>
            <a:ext cx="6916808" cy="52170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40" dirty="0" smtClean="0">
                <a:solidFill>
                  <a:srgbClr val="0000FF"/>
                </a:solidFill>
                <a:latin typeface="Consolas"/>
              </a:rPr>
              <a:t>function </a:t>
            </a:r>
            <a:r>
              <a:rPr lang="en-US" sz="2040" dirty="0">
                <a:solidFill>
                  <a:prstClr val="black"/>
                </a:solidFill>
                <a:latin typeface="Consolas"/>
              </a:rPr>
              <a:t>(b1, b2) {</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dx = b1.x - b2.x;</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dy</a:t>
            </a:r>
            <a:r>
              <a:rPr lang="en-US" sz="2040" dirty="0">
                <a:solidFill>
                  <a:prstClr val="black"/>
                </a:solidFill>
                <a:latin typeface="Consolas"/>
              </a:rPr>
              <a:t> = b1.y - b2.y;</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dvx</a:t>
            </a:r>
            <a:r>
              <a:rPr lang="en-US" sz="2040" dirty="0">
                <a:solidFill>
                  <a:prstClr val="black"/>
                </a:solidFill>
                <a:latin typeface="Consolas"/>
              </a:rPr>
              <a:t> = b1.vx - b2.vx;</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dvy</a:t>
            </a:r>
            <a:r>
              <a:rPr lang="en-US" sz="2040" dirty="0">
                <a:solidFill>
                  <a:prstClr val="black"/>
                </a:solidFill>
                <a:latin typeface="Consolas"/>
              </a:rPr>
              <a:t> = b1.vy - b2.vy;</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d2 = dx * dx + </a:t>
            </a:r>
            <a:r>
              <a:rPr lang="en-US" sz="2040" dirty="0" err="1">
                <a:solidFill>
                  <a:prstClr val="black"/>
                </a:solidFill>
                <a:latin typeface="Consolas"/>
              </a:rPr>
              <a:t>dy</a:t>
            </a:r>
            <a:r>
              <a:rPr lang="en-US" sz="2040" dirty="0">
                <a:solidFill>
                  <a:prstClr val="black"/>
                </a:solidFill>
                <a:latin typeface="Consolas"/>
              </a:rPr>
              <a:t> * </a:t>
            </a:r>
            <a:r>
              <a:rPr lang="en-US" sz="2040" dirty="0" err="1">
                <a:solidFill>
                  <a:prstClr val="black"/>
                </a:solidFill>
                <a:latin typeface="Consolas"/>
              </a:rPr>
              <a:t>dy</a:t>
            </a:r>
            <a:r>
              <a:rPr lang="en-US" sz="2040" dirty="0">
                <a:solidFill>
                  <a:prstClr val="black"/>
                </a:solidFill>
                <a:latin typeface="Consolas"/>
              </a:rPr>
              <a:t>;</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mag = (</a:t>
            </a:r>
            <a:r>
              <a:rPr lang="en-US" sz="2040" dirty="0" err="1">
                <a:solidFill>
                  <a:prstClr val="black"/>
                </a:solidFill>
                <a:latin typeface="Consolas"/>
              </a:rPr>
              <a:t>dvx</a:t>
            </a:r>
            <a:r>
              <a:rPr lang="en-US" sz="2040" dirty="0">
                <a:solidFill>
                  <a:prstClr val="black"/>
                </a:solidFill>
                <a:latin typeface="Consolas"/>
              </a:rPr>
              <a:t> * dx + </a:t>
            </a:r>
            <a:r>
              <a:rPr lang="en-US" sz="2040" dirty="0" err="1">
                <a:solidFill>
                  <a:prstClr val="black"/>
                </a:solidFill>
                <a:latin typeface="Consolas"/>
              </a:rPr>
              <a:t>dvy</a:t>
            </a:r>
            <a:r>
              <a:rPr lang="en-US" sz="2040" dirty="0">
                <a:solidFill>
                  <a:prstClr val="black"/>
                </a:solidFill>
                <a:latin typeface="Consolas"/>
              </a:rPr>
              <a:t> * </a:t>
            </a:r>
            <a:r>
              <a:rPr lang="en-US" sz="2040" dirty="0" err="1">
                <a:solidFill>
                  <a:prstClr val="black"/>
                </a:solidFill>
                <a:latin typeface="Consolas"/>
              </a:rPr>
              <a:t>dy</a:t>
            </a:r>
            <a:r>
              <a:rPr lang="en-US" sz="2040" dirty="0">
                <a:solidFill>
                  <a:prstClr val="black"/>
                </a:solidFill>
                <a:latin typeface="Consolas"/>
              </a:rPr>
              <a:t>) / d2;</a:t>
            </a:r>
          </a:p>
          <a:p>
            <a:endParaRPr lang="en-US" sz="2040" dirty="0">
              <a:solidFill>
                <a:prstClr val="black"/>
              </a:solidFill>
              <a:latin typeface="Consolas"/>
            </a:endParaRP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delta_vx</a:t>
            </a:r>
            <a:r>
              <a:rPr lang="en-US" sz="2040" dirty="0">
                <a:solidFill>
                  <a:prstClr val="black"/>
                </a:solidFill>
                <a:latin typeface="Consolas"/>
              </a:rPr>
              <a:t> = dx * mag;</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delta_vy</a:t>
            </a:r>
            <a:r>
              <a:rPr lang="en-US" sz="2040" dirty="0">
                <a:solidFill>
                  <a:prstClr val="black"/>
                </a:solidFill>
                <a:latin typeface="Consolas"/>
              </a:rPr>
              <a:t> = </a:t>
            </a:r>
            <a:r>
              <a:rPr lang="en-US" sz="2040" dirty="0" err="1">
                <a:solidFill>
                  <a:prstClr val="black"/>
                </a:solidFill>
                <a:latin typeface="Consolas"/>
              </a:rPr>
              <a:t>dy</a:t>
            </a:r>
            <a:r>
              <a:rPr lang="en-US" sz="2040" dirty="0">
                <a:solidFill>
                  <a:prstClr val="black"/>
                </a:solidFill>
                <a:latin typeface="Consolas"/>
              </a:rPr>
              <a:t> * mag;</a:t>
            </a:r>
          </a:p>
          <a:p>
            <a:endParaRPr lang="en-US" sz="2040" dirty="0">
              <a:solidFill>
                <a:prstClr val="black"/>
              </a:solidFill>
              <a:latin typeface="Consolas"/>
            </a:endParaRPr>
          </a:p>
          <a:p>
            <a:r>
              <a:rPr lang="en-US" sz="2040" dirty="0">
                <a:solidFill>
                  <a:prstClr val="black"/>
                </a:solidFill>
                <a:latin typeface="Consolas"/>
              </a:rPr>
              <a:t>  b1.vx -= </a:t>
            </a:r>
            <a:r>
              <a:rPr lang="en-US" sz="2040" dirty="0" err="1">
                <a:solidFill>
                  <a:prstClr val="black"/>
                </a:solidFill>
                <a:latin typeface="Consolas"/>
              </a:rPr>
              <a:t>delta_vx</a:t>
            </a:r>
            <a:r>
              <a:rPr lang="en-US" sz="2040" dirty="0">
                <a:solidFill>
                  <a:prstClr val="black"/>
                </a:solidFill>
                <a:latin typeface="Consolas"/>
              </a:rPr>
              <a:t>;</a:t>
            </a:r>
          </a:p>
          <a:p>
            <a:r>
              <a:rPr lang="en-US" sz="2040" dirty="0">
                <a:solidFill>
                  <a:prstClr val="black"/>
                </a:solidFill>
                <a:latin typeface="Consolas"/>
              </a:rPr>
              <a:t>  b1.vy -= </a:t>
            </a:r>
            <a:r>
              <a:rPr lang="en-US" sz="2040" dirty="0" err="1">
                <a:solidFill>
                  <a:prstClr val="black"/>
                </a:solidFill>
                <a:latin typeface="Consolas"/>
              </a:rPr>
              <a:t>delta_vy</a:t>
            </a:r>
            <a:r>
              <a:rPr lang="en-US" sz="2040" dirty="0">
                <a:solidFill>
                  <a:prstClr val="black"/>
                </a:solidFill>
                <a:latin typeface="Consolas"/>
              </a:rPr>
              <a:t>;</a:t>
            </a:r>
          </a:p>
          <a:p>
            <a:r>
              <a:rPr lang="en-US" sz="2040" dirty="0">
                <a:solidFill>
                  <a:prstClr val="black"/>
                </a:solidFill>
                <a:latin typeface="Consolas"/>
              </a:rPr>
              <a:t>  b2.vx += </a:t>
            </a:r>
            <a:r>
              <a:rPr lang="en-US" sz="2040" dirty="0" err="1">
                <a:solidFill>
                  <a:prstClr val="black"/>
                </a:solidFill>
                <a:latin typeface="Consolas"/>
              </a:rPr>
              <a:t>delta_vx</a:t>
            </a:r>
            <a:r>
              <a:rPr lang="en-US" sz="2040" dirty="0">
                <a:solidFill>
                  <a:prstClr val="black"/>
                </a:solidFill>
                <a:latin typeface="Consolas"/>
              </a:rPr>
              <a:t>;</a:t>
            </a:r>
          </a:p>
          <a:p>
            <a:r>
              <a:rPr lang="en-US" sz="2040" dirty="0">
                <a:solidFill>
                  <a:prstClr val="black"/>
                </a:solidFill>
                <a:latin typeface="Consolas"/>
              </a:rPr>
              <a:t>  b2.vy += </a:t>
            </a:r>
            <a:r>
              <a:rPr lang="en-US" sz="2040" dirty="0" err="1">
                <a:solidFill>
                  <a:prstClr val="black"/>
                </a:solidFill>
                <a:latin typeface="Consolas"/>
              </a:rPr>
              <a:t>delta_vy</a:t>
            </a:r>
            <a:r>
              <a:rPr lang="en-US" sz="2040" dirty="0">
                <a:solidFill>
                  <a:prstClr val="black"/>
                </a:solidFill>
                <a:latin typeface="Consolas"/>
              </a:rPr>
              <a:t>;</a:t>
            </a:r>
          </a:p>
          <a:p>
            <a:r>
              <a:rPr lang="en-US" sz="2040" dirty="0">
                <a:solidFill>
                  <a:prstClr val="black"/>
                </a:solidFill>
                <a:latin typeface="Consolas"/>
              </a:rPr>
              <a:t>}</a:t>
            </a:r>
          </a:p>
        </p:txBody>
      </p:sp>
      <p:sp>
        <p:nvSpPr>
          <p:cNvPr id="6" name="TextBox 5"/>
          <p:cNvSpPr txBox="1"/>
          <p:nvPr/>
        </p:nvSpPr>
        <p:spPr>
          <a:xfrm>
            <a:off x="8293517" y="4228646"/>
            <a:ext cx="1360047" cy="414353"/>
          </a:xfrm>
          <a:prstGeom prst="rect">
            <a:avLst/>
          </a:prstGeom>
          <a:noFill/>
        </p:spPr>
        <p:txBody>
          <a:bodyPr wrap="square" rtlCol="0">
            <a:spAutoFit/>
          </a:bodyPr>
          <a:lstStyle/>
          <a:p>
            <a:pPr algn="ctr"/>
            <a:r>
              <a:rPr lang="en-US" sz="2040" dirty="0">
                <a:solidFill>
                  <a:srgbClr val="000000"/>
                </a:solidFill>
              </a:rPr>
              <a:t>stack</a:t>
            </a:r>
          </a:p>
        </p:txBody>
      </p:sp>
      <p:sp>
        <p:nvSpPr>
          <p:cNvPr id="7" name="TextBox 6"/>
          <p:cNvSpPr txBox="1"/>
          <p:nvPr/>
        </p:nvSpPr>
        <p:spPr>
          <a:xfrm>
            <a:off x="8021508" y="4618506"/>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0.10</a:t>
            </a:r>
          </a:p>
        </p:txBody>
      </p:sp>
      <p:sp>
        <p:nvSpPr>
          <p:cNvPr id="8" name="TextBox 7"/>
          <p:cNvSpPr txBox="1"/>
          <p:nvPr/>
        </p:nvSpPr>
        <p:spPr>
          <a:xfrm>
            <a:off x="9964431" y="4618506"/>
            <a:ext cx="1489624" cy="414353"/>
          </a:xfrm>
          <a:prstGeom prst="rect">
            <a:avLst/>
          </a:prstGeom>
          <a:noFill/>
        </p:spPr>
        <p:txBody>
          <a:bodyPr wrap="square" rtlCol="0">
            <a:spAutoFit/>
          </a:bodyPr>
          <a:lstStyle/>
          <a:p>
            <a:r>
              <a:rPr lang="en-US" sz="2040" dirty="0">
                <a:solidFill>
                  <a:srgbClr val="000000"/>
                </a:solidFill>
                <a:latin typeface="Consolas" pitchFamily="49" charset="0"/>
                <a:cs typeface="Consolas" pitchFamily="49" charset="0"/>
              </a:rPr>
              <a:t>d2</a:t>
            </a:r>
          </a:p>
        </p:txBody>
      </p:sp>
      <p:sp>
        <p:nvSpPr>
          <p:cNvPr id="9" name="TextBox 8"/>
          <p:cNvSpPr txBox="1"/>
          <p:nvPr/>
        </p:nvSpPr>
        <p:spPr>
          <a:xfrm>
            <a:off x="8021508" y="5025306"/>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2.49</a:t>
            </a:r>
            <a:endParaRPr lang="en-US" sz="2040" dirty="0">
              <a:solidFill>
                <a:srgbClr val="000000"/>
              </a:solidFill>
            </a:endParaRPr>
          </a:p>
        </p:txBody>
      </p:sp>
      <p:sp>
        <p:nvSpPr>
          <p:cNvPr id="10" name="TextBox 9"/>
          <p:cNvSpPr txBox="1"/>
          <p:nvPr/>
        </p:nvSpPr>
        <p:spPr>
          <a:xfrm>
            <a:off x="9964431" y="5025306"/>
            <a:ext cx="1489624" cy="414353"/>
          </a:xfrm>
          <a:prstGeom prst="rect">
            <a:avLst/>
          </a:prstGeom>
          <a:noFill/>
        </p:spPr>
        <p:txBody>
          <a:bodyPr wrap="square" rtlCol="0">
            <a:spAutoFit/>
          </a:bodyPr>
          <a:lstStyle/>
          <a:p>
            <a:r>
              <a:rPr lang="en-US" sz="2040" dirty="0">
                <a:solidFill>
                  <a:srgbClr val="000000"/>
                </a:solidFill>
                <a:latin typeface="Consolas" pitchFamily="49" charset="0"/>
                <a:cs typeface="Consolas" pitchFamily="49" charset="0"/>
              </a:rPr>
              <a:t>mag</a:t>
            </a:r>
          </a:p>
        </p:txBody>
      </p:sp>
      <p:sp>
        <p:nvSpPr>
          <p:cNvPr id="11" name="TextBox 10"/>
          <p:cNvSpPr txBox="1"/>
          <p:nvPr/>
        </p:nvSpPr>
        <p:spPr>
          <a:xfrm>
            <a:off x="8021508" y="5413891"/>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0.05</a:t>
            </a:r>
            <a:endParaRPr lang="en-US" sz="2040" dirty="0">
              <a:solidFill>
                <a:srgbClr val="000000"/>
              </a:solidFill>
            </a:endParaRPr>
          </a:p>
        </p:txBody>
      </p:sp>
      <p:sp>
        <p:nvSpPr>
          <p:cNvPr id="12" name="TextBox 11"/>
          <p:cNvSpPr txBox="1"/>
          <p:nvPr/>
        </p:nvSpPr>
        <p:spPr>
          <a:xfrm>
            <a:off x="9964431" y="5413891"/>
            <a:ext cx="1489624"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delta_vx</a:t>
            </a:r>
            <a:endParaRPr lang="en-US" sz="2040" dirty="0">
              <a:solidFill>
                <a:srgbClr val="000000"/>
              </a:solidFill>
              <a:latin typeface="Consolas" pitchFamily="49" charset="0"/>
              <a:cs typeface="Consolas" pitchFamily="49" charset="0"/>
            </a:endParaRPr>
          </a:p>
        </p:txBody>
      </p:sp>
      <p:sp>
        <p:nvSpPr>
          <p:cNvPr id="13" name="TextBox 12"/>
          <p:cNvSpPr txBox="1"/>
          <p:nvPr/>
        </p:nvSpPr>
        <p:spPr>
          <a:xfrm>
            <a:off x="8021508" y="5802475"/>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0.25</a:t>
            </a:r>
            <a:endParaRPr lang="en-US" sz="2040" dirty="0">
              <a:solidFill>
                <a:srgbClr val="000000"/>
              </a:solidFill>
            </a:endParaRPr>
          </a:p>
        </p:txBody>
      </p:sp>
      <p:sp>
        <p:nvSpPr>
          <p:cNvPr id="14" name="TextBox 13"/>
          <p:cNvSpPr txBox="1"/>
          <p:nvPr/>
        </p:nvSpPr>
        <p:spPr>
          <a:xfrm>
            <a:off x="9964431" y="5802475"/>
            <a:ext cx="1489624"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delta_vy</a:t>
            </a:r>
            <a:endParaRPr lang="en-US" sz="2040" dirty="0">
              <a:solidFill>
                <a:srgbClr val="000000"/>
              </a:solidFill>
              <a:latin typeface="Consolas" pitchFamily="49" charset="0"/>
              <a:cs typeface="Consolas" pitchFamily="49" charset="0"/>
            </a:endParaRPr>
          </a:p>
        </p:txBody>
      </p:sp>
      <p:sp>
        <p:nvSpPr>
          <p:cNvPr id="15" name="TextBox 14"/>
          <p:cNvSpPr txBox="1"/>
          <p:nvPr/>
        </p:nvSpPr>
        <p:spPr>
          <a:xfrm>
            <a:off x="8280790" y="2049354"/>
            <a:ext cx="1360047" cy="414353"/>
          </a:xfrm>
          <a:prstGeom prst="rect">
            <a:avLst/>
          </a:prstGeom>
          <a:noFill/>
        </p:spPr>
        <p:txBody>
          <a:bodyPr wrap="square" rtlCol="0">
            <a:spAutoFit/>
          </a:bodyPr>
          <a:lstStyle/>
          <a:p>
            <a:pPr algn="ctr"/>
            <a:r>
              <a:rPr lang="en-US" sz="2040" dirty="0">
                <a:solidFill>
                  <a:srgbClr val="000000"/>
                </a:solidFill>
              </a:rPr>
              <a:t>registers</a:t>
            </a:r>
          </a:p>
        </p:txBody>
      </p:sp>
      <p:sp>
        <p:nvSpPr>
          <p:cNvPr id="16" name="TextBox 15"/>
          <p:cNvSpPr txBox="1"/>
          <p:nvPr/>
        </p:nvSpPr>
        <p:spPr>
          <a:xfrm>
            <a:off x="8008781" y="2440512"/>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2.70</a:t>
            </a:r>
          </a:p>
        </p:txBody>
      </p:sp>
      <p:sp>
        <p:nvSpPr>
          <p:cNvPr id="17" name="TextBox 16"/>
          <p:cNvSpPr txBox="1"/>
          <p:nvPr/>
        </p:nvSpPr>
        <p:spPr>
          <a:xfrm>
            <a:off x="9951706" y="2440512"/>
            <a:ext cx="1473567"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eax</a:t>
            </a:r>
            <a:r>
              <a:rPr lang="en-US" sz="2040" dirty="0">
                <a:solidFill>
                  <a:srgbClr val="000000"/>
                </a:solidFill>
                <a:latin typeface="Consolas" pitchFamily="49" charset="0"/>
                <a:cs typeface="Consolas" pitchFamily="49" charset="0"/>
              </a:rPr>
              <a:t>(dx)</a:t>
            </a:r>
          </a:p>
        </p:txBody>
      </p:sp>
      <p:sp>
        <p:nvSpPr>
          <p:cNvPr id="18" name="TextBox 17"/>
          <p:cNvSpPr txBox="1"/>
          <p:nvPr/>
        </p:nvSpPr>
        <p:spPr>
          <a:xfrm>
            <a:off x="8008781" y="2846014"/>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10.50</a:t>
            </a:r>
            <a:endParaRPr lang="en-US" sz="2040" dirty="0">
              <a:solidFill>
                <a:srgbClr val="000000"/>
              </a:solidFill>
            </a:endParaRPr>
          </a:p>
        </p:txBody>
      </p:sp>
      <p:sp>
        <p:nvSpPr>
          <p:cNvPr id="20" name="TextBox 19"/>
          <p:cNvSpPr txBox="1"/>
          <p:nvPr/>
        </p:nvSpPr>
        <p:spPr>
          <a:xfrm>
            <a:off x="8008781" y="3234598"/>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1.00</a:t>
            </a:r>
            <a:endParaRPr lang="en-US" sz="2040" dirty="0">
              <a:solidFill>
                <a:srgbClr val="000000"/>
              </a:solidFill>
            </a:endParaRPr>
          </a:p>
        </p:txBody>
      </p:sp>
      <p:sp>
        <p:nvSpPr>
          <p:cNvPr id="22" name="TextBox 21"/>
          <p:cNvSpPr txBox="1"/>
          <p:nvPr/>
        </p:nvSpPr>
        <p:spPr>
          <a:xfrm>
            <a:off x="8008781" y="3623184"/>
            <a:ext cx="1942924" cy="41435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040" dirty="0">
                <a:solidFill>
                  <a:srgbClr val="000000"/>
                </a:solidFill>
                <a:latin typeface="Consolas" pitchFamily="49" charset="0"/>
                <a:cs typeface="Consolas" pitchFamily="49" charset="0"/>
              </a:rPr>
              <a:t>0.55</a:t>
            </a:r>
            <a:endParaRPr lang="en-US" sz="2040" dirty="0">
              <a:solidFill>
                <a:srgbClr val="000000"/>
              </a:solidFill>
            </a:endParaRPr>
          </a:p>
        </p:txBody>
      </p:sp>
      <p:sp>
        <p:nvSpPr>
          <p:cNvPr id="24" name="TextBox 23"/>
          <p:cNvSpPr txBox="1"/>
          <p:nvPr/>
        </p:nvSpPr>
        <p:spPr>
          <a:xfrm>
            <a:off x="9951706" y="2854846"/>
            <a:ext cx="1473567"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ebx</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dy</a:t>
            </a:r>
            <a:r>
              <a:rPr lang="en-US" sz="2040" dirty="0">
                <a:solidFill>
                  <a:srgbClr val="000000"/>
                </a:solidFill>
                <a:latin typeface="Consolas" pitchFamily="49" charset="0"/>
                <a:cs typeface="Consolas" pitchFamily="49" charset="0"/>
              </a:rPr>
              <a:t>)</a:t>
            </a:r>
          </a:p>
        </p:txBody>
      </p:sp>
      <p:sp>
        <p:nvSpPr>
          <p:cNvPr id="25" name="TextBox 24"/>
          <p:cNvSpPr txBox="1"/>
          <p:nvPr/>
        </p:nvSpPr>
        <p:spPr>
          <a:xfrm>
            <a:off x="9951706" y="3243431"/>
            <a:ext cx="1473567"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ecx</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dvx</a:t>
            </a:r>
            <a:r>
              <a:rPr lang="en-US" sz="2040" dirty="0">
                <a:solidFill>
                  <a:srgbClr val="000000"/>
                </a:solidFill>
                <a:latin typeface="Consolas" pitchFamily="49" charset="0"/>
                <a:cs typeface="Consolas" pitchFamily="49" charset="0"/>
              </a:rPr>
              <a:t>)</a:t>
            </a:r>
          </a:p>
        </p:txBody>
      </p:sp>
      <p:sp>
        <p:nvSpPr>
          <p:cNvPr id="26" name="TextBox 25"/>
          <p:cNvSpPr txBox="1"/>
          <p:nvPr/>
        </p:nvSpPr>
        <p:spPr>
          <a:xfrm>
            <a:off x="9951706" y="3623183"/>
            <a:ext cx="1473567" cy="414353"/>
          </a:xfrm>
          <a:prstGeom prst="rect">
            <a:avLst/>
          </a:prstGeom>
          <a:noFill/>
        </p:spPr>
        <p:txBody>
          <a:bodyPr wrap="square" rtlCol="0">
            <a:spAutoFit/>
          </a:bodyPr>
          <a:lstStyle/>
          <a:p>
            <a:r>
              <a:rPr lang="en-US" sz="2040" dirty="0" err="1">
                <a:solidFill>
                  <a:srgbClr val="000000"/>
                </a:solidFill>
                <a:latin typeface="Consolas" pitchFamily="49" charset="0"/>
                <a:cs typeface="Consolas" pitchFamily="49" charset="0"/>
              </a:rPr>
              <a:t>edx</a:t>
            </a:r>
            <a:r>
              <a:rPr lang="en-US" sz="2040" dirty="0">
                <a:solidFill>
                  <a:srgbClr val="000000"/>
                </a:solidFill>
                <a:latin typeface="Consolas" pitchFamily="49" charset="0"/>
                <a:cs typeface="Consolas" pitchFamily="49" charset="0"/>
              </a:rPr>
              <a:t>(</a:t>
            </a:r>
            <a:r>
              <a:rPr lang="en-US" sz="2040" dirty="0" err="1">
                <a:solidFill>
                  <a:srgbClr val="000000"/>
                </a:solidFill>
                <a:latin typeface="Consolas" pitchFamily="49" charset="0"/>
                <a:cs typeface="Consolas" pitchFamily="49" charset="0"/>
              </a:rPr>
              <a:t>dvy</a:t>
            </a:r>
            <a:r>
              <a:rPr lang="en-US" sz="2040" dirty="0">
                <a:solidFill>
                  <a:srgbClr val="000000"/>
                </a:solidFill>
                <a:latin typeface="Consolas" pitchFamily="49" charset="0"/>
                <a:cs typeface="Consolas" pitchFamily="49" charset="0"/>
              </a:rPr>
              <a:t>)</a:t>
            </a:r>
          </a:p>
        </p:txBody>
      </p:sp>
    </p:spTree>
    <p:extLst>
      <p:ext uri="{BB962C8B-B14F-4D97-AF65-F5344CB8AC3E}">
        <p14:creationId xmlns:p14="http://schemas.microsoft.com/office/powerpoint/2010/main" val="79359349"/>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1"/>
            <a:ext cx="11370961" cy="762786"/>
          </a:xfrm>
        </p:spPr>
        <p:txBody>
          <a:bodyPr/>
          <a:lstStyle/>
          <a:p>
            <a:r>
              <a:rPr lang="en-US" u="sng" dirty="0"/>
              <a:t>Do</a:t>
            </a:r>
            <a:r>
              <a:rPr lang="en-US" dirty="0"/>
              <a:t> u</a:t>
            </a:r>
            <a:r>
              <a:rPr lang="en-US" dirty="0" smtClean="0"/>
              <a:t>se </a:t>
            </a:r>
            <a:r>
              <a:rPr lang="en-US" dirty="0"/>
              <a:t>a</a:t>
            </a:r>
            <a:r>
              <a:rPr lang="en-US" dirty="0" smtClean="0"/>
              <a:t>rguments </a:t>
            </a:r>
            <a:r>
              <a:rPr lang="en-US" dirty="0"/>
              <a:t>of </a:t>
            </a:r>
            <a:r>
              <a:rPr lang="en-US" dirty="0" smtClean="0"/>
              <a:t>consistent </a:t>
            </a:r>
            <a:r>
              <a:rPr lang="en-US" dirty="0"/>
              <a:t>t</a:t>
            </a:r>
            <a:r>
              <a:rPr lang="en-US" dirty="0" smtClean="0"/>
              <a:t>ypes</a:t>
            </a:r>
            <a:endParaRPr lang="en-US" dirty="0"/>
          </a:p>
        </p:txBody>
      </p:sp>
      <p:sp>
        <p:nvSpPr>
          <p:cNvPr id="5" name="Rectangle 4"/>
          <p:cNvSpPr/>
          <p:nvPr/>
        </p:nvSpPr>
        <p:spPr>
          <a:xfrm>
            <a:off x="234032" y="1411594"/>
            <a:ext cx="6916808" cy="521707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40" dirty="0" smtClean="0">
                <a:solidFill>
                  <a:srgbClr val="0000FF"/>
                </a:solidFill>
                <a:latin typeface="Consolas"/>
              </a:rPr>
              <a:t>function </a:t>
            </a:r>
            <a:r>
              <a:rPr lang="en-US" sz="2040" dirty="0">
                <a:solidFill>
                  <a:prstClr val="black"/>
                </a:solidFill>
                <a:latin typeface="Consolas"/>
              </a:rPr>
              <a:t>(b1, b2) {</a:t>
            </a:r>
          </a:p>
          <a:p>
            <a:r>
              <a:rPr lang="en-US" sz="2040" dirty="0">
                <a:solidFill>
                  <a:prstClr val="black"/>
                </a:solidFill>
                <a:latin typeface="Consolas"/>
              </a:rPr>
              <a:t>  (...)</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dx = b1.x - b2.x;</a:t>
            </a:r>
          </a:p>
          <a:p>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dy</a:t>
            </a:r>
            <a:r>
              <a:rPr lang="en-US" sz="2040" dirty="0">
                <a:solidFill>
                  <a:prstClr val="black"/>
                </a:solidFill>
                <a:latin typeface="Consolas"/>
              </a:rPr>
              <a:t> = b1.y - b2.y;</a:t>
            </a:r>
          </a:p>
          <a:p>
            <a:r>
              <a:rPr lang="en-US" sz="2040" dirty="0">
                <a:solidFill>
                  <a:prstClr val="black"/>
                </a:solidFill>
                <a:latin typeface="Consolas"/>
              </a:rPr>
              <a:t>  ...</a:t>
            </a:r>
          </a:p>
          <a:p>
            <a:r>
              <a:rPr lang="en-US" sz="2040" dirty="0">
                <a:solidFill>
                  <a:srgbClr val="0000FF"/>
                </a:solidFill>
                <a:latin typeface="Consolas"/>
              </a:rPr>
              <a:t>  var</a:t>
            </a:r>
            <a:r>
              <a:rPr lang="en-US" sz="2040" dirty="0">
                <a:solidFill>
                  <a:prstClr val="black"/>
                </a:solidFill>
                <a:latin typeface="Consolas"/>
              </a:rPr>
              <a:t> d2 = dx * dx + </a:t>
            </a:r>
            <a:r>
              <a:rPr lang="en-US" sz="2040" dirty="0" err="1">
                <a:solidFill>
                  <a:prstClr val="black"/>
                </a:solidFill>
                <a:latin typeface="Consolas"/>
              </a:rPr>
              <a:t>dy</a:t>
            </a:r>
            <a:r>
              <a:rPr lang="en-US" sz="2040" dirty="0">
                <a:solidFill>
                  <a:prstClr val="black"/>
                </a:solidFill>
                <a:latin typeface="Consolas"/>
              </a:rPr>
              <a:t> * </a:t>
            </a:r>
            <a:r>
              <a:rPr lang="en-US" sz="2040" dirty="0" err="1">
                <a:solidFill>
                  <a:prstClr val="black"/>
                </a:solidFill>
                <a:latin typeface="Consolas"/>
              </a:rPr>
              <a:t>dy</a:t>
            </a:r>
            <a:r>
              <a:rPr lang="en-US" sz="2040" dirty="0">
                <a:solidFill>
                  <a:prstClr val="black"/>
                </a:solidFill>
                <a:latin typeface="Consolas"/>
              </a:rPr>
              <a:t>;</a:t>
            </a:r>
            <a:br>
              <a:rPr lang="en-US" sz="2040" dirty="0">
                <a:solidFill>
                  <a:prstClr val="black"/>
                </a:solidFill>
                <a:latin typeface="Consolas"/>
              </a:rPr>
            </a:br>
            <a:r>
              <a:rPr lang="en-US" sz="2040" dirty="0">
                <a:solidFill>
                  <a:prstClr val="black"/>
                </a:solidFill>
                <a:latin typeface="Consolas"/>
              </a:rPr>
              <a:t>  ...</a:t>
            </a:r>
          </a:p>
          <a:p>
            <a:r>
              <a:rPr lang="en-US" sz="2040" dirty="0">
                <a:solidFill>
                  <a:prstClr val="black"/>
                </a:solidFill>
                <a:latin typeface="Consolas"/>
              </a:rPr>
              <a:t>}</a:t>
            </a:r>
          </a:p>
          <a:p>
            <a:endParaRPr lang="en-US" sz="2040" dirty="0">
              <a:solidFill>
                <a:prstClr val="black"/>
              </a:solidFill>
              <a:latin typeface="Consolas"/>
            </a:endParaRPr>
          </a:p>
          <a:p>
            <a:r>
              <a:rPr lang="en-US" sz="2040" dirty="0" err="1">
                <a:solidFill>
                  <a:prstClr val="black"/>
                </a:solidFill>
                <a:latin typeface="Consolas"/>
              </a:rPr>
              <a:t>Bubble.prototype.collide</a:t>
            </a:r>
            <a:r>
              <a:rPr lang="en-US" sz="2040" dirty="0">
                <a:solidFill>
                  <a:prstClr val="black"/>
                </a:solidFill>
                <a:latin typeface="Consolas"/>
              </a:rPr>
              <a:t>(b1, b2);</a:t>
            </a:r>
          </a:p>
          <a:p>
            <a:endParaRPr lang="en-US" sz="2040" dirty="0">
              <a:solidFill>
                <a:prstClr val="black"/>
              </a:solidFill>
              <a:latin typeface="Consolas"/>
            </a:endParaRP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nOfBubbles; i++) {</a:t>
            </a:r>
          </a:p>
          <a:p>
            <a:r>
              <a:rPr lang="en-US" sz="2040" dirty="0">
                <a:solidFill>
                  <a:prstClr val="black"/>
                </a:solidFill>
                <a:latin typeface="Consolas"/>
              </a:rPr>
              <a:t>  </a:t>
            </a:r>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j = </a:t>
            </a:r>
            <a:r>
              <a:rPr lang="en-US" sz="2040" dirty="0" err="1">
                <a:solidFill>
                  <a:prstClr val="black"/>
                </a:solidFill>
                <a:latin typeface="Consolas"/>
              </a:rPr>
              <a:t>i</a:t>
            </a:r>
            <a:r>
              <a:rPr lang="en-US" sz="2040" dirty="0">
                <a:solidFill>
                  <a:prstClr val="black"/>
                </a:solidFill>
                <a:latin typeface="Consolas"/>
              </a:rPr>
              <a:t> + 1; j &lt; </a:t>
            </a:r>
            <a:r>
              <a:rPr lang="nn-NO" sz="2040" dirty="0">
                <a:solidFill>
                  <a:prstClr val="black"/>
                </a:solidFill>
                <a:latin typeface="Consolas"/>
              </a:rPr>
              <a:t>nOfBubbles</a:t>
            </a:r>
            <a:r>
              <a:rPr lang="en-US" sz="2040" dirty="0">
                <a:solidFill>
                  <a:prstClr val="black"/>
                </a:solidFill>
                <a:latin typeface="Consolas"/>
              </a:rPr>
              <a:t>; j++) {</a:t>
            </a:r>
          </a:p>
          <a:p>
            <a:r>
              <a:rPr lang="en-US" sz="2040" dirty="0">
                <a:solidFill>
                  <a:prstClr val="black"/>
                </a:solidFill>
                <a:latin typeface="Consolas"/>
              </a:rPr>
              <a:t>    </a:t>
            </a:r>
            <a:r>
              <a:rPr lang="en-US" sz="2040" dirty="0" err="1">
                <a:solidFill>
                  <a:prstClr val="black"/>
                </a:solidFill>
                <a:latin typeface="Consolas"/>
              </a:rPr>
              <a:t>Bubble.prototype.collide</a:t>
            </a:r>
            <a:r>
              <a:rPr lang="en-US" sz="2040" dirty="0">
                <a:solidFill>
                  <a:prstClr val="black"/>
                </a:solidFill>
                <a:latin typeface="Consolas"/>
              </a:rPr>
              <a:t>(</a:t>
            </a:r>
            <a:r>
              <a:rPr lang="en-US" sz="2040" dirty="0" err="1">
                <a:solidFill>
                  <a:prstClr val="black"/>
                </a:solidFill>
                <a:latin typeface="Consolas"/>
              </a:rPr>
              <a:t>bs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 </a:t>
            </a:r>
            <a:r>
              <a:rPr lang="en-US" sz="2040" dirty="0" err="1">
                <a:solidFill>
                  <a:prstClr val="black"/>
                </a:solidFill>
                <a:latin typeface="Consolas"/>
              </a:rPr>
              <a:t>bs</a:t>
            </a:r>
            <a:r>
              <a:rPr lang="en-US" sz="2040" dirty="0">
                <a:solidFill>
                  <a:prstClr val="black"/>
                </a:solidFill>
                <a:latin typeface="Consolas"/>
              </a:rPr>
              <a:t>[j]);</a:t>
            </a:r>
          </a:p>
          <a:p>
            <a:r>
              <a:rPr lang="en-US" sz="2040" dirty="0">
                <a:solidFill>
                  <a:prstClr val="black"/>
                </a:solidFill>
                <a:latin typeface="Consolas"/>
              </a:rPr>
              <a:t>  }</a:t>
            </a:r>
          </a:p>
          <a:p>
            <a:r>
              <a:rPr lang="en-US" sz="2040" dirty="0">
                <a:solidFill>
                  <a:prstClr val="black"/>
                </a:solidFill>
                <a:latin typeface="Consolas"/>
              </a:rPr>
              <a:t>}</a:t>
            </a:r>
          </a:p>
        </p:txBody>
      </p:sp>
      <p:sp>
        <p:nvSpPr>
          <p:cNvPr id="42" name="Rectangle 41"/>
          <p:cNvSpPr/>
          <p:nvPr/>
        </p:nvSpPr>
        <p:spPr>
          <a:xfrm>
            <a:off x="544900" y="2953243"/>
            <a:ext cx="4118998" cy="388585"/>
          </a:xfrm>
          <a:prstGeom prst="rect">
            <a:avLst/>
          </a:prstGeom>
          <a:noFill/>
          <a:ln>
            <a:solidFill>
              <a:schemeClr val="bg2"/>
            </a:solidFill>
          </a:ln>
        </p:spPr>
        <p:style>
          <a:lnRef idx="2">
            <a:schemeClr val="accent1"/>
          </a:lnRef>
          <a:fillRef idx="1">
            <a:schemeClr val="lt1"/>
          </a:fillRef>
          <a:effectRef idx="0">
            <a:schemeClr val="accent1"/>
          </a:effectRef>
          <a:fontRef idx="minor">
            <a:schemeClr val="dk1"/>
          </a:fontRef>
        </p:style>
        <p:txBody>
          <a:bodyPr wrap="none">
            <a:noAutofit/>
          </a:bodyPr>
          <a:lstStyle/>
          <a:p>
            <a:endParaRPr lang="en-US" sz="2040" dirty="0">
              <a:solidFill>
                <a:prstClr val="black"/>
              </a:solidFill>
              <a:latin typeface="Consolas" pitchFamily="49" charset="0"/>
              <a:cs typeface="Consolas" pitchFamily="49" charset="0"/>
            </a:endParaRPr>
          </a:p>
        </p:txBody>
      </p:sp>
      <p:sp>
        <p:nvSpPr>
          <p:cNvPr id="4" name="Rectangle 3"/>
          <p:cNvSpPr/>
          <p:nvPr/>
        </p:nvSpPr>
        <p:spPr>
          <a:xfrm>
            <a:off x="3055203" y="4787454"/>
            <a:ext cx="1748631" cy="388585"/>
          </a:xfrm>
          <a:prstGeom prst="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48" name="Rectangle 47"/>
          <p:cNvSpPr/>
          <p:nvPr/>
        </p:nvSpPr>
        <p:spPr>
          <a:xfrm>
            <a:off x="3945017" y="5175631"/>
            <a:ext cx="1748631" cy="388585"/>
          </a:xfrm>
          <a:prstGeom prst="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3" name="Rectangular Callout 2"/>
          <p:cNvSpPr/>
          <p:nvPr/>
        </p:nvSpPr>
        <p:spPr>
          <a:xfrm>
            <a:off x="6995406" y="4663017"/>
            <a:ext cx="4972265" cy="1771405"/>
          </a:xfrm>
          <a:prstGeom prst="wedgeRectCallout">
            <a:avLst>
              <a:gd name="adj1" fmla="val -99140"/>
              <a:gd name="adj2" fmla="val -123119"/>
            </a:avLst>
          </a:prstGeom>
          <a:ln/>
        </p:spPr>
        <p:style>
          <a:lnRef idx="2">
            <a:schemeClr val="accent2"/>
          </a:lnRef>
          <a:fillRef idx="1">
            <a:schemeClr val="lt1"/>
          </a:fillRef>
          <a:effectRef idx="0">
            <a:schemeClr val="accent2"/>
          </a:effectRef>
          <a:fontRef idx="minor">
            <a:schemeClr val="dk1"/>
          </a:fontRef>
        </p:style>
        <p:txBody>
          <a:bodyPr rtlCol="0" anchor="ctr"/>
          <a:lstStyle/>
          <a:p>
            <a:r>
              <a:rPr lang="en-US" sz="2040" dirty="0">
                <a:solidFill>
                  <a:prstClr val="black"/>
                </a:solidFill>
                <a:latin typeface="Consolas" pitchFamily="49" charset="0"/>
                <a:cs typeface="Consolas" pitchFamily="49" charset="0"/>
              </a:rPr>
              <a:t>MOV  </a:t>
            </a:r>
            <a:r>
              <a:rPr lang="en-US" sz="2040" dirty="0" err="1">
                <a:solidFill>
                  <a:prstClr val="black"/>
                </a:solidFill>
                <a:latin typeface="Consolas" pitchFamily="49" charset="0"/>
                <a:cs typeface="Consolas" pitchFamily="49" charset="0"/>
              </a:rPr>
              <a:t>eax</a:t>
            </a:r>
            <a:r>
              <a:rPr lang="en-US" sz="2040" dirty="0">
                <a:solidFill>
                  <a:prstClr val="black"/>
                </a:solidFill>
                <a:latin typeface="Consolas" pitchFamily="49" charset="0"/>
                <a:cs typeface="Consolas" pitchFamily="49" charset="0"/>
              </a:rPr>
              <a:t>, dx</a:t>
            </a:r>
          </a:p>
          <a:p>
            <a:r>
              <a:rPr lang="en-US" sz="2040" dirty="0">
                <a:solidFill>
                  <a:prstClr val="black"/>
                </a:solidFill>
                <a:latin typeface="Consolas" pitchFamily="49" charset="0"/>
                <a:cs typeface="Consolas" pitchFamily="49" charset="0"/>
              </a:rPr>
              <a:t>MOV  </a:t>
            </a:r>
            <a:r>
              <a:rPr lang="en-US" sz="2040" dirty="0" err="1">
                <a:solidFill>
                  <a:prstClr val="black"/>
                </a:solidFill>
                <a:latin typeface="Consolas" pitchFamily="49" charset="0"/>
                <a:cs typeface="Consolas" pitchFamily="49" charset="0"/>
              </a:rPr>
              <a:t>ebx</a:t>
            </a:r>
            <a:r>
              <a:rPr lang="en-US" sz="2040" dirty="0">
                <a:solidFill>
                  <a:prstClr val="black"/>
                </a:solidFill>
                <a:latin typeface="Consolas" pitchFamily="49" charset="0"/>
                <a:cs typeface="Consolas" pitchFamily="49" charset="0"/>
              </a:rPr>
              <a:t>, </a:t>
            </a:r>
            <a:r>
              <a:rPr lang="en-US" sz="2040" dirty="0" err="1">
                <a:solidFill>
                  <a:prstClr val="black"/>
                </a:solidFill>
                <a:latin typeface="Consolas" pitchFamily="49" charset="0"/>
                <a:cs typeface="Consolas" pitchFamily="49" charset="0"/>
              </a:rPr>
              <a:t>dy</a:t>
            </a:r>
            <a:endParaRPr lang="en-US" sz="2040" dirty="0">
              <a:solidFill>
                <a:prstClr val="black"/>
              </a:solidFill>
              <a:latin typeface="Consolas" pitchFamily="49" charset="0"/>
              <a:cs typeface="Consolas" pitchFamily="49" charset="0"/>
            </a:endParaRPr>
          </a:p>
          <a:p>
            <a:r>
              <a:rPr lang="en-US" sz="2040" dirty="0">
                <a:solidFill>
                  <a:prstClr val="black"/>
                </a:solidFill>
                <a:latin typeface="Consolas" pitchFamily="49" charset="0"/>
                <a:cs typeface="Consolas" pitchFamily="49" charset="0"/>
              </a:rPr>
              <a:t>MUL  </a:t>
            </a:r>
            <a:r>
              <a:rPr lang="en-US" sz="2040" dirty="0" err="1">
                <a:solidFill>
                  <a:prstClr val="black"/>
                </a:solidFill>
                <a:latin typeface="Consolas" pitchFamily="49" charset="0"/>
                <a:cs typeface="Consolas" pitchFamily="49" charset="0"/>
              </a:rPr>
              <a:t>eax</a:t>
            </a:r>
            <a:r>
              <a:rPr lang="en-US" sz="2040" dirty="0">
                <a:solidFill>
                  <a:prstClr val="black"/>
                </a:solidFill>
                <a:latin typeface="Consolas" pitchFamily="49" charset="0"/>
                <a:cs typeface="Consolas" pitchFamily="49" charset="0"/>
              </a:rPr>
              <a:t>, </a:t>
            </a:r>
            <a:r>
              <a:rPr lang="en-US" sz="2040" dirty="0" err="1">
                <a:solidFill>
                  <a:prstClr val="black"/>
                </a:solidFill>
                <a:latin typeface="Consolas" pitchFamily="49" charset="0"/>
                <a:cs typeface="Consolas" pitchFamily="49" charset="0"/>
              </a:rPr>
              <a:t>eax</a:t>
            </a:r>
            <a:endParaRPr lang="en-US" sz="2040" dirty="0">
              <a:solidFill>
                <a:prstClr val="black"/>
              </a:solidFill>
              <a:latin typeface="Consolas" pitchFamily="49" charset="0"/>
              <a:cs typeface="Consolas" pitchFamily="49" charset="0"/>
            </a:endParaRPr>
          </a:p>
          <a:p>
            <a:r>
              <a:rPr lang="en-US" sz="2040" dirty="0">
                <a:solidFill>
                  <a:prstClr val="black"/>
                </a:solidFill>
                <a:latin typeface="Consolas" pitchFamily="49" charset="0"/>
                <a:cs typeface="Consolas" pitchFamily="49" charset="0"/>
              </a:rPr>
              <a:t>MUL  </a:t>
            </a:r>
            <a:r>
              <a:rPr lang="en-US" sz="2040" dirty="0" err="1">
                <a:solidFill>
                  <a:prstClr val="black"/>
                </a:solidFill>
                <a:latin typeface="Consolas" pitchFamily="49" charset="0"/>
                <a:cs typeface="Consolas" pitchFamily="49" charset="0"/>
              </a:rPr>
              <a:t>ebx</a:t>
            </a:r>
            <a:r>
              <a:rPr lang="en-US" sz="2040" dirty="0">
                <a:solidFill>
                  <a:prstClr val="black"/>
                </a:solidFill>
                <a:latin typeface="Consolas" pitchFamily="49" charset="0"/>
                <a:cs typeface="Consolas" pitchFamily="49" charset="0"/>
              </a:rPr>
              <a:t>, </a:t>
            </a:r>
            <a:r>
              <a:rPr lang="en-US" sz="2040" dirty="0" err="1">
                <a:solidFill>
                  <a:prstClr val="black"/>
                </a:solidFill>
                <a:latin typeface="Consolas" pitchFamily="49" charset="0"/>
                <a:cs typeface="Consolas" pitchFamily="49" charset="0"/>
              </a:rPr>
              <a:t>ebx</a:t>
            </a:r>
            <a:endParaRPr lang="en-US" sz="2040" dirty="0">
              <a:solidFill>
                <a:prstClr val="black"/>
              </a:solidFill>
              <a:latin typeface="Consolas" pitchFamily="49" charset="0"/>
              <a:cs typeface="Consolas" pitchFamily="49" charset="0"/>
            </a:endParaRPr>
          </a:p>
          <a:p>
            <a:r>
              <a:rPr lang="en-US" sz="2040" dirty="0">
                <a:solidFill>
                  <a:prstClr val="black"/>
                </a:solidFill>
                <a:latin typeface="Consolas" pitchFamily="49" charset="0"/>
                <a:cs typeface="Consolas" pitchFamily="49" charset="0"/>
              </a:rPr>
              <a:t>ADD  </a:t>
            </a:r>
            <a:r>
              <a:rPr lang="en-US" sz="2040" dirty="0" err="1">
                <a:solidFill>
                  <a:prstClr val="black"/>
                </a:solidFill>
                <a:latin typeface="Consolas" pitchFamily="49" charset="0"/>
                <a:cs typeface="Consolas" pitchFamily="49" charset="0"/>
              </a:rPr>
              <a:t>eax</a:t>
            </a:r>
            <a:r>
              <a:rPr lang="en-US" sz="2040" dirty="0">
                <a:solidFill>
                  <a:prstClr val="black"/>
                </a:solidFill>
                <a:latin typeface="Consolas" pitchFamily="49" charset="0"/>
                <a:cs typeface="Consolas" pitchFamily="49" charset="0"/>
              </a:rPr>
              <a:t>, </a:t>
            </a:r>
            <a:r>
              <a:rPr lang="en-US" sz="2040" dirty="0" err="1">
                <a:solidFill>
                  <a:prstClr val="black"/>
                </a:solidFill>
                <a:latin typeface="Consolas" pitchFamily="49" charset="0"/>
                <a:cs typeface="Consolas" pitchFamily="49" charset="0"/>
              </a:rPr>
              <a:t>ebx</a:t>
            </a:r>
            <a:r>
              <a:rPr lang="en-US" sz="2040" dirty="0">
                <a:solidFill>
                  <a:prstClr val="black"/>
                </a:solidFill>
                <a:latin typeface="Consolas" pitchFamily="49" charset="0"/>
                <a:cs typeface="Consolas" pitchFamily="49" charset="0"/>
              </a:rPr>
              <a:t>  </a:t>
            </a:r>
            <a:r>
              <a:rPr lang="en-US" sz="2040" dirty="0">
                <a:solidFill>
                  <a:srgbClr val="006400"/>
                </a:solidFill>
                <a:latin typeface="Consolas"/>
              </a:rPr>
              <a:t>// d2 in </a:t>
            </a:r>
            <a:r>
              <a:rPr lang="en-US" sz="2040" dirty="0" err="1">
                <a:solidFill>
                  <a:srgbClr val="006400"/>
                </a:solidFill>
                <a:latin typeface="Consolas"/>
              </a:rPr>
              <a:t>eax</a:t>
            </a:r>
            <a:r>
              <a:rPr lang="en-US" sz="2040" dirty="0">
                <a:solidFill>
                  <a:srgbClr val="006400"/>
                </a:solidFill>
                <a:latin typeface="Consolas"/>
              </a:rPr>
              <a:t> now</a:t>
            </a:r>
            <a:endParaRPr lang="en-US" sz="2040" dirty="0">
              <a:solidFill>
                <a:prstClr val="black"/>
              </a:solidFill>
              <a:latin typeface="Consolas" pitchFamily="49" charset="0"/>
              <a:cs typeface="Consolas" pitchFamily="49" charset="0"/>
            </a:endParaRPr>
          </a:p>
        </p:txBody>
      </p:sp>
      <p:sp>
        <p:nvSpPr>
          <p:cNvPr id="47" name="Rectangular Callout 46"/>
          <p:cNvSpPr/>
          <p:nvPr/>
        </p:nvSpPr>
        <p:spPr>
          <a:xfrm>
            <a:off x="6451388" y="2067541"/>
            <a:ext cx="5569590" cy="1771405"/>
          </a:xfrm>
          <a:prstGeom prst="wedgeRectCallout">
            <a:avLst>
              <a:gd name="adj1" fmla="val -97797"/>
              <a:gd name="adj2" fmla="val -55859"/>
            </a:avLst>
          </a:prstGeom>
          <a:ln/>
        </p:spPr>
        <p:style>
          <a:lnRef idx="2">
            <a:schemeClr val="accent2"/>
          </a:lnRef>
          <a:fillRef idx="1">
            <a:schemeClr val="lt1"/>
          </a:fillRef>
          <a:effectRef idx="0">
            <a:schemeClr val="accent2"/>
          </a:effectRef>
          <a:fontRef idx="minor">
            <a:schemeClr val="dk1"/>
          </a:fontRef>
        </p:style>
        <p:txBody>
          <a:bodyPr rtlCol="0" anchor="ctr"/>
          <a:lstStyle/>
          <a:p>
            <a:r>
              <a:rPr lang="en-US" sz="2040" dirty="0">
                <a:solidFill>
                  <a:prstClr val="black"/>
                </a:solidFill>
                <a:latin typeface="Consolas" pitchFamily="49" charset="0"/>
                <a:cs typeface="Consolas" pitchFamily="49" charset="0"/>
              </a:rPr>
              <a:t>if (b1.type != Bubble) bail out;</a:t>
            </a:r>
          </a:p>
          <a:p>
            <a:r>
              <a:rPr lang="en-US" sz="2040" dirty="0">
                <a:solidFill>
                  <a:prstClr val="black"/>
                </a:solidFill>
                <a:latin typeface="Consolas" pitchFamily="49" charset="0"/>
                <a:cs typeface="Consolas" pitchFamily="49" charset="0"/>
              </a:rPr>
              <a:t>if (b1.x.type != “float”) bail out;</a:t>
            </a:r>
          </a:p>
          <a:p>
            <a:r>
              <a:rPr lang="en-US" sz="2040" dirty="0">
                <a:solidFill>
                  <a:prstClr val="black"/>
                </a:solidFill>
                <a:latin typeface="Consolas" pitchFamily="49" charset="0"/>
                <a:cs typeface="Consolas" pitchFamily="49" charset="0"/>
              </a:rPr>
              <a:t>if (b2.type != Bubble) bail out;</a:t>
            </a:r>
          </a:p>
          <a:p>
            <a:r>
              <a:rPr lang="en-US" sz="2040" dirty="0">
                <a:solidFill>
                  <a:prstClr val="black"/>
                </a:solidFill>
                <a:latin typeface="Consolas" pitchFamily="49" charset="0"/>
                <a:cs typeface="Consolas" pitchFamily="49" charset="0"/>
              </a:rPr>
              <a:t>if (b2.x.type != “float”) bail out;</a:t>
            </a:r>
          </a:p>
          <a:p>
            <a:r>
              <a:rPr lang="en-US" sz="2040" dirty="0">
                <a:solidFill>
                  <a:prstClr val="black"/>
                </a:solidFill>
                <a:latin typeface="Consolas" pitchFamily="49" charset="0"/>
                <a:cs typeface="Consolas" pitchFamily="49" charset="0"/>
              </a:rPr>
              <a:t>...</a:t>
            </a:r>
          </a:p>
        </p:txBody>
      </p:sp>
    </p:spTree>
    <p:extLst>
      <p:ext uri="{BB962C8B-B14F-4D97-AF65-F5344CB8AC3E}">
        <p14:creationId xmlns:p14="http://schemas.microsoft.com/office/powerpoint/2010/main" val="35885163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8" end="8"/>
                                            </p:txEl>
                                          </p:spTgt>
                                        </p:tgtEl>
                                        <p:attrNameLst>
                                          <p:attrName>style.visibility</p:attrName>
                                        </p:attrNameLst>
                                      </p:cBhvr>
                                      <p:to>
                                        <p:strVal val="visible"/>
                                      </p:to>
                                    </p:set>
                                    <p:animEffect transition="in" filter="fade">
                                      <p:cBhvr>
                                        <p:cTn id="12" dur="500"/>
                                        <p:tgtEl>
                                          <p:spTgt spid="5">
                                            <p:txEl>
                                              <p:pRg st="8" end="8"/>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10" end="10"/>
                                            </p:txEl>
                                          </p:spTgt>
                                        </p:tgtEl>
                                        <p:attrNameLst>
                                          <p:attrName>style.visibility</p:attrName>
                                        </p:attrNameLst>
                                      </p:cBhvr>
                                      <p:to>
                                        <p:strVal val="visible"/>
                                      </p:to>
                                    </p:set>
                                    <p:animEffect transition="in" filter="fade">
                                      <p:cBhvr>
                                        <p:cTn id="17" dur="500"/>
                                        <p:tgtEl>
                                          <p:spTgt spid="5">
                                            <p:txEl>
                                              <p:pRg st="10" end="1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5">
                                            <p:txEl>
                                              <p:pRg st="11" end="11"/>
                                            </p:txEl>
                                          </p:spTgt>
                                        </p:tgtEl>
                                        <p:attrNameLst>
                                          <p:attrName>style.visibility</p:attrName>
                                        </p:attrNameLst>
                                      </p:cBhvr>
                                      <p:to>
                                        <p:strVal val="visible"/>
                                      </p:to>
                                    </p:set>
                                    <p:animEffect transition="in" filter="fade">
                                      <p:cBhvr>
                                        <p:cTn id="20" dur="500"/>
                                        <p:tgtEl>
                                          <p:spTgt spid="5">
                                            <p:txEl>
                                              <p:pRg st="11" end="1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5">
                                            <p:txEl>
                                              <p:pRg st="12" end="12"/>
                                            </p:txEl>
                                          </p:spTgt>
                                        </p:tgtEl>
                                        <p:attrNameLst>
                                          <p:attrName>style.visibility</p:attrName>
                                        </p:attrNameLst>
                                      </p:cBhvr>
                                      <p:to>
                                        <p:strVal val="visible"/>
                                      </p:to>
                                    </p:set>
                                    <p:animEffect transition="in" filter="fade">
                                      <p:cBhvr>
                                        <p:cTn id="23" dur="500"/>
                                        <p:tgtEl>
                                          <p:spTgt spid="5">
                                            <p:txEl>
                                              <p:pRg st="12" end="1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13" end="13"/>
                                            </p:txEl>
                                          </p:spTgt>
                                        </p:tgtEl>
                                        <p:attrNameLst>
                                          <p:attrName>style.visibility</p:attrName>
                                        </p:attrNameLst>
                                      </p:cBhvr>
                                      <p:to>
                                        <p:strVal val="visible"/>
                                      </p:to>
                                    </p:set>
                                    <p:animEffect transition="in" filter="fade">
                                      <p:cBhvr>
                                        <p:cTn id="26" dur="500"/>
                                        <p:tgtEl>
                                          <p:spTgt spid="5">
                                            <p:txEl>
                                              <p:pRg st="13" end="13"/>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14" end="14"/>
                                            </p:txEl>
                                          </p:spTgt>
                                        </p:tgtEl>
                                        <p:attrNameLst>
                                          <p:attrName>style.visibility</p:attrName>
                                        </p:attrNameLst>
                                      </p:cBhvr>
                                      <p:to>
                                        <p:strVal val="visible"/>
                                      </p:to>
                                    </p:set>
                                    <p:animEffect transition="in" filter="fade">
                                      <p:cBhvr>
                                        <p:cTn id="29" dur="500"/>
                                        <p:tgtEl>
                                          <p:spTgt spid="5">
                                            <p:txEl>
                                              <p:pRg st="14" end="1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42"/>
                                        </p:tgtEl>
                                      </p:cBhvr>
                                    </p:animEffect>
                                    <p:set>
                                      <p:cBhvr>
                                        <p:cTn id="39" dur="1" fill="hold">
                                          <p:stCondLst>
                                            <p:cond delay="499"/>
                                          </p:stCondLst>
                                        </p:cTn>
                                        <p:tgtEl>
                                          <p:spTgt spid="42"/>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3"/>
                                        </p:tgtEl>
                                      </p:cBhvr>
                                    </p:animEffect>
                                    <p:set>
                                      <p:cBhvr>
                                        <p:cTn id="42" dur="1" fill="hold">
                                          <p:stCondLst>
                                            <p:cond delay="499"/>
                                          </p:stCondLst>
                                        </p:cTn>
                                        <p:tgtEl>
                                          <p:spTgt spid="3"/>
                                        </p:tgtEl>
                                        <p:attrNameLst>
                                          <p:attrName>style.visibility</p:attrName>
                                        </p:attrNameLst>
                                      </p:cBhvr>
                                      <p:to>
                                        <p:strVal val="hidden"/>
                                      </p:to>
                                    </p:se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5">
                                            <p:txEl>
                                              <p:pRg st="1" end="1"/>
                                            </p:txEl>
                                          </p:spTgt>
                                        </p:tgtEl>
                                        <p:attrNameLst>
                                          <p:attrName>style.visibility</p:attrName>
                                        </p:attrNameLst>
                                      </p:cBhvr>
                                      <p:to>
                                        <p:strVal val="visible"/>
                                      </p:to>
                                    </p:set>
                                    <p:animEffect transition="in" filter="fade">
                                      <p:cBhvr>
                                        <p:cTn id="46" dur="500"/>
                                        <p:tgtEl>
                                          <p:spTgt spid="5">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 grpId="0" animBg="1"/>
      <p:bldP spid="48" grpId="0" animBg="1"/>
      <p:bldP spid="3" grpId="0" animBg="1"/>
      <p:bldP spid="3" grpId="1"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JavaScript performance</a:t>
            </a:r>
            <a:endParaRPr lang="en-US" dirty="0"/>
          </a:p>
        </p:txBody>
      </p:sp>
      <p:sp>
        <p:nvSpPr>
          <p:cNvPr id="3" name="Rectangle 2"/>
          <p:cNvSpPr/>
          <p:nvPr/>
        </p:nvSpPr>
        <p:spPr bwMode="auto">
          <a:xfrm>
            <a:off x="1399786" y="1397997"/>
            <a:ext cx="10180920" cy="5051601"/>
          </a:xfrm>
          <a:prstGeom prst="rect">
            <a:avLst/>
          </a:prstGeom>
          <a:no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pic>
        <p:nvPicPr>
          <p:cNvPr id="4" name="Picture 2" descr="C:\Users\jedmiad\Work\Presentations\TechReady14\Slides\angry-birds-game-logo.jpg"/>
          <p:cNvPicPr>
            <a:picLocks noChangeAspect="1" noChangeArrowheads="1"/>
          </p:cNvPicPr>
          <p:nvPr/>
        </p:nvPicPr>
        <p:blipFill rotWithShape="1">
          <a:blip r:embed="rId3">
            <a:extLst>
              <a:ext uri="{28A0092B-C50C-407E-A947-70E740481C1C}">
                <a14:useLocalDpi xmlns:a14="http://schemas.microsoft.com/office/drawing/2010/main" val="0"/>
              </a:ext>
            </a:extLst>
          </a:blip>
          <a:srcRect l="20000" r="20000"/>
          <a:stretch/>
        </p:blipFill>
        <p:spPr bwMode="auto">
          <a:xfrm>
            <a:off x="9016048" y="1553430"/>
            <a:ext cx="2454714" cy="1765821"/>
          </a:xfrm>
          <a:prstGeom prst="roundRect">
            <a:avLst>
              <a:gd name="adj" fmla="val 6397"/>
            </a:avLst>
          </a:prstGeom>
          <a:noFill/>
          <a:ln w="19050">
            <a:solidFill>
              <a:schemeClr val="tx1"/>
            </a:solidFill>
          </a:ln>
          <a:effectLst>
            <a:reflection blurRad="114300" stA="40000" endPos="15000" dir="5400000" sy="-100000" algn="bl" rotWithShape="0"/>
          </a:effectLst>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V="1">
            <a:off x="1399786" y="1164846"/>
            <a:ext cx="0" cy="528475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399786" y="6449598"/>
            <a:ext cx="1041407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528999" y="6482132"/>
            <a:ext cx="5485988" cy="448228"/>
          </a:xfrm>
          <a:prstGeom prst="rect">
            <a:avLst/>
          </a:prstGeom>
          <a:noFill/>
        </p:spPr>
        <p:txBody>
          <a:bodyPr wrap="none" lIns="0" tIns="0" rIns="0" bIns="0" rtlCol="0">
            <a:spAutoFit/>
          </a:bodyPr>
          <a:lstStyle/>
          <a:p>
            <a:r>
              <a:rPr lang="en-US" sz="2856" dirty="0">
                <a:gradFill>
                  <a:gsLst>
                    <a:gs pos="0">
                      <a:srgbClr val="000000"/>
                    </a:gs>
                    <a:gs pos="86000">
                      <a:srgbClr val="000000"/>
                    </a:gs>
                  </a:gsLst>
                  <a:lin ang="5400000" scaled="0"/>
                </a:gradFill>
              </a:rPr>
              <a:t>JavaScript Execution Performance</a:t>
            </a:r>
          </a:p>
        </p:txBody>
      </p:sp>
      <p:sp>
        <p:nvSpPr>
          <p:cNvPr id="14" name="TextBox 13"/>
          <p:cNvSpPr txBox="1"/>
          <p:nvPr/>
        </p:nvSpPr>
        <p:spPr>
          <a:xfrm rot="16200000">
            <a:off x="-1002434" y="3358995"/>
            <a:ext cx="3662732" cy="896457"/>
          </a:xfrm>
          <a:prstGeom prst="rect">
            <a:avLst/>
          </a:prstGeom>
          <a:noFill/>
        </p:spPr>
        <p:txBody>
          <a:bodyPr wrap="none" lIns="0" tIns="0" rIns="0" bIns="0" rtlCol="0">
            <a:spAutoFit/>
          </a:bodyPr>
          <a:lstStyle/>
          <a:p>
            <a:r>
              <a:rPr lang="en-US" sz="2856" dirty="0">
                <a:gradFill>
                  <a:gsLst>
                    <a:gs pos="0">
                      <a:srgbClr val="000000"/>
                    </a:gs>
                    <a:gs pos="86000">
                      <a:srgbClr val="000000"/>
                    </a:gs>
                  </a:gsLst>
                  <a:lin ang="5400000" scaled="0"/>
                </a:gradFill>
              </a:rPr>
              <a:t>Performance of Other </a:t>
            </a:r>
          </a:p>
          <a:p>
            <a:pPr algn="ctr"/>
            <a:r>
              <a:rPr lang="en-US" sz="2856" dirty="0">
                <a:gradFill>
                  <a:gsLst>
                    <a:gs pos="0">
                      <a:srgbClr val="000000"/>
                    </a:gs>
                    <a:gs pos="86000">
                      <a:srgbClr val="000000"/>
                    </a:gs>
                  </a:gsLst>
                  <a:lin ang="5400000" scaled="0"/>
                </a:gradFill>
              </a:rPr>
              <a:t>Browser Subsystems</a:t>
            </a:r>
          </a:p>
        </p:txBody>
      </p:sp>
      <p:pic>
        <p:nvPicPr>
          <p:cNvPr id="15" name="Content Placeholder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0145" y="3026698"/>
            <a:ext cx="2454714" cy="1554829"/>
          </a:xfrm>
          <a:prstGeom prst="roundRect">
            <a:avLst>
              <a:gd name="adj" fmla="val 8594"/>
            </a:avLst>
          </a:prstGeom>
          <a:solidFill>
            <a:srgbClr val="FFFFFF">
              <a:shade val="85000"/>
            </a:srgbClr>
          </a:solidFill>
          <a:ln w="28575">
            <a:solidFill>
              <a:schemeClr val="tx1"/>
            </a:solidFill>
          </a:ln>
          <a:effectLst>
            <a:reflection blurRad="114300" stA="40000" endPos="15000" dir="5400000" sy="-100000" algn="bl" rotWithShape="0"/>
          </a:effectLst>
        </p:spPr>
      </p:pic>
      <p:pic>
        <p:nvPicPr>
          <p:cNvPr id="16" name="Picture 15"/>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9016047" y="4727126"/>
            <a:ext cx="2461728" cy="1296825"/>
          </a:xfrm>
          <a:prstGeom prst="roundRect">
            <a:avLst>
              <a:gd name="adj" fmla="val 8994"/>
            </a:avLst>
          </a:prstGeom>
          <a:noFill/>
          <a:ln w="28575">
            <a:solidFill>
              <a:schemeClr val="tx1"/>
            </a:solidFill>
          </a:ln>
          <a:effectLst>
            <a:reflection blurRad="114300" stA="40000" endPos="15000" dir="5400000" sy="-100000" algn="bl" rotWithShape="0"/>
          </a:effectLst>
          <a:extLst>
            <a:ext uri="{909E8E84-426E-40DD-AFC4-6F175D3DCCD1}">
              <a14:hiddenFill xmlns:a14="http://schemas.microsoft.com/office/drawing/2010/main">
                <a:solidFill>
                  <a:srgbClr val="FFFFFF"/>
                </a:solidFill>
              </a14:hiddenFill>
            </a:ext>
          </a:extLst>
        </p:spPr>
      </p:pic>
      <p:pic>
        <p:nvPicPr>
          <p:cNvPr id="17" name="Content Placeholder 10"/>
          <p:cNvPicPr>
            <a:picLocks noChangeAspect="1"/>
          </p:cNvPicPr>
          <p:nvPr/>
        </p:nvPicPr>
        <p:blipFill rotWithShape="1">
          <a:blip r:embed="rId6" cstate="print">
            <a:extLst>
              <a:ext uri="{28A0092B-C50C-407E-A947-70E740481C1C}">
                <a14:useLocalDpi xmlns:a14="http://schemas.microsoft.com/office/drawing/2010/main" val="0"/>
              </a:ext>
            </a:extLst>
          </a:blip>
          <a:srcRect l="2705" t="9221" r="4390" b="4545"/>
          <a:stretch/>
        </p:blipFill>
        <p:spPr>
          <a:xfrm>
            <a:off x="1710655" y="4578174"/>
            <a:ext cx="2454714" cy="1715990"/>
          </a:xfrm>
          <a:prstGeom prst="roundRect">
            <a:avLst>
              <a:gd name="adj" fmla="val 8594"/>
            </a:avLst>
          </a:prstGeom>
          <a:solidFill>
            <a:srgbClr val="FFFFFF">
              <a:shade val="85000"/>
            </a:srgbClr>
          </a:solidFill>
          <a:ln w="28575">
            <a:solidFill>
              <a:schemeClr val="tx1"/>
            </a:solidFill>
          </a:ln>
          <a:effectLst>
            <a:reflection blurRad="114300" stA="40000" endPos="15000" dir="5400000" sy="-100000" algn="bl" rotWithShape="0"/>
          </a:effectLst>
        </p:spPr>
      </p:pic>
    </p:spTree>
    <p:extLst>
      <p:ext uri="{BB962C8B-B14F-4D97-AF65-F5344CB8AC3E}">
        <p14:creationId xmlns:p14="http://schemas.microsoft.com/office/powerpoint/2010/main" val="3721809330"/>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use </a:t>
            </a:r>
            <a:r>
              <a:rPr lang="en-US" dirty="0"/>
              <a:t>f</a:t>
            </a:r>
            <a:r>
              <a:rPr lang="en-US" dirty="0" smtClean="0"/>
              <a:t>ast type-specialized </a:t>
            </a:r>
            <a:r>
              <a:rPr lang="en-US" dirty="0"/>
              <a:t>a</a:t>
            </a:r>
            <a:r>
              <a:rPr lang="en-US" dirty="0" smtClean="0"/>
              <a:t>rithmetic</a:t>
            </a:r>
            <a:endParaRPr lang="en-US" dirty="0"/>
          </a:p>
        </p:txBody>
      </p:sp>
      <p:sp>
        <p:nvSpPr>
          <p:cNvPr id="3" name="Content Placeholder 2"/>
          <p:cNvSpPr>
            <a:spLocks noGrp="1"/>
          </p:cNvSpPr>
          <p:nvPr>
            <p:ph idx="4294967295"/>
          </p:nvPr>
        </p:nvSpPr>
        <p:spPr>
          <a:xfrm>
            <a:off x="531948" y="1476620"/>
            <a:ext cx="11370961" cy="1556962"/>
          </a:xfrm>
          <a:prstGeom prst="rect">
            <a:avLst/>
          </a:prstGeom>
        </p:spPr>
        <p:txBody>
          <a:bodyPr/>
          <a:lstStyle/>
          <a:p>
            <a:r>
              <a:rPr lang="en-US" dirty="0" smtClean="0"/>
              <a:t>Be </a:t>
            </a:r>
            <a:r>
              <a:rPr lang="en-US" dirty="0"/>
              <a:t>aware of number </a:t>
            </a:r>
            <a:r>
              <a:rPr lang="en-US" dirty="0" smtClean="0"/>
              <a:t>boxing</a:t>
            </a:r>
          </a:p>
          <a:p>
            <a:endParaRPr lang="en-US" dirty="0"/>
          </a:p>
          <a:p>
            <a:r>
              <a:rPr lang="en-US" dirty="0" smtClean="0"/>
              <a:t>Avoid unnecessary floating point math </a:t>
            </a:r>
          </a:p>
          <a:p>
            <a:endParaRPr lang="en-US" dirty="0" smtClean="0"/>
          </a:p>
          <a:p>
            <a:r>
              <a:rPr lang="en-US" dirty="0" smtClean="0"/>
              <a:t>Enable type-specializing JIT compilers</a:t>
            </a:r>
            <a:endParaRPr lang="en-US" dirty="0"/>
          </a:p>
        </p:txBody>
      </p:sp>
    </p:spTree>
    <p:extLst>
      <p:ext uri="{BB962C8B-B14F-4D97-AF65-F5344CB8AC3E}">
        <p14:creationId xmlns:p14="http://schemas.microsoft.com/office/powerpoint/2010/main" val="278611003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JavaScript Arrays</a:t>
            </a:r>
            <a:endParaRPr lang="en-US" dirty="0"/>
          </a:p>
        </p:txBody>
      </p:sp>
    </p:spTree>
    <p:extLst>
      <p:ext uri="{BB962C8B-B14F-4D97-AF65-F5344CB8AC3E}">
        <p14:creationId xmlns:p14="http://schemas.microsoft.com/office/powerpoint/2010/main" val="678623749"/>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boxing in JavaScript arrays</a:t>
            </a:r>
            <a:endParaRPr lang="en-US" dirty="0"/>
          </a:p>
        </p:txBody>
      </p:sp>
      <p:pic>
        <p:nvPicPr>
          <p:cNvPr id="5" name="XPerf: JavaScript Array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2664" y="4031565"/>
            <a:ext cx="8480862" cy="2224648"/>
          </a:xfrm>
          <a:prstGeom prst="rect">
            <a:avLst/>
          </a:prstGeom>
          <a:noFill/>
          <a:ln w="2857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Down Arrow 8"/>
          <p:cNvSpPr/>
          <p:nvPr/>
        </p:nvSpPr>
        <p:spPr>
          <a:xfrm>
            <a:off x="5479926" y="2953244"/>
            <a:ext cx="1476622" cy="7771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4" name="TextBox 3"/>
          <p:cNvSpPr txBox="1"/>
          <p:nvPr/>
        </p:nvSpPr>
        <p:spPr>
          <a:xfrm>
            <a:off x="1322070" y="1842681"/>
            <a:ext cx="9792335" cy="73453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err="1">
                <a:solidFill>
                  <a:srgbClr val="0000FF"/>
                </a:solidFill>
                <a:latin typeface="Consolas"/>
              </a:rPr>
              <a:t>this</a:t>
            </a:r>
            <a:r>
              <a:rPr lang="en-US" sz="2040" dirty="0" err="1">
                <a:solidFill>
                  <a:prstClr val="black"/>
                </a:solidFill>
                <a:latin typeface="Consolas"/>
              </a:rPr>
              <a:t>.gaussianMask</a:t>
            </a:r>
            <a:r>
              <a:rPr lang="en-US" sz="2040" dirty="0">
                <a:solidFill>
                  <a:prstClr val="black"/>
                </a:solidFill>
                <a:latin typeface="Consolas"/>
              </a:rPr>
              <a:t> = </a:t>
            </a:r>
            <a:r>
              <a:rPr lang="en-US" sz="2040" dirty="0">
                <a:solidFill>
                  <a:srgbClr val="0000FF"/>
                </a:solidFill>
                <a:latin typeface="Consolas"/>
              </a:rPr>
              <a:t>new</a:t>
            </a:r>
            <a:r>
              <a:rPr lang="en-US" sz="2040" dirty="0">
                <a:solidFill>
                  <a:prstClr val="black"/>
                </a:solidFill>
                <a:latin typeface="Consolas"/>
              </a:rPr>
              <a:t> </a:t>
            </a:r>
            <a:r>
              <a:rPr lang="en-US" sz="2040" dirty="0">
                <a:solidFill>
                  <a:prstClr val="black"/>
                </a:solidFill>
                <a:effectLst>
                  <a:glow rad="228600">
                    <a:srgbClr val="00BCF2">
                      <a:satMod val="175000"/>
                      <a:alpha val="40000"/>
                    </a:srgbClr>
                  </a:glow>
                </a:effectLst>
                <a:latin typeface="Consolas"/>
              </a:rPr>
              <a:t>Array</a:t>
            </a:r>
            <a:r>
              <a:rPr lang="en-US" sz="2040" dirty="0">
                <a:solidFill>
                  <a:prstClr val="black"/>
                </a:solidFill>
                <a:latin typeface="Consolas"/>
              </a:rPr>
              <a:t>(</a:t>
            </a:r>
            <a:r>
              <a:rPr lang="en-US" sz="2040" dirty="0" err="1">
                <a:solidFill>
                  <a:prstClr val="black"/>
                </a:solidFill>
                <a:latin typeface="Consolas"/>
              </a:rPr>
              <a:t>maskSize</a:t>
            </a:r>
            <a:r>
              <a:rPr lang="en-US" sz="2040" dirty="0">
                <a:solidFill>
                  <a:prstClr val="black"/>
                </a:solidFill>
                <a:latin typeface="Consolas"/>
              </a:rPr>
              <a:t> * </a:t>
            </a:r>
            <a:r>
              <a:rPr lang="en-US" sz="2040" dirty="0" err="1">
                <a:solidFill>
                  <a:prstClr val="black"/>
                </a:solidFill>
                <a:latin typeface="Consolas"/>
              </a:rPr>
              <a:t>maskSize</a:t>
            </a:r>
            <a:r>
              <a:rPr lang="en-US" sz="2040" dirty="0">
                <a:solidFill>
                  <a:prstClr val="black"/>
                </a:solidFill>
                <a:latin typeface="Consolas"/>
              </a:rPr>
              <a:t>);</a:t>
            </a:r>
          </a:p>
          <a:p>
            <a:r>
              <a:rPr lang="en-US" sz="2040" dirty="0" err="1">
                <a:solidFill>
                  <a:srgbClr val="0000FF"/>
                </a:solidFill>
                <a:latin typeface="Consolas"/>
              </a:rPr>
              <a:t>this</a:t>
            </a:r>
            <a:r>
              <a:rPr lang="en-US" sz="2040" dirty="0" err="1">
                <a:solidFill>
                  <a:prstClr val="black"/>
                </a:solidFill>
                <a:latin typeface="Consolas"/>
              </a:rPr>
              <a:t>.occlusionMask</a:t>
            </a:r>
            <a:r>
              <a:rPr lang="en-US" sz="2040" dirty="0">
                <a:solidFill>
                  <a:prstClr val="black"/>
                </a:solidFill>
                <a:latin typeface="Consolas"/>
              </a:rPr>
              <a:t> = </a:t>
            </a:r>
            <a:r>
              <a:rPr lang="en-US" sz="2040" dirty="0">
                <a:solidFill>
                  <a:srgbClr val="0000FF"/>
                </a:solidFill>
                <a:latin typeface="Consolas"/>
              </a:rPr>
              <a:t>new</a:t>
            </a:r>
            <a:r>
              <a:rPr lang="en-US" sz="2040" dirty="0">
                <a:solidFill>
                  <a:prstClr val="black"/>
                </a:solidFill>
                <a:latin typeface="Consolas"/>
              </a:rPr>
              <a:t> </a:t>
            </a:r>
            <a:r>
              <a:rPr lang="en-US" sz="2040" dirty="0">
                <a:solidFill>
                  <a:prstClr val="black"/>
                </a:solidFill>
                <a:effectLst>
                  <a:glow rad="228600">
                    <a:srgbClr val="00BCF2">
                      <a:satMod val="175000"/>
                      <a:alpha val="40000"/>
                    </a:srgbClr>
                  </a:glow>
                </a:effectLst>
                <a:latin typeface="Consolas"/>
              </a:rPr>
              <a:t>Array</a:t>
            </a:r>
            <a:r>
              <a:rPr lang="en-US" sz="2040" dirty="0">
                <a:solidFill>
                  <a:prstClr val="black"/>
                </a:solidFill>
                <a:latin typeface="Consolas"/>
              </a:rPr>
              <a:t>(</a:t>
            </a:r>
            <a:r>
              <a:rPr lang="en-US" sz="2040" dirty="0" err="1">
                <a:solidFill>
                  <a:prstClr val="black"/>
                </a:solidFill>
                <a:latin typeface="Consolas"/>
              </a:rPr>
              <a:t>canvasWidth</a:t>
            </a:r>
            <a:r>
              <a:rPr lang="en-US" sz="2040" dirty="0">
                <a:solidFill>
                  <a:prstClr val="black"/>
                </a:solidFill>
                <a:latin typeface="Consolas"/>
              </a:rPr>
              <a:t> * </a:t>
            </a:r>
            <a:r>
              <a:rPr lang="en-US" sz="2040" dirty="0" err="1">
                <a:solidFill>
                  <a:prstClr val="black"/>
                </a:solidFill>
                <a:latin typeface="Consolas"/>
              </a:rPr>
              <a:t>canvasHeight</a:t>
            </a:r>
            <a:r>
              <a:rPr lang="en-US" sz="2040" dirty="0">
                <a:solidFill>
                  <a:prstClr val="black"/>
                </a:solidFill>
                <a:latin typeface="Consolas"/>
              </a:rPr>
              <a:t>);</a:t>
            </a:r>
          </a:p>
        </p:txBody>
      </p:sp>
      <p:sp>
        <p:nvSpPr>
          <p:cNvPr id="12" name="Rectangular Callout 11"/>
          <p:cNvSpPr/>
          <p:nvPr/>
        </p:nvSpPr>
        <p:spPr>
          <a:xfrm>
            <a:off x="8062395" y="2978860"/>
            <a:ext cx="3030961" cy="751553"/>
          </a:xfrm>
          <a:prstGeom prst="wedgeRectCallout">
            <a:avLst>
              <a:gd name="adj1" fmla="val -64380"/>
              <a:gd name="adj2" fmla="val 300396"/>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40" dirty="0">
                <a:solidFill>
                  <a:srgbClr val="000000"/>
                </a:solidFill>
              </a:rPr>
              <a:t>Garbage Collection</a:t>
            </a:r>
            <a:br>
              <a:rPr lang="en-US" sz="2040" dirty="0">
                <a:solidFill>
                  <a:srgbClr val="000000"/>
                </a:solidFill>
              </a:rPr>
            </a:br>
            <a:r>
              <a:rPr lang="en-US" sz="2040" dirty="0">
                <a:solidFill>
                  <a:srgbClr val="000000"/>
                </a:solidFill>
              </a:rPr>
              <a:t>90% of 1 CPU</a:t>
            </a:r>
          </a:p>
        </p:txBody>
      </p:sp>
      <p:sp>
        <p:nvSpPr>
          <p:cNvPr id="7" name="TextBox 6"/>
          <p:cNvSpPr txBox="1"/>
          <p:nvPr/>
        </p:nvSpPr>
        <p:spPr>
          <a:xfrm>
            <a:off x="1322070" y="1842681"/>
            <a:ext cx="9792335" cy="7201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040" dirty="0" err="1">
                <a:solidFill>
                  <a:srgbClr val="0000FF"/>
                </a:solidFill>
                <a:latin typeface="Consolas"/>
              </a:rPr>
              <a:t>this</a:t>
            </a:r>
            <a:r>
              <a:rPr lang="en-US" sz="2040" dirty="0" err="1">
                <a:solidFill>
                  <a:prstClr val="black"/>
                </a:solidFill>
                <a:latin typeface="Consolas"/>
              </a:rPr>
              <a:t>.gaussianMask</a:t>
            </a:r>
            <a:r>
              <a:rPr lang="en-US" sz="2040" dirty="0">
                <a:solidFill>
                  <a:prstClr val="black"/>
                </a:solidFill>
                <a:latin typeface="Consolas"/>
              </a:rPr>
              <a:t> = </a:t>
            </a:r>
            <a:r>
              <a:rPr lang="en-US" sz="2040" dirty="0">
                <a:solidFill>
                  <a:srgbClr val="0000FF"/>
                </a:solidFill>
                <a:latin typeface="Consolas"/>
              </a:rPr>
              <a:t>new</a:t>
            </a:r>
            <a:r>
              <a:rPr lang="en-US" sz="2040" dirty="0">
                <a:solidFill>
                  <a:prstClr val="black"/>
                </a:solidFill>
                <a:latin typeface="Consolas"/>
              </a:rPr>
              <a:t> </a:t>
            </a:r>
            <a:r>
              <a:rPr lang="en-US" sz="2040" dirty="0">
                <a:solidFill>
                  <a:prstClr val="black"/>
                </a:solidFill>
                <a:effectLst>
                  <a:glow rad="228600">
                    <a:srgbClr val="00188F">
                      <a:satMod val="175000"/>
                      <a:alpha val="40000"/>
                    </a:srgbClr>
                  </a:glow>
                </a:effectLst>
                <a:latin typeface="Consolas"/>
              </a:rPr>
              <a:t>Float64Array</a:t>
            </a:r>
            <a:r>
              <a:rPr lang="en-US" sz="2040" dirty="0">
                <a:solidFill>
                  <a:prstClr val="black"/>
                </a:solidFill>
                <a:latin typeface="Consolas"/>
              </a:rPr>
              <a:t>(</a:t>
            </a:r>
            <a:r>
              <a:rPr lang="en-US" sz="2040" dirty="0" err="1">
                <a:solidFill>
                  <a:prstClr val="black"/>
                </a:solidFill>
                <a:latin typeface="Consolas"/>
              </a:rPr>
              <a:t>maskSize</a:t>
            </a:r>
            <a:r>
              <a:rPr lang="en-US" sz="2040" dirty="0">
                <a:solidFill>
                  <a:prstClr val="black"/>
                </a:solidFill>
                <a:latin typeface="Consolas"/>
              </a:rPr>
              <a:t> * </a:t>
            </a:r>
            <a:r>
              <a:rPr lang="en-US" sz="2040" dirty="0" err="1">
                <a:solidFill>
                  <a:prstClr val="black"/>
                </a:solidFill>
                <a:latin typeface="Consolas"/>
              </a:rPr>
              <a:t>maskSize</a:t>
            </a:r>
            <a:r>
              <a:rPr lang="en-US" sz="2040" dirty="0">
                <a:solidFill>
                  <a:prstClr val="black"/>
                </a:solidFill>
                <a:latin typeface="Consolas"/>
              </a:rPr>
              <a:t>);</a:t>
            </a:r>
          </a:p>
          <a:p>
            <a:r>
              <a:rPr lang="en-US" sz="2040" dirty="0" err="1">
                <a:solidFill>
                  <a:srgbClr val="0000FF"/>
                </a:solidFill>
                <a:latin typeface="Consolas"/>
              </a:rPr>
              <a:t>this</a:t>
            </a:r>
            <a:r>
              <a:rPr lang="en-US" sz="2040" dirty="0" err="1">
                <a:solidFill>
                  <a:prstClr val="black"/>
                </a:solidFill>
                <a:latin typeface="Consolas"/>
              </a:rPr>
              <a:t>.occlusionMask</a:t>
            </a:r>
            <a:r>
              <a:rPr lang="en-US" sz="2040" dirty="0">
                <a:solidFill>
                  <a:prstClr val="black"/>
                </a:solidFill>
                <a:latin typeface="Consolas"/>
              </a:rPr>
              <a:t> = </a:t>
            </a:r>
            <a:r>
              <a:rPr lang="en-US" sz="2040" dirty="0">
                <a:solidFill>
                  <a:srgbClr val="0000FF"/>
                </a:solidFill>
                <a:latin typeface="Consolas"/>
              </a:rPr>
              <a:t>new</a:t>
            </a:r>
            <a:r>
              <a:rPr lang="en-US" sz="2040" dirty="0">
                <a:solidFill>
                  <a:prstClr val="black"/>
                </a:solidFill>
                <a:latin typeface="Consolas"/>
              </a:rPr>
              <a:t> </a:t>
            </a:r>
            <a:r>
              <a:rPr lang="en-US" sz="2040" dirty="0">
                <a:solidFill>
                  <a:prstClr val="black"/>
                </a:solidFill>
                <a:effectLst>
                  <a:glow rad="228600">
                    <a:srgbClr val="00188F">
                      <a:satMod val="175000"/>
                      <a:alpha val="40000"/>
                    </a:srgbClr>
                  </a:glow>
                </a:effectLst>
                <a:latin typeface="Consolas"/>
              </a:rPr>
              <a:t>Float64Array</a:t>
            </a:r>
            <a:r>
              <a:rPr lang="en-US" sz="2040" dirty="0">
                <a:solidFill>
                  <a:prstClr val="black"/>
                </a:solidFill>
                <a:latin typeface="Consolas"/>
              </a:rPr>
              <a:t>(</a:t>
            </a:r>
            <a:r>
              <a:rPr lang="en-US" sz="2040" dirty="0" err="1">
                <a:solidFill>
                  <a:prstClr val="black"/>
                </a:solidFill>
                <a:latin typeface="Consolas"/>
              </a:rPr>
              <a:t>canvasWidth</a:t>
            </a:r>
            <a:r>
              <a:rPr lang="en-US" sz="2040" dirty="0">
                <a:solidFill>
                  <a:prstClr val="black"/>
                </a:solidFill>
                <a:latin typeface="Consolas"/>
              </a:rPr>
              <a:t> * </a:t>
            </a:r>
            <a:r>
              <a:rPr lang="en-US" sz="2040" dirty="0" err="1">
                <a:solidFill>
                  <a:prstClr val="black"/>
                </a:solidFill>
                <a:latin typeface="Consolas"/>
              </a:rPr>
              <a:t>canvasHeight</a:t>
            </a:r>
            <a:r>
              <a:rPr lang="en-US" sz="2040" dirty="0">
                <a:solidFill>
                  <a:prstClr val="black"/>
                </a:solidFill>
                <a:latin typeface="Consolas"/>
              </a:rPr>
              <a:t>);</a:t>
            </a:r>
          </a:p>
        </p:txBody>
      </p:sp>
      <p:sp>
        <p:nvSpPr>
          <p:cNvPr id="10" name="Down Arrow 9"/>
          <p:cNvSpPr/>
          <p:nvPr/>
        </p:nvSpPr>
        <p:spPr>
          <a:xfrm>
            <a:off x="5479926" y="2953244"/>
            <a:ext cx="1476622" cy="777169"/>
          </a:xfrm>
          <a:prstGeom prst="downArrow">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27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FFFFFF"/>
              </a:solidFill>
            </a:endParaRPr>
          </a:p>
        </p:txBody>
      </p:sp>
      <p:pic>
        <p:nvPicPr>
          <p:cNvPr id="1026" name="XPerf: Typed Array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044" y="4031566"/>
            <a:ext cx="8471147" cy="2224648"/>
          </a:xfrm>
          <a:prstGeom prst="rect">
            <a:avLst/>
          </a:prstGeom>
          <a:ln>
            <a:headEnd/>
            <a:tailEnd/>
          </a:ln>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val="3411855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26" presetClass="emph" presetSubtype="0" fill="hold" grpId="1" nodeType="withEffect">
                                  <p:stCondLst>
                                    <p:cond delay="0"/>
                                  </p:stCondLst>
                                  <p:childTnLst>
                                    <p:animEffect transition="out" filter="fade">
                                      <p:cBhvr>
                                        <p:cTn id="14" dur="500" tmFilter="0, 0; .2, .5; .8, .5; 1, 0"/>
                                        <p:tgtEl>
                                          <p:spTgt spid="4"/>
                                        </p:tgtEl>
                                      </p:cBhvr>
                                    </p:animEffect>
                                    <p:animScale>
                                      <p:cBhvr>
                                        <p:cTn id="15" dur="250" autoRev="1" fill="hold"/>
                                        <p:tgtEl>
                                          <p:spTgt spid="4"/>
                                        </p:tgtEl>
                                      </p:cBhvr>
                                      <p:by x="105000" y="105000"/>
                                    </p:animScale>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26" presetClass="emph" presetSubtype="0" fill="hold" grpId="2" nodeType="withEffect">
                                  <p:stCondLst>
                                    <p:cond delay="0"/>
                                  </p:stCondLst>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xit" presetSubtype="0" fill="hold" grpId="1" nodeType="withEffect">
                                  <p:stCondLst>
                                    <p:cond delay="0"/>
                                  </p:stCondLst>
                                  <p:childTnLst>
                                    <p:animEffect transition="out" filter="fade">
                                      <p:cBhvr>
                                        <p:cTn id="33" dur="500"/>
                                        <p:tgtEl>
                                          <p:spTgt spid="9"/>
                                        </p:tgtEl>
                                      </p:cBhvr>
                                    </p:animEffect>
                                    <p:set>
                                      <p:cBhvr>
                                        <p:cTn id="34" dur="1" fill="hold">
                                          <p:stCondLst>
                                            <p:cond delay="499"/>
                                          </p:stCondLst>
                                        </p:cTn>
                                        <p:tgtEl>
                                          <p:spTgt spid="9"/>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26"/>
                                        </p:tgtEl>
                                        <p:attrNameLst>
                                          <p:attrName>style.visibility</p:attrName>
                                        </p:attrNameLst>
                                      </p:cBhvr>
                                      <p:to>
                                        <p:strVal val="visible"/>
                                      </p:to>
                                    </p:set>
                                    <p:animEffect transition="in" filter="fade">
                                      <p:cBhvr>
                                        <p:cTn id="38" dur="500"/>
                                        <p:tgtEl>
                                          <p:spTgt spid="1026"/>
                                        </p:tgtEl>
                                      </p:cBhvr>
                                    </p:animEffect>
                                  </p:childTnLst>
                                </p:cTn>
                              </p:par>
                              <p:par>
                                <p:cTn id="39" presetID="10" presetClass="exit" presetSubtype="0" fill="hold" nodeType="withEffect">
                                  <p:stCondLst>
                                    <p:cond delay="0"/>
                                  </p:stCondLst>
                                  <p:childTnLst>
                                    <p:animEffect transition="out" filter="fade">
                                      <p:cBhvr>
                                        <p:cTn id="40" dur="500"/>
                                        <p:tgtEl>
                                          <p:spTgt spid="5"/>
                                        </p:tgtEl>
                                      </p:cBhvr>
                                    </p:animEffect>
                                    <p:set>
                                      <p:cBhvr>
                                        <p:cTn id="41" dur="1" fill="hold">
                                          <p:stCondLst>
                                            <p:cond delay="499"/>
                                          </p:stCondLst>
                                        </p:cTn>
                                        <p:tgtEl>
                                          <p:spTgt spid="5"/>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2"/>
                                        </p:tgtEl>
                                      </p:cBhvr>
                                    </p:animEffect>
                                    <p:set>
                                      <p:cBhvr>
                                        <p:cTn id="44"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4" grpId="0" animBg="1"/>
      <p:bldP spid="4" grpId="1" animBg="1"/>
      <p:bldP spid="12" grpId="0" animBg="1"/>
      <p:bldP spid="12" grpId="1" animBg="1"/>
      <p:bldP spid="7" grpId="0" animBg="1"/>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a:t>D</a:t>
            </a:r>
            <a:r>
              <a:rPr lang="en-US" dirty="0" smtClean="0"/>
              <a:t>emo</a:t>
            </a:r>
            <a:endParaRPr lang="en-US" dirty="0"/>
          </a:p>
        </p:txBody>
      </p:sp>
      <p:sp>
        <p:nvSpPr>
          <p:cNvPr id="3" name="Title 2"/>
          <p:cNvSpPr>
            <a:spLocks noGrp="1"/>
          </p:cNvSpPr>
          <p:nvPr>
            <p:ph type="title"/>
          </p:nvPr>
        </p:nvSpPr>
        <p:spPr/>
        <p:txBody>
          <a:bodyPr/>
          <a:lstStyle/>
          <a:p>
            <a:r>
              <a:rPr lang="en-US" dirty="0" smtClean="0"/>
              <a:t>Typed arrays and boxing</a:t>
            </a:r>
            <a:endParaRPr lang="en-US" dirty="0"/>
          </a:p>
        </p:txBody>
      </p:sp>
    </p:spTree>
    <p:extLst>
      <p:ext uri="{BB962C8B-B14F-4D97-AF65-F5344CB8AC3E}">
        <p14:creationId xmlns:p14="http://schemas.microsoft.com/office/powerpoint/2010/main" val="36936208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take </a:t>
            </a:r>
            <a:r>
              <a:rPr lang="en-US" dirty="0"/>
              <a:t>a</a:t>
            </a:r>
            <a:r>
              <a:rPr lang="en-US" dirty="0" smtClean="0"/>
              <a:t>dvantage of typed </a:t>
            </a:r>
            <a:r>
              <a:rPr lang="en-US" dirty="0"/>
              <a:t>a</a:t>
            </a:r>
            <a:r>
              <a:rPr lang="en-US" dirty="0" smtClean="0"/>
              <a:t>rrays</a:t>
            </a:r>
            <a:endParaRPr lang="en-US" dirty="0"/>
          </a:p>
        </p:txBody>
      </p:sp>
      <p:sp>
        <p:nvSpPr>
          <p:cNvPr id="10" name="TextBox 9"/>
          <p:cNvSpPr txBox="1"/>
          <p:nvPr/>
        </p:nvSpPr>
        <p:spPr>
          <a:xfrm>
            <a:off x="1951375" y="1554339"/>
            <a:ext cx="9605450" cy="5217077"/>
          </a:xfrm>
          <a:prstGeom prst="rect">
            <a:avLst/>
          </a:prstGeom>
          <a:ln w="19050">
            <a:gradFill>
              <a:gsLst>
                <a:gs pos="0">
                  <a:schemeClr val="accent2"/>
                </a:gs>
                <a:gs pos="30000">
                  <a:srgbClr val="FFFF00"/>
                </a:gs>
                <a:gs pos="64999">
                  <a:srgbClr val="FFC000"/>
                </a:gs>
                <a:gs pos="89999">
                  <a:srgbClr val="FF0000"/>
                </a:gs>
                <a:gs pos="100000">
                  <a:srgbClr val="C00000"/>
                </a:gs>
              </a:gsLst>
              <a:lin ang="5400000" scaled="0"/>
            </a:gradFill>
          </a:ln>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2040" dirty="0">
                <a:solidFill>
                  <a:srgbClr val="0000FF"/>
                </a:solidFill>
                <a:latin typeface="Consolas"/>
              </a:rPr>
              <a:t>var</a:t>
            </a:r>
            <a:r>
              <a:rPr lang="en-US" sz="2040" dirty="0">
                <a:solidFill>
                  <a:prstClr val="black"/>
                </a:solidFill>
                <a:latin typeface="Consolas"/>
              </a:rPr>
              <a:t> value = 5;</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Array(100);</a:t>
            </a:r>
          </a:p>
          <a:p>
            <a:r>
              <a:rPr lang="en-US" sz="2040" dirty="0">
                <a:solidFill>
                  <a:prstClr val="black"/>
                </a:solidFill>
                <a:latin typeface="Consolas"/>
              </a:rPr>
              <a:t>a[0] = value;      </a:t>
            </a:r>
            <a:r>
              <a:rPr lang="en-US" sz="2040" dirty="0">
                <a:solidFill>
                  <a:srgbClr val="006400"/>
                </a:solidFill>
                <a:latin typeface="Consolas"/>
              </a:rPr>
              <a:t>// a[0] == 5 (tagged)</a:t>
            </a:r>
            <a:endParaRPr lang="en-US" sz="2040" dirty="0">
              <a:solidFill>
                <a:prstClr val="black"/>
              </a:solidFill>
              <a:latin typeface="Consolas"/>
            </a:endParaRPr>
          </a:p>
          <a:p>
            <a:r>
              <a:rPr lang="en-US" sz="2040" dirty="0">
                <a:solidFill>
                  <a:prstClr val="black"/>
                </a:solidFill>
                <a:latin typeface="Consolas"/>
              </a:rPr>
              <a:t>a[1] = value / 2;  </a:t>
            </a:r>
            <a:r>
              <a:rPr lang="en-US" sz="2040" dirty="0">
                <a:solidFill>
                  <a:srgbClr val="006400"/>
                </a:solidFill>
                <a:latin typeface="Consolas"/>
              </a:rPr>
              <a:t>// a[1] == 2.5 (boxed)</a:t>
            </a:r>
            <a:endParaRPr lang="en-US" sz="2040" dirty="0">
              <a:solidFill>
                <a:prstClr val="black"/>
              </a:solidFill>
              <a:latin typeface="Consolas"/>
            </a:endParaRPr>
          </a:p>
          <a:p>
            <a:r>
              <a:rPr lang="en-US" sz="2040" dirty="0">
                <a:solidFill>
                  <a:srgbClr val="000000"/>
                </a:solidFill>
                <a:latin typeface="Consolas"/>
              </a:rPr>
              <a:t>a[2] = </a:t>
            </a:r>
            <a:r>
              <a:rPr lang="en-US" sz="2040" dirty="0">
                <a:solidFill>
                  <a:srgbClr val="800000"/>
                </a:solidFill>
                <a:latin typeface="Consolas"/>
              </a:rPr>
              <a:t>"text"</a:t>
            </a:r>
            <a:r>
              <a:rPr lang="en-US" sz="2040" dirty="0">
                <a:solidFill>
                  <a:prstClr val="black"/>
                </a:solidFill>
                <a:latin typeface="Consolas"/>
              </a:rPr>
              <a:t>;     </a:t>
            </a:r>
            <a:r>
              <a:rPr lang="en-US" sz="2040" dirty="0">
                <a:solidFill>
                  <a:srgbClr val="006400"/>
                </a:solidFill>
                <a:latin typeface="Consolas"/>
              </a:rPr>
              <a:t>// a[2] == "text"</a:t>
            </a:r>
            <a:endParaRPr lang="en-US"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Uint32Array(100);</a:t>
            </a:r>
          </a:p>
          <a:p>
            <a:r>
              <a:rPr lang="en-US" sz="2040" dirty="0">
                <a:solidFill>
                  <a:prstClr val="black"/>
                </a:solidFill>
                <a:latin typeface="Consolas"/>
              </a:rPr>
              <a:t>a[0] = value;      </a:t>
            </a:r>
            <a:r>
              <a:rPr lang="en-US" sz="2040" dirty="0">
                <a:solidFill>
                  <a:srgbClr val="006400"/>
                </a:solidFill>
                <a:latin typeface="Consolas"/>
              </a:rPr>
              <a:t>// a[0] == 5 ("naked", no tagging required)</a:t>
            </a:r>
            <a:endParaRPr lang="en-US" sz="2040" dirty="0">
              <a:solidFill>
                <a:prstClr val="black"/>
              </a:solidFill>
              <a:latin typeface="Consolas"/>
            </a:endParaRPr>
          </a:p>
          <a:p>
            <a:r>
              <a:rPr lang="en-US" sz="2040" dirty="0">
                <a:solidFill>
                  <a:prstClr val="black"/>
                </a:solidFill>
                <a:latin typeface="Consolas"/>
              </a:rPr>
              <a:t>a[1] = value / 2;  </a:t>
            </a:r>
            <a:r>
              <a:rPr lang="en-US" sz="2040" dirty="0">
                <a:solidFill>
                  <a:srgbClr val="006400"/>
                </a:solidFill>
                <a:latin typeface="Consolas"/>
              </a:rPr>
              <a:t>// a[1] == 2 ("naked", no tagging required)</a:t>
            </a:r>
            <a:endParaRPr lang="en-US" sz="2040" dirty="0">
              <a:solidFill>
                <a:prstClr val="black"/>
              </a:solidFill>
              <a:latin typeface="Consolas"/>
            </a:endParaRPr>
          </a:p>
          <a:p>
            <a:r>
              <a:rPr lang="en-US" sz="2040" dirty="0">
                <a:solidFill>
                  <a:srgbClr val="000000"/>
                </a:solidFill>
                <a:latin typeface="Consolas"/>
              </a:rPr>
              <a:t>a[2] = </a:t>
            </a:r>
            <a:r>
              <a:rPr lang="en-US" sz="2040" dirty="0">
                <a:solidFill>
                  <a:srgbClr val="800000"/>
                </a:solidFill>
                <a:latin typeface="Consolas"/>
              </a:rPr>
              <a:t>"text"</a:t>
            </a:r>
            <a:r>
              <a:rPr lang="en-US" sz="2040" dirty="0">
                <a:solidFill>
                  <a:prstClr val="black"/>
                </a:solidFill>
                <a:latin typeface="Consolas"/>
              </a:rPr>
              <a:t>;     </a:t>
            </a:r>
            <a:r>
              <a:rPr lang="en-US" sz="2040" dirty="0">
                <a:solidFill>
                  <a:srgbClr val="006400"/>
                </a:solidFill>
                <a:latin typeface="Consolas"/>
              </a:rPr>
              <a:t>// a[2] == 0</a:t>
            </a: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Float64Array(100);</a:t>
            </a:r>
          </a:p>
          <a:p>
            <a:r>
              <a:rPr lang="en-US" sz="2040" dirty="0">
                <a:solidFill>
                  <a:prstClr val="black"/>
                </a:solidFill>
                <a:latin typeface="Consolas"/>
              </a:rPr>
              <a:t>a[0] = value;      </a:t>
            </a:r>
            <a:r>
              <a:rPr lang="en-US" sz="2040" dirty="0">
                <a:solidFill>
                  <a:srgbClr val="006400"/>
                </a:solidFill>
                <a:latin typeface="Consolas"/>
              </a:rPr>
              <a:t>// a[0] == 5 ("naked", no tagging required)</a:t>
            </a:r>
            <a:endParaRPr lang="en-US" sz="2040" dirty="0">
              <a:solidFill>
                <a:prstClr val="black"/>
              </a:solidFill>
              <a:latin typeface="Consolas"/>
            </a:endParaRPr>
          </a:p>
          <a:p>
            <a:r>
              <a:rPr lang="en-US" sz="2040" dirty="0">
                <a:solidFill>
                  <a:prstClr val="black"/>
                </a:solidFill>
                <a:latin typeface="Consolas"/>
              </a:rPr>
              <a:t>a[1] = value / 2;  </a:t>
            </a:r>
            <a:r>
              <a:rPr lang="en-US" sz="2040" dirty="0">
                <a:solidFill>
                  <a:srgbClr val="006400"/>
                </a:solidFill>
                <a:latin typeface="Consolas"/>
              </a:rPr>
              <a:t>// a[1] == 2.5 ("naked", no boxing required!)</a:t>
            </a:r>
          </a:p>
          <a:p>
            <a:r>
              <a:rPr lang="en-US" sz="2040" dirty="0">
                <a:solidFill>
                  <a:srgbClr val="000000"/>
                </a:solidFill>
                <a:latin typeface="Consolas"/>
              </a:rPr>
              <a:t>a[2] = </a:t>
            </a:r>
            <a:r>
              <a:rPr lang="en-US" sz="2040" dirty="0">
                <a:solidFill>
                  <a:srgbClr val="800000"/>
                </a:solidFill>
                <a:latin typeface="Consolas"/>
              </a:rPr>
              <a:t>"text"</a:t>
            </a:r>
            <a:r>
              <a:rPr lang="en-US" sz="2040" dirty="0">
                <a:solidFill>
                  <a:prstClr val="black"/>
                </a:solidFill>
                <a:latin typeface="Consolas"/>
              </a:rPr>
              <a:t>;     </a:t>
            </a:r>
            <a:r>
              <a:rPr lang="en-US" sz="2040" dirty="0">
                <a:solidFill>
                  <a:srgbClr val="006400"/>
                </a:solidFill>
                <a:latin typeface="Consolas"/>
              </a:rPr>
              <a:t>// a[2] == 0</a:t>
            </a:r>
          </a:p>
        </p:txBody>
      </p:sp>
      <p:sp>
        <p:nvSpPr>
          <p:cNvPr id="12" name="Left-Right Arrow 11"/>
          <p:cNvSpPr/>
          <p:nvPr/>
        </p:nvSpPr>
        <p:spPr>
          <a:xfrm rot="5400000">
            <a:off x="-1553457" y="3419545"/>
            <a:ext cx="5129318" cy="1398905"/>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3" name="TextBox 12"/>
          <p:cNvSpPr txBox="1"/>
          <p:nvPr/>
        </p:nvSpPr>
        <p:spPr>
          <a:xfrm rot="16200000">
            <a:off x="324537" y="2368730"/>
            <a:ext cx="1373328" cy="414353"/>
          </a:xfrm>
          <a:prstGeom prst="rect">
            <a:avLst/>
          </a:prstGeom>
          <a:noFill/>
        </p:spPr>
        <p:txBody>
          <a:bodyPr wrap="none" rtlCol="0">
            <a:spAutoFit/>
          </a:bodyPr>
          <a:lstStyle/>
          <a:p>
            <a:pPr algn="r"/>
            <a:r>
              <a:rPr lang="en-US" sz="2040" b="1" dirty="0">
                <a:solidFill>
                  <a:srgbClr val="000000"/>
                </a:solidFill>
              </a:rPr>
              <a:t>flexibility</a:t>
            </a:r>
          </a:p>
        </p:txBody>
      </p:sp>
      <p:sp>
        <p:nvSpPr>
          <p:cNvPr id="14" name="TextBox 13"/>
          <p:cNvSpPr txBox="1"/>
          <p:nvPr/>
        </p:nvSpPr>
        <p:spPr>
          <a:xfrm rot="16200000">
            <a:off x="108926" y="5277299"/>
            <a:ext cx="1804554" cy="414353"/>
          </a:xfrm>
          <a:prstGeom prst="rect">
            <a:avLst/>
          </a:prstGeom>
          <a:noFill/>
        </p:spPr>
        <p:txBody>
          <a:bodyPr wrap="none" rtlCol="0">
            <a:spAutoFit/>
          </a:bodyPr>
          <a:lstStyle/>
          <a:p>
            <a:r>
              <a:rPr lang="en-US" sz="2040" b="1" dirty="0">
                <a:solidFill>
                  <a:srgbClr val="000000"/>
                </a:solidFill>
              </a:rPr>
              <a:t>performance</a:t>
            </a:r>
          </a:p>
        </p:txBody>
      </p:sp>
    </p:spTree>
    <p:extLst>
      <p:ext uri="{BB962C8B-B14F-4D97-AF65-F5344CB8AC3E}">
        <p14:creationId xmlns:p14="http://schemas.microsoft.com/office/powerpoint/2010/main" val="3309339204"/>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017048"/>
          </a:xfrm>
        </p:spPr>
        <p:txBody>
          <a:bodyPr/>
          <a:lstStyle/>
          <a:p>
            <a:r>
              <a:rPr lang="en-US" u="sng" dirty="0" smtClean="0"/>
              <a:t>Don’t</a:t>
            </a:r>
            <a:r>
              <a:rPr lang="en-US" dirty="0" smtClean="0"/>
              <a:t> use </a:t>
            </a:r>
            <a:r>
              <a:rPr lang="en-US" dirty="0"/>
              <a:t>o</a:t>
            </a:r>
            <a:r>
              <a:rPr lang="en-US" dirty="0" smtClean="0"/>
              <a:t>bjects as arrays</a:t>
            </a:r>
            <a:br>
              <a:rPr lang="en-US" dirty="0" smtClean="0"/>
            </a:br>
            <a:r>
              <a:rPr lang="en-US" sz="2856" dirty="0"/>
              <a:t>Or </a:t>
            </a:r>
            <a:r>
              <a:rPr lang="en-US" sz="2856" dirty="0" smtClean="0"/>
              <a:t>vice </a:t>
            </a:r>
            <a:r>
              <a:rPr lang="en-US" sz="2856" dirty="0"/>
              <a:t>v</a:t>
            </a:r>
            <a:r>
              <a:rPr lang="en-US" sz="2856" dirty="0" smtClean="0"/>
              <a:t>ersa</a:t>
            </a:r>
            <a:endParaRPr lang="en-US" sz="2856" dirty="0"/>
          </a:p>
        </p:txBody>
      </p:sp>
      <p:sp>
        <p:nvSpPr>
          <p:cNvPr id="9" name="Rectangle 8"/>
          <p:cNvSpPr/>
          <p:nvPr/>
        </p:nvSpPr>
        <p:spPr>
          <a:xfrm>
            <a:off x="2609368" y="4147036"/>
            <a:ext cx="4989519" cy="137407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sz="1836">
              <a:solidFill>
                <a:srgbClr val="000000"/>
              </a:solidFill>
            </a:endParaRPr>
          </a:p>
        </p:txBody>
      </p:sp>
      <p:sp>
        <p:nvSpPr>
          <p:cNvPr id="8" name="Rectangle 7"/>
          <p:cNvSpPr/>
          <p:nvPr/>
        </p:nvSpPr>
        <p:spPr>
          <a:xfrm>
            <a:off x="2609368" y="2275389"/>
            <a:ext cx="4989519" cy="137407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5" name="Rectangle 4"/>
          <p:cNvSpPr/>
          <p:nvPr/>
        </p:nvSpPr>
        <p:spPr>
          <a:xfrm>
            <a:off x="2609368" y="2287901"/>
            <a:ext cx="4989519" cy="3295988"/>
          </a:xfrm>
          <a:prstGeom prst="rect">
            <a:avLst/>
          </a:prstGeom>
        </p:spPr>
        <p:txBody>
          <a:bodyPr wrap="square">
            <a:spAutoFit/>
          </a:bodyPr>
          <a:lstStyle/>
          <a:p>
            <a:r>
              <a:rPr lang="en-US" sz="2040" dirty="0">
                <a:solidFill>
                  <a:srgbClr val="0000FF"/>
                </a:solidFill>
                <a:latin typeface="Consolas"/>
              </a:rPr>
              <a:t>var</a:t>
            </a:r>
            <a:r>
              <a:rPr lang="en-US" sz="2040" dirty="0">
                <a:solidFill>
                  <a:prstClr val="black"/>
                </a:solidFill>
                <a:latin typeface="Consolas"/>
              </a:rPr>
              <a:t> b = </a:t>
            </a:r>
            <a:r>
              <a:rPr lang="en-US" sz="2040" dirty="0">
                <a:solidFill>
                  <a:srgbClr val="0000FF"/>
                </a:solidFill>
                <a:latin typeface="Consolas"/>
              </a:rPr>
              <a:t>new</a:t>
            </a:r>
            <a:r>
              <a:rPr lang="en-US" sz="2040" dirty="0">
                <a:solidFill>
                  <a:prstClr val="black"/>
                </a:solidFill>
                <a:latin typeface="Consolas"/>
              </a:rPr>
              <a:t> Bubble(0, 1);</a:t>
            </a: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 i++) {</a:t>
            </a:r>
          </a:p>
          <a:p>
            <a:r>
              <a:rPr lang="en-US" sz="2040" dirty="0">
                <a:solidFill>
                  <a:prstClr val="black"/>
                </a:solidFill>
                <a:latin typeface="Consolas"/>
              </a:rPr>
              <a:t>  b[</a:t>
            </a:r>
            <a:r>
              <a:rPr lang="en-US" sz="2040" dirty="0" err="1">
                <a:solidFill>
                  <a:prstClr val="black"/>
                </a:solidFill>
                <a:latin typeface="Consolas"/>
              </a:rPr>
              <a:t>i</a:t>
            </a:r>
            <a:r>
              <a:rPr lang="en-US" sz="2040" dirty="0">
                <a:solidFill>
                  <a:prstClr val="black"/>
                </a:solidFill>
                <a:latin typeface="Consolas"/>
              </a:rPr>
              <a:t>] = </a:t>
            </a:r>
            <a:r>
              <a:rPr lang="en-US" sz="2040" dirty="0" err="1">
                <a:solidFill>
                  <a:prstClr val="black"/>
                </a:solidFill>
                <a:latin typeface="Consolas"/>
              </a:rPr>
              <a:t>i</a:t>
            </a:r>
            <a:r>
              <a:rPr lang="en-US" sz="2040" dirty="0">
                <a:solidFill>
                  <a:prstClr val="black"/>
                </a:solidFill>
                <a:latin typeface="Consolas"/>
              </a:rPr>
              <a:t> + 2;</a:t>
            </a:r>
          </a:p>
          <a:p>
            <a:r>
              <a:rPr lang="en-US" sz="2040" dirty="0">
                <a:solidFill>
                  <a:prstClr val="black"/>
                </a:solidFill>
                <a:latin typeface="Consolas"/>
              </a:rPr>
              <a:t>}</a:t>
            </a:r>
          </a:p>
          <a:p>
            <a:endParaRPr lang="en-US" sz="2040" dirty="0">
              <a:solidFill>
                <a:prstClr val="black"/>
              </a:solidFill>
              <a:latin typeface="Consolas"/>
            </a:endParaRPr>
          </a:p>
          <a:p>
            <a:endParaRPr lang="en-US" sz="2040" dirty="0">
              <a:solidFill>
                <a:prstClr val="black"/>
              </a:solidFill>
              <a:latin typeface="Consolas"/>
            </a:endParaRPr>
          </a:p>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Array(100);</a:t>
            </a: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 i++) {</a:t>
            </a:r>
          </a:p>
          <a:p>
            <a:r>
              <a:rPr lang="en-US" sz="2040" dirty="0">
                <a:solidFill>
                  <a:prstClr val="black"/>
                </a:solidFill>
                <a:latin typeface="Consolas"/>
              </a:rPr>
              <a:t>  a[</a:t>
            </a:r>
            <a:r>
              <a:rPr lang="en-US" sz="2040" dirty="0" err="1">
                <a:solidFill>
                  <a:prstClr val="black"/>
                </a:solidFill>
                <a:latin typeface="Consolas"/>
              </a:rPr>
              <a:t>i</a:t>
            </a:r>
            <a:r>
              <a:rPr lang="en-US" sz="2040" dirty="0">
                <a:solidFill>
                  <a:prstClr val="black"/>
                </a:solidFill>
                <a:latin typeface="Consolas"/>
              </a:rPr>
              <a:t>] = </a:t>
            </a:r>
            <a:r>
              <a:rPr lang="en-US" sz="2040" dirty="0" err="1">
                <a:solidFill>
                  <a:prstClr val="black"/>
                </a:solidFill>
                <a:latin typeface="Consolas"/>
              </a:rPr>
              <a:t>i</a:t>
            </a:r>
            <a:r>
              <a:rPr lang="en-US" sz="2040" dirty="0">
                <a:solidFill>
                  <a:prstClr val="black"/>
                </a:solidFill>
                <a:latin typeface="Consolas"/>
              </a:rPr>
              <a:t> + 2;</a:t>
            </a:r>
          </a:p>
          <a:p>
            <a:r>
              <a:rPr lang="en-US" sz="2040" dirty="0">
                <a:solidFill>
                  <a:prstClr val="black"/>
                </a:solidFill>
                <a:latin typeface="Consolas"/>
              </a:rPr>
              <a:t>}</a:t>
            </a:r>
          </a:p>
        </p:txBody>
      </p:sp>
      <p:sp>
        <p:nvSpPr>
          <p:cNvPr id="11" name="Left-Right Arrow 10"/>
          <p:cNvSpPr/>
          <p:nvPr/>
        </p:nvSpPr>
        <p:spPr>
          <a:xfrm rot="5400000">
            <a:off x="-1592203" y="3446091"/>
            <a:ext cx="5337846" cy="1398905"/>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40">
              <a:solidFill>
                <a:srgbClr val="FFFFFF"/>
              </a:solidFill>
            </a:endParaRPr>
          </a:p>
        </p:txBody>
      </p:sp>
      <p:sp>
        <p:nvSpPr>
          <p:cNvPr id="12" name="TextBox 11"/>
          <p:cNvSpPr txBox="1"/>
          <p:nvPr/>
        </p:nvSpPr>
        <p:spPr>
          <a:xfrm rot="16200000">
            <a:off x="-10745" y="2570559"/>
            <a:ext cx="2167686" cy="414353"/>
          </a:xfrm>
          <a:prstGeom prst="rect">
            <a:avLst/>
          </a:prstGeom>
          <a:noFill/>
        </p:spPr>
        <p:txBody>
          <a:bodyPr wrap="square" rtlCol="0">
            <a:spAutoFit/>
          </a:bodyPr>
          <a:lstStyle/>
          <a:p>
            <a:pPr algn="r"/>
            <a:r>
              <a:rPr lang="en-US" sz="2040" b="1" dirty="0">
                <a:solidFill>
                  <a:srgbClr val="000000"/>
                </a:solidFill>
              </a:rPr>
              <a:t>convenience</a:t>
            </a:r>
          </a:p>
        </p:txBody>
      </p:sp>
      <p:sp>
        <p:nvSpPr>
          <p:cNvPr id="13" name="TextBox 12"/>
          <p:cNvSpPr txBox="1"/>
          <p:nvPr/>
        </p:nvSpPr>
        <p:spPr>
          <a:xfrm rot="16200000">
            <a:off x="21161" y="5225466"/>
            <a:ext cx="2103871" cy="414353"/>
          </a:xfrm>
          <a:prstGeom prst="rect">
            <a:avLst/>
          </a:prstGeom>
          <a:noFill/>
        </p:spPr>
        <p:txBody>
          <a:bodyPr wrap="square" rtlCol="0">
            <a:spAutoFit/>
          </a:bodyPr>
          <a:lstStyle/>
          <a:p>
            <a:r>
              <a:rPr lang="en-US" sz="2040" b="1" dirty="0">
                <a:solidFill>
                  <a:srgbClr val="000000"/>
                </a:solidFill>
              </a:rPr>
              <a:t>performance</a:t>
            </a:r>
          </a:p>
        </p:txBody>
      </p:sp>
    </p:spTree>
    <p:extLst>
      <p:ext uri="{BB962C8B-B14F-4D97-AF65-F5344CB8AC3E}">
        <p14:creationId xmlns:p14="http://schemas.microsoft.com/office/powerpoint/2010/main" val="2776308124"/>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pre-allocate </a:t>
            </a:r>
            <a:r>
              <a:rPr lang="en-US" dirty="0"/>
              <a:t>a</a:t>
            </a:r>
            <a:r>
              <a:rPr lang="en-US" dirty="0" smtClean="0"/>
              <a:t>rrays</a:t>
            </a:r>
            <a:endParaRPr lang="en-US" dirty="0"/>
          </a:p>
        </p:txBody>
      </p:sp>
      <p:sp>
        <p:nvSpPr>
          <p:cNvPr id="50" name="Rectangle 49"/>
          <p:cNvSpPr/>
          <p:nvPr/>
        </p:nvSpPr>
        <p:spPr>
          <a:xfrm>
            <a:off x="2021522" y="4407298"/>
            <a:ext cx="5673337" cy="1657447"/>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Array(100);</a:t>
            </a: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 i++) {</a:t>
            </a:r>
          </a:p>
          <a:p>
            <a:r>
              <a:rPr lang="en-US" sz="2040" dirty="0">
                <a:solidFill>
                  <a:prstClr val="black"/>
                </a:solidFill>
                <a:latin typeface="Consolas"/>
              </a:rPr>
              <a:t>  a[</a:t>
            </a:r>
            <a:r>
              <a:rPr lang="en-US" sz="2040" dirty="0" err="1">
                <a:solidFill>
                  <a:prstClr val="black"/>
                </a:solidFill>
                <a:latin typeface="Consolas"/>
              </a:rPr>
              <a:t>i</a:t>
            </a:r>
            <a:r>
              <a:rPr lang="en-US" sz="2040" dirty="0">
                <a:solidFill>
                  <a:prstClr val="black"/>
                </a:solidFill>
                <a:latin typeface="Consolas"/>
              </a:rPr>
              <a:t>] = </a:t>
            </a:r>
            <a:r>
              <a:rPr lang="en-US" sz="2040" dirty="0" err="1">
                <a:solidFill>
                  <a:prstClr val="black"/>
                </a:solidFill>
                <a:latin typeface="Consolas"/>
              </a:rPr>
              <a:t>i</a:t>
            </a:r>
            <a:r>
              <a:rPr lang="en-US" sz="2040" dirty="0">
                <a:solidFill>
                  <a:prstClr val="black"/>
                </a:solidFill>
                <a:latin typeface="Consolas"/>
              </a:rPr>
              <a:t> + 2;</a:t>
            </a:r>
          </a:p>
          <a:p>
            <a:r>
              <a:rPr lang="en-US" sz="2040" dirty="0">
                <a:solidFill>
                  <a:prstClr val="black"/>
                </a:solidFill>
                <a:latin typeface="Consolas"/>
              </a:rPr>
              <a:t>}</a:t>
            </a:r>
          </a:p>
        </p:txBody>
      </p:sp>
      <p:sp>
        <p:nvSpPr>
          <p:cNvPr id="51" name="Rectangle 50"/>
          <p:cNvSpPr/>
          <p:nvPr/>
        </p:nvSpPr>
        <p:spPr>
          <a:xfrm>
            <a:off x="2021522" y="1947622"/>
            <a:ext cx="5673337" cy="1657447"/>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a:t>
            </a: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 i++) {</a:t>
            </a:r>
          </a:p>
          <a:p>
            <a:r>
              <a:rPr lang="en-US" sz="2040" dirty="0">
                <a:solidFill>
                  <a:prstClr val="black"/>
                </a:solidFill>
                <a:latin typeface="Consolas"/>
              </a:rPr>
              <a:t>  </a:t>
            </a:r>
            <a:r>
              <a:rPr lang="en-US" sz="2040" dirty="0" err="1">
                <a:solidFill>
                  <a:prstClr val="black"/>
                </a:solidFill>
                <a:latin typeface="Consolas"/>
              </a:rPr>
              <a:t>a.push</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 + 2);</a:t>
            </a:r>
          </a:p>
          <a:p>
            <a:r>
              <a:rPr lang="en-US" sz="2040" dirty="0">
                <a:solidFill>
                  <a:prstClr val="black"/>
                </a:solidFill>
                <a:latin typeface="Consolas"/>
              </a:rPr>
              <a:t>}</a:t>
            </a:r>
          </a:p>
        </p:txBody>
      </p:sp>
      <p:sp>
        <p:nvSpPr>
          <p:cNvPr id="8" name="Left-Right Arrow 7"/>
          <p:cNvSpPr/>
          <p:nvPr/>
        </p:nvSpPr>
        <p:spPr>
          <a:xfrm rot="5400000">
            <a:off x="-1614246" y="3402617"/>
            <a:ext cx="5406329" cy="1398905"/>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9" name="TextBox 8"/>
          <p:cNvSpPr txBox="1"/>
          <p:nvPr/>
        </p:nvSpPr>
        <p:spPr>
          <a:xfrm rot="16200000">
            <a:off x="218654" y="2359759"/>
            <a:ext cx="1740530" cy="414353"/>
          </a:xfrm>
          <a:prstGeom prst="rect">
            <a:avLst/>
          </a:prstGeom>
          <a:noFill/>
        </p:spPr>
        <p:txBody>
          <a:bodyPr wrap="none" rtlCol="0">
            <a:spAutoFit/>
          </a:bodyPr>
          <a:lstStyle/>
          <a:p>
            <a:r>
              <a:rPr lang="en-US" sz="2040" b="1" dirty="0">
                <a:solidFill>
                  <a:srgbClr val="000000"/>
                </a:solidFill>
              </a:rPr>
              <a:t>convenience</a:t>
            </a:r>
          </a:p>
        </p:txBody>
      </p:sp>
      <p:sp>
        <p:nvSpPr>
          <p:cNvPr id="10" name="TextBox 9"/>
          <p:cNvSpPr txBox="1"/>
          <p:nvPr/>
        </p:nvSpPr>
        <p:spPr>
          <a:xfrm rot="16200000">
            <a:off x="191822" y="5380971"/>
            <a:ext cx="1804554" cy="414353"/>
          </a:xfrm>
          <a:prstGeom prst="rect">
            <a:avLst/>
          </a:prstGeom>
          <a:noFill/>
        </p:spPr>
        <p:txBody>
          <a:bodyPr wrap="none" rtlCol="0">
            <a:spAutoFit/>
          </a:bodyPr>
          <a:lstStyle/>
          <a:p>
            <a:r>
              <a:rPr lang="en-US" sz="2040" b="1" dirty="0">
                <a:solidFill>
                  <a:srgbClr val="000000"/>
                </a:solidFill>
              </a:rPr>
              <a:t>performance</a:t>
            </a:r>
          </a:p>
        </p:txBody>
      </p:sp>
      <p:sp>
        <p:nvSpPr>
          <p:cNvPr id="11" name="Rectangle 10"/>
          <p:cNvSpPr/>
          <p:nvPr/>
        </p:nvSpPr>
        <p:spPr>
          <a:xfrm>
            <a:off x="8977188" y="2138540"/>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12" name="Rectangle 11"/>
          <p:cNvSpPr/>
          <p:nvPr/>
        </p:nvSpPr>
        <p:spPr>
          <a:xfrm>
            <a:off x="9365773" y="2138540"/>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13" name="Rectangle 12"/>
          <p:cNvSpPr/>
          <p:nvPr/>
        </p:nvSpPr>
        <p:spPr>
          <a:xfrm>
            <a:off x="9754358" y="2138540"/>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15" name="Rectangle 14"/>
          <p:cNvSpPr/>
          <p:nvPr/>
        </p:nvSpPr>
        <p:spPr>
          <a:xfrm>
            <a:off x="10142943" y="2138540"/>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16" name="Rectangle 15"/>
          <p:cNvSpPr/>
          <p:nvPr/>
        </p:nvSpPr>
        <p:spPr>
          <a:xfrm>
            <a:off x="10531527" y="2138540"/>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17" name="TextBox 16"/>
          <p:cNvSpPr txBox="1"/>
          <p:nvPr/>
        </p:nvSpPr>
        <p:spPr>
          <a:xfrm>
            <a:off x="8606116" y="2128795"/>
            <a:ext cx="335484"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0</a:t>
            </a:r>
          </a:p>
        </p:txBody>
      </p:sp>
      <p:sp>
        <p:nvSpPr>
          <p:cNvPr id="18" name="TextBox 17"/>
          <p:cNvSpPr txBox="1"/>
          <p:nvPr/>
        </p:nvSpPr>
        <p:spPr>
          <a:xfrm>
            <a:off x="10920112" y="2128795"/>
            <a:ext cx="335484"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a:t>
            </a:r>
          </a:p>
        </p:txBody>
      </p:sp>
      <p:sp>
        <p:nvSpPr>
          <p:cNvPr id="19" name="Rectangle 18"/>
          <p:cNvSpPr/>
          <p:nvPr/>
        </p:nvSpPr>
        <p:spPr>
          <a:xfrm>
            <a:off x="8977188" y="3021215"/>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20" name="Rectangle 19"/>
          <p:cNvSpPr/>
          <p:nvPr/>
        </p:nvSpPr>
        <p:spPr>
          <a:xfrm>
            <a:off x="9365773" y="3021215"/>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21" name="Rectangle 20"/>
          <p:cNvSpPr/>
          <p:nvPr/>
        </p:nvSpPr>
        <p:spPr>
          <a:xfrm>
            <a:off x="9754358" y="3021215"/>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23" name="Rectangle 22"/>
          <p:cNvSpPr/>
          <p:nvPr/>
        </p:nvSpPr>
        <p:spPr>
          <a:xfrm>
            <a:off x="10142943" y="3021215"/>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24" name="Rectangle 23"/>
          <p:cNvSpPr/>
          <p:nvPr/>
        </p:nvSpPr>
        <p:spPr>
          <a:xfrm>
            <a:off x="10531527" y="3021215"/>
            <a:ext cx="388585" cy="388585"/>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sz="1836">
              <a:solidFill>
                <a:srgbClr val="000000"/>
              </a:solidFill>
            </a:endParaRPr>
          </a:p>
        </p:txBody>
      </p:sp>
      <p:sp>
        <p:nvSpPr>
          <p:cNvPr id="25" name="TextBox 24"/>
          <p:cNvSpPr txBox="1"/>
          <p:nvPr/>
        </p:nvSpPr>
        <p:spPr>
          <a:xfrm>
            <a:off x="8316595" y="3011470"/>
            <a:ext cx="629769"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?+1</a:t>
            </a:r>
          </a:p>
        </p:txBody>
      </p:sp>
      <p:sp>
        <p:nvSpPr>
          <p:cNvPr id="26" name="TextBox 25"/>
          <p:cNvSpPr txBox="1"/>
          <p:nvPr/>
        </p:nvSpPr>
        <p:spPr>
          <a:xfrm>
            <a:off x="10920112" y="3011470"/>
            <a:ext cx="482626"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a:t>
            </a:r>
          </a:p>
        </p:txBody>
      </p:sp>
      <p:cxnSp>
        <p:nvCxnSpPr>
          <p:cNvPr id="36" name="Straight Arrow Connector 35"/>
          <p:cNvCxnSpPr>
            <a:stCxn id="16" idx="3"/>
            <a:endCxn id="19" idx="1"/>
          </p:cNvCxnSpPr>
          <p:nvPr/>
        </p:nvCxnSpPr>
        <p:spPr>
          <a:xfrm flipH="1">
            <a:off x="8977188" y="2332833"/>
            <a:ext cx="1942924" cy="882675"/>
          </a:xfrm>
          <a:prstGeom prst="straightConnector1">
            <a:avLst/>
          </a:prstGeom>
          <a:ln w="38100">
            <a:solidFill>
              <a:schemeClr val="accent1"/>
            </a:solidFill>
            <a:headEnd type="oval"/>
            <a:tailEnd type="arrow"/>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8591021"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
        <p:nvSpPr>
          <p:cNvPr id="41" name="Rectangle 40"/>
          <p:cNvSpPr/>
          <p:nvPr/>
        </p:nvSpPr>
        <p:spPr>
          <a:xfrm>
            <a:off x="8979606"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
        <p:nvSpPr>
          <p:cNvPr id="42" name="Rectangle 41"/>
          <p:cNvSpPr/>
          <p:nvPr/>
        </p:nvSpPr>
        <p:spPr>
          <a:xfrm>
            <a:off x="9368190"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
        <p:nvSpPr>
          <p:cNvPr id="43" name="Rectangle 42"/>
          <p:cNvSpPr/>
          <p:nvPr/>
        </p:nvSpPr>
        <p:spPr>
          <a:xfrm>
            <a:off x="9756775"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sz="1836" dirty="0">
                <a:solidFill>
                  <a:srgbClr val="000000"/>
                </a:solidFill>
              </a:rPr>
              <a:t>…</a:t>
            </a:r>
          </a:p>
        </p:txBody>
      </p:sp>
      <p:sp>
        <p:nvSpPr>
          <p:cNvPr id="44" name="Rectangle 43"/>
          <p:cNvSpPr/>
          <p:nvPr/>
        </p:nvSpPr>
        <p:spPr>
          <a:xfrm>
            <a:off x="10145360"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
        <p:nvSpPr>
          <p:cNvPr id="45" name="Rectangle 44"/>
          <p:cNvSpPr/>
          <p:nvPr/>
        </p:nvSpPr>
        <p:spPr>
          <a:xfrm>
            <a:off x="10533944"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
        <p:nvSpPr>
          <p:cNvPr id="46" name="TextBox 45"/>
          <p:cNvSpPr txBox="1"/>
          <p:nvPr/>
        </p:nvSpPr>
        <p:spPr>
          <a:xfrm>
            <a:off x="8219948" y="4410375"/>
            <a:ext cx="335484"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0</a:t>
            </a:r>
          </a:p>
        </p:txBody>
      </p:sp>
      <p:sp>
        <p:nvSpPr>
          <p:cNvPr id="47" name="TextBox 46"/>
          <p:cNvSpPr txBox="1"/>
          <p:nvPr/>
        </p:nvSpPr>
        <p:spPr>
          <a:xfrm>
            <a:off x="11427049" y="4410375"/>
            <a:ext cx="629769" cy="414353"/>
          </a:xfrm>
          <a:prstGeom prst="rect">
            <a:avLst/>
          </a:prstGeom>
          <a:noFill/>
        </p:spPr>
        <p:txBody>
          <a:bodyPr wrap="none" rtlCol="0">
            <a:spAutoFit/>
          </a:bodyPr>
          <a:lstStyle/>
          <a:p>
            <a:r>
              <a:rPr lang="en-US" sz="2040" dirty="0">
                <a:solidFill>
                  <a:srgbClr val="000000"/>
                </a:solidFill>
                <a:latin typeface="Consolas" pitchFamily="49" charset="0"/>
                <a:cs typeface="Consolas" pitchFamily="49" charset="0"/>
              </a:rPr>
              <a:t>100</a:t>
            </a:r>
          </a:p>
        </p:txBody>
      </p:sp>
      <p:sp>
        <p:nvSpPr>
          <p:cNvPr id="48" name="Rectangle 47"/>
          <p:cNvSpPr/>
          <p:nvPr/>
        </p:nvSpPr>
        <p:spPr>
          <a:xfrm>
            <a:off x="10917271" y="4420120"/>
            <a:ext cx="388585" cy="388585"/>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1836">
              <a:solidFill>
                <a:srgbClr val="000000"/>
              </a:solidFill>
            </a:endParaRPr>
          </a:p>
        </p:txBody>
      </p:sp>
    </p:spTree>
    <p:extLst>
      <p:ext uri="{BB962C8B-B14F-4D97-AF65-F5344CB8AC3E}">
        <p14:creationId xmlns:p14="http://schemas.microsoft.com/office/powerpoint/2010/main" val="442426039"/>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enumerate </a:t>
            </a:r>
            <a:r>
              <a:rPr lang="en-US" dirty="0"/>
              <a:t>a</a:t>
            </a:r>
            <a:r>
              <a:rPr lang="en-US" dirty="0" smtClean="0"/>
              <a:t>rrays </a:t>
            </a:r>
            <a:r>
              <a:rPr lang="en-US" dirty="0"/>
              <a:t>e</a:t>
            </a:r>
            <a:r>
              <a:rPr lang="en-US" dirty="0" smtClean="0"/>
              <a:t>fficiently</a:t>
            </a:r>
            <a:endParaRPr lang="en-US" dirty="0"/>
          </a:p>
        </p:txBody>
      </p:sp>
      <p:sp>
        <p:nvSpPr>
          <p:cNvPr id="5" name="Rectangle 4"/>
          <p:cNvSpPr/>
          <p:nvPr/>
        </p:nvSpPr>
        <p:spPr>
          <a:xfrm>
            <a:off x="2643258" y="1398905"/>
            <a:ext cx="8160279" cy="5217077"/>
          </a:xfrm>
          <a:prstGeom prst="rect">
            <a:avLst/>
          </a:prstGeom>
          <a:ln w="19050">
            <a:gradFill>
              <a:gsLst>
                <a:gs pos="0">
                  <a:schemeClr val="accent2"/>
                </a:gs>
                <a:gs pos="30000">
                  <a:srgbClr val="FFFF00"/>
                </a:gs>
                <a:gs pos="64999">
                  <a:srgbClr val="FFC000"/>
                </a:gs>
                <a:gs pos="89999">
                  <a:srgbClr val="FF0000"/>
                </a:gs>
                <a:gs pos="100000">
                  <a:srgbClr val="C00000"/>
                </a:gs>
              </a:gsLst>
              <a:lin ang="5400000" scaled="0"/>
            </a:gra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40" dirty="0">
                <a:solidFill>
                  <a:srgbClr val="0000FF"/>
                </a:solidFill>
                <a:latin typeface="Consolas"/>
              </a:rPr>
              <a:t>var</a:t>
            </a:r>
            <a:r>
              <a:rPr lang="en-US" sz="2040" dirty="0">
                <a:solidFill>
                  <a:prstClr val="black"/>
                </a:solidFill>
                <a:latin typeface="Consolas"/>
              </a:rPr>
              <a:t> a = </a:t>
            </a:r>
            <a:r>
              <a:rPr lang="en-US" sz="2040" dirty="0">
                <a:solidFill>
                  <a:srgbClr val="0000FF"/>
                </a:solidFill>
                <a:latin typeface="Consolas"/>
              </a:rPr>
              <a:t>new</a:t>
            </a:r>
            <a:r>
              <a:rPr lang="en-US" sz="2040" dirty="0">
                <a:solidFill>
                  <a:prstClr val="black"/>
                </a:solidFill>
                <a:latin typeface="Consolas"/>
              </a:rPr>
              <a:t> Array(100);</a:t>
            </a:r>
          </a:p>
          <a:p>
            <a:r>
              <a:rPr lang="en-US" sz="2040" dirty="0">
                <a:solidFill>
                  <a:srgbClr val="0000FF"/>
                </a:solidFill>
                <a:latin typeface="Consolas"/>
              </a:rPr>
              <a:t>var</a:t>
            </a:r>
            <a:r>
              <a:rPr lang="en-US" sz="2040" dirty="0">
                <a:solidFill>
                  <a:prstClr val="black"/>
                </a:solidFill>
                <a:latin typeface="Consolas"/>
              </a:rPr>
              <a:t> total = 0;</a:t>
            </a:r>
          </a:p>
          <a:p>
            <a:endParaRPr lang="en-US" sz="2040" dirty="0">
              <a:solidFill>
                <a:prstClr val="black"/>
              </a:solidFill>
              <a:latin typeface="Consolas"/>
            </a:endParaRPr>
          </a:p>
          <a:p>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item </a:t>
            </a:r>
            <a:r>
              <a:rPr lang="en-US" sz="2040" dirty="0">
                <a:solidFill>
                  <a:srgbClr val="0000FF"/>
                </a:solidFill>
                <a:latin typeface="Consolas"/>
              </a:rPr>
              <a:t>in</a:t>
            </a:r>
            <a:r>
              <a:rPr lang="en-US" sz="2040" dirty="0">
                <a:solidFill>
                  <a:prstClr val="black"/>
                </a:solidFill>
                <a:latin typeface="Consolas"/>
              </a:rPr>
              <a:t> a) {</a:t>
            </a:r>
          </a:p>
          <a:p>
            <a:r>
              <a:rPr lang="en-US" sz="2040" dirty="0">
                <a:solidFill>
                  <a:prstClr val="black"/>
                </a:solidFill>
                <a:latin typeface="Consolas"/>
              </a:rPr>
              <a:t>  total += item;</a:t>
            </a:r>
          </a:p>
          <a:p>
            <a:r>
              <a:rPr lang="en-US" sz="2040" dirty="0">
                <a:solidFill>
                  <a:prstClr val="black"/>
                </a:solidFill>
                <a:latin typeface="Consolas"/>
              </a:rPr>
              <a:t>};</a:t>
            </a:r>
          </a:p>
          <a:p>
            <a:endParaRPr lang="en-US" sz="2040" dirty="0">
              <a:solidFill>
                <a:prstClr val="black"/>
              </a:solidFill>
              <a:latin typeface="Consolas"/>
            </a:endParaRPr>
          </a:p>
          <a:p>
            <a:r>
              <a:rPr lang="en-US" sz="2040" dirty="0" err="1">
                <a:solidFill>
                  <a:prstClr val="black"/>
                </a:solidFill>
                <a:latin typeface="Consolas"/>
              </a:rPr>
              <a:t>a.forEach</a:t>
            </a:r>
            <a:r>
              <a:rPr lang="en-US" sz="2040" dirty="0">
                <a:solidFill>
                  <a:prstClr val="black"/>
                </a:solidFill>
                <a:latin typeface="Consolas"/>
              </a:rPr>
              <a:t>(</a:t>
            </a:r>
            <a:r>
              <a:rPr lang="en-US" sz="2040" dirty="0">
                <a:solidFill>
                  <a:srgbClr val="0000FF"/>
                </a:solidFill>
                <a:latin typeface="Consolas"/>
              </a:rPr>
              <a:t>function</a:t>
            </a:r>
            <a:r>
              <a:rPr lang="en-US" sz="2040" dirty="0">
                <a:solidFill>
                  <a:prstClr val="black"/>
                </a:solidFill>
                <a:latin typeface="Consolas"/>
              </a:rPr>
              <a:t>(item) { total += item; });</a:t>
            </a:r>
          </a:p>
          <a:p>
            <a:endParaRPr lang="en-US" sz="2040" dirty="0">
              <a:solidFill>
                <a:prstClr val="black"/>
              </a:solidFill>
              <a:latin typeface="Consolas"/>
            </a:endParaRP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a.length; i++) { </a:t>
            </a:r>
          </a:p>
          <a:p>
            <a:r>
              <a:rPr lang="nn-NO" sz="2040" dirty="0">
                <a:solidFill>
                  <a:prstClr val="black"/>
                </a:solidFill>
                <a:latin typeface="Consolas"/>
              </a:rPr>
              <a:t>  total += a[i];</a:t>
            </a:r>
          </a:p>
          <a:p>
            <a:r>
              <a:rPr lang="nn-NO" sz="2040" dirty="0">
                <a:solidFill>
                  <a:prstClr val="black"/>
                </a:solidFill>
                <a:latin typeface="Consolas"/>
              </a:rPr>
              <a:t>}</a:t>
            </a:r>
          </a:p>
          <a:p>
            <a:endParaRPr lang="en-US" sz="2040" dirty="0">
              <a:solidFill>
                <a:prstClr val="black"/>
              </a:solidFill>
              <a:latin typeface="Consolas"/>
            </a:endParaRPr>
          </a:p>
          <a:p>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0, </a:t>
            </a:r>
            <a:r>
              <a:rPr lang="en-US" sz="2040" dirty="0" err="1">
                <a:solidFill>
                  <a:prstClr val="black"/>
                </a:solidFill>
                <a:effectLst>
                  <a:glow rad="228600">
                    <a:srgbClr val="00188F">
                      <a:satMod val="175000"/>
                      <a:alpha val="40000"/>
                    </a:srgbClr>
                  </a:glow>
                </a:effectLst>
                <a:latin typeface="Consolas"/>
              </a:rPr>
              <a:t>len</a:t>
            </a:r>
            <a:r>
              <a:rPr lang="en-US" sz="2040" dirty="0">
                <a:solidFill>
                  <a:prstClr val="black"/>
                </a:solidFill>
                <a:effectLst>
                  <a:glow rad="228600">
                    <a:srgbClr val="00188F">
                      <a:satMod val="175000"/>
                      <a:alpha val="40000"/>
                    </a:srgbClr>
                  </a:glow>
                </a:effectLst>
                <a:latin typeface="Consolas"/>
              </a:rPr>
              <a:t> = </a:t>
            </a:r>
            <a:r>
              <a:rPr lang="en-US" sz="2040" dirty="0" err="1">
                <a:solidFill>
                  <a:prstClr val="black"/>
                </a:solidFill>
                <a:effectLst>
                  <a:glow rad="228600">
                    <a:srgbClr val="00188F">
                      <a:satMod val="175000"/>
                      <a:alpha val="40000"/>
                    </a:srgbClr>
                  </a:glow>
                </a:effectLst>
                <a:latin typeface="Consolas"/>
              </a:rPr>
              <a:t>a.length</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&lt; </a:t>
            </a:r>
            <a:r>
              <a:rPr lang="en-US" sz="2040" dirty="0" err="1">
                <a:solidFill>
                  <a:prstClr val="black"/>
                </a:solidFill>
                <a:latin typeface="Consolas"/>
              </a:rPr>
              <a:t>len</a:t>
            </a:r>
            <a:r>
              <a:rPr lang="en-US" sz="2040" dirty="0">
                <a:solidFill>
                  <a:prstClr val="black"/>
                </a:solidFill>
                <a:latin typeface="Consolas"/>
              </a:rPr>
              <a:t>; </a:t>
            </a:r>
            <a:r>
              <a:rPr lang="en-US" sz="2040" dirty="0" err="1">
                <a:solidFill>
                  <a:prstClr val="black"/>
                </a:solidFill>
                <a:latin typeface="Consolas"/>
              </a:rPr>
              <a:t>i</a:t>
            </a:r>
            <a:r>
              <a:rPr lang="en-US" sz="2040" dirty="0">
                <a:solidFill>
                  <a:prstClr val="black"/>
                </a:solidFill>
                <a:latin typeface="Consolas"/>
              </a:rPr>
              <a:t>++) { </a:t>
            </a:r>
          </a:p>
          <a:p>
            <a:r>
              <a:rPr lang="en-US" sz="2040" dirty="0">
                <a:solidFill>
                  <a:prstClr val="black"/>
                </a:solidFill>
                <a:latin typeface="Consolas"/>
              </a:rPr>
              <a:t>  total += a[</a:t>
            </a:r>
            <a:r>
              <a:rPr lang="en-US" sz="2040" dirty="0" err="1">
                <a:solidFill>
                  <a:prstClr val="black"/>
                </a:solidFill>
                <a:latin typeface="Consolas"/>
              </a:rPr>
              <a:t>i</a:t>
            </a:r>
            <a:r>
              <a:rPr lang="en-US" sz="2040" dirty="0">
                <a:solidFill>
                  <a:prstClr val="black"/>
                </a:solidFill>
                <a:latin typeface="Consolas"/>
              </a:rPr>
              <a:t>];</a:t>
            </a:r>
          </a:p>
          <a:p>
            <a:r>
              <a:rPr lang="en-US" sz="2040" dirty="0">
                <a:solidFill>
                  <a:prstClr val="black"/>
                </a:solidFill>
                <a:latin typeface="Consolas"/>
              </a:rPr>
              <a:t>}</a:t>
            </a:r>
          </a:p>
        </p:txBody>
      </p:sp>
      <p:sp>
        <p:nvSpPr>
          <p:cNvPr id="6" name="Left-Right Arrow 5"/>
          <p:cNvSpPr/>
          <p:nvPr/>
        </p:nvSpPr>
        <p:spPr>
          <a:xfrm rot="5400000">
            <a:off x="-1483789" y="3302970"/>
            <a:ext cx="5207035" cy="1398905"/>
          </a:xfrm>
          <a:prstGeom prst="leftRightArrow">
            <a:avLst>
              <a:gd name="adj1" fmla="val 81034"/>
              <a:gd name="adj2" fmla="val 25000"/>
            </a:avLst>
          </a:prstGeom>
          <a:gradFill>
            <a:gsLst>
              <a:gs pos="0">
                <a:srgbClr val="00B050">
                  <a:lumMod val="100000"/>
                </a:srgbClr>
              </a:gs>
              <a:gs pos="50000">
                <a:srgbClr val="FFFF00"/>
              </a:gs>
              <a:gs pos="100000">
                <a:srgbClr val="C00000"/>
              </a:gs>
            </a:gsLst>
            <a:lin ang="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7" name="TextBox 6"/>
          <p:cNvSpPr txBox="1"/>
          <p:nvPr/>
        </p:nvSpPr>
        <p:spPr>
          <a:xfrm rot="16200000">
            <a:off x="249463" y="2338982"/>
            <a:ext cx="1740530" cy="414353"/>
          </a:xfrm>
          <a:prstGeom prst="rect">
            <a:avLst/>
          </a:prstGeom>
          <a:noFill/>
        </p:spPr>
        <p:txBody>
          <a:bodyPr wrap="none" rtlCol="0">
            <a:spAutoFit/>
          </a:bodyPr>
          <a:lstStyle/>
          <a:p>
            <a:r>
              <a:rPr lang="en-US" sz="2040" b="1" dirty="0">
                <a:solidFill>
                  <a:srgbClr val="000000"/>
                </a:solidFill>
              </a:rPr>
              <a:t>convenience</a:t>
            </a:r>
          </a:p>
        </p:txBody>
      </p:sp>
      <p:sp>
        <p:nvSpPr>
          <p:cNvPr id="8" name="TextBox 7"/>
          <p:cNvSpPr txBox="1"/>
          <p:nvPr/>
        </p:nvSpPr>
        <p:spPr>
          <a:xfrm rot="16200000">
            <a:off x="217453" y="5197035"/>
            <a:ext cx="1804554" cy="414353"/>
          </a:xfrm>
          <a:prstGeom prst="rect">
            <a:avLst/>
          </a:prstGeom>
          <a:noFill/>
        </p:spPr>
        <p:txBody>
          <a:bodyPr wrap="none" rtlCol="0">
            <a:spAutoFit/>
          </a:bodyPr>
          <a:lstStyle/>
          <a:p>
            <a:r>
              <a:rPr lang="en-US" sz="2040" b="1" dirty="0">
                <a:solidFill>
                  <a:srgbClr val="000000"/>
                </a:solidFill>
              </a:rPr>
              <a:t>performance</a:t>
            </a:r>
          </a:p>
        </p:txBody>
      </p:sp>
    </p:spTree>
    <p:extLst>
      <p:ext uri="{BB962C8B-B14F-4D97-AF65-F5344CB8AC3E}">
        <p14:creationId xmlns:p14="http://schemas.microsoft.com/office/powerpoint/2010/main" val="3079977759"/>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Do</a:t>
            </a:r>
            <a:r>
              <a:rPr lang="en-US" dirty="0" smtClean="0"/>
              <a:t> use </a:t>
            </a:r>
            <a:r>
              <a:rPr lang="en-US" dirty="0"/>
              <a:t>a</a:t>
            </a:r>
            <a:r>
              <a:rPr lang="en-US" dirty="0" smtClean="0"/>
              <a:t>rrays </a:t>
            </a:r>
            <a:r>
              <a:rPr lang="en-US" dirty="0"/>
              <a:t>e</a:t>
            </a:r>
            <a:r>
              <a:rPr lang="en-US" dirty="0" smtClean="0"/>
              <a:t>fficiently</a:t>
            </a:r>
            <a:endParaRPr lang="en-US" dirty="0"/>
          </a:p>
        </p:txBody>
      </p:sp>
      <p:sp>
        <p:nvSpPr>
          <p:cNvPr id="3" name="Content Placeholder 2"/>
          <p:cNvSpPr>
            <a:spLocks noGrp="1"/>
          </p:cNvSpPr>
          <p:nvPr>
            <p:ph idx="4294967295"/>
          </p:nvPr>
        </p:nvSpPr>
        <p:spPr>
          <a:xfrm>
            <a:off x="531948" y="1476620"/>
            <a:ext cx="11370961" cy="5221041"/>
          </a:xfrm>
          <a:prstGeom prst="rect">
            <a:avLst/>
          </a:prstGeom>
        </p:spPr>
        <p:txBody>
          <a:bodyPr>
            <a:normAutofit/>
          </a:bodyPr>
          <a:lstStyle/>
          <a:p>
            <a:pPr>
              <a:spcAft>
                <a:spcPts val="3000"/>
              </a:spcAft>
            </a:pPr>
            <a:r>
              <a:rPr lang="en-US" sz="3672" dirty="0"/>
              <a:t>Don’t use objects as arrays and vice </a:t>
            </a:r>
            <a:r>
              <a:rPr lang="en-US" sz="3672" dirty="0" smtClean="0"/>
              <a:t>versa</a:t>
            </a:r>
            <a:endParaRPr lang="en-US" sz="4080" dirty="0"/>
          </a:p>
          <a:p>
            <a:pPr>
              <a:spcAft>
                <a:spcPts val="3000"/>
              </a:spcAft>
            </a:pPr>
            <a:r>
              <a:rPr lang="en-US" sz="3672" dirty="0"/>
              <a:t>Pre-allocate on </a:t>
            </a:r>
            <a:r>
              <a:rPr lang="en-US" sz="3672" dirty="0" smtClean="0"/>
              <a:t>creation</a:t>
            </a:r>
            <a:endParaRPr lang="en-US" sz="3672" dirty="0"/>
          </a:p>
          <a:p>
            <a:pPr>
              <a:spcAft>
                <a:spcPts val="3000"/>
              </a:spcAft>
            </a:pPr>
            <a:r>
              <a:rPr lang="en-US" sz="3672" dirty="0"/>
              <a:t>Enumerate efficiently</a:t>
            </a:r>
            <a:endParaRPr lang="en-US" dirty="0"/>
          </a:p>
          <a:p>
            <a:pPr>
              <a:spcAft>
                <a:spcPts val="3000"/>
              </a:spcAft>
            </a:pPr>
            <a:r>
              <a:rPr lang="en-US" sz="3672" dirty="0"/>
              <a:t>Use typed arrays to avoid float boxing</a:t>
            </a:r>
          </a:p>
        </p:txBody>
      </p:sp>
    </p:spTree>
    <p:extLst>
      <p:ext uri="{BB962C8B-B14F-4D97-AF65-F5344CB8AC3E}">
        <p14:creationId xmlns:p14="http://schemas.microsoft.com/office/powerpoint/2010/main" val="334421182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In-review: Write fast JavaScript</a:t>
            </a:r>
            <a:endParaRPr lang="en-US" dirty="0"/>
          </a:p>
        </p:txBody>
      </p:sp>
      <p:sp>
        <p:nvSpPr>
          <p:cNvPr id="7" name="Text Placeholder 6"/>
          <p:cNvSpPr>
            <a:spLocks noGrp="1"/>
          </p:cNvSpPr>
          <p:nvPr>
            <p:ph type="body" sz="quarter" idx="10"/>
          </p:nvPr>
        </p:nvSpPr>
        <p:spPr>
          <a:xfrm>
            <a:off x="583373" y="1501737"/>
            <a:ext cx="11099754" cy="5261024"/>
          </a:xfrm>
        </p:spPr>
        <p:txBody>
          <a:bodyPr/>
          <a:lstStyle/>
          <a:p>
            <a:pPr algn="ctr">
              <a:spcBef>
                <a:spcPts val="2448"/>
              </a:spcBef>
            </a:pPr>
            <a:r>
              <a:rPr lang="en-US" i="1" dirty="0" smtClean="0"/>
              <a:t>Use good performance tools</a:t>
            </a:r>
          </a:p>
          <a:p>
            <a:pPr algn="ctr">
              <a:spcBef>
                <a:spcPts val="2448"/>
              </a:spcBef>
            </a:pPr>
            <a:r>
              <a:rPr lang="en-US" i="1" dirty="0" smtClean="0"/>
              <a:t>Identify and focus on your bottlenecks</a:t>
            </a:r>
          </a:p>
          <a:p>
            <a:pPr algn="ctr">
              <a:spcBef>
                <a:spcPts val="2448"/>
              </a:spcBef>
            </a:pPr>
            <a:r>
              <a:rPr lang="en-US" i="1" dirty="0" smtClean="0"/>
              <a:t>Understand and target modern engines</a:t>
            </a:r>
          </a:p>
          <a:p>
            <a:pPr algn="ctr">
              <a:spcBef>
                <a:spcPts val="2448"/>
              </a:spcBef>
            </a:pPr>
            <a:r>
              <a:rPr lang="en-US" i="1" dirty="0" smtClean="0"/>
              <a:t>Create fast objects</a:t>
            </a:r>
          </a:p>
          <a:p>
            <a:pPr algn="ctr">
              <a:spcBef>
                <a:spcPts val="2448"/>
              </a:spcBef>
            </a:pPr>
            <a:r>
              <a:rPr lang="en-US" i="1" dirty="0" smtClean="0"/>
              <a:t>Write fast arithmetic</a:t>
            </a:r>
          </a:p>
          <a:p>
            <a:pPr algn="ctr">
              <a:spcBef>
                <a:spcPts val="2448"/>
              </a:spcBef>
            </a:pPr>
            <a:r>
              <a:rPr lang="en-US" i="1" dirty="0" smtClean="0"/>
              <a:t>Use arrays efficiently</a:t>
            </a:r>
            <a:endParaRPr lang="en-US" i="1" dirty="0"/>
          </a:p>
        </p:txBody>
      </p:sp>
    </p:spTree>
    <p:extLst>
      <p:ext uri="{BB962C8B-B14F-4D97-AF65-F5344CB8AC3E}">
        <p14:creationId xmlns:p14="http://schemas.microsoft.com/office/powerpoint/2010/main" val="15795459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500"/>
                                  </p:stCondLst>
                                  <p:childTnLst>
                                    <p:set>
                                      <p:cBhvr>
                                        <p:cTn id="15" dur="1" fill="hold">
                                          <p:stCondLst>
                                            <p:cond delay="0"/>
                                          </p:stCondLst>
                                        </p:cTn>
                                        <p:tgtEl>
                                          <p:spTgt spid="7">
                                            <p:txEl>
                                              <p:pRg st="3" end="3"/>
                                            </p:tx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50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50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233150"/>
            <a:ext cx="11370961" cy="1158305"/>
          </a:xfrm>
        </p:spPr>
        <p:txBody>
          <a:bodyPr/>
          <a:lstStyle/>
          <a:p>
            <a:r>
              <a:rPr lang="en-US" dirty="0" smtClean="0"/>
              <a:t>HTML5 games</a:t>
            </a:r>
            <a:br>
              <a:rPr lang="en-US" dirty="0" smtClean="0"/>
            </a:br>
            <a:r>
              <a:rPr lang="en-US" sz="2856" dirty="0">
                <a:solidFill>
                  <a:schemeClr val="tx2"/>
                </a:solidFill>
              </a:rPr>
              <a:t>Stress Multiple Browser Subsystems</a:t>
            </a:r>
            <a:endParaRPr lang="en-US" dirty="0">
              <a:solidFill>
                <a:schemeClr val="tx2"/>
              </a:solidFill>
            </a:endParaRPr>
          </a:p>
        </p:txBody>
      </p:sp>
      <p:pic>
        <p:nvPicPr>
          <p:cNvPr id="1026" name="Picture 2" descr="C:\Users\jedmiad\Work\Presentations\TechReady14\Slides\angry-birds-game-logo.jpg"/>
          <p:cNvPicPr>
            <a:picLocks noChangeAspect="1" noChangeArrowheads="1"/>
          </p:cNvPicPr>
          <p:nvPr/>
        </p:nvPicPr>
        <p:blipFill rotWithShape="1">
          <a:blip r:embed="rId4">
            <a:extLst>
              <a:ext uri="{28A0092B-C50C-407E-A947-70E740481C1C}">
                <a14:useLocalDpi xmlns:a14="http://schemas.microsoft.com/office/drawing/2010/main" val="0"/>
              </a:ext>
            </a:extLst>
          </a:blip>
          <a:srcRect l="20000" r="20000"/>
          <a:stretch/>
        </p:blipFill>
        <p:spPr bwMode="auto">
          <a:xfrm>
            <a:off x="3420427" y="1478176"/>
            <a:ext cx="3338720" cy="3338720"/>
          </a:xfrm>
          <a:prstGeom prst="ellipse">
            <a:avLst/>
          </a:prstGeom>
          <a:noFill/>
          <a:ln w="28575">
            <a:solidFill>
              <a:schemeClr val="tx2"/>
            </a:solidFill>
          </a:ln>
          <a:extLst>
            <a:ext uri="{909E8E84-426E-40DD-AFC4-6F175D3DCCD1}">
              <a14:hiddenFill xmlns:a14="http://schemas.microsoft.com/office/drawing/2010/main">
                <a:solidFill>
                  <a:srgbClr val="FFFFFF"/>
                </a:solidFill>
              </a14:hiddenFill>
            </a:ext>
          </a:extLst>
        </p:spPr>
      </p:pic>
      <p:pic>
        <p:nvPicPr>
          <p:cNvPr id="1027" name="Picture 3" descr="C:\Users\jedmiad\Work\Presentations\TechReady14\Slides\cut-the-rope-logo.jpg"/>
          <p:cNvPicPr>
            <a:picLocks noChangeAspect="1" noChangeArrowheads="1"/>
          </p:cNvPicPr>
          <p:nvPr/>
        </p:nvPicPr>
        <p:blipFill rotWithShape="1">
          <a:blip r:embed="rId5">
            <a:extLst>
              <a:ext uri="{28A0092B-C50C-407E-A947-70E740481C1C}">
                <a14:useLocalDpi xmlns:a14="http://schemas.microsoft.com/office/drawing/2010/main" val="0"/>
              </a:ext>
            </a:extLst>
          </a:blip>
          <a:srcRect l="51206"/>
          <a:stretch/>
        </p:blipFill>
        <p:spPr bwMode="auto">
          <a:xfrm>
            <a:off x="5674218" y="1476621"/>
            <a:ext cx="3341829" cy="3341829"/>
          </a:xfrm>
          <a:prstGeom prst="ellipse">
            <a:avLst/>
          </a:prstGeom>
          <a:noFill/>
          <a:ln w="28575">
            <a:solidFill>
              <a:schemeClr val="tx2"/>
            </a:solidFill>
          </a:ln>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4548877" y="3422654"/>
            <a:ext cx="3338720" cy="3338720"/>
            <a:chOff x="4457636" y="3355848"/>
            <a:chExt cx="3273552" cy="3273552"/>
          </a:xfrm>
        </p:grpSpPr>
        <p:sp>
          <p:nvSpPr>
            <p:cNvPr id="6" name="Oval 5"/>
            <p:cNvSpPr/>
            <p:nvPr/>
          </p:nvSpPr>
          <p:spPr>
            <a:xfrm>
              <a:off x="4457636" y="3355848"/>
              <a:ext cx="3273552" cy="3273552"/>
            </a:xfrm>
            <a:prstGeom prst="ellipse">
              <a:avLst/>
            </a:prstGeom>
            <a:solidFill>
              <a:schemeClr val="tx2">
                <a:lumMod val="60000"/>
                <a:lumOff val="40000"/>
                <a:alpha val="36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dirty="0">
                <a:solidFill>
                  <a:srgbClr val="FFFFFF"/>
                </a:solidFill>
              </a:endParaRPr>
            </a:p>
            <a:p>
              <a:pPr algn="ctr"/>
              <a:endParaRPr lang="en-US" sz="1836" dirty="0">
                <a:solidFill>
                  <a:srgbClr val="FFFFFF"/>
                </a:solidFill>
              </a:endParaRPr>
            </a:p>
            <a:p>
              <a:pPr algn="ctr"/>
              <a:endParaRPr lang="en-US" sz="1836" dirty="0">
                <a:solidFill>
                  <a:srgbClr val="FFFFFF"/>
                </a:solidFill>
              </a:endParaRPr>
            </a:p>
            <a:p>
              <a:pPr algn="ctr"/>
              <a:r>
                <a:rPr lang="en-US" sz="4488" dirty="0">
                  <a:solidFill>
                    <a:srgbClr val="FFFFFF"/>
                  </a:solidFill>
                </a:rPr>
                <a:t>Bubbles</a:t>
              </a:r>
              <a:endParaRPr lang="en-US" sz="1836" dirty="0">
                <a:solidFill>
                  <a:srgbClr val="FFFFFF"/>
                </a:solidFill>
              </a:endParaRPr>
            </a:p>
          </p:txBody>
        </p:sp>
        <p:pic>
          <p:nvPicPr>
            <p:cNvPr id="1028" name="Picture 4" descr="C:\Users\jedmiad\Work\Presentations\TechReady14\Slides\bubbbles-logo.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46762" y="4744974"/>
              <a:ext cx="495300" cy="495300"/>
            </a:xfrm>
            <a:prstGeom prst="rect">
              <a:avLst/>
            </a:prstGeom>
            <a:noFill/>
            <a:ln>
              <a:noFill/>
            </a:ln>
            <a:extLst/>
          </p:spPr>
        </p:pic>
      </p:grpSp>
      <p:sp>
        <p:nvSpPr>
          <p:cNvPr id="8" name="Rectangular Callout 7"/>
          <p:cNvSpPr/>
          <p:nvPr/>
        </p:nvSpPr>
        <p:spPr>
          <a:xfrm>
            <a:off x="778051" y="1395053"/>
            <a:ext cx="10958089" cy="5517903"/>
          </a:xfrm>
          <a:prstGeom prst="wedgeRectCallout">
            <a:avLst>
              <a:gd name="adj1" fmla="val -19808"/>
              <a:gd name="adj2" fmla="val 29069"/>
            </a:avLst>
          </a:prstGeom>
          <a:solidFill>
            <a:srgbClr val="FFFFFF">
              <a:alpha val="50196"/>
            </a:srgbClr>
          </a:solidFill>
          <a:ln>
            <a:solidFill>
              <a:schemeClr val="tx2"/>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tIns="0" rtlCol="0" anchor="ctr"/>
          <a:lstStyle/>
          <a:p>
            <a:r>
              <a:rPr lang="da-DK" sz="2040" dirty="0">
                <a:solidFill>
                  <a:srgbClr val="000000"/>
                </a:solidFill>
                <a:latin typeface="Consolas"/>
              </a:rPr>
              <a:t>setInterval(animate, 1000/60)</a:t>
            </a:r>
          </a:p>
          <a:p>
            <a:endParaRPr lang="da-DK" sz="2040" dirty="0">
              <a:solidFill>
                <a:srgbClr val="000000"/>
              </a:solidFill>
              <a:latin typeface="Consolas"/>
            </a:endParaRPr>
          </a:p>
          <a:p>
            <a:r>
              <a:rPr lang="en-US" sz="2040" dirty="0" err="1">
                <a:solidFill>
                  <a:prstClr val="black"/>
                </a:solidFill>
                <a:latin typeface="Consolas"/>
              </a:rPr>
              <a:t>bs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 = </a:t>
            </a:r>
            <a:r>
              <a:rPr lang="en-US" sz="2040" dirty="0">
                <a:solidFill>
                  <a:srgbClr val="0000FF"/>
                </a:solidFill>
                <a:latin typeface="Consolas"/>
              </a:rPr>
              <a:t>new</a:t>
            </a:r>
            <a:r>
              <a:rPr lang="en-US" sz="2040" dirty="0">
                <a:solidFill>
                  <a:prstClr val="black"/>
                </a:solidFill>
                <a:latin typeface="Consolas"/>
              </a:rPr>
              <a:t> Bubble(0, 1);</a:t>
            </a:r>
          </a:p>
          <a:p>
            <a:r>
              <a:rPr lang="nn-NO" sz="2040" dirty="0">
                <a:solidFill>
                  <a:srgbClr val="0000FF"/>
                </a:solidFill>
                <a:latin typeface="Consolas"/>
              </a:rPr>
              <a:t>for</a:t>
            </a:r>
            <a:r>
              <a:rPr lang="nn-NO" sz="2040" dirty="0">
                <a:solidFill>
                  <a:prstClr val="black"/>
                </a:solidFill>
                <a:latin typeface="Consolas"/>
              </a:rPr>
              <a:t> (</a:t>
            </a:r>
            <a:r>
              <a:rPr lang="nn-NO" sz="2040" dirty="0">
                <a:solidFill>
                  <a:srgbClr val="0000FF"/>
                </a:solidFill>
                <a:latin typeface="Consolas"/>
              </a:rPr>
              <a:t>var</a:t>
            </a:r>
            <a:r>
              <a:rPr lang="nn-NO" sz="2040" dirty="0">
                <a:solidFill>
                  <a:prstClr val="black"/>
                </a:solidFill>
                <a:latin typeface="Consolas"/>
              </a:rPr>
              <a:t> i = 0; i &lt; 1000; i++) {</a:t>
            </a:r>
          </a:p>
          <a:p>
            <a:r>
              <a:rPr lang="en-US" sz="2040" dirty="0">
                <a:solidFill>
                  <a:prstClr val="black"/>
                </a:solidFill>
                <a:latin typeface="Consolas"/>
              </a:rPr>
              <a:t>    </a:t>
            </a:r>
            <a:r>
              <a:rPr lang="en-US" sz="2040" dirty="0" err="1">
                <a:solidFill>
                  <a:prstClr val="black"/>
                </a:solidFill>
                <a:latin typeface="Consolas"/>
              </a:rPr>
              <a:t>bs</a:t>
            </a:r>
            <a:r>
              <a:rPr lang="en-US" sz="2040" dirty="0">
                <a:solidFill>
                  <a:prstClr val="black"/>
                </a:solidFill>
                <a:latin typeface="Consolas"/>
              </a:rPr>
              <a:t>[</a:t>
            </a:r>
            <a:r>
              <a:rPr lang="en-US" sz="2040" dirty="0" err="1">
                <a:solidFill>
                  <a:prstClr val="black"/>
                </a:solidFill>
                <a:latin typeface="Consolas"/>
              </a:rPr>
              <a:t>i</a:t>
            </a:r>
            <a:r>
              <a:rPr lang="en-US" sz="2040" dirty="0">
                <a:solidFill>
                  <a:prstClr val="black"/>
                </a:solidFill>
                <a:latin typeface="Consolas"/>
              </a:rPr>
              <a:t>].move();</a:t>
            </a:r>
          </a:p>
          <a:p>
            <a:r>
              <a:rPr lang="en-US" sz="2040" dirty="0">
                <a:solidFill>
                  <a:prstClr val="black"/>
                </a:solidFill>
                <a:latin typeface="Consolas"/>
              </a:rPr>
              <a:t>    </a:t>
            </a:r>
            <a:r>
              <a:rPr lang="en-US" sz="2040" dirty="0">
                <a:solidFill>
                  <a:srgbClr val="0000FF"/>
                </a:solidFill>
                <a:latin typeface="Consolas"/>
              </a:rPr>
              <a:t>for</a:t>
            </a:r>
            <a:r>
              <a:rPr lang="en-US" sz="2040" dirty="0">
                <a:solidFill>
                  <a:prstClr val="black"/>
                </a:solidFill>
                <a:latin typeface="Consolas"/>
              </a:rPr>
              <a:t> (</a:t>
            </a:r>
            <a:r>
              <a:rPr lang="en-US" sz="2040" dirty="0">
                <a:solidFill>
                  <a:srgbClr val="0000FF"/>
                </a:solidFill>
                <a:latin typeface="Consolas"/>
              </a:rPr>
              <a:t>var</a:t>
            </a:r>
            <a:r>
              <a:rPr lang="en-US" sz="2040" dirty="0">
                <a:solidFill>
                  <a:prstClr val="black"/>
                </a:solidFill>
                <a:latin typeface="Consolas"/>
              </a:rPr>
              <a:t> j = 0; j &lt; </a:t>
            </a:r>
            <a:r>
              <a:rPr lang="en-US" sz="2040" dirty="0" err="1">
                <a:solidFill>
                  <a:prstClr val="black"/>
                </a:solidFill>
                <a:latin typeface="Consolas"/>
              </a:rPr>
              <a:t>i</a:t>
            </a:r>
            <a:r>
              <a:rPr lang="en-US" sz="2040" dirty="0">
                <a:solidFill>
                  <a:prstClr val="black"/>
                </a:solidFill>
                <a:latin typeface="Consolas"/>
              </a:rPr>
              <a:t> + 1; j++) {</a:t>
            </a:r>
          </a:p>
          <a:p>
            <a:r>
              <a:rPr lang="en-US" sz="2040" dirty="0">
                <a:solidFill>
                  <a:prstClr val="black"/>
                </a:solidFill>
                <a:latin typeface="Consolas"/>
              </a:rPr>
              <a:t>        </a:t>
            </a:r>
            <a:r>
              <a:rPr lang="en-US" sz="2040" dirty="0" err="1" smtClean="0">
                <a:solidFill>
                  <a:prstClr val="black"/>
                </a:solidFill>
                <a:latin typeface="Consolas"/>
              </a:rPr>
              <a:t>Bubbles.collide</a:t>
            </a:r>
            <a:r>
              <a:rPr lang="en-US" sz="2040" dirty="0" smtClean="0">
                <a:solidFill>
                  <a:prstClr val="black"/>
                </a:solidFill>
                <a:latin typeface="Consolas"/>
              </a:rPr>
              <a:t>(</a:t>
            </a:r>
            <a:r>
              <a:rPr lang="en-US" sz="2040" dirty="0" err="1" smtClean="0">
                <a:solidFill>
                  <a:prstClr val="black"/>
                </a:solidFill>
                <a:latin typeface="Consolas"/>
              </a:rPr>
              <a:t>bs</a:t>
            </a:r>
            <a:r>
              <a:rPr lang="en-US" sz="2040" dirty="0" smtClean="0">
                <a:solidFill>
                  <a:prstClr val="black"/>
                </a:solidFill>
                <a:latin typeface="Consolas"/>
              </a:rPr>
              <a:t>[</a:t>
            </a:r>
            <a:r>
              <a:rPr lang="en-US" sz="2040" dirty="0" err="1" smtClean="0">
                <a:solidFill>
                  <a:prstClr val="black"/>
                </a:solidFill>
                <a:latin typeface="Consolas"/>
              </a:rPr>
              <a:t>i</a:t>
            </a:r>
            <a:r>
              <a:rPr lang="en-US" sz="2040" dirty="0">
                <a:solidFill>
                  <a:prstClr val="black"/>
                </a:solidFill>
                <a:latin typeface="Consolas"/>
              </a:rPr>
              <a:t>], </a:t>
            </a:r>
            <a:r>
              <a:rPr lang="en-US" sz="2040" dirty="0" err="1">
                <a:solidFill>
                  <a:prstClr val="black"/>
                </a:solidFill>
                <a:latin typeface="Consolas"/>
              </a:rPr>
              <a:t>bs</a:t>
            </a:r>
            <a:r>
              <a:rPr lang="en-US" sz="2040" dirty="0">
                <a:solidFill>
                  <a:prstClr val="black"/>
                </a:solidFill>
                <a:latin typeface="Consolas"/>
              </a:rPr>
              <a:t>[j]);</a:t>
            </a:r>
          </a:p>
          <a:p>
            <a:r>
              <a:rPr lang="en-US" sz="2040" dirty="0">
                <a:solidFill>
                  <a:prstClr val="black"/>
                </a:solidFill>
                <a:latin typeface="Consolas"/>
              </a:rPr>
              <a:t>    }</a:t>
            </a:r>
          </a:p>
          <a:p>
            <a:r>
              <a:rPr lang="en-US" sz="2040" dirty="0">
                <a:solidFill>
                  <a:prstClr val="black"/>
                </a:solidFill>
                <a:latin typeface="Consolas"/>
              </a:rPr>
              <a:t>}</a:t>
            </a:r>
          </a:p>
          <a:p>
            <a:endParaRPr lang="da-DK" sz="2040" dirty="0">
              <a:solidFill>
                <a:srgbClr val="000000"/>
              </a:solidFill>
              <a:latin typeface="Consolas"/>
            </a:endParaRPr>
          </a:p>
          <a:p>
            <a:r>
              <a:rPr lang="da-DK" sz="2040" dirty="0">
                <a:solidFill>
                  <a:srgbClr val="0000FF"/>
                </a:solidFill>
                <a:latin typeface="Consolas"/>
              </a:rPr>
              <a:t>var</a:t>
            </a:r>
            <a:r>
              <a:rPr lang="da-DK" sz="2040" dirty="0">
                <a:solidFill>
                  <a:prstClr val="black"/>
                </a:solidFill>
                <a:latin typeface="Consolas"/>
              </a:rPr>
              <a:t> distance2 = (b1.x–b2.x)*(b1.x–b2.x)+(b1.x–b2.x)*(b1.x–b2.x);</a:t>
            </a:r>
          </a:p>
          <a:p>
            <a:r>
              <a:rPr lang="en-US" sz="2040" dirty="0">
                <a:solidFill>
                  <a:srgbClr val="0000FF"/>
                </a:solidFill>
                <a:latin typeface="Consolas"/>
              </a:rPr>
              <a:t>var</a:t>
            </a:r>
            <a:r>
              <a:rPr lang="en-US" sz="2040" dirty="0">
                <a:solidFill>
                  <a:prstClr val="black"/>
                </a:solidFill>
                <a:latin typeface="Consolas"/>
              </a:rPr>
              <a:t> magnitude = (</a:t>
            </a:r>
            <a:r>
              <a:rPr lang="en-US" sz="2040" dirty="0" err="1">
                <a:solidFill>
                  <a:prstClr val="black"/>
                </a:solidFill>
                <a:latin typeface="Consolas"/>
              </a:rPr>
              <a:t>dvx</a:t>
            </a:r>
            <a:r>
              <a:rPr lang="en-US" sz="2040" dirty="0">
                <a:solidFill>
                  <a:prstClr val="black"/>
                </a:solidFill>
                <a:latin typeface="Consolas"/>
              </a:rPr>
              <a:t> * dx + </a:t>
            </a:r>
            <a:r>
              <a:rPr lang="en-US" sz="2040" dirty="0" err="1">
                <a:solidFill>
                  <a:prstClr val="black"/>
                </a:solidFill>
                <a:latin typeface="Consolas"/>
              </a:rPr>
              <a:t>dvy</a:t>
            </a:r>
            <a:r>
              <a:rPr lang="en-US" sz="2040" dirty="0">
                <a:solidFill>
                  <a:prstClr val="black"/>
                </a:solidFill>
                <a:latin typeface="Consolas"/>
              </a:rPr>
              <a:t> * </a:t>
            </a:r>
            <a:r>
              <a:rPr lang="en-US" sz="2040" dirty="0" err="1">
                <a:solidFill>
                  <a:prstClr val="black"/>
                </a:solidFill>
                <a:latin typeface="Consolas"/>
              </a:rPr>
              <a:t>dy</a:t>
            </a:r>
            <a:r>
              <a:rPr lang="en-US" sz="2040" dirty="0">
                <a:solidFill>
                  <a:prstClr val="black"/>
                </a:solidFill>
                <a:latin typeface="Consolas"/>
              </a:rPr>
              <a:t>) / d2;</a:t>
            </a:r>
          </a:p>
          <a:p>
            <a:endParaRPr lang="da-DK" sz="2040" dirty="0">
              <a:solidFill>
                <a:prstClr val="black"/>
              </a:solidFill>
              <a:latin typeface="Consolas"/>
            </a:endParaRPr>
          </a:p>
          <a:p>
            <a:r>
              <a:rPr lang="en-US" sz="2040" dirty="0" err="1">
                <a:solidFill>
                  <a:srgbClr val="0000FF"/>
                </a:solidFill>
                <a:latin typeface="Consolas"/>
              </a:rPr>
              <a:t>this</a:t>
            </a:r>
            <a:r>
              <a:rPr lang="en-US" sz="2040" dirty="0" err="1">
                <a:solidFill>
                  <a:prstClr val="black"/>
                </a:solidFill>
                <a:latin typeface="Consolas"/>
              </a:rPr>
              <a:t>.elem.style.left</a:t>
            </a:r>
            <a:r>
              <a:rPr lang="en-US" sz="2040" dirty="0">
                <a:solidFill>
                  <a:prstClr val="black"/>
                </a:solidFill>
                <a:latin typeface="Consolas"/>
              </a:rPr>
              <a:t> = </a:t>
            </a:r>
            <a:r>
              <a:rPr lang="en-US" sz="2040" dirty="0" err="1">
                <a:solidFill>
                  <a:srgbClr val="0000FF"/>
                </a:solidFill>
                <a:latin typeface="Consolas"/>
              </a:rPr>
              <a:t>this</a:t>
            </a:r>
            <a:r>
              <a:rPr lang="en-US" sz="2040" dirty="0" err="1">
                <a:solidFill>
                  <a:prstClr val="black"/>
                </a:solidFill>
                <a:latin typeface="Consolas"/>
              </a:rPr>
              <a:t>.x</a:t>
            </a:r>
            <a:r>
              <a:rPr lang="en-US" sz="2040" dirty="0">
                <a:solidFill>
                  <a:prstClr val="black"/>
                </a:solidFill>
                <a:latin typeface="Consolas"/>
              </a:rPr>
              <a:t> + </a:t>
            </a:r>
            <a:r>
              <a:rPr lang="en-US" sz="2040" dirty="0">
                <a:solidFill>
                  <a:srgbClr val="800000"/>
                </a:solidFill>
                <a:latin typeface="Consolas"/>
              </a:rPr>
              <a:t>"</a:t>
            </a:r>
            <a:r>
              <a:rPr lang="en-US" sz="2040" dirty="0" err="1">
                <a:solidFill>
                  <a:srgbClr val="800000"/>
                </a:solidFill>
                <a:latin typeface="Consolas"/>
              </a:rPr>
              <a:t>px</a:t>
            </a:r>
            <a:r>
              <a:rPr lang="en-US" sz="2040" dirty="0">
                <a:solidFill>
                  <a:srgbClr val="800000"/>
                </a:solidFill>
                <a:latin typeface="Consolas"/>
              </a:rPr>
              <a:t>"</a:t>
            </a:r>
            <a:r>
              <a:rPr lang="en-US" sz="2040" dirty="0">
                <a:solidFill>
                  <a:prstClr val="black"/>
                </a:solidFill>
                <a:latin typeface="Consolas"/>
              </a:rPr>
              <a:t>;</a:t>
            </a:r>
          </a:p>
          <a:p>
            <a:r>
              <a:rPr lang="en-US" sz="2040" dirty="0" err="1">
                <a:solidFill>
                  <a:srgbClr val="0000FF"/>
                </a:solidFill>
                <a:latin typeface="Consolas"/>
              </a:rPr>
              <a:t>this</a:t>
            </a:r>
            <a:r>
              <a:rPr lang="en-US" sz="2040" dirty="0" err="1">
                <a:solidFill>
                  <a:prstClr val="black"/>
                </a:solidFill>
                <a:latin typeface="Consolas"/>
              </a:rPr>
              <a:t>.elem.style.top</a:t>
            </a:r>
            <a:r>
              <a:rPr lang="en-US" sz="2040" dirty="0">
                <a:solidFill>
                  <a:prstClr val="black"/>
                </a:solidFill>
                <a:latin typeface="Consolas"/>
              </a:rPr>
              <a:t> = </a:t>
            </a:r>
            <a:r>
              <a:rPr lang="en-US" sz="2040" dirty="0" err="1">
                <a:solidFill>
                  <a:srgbClr val="0000FF"/>
                </a:solidFill>
                <a:latin typeface="Consolas"/>
              </a:rPr>
              <a:t>this</a:t>
            </a:r>
            <a:r>
              <a:rPr lang="en-US" sz="2040" dirty="0" err="1">
                <a:solidFill>
                  <a:prstClr val="black"/>
                </a:solidFill>
                <a:latin typeface="Consolas"/>
              </a:rPr>
              <a:t>.y</a:t>
            </a:r>
            <a:r>
              <a:rPr lang="en-US" sz="2040" dirty="0">
                <a:solidFill>
                  <a:prstClr val="black"/>
                </a:solidFill>
                <a:latin typeface="Consolas"/>
              </a:rPr>
              <a:t> + </a:t>
            </a:r>
            <a:r>
              <a:rPr lang="en-US" sz="2040" dirty="0">
                <a:solidFill>
                  <a:srgbClr val="800000"/>
                </a:solidFill>
                <a:latin typeface="Consolas"/>
              </a:rPr>
              <a:t>"</a:t>
            </a:r>
            <a:r>
              <a:rPr lang="en-US" sz="2040" dirty="0" err="1">
                <a:solidFill>
                  <a:srgbClr val="800000"/>
                </a:solidFill>
                <a:latin typeface="Consolas"/>
              </a:rPr>
              <a:t>px</a:t>
            </a:r>
            <a:r>
              <a:rPr lang="en-US" sz="2040" dirty="0">
                <a:solidFill>
                  <a:srgbClr val="800000"/>
                </a:solidFill>
                <a:latin typeface="Consolas"/>
              </a:rPr>
              <a:t>"</a:t>
            </a:r>
            <a:r>
              <a:rPr lang="en-US" sz="2040" dirty="0">
                <a:solidFill>
                  <a:prstClr val="black"/>
                </a:solidFill>
                <a:latin typeface="Consolas"/>
              </a:rPr>
              <a:t>;</a:t>
            </a:r>
            <a:endParaRPr lang="da-DK" sz="2040" dirty="0">
              <a:solidFill>
                <a:prstClr val="black"/>
              </a:solidFill>
              <a:latin typeface="Consolas"/>
            </a:endParaRPr>
          </a:p>
          <a:p>
            <a:endParaRPr lang="en-US" sz="2040" dirty="0">
              <a:solidFill>
                <a:srgbClr val="000000"/>
              </a:solidFill>
            </a:endParaRPr>
          </a:p>
          <a:p>
            <a:r>
              <a:rPr lang="en-US" sz="2040" dirty="0" err="1">
                <a:solidFill>
                  <a:srgbClr val="0000FF"/>
                </a:solidFill>
                <a:latin typeface="Consolas"/>
              </a:rPr>
              <a:t>this</a:t>
            </a:r>
            <a:r>
              <a:rPr lang="en-US" sz="2040" dirty="0" err="1">
                <a:solidFill>
                  <a:prstClr val="black"/>
                </a:solidFill>
                <a:latin typeface="Consolas"/>
              </a:rPr>
              <a:t>.canvas.getContext</a:t>
            </a:r>
            <a:r>
              <a:rPr lang="en-US" sz="2040" dirty="0">
                <a:solidFill>
                  <a:prstClr val="black"/>
                </a:solidFill>
                <a:latin typeface="Consolas"/>
              </a:rPr>
              <a:t>(</a:t>
            </a:r>
            <a:r>
              <a:rPr lang="en-US" sz="2040" dirty="0">
                <a:solidFill>
                  <a:srgbClr val="800000"/>
                </a:solidFill>
                <a:latin typeface="Consolas"/>
              </a:rPr>
              <a:t>"2d")</a:t>
            </a:r>
            <a:r>
              <a:rPr lang="en-US" sz="2040" dirty="0">
                <a:solidFill>
                  <a:prstClr val="black"/>
                </a:solidFill>
                <a:latin typeface="Consolas"/>
              </a:rPr>
              <a:t>.</a:t>
            </a:r>
            <a:r>
              <a:rPr lang="en-US" sz="2040" dirty="0" err="1">
                <a:solidFill>
                  <a:prstClr val="black"/>
                </a:solidFill>
                <a:latin typeface="Consolas"/>
              </a:rPr>
              <a:t>putImageData</a:t>
            </a:r>
            <a:r>
              <a:rPr lang="en-US" sz="2040" dirty="0">
                <a:solidFill>
                  <a:prstClr val="black"/>
                </a:solidFill>
                <a:latin typeface="Consolas"/>
              </a:rPr>
              <a:t>(</a:t>
            </a:r>
            <a:r>
              <a:rPr lang="en-US" sz="2040" dirty="0" err="1">
                <a:solidFill>
                  <a:prstClr val="black"/>
                </a:solidFill>
                <a:latin typeface="Consolas"/>
              </a:rPr>
              <a:t>canvasImageData</a:t>
            </a:r>
            <a:r>
              <a:rPr lang="en-US" sz="2040" dirty="0">
                <a:solidFill>
                  <a:prstClr val="black"/>
                </a:solidFill>
                <a:latin typeface="Consolas"/>
              </a:rPr>
              <a:t>, 0, 0);</a:t>
            </a:r>
          </a:p>
        </p:txBody>
      </p:sp>
    </p:spTree>
    <p:custDataLst>
      <p:tags r:id="rId1"/>
    </p:custDataLst>
    <p:extLst>
      <p:ext uri="{BB962C8B-B14F-4D97-AF65-F5344CB8AC3E}">
        <p14:creationId xmlns:p14="http://schemas.microsoft.com/office/powerpoint/2010/main" val="3609274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26" presetClass="emph" presetSubtype="0" fill="hold" nodeType="withEffect">
                                  <p:stCondLst>
                                    <p:cond delay="0"/>
                                  </p:stCondLst>
                                  <p:childTnLst>
                                    <p:animEffect transition="out" filter="fade">
                                      <p:cBhvr>
                                        <p:cTn id="9" dur="500" tmFilter="0, 0; .2, .5; .8, .5; 1, 0"/>
                                        <p:tgtEl>
                                          <p:spTgt spid="1026"/>
                                        </p:tgtEl>
                                      </p:cBhvr>
                                    </p:animEffect>
                                    <p:animScale>
                                      <p:cBhvr>
                                        <p:cTn id="10" dur="250" autoRev="1" fill="hold"/>
                                        <p:tgtEl>
                                          <p:spTgt spid="1026"/>
                                        </p:tgtEl>
                                      </p:cBhvr>
                                      <p:by x="105000" y="105000"/>
                                    </p:animScale>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27"/>
                                        </p:tgtEl>
                                        <p:attrNameLst>
                                          <p:attrName>style.visibility</p:attrName>
                                        </p:attrNameLst>
                                      </p:cBhvr>
                                      <p:to>
                                        <p:strVal val="visible"/>
                                      </p:to>
                                    </p:set>
                                    <p:animEffect transition="in" filter="fade">
                                      <p:cBhvr>
                                        <p:cTn id="14" dur="500"/>
                                        <p:tgtEl>
                                          <p:spTgt spid="1027"/>
                                        </p:tgtEl>
                                      </p:cBhvr>
                                    </p:animEffect>
                                  </p:childTnLst>
                                </p:cTn>
                              </p:par>
                              <p:par>
                                <p:cTn id="15" presetID="26" presetClass="emph" presetSubtype="0" fill="hold" nodeType="withEffect">
                                  <p:stCondLst>
                                    <p:cond delay="0"/>
                                  </p:stCondLst>
                                  <p:childTnLst>
                                    <p:animEffect transition="out" filter="fade">
                                      <p:cBhvr>
                                        <p:cTn id="16" dur="500" tmFilter="0, 0; .2, .5; .8, .5; 1, 0"/>
                                        <p:tgtEl>
                                          <p:spTgt spid="1027"/>
                                        </p:tgtEl>
                                      </p:cBhvr>
                                    </p:animEffect>
                                    <p:animScale>
                                      <p:cBhvr>
                                        <p:cTn id="17" dur="250" autoRev="1" fill="hold"/>
                                        <p:tgtEl>
                                          <p:spTgt spid="1027"/>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500"/>
                                        <p:tgtEl>
                                          <p:spTgt spid="8">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8">
                                            <p:txEl>
                                              <p:pRg st="2" end="2"/>
                                            </p:txEl>
                                          </p:spTgt>
                                        </p:tgtEl>
                                        <p:attrNameLst>
                                          <p:attrName>style.visibility</p:attrName>
                                        </p:attrNameLst>
                                      </p:cBhvr>
                                      <p:to>
                                        <p:strVal val="visible"/>
                                      </p:to>
                                    </p:set>
                                    <p:animEffect transition="in" filter="fade">
                                      <p:cBhvr>
                                        <p:cTn id="38" dur="500"/>
                                        <p:tgtEl>
                                          <p:spTgt spid="8">
                                            <p:txEl>
                                              <p:pRg st="2" end="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8">
                                            <p:txEl>
                                              <p:pRg st="3" end="3"/>
                                            </p:txEl>
                                          </p:spTgt>
                                        </p:tgtEl>
                                        <p:attrNameLst>
                                          <p:attrName>style.visibility</p:attrName>
                                        </p:attrNameLst>
                                      </p:cBhvr>
                                      <p:to>
                                        <p:strVal val="visible"/>
                                      </p:to>
                                    </p:set>
                                    <p:animEffect transition="in" filter="fade">
                                      <p:cBhvr>
                                        <p:cTn id="41" dur="500"/>
                                        <p:tgtEl>
                                          <p:spTgt spid="8">
                                            <p:txEl>
                                              <p:pRg st="3" end="3"/>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8">
                                            <p:txEl>
                                              <p:pRg st="4" end="4"/>
                                            </p:txEl>
                                          </p:spTgt>
                                        </p:tgtEl>
                                        <p:attrNameLst>
                                          <p:attrName>style.visibility</p:attrName>
                                        </p:attrNameLst>
                                      </p:cBhvr>
                                      <p:to>
                                        <p:strVal val="visible"/>
                                      </p:to>
                                    </p:set>
                                    <p:animEffect transition="in" filter="fade">
                                      <p:cBhvr>
                                        <p:cTn id="44" dur="500"/>
                                        <p:tgtEl>
                                          <p:spTgt spid="8">
                                            <p:txEl>
                                              <p:pRg st="4" end="4"/>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animEffect transition="in" filter="fade">
                                      <p:cBhvr>
                                        <p:cTn id="47" dur="500"/>
                                        <p:tgtEl>
                                          <p:spTgt spid="8">
                                            <p:txEl>
                                              <p:pRg st="5" end="5"/>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8">
                                            <p:txEl>
                                              <p:pRg st="6" end="6"/>
                                            </p:txEl>
                                          </p:spTgt>
                                        </p:tgtEl>
                                        <p:attrNameLst>
                                          <p:attrName>style.visibility</p:attrName>
                                        </p:attrNameLst>
                                      </p:cBhvr>
                                      <p:to>
                                        <p:strVal val="visible"/>
                                      </p:to>
                                    </p:set>
                                    <p:animEffect transition="in" filter="fade">
                                      <p:cBhvr>
                                        <p:cTn id="50" dur="500"/>
                                        <p:tgtEl>
                                          <p:spTgt spid="8">
                                            <p:txEl>
                                              <p:pRg st="6" end="6"/>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8">
                                            <p:txEl>
                                              <p:pRg st="7" end="7"/>
                                            </p:txEl>
                                          </p:spTgt>
                                        </p:tgtEl>
                                        <p:attrNameLst>
                                          <p:attrName>style.visibility</p:attrName>
                                        </p:attrNameLst>
                                      </p:cBhvr>
                                      <p:to>
                                        <p:strVal val="visible"/>
                                      </p:to>
                                    </p:set>
                                    <p:animEffect transition="in" filter="fade">
                                      <p:cBhvr>
                                        <p:cTn id="53" dur="500"/>
                                        <p:tgtEl>
                                          <p:spTgt spid="8">
                                            <p:txEl>
                                              <p:pRg st="7" end="7"/>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8">
                                            <p:txEl>
                                              <p:pRg st="8" end="8"/>
                                            </p:txEl>
                                          </p:spTgt>
                                        </p:tgtEl>
                                        <p:attrNameLst>
                                          <p:attrName>style.visibility</p:attrName>
                                        </p:attrNameLst>
                                      </p:cBhvr>
                                      <p:to>
                                        <p:strVal val="visible"/>
                                      </p:to>
                                    </p:set>
                                    <p:animEffect transition="in" filter="fade">
                                      <p:cBhvr>
                                        <p:cTn id="56" dur="500"/>
                                        <p:tgtEl>
                                          <p:spTgt spid="8">
                                            <p:txEl>
                                              <p:pRg st="8" end="8"/>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8">
                                            <p:txEl>
                                              <p:pRg st="10" end="10"/>
                                            </p:txEl>
                                          </p:spTgt>
                                        </p:tgtEl>
                                        <p:attrNameLst>
                                          <p:attrName>style.visibility</p:attrName>
                                        </p:attrNameLst>
                                      </p:cBhvr>
                                      <p:to>
                                        <p:strVal val="visible"/>
                                      </p:to>
                                    </p:set>
                                    <p:animEffect transition="in" filter="fade">
                                      <p:cBhvr>
                                        <p:cTn id="61" dur="500"/>
                                        <p:tgtEl>
                                          <p:spTgt spid="8">
                                            <p:txEl>
                                              <p:pRg st="10" end="10"/>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8">
                                            <p:txEl>
                                              <p:pRg st="11" end="11"/>
                                            </p:txEl>
                                          </p:spTgt>
                                        </p:tgtEl>
                                        <p:attrNameLst>
                                          <p:attrName>style.visibility</p:attrName>
                                        </p:attrNameLst>
                                      </p:cBhvr>
                                      <p:to>
                                        <p:strVal val="visible"/>
                                      </p:to>
                                    </p:set>
                                    <p:animEffect transition="in" filter="fade">
                                      <p:cBhvr>
                                        <p:cTn id="64" dur="500"/>
                                        <p:tgtEl>
                                          <p:spTgt spid="8">
                                            <p:txEl>
                                              <p:pRg st="11" end="1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8">
                                            <p:txEl>
                                              <p:pRg st="13" end="13"/>
                                            </p:txEl>
                                          </p:spTgt>
                                        </p:tgtEl>
                                        <p:attrNameLst>
                                          <p:attrName>style.visibility</p:attrName>
                                        </p:attrNameLst>
                                      </p:cBhvr>
                                      <p:to>
                                        <p:strVal val="visible"/>
                                      </p:to>
                                    </p:set>
                                    <p:animEffect transition="in" filter="fade">
                                      <p:cBhvr>
                                        <p:cTn id="69" dur="500"/>
                                        <p:tgtEl>
                                          <p:spTgt spid="8">
                                            <p:txEl>
                                              <p:pRg st="13" end="13"/>
                                            </p:txEl>
                                          </p:spTgt>
                                        </p:tgtEl>
                                      </p:cBhvr>
                                    </p:animEffect>
                                  </p:childTnLst>
                                </p:cTn>
                              </p:par>
                              <p:par>
                                <p:cTn id="70" presetID="10" presetClass="entr" presetSubtype="0" fill="hold" nodeType="withEffect">
                                  <p:stCondLst>
                                    <p:cond delay="0"/>
                                  </p:stCondLst>
                                  <p:childTnLst>
                                    <p:set>
                                      <p:cBhvr>
                                        <p:cTn id="71" dur="1" fill="hold">
                                          <p:stCondLst>
                                            <p:cond delay="0"/>
                                          </p:stCondLst>
                                        </p:cTn>
                                        <p:tgtEl>
                                          <p:spTgt spid="8">
                                            <p:txEl>
                                              <p:pRg st="14" end="14"/>
                                            </p:txEl>
                                          </p:spTgt>
                                        </p:tgtEl>
                                        <p:attrNameLst>
                                          <p:attrName>style.visibility</p:attrName>
                                        </p:attrNameLst>
                                      </p:cBhvr>
                                      <p:to>
                                        <p:strVal val="visible"/>
                                      </p:to>
                                    </p:set>
                                    <p:animEffect transition="in" filter="fade">
                                      <p:cBhvr>
                                        <p:cTn id="72" dur="500"/>
                                        <p:tgtEl>
                                          <p:spTgt spid="8">
                                            <p:txEl>
                                              <p:pRg st="14" end="14"/>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8">
                                            <p:txEl>
                                              <p:pRg st="16" end="16"/>
                                            </p:txEl>
                                          </p:spTgt>
                                        </p:tgtEl>
                                        <p:attrNameLst>
                                          <p:attrName>style.visibility</p:attrName>
                                        </p:attrNameLst>
                                      </p:cBhvr>
                                      <p:to>
                                        <p:strVal val="visible"/>
                                      </p:to>
                                    </p:set>
                                    <p:animEffect transition="in" filter="fade">
                                      <p:cBhvr>
                                        <p:cTn id="77" dur="500"/>
                                        <p:tgtEl>
                                          <p:spTgt spid="8">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 forth and code it! </a:t>
            </a:r>
            <a:endParaRPr lang="en-US" dirty="0"/>
          </a:p>
        </p:txBody>
      </p:sp>
      <p:sp>
        <p:nvSpPr>
          <p:cNvPr id="3" name="Text Placeholder 2"/>
          <p:cNvSpPr>
            <a:spLocks noGrp="1"/>
          </p:cNvSpPr>
          <p:nvPr>
            <p:ph type="body" sz="quarter" idx="10"/>
          </p:nvPr>
        </p:nvSpPr>
        <p:spPr/>
        <p:txBody>
          <a:bodyPr/>
          <a:lstStyle/>
          <a:p>
            <a:r>
              <a:rPr lang="en-US" sz="2000" dirty="0" smtClean="0"/>
              <a:t>3-012</a:t>
            </a:r>
            <a:r>
              <a:rPr lang="en-US" sz="2000" dirty="0"/>
              <a:t>: Introducing TypeScript: A language for application-scale JavaScript development</a:t>
            </a:r>
          </a:p>
          <a:p>
            <a:r>
              <a:rPr lang="en-US" sz="2000" dirty="0" smtClean="0"/>
              <a:t>3-020: Building </a:t>
            </a:r>
            <a:r>
              <a:rPr lang="en-US" sz="2000" dirty="0"/>
              <a:t>apps for Office and SharePoint 2013 using the web technologies you know and </a:t>
            </a:r>
            <a:r>
              <a:rPr lang="en-US" sz="2000" dirty="0" smtClean="0"/>
              <a:t>love</a:t>
            </a:r>
          </a:p>
          <a:p>
            <a:r>
              <a:rPr lang="en-US" sz="2000" dirty="0"/>
              <a:t>3-115: Intro to creating Windows Store apps using HTML and JavaScript</a:t>
            </a:r>
          </a:p>
          <a:p>
            <a:r>
              <a:rPr lang="en-US" sz="2000" dirty="0" smtClean="0"/>
              <a:t>4-101</a:t>
            </a:r>
            <a:r>
              <a:rPr lang="en-US" sz="2000" dirty="0"/>
              <a:t>: </a:t>
            </a:r>
            <a:r>
              <a:rPr lang="en-US" sz="2000" dirty="0" smtClean="0"/>
              <a:t>Deep </a:t>
            </a:r>
            <a:r>
              <a:rPr lang="en-US" sz="2000" dirty="0"/>
              <a:t>dive into </a:t>
            </a:r>
            <a:r>
              <a:rPr lang="en-US" sz="2000" dirty="0" err="1" smtClean="0"/>
              <a:t>WinJS</a:t>
            </a:r>
            <a:endParaRPr lang="en-US" sz="2000" dirty="0"/>
          </a:p>
          <a:p>
            <a:r>
              <a:rPr lang="en-US" sz="2400" b="1" dirty="0"/>
              <a:t>3-008: </a:t>
            </a:r>
            <a:r>
              <a:rPr lang="en-US" sz="2400" b="1" dirty="0" smtClean="0"/>
              <a:t>Diagnosing </a:t>
            </a:r>
            <a:r>
              <a:rPr lang="en-US" sz="2400" b="1" dirty="0" err="1" smtClean="0"/>
              <a:t>perf</a:t>
            </a:r>
            <a:r>
              <a:rPr lang="en-US" sz="2400" b="1" dirty="0" smtClean="0"/>
              <a:t> </a:t>
            </a:r>
            <a:r>
              <a:rPr lang="en-US" sz="2400" b="1" dirty="0"/>
              <a:t>and memory issues in JavaScript-based Windows Store </a:t>
            </a:r>
            <a:r>
              <a:rPr lang="en-US" sz="2400" b="1" dirty="0" smtClean="0"/>
              <a:t>apps</a:t>
            </a:r>
          </a:p>
          <a:p>
            <a:r>
              <a:rPr lang="en-US" sz="2400" b="1" dirty="0"/>
              <a:t>3-014: </a:t>
            </a:r>
            <a:r>
              <a:rPr lang="en-US" sz="2400" b="1" dirty="0" smtClean="0"/>
              <a:t>Modern JavaScript</a:t>
            </a:r>
          </a:p>
          <a:p>
            <a:r>
              <a:rPr lang="en-US" sz="2400" b="1" dirty="0" smtClean="0"/>
              <a:t>3-018</a:t>
            </a:r>
            <a:r>
              <a:rPr lang="en-US" sz="2400" b="1" dirty="0"/>
              <a:t>: </a:t>
            </a:r>
            <a:r>
              <a:rPr lang="en-US" sz="2400" b="1" dirty="0" err="1" smtClean="0"/>
              <a:t>TouchDevelop</a:t>
            </a:r>
            <a:r>
              <a:rPr lang="en-US" sz="2400" b="1" dirty="0"/>
              <a:t>: A touch-first IDE for the Web created with </a:t>
            </a:r>
            <a:r>
              <a:rPr lang="en-US" sz="2400" b="1" dirty="0" smtClean="0"/>
              <a:t>TypeScript</a:t>
            </a:r>
          </a:p>
          <a:p>
            <a:r>
              <a:rPr lang="en-US" sz="2400" b="1" dirty="0" smtClean="0"/>
              <a:t>3-041</a:t>
            </a:r>
            <a:r>
              <a:rPr lang="en-US" sz="2400" b="1" dirty="0"/>
              <a:t>: </a:t>
            </a:r>
            <a:r>
              <a:rPr lang="en-US" sz="2400" b="1" dirty="0" err="1" smtClean="0"/>
              <a:t>Javascript</a:t>
            </a:r>
            <a:r>
              <a:rPr lang="en-US" sz="2400" b="1" dirty="0" smtClean="0"/>
              <a:t> </a:t>
            </a:r>
            <a:r>
              <a:rPr lang="en-US" sz="2400" b="1" dirty="0"/>
              <a:t>from client to cloud with Windows 8, Node.js, and Windows </a:t>
            </a:r>
            <a:r>
              <a:rPr lang="en-US" sz="2400" b="1" dirty="0" smtClean="0"/>
              <a:t>Azure</a:t>
            </a:r>
          </a:p>
          <a:p>
            <a:r>
              <a:rPr lang="en-US" sz="2400" b="1" dirty="0"/>
              <a:t>3-130: Writing Windows Store apps with </a:t>
            </a:r>
            <a:r>
              <a:rPr lang="en-US" sz="2400" b="1" dirty="0" err="1"/>
              <a:t>jQuery</a:t>
            </a:r>
            <a:endParaRPr lang="en-US" sz="2400" b="1" dirty="0" smtClean="0"/>
          </a:p>
          <a:p>
            <a:r>
              <a:rPr lang="en-US" sz="2400" b="1" dirty="0"/>
              <a:t>2-015: Windows Phone 8: HTML5/IE10 for Developers </a:t>
            </a:r>
            <a:endParaRPr lang="en-US" dirty="0" smtClean="0"/>
          </a:p>
          <a:p>
            <a:endParaRPr lang="en-US" sz="2000" b="1" dirty="0" smtClean="0">
              <a:hlinkClick r:id=""/>
            </a:endParaRPr>
          </a:p>
          <a:p>
            <a:r>
              <a:rPr lang="en-US" sz="2000" b="1" dirty="0" smtClean="0">
                <a:hlinkClick r:id=""/>
              </a:rPr>
              <a:t>jsperf.com</a:t>
            </a:r>
            <a:r>
              <a:rPr lang="en-US" sz="2000" b="1" dirty="0" smtClean="0"/>
              <a:t>  </a:t>
            </a:r>
            <a:endParaRPr lang="en-US" sz="2000" b="1" dirty="0"/>
          </a:p>
          <a:p>
            <a:r>
              <a:rPr lang="en-US" sz="2000" b="1" dirty="0">
                <a:hlinkClick r:id="rId2"/>
              </a:rPr>
              <a:t>blogs.msdn.com/b/</a:t>
            </a:r>
            <a:r>
              <a:rPr lang="en-US" sz="2000" b="1" dirty="0" err="1">
                <a:hlinkClick r:id="rId2"/>
              </a:rPr>
              <a:t>ie</a:t>
            </a:r>
            <a:r>
              <a:rPr lang="en-US" sz="2000" b="1" dirty="0">
                <a:hlinkClick r:id="rId2"/>
              </a:rPr>
              <a:t>/</a:t>
            </a:r>
            <a:r>
              <a:rPr lang="en-US" sz="2000" b="1" dirty="0"/>
              <a:t> </a:t>
            </a:r>
          </a:p>
        </p:txBody>
      </p:sp>
    </p:spTree>
    <p:extLst>
      <p:ext uri="{BB962C8B-B14F-4D97-AF65-F5344CB8AC3E}">
        <p14:creationId xmlns:p14="http://schemas.microsoft.com/office/powerpoint/2010/main" val="14682413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4665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a:p>
        </p:txBody>
      </p:sp>
      <p:sp>
        <p:nvSpPr>
          <p:cNvPr id="3" name="Title 2"/>
          <p:cNvSpPr>
            <a:spLocks noGrp="1"/>
          </p:cNvSpPr>
          <p:nvPr>
            <p:ph type="title"/>
          </p:nvPr>
        </p:nvSpPr>
        <p:spPr/>
        <p:txBody>
          <a:bodyPr/>
          <a:lstStyle/>
          <a:p>
            <a:r>
              <a:rPr lang="en-US" dirty="0" smtClean="0"/>
              <a:t>Bubbles overview</a:t>
            </a:r>
            <a:endParaRPr lang="en-US" dirty="0"/>
          </a:p>
        </p:txBody>
      </p:sp>
    </p:spTree>
    <p:extLst>
      <p:ext uri="{BB962C8B-B14F-4D97-AF65-F5344CB8AC3E}">
        <p14:creationId xmlns:p14="http://schemas.microsoft.com/office/powerpoint/2010/main" val="3770686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mn-lt"/>
              </a:rPr>
              <a:t>JavaScript in Context</a:t>
            </a:r>
            <a:r>
              <a:rPr lang="en-US" dirty="0" smtClean="0"/>
              <a:t/>
            </a:r>
            <a:br>
              <a:rPr lang="en-US" dirty="0" smtClean="0"/>
            </a:br>
            <a:r>
              <a:rPr lang="en-US" dirty="0" smtClean="0"/>
              <a:t>Is </a:t>
            </a:r>
            <a:r>
              <a:rPr lang="en-US" dirty="0" err="1" smtClean="0"/>
              <a:t>Javascript</a:t>
            </a:r>
            <a:r>
              <a:rPr lang="en-US" dirty="0" smtClean="0"/>
              <a:t> your Bottleneck?</a:t>
            </a:r>
            <a:endParaRPr lang="en-US" dirty="0"/>
          </a:p>
        </p:txBody>
      </p:sp>
    </p:spTree>
    <p:extLst>
      <p:ext uri="{BB962C8B-B14F-4D97-AF65-F5344CB8AC3E}">
        <p14:creationId xmlns:p14="http://schemas.microsoft.com/office/powerpoint/2010/main" val="83696508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JavaScript the </a:t>
            </a:r>
            <a:r>
              <a:rPr lang="en-US" dirty="0"/>
              <a:t>b</a:t>
            </a:r>
            <a:r>
              <a:rPr lang="en-US" dirty="0" smtClean="0"/>
              <a:t>ottleneck?</a:t>
            </a:r>
            <a:endParaRPr lang="en-US" dirty="0"/>
          </a:p>
        </p:txBody>
      </p:sp>
      <p:sp>
        <p:nvSpPr>
          <p:cNvPr id="4" name="Right Arrow 3"/>
          <p:cNvSpPr/>
          <p:nvPr/>
        </p:nvSpPr>
        <p:spPr>
          <a:xfrm>
            <a:off x="590052" y="1876135"/>
            <a:ext cx="11256373" cy="3242255"/>
          </a:xfrm>
          <a:prstGeom prst="rightArrow">
            <a:avLst>
              <a:gd name="adj1" fmla="val 62701"/>
              <a:gd name="adj2" fmla="val 50000"/>
            </a:avLst>
          </a:prstGeom>
          <a:gradFill flip="none" rotWithShape="1">
            <a:gsLst>
              <a:gs pos="0">
                <a:schemeClr val="accent1"/>
              </a:gs>
              <a:gs pos="45000">
                <a:schemeClr val="accent1">
                  <a:lumMod val="60000"/>
                  <a:lumOff val="40000"/>
                  <a:alpha val="12000"/>
                </a:schemeClr>
              </a:gs>
              <a:gs pos="100000">
                <a:schemeClr val="bg2">
                  <a:lumMod val="60000"/>
                  <a:lumOff val="40000"/>
                  <a:shade val="100000"/>
                  <a:satMod val="115000"/>
                </a:schemeClr>
              </a:gs>
            </a:gsLst>
            <a:lin ang="16200000" scaled="1"/>
            <a:tileRect/>
          </a:gradFill>
          <a:ln>
            <a:solidFill>
              <a:schemeClr val="tx2">
                <a:alpha val="40000"/>
              </a:schemeClr>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endParaRPr lang="en-US" sz="1836">
              <a:solidFill>
                <a:srgbClr val="000000"/>
              </a:solidFill>
            </a:endParaRPr>
          </a:p>
        </p:txBody>
      </p:sp>
      <p:sp>
        <p:nvSpPr>
          <p:cNvPr id="5" name="Rectangle 4"/>
          <p:cNvSpPr/>
          <p:nvPr/>
        </p:nvSpPr>
        <p:spPr>
          <a:xfrm rot="16200000">
            <a:off x="549698" y="3150465"/>
            <a:ext cx="1721647"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Networking</a:t>
            </a:r>
          </a:p>
        </p:txBody>
      </p:sp>
      <p:sp>
        <p:nvSpPr>
          <p:cNvPr id="6" name="Rectangle 5"/>
          <p:cNvSpPr/>
          <p:nvPr/>
        </p:nvSpPr>
        <p:spPr>
          <a:xfrm rot="16200000">
            <a:off x="1352279" y="3150465"/>
            <a:ext cx="1721651"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HTML</a:t>
            </a:r>
          </a:p>
        </p:txBody>
      </p:sp>
      <p:sp>
        <p:nvSpPr>
          <p:cNvPr id="7" name="Rectangle 6"/>
          <p:cNvSpPr/>
          <p:nvPr/>
        </p:nvSpPr>
        <p:spPr>
          <a:xfrm rot="16200000">
            <a:off x="2145756"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CSS</a:t>
            </a:r>
          </a:p>
        </p:txBody>
      </p:sp>
      <p:sp>
        <p:nvSpPr>
          <p:cNvPr id="8" name="Rectangle 7"/>
          <p:cNvSpPr/>
          <p:nvPr/>
        </p:nvSpPr>
        <p:spPr>
          <a:xfrm rot="16200000">
            <a:off x="2948340"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Collections</a:t>
            </a:r>
          </a:p>
        </p:txBody>
      </p:sp>
      <p:sp>
        <p:nvSpPr>
          <p:cNvPr id="9" name="Rectangle 8"/>
          <p:cNvSpPr/>
          <p:nvPr/>
        </p:nvSpPr>
        <p:spPr>
          <a:xfrm rot="16200000">
            <a:off x="3750924"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JavaScript</a:t>
            </a:r>
          </a:p>
        </p:txBody>
      </p:sp>
      <p:sp>
        <p:nvSpPr>
          <p:cNvPr id="10" name="Rectangle 9"/>
          <p:cNvSpPr/>
          <p:nvPr/>
        </p:nvSpPr>
        <p:spPr>
          <a:xfrm rot="16200000">
            <a:off x="4553506"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Marshalling</a:t>
            </a:r>
          </a:p>
        </p:txBody>
      </p:sp>
      <p:sp>
        <p:nvSpPr>
          <p:cNvPr id="11" name="Rectangle 10"/>
          <p:cNvSpPr/>
          <p:nvPr/>
        </p:nvSpPr>
        <p:spPr>
          <a:xfrm rot="16200000">
            <a:off x="5356091"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DOM</a:t>
            </a:r>
          </a:p>
        </p:txBody>
      </p:sp>
      <p:sp>
        <p:nvSpPr>
          <p:cNvPr id="12" name="Rectangle 11"/>
          <p:cNvSpPr/>
          <p:nvPr/>
        </p:nvSpPr>
        <p:spPr>
          <a:xfrm rot="16200000">
            <a:off x="6158674"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Formatting</a:t>
            </a:r>
          </a:p>
        </p:txBody>
      </p:sp>
      <p:sp>
        <p:nvSpPr>
          <p:cNvPr id="13" name="Rectangle 12"/>
          <p:cNvSpPr/>
          <p:nvPr/>
        </p:nvSpPr>
        <p:spPr>
          <a:xfrm rot="16200000">
            <a:off x="6961258" y="3150465"/>
            <a:ext cx="1721655" cy="705475"/>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lnSpc>
                <a:spcPts val="1836"/>
              </a:lnSpc>
              <a:spcBef>
                <a:spcPct val="0"/>
              </a:spcBef>
              <a:spcAft>
                <a:spcPct val="0"/>
              </a:spcAft>
            </a:pPr>
            <a:r>
              <a:rPr lang="en-US" sz="1836" dirty="0">
                <a:solidFill>
                  <a:srgbClr val="000000"/>
                </a:solidFill>
              </a:rPr>
              <a:t>Block Building</a:t>
            </a:r>
          </a:p>
        </p:txBody>
      </p:sp>
      <p:sp>
        <p:nvSpPr>
          <p:cNvPr id="14" name="Rectangle 13"/>
          <p:cNvSpPr/>
          <p:nvPr/>
        </p:nvSpPr>
        <p:spPr>
          <a:xfrm rot="16200000">
            <a:off x="7763840" y="3150465"/>
            <a:ext cx="1721655" cy="705476"/>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Layout</a:t>
            </a:r>
          </a:p>
        </p:txBody>
      </p:sp>
      <p:sp>
        <p:nvSpPr>
          <p:cNvPr id="15" name="Rectangle 14"/>
          <p:cNvSpPr/>
          <p:nvPr/>
        </p:nvSpPr>
        <p:spPr>
          <a:xfrm rot="16200000">
            <a:off x="8566427" y="3150465"/>
            <a:ext cx="1721655" cy="705476"/>
          </a:xfrm>
          <a:prstGeom prst="rect">
            <a:avLst/>
          </a:prstGeom>
          <a:ln>
            <a:headEnd type="none" w="med" len="med"/>
            <a:tailEnd type="none" w="med" len="med"/>
          </a:ln>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rot="0" spcFirstLastPara="0" vert="horz" wrap="square" lIns="93256" tIns="46628" rIns="93256" bIns="46628" numCol="1" spcCol="0" rtlCol="0" fromWordArt="0" anchor="ctr"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32290" fontAlgn="base">
              <a:spcBef>
                <a:spcPct val="0"/>
              </a:spcBef>
              <a:spcAft>
                <a:spcPct val="0"/>
              </a:spcAft>
            </a:pPr>
            <a:r>
              <a:rPr lang="en-US" sz="1836" dirty="0">
                <a:solidFill>
                  <a:srgbClr val="000000"/>
                </a:solidFill>
              </a:rPr>
              <a:t>Rendering</a:t>
            </a:r>
          </a:p>
        </p:txBody>
      </p:sp>
      <p:sp>
        <p:nvSpPr>
          <p:cNvPr id="16" name="TextBox 15"/>
          <p:cNvSpPr txBox="1"/>
          <p:nvPr/>
        </p:nvSpPr>
        <p:spPr>
          <a:xfrm>
            <a:off x="3907744" y="5207035"/>
            <a:ext cx="4620989" cy="478376"/>
          </a:xfrm>
          <a:prstGeom prst="wedgeRectCallout">
            <a:avLst>
              <a:gd name="adj1" fmla="val -35144"/>
              <a:gd name="adj2" fmla="val -220452"/>
            </a:avLst>
          </a:prstGeom>
          <a:ln>
            <a:solidFill>
              <a:schemeClr val="tx2">
                <a:alpha val="33000"/>
              </a:schemeClr>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sz="2448" dirty="0">
                <a:solidFill>
                  <a:srgbClr val="000000"/>
                </a:solidFill>
              </a:rPr>
              <a:t>Is JavaScript your bottleneck?</a:t>
            </a:r>
          </a:p>
        </p:txBody>
      </p:sp>
    </p:spTree>
    <p:custDataLst>
      <p:tags r:id="rId1"/>
    </p:custDataLst>
    <p:extLst>
      <p:ext uri="{BB962C8B-B14F-4D97-AF65-F5344CB8AC3E}">
        <p14:creationId xmlns:p14="http://schemas.microsoft.com/office/powerpoint/2010/main" val="39026748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1|.5|18.4|4.1|4|12.2|11.7|19.3|1.6"/>
</p:tagLst>
</file>

<file path=ppt/tags/tag10.xml><?xml version="1.0" encoding="utf-8"?>
<p:tagLst xmlns:a="http://schemas.openxmlformats.org/drawingml/2006/main" xmlns:r="http://schemas.openxmlformats.org/officeDocument/2006/relationships" xmlns:p="http://schemas.openxmlformats.org/presentationml/2006/main">
  <p:tag name="TIMING" val="|1.5|3.1|.5|12.8|.5|3.3|3.1|.5"/>
</p:tagLst>
</file>

<file path=ppt/tags/tag11.xml><?xml version="1.0" encoding="utf-8"?>
<p:tagLst xmlns:a="http://schemas.openxmlformats.org/drawingml/2006/main" xmlns:r="http://schemas.openxmlformats.org/officeDocument/2006/relationships" xmlns:p="http://schemas.openxmlformats.org/presentationml/2006/main">
  <p:tag name="TIMING" val="|13.1|.5"/>
</p:tagLst>
</file>

<file path=ppt/tags/tag12.xml><?xml version="1.0" encoding="utf-8"?>
<p:tagLst xmlns:a="http://schemas.openxmlformats.org/drawingml/2006/main" xmlns:r="http://schemas.openxmlformats.org/officeDocument/2006/relationships" xmlns:p="http://schemas.openxmlformats.org/presentationml/2006/main">
  <p:tag name="TIMING" val="|0"/>
</p:tagLst>
</file>

<file path=ppt/tags/tag13.xml><?xml version="1.0" encoding="utf-8"?>
<p:tagLst xmlns:a="http://schemas.openxmlformats.org/drawingml/2006/main" xmlns:r="http://schemas.openxmlformats.org/officeDocument/2006/relationships" xmlns:p="http://schemas.openxmlformats.org/presentationml/2006/main">
  <p:tag name="TIMING" val="|10.5|.5"/>
</p:tagLst>
</file>

<file path=ppt/tags/tag14.xml><?xml version="1.0" encoding="utf-8"?>
<p:tagLst xmlns:a="http://schemas.openxmlformats.org/drawingml/2006/main" xmlns:r="http://schemas.openxmlformats.org/officeDocument/2006/relationships" xmlns:p="http://schemas.openxmlformats.org/presentationml/2006/main">
  <p:tag name="TIMING" val="|2.4|15.3|29.3|.5|.5|35.1"/>
</p:tagLst>
</file>

<file path=ppt/tags/tag15.xml><?xml version="1.0" encoding="utf-8"?>
<p:tagLst xmlns:a="http://schemas.openxmlformats.org/drawingml/2006/main" xmlns:r="http://schemas.openxmlformats.org/officeDocument/2006/relationships" xmlns:p="http://schemas.openxmlformats.org/presentationml/2006/main">
  <p:tag name="TIMING" val="|10.2|1.8|2.2|1.3|1.8|4.1|.5|1.9|6.7|1.9|33.5|7.4|4.3|7.7|1.6|1.9|.5|1.1|3.6|.5|1"/>
</p:tagLst>
</file>

<file path=ppt/tags/tag16.xml><?xml version="1.0" encoding="utf-8"?>
<p:tagLst xmlns:a="http://schemas.openxmlformats.org/drawingml/2006/main" xmlns:r="http://schemas.openxmlformats.org/officeDocument/2006/relationships" xmlns:p="http://schemas.openxmlformats.org/presentationml/2006/main">
  <p:tag name="TIMING" val="|.6|3.7|.9|.7|1|1.5|1.3|.5|.5|3|.7|.5|1.6|2.4|1.1|.7|.1|.5|2|.5|3.2|4.4"/>
</p:tagLst>
</file>

<file path=ppt/tags/tag17.xml><?xml version="1.0" encoding="utf-8"?>
<p:tagLst xmlns:a="http://schemas.openxmlformats.org/drawingml/2006/main" xmlns:r="http://schemas.openxmlformats.org/officeDocument/2006/relationships" xmlns:p="http://schemas.openxmlformats.org/presentationml/2006/main">
  <p:tag name="TIMING" val="|19.2|2.1"/>
</p:tagLst>
</file>

<file path=ppt/tags/tag18.xml><?xml version="1.0" encoding="utf-8"?>
<p:tagLst xmlns:a="http://schemas.openxmlformats.org/drawingml/2006/main" xmlns:r="http://schemas.openxmlformats.org/officeDocument/2006/relationships" xmlns:p="http://schemas.openxmlformats.org/presentationml/2006/main">
  <p:tag name="TIMING" val="|10.9|11.4|.5|3.9|.5|1.9|.5|4.5|.5"/>
</p:tagLst>
</file>

<file path=ppt/tags/tag19.xml><?xml version="1.0" encoding="utf-8"?>
<p:tagLst xmlns:a="http://schemas.openxmlformats.org/drawingml/2006/main" xmlns:r="http://schemas.openxmlformats.org/officeDocument/2006/relationships" xmlns:p="http://schemas.openxmlformats.org/presentationml/2006/main">
  <p:tag name="TIMING" val="|16.6|24.7|12.1"/>
</p:tagLst>
</file>

<file path=ppt/tags/tag2.xml><?xml version="1.0" encoding="utf-8"?>
<p:tagLst xmlns:a="http://schemas.openxmlformats.org/drawingml/2006/main" xmlns:r="http://schemas.openxmlformats.org/officeDocument/2006/relationships" xmlns:p="http://schemas.openxmlformats.org/presentationml/2006/main">
  <p:tag name="TIMING" val="|4.6"/>
</p:tagLst>
</file>

<file path=ppt/tags/tag20.xml><?xml version="1.0" encoding="utf-8"?>
<p:tagLst xmlns:a="http://schemas.openxmlformats.org/drawingml/2006/main" xmlns:r="http://schemas.openxmlformats.org/officeDocument/2006/relationships" xmlns:p="http://schemas.openxmlformats.org/presentationml/2006/main">
  <p:tag name="TIMING" val="|3.9|25.1|27.2|7.5|.5"/>
</p:tagLst>
</file>

<file path=ppt/tags/tag3.xml><?xml version="1.0" encoding="utf-8"?>
<p:tagLst xmlns:a="http://schemas.openxmlformats.org/drawingml/2006/main" xmlns:r="http://schemas.openxmlformats.org/officeDocument/2006/relationships" xmlns:p="http://schemas.openxmlformats.org/presentationml/2006/main">
  <p:tag name="TIMING" val="|18.4"/>
</p:tagLst>
</file>

<file path=ppt/tags/tag4.xml><?xml version="1.0" encoding="utf-8"?>
<p:tagLst xmlns:a="http://schemas.openxmlformats.org/drawingml/2006/main" xmlns:r="http://schemas.openxmlformats.org/officeDocument/2006/relationships" xmlns:p="http://schemas.openxmlformats.org/presentationml/2006/main">
  <p:tag name="TIMING" val="|1.3|14.3|10.9|26.6|7"/>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ags/tag6.xml><?xml version="1.0" encoding="utf-8"?>
<p:tagLst xmlns:a="http://schemas.openxmlformats.org/drawingml/2006/main" xmlns:r="http://schemas.openxmlformats.org/officeDocument/2006/relationships" xmlns:p="http://schemas.openxmlformats.org/presentationml/2006/main">
  <p:tag name="TIMING" val="|7|30|9.4"/>
</p:tagLst>
</file>

<file path=ppt/tags/tag7.xml><?xml version="1.0" encoding="utf-8"?>
<p:tagLst xmlns:a="http://schemas.openxmlformats.org/drawingml/2006/main" xmlns:r="http://schemas.openxmlformats.org/officeDocument/2006/relationships" xmlns:p="http://schemas.openxmlformats.org/presentationml/2006/main">
  <p:tag name="TIMING" val="|2|14.6|25|10.3|.5|.5"/>
</p:tagLst>
</file>

<file path=ppt/tags/tag8.xml><?xml version="1.0" encoding="utf-8"?>
<p:tagLst xmlns:a="http://schemas.openxmlformats.org/drawingml/2006/main" xmlns:r="http://schemas.openxmlformats.org/officeDocument/2006/relationships" xmlns:p="http://schemas.openxmlformats.org/presentationml/2006/main">
  <p:tag name="TIMING" val="|6.9|4.5|3.8|7.7|3.2|7.9|10.4"/>
</p:tagLst>
</file>

<file path=ppt/tags/tag9.xml><?xml version="1.0" encoding="utf-8"?>
<p:tagLst xmlns:a="http://schemas.openxmlformats.org/drawingml/2006/main" xmlns:r="http://schemas.openxmlformats.org/officeDocument/2006/relationships" xmlns:p="http://schemas.openxmlformats.org/presentationml/2006/main">
  <p:tag name="TIMING" val="|25.6|.5|3.3|.5|14.1|.5|.5|.5|15.3|.5|.5|.5|16.7|3.3|4.9|4.5|.5"/>
</p:tagLst>
</file>

<file path=ppt/theme/theme1.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Build_Template_16x9 (2)">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 Amanda Silver, John-David Dalton</External_x0020_Speaker>
    <Session_x0020_Code xmlns="2295e2e7-0eeb-498e-8716-217bb2ee6ee3">4-000</Session_x0020_Code>
    <ProductTaxHTField0 xmlns="2295e2e7-0eeb-498e-8716-217bb2ee6ee3">
      <Terms xmlns="http://schemas.microsoft.com/office/infopath/2007/PartnerControls"/>
    </ProductTaxHTField0>
    <Presentation_x0020_Date xmlns="2295e2e7-0eeb-498e-8716-217bb2ee6ee3">2012-10-31T00:00:00-07:00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2295e2e7-0eeb-498e-8716-217bb2ee6ee3"/>
    <ds:schemaRef ds:uri="http://schemas.microsoft.com/office/2006/metadata/properties"/>
    <ds:schemaRef ds:uri="http://purl.org/dc/elements/1.1/"/>
    <ds:schemaRef ds:uri="http://schemas.openxmlformats.org/package/2006/metadata/core-properties"/>
    <ds:schemaRef ds:uri="http://purl.org/dc/dcmitype/"/>
    <ds:schemaRef ds:uri="8b529f77-48ab-4581-b468-93f09345b8aa"/>
    <ds:schemaRef ds:uri="http://schemas.microsoft.com/office/infopath/2007/PartnerControls"/>
    <ds:schemaRef ds:uri="230e9df3-be65-4c73-a93b-d1236ebd677e"/>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Build_Template_16x9</Template>
  <TotalTime>0</TotalTime>
  <Words>6828</Words>
  <Application>Microsoft Office PowerPoint</Application>
  <PresentationFormat>Custom</PresentationFormat>
  <Paragraphs>930</Paragraphs>
  <Slides>61</Slides>
  <Notes>51</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61</vt:i4>
      </vt:variant>
    </vt:vector>
  </HeadingPairs>
  <TitlesOfParts>
    <vt:vector size="74" baseType="lpstr">
      <vt:lpstr>ＭＳ Ｐゴシック</vt:lpstr>
      <vt:lpstr>Arial</vt:lpstr>
      <vt:lpstr>Avenir LT Pro 45 Book</vt:lpstr>
      <vt:lpstr>Calibri</vt:lpstr>
      <vt:lpstr>Consolas</vt:lpstr>
      <vt:lpstr>Segoe UI</vt:lpstr>
      <vt:lpstr>Segoe UI Light</vt:lpstr>
      <vt:lpstr>Wingdings</vt:lpstr>
      <vt:lpstr>1_5-30405_Build_Template_16x9_DarkBlue_Color_Background</vt:lpstr>
      <vt:lpstr>4_5-30405_Build_Template_16x9_White_Background</vt:lpstr>
      <vt:lpstr>3_5-30405_Build_Template_16x9_Red_Color_Background</vt:lpstr>
      <vt:lpstr>2_5-30405_Build_Template_16x9_LightBlue_Color_Background</vt:lpstr>
      <vt:lpstr>Build_Template_16x9 (2)</vt:lpstr>
      <vt:lpstr>High-Performing JavaScript  for Modern Engines</vt:lpstr>
      <vt:lpstr>The best apps are…</vt:lpstr>
      <vt:lpstr>The Reach of JavaScript is expanding</vt:lpstr>
      <vt:lpstr>WebKit’s JavaScript benchmark</vt:lpstr>
      <vt:lpstr>Measuring JavaScript performance</vt:lpstr>
      <vt:lpstr>HTML5 games Stress Multiple Browser Subsystems</vt:lpstr>
      <vt:lpstr>Bubbles overview</vt:lpstr>
      <vt:lpstr>JavaScript in Context Is Javascript your Bottleneck?</vt:lpstr>
      <vt:lpstr>Is JavaScript the bottleneck?</vt:lpstr>
      <vt:lpstr>Is JavaScript the bottleneck?</vt:lpstr>
      <vt:lpstr>Do use a good profiler</vt:lpstr>
      <vt:lpstr>Benchmarking with jsPerf</vt:lpstr>
      <vt:lpstr>Do use jsPerf to write micro-benchmarks</vt:lpstr>
      <vt:lpstr>Efficient animation</vt:lpstr>
      <vt:lpstr>Don’t do useless work</vt:lpstr>
      <vt:lpstr>Do avoid chattiness with the DOM</vt:lpstr>
      <vt:lpstr>DOM interaction</vt:lpstr>
      <vt:lpstr>Do check types of values from DOM</vt:lpstr>
      <vt:lpstr>Don’t use automatic type conversions</vt:lpstr>
      <vt:lpstr>Do parse numbers from strings</vt:lpstr>
      <vt:lpstr>JavaScript: Flexibility or performance</vt:lpstr>
      <vt:lpstr>Lifecycle of your JavaScript code</vt:lpstr>
      <vt:lpstr>Create fast objects</vt:lpstr>
      <vt:lpstr>Fast property access</vt:lpstr>
      <vt:lpstr>Fast property access</vt:lpstr>
      <vt:lpstr>Objects in JavaScript</vt:lpstr>
      <vt:lpstr>Internal fast type system</vt:lpstr>
      <vt:lpstr>Internal fast type system</vt:lpstr>
      <vt:lpstr>Do add all properties in constructor Avoid slow property bags</vt:lpstr>
      <vt:lpstr>Don’t delete properties Avoid slow property bags</vt:lpstr>
      <vt:lpstr>Do use identifiers for property names Avoid slow property bags</vt:lpstr>
      <vt:lpstr>Don’t use getters &amp; setters excessively Avoid slow property bags</vt:lpstr>
      <vt:lpstr>Don’t add properties conditionally Avoid Fast Type Mismatches</vt:lpstr>
      <vt:lpstr>Don’t default properties on prototypes  Avoid Fast Type Mismatches</vt:lpstr>
      <vt:lpstr>Property access works in C++ or C#</vt:lpstr>
      <vt:lpstr>Fast property access in JavaScript</vt:lpstr>
      <vt:lpstr>Fast property access works For objects of matching fast types</vt:lpstr>
      <vt:lpstr>Fast property access fails For objects of mismatched fast types or property bags</vt:lpstr>
      <vt:lpstr>Do write fast objects</vt:lpstr>
      <vt:lpstr>JavaScript Arithmetic</vt:lpstr>
      <vt:lpstr>What is causing garbage collection?</vt:lpstr>
      <vt:lpstr>JavaScript arithmetic is very permissive Extreme flexibility + …</vt:lpstr>
      <vt:lpstr>JavaScript values are dynamically typed Extreme flexibility + dynamic typing = …</vt:lpstr>
      <vt:lpstr>Generic JavaScript arithmetic is slow Extreme flexibility + dynamic typing = slow &amp; complex algorithm</vt:lpstr>
      <vt:lpstr>Do use integer math to avoid boxing</vt:lpstr>
      <vt:lpstr>Do use floating point math judiciously</vt:lpstr>
      <vt:lpstr>Type-specialized code generation</vt:lpstr>
      <vt:lpstr>Type specialized functions are fast But require consistent input arguments</vt:lpstr>
      <vt:lpstr>Do use arguments of consistent types</vt:lpstr>
      <vt:lpstr>Do use fast type-specialized arithmetic</vt:lpstr>
      <vt:lpstr>JavaScript Arrays</vt:lpstr>
      <vt:lpstr>Number boxing in JavaScript arrays</vt:lpstr>
      <vt:lpstr>Typed arrays and boxing</vt:lpstr>
      <vt:lpstr>Do take advantage of typed arrays</vt:lpstr>
      <vt:lpstr>Don’t use objects as arrays Or vice versa</vt:lpstr>
      <vt:lpstr>Do pre-allocate arrays</vt:lpstr>
      <vt:lpstr>Do enumerate arrays efficiently</vt:lpstr>
      <vt:lpstr>Do use arrays efficiently</vt:lpstr>
      <vt:lpstr>In-review: Write fast JavaScript</vt:lpstr>
      <vt:lpstr>Go forth and code it! </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High-Performing JavaScript for Modern Engines</dc:title>
  <dc:subject>Build 2012</dc:subject>
  <dc:creator>Shows</dc:creator>
  <cp:keywords>Build 2012</cp:keywords>
  <dc:description>Template: Mitchell Derrey, Silver Fox Productions
Formatting: 
Date: October 29th - November 2nd, 2012
Location: MSCC, Redmond, WA
Audience Type: Internal</dc:description>
  <cp:lastModifiedBy>Shows</cp:lastModifiedBy>
  <cp:revision>2</cp:revision>
  <dcterms:created xsi:type="dcterms:W3CDTF">2012-10-31T20:00:32Z</dcterms:created>
  <dcterms:modified xsi:type="dcterms:W3CDTF">2012-10-31T20:01:11Z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