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4.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81" r:id="rId4"/>
    <p:sldMasterId id="2147484330" r:id="rId5"/>
    <p:sldMasterId id="2147484345" r:id="rId6"/>
    <p:sldMasterId id="2147484364" r:id="rId7"/>
    <p:sldMasterId id="2147484379" r:id="rId8"/>
  </p:sldMasterIdLst>
  <p:notesMasterIdLst>
    <p:notesMasterId r:id="rId40"/>
  </p:notesMasterIdLst>
  <p:handoutMasterIdLst>
    <p:handoutMasterId r:id="rId41"/>
  </p:handoutMasterIdLst>
  <p:sldIdLst>
    <p:sldId id="1090" r:id="rId9"/>
    <p:sldId id="1091" r:id="rId10"/>
    <p:sldId id="1092" r:id="rId11"/>
    <p:sldId id="1093" r:id="rId12"/>
    <p:sldId id="1094" r:id="rId13"/>
    <p:sldId id="1095" r:id="rId14"/>
    <p:sldId id="1096" r:id="rId15"/>
    <p:sldId id="1097" r:id="rId16"/>
    <p:sldId id="1098" r:id="rId17"/>
    <p:sldId id="1099" r:id="rId18"/>
    <p:sldId id="1100" r:id="rId19"/>
    <p:sldId id="1101" r:id="rId20"/>
    <p:sldId id="1102" r:id="rId21"/>
    <p:sldId id="1103" r:id="rId22"/>
    <p:sldId id="1104" r:id="rId23"/>
    <p:sldId id="1105" r:id="rId24"/>
    <p:sldId id="1106" r:id="rId25"/>
    <p:sldId id="1107" r:id="rId26"/>
    <p:sldId id="1108" r:id="rId27"/>
    <p:sldId id="1109" r:id="rId28"/>
    <p:sldId id="1110" r:id="rId29"/>
    <p:sldId id="1111" r:id="rId30"/>
    <p:sldId id="1112" r:id="rId31"/>
    <p:sldId id="1115" r:id="rId32"/>
    <p:sldId id="1117" r:id="rId33"/>
    <p:sldId id="1119" r:id="rId34"/>
    <p:sldId id="1120" r:id="rId35"/>
    <p:sldId id="1121" r:id="rId36"/>
    <p:sldId id="1122" r:id="rId37"/>
    <p:sldId id="1123" r:id="rId38"/>
    <p:sldId id="1124" r:id="rId39"/>
  </p:sldIdLst>
  <p:sldSz cx="12436475" cy="6994525"/>
  <p:notesSz cx="6858000" cy="9144000"/>
  <p:defaultTextStyle>
    <a:defPPr>
      <a:defRPr lang="en-US"/>
    </a:defPPr>
    <a:lvl1pPr marL="0" algn="l" defTabSz="932503" rtl="0" eaLnBrk="1" latinLnBrk="0" hangingPunct="1">
      <a:defRPr sz="1800" kern="1200">
        <a:solidFill>
          <a:schemeClr val="tx1"/>
        </a:solidFill>
        <a:latin typeface="+mn-lt"/>
        <a:ea typeface="+mn-ea"/>
        <a:cs typeface="+mn-cs"/>
      </a:defRPr>
    </a:lvl1pPr>
    <a:lvl2pPr marL="466252" algn="l" defTabSz="932503" rtl="0" eaLnBrk="1" latinLnBrk="0" hangingPunct="1">
      <a:defRPr sz="1800" kern="1200">
        <a:solidFill>
          <a:schemeClr val="tx1"/>
        </a:solidFill>
        <a:latin typeface="+mn-lt"/>
        <a:ea typeface="+mn-ea"/>
        <a:cs typeface="+mn-cs"/>
      </a:defRPr>
    </a:lvl2pPr>
    <a:lvl3pPr marL="932503" algn="l" defTabSz="932503" rtl="0" eaLnBrk="1" latinLnBrk="0" hangingPunct="1">
      <a:defRPr sz="1800" kern="1200">
        <a:solidFill>
          <a:schemeClr val="tx1"/>
        </a:solidFill>
        <a:latin typeface="+mn-lt"/>
        <a:ea typeface="+mn-ea"/>
        <a:cs typeface="+mn-cs"/>
      </a:defRPr>
    </a:lvl3pPr>
    <a:lvl4pPr marL="1398755" algn="l" defTabSz="932503" rtl="0" eaLnBrk="1" latinLnBrk="0" hangingPunct="1">
      <a:defRPr sz="1800" kern="1200">
        <a:solidFill>
          <a:schemeClr val="tx1"/>
        </a:solidFill>
        <a:latin typeface="+mn-lt"/>
        <a:ea typeface="+mn-ea"/>
        <a:cs typeface="+mn-cs"/>
      </a:defRPr>
    </a:lvl4pPr>
    <a:lvl5pPr marL="1865006" algn="l" defTabSz="932503" rtl="0" eaLnBrk="1" latinLnBrk="0" hangingPunct="1">
      <a:defRPr sz="1800" kern="1200">
        <a:solidFill>
          <a:schemeClr val="tx1"/>
        </a:solidFill>
        <a:latin typeface="+mn-lt"/>
        <a:ea typeface="+mn-ea"/>
        <a:cs typeface="+mn-cs"/>
      </a:defRPr>
    </a:lvl5pPr>
    <a:lvl6pPr marL="2331259" algn="l" defTabSz="932503" rtl="0" eaLnBrk="1" latinLnBrk="0" hangingPunct="1">
      <a:defRPr sz="1800" kern="1200">
        <a:solidFill>
          <a:schemeClr val="tx1"/>
        </a:solidFill>
        <a:latin typeface="+mn-lt"/>
        <a:ea typeface="+mn-ea"/>
        <a:cs typeface="+mn-cs"/>
      </a:defRPr>
    </a:lvl6pPr>
    <a:lvl7pPr marL="2797510" algn="l" defTabSz="932503" rtl="0" eaLnBrk="1" latinLnBrk="0" hangingPunct="1">
      <a:defRPr sz="1800" kern="1200">
        <a:solidFill>
          <a:schemeClr val="tx1"/>
        </a:solidFill>
        <a:latin typeface="+mn-lt"/>
        <a:ea typeface="+mn-ea"/>
        <a:cs typeface="+mn-cs"/>
      </a:defRPr>
    </a:lvl7pPr>
    <a:lvl8pPr marL="3263762" algn="l" defTabSz="932503" rtl="0" eaLnBrk="1" latinLnBrk="0" hangingPunct="1">
      <a:defRPr sz="1800" kern="1200">
        <a:solidFill>
          <a:schemeClr val="tx1"/>
        </a:solidFill>
        <a:latin typeface="+mn-lt"/>
        <a:ea typeface="+mn-ea"/>
        <a:cs typeface="+mn-cs"/>
      </a:defRPr>
    </a:lvl8pPr>
    <a:lvl9pPr marL="3730014" algn="l" defTabSz="932503"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 id="{D88B19E0-7F40-4EB1-BF25-B9D8E02B1AB4}">
          <p14:sldIdLst>
            <p14:sldId id="1090"/>
            <p14:sldId id="1091"/>
          </p14:sldIdLst>
        </p14:section>
        <p14:section name="Introductions" id="{ECC728D4-EDE7-4C29-90A2-5418CDEE2672}">
          <p14:sldIdLst>
            <p14:sldId id="1092"/>
            <p14:sldId id="1093"/>
            <p14:sldId id="1094"/>
            <p14:sldId id="1095"/>
          </p14:sldIdLst>
        </p14:section>
        <p14:section name="Expands Access to Devices" id="{68B3914E-54B7-4E9A-8C86-A814974358F2}">
          <p14:sldIdLst>
            <p14:sldId id="1096"/>
            <p14:sldId id="1097"/>
            <p14:sldId id="1098"/>
            <p14:sldId id="1099"/>
            <p14:sldId id="1100"/>
            <p14:sldId id="1101"/>
            <p14:sldId id="1102"/>
          </p14:sldIdLst>
        </p14:section>
        <p14:section name="User Experiences" id="{D8B7CD32-9C01-4D9B-9D56-1A0B97795D0B}">
          <p14:sldIdLst>
            <p14:sldId id="1103"/>
            <p14:sldId id="1104"/>
            <p14:sldId id="1105"/>
            <p14:sldId id="1106"/>
            <p14:sldId id="1107"/>
          </p14:sldIdLst>
        </p14:section>
        <p14:section name="Dev Experience" id="{A431DD99-E4CB-45AF-A21A-CAA3EB293687}">
          <p14:sldIdLst>
            <p14:sldId id="1108"/>
            <p14:sldId id="1109"/>
            <p14:sldId id="1110"/>
            <p14:sldId id="1111"/>
            <p14:sldId id="1112"/>
            <p14:sldId id="1115"/>
            <p14:sldId id="1117"/>
            <p14:sldId id="1119"/>
            <p14:sldId id="1120"/>
            <p14:sldId id="1121"/>
            <p14:sldId id="1122"/>
            <p14:sldId id="1123"/>
            <p14:sldId id="1124"/>
          </p14:sldIdLst>
        </p14:section>
      </p14:sectionLst>
    </p:ext>
    <p:ext uri="{EFAFB233-063F-42B5-8137-9DF3F51BA10A}">
      <p15:sldGuideLst xmlns:p15="http://schemas.microsoft.com/office/powerpoint/2012/main">
        <p15:guide id="1" orient="horz" pos="188">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8">
          <p15:clr>
            <a:srgbClr val="A4A3A4"/>
          </p15:clr>
        </p15:guide>
        <p15:guide id="6" orient="horz" pos="3643">
          <p15:clr>
            <a:srgbClr val="A4A3A4"/>
          </p15:clr>
        </p15:guide>
        <p15:guide id="7" orient="horz" pos="3067">
          <p15:clr>
            <a:srgbClr val="A4A3A4"/>
          </p15:clr>
        </p15:guide>
        <p15:guide id="8" orient="horz" pos="1915">
          <p15:clr>
            <a:srgbClr val="A4A3A4"/>
          </p15:clr>
        </p15:guide>
        <p15:guide id="9" orient="horz" pos="4392">
          <p15:clr>
            <a:srgbClr val="A4A3A4"/>
          </p15:clr>
        </p15:guide>
        <p15:guide id="10" pos="173">
          <p15:clr>
            <a:srgbClr val="A4A3A4"/>
          </p15:clr>
        </p15:guide>
        <p15:guide id="11" pos="1325">
          <p15:clr>
            <a:srgbClr val="A4A3A4"/>
          </p15:clr>
        </p15:guide>
        <p15:guide id="12" pos="7661">
          <p15:clr>
            <a:srgbClr val="A4A3A4"/>
          </p15:clr>
        </p15:guide>
        <p15:guide id="13" pos="749">
          <p15:clr>
            <a:srgbClr val="A4A3A4"/>
          </p15:clr>
        </p15:guide>
        <p15:guide id="14" pos="7085">
          <p15:clr>
            <a:srgbClr val="A4A3A4"/>
          </p15:clr>
        </p15:guide>
        <p15:guide id="15" pos="3629">
          <p15:clr>
            <a:srgbClr val="A4A3A4"/>
          </p15:clr>
        </p15:guide>
        <p15:guide id="16" pos="1901">
          <p15:clr>
            <a:srgbClr val="A4A3A4"/>
          </p15:clr>
        </p15:guide>
        <p15:guide id="17" pos="2477">
          <p15:clr>
            <a:srgbClr val="A4A3A4"/>
          </p15:clr>
        </p15:guide>
        <p15:guide id="18" pos="4205">
          <p15:clr>
            <a:srgbClr val="A4A3A4"/>
          </p15:clr>
        </p15:guide>
        <p15:guide id="19" pos="4781">
          <p15:clr>
            <a:srgbClr val="A4A3A4"/>
          </p15:clr>
        </p15:guide>
        <p15:guide id="20" pos="5357">
          <p15:clr>
            <a:srgbClr val="A4A3A4"/>
          </p15:clr>
        </p15:guide>
        <p15:guide id="21" pos="5933">
          <p15:clr>
            <a:srgbClr val="A4A3A4"/>
          </p15:clr>
        </p15:guide>
        <p15:guide id="22" pos="6509">
          <p15:clr>
            <a:srgbClr val="A4A3A4"/>
          </p15:clr>
        </p15:guide>
        <p15:guide id="23" pos="305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050"/>
    <a:srgbClr val="00BCF2"/>
    <a:srgbClr val="FFFFFF"/>
    <a:srgbClr val="000000"/>
    <a:srgbClr val="969696"/>
    <a:srgbClr val="002050"/>
    <a:srgbClr val="442359"/>
    <a:srgbClr val="333333"/>
    <a:srgbClr val="00FFFF"/>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222" autoAdjust="0"/>
    <p:restoredTop sz="90110" autoAdjust="0"/>
  </p:normalViewPr>
  <p:slideViewPr>
    <p:cSldViewPr>
      <p:cViewPr varScale="1">
        <p:scale>
          <a:sx n="91" d="100"/>
          <a:sy n="91" d="100"/>
        </p:scale>
        <p:origin x="1614" y="78"/>
      </p:cViewPr>
      <p:guideLst>
        <p:guide orient="horz" pos="188"/>
        <p:guide orient="horz" pos="763"/>
        <p:guide orient="horz" pos="1339"/>
        <p:guide orient="horz" pos="2491"/>
        <p:guide orient="horz" pos="4218"/>
        <p:guide orient="horz" pos="3643"/>
        <p:guide orient="horz" pos="3067"/>
        <p:guide orient="horz" pos="1915"/>
        <p:guide orient="horz" pos="4392"/>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p:scale>
        <a:sx n="20" d="100"/>
        <a:sy n="20" d="100"/>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commentAuthors" Target="commentAuthor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8.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presProps" Target="presProps.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tableStyles" Target="tableStyles.xml"/><Relationship Id="rId20" Type="http://schemas.openxmlformats.org/officeDocument/2006/relationships/slide" Target="slides/slide12.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Build 2012</a:t>
            </a: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6/26/2013</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2012</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6/26/2013</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503" rtl="0" eaLnBrk="1" latinLnBrk="0" hangingPunct="1">
      <a:lnSpc>
        <a:spcPct val="90000"/>
      </a:lnSpc>
      <a:spcAft>
        <a:spcPts val="340"/>
      </a:spcAft>
      <a:defRPr sz="1000" kern="1200">
        <a:solidFill>
          <a:schemeClr val="tx1"/>
        </a:solidFill>
        <a:latin typeface="Segoe UI Light" pitchFamily="34" charset="0"/>
        <a:ea typeface="+mn-ea"/>
        <a:cs typeface="+mn-cs"/>
      </a:defRPr>
    </a:lvl1pPr>
    <a:lvl2pPr marL="217206" indent="-107928"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2pPr>
    <a:lvl3pPr marL="334578"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3pPr>
    <a:lvl4pPr marL="492423" indent="-149751"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4pPr>
    <a:lvl5pPr marL="627335"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5pPr>
    <a:lvl6pPr marL="2331259" algn="l" defTabSz="932503" rtl="0" eaLnBrk="1" latinLnBrk="0" hangingPunct="1">
      <a:defRPr sz="1200" kern="1200">
        <a:solidFill>
          <a:schemeClr val="tx1"/>
        </a:solidFill>
        <a:latin typeface="+mn-lt"/>
        <a:ea typeface="+mn-ea"/>
        <a:cs typeface="+mn-cs"/>
      </a:defRPr>
    </a:lvl6pPr>
    <a:lvl7pPr marL="2797510" algn="l" defTabSz="932503" rtl="0" eaLnBrk="1" latinLnBrk="0" hangingPunct="1">
      <a:defRPr sz="1200" kern="1200">
        <a:solidFill>
          <a:schemeClr val="tx1"/>
        </a:solidFill>
        <a:latin typeface="+mn-lt"/>
        <a:ea typeface="+mn-ea"/>
        <a:cs typeface="+mn-cs"/>
      </a:defRPr>
    </a:lvl7pPr>
    <a:lvl8pPr marL="3263762" algn="l" defTabSz="932503" rtl="0" eaLnBrk="1" latinLnBrk="0" hangingPunct="1">
      <a:defRPr sz="1200" kern="1200">
        <a:solidFill>
          <a:schemeClr val="tx1"/>
        </a:solidFill>
        <a:latin typeface="+mn-lt"/>
        <a:ea typeface="+mn-ea"/>
        <a:cs typeface="+mn-cs"/>
      </a:defRPr>
    </a:lvl8pPr>
    <a:lvl9pPr marL="3730014" algn="l" defTabSz="9325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46225" y="930275"/>
            <a:ext cx="8264525" cy="46482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4"/>
          </p:nvPr>
        </p:nvSpPr>
        <p:spPr/>
        <p:txBody>
          <a:bodyPr/>
          <a:lstStyle/>
          <a:p>
            <a:fld id="{3CC11E09-DF29-41C6-8284-8E6AA427DAE1}" type="datetime1">
              <a:rPr lang="en-US" smtClean="0">
                <a:solidFill>
                  <a:prstClr val="black"/>
                </a:solidFill>
              </a:rPr>
              <a:pPr/>
              <a:t>6/26/2013</a:t>
            </a:fld>
            <a:endParaRPr lang="en-US" dirty="0">
              <a:solidFill>
                <a:prstClr val="black"/>
              </a:solidFill>
            </a:endParaRPr>
          </a:p>
        </p:txBody>
      </p:sp>
      <p:sp>
        <p:nvSpPr>
          <p:cNvPr id="9" name="Header Placeholder 8"/>
          <p:cNvSpPr>
            <a:spLocks noGrp="1"/>
          </p:cNvSpPr>
          <p:nvPr>
            <p:ph type="hdr" sz="quarter" idx="15"/>
          </p:nvPr>
        </p:nvSpPr>
        <p:spPr/>
        <p:txBody>
          <a:bodyPr/>
          <a:lstStyle/>
          <a:p>
            <a:r>
              <a:rPr lang="en-US" dirty="0" smtClean="0">
                <a:solidFill>
                  <a:prstClr val="black"/>
                </a:solidFill>
              </a:rPr>
              <a:t>Windows Azure</a:t>
            </a:r>
            <a:endParaRPr lang="en-US" dirty="0">
              <a:solidFill>
                <a:prstClr val="black"/>
              </a:solidFill>
            </a:endParaRPr>
          </a:p>
        </p:txBody>
      </p:sp>
      <p:sp>
        <p:nvSpPr>
          <p:cNvPr id="10" name="Slide Number Placeholder 9"/>
          <p:cNvSpPr>
            <a:spLocks noGrp="1"/>
          </p:cNvSpPr>
          <p:nvPr>
            <p:ph type="sldNum" sz="quarter" idx="16"/>
          </p:nvPr>
        </p:nvSpPr>
        <p:spPr/>
        <p:txBody>
          <a:bodyPr/>
          <a:lstStyle/>
          <a:p>
            <a:fld id="{8B263312-38AA-4E1E-B2B5-0F8F122B24FE}" type="slidenum">
              <a:rPr lang="en-US" smtClean="0">
                <a:solidFill>
                  <a:prstClr val="black"/>
                </a:solidFill>
              </a:rPr>
              <a:pPr/>
              <a:t>2</a:t>
            </a:fld>
            <a:endParaRPr lang="en-US" dirty="0">
              <a:solidFill>
                <a:prstClr val="black"/>
              </a:solidFill>
            </a:endParaRPr>
          </a:p>
        </p:txBody>
      </p:sp>
      <p:sp>
        <p:nvSpPr>
          <p:cNvPr id="11" name="Footer Placeholder 10"/>
          <p:cNvSpPr>
            <a:spLocks noGrp="1"/>
          </p:cNvSpPr>
          <p:nvPr>
            <p:ph type="ftr" sz="quarter" idx="17"/>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3191723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51F4903-EC91-4D6D-BFDF-892198A7542A}"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15358791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27F084D-ABB3-4BC5-A845-AE6DABB84E17}"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29754764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3941"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3941"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8E81D15A-587E-4C4F-ABF4-5167F8BAA6B8}"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21641946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C619B07-667D-4644-B2CD-43B4E1026D07}"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29419621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27F084D-ABB3-4BC5-A845-AE6DABB84E17}"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32330798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27F084D-ABB3-4BC5-A845-AE6DABB84E17}"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21848825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27F084D-ABB3-4BC5-A845-AE6DABB84E17}"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32785898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503"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27F084D-ABB3-4BC5-A845-AE6DABB84E17}"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24216440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ACF52A3-570C-40D3-BC7C-D5855C8EEFEA}"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1968659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A161DF8-151E-4CD9-96CE-D2C9E7381532}"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33262589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489F8F1B-5475-4A1C-B50C-935971274987}"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24434552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C7F4F701-46AF-4AAA-9E30-B90DB6A96726}"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5301172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B19E79B-3B77-4A31-9F27-D00DCC246697}"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24952409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5FF8405-7E83-4A07-AEE2-88E1DF848F97}"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41461762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B19E79B-3B77-4A31-9F27-D00DCC246697}"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15681087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9843D9C-D1AA-4958-AC2E-EAB4C66315D0}"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38452146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503"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18513CF-2BDE-4AEC-B2BB-F20B87E1E7F4}"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32083133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489F8F1B-5475-4A1C-B50C-935971274987}"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8181628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50542"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50542"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8FF9F41-A9A9-436A-8785-B93E1E5D1147}"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1494731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50542"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50542"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8FF9F41-A9A9-436A-8785-B93E1E5D1147}"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19022541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gradFill>
                <a:gsLst>
                  <a:gs pos="1250">
                    <a:prstClr val="black"/>
                  </a:gs>
                  <a:gs pos="100000">
                    <a:prstClr val="black"/>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6/26/2013 5:21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4274581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489F8F1B-5475-4A1C-B50C-935971274987}"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2914510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7F9826C-8A2F-4896-9AE8-772A9CEBA16D}"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42153422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AF779EE-2EAD-4068-8421-F24E8AA5AAEA}"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9584607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27F084D-ABB3-4BC5-A845-AE6DABB84E17}"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37706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2AD8703-216C-4171-BDB4-B1EC8298DBEF}"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7258963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503"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727F084D-ABB3-4BC5-A845-AE6DABB84E17}"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21082923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1332" marR="0" lvl="2" indent="0" algn="l" defTabSz="932503" rtl="0" eaLnBrk="1" fontAlgn="auto" latinLnBrk="0" hangingPunct="1">
              <a:lnSpc>
                <a:spcPct val="90000"/>
              </a:lnSpc>
              <a:spcBef>
                <a:spcPts val="0"/>
              </a:spcBef>
              <a:spcAft>
                <a:spcPts val="340"/>
              </a:spcAft>
              <a:buClrTx/>
              <a:buSzTx/>
              <a:buFont typeface="Arial" pitchFamily="34" charset="0"/>
              <a:buNone/>
              <a:tabLst/>
              <a:defRPr/>
            </a:pPr>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5AA4CB0C-2745-4470-9C2E-302A3301A81C}"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32034821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35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35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727F084D-ABB3-4BC5-A845-AE6DABB84E17}"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3223628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0" tIns="0" rIns="0" bIns="0"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0" tIns="0" rIns="0" bIns="0"/>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23048730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4312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92685944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53694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9382186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120650" y="6316662"/>
            <a:ext cx="10745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2013 </a:t>
            </a:r>
            <a:r>
              <a:rPr lang="en-US" sz="700" dirty="0">
                <a:gradFill>
                  <a:gsLst>
                    <a:gs pos="0">
                      <a:srgbClr val="FFFFFF"/>
                    </a:gs>
                    <a:gs pos="100000">
                      <a:srgbClr val="FFFFFF"/>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30374097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de Slide">
    <p:spTree>
      <p:nvGrpSpPr>
        <p:cNvPr id="1" name=""/>
        <p:cNvGrpSpPr/>
        <p:nvPr/>
      </p:nvGrpSpPr>
      <p:grpSpPr>
        <a:xfrm>
          <a:off x="0" y="0"/>
          <a:ext cx="0" cy="0"/>
          <a:chOff x="0" y="0"/>
          <a:chExt cx="0" cy="0"/>
        </a:xfrm>
      </p:grpSpPr>
      <p:sp>
        <p:nvSpPr>
          <p:cNvPr id="5"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45288029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274638" y="2125663"/>
            <a:ext cx="11887202"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1532411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0" tIns="0" rIns="0" bIns="0"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0" tIns="0" rIns="0" bIns="0"/>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7142052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0" tIns="0" rIns="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94317547"/>
      </p:ext>
    </p:extLst>
  </p:cSld>
  <p:clrMapOvr>
    <a:masterClrMapping/>
  </p:clrMapOvr>
  <p:extLst>
    <p:ext uri="{DCECCB84-F9BA-43D5-87BE-67443E8EF086}">
      <p15:sldGuideLst xmlns:p15="http://schemas.microsoft.com/office/powerpoint/2012/main">
        <p15:guide id="1" orient="horz" pos="1051" userDrawn="1">
          <p15:clr>
            <a:srgbClr val="FBAE40"/>
          </p15:clr>
        </p15:guide>
        <p15:guide id="2" pos="3917"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0" tIns="0" rIns="0" bIns="0">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0" tIns="0" rIns="0" bIns="0">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3797318831"/>
      </p:ext>
    </p:extLst>
  </p:cSld>
  <p:clrMapOvr>
    <a:masterClrMapping/>
  </p:clrMapOvr>
  <p:extLst>
    <p:ext uri="{DCECCB84-F9BA-43D5-87BE-67443E8EF086}">
      <p15:sldGuideLst xmlns:p15="http://schemas.microsoft.com/office/powerpoint/2012/main">
        <p15:guide id="1" orient="horz" pos="1051" userDrawn="1">
          <p15:clr>
            <a:srgbClr val="FBAE40"/>
          </p15:clr>
        </p15:guide>
        <p15:guide id="2" pos="173" userDrawn="1">
          <p15:clr>
            <a:srgbClr val="FBAE40"/>
          </p15:clr>
        </p15:guide>
        <p15:guide id="3" pos="1901" userDrawn="1">
          <p15:clr>
            <a:srgbClr val="FBAE40"/>
          </p15:clr>
        </p15:guide>
        <p15:guide id="4" pos="2189" userDrawn="1">
          <p15:clr>
            <a:srgbClr val="FBAE40"/>
          </p15:clr>
        </p15:guide>
        <p15:guide id="5" orient="horz" pos="4219" userDrawn="1">
          <p15:clr>
            <a:srgbClr val="FBAE40"/>
          </p15:clr>
        </p15:guide>
        <p15:guide id="6" orient="horz" pos="763" userDrawn="1">
          <p15:clr>
            <a:srgbClr val="FBAE40"/>
          </p15:clr>
        </p15:guide>
        <p15:guide id="7" orient="horz" pos="187" userDrawn="1">
          <p15:clr>
            <a:srgbClr val="FBAE40"/>
          </p15:clr>
        </p15:guide>
        <p15:guide id="8" pos="7661"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0" tIns="0" rIns="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24512250"/>
      </p:ext>
    </p:extLst>
  </p:cSld>
  <p:clrMapOvr>
    <a:masterClrMapping/>
  </p:clrMapOvr>
  <p:extLst>
    <p:ext uri="{DCECCB84-F9BA-43D5-87BE-67443E8EF086}">
      <p15:sldGuideLst xmlns:p15="http://schemas.microsoft.com/office/powerpoint/2012/main">
        <p15:guide id="1" orient="horz" pos="1051" userDrawn="1">
          <p15:clr>
            <a:srgbClr val="FBAE40"/>
          </p15:clr>
        </p15:guide>
        <p15:guide id="2" pos="3917"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8655377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0" tIns="0" rIns="0" bIns="0"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30687142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0" tIns="0" rIns="0" bIns="0"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00BCF2"/>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54227008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0" tIns="0" rIns="0" bIns="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00BCF2"/>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50072167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2146028043"/>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lIns="0" tIns="0" bIns="0"/>
          <a:lstStyle/>
          <a:p>
            <a:r>
              <a:rPr lang="en-US" dirty="0" smtClean="0"/>
              <a:t>Click to edit master title style</a:t>
            </a:r>
            <a:endParaRPr lang="en-US" dirty="0"/>
          </a:p>
        </p:txBody>
      </p:sp>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378290409"/>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4825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83001430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2339567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935294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0" tIns="0" rIns="0" bIns="0">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0" tIns="0" rIns="0" bIns="0">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551697691"/>
      </p:ext>
    </p:extLst>
  </p:cSld>
  <p:clrMapOvr>
    <a:masterClrMapping/>
  </p:clrMapOvr>
  <p:extLst>
    <p:ext uri="{DCECCB84-F9BA-43D5-87BE-67443E8EF086}">
      <p15:sldGuideLst xmlns:p15="http://schemas.microsoft.com/office/powerpoint/2012/main">
        <p15:guide id="1" orient="horz" pos="1051" userDrawn="1">
          <p15:clr>
            <a:srgbClr val="FBAE40"/>
          </p15:clr>
        </p15:guide>
        <p15:guide id="2" pos="173" userDrawn="1">
          <p15:clr>
            <a:srgbClr val="FBAE40"/>
          </p15:clr>
        </p15:guide>
        <p15:guide id="3" pos="1901" userDrawn="1">
          <p15:clr>
            <a:srgbClr val="FBAE40"/>
          </p15:clr>
        </p15:guide>
        <p15:guide id="4" pos="2189" userDrawn="1">
          <p15:clr>
            <a:srgbClr val="FBAE40"/>
          </p15:clr>
        </p15:guide>
        <p15:guide id="5" orient="horz" pos="4219" userDrawn="1">
          <p15:clr>
            <a:srgbClr val="FBAE40"/>
          </p15:clr>
        </p15:guide>
        <p15:guide id="6" orient="horz" pos="763" userDrawn="1">
          <p15:clr>
            <a:srgbClr val="FBAE40"/>
          </p15:clr>
        </p15:guide>
        <p15:guide id="7" orient="horz" pos="187" userDrawn="1">
          <p15:clr>
            <a:srgbClr val="FBAE40"/>
          </p15:clr>
        </p15:guide>
        <p15:guide id="8" pos="7661"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0" tIns="0" rIns="0" bIns="0"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0" tIns="0" rIns="0" bIns="0"/>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0807130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0" tIns="0" rIns="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77009020"/>
      </p:ext>
    </p:extLst>
  </p:cSld>
  <p:clrMapOvr>
    <a:masterClrMapping/>
  </p:clrMapOvr>
  <p:extLst>
    <p:ext uri="{DCECCB84-F9BA-43D5-87BE-67443E8EF086}">
      <p15:sldGuideLst xmlns:p15="http://schemas.microsoft.com/office/powerpoint/2012/main">
        <p15:guide id="1" orient="horz" pos="1051" userDrawn="1">
          <p15:clr>
            <a:srgbClr val="FBAE40"/>
          </p15:clr>
        </p15:guide>
        <p15:guide id="2" pos="3917" userDrawn="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0" tIns="0" rIns="0" bIns="0">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0" tIns="0" rIns="0" bIns="0">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3032846028"/>
      </p:ext>
    </p:extLst>
  </p:cSld>
  <p:clrMapOvr>
    <a:masterClrMapping/>
  </p:clrMapOvr>
  <p:extLst>
    <p:ext uri="{DCECCB84-F9BA-43D5-87BE-67443E8EF086}">
      <p15:sldGuideLst xmlns:p15="http://schemas.microsoft.com/office/powerpoint/2012/main">
        <p15:guide id="1" orient="horz" pos="1051" userDrawn="1">
          <p15:clr>
            <a:srgbClr val="FBAE40"/>
          </p15:clr>
        </p15:guide>
        <p15:guide id="2" pos="173" userDrawn="1">
          <p15:clr>
            <a:srgbClr val="FBAE40"/>
          </p15:clr>
        </p15:guide>
        <p15:guide id="3" pos="1901" userDrawn="1">
          <p15:clr>
            <a:srgbClr val="FBAE40"/>
          </p15:clr>
        </p15:guide>
        <p15:guide id="4" pos="2189" userDrawn="1">
          <p15:clr>
            <a:srgbClr val="FBAE40"/>
          </p15:clr>
        </p15:guide>
        <p15:guide id="5" orient="horz" pos="4219" userDrawn="1">
          <p15:clr>
            <a:srgbClr val="FBAE40"/>
          </p15:clr>
        </p15:guide>
        <p15:guide id="6" orient="horz" pos="763" userDrawn="1">
          <p15:clr>
            <a:srgbClr val="FBAE40"/>
          </p15:clr>
        </p15:guide>
        <p15:guide id="7" orient="horz" pos="187" userDrawn="1">
          <p15:clr>
            <a:srgbClr val="FBAE40"/>
          </p15:clr>
        </p15:guide>
        <p15:guide id="8" pos="7661"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034778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0" tIns="0" rIns="0" bIns="0"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69601050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0" tIns="0" rIns="0" bIns="0"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362484035"/>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0" tIns="0" rIns="0" bIns="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181569682"/>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3052008757"/>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lIns="0" tIns="0" bIns="0"/>
          <a:lstStyle/>
          <a:p>
            <a:r>
              <a:rPr lang="en-US" dirty="0" smtClean="0"/>
              <a:t>Click to edit master title style</a:t>
            </a:r>
            <a:endParaRPr lang="en-US" dirty="0"/>
          </a:p>
        </p:txBody>
      </p:sp>
    </p:spTree>
    <p:extLst>
      <p:ext uri="{BB962C8B-B14F-4D97-AF65-F5344CB8AC3E}">
        <p14:creationId xmlns:p14="http://schemas.microsoft.com/office/powerpoint/2010/main" val="1327915302"/>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
        <p:nvSpPr>
          <p:cNvPr id="2" name="Freeform 1"/>
          <p:cNvSpPr>
            <a:spLocks noEditPoints="1"/>
          </p:cNvSpPr>
          <p:nvPr userDrawn="1"/>
        </p:nvSpPr>
        <p:spPr bwMode="auto">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042605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7952129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55859031"/>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6262675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_Color  2">
    <p:bg>
      <p:bgPr>
        <a:solidFill>
          <a:srgbClr val="505050"/>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0" tIns="0" rIns="0" bIns="0"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0" tIns="0" rIns="0" bIns="0"/>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41436036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amp; Content Layout">
    <p:bg>
      <p:bgPr>
        <a:solidFill>
          <a:srgbClr val="505050"/>
        </a:solidFill>
        <a:effectLst/>
      </p:bgPr>
    </p:bg>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0" tIns="0" rIns="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91754357"/>
      </p:ext>
    </p:extLst>
  </p:cSld>
  <p:clrMapOvr>
    <a:masterClrMapping/>
  </p:clrMapOvr>
  <p:extLst mod="1">
    <p:ext uri="{DCECCB84-F9BA-43D5-87BE-67443E8EF086}">
      <p15:sldGuideLst xmlns:p15="http://schemas.microsoft.com/office/powerpoint/2012/main">
        <p15:guide id="1" orient="horz" pos="1051" userDrawn="1">
          <p15:clr>
            <a:srgbClr val="FBAE40"/>
          </p15:clr>
        </p15:guide>
        <p15:guide id="2" pos="3917" userDrawn="1">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mp; Content 2">
    <p:bg>
      <p:bgPr>
        <a:solidFill>
          <a:srgbClr val="505050"/>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0" tIns="0" rIns="0" bIns="0">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0" tIns="0" rIns="0" bIns="0">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1934615679"/>
      </p:ext>
    </p:extLst>
  </p:cSld>
  <p:clrMapOvr>
    <a:masterClrMapping/>
  </p:clrMapOvr>
  <p:extLst mod="1">
    <p:ext uri="{DCECCB84-F9BA-43D5-87BE-67443E8EF086}">
      <p15:sldGuideLst xmlns:p15="http://schemas.microsoft.com/office/powerpoint/2012/main">
        <p15:guide id="1" orient="horz" pos="1051" userDrawn="1">
          <p15:clr>
            <a:srgbClr val="FBAE40"/>
          </p15:clr>
        </p15:guide>
        <p15:guide id="2" pos="173" userDrawn="1">
          <p15:clr>
            <a:srgbClr val="FBAE40"/>
          </p15:clr>
        </p15:guide>
        <p15:guide id="3" pos="1901" userDrawn="1">
          <p15:clr>
            <a:srgbClr val="FBAE40"/>
          </p15:clr>
        </p15:guide>
        <p15:guide id="4" pos="2189" userDrawn="1">
          <p15:clr>
            <a:srgbClr val="FBAE40"/>
          </p15:clr>
        </p15:guide>
        <p15:guide id="5" orient="horz" pos="4219" userDrawn="1">
          <p15:clr>
            <a:srgbClr val="FBAE40"/>
          </p15:clr>
        </p15:guide>
        <p15:guide id="6" orient="horz" pos="763" userDrawn="1">
          <p15:clr>
            <a:srgbClr val="FBAE40"/>
          </p15:clr>
        </p15:guide>
        <p15:guide id="7" orient="horz" pos="187" userDrawn="1">
          <p15:clr>
            <a:srgbClr val="FBAE40"/>
          </p15:clr>
        </p15:guide>
        <p15:guide id="8" pos="7661"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Only_Large">
    <p:bg>
      <p:bgPr>
        <a:solidFill>
          <a:srgbClr val="505050"/>
        </a:solidFill>
        <a:effectLst/>
      </p:bgPr>
    </p:bg>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32027767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rgbClr val="505050"/>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0" tIns="0" rIns="0" bIns="0"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24949944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bg>
      <p:bgPr>
        <a:solidFill>
          <a:srgbClr val="505050"/>
        </a:solidFill>
        <a:effectLst/>
      </p:bgPr>
    </p:bg>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0" tIns="0" rIns="0" bIns="0"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00BCF2"/>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14847121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bg>
      <p:bgPr>
        <a:solidFill>
          <a:srgbClr val="505050"/>
        </a:solidFill>
        <a:effectLst/>
      </p:bgPr>
    </p:bg>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0" tIns="0" rIns="0" bIns="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00BCF2"/>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88441081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bg>
      <p:bgPr>
        <a:solidFill>
          <a:srgbClr val="505050"/>
        </a:solidFill>
        <a:effectLst/>
      </p:bgPr>
    </p:bg>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138691339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0" tIns="0" rIns="0" bIns="0"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149239750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bg>
      <p:bgPr>
        <a:solidFill>
          <a:srgbClr val="50505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lIns="0" tIns="0" bIns="0"/>
          <a:lstStyle/>
          <a:p>
            <a:r>
              <a:rPr lang="en-US" dirty="0" smtClean="0"/>
              <a:t>Click to edit master title style</a:t>
            </a:r>
            <a:endParaRPr lang="en-US" dirty="0"/>
          </a:p>
        </p:txBody>
      </p:sp>
    </p:spTree>
    <p:extLst>
      <p:ext uri="{BB962C8B-B14F-4D97-AF65-F5344CB8AC3E}">
        <p14:creationId xmlns:p14="http://schemas.microsoft.com/office/powerpoint/2010/main" val="3823785898"/>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lank Layout">
    <p:bg>
      <p:bgPr>
        <a:solidFill>
          <a:srgbClr val="505050"/>
        </a:solidFill>
        <a:effectLst/>
      </p:bgPr>
    </p:bg>
    <p:spTree>
      <p:nvGrpSpPr>
        <p:cNvPr id="1" name=""/>
        <p:cNvGrpSpPr/>
        <p:nvPr/>
      </p:nvGrpSpPr>
      <p:grpSpPr>
        <a:xfrm>
          <a:off x="0" y="0"/>
          <a:ext cx="0" cy="0"/>
          <a:chOff x="0" y="0"/>
          <a:chExt cx="0" cy="0"/>
        </a:xfrm>
      </p:grpSpPr>
      <p:sp>
        <p:nvSpPr>
          <p:cNvPr id="2" name="Freeform 1"/>
          <p:cNvSpPr>
            <a:spLocks noEditPoints="1"/>
          </p:cNvSpPr>
          <p:nvPr userDrawn="1"/>
        </p:nvSpPr>
        <p:spPr bwMode="auto">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07277668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bg>
      <p:bgPr>
        <a:solidFill>
          <a:srgbClr val="505050"/>
        </a:solidFill>
        <a:effectLst/>
      </p:bgPr>
    </p:bg>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036186597"/>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Logo on Background">
    <p:bg>
      <p:bgPr>
        <a:solidFill>
          <a:srgbClr val="505050"/>
        </a:solidFill>
        <a:effectLst/>
      </p:bgPr>
    </p:bg>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311572916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0" tIns="0" rIns="0" bIns="0"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0" tIns="0" rIns="0" bIns="0"/>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2091358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0" tIns="0" rIns="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05694643"/>
      </p:ext>
    </p:extLst>
  </p:cSld>
  <p:clrMapOvr>
    <a:masterClrMapping/>
  </p:clrMapOvr>
  <p:extLst>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0" tIns="0" rIns="0" bIns="0">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0" tIns="0" rIns="0" bIns="0">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3854668642"/>
      </p:ext>
    </p:extLst>
  </p:cSld>
  <p:clrMapOvr>
    <a:masterClrMapping/>
  </p:clrMapOvr>
  <p:extLst>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5142241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0" tIns="0" rIns="0" bIns="0"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217781645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0" tIns="0" rIns="0" bIns="0"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91223745"/>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0" tIns="0" rIns="0" bIns="0"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514658688"/>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0" tIns="0" rIns="0" bIns="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654271881"/>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2023666743"/>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lIns="0" tIns="0" bIns="0"/>
          <a:lstStyle/>
          <a:p>
            <a:r>
              <a:rPr lang="en-US" dirty="0" smtClean="0"/>
              <a:t>Click to edit master title style</a:t>
            </a:r>
            <a:endParaRPr lang="en-US" dirty="0"/>
          </a:p>
        </p:txBody>
      </p:sp>
    </p:spTree>
    <p:extLst>
      <p:ext uri="{BB962C8B-B14F-4D97-AF65-F5344CB8AC3E}">
        <p14:creationId xmlns:p14="http://schemas.microsoft.com/office/powerpoint/2010/main" val="3355242539"/>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659874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952373282"/>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7340288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6425189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120650" y="6316662"/>
            <a:ext cx="10745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2013 </a:t>
            </a:r>
            <a:r>
              <a:rPr lang="en-US" sz="700" dirty="0">
                <a:gradFill>
                  <a:gsLst>
                    <a:gs pos="0">
                      <a:srgbClr val="FFFFFF"/>
                    </a:gs>
                    <a:gs pos="100000">
                      <a:srgbClr val="FFFFFF"/>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15289093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de Slide">
    <p:spTree>
      <p:nvGrpSpPr>
        <p:cNvPr id="1" name=""/>
        <p:cNvGrpSpPr/>
        <p:nvPr/>
      </p:nvGrpSpPr>
      <p:grpSpPr>
        <a:xfrm>
          <a:off x="0" y="0"/>
          <a:ext cx="0" cy="0"/>
          <a:chOff x="0" y="0"/>
          <a:chExt cx="0" cy="0"/>
        </a:xfrm>
      </p:grpSpPr>
      <p:sp>
        <p:nvSpPr>
          <p:cNvPr id="5"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smtClean="0"/>
              <a:t>Click to edit Master text styles</a:t>
            </a:r>
          </a:p>
          <a:p>
            <a:pPr lvl="1"/>
            <a:r>
              <a:rPr lang="en-US" smtClean="0"/>
              <a:t>Second level</a:t>
            </a:r>
          </a:p>
          <a:p>
            <a:pPr lvl="2"/>
            <a:r>
              <a:rPr lang="en-US" smtClean="0"/>
              <a:t>Third level</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726188090"/>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7" name="Freeform 6"/>
          <p:cNvSpPr>
            <a:spLocks noEditPoints="1"/>
          </p:cNvSpPr>
          <p:nvPr userDrawn="1"/>
        </p:nvSpPr>
        <p:spPr bwMode="auto">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28009408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0" tIns="0" rIns="0" bIns="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161544685"/>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FFFFFF"/>
                    </a:gs>
                    <a:gs pos="100000">
                      <a:srgbClr val="FFFFFF"/>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rgbClr val="FFFFFF"/>
                    </a:gs>
                    <a:gs pos="100000">
                      <a:srgbClr val="FFFFFF"/>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smtClean="0"/>
              <a:t>Click to edit Master subtitle style</a:t>
            </a:r>
            <a:endParaRPr lang="en-US" dirty="0"/>
          </a:p>
        </p:txBody>
      </p:sp>
      <p:sp>
        <p:nvSpPr>
          <p:cNvPr id="7" name="Freeform 6"/>
          <p:cNvSpPr>
            <a:spLocks noChangeAspect="1" noEditPoints="1"/>
          </p:cNvSpPr>
          <p:nvPr userDrawn="1"/>
        </p:nvSpPr>
        <p:spPr bwMode="auto">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3644737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274638" y="2125663"/>
            <a:ext cx="11887202"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146801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1667604029"/>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lIns="0" tIns="0" bIns="0"/>
          <a:lstStyle/>
          <a:p>
            <a:r>
              <a:rPr lang="en-US" dirty="0" smtClean="0"/>
              <a:t>Click to edit master title style</a:t>
            </a:r>
            <a:endParaRPr lang="en-US" dirty="0"/>
          </a:p>
        </p:txBody>
      </p:sp>
    </p:spTree>
    <p:extLst>
      <p:ext uri="{BB962C8B-B14F-4D97-AF65-F5344CB8AC3E}">
        <p14:creationId xmlns:p14="http://schemas.microsoft.com/office/powerpoint/2010/main" val="220051745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theme" Target="../theme/theme3.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theme" Target="../theme/theme4.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slideLayout" Target="../slideLayouts/slideLayout66.xml"/><Relationship Id="rId18" Type="http://schemas.openxmlformats.org/officeDocument/2006/relationships/slideLayout" Target="../slideLayouts/slideLayout71.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slideLayout" Target="../slideLayouts/slideLayout65.xml"/><Relationship Id="rId17" Type="http://schemas.openxmlformats.org/officeDocument/2006/relationships/slideLayout" Target="../slideLayouts/slideLayout70.xml"/><Relationship Id="rId2" Type="http://schemas.openxmlformats.org/officeDocument/2006/relationships/slideLayout" Target="../slideLayouts/slideLayout55.xml"/><Relationship Id="rId16" Type="http://schemas.openxmlformats.org/officeDocument/2006/relationships/slideLayout" Target="../slideLayouts/slideLayout69.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5" Type="http://schemas.openxmlformats.org/officeDocument/2006/relationships/slideLayout" Target="../slideLayouts/slideLayout68.xml"/><Relationship Id="rId10" Type="http://schemas.openxmlformats.org/officeDocument/2006/relationships/slideLayout" Target="../slideLayouts/slideLayout63.xml"/><Relationship Id="rId19" Type="http://schemas.openxmlformats.org/officeDocument/2006/relationships/theme" Target="../theme/theme5.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slideLayout" Target="../slideLayouts/slideLayout6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668462"/>
            <a:ext cx="11887200" cy="5029202"/>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0" tIns="0" rIns="0" bIns="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4264522774"/>
      </p:ext>
    </p:extLst>
  </p:cSld>
  <p:clrMap bg1="dk1" tx1="lt1" bg2="dk2" tx2="lt2" accent1="accent1" accent2="accent2" accent3="accent3" accent4="accent4" accent5="accent5" accent6="accent6" hlink="hlink" folHlink="folHlink"/>
  <p:sldLayoutIdLst>
    <p:sldLayoutId id="2147484182" r:id="rId1"/>
    <p:sldLayoutId id="2147484244" r:id="rId2"/>
    <p:sldLayoutId id="2147484183" r:id="rId3"/>
    <p:sldLayoutId id="2147484184" r:id="rId4"/>
    <p:sldLayoutId id="2147484245" r:id="rId5"/>
    <p:sldLayoutId id="2147484186" r:id="rId6"/>
    <p:sldLayoutId id="2147484187" r:id="rId7"/>
    <p:sldLayoutId id="2147484191" r:id="rId8"/>
    <p:sldLayoutId id="2147484188" r:id="rId9"/>
    <p:sldLayoutId id="2147484196" r:id="rId10"/>
    <p:sldLayoutId id="2147484189" r:id="rId11"/>
    <p:sldLayoutId id="2147484217" r:id="rId12"/>
    <p:sldLayoutId id="2147484218" r:id="rId13"/>
    <p:sldLayoutId id="2147484198" r:id="rId14"/>
    <p:sldLayoutId id="2147484344" r:id="rId15"/>
    <p:sldLayoutId id="2147484363" r:id="rId16"/>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0" tIns="0" rIns="0" bIns="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1778585588"/>
      </p:ext>
    </p:extLst>
  </p:cSld>
  <p:clrMap bg1="dk1" tx1="lt1" bg2="dk2" tx2="lt2" accent1="accent1" accent2="accent2" accent3="accent3" accent4="accent4" accent5="accent5" accent6="accent6" hlink="hlink" folHlink="folHlink"/>
  <p:sldLayoutIdLst>
    <p:sldLayoutId id="2147484331" r:id="rId1"/>
    <p:sldLayoutId id="2147484332" r:id="rId2"/>
    <p:sldLayoutId id="2147484333" r:id="rId3"/>
    <p:sldLayoutId id="2147484334" r:id="rId4"/>
    <p:sldLayoutId id="2147484335" r:id="rId5"/>
    <p:sldLayoutId id="2147484336" r:id="rId6"/>
    <p:sldLayoutId id="2147484337" r:id="rId7"/>
    <p:sldLayoutId id="2147484338" r:id="rId8"/>
    <p:sldLayoutId id="2147484339" r:id="rId9"/>
    <p:sldLayoutId id="2147484340" r:id="rId10"/>
    <p:sldLayoutId id="2147484341" r:id="rId11"/>
    <p:sldLayoutId id="2147484342" r:id="rId12"/>
    <p:sldLayoutId id="2147484343" r:id="rId13"/>
  </p:sldLayoutIdLst>
  <p:txStyles>
    <p:titleStyle>
      <a:lvl1pPr algn="l" defTabSz="914166" rtl="0" eaLnBrk="1" latinLnBrk="0" hangingPunct="1">
        <a:spcBef>
          <a:spcPct val="0"/>
        </a:spcBef>
        <a:buNone/>
        <a:defRPr sz="4800" kern="1200">
          <a:solidFill>
            <a:srgbClr val="505050"/>
          </a:soli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solidFill>
            <a:srgbClr val="505050"/>
          </a:solidFill>
          <a:latin typeface="+mj-lt"/>
          <a:ea typeface="+mn-ea"/>
          <a:cs typeface="+mn-cs"/>
        </a:defRPr>
      </a:lvl1pPr>
      <a:lvl2pPr marL="0" indent="0" algn="l" defTabSz="914166" rtl="0" eaLnBrk="1" latinLnBrk="0" hangingPunct="1">
        <a:spcBef>
          <a:spcPct val="20000"/>
        </a:spcBef>
        <a:buFont typeface="Arial" pitchFamily="34" charset="0"/>
        <a:buNone/>
        <a:defRPr sz="2800" kern="1200">
          <a:solidFill>
            <a:srgbClr val="505050"/>
          </a:soli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solidFill>
            <a:srgbClr val="505050"/>
          </a:soli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solidFill>
            <a:srgbClr val="505050"/>
          </a:soli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solidFill>
            <a:srgbClr val="505050"/>
          </a:soli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0" tIns="0" rIns="0" bIns="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4145866818"/>
      </p:ext>
    </p:extLst>
  </p:cSld>
  <p:clrMap bg1="dk1" tx1="lt1" bg2="dk2" tx2="lt2" accent1="accent1" accent2="accent2" accent3="accent3" accent4="accent4" accent5="accent5" accent6="accent6" hlink="hlink" folHlink="folHlink"/>
  <p:sldLayoutIdLst>
    <p:sldLayoutId id="2147484346" r:id="rId1"/>
    <p:sldLayoutId id="2147484347" r:id="rId2"/>
    <p:sldLayoutId id="2147484348" r:id="rId3"/>
    <p:sldLayoutId id="2147484349" r:id="rId4"/>
    <p:sldLayoutId id="2147484350" r:id="rId5"/>
    <p:sldLayoutId id="2147484351" r:id="rId6"/>
    <p:sldLayoutId id="2147484352" r:id="rId7"/>
    <p:sldLayoutId id="2147484353" r:id="rId8"/>
    <p:sldLayoutId id="2147484354" r:id="rId9"/>
    <p:sldLayoutId id="2147484355" r:id="rId10"/>
    <p:sldLayoutId id="2147484356" r:id="rId11"/>
    <p:sldLayoutId id="2147484359" r:id="rId12"/>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505050"/>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0" tIns="0" rIns="0" bIns="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2451785515"/>
      </p:ext>
    </p:extLst>
  </p:cSld>
  <p:clrMap bg1="dk1" tx1="lt1" bg2="dk2" tx2="lt2" accent1="accent1" accent2="accent2" accent3="accent3" accent4="accent4" accent5="accent5" accent6="accent6" hlink="hlink" folHlink="folHlink"/>
  <p:sldLayoutIdLst>
    <p:sldLayoutId id="2147484365" r:id="rId1"/>
    <p:sldLayoutId id="2147484366" r:id="rId2"/>
    <p:sldLayoutId id="2147484367" r:id="rId3"/>
    <p:sldLayoutId id="2147484368" r:id="rId4"/>
    <p:sldLayoutId id="2147484369" r:id="rId5"/>
    <p:sldLayoutId id="2147484370" r:id="rId6"/>
    <p:sldLayoutId id="2147484371" r:id="rId7"/>
    <p:sldLayoutId id="2147484372" r:id="rId8"/>
    <p:sldLayoutId id="2147484373" r:id="rId9"/>
    <p:sldLayoutId id="2147484374" r:id="rId10"/>
    <p:sldLayoutId id="2147484375" r:id="rId11"/>
    <p:sldLayoutId id="2147484378" r:id="rId12"/>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668462"/>
            <a:ext cx="11887200" cy="5029202"/>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0" tIns="0" rIns="0" bIns="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1014235793"/>
      </p:ext>
    </p:extLst>
  </p:cSld>
  <p:clrMap bg1="dk1" tx1="lt1" bg2="dk2" tx2="lt2" accent1="accent1" accent2="accent2" accent3="accent3" accent4="accent4" accent5="accent5" accent6="accent6" hlink="hlink" folHlink="folHlink"/>
  <p:sldLayoutIdLst>
    <p:sldLayoutId id="2147484380" r:id="rId1"/>
    <p:sldLayoutId id="2147484381" r:id="rId2"/>
    <p:sldLayoutId id="2147484382" r:id="rId3"/>
    <p:sldLayoutId id="2147484383" r:id="rId4"/>
    <p:sldLayoutId id="2147484384" r:id="rId5"/>
    <p:sldLayoutId id="2147484385" r:id="rId6"/>
    <p:sldLayoutId id="2147484386" r:id="rId7"/>
    <p:sldLayoutId id="2147484387" r:id="rId8"/>
    <p:sldLayoutId id="2147484388" r:id="rId9"/>
    <p:sldLayoutId id="2147484389" r:id="rId10"/>
    <p:sldLayoutId id="2147484390" r:id="rId11"/>
    <p:sldLayoutId id="2147484391" r:id="rId12"/>
    <p:sldLayoutId id="2147484392" r:id="rId13"/>
    <p:sldLayoutId id="2147484393" r:id="rId14"/>
    <p:sldLayoutId id="2147484394" r:id="rId15"/>
    <p:sldLayoutId id="2147484395" r:id="rId16"/>
    <p:sldLayoutId id="2147484396" r:id="rId17"/>
    <p:sldLayoutId id="2147484397" r:id="rId18"/>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56.xml"/><Relationship Id="rId5" Type="http://schemas.openxmlformats.org/officeDocument/2006/relationships/image" Target="../media/image17.pn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56.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5.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56.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W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5.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43.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43.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4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3" Type="http://schemas.openxmlformats.org/officeDocument/2006/relationships/image" Target="../media/image21.WMF"/><Relationship Id="rId7"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18.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19.xml"/><Relationship Id="rId5" Type="http://schemas.openxmlformats.org/officeDocument/2006/relationships/image" Target="../media/image30.png"/><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3.png"/><Relationship Id="rId7" Type="http://schemas.openxmlformats.org/officeDocument/2006/relationships/image" Target="../media/image35.jpeg"/><Relationship Id="rId2" Type="http://schemas.openxmlformats.org/officeDocument/2006/relationships/notesSlide" Target="../notesSlides/notesSlide26.xml"/><Relationship Id="rId1" Type="http://schemas.openxmlformats.org/officeDocument/2006/relationships/slideLayout" Target="../slideLayouts/slideLayout61.xml"/><Relationship Id="rId6" Type="http://schemas.openxmlformats.org/officeDocument/2006/relationships/image" Target="../media/image34.png"/><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9.xml"/><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9.xml"/><Relationship Id="rId1" Type="http://schemas.openxmlformats.org/officeDocument/2006/relationships/slideLayout" Target="../slideLayouts/slideLayout18.xml"/><Relationship Id="rId5" Type="http://schemas.openxmlformats.org/officeDocument/2006/relationships/image" Target="../media/image39.png"/><Relationship Id="rId4" Type="http://schemas.openxmlformats.org/officeDocument/2006/relationships/image" Target="../media/image38.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3.xml"/><Relationship Id="rId5" Type="http://schemas.openxmlformats.org/officeDocument/2006/relationships/image" Target="../media/image7.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56.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56.xml"/><Relationship Id="rId6" Type="http://schemas.openxmlformats.org/officeDocument/2006/relationships/image" Target="../media/image12.png"/><Relationship Id="rId5" Type="http://schemas.openxmlformats.org/officeDocument/2006/relationships/image" Target="../media/image3.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19347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75038" y="1668482"/>
            <a:ext cx="8686801" cy="5029181"/>
          </a:xfrm>
        </p:spPr>
        <p:txBody>
          <a:bodyPr/>
          <a:lstStyle/>
          <a:p>
            <a:r>
              <a:rPr lang="en-US" sz="3200" dirty="0" smtClean="0"/>
              <a:t>New Windows runtime APIs for familiar industry standards like Bluetooth and USB enable low cost app development for custom devices on all Windows 8.1 desktops, laptops and tablets.</a:t>
            </a:r>
          </a:p>
        </p:txBody>
      </p:sp>
      <p:sp>
        <p:nvSpPr>
          <p:cNvPr id="3" name="Title 2"/>
          <p:cNvSpPr>
            <a:spLocks noGrp="1"/>
          </p:cNvSpPr>
          <p:nvPr>
            <p:ph type="title"/>
          </p:nvPr>
        </p:nvSpPr>
        <p:spPr/>
        <p:txBody>
          <a:bodyPr/>
          <a:lstStyle/>
          <a:p>
            <a:r>
              <a:rPr lang="en-US" smtClean="0"/>
              <a:t>What about Toby and Sarah?</a:t>
            </a:r>
            <a:endParaRPr lang="en-US" dirty="0"/>
          </a:p>
        </p:txBody>
      </p:sp>
      <p:pic>
        <p:nvPicPr>
          <p:cNvPr id="10" name="Picture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65569" y="4178244"/>
            <a:ext cx="1873452" cy="1393958"/>
          </a:xfrm>
          <a:prstGeom prst="rect">
            <a:avLst/>
          </a:prstGeom>
        </p:spPr>
      </p:pic>
      <p:pic>
        <p:nvPicPr>
          <p:cNvPr id="4"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40001" y="3959728"/>
            <a:ext cx="1612474" cy="1612474"/>
          </a:xfrm>
          <a:prstGeom prst="rect">
            <a:avLst/>
          </a:prstGeom>
        </p:spPr>
      </p:pic>
      <p:pic>
        <p:nvPicPr>
          <p:cNvPr id="7" name="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0532" y="1668482"/>
            <a:ext cx="1631412" cy="1498482"/>
          </a:xfrm>
          <a:prstGeom prst="rect">
            <a:avLst/>
          </a:prstGeom>
        </p:spPr>
      </p:pic>
    </p:spTree>
    <p:extLst>
      <p:ext uri="{BB962C8B-B14F-4D97-AF65-F5344CB8AC3E}">
        <p14:creationId xmlns:p14="http://schemas.microsoft.com/office/powerpoint/2010/main" val="2399844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sz="2000" dirty="0" smtClean="0"/>
              <a:t>Windows Runtime APIs:</a:t>
            </a:r>
          </a:p>
          <a:p>
            <a:pPr lvl="1"/>
            <a:r>
              <a:rPr lang="en-US" dirty="0" smtClean="0"/>
              <a:t>Bluetooth (RFCOMM).</a:t>
            </a:r>
          </a:p>
          <a:p>
            <a:pPr lvl="1"/>
            <a:r>
              <a:rPr lang="en-US" dirty="0" smtClean="0"/>
              <a:t>Bluetooth Smart.</a:t>
            </a:r>
          </a:p>
          <a:p>
            <a:pPr lvl="1"/>
            <a:r>
              <a:rPr lang="en-US" dirty="0" smtClean="0"/>
              <a:t>HID.</a:t>
            </a:r>
          </a:p>
          <a:p>
            <a:pPr lvl="1"/>
            <a:r>
              <a:rPr lang="en-US" dirty="0" smtClean="0"/>
              <a:t>USB.</a:t>
            </a:r>
          </a:p>
          <a:p>
            <a:pPr lvl="1"/>
            <a:r>
              <a:rPr lang="en-US" dirty="0" smtClean="0"/>
              <a:t>Wi-Fi Direct.</a:t>
            </a:r>
            <a:endParaRPr lang="en-US" dirty="0"/>
          </a:p>
        </p:txBody>
      </p:sp>
      <p:sp>
        <p:nvSpPr>
          <p:cNvPr id="4" name="Title 3"/>
          <p:cNvSpPr>
            <a:spLocks noGrp="1"/>
          </p:cNvSpPr>
          <p:nvPr>
            <p:ph type="title"/>
          </p:nvPr>
        </p:nvSpPr>
        <p:spPr/>
        <p:txBody>
          <a:bodyPr/>
          <a:lstStyle/>
          <a:p>
            <a:r>
              <a:rPr lang="en-US" smtClean="0"/>
              <a:t>Introducing device protocol APIs</a:t>
            </a:r>
            <a:endParaRPr lang="en-US" dirty="0"/>
          </a:p>
        </p:txBody>
      </p:sp>
      <p:sp>
        <p:nvSpPr>
          <p:cNvPr id="6" name="Rectangle 5"/>
          <p:cNvSpPr/>
          <p:nvPr/>
        </p:nvSpPr>
        <p:spPr>
          <a:xfrm>
            <a:off x="4108447" y="1602754"/>
            <a:ext cx="2667000" cy="1295400"/>
          </a:xfrm>
          <a:prstGeom prst="rect">
            <a:avLst/>
          </a:prstGeom>
          <a:solidFill>
            <a:schemeClr val="accent2"/>
          </a:solid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91440" tIns="91440" rIns="91441" bIns="91440" numCol="1" spcCol="1270" rtlCol="0" anchor="ctr" anchorCtr="0">
            <a:noAutofit/>
          </a:bodyPr>
          <a:lstStyle/>
          <a:p>
            <a:pPr algn="ctr" defTabSz="1066800">
              <a:lnSpc>
                <a:spcPct val="90000"/>
              </a:lnSpc>
              <a:spcBef>
                <a:spcPct val="0"/>
              </a:spcBef>
              <a:spcAft>
                <a:spcPct val="35000"/>
              </a:spcAft>
            </a:pPr>
            <a:r>
              <a:rPr lang="en-US" sz="2400" dirty="0" smtClean="0">
                <a:solidFill>
                  <a:srgbClr val="FFFFFF"/>
                </a:solidFill>
              </a:rPr>
              <a:t>App</a:t>
            </a:r>
          </a:p>
        </p:txBody>
      </p:sp>
      <p:sp>
        <p:nvSpPr>
          <p:cNvPr id="10" name="Text Placeholder 8"/>
          <p:cNvSpPr txBox="1">
            <a:spLocks/>
          </p:cNvSpPr>
          <p:nvPr/>
        </p:nvSpPr>
        <p:spPr>
          <a:xfrm>
            <a:off x="4108447" y="4581337"/>
            <a:ext cx="2667000" cy="718903"/>
          </a:xfrm>
          <a:prstGeom prst="rect">
            <a:avLst/>
          </a:prstGeom>
          <a:solidFill>
            <a:schemeClr val="accent1"/>
          </a:solid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rot="0" spcFirstLastPara="0" vertOverflow="overflow" horzOverflow="overflow" vert="horz" wrap="square" lIns="91440" tIns="91440" rIns="91441" bIns="91440" numCol="1" spcCol="1270" rtlCol="0" fromWordArt="0" anchor="ctr" anchorCtr="0" forceAA="0" compatLnSpc="1">
            <a:prstTxWarp prst="textNoShape">
              <a:avLst/>
            </a:prstTxWarp>
            <a:noAutofit/>
          </a:bodyPr>
          <a:lstStyle>
            <a:lvl1pPr marL="0" indent="0" algn="l" defTabSz="914166" rtl="0" eaLnBrk="1" latinLnBrk="0" hangingPunct="1">
              <a:spcBef>
                <a:spcPct val="20000"/>
              </a:spcBef>
              <a:buFont typeface="Arial" pitchFamily="34" charset="0"/>
              <a:buNone/>
              <a:defRPr sz="3600" kern="1200">
                <a:solidFill>
                  <a:schemeClr val="lt1"/>
                </a:solidFill>
                <a:latin typeface="+mn-lt"/>
                <a:ea typeface="+mn-ea"/>
                <a:cs typeface="+mn-cs"/>
              </a:defRPr>
            </a:lvl1pPr>
            <a:lvl2pPr marL="0" indent="0" algn="l" defTabSz="914166" rtl="0" eaLnBrk="1" latinLnBrk="0" hangingPunct="1">
              <a:spcBef>
                <a:spcPct val="20000"/>
              </a:spcBef>
              <a:buFont typeface="Arial" pitchFamily="34" charset="0"/>
              <a:buNone/>
              <a:defRPr sz="2800" kern="1200">
                <a:solidFill>
                  <a:schemeClr val="lt1"/>
                </a:soli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solidFill>
                  <a:schemeClr val="lt1"/>
                </a:soli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solidFill>
                  <a:schemeClr val="lt1"/>
                </a:soli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solidFill>
                  <a:schemeClr val="lt1"/>
                </a:soli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algn="ctr" defTabSz="1066800">
              <a:lnSpc>
                <a:spcPct val="90000"/>
              </a:lnSpc>
              <a:spcBef>
                <a:spcPct val="0"/>
              </a:spcBef>
              <a:spcAft>
                <a:spcPct val="35000"/>
              </a:spcAft>
            </a:pPr>
            <a:r>
              <a:rPr lang="en-US" sz="2400" dirty="0" smtClean="0">
                <a:solidFill>
                  <a:srgbClr val="FFFFFF"/>
                </a:solidFill>
              </a:rPr>
              <a:t>Class Drivers</a:t>
            </a:r>
          </a:p>
        </p:txBody>
      </p:sp>
      <p:sp>
        <p:nvSpPr>
          <p:cNvPr id="11" name="Text Placeholder 8"/>
          <p:cNvSpPr txBox="1">
            <a:spLocks/>
          </p:cNvSpPr>
          <p:nvPr/>
        </p:nvSpPr>
        <p:spPr>
          <a:xfrm>
            <a:off x="4108447" y="3751377"/>
            <a:ext cx="2667000" cy="722376"/>
          </a:xfrm>
          <a:prstGeom prst="rect">
            <a:avLst/>
          </a:prstGeom>
          <a:solidFill>
            <a:schemeClr val="accent1"/>
          </a:solid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rot="0" spcFirstLastPara="0" vertOverflow="overflow" horzOverflow="overflow" vert="horz" wrap="square" lIns="91440" tIns="91440" rIns="91441" bIns="91440" numCol="1" spcCol="1270" rtlCol="0" fromWordArt="0" anchor="ctr" anchorCtr="0" forceAA="0" compatLnSpc="1">
            <a:prstTxWarp prst="textNoShape">
              <a:avLst/>
            </a:prstTxWarp>
            <a:noAutofit/>
          </a:bodyPr>
          <a:lstStyle>
            <a:lvl1pPr marL="0" indent="0" algn="l" defTabSz="914166" rtl="0" eaLnBrk="1" latinLnBrk="0" hangingPunct="1">
              <a:spcBef>
                <a:spcPct val="20000"/>
              </a:spcBef>
              <a:buFont typeface="Arial" pitchFamily="34" charset="0"/>
              <a:buNone/>
              <a:defRPr sz="3600" kern="1200">
                <a:solidFill>
                  <a:schemeClr val="lt1"/>
                </a:solidFill>
                <a:latin typeface="+mn-lt"/>
                <a:ea typeface="+mn-ea"/>
                <a:cs typeface="+mn-cs"/>
              </a:defRPr>
            </a:lvl1pPr>
            <a:lvl2pPr marL="0" indent="0" algn="l" defTabSz="914166" rtl="0" eaLnBrk="1" latinLnBrk="0" hangingPunct="1">
              <a:spcBef>
                <a:spcPct val="20000"/>
              </a:spcBef>
              <a:buFont typeface="Arial" pitchFamily="34" charset="0"/>
              <a:buNone/>
              <a:defRPr sz="2800" kern="1200">
                <a:solidFill>
                  <a:schemeClr val="lt1"/>
                </a:soli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solidFill>
                  <a:schemeClr val="lt1"/>
                </a:soli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solidFill>
                  <a:schemeClr val="lt1"/>
                </a:soli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solidFill>
                  <a:schemeClr val="lt1"/>
                </a:soli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algn="ctr" defTabSz="1066800">
              <a:lnSpc>
                <a:spcPct val="90000"/>
              </a:lnSpc>
              <a:spcBef>
                <a:spcPct val="0"/>
              </a:spcBef>
              <a:spcAft>
                <a:spcPct val="35000"/>
              </a:spcAft>
            </a:pPr>
            <a:r>
              <a:rPr lang="en-US" sz="2400" dirty="0" smtClean="0">
                <a:solidFill>
                  <a:srgbClr val="FFFFFF"/>
                </a:solidFill>
              </a:rPr>
              <a:t>HID API</a:t>
            </a:r>
          </a:p>
        </p:txBody>
      </p:sp>
      <p:sp>
        <p:nvSpPr>
          <p:cNvPr id="12" name="Curved Right Arrow 11"/>
          <p:cNvSpPr/>
          <p:nvPr/>
        </p:nvSpPr>
        <p:spPr>
          <a:xfrm>
            <a:off x="4922837" y="3005740"/>
            <a:ext cx="319090" cy="638053"/>
          </a:xfrm>
          <a:prstGeom prst="curvedRightArrow">
            <a:avLst/>
          </a:prstGeom>
          <a:solidFill>
            <a:srgbClr val="92D050"/>
          </a:solid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798810" tIns="91440" rIns="91441" bIns="91440" numCol="1" spcCol="1270" rtlCol="0" anchor="ctr" anchorCtr="0">
            <a:noAutofit/>
          </a:bodyPr>
          <a:lstStyle/>
          <a:p>
            <a:pPr algn="ctr" defTabSz="1066800">
              <a:lnSpc>
                <a:spcPct val="90000"/>
              </a:lnSpc>
              <a:spcBef>
                <a:spcPct val="0"/>
              </a:spcBef>
              <a:spcAft>
                <a:spcPct val="35000"/>
              </a:spcAft>
            </a:pPr>
            <a:endParaRPr lang="en-US" sz="2400" dirty="0" smtClean="0">
              <a:solidFill>
                <a:srgbClr val="FFFFFF"/>
              </a:solidFill>
            </a:endParaRPr>
          </a:p>
        </p:txBody>
      </p:sp>
      <p:sp>
        <p:nvSpPr>
          <p:cNvPr id="13" name="Curved Right Arrow 12"/>
          <p:cNvSpPr/>
          <p:nvPr/>
        </p:nvSpPr>
        <p:spPr>
          <a:xfrm flipH="1" flipV="1">
            <a:off x="5458805" y="3005739"/>
            <a:ext cx="303088" cy="638053"/>
          </a:xfrm>
          <a:prstGeom prst="curvedRightArrow">
            <a:avLst/>
          </a:prstGeom>
          <a:solidFill>
            <a:srgbClr val="92D050"/>
          </a:solid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798810" tIns="91440" rIns="91441" bIns="91440" numCol="1" spcCol="1270" rtlCol="0" anchor="ctr" anchorCtr="0">
            <a:noAutofit/>
          </a:bodyPr>
          <a:lstStyle/>
          <a:p>
            <a:pPr algn="ctr" defTabSz="1066800">
              <a:lnSpc>
                <a:spcPct val="90000"/>
              </a:lnSpc>
              <a:spcBef>
                <a:spcPct val="0"/>
              </a:spcBef>
              <a:spcAft>
                <a:spcPct val="35000"/>
              </a:spcAft>
            </a:pPr>
            <a:endParaRPr lang="en-US" sz="2400" dirty="0" smtClean="0">
              <a:solidFill>
                <a:srgbClr val="FFFFFF"/>
              </a:solidFill>
            </a:endParaRPr>
          </a:p>
        </p:txBody>
      </p:sp>
      <p:sp>
        <p:nvSpPr>
          <p:cNvPr id="14" name="TextBox 13"/>
          <p:cNvSpPr txBox="1"/>
          <p:nvPr/>
        </p:nvSpPr>
        <p:spPr>
          <a:xfrm>
            <a:off x="5960543" y="3092431"/>
            <a:ext cx="3300775" cy="461665"/>
          </a:xfrm>
          <a:prstGeom prst="rect">
            <a:avLst/>
          </a:prstGeom>
          <a:noFill/>
        </p:spPr>
        <p:txBody>
          <a:bodyPr wrap="none" rtlCol="0">
            <a:spAutoFit/>
          </a:bodyPr>
          <a:lstStyle/>
          <a:p>
            <a:r>
              <a:rPr lang="en-US" sz="2400" dirty="0" smtClean="0">
                <a:gradFill>
                  <a:gsLst>
                    <a:gs pos="0">
                      <a:srgbClr val="FFFFFF"/>
                    </a:gs>
                    <a:gs pos="100000">
                      <a:srgbClr val="FFFFFF"/>
                    </a:gs>
                  </a:gsLst>
                  <a:lin ang="5400000" scaled="0"/>
                </a:gradFill>
              </a:rPr>
              <a:t>Protocol: left, right, fire</a:t>
            </a:r>
          </a:p>
        </p:txBody>
      </p:sp>
      <p:pic>
        <p:nvPicPr>
          <p:cNvPr id="16" name="Picture 1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9423347" y="4703486"/>
            <a:ext cx="1371600" cy="1571106"/>
          </a:xfrm>
          <a:prstGeom prst="rect">
            <a:avLst/>
          </a:prstGeom>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85491" y="4414393"/>
            <a:ext cx="2509893" cy="2305384"/>
          </a:xfrm>
          <a:prstGeom prst="rect">
            <a:avLst/>
          </a:prstGeom>
        </p:spPr>
      </p:pic>
      <p:sp>
        <p:nvSpPr>
          <p:cNvPr id="25" name="Text Placeholder 8"/>
          <p:cNvSpPr txBox="1">
            <a:spLocks/>
          </p:cNvSpPr>
          <p:nvPr/>
        </p:nvSpPr>
        <p:spPr>
          <a:xfrm>
            <a:off x="4108447" y="5617470"/>
            <a:ext cx="2667000" cy="718903"/>
          </a:xfrm>
          <a:prstGeom prst="rect">
            <a:avLst/>
          </a:prstGeom>
          <a:solidFill>
            <a:schemeClr val="accent6"/>
          </a:solid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rot="0" spcFirstLastPara="0" vertOverflow="overflow" horzOverflow="overflow" vert="horz" wrap="square" lIns="91440" tIns="91440" rIns="91441" bIns="91440" numCol="1" spcCol="1270" rtlCol="0" fromWordArt="0" anchor="ctr" anchorCtr="0" forceAA="0" compatLnSpc="1">
            <a:prstTxWarp prst="textNoShape">
              <a:avLst/>
            </a:prstTxWarp>
            <a:noAutofit/>
          </a:bodyPr>
          <a:lstStyle>
            <a:defPPr>
              <a:defRPr lang="en-US"/>
            </a:defPPr>
            <a:lvl1pPr indent="0" algn="ctr" defTabSz="1066800">
              <a:lnSpc>
                <a:spcPct val="90000"/>
              </a:lnSpc>
              <a:spcBef>
                <a:spcPct val="0"/>
              </a:spcBef>
              <a:spcAft>
                <a:spcPct val="35000"/>
              </a:spcAft>
              <a:buFont typeface="Arial" pitchFamily="34" charset="0"/>
              <a:buNone/>
              <a:defRPr sz="2400"/>
            </a:lvl1pPr>
            <a:lvl2pPr marL="0" indent="0" defTabSz="914166">
              <a:spcBef>
                <a:spcPct val="20000"/>
              </a:spcBef>
              <a:buFont typeface="Arial" pitchFamily="34" charset="0"/>
              <a:buNone/>
              <a:defRPr sz="2800"/>
            </a:lvl2pPr>
            <a:lvl3pPr marL="457082" indent="-228541" defTabSz="914166">
              <a:spcBef>
                <a:spcPct val="20000"/>
              </a:spcBef>
              <a:buFont typeface="Arial" pitchFamily="34" charset="0"/>
              <a:buChar char="•"/>
              <a:defRPr sz="2400"/>
            </a:lvl3pPr>
            <a:lvl4pPr marL="739586" indent="-282503" defTabSz="914166">
              <a:spcBef>
                <a:spcPct val="20000"/>
              </a:spcBef>
              <a:buFont typeface="Arial" pitchFamily="34" charset="0"/>
              <a:buChar char="–"/>
              <a:defRPr sz="2000"/>
            </a:lvl4pPr>
            <a:lvl5pPr marL="1033199" indent="-293612" defTabSz="914166">
              <a:spcBef>
                <a:spcPct val="20000"/>
              </a:spcBef>
              <a:buFont typeface="Arial" pitchFamily="34" charset="0"/>
              <a:buChar char="»"/>
            </a:lvl5pPr>
            <a:lvl6pPr marL="2513956" indent="-228541" defTabSz="914166">
              <a:spcBef>
                <a:spcPct val="20000"/>
              </a:spcBef>
              <a:buFont typeface="Arial" pitchFamily="34" charset="0"/>
              <a:buChar char="•"/>
              <a:defRPr sz="2000"/>
            </a:lvl6pPr>
            <a:lvl7pPr marL="2971038" indent="-228541" defTabSz="914166">
              <a:spcBef>
                <a:spcPct val="20000"/>
              </a:spcBef>
              <a:buFont typeface="Arial" pitchFamily="34" charset="0"/>
              <a:buChar char="•"/>
              <a:defRPr sz="2000"/>
            </a:lvl7pPr>
            <a:lvl8pPr marL="3428122" indent="-228541" defTabSz="914166">
              <a:spcBef>
                <a:spcPct val="20000"/>
              </a:spcBef>
              <a:buFont typeface="Arial" pitchFamily="34" charset="0"/>
              <a:buChar char="•"/>
              <a:defRPr sz="2000"/>
            </a:lvl8pPr>
            <a:lvl9pPr marL="3885204" indent="-228541" defTabSz="914166">
              <a:spcBef>
                <a:spcPct val="20000"/>
              </a:spcBef>
              <a:buFont typeface="Arial" pitchFamily="34" charset="0"/>
              <a:buChar char="•"/>
              <a:defRPr sz="2000"/>
            </a:lvl9pPr>
          </a:lstStyle>
          <a:p>
            <a:r>
              <a:rPr lang="en-US" dirty="0">
                <a:solidFill>
                  <a:srgbClr val="FFFFFF"/>
                </a:solidFill>
              </a:rPr>
              <a:t>Device</a:t>
            </a:r>
          </a:p>
        </p:txBody>
      </p:sp>
    </p:spTree>
    <p:extLst>
      <p:ext uri="{BB962C8B-B14F-4D97-AF65-F5344CB8AC3E}">
        <p14:creationId xmlns:p14="http://schemas.microsoft.com/office/powerpoint/2010/main" val="2750062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Device protocol APIs for hardware developers</a:t>
            </a:r>
            <a:endParaRPr lang="en-US" dirty="0"/>
          </a:p>
        </p:txBody>
      </p:sp>
      <p:sp>
        <p:nvSpPr>
          <p:cNvPr id="2" name="Text Placeholder 1"/>
          <p:cNvSpPr>
            <a:spLocks noGrp="1"/>
          </p:cNvSpPr>
          <p:nvPr>
            <p:ph type="body" sz="quarter" idx="10"/>
          </p:nvPr>
        </p:nvSpPr>
        <p:spPr/>
        <p:txBody>
          <a:bodyPr/>
          <a:lstStyle/>
          <a:p>
            <a:r>
              <a:rPr lang="en-US" dirty="0" smtClean="0"/>
              <a:t>Expose unique hardware functionality as a protocol </a:t>
            </a:r>
            <a:br>
              <a:rPr lang="en-US" dirty="0" smtClean="0"/>
            </a:br>
            <a:r>
              <a:rPr lang="en-US" dirty="0" smtClean="0"/>
              <a:t>over these APIs leveraging Microsoft drivers.</a:t>
            </a:r>
          </a:p>
          <a:p>
            <a:endParaRPr lang="en-US" dirty="0" smtClean="0"/>
          </a:p>
          <a:p>
            <a:r>
              <a:rPr lang="en-US" dirty="0" smtClean="0"/>
              <a:t>Publish that protocol to software developers to enable </a:t>
            </a:r>
            <a:br>
              <a:rPr lang="en-US" dirty="0" smtClean="0"/>
            </a:br>
            <a:r>
              <a:rPr lang="en-US" dirty="0" smtClean="0"/>
              <a:t>an ecosystem of apps for external devices.</a:t>
            </a:r>
          </a:p>
          <a:p>
            <a:endParaRPr lang="en-US" dirty="0" smtClean="0"/>
          </a:p>
          <a:p>
            <a:r>
              <a:rPr lang="en-US" dirty="0" smtClean="0"/>
              <a:t>Create and publish a Windows Runtime Component </a:t>
            </a:r>
            <a:br>
              <a:rPr lang="en-US" dirty="0" smtClean="0"/>
            </a:br>
            <a:r>
              <a:rPr lang="en-US" dirty="0" smtClean="0"/>
              <a:t>to simplify app development for complex devices.</a:t>
            </a:r>
          </a:p>
        </p:txBody>
      </p:sp>
      <p:sp>
        <p:nvSpPr>
          <p:cNvPr id="6" name="Text Placeholder 5"/>
          <p:cNvSpPr>
            <a:spLocks noGrp="1"/>
          </p:cNvSpPr>
          <p:nvPr>
            <p:ph type="body" sz="quarter" idx="4294967295"/>
          </p:nvPr>
        </p:nvSpPr>
        <p:spPr>
          <a:xfrm>
            <a:off x="0" y="1300163"/>
            <a:ext cx="2898775" cy="5029200"/>
          </a:xfrm>
        </p:spPr>
        <p:txBody>
          <a:bodyPr/>
          <a:lstStyle/>
          <a:p>
            <a:endParaRPr lang="en-US" dirty="0" smtClean="0">
              <a:solidFill>
                <a:schemeClr val="tx1"/>
              </a:solidFill>
            </a:endParaRPr>
          </a:p>
          <a:p>
            <a:endParaRPr lang="en-US" dirty="0">
              <a:solidFill>
                <a:schemeClr val="tx1"/>
              </a:solidFill>
            </a:endParaRPr>
          </a:p>
          <a:p>
            <a:r>
              <a:rPr lang="en-US" dirty="0" smtClean="0">
                <a:solidFill>
                  <a:schemeClr val="tx1"/>
                </a:solidFill>
              </a:rPr>
              <a:t/>
            </a:r>
            <a:br>
              <a:rPr lang="en-US" dirty="0" smtClean="0">
                <a:solidFill>
                  <a:schemeClr val="tx1"/>
                </a:solidFill>
              </a:rPr>
            </a:br>
            <a:endParaRPr lang="en-US" sz="2000" dirty="0"/>
          </a:p>
          <a:p>
            <a:endParaRPr lang="en-US" dirty="0">
              <a:solidFill>
                <a:schemeClr val="tx1"/>
              </a:solidFill>
            </a:endParaRPr>
          </a:p>
        </p:txBody>
      </p:sp>
    </p:spTree>
    <p:extLst>
      <p:ext uri="{BB962C8B-B14F-4D97-AF65-F5344CB8AC3E}">
        <p14:creationId xmlns:p14="http://schemas.microsoft.com/office/powerpoint/2010/main" val="3903502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9221150" y="1668462"/>
            <a:ext cx="2590800" cy="4724379"/>
          </a:xfrm>
          <a:prstGeom prst="rect">
            <a:avLst/>
          </a:prstGeom>
          <a:solidFill>
            <a:schemeClr val="accent5"/>
          </a:solid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798810" tIns="91440" rIns="91441" bIns="91440" numCol="1" spcCol="1270" rtlCol="0" anchor="ctr" anchorCtr="0">
            <a:noAutofit/>
          </a:bodyPr>
          <a:lstStyle/>
          <a:p>
            <a:pPr defTabSz="1066800">
              <a:lnSpc>
                <a:spcPct val="90000"/>
              </a:lnSpc>
              <a:spcBef>
                <a:spcPct val="0"/>
              </a:spcBef>
              <a:spcAft>
                <a:spcPct val="35000"/>
              </a:spcAft>
            </a:pPr>
            <a:endParaRPr lang="en-US" sz="2400" dirty="0" smtClean="0">
              <a:solidFill>
                <a:srgbClr val="FFFFFF"/>
              </a:solidFill>
            </a:endParaRPr>
          </a:p>
        </p:txBody>
      </p:sp>
      <p:sp>
        <p:nvSpPr>
          <p:cNvPr id="10" name="Rectangle 9"/>
          <p:cNvSpPr/>
          <p:nvPr/>
        </p:nvSpPr>
        <p:spPr>
          <a:xfrm>
            <a:off x="6389657" y="1668462"/>
            <a:ext cx="2590800" cy="4724379"/>
          </a:xfrm>
          <a:prstGeom prst="rect">
            <a:avLst/>
          </a:prstGeom>
          <a:solidFill>
            <a:schemeClr val="accent5"/>
          </a:solid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798810" tIns="91440" rIns="91441" bIns="91440" numCol="1" spcCol="1270" rtlCol="0" anchor="ctr" anchorCtr="0">
            <a:noAutofit/>
          </a:bodyPr>
          <a:lstStyle/>
          <a:p>
            <a:pPr defTabSz="1066800">
              <a:lnSpc>
                <a:spcPct val="90000"/>
              </a:lnSpc>
              <a:spcBef>
                <a:spcPct val="0"/>
              </a:spcBef>
              <a:spcAft>
                <a:spcPct val="35000"/>
              </a:spcAft>
            </a:pPr>
            <a:endParaRPr lang="en-US" sz="2400" dirty="0" smtClean="0">
              <a:solidFill>
                <a:srgbClr val="FFFFFF"/>
              </a:solidFill>
            </a:endParaRPr>
          </a:p>
        </p:txBody>
      </p:sp>
      <p:sp>
        <p:nvSpPr>
          <p:cNvPr id="9" name="Rectangle 8"/>
          <p:cNvSpPr/>
          <p:nvPr/>
        </p:nvSpPr>
        <p:spPr>
          <a:xfrm>
            <a:off x="3558163" y="1668462"/>
            <a:ext cx="2590800" cy="4724379"/>
          </a:xfrm>
          <a:prstGeom prst="rect">
            <a:avLst/>
          </a:prstGeom>
          <a:solidFill>
            <a:schemeClr val="accent5"/>
          </a:solid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798810" tIns="91440" rIns="91441" bIns="91440" numCol="1" spcCol="1270" rtlCol="0" anchor="ctr" anchorCtr="0">
            <a:noAutofit/>
          </a:bodyPr>
          <a:lstStyle/>
          <a:p>
            <a:pPr defTabSz="1066800">
              <a:lnSpc>
                <a:spcPct val="90000"/>
              </a:lnSpc>
              <a:spcBef>
                <a:spcPct val="0"/>
              </a:spcBef>
              <a:spcAft>
                <a:spcPct val="35000"/>
              </a:spcAft>
            </a:pPr>
            <a:endParaRPr lang="en-US" sz="2400" dirty="0" smtClean="0">
              <a:solidFill>
                <a:srgbClr val="FFFFFF"/>
              </a:solidFill>
            </a:endParaRPr>
          </a:p>
        </p:txBody>
      </p:sp>
      <p:sp>
        <p:nvSpPr>
          <p:cNvPr id="17" name="Text Placeholder 16"/>
          <p:cNvSpPr>
            <a:spLocks noGrp="1"/>
          </p:cNvSpPr>
          <p:nvPr>
            <p:ph type="body" sz="quarter" idx="11"/>
          </p:nvPr>
        </p:nvSpPr>
        <p:spPr>
          <a:xfrm>
            <a:off x="274638" y="2673473"/>
            <a:ext cx="2743200" cy="4024190"/>
          </a:xfrm>
        </p:spPr>
        <p:txBody>
          <a:bodyPr/>
          <a:lstStyle/>
          <a:p>
            <a:r>
              <a:rPr lang="en-US" sz="2000" dirty="0" smtClean="0"/>
              <a:t>New Windows </a:t>
            </a:r>
            <a:br>
              <a:rPr lang="en-US" sz="2000" dirty="0" smtClean="0"/>
            </a:br>
            <a:r>
              <a:rPr lang="en-US" sz="2000" dirty="0" smtClean="0"/>
              <a:t>Runtime APIs:</a:t>
            </a:r>
          </a:p>
          <a:p>
            <a:pPr lvl="1"/>
            <a:r>
              <a:rPr lang="en-US" dirty="0" smtClean="0"/>
              <a:t>Bluetooth (RFCOMM).</a:t>
            </a:r>
          </a:p>
          <a:p>
            <a:pPr lvl="1"/>
            <a:r>
              <a:rPr lang="en-US" dirty="0" smtClean="0"/>
              <a:t>Bluetooth Smart.</a:t>
            </a:r>
          </a:p>
          <a:p>
            <a:pPr lvl="1"/>
            <a:r>
              <a:rPr lang="en-US" dirty="0" smtClean="0"/>
              <a:t>HID.</a:t>
            </a:r>
          </a:p>
          <a:p>
            <a:pPr lvl="1"/>
            <a:r>
              <a:rPr lang="en-US" dirty="0" smtClean="0"/>
              <a:t>USB.</a:t>
            </a:r>
          </a:p>
          <a:p>
            <a:pPr lvl="1"/>
            <a:r>
              <a:rPr lang="en-US" dirty="0" smtClean="0"/>
              <a:t>Wi-Fi Direct.</a:t>
            </a:r>
            <a:br>
              <a:rPr lang="en-US" dirty="0" smtClean="0"/>
            </a:br>
            <a:r>
              <a:rPr lang="en-US" dirty="0" smtClean="0"/>
              <a:t/>
            </a:r>
            <a:br>
              <a:rPr lang="en-US" dirty="0" smtClean="0"/>
            </a:br>
            <a:endParaRPr lang="en-US" dirty="0" smtClean="0"/>
          </a:p>
          <a:p>
            <a:endParaRPr lang="en-US" dirty="0" smtClean="0"/>
          </a:p>
          <a:p>
            <a:endParaRPr lang="en-US" dirty="0"/>
          </a:p>
        </p:txBody>
      </p:sp>
      <p:sp>
        <p:nvSpPr>
          <p:cNvPr id="4" name="Title 3"/>
          <p:cNvSpPr>
            <a:spLocks noGrp="1"/>
          </p:cNvSpPr>
          <p:nvPr>
            <p:ph type="title"/>
          </p:nvPr>
        </p:nvSpPr>
        <p:spPr/>
        <p:txBody>
          <a:bodyPr/>
          <a:lstStyle/>
          <a:p>
            <a:r>
              <a:rPr lang="en-US" smtClean="0"/>
              <a:t>New device protocol APIs in Windows 8.1</a:t>
            </a:r>
            <a:endParaRPr lang="en-US" dirty="0"/>
          </a:p>
        </p:txBody>
      </p:sp>
      <p:sp>
        <p:nvSpPr>
          <p:cNvPr id="5" name="Oval 4"/>
          <p:cNvSpPr/>
          <p:nvPr/>
        </p:nvSpPr>
        <p:spPr>
          <a:xfrm>
            <a:off x="4128401" y="2111213"/>
            <a:ext cx="1438587" cy="1466153"/>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6" name="Oval 5"/>
          <p:cNvSpPr/>
          <p:nvPr/>
        </p:nvSpPr>
        <p:spPr>
          <a:xfrm>
            <a:off x="6847696" y="2006928"/>
            <a:ext cx="1674723" cy="1674723"/>
          </a:xfrm>
          <a:prstGeom prst="ellipse">
            <a:avLst/>
          </a:prstGeom>
          <a:blipFill>
            <a:blip r:embed="rId4" cstate="screen">
              <a:extLst>
                <a:ext uri="{28A0092B-C50C-407E-A947-70E740481C1C}">
                  <a14:useLocalDpi xmlns:a14="http://schemas.microsoft.com/office/drawing/2010/main"/>
                </a:ext>
              </a:extLst>
            </a:blip>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3" name="TextBox 2"/>
          <p:cNvSpPr txBox="1"/>
          <p:nvPr/>
        </p:nvSpPr>
        <p:spPr>
          <a:xfrm>
            <a:off x="3832800" y="4083731"/>
            <a:ext cx="2080637" cy="1015663"/>
          </a:xfrm>
          <a:prstGeom prst="rect">
            <a:avLst/>
          </a:prstGeom>
          <a:noFill/>
        </p:spPr>
        <p:txBody>
          <a:bodyPr wrap="square" rtlCol="0">
            <a:spAutoFit/>
          </a:bodyPr>
          <a:lstStyle/>
          <a:p>
            <a:pPr algn="ctr"/>
            <a:r>
              <a:rPr lang="en-US" sz="3000" dirty="0" smtClean="0">
                <a:gradFill>
                  <a:gsLst>
                    <a:gs pos="0">
                      <a:srgbClr val="FFFFFF"/>
                    </a:gs>
                    <a:gs pos="100000">
                      <a:srgbClr val="FFFFFF"/>
                    </a:gs>
                  </a:gsLst>
                  <a:lin ang="5400000" scaled="0"/>
                </a:gradFill>
              </a:rPr>
              <a:t>Innovative </a:t>
            </a:r>
            <a:r>
              <a:rPr lang="en-US" sz="3000" dirty="0" smtClean="0">
                <a:solidFill>
                  <a:srgbClr val="FFFFFF"/>
                </a:solidFill>
              </a:rPr>
              <a:t>Devices</a:t>
            </a:r>
          </a:p>
        </p:txBody>
      </p:sp>
      <p:sp>
        <p:nvSpPr>
          <p:cNvPr id="13" name="TextBox 12"/>
          <p:cNvSpPr txBox="1"/>
          <p:nvPr/>
        </p:nvSpPr>
        <p:spPr>
          <a:xfrm>
            <a:off x="6591700" y="4083731"/>
            <a:ext cx="2186714" cy="1015663"/>
          </a:xfrm>
          <a:prstGeom prst="rect">
            <a:avLst/>
          </a:prstGeom>
          <a:noFill/>
        </p:spPr>
        <p:txBody>
          <a:bodyPr wrap="square" rtlCol="0">
            <a:spAutoFit/>
          </a:bodyPr>
          <a:lstStyle/>
          <a:p>
            <a:pPr algn="ctr"/>
            <a:r>
              <a:rPr lang="en-US" sz="3000" dirty="0" smtClean="0">
                <a:gradFill>
                  <a:gsLst>
                    <a:gs pos="0">
                      <a:srgbClr val="FFFFFF"/>
                    </a:gs>
                    <a:gs pos="100000">
                      <a:srgbClr val="FFFFFF"/>
                    </a:gs>
                  </a:gsLst>
                  <a:lin ang="5400000" scaled="0"/>
                </a:gradFill>
              </a:rPr>
              <a:t>Ecosystem </a:t>
            </a:r>
            <a:r>
              <a:rPr lang="en-US" sz="3000" dirty="0">
                <a:gradFill>
                  <a:gsLst>
                    <a:gs pos="0">
                      <a:srgbClr val="FFFFFF"/>
                    </a:gs>
                    <a:gs pos="100000">
                      <a:srgbClr val="FFFFFF"/>
                    </a:gs>
                  </a:gsLst>
                  <a:lin ang="5400000" scaled="0"/>
                </a:gradFill>
              </a:rPr>
              <a:t>o</a:t>
            </a:r>
            <a:r>
              <a:rPr lang="en-US" sz="3000" dirty="0" smtClean="0">
                <a:gradFill>
                  <a:gsLst>
                    <a:gs pos="0">
                      <a:srgbClr val="FFFFFF"/>
                    </a:gs>
                    <a:gs pos="100000">
                      <a:srgbClr val="FFFFFF"/>
                    </a:gs>
                  </a:gsLst>
                  <a:lin ang="5400000" scaled="0"/>
                </a:gradFill>
              </a:rPr>
              <a:t>f Apps</a:t>
            </a:r>
          </a:p>
        </p:txBody>
      </p:sp>
      <p:sp>
        <p:nvSpPr>
          <p:cNvPr id="14" name="TextBox 13"/>
          <p:cNvSpPr txBox="1"/>
          <p:nvPr/>
        </p:nvSpPr>
        <p:spPr>
          <a:xfrm>
            <a:off x="9309061" y="4083731"/>
            <a:ext cx="2501698" cy="1015663"/>
          </a:xfrm>
          <a:prstGeom prst="rect">
            <a:avLst/>
          </a:prstGeom>
          <a:noFill/>
        </p:spPr>
        <p:txBody>
          <a:bodyPr wrap="square" rtlCol="0">
            <a:spAutoFit/>
          </a:bodyPr>
          <a:lstStyle/>
          <a:p>
            <a:pPr algn="ctr"/>
            <a:r>
              <a:rPr lang="en-US" sz="3000" dirty="0" smtClean="0">
                <a:gradFill>
                  <a:gsLst>
                    <a:gs pos="0">
                      <a:srgbClr val="FFFFFF"/>
                    </a:gs>
                    <a:gs pos="100000">
                      <a:srgbClr val="FFFFFF"/>
                    </a:gs>
                  </a:gsLst>
                  <a:lin ang="5400000" scaled="0"/>
                </a:gradFill>
              </a:rPr>
              <a:t>Independent Developers</a:t>
            </a:r>
          </a:p>
        </p:txBody>
      </p:sp>
      <p:sp>
        <p:nvSpPr>
          <p:cNvPr id="15" name="Left-Right Arrow 14"/>
          <p:cNvSpPr/>
          <p:nvPr/>
        </p:nvSpPr>
        <p:spPr>
          <a:xfrm>
            <a:off x="4364835" y="5375278"/>
            <a:ext cx="6966636" cy="838200"/>
          </a:xfrm>
          <a:prstGeom prst="leftRightArrow">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spcFirstLastPara="0" vert="horz" wrap="square" lIns="798810" tIns="91440" rIns="91441" bIns="91440" numCol="1" spcCol="1270" rtlCol="0" anchor="ctr" anchorCtr="0">
            <a:noAutofit/>
          </a:bodyPr>
          <a:lstStyle/>
          <a:p>
            <a:pPr defTabSz="1066800">
              <a:lnSpc>
                <a:spcPct val="90000"/>
              </a:lnSpc>
              <a:spcBef>
                <a:spcPct val="0"/>
              </a:spcBef>
              <a:spcAft>
                <a:spcPct val="35000"/>
              </a:spcAft>
            </a:pPr>
            <a:endParaRPr lang="en-US" sz="2400" dirty="0" smtClean="0">
              <a:ln w="0"/>
              <a:solidFill>
                <a:srgbClr val="00BCF2"/>
              </a:solidFill>
              <a:effectLst>
                <a:outerShdw blurRad="38100" dist="25400" dir="5400000" algn="ctr" rotWithShape="0">
                  <a:srgbClr val="6E747A">
                    <a:alpha val="43000"/>
                  </a:srgbClr>
                </a:outerShdw>
              </a:effectLst>
            </a:endParaRPr>
          </a:p>
        </p:txBody>
      </p:sp>
      <p:grpSp>
        <p:nvGrpSpPr>
          <p:cNvPr id="21" name="Group 20"/>
          <p:cNvGrpSpPr/>
          <p:nvPr/>
        </p:nvGrpSpPr>
        <p:grpSpPr>
          <a:xfrm>
            <a:off x="9663542" y="1988143"/>
            <a:ext cx="1704113" cy="1712292"/>
            <a:chOff x="9707853" y="1649676"/>
            <a:chExt cx="1704113" cy="1712292"/>
          </a:xfrm>
        </p:grpSpPr>
        <p:grpSp>
          <p:nvGrpSpPr>
            <p:cNvPr id="18" name="Group 17"/>
            <p:cNvGrpSpPr/>
            <p:nvPr/>
          </p:nvGrpSpPr>
          <p:grpSpPr>
            <a:xfrm>
              <a:off x="9707853" y="1649676"/>
              <a:ext cx="1704113" cy="1712292"/>
              <a:chOff x="10616235" y="-551426"/>
              <a:chExt cx="1559547" cy="1475613"/>
            </a:xfrm>
          </p:grpSpPr>
          <p:sp>
            <p:nvSpPr>
              <p:cNvPr id="2" name="Oval 1"/>
              <p:cNvSpPr/>
              <p:nvPr/>
            </p:nvSpPr>
            <p:spPr>
              <a:xfrm>
                <a:off x="10616235" y="-551426"/>
                <a:ext cx="1559547" cy="1475613"/>
              </a:xfrm>
              <a:prstGeom prst="ellipse">
                <a:avLst/>
              </a:prstGeom>
              <a:solidFill>
                <a:schemeClr val="tx2"/>
              </a:solid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798810" tIns="91440" rIns="91441" bIns="91440" numCol="1" spcCol="1270" rtlCol="0" anchor="ctr" anchorCtr="0">
                <a:noAutofit/>
              </a:bodyPr>
              <a:lstStyle/>
              <a:p>
                <a:pPr defTabSz="1066800">
                  <a:lnSpc>
                    <a:spcPct val="90000"/>
                  </a:lnSpc>
                  <a:spcBef>
                    <a:spcPct val="0"/>
                  </a:spcBef>
                  <a:spcAft>
                    <a:spcPct val="35000"/>
                  </a:spcAft>
                </a:pPr>
                <a:endParaRPr lang="en-US" sz="2400" dirty="0" smtClean="0">
                  <a:solidFill>
                    <a:srgbClr val="FFFFFF"/>
                  </a:solidFill>
                </a:endParaRPr>
              </a:p>
            </p:txBody>
          </p:sp>
          <p:pic>
            <p:nvPicPr>
              <p:cNvPr id="16" name="Picture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790237" y="-293081"/>
                <a:ext cx="1193450" cy="966815"/>
              </a:xfrm>
              <a:prstGeom prst="rect">
                <a:avLst/>
              </a:prstGeom>
            </p:spPr>
          </p:pic>
        </p:grpSp>
        <p:pic>
          <p:nvPicPr>
            <p:cNvPr id="19" name="Picture 1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878239" y="2011112"/>
              <a:ext cx="1363339" cy="1014404"/>
            </a:xfrm>
            <a:prstGeom prst="rect">
              <a:avLst/>
            </a:prstGeom>
          </p:spPr>
        </p:pic>
      </p:grpSp>
      <p:grpSp>
        <p:nvGrpSpPr>
          <p:cNvPr id="23" name="Group 22"/>
          <p:cNvGrpSpPr/>
          <p:nvPr/>
        </p:nvGrpSpPr>
        <p:grpSpPr>
          <a:xfrm>
            <a:off x="269875" y="1668482"/>
            <a:ext cx="2747964" cy="897150"/>
            <a:chOff x="269875" y="-2065338"/>
            <a:chExt cx="2747964" cy="897150"/>
          </a:xfrm>
        </p:grpSpPr>
        <p:sp>
          <p:nvSpPr>
            <p:cNvPr id="24" name="Rectangle 23"/>
            <p:cNvSpPr/>
            <p:nvPr/>
          </p:nvSpPr>
          <p:spPr>
            <a:xfrm>
              <a:off x="269875" y="-2065338"/>
              <a:ext cx="2747964" cy="897150"/>
            </a:xfrm>
            <a:prstGeom prst="rect">
              <a:avLst/>
            </a:prstGeom>
            <a:solidFill>
              <a:schemeClr val="accent1"/>
            </a:solid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1005840" tIns="91440" rIns="91441" bIns="91440" numCol="1" spcCol="1270" rtlCol="0" anchor="ctr" anchorCtr="0">
              <a:noAutofit/>
            </a:bodyPr>
            <a:lstStyle/>
            <a:p>
              <a:pPr defTabSz="1066800">
                <a:lnSpc>
                  <a:spcPct val="90000"/>
                </a:lnSpc>
                <a:spcBef>
                  <a:spcPct val="0"/>
                </a:spcBef>
                <a:spcAft>
                  <a:spcPct val="35000"/>
                </a:spcAft>
              </a:pPr>
              <a:r>
                <a:rPr lang="en-US" sz="2000" dirty="0" smtClean="0">
                  <a:solidFill>
                    <a:srgbClr val="FFFFFF"/>
                  </a:solidFill>
                </a:rPr>
                <a:t>Device </a:t>
              </a:r>
              <a:br>
                <a:rPr lang="en-US" sz="2000" dirty="0" smtClean="0">
                  <a:solidFill>
                    <a:srgbClr val="FFFFFF"/>
                  </a:solidFill>
                </a:rPr>
              </a:br>
              <a:r>
                <a:rPr lang="en-US" sz="2000" dirty="0" smtClean="0">
                  <a:solidFill>
                    <a:srgbClr val="FFFFFF"/>
                  </a:solidFill>
                </a:rPr>
                <a:t>protocol APIs</a:t>
              </a:r>
            </a:p>
          </p:txBody>
        </p:sp>
        <p:sp>
          <p:nvSpPr>
            <p:cNvPr id="30" name="Rounded Rectangle 29"/>
            <p:cNvSpPr/>
            <p:nvPr/>
          </p:nvSpPr>
          <p:spPr>
            <a:xfrm>
              <a:off x="350837" y="-1957497"/>
              <a:ext cx="762000" cy="685799"/>
            </a:xfrm>
            <a:prstGeom prst="roundRect">
              <a:avLst/>
            </a:prstGeom>
            <a:solidFill>
              <a:schemeClr val="tx1"/>
            </a:solidFill>
            <a:ln>
              <a:solidFill>
                <a:schemeClr val="bg1"/>
              </a:solid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798810" tIns="91440" rIns="91441" bIns="91440" numCol="1" spcCol="1270" rtlCol="0" anchor="ctr" anchorCtr="0">
              <a:noAutofit/>
            </a:bodyPr>
            <a:lstStyle/>
            <a:p>
              <a:pPr defTabSz="1066800">
                <a:lnSpc>
                  <a:spcPct val="90000"/>
                </a:lnSpc>
                <a:spcBef>
                  <a:spcPct val="0"/>
                </a:spcBef>
                <a:spcAft>
                  <a:spcPct val="35000"/>
                </a:spcAft>
              </a:pPr>
              <a:endParaRPr lang="en-US" sz="2400" dirty="0" smtClean="0">
                <a:solidFill>
                  <a:srgbClr val="FFFFFF"/>
                </a:solidFill>
              </a:endParaRPr>
            </a:p>
          </p:txBody>
        </p:sp>
      </p:grpSp>
      <p:pic>
        <p:nvPicPr>
          <p:cNvPr id="28" name="Picture 2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17504" y="1826353"/>
            <a:ext cx="800928" cy="573404"/>
          </a:xfrm>
          <a:prstGeom prst="rect">
            <a:avLst/>
          </a:prstGeom>
        </p:spPr>
      </p:pic>
    </p:spTree>
    <p:extLst>
      <p:ext uri="{BB962C8B-B14F-4D97-AF65-F5344CB8AC3E}">
        <p14:creationId xmlns:p14="http://schemas.microsoft.com/office/powerpoint/2010/main" val="3430640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1000"/>
                                        <p:tgtEl>
                                          <p:spTgt spid="21"/>
                                        </p:tgtEl>
                                      </p:cBhvr>
                                    </p:animEffect>
                                    <p:anim calcmode="lin" valueType="num">
                                      <p:cBhvr>
                                        <p:cTn id="30" dur="1000" fill="hold"/>
                                        <p:tgtEl>
                                          <p:spTgt spid="21"/>
                                        </p:tgtEl>
                                        <p:attrNameLst>
                                          <p:attrName>ppt_x</p:attrName>
                                        </p:attrNameLst>
                                      </p:cBhvr>
                                      <p:tavLst>
                                        <p:tav tm="0">
                                          <p:val>
                                            <p:strVal val="#ppt_x"/>
                                          </p:val>
                                        </p:tav>
                                        <p:tav tm="100000">
                                          <p:val>
                                            <p:strVal val="#ppt_x"/>
                                          </p:val>
                                        </p:tav>
                                      </p:tavLst>
                                    </p:anim>
                                    <p:anim calcmode="lin" valueType="num">
                                      <p:cBhvr>
                                        <p:cTn id="31" dur="1000" fill="hold"/>
                                        <p:tgtEl>
                                          <p:spTgt spid="2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anim calcmode="lin" valueType="num">
                                      <p:cBhvr>
                                        <p:cTn id="42" dur="1000" fill="hold"/>
                                        <p:tgtEl>
                                          <p:spTgt spid="13"/>
                                        </p:tgtEl>
                                        <p:attrNameLst>
                                          <p:attrName>ppt_x</p:attrName>
                                        </p:attrNameLst>
                                      </p:cBhvr>
                                      <p:tavLst>
                                        <p:tav tm="0">
                                          <p:val>
                                            <p:strVal val="#ppt_x"/>
                                          </p:val>
                                        </p:tav>
                                        <p:tav tm="100000">
                                          <p:val>
                                            <p:strVal val="#ppt_x"/>
                                          </p:val>
                                        </p:tav>
                                      </p:tavLst>
                                    </p:anim>
                                    <p:anim calcmode="lin" valueType="num">
                                      <p:cBhvr>
                                        <p:cTn id="43" dur="1000" fill="hold"/>
                                        <p:tgtEl>
                                          <p:spTgt spid="13"/>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1000"/>
                                        <p:tgtEl>
                                          <p:spTgt spid="6"/>
                                        </p:tgtEl>
                                      </p:cBhvr>
                                    </p:animEffect>
                                    <p:anim calcmode="lin" valueType="num">
                                      <p:cBhvr>
                                        <p:cTn id="47" dur="1000" fill="hold"/>
                                        <p:tgtEl>
                                          <p:spTgt spid="6"/>
                                        </p:tgtEl>
                                        <p:attrNameLst>
                                          <p:attrName>ppt_x</p:attrName>
                                        </p:attrNameLst>
                                      </p:cBhvr>
                                      <p:tavLst>
                                        <p:tav tm="0">
                                          <p:val>
                                            <p:strVal val="#ppt_x"/>
                                          </p:val>
                                        </p:tav>
                                        <p:tav tm="100000">
                                          <p:val>
                                            <p:strVal val="#ppt_x"/>
                                          </p:val>
                                        </p:tav>
                                      </p:tavLst>
                                    </p:anim>
                                    <p:anim calcmode="lin" valueType="num">
                                      <p:cBhvr>
                                        <p:cTn id="48" dur="1000" fill="hold"/>
                                        <p:tgtEl>
                                          <p:spTgt spid="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1000"/>
                                        <p:tgtEl>
                                          <p:spTgt spid="10"/>
                                        </p:tgtEl>
                                      </p:cBhvr>
                                    </p:animEffect>
                                    <p:anim calcmode="lin" valueType="num">
                                      <p:cBhvr>
                                        <p:cTn id="52" dur="1000" fill="hold"/>
                                        <p:tgtEl>
                                          <p:spTgt spid="10"/>
                                        </p:tgtEl>
                                        <p:attrNameLst>
                                          <p:attrName>ppt_x</p:attrName>
                                        </p:attrNameLst>
                                      </p:cBhvr>
                                      <p:tavLst>
                                        <p:tav tm="0">
                                          <p:val>
                                            <p:strVal val="#ppt_x"/>
                                          </p:val>
                                        </p:tav>
                                        <p:tav tm="100000">
                                          <p:val>
                                            <p:strVal val="#ppt_x"/>
                                          </p:val>
                                        </p:tav>
                                      </p:tavLst>
                                    </p:anim>
                                    <p:anim calcmode="lin" valueType="num">
                                      <p:cBhvr>
                                        <p:cTn id="5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1000"/>
                                        <p:tgtEl>
                                          <p:spTgt spid="15"/>
                                        </p:tgtEl>
                                      </p:cBhvr>
                                    </p:animEffect>
                                    <p:anim calcmode="lin" valueType="num">
                                      <p:cBhvr>
                                        <p:cTn id="59" dur="1000" fill="hold"/>
                                        <p:tgtEl>
                                          <p:spTgt spid="15"/>
                                        </p:tgtEl>
                                        <p:attrNameLst>
                                          <p:attrName>ppt_x</p:attrName>
                                        </p:attrNameLst>
                                      </p:cBhvr>
                                      <p:tavLst>
                                        <p:tav tm="0">
                                          <p:val>
                                            <p:strVal val="#ppt_x"/>
                                          </p:val>
                                        </p:tav>
                                        <p:tav tm="100000">
                                          <p:val>
                                            <p:strVal val="#ppt_x"/>
                                          </p:val>
                                        </p:tav>
                                      </p:tavLst>
                                    </p:anim>
                                    <p:anim calcmode="lin" valueType="num">
                                      <p:cBhvr>
                                        <p:cTn id="6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animBg="1"/>
      <p:bldP spid="9" grpId="0" animBg="1"/>
      <p:bldP spid="3" grpId="0"/>
      <p:bldP spid="13" grpId="0"/>
      <p:bldP spid="14" grpId="0"/>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1"/>
          </p:nvPr>
        </p:nvSpPr>
        <p:spPr/>
        <p:txBody>
          <a:bodyPr/>
          <a:lstStyle/>
          <a:p>
            <a:endParaRPr lang="en-US"/>
          </a:p>
        </p:txBody>
      </p:sp>
      <p:sp>
        <p:nvSpPr>
          <p:cNvPr id="4" name="Title 3"/>
          <p:cNvSpPr>
            <a:spLocks noGrp="1"/>
          </p:cNvSpPr>
          <p:nvPr>
            <p:ph type="title"/>
          </p:nvPr>
        </p:nvSpPr>
        <p:spPr/>
        <p:txBody>
          <a:bodyPr/>
          <a:lstStyle/>
          <a:p>
            <a:r>
              <a:rPr lang="en-US" dirty="0" smtClean="0"/>
              <a:t>Windows 8.1 adds new user experiences</a:t>
            </a:r>
            <a:endParaRPr lang="en-US" dirty="0"/>
          </a:p>
        </p:txBody>
      </p:sp>
    </p:spTree>
    <p:extLst>
      <p:ext uri="{BB962C8B-B14F-4D97-AF65-F5344CB8AC3E}">
        <p14:creationId xmlns:p14="http://schemas.microsoft.com/office/powerpoint/2010/main" val="1039916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New user experiences for custom devices</a:t>
            </a:r>
            <a:endParaRPr lang="en-US" dirty="0"/>
          </a:p>
        </p:txBody>
      </p:sp>
      <p:sp>
        <p:nvSpPr>
          <p:cNvPr id="13" name="Text Placeholder 12"/>
          <p:cNvSpPr>
            <a:spLocks noGrp="1"/>
          </p:cNvSpPr>
          <p:nvPr>
            <p:ph type="body" sz="quarter" idx="10"/>
          </p:nvPr>
        </p:nvSpPr>
        <p:spPr/>
        <p:txBody>
          <a:bodyPr/>
          <a:lstStyle/>
          <a:p>
            <a:r>
              <a:rPr lang="en-US" dirty="0" smtClean="0"/>
              <a:t>Launch on Connect.</a:t>
            </a:r>
          </a:p>
          <a:p>
            <a:endParaRPr lang="en-US" dirty="0" smtClean="0"/>
          </a:p>
          <a:p>
            <a:r>
              <a:rPr lang="en-US" dirty="0" smtClean="0"/>
              <a:t>Syncing data with a device in the background.</a:t>
            </a:r>
          </a:p>
          <a:p>
            <a:endParaRPr lang="en-US" dirty="0" smtClean="0"/>
          </a:p>
          <a:p>
            <a:r>
              <a:rPr lang="en-US" dirty="0" smtClean="0"/>
              <a:t>Users in control of devices and personal info.</a:t>
            </a:r>
            <a:endParaRPr lang="en-US" dirty="0"/>
          </a:p>
        </p:txBody>
      </p:sp>
    </p:spTree>
    <p:extLst>
      <p:ext uri="{BB962C8B-B14F-4D97-AF65-F5344CB8AC3E}">
        <p14:creationId xmlns:p14="http://schemas.microsoft.com/office/powerpoint/2010/main" val="269531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65000"/>
            <a:lumOff val="35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Launch on Connect</a:t>
            </a:r>
            <a:endParaRPr lang="en-US" dirty="0"/>
          </a:p>
        </p:txBody>
      </p:sp>
      <p:sp>
        <p:nvSpPr>
          <p:cNvPr id="9" name="Text Placeholder 8"/>
          <p:cNvSpPr>
            <a:spLocks noGrp="1"/>
          </p:cNvSpPr>
          <p:nvPr>
            <p:ph type="body" sz="quarter" idx="10"/>
          </p:nvPr>
        </p:nvSpPr>
        <p:spPr>
          <a:xfrm>
            <a:off x="274638" y="1668463"/>
            <a:ext cx="8077199" cy="5027612"/>
          </a:xfrm>
        </p:spPr>
        <p:txBody>
          <a:bodyPr/>
          <a:lstStyle/>
          <a:p>
            <a:r>
              <a:rPr lang="en-US" dirty="0" err="1" smtClean="0"/>
              <a:t>Autoplay</a:t>
            </a:r>
            <a:r>
              <a:rPr lang="en-US" dirty="0" smtClean="0"/>
              <a:t> launches a recommended app </a:t>
            </a:r>
            <a:br>
              <a:rPr lang="en-US" dirty="0" smtClean="0"/>
            </a:br>
            <a:r>
              <a:rPr lang="en-US" dirty="0" smtClean="0"/>
              <a:t>when a USB peripheral is connected.</a:t>
            </a:r>
          </a:p>
          <a:p>
            <a:endParaRPr lang="en-US" dirty="0" smtClean="0"/>
          </a:p>
          <a:p>
            <a:r>
              <a:rPr lang="en-US" dirty="0" smtClean="0"/>
              <a:t>Hardware developers must opt-in </a:t>
            </a:r>
            <a:br>
              <a:rPr lang="en-US" dirty="0" smtClean="0"/>
            </a:br>
            <a:r>
              <a:rPr lang="en-US" dirty="0" smtClean="0"/>
              <a:t>to </a:t>
            </a:r>
            <a:r>
              <a:rPr lang="en-US" dirty="0" err="1" smtClean="0"/>
              <a:t>Autoplay</a:t>
            </a:r>
            <a:r>
              <a:rPr lang="en-US" dirty="0" smtClean="0"/>
              <a:t> for their device.</a:t>
            </a:r>
          </a:p>
          <a:p>
            <a:endParaRPr lang="en-US" dirty="0" smtClean="0"/>
          </a:p>
          <a:p>
            <a:r>
              <a:rPr lang="en-US" dirty="0" smtClean="0"/>
              <a:t>Any software developer can then </a:t>
            </a:r>
            <a:br>
              <a:rPr lang="en-US" dirty="0" smtClean="0"/>
            </a:br>
            <a:r>
              <a:rPr lang="en-US" dirty="0" smtClean="0"/>
              <a:t>enable </a:t>
            </a:r>
            <a:r>
              <a:rPr lang="en-US" dirty="0" err="1" smtClean="0"/>
              <a:t>Autoplay</a:t>
            </a:r>
            <a:r>
              <a:rPr lang="en-US" dirty="0" smtClean="0"/>
              <a:t>.</a:t>
            </a:r>
            <a:endParaRPr lang="en-US" dirty="0"/>
          </a:p>
        </p:txBody>
      </p:sp>
      <p:pic>
        <p:nvPicPr>
          <p:cNvPr id="8" name="Picture 7"/>
          <p:cNvPicPr>
            <a:picLocks noChangeAspect="1"/>
          </p:cNvPicPr>
          <p:nvPr/>
        </p:nvPicPr>
        <p:blipFill>
          <a:blip r:embed="rId3"/>
          <a:stretch>
            <a:fillRect/>
          </a:stretch>
        </p:blipFill>
        <p:spPr>
          <a:xfrm>
            <a:off x="8635175" y="1668463"/>
            <a:ext cx="3638550" cy="3209925"/>
          </a:xfrm>
          <a:prstGeom prst="rect">
            <a:avLst/>
          </a:prstGeom>
          <a:noFill/>
          <a:ln>
            <a:noFill/>
          </a:ln>
        </p:spPr>
      </p:pic>
    </p:spTree>
    <p:extLst>
      <p:ext uri="{BB962C8B-B14F-4D97-AF65-F5344CB8AC3E}">
        <p14:creationId xmlns:p14="http://schemas.microsoft.com/office/powerpoint/2010/main" val="3497814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65000"/>
            <a:lumOff val="35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Syncing data with a device in the background</a:t>
            </a:r>
            <a:endParaRPr lang="en-US" dirty="0"/>
          </a:p>
        </p:txBody>
      </p:sp>
      <p:sp>
        <p:nvSpPr>
          <p:cNvPr id="4" name="Text Placeholder 3"/>
          <p:cNvSpPr>
            <a:spLocks noGrp="1"/>
          </p:cNvSpPr>
          <p:nvPr>
            <p:ph type="body" sz="quarter" idx="10"/>
          </p:nvPr>
        </p:nvSpPr>
        <p:spPr/>
        <p:txBody>
          <a:bodyPr/>
          <a:lstStyle/>
          <a:p>
            <a:r>
              <a:rPr lang="en-US" dirty="0" smtClean="0"/>
              <a:t>Device Background Tasks lets an app complete a user initiated sync operation for up to 10 minutes in the background.</a:t>
            </a:r>
          </a:p>
          <a:p>
            <a:endParaRPr lang="en-US" dirty="0"/>
          </a:p>
          <a:p>
            <a:endParaRPr lang="en-US" dirty="0" smtClean="0"/>
          </a:p>
          <a:p>
            <a:endParaRPr lang="en-US" dirty="0" smtClean="0"/>
          </a:p>
          <a:p>
            <a:r>
              <a:rPr lang="en-US" dirty="0" smtClean="0"/>
              <a:t>Any app can include a background task </a:t>
            </a:r>
            <a:br>
              <a:rPr lang="en-US" dirty="0" smtClean="0"/>
            </a:br>
            <a:r>
              <a:rPr lang="en-US" dirty="0" smtClean="0"/>
              <a:t>to enable this scenario.</a:t>
            </a:r>
            <a:endParaRPr lang="en-US" dirty="0"/>
          </a:p>
        </p:txBody>
      </p:sp>
      <p:pic>
        <p:nvPicPr>
          <p:cNvPr id="7" name="Picture 6"/>
          <p:cNvPicPr>
            <a:picLocks noChangeAspect="1"/>
          </p:cNvPicPr>
          <p:nvPr/>
        </p:nvPicPr>
        <p:blipFill rotWithShape="1">
          <a:blip r:embed="rId3"/>
          <a:srcRect l="16889" r="13868"/>
          <a:stretch/>
        </p:blipFill>
        <p:spPr>
          <a:xfrm>
            <a:off x="-60325" y="3040062"/>
            <a:ext cx="12496800" cy="1666667"/>
          </a:xfrm>
          <a:prstGeom prst="rect">
            <a:avLst/>
          </a:prstGeom>
        </p:spPr>
      </p:pic>
    </p:spTree>
    <p:extLst>
      <p:ext uri="{BB962C8B-B14F-4D97-AF65-F5344CB8AC3E}">
        <p14:creationId xmlns:p14="http://schemas.microsoft.com/office/powerpoint/2010/main" val="1434826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65000"/>
            <a:lumOff val="35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solidFill>
            <a:schemeClr val="bg1">
              <a:lumMod val="65000"/>
              <a:lumOff val="35000"/>
            </a:schemeClr>
          </a:solidFill>
        </p:spPr>
        <p:txBody>
          <a:bodyPr/>
          <a:lstStyle/>
          <a:p>
            <a:r>
              <a:rPr lang="en-US" dirty="0" smtClean="0"/>
              <a:t>Users in control of devices and personal info</a:t>
            </a:r>
            <a:endParaRPr lang="en-US" dirty="0"/>
          </a:p>
        </p:txBody>
      </p:sp>
      <p:pic>
        <p:nvPicPr>
          <p:cNvPr id="8" name="Picture 7"/>
          <p:cNvPicPr>
            <a:picLocks noChangeAspect="1"/>
          </p:cNvPicPr>
          <p:nvPr/>
        </p:nvPicPr>
        <p:blipFill rotWithShape="1">
          <a:blip r:embed="rId3"/>
          <a:srcRect l="7225" r="7225"/>
          <a:stretch/>
        </p:blipFill>
        <p:spPr>
          <a:xfrm>
            <a:off x="0" y="3350165"/>
            <a:ext cx="12436475" cy="1664208"/>
          </a:xfrm>
          <a:prstGeom prst="rect">
            <a:avLst/>
          </a:prstGeom>
        </p:spPr>
      </p:pic>
      <p:sp>
        <p:nvSpPr>
          <p:cNvPr id="5" name="Text Placeholder 4"/>
          <p:cNvSpPr>
            <a:spLocks noGrp="1"/>
          </p:cNvSpPr>
          <p:nvPr>
            <p:ph type="body" sz="quarter" idx="10"/>
          </p:nvPr>
        </p:nvSpPr>
        <p:spPr/>
        <p:txBody>
          <a:bodyPr/>
          <a:lstStyle/>
          <a:p>
            <a:r>
              <a:rPr lang="en-US" dirty="0"/>
              <a:t>User consent puts the user in control before using apps </a:t>
            </a:r>
            <a:r>
              <a:rPr lang="en-US" dirty="0" smtClean="0"/>
              <a:t/>
            </a:r>
            <a:br>
              <a:rPr lang="en-US" dirty="0" smtClean="0"/>
            </a:br>
            <a:r>
              <a:rPr lang="en-US" dirty="0" smtClean="0"/>
              <a:t>that </a:t>
            </a:r>
            <a:r>
              <a:rPr lang="en-US" dirty="0"/>
              <a:t>can access privacy sensitive </a:t>
            </a:r>
            <a:r>
              <a:rPr lang="en-US" dirty="0" smtClean="0"/>
              <a:t>data.</a:t>
            </a:r>
          </a:p>
          <a:p>
            <a:endParaRPr lang="en-US" dirty="0"/>
          </a:p>
          <a:p>
            <a:endParaRPr lang="en-US" dirty="0" smtClean="0"/>
          </a:p>
          <a:p>
            <a:endParaRPr lang="en-US" dirty="0"/>
          </a:p>
          <a:p>
            <a:endParaRPr lang="en-US" dirty="0"/>
          </a:p>
          <a:p>
            <a:r>
              <a:rPr lang="en-US" dirty="0"/>
              <a:t>Any app using B</a:t>
            </a:r>
            <a:r>
              <a:rPr lang="en-US" dirty="0" smtClean="0"/>
              <a:t>luetooth, </a:t>
            </a:r>
            <a:r>
              <a:rPr lang="en-US" dirty="0"/>
              <a:t>HID, or USB APIs must declare </a:t>
            </a:r>
            <a:r>
              <a:rPr lang="en-US" dirty="0" smtClean="0"/>
              <a:t/>
            </a:r>
            <a:br>
              <a:rPr lang="en-US" dirty="0" smtClean="0"/>
            </a:br>
            <a:r>
              <a:rPr lang="en-US" dirty="0" smtClean="0"/>
              <a:t>new device capabilities in app manifest.</a:t>
            </a:r>
            <a:endParaRPr lang="en-US" dirty="0"/>
          </a:p>
        </p:txBody>
      </p:sp>
    </p:spTree>
    <p:extLst>
      <p:ext uri="{BB962C8B-B14F-4D97-AF65-F5344CB8AC3E}">
        <p14:creationId xmlns:p14="http://schemas.microsoft.com/office/powerpoint/2010/main" val="1015428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mtClean="0"/>
              <a:t>Deen King-Smith</a:t>
            </a:r>
          </a:p>
          <a:p>
            <a:r>
              <a:rPr lang="en-US" smtClean="0"/>
              <a:t>Program Manager</a:t>
            </a:r>
            <a:endParaRPr lang="en-US" dirty="0"/>
          </a:p>
        </p:txBody>
      </p:sp>
      <p:sp>
        <p:nvSpPr>
          <p:cNvPr id="4" name="Title 3"/>
          <p:cNvSpPr>
            <a:spLocks noGrp="1"/>
          </p:cNvSpPr>
          <p:nvPr>
            <p:ph type="title"/>
          </p:nvPr>
        </p:nvSpPr>
        <p:spPr/>
        <p:txBody>
          <a:bodyPr/>
          <a:lstStyle/>
          <a:p>
            <a:r>
              <a:rPr lang="en-US" dirty="0" smtClean="0"/>
              <a:t>Windows 8.1 simplifies </a:t>
            </a:r>
            <a:br>
              <a:rPr lang="en-US" dirty="0" smtClean="0"/>
            </a:br>
            <a:r>
              <a:rPr lang="en-US" dirty="0" smtClean="0"/>
              <a:t>the developer experience</a:t>
            </a:r>
            <a:endParaRPr lang="en-US" dirty="0"/>
          </a:p>
        </p:txBody>
      </p:sp>
    </p:spTree>
    <p:extLst>
      <p:ext uri="{BB962C8B-B14F-4D97-AF65-F5344CB8AC3E}">
        <p14:creationId xmlns:p14="http://schemas.microsoft.com/office/powerpoint/2010/main" val="3457845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p:cNvSpPr>
            <a:spLocks noGrp="1"/>
          </p:cNvSpPr>
          <p:nvPr>
            <p:ph type="body" sz="quarter" idx="11"/>
          </p:nvPr>
        </p:nvSpPr>
        <p:spPr/>
        <p:txBody>
          <a:bodyPr/>
          <a:lstStyle/>
          <a:p>
            <a:r>
              <a:rPr lang="en-US" sz="2400" dirty="0" smtClean="0"/>
              <a:t>George Roussos</a:t>
            </a:r>
            <a:br>
              <a:rPr lang="en-US" sz="2400" dirty="0" smtClean="0"/>
            </a:br>
            <a:r>
              <a:rPr lang="en-US" dirty="0" smtClean="0"/>
              <a:t>Senior </a:t>
            </a:r>
            <a:r>
              <a:rPr lang="en-US" dirty="0"/>
              <a:t>Program Manager</a:t>
            </a:r>
          </a:p>
          <a:p>
            <a:r>
              <a:rPr lang="en-US" sz="2400" dirty="0" err="1"/>
              <a:t>Deen</a:t>
            </a:r>
            <a:r>
              <a:rPr lang="en-US" sz="2400" dirty="0"/>
              <a:t> </a:t>
            </a:r>
            <a:r>
              <a:rPr lang="en-US" sz="2400" dirty="0" smtClean="0"/>
              <a:t>King-Smith</a:t>
            </a:r>
            <a:br>
              <a:rPr lang="en-US" sz="2400" dirty="0" smtClean="0"/>
            </a:br>
            <a:r>
              <a:rPr lang="en-US" dirty="0" smtClean="0"/>
              <a:t>Program Manager</a:t>
            </a:r>
          </a:p>
          <a:p>
            <a:r>
              <a:rPr lang="en-US" dirty="0" smtClean="0"/>
              <a:t>2-023</a:t>
            </a:r>
          </a:p>
        </p:txBody>
      </p:sp>
      <p:sp>
        <p:nvSpPr>
          <p:cNvPr id="2" name="Title 1"/>
          <p:cNvSpPr>
            <a:spLocks noGrp="1"/>
          </p:cNvSpPr>
          <p:nvPr>
            <p:ph type="title"/>
          </p:nvPr>
        </p:nvSpPr>
        <p:spPr/>
        <p:txBody>
          <a:bodyPr/>
          <a:lstStyle/>
          <a:p>
            <a:r>
              <a:rPr lang="en-US" dirty="0" smtClean="0"/>
              <a:t>Building an app that connects to devices</a:t>
            </a:r>
            <a:endParaRPr lang="en-US" dirty="0"/>
          </a:p>
        </p:txBody>
      </p:sp>
    </p:spTree>
    <p:extLst>
      <p:ext uri="{BB962C8B-B14F-4D97-AF65-F5344CB8AC3E}">
        <p14:creationId xmlns:p14="http://schemas.microsoft.com/office/powerpoint/2010/main" val="3806098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bwMode="auto">
          <a:xfrm>
            <a:off x="866806" y="1668463"/>
            <a:ext cx="10058400" cy="5027612"/>
          </a:xfrm>
          <a:prstGeom prst="rect">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1600" b="1" spc="-102" dirty="0" smtClean="0">
                <a:gradFill>
                  <a:gsLst>
                    <a:gs pos="0">
                      <a:srgbClr val="FFFFFF"/>
                    </a:gs>
                    <a:gs pos="100000">
                      <a:srgbClr val="FFFFFF"/>
                    </a:gs>
                  </a:gsLst>
                  <a:lin ang="5400000" scaled="0"/>
                </a:gradFill>
                <a:ea typeface="Segoe UI" pitchFamily="34" charset="0"/>
                <a:cs typeface="Segoe UI" pitchFamily="34" charset="0"/>
              </a:rPr>
              <a:t>Visual Studio Express 2013</a:t>
            </a:r>
            <a:endParaRPr lang="en-US" sz="1600" b="1" spc="-102" dirty="0">
              <a:gradFill>
                <a:gsLst>
                  <a:gs pos="0">
                    <a:srgbClr val="FFFFFF"/>
                  </a:gs>
                  <a:gs pos="100000">
                    <a:srgbClr val="FFFFFF"/>
                  </a:gs>
                </a:gsLst>
                <a:lin ang="5400000" scaled="0"/>
              </a:gradFill>
              <a:ea typeface="Segoe UI" pitchFamily="34" charset="0"/>
              <a:cs typeface="Segoe UI" pitchFamily="34" charset="0"/>
            </a:endParaRPr>
          </a:p>
        </p:txBody>
      </p:sp>
      <p:sp>
        <p:nvSpPr>
          <p:cNvPr id="25" name="Down Arrow 24"/>
          <p:cNvSpPr/>
          <p:nvPr/>
        </p:nvSpPr>
        <p:spPr bwMode="auto">
          <a:xfrm>
            <a:off x="8335914" y="2946080"/>
            <a:ext cx="457200" cy="668483"/>
          </a:xfrm>
          <a:prstGeom prst="downArrow">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4" name="Down Arrow 23"/>
          <p:cNvSpPr/>
          <p:nvPr/>
        </p:nvSpPr>
        <p:spPr bwMode="auto">
          <a:xfrm>
            <a:off x="6261769" y="2471079"/>
            <a:ext cx="457200" cy="3230757"/>
          </a:xfrm>
          <a:prstGeom prst="downArrow">
            <a:avLst/>
          </a:prstGeom>
          <a:solidFill>
            <a:schemeClr val="tx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9" name="Down Arrow 18"/>
          <p:cNvSpPr/>
          <p:nvPr/>
        </p:nvSpPr>
        <p:spPr bwMode="auto">
          <a:xfrm>
            <a:off x="3464173" y="2484017"/>
            <a:ext cx="457200" cy="3230757"/>
          </a:xfrm>
          <a:prstGeom prst="downArrow">
            <a:avLst/>
          </a:prstGeom>
          <a:solidFill>
            <a:schemeClr val="tx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4" name="Title 3"/>
          <p:cNvSpPr>
            <a:spLocks noGrp="1"/>
          </p:cNvSpPr>
          <p:nvPr>
            <p:ph type="title"/>
          </p:nvPr>
        </p:nvSpPr>
        <p:spPr/>
        <p:txBody>
          <a:bodyPr/>
          <a:lstStyle/>
          <a:p>
            <a:r>
              <a:rPr lang="en-US" smtClean="0"/>
              <a:t>Developing in Windows 8.1</a:t>
            </a:r>
            <a:endParaRPr lang="en-US" dirty="0"/>
          </a:p>
        </p:txBody>
      </p:sp>
      <p:sp>
        <p:nvSpPr>
          <p:cNvPr id="12" name="Rectangle 10"/>
          <p:cNvSpPr/>
          <p:nvPr/>
        </p:nvSpPr>
        <p:spPr bwMode="auto">
          <a:xfrm>
            <a:off x="1522129" y="5958814"/>
            <a:ext cx="8568690" cy="484568"/>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3200" spc="-102" dirty="0" smtClean="0">
                <a:gradFill>
                  <a:gsLst>
                    <a:gs pos="0">
                      <a:srgbClr val="FFFFFF"/>
                    </a:gs>
                    <a:gs pos="100000">
                      <a:srgbClr val="FFFFFF"/>
                    </a:gs>
                  </a:gsLst>
                  <a:lin ang="5400000" scaled="0"/>
                </a:gradFill>
                <a:ea typeface="Segoe UI" pitchFamily="34" charset="0"/>
                <a:cs typeface="Segoe UI" pitchFamily="34" charset="0"/>
              </a:rPr>
              <a:t>Hardware</a:t>
            </a:r>
            <a:endParaRPr lang="en-US" sz="3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p:cNvSpPr/>
          <p:nvPr/>
        </p:nvSpPr>
        <p:spPr bwMode="auto">
          <a:xfrm>
            <a:off x="5637007" y="3661916"/>
            <a:ext cx="3857829" cy="129192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548640" rIns="34294" bIns="34294" rtlCol="0" anchor="ctr" anchorCtr="0"/>
          <a:lstStyle/>
          <a:p>
            <a:pPr algn="ctr" defTabSz="932406"/>
            <a:r>
              <a:rPr lang="en-US" sz="2000" spc="-102" dirty="0" smtClean="0">
                <a:gradFill>
                  <a:gsLst>
                    <a:gs pos="0">
                      <a:srgbClr val="FFFFFF"/>
                    </a:gs>
                    <a:gs pos="100000">
                      <a:srgbClr val="FFFFFF"/>
                    </a:gs>
                  </a:gsLst>
                  <a:lin ang="5400000" scaled="0"/>
                </a:gradFill>
                <a:ea typeface="Segoe UI" pitchFamily="34" charset="0"/>
                <a:cs typeface="Segoe UI" pitchFamily="34" charset="0"/>
              </a:rPr>
              <a:t>Device protocol APIs</a:t>
            </a:r>
            <a:endParaRPr lang="en-US" sz="20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6"/>
          <p:cNvSpPr/>
          <p:nvPr/>
        </p:nvSpPr>
        <p:spPr bwMode="auto">
          <a:xfrm>
            <a:off x="2510538" y="3661916"/>
            <a:ext cx="2451534" cy="129192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548640" rIns="34294" bIns="34294" rtlCol="0" anchor="ctr" anchorCtr="0"/>
          <a:lstStyle/>
          <a:p>
            <a:pPr algn="ctr" defTabSz="932406"/>
            <a:r>
              <a:rPr lang="en-US" sz="2000" spc="-102" dirty="0" smtClean="0">
                <a:gradFill>
                  <a:gsLst>
                    <a:gs pos="0">
                      <a:srgbClr val="FFFFFF"/>
                    </a:gs>
                    <a:gs pos="100000">
                      <a:srgbClr val="FFFFFF"/>
                    </a:gs>
                  </a:gsLst>
                  <a:lin ang="5400000" scaled="0"/>
                </a:gradFill>
                <a:ea typeface="Segoe UI" pitchFamily="34" charset="0"/>
                <a:cs typeface="Segoe UI" pitchFamily="34" charset="0"/>
              </a:rPr>
              <a:t>Device scenario APIs</a:t>
            </a:r>
            <a:endParaRPr lang="en-US" sz="20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1518319" y="2160703"/>
            <a:ext cx="8572500" cy="89175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2800" spc="-102" dirty="0" smtClean="0">
                <a:gradFill>
                  <a:gsLst>
                    <a:gs pos="0">
                      <a:srgbClr val="FFFFFF"/>
                    </a:gs>
                    <a:gs pos="100000">
                      <a:srgbClr val="FFFFFF"/>
                    </a:gs>
                  </a:gsLst>
                  <a:lin ang="5400000" scaled="0"/>
                </a:gradFill>
                <a:ea typeface="Segoe UI" pitchFamily="34" charset="0"/>
                <a:cs typeface="Segoe UI" pitchFamily="34" charset="0"/>
              </a:rPr>
              <a:t>Windows Store app</a:t>
            </a:r>
            <a:endParaRPr lang="en-US" sz="28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7682782" y="2523936"/>
            <a:ext cx="1763463" cy="528522"/>
          </a:xfrm>
          <a:prstGeom prst="rect">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1400" spc="-102" dirty="0" smtClean="0">
                <a:gradFill>
                  <a:gsLst>
                    <a:gs pos="0">
                      <a:srgbClr val="FFFFFF"/>
                    </a:gs>
                    <a:gs pos="100000">
                      <a:srgbClr val="FFFFFF"/>
                    </a:gs>
                  </a:gsLst>
                  <a:lin ang="5400000" scaled="0"/>
                </a:gradFill>
                <a:ea typeface="Segoe UI" pitchFamily="34" charset="0"/>
                <a:cs typeface="Segoe UI" pitchFamily="34" charset="0"/>
              </a:rPr>
              <a:t>Windows runtime component </a:t>
            </a:r>
            <a:endParaRPr lang="en-US" sz="14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7" name="Down Arrow 26"/>
          <p:cNvSpPr/>
          <p:nvPr/>
        </p:nvSpPr>
        <p:spPr bwMode="auto">
          <a:xfrm>
            <a:off x="8362701" y="4953835"/>
            <a:ext cx="457200" cy="758420"/>
          </a:xfrm>
          <a:prstGeom prst="downArrow">
            <a:avLst/>
          </a:prstGeom>
          <a:solidFill>
            <a:schemeClr val="tx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 name="Rounded Rectangle 1"/>
          <p:cNvSpPr/>
          <p:nvPr/>
        </p:nvSpPr>
        <p:spPr bwMode="auto">
          <a:xfrm>
            <a:off x="1189037" y="1966457"/>
            <a:ext cx="1005840" cy="455613"/>
          </a:xfrm>
          <a:prstGeom prst="roundRect">
            <a:avLst/>
          </a:prstGeom>
          <a:solidFill>
            <a:schemeClr val="tx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1600" spc="-102" dirty="0" smtClean="0">
                <a:solidFill>
                  <a:srgbClr val="FFFFFF"/>
                </a:solidFill>
                <a:ea typeface="Segoe UI" pitchFamily="34" charset="0"/>
                <a:cs typeface="Segoe UI" pitchFamily="34" charset="0"/>
              </a:rPr>
              <a:t>SW </a:t>
            </a:r>
            <a:r>
              <a:rPr lang="en-US" sz="1600" spc="-102" dirty="0" err="1" smtClean="0">
                <a:solidFill>
                  <a:srgbClr val="FFFFFF"/>
                </a:solidFill>
                <a:ea typeface="Segoe UI" pitchFamily="34" charset="0"/>
                <a:cs typeface="Segoe UI" pitchFamily="34" charset="0"/>
              </a:rPr>
              <a:t>dev</a:t>
            </a:r>
            <a:endParaRPr lang="en-US" sz="1600" spc="-102" dirty="0">
              <a:solidFill>
                <a:srgbClr val="FFFFFF"/>
              </a:solidFill>
              <a:ea typeface="Segoe UI" pitchFamily="34" charset="0"/>
              <a:cs typeface="Segoe UI" pitchFamily="34" charset="0"/>
            </a:endParaRPr>
          </a:p>
        </p:txBody>
      </p:sp>
      <p:sp>
        <p:nvSpPr>
          <p:cNvPr id="21" name="Rounded Rectangle 20"/>
          <p:cNvSpPr/>
          <p:nvPr/>
        </p:nvSpPr>
        <p:spPr bwMode="auto">
          <a:xfrm>
            <a:off x="1115418" y="5620573"/>
            <a:ext cx="1005840" cy="408797"/>
          </a:xfrm>
          <a:prstGeom prst="roundRect">
            <a:avLst/>
          </a:prstGeom>
          <a:solidFill>
            <a:schemeClr val="tx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1600" spc="-102" dirty="0">
                <a:solidFill>
                  <a:srgbClr val="FFFFFF"/>
                </a:solidFill>
                <a:ea typeface="Segoe UI" pitchFamily="34" charset="0"/>
                <a:cs typeface="Segoe UI" pitchFamily="34" charset="0"/>
              </a:rPr>
              <a:t>H</a:t>
            </a:r>
            <a:r>
              <a:rPr lang="en-US" sz="1600" spc="-102" dirty="0" smtClean="0">
                <a:solidFill>
                  <a:srgbClr val="FFFFFF"/>
                </a:solidFill>
                <a:ea typeface="Segoe UI" pitchFamily="34" charset="0"/>
                <a:cs typeface="Segoe UI" pitchFamily="34" charset="0"/>
              </a:rPr>
              <a:t>W </a:t>
            </a:r>
            <a:r>
              <a:rPr lang="en-US" sz="1600" spc="-102" dirty="0" err="1" smtClean="0">
                <a:solidFill>
                  <a:srgbClr val="FFFFFF"/>
                </a:solidFill>
                <a:ea typeface="Segoe UI" pitchFamily="34" charset="0"/>
                <a:cs typeface="Segoe UI" pitchFamily="34" charset="0"/>
              </a:rPr>
              <a:t>dev</a:t>
            </a:r>
            <a:endParaRPr lang="en-US" sz="1600" spc="-102" dirty="0">
              <a:solidFill>
                <a:srgbClr val="FFFFFF"/>
              </a:solidFill>
              <a:ea typeface="Segoe UI" pitchFamily="34" charset="0"/>
              <a:cs typeface="Segoe UI" pitchFamily="34" charset="0"/>
            </a:endParaRPr>
          </a:p>
        </p:txBody>
      </p:sp>
      <p:sp>
        <p:nvSpPr>
          <p:cNvPr id="17" name="Oval 16"/>
          <p:cNvSpPr/>
          <p:nvPr/>
        </p:nvSpPr>
        <p:spPr>
          <a:xfrm>
            <a:off x="8199437" y="3787238"/>
            <a:ext cx="674936" cy="533400"/>
          </a:xfrm>
          <a:prstGeom prst="ellipse">
            <a:avLst/>
          </a:prstGeom>
          <a:blipFill>
            <a:blip r:embed="rId3" cstate="screen">
              <a:extLst>
                <a:ext uri="{28A0092B-C50C-407E-A947-70E740481C1C}">
                  <a14:useLocalDpi xmlns:a14="http://schemas.microsoft.com/office/drawing/2010/main"/>
                </a:ext>
              </a:extLst>
            </a:blip>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nvGrpSpPr>
          <p:cNvPr id="28" name="Group 27"/>
          <p:cNvGrpSpPr/>
          <p:nvPr/>
        </p:nvGrpSpPr>
        <p:grpSpPr>
          <a:xfrm>
            <a:off x="6104108" y="3785052"/>
            <a:ext cx="723729" cy="535585"/>
            <a:chOff x="-2845588" y="2924209"/>
            <a:chExt cx="940691" cy="749159"/>
          </a:xfrm>
        </p:grpSpPr>
        <p:sp>
          <p:nvSpPr>
            <p:cNvPr id="29" name="Rounded Rectangle 28"/>
            <p:cNvSpPr/>
            <p:nvPr/>
          </p:nvSpPr>
          <p:spPr>
            <a:xfrm>
              <a:off x="-2721706" y="2946435"/>
              <a:ext cx="677043" cy="710454"/>
            </a:xfrm>
            <a:prstGeom prst="roundRect">
              <a:avLst>
                <a:gd name="adj" fmla="val 10000"/>
              </a:avLst>
            </a:prstGeom>
            <a:blipFill rotWithShape="1">
              <a:blip r:embed="rId4" cstate="screen">
                <a:extLst>
                  <a:ext uri="{28A0092B-C50C-407E-A947-70E740481C1C}">
                    <a14:useLocalDpi xmlns:a14="http://schemas.microsoft.com/office/drawing/2010/main"/>
                  </a:ext>
                </a:extLst>
              </a:blip>
              <a:stretch>
                <a:fillRect/>
              </a:stretch>
            </a:blipFill>
          </p:spPr>
          <p:style>
            <a:lnRef idx="2">
              <a:schemeClr val="lt1">
                <a:hueOff val="0"/>
                <a:satOff val="0"/>
                <a:lumOff val="0"/>
                <a:alphaOff val="0"/>
              </a:schemeClr>
            </a:lnRef>
            <a:fillRef idx="1">
              <a:scrgbClr r="0" g="0" b="0"/>
            </a:fillRef>
            <a:effectRef idx="0">
              <a:schemeClr val="accent3">
                <a:tint val="50000"/>
                <a:hueOff val="0"/>
                <a:satOff val="0"/>
                <a:lumOff val="0"/>
                <a:alphaOff val="0"/>
              </a:schemeClr>
            </a:effectRef>
            <a:fontRef idx="minor">
              <a:schemeClr val="lt1">
                <a:hueOff val="0"/>
                <a:satOff val="0"/>
                <a:lumOff val="0"/>
                <a:alphaOff val="0"/>
              </a:schemeClr>
            </a:fontRef>
          </p:style>
        </p:sp>
        <p:pic>
          <p:nvPicPr>
            <p:cNvPr id="31" name="Picture 3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735212" y="2946435"/>
              <a:ext cx="738045" cy="710454"/>
            </a:xfrm>
            <a:prstGeom prst="roundRect">
              <a:avLst>
                <a:gd name="adj" fmla="val 8594"/>
              </a:avLst>
            </a:prstGeom>
            <a:ln>
              <a:solidFill>
                <a:schemeClr val="tx1"/>
              </a:solidFill>
            </a:ln>
            <a:effectLst/>
          </p:spPr>
          <p:style>
            <a:lnRef idx="0">
              <a:scrgbClr r="0" g="0" b="0"/>
            </a:lnRef>
            <a:fillRef idx="1001">
              <a:schemeClr val="lt1"/>
            </a:fillRef>
            <a:effectRef idx="0">
              <a:scrgbClr r="0" g="0" b="0"/>
            </a:effectRef>
            <a:fontRef idx="major"/>
          </p:style>
        </p:pic>
        <p:sp>
          <p:nvSpPr>
            <p:cNvPr id="32" name="Rounded Rectangle 31"/>
            <p:cNvSpPr/>
            <p:nvPr/>
          </p:nvSpPr>
          <p:spPr>
            <a:xfrm>
              <a:off x="-2765100" y="2924209"/>
              <a:ext cx="779760" cy="749159"/>
            </a:xfrm>
            <a:prstGeom prst="roundRect">
              <a:avLst/>
            </a:prstGeom>
          </p:spPr>
          <p:style>
            <a:lnRef idx="2">
              <a:schemeClr val="dk1"/>
            </a:lnRef>
            <a:fillRef idx="1">
              <a:schemeClr val="lt1"/>
            </a:fillRef>
            <a:effectRef idx="0">
              <a:schemeClr val="dk1"/>
            </a:effectRef>
            <a:fontRef idx="minor">
              <a:schemeClr val="dk1"/>
            </a:fontRef>
          </p:style>
          <p:txBody>
            <a:bodyPr spcFirstLastPara="0" vert="horz" wrap="square" lIns="798810" tIns="91440" rIns="91441" bIns="91440" numCol="1" spcCol="1270" rtlCol="0" anchor="ctr" anchorCtr="0">
              <a:noAutofit/>
            </a:bodyPr>
            <a:lstStyle/>
            <a:p>
              <a:pPr defTabSz="1066800">
                <a:lnSpc>
                  <a:spcPct val="90000"/>
                </a:lnSpc>
                <a:spcBef>
                  <a:spcPct val="0"/>
                </a:spcBef>
                <a:spcAft>
                  <a:spcPct val="35000"/>
                </a:spcAft>
              </a:pPr>
              <a:endParaRPr lang="en-US" sz="2400" dirty="0" smtClean="0">
                <a:solidFill>
                  <a:srgbClr val="000000"/>
                </a:solidFill>
              </a:endParaRPr>
            </a:p>
          </p:txBody>
        </p:sp>
        <p:pic>
          <p:nvPicPr>
            <p:cNvPr id="33" name="Picture 3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845588" y="2984949"/>
              <a:ext cx="940691" cy="673463"/>
            </a:xfrm>
            <a:prstGeom prst="rect">
              <a:avLst/>
            </a:prstGeom>
          </p:spPr>
        </p:pic>
      </p:grpSp>
      <p:grpSp>
        <p:nvGrpSpPr>
          <p:cNvPr id="3" name="Group 2"/>
          <p:cNvGrpSpPr/>
          <p:nvPr/>
        </p:nvGrpSpPr>
        <p:grpSpPr>
          <a:xfrm>
            <a:off x="3413160" y="3800942"/>
            <a:ext cx="580115" cy="507914"/>
            <a:chOff x="3413160" y="3206167"/>
            <a:chExt cx="580115" cy="507914"/>
          </a:xfrm>
        </p:grpSpPr>
        <p:sp>
          <p:nvSpPr>
            <p:cNvPr id="36" name="Rounded Rectangle 35"/>
            <p:cNvSpPr/>
            <p:nvPr/>
          </p:nvSpPr>
          <p:spPr>
            <a:xfrm>
              <a:off x="3413160" y="3206167"/>
              <a:ext cx="580115" cy="507914"/>
            </a:xfrm>
            <a:prstGeom prst="roundRect">
              <a:avLst/>
            </a:prstGeom>
            <a:solidFill>
              <a:schemeClr val="tx1"/>
            </a:solidFill>
            <a:ln w="28575">
              <a:solidFill>
                <a:srgbClr val="000000"/>
              </a:solid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798810" tIns="91440" rIns="91441" bIns="91440" numCol="1" spcCol="1270" rtlCol="0" anchor="ctr" anchorCtr="0">
              <a:noAutofit/>
            </a:bodyPr>
            <a:lstStyle/>
            <a:p>
              <a:pPr defTabSz="1066800">
                <a:lnSpc>
                  <a:spcPct val="90000"/>
                </a:lnSpc>
                <a:spcBef>
                  <a:spcPct val="0"/>
                </a:spcBef>
                <a:spcAft>
                  <a:spcPct val="35000"/>
                </a:spcAft>
              </a:pPr>
              <a:endParaRPr lang="en-US" sz="2400" dirty="0" smtClean="0">
                <a:solidFill>
                  <a:srgbClr val="FFFFFF"/>
                </a:solidFill>
              </a:endParaRPr>
            </a:p>
          </p:txBody>
        </p:sp>
        <p:pic>
          <p:nvPicPr>
            <p:cNvPr id="35" name="Picture 34"/>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471172" y="3232780"/>
              <a:ext cx="464092" cy="451480"/>
            </a:xfrm>
            <a:prstGeom prst="rect">
              <a:avLst/>
            </a:prstGeom>
            <a:solidFill>
              <a:schemeClr val="tx1"/>
            </a:solidFill>
            <a:ln w="3175">
              <a:noFill/>
            </a:ln>
          </p:spPr>
        </p:pic>
      </p:grpSp>
    </p:spTree>
    <p:extLst>
      <p:ext uri="{BB962C8B-B14F-4D97-AF65-F5344CB8AC3E}">
        <p14:creationId xmlns:p14="http://schemas.microsoft.com/office/powerpoint/2010/main" val="2078497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par>
                          <p:cTn id="36" fill="hold">
                            <p:stCondLst>
                              <p:cond delay="500"/>
                            </p:stCondLst>
                            <p:childTnLst>
                              <p:par>
                                <p:cTn id="37" presetID="10"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par>
                          <p:cTn id="48" fill="hold">
                            <p:stCondLst>
                              <p:cond delay="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par>
                                <p:cTn id="52" presetID="10" presetClass="entr" presetSubtype="0" fill="hold"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500"/>
                                        <p:tgtEl>
                                          <p:spTgt spid="27"/>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25" grpId="0" animBg="1"/>
      <p:bldP spid="24" grpId="0" animBg="1"/>
      <p:bldP spid="19" grpId="0" animBg="1"/>
      <p:bldP spid="12" grpId="0" animBg="1"/>
      <p:bldP spid="8" grpId="0" animBg="1"/>
      <p:bldP spid="11" grpId="0" animBg="1"/>
      <p:bldP spid="9" grpId="0" animBg="1"/>
      <p:bldP spid="7" grpId="0" animBg="1"/>
      <p:bldP spid="27" grpId="0" animBg="1"/>
      <p:bldP spid="2" grpId="0" animBg="1"/>
      <p:bldP spid="2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Same as in Windows 8.</a:t>
            </a:r>
          </a:p>
          <a:p>
            <a:pPr lvl="1"/>
            <a:r>
              <a:rPr lang="en-US" dirty="0" smtClean="0"/>
              <a:t>Just use the Namespace and the API, </a:t>
            </a:r>
            <a:br>
              <a:rPr lang="en-US" dirty="0" smtClean="0"/>
            </a:br>
            <a:r>
              <a:rPr lang="en-US" dirty="0" smtClean="0"/>
              <a:t>Windows does the rest.</a:t>
            </a:r>
          </a:p>
          <a:p>
            <a:r>
              <a:rPr lang="en-US" dirty="0" smtClean="0"/>
              <a:t>Scenarios.</a:t>
            </a:r>
          </a:p>
          <a:p>
            <a:pPr lvl="1"/>
            <a:r>
              <a:rPr lang="en-US" dirty="0" smtClean="0"/>
              <a:t>Fingerprint, scanner, geo-location, and more.</a:t>
            </a:r>
          </a:p>
          <a:p>
            <a:r>
              <a:rPr lang="en-US" dirty="0" smtClean="0"/>
              <a:t>Need to know.</a:t>
            </a:r>
          </a:p>
          <a:p>
            <a:pPr lvl="1"/>
            <a:r>
              <a:rPr lang="en-US" dirty="0" smtClean="0"/>
              <a:t>App development.</a:t>
            </a:r>
          </a:p>
          <a:p>
            <a:pPr lvl="1"/>
            <a:r>
              <a:rPr lang="en-US" dirty="0" smtClean="0"/>
              <a:t>APIs.</a:t>
            </a:r>
          </a:p>
          <a:p>
            <a:pPr lvl="1"/>
            <a:endParaRPr lang="en-US" dirty="0"/>
          </a:p>
        </p:txBody>
      </p:sp>
      <p:sp>
        <p:nvSpPr>
          <p:cNvPr id="4" name="Text Placeholder 3"/>
          <p:cNvSpPr>
            <a:spLocks noGrp="1"/>
          </p:cNvSpPr>
          <p:nvPr>
            <p:ph type="body" sz="quarter" idx="11"/>
          </p:nvPr>
        </p:nvSpPr>
        <p:spPr/>
        <p:txBody>
          <a:bodyPr/>
          <a:lstStyle/>
          <a:p>
            <a:endParaRPr lang="en-US"/>
          </a:p>
        </p:txBody>
      </p:sp>
      <p:sp>
        <p:nvSpPr>
          <p:cNvPr id="2" name="Title 1"/>
          <p:cNvSpPr>
            <a:spLocks noGrp="1"/>
          </p:cNvSpPr>
          <p:nvPr>
            <p:ph type="title"/>
          </p:nvPr>
        </p:nvSpPr>
        <p:spPr/>
        <p:txBody>
          <a:bodyPr/>
          <a:lstStyle/>
          <a:p>
            <a:r>
              <a:rPr lang="en-US" smtClean="0"/>
              <a:t>Device scenario APIs</a:t>
            </a:r>
            <a:endParaRPr lang="en-US" dirty="0"/>
          </a:p>
        </p:txBody>
      </p:sp>
      <p:sp>
        <p:nvSpPr>
          <p:cNvPr id="14" name="Flowchart: Document 13"/>
          <p:cNvSpPr/>
          <p:nvPr/>
        </p:nvSpPr>
        <p:spPr bwMode="auto">
          <a:xfrm>
            <a:off x="6904038" y="4589446"/>
            <a:ext cx="4953000" cy="2089393"/>
          </a:xfrm>
          <a:prstGeom prst="flowChartDocument">
            <a:avLst/>
          </a:prstGeom>
          <a:solidFill>
            <a:schemeClr val="tx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r>
              <a:rPr lang="en-US" sz="1600" dirty="0">
                <a:solidFill>
                  <a:srgbClr val="008000"/>
                </a:solidFill>
                <a:highlight>
                  <a:srgbClr val="FFFFFF"/>
                </a:highlight>
                <a:latin typeface="Consolas" panose="020B0609020204030204" pitchFamily="49" charset="0"/>
              </a:rPr>
              <a:t>//Create the scanner object</a:t>
            </a:r>
          </a:p>
          <a:p>
            <a:r>
              <a:rPr lang="en-US" sz="1600" dirty="0" err="1">
                <a:solidFill>
                  <a:srgbClr val="FF0000"/>
                </a:solidFill>
                <a:highlight>
                  <a:srgbClr val="FFFFFF"/>
                </a:highlight>
                <a:latin typeface="Consolas" panose="020B0609020204030204" pitchFamily="49" charset="0"/>
              </a:rPr>
              <a:t>ImageScanner</a:t>
            </a:r>
            <a:r>
              <a:rPr lang="en-US" sz="1600" dirty="0">
                <a:solidFill>
                  <a:srgbClr val="000000"/>
                </a:solidFill>
                <a:highlight>
                  <a:srgbClr val="FFFFFF"/>
                </a:highlight>
                <a:latin typeface="Consolas" panose="020B0609020204030204" pitchFamily="49" charset="0"/>
              </a:rPr>
              <a:t> </a:t>
            </a:r>
            <a:r>
              <a:rPr lang="en-US" sz="1600" dirty="0" err="1">
                <a:solidFill>
                  <a:srgbClr val="00BCF2">
                    <a:lumMod val="75000"/>
                  </a:srgbClr>
                </a:solidFill>
                <a:highlight>
                  <a:srgbClr val="FFFFFF"/>
                </a:highlight>
                <a:latin typeface="Consolas" panose="020B0609020204030204" pitchFamily="49" charset="0"/>
              </a:rPr>
              <a:t>myScanner</a:t>
            </a:r>
            <a:r>
              <a:rPr lang="en-US" sz="1600" dirty="0">
                <a:solidFill>
                  <a:srgbClr val="FF0000"/>
                </a:solidFill>
                <a:highlight>
                  <a:srgbClr val="FFFFFF"/>
                </a:highlight>
                <a:latin typeface="Consolas" panose="020B0609020204030204" pitchFamily="49" charset="0"/>
              </a:rPr>
              <a:t> </a:t>
            </a:r>
            <a:endParaRPr lang="en-US" sz="1600" dirty="0">
              <a:solidFill>
                <a:srgbClr val="00BCF2">
                  <a:lumMod val="75000"/>
                </a:srgbClr>
              </a:solidFill>
              <a:highlight>
                <a:srgbClr val="FFFFFF"/>
              </a:highlight>
              <a:latin typeface="Consolas" panose="020B0609020204030204" pitchFamily="49" charset="0"/>
            </a:endParaRPr>
          </a:p>
          <a:p>
            <a:endParaRPr lang="en-US" sz="1600" dirty="0">
              <a:solidFill>
                <a:srgbClr val="008000"/>
              </a:solidFill>
              <a:highlight>
                <a:srgbClr val="FFFFFF"/>
              </a:highlight>
              <a:latin typeface="Consolas" panose="020B0609020204030204" pitchFamily="49" charset="0"/>
            </a:endParaRPr>
          </a:p>
          <a:p>
            <a:r>
              <a:rPr lang="en-US" sz="1600" dirty="0">
                <a:solidFill>
                  <a:srgbClr val="008000"/>
                </a:solidFill>
                <a:highlight>
                  <a:srgbClr val="FFFFFF"/>
                </a:highlight>
                <a:latin typeface="Consolas" panose="020B0609020204030204" pitchFamily="49" charset="0"/>
              </a:rPr>
              <a:t>// Scan API call to start scanning </a:t>
            </a:r>
            <a:endParaRPr lang="en-US" sz="1600" dirty="0">
              <a:solidFill>
                <a:srgbClr val="FFFFFF"/>
              </a:solidFill>
            </a:endParaRPr>
          </a:p>
          <a:p>
            <a:r>
              <a:rPr lang="en-US" sz="1600" dirty="0" err="1">
                <a:solidFill>
                  <a:srgbClr val="00BCF2">
                    <a:lumMod val="75000"/>
                  </a:srgbClr>
                </a:solidFill>
                <a:highlight>
                  <a:srgbClr val="FFFFFF"/>
                </a:highlight>
                <a:latin typeface="Consolas" panose="020B0609020204030204" pitchFamily="49" charset="0"/>
              </a:rPr>
              <a:t>myScanner</a:t>
            </a:r>
            <a:r>
              <a:rPr lang="en-US" sz="1600" dirty="0" err="1">
                <a:solidFill>
                  <a:srgbClr val="000000"/>
                </a:solidFill>
                <a:highlight>
                  <a:srgbClr val="FFFFFF"/>
                </a:highlight>
                <a:latin typeface="Consolas" panose="020B0609020204030204" pitchFamily="49" charset="0"/>
              </a:rPr>
              <a:t>.ScanFilesToFolderAsync</a:t>
            </a:r>
            <a:r>
              <a:rPr lang="en-US" sz="1600" dirty="0">
                <a:solidFill>
                  <a:srgbClr val="000000"/>
                </a:solidFill>
                <a:highlight>
                  <a:srgbClr val="FFFFFF"/>
                </a:highlight>
                <a:latin typeface="Consolas" panose="020B0609020204030204" pitchFamily="49" charset="0"/>
              </a:rPr>
              <a:t>(</a:t>
            </a:r>
            <a:r>
              <a:rPr lang="en-US" sz="1600" dirty="0" err="1">
                <a:solidFill>
                  <a:srgbClr val="2B91AF"/>
                </a:solidFill>
                <a:highlight>
                  <a:srgbClr val="FFFFFF"/>
                </a:highlight>
                <a:latin typeface="Consolas" panose="020B0609020204030204" pitchFamily="49" charset="0"/>
              </a:rPr>
              <a:t>ImageScannerScanSource</a:t>
            </a:r>
            <a:r>
              <a:rPr lang="en-US" sz="1600" dirty="0" err="1">
                <a:solidFill>
                  <a:srgbClr val="000000"/>
                </a:solidFill>
                <a:highlight>
                  <a:srgbClr val="FFFFFF"/>
                </a:highlight>
                <a:latin typeface="Consolas" panose="020B0609020204030204" pitchFamily="49" charset="0"/>
              </a:rPr>
              <a:t>.Default</a:t>
            </a:r>
            <a:r>
              <a:rPr lang="en-US" sz="1600" dirty="0">
                <a:solidFill>
                  <a:srgbClr val="000000"/>
                </a:solidFill>
                <a:highlight>
                  <a:srgbClr val="FFFFFF"/>
                </a:highlight>
                <a:latin typeface="Consolas" panose="020B0609020204030204" pitchFamily="49" charset="0"/>
              </a:rPr>
              <a:t>… </a:t>
            </a:r>
            <a:r>
              <a:rPr lang="en-US" sz="1600" dirty="0">
                <a:solidFill>
                  <a:srgbClr val="FFFFFF"/>
                </a:solidFill>
              </a:rPr>
              <a:t> </a:t>
            </a:r>
            <a:r>
              <a:rPr lang="en-US" sz="1600" dirty="0">
                <a:solidFill>
                  <a:srgbClr val="000000"/>
                </a:solidFill>
              </a:rPr>
              <a:t>	</a:t>
            </a:r>
            <a:br>
              <a:rPr lang="en-US" sz="1600" dirty="0">
                <a:solidFill>
                  <a:srgbClr val="000000"/>
                </a:solidFill>
              </a:rPr>
            </a:br>
            <a:r>
              <a:rPr lang="en-US" sz="1600" dirty="0">
                <a:solidFill>
                  <a:srgbClr val="000000"/>
                </a:solidFill>
              </a:rPr>
              <a:t>	</a:t>
            </a:r>
            <a:r>
              <a:rPr lang="en-US" sz="2000" dirty="0">
                <a:solidFill>
                  <a:srgbClr val="FFFFFF"/>
                </a:solidFill>
                <a:latin typeface="Calibri" panose="020F0502020204030204" pitchFamily="34" charset="0"/>
                <a:ea typeface="MS Mincho" panose="02020609040205080304" pitchFamily="49" charset="-128"/>
                <a:cs typeface="Arial" panose="020B0604020202020204" pitchFamily="34" charset="0"/>
              </a:rPr>
              <a:t> </a:t>
            </a:r>
          </a:p>
        </p:txBody>
      </p:sp>
      <p:sp>
        <p:nvSpPr>
          <p:cNvPr id="16" name="Down Arrow 15"/>
          <p:cNvSpPr/>
          <p:nvPr/>
        </p:nvSpPr>
        <p:spPr bwMode="auto">
          <a:xfrm>
            <a:off x="1394318" y="2523892"/>
            <a:ext cx="457200" cy="3300647"/>
          </a:xfrm>
          <a:prstGeom prst="downArrow">
            <a:avLst/>
          </a:prstGeom>
          <a:solidFill>
            <a:schemeClr val="tx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0"/>
          <p:cNvSpPr/>
          <p:nvPr/>
        </p:nvSpPr>
        <p:spPr bwMode="auto">
          <a:xfrm>
            <a:off x="270319" y="5824539"/>
            <a:ext cx="2752721" cy="85430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2800" spc="-102" dirty="0" smtClean="0">
                <a:gradFill>
                  <a:gsLst>
                    <a:gs pos="0">
                      <a:srgbClr val="FFFFFF"/>
                    </a:gs>
                    <a:gs pos="100000">
                      <a:srgbClr val="FFFFFF"/>
                    </a:gs>
                  </a:gsLst>
                  <a:lin ang="5400000" scaled="0"/>
                </a:gradFill>
                <a:ea typeface="Segoe UI" pitchFamily="34" charset="0"/>
                <a:cs typeface="Segoe UI" pitchFamily="34" charset="0"/>
              </a:rPr>
              <a:t>Hardware</a:t>
            </a:r>
            <a:endParaRPr lang="en-US" sz="3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8" name="Rectangle 6"/>
          <p:cNvSpPr/>
          <p:nvPr/>
        </p:nvSpPr>
        <p:spPr bwMode="auto">
          <a:xfrm>
            <a:off x="784718" y="3233720"/>
            <a:ext cx="1763464" cy="1830536"/>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2000" spc="-102" dirty="0" smtClean="0">
                <a:gradFill>
                  <a:gsLst>
                    <a:gs pos="0">
                      <a:srgbClr val="FFFFFF"/>
                    </a:gs>
                    <a:gs pos="100000">
                      <a:srgbClr val="FFFFFF"/>
                    </a:gs>
                  </a:gsLst>
                  <a:lin ang="5400000" scaled="0"/>
                </a:gradFill>
                <a:ea typeface="Segoe UI" pitchFamily="34" charset="0"/>
                <a:cs typeface="Segoe UI" pitchFamily="34" charset="0"/>
              </a:rPr>
              <a:t>Device </a:t>
            </a:r>
            <a:br>
              <a:rPr lang="en-US" sz="2000" spc="-102" dirty="0" smtClean="0">
                <a:gradFill>
                  <a:gsLst>
                    <a:gs pos="0">
                      <a:srgbClr val="FFFFFF"/>
                    </a:gs>
                    <a:gs pos="100000">
                      <a:srgbClr val="FFFFFF"/>
                    </a:gs>
                  </a:gsLst>
                  <a:lin ang="5400000" scaled="0"/>
                </a:gradFill>
                <a:ea typeface="Segoe UI" pitchFamily="34" charset="0"/>
                <a:cs typeface="Segoe UI" pitchFamily="34" charset="0"/>
              </a:rPr>
            </a:br>
            <a:r>
              <a:rPr lang="en-US" sz="2000" spc="-102" dirty="0" smtClean="0">
                <a:gradFill>
                  <a:gsLst>
                    <a:gs pos="0">
                      <a:srgbClr val="FFFFFF"/>
                    </a:gs>
                    <a:gs pos="100000">
                      <a:srgbClr val="FFFFFF"/>
                    </a:gs>
                  </a:gsLst>
                  <a:lin ang="5400000" scaled="0"/>
                </a:gradFill>
                <a:ea typeface="Segoe UI" pitchFamily="34" charset="0"/>
                <a:cs typeface="Segoe UI" pitchFamily="34" charset="0"/>
              </a:rPr>
              <a:t>scenario APIs</a:t>
            </a:r>
            <a:endParaRPr lang="en-US" sz="20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0" name="Rectangle 19"/>
          <p:cNvSpPr/>
          <p:nvPr/>
        </p:nvSpPr>
        <p:spPr bwMode="auto">
          <a:xfrm>
            <a:off x="266509" y="1668462"/>
            <a:ext cx="2756531" cy="89175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2000" spc="-102" dirty="0" smtClean="0">
                <a:gradFill>
                  <a:gsLst>
                    <a:gs pos="0">
                      <a:srgbClr val="FFFFFF"/>
                    </a:gs>
                    <a:gs pos="100000">
                      <a:srgbClr val="FFFFFF"/>
                    </a:gs>
                  </a:gsLst>
                  <a:lin ang="5400000" scaled="0"/>
                </a:gradFill>
                <a:ea typeface="Segoe UI" pitchFamily="34" charset="0"/>
                <a:cs typeface="Segoe UI" pitchFamily="34" charset="0"/>
              </a:rPr>
              <a:t>Windows Store app</a:t>
            </a:r>
            <a:endParaRPr lang="en-US" sz="2000" spc="-102" dirty="0">
              <a:gradFill>
                <a:gsLst>
                  <a:gs pos="0">
                    <a:srgbClr val="FFFFFF"/>
                  </a:gs>
                  <a:gs pos="100000">
                    <a:srgbClr val="FFFFFF"/>
                  </a:gs>
                </a:gsLst>
                <a:lin ang="5400000" scaled="0"/>
              </a:gradFill>
              <a:ea typeface="Segoe UI" pitchFamily="34" charset="0"/>
              <a:cs typeface="Segoe UI" pitchFamily="34" charset="0"/>
            </a:endParaRPr>
          </a:p>
        </p:txBody>
      </p:sp>
      <p:grpSp>
        <p:nvGrpSpPr>
          <p:cNvPr id="21" name="Group 20"/>
          <p:cNvGrpSpPr/>
          <p:nvPr/>
        </p:nvGrpSpPr>
        <p:grpSpPr>
          <a:xfrm>
            <a:off x="1332860" y="3352903"/>
            <a:ext cx="580115" cy="507914"/>
            <a:chOff x="350837" y="1211263"/>
            <a:chExt cx="762000" cy="685799"/>
          </a:xfrm>
          <a:solidFill>
            <a:schemeClr val="tx1"/>
          </a:solidFill>
        </p:grpSpPr>
        <p:sp>
          <p:nvSpPr>
            <p:cNvPr id="23" name="Rounded Rectangle 22"/>
            <p:cNvSpPr/>
            <p:nvPr/>
          </p:nvSpPr>
          <p:spPr>
            <a:xfrm>
              <a:off x="350837" y="1211263"/>
              <a:ext cx="762000" cy="685799"/>
            </a:xfrm>
            <a:prstGeom prst="roundRect">
              <a:avLst/>
            </a:prstGeom>
            <a:grpFill/>
            <a:ln>
              <a:solidFill>
                <a:schemeClr val="bg1"/>
              </a:solid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798810" tIns="91440" rIns="91441" bIns="91440" numCol="1" spcCol="1270" rtlCol="0" anchor="ctr" anchorCtr="0">
              <a:noAutofit/>
            </a:bodyPr>
            <a:lstStyle/>
            <a:p>
              <a:pPr defTabSz="1066800">
                <a:lnSpc>
                  <a:spcPct val="90000"/>
                </a:lnSpc>
                <a:spcBef>
                  <a:spcPct val="0"/>
                </a:spcBef>
                <a:spcAft>
                  <a:spcPct val="35000"/>
                </a:spcAft>
              </a:pPr>
              <a:endParaRPr lang="en-US" sz="2400" dirty="0" smtClean="0">
                <a:solidFill>
                  <a:srgbClr val="FFFFFF"/>
                </a:solidFill>
              </a:endParaRPr>
            </a:p>
          </p:txBody>
        </p:sp>
        <p:pic>
          <p:nvPicPr>
            <p:cNvPr id="22" name="Picture 2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27037" y="1247197"/>
              <a:ext cx="609600" cy="609600"/>
            </a:xfrm>
            <a:prstGeom prst="rect">
              <a:avLst/>
            </a:prstGeom>
            <a:grpFill/>
            <a:ln>
              <a:noFill/>
            </a:ln>
          </p:spPr>
        </p:pic>
      </p:grpSp>
    </p:spTree>
    <p:extLst>
      <p:ext uri="{BB962C8B-B14F-4D97-AF65-F5344CB8AC3E}">
        <p14:creationId xmlns:p14="http://schemas.microsoft.com/office/powerpoint/2010/main" val="753724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APIs simplify custom device access </a:t>
            </a:r>
            <a:br>
              <a:rPr lang="en-US" dirty="0" smtClean="0"/>
            </a:br>
            <a:r>
              <a:rPr lang="en-US" dirty="0" smtClean="0"/>
              <a:t>via industry standard protocols.</a:t>
            </a:r>
          </a:p>
          <a:p>
            <a:r>
              <a:rPr lang="en-US" dirty="0" smtClean="0"/>
              <a:t>Scenarios.</a:t>
            </a:r>
          </a:p>
          <a:p>
            <a:pPr lvl="1"/>
            <a:r>
              <a:rPr lang="en-US" dirty="0" smtClean="0"/>
              <a:t>Sports Watch, Missile Launcher, or any Custom Device.</a:t>
            </a:r>
          </a:p>
          <a:p>
            <a:r>
              <a:rPr lang="en-US" dirty="0" smtClean="0"/>
              <a:t>Need to know.</a:t>
            </a:r>
          </a:p>
          <a:p>
            <a:pPr lvl="1"/>
            <a:r>
              <a:rPr lang="en-US" dirty="0" smtClean="0"/>
              <a:t>Specific protocol details for the device.</a:t>
            </a:r>
          </a:p>
          <a:p>
            <a:pPr lvl="1"/>
            <a:r>
              <a:rPr lang="en-US" dirty="0" smtClean="0"/>
              <a:t>Industry standard protocol.</a:t>
            </a:r>
            <a:endParaRPr lang="en-US" dirty="0"/>
          </a:p>
        </p:txBody>
      </p:sp>
      <p:sp>
        <p:nvSpPr>
          <p:cNvPr id="4" name="Text Placeholder 3"/>
          <p:cNvSpPr>
            <a:spLocks noGrp="1"/>
          </p:cNvSpPr>
          <p:nvPr>
            <p:ph type="body" sz="quarter" idx="11"/>
          </p:nvPr>
        </p:nvSpPr>
        <p:spPr/>
        <p:txBody>
          <a:bodyPr/>
          <a:lstStyle/>
          <a:p>
            <a:endParaRPr lang="en-US"/>
          </a:p>
        </p:txBody>
      </p:sp>
      <p:sp>
        <p:nvSpPr>
          <p:cNvPr id="2" name="Title 1"/>
          <p:cNvSpPr>
            <a:spLocks noGrp="1"/>
          </p:cNvSpPr>
          <p:nvPr>
            <p:ph type="title"/>
          </p:nvPr>
        </p:nvSpPr>
        <p:spPr/>
        <p:txBody>
          <a:bodyPr/>
          <a:lstStyle/>
          <a:p>
            <a:r>
              <a:rPr lang="en-US" dirty="0" smtClean="0"/>
              <a:t>Device protocol APIs</a:t>
            </a:r>
            <a:endParaRPr lang="en-US" dirty="0"/>
          </a:p>
        </p:txBody>
      </p:sp>
      <p:sp>
        <p:nvSpPr>
          <p:cNvPr id="8" name="Down Arrow 7"/>
          <p:cNvSpPr/>
          <p:nvPr/>
        </p:nvSpPr>
        <p:spPr bwMode="auto">
          <a:xfrm>
            <a:off x="1389115" y="2560217"/>
            <a:ext cx="457200" cy="3264322"/>
          </a:xfrm>
          <a:prstGeom prst="downArrow">
            <a:avLst/>
          </a:prstGeom>
          <a:solidFill>
            <a:schemeClr val="tx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10"/>
          <p:cNvSpPr/>
          <p:nvPr/>
        </p:nvSpPr>
        <p:spPr bwMode="auto">
          <a:xfrm>
            <a:off x="265116" y="5824539"/>
            <a:ext cx="2752721" cy="85430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2800" spc="-102" dirty="0" smtClean="0">
                <a:gradFill>
                  <a:gsLst>
                    <a:gs pos="0">
                      <a:srgbClr val="FFFFFF"/>
                    </a:gs>
                    <a:gs pos="100000">
                      <a:srgbClr val="FFFFFF"/>
                    </a:gs>
                  </a:gsLst>
                  <a:lin ang="5400000" scaled="0"/>
                </a:gradFill>
                <a:ea typeface="Segoe UI" pitchFamily="34" charset="0"/>
                <a:cs typeface="Segoe UI" pitchFamily="34" charset="0"/>
              </a:rPr>
              <a:t>Hardware</a:t>
            </a:r>
            <a:endParaRPr lang="en-US" sz="3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6"/>
          <p:cNvSpPr/>
          <p:nvPr/>
        </p:nvSpPr>
        <p:spPr bwMode="auto">
          <a:xfrm>
            <a:off x="769230" y="3233720"/>
            <a:ext cx="1773749" cy="182221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2000" spc="-102" dirty="0" smtClean="0">
                <a:gradFill>
                  <a:gsLst>
                    <a:gs pos="0">
                      <a:srgbClr val="FFFFFF"/>
                    </a:gs>
                    <a:gs pos="100000">
                      <a:srgbClr val="FFFFFF"/>
                    </a:gs>
                  </a:gsLst>
                  <a:lin ang="5400000" scaled="0"/>
                </a:gradFill>
                <a:ea typeface="Segoe UI" pitchFamily="34" charset="0"/>
                <a:cs typeface="Segoe UI" pitchFamily="34" charset="0"/>
              </a:rPr>
              <a:t>Device </a:t>
            </a:r>
            <a:br>
              <a:rPr lang="en-US" sz="2000" spc="-102" dirty="0" smtClean="0">
                <a:gradFill>
                  <a:gsLst>
                    <a:gs pos="0">
                      <a:srgbClr val="FFFFFF"/>
                    </a:gs>
                    <a:gs pos="100000">
                      <a:srgbClr val="FFFFFF"/>
                    </a:gs>
                  </a:gsLst>
                  <a:lin ang="5400000" scaled="0"/>
                </a:gradFill>
                <a:ea typeface="Segoe UI" pitchFamily="34" charset="0"/>
                <a:cs typeface="Segoe UI" pitchFamily="34" charset="0"/>
              </a:rPr>
            </a:br>
            <a:r>
              <a:rPr lang="en-US" sz="2000" spc="-102" dirty="0" smtClean="0">
                <a:gradFill>
                  <a:gsLst>
                    <a:gs pos="0">
                      <a:srgbClr val="FFFFFF"/>
                    </a:gs>
                    <a:gs pos="100000">
                      <a:srgbClr val="FFFFFF"/>
                    </a:gs>
                  </a:gsLst>
                  <a:lin ang="5400000" scaled="0"/>
                </a:gradFill>
                <a:ea typeface="Segoe UI" pitchFamily="34" charset="0"/>
                <a:cs typeface="Segoe UI" pitchFamily="34" charset="0"/>
              </a:rPr>
              <a:t>protocol APIs</a:t>
            </a:r>
            <a:endParaRPr lang="en-US" sz="20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261306" y="1668462"/>
            <a:ext cx="2756531" cy="89175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pc="-102" dirty="0" smtClean="0">
                <a:gradFill>
                  <a:gsLst>
                    <a:gs pos="0">
                      <a:srgbClr val="FFFFFF"/>
                    </a:gs>
                    <a:gs pos="100000">
                      <a:srgbClr val="FFFFFF"/>
                    </a:gs>
                  </a:gsLst>
                  <a:lin ang="5400000" scaled="0"/>
                </a:gradFill>
                <a:ea typeface="Segoe UI" pitchFamily="34" charset="0"/>
                <a:cs typeface="Segoe UI" pitchFamily="34" charset="0"/>
              </a:rPr>
              <a:t>Windows</a:t>
            </a:r>
            <a:r>
              <a:rPr lang="en-US" sz="2000" spc="-102" dirty="0" smtClean="0">
                <a:gradFill>
                  <a:gsLst>
                    <a:gs pos="0">
                      <a:srgbClr val="FFFFFF"/>
                    </a:gs>
                    <a:gs pos="100000">
                      <a:srgbClr val="FFFFFF"/>
                    </a:gs>
                  </a:gsLst>
                  <a:lin ang="5400000" scaled="0"/>
                </a:gradFill>
                <a:ea typeface="Segoe UI" pitchFamily="34" charset="0"/>
                <a:cs typeface="Segoe UI" pitchFamily="34" charset="0"/>
              </a:rPr>
              <a:t> Store app</a:t>
            </a:r>
            <a:endParaRPr lang="en-US" sz="2000" spc="-102" dirty="0">
              <a:gradFill>
                <a:gsLst>
                  <a:gs pos="0">
                    <a:srgbClr val="FFFFFF"/>
                  </a:gs>
                  <a:gs pos="100000">
                    <a:srgbClr val="FFFFFF"/>
                  </a:gs>
                </a:gsLst>
                <a:lin ang="5400000" scaled="0"/>
              </a:gradFill>
              <a:ea typeface="Segoe UI" pitchFamily="34" charset="0"/>
              <a:cs typeface="Segoe UI" pitchFamily="34" charset="0"/>
            </a:endParaRPr>
          </a:p>
        </p:txBody>
      </p:sp>
      <p:grpSp>
        <p:nvGrpSpPr>
          <p:cNvPr id="13" name="Group 12"/>
          <p:cNvGrpSpPr/>
          <p:nvPr/>
        </p:nvGrpSpPr>
        <p:grpSpPr>
          <a:xfrm>
            <a:off x="1265237" y="3344862"/>
            <a:ext cx="723729" cy="535585"/>
            <a:chOff x="-2845588" y="2924209"/>
            <a:chExt cx="940691" cy="749159"/>
          </a:xfrm>
        </p:grpSpPr>
        <p:sp>
          <p:nvSpPr>
            <p:cNvPr id="14" name="Rounded Rectangle 13"/>
            <p:cNvSpPr/>
            <p:nvPr/>
          </p:nvSpPr>
          <p:spPr>
            <a:xfrm>
              <a:off x="-2721706" y="2946435"/>
              <a:ext cx="677043" cy="710454"/>
            </a:xfrm>
            <a:prstGeom prst="roundRect">
              <a:avLst>
                <a:gd name="adj" fmla="val 10000"/>
              </a:avLst>
            </a:prstGeom>
            <a:blipFill rotWithShape="1">
              <a:blip r:embed="rId3" cstate="screen">
                <a:extLst>
                  <a:ext uri="{28A0092B-C50C-407E-A947-70E740481C1C}">
                    <a14:useLocalDpi xmlns:a14="http://schemas.microsoft.com/office/drawing/2010/main"/>
                  </a:ext>
                </a:extLst>
              </a:blip>
              <a:stretch>
                <a:fillRect/>
              </a:stretch>
            </a:blipFill>
          </p:spPr>
          <p:style>
            <a:lnRef idx="2">
              <a:schemeClr val="lt1">
                <a:hueOff val="0"/>
                <a:satOff val="0"/>
                <a:lumOff val="0"/>
                <a:alphaOff val="0"/>
              </a:schemeClr>
            </a:lnRef>
            <a:fillRef idx="1">
              <a:scrgbClr r="0" g="0" b="0"/>
            </a:fillRef>
            <a:effectRef idx="0">
              <a:schemeClr val="accent3">
                <a:tint val="50000"/>
                <a:hueOff val="0"/>
                <a:satOff val="0"/>
                <a:lumOff val="0"/>
                <a:alphaOff val="0"/>
              </a:schemeClr>
            </a:effectRef>
            <a:fontRef idx="minor">
              <a:schemeClr val="lt1">
                <a:hueOff val="0"/>
                <a:satOff val="0"/>
                <a:lumOff val="0"/>
                <a:alphaOff val="0"/>
              </a:schemeClr>
            </a:fontRef>
          </p:style>
        </p:sp>
        <p:pic>
          <p:nvPicPr>
            <p:cNvPr id="15" name="Picture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35212" y="2946435"/>
              <a:ext cx="738045" cy="710454"/>
            </a:xfrm>
            <a:prstGeom prst="roundRect">
              <a:avLst>
                <a:gd name="adj" fmla="val 8594"/>
              </a:avLst>
            </a:prstGeom>
            <a:ln>
              <a:solidFill>
                <a:schemeClr val="tx1"/>
              </a:solidFill>
            </a:ln>
            <a:effectLst/>
          </p:spPr>
          <p:style>
            <a:lnRef idx="0">
              <a:scrgbClr r="0" g="0" b="0"/>
            </a:lnRef>
            <a:fillRef idx="1001">
              <a:schemeClr val="lt1"/>
            </a:fillRef>
            <a:effectRef idx="0">
              <a:scrgbClr r="0" g="0" b="0"/>
            </a:effectRef>
            <a:fontRef idx="major"/>
          </p:style>
        </p:pic>
        <p:sp>
          <p:nvSpPr>
            <p:cNvPr id="16" name="Rounded Rectangle 15"/>
            <p:cNvSpPr/>
            <p:nvPr/>
          </p:nvSpPr>
          <p:spPr>
            <a:xfrm>
              <a:off x="-2765100" y="2924209"/>
              <a:ext cx="779760" cy="749159"/>
            </a:xfrm>
            <a:prstGeom prst="roundRect">
              <a:avLst/>
            </a:prstGeom>
          </p:spPr>
          <p:style>
            <a:lnRef idx="2">
              <a:schemeClr val="dk1"/>
            </a:lnRef>
            <a:fillRef idx="1">
              <a:schemeClr val="lt1"/>
            </a:fillRef>
            <a:effectRef idx="0">
              <a:schemeClr val="dk1"/>
            </a:effectRef>
            <a:fontRef idx="minor">
              <a:schemeClr val="dk1"/>
            </a:fontRef>
          </p:style>
          <p:txBody>
            <a:bodyPr spcFirstLastPara="0" vert="horz" wrap="square" lIns="798810" tIns="91440" rIns="91441" bIns="91440" numCol="1" spcCol="1270" rtlCol="0" anchor="ctr" anchorCtr="0">
              <a:noAutofit/>
            </a:bodyPr>
            <a:lstStyle/>
            <a:p>
              <a:pPr defTabSz="1066800">
                <a:lnSpc>
                  <a:spcPct val="90000"/>
                </a:lnSpc>
                <a:spcBef>
                  <a:spcPct val="0"/>
                </a:spcBef>
                <a:spcAft>
                  <a:spcPct val="35000"/>
                </a:spcAft>
              </a:pPr>
              <a:endParaRPr lang="en-US" sz="2400" dirty="0" smtClean="0">
                <a:solidFill>
                  <a:srgbClr val="000000"/>
                </a:solidFill>
              </a:endParaRPr>
            </a:p>
          </p:txBody>
        </p:sp>
        <p:pic>
          <p:nvPicPr>
            <p:cNvPr id="17" name="Picture 1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845588" y="2984949"/>
              <a:ext cx="940691" cy="673463"/>
            </a:xfrm>
            <a:prstGeom prst="rect">
              <a:avLst/>
            </a:prstGeom>
          </p:spPr>
        </p:pic>
      </p:grpSp>
    </p:spTree>
    <p:extLst>
      <p:ext uri="{BB962C8B-B14F-4D97-AF65-F5344CB8AC3E}">
        <p14:creationId xmlns:p14="http://schemas.microsoft.com/office/powerpoint/2010/main" val="2980874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Toby’s missile launcher</a:t>
            </a:r>
            <a:endParaRPr lang="en-US"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a:ext>
            </a:extLst>
          </a:blip>
          <a:srcRect t="11911" b="21872"/>
          <a:stretch/>
        </p:blipFill>
        <p:spPr>
          <a:xfrm>
            <a:off x="2255837" y="1592262"/>
            <a:ext cx="7840663" cy="5410200"/>
          </a:xfrm>
          <a:prstGeom prst="rect">
            <a:avLst/>
          </a:prstGeom>
        </p:spPr>
      </p:pic>
    </p:spTree>
    <p:extLst>
      <p:ext uri="{BB962C8B-B14F-4D97-AF65-F5344CB8AC3E}">
        <p14:creationId xmlns:p14="http://schemas.microsoft.com/office/powerpoint/2010/main" val="1898680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sz="3200" dirty="0" smtClean="0"/>
              <a:t>Hardware developers can provide </a:t>
            </a:r>
            <a:br>
              <a:rPr lang="en-US" sz="3200" dirty="0" smtClean="0"/>
            </a:br>
            <a:r>
              <a:rPr lang="en-US" sz="3200" dirty="0" smtClean="0"/>
              <a:t>a Windows runtime component to enable </a:t>
            </a:r>
            <a:br>
              <a:rPr lang="en-US" sz="3200" dirty="0" smtClean="0"/>
            </a:br>
            <a:r>
              <a:rPr lang="en-US" sz="3200" dirty="0" smtClean="0"/>
              <a:t>an ecosystem of apps.</a:t>
            </a:r>
          </a:p>
          <a:p>
            <a:r>
              <a:rPr lang="en-US" sz="3200" dirty="0" smtClean="0"/>
              <a:t>Scenarios.</a:t>
            </a:r>
          </a:p>
          <a:p>
            <a:pPr lvl="1"/>
            <a:r>
              <a:rPr lang="en-US" sz="2400" dirty="0" smtClean="0"/>
              <a:t>Sarah’s fitness device, and more.</a:t>
            </a:r>
          </a:p>
          <a:p>
            <a:r>
              <a:rPr lang="en-US" sz="3200" dirty="0" smtClean="0"/>
              <a:t>Need to know.</a:t>
            </a:r>
          </a:p>
          <a:p>
            <a:pPr lvl="1"/>
            <a:r>
              <a:rPr lang="en-US" sz="2400" dirty="0" smtClean="0"/>
              <a:t>Hardware developers—Specific protocol to create </a:t>
            </a:r>
            <a:br>
              <a:rPr lang="en-US" sz="2400" dirty="0" smtClean="0"/>
            </a:br>
            <a:r>
              <a:rPr lang="en-US" sz="2400" dirty="0" smtClean="0"/>
              <a:t>the runtime component.</a:t>
            </a:r>
          </a:p>
          <a:p>
            <a:pPr lvl="1"/>
            <a:r>
              <a:rPr lang="en-US" sz="2400" dirty="0" smtClean="0"/>
              <a:t>App developer—API from the hardware developer </a:t>
            </a:r>
            <a:br>
              <a:rPr lang="en-US" sz="2400" dirty="0" smtClean="0"/>
            </a:br>
            <a:r>
              <a:rPr lang="en-US" sz="2400" dirty="0" smtClean="0"/>
              <a:t>to use the runtime component.</a:t>
            </a:r>
            <a:endParaRPr lang="en-US" sz="2400" dirty="0"/>
          </a:p>
        </p:txBody>
      </p:sp>
      <p:sp>
        <p:nvSpPr>
          <p:cNvPr id="4" name="Text Placeholder 3"/>
          <p:cNvSpPr>
            <a:spLocks noGrp="1"/>
          </p:cNvSpPr>
          <p:nvPr>
            <p:ph type="body" sz="quarter" idx="11"/>
          </p:nvPr>
        </p:nvSpPr>
        <p:spPr/>
        <p:txBody>
          <a:bodyPr/>
          <a:lstStyle/>
          <a:p>
            <a:endParaRPr lang="en-US"/>
          </a:p>
        </p:txBody>
      </p:sp>
      <p:sp>
        <p:nvSpPr>
          <p:cNvPr id="2" name="Title 1"/>
          <p:cNvSpPr>
            <a:spLocks noGrp="1"/>
          </p:cNvSpPr>
          <p:nvPr>
            <p:ph type="title"/>
          </p:nvPr>
        </p:nvSpPr>
        <p:spPr/>
        <p:txBody>
          <a:bodyPr/>
          <a:lstStyle/>
          <a:p>
            <a:r>
              <a:rPr lang="en-US" smtClean="0"/>
              <a:t>Ecosystem of apps via protocol APIs</a:t>
            </a:r>
            <a:endParaRPr lang="en-US" dirty="0"/>
          </a:p>
        </p:txBody>
      </p:sp>
      <p:sp>
        <p:nvSpPr>
          <p:cNvPr id="11" name="Down Arrow 10"/>
          <p:cNvSpPr/>
          <p:nvPr/>
        </p:nvSpPr>
        <p:spPr bwMode="auto">
          <a:xfrm>
            <a:off x="1389115" y="3421061"/>
            <a:ext cx="457200" cy="2403477"/>
          </a:xfrm>
          <a:prstGeom prst="downArrow">
            <a:avLst/>
          </a:prstGeom>
          <a:solidFill>
            <a:schemeClr val="tx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0"/>
          <p:cNvSpPr/>
          <p:nvPr/>
        </p:nvSpPr>
        <p:spPr bwMode="auto">
          <a:xfrm>
            <a:off x="265116" y="5824539"/>
            <a:ext cx="2752721" cy="85430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2800" spc="-102" dirty="0" smtClean="0">
                <a:gradFill>
                  <a:gsLst>
                    <a:gs pos="0">
                      <a:srgbClr val="FFFFFF"/>
                    </a:gs>
                    <a:gs pos="100000">
                      <a:srgbClr val="FFFFFF"/>
                    </a:gs>
                  </a:gsLst>
                  <a:lin ang="5400000" scaled="0"/>
                </a:gradFill>
                <a:ea typeface="Segoe UI" pitchFamily="34" charset="0"/>
                <a:cs typeface="Segoe UI" pitchFamily="34" charset="0"/>
              </a:rPr>
              <a:t>Hardware</a:t>
            </a:r>
            <a:endParaRPr lang="en-US" sz="3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6"/>
          <p:cNvSpPr/>
          <p:nvPr/>
        </p:nvSpPr>
        <p:spPr bwMode="auto">
          <a:xfrm>
            <a:off x="769230" y="3233720"/>
            <a:ext cx="1773749" cy="182221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2000" spc="-102" dirty="0" smtClean="0">
                <a:gradFill>
                  <a:gsLst>
                    <a:gs pos="0">
                      <a:srgbClr val="FFFFFF"/>
                    </a:gs>
                    <a:gs pos="100000">
                      <a:srgbClr val="FFFFFF"/>
                    </a:gs>
                  </a:gsLst>
                  <a:lin ang="5400000" scaled="0"/>
                </a:gradFill>
                <a:ea typeface="Segoe UI" pitchFamily="34" charset="0"/>
                <a:cs typeface="Segoe UI" pitchFamily="34" charset="0"/>
              </a:rPr>
              <a:t>Device </a:t>
            </a:r>
            <a:br>
              <a:rPr lang="en-US" sz="2000" spc="-102" dirty="0" smtClean="0">
                <a:gradFill>
                  <a:gsLst>
                    <a:gs pos="0">
                      <a:srgbClr val="FFFFFF"/>
                    </a:gs>
                    <a:gs pos="100000">
                      <a:srgbClr val="FFFFFF"/>
                    </a:gs>
                  </a:gsLst>
                  <a:lin ang="5400000" scaled="0"/>
                </a:gradFill>
                <a:ea typeface="Segoe UI" pitchFamily="34" charset="0"/>
                <a:cs typeface="Segoe UI" pitchFamily="34" charset="0"/>
              </a:rPr>
            </a:br>
            <a:r>
              <a:rPr lang="en-US" sz="2000" spc="-102" dirty="0" smtClean="0">
                <a:gradFill>
                  <a:gsLst>
                    <a:gs pos="0">
                      <a:srgbClr val="FFFFFF"/>
                    </a:gs>
                    <a:gs pos="100000">
                      <a:srgbClr val="FFFFFF"/>
                    </a:gs>
                  </a:gsLst>
                  <a:lin ang="5400000" scaled="0"/>
                </a:gradFill>
                <a:ea typeface="Segoe UI" pitchFamily="34" charset="0"/>
                <a:cs typeface="Segoe UI" pitchFamily="34" charset="0"/>
              </a:rPr>
              <a:t>protocol APIs</a:t>
            </a:r>
            <a:endParaRPr lang="en-US" sz="20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4" name="Rectangle 13"/>
          <p:cNvSpPr/>
          <p:nvPr/>
        </p:nvSpPr>
        <p:spPr bwMode="auto">
          <a:xfrm>
            <a:off x="261306" y="1668462"/>
            <a:ext cx="2756531" cy="89175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pc="-102" dirty="0" smtClean="0">
                <a:gradFill>
                  <a:gsLst>
                    <a:gs pos="0">
                      <a:srgbClr val="FFFFFF"/>
                    </a:gs>
                    <a:gs pos="100000">
                      <a:srgbClr val="FFFFFF"/>
                    </a:gs>
                  </a:gsLst>
                  <a:lin ang="5400000" scaled="0"/>
                </a:gradFill>
                <a:ea typeface="Segoe UI" pitchFamily="34" charset="0"/>
                <a:cs typeface="Segoe UI" pitchFamily="34" charset="0"/>
              </a:rPr>
              <a:t>Windows Store app</a:t>
            </a:r>
            <a:endParaRPr lang="en-US" spc="-102" dirty="0">
              <a:gradFill>
                <a:gsLst>
                  <a:gs pos="0">
                    <a:srgbClr val="FFFFFF"/>
                  </a:gs>
                  <a:gs pos="100000">
                    <a:srgbClr val="FFFFFF"/>
                  </a:gs>
                </a:gsLst>
                <a:lin ang="5400000" scaled="0"/>
              </a:gradFill>
              <a:ea typeface="Segoe UI" pitchFamily="34" charset="0"/>
              <a:cs typeface="Segoe UI" pitchFamily="34" charset="0"/>
            </a:endParaRPr>
          </a:p>
        </p:txBody>
      </p:sp>
      <p:sp>
        <p:nvSpPr>
          <p:cNvPr id="15" name="Down Arrow 14"/>
          <p:cNvSpPr/>
          <p:nvPr/>
        </p:nvSpPr>
        <p:spPr bwMode="auto">
          <a:xfrm>
            <a:off x="1389115" y="2560217"/>
            <a:ext cx="457200" cy="673503"/>
          </a:xfrm>
          <a:prstGeom prst="downArrow">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p:cNvSpPr/>
          <p:nvPr/>
        </p:nvSpPr>
        <p:spPr bwMode="auto">
          <a:xfrm>
            <a:off x="731140" y="2165226"/>
            <a:ext cx="1763463" cy="394991"/>
          </a:xfrm>
          <a:prstGeom prst="rect">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1050" spc="-102" dirty="0" smtClean="0">
                <a:gradFill>
                  <a:gsLst>
                    <a:gs pos="0">
                      <a:srgbClr val="FFFFFF"/>
                    </a:gs>
                    <a:gs pos="100000">
                      <a:srgbClr val="FFFFFF"/>
                    </a:gs>
                  </a:gsLst>
                  <a:lin ang="5400000" scaled="0"/>
                </a:gradFill>
                <a:ea typeface="Segoe UI" pitchFamily="34" charset="0"/>
                <a:cs typeface="Segoe UI" pitchFamily="34" charset="0"/>
              </a:rPr>
              <a:t>Windows runtime component</a:t>
            </a:r>
            <a:endParaRPr lang="en-US" sz="105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7" name="Oval 16"/>
          <p:cNvSpPr/>
          <p:nvPr/>
        </p:nvSpPr>
        <p:spPr>
          <a:xfrm>
            <a:off x="1275403" y="3285050"/>
            <a:ext cx="674936" cy="533400"/>
          </a:xfrm>
          <a:prstGeom prst="ellipse">
            <a:avLst/>
          </a:prstGeom>
          <a:blipFill>
            <a:blip r:embed="rId3" cstate="screen">
              <a:extLst>
                <a:ext uri="{28A0092B-C50C-407E-A947-70E740481C1C}">
                  <a14:useLocalDpi xmlns:a14="http://schemas.microsoft.com/office/drawing/2010/main"/>
                </a:ext>
              </a:extLst>
            </a:blip>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491349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sz="3200" dirty="0" smtClean="0"/>
              <a:t>Hardware developers can enable additional device specific scenarios with device metadata.</a:t>
            </a:r>
          </a:p>
          <a:p>
            <a:r>
              <a:rPr lang="en-US" sz="3200" dirty="0" smtClean="0"/>
              <a:t>Scenarios.</a:t>
            </a:r>
          </a:p>
          <a:p>
            <a:pPr lvl="1"/>
            <a:r>
              <a:rPr lang="en-US" sz="2400" dirty="0" err="1" smtClean="0"/>
              <a:t>Autoplay</a:t>
            </a:r>
            <a:r>
              <a:rPr lang="en-US" sz="2400" dirty="0" smtClean="0"/>
              <a:t> and more.</a:t>
            </a:r>
          </a:p>
          <a:p>
            <a:r>
              <a:rPr lang="en-US" sz="3200" dirty="0" smtClean="0"/>
              <a:t>Need to Know.</a:t>
            </a:r>
          </a:p>
          <a:p>
            <a:pPr lvl="1"/>
            <a:r>
              <a:rPr lang="en-US" sz="2400" dirty="0" smtClean="0"/>
              <a:t>Hardware ID.</a:t>
            </a:r>
          </a:p>
          <a:p>
            <a:pPr lvl="1"/>
            <a:r>
              <a:rPr lang="en-US" sz="2400" dirty="0" smtClean="0"/>
              <a:t>Submission to Windows Hardware </a:t>
            </a:r>
            <a:r>
              <a:rPr lang="en-US" sz="2400" dirty="0" err="1"/>
              <a:t>D</a:t>
            </a:r>
            <a:r>
              <a:rPr lang="en-US" sz="2400" dirty="0" err="1" smtClean="0"/>
              <a:t>ev</a:t>
            </a:r>
            <a:r>
              <a:rPr lang="en-US" sz="2400" dirty="0" smtClean="0"/>
              <a:t> </a:t>
            </a:r>
            <a:r>
              <a:rPr lang="en-US" sz="2400" dirty="0"/>
              <a:t>P</a:t>
            </a:r>
            <a:r>
              <a:rPr lang="en-US" sz="2400" dirty="0" smtClean="0"/>
              <a:t>ortal.</a:t>
            </a:r>
          </a:p>
          <a:p>
            <a:pPr lvl="1"/>
            <a:r>
              <a:rPr lang="en-US" sz="2400" dirty="0" smtClean="0"/>
              <a:t>App information.</a:t>
            </a:r>
          </a:p>
          <a:p>
            <a:pPr lvl="1"/>
            <a:r>
              <a:rPr lang="en-US" sz="2400" dirty="0" smtClean="0"/>
              <a:t>Device metadata.</a:t>
            </a:r>
          </a:p>
        </p:txBody>
      </p:sp>
      <p:sp>
        <p:nvSpPr>
          <p:cNvPr id="2" name="Text Placeholder 1"/>
          <p:cNvSpPr>
            <a:spLocks noGrp="1"/>
          </p:cNvSpPr>
          <p:nvPr>
            <p:ph type="body" sz="quarter" idx="11"/>
          </p:nvPr>
        </p:nvSpPr>
        <p:spPr/>
        <p:txBody>
          <a:bodyPr/>
          <a:lstStyle/>
          <a:p>
            <a:endParaRPr lang="en-US"/>
          </a:p>
        </p:txBody>
      </p:sp>
      <p:sp>
        <p:nvSpPr>
          <p:cNvPr id="5" name="Title 4"/>
          <p:cNvSpPr>
            <a:spLocks noGrp="1"/>
          </p:cNvSpPr>
          <p:nvPr>
            <p:ph type="title"/>
          </p:nvPr>
        </p:nvSpPr>
        <p:spPr/>
        <p:txBody>
          <a:bodyPr/>
          <a:lstStyle/>
          <a:p>
            <a:r>
              <a:rPr lang="en-US" smtClean="0"/>
              <a:t>Differentiating your User Experience</a:t>
            </a:r>
            <a:endParaRPr lang="en-US" dirty="0"/>
          </a:p>
        </p:txBody>
      </p:sp>
      <p:sp>
        <p:nvSpPr>
          <p:cNvPr id="10" name="Rectangle 10"/>
          <p:cNvSpPr/>
          <p:nvPr/>
        </p:nvSpPr>
        <p:spPr bwMode="auto">
          <a:xfrm>
            <a:off x="265116" y="5660095"/>
            <a:ext cx="2752721" cy="1018743"/>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r>
              <a:rPr lang="en-US" sz="2800" spc="-102" dirty="0" smtClean="0">
                <a:gradFill>
                  <a:gsLst>
                    <a:gs pos="0">
                      <a:srgbClr val="FFFFFF"/>
                    </a:gs>
                    <a:gs pos="100000">
                      <a:srgbClr val="FFFFFF"/>
                    </a:gs>
                  </a:gsLst>
                  <a:lin ang="5400000" scaled="0"/>
                </a:gradFill>
                <a:ea typeface="Segoe UI" pitchFamily="34" charset="0"/>
                <a:cs typeface="Segoe UI" pitchFamily="34" charset="0"/>
              </a:rPr>
              <a:t>Hardware</a:t>
            </a:r>
            <a:endParaRPr lang="en-US" sz="3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261306" y="1668462"/>
            <a:ext cx="2756531" cy="89175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pc="-102" dirty="0" smtClean="0">
                <a:gradFill>
                  <a:gsLst>
                    <a:gs pos="0">
                      <a:srgbClr val="FFFFFF"/>
                    </a:gs>
                    <a:gs pos="100000">
                      <a:srgbClr val="FFFFFF"/>
                    </a:gs>
                  </a:gsLst>
                  <a:lin ang="5400000" scaled="0"/>
                </a:gradFill>
                <a:ea typeface="Segoe UI" pitchFamily="34" charset="0"/>
                <a:cs typeface="Segoe UI" pitchFamily="34" charset="0"/>
              </a:rPr>
              <a:t>Windows Store app</a:t>
            </a:r>
            <a:endParaRPr lang="en-US" spc="-102" dirty="0">
              <a:gradFill>
                <a:gsLst>
                  <a:gs pos="0">
                    <a:srgbClr val="FFFFFF"/>
                  </a:gs>
                  <a:gs pos="100000">
                    <a:srgbClr val="FFFFFF"/>
                  </a:gs>
                </a:gsLst>
                <a:lin ang="5400000" scaled="0"/>
              </a:gradFill>
              <a:ea typeface="Segoe UI" pitchFamily="34" charset="0"/>
              <a:cs typeface="Segoe UI" pitchFamily="34" charset="0"/>
            </a:endParaRPr>
          </a:p>
        </p:txBody>
      </p:sp>
      <p:sp>
        <p:nvSpPr>
          <p:cNvPr id="14" name="Rectangle 13"/>
          <p:cNvSpPr/>
          <p:nvPr/>
        </p:nvSpPr>
        <p:spPr bwMode="auto">
          <a:xfrm>
            <a:off x="731837" y="2427432"/>
            <a:ext cx="1752599" cy="3398735"/>
          </a:xfrm>
          <a:prstGeom prst="rect">
            <a:avLst/>
          </a:prstGeom>
          <a:solidFill>
            <a:schemeClr val="accent3">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2400" spc="-102" dirty="0">
                <a:gradFill>
                  <a:gsLst>
                    <a:gs pos="0">
                      <a:srgbClr val="FFFFFF"/>
                    </a:gs>
                    <a:gs pos="100000">
                      <a:srgbClr val="FFFFFF"/>
                    </a:gs>
                  </a:gsLst>
                  <a:lin ang="5400000" scaled="0"/>
                </a:gradFill>
                <a:ea typeface="Segoe UI" pitchFamily="34" charset="0"/>
                <a:cs typeface="Segoe UI" pitchFamily="34" charset="0"/>
              </a:rPr>
              <a:t>Device </a:t>
            </a:r>
            <a:r>
              <a:rPr lang="en-US" sz="2400" spc="-102" dirty="0" smtClean="0">
                <a:gradFill>
                  <a:gsLst>
                    <a:gs pos="0">
                      <a:srgbClr val="FFFFFF"/>
                    </a:gs>
                    <a:gs pos="100000">
                      <a:srgbClr val="FFFFFF"/>
                    </a:gs>
                  </a:gsLst>
                  <a:lin ang="5400000" scaled="0"/>
                </a:gradFill>
                <a:ea typeface="Segoe UI" pitchFamily="34" charset="0"/>
                <a:cs typeface="Segoe UI" pitchFamily="34" charset="0"/>
              </a:rPr>
              <a:t>metadata</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5" name="Rounded Rectangle 5"/>
          <p:cNvSpPr/>
          <p:nvPr/>
        </p:nvSpPr>
        <p:spPr bwMode="auto">
          <a:xfrm>
            <a:off x="1135566" y="5603835"/>
            <a:ext cx="899247" cy="383922"/>
          </a:xfrm>
          <a:prstGeom prst="roundRect">
            <a:avLst/>
          </a:prstGeom>
          <a:solidFill>
            <a:schemeClr val="tx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1600" spc="-102" dirty="0" smtClean="0">
                <a:solidFill>
                  <a:srgbClr val="FFFFFF"/>
                </a:solidFill>
                <a:ea typeface="Segoe UI" pitchFamily="34" charset="0"/>
                <a:cs typeface="Segoe UI" pitchFamily="34" charset="0"/>
              </a:rPr>
              <a:t>HW </a:t>
            </a:r>
            <a:r>
              <a:rPr lang="en-US" sz="1600" spc="-102" dirty="0" err="1" smtClean="0">
                <a:solidFill>
                  <a:srgbClr val="FFFFFF"/>
                </a:solidFill>
                <a:ea typeface="Segoe UI" pitchFamily="34" charset="0"/>
                <a:cs typeface="Segoe UI" pitchFamily="34" charset="0"/>
              </a:rPr>
              <a:t>dev</a:t>
            </a:r>
            <a:endParaRPr lang="en-US" sz="1600" spc="-102" dirty="0">
              <a:solidFill>
                <a:srgbClr val="FFFFFF"/>
              </a:solidFill>
              <a:ea typeface="Segoe UI" pitchFamily="34" charset="0"/>
              <a:cs typeface="Segoe UI" pitchFamily="34" charset="0"/>
            </a:endParaRPr>
          </a:p>
        </p:txBody>
      </p:sp>
      <p:pic>
        <p:nvPicPr>
          <p:cNvPr id="4" name="Picture 3"/>
          <p:cNvPicPr>
            <a:picLocks noChangeAspect="1"/>
          </p:cNvPicPr>
          <p:nvPr/>
        </p:nvPicPr>
        <p:blipFill rotWithShape="1">
          <a:blip r:embed="rId3"/>
          <a:srcRect l="59000" t="25111" r="23000" b="45556"/>
          <a:stretch/>
        </p:blipFill>
        <p:spPr>
          <a:xfrm>
            <a:off x="9799637" y="2887662"/>
            <a:ext cx="1981200" cy="1816099"/>
          </a:xfrm>
          <a:prstGeom prst="rect">
            <a:avLst/>
          </a:prstGeom>
        </p:spPr>
      </p:pic>
    </p:spTree>
    <p:extLst>
      <p:ext uri="{BB962C8B-B14F-4D97-AF65-F5344CB8AC3E}">
        <p14:creationId xmlns:p14="http://schemas.microsoft.com/office/powerpoint/2010/main" val="1147946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500"/>
                                        <p:tgtEl>
                                          <p:spTgt spid="3">
                                            <p:txEl>
                                              <p:pRg st="3" end="3"/>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500"/>
                                        <p:tgtEl>
                                          <p:spTgt spid="3">
                                            <p:txEl>
                                              <p:pRg st="4" end="4"/>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500"/>
                                        <p:tgtEl>
                                          <p:spTgt spid="3">
                                            <p:txEl>
                                              <p:pRg st="5" end="5"/>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fade">
                                      <p:cBhvr>
                                        <p:cTn id="34" dur="500"/>
                                        <p:tgtEl>
                                          <p:spTgt spid="3">
                                            <p:txEl>
                                              <p:pRg st="6" end="6"/>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Device metadata &amp; app development</a:t>
            </a:r>
            <a:endParaRPr lang="en-US" dirty="0"/>
          </a:p>
        </p:txBody>
      </p:sp>
      <p:sp>
        <p:nvSpPr>
          <p:cNvPr id="3" name="Rectangle 2"/>
          <p:cNvSpPr/>
          <p:nvPr/>
        </p:nvSpPr>
        <p:spPr bwMode="auto">
          <a:xfrm>
            <a:off x="427036" y="2122186"/>
            <a:ext cx="1600199" cy="685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Reserve your </a:t>
            </a:r>
            <a:br>
              <a:rPr lang="en-US" sz="1600" spc="-102" dirty="0" smtClean="0">
                <a:gradFill>
                  <a:gsLst>
                    <a:gs pos="0">
                      <a:srgbClr val="FFFFFF"/>
                    </a:gs>
                    <a:gs pos="100000">
                      <a:srgbClr val="FFFFFF"/>
                    </a:gs>
                  </a:gsLst>
                  <a:lin ang="5400000" scaled="0"/>
                </a:gradFill>
                <a:ea typeface="Segoe UI" pitchFamily="34" charset="0"/>
                <a:cs typeface="Segoe UI" pitchFamily="34" charset="0"/>
              </a:rPr>
            </a:br>
            <a:r>
              <a:rPr lang="en-US" sz="1600" spc="-102" dirty="0" smtClean="0">
                <a:gradFill>
                  <a:gsLst>
                    <a:gs pos="0">
                      <a:srgbClr val="FFFFFF"/>
                    </a:gs>
                    <a:gs pos="100000">
                      <a:srgbClr val="FFFFFF"/>
                    </a:gs>
                  </a:gsLst>
                  <a:lin ang="5400000" scaled="0"/>
                </a:gradFill>
                <a:ea typeface="Segoe UI" pitchFamily="34" charset="0"/>
                <a:cs typeface="Segoe UI" pitchFamily="34" charset="0"/>
              </a:rPr>
              <a:t>app name</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427036" y="5478462"/>
            <a:ext cx="1600199" cy="68580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Submit to </a:t>
            </a:r>
            <a:br>
              <a:rPr lang="en-US" sz="1600" spc="-102" dirty="0" smtClean="0">
                <a:gradFill>
                  <a:gsLst>
                    <a:gs pos="0">
                      <a:srgbClr val="FFFFFF"/>
                    </a:gs>
                    <a:gs pos="100000">
                      <a:srgbClr val="FFFFFF"/>
                    </a:gs>
                  </a:gsLst>
                  <a:lin ang="5400000" scaled="0"/>
                </a:gradFill>
                <a:ea typeface="Segoe UI" pitchFamily="34" charset="0"/>
                <a:cs typeface="Segoe UI" pitchFamily="34" charset="0"/>
              </a:rPr>
            </a:br>
            <a:r>
              <a:rPr lang="en-US" sz="1600" spc="-102" dirty="0" smtClean="0">
                <a:gradFill>
                  <a:gsLst>
                    <a:gs pos="0">
                      <a:srgbClr val="FFFFFF"/>
                    </a:gs>
                    <a:gs pos="100000">
                      <a:srgbClr val="FFFFFF"/>
                    </a:gs>
                  </a:gsLst>
                  <a:lin ang="5400000" scaled="0"/>
                </a:gradFill>
                <a:ea typeface="Segoe UI" pitchFamily="34" charset="0"/>
                <a:cs typeface="Segoe UI" pitchFamily="34" charset="0"/>
              </a:rPr>
              <a:t>HW </a:t>
            </a:r>
            <a:r>
              <a:rPr lang="en-US" sz="1600" spc="-102" dirty="0" err="1" smtClean="0">
                <a:gradFill>
                  <a:gsLst>
                    <a:gs pos="0">
                      <a:srgbClr val="FFFFFF"/>
                    </a:gs>
                    <a:gs pos="100000">
                      <a:srgbClr val="FFFFFF"/>
                    </a:gs>
                  </a:gsLst>
                  <a:lin ang="5400000" scaled="0"/>
                </a:gradFill>
                <a:ea typeface="Segoe UI" pitchFamily="34" charset="0"/>
                <a:cs typeface="Segoe UI" pitchFamily="34" charset="0"/>
              </a:rPr>
              <a:t>dev</a:t>
            </a:r>
            <a:r>
              <a:rPr lang="en-US" sz="1600" spc="-102" dirty="0" smtClean="0">
                <a:gradFill>
                  <a:gsLst>
                    <a:gs pos="0">
                      <a:srgbClr val="FFFFFF"/>
                    </a:gs>
                    <a:gs pos="100000">
                      <a:srgbClr val="FFFFFF"/>
                    </a:gs>
                  </a:gsLst>
                  <a:lin ang="5400000" scaled="0"/>
                </a:gradFill>
                <a:ea typeface="Segoe UI" pitchFamily="34" charset="0"/>
                <a:cs typeface="Segoe UI" pitchFamily="34" charset="0"/>
              </a:rPr>
              <a:t> portal</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2755612" y="5249862"/>
            <a:ext cx="6434425" cy="1295400"/>
          </a:xfrm>
          <a:prstGeom prst="rect">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r>
              <a:rPr lang="en-US" sz="2400" spc="-102" dirty="0" smtClean="0">
                <a:gradFill>
                  <a:gsLst>
                    <a:gs pos="0">
                      <a:srgbClr val="FFFFFF"/>
                    </a:gs>
                    <a:gs pos="100000">
                      <a:srgbClr val="FFFFFF"/>
                    </a:gs>
                  </a:gsLst>
                  <a:lin ang="5400000" scaled="0"/>
                </a:gradFill>
                <a:ea typeface="Segoe UI" pitchFamily="34" charset="0"/>
                <a:cs typeface="Segoe UI" pitchFamily="34" charset="0"/>
              </a:rPr>
              <a:t>Device metadata development</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2" name="Rounded Rectangle 11"/>
          <p:cNvSpPr/>
          <p:nvPr/>
        </p:nvSpPr>
        <p:spPr bwMode="auto">
          <a:xfrm>
            <a:off x="5038269" y="5402262"/>
            <a:ext cx="1869109" cy="685800"/>
          </a:xfrm>
          <a:prstGeom prst="roundRect">
            <a:avLst>
              <a:gd name="adj" fmla="val 25000"/>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App info</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p:nvSpPr>
        <p:spPr bwMode="auto">
          <a:xfrm>
            <a:off x="2759793" y="1870188"/>
            <a:ext cx="6430244" cy="129539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2400" spc="-102" dirty="0" smtClean="0">
                <a:gradFill>
                  <a:gsLst>
                    <a:gs pos="0">
                      <a:srgbClr val="FFFFFF"/>
                    </a:gs>
                    <a:gs pos="100000">
                      <a:srgbClr val="FFFFFF"/>
                    </a:gs>
                  </a:gsLst>
                  <a:lin ang="5400000" scaled="0"/>
                </a:gradFill>
                <a:ea typeface="Segoe UI" pitchFamily="34" charset="0"/>
                <a:cs typeface="Segoe UI" pitchFamily="34" charset="0"/>
              </a:rPr>
              <a:t>App development </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20" name="Straight Arrow Connector 19"/>
          <p:cNvCxnSpPr/>
          <p:nvPr/>
        </p:nvCxnSpPr>
        <p:spPr>
          <a:xfrm>
            <a:off x="2141536" y="2960386"/>
            <a:ext cx="2442874" cy="2137076"/>
          </a:xfrm>
          <a:prstGeom prst="straightConnector1">
            <a:avLst/>
          </a:prstGeom>
          <a:ln w="762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23" name="Rounded Rectangle 22"/>
          <p:cNvSpPr/>
          <p:nvPr/>
        </p:nvSpPr>
        <p:spPr bwMode="auto">
          <a:xfrm>
            <a:off x="7530793" y="5402262"/>
            <a:ext cx="1446949" cy="685800"/>
          </a:xfrm>
          <a:prstGeom prst="roundRect">
            <a:avLst>
              <a:gd name="adj" fmla="val 36111"/>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Experience  ID</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4" name="Rectangle 23"/>
          <p:cNvSpPr/>
          <p:nvPr/>
        </p:nvSpPr>
        <p:spPr bwMode="auto">
          <a:xfrm>
            <a:off x="9952036" y="2065052"/>
            <a:ext cx="1600199" cy="685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Submit app </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p:nvSpPr>
        <p:spPr bwMode="auto">
          <a:xfrm>
            <a:off x="10333037" y="5478462"/>
            <a:ext cx="1912323" cy="685800"/>
          </a:xfrm>
          <a:prstGeom prst="rect">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Submit metadata </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26" name="Straight Arrow Connector 25"/>
          <p:cNvCxnSpPr/>
          <p:nvPr/>
        </p:nvCxnSpPr>
        <p:spPr>
          <a:xfrm flipV="1">
            <a:off x="8199437" y="3255226"/>
            <a:ext cx="17157" cy="1842236"/>
          </a:xfrm>
          <a:prstGeom prst="straightConnector1">
            <a:avLst/>
          </a:prstGeom>
          <a:ln w="762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7" name="Right Arrow 26"/>
          <p:cNvSpPr/>
          <p:nvPr/>
        </p:nvSpPr>
        <p:spPr bwMode="auto">
          <a:xfrm>
            <a:off x="2141536" y="2325651"/>
            <a:ext cx="533399" cy="384475"/>
          </a:xfrm>
          <a:prstGeom prst="rightArrow">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9" name="Right Arrow 28"/>
          <p:cNvSpPr/>
          <p:nvPr/>
        </p:nvSpPr>
        <p:spPr bwMode="auto">
          <a:xfrm>
            <a:off x="9283392" y="2219681"/>
            <a:ext cx="533399" cy="384475"/>
          </a:xfrm>
          <a:prstGeom prst="rightArrow">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30" name="Right Arrow 29"/>
          <p:cNvSpPr/>
          <p:nvPr/>
        </p:nvSpPr>
        <p:spPr bwMode="auto">
          <a:xfrm>
            <a:off x="2141536" y="5643706"/>
            <a:ext cx="533399" cy="384475"/>
          </a:xfrm>
          <a:prstGeom prst="rightArrow">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31" name="Right Arrow 30"/>
          <p:cNvSpPr/>
          <p:nvPr/>
        </p:nvSpPr>
        <p:spPr bwMode="auto">
          <a:xfrm>
            <a:off x="9589982" y="5629124"/>
            <a:ext cx="533399" cy="384475"/>
          </a:xfrm>
          <a:prstGeom prst="rightArrow">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8" name="TextBox 27"/>
          <p:cNvSpPr txBox="1"/>
          <p:nvPr/>
        </p:nvSpPr>
        <p:spPr>
          <a:xfrm>
            <a:off x="1647690" y="3755305"/>
            <a:ext cx="1293944" cy="523220"/>
          </a:xfrm>
          <a:prstGeom prst="rect">
            <a:avLst/>
          </a:prstGeom>
          <a:noFill/>
        </p:spPr>
        <p:txBody>
          <a:bodyPr wrap="none" rtlCol="0">
            <a:spAutoFit/>
          </a:bodyPr>
          <a:lstStyle/>
          <a:p>
            <a:r>
              <a:rPr lang="en-US" sz="1400" dirty="0" smtClean="0">
                <a:solidFill>
                  <a:srgbClr val="000000"/>
                </a:solidFill>
              </a:rPr>
              <a:t>Add app info </a:t>
            </a:r>
          </a:p>
          <a:p>
            <a:r>
              <a:rPr lang="en-US" sz="1400" dirty="0" smtClean="0">
                <a:solidFill>
                  <a:srgbClr val="000000"/>
                </a:solidFill>
              </a:rPr>
              <a:t>to metadata</a:t>
            </a:r>
          </a:p>
        </p:txBody>
      </p:sp>
      <p:sp>
        <p:nvSpPr>
          <p:cNvPr id="33" name="TextBox 32"/>
          <p:cNvSpPr txBox="1"/>
          <p:nvPr/>
        </p:nvSpPr>
        <p:spPr>
          <a:xfrm>
            <a:off x="8326016" y="3740116"/>
            <a:ext cx="1638590" cy="523220"/>
          </a:xfrm>
          <a:prstGeom prst="rect">
            <a:avLst/>
          </a:prstGeom>
          <a:noFill/>
        </p:spPr>
        <p:txBody>
          <a:bodyPr wrap="none" rtlCol="0">
            <a:spAutoFit/>
          </a:bodyPr>
          <a:lstStyle/>
          <a:p>
            <a:r>
              <a:rPr lang="en-US" sz="1400" dirty="0" smtClean="0">
                <a:solidFill>
                  <a:srgbClr val="000000"/>
                </a:solidFill>
              </a:rPr>
              <a:t>Add Experience ID</a:t>
            </a:r>
          </a:p>
          <a:p>
            <a:pPr algn="ctr"/>
            <a:r>
              <a:rPr lang="en-US" sz="1400" dirty="0" smtClean="0">
                <a:solidFill>
                  <a:srgbClr val="000000"/>
                </a:solidFill>
              </a:rPr>
              <a:t> to app</a:t>
            </a:r>
          </a:p>
        </p:txBody>
      </p:sp>
      <p:sp>
        <p:nvSpPr>
          <p:cNvPr id="32" name="Rounded Rectangle 31"/>
          <p:cNvSpPr/>
          <p:nvPr/>
        </p:nvSpPr>
        <p:spPr bwMode="auto">
          <a:xfrm>
            <a:off x="7530793" y="2343069"/>
            <a:ext cx="1371600" cy="685800"/>
          </a:xfrm>
          <a:prstGeom prst="roundRect">
            <a:avLst>
              <a:gd name="adj" fmla="val 36111"/>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Experience ID</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2" name="Rounded Rectangle 5"/>
          <p:cNvSpPr/>
          <p:nvPr/>
        </p:nvSpPr>
        <p:spPr bwMode="auto">
          <a:xfrm>
            <a:off x="9712254" y="1859894"/>
            <a:ext cx="584869" cy="383922"/>
          </a:xfrm>
          <a:prstGeom prst="roundRect">
            <a:avLst/>
          </a:prstGeom>
          <a:solidFill>
            <a:schemeClr val="tx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1600" spc="-102" dirty="0" smtClean="0">
                <a:solidFill>
                  <a:srgbClr val="FFFFFF"/>
                </a:solidFill>
                <a:ea typeface="Segoe UI" pitchFamily="34" charset="0"/>
                <a:cs typeface="Segoe UI" pitchFamily="34" charset="0"/>
              </a:rPr>
              <a:t>3</a:t>
            </a:r>
            <a:r>
              <a:rPr lang="en-US" sz="1600" spc="-102" baseline="30000" dirty="0" smtClean="0">
                <a:solidFill>
                  <a:srgbClr val="FFFFFF"/>
                </a:solidFill>
                <a:ea typeface="Segoe UI" pitchFamily="34" charset="0"/>
                <a:cs typeface="Segoe UI" pitchFamily="34" charset="0"/>
              </a:rPr>
              <a:t>rd</a:t>
            </a:r>
            <a:endParaRPr lang="en-US" sz="1600" spc="-102" dirty="0" smtClean="0">
              <a:solidFill>
                <a:srgbClr val="FFFFFF"/>
              </a:solidFill>
              <a:ea typeface="Segoe UI" pitchFamily="34" charset="0"/>
              <a:cs typeface="Segoe UI" pitchFamily="34" charset="0"/>
            </a:endParaRPr>
          </a:p>
        </p:txBody>
      </p:sp>
      <p:sp>
        <p:nvSpPr>
          <p:cNvPr id="34" name="Rounded Rectangle 5"/>
          <p:cNvSpPr/>
          <p:nvPr/>
        </p:nvSpPr>
        <p:spPr bwMode="auto">
          <a:xfrm>
            <a:off x="10120742" y="5308755"/>
            <a:ext cx="624609" cy="357205"/>
          </a:xfrm>
          <a:prstGeom prst="roundRect">
            <a:avLst/>
          </a:prstGeom>
          <a:solidFill>
            <a:schemeClr val="tx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1600" spc="-102" dirty="0" smtClean="0">
                <a:solidFill>
                  <a:srgbClr val="FFFFFF"/>
                </a:solidFill>
                <a:ea typeface="Segoe UI" pitchFamily="34" charset="0"/>
                <a:cs typeface="Segoe UI" pitchFamily="34" charset="0"/>
              </a:rPr>
              <a:t>4</a:t>
            </a:r>
            <a:r>
              <a:rPr lang="en-US" sz="1600" spc="-102" baseline="30000" dirty="0" smtClean="0">
                <a:solidFill>
                  <a:srgbClr val="FFFFFF"/>
                </a:solidFill>
                <a:ea typeface="Segoe UI" pitchFamily="34" charset="0"/>
                <a:cs typeface="Segoe UI" pitchFamily="34" charset="0"/>
              </a:rPr>
              <a:t>th</a:t>
            </a:r>
            <a:r>
              <a:rPr lang="en-US" sz="1600" spc="-102" dirty="0" smtClean="0">
                <a:solidFill>
                  <a:srgbClr val="FFFFFF"/>
                </a:solidFill>
                <a:ea typeface="Segoe UI" pitchFamily="34" charset="0"/>
                <a:cs typeface="Segoe UI" pitchFamily="34" charset="0"/>
              </a:rPr>
              <a:t> </a:t>
            </a:r>
          </a:p>
        </p:txBody>
      </p:sp>
      <p:sp>
        <p:nvSpPr>
          <p:cNvPr id="35" name="Rounded Rectangle 5"/>
          <p:cNvSpPr/>
          <p:nvPr/>
        </p:nvSpPr>
        <p:spPr bwMode="auto">
          <a:xfrm>
            <a:off x="120231" y="1965710"/>
            <a:ext cx="584869" cy="383922"/>
          </a:xfrm>
          <a:prstGeom prst="roundRect">
            <a:avLst/>
          </a:prstGeom>
          <a:solidFill>
            <a:schemeClr val="tx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1600" spc="-102" dirty="0" smtClean="0">
                <a:solidFill>
                  <a:srgbClr val="FFFFFF"/>
                </a:solidFill>
                <a:ea typeface="Segoe UI" pitchFamily="34" charset="0"/>
                <a:cs typeface="Segoe UI" pitchFamily="34" charset="0"/>
              </a:rPr>
              <a:t>1</a:t>
            </a:r>
            <a:r>
              <a:rPr lang="en-US" sz="1600" spc="-102" baseline="30000" dirty="0" smtClean="0">
                <a:solidFill>
                  <a:srgbClr val="FFFFFF"/>
                </a:solidFill>
                <a:ea typeface="Segoe UI" pitchFamily="34" charset="0"/>
                <a:cs typeface="Segoe UI" pitchFamily="34" charset="0"/>
              </a:rPr>
              <a:t>st</a:t>
            </a:r>
            <a:r>
              <a:rPr lang="en-US" sz="1600" spc="-102" dirty="0" smtClean="0">
                <a:solidFill>
                  <a:srgbClr val="FFFFFF"/>
                </a:solidFill>
                <a:ea typeface="Segoe UI" pitchFamily="34" charset="0"/>
                <a:cs typeface="Segoe UI" pitchFamily="34" charset="0"/>
              </a:rPr>
              <a:t> </a:t>
            </a:r>
            <a:endParaRPr lang="en-US" sz="1600" spc="-102" dirty="0">
              <a:solidFill>
                <a:srgbClr val="FFFFFF"/>
              </a:solidFill>
              <a:ea typeface="Segoe UI" pitchFamily="34" charset="0"/>
              <a:cs typeface="Segoe UI" pitchFamily="34" charset="0"/>
            </a:endParaRPr>
          </a:p>
        </p:txBody>
      </p:sp>
      <p:sp>
        <p:nvSpPr>
          <p:cNvPr id="36" name="Rounded Rectangle 5"/>
          <p:cNvSpPr/>
          <p:nvPr/>
        </p:nvSpPr>
        <p:spPr bwMode="auto">
          <a:xfrm>
            <a:off x="94263" y="5252162"/>
            <a:ext cx="584869" cy="383922"/>
          </a:xfrm>
          <a:prstGeom prst="roundRect">
            <a:avLst/>
          </a:prstGeom>
          <a:solidFill>
            <a:schemeClr val="tx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1600" spc="-102" dirty="0" smtClean="0">
                <a:solidFill>
                  <a:srgbClr val="FFFFFF"/>
                </a:solidFill>
                <a:ea typeface="Segoe UI" pitchFamily="34" charset="0"/>
                <a:cs typeface="Segoe UI" pitchFamily="34" charset="0"/>
              </a:rPr>
              <a:t>1</a:t>
            </a:r>
            <a:r>
              <a:rPr lang="en-US" sz="1600" spc="-102" baseline="30000" dirty="0" smtClean="0">
                <a:solidFill>
                  <a:srgbClr val="FFFFFF"/>
                </a:solidFill>
                <a:ea typeface="Segoe UI" pitchFamily="34" charset="0"/>
                <a:cs typeface="Segoe UI" pitchFamily="34" charset="0"/>
              </a:rPr>
              <a:t>st</a:t>
            </a:r>
            <a:r>
              <a:rPr lang="en-US" sz="1600" spc="-102" dirty="0" smtClean="0">
                <a:solidFill>
                  <a:srgbClr val="FFFFFF"/>
                </a:solidFill>
                <a:ea typeface="Segoe UI" pitchFamily="34" charset="0"/>
                <a:cs typeface="Segoe UI" pitchFamily="34" charset="0"/>
              </a:rPr>
              <a:t> </a:t>
            </a:r>
            <a:endParaRPr lang="en-US" sz="1600" spc="-102" dirty="0">
              <a:solidFill>
                <a:srgbClr val="FFFFFF"/>
              </a:solidFill>
              <a:ea typeface="Segoe UI" pitchFamily="34" charset="0"/>
              <a:cs typeface="Segoe UI" pitchFamily="34" charset="0"/>
            </a:endParaRPr>
          </a:p>
        </p:txBody>
      </p:sp>
      <p:sp>
        <p:nvSpPr>
          <p:cNvPr id="37" name="Rounded Rectangle 5"/>
          <p:cNvSpPr/>
          <p:nvPr/>
        </p:nvSpPr>
        <p:spPr bwMode="auto">
          <a:xfrm>
            <a:off x="2443307" y="1757507"/>
            <a:ext cx="624609" cy="357205"/>
          </a:xfrm>
          <a:prstGeom prst="roundRect">
            <a:avLst/>
          </a:prstGeom>
          <a:solidFill>
            <a:schemeClr val="tx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1600" spc="-102" dirty="0" smtClean="0">
                <a:solidFill>
                  <a:srgbClr val="FFFFFF"/>
                </a:solidFill>
                <a:ea typeface="Segoe UI" pitchFamily="34" charset="0"/>
                <a:cs typeface="Segoe UI" pitchFamily="34" charset="0"/>
              </a:rPr>
              <a:t>2</a:t>
            </a:r>
            <a:r>
              <a:rPr lang="en-US" sz="1600" spc="-102" baseline="30000" dirty="0" smtClean="0">
                <a:solidFill>
                  <a:srgbClr val="FFFFFF"/>
                </a:solidFill>
                <a:ea typeface="Segoe UI" pitchFamily="34" charset="0"/>
                <a:cs typeface="Segoe UI" pitchFamily="34" charset="0"/>
              </a:rPr>
              <a:t>nd</a:t>
            </a:r>
            <a:r>
              <a:rPr lang="en-US" sz="1600" spc="-102" dirty="0" smtClean="0">
                <a:solidFill>
                  <a:srgbClr val="FFFFFF"/>
                </a:solidFill>
                <a:ea typeface="Segoe UI" pitchFamily="34" charset="0"/>
                <a:cs typeface="Segoe UI" pitchFamily="34" charset="0"/>
              </a:rPr>
              <a:t> </a:t>
            </a:r>
          </a:p>
        </p:txBody>
      </p:sp>
      <p:sp>
        <p:nvSpPr>
          <p:cNvPr id="38" name="Rounded Rectangle 5"/>
          <p:cNvSpPr/>
          <p:nvPr/>
        </p:nvSpPr>
        <p:spPr bwMode="auto">
          <a:xfrm>
            <a:off x="2493237" y="5047241"/>
            <a:ext cx="624609" cy="357205"/>
          </a:xfrm>
          <a:prstGeom prst="roundRect">
            <a:avLst/>
          </a:prstGeom>
          <a:solidFill>
            <a:schemeClr val="tx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1600" spc="-102" dirty="0" smtClean="0">
                <a:solidFill>
                  <a:srgbClr val="FFFFFF"/>
                </a:solidFill>
                <a:ea typeface="Segoe UI" pitchFamily="34" charset="0"/>
                <a:cs typeface="Segoe UI" pitchFamily="34" charset="0"/>
              </a:rPr>
              <a:t>2</a:t>
            </a:r>
            <a:r>
              <a:rPr lang="en-US" sz="1600" spc="-102" baseline="30000" dirty="0" smtClean="0">
                <a:solidFill>
                  <a:srgbClr val="FFFFFF"/>
                </a:solidFill>
                <a:ea typeface="Segoe UI" pitchFamily="34" charset="0"/>
                <a:cs typeface="Segoe UI" pitchFamily="34" charset="0"/>
              </a:rPr>
              <a:t>nd</a:t>
            </a:r>
            <a:r>
              <a:rPr lang="en-US" sz="1600" spc="-102" dirty="0" smtClean="0">
                <a:solidFill>
                  <a:srgbClr val="FFFFFF"/>
                </a:solidFill>
                <a:ea typeface="Segoe UI" pitchFamily="34" charset="0"/>
                <a:cs typeface="Segoe UI" pitchFamily="34" charset="0"/>
              </a:rPr>
              <a:t> </a:t>
            </a:r>
          </a:p>
        </p:txBody>
      </p:sp>
    </p:spTree>
    <p:extLst>
      <p:ext uri="{BB962C8B-B14F-4D97-AF65-F5344CB8AC3E}">
        <p14:creationId xmlns:p14="http://schemas.microsoft.com/office/powerpoint/2010/main" val="3345622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500"/>
                                        <p:tgtEl>
                                          <p:spTgt spid="3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childTnLst>
                          </p:cTn>
                        </p:par>
                        <p:par>
                          <p:cTn id="44" fill="hold">
                            <p:stCondLst>
                              <p:cond delay="500"/>
                            </p:stCondLst>
                            <p:childTnLst>
                              <p:par>
                                <p:cTn id="45" presetID="10" presetClass="entr" presetSubtype="0"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childTnLst>
                          </p:cTn>
                        </p:par>
                        <p:par>
                          <p:cTn id="48" fill="hold">
                            <p:stCondLst>
                              <p:cond delay="1000"/>
                            </p:stCondLst>
                            <p:childTnLst>
                              <p:par>
                                <p:cTn id="49" presetID="10" presetClass="entr" presetSubtype="0" fill="hold"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500"/>
                                        <p:tgtEl>
                                          <p:spTgt spid="23"/>
                                        </p:tgtEl>
                                      </p:cBhvr>
                                    </p:animEffect>
                                  </p:childTnLst>
                                </p:cTn>
                              </p:par>
                            </p:childTnLst>
                          </p:cTn>
                        </p:par>
                        <p:par>
                          <p:cTn id="57" fill="hold">
                            <p:stCondLst>
                              <p:cond delay="500"/>
                            </p:stCondLst>
                            <p:childTnLst>
                              <p:par>
                                <p:cTn id="58" presetID="10" presetClass="entr" presetSubtype="0" fill="hold" grpId="0" nodeType="after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500"/>
                                        <p:tgtEl>
                                          <p:spTgt spid="33"/>
                                        </p:tgtEl>
                                      </p:cBhvr>
                                    </p:animEffect>
                                  </p:childTnLst>
                                </p:cTn>
                              </p:par>
                              <p:par>
                                <p:cTn id="61" presetID="10" presetClass="entr" presetSubtype="0" fill="hold"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par>
                          <p:cTn id="64" fill="hold">
                            <p:stCondLst>
                              <p:cond delay="1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fade">
                                      <p:cBhvr>
                                        <p:cTn id="75" dur="500"/>
                                        <p:tgtEl>
                                          <p:spTgt spid="22"/>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500"/>
                                        <p:tgtEl>
                                          <p:spTgt spid="24"/>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500"/>
                                        <p:tgtEl>
                                          <p:spTgt spid="3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fade">
                                      <p:cBhvr>
                                        <p:cTn id="8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12" grpId="0" animBg="1"/>
      <p:bldP spid="19" grpId="0" animBg="1"/>
      <p:bldP spid="23" grpId="0" animBg="1"/>
      <p:bldP spid="24" grpId="0" animBg="1"/>
      <p:bldP spid="25" grpId="0" animBg="1"/>
      <p:bldP spid="27" grpId="0" animBg="1"/>
      <p:bldP spid="29" grpId="0" animBg="1"/>
      <p:bldP spid="30" grpId="0" animBg="1"/>
      <p:bldP spid="31" grpId="0" animBg="1"/>
      <p:bldP spid="28" grpId="0"/>
      <p:bldP spid="33" grpId="0"/>
      <p:bldP spid="32" grpId="0" animBg="1"/>
      <p:bldP spid="22" grpId="0" animBg="1"/>
      <p:bldP spid="34" grpId="0" animBg="1"/>
      <p:bldP spid="35" grpId="0" animBg="1"/>
      <p:bldP spid="36" grpId="0" animBg="1"/>
      <p:bldP spid="37" grpId="0" animBg="1"/>
      <p:bldP spid="3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5"/>
          </p:nvPr>
        </p:nvSpPr>
        <p:spPr>
          <a:xfrm>
            <a:off x="4846638" y="3497263"/>
            <a:ext cx="7315203" cy="914400"/>
          </a:xfrm>
        </p:spPr>
        <p:txBody>
          <a:bodyPr anchor="t"/>
          <a:lstStyle/>
          <a:p>
            <a:r>
              <a:rPr lang="en-US" dirty="0" smtClean="0"/>
              <a:t>Expands access to devices.</a:t>
            </a:r>
          </a:p>
          <a:p>
            <a:r>
              <a:rPr lang="en-US" dirty="0" smtClean="0"/>
              <a:t>Adds user experiences.</a:t>
            </a:r>
          </a:p>
          <a:p>
            <a:r>
              <a:rPr lang="en-US" dirty="0" smtClean="0"/>
              <a:t>Simplifies the developer experience.</a:t>
            </a:r>
            <a:endParaRPr lang="en-US" dirty="0"/>
          </a:p>
        </p:txBody>
      </p:sp>
      <p:pic>
        <p:nvPicPr>
          <p:cNvPr id="6" name="Picture Placeholder 5"/>
          <p:cNvPicPr>
            <a:picLocks noGrp="1" noChangeAspect="1"/>
          </p:cNvPicPr>
          <p:nvPr>
            <p:ph type="pic" sz="quarter" idx="16"/>
          </p:nvPr>
        </p:nvPicPr>
        <p:blipFill>
          <a:blip r:embed="rId3" cstate="email">
            <a:extLst>
              <a:ext uri="{28A0092B-C50C-407E-A947-70E740481C1C}">
                <a14:useLocalDpi xmlns:a14="http://schemas.microsoft.com/office/drawing/2010/main"/>
              </a:ext>
            </a:extLst>
          </a:blip>
          <a:srcRect l="502" r="502"/>
          <a:stretch>
            <a:fillRect/>
          </a:stretch>
        </p:blipFill>
        <p:spPr/>
      </p:pic>
      <p:sp>
        <p:nvSpPr>
          <p:cNvPr id="5" name="Title 4"/>
          <p:cNvSpPr>
            <a:spLocks noGrp="1"/>
          </p:cNvSpPr>
          <p:nvPr>
            <p:ph type="title"/>
          </p:nvPr>
        </p:nvSpPr>
        <p:spPr>
          <a:xfrm>
            <a:off x="274638" y="298450"/>
            <a:ext cx="11887199" cy="912813"/>
          </a:xfrm>
        </p:spPr>
        <p:txBody>
          <a:bodyPr/>
          <a:lstStyle/>
          <a:p>
            <a:r>
              <a:rPr lang="en-US" dirty="0" smtClean="0"/>
              <a:t>The Ramirez Family</a:t>
            </a:r>
            <a:endParaRPr lang="en-US" dirty="0"/>
          </a:p>
        </p:txBody>
      </p:sp>
      <p:pic>
        <p:nvPicPr>
          <p:cNvPr id="7" name="Picture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454575" y="2121859"/>
            <a:ext cx="1266422" cy="1075522"/>
          </a:xfrm>
          <a:prstGeom prst="rect">
            <a:avLst/>
          </a:prstGeom>
        </p:spPr>
      </p:pic>
      <p:pic>
        <p:nvPicPr>
          <p:cNvPr id="9" name="Picture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44927" y="2052636"/>
            <a:ext cx="1335771" cy="1213969"/>
          </a:xfrm>
          <a:prstGeom prst="rect">
            <a:avLst/>
          </a:prstGeom>
        </p:spPr>
      </p:pic>
      <p:pic>
        <p:nvPicPr>
          <p:cNvPr id="11" name="Picture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75930" y="2108514"/>
            <a:ext cx="1054715" cy="1102213"/>
          </a:xfrm>
          <a:prstGeom prst="rect">
            <a:avLst/>
          </a:prstGeom>
        </p:spPr>
      </p:pic>
      <p:pic>
        <p:nvPicPr>
          <p:cNvPr id="12" name="Picture 1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639059" y="2103150"/>
            <a:ext cx="1112941" cy="1112941"/>
          </a:xfrm>
          <a:prstGeom prst="rect">
            <a:avLst/>
          </a:prstGeom>
        </p:spPr>
      </p:pic>
      <p:pic>
        <p:nvPicPr>
          <p:cNvPr id="13" name="Picture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704627" y="2101194"/>
            <a:ext cx="1095150" cy="1116852"/>
          </a:xfrm>
          <a:prstGeom prst="rect">
            <a:avLst/>
          </a:prstGeom>
        </p:spPr>
      </p:pic>
      <p:sp>
        <p:nvSpPr>
          <p:cNvPr id="14" name="Title 4"/>
          <p:cNvSpPr txBox="1">
            <a:spLocks/>
          </p:cNvSpPr>
          <p:nvPr/>
        </p:nvSpPr>
        <p:spPr>
          <a:xfrm>
            <a:off x="274637" y="298450"/>
            <a:ext cx="11887199" cy="912813"/>
          </a:xfrm>
          <a:prstGeom prst="rect">
            <a:avLst/>
          </a:prstGeom>
        </p:spPr>
        <p:txBody>
          <a:bodyPr vert="horz" lIns="0" tIns="0" rIns="0" bIns="0" rtlCol="0" anchor="t">
            <a:noAutofit/>
          </a:bodyPr>
          <a:lst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a:lstStyle>
          <a:p>
            <a:r>
              <a:rPr lang="en-US" dirty="0">
                <a:gradFill>
                  <a:gsLst>
                    <a:gs pos="0">
                      <a:srgbClr val="FFFFFF"/>
                    </a:gs>
                    <a:gs pos="100000">
                      <a:srgbClr val="FFFFFF"/>
                    </a:gs>
                  </a:gsLst>
                  <a:lin ang="5400000" scaled="0"/>
                </a:gradFill>
              </a:rPr>
              <a:t>Windows 8.1 </a:t>
            </a:r>
            <a:r>
              <a:rPr lang="en-US" dirty="0" smtClean="0">
                <a:gradFill>
                  <a:gsLst>
                    <a:gs pos="0">
                      <a:srgbClr val="FFFFFF"/>
                    </a:gs>
                    <a:gs pos="100000">
                      <a:srgbClr val="FFFFFF"/>
                    </a:gs>
                  </a:gsLst>
                  <a:lin ang="5400000" scaled="0"/>
                </a:gradFill>
              </a:rPr>
              <a:t>Enhancements</a:t>
            </a:r>
            <a:endParaRPr lang="en-US"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956167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1000"/>
                            </p:stCondLst>
                            <p:childTnLst>
                              <p:par>
                                <p:cTn id="23" presetID="1"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grpId="0" nodeType="clickEffect">
                                  <p:stCondLst>
                                    <p:cond delay="0"/>
                                  </p:stCondLst>
                                  <p:childTnLst>
                                    <p:animEffect transition="out" filter="fade">
                                      <p:cBhvr>
                                        <p:cTn id="28" dur="500"/>
                                        <p:tgtEl>
                                          <p:spTgt spid="5"/>
                                        </p:tgtEl>
                                      </p:cBhvr>
                                    </p:animEffect>
                                    <p:set>
                                      <p:cBhvr>
                                        <p:cTn id="29" dur="1" fill="hold">
                                          <p:stCondLst>
                                            <p:cond delay="499"/>
                                          </p:stCondLst>
                                        </p:cTn>
                                        <p:tgtEl>
                                          <p:spTgt spid="5"/>
                                        </p:tgtEl>
                                        <p:attrNameLst>
                                          <p:attrName>style.visibility</p:attrName>
                                        </p:attrNameLst>
                                      </p:cBhvr>
                                      <p:to>
                                        <p:strVal val="hidden"/>
                                      </p:to>
                                    </p:set>
                                  </p:childTnLst>
                                </p:cTn>
                              </p:par>
                              <p:par>
                                <p:cTn id="30" presetID="10"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par>
                                <p:cTn id="33" presetID="10" presetClass="entr" presetSubtype="0" fill="hold" nodeType="with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animEffect transition="in" filter="fade">
                                      <p:cBhvr>
                                        <p:cTn id="35" dur="500"/>
                                        <p:tgtEl>
                                          <p:spTgt spid="8">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8">
                                            <p:txEl>
                                              <p:pRg st="1" end="1"/>
                                            </p:txEl>
                                          </p:spTgt>
                                        </p:tgtEl>
                                        <p:attrNameLst>
                                          <p:attrName>style.visibility</p:attrName>
                                        </p:attrNameLst>
                                      </p:cBhvr>
                                      <p:to>
                                        <p:strVal val="visible"/>
                                      </p:to>
                                    </p:set>
                                    <p:animEffect transition="in" filter="fade">
                                      <p:cBhvr>
                                        <p:cTn id="40" dur="500"/>
                                        <p:tgtEl>
                                          <p:spTgt spid="8">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8">
                                            <p:txEl>
                                              <p:pRg st="2" end="2"/>
                                            </p:txEl>
                                          </p:spTgt>
                                        </p:tgtEl>
                                        <p:attrNameLst>
                                          <p:attrName>style.visibility</p:attrName>
                                        </p:attrNameLst>
                                      </p:cBhvr>
                                      <p:to>
                                        <p:strVal val="visible"/>
                                      </p:to>
                                    </p:set>
                                    <p:animEffect transition="in" filter="fade">
                                      <p:cBhvr>
                                        <p:cTn id="45"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Resources: device scenario APIs</a:t>
            </a:r>
            <a:br>
              <a:rPr lang="en-US" dirty="0" smtClean="0"/>
            </a:br>
            <a:r>
              <a:rPr lang="en-US" sz="2400" dirty="0" smtClean="0"/>
              <a:t>Any app can access devices with scenario specific APIs for devices Windows knows about</a:t>
            </a:r>
            <a:endParaRPr lang="en-US" sz="2400" dirty="0"/>
          </a:p>
        </p:txBody>
      </p:sp>
      <p:sp>
        <p:nvSpPr>
          <p:cNvPr id="11" name="Text Placeholder 10"/>
          <p:cNvSpPr>
            <a:spLocks noGrp="1"/>
          </p:cNvSpPr>
          <p:nvPr>
            <p:ph type="body" sz="quarter" idx="10"/>
          </p:nvPr>
        </p:nvSpPr>
        <p:spPr/>
        <p:txBody>
          <a:bodyPr/>
          <a:lstStyle/>
          <a:p>
            <a:endParaRPr lang="en-US"/>
          </a:p>
        </p:txBody>
      </p:sp>
      <p:graphicFrame>
        <p:nvGraphicFramePr>
          <p:cNvPr id="3" name="Table 1"/>
          <p:cNvGraphicFramePr>
            <a:graphicFrameLocks noGrp="1"/>
          </p:cNvGraphicFramePr>
          <p:nvPr>
            <p:extLst/>
          </p:nvPr>
        </p:nvGraphicFramePr>
        <p:xfrm>
          <a:off x="301625" y="1744662"/>
          <a:ext cx="11860212" cy="4306206"/>
        </p:xfrm>
        <a:graphic>
          <a:graphicData uri="http://schemas.openxmlformats.org/drawingml/2006/table">
            <a:tbl>
              <a:tblPr/>
              <a:tblGrid>
                <a:gridCol w="1424953"/>
                <a:gridCol w="7391400"/>
                <a:gridCol w="3043859"/>
              </a:tblGrid>
              <a:tr h="388103">
                <a:tc>
                  <a:txBody>
                    <a:bodyPr/>
                    <a:lstStyle/>
                    <a:p>
                      <a:pPr marL="0" marR="0" algn="ctr" fontAlgn="t">
                        <a:spcBef>
                          <a:spcPts val="0"/>
                        </a:spcBef>
                        <a:spcAft>
                          <a:spcPts val="0"/>
                        </a:spcAft>
                      </a:pPr>
                      <a:r>
                        <a:rPr lang="en-US" sz="2400" b="1" dirty="0">
                          <a:solidFill>
                            <a:schemeClr val="tx1"/>
                          </a:solidFill>
                          <a:effectLst/>
                          <a:latin typeface="Segoe UI" panose="020B0502040204020203" pitchFamily="34" charset="0"/>
                        </a:rPr>
                        <a:t>Session</a:t>
                      </a:r>
                      <a:endParaRPr lang="en-US" sz="2400" dirty="0">
                        <a:solidFill>
                          <a:schemeClr val="tx1"/>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7FBA00"/>
                    </a:solidFill>
                  </a:tcPr>
                </a:tc>
                <a:tc>
                  <a:txBody>
                    <a:bodyPr/>
                    <a:lstStyle/>
                    <a:p>
                      <a:pPr marL="0" marR="0" algn="ctr" fontAlgn="t">
                        <a:spcBef>
                          <a:spcPts val="0"/>
                        </a:spcBef>
                        <a:spcAft>
                          <a:spcPts val="0"/>
                        </a:spcAft>
                      </a:pPr>
                      <a:r>
                        <a:rPr lang="en-US" sz="2400" b="1" dirty="0" smtClean="0">
                          <a:solidFill>
                            <a:schemeClr val="tx1"/>
                          </a:solidFill>
                          <a:effectLst/>
                          <a:latin typeface="Segoe UI" panose="020B0502040204020203" pitchFamily="34" charset="0"/>
                        </a:rPr>
                        <a:t>Title</a:t>
                      </a:r>
                      <a:endParaRPr lang="en-US" sz="2400" dirty="0">
                        <a:solidFill>
                          <a:schemeClr val="tx1"/>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7FBA00"/>
                    </a:solidFill>
                  </a:tcPr>
                </a:tc>
                <a:tc>
                  <a:txBody>
                    <a:bodyPr/>
                    <a:lstStyle/>
                    <a:p>
                      <a:pPr marL="0" marR="0" algn="ctr" fontAlgn="t">
                        <a:spcBef>
                          <a:spcPts val="0"/>
                        </a:spcBef>
                        <a:spcAft>
                          <a:spcPts val="0"/>
                        </a:spcAft>
                      </a:pPr>
                      <a:r>
                        <a:rPr lang="en-US" sz="2400" b="1" dirty="0" smtClean="0">
                          <a:solidFill>
                            <a:schemeClr val="tx1"/>
                          </a:solidFill>
                          <a:effectLst/>
                          <a:latin typeface="Segoe UI" panose="020B0502040204020203" pitchFamily="34" charset="0"/>
                        </a:rPr>
                        <a:t>Time/Location</a:t>
                      </a:r>
                      <a:r>
                        <a:rPr lang="en-US" sz="2400" b="1" baseline="0" dirty="0" smtClean="0">
                          <a:solidFill>
                            <a:schemeClr val="tx1"/>
                          </a:solidFill>
                          <a:effectLst/>
                          <a:latin typeface="Segoe UI" panose="020B0502040204020203" pitchFamily="34" charset="0"/>
                        </a:rPr>
                        <a:t> </a:t>
                      </a:r>
                      <a:endParaRPr lang="en-US" sz="2400" dirty="0">
                        <a:solidFill>
                          <a:schemeClr val="tx1"/>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7FBA00"/>
                    </a:solidFill>
                  </a:tcPr>
                </a:tc>
              </a:tr>
              <a:tr h="730251">
                <a:tc>
                  <a:txBody>
                    <a:bodyPr/>
                    <a:lstStyle/>
                    <a:p>
                      <a:pPr marL="0" marR="0" fontAlgn="t">
                        <a:spcBef>
                          <a:spcPts val="0"/>
                        </a:spcBef>
                        <a:spcAft>
                          <a:spcPts val="0"/>
                        </a:spcAft>
                      </a:pPr>
                      <a:r>
                        <a:rPr lang="en-US" sz="2000" dirty="0" smtClean="0">
                          <a:solidFill>
                            <a:schemeClr val="bg1"/>
                          </a:solidFill>
                        </a:rPr>
                        <a:t>3-025	</a:t>
                      </a:r>
                      <a:r>
                        <a:rPr lang="en-US" sz="2000" dirty="0" smtClean="0">
                          <a:solidFill>
                            <a:srgbClr val="000000"/>
                          </a:solidFill>
                          <a:effectLst/>
                          <a:latin typeface="Segoe UI" panose="020B0502040204020203" pitchFamily="34" charset="0"/>
                        </a:rPr>
                        <a:t/>
                      </a:r>
                      <a:br>
                        <a:rPr lang="en-US" sz="2000" dirty="0" smtClean="0">
                          <a:solidFill>
                            <a:srgbClr val="000000"/>
                          </a:solidFill>
                          <a:effectLst/>
                          <a:latin typeface="Segoe UI" panose="020B0502040204020203" pitchFamily="34" charset="0"/>
                        </a:rPr>
                      </a:br>
                      <a:endParaRPr lang="en-US" sz="2000" dirty="0">
                        <a:solidFill>
                          <a:srgbClr val="000000"/>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D8E7CB"/>
                    </a:solidFill>
                  </a:tcPr>
                </a:tc>
                <a:tc>
                  <a:txBody>
                    <a:bodyPr/>
                    <a:lstStyle/>
                    <a:p>
                      <a:r>
                        <a:rPr lang="en-US" sz="2000" dirty="0" smtClean="0">
                          <a:solidFill>
                            <a:schemeClr val="bg1"/>
                          </a:solidFill>
                        </a:rPr>
                        <a:t>Building Windows apps that use scanners</a:t>
                      </a: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D8E7CB"/>
                    </a:solidFill>
                  </a:tcPr>
                </a:tc>
                <a:tc>
                  <a:txBody>
                    <a:bodyPr/>
                    <a:lstStyle/>
                    <a:p>
                      <a:r>
                        <a:rPr lang="en-US" sz="2000" dirty="0" smtClean="0">
                          <a:solidFill>
                            <a:schemeClr val="bg1"/>
                          </a:solidFill>
                        </a:rPr>
                        <a:t>2PM</a:t>
                      </a:r>
                      <a:r>
                        <a:rPr lang="en-US" sz="2000" baseline="0" dirty="0" smtClean="0">
                          <a:solidFill>
                            <a:schemeClr val="bg1"/>
                          </a:solidFill>
                        </a:rPr>
                        <a:t>   Friday </a:t>
                      </a:r>
                      <a:r>
                        <a:rPr lang="en-US" sz="2000" dirty="0" smtClean="0">
                          <a:solidFill>
                            <a:schemeClr val="bg1"/>
                          </a:solidFill>
                        </a:rPr>
                        <a:t>6/28</a:t>
                      </a:r>
                    </a:p>
                    <a:p>
                      <a:r>
                        <a:rPr lang="en-US" sz="2000" dirty="0" smtClean="0">
                          <a:solidFill>
                            <a:schemeClr val="bg1"/>
                          </a:solidFill>
                        </a:rPr>
                        <a:t>South Hall: Esplanade 308</a:t>
                      </a: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D8E7CB"/>
                    </a:solidFill>
                  </a:tcPr>
                </a:tc>
              </a:tr>
              <a:tr h="561492">
                <a:tc>
                  <a:txBody>
                    <a:bodyPr/>
                    <a:lstStyle/>
                    <a:p>
                      <a:pPr marL="0" marR="0" fontAlgn="t">
                        <a:spcBef>
                          <a:spcPts val="0"/>
                        </a:spcBef>
                        <a:spcAft>
                          <a:spcPts val="0"/>
                        </a:spcAft>
                      </a:pPr>
                      <a:r>
                        <a:rPr lang="en-US" sz="2000" dirty="0" smtClean="0">
                          <a:solidFill>
                            <a:schemeClr val="bg1"/>
                          </a:solidFill>
                        </a:rPr>
                        <a:t>2-041</a:t>
                      </a:r>
                      <a:endParaRPr lang="en-US" sz="2000" dirty="0">
                        <a:solidFill>
                          <a:srgbClr val="000000"/>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noFill/>
                  </a:tcPr>
                </a:tc>
                <a:tc>
                  <a:txBody>
                    <a:bodyPr/>
                    <a:lstStyle/>
                    <a:p>
                      <a:r>
                        <a:rPr lang="en-US" sz="2000" dirty="0" smtClean="0">
                          <a:solidFill>
                            <a:schemeClr val="bg1"/>
                          </a:solidFill>
                        </a:rPr>
                        <a:t>Strong authentication: Building apps that leverage virtual smart cards in enterprise, BYOD, and consumer environments</a:t>
                      </a: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noFill/>
                  </a:tcPr>
                </a:tc>
                <a:tc>
                  <a:txBody>
                    <a:bodyPr/>
                    <a:lstStyle/>
                    <a:p>
                      <a:r>
                        <a:rPr lang="en-US" sz="2000" dirty="0" smtClean="0">
                          <a:solidFill>
                            <a:schemeClr val="bg1"/>
                          </a:solidFill>
                        </a:rPr>
                        <a:t>2PM</a:t>
                      </a:r>
                      <a:r>
                        <a:rPr lang="en-US" sz="2000" baseline="0" dirty="0" smtClean="0">
                          <a:solidFill>
                            <a:schemeClr val="bg1"/>
                          </a:solidFill>
                        </a:rPr>
                        <a:t>   Friday </a:t>
                      </a:r>
                      <a:r>
                        <a:rPr lang="en-US" sz="2000" dirty="0" smtClean="0">
                          <a:solidFill>
                            <a:schemeClr val="bg1"/>
                          </a:solidFill>
                        </a:rPr>
                        <a:t>6/28</a:t>
                      </a:r>
                    </a:p>
                    <a:p>
                      <a:r>
                        <a:rPr lang="en-US" sz="2000" dirty="0" smtClean="0">
                          <a:solidFill>
                            <a:schemeClr val="bg1"/>
                          </a:solidFill>
                        </a:rPr>
                        <a:t>South Hall: Esplanade 302</a:t>
                      </a: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noFill/>
                  </a:tcPr>
                </a:tc>
              </a:tr>
              <a:tr h="561492">
                <a:tc>
                  <a:txBody>
                    <a:bodyPr/>
                    <a:lstStyle/>
                    <a:p>
                      <a:pPr marL="0" marR="0" fontAlgn="t">
                        <a:spcBef>
                          <a:spcPts val="0"/>
                        </a:spcBef>
                        <a:spcAft>
                          <a:spcPts val="0"/>
                        </a:spcAft>
                      </a:pPr>
                      <a:r>
                        <a:rPr lang="en-US" sz="2000" dirty="0" smtClean="0">
                          <a:solidFill>
                            <a:schemeClr val="bg1"/>
                          </a:solidFill>
                        </a:rPr>
                        <a:t>3-029	</a:t>
                      </a:r>
                      <a:endParaRPr lang="en-US" sz="2000" dirty="0">
                        <a:solidFill>
                          <a:srgbClr val="000000"/>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D8E7CB"/>
                    </a:solidFill>
                  </a:tcPr>
                </a:tc>
                <a:tc>
                  <a:txBody>
                    <a:bodyPr/>
                    <a:lstStyle/>
                    <a:p>
                      <a:r>
                        <a:rPr lang="en-US" sz="2000" dirty="0" smtClean="0">
                          <a:solidFill>
                            <a:schemeClr val="bg1"/>
                          </a:solidFill>
                        </a:rPr>
                        <a:t>How to use point-of-sale devices in your app</a:t>
                      </a: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D8E7CB"/>
                    </a:solidFill>
                  </a:tcPr>
                </a:tc>
                <a:tc>
                  <a:txBody>
                    <a:bodyPr/>
                    <a:lstStyle/>
                    <a:p>
                      <a:r>
                        <a:rPr lang="en-US" sz="2000" dirty="0" smtClean="0">
                          <a:solidFill>
                            <a:schemeClr val="bg1"/>
                          </a:solidFill>
                        </a:rPr>
                        <a:t>12PM Friday 6/28</a:t>
                      </a:r>
                    </a:p>
                    <a:p>
                      <a:r>
                        <a:rPr lang="en-US" sz="2000" dirty="0" smtClean="0">
                          <a:solidFill>
                            <a:schemeClr val="bg1"/>
                          </a:solidFill>
                        </a:rPr>
                        <a:t>South Hall: Esplanade 308</a:t>
                      </a: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D8E7CB"/>
                    </a:solidFill>
                  </a:tcPr>
                </a:tc>
              </a:tr>
              <a:tr h="561492">
                <a:tc>
                  <a:txBody>
                    <a:bodyPr/>
                    <a:lstStyle/>
                    <a:p>
                      <a:pPr marL="0" marR="0" fontAlgn="t">
                        <a:spcBef>
                          <a:spcPts val="0"/>
                        </a:spcBef>
                        <a:spcAft>
                          <a:spcPts val="0"/>
                        </a:spcAft>
                      </a:pPr>
                      <a:r>
                        <a:rPr lang="en-US" sz="2000" dirty="0" smtClean="0">
                          <a:solidFill>
                            <a:srgbClr val="000000"/>
                          </a:solidFill>
                          <a:effectLst/>
                          <a:latin typeface="Segoe UI" panose="020B0502040204020203" pitchFamily="34" charset="0"/>
                        </a:rPr>
                        <a:t>2-9110</a:t>
                      </a:r>
                      <a:endParaRPr lang="en-US" sz="2000" dirty="0">
                        <a:solidFill>
                          <a:srgbClr val="000000"/>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noFill/>
                  </a:tcPr>
                </a:tc>
                <a:tc>
                  <a:txBody>
                    <a:bodyPr/>
                    <a:lstStyle/>
                    <a:p>
                      <a:r>
                        <a:rPr lang="en-US" sz="2000" dirty="0" smtClean="0">
                          <a:solidFill>
                            <a:schemeClr val="bg1"/>
                          </a:solidFill>
                        </a:rPr>
                        <a:t>Biometrics—fingerprints for apps</a:t>
                      </a: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noFill/>
                  </a:tcPr>
                </a:tc>
                <a:tc>
                  <a:txBody>
                    <a:bodyPr/>
                    <a:lstStyle/>
                    <a:p>
                      <a:r>
                        <a:rPr lang="en-US" sz="2000" dirty="0" smtClean="0">
                          <a:solidFill>
                            <a:schemeClr val="bg1"/>
                          </a:solidFill>
                        </a:rPr>
                        <a:t>On Demand</a:t>
                      </a:r>
                      <a:endParaRPr lang="en-US" sz="2000" dirty="0">
                        <a:solidFill>
                          <a:schemeClr val="bg1"/>
                        </a:solidFill>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noFill/>
                  </a:tcPr>
                </a:tc>
              </a:tr>
              <a:tr h="704851">
                <a:tc>
                  <a:txBody>
                    <a:bodyPr/>
                    <a:lstStyle/>
                    <a:p>
                      <a:pPr marL="0" marR="0" fontAlgn="t">
                        <a:spcBef>
                          <a:spcPts val="0"/>
                        </a:spcBef>
                        <a:spcAft>
                          <a:spcPts val="0"/>
                        </a:spcAft>
                      </a:pPr>
                      <a:r>
                        <a:rPr lang="en-US" sz="2000" dirty="0" smtClean="0">
                          <a:solidFill>
                            <a:srgbClr val="000000"/>
                          </a:solidFill>
                          <a:effectLst/>
                          <a:latin typeface="Segoe UI" panose="020B0502040204020203" pitchFamily="34" charset="0"/>
                        </a:rPr>
                        <a:t>3-9034</a:t>
                      </a:r>
                      <a:endParaRPr lang="en-US" sz="2000" dirty="0">
                        <a:solidFill>
                          <a:srgbClr val="000000"/>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D8E7CB"/>
                    </a:solidFill>
                  </a:tcPr>
                </a:tc>
                <a:tc>
                  <a:txBody>
                    <a:bodyPr/>
                    <a:lstStyle/>
                    <a:p>
                      <a:r>
                        <a:rPr lang="en-US" sz="2000" dirty="0" smtClean="0">
                          <a:solidFill>
                            <a:schemeClr val="bg1"/>
                          </a:solidFill>
                        </a:rPr>
                        <a:t>Using </a:t>
                      </a:r>
                      <a:r>
                        <a:rPr lang="en-US" sz="2000" dirty="0" err="1" smtClean="0">
                          <a:solidFill>
                            <a:schemeClr val="bg1"/>
                          </a:solidFill>
                        </a:rPr>
                        <a:t>Geolocation</a:t>
                      </a:r>
                      <a:r>
                        <a:rPr lang="en-US" sz="2000" dirty="0" smtClean="0">
                          <a:solidFill>
                            <a:schemeClr val="bg1"/>
                          </a:solidFill>
                        </a:rPr>
                        <a:t> and </a:t>
                      </a:r>
                      <a:r>
                        <a:rPr lang="en-US" sz="2000" dirty="0" err="1" smtClean="0">
                          <a:solidFill>
                            <a:schemeClr val="bg1"/>
                          </a:solidFill>
                        </a:rPr>
                        <a:t>Geofencing</a:t>
                      </a:r>
                      <a:r>
                        <a:rPr lang="en-US" sz="2000" dirty="0" smtClean="0">
                          <a:solidFill>
                            <a:schemeClr val="bg1"/>
                          </a:solidFill>
                        </a:rPr>
                        <a:t> in Windows Store apps</a:t>
                      </a:r>
                      <a:endParaRPr lang="en-US" sz="2000" dirty="0">
                        <a:solidFill>
                          <a:schemeClr val="bg1"/>
                        </a:solidFill>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D8E7CB"/>
                    </a:solidFill>
                  </a:tcPr>
                </a:tc>
                <a:tc>
                  <a:txBody>
                    <a:bodyPr/>
                    <a:lstStyle/>
                    <a:p>
                      <a:r>
                        <a:rPr lang="en-US" sz="2000" dirty="0" smtClean="0">
                          <a:solidFill>
                            <a:schemeClr val="bg1"/>
                          </a:solidFill>
                        </a:rPr>
                        <a:t>On</a:t>
                      </a:r>
                      <a:r>
                        <a:rPr lang="en-US" sz="2000" baseline="0" dirty="0" smtClean="0">
                          <a:solidFill>
                            <a:schemeClr val="bg1"/>
                          </a:solidFill>
                        </a:rPr>
                        <a:t> Demand</a:t>
                      </a:r>
                      <a:endParaRPr lang="en-US" sz="2000" dirty="0">
                        <a:solidFill>
                          <a:schemeClr val="bg1"/>
                        </a:solidFill>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D8E7CB"/>
                    </a:solidFill>
                  </a:tcPr>
                </a:tc>
              </a:tr>
              <a:tr h="572252">
                <a:tc>
                  <a:txBody>
                    <a:bodyPr/>
                    <a:lstStyle/>
                    <a:p>
                      <a:pPr marL="0" marR="0" fontAlgn="t">
                        <a:spcBef>
                          <a:spcPts val="0"/>
                        </a:spcBef>
                        <a:spcAft>
                          <a:spcPts val="0"/>
                        </a:spcAft>
                      </a:pPr>
                      <a:r>
                        <a:rPr lang="en-US" sz="2000" dirty="0" smtClean="0">
                          <a:solidFill>
                            <a:schemeClr val="bg1"/>
                          </a:solidFill>
                          <a:effectLst/>
                          <a:latin typeface="Segoe UI" panose="020B0502040204020203" pitchFamily="34" charset="0"/>
                        </a:rPr>
                        <a:t>3-9027</a:t>
                      </a:r>
                      <a:endParaRPr lang="en-US" sz="2000" dirty="0">
                        <a:solidFill>
                          <a:schemeClr val="bg1"/>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noFill/>
                  </a:tcPr>
                </a:tc>
                <a:tc>
                  <a:txBody>
                    <a:bodyPr/>
                    <a:lstStyle/>
                    <a:p>
                      <a:r>
                        <a:rPr lang="en-US" sz="2000" dirty="0" smtClean="0">
                          <a:solidFill>
                            <a:schemeClr val="bg1"/>
                          </a:solidFill>
                        </a:rPr>
                        <a:t>3D Printing with Windows </a:t>
                      </a:r>
                      <a:endParaRPr lang="en-US" sz="2000" dirty="0">
                        <a:solidFill>
                          <a:schemeClr val="bg1"/>
                        </a:solidFill>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noFill/>
                  </a:tcPr>
                </a:tc>
                <a:tc>
                  <a:txBody>
                    <a:bodyPr/>
                    <a:lstStyle/>
                    <a:p>
                      <a:r>
                        <a:rPr lang="en-US" sz="2000" dirty="0" smtClean="0">
                          <a:solidFill>
                            <a:schemeClr val="bg1"/>
                          </a:solidFill>
                        </a:rPr>
                        <a:t>On</a:t>
                      </a:r>
                      <a:r>
                        <a:rPr lang="en-US" sz="2000" baseline="0" dirty="0" smtClean="0">
                          <a:solidFill>
                            <a:schemeClr val="bg1"/>
                          </a:solidFill>
                        </a:rPr>
                        <a:t> Demand</a:t>
                      </a:r>
                      <a:endParaRPr lang="en-US" sz="2000" dirty="0">
                        <a:solidFill>
                          <a:schemeClr val="bg1"/>
                        </a:solidFill>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748559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Resources: device protocol APIs</a:t>
            </a:r>
            <a:br>
              <a:rPr lang="en-US" dirty="0" smtClean="0"/>
            </a:br>
            <a:r>
              <a:rPr lang="en-US" sz="2000" dirty="0"/>
              <a:t>Device </a:t>
            </a:r>
            <a:r>
              <a:rPr lang="en-US" sz="2000" dirty="0" smtClean="0"/>
              <a:t>protocol APIs </a:t>
            </a:r>
            <a:r>
              <a:rPr lang="en-US" sz="2000" dirty="0"/>
              <a:t>enable apps for </a:t>
            </a:r>
            <a:r>
              <a:rPr lang="en-US" sz="2000" dirty="0" smtClean="0"/>
              <a:t>custom peripherals that </a:t>
            </a:r>
            <a:r>
              <a:rPr lang="en-US" sz="2000" dirty="0"/>
              <a:t>Windows does not know about. </a:t>
            </a:r>
            <a:r>
              <a:rPr lang="en-US" sz="2000" dirty="0" smtClean="0"/>
              <a:t/>
            </a:r>
            <a:br>
              <a:rPr lang="en-US" sz="2000" dirty="0" smtClean="0"/>
            </a:br>
            <a:r>
              <a:rPr lang="en-US" sz="2000" dirty="0" smtClean="0"/>
              <a:t>Anybody </a:t>
            </a:r>
            <a:r>
              <a:rPr lang="en-US" sz="2000" dirty="0"/>
              <a:t>can develop apps for a </a:t>
            </a:r>
            <a:r>
              <a:rPr lang="en-US" sz="2000" dirty="0" smtClean="0"/>
              <a:t>custom peripheral if </a:t>
            </a:r>
            <a:r>
              <a:rPr lang="en-US" sz="2000" dirty="0"/>
              <a:t>they know the device protocol to do so</a:t>
            </a:r>
            <a:r>
              <a:rPr lang="en-US" sz="2000" dirty="0" smtClean="0"/>
              <a:t>.</a:t>
            </a:r>
            <a:endParaRPr lang="en-US" sz="2000" dirty="0"/>
          </a:p>
        </p:txBody>
      </p:sp>
      <p:graphicFrame>
        <p:nvGraphicFramePr>
          <p:cNvPr id="7" name="Table 3"/>
          <p:cNvGraphicFramePr>
            <a:graphicFrameLocks noGrp="1"/>
          </p:cNvGraphicFramePr>
          <p:nvPr>
            <p:extLst/>
          </p:nvPr>
        </p:nvGraphicFramePr>
        <p:xfrm>
          <a:off x="274637" y="2049304"/>
          <a:ext cx="11887200" cy="4313723"/>
        </p:xfrm>
        <a:graphic>
          <a:graphicData uri="http://schemas.openxmlformats.org/drawingml/2006/table">
            <a:tbl>
              <a:tblPr/>
              <a:tblGrid>
                <a:gridCol w="1752600"/>
                <a:gridCol w="6629400"/>
                <a:gridCol w="3505200"/>
              </a:tblGrid>
              <a:tr h="494206">
                <a:tc>
                  <a:txBody>
                    <a:bodyPr/>
                    <a:lstStyle/>
                    <a:p>
                      <a:pPr marL="0" marR="0" algn="ctr" fontAlgn="t">
                        <a:spcBef>
                          <a:spcPts val="0"/>
                        </a:spcBef>
                        <a:spcAft>
                          <a:spcPts val="0"/>
                        </a:spcAft>
                      </a:pPr>
                      <a:r>
                        <a:rPr lang="en-US" sz="2400" b="1" dirty="0">
                          <a:solidFill>
                            <a:schemeClr val="tx1"/>
                          </a:solidFill>
                          <a:effectLst/>
                          <a:latin typeface="Segoe UI" panose="020B0502040204020203" pitchFamily="34" charset="0"/>
                        </a:rPr>
                        <a:t>Session</a:t>
                      </a:r>
                      <a:endParaRPr lang="en-US" sz="2400" dirty="0">
                        <a:solidFill>
                          <a:schemeClr val="tx1"/>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00BCF2"/>
                    </a:solidFill>
                  </a:tcPr>
                </a:tc>
                <a:tc>
                  <a:txBody>
                    <a:bodyPr/>
                    <a:lstStyle/>
                    <a:p>
                      <a:pPr marL="0" marR="0" algn="ctr" fontAlgn="t">
                        <a:spcBef>
                          <a:spcPts val="0"/>
                        </a:spcBef>
                        <a:spcAft>
                          <a:spcPts val="0"/>
                        </a:spcAft>
                      </a:pPr>
                      <a:r>
                        <a:rPr lang="en-US" sz="2400" b="1" dirty="0" smtClean="0">
                          <a:solidFill>
                            <a:schemeClr val="tx1"/>
                          </a:solidFill>
                          <a:effectLst/>
                          <a:latin typeface="Segoe UI" panose="020B0502040204020203" pitchFamily="34" charset="0"/>
                        </a:rPr>
                        <a:t>Title</a:t>
                      </a:r>
                      <a:endParaRPr lang="en-US" sz="2400" dirty="0">
                        <a:solidFill>
                          <a:schemeClr val="tx1"/>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00BCF2"/>
                    </a:solidFill>
                  </a:tcPr>
                </a:tc>
                <a:tc>
                  <a:txBody>
                    <a:bodyPr/>
                    <a:lstStyle/>
                    <a:p>
                      <a:pPr marL="0" marR="0" algn="ctr" fontAlgn="t">
                        <a:spcBef>
                          <a:spcPts val="0"/>
                        </a:spcBef>
                        <a:spcAft>
                          <a:spcPts val="0"/>
                        </a:spcAft>
                      </a:pPr>
                      <a:r>
                        <a:rPr lang="en-US" sz="2400" b="1" dirty="0" smtClean="0">
                          <a:solidFill>
                            <a:schemeClr val="tx1"/>
                          </a:solidFill>
                          <a:effectLst/>
                          <a:latin typeface="Segoe UI" panose="020B0502040204020203" pitchFamily="34" charset="0"/>
                        </a:rPr>
                        <a:t>Time/Location</a:t>
                      </a:r>
                      <a:r>
                        <a:rPr lang="en-US" sz="2400" b="1" baseline="0" dirty="0" smtClean="0">
                          <a:solidFill>
                            <a:schemeClr val="tx1"/>
                          </a:solidFill>
                          <a:effectLst/>
                          <a:latin typeface="Segoe UI" panose="020B0502040204020203" pitchFamily="34" charset="0"/>
                        </a:rPr>
                        <a:t> </a:t>
                      </a:r>
                      <a:endParaRPr lang="en-US" sz="2400" dirty="0">
                        <a:solidFill>
                          <a:schemeClr val="tx1"/>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00BCF2"/>
                    </a:solidFill>
                  </a:tcPr>
                </a:tc>
              </a:tr>
              <a:tr h="1004602">
                <a:tc>
                  <a:txBody>
                    <a:bodyPr/>
                    <a:lstStyle/>
                    <a:p>
                      <a:pPr marL="0" marR="0" fontAlgn="t">
                        <a:spcBef>
                          <a:spcPts val="0"/>
                        </a:spcBef>
                        <a:spcAft>
                          <a:spcPts val="0"/>
                        </a:spcAft>
                      </a:pPr>
                      <a:r>
                        <a:rPr lang="en-US" sz="2000" dirty="0" smtClean="0">
                          <a:solidFill>
                            <a:schemeClr val="bg1"/>
                          </a:solidFill>
                          <a:effectLst/>
                          <a:latin typeface="Segoe UI" panose="020B0502040204020203" pitchFamily="34" charset="0"/>
                        </a:rPr>
                        <a:t>3-026</a:t>
                      </a:r>
                      <a:endParaRPr lang="en-US" sz="2000" dirty="0">
                        <a:solidFill>
                          <a:schemeClr val="bg1"/>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2000" dirty="0" smtClean="0">
                          <a:solidFill>
                            <a:schemeClr val="bg1"/>
                          </a:solidFill>
                          <a:effectLst/>
                          <a:latin typeface="Segoe UI" panose="020B0502040204020203" pitchFamily="34" charset="0"/>
                        </a:rPr>
                        <a:t>Apps for Bluetooth, HID, and USB Devices</a:t>
                      </a: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2000" dirty="0" smtClean="0">
                          <a:solidFill>
                            <a:schemeClr val="bg1"/>
                          </a:solidFill>
                          <a:effectLst/>
                          <a:latin typeface="Segoe UI" panose="020B0502040204020203" pitchFamily="34" charset="0"/>
                        </a:rPr>
                        <a:t>5PM</a:t>
                      </a:r>
                      <a:r>
                        <a:rPr lang="en-US" sz="2000" baseline="0" dirty="0" smtClean="0">
                          <a:solidFill>
                            <a:schemeClr val="bg1"/>
                          </a:solidFill>
                          <a:effectLst/>
                          <a:latin typeface="Segoe UI" panose="020B0502040204020203" pitchFamily="34" charset="0"/>
                        </a:rPr>
                        <a:t>   Wednesday </a:t>
                      </a:r>
                      <a:r>
                        <a:rPr lang="en-US" sz="2000" dirty="0" smtClean="0">
                          <a:solidFill>
                            <a:schemeClr val="bg1"/>
                          </a:solidFill>
                          <a:effectLst/>
                          <a:latin typeface="Segoe UI" panose="020B0502040204020203" pitchFamily="34" charset="0"/>
                        </a:rPr>
                        <a:t>6/26</a:t>
                      </a:r>
                    </a:p>
                    <a:p>
                      <a:pPr marL="0" marR="0" fontAlgn="t">
                        <a:spcBef>
                          <a:spcPts val="0"/>
                        </a:spcBef>
                        <a:spcAft>
                          <a:spcPts val="0"/>
                        </a:spcAft>
                      </a:pPr>
                      <a:r>
                        <a:rPr lang="en-US" sz="2000" dirty="0" smtClean="0">
                          <a:solidFill>
                            <a:schemeClr val="bg1"/>
                          </a:solidFill>
                          <a:effectLst/>
                          <a:latin typeface="Segoe UI" panose="020B0502040204020203" pitchFamily="34" charset="0"/>
                        </a:rPr>
                        <a:t>South Hall: Esplanade 302</a:t>
                      </a: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r h="763956">
                <a:tc>
                  <a:txBody>
                    <a:bodyPr/>
                    <a:lstStyle/>
                    <a:p>
                      <a:pPr marL="0" marR="0" fontAlgn="t">
                        <a:spcBef>
                          <a:spcPts val="0"/>
                        </a:spcBef>
                        <a:spcAft>
                          <a:spcPts val="0"/>
                        </a:spcAft>
                      </a:pPr>
                      <a:r>
                        <a:rPr lang="en-US" sz="2000" dirty="0" smtClean="0">
                          <a:solidFill>
                            <a:schemeClr val="bg1"/>
                          </a:solidFill>
                          <a:effectLst/>
                          <a:latin typeface="Segoe UI" panose="020B0502040204020203" pitchFamily="34" charset="0"/>
                        </a:rPr>
                        <a:t>3-924a</a:t>
                      </a:r>
                      <a:endParaRPr lang="en-US" sz="2000" dirty="0">
                        <a:solidFill>
                          <a:schemeClr val="bg1"/>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F3F9FE"/>
                    </a:solidFill>
                  </a:tcPr>
                </a:tc>
                <a:tc>
                  <a:txBody>
                    <a:bodyPr/>
                    <a:lstStyle/>
                    <a:p>
                      <a:pPr marL="0" marR="0" fontAlgn="t">
                        <a:spcBef>
                          <a:spcPts val="0"/>
                        </a:spcBef>
                        <a:spcAft>
                          <a:spcPts val="0"/>
                        </a:spcAft>
                      </a:pPr>
                      <a:r>
                        <a:rPr lang="en-US" sz="2000" dirty="0" smtClean="0">
                          <a:solidFill>
                            <a:schemeClr val="bg1"/>
                          </a:solidFill>
                          <a:effectLst/>
                          <a:latin typeface="Segoe UI" panose="020B0502040204020203" pitchFamily="34" charset="0"/>
                        </a:rPr>
                        <a:t>Apps for USB Devices</a:t>
                      </a:r>
                      <a:endParaRPr lang="en-US" sz="2000" dirty="0">
                        <a:solidFill>
                          <a:schemeClr val="bg1"/>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F3F9FE"/>
                    </a:solidFill>
                  </a:tcPr>
                </a:tc>
                <a:tc>
                  <a:txBody>
                    <a:bodyPr/>
                    <a:lstStyle/>
                    <a:p>
                      <a:pPr marL="0" marR="0" fontAlgn="t">
                        <a:spcBef>
                          <a:spcPts val="0"/>
                        </a:spcBef>
                        <a:spcAft>
                          <a:spcPts val="0"/>
                        </a:spcAft>
                      </a:pPr>
                      <a:r>
                        <a:rPr lang="en-US" sz="2000" dirty="0" smtClean="0">
                          <a:solidFill>
                            <a:schemeClr val="bg1"/>
                          </a:solidFill>
                          <a:effectLst/>
                          <a:latin typeface="Segoe UI" panose="020B0502040204020203" pitchFamily="34" charset="0"/>
                        </a:rPr>
                        <a:t>On</a:t>
                      </a:r>
                      <a:r>
                        <a:rPr lang="en-US" sz="2000" baseline="0" dirty="0" smtClean="0">
                          <a:solidFill>
                            <a:schemeClr val="bg1"/>
                          </a:solidFill>
                          <a:effectLst/>
                          <a:latin typeface="Segoe UI" panose="020B0502040204020203" pitchFamily="34" charset="0"/>
                        </a:rPr>
                        <a:t> Demand</a:t>
                      </a:r>
                      <a:endParaRPr lang="en-US" sz="2000" dirty="0">
                        <a:solidFill>
                          <a:schemeClr val="bg1"/>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F3F9FE"/>
                    </a:solidFill>
                  </a:tcPr>
                </a:tc>
              </a:tr>
              <a:tr h="763956">
                <a:tc>
                  <a:txBody>
                    <a:bodyPr/>
                    <a:lstStyle/>
                    <a:p>
                      <a:pPr marL="0" marR="0" fontAlgn="t">
                        <a:spcBef>
                          <a:spcPts val="0"/>
                        </a:spcBef>
                        <a:spcAft>
                          <a:spcPts val="0"/>
                        </a:spcAft>
                      </a:pPr>
                      <a:r>
                        <a:rPr lang="en-US" sz="2000" dirty="0" smtClean="0">
                          <a:solidFill>
                            <a:schemeClr val="bg1"/>
                          </a:solidFill>
                          <a:effectLst/>
                          <a:latin typeface="Segoe UI" panose="020B0502040204020203" pitchFamily="34" charset="0"/>
                        </a:rPr>
                        <a:t>3-9028</a:t>
                      </a:r>
                      <a:endParaRPr lang="en-US" sz="2000" dirty="0">
                        <a:solidFill>
                          <a:schemeClr val="bg1"/>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noFill/>
                  </a:tcPr>
                </a:tc>
                <a:tc>
                  <a:txBody>
                    <a:bodyPr/>
                    <a:lstStyle/>
                    <a:p>
                      <a:pPr marL="0" marR="0" fontAlgn="t">
                        <a:spcBef>
                          <a:spcPts val="0"/>
                        </a:spcBef>
                        <a:spcAft>
                          <a:spcPts val="0"/>
                        </a:spcAft>
                      </a:pPr>
                      <a:r>
                        <a:rPr lang="en-US" sz="2000" dirty="0" smtClean="0">
                          <a:solidFill>
                            <a:schemeClr val="bg1"/>
                          </a:solidFill>
                          <a:effectLst/>
                          <a:latin typeface="Segoe UI" panose="020B0502040204020203" pitchFamily="34" charset="0"/>
                        </a:rPr>
                        <a:t>Apps for Bluetooth Smart Devices</a:t>
                      </a:r>
                      <a:endParaRPr lang="en-US" sz="2000" dirty="0">
                        <a:solidFill>
                          <a:schemeClr val="bg1"/>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noFill/>
                  </a:tcPr>
                </a:tc>
                <a:tc>
                  <a:txBody>
                    <a:bodyPr/>
                    <a:lstStyle/>
                    <a:p>
                      <a:pPr marL="0" marR="0" fontAlgn="t">
                        <a:spcBef>
                          <a:spcPts val="0"/>
                        </a:spcBef>
                        <a:spcAft>
                          <a:spcPts val="0"/>
                        </a:spcAft>
                      </a:pPr>
                      <a:r>
                        <a:rPr lang="en-US" sz="2000" dirty="0" smtClean="0">
                          <a:solidFill>
                            <a:schemeClr val="bg1"/>
                          </a:solidFill>
                          <a:effectLst/>
                          <a:latin typeface="Segoe UI" panose="020B0502040204020203" pitchFamily="34" charset="0"/>
                        </a:rPr>
                        <a:t>On</a:t>
                      </a:r>
                      <a:r>
                        <a:rPr lang="en-US" sz="2000" baseline="0" dirty="0" smtClean="0">
                          <a:solidFill>
                            <a:schemeClr val="bg1"/>
                          </a:solidFill>
                          <a:effectLst/>
                          <a:latin typeface="Segoe UI" panose="020B0502040204020203" pitchFamily="34" charset="0"/>
                        </a:rPr>
                        <a:t> Demand</a:t>
                      </a:r>
                      <a:endParaRPr lang="en-US" sz="2000" dirty="0">
                        <a:solidFill>
                          <a:schemeClr val="bg1"/>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noFill/>
                  </a:tcPr>
                </a:tc>
              </a:tr>
              <a:tr h="828618">
                <a:tc>
                  <a:txBody>
                    <a:bodyPr/>
                    <a:lstStyle/>
                    <a:p>
                      <a:pPr marL="0" marR="0" fontAlgn="t">
                        <a:spcBef>
                          <a:spcPts val="0"/>
                        </a:spcBef>
                        <a:spcAft>
                          <a:spcPts val="0"/>
                        </a:spcAft>
                      </a:pPr>
                      <a:r>
                        <a:rPr lang="en-US" sz="2000" dirty="0" smtClean="0">
                          <a:solidFill>
                            <a:schemeClr val="bg1"/>
                          </a:solidFill>
                          <a:effectLst/>
                          <a:latin typeface="Segoe UI" panose="020B0502040204020203" pitchFamily="34" charset="0"/>
                        </a:rPr>
                        <a:t>3-924b</a:t>
                      </a:r>
                      <a:endParaRPr lang="en-US" sz="2000" dirty="0">
                        <a:solidFill>
                          <a:schemeClr val="bg1"/>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F3F9FE"/>
                    </a:solidFill>
                  </a:tcPr>
                </a:tc>
                <a:tc>
                  <a:txBody>
                    <a:bodyPr/>
                    <a:lstStyle/>
                    <a:p>
                      <a:pPr marL="0" marR="0" fontAlgn="t">
                        <a:spcBef>
                          <a:spcPts val="0"/>
                        </a:spcBef>
                        <a:spcAft>
                          <a:spcPts val="0"/>
                        </a:spcAft>
                      </a:pPr>
                      <a:r>
                        <a:rPr lang="en-US" sz="2000" dirty="0" smtClean="0">
                          <a:solidFill>
                            <a:schemeClr val="bg1"/>
                          </a:solidFill>
                          <a:effectLst/>
                          <a:latin typeface="Segoe UI" panose="020B0502040204020203" pitchFamily="34" charset="0"/>
                        </a:rPr>
                        <a:t>Apps for HID Devices</a:t>
                      </a:r>
                      <a:endParaRPr lang="en-US" sz="2000" dirty="0">
                        <a:solidFill>
                          <a:schemeClr val="bg1"/>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F3F9FE"/>
                    </a:solidFill>
                  </a:tcPr>
                </a:tc>
                <a:tc>
                  <a:txBody>
                    <a:bodyPr/>
                    <a:lstStyle/>
                    <a:p>
                      <a:pPr marL="0" marR="0" fontAlgn="t">
                        <a:spcBef>
                          <a:spcPts val="0"/>
                        </a:spcBef>
                        <a:spcAft>
                          <a:spcPts val="0"/>
                        </a:spcAft>
                      </a:pPr>
                      <a:r>
                        <a:rPr lang="en-US" sz="2000" dirty="0" smtClean="0">
                          <a:solidFill>
                            <a:schemeClr val="bg1"/>
                          </a:solidFill>
                          <a:effectLst/>
                          <a:latin typeface="Segoe UI" panose="020B0502040204020203" pitchFamily="34" charset="0"/>
                        </a:rPr>
                        <a:t>On</a:t>
                      </a:r>
                      <a:r>
                        <a:rPr lang="en-US" sz="2000" baseline="0" dirty="0" smtClean="0">
                          <a:solidFill>
                            <a:schemeClr val="bg1"/>
                          </a:solidFill>
                          <a:effectLst/>
                          <a:latin typeface="Segoe UI" panose="020B0502040204020203" pitchFamily="34" charset="0"/>
                        </a:rPr>
                        <a:t> Demand</a:t>
                      </a:r>
                      <a:endParaRPr lang="en-US" sz="2000" dirty="0">
                        <a:solidFill>
                          <a:schemeClr val="bg1"/>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F3F9FE"/>
                    </a:solidFill>
                  </a:tcPr>
                </a:tc>
              </a:tr>
              <a:tr h="458385">
                <a:tc>
                  <a:txBody>
                    <a:bodyPr/>
                    <a:lstStyle/>
                    <a:p>
                      <a:pPr marL="0" marR="0" fontAlgn="t">
                        <a:spcBef>
                          <a:spcPts val="0"/>
                        </a:spcBef>
                        <a:spcAft>
                          <a:spcPts val="0"/>
                        </a:spcAft>
                      </a:pPr>
                      <a:r>
                        <a:rPr lang="en-US" sz="2000" dirty="0" smtClean="0">
                          <a:solidFill>
                            <a:schemeClr val="bg1"/>
                          </a:solidFill>
                          <a:effectLst/>
                          <a:latin typeface="Segoe UI" panose="020B0502040204020203" pitchFamily="34" charset="0"/>
                        </a:rPr>
                        <a:t>3-9030</a:t>
                      </a:r>
                      <a:endParaRPr lang="en-US" sz="2000" dirty="0">
                        <a:solidFill>
                          <a:schemeClr val="bg1"/>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noFill/>
                  </a:tcPr>
                </a:tc>
                <a:tc>
                  <a:txBody>
                    <a:bodyPr/>
                    <a:lstStyle/>
                    <a:p>
                      <a:pPr marL="0" marR="0" fontAlgn="t">
                        <a:spcBef>
                          <a:spcPts val="0"/>
                        </a:spcBef>
                        <a:spcAft>
                          <a:spcPts val="0"/>
                        </a:spcAft>
                      </a:pPr>
                      <a:r>
                        <a:rPr lang="en-US" sz="2000" dirty="0" smtClean="0">
                          <a:solidFill>
                            <a:schemeClr val="bg1"/>
                          </a:solidFill>
                          <a:effectLst/>
                          <a:latin typeface="Segoe UI" panose="020B0502040204020203" pitchFamily="34" charset="0"/>
                        </a:rPr>
                        <a:t>Building Windows apps that use Wi-Fi Direct</a:t>
                      </a:r>
                      <a:endParaRPr lang="en-US" sz="2000" dirty="0">
                        <a:solidFill>
                          <a:schemeClr val="bg1"/>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noFill/>
                  </a:tcPr>
                </a:tc>
                <a:tc>
                  <a:txBody>
                    <a:bodyPr/>
                    <a:lstStyle/>
                    <a:p>
                      <a:pPr marL="0" marR="0" fontAlgn="t">
                        <a:spcBef>
                          <a:spcPts val="0"/>
                        </a:spcBef>
                        <a:spcAft>
                          <a:spcPts val="0"/>
                        </a:spcAft>
                      </a:pPr>
                      <a:r>
                        <a:rPr lang="en-US" sz="2000" dirty="0" smtClean="0">
                          <a:solidFill>
                            <a:schemeClr val="bg1"/>
                          </a:solidFill>
                          <a:effectLst/>
                          <a:latin typeface="Segoe UI" panose="020B0502040204020203" pitchFamily="34" charset="0"/>
                        </a:rPr>
                        <a:t>On</a:t>
                      </a:r>
                      <a:r>
                        <a:rPr lang="en-US" sz="2000" baseline="0" dirty="0" smtClean="0">
                          <a:solidFill>
                            <a:schemeClr val="bg1"/>
                          </a:solidFill>
                          <a:effectLst/>
                          <a:latin typeface="Segoe UI" panose="020B0502040204020203" pitchFamily="34" charset="0"/>
                        </a:rPr>
                        <a:t> Demand</a:t>
                      </a:r>
                      <a:endParaRPr lang="en-US" sz="2000" dirty="0">
                        <a:solidFill>
                          <a:schemeClr val="bg1"/>
                        </a:solidFill>
                        <a:effectLst/>
                        <a:latin typeface="Segoe UI" panose="020B0502040204020203"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noFill/>
                  </a:tcPr>
                </a:tc>
              </a:tr>
            </a:tbl>
          </a:graphicData>
        </a:graphic>
      </p:graphicFrame>
      <p:sp>
        <p:nvSpPr>
          <p:cNvPr id="8" name="Rectangle 1"/>
          <p:cNvSpPr>
            <a:spLocks noChangeArrowheads="1"/>
          </p:cNvSpPr>
          <p:nvPr/>
        </p:nvSpPr>
        <p:spPr bwMode="auto">
          <a:xfrm>
            <a:off x="275273" y="1628978"/>
            <a:ext cx="11891452" cy="38472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91440" bIns="45720" numCol="1" anchor="ctr" anchorCtr="0" compatLnSpc="1">
            <a:prstTxWarp prst="textNoShape">
              <a:avLst/>
            </a:prstTxWarp>
            <a:spAutoFit/>
          </a:bodyPr>
          <a:lstStyle/>
          <a:p>
            <a:pPr defTabSz="914400" eaLnBrk="0" fontAlgn="base" hangingPunct="0">
              <a:spcBef>
                <a:spcPct val="0"/>
              </a:spcBef>
              <a:spcAft>
                <a:spcPct val="0"/>
              </a:spcAft>
            </a:pPr>
            <a:r>
              <a:rPr lang="en-US" sz="1100" smtClean="0">
                <a:solidFill>
                  <a:srgbClr val="000000"/>
                </a:solidFill>
                <a:latin typeface="Calibri" panose="020F0502020204030204" pitchFamily="34" charset="0"/>
              </a:rPr>
              <a:t> </a:t>
            </a:r>
          </a:p>
          <a:p>
            <a:pPr defTabSz="914400" eaLnBrk="0" fontAlgn="base" hangingPunct="0">
              <a:spcBef>
                <a:spcPct val="0"/>
              </a:spcBef>
              <a:spcAft>
                <a:spcPct val="0"/>
              </a:spcAft>
            </a:pPr>
            <a:r>
              <a:rPr lang="en-US" sz="1100" smtClean="0">
                <a:solidFill>
                  <a:srgbClr val="000000"/>
                </a:solidFill>
                <a:latin typeface="Calibri" panose="020F0502020204030204" pitchFamily="34" charset="0"/>
              </a:rPr>
              <a:t> </a:t>
            </a:r>
            <a:endParaRPr lang="en-US" smtClean="0">
              <a:solidFill>
                <a:srgbClr val="FFFFFF"/>
              </a:solidFill>
              <a:latin typeface="Arial" panose="020B0604020202020204" pitchFamily="34" charset="0"/>
            </a:endParaRPr>
          </a:p>
        </p:txBody>
      </p:sp>
    </p:spTree>
    <p:extLst>
      <p:ext uri="{BB962C8B-B14F-4D97-AF65-F5344CB8AC3E}">
        <p14:creationId xmlns:p14="http://schemas.microsoft.com/office/powerpoint/2010/main" val="3592089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p:cNvSpPr>
            <a:spLocks noGrp="1"/>
          </p:cNvSpPr>
          <p:nvPr>
            <p:ph type="body" sz="quarter" idx="15"/>
          </p:nvPr>
        </p:nvSpPr>
        <p:spPr>
          <a:xfrm>
            <a:off x="4375838" y="2963862"/>
            <a:ext cx="6723647" cy="914400"/>
          </a:xfrm>
        </p:spPr>
        <p:txBody>
          <a:bodyPr/>
          <a:lstStyle/>
          <a:p>
            <a:r>
              <a:rPr lang="en-US" sz="3200" dirty="0" smtClean="0"/>
              <a:t>Will buys a smart toy for Toby online using a fingerprint instead of a password</a:t>
            </a:r>
          </a:p>
          <a:p>
            <a:r>
              <a:rPr lang="en-US" sz="3200" dirty="0" smtClean="0"/>
              <a:t/>
            </a:r>
            <a:br>
              <a:rPr lang="en-US" sz="3200" dirty="0" smtClean="0"/>
            </a:br>
            <a:r>
              <a:rPr lang="en-US" sz="3200" dirty="0" smtClean="0"/>
              <a:t>He prints a home design on a 3D printer for a customer visit tomorrow</a:t>
            </a:r>
            <a:endParaRPr lang="en-US" sz="3200" dirty="0"/>
          </a:p>
        </p:txBody>
      </p:sp>
      <p:pic>
        <p:nvPicPr>
          <p:cNvPr id="6" name="Picture Placeholder 5"/>
          <p:cNvPicPr>
            <a:picLocks noGrp="1" noChangeAspect="1"/>
          </p:cNvPicPr>
          <p:nvPr>
            <p:ph type="pic" sz="quarter" idx="16"/>
          </p:nvPr>
        </p:nvPicPr>
        <p:blipFill>
          <a:blip r:embed="rId3" cstate="screen">
            <a:extLst>
              <a:ext uri="{28A0092B-C50C-407E-A947-70E740481C1C}">
                <a14:useLocalDpi xmlns:a14="http://schemas.microsoft.com/office/drawing/2010/main"/>
              </a:ext>
            </a:extLst>
          </a:blip>
          <a:srcRect/>
          <a:stretch>
            <a:fillRect/>
          </a:stretch>
        </p:blipFill>
        <p:spPr/>
      </p:pic>
      <p:sp>
        <p:nvSpPr>
          <p:cNvPr id="15" name="Title 14"/>
          <p:cNvSpPr>
            <a:spLocks noGrp="1"/>
          </p:cNvSpPr>
          <p:nvPr>
            <p:ph type="title"/>
          </p:nvPr>
        </p:nvSpPr>
        <p:spPr/>
        <p:txBody>
          <a:bodyPr/>
          <a:lstStyle/>
          <a:p>
            <a:r>
              <a:rPr lang="en-US" smtClean="0"/>
              <a:t>Meet the Ramirez family</a:t>
            </a:r>
            <a:endParaRPr lang="en-US" dirty="0"/>
          </a:p>
        </p:txBody>
      </p:sp>
      <p:sp>
        <p:nvSpPr>
          <p:cNvPr id="3" name="TextBox 2"/>
          <p:cNvSpPr txBox="1"/>
          <p:nvPr/>
        </p:nvSpPr>
        <p:spPr>
          <a:xfrm>
            <a:off x="655637" y="5458651"/>
            <a:ext cx="3733799" cy="1261884"/>
          </a:xfrm>
          <a:prstGeom prst="rect">
            <a:avLst/>
          </a:prstGeom>
          <a:noFill/>
        </p:spPr>
        <p:txBody>
          <a:bodyPr wrap="square" rtlCol="0">
            <a:spAutoFit/>
          </a:bodyPr>
          <a:lstStyle/>
          <a:p>
            <a:r>
              <a:rPr lang="en-US" sz="2000" dirty="0" smtClean="0">
                <a:gradFill>
                  <a:gsLst>
                    <a:gs pos="0">
                      <a:srgbClr val="FFFFFF"/>
                    </a:gs>
                    <a:gs pos="100000">
                      <a:srgbClr val="FFFFFF"/>
                    </a:gs>
                  </a:gsLst>
                  <a:lin ang="5400000" scaled="0"/>
                </a:gradFill>
              </a:rPr>
              <a:t>Will—Architect</a:t>
            </a:r>
            <a:endParaRPr lang="en-US" sz="2000" dirty="0">
              <a:gradFill>
                <a:gsLst>
                  <a:gs pos="0">
                    <a:srgbClr val="FFFFFF"/>
                  </a:gs>
                  <a:gs pos="100000">
                    <a:srgbClr val="FFFFFF"/>
                  </a:gs>
                </a:gsLst>
                <a:lin ang="5400000" scaled="0"/>
              </a:gradFill>
            </a:endParaRPr>
          </a:p>
          <a:p>
            <a:r>
              <a:rPr lang="en-US" sz="2000" dirty="0" smtClean="0">
                <a:gradFill>
                  <a:gsLst>
                    <a:gs pos="0">
                      <a:srgbClr val="FFFFFF"/>
                    </a:gs>
                    <a:gs pos="100000">
                      <a:srgbClr val="FFFFFF"/>
                    </a:gs>
                  </a:gsLst>
                  <a:lin ang="5400000" scaled="0"/>
                </a:gradFill>
              </a:rPr>
              <a:t>Sarah—Real estate agent</a:t>
            </a:r>
            <a:endParaRPr lang="en-US" sz="2000" dirty="0">
              <a:gradFill>
                <a:gsLst>
                  <a:gs pos="0">
                    <a:srgbClr val="FFFFFF"/>
                  </a:gs>
                  <a:gs pos="100000">
                    <a:srgbClr val="FFFFFF"/>
                  </a:gs>
                </a:gsLst>
                <a:lin ang="5400000" scaled="0"/>
              </a:gradFill>
            </a:endParaRPr>
          </a:p>
          <a:p>
            <a:r>
              <a:rPr lang="en-US" sz="2000" dirty="0" smtClean="0">
                <a:gradFill>
                  <a:gsLst>
                    <a:gs pos="0">
                      <a:srgbClr val="FFFFFF"/>
                    </a:gs>
                    <a:gs pos="100000">
                      <a:srgbClr val="FFFFFF"/>
                    </a:gs>
                  </a:gsLst>
                  <a:lin ang="5400000" scaled="0"/>
                </a:gradFill>
              </a:rPr>
              <a:t>Toby—Teenage </a:t>
            </a:r>
            <a:r>
              <a:rPr lang="en-US" sz="2000" dirty="0">
                <a:gradFill>
                  <a:gsLst>
                    <a:gs pos="0">
                      <a:srgbClr val="FFFFFF"/>
                    </a:gs>
                    <a:gs pos="100000">
                      <a:srgbClr val="FFFFFF"/>
                    </a:gs>
                  </a:gsLst>
                  <a:lin ang="5400000" scaled="0"/>
                </a:gradFill>
              </a:rPr>
              <a:t>son</a:t>
            </a:r>
          </a:p>
          <a:p>
            <a:r>
              <a:rPr lang="en-US" sz="1600" dirty="0">
                <a:gradFill>
                  <a:gsLst>
                    <a:gs pos="0">
                      <a:srgbClr val="FFFFFF"/>
                    </a:gs>
                    <a:gs pos="100000">
                      <a:srgbClr val="FFFFFF"/>
                    </a:gs>
                  </a:gsLst>
                  <a:lin ang="5400000" scaled="0"/>
                </a:gradFill>
              </a:rPr>
              <a:t>June </a:t>
            </a:r>
            <a:r>
              <a:rPr lang="en-US" sz="1600" dirty="0" smtClean="0">
                <a:gradFill>
                  <a:gsLst>
                    <a:gs pos="0">
                      <a:srgbClr val="FFFFFF"/>
                    </a:gs>
                    <a:gs pos="100000">
                      <a:srgbClr val="FFFFFF"/>
                    </a:gs>
                  </a:gsLst>
                  <a:lin ang="5400000" scaled="0"/>
                </a:gradFill>
              </a:rPr>
              <a:t>26</a:t>
            </a:r>
            <a:r>
              <a:rPr lang="en-US" sz="1600" baseline="30000" dirty="0" smtClean="0">
                <a:gradFill>
                  <a:gsLst>
                    <a:gs pos="0">
                      <a:srgbClr val="FFFFFF"/>
                    </a:gs>
                    <a:gs pos="100000">
                      <a:srgbClr val="FFFFFF"/>
                    </a:gs>
                  </a:gsLst>
                  <a:lin ang="5400000" scaled="0"/>
                </a:gradFill>
              </a:rPr>
              <a:t>th</a:t>
            </a:r>
            <a:r>
              <a:rPr lang="en-US" sz="1600" dirty="0" smtClean="0">
                <a:gradFill>
                  <a:gsLst>
                    <a:gs pos="0">
                      <a:srgbClr val="FFFFFF"/>
                    </a:gs>
                    <a:gs pos="100000">
                      <a:srgbClr val="FFFFFF"/>
                    </a:gs>
                  </a:gsLst>
                  <a:lin ang="5400000" scaled="0"/>
                </a:gradFill>
              </a:rPr>
              <a:t> 2014</a:t>
            </a:r>
            <a:endParaRPr lang="en-US" sz="1600" dirty="0">
              <a:gradFill>
                <a:gsLst>
                  <a:gs pos="0">
                    <a:srgbClr val="FFFFFF"/>
                  </a:gs>
                  <a:gs pos="100000">
                    <a:srgbClr val="FFFFFF"/>
                  </a:gs>
                </a:gsLst>
                <a:lin ang="5400000" scaled="0"/>
              </a:gradFill>
            </a:endParaRPr>
          </a:p>
        </p:txBody>
      </p:sp>
      <p:pic>
        <p:nvPicPr>
          <p:cNvPr id="7" name="Picture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1104872" y="2037667"/>
            <a:ext cx="1021514" cy="867532"/>
          </a:xfrm>
          <a:prstGeom prst="rect">
            <a:avLst/>
          </a:prstGeom>
        </p:spPr>
      </p:pic>
      <p:pic>
        <p:nvPicPr>
          <p:cNvPr id="9" name="Picture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947134" y="3851152"/>
            <a:ext cx="1336990" cy="1215078"/>
          </a:xfrm>
          <a:prstGeom prst="rect">
            <a:avLst/>
          </a:prstGeom>
        </p:spPr>
      </p:pic>
    </p:spTree>
    <p:extLst>
      <p:ext uri="{BB962C8B-B14F-4D97-AF65-F5344CB8AC3E}">
        <p14:creationId xmlns:p14="http://schemas.microsoft.com/office/powerpoint/2010/main" val="1990097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fade">
                                      <p:cBhvr>
                                        <p:cTn id="7" dur="500"/>
                                        <p:tgtEl>
                                          <p:spTgt spid="1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8">
                                            <p:txEl>
                                              <p:pRg st="1" end="1"/>
                                            </p:txEl>
                                          </p:spTgt>
                                        </p:tgtEl>
                                        <p:attrNameLst>
                                          <p:attrName>style.visibility</p:attrName>
                                        </p:attrNameLst>
                                      </p:cBhvr>
                                      <p:to>
                                        <p:strVal val="visible"/>
                                      </p:to>
                                    </p:set>
                                    <p:animEffect transition="in" filter="fade">
                                      <p:cBhvr>
                                        <p:cTn id="15" dur="500"/>
                                        <p:tgtEl>
                                          <p:spTgt spid="18">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4759570" y="1735016"/>
            <a:ext cx="4736122" cy="4736122"/>
          </a:xfrm>
          <a:prstGeom prst="rect">
            <a:avLst/>
          </a:prstGeom>
          <a:solidFill>
            <a:srgbClr val="00188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2" name="Isosceles Triangle 11"/>
          <p:cNvSpPr/>
          <p:nvPr/>
        </p:nvSpPr>
        <p:spPr bwMode="auto">
          <a:xfrm rot="5400000">
            <a:off x="7589748" y="3663852"/>
            <a:ext cx="4554072" cy="896294"/>
          </a:xfrm>
          <a:prstGeom prst="triangle">
            <a:avLst/>
          </a:prstGeom>
          <a:gradFill flip="none" rotWithShape="1">
            <a:gsLst>
              <a:gs pos="0">
                <a:schemeClr val="bg2"/>
              </a:gs>
              <a:gs pos="100000">
                <a:schemeClr val="bg2">
                  <a:alpha val="0"/>
                </a:schemeClr>
              </a:gs>
            </a:gsLst>
            <a:lin ang="54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err="1">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gradFill>
                  <a:gsLst>
                    <a:gs pos="42478">
                      <a:schemeClr val="bg1"/>
                    </a:gs>
                    <a:gs pos="83000">
                      <a:schemeClr val="bg1"/>
                    </a:gs>
                  </a:gsLst>
                  <a:lin ang="5400000" scaled="1"/>
                </a:gradFill>
              </a:rPr>
              <a:t>Evaluate this session</a:t>
            </a:r>
            <a:endParaRPr lang="en-US" dirty="0">
              <a:gradFill>
                <a:gsLst>
                  <a:gs pos="42478">
                    <a:schemeClr val="bg1"/>
                  </a:gs>
                  <a:gs pos="83000">
                    <a:schemeClr val="bg1"/>
                  </a:gs>
                </a:gsLst>
                <a:lin ang="5400000" scaled="1"/>
              </a:gradFill>
            </a:endParaRPr>
          </a:p>
        </p:txBody>
      </p:sp>
      <p:sp>
        <p:nvSpPr>
          <p:cNvPr id="3" name="Text Placeholder 2"/>
          <p:cNvSpPr>
            <a:spLocks noGrp="1"/>
          </p:cNvSpPr>
          <p:nvPr>
            <p:ph type="body" sz="quarter" idx="10"/>
          </p:nvPr>
        </p:nvSpPr>
        <p:spPr>
          <a:xfrm>
            <a:off x="274638" y="1834961"/>
            <a:ext cx="4445652" cy="4861113"/>
          </a:xfrm>
        </p:spPr>
        <p:txBody>
          <a:bodyPr/>
          <a:lstStyle/>
          <a:p>
            <a:r>
              <a:rPr lang="en-US" b="1" dirty="0">
                <a:gradFill>
                  <a:gsLst>
                    <a:gs pos="42478">
                      <a:schemeClr val="bg1"/>
                    </a:gs>
                    <a:gs pos="83000">
                      <a:schemeClr val="bg1"/>
                    </a:gs>
                  </a:gsLst>
                  <a:lin ang="5400000" scaled="1"/>
                </a:gradFill>
                <a:latin typeface="+mn-lt"/>
              </a:rPr>
              <a:t>Scan this QR code</a:t>
            </a:r>
            <a:r>
              <a:rPr lang="en-US" b="1" dirty="0">
                <a:gradFill>
                  <a:gsLst>
                    <a:gs pos="42478">
                      <a:schemeClr val="bg1"/>
                    </a:gs>
                    <a:gs pos="83000">
                      <a:schemeClr val="bg1"/>
                    </a:gs>
                  </a:gsLst>
                  <a:lin ang="5400000" scaled="1"/>
                </a:gradFill>
              </a:rPr>
              <a:t> </a:t>
            </a:r>
            <a:r>
              <a:rPr lang="en-US" dirty="0">
                <a:gradFill>
                  <a:gsLst>
                    <a:gs pos="42478">
                      <a:schemeClr val="bg1"/>
                    </a:gs>
                    <a:gs pos="83000">
                      <a:schemeClr val="bg1"/>
                    </a:gs>
                  </a:gsLst>
                  <a:lin ang="5400000" scaled="1"/>
                </a:gradFill>
              </a:rPr>
              <a:t>to evaluate this session and be automatically entered in a </a:t>
            </a:r>
            <a:r>
              <a:rPr lang="en-US" dirty="0" smtClean="0">
                <a:gradFill>
                  <a:gsLst>
                    <a:gs pos="42478">
                      <a:schemeClr val="bg1"/>
                    </a:gs>
                    <a:gs pos="83000">
                      <a:schemeClr val="bg1"/>
                    </a:gs>
                  </a:gsLst>
                  <a:lin ang="5400000" scaled="1"/>
                </a:gradFill>
              </a:rPr>
              <a:t>drawing </a:t>
            </a:r>
            <a:r>
              <a:rPr lang="en-US" dirty="0">
                <a:gradFill>
                  <a:gsLst>
                    <a:gs pos="42478">
                      <a:schemeClr val="bg1"/>
                    </a:gs>
                    <a:gs pos="83000">
                      <a:schemeClr val="bg1"/>
                    </a:gs>
                  </a:gsLst>
                  <a:lin ang="5400000" scaled="1"/>
                </a:gradFill>
              </a:rPr>
              <a:t>to </a:t>
            </a:r>
            <a:r>
              <a:rPr lang="en-US" dirty="0" smtClean="0">
                <a:gradFill>
                  <a:gsLst>
                    <a:gs pos="42478">
                      <a:schemeClr val="bg1"/>
                    </a:gs>
                    <a:gs pos="83000">
                      <a:schemeClr val="bg1"/>
                    </a:gs>
                  </a:gsLst>
                  <a:lin ang="5400000" scaled="1"/>
                </a:gradFill>
              </a:rPr>
              <a:t>win </a:t>
            </a:r>
            <a:r>
              <a:rPr lang="en-US" dirty="0">
                <a:gradFill>
                  <a:gsLst>
                    <a:gs pos="42478">
                      <a:schemeClr val="bg1"/>
                    </a:gs>
                    <a:gs pos="83000">
                      <a:schemeClr val="bg1"/>
                    </a:gs>
                  </a:gsLst>
                  <a:lin ang="5400000" scaled="1"/>
                </a:gradFill>
              </a:rPr>
              <a:t>a </a:t>
            </a:r>
            <a:r>
              <a:rPr lang="en-US" dirty="0" smtClean="0">
                <a:gradFill>
                  <a:gsLst>
                    <a:gs pos="42478">
                      <a:schemeClr val="bg1"/>
                    </a:gs>
                    <a:gs pos="83000">
                      <a:schemeClr val="bg1"/>
                    </a:gs>
                  </a:gsLst>
                  <a:lin ang="5400000" scaled="1"/>
                </a:gradFill>
              </a:rPr>
              <a:t>prize!</a:t>
            </a:r>
            <a:endParaRPr lang="en-US" b="1" dirty="0">
              <a:gradFill>
                <a:gsLst>
                  <a:gs pos="42478">
                    <a:schemeClr val="bg1"/>
                  </a:gs>
                  <a:gs pos="83000">
                    <a:schemeClr val="bg1"/>
                  </a:gs>
                </a:gsLst>
                <a:lin ang="5400000" scaled="1"/>
              </a:gradFill>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41631" y="1817077"/>
            <a:ext cx="4572000" cy="457200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9943129" y="2179604"/>
            <a:ext cx="1915773" cy="4209429"/>
            <a:chOff x="9835555" y="1393220"/>
            <a:chExt cx="2076450" cy="4562475"/>
          </a:xfrm>
        </p:grpSpPr>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67237" y="1892483"/>
              <a:ext cx="1807824" cy="3237981"/>
            </a:xfrm>
            <a:prstGeom prst="rect">
              <a:avLst/>
            </a:prstGeom>
          </p:spPr>
        </p:pic>
        <p:pic>
          <p:nvPicPr>
            <p:cNvPr id="8" name="Pictur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35555" y="1393220"/>
              <a:ext cx="2076450" cy="4562475"/>
            </a:xfrm>
            <a:prstGeom prst="rect">
              <a:avLst/>
            </a:prstGeom>
          </p:spPr>
        </p:pic>
      </p:grpSp>
      <p:sp>
        <p:nvSpPr>
          <p:cNvPr id="5" name="Rectangle 4" hidden="1"/>
          <p:cNvSpPr/>
          <p:nvPr/>
        </p:nvSpPr>
        <p:spPr bwMode="auto">
          <a:xfrm>
            <a:off x="9218612" y="115512"/>
            <a:ext cx="2854754" cy="2185214"/>
          </a:xfrm>
          <a:prstGeom prst="rect">
            <a:avLst/>
          </a:prstGeom>
          <a:solidFill>
            <a:srgbClr val="7FBA00"/>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sz="2800" b="1" dirty="0">
                <a:solidFill>
                  <a:srgbClr val="FFFFFF">
                    <a:alpha val="99000"/>
                  </a:srgbClr>
                </a:solidFill>
              </a:rPr>
              <a:t>Required Slide </a:t>
            </a:r>
            <a:endParaRPr lang="en-US" sz="2800" b="1" dirty="0" smtClean="0">
              <a:solidFill>
                <a:srgbClr val="FFFFFF">
                  <a:alpha val="99000"/>
                </a:srgbClr>
              </a:solidFill>
            </a:endParaRPr>
          </a:p>
          <a:p>
            <a:pPr defTabSz="914099" fontAlgn="base">
              <a:spcBef>
                <a:spcPct val="0"/>
              </a:spcBef>
              <a:spcAft>
                <a:spcPct val="0"/>
              </a:spcAft>
            </a:pPr>
            <a:r>
              <a:rPr lang="en-US" sz="1200" dirty="0">
                <a:solidFill>
                  <a:srgbClr val="FFFFFF">
                    <a:alpha val="99000"/>
                  </a:srgbClr>
                </a:solidFill>
              </a:rPr>
              <a:t>*delete this box when your slide is finalized</a:t>
            </a:r>
          </a:p>
          <a:p>
            <a:pPr defTabSz="914099" fontAlgn="base">
              <a:spcBef>
                <a:spcPct val="0"/>
              </a:spcBef>
              <a:spcAft>
                <a:spcPct val="0"/>
              </a:spcAft>
            </a:pPr>
            <a:endParaRPr lang="en-US" dirty="0">
              <a:solidFill>
                <a:srgbClr val="FFFFFF">
                  <a:alpha val="99000"/>
                </a:srgbClr>
              </a:solidFill>
            </a:endParaRPr>
          </a:p>
          <a:p>
            <a:r>
              <a:rPr lang="en-US" dirty="0">
                <a:solidFill>
                  <a:srgbClr val="FFFFFF">
                    <a:alpha val="99000"/>
                  </a:srgbClr>
                </a:solidFill>
              </a:rPr>
              <a:t>Your MS Tag will be inserted here during the final scrub. </a:t>
            </a:r>
          </a:p>
        </p:txBody>
      </p:sp>
    </p:spTree>
    <p:extLst>
      <p:ext uri="{BB962C8B-B14F-4D97-AF65-F5344CB8AC3E}">
        <p14:creationId xmlns:p14="http://schemas.microsoft.com/office/powerpoint/2010/main" val="41528221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0122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A day in the life of a modern connected family</a:t>
            </a:r>
            <a:br>
              <a:rPr lang="en-US" smtClean="0"/>
            </a:br>
            <a:r>
              <a:rPr lang="en-US" smtClean="0"/>
              <a:t/>
            </a:r>
            <a:br>
              <a:rPr lang="en-US" smtClean="0"/>
            </a:br>
            <a:endParaRPr lang="en-US" dirty="0"/>
          </a:p>
        </p:txBody>
      </p:sp>
      <p:sp>
        <p:nvSpPr>
          <p:cNvPr id="2" name="Text Placeholder 1"/>
          <p:cNvSpPr>
            <a:spLocks noGrp="1"/>
          </p:cNvSpPr>
          <p:nvPr>
            <p:ph type="body" sz="quarter" idx="10"/>
          </p:nvPr>
        </p:nvSpPr>
        <p:spPr>
          <a:xfrm>
            <a:off x="274638" y="1668463"/>
            <a:ext cx="8839199" cy="5027612"/>
          </a:xfrm>
        </p:spPr>
        <p:txBody>
          <a:bodyPr/>
          <a:lstStyle/>
          <a:p>
            <a:pPr>
              <a:spcBef>
                <a:spcPts val="2400"/>
              </a:spcBef>
            </a:pPr>
            <a:r>
              <a:rPr lang="en-US" dirty="0" smtClean="0"/>
              <a:t>Will’s tablet shows his agenda upon arrival at the customer location.</a:t>
            </a:r>
          </a:p>
          <a:p>
            <a:pPr>
              <a:spcBef>
                <a:spcPts val="2400"/>
              </a:spcBef>
            </a:pPr>
            <a:r>
              <a:rPr lang="en-US" dirty="0" smtClean="0"/>
              <a:t>Sarah tracks and uploads her steps to keep her new year’s resolution.</a:t>
            </a:r>
          </a:p>
          <a:p>
            <a:pPr>
              <a:spcBef>
                <a:spcPts val="2400"/>
              </a:spcBef>
            </a:pPr>
            <a:r>
              <a:rPr lang="en-US" dirty="0" smtClean="0"/>
              <a:t>Toby unboxes the smart toy, connects it </a:t>
            </a:r>
            <a:br>
              <a:rPr lang="en-US" dirty="0" smtClean="0"/>
            </a:br>
            <a:r>
              <a:rPr lang="en-US" dirty="0" smtClean="0"/>
              <a:t>and controls it.</a:t>
            </a:r>
            <a:endParaRPr lang="en-US" dirty="0"/>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21571" y="1675833"/>
            <a:ext cx="1051362" cy="1098710"/>
          </a:xfrm>
          <a:prstGeom prst="rect">
            <a:avLst/>
          </a:prstGeom>
        </p:spPr>
      </p:pic>
      <p:pic>
        <p:nvPicPr>
          <p:cNvPr id="10" name="Picture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21570" y="3216661"/>
            <a:ext cx="1051362" cy="1051362"/>
          </a:xfrm>
          <a:prstGeom prst="rect">
            <a:avLst/>
          </a:prstGeom>
        </p:spPr>
      </p:pic>
      <p:pic>
        <p:nvPicPr>
          <p:cNvPr id="8" name="Picture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34008" y="4710141"/>
            <a:ext cx="1040568" cy="1061188"/>
          </a:xfrm>
          <a:prstGeom prst="rect">
            <a:avLst/>
          </a:prstGeom>
        </p:spPr>
      </p:pic>
    </p:spTree>
    <p:extLst>
      <p:ext uri="{BB962C8B-B14F-4D97-AF65-F5344CB8AC3E}">
        <p14:creationId xmlns:p14="http://schemas.microsoft.com/office/powerpoint/2010/main" val="692047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Effect transition="in" filter="fade">
                                      <p:cBhvr>
                                        <p:cTn id="23" dur="500"/>
                                        <p:tgtEl>
                                          <p:spTgt spid="2">
                                            <p:txEl>
                                              <p:pRg st="2" end="2"/>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Windows 8.1 provides new opportunity to build compelling apps that </a:t>
            </a:r>
            <a:r>
              <a:rPr lang="en-US" b="1" dirty="0" smtClean="0"/>
              <a:t>connect to devices</a:t>
            </a:r>
            <a:r>
              <a:rPr lang="en-US" dirty="0" smtClean="0"/>
              <a:t> across </a:t>
            </a:r>
            <a:r>
              <a:rPr lang="en-US" b="1" dirty="0" smtClean="0"/>
              <a:t>desktops, laptops and tablets.</a:t>
            </a:r>
            <a:endParaRPr lang="en-US" b="1" dirty="0"/>
          </a:p>
        </p:txBody>
      </p:sp>
    </p:spTree>
    <p:extLst>
      <p:ext uri="{BB962C8B-B14F-4D97-AF65-F5344CB8AC3E}">
        <p14:creationId xmlns:p14="http://schemas.microsoft.com/office/powerpoint/2010/main" val="3306558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Agenda</a:t>
            </a:r>
            <a:br>
              <a:rPr lang="en-US" smtClean="0"/>
            </a:br>
            <a:endParaRPr lang="en-US" dirty="0"/>
          </a:p>
        </p:txBody>
      </p:sp>
      <p:sp>
        <p:nvSpPr>
          <p:cNvPr id="14" name="Text Placeholder 13"/>
          <p:cNvSpPr>
            <a:spLocks noGrp="1"/>
          </p:cNvSpPr>
          <p:nvPr>
            <p:ph type="body" sz="quarter" idx="10"/>
          </p:nvPr>
        </p:nvSpPr>
        <p:spPr/>
        <p:txBody>
          <a:bodyPr/>
          <a:lstStyle/>
          <a:p>
            <a:r>
              <a:rPr lang="en-US" b="1" dirty="0" smtClean="0"/>
              <a:t>Windows 8.1 enhancements.</a:t>
            </a:r>
            <a:endParaRPr lang="en-US" dirty="0" smtClean="0"/>
          </a:p>
          <a:p>
            <a:pPr>
              <a:lnSpc>
                <a:spcPct val="150000"/>
              </a:lnSpc>
            </a:pPr>
            <a:r>
              <a:rPr lang="en-US" dirty="0" smtClean="0"/>
              <a:t>Expands access to devices.</a:t>
            </a:r>
          </a:p>
          <a:p>
            <a:pPr>
              <a:lnSpc>
                <a:spcPct val="150000"/>
              </a:lnSpc>
            </a:pPr>
            <a:r>
              <a:rPr lang="en-US" dirty="0" smtClean="0"/>
              <a:t>Adds user experiences.</a:t>
            </a:r>
          </a:p>
          <a:p>
            <a:pPr>
              <a:lnSpc>
                <a:spcPct val="150000"/>
              </a:lnSpc>
            </a:pPr>
            <a:r>
              <a:rPr lang="en-US" dirty="0" smtClean="0"/>
              <a:t>Simplifies the developer experience.</a:t>
            </a:r>
            <a:endParaRPr lang="en-US" dirty="0"/>
          </a:p>
        </p:txBody>
      </p:sp>
    </p:spTree>
    <p:extLst>
      <p:ext uri="{BB962C8B-B14F-4D97-AF65-F5344CB8AC3E}">
        <p14:creationId xmlns:p14="http://schemas.microsoft.com/office/powerpoint/2010/main" val="2037494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endParaRPr lang="en-US"/>
          </a:p>
        </p:txBody>
      </p:sp>
      <p:sp>
        <p:nvSpPr>
          <p:cNvPr id="4" name="Title 3"/>
          <p:cNvSpPr>
            <a:spLocks noGrp="1"/>
          </p:cNvSpPr>
          <p:nvPr>
            <p:ph type="title"/>
          </p:nvPr>
        </p:nvSpPr>
        <p:spPr/>
        <p:txBody>
          <a:bodyPr/>
          <a:lstStyle/>
          <a:p>
            <a:r>
              <a:rPr lang="en-US" dirty="0" smtClean="0"/>
              <a:t>Windows 8.1 expands access to devices</a:t>
            </a:r>
            <a:endParaRPr lang="en-US" dirty="0"/>
          </a:p>
        </p:txBody>
      </p:sp>
    </p:spTree>
    <p:extLst>
      <p:ext uri="{BB962C8B-B14F-4D97-AF65-F5344CB8AC3E}">
        <p14:creationId xmlns:p14="http://schemas.microsoft.com/office/powerpoint/2010/main" val="4260418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New APIs in Windows 8.1 simplify app development for specific scenarios.</a:t>
            </a:r>
          </a:p>
        </p:txBody>
      </p:sp>
      <p:sp>
        <p:nvSpPr>
          <p:cNvPr id="6" name="Text Placeholder 5"/>
          <p:cNvSpPr>
            <a:spLocks noGrp="1"/>
          </p:cNvSpPr>
          <p:nvPr>
            <p:ph type="body" sz="quarter" idx="11"/>
          </p:nvPr>
        </p:nvSpPr>
        <p:spPr/>
        <p:txBody>
          <a:bodyPr/>
          <a:lstStyle/>
          <a:p>
            <a:endParaRPr lang="en-US" smtClean="0"/>
          </a:p>
          <a:p>
            <a:endParaRPr lang="en-US" smtClean="0"/>
          </a:p>
          <a:p>
            <a:r>
              <a:rPr lang="en-US" smtClean="0"/>
              <a:t/>
            </a:r>
            <a:br>
              <a:rPr lang="en-US" smtClean="0"/>
            </a:br>
            <a:endParaRPr lang="en-US" smtClean="0"/>
          </a:p>
          <a:p>
            <a:pPr lvl="1"/>
            <a:endParaRPr lang="en-US" dirty="0"/>
          </a:p>
        </p:txBody>
      </p:sp>
      <p:sp>
        <p:nvSpPr>
          <p:cNvPr id="3" name="Title 2"/>
          <p:cNvSpPr>
            <a:spLocks noGrp="1"/>
          </p:cNvSpPr>
          <p:nvPr>
            <p:ph type="title"/>
          </p:nvPr>
        </p:nvSpPr>
        <p:spPr/>
        <p:txBody>
          <a:bodyPr/>
          <a:lstStyle/>
          <a:p>
            <a:r>
              <a:rPr lang="en-US" smtClean="0"/>
              <a:t>Remember Will?</a:t>
            </a:r>
            <a:endParaRPr lang="en-US" dirty="0"/>
          </a:p>
        </p:txBody>
      </p:sp>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27037" y="1527174"/>
            <a:ext cx="2028164" cy="1722438"/>
          </a:xfrm>
          <a:prstGeom prst="rect">
            <a:avLst/>
          </a:prstGeom>
        </p:spPr>
      </p:pic>
      <p:pic>
        <p:nvPicPr>
          <p:cNvPr id="16" name="Picture 1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27038" y="4308362"/>
            <a:ext cx="2209800" cy="2008300"/>
          </a:xfrm>
          <a:prstGeom prst="rect">
            <a:avLst/>
          </a:prstGeom>
        </p:spPr>
      </p:pic>
      <p:pic>
        <p:nvPicPr>
          <p:cNvPr id="19" name="Picture 18"/>
          <p:cNvPicPr>
            <a:picLocks noChangeAspect="1"/>
          </p:cNvPicPr>
          <p:nvPr/>
        </p:nvPicPr>
        <p:blipFill>
          <a:blip r:embed="rId5"/>
          <a:stretch>
            <a:fillRect/>
          </a:stretch>
        </p:blipFill>
        <p:spPr>
          <a:xfrm>
            <a:off x="10180637" y="4511304"/>
            <a:ext cx="1802710" cy="1788299"/>
          </a:xfrm>
          <a:prstGeom prst="rect">
            <a:avLst/>
          </a:prstGeom>
        </p:spPr>
      </p:pic>
    </p:spTree>
    <p:extLst>
      <p:ext uri="{BB962C8B-B14F-4D97-AF65-F5344CB8AC3E}">
        <p14:creationId xmlns:p14="http://schemas.microsoft.com/office/powerpoint/2010/main" val="2103168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p:cNvSpPr>
            <a:spLocks noGrp="1"/>
          </p:cNvSpPr>
          <p:nvPr>
            <p:ph type="body" sz="quarter" idx="11"/>
          </p:nvPr>
        </p:nvSpPr>
        <p:spPr>
          <a:xfrm>
            <a:off x="274638" y="2673473"/>
            <a:ext cx="2743200" cy="4024190"/>
          </a:xfrm>
        </p:spPr>
        <p:txBody>
          <a:bodyPr/>
          <a:lstStyle/>
          <a:p>
            <a:r>
              <a:rPr lang="en-US" dirty="0" smtClean="0"/>
              <a:t>Any app can </a:t>
            </a:r>
            <a:br>
              <a:rPr lang="en-US" dirty="0" smtClean="0"/>
            </a:br>
            <a:r>
              <a:rPr lang="en-US" dirty="0" smtClean="0"/>
              <a:t>access devices </a:t>
            </a:r>
            <a:br>
              <a:rPr lang="en-US" dirty="0" smtClean="0"/>
            </a:br>
            <a:r>
              <a:rPr lang="en-US" dirty="0" smtClean="0"/>
              <a:t>with scenario specific APIs for devices Windows knows about.</a:t>
            </a:r>
            <a:endParaRPr lang="en-US" dirty="0"/>
          </a:p>
        </p:txBody>
      </p:sp>
      <p:sp>
        <p:nvSpPr>
          <p:cNvPr id="2" name="Title 1"/>
          <p:cNvSpPr>
            <a:spLocks noGrp="1"/>
          </p:cNvSpPr>
          <p:nvPr>
            <p:ph type="title"/>
          </p:nvPr>
        </p:nvSpPr>
        <p:spPr/>
        <p:txBody>
          <a:bodyPr/>
          <a:lstStyle/>
          <a:p>
            <a:r>
              <a:rPr lang="en-US" dirty="0" smtClean="0"/>
              <a:t>New device scenario APIs in Windows 8.1</a:t>
            </a:r>
            <a:endParaRPr lang="en-US" dirty="0"/>
          </a:p>
        </p:txBody>
      </p:sp>
      <p:graphicFrame>
        <p:nvGraphicFramePr>
          <p:cNvPr id="30" name="Table 6"/>
          <p:cNvGraphicFramePr>
            <a:graphicFrameLocks noGrp="1"/>
          </p:cNvGraphicFramePr>
          <p:nvPr>
            <p:extLst/>
          </p:nvPr>
        </p:nvGraphicFramePr>
        <p:xfrm>
          <a:off x="3170900" y="1668481"/>
          <a:ext cx="7924137" cy="5029184"/>
        </p:xfrm>
        <a:graphic>
          <a:graphicData uri="http://schemas.openxmlformats.org/drawingml/2006/table">
            <a:tbl>
              <a:tblPr firstRow="1" bandRow="1">
                <a:tableStyleId>{FABFCF23-3B69-468F-B69F-88F6DE6A72F2}</a:tableStyleId>
              </a:tblPr>
              <a:tblGrid>
                <a:gridCol w="6980542"/>
                <a:gridCol w="943595"/>
              </a:tblGrid>
              <a:tr h="523556">
                <a:tc>
                  <a:txBody>
                    <a:bodyPr/>
                    <a:lstStyle/>
                    <a:p>
                      <a:pPr marL="0" marR="0" algn="l" fontAlgn="t">
                        <a:spcBef>
                          <a:spcPts val="0"/>
                        </a:spcBef>
                        <a:spcAft>
                          <a:spcPts val="0"/>
                        </a:spcAft>
                      </a:pPr>
                      <a:r>
                        <a:rPr lang="en-US" sz="2800" kern="1200" dirty="0" smtClean="0"/>
                        <a:t>Scenario</a:t>
                      </a:r>
                      <a:endParaRPr lang="en-US" sz="2400" b="1" kern="1200" dirty="0">
                        <a:gradFill>
                          <a:gsLst>
                            <a:gs pos="0">
                              <a:schemeClr val="tx1"/>
                            </a:gs>
                            <a:gs pos="100000">
                              <a:schemeClr val="tx1"/>
                            </a:gs>
                          </a:gsLst>
                          <a:lin ang="5400000" scaled="0"/>
                        </a:gradFill>
                        <a:latin typeface="+mn-lt"/>
                        <a:ea typeface="+mj-ea"/>
                        <a:cs typeface="+mj-cs"/>
                      </a:endParaRPr>
                    </a:p>
                  </a:txBody>
                  <a:tcPr marL="182880" marR="38100" marT="25400" marB="25400" anchor="ctr"/>
                </a:tc>
                <a:tc>
                  <a:txBody>
                    <a:bodyPr/>
                    <a:lstStyle/>
                    <a:p>
                      <a:pPr marL="0" marR="0" algn="l" fontAlgn="t">
                        <a:spcBef>
                          <a:spcPts val="0"/>
                        </a:spcBef>
                        <a:spcAft>
                          <a:spcPts val="0"/>
                        </a:spcAft>
                      </a:pPr>
                      <a:endParaRPr lang="en-US" sz="2000" dirty="0">
                        <a:solidFill>
                          <a:schemeClr val="tx1"/>
                        </a:solidFill>
                        <a:effectLst/>
                        <a:latin typeface="Segoe UI" panose="020B0502040204020203" pitchFamily="34" charset="0"/>
                      </a:endParaRPr>
                    </a:p>
                  </a:txBody>
                  <a:tcPr marL="182880" marR="38100" marT="25400" marB="25400" anchor="ctr"/>
                </a:tc>
              </a:tr>
              <a:tr h="750938">
                <a:tc>
                  <a:txBody>
                    <a:bodyPr/>
                    <a:lstStyle/>
                    <a:p>
                      <a:pPr marL="0" marR="0" indent="0" algn="l" defTabSz="914166" rtl="0" eaLnBrk="1" fontAlgn="t" latinLnBrk="0" hangingPunct="1">
                        <a:lnSpc>
                          <a:spcPct val="100000"/>
                        </a:lnSpc>
                        <a:spcBef>
                          <a:spcPts val="0"/>
                        </a:spcBef>
                        <a:spcAft>
                          <a:spcPts val="0"/>
                        </a:spcAft>
                        <a:buClrTx/>
                        <a:buSzTx/>
                        <a:buFontTx/>
                        <a:buNone/>
                        <a:tabLst/>
                        <a:defRPr/>
                      </a:pPr>
                      <a:r>
                        <a:rPr lang="en-US" sz="2000" dirty="0" smtClean="0"/>
                        <a:t>Use</a:t>
                      </a:r>
                      <a:r>
                        <a:rPr lang="en-US" sz="2000" baseline="0" dirty="0" smtClean="0"/>
                        <a:t> fingerprints instead of passwords to authenticate.</a:t>
                      </a:r>
                      <a:endParaRPr lang="en-US" sz="2000" b="1" i="0" dirty="0" smtClean="0">
                        <a:gradFill>
                          <a:gsLst>
                            <a:gs pos="17699">
                              <a:schemeClr val="bg1"/>
                            </a:gs>
                            <a:gs pos="30000">
                              <a:schemeClr val="bg1"/>
                            </a:gs>
                          </a:gsLst>
                          <a:lin ang="5400000" scaled="1"/>
                        </a:gradFill>
                      </a:endParaRPr>
                    </a:p>
                  </a:txBody>
                  <a:tcPr marL="182880" marR="38100" marT="25400" marB="25400" anchor="ctr"/>
                </a:tc>
                <a:tc>
                  <a:txBody>
                    <a:bodyPr/>
                    <a:lstStyle/>
                    <a:p>
                      <a:pPr marL="0" marR="0" indent="0" algn="l" defTabSz="914166" rtl="0" eaLnBrk="1" fontAlgn="t" latinLnBrk="0" hangingPunct="1">
                        <a:lnSpc>
                          <a:spcPct val="100000"/>
                        </a:lnSpc>
                        <a:spcBef>
                          <a:spcPts val="0"/>
                        </a:spcBef>
                        <a:spcAft>
                          <a:spcPts val="0"/>
                        </a:spcAft>
                        <a:buClrTx/>
                        <a:buSzTx/>
                        <a:buFontTx/>
                        <a:buNone/>
                        <a:tabLst/>
                        <a:defRPr/>
                      </a:pPr>
                      <a:endParaRPr lang="en-US" sz="1400" b="1" i="0" dirty="0" smtClean="0">
                        <a:solidFill>
                          <a:srgbClr val="505050"/>
                        </a:solidFill>
                      </a:endParaRPr>
                    </a:p>
                  </a:txBody>
                  <a:tcPr marL="182880" marR="38100" marT="25400" marB="25400" anchor="ctr"/>
                </a:tc>
              </a:tr>
              <a:tr h="750938">
                <a:tc>
                  <a:txBody>
                    <a:bodyPr/>
                    <a:lstStyle/>
                    <a:p>
                      <a:pPr marL="0" marR="0" indent="0" algn="l" defTabSz="914166"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000" dirty="0" smtClean="0"/>
                        <a:t>Scan barcodes and read magnetic stripes.</a:t>
                      </a:r>
                      <a:endParaRPr lang="en-US" sz="1800" b="1" i="0" dirty="0" smtClean="0">
                        <a:gradFill>
                          <a:gsLst>
                            <a:gs pos="17699">
                              <a:schemeClr val="bg1"/>
                            </a:gs>
                            <a:gs pos="30000">
                              <a:schemeClr val="bg1"/>
                            </a:gs>
                          </a:gsLst>
                          <a:lin ang="5400000" scaled="1"/>
                        </a:gradFill>
                      </a:endParaRPr>
                    </a:p>
                  </a:txBody>
                  <a:tcPr marL="182880" marR="38100" marT="25400" marB="25400" anchor="ctr"/>
                </a:tc>
                <a:tc>
                  <a:txBody>
                    <a:bodyPr/>
                    <a:lstStyle/>
                    <a:p>
                      <a:pPr marL="0" indent="0" algn="l">
                        <a:buFont typeface="Arial" panose="020B0604020202020204" pitchFamily="34" charset="0"/>
                        <a:buNone/>
                      </a:pPr>
                      <a:endParaRPr lang="en-US" sz="1400" b="1" i="0" dirty="0">
                        <a:solidFill>
                          <a:srgbClr val="505050"/>
                        </a:solidFill>
                      </a:endParaRPr>
                    </a:p>
                  </a:txBody>
                  <a:tcPr marL="182880" marR="38100" marT="25400" marB="25400" anchor="ctr"/>
                </a:tc>
              </a:tr>
              <a:tr h="750938">
                <a:tc>
                  <a:txBody>
                    <a:bodyPr/>
                    <a:lstStyle/>
                    <a:p>
                      <a:pPr marL="0" marR="0" indent="0" algn="l" defTabSz="914166" rtl="0" eaLnBrk="1" fontAlgn="t" latinLnBrk="0" hangingPunct="1">
                        <a:lnSpc>
                          <a:spcPct val="100000"/>
                        </a:lnSpc>
                        <a:spcBef>
                          <a:spcPts val="0"/>
                        </a:spcBef>
                        <a:spcAft>
                          <a:spcPts val="0"/>
                        </a:spcAft>
                        <a:buClrTx/>
                        <a:buSzTx/>
                        <a:buFontTx/>
                        <a:buNone/>
                        <a:tabLst/>
                        <a:defRPr/>
                      </a:pPr>
                      <a:r>
                        <a:rPr lang="en-US" sz="2000" dirty="0" smtClean="0"/>
                        <a:t>Use </a:t>
                      </a:r>
                      <a:r>
                        <a:rPr lang="en-US" sz="2000" dirty="0" err="1" smtClean="0"/>
                        <a:t>Geofence</a:t>
                      </a:r>
                      <a:r>
                        <a:rPr lang="en-US" sz="2000" dirty="0" smtClean="0"/>
                        <a:t> enter/exit to trigger app actions.</a:t>
                      </a:r>
                      <a:endParaRPr lang="en-US" sz="1600" b="1" i="0" dirty="0" smtClean="0">
                        <a:gradFill>
                          <a:gsLst>
                            <a:gs pos="17699">
                              <a:schemeClr val="bg1"/>
                            </a:gs>
                            <a:gs pos="30000">
                              <a:schemeClr val="bg1"/>
                            </a:gs>
                          </a:gsLst>
                          <a:lin ang="5400000" scaled="1"/>
                        </a:gradFill>
                      </a:endParaRPr>
                    </a:p>
                  </a:txBody>
                  <a:tcPr marL="182880" marR="38100" marT="25400" marB="25400" anchor="ctr"/>
                </a:tc>
                <a:tc>
                  <a:txBody>
                    <a:bodyPr/>
                    <a:lstStyle/>
                    <a:p>
                      <a:pPr marL="0" marR="0" indent="0" algn="l" defTabSz="914166" rtl="0" eaLnBrk="1" fontAlgn="t" latinLnBrk="0" hangingPunct="1">
                        <a:lnSpc>
                          <a:spcPct val="100000"/>
                        </a:lnSpc>
                        <a:spcBef>
                          <a:spcPts val="0"/>
                        </a:spcBef>
                        <a:spcAft>
                          <a:spcPts val="0"/>
                        </a:spcAft>
                        <a:buClrTx/>
                        <a:buSzTx/>
                        <a:buFontTx/>
                        <a:buNone/>
                        <a:tabLst/>
                        <a:defRPr/>
                      </a:pPr>
                      <a:endParaRPr lang="en-US" sz="1400" b="1" i="0" dirty="0" smtClean="0">
                        <a:solidFill>
                          <a:srgbClr val="505050"/>
                        </a:solidFill>
                      </a:endParaRPr>
                    </a:p>
                  </a:txBody>
                  <a:tcPr marL="182880" marR="38100" marT="25400" marB="25400" anchor="ctr"/>
                </a:tc>
              </a:tr>
              <a:tr h="750938">
                <a:tc>
                  <a:txBody>
                    <a:bodyPr/>
                    <a:lstStyle/>
                    <a:p>
                      <a:pPr marL="0" marR="0" indent="0" algn="l" defTabSz="914166" rtl="0" eaLnBrk="1" fontAlgn="t" latinLnBrk="0" hangingPunct="1">
                        <a:lnSpc>
                          <a:spcPct val="100000"/>
                        </a:lnSpc>
                        <a:spcBef>
                          <a:spcPts val="0"/>
                        </a:spcBef>
                        <a:spcAft>
                          <a:spcPts val="0"/>
                        </a:spcAft>
                        <a:buClrTx/>
                        <a:buSzTx/>
                        <a:buFontTx/>
                        <a:buNone/>
                        <a:tabLst/>
                        <a:defRPr/>
                      </a:pPr>
                      <a:r>
                        <a:rPr lang="en-US" sz="2000" dirty="0" smtClean="0"/>
                        <a:t>Manage virtual smart cards for remote access.</a:t>
                      </a:r>
                      <a:endParaRPr lang="en-US" sz="1800" b="1" i="0" dirty="0" smtClean="0">
                        <a:gradFill>
                          <a:gsLst>
                            <a:gs pos="17699">
                              <a:schemeClr val="bg1"/>
                            </a:gs>
                            <a:gs pos="30000">
                              <a:schemeClr val="bg1"/>
                            </a:gs>
                          </a:gsLst>
                          <a:lin ang="5400000" scaled="1"/>
                        </a:gradFill>
                      </a:endParaRPr>
                    </a:p>
                  </a:txBody>
                  <a:tcPr marL="182880" marR="38100" marT="25400" marB="25400" anchor="ctr"/>
                </a:tc>
                <a:tc>
                  <a:txBody>
                    <a:bodyPr/>
                    <a:lstStyle/>
                    <a:p>
                      <a:pPr marL="0" marR="0" indent="0" algn="l" defTabSz="914166" rtl="0" eaLnBrk="1" fontAlgn="t" latinLnBrk="0" hangingPunct="1">
                        <a:lnSpc>
                          <a:spcPct val="100000"/>
                        </a:lnSpc>
                        <a:spcBef>
                          <a:spcPts val="0"/>
                        </a:spcBef>
                        <a:spcAft>
                          <a:spcPts val="0"/>
                        </a:spcAft>
                        <a:buClrTx/>
                        <a:buSzTx/>
                        <a:buFontTx/>
                        <a:buNone/>
                        <a:tabLst/>
                        <a:defRPr/>
                      </a:pPr>
                      <a:endParaRPr lang="en-US" sz="1400" b="1" i="0" dirty="0" smtClean="0">
                        <a:solidFill>
                          <a:srgbClr val="505050"/>
                        </a:solidFill>
                      </a:endParaRPr>
                    </a:p>
                  </a:txBody>
                  <a:tcPr marL="182880" marR="38100" marT="25400" marB="25400" anchor="ctr"/>
                </a:tc>
              </a:tr>
              <a:tr h="750938">
                <a:tc>
                  <a:txBody>
                    <a:bodyPr/>
                    <a:lstStyle/>
                    <a:p>
                      <a:pPr marL="0" marR="0" indent="0" algn="l" defTabSz="914166" rtl="0" eaLnBrk="1" fontAlgn="t" latinLnBrk="0" hangingPunct="1">
                        <a:lnSpc>
                          <a:spcPct val="100000"/>
                        </a:lnSpc>
                        <a:spcBef>
                          <a:spcPts val="0"/>
                        </a:spcBef>
                        <a:spcAft>
                          <a:spcPts val="0"/>
                        </a:spcAft>
                        <a:buClrTx/>
                        <a:buSzTx/>
                        <a:buFontTx/>
                        <a:buNone/>
                        <a:tabLst/>
                        <a:defRPr/>
                      </a:pPr>
                      <a:r>
                        <a:rPr lang="en-US" sz="2000" dirty="0" smtClean="0"/>
                        <a:t>Print to a 3D printer.</a:t>
                      </a:r>
                      <a:endParaRPr lang="en-US" sz="1400" b="1" i="0" dirty="0" smtClean="0">
                        <a:gradFill>
                          <a:gsLst>
                            <a:gs pos="17699">
                              <a:schemeClr val="bg1"/>
                            </a:gs>
                            <a:gs pos="30000">
                              <a:schemeClr val="bg1"/>
                            </a:gs>
                          </a:gsLst>
                          <a:lin ang="5400000" scaled="1"/>
                        </a:gradFill>
                      </a:endParaRPr>
                    </a:p>
                  </a:txBody>
                  <a:tcPr marL="182880" marR="38100" marT="25400" marB="25400" anchor="ctr"/>
                </a:tc>
                <a:tc>
                  <a:txBody>
                    <a:bodyPr/>
                    <a:lstStyle/>
                    <a:p>
                      <a:pPr marL="0" marR="0" indent="0" algn="l" defTabSz="914166" rtl="0" eaLnBrk="1" fontAlgn="t" latinLnBrk="0" hangingPunct="1">
                        <a:lnSpc>
                          <a:spcPct val="100000"/>
                        </a:lnSpc>
                        <a:spcBef>
                          <a:spcPts val="0"/>
                        </a:spcBef>
                        <a:spcAft>
                          <a:spcPts val="0"/>
                        </a:spcAft>
                        <a:buClrTx/>
                        <a:buSzTx/>
                        <a:buFontTx/>
                        <a:buNone/>
                        <a:tabLst/>
                        <a:defRPr/>
                      </a:pPr>
                      <a:endParaRPr lang="en-US" sz="1400" b="1" i="0" dirty="0" smtClean="0">
                        <a:solidFill>
                          <a:srgbClr val="505050"/>
                        </a:solidFill>
                      </a:endParaRPr>
                    </a:p>
                  </a:txBody>
                  <a:tcPr marL="182880" marR="38100" marT="25400" marB="25400" anchor="ctr"/>
                </a:tc>
              </a:tr>
              <a:tr h="750938">
                <a:tc>
                  <a:txBody>
                    <a:bodyPr/>
                    <a:lstStyle/>
                    <a:p>
                      <a:pPr marL="0" marR="0" indent="0" algn="l" defTabSz="914166" rtl="0" eaLnBrk="1" fontAlgn="t" latinLnBrk="0" hangingPunct="1">
                        <a:lnSpc>
                          <a:spcPct val="100000"/>
                        </a:lnSpc>
                        <a:spcBef>
                          <a:spcPts val="0"/>
                        </a:spcBef>
                        <a:spcAft>
                          <a:spcPts val="0"/>
                        </a:spcAft>
                        <a:buClrTx/>
                        <a:buSzTx/>
                        <a:buFontTx/>
                        <a:buNone/>
                        <a:tabLst/>
                        <a:defRPr/>
                      </a:pPr>
                      <a:r>
                        <a:rPr lang="en-US" sz="2000" dirty="0" smtClean="0"/>
                        <a:t>Scan documents and images with scanners.</a:t>
                      </a:r>
                      <a:endParaRPr lang="en-US" sz="2000" b="1" i="0" dirty="0" smtClean="0">
                        <a:gradFill>
                          <a:gsLst>
                            <a:gs pos="17699">
                              <a:schemeClr val="bg1"/>
                            </a:gs>
                            <a:gs pos="30000">
                              <a:schemeClr val="bg1"/>
                            </a:gs>
                          </a:gsLst>
                          <a:lin ang="5400000" scaled="1"/>
                        </a:gradFill>
                      </a:endParaRPr>
                    </a:p>
                  </a:txBody>
                  <a:tcPr marL="182880" marR="38100" marT="25400" marB="25400" anchor="ctr"/>
                </a:tc>
                <a:tc>
                  <a:txBody>
                    <a:bodyPr/>
                    <a:lstStyle/>
                    <a:p>
                      <a:pPr marL="0" marR="0" indent="0" algn="l" defTabSz="914166" rtl="0" eaLnBrk="1" fontAlgn="t" latinLnBrk="0" hangingPunct="1">
                        <a:lnSpc>
                          <a:spcPct val="100000"/>
                        </a:lnSpc>
                        <a:spcBef>
                          <a:spcPts val="0"/>
                        </a:spcBef>
                        <a:spcAft>
                          <a:spcPts val="0"/>
                        </a:spcAft>
                        <a:buClrTx/>
                        <a:buSzTx/>
                        <a:buFontTx/>
                        <a:buNone/>
                        <a:tabLst/>
                        <a:defRPr/>
                      </a:pPr>
                      <a:endParaRPr lang="en-US" sz="1400" b="1" i="0" dirty="0" smtClean="0">
                        <a:solidFill>
                          <a:srgbClr val="505050"/>
                        </a:solidFill>
                      </a:endParaRPr>
                    </a:p>
                  </a:txBody>
                  <a:tcPr marL="182880" marR="38100" marT="25400" marB="25400" anchor="ctr"/>
                </a:tc>
              </a:tr>
            </a:tbl>
          </a:graphicData>
        </a:graphic>
      </p:graphicFrame>
      <p:sp>
        <p:nvSpPr>
          <p:cNvPr id="32" name="Text Placeholder 5"/>
          <p:cNvSpPr txBox="1">
            <a:spLocks/>
          </p:cNvSpPr>
          <p:nvPr/>
        </p:nvSpPr>
        <p:spPr>
          <a:xfrm>
            <a:off x="274638" y="1668482"/>
            <a:ext cx="2897618" cy="5029181"/>
          </a:xfrm>
          <a:prstGeom prst="rect">
            <a:avLst/>
          </a:prstGeom>
        </p:spPr>
        <p:txBody>
          <a:bodyPr/>
          <a:lst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400" dirty="0">
              <a:solidFill>
                <a:srgbClr val="FFFFFF"/>
              </a:solidFill>
            </a:endParaRPr>
          </a:p>
        </p:txBody>
      </p:sp>
      <p:pic>
        <p:nvPicPr>
          <p:cNvPr id="12" name="Picture 11"/>
          <p:cNvPicPr>
            <a:picLocks noChangeAspect="1"/>
          </p:cNvPicPr>
          <p:nvPr/>
        </p:nvPicPr>
        <p:blipFill rotWithShape="1">
          <a:blip r:embed="rId3" cstate="screen">
            <a:extLst>
              <a:ext uri="{28A0092B-C50C-407E-A947-70E740481C1C}">
                <a14:useLocalDpi xmlns:a14="http://schemas.microsoft.com/office/drawing/2010/main"/>
              </a:ext>
            </a:extLst>
          </a:blip>
          <a:srcRect l="4559" r="4559"/>
          <a:stretch/>
        </p:blipFill>
        <p:spPr>
          <a:xfrm>
            <a:off x="10070927" y="5278830"/>
            <a:ext cx="621792" cy="621792"/>
          </a:xfrm>
          <a:prstGeom prst="rect">
            <a:avLst/>
          </a:prstGeom>
        </p:spPr>
      </p:pic>
      <p:pic>
        <p:nvPicPr>
          <p:cNvPr id="13" name="Picture 12"/>
          <p:cNvPicPr>
            <a:picLocks noChangeAspect="1"/>
          </p:cNvPicPr>
          <p:nvPr/>
        </p:nvPicPr>
        <p:blipFill rotWithShape="1">
          <a:blip r:embed="rId4" cstate="screen">
            <a:extLst>
              <a:ext uri="{28A0092B-C50C-407E-A947-70E740481C1C}">
                <a14:useLocalDpi xmlns:a14="http://schemas.microsoft.com/office/drawing/2010/main"/>
              </a:ext>
            </a:extLst>
          </a:blip>
          <a:srcRect t="5358" b="5358"/>
          <a:stretch/>
        </p:blipFill>
        <p:spPr>
          <a:xfrm>
            <a:off x="10070927" y="3766220"/>
            <a:ext cx="621792" cy="621792"/>
          </a:xfrm>
          <a:prstGeom prst="rect">
            <a:avLst/>
          </a:prstGeom>
        </p:spPr>
      </p:pic>
      <p:pic>
        <p:nvPicPr>
          <p:cNvPr id="14" name="Picture 13"/>
          <p:cNvPicPr>
            <a:picLocks noChangeAspect="1"/>
          </p:cNvPicPr>
          <p:nvPr/>
        </p:nvPicPr>
        <p:blipFill rotWithShape="1">
          <a:blip r:embed="rId5" cstate="screen">
            <a:extLst>
              <a:ext uri="{28A0092B-C50C-407E-A947-70E740481C1C}">
                <a14:useLocalDpi xmlns:a14="http://schemas.microsoft.com/office/drawing/2010/main"/>
              </a:ext>
            </a:extLst>
          </a:blip>
          <a:srcRect l="7537" r="7537"/>
          <a:stretch/>
        </p:blipFill>
        <p:spPr>
          <a:xfrm>
            <a:off x="10072053" y="2255862"/>
            <a:ext cx="619540" cy="619540"/>
          </a:xfrm>
          <a:prstGeom prst="rect">
            <a:avLst/>
          </a:prstGeom>
        </p:spPr>
      </p:pic>
      <p:pic>
        <p:nvPicPr>
          <p:cNvPr id="3" name="Picture 2"/>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070927" y="4522525"/>
            <a:ext cx="621792" cy="621792"/>
          </a:xfrm>
          <a:prstGeom prst="rect">
            <a:avLst/>
          </a:prstGeom>
        </p:spPr>
      </p:pic>
      <p:pic>
        <p:nvPicPr>
          <p:cNvPr id="4" name="Picture 3"/>
          <p:cNvPicPr>
            <a:picLocks noChangeAspect="1"/>
          </p:cNvPicPr>
          <p:nvPr/>
        </p:nvPicPr>
        <p:blipFill rotWithShape="1">
          <a:blip r:embed="rId7">
            <a:extLst>
              <a:ext uri="{28A0092B-C50C-407E-A947-70E740481C1C}">
                <a14:useLocalDpi xmlns:a14="http://schemas.microsoft.com/office/drawing/2010/main"/>
              </a:ext>
            </a:extLst>
          </a:blip>
          <a:srcRect/>
          <a:stretch/>
        </p:blipFill>
        <p:spPr>
          <a:xfrm>
            <a:off x="10070927" y="6035136"/>
            <a:ext cx="621792" cy="621792"/>
          </a:xfrm>
          <a:prstGeom prst="rect">
            <a:avLst/>
          </a:prstGeom>
        </p:spPr>
      </p:pic>
      <p:pic>
        <p:nvPicPr>
          <p:cNvPr id="18" name="Picture 17"/>
          <p:cNvPicPr>
            <a:picLocks noChangeAspect="1"/>
          </p:cNvPicPr>
          <p:nvPr/>
        </p:nvPicPr>
        <p:blipFill rotWithShape="1">
          <a:blip r:embed="rId8" cstate="screen">
            <a:extLst>
              <a:ext uri="{28A0092B-C50C-407E-A947-70E740481C1C}">
                <a14:useLocalDpi xmlns:a14="http://schemas.microsoft.com/office/drawing/2010/main"/>
              </a:ext>
            </a:extLst>
          </a:blip>
          <a:srcRect t="3339" b="3339"/>
          <a:stretch/>
        </p:blipFill>
        <p:spPr>
          <a:xfrm>
            <a:off x="10070927" y="3009915"/>
            <a:ext cx="621792" cy="621792"/>
          </a:xfrm>
          <a:prstGeom prst="rect">
            <a:avLst/>
          </a:prstGeom>
        </p:spPr>
      </p:pic>
      <p:grpSp>
        <p:nvGrpSpPr>
          <p:cNvPr id="22" name="Group 21"/>
          <p:cNvGrpSpPr/>
          <p:nvPr/>
        </p:nvGrpSpPr>
        <p:grpSpPr>
          <a:xfrm>
            <a:off x="269875" y="1668482"/>
            <a:ext cx="2747964" cy="897150"/>
            <a:chOff x="269875" y="-2065338"/>
            <a:chExt cx="2747964" cy="897150"/>
          </a:xfrm>
        </p:grpSpPr>
        <p:sp>
          <p:nvSpPr>
            <p:cNvPr id="10" name="Rectangle 9"/>
            <p:cNvSpPr/>
            <p:nvPr/>
          </p:nvSpPr>
          <p:spPr>
            <a:xfrm>
              <a:off x="269875" y="-2065338"/>
              <a:ext cx="2747964" cy="897150"/>
            </a:xfrm>
            <a:prstGeom prst="rect">
              <a:avLst/>
            </a:prstGeom>
            <a:solidFill>
              <a:schemeClr val="accent5"/>
            </a:solid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1005840" tIns="91440" rIns="91441" bIns="91440" numCol="1" spcCol="1270" rtlCol="0" anchor="ctr" anchorCtr="0">
              <a:noAutofit/>
            </a:bodyPr>
            <a:lstStyle/>
            <a:p>
              <a:pPr defTabSz="1066800">
                <a:lnSpc>
                  <a:spcPct val="90000"/>
                </a:lnSpc>
                <a:spcBef>
                  <a:spcPct val="0"/>
                </a:spcBef>
                <a:spcAft>
                  <a:spcPct val="35000"/>
                </a:spcAft>
              </a:pPr>
              <a:r>
                <a:rPr lang="en-US" sz="2000" dirty="0" smtClean="0">
                  <a:solidFill>
                    <a:srgbClr val="FFFFFF"/>
                  </a:solidFill>
                </a:rPr>
                <a:t>Device </a:t>
              </a:r>
              <a:br>
                <a:rPr lang="en-US" sz="2000" dirty="0" smtClean="0">
                  <a:solidFill>
                    <a:srgbClr val="FFFFFF"/>
                  </a:solidFill>
                </a:rPr>
              </a:br>
              <a:r>
                <a:rPr lang="en-US" sz="2000" dirty="0" smtClean="0">
                  <a:solidFill>
                    <a:srgbClr val="FFFFFF"/>
                  </a:solidFill>
                </a:rPr>
                <a:t>scenario APIs</a:t>
              </a:r>
            </a:p>
          </p:txBody>
        </p:sp>
        <p:grpSp>
          <p:nvGrpSpPr>
            <p:cNvPr id="7" name="Group 6"/>
            <p:cNvGrpSpPr/>
            <p:nvPr/>
          </p:nvGrpSpPr>
          <p:grpSpPr>
            <a:xfrm>
              <a:off x="350837" y="-1957497"/>
              <a:ext cx="762000" cy="685799"/>
              <a:chOff x="350837" y="1211263"/>
              <a:chExt cx="762000" cy="685799"/>
            </a:xfrm>
            <a:solidFill>
              <a:schemeClr val="tx1"/>
            </a:solidFill>
          </p:grpSpPr>
          <p:sp>
            <p:nvSpPr>
              <p:cNvPr id="6" name="Rounded Rectangle 5"/>
              <p:cNvSpPr/>
              <p:nvPr/>
            </p:nvSpPr>
            <p:spPr>
              <a:xfrm>
                <a:off x="350837" y="1211263"/>
                <a:ext cx="762000" cy="685799"/>
              </a:xfrm>
              <a:prstGeom prst="roundRect">
                <a:avLst/>
              </a:prstGeom>
              <a:grpFill/>
              <a:ln>
                <a:solidFill>
                  <a:schemeClr val="bg1"/>
                </a:solid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798810" tIns="91440" rIns="91441" bIns="91440" numCol="1" spcCol="1270" rtlCol="0" anchor="ctr" anchorCtr="0">
                <a:noAutofit/>
              </a:bodyPr>
              <a:lstStyle/>
              <a:p>
                <a:pPr defTabSz="1066800">
                  <a:lnSpc>
                    <a:spcPct val="90000"/>
                  </a:lnSpc>
                  <a:spcBef>
                    <a:spcPct val="0"/>
                  </a:spcBef>
                  <a:spcAft>
                    <a:spcPct val="35000"/>
                  </a:spcAft>
                </a:pPr>
                <a:endParaRPr lang="en-US" sz="2400" dirty="0" smtClean="0">
                  <a:solidFill>
                    <a:srgbClr val="FFFFFF"/>
                  </a:solidFill>
                </a:endParaRPr>
              </a:p>
            </p:txBody>
          </p:sp>
          <p:pic>
            <p:nvPicPr>
              <p:cNvPr id="17" name="Picture 16"/>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27037" y="1247197"/>
                <a:ext cx="609600" cy="609600"/>
              </a:xfrm>
              <a:prstGeom prst="rect">
                <a:avLst/>
              </a:prstGeom>
              <a:grpFill/>
              <a:ln>
                <a:noFill/>
              </a:ln>
            </p:spPr>
          </p:pic>
        </p:grpSp>
      </p:grpSp>
    </p:spTree>
    <p:extLst>
      <p:ext uri="{BB962C8B-B14F-4D97-AF65-F5344CB8AC3E}">
        <p14:creationId xmlns:p14="http://schemas.microsoft.com/office/powerpoint/2010/main" val="3353472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Build_Template_16x9 - Rev 03">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extLst>
    <a:ext uri="{05A4C25C-085E-4340-85A3-A5531E510DB2}">
      <thm15:themeFamily xmlns:thm15="http://schemas.microsoft.com/office/thememl/2012/main" name="Build_Template_16x9 - Rev 03 [Read-Only]" id="{3715F126-5FAF-444E-A931-07015B778CCF}" vid="{9C2C21D9-DFED-4637-943F-3FAAACE59A3C}"/>
    </a:ext>
  </a:extLst>
</a:theme>
</file>

<file path=ppt/theme/theme2.xml><?xml version="1.0" encoding="utf-8"?>
<a:theme xmlns:a="http://schemas.openxmlformats.org/drawingml/2006/main" name="1_Build_Template_16x9 - Rev 03">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extLst>
    <a:ext uri="{05A4C25C-085E-4340-85A3-A5531E510DB2}">
      <thm15:themeFamily xmlns:thm15="http://schemas.microsoft.com/office/thememl/2012/main" name="Build_Template_16x9 - Rev 03 [Read-Only]" id="{3715F126-5FAF-444E-A931-07015B778CCF}" vid="{9C2C21D9-DFED-4637-943F-3FAAACE59A3C}"/>
    </a:ext>
  </a:extLst>
</a:theme>
</file>

<file path=ppt/theme/theme3.xml><?xml version="1.0" encoding="utf-8"?>
<a:theme xmlns:a="http://schemas.openxmlformats.org/drawingml/2006/main" name="2_Build_Template_16x9 - Rev 03">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extLst>
    <a:ext uri="{05A4C25C-085E-4340-85A3-A5531E510DB2}">
      <thm15:themeFamily xmlns:thm15="http://schemas.microsoft.com/office/thememl/2012/main" name="Build_Template_16x9 - Rev 03 [Read-Only]" id="{3715F126-5FAF-444E-A931-07015B778CCF}" vid="{9C2C21D9-DFED-4637-943F-3FAAACE59A3C}"/>
    </a:ext>
  </a:extLst>
</a:theme>
</file>

<file path=ppt/theme/theme4.xml><?xml version="1.0" encoding="utf-8"?>
<a:theme xmlns:a="http://schemas.openxmlformats.org/drawingml/2006/main" name="3_Build_Template_16x9 - Rev 03">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extLst>
    <a:ext uri="{05A4C25C-085E-4340-85A3-A5531E510DB2}">
      <thm15:themeFamily xmlns:thm15="http://schemas.microsoft.com/office/thememl/2012/main" name="Build_Template_16x9 - Rev 03 [Read-Only]" id="{3715F126-5FAF-444E-A931-07015B778CCF}" vid="{9C2C21D9-DFED-4637-943F-3FAAACE59A3C}"/>
    </a:ext>
  </a:extLst>
</a:theme>
</file>

<file path=ppt/theme/theme5.xml><?xml version="1.0" encoding="utf-8"?>
<a:theme xmlns:a="http://schemas.openxmlformats.org/drawingml/2006/main" name="5_Build_Template_16x9 - Rev 03">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extLst>
    <a:ext uri="{05A4C25C-085E-4340-85A3-A5531E510DB2}">
      <thm15:themeFamily xmlns:thm15="http://schemas.microsoft.com/office/thememl/2012/main" name="Build_Template_16x9 - Rev 03 [Read-Only]" id="{3715F126-5FAF-444E-A931-07015B778CCF}" vid="{9C2C21D9-DFED-4637-943F-3FAAACE59A3C}"/>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89fe5faf2f25a24617a4f509b32cc989">
  <xsd:schema xmlns:xsd="http://www.w3.org/2001/XMLSchema" xmlns:xs="http://www.w3.org/2001/XMLSchema" xmlns:p="http://schemas.microsoft.com/office/2006/metadata/properties" xmlns:ns2="2295e2e7-0eeb-498e-8716-217bb2ee6ee3" xmlns:ns3="230e9df3-be65-4c73-a93b-d1236ebd677e" xmlns:ns4="8b529f77-48ab-4581-b468-93f09345b8aa" targetNamespace="http://schemas.microsoft.com/office/2006/metadata/properties" ma:root="true" ma:fieldsID="dfcb5511298a0ed35e170e5fd997f4f9" ns2:_="" ns3:_="" ns4:_="">
    <xsd:import namespace="2295e2e7-0eeb-498e-8716-217bb2ee6ee3"/>
    <xsd:import namespace="230e9df3-be65-4c73-a93b-d1236ebd677e"/>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3:TaxCatchAll" minOccurs="0"/>
                <xsd:element ref="ns2:ProductTaxHTField0" minOccurs="0"/>
                <xsd:element ref="ns3:TaxCatchAllLabel" minOccurs="0"/>
                <xsd:element ref="ns2:CampaignTaxHTField0" minOccurs="0"/>
                <xsd:element ref="ns2:TrackTaxHTField0" minOccurs="0"/>
                <xsd:element ref="ns2:Event_x0020_VenueTaxHTField0" minOccurs="0"/>
                <xsd:element ref="ns4: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e8298524-23d5-441d-8e61-21bed1c2c470"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taxonomyMulti="true" ma:sspId="e385fb40-52d4-4fae-9c5b-3e8ff8a5878e" ma:termSetId="eb6054b1-3a98-4c79-97b4-d20150dd266e" ma:anchorId="a7bf803d-fc4f-4bb4-903c-88e76437cc17"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nillable="true" ma:taxonomy="true" ma:internalName="Event1TaxHTField0" ma:taxonomyFieldName="Event1" ma:displayName="Event Name" ma:readOnly="fals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2013-06-28T07:00:00+00:00</Event_x0020_End_x0020_Date>
    <Event_x0020_Start_x0020_Date xmlns="2295e2e7-0eeb-498e-8716-217bb2ee6ee3">2013-06-26T07:00:00+00:00</Event_x0020_Start_x0020_Date>
    <MS_x0020_Speaker xmlns="2295e2e7-0eeb-498e-8716-217bb2ee6ee3">
      <UserInfo>
        <DisplayName/>
        <AccountId xsi:nil="true"/>
        <AccountType/>
      </UserInfo>
    </MS_x0020_Speaker>
    <External_x0020_Speaker xmlns="2295e2e7-0eeb-498e-8716-217bb2ee6ee3">George Roussos, Deen King-Smith</External_x0020_Speaker>
    <Session_x0020_Code xmlns="2295e2e7-0eeb-498e-8716-217bb2ee6ee3">2-023</Session_x0020_Code>
    <ProductTaxHTField0 xmlns="2295e2e7-0eeb-498e-8716-217bb2ee6ee3">
      <Terms xmlns="http://schemas.microsoft.com/office/infopath/2007/PartnerControls"/>
    </ProductTaxHTField0>
    <Presentation_x0020_Date xmlns="2295e2e7-0eeb-498e-8716-217bb2ee6ee3">2013-06-26T00:00:00-07:00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San Francisco</TermName>
          <TermId xmlns="http://schemas.microsoft.com/office/infopath/2007/PartnerControls">84dfcb53-432b-499d-8965-93d483d36b4a</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Event_x0020_VenueTaxHTField0>
    <TaxCatchAll xmlns="230e9df3-be65-4c73-a93b-d1236ebd677e">
      <Value>497</Value>
      <Value>605</Value>
    </TaxCatchAll>
    <AudienceTaxHTField0 xmlns="8b529f77-48ab-4581-b468-93f09345b8aa">
      <Terms xmlns="http://schemas.microsoft.com/office/infopath/2007/PartnerControls"/>
    </AudienceTaxHTField0>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D6B4C58-F9B2-43BC-BF4E-8D7166BE85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230e9df3-be65-4c73-a93b-d1236ebd677e"/>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90F116-B58F-4255-B05B-DA3808E0E5C6}">
  <ds:schemaRefs>
    <ds:schemaRef ds:uri="230e9df3-be65-4c73-a93b-d1236ebd677e"/>
    <ds:schemaRef ds:uri="http://purl.org/dc/dcmitype/"/>
    <ds:schemaRef ds:uri="http://www.w3.org/XML/1998/namespace"/>
    <ds:schemaRef ds:uri="http://schemas.microsoft.com/office/2006/metadata/properties"/>
    <ds:schemaRef ds:uri="http://purl.org/dc/terms/"/>
    <ds:schemaRef ds:uri="http://schemas.microsoft.com/office/infopath/2007/PartnerControls"/>
    <ds:schemaRef ds:uri="http://schemas.microsoft.com/office/2006/documentManagement/types"/>
    <ds:schemaRef ds:uri="http://schemas.openxmlformats.org/package/2006/metadata/core-properties"/>
    <ds:schemaRef ds:uri="8b529f77-48ab-4581-b468-93f09345b8aa"/>
    <ds:schemaRef ds:uri="2295e2e7-0eeb-498e-8716-217bb2ee6ee3"/>
    <ds:schemaRef ds:uri="http://purl.org/dc/elements/1.1/"/>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Build_Template_16x9 - Rev 03</Template>
  <TotalTime>59</TotalTime>
  <Words>4433</Words>
  <Application>Microsoft Office PowerPoint</Application>
  <PresentationFormat>Custom</PresentationFormat>
  <Paragraphs>385</Paragraphs>
  <Slides>31</Slides>
  <Notes>30</Notes>
  <HiddenSlides>0</HiddenSlides>
  <MMClips>0</MMClips>
  <ScaleCrop>false</ScaleCrop>
  <HeadingPairs>
    <vt:vector size="6" baseType="variant">
      <vt:variant>
        <vt:lpstr>Fonts Used</vt:lpstr>
      </vt:variant>
      <vt:variant>
        <vt:i4>8</vt:i4>
      </vt:variant>
      <vt:variant>
        <vt:lpstr>Theme</vt:lpstr>
      </vt:variant>
      <vt:variant>
        <vt:i4>5</vt:i4>
      </vt:variant>
      <vt:variant>
        <vt:lpstr>Slide Titles</vt:lpstr>
      </vt:variant>
      <vt:variant>
        <vt:i4>31</vt:i4>
      </vt:variant>
    </vt:vector>
  </HeadingPairs>
  <TitlesOfParts>
    <vt:vector size="44" baseType="lpstr">
      <vt:lpstr>MS Mincho</vt:lpstr>
      <vt:lpstr>ＭＳ Ｐゴシック</vt:lpstr>
      <vt:lpstr>Arial</vt:lpstr>
      <vt:lpstr>Avenir LT Pro 45 Book</vt:lpstr>
      <vt:lpstr>Calibri</vt:lpstr>
      <vt:lpstr>Consolas</vt:lpstr>
      <vt:lpstr>Segoe UI</vt:lpstr>
      <vt:lpstr>Segoe UI Light</vt:lpstr>
      <vt:lpstr>Build_Template_16x9 - Rev 03</vt:lpstr>
      <vt:lpstr>1_Build_Template_16x9 - Rev 03</vt:lpstr>
      <vt:lpstr>2_Build_Template_16x9 - Rev 03</vt:lpstr>
      <vt:lpstr>3_Build_Template_16x9 - Rev 03</vt:lpstr>
      <vt:lpstr>5_Build_Template_16x9 - Rev 03</vt:lpstr>
      <vt:lpstr>PowerPoint Presentation</vt:lpstr>
      <vt:lpstr>Building an app that connects to devices</vt:lpstr>
      <vt:lpstr>Meet the Ramirez family</vt:lpstr>
      <vt:lpstr>A day in the life of a modern connected family  </vt:lpstr>
      <vt:lpstr>Windows 8.1 provides new opportunity to build compelling apps that connect to devices across desktops, laptops and tablets.</vt:lpstr>
      <vt:lpstr>Agenda </vt:lpstr>
      <vt:lpstr>Windows 8.1 expands access to devices</vt:lpstr>
      <vt:lpstr>Remember Will?</vt:lpstr>
      <vt:lpstr>New device scenario APIs in Windows 8.1</vt:lpstr>
      <vt:lpstr>What about Toby and Sarah?</vt:lpstr>
      <vt:lpstr>Introducing device protocol APIs</vt:lpstr>
      <vt:lpstr>Device protocol APIs for hardware developers</vt:lpstr>
      <vt:lpstr>New device protocol APIs in Windows 8.1</vt:lpstr>
      <vt:lpstr>Windows 8.1 adds new user experiences</vt:lpstr>
      <vt:lpstr>New user experiences for custom devices</vt:lpstr>
      <vt:lpstr>Launch on Connect</vt:lpstr>
      <vt:lpstr>Syncing data with a device in the background</vt:lpstr>
      <vt:lpstr>Users in control of devices and personal info</vt:lpstr>
      <vt:lpstr>Windows 8.1 simplifies  the developer experience</vt:lpstr>
      <vt:lpstr>Developing in Windows 8.1</vt:lpstr>
      <vt:lpstr>Device scenario APIs</vt:lpstr>
      <vt:lpstr>Device protocol APIs</vt:lpstr>
      <vt:lpstr>Toby’s missile launcher</vt:lpstr>
      <vt:lpstr>Ecosystem of apps via protocol APIs</vt:lpstr>
      <vt:lpstr>Differentiating your User Experience</vt:lpstr>
      <vt:lpstr>Device metadata &amp; app development</vt:lpstr>
      <vt:lpstr>The Ramirez Family</vt:lpstr>
      <vt:lpstr>Resources: device scenario APIs Any app can access devices with scenario specific APIs for devices Windows knows about</vt:lpstr>
      <vt:lpstr>Resources: device protocol APIs Device protocol APIs enable apps for custom peripherals that Windows does not know about.  Anybody can develop apps for a custom peripheral if they know the device protocol to do so.</vt:lpstr>
      <vt:lpstr>Evaluate this session</vt:lpstr>
      <vt:lpstr>PowerPoint Presentation</vt:lpstr>
    </vt:vector>
  </TitlesOfParts>
  <Manager>Ron Sasaki</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an app that connects to devices</dc:title>
  <dc:subject>Build 2013</dc:subject>
  <dc:creator>Vijay Rajagopalan</dc:creator>
  <cp:keywords>Build 2013</cp:keywords>
  <dc:description>Template: Mitchell Derrey, Silver Fox Productions
Formatting: Brett Perry, Silver Fox Productions
Date: June 25 - June 28, 2013
Location: MSCC, Redmond, WA
Audience Type: Internal</dc:description>
  <cp:lastModifiedBy>Shows</cp:lastModifiedBy>
  <cp:revision>15</cp:revision>
  <dcterms:created xsi:type="dcterms:W3CDTF">2013-03-29T21:32:40Z</dcterms:created>
  <dcterms:modified xsi:type="dcterms:W3CDTF">2013-06-27T00:28:20Z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1">
    <vt:lpwstr>605;#BUILD|58542b36-5bf5-46a6-a53f-a41fb7a73785</vt:lpwstr>
  </property>
  <property fmtid="{D5CDD505-2E9C-101B-9397-08002B2CF9AE}" pid="5" name="Audience">
    <vt:lpwstr/>
  </property>
  <property fmtid="{D5CDD505-2E9C-101B-9397-08002B2CF9AE}" pid="6" name="Event Location">
    <vt:lpwstr>497;#San Francisco|84dfcb53-432b-499d-8965-93d483d36b4a</vt:lpwstr>
  </property>
  <property fmtid="{D5CDD505-2E9C-101B-9397-08002B2CF9AE}" pid="7" name="Campaign">
    <vt:lpwstr/>
  </property>
  <property fmtid="{D5CDD505-2E9C-101B-9397-08002B2CF9AE}" pid="8" name="Event Venue">
    <vt:lpwstr/>
  </property>
  <property fmtid="{D5CDD505-2E9C-101B-9397-08002B2CF9AE}" pid="9" name="Track">
    <vt:lpwstr/>
  </property>
</Properties>
</file>