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 id="2147484418" r:id="rId6"/>
    <p:sldMasterId id="2147484431" r:id="rId7"/>
    <p:sldMasterId id="2147484449" r:id="rId8"/>
    <p:sldMasterId id="2147484462" r:id="rId9"/>
    <p:sldMasterId id="2147484476" r:id="rId10"/>
  </p:sldMasterIdLst>
  <p:notesMasterIdLst>
    <p:notesMasterId r:id="rId48"/>
  </p:notesMasterIdLst>
  <p:handoutMasterIdLst>
    <p:handoutMasterId r:id="rId49"/>
  </p:handout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23232"/>
    <a:srgbClr val="1E1E1E"/>
    <a:srgbClr val="666666"/>
    <a:srgbClr val="505050"/>
    <a:srgbClr val="00BCF2"/>
    <a:srgbClr val="FFFFFF"/>
    <a:srgbClr val="000000"/>
    <a:srgbClr val="969696"/>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0135" autoAdjust="0"/>
  </p:normalViewPr>
  <p:slideViewPr>
    <p:cSldViewPr>
      <p:cViewPr varScale="1">
        <p:scale>
          <a:sx n="101" d="100"/>
          <a:sy n="101" d="100"/>
        </p:scale>
        <p:origin x="684" y="96"/>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B6093-4CBC-432E-A463-F7063C4D6F2F}" type="doc">
      <dgm:prSet loTypeId="urn:microsoft.com/office/officeart/2005/8/layout/equation2" loCatId="process" qsTypeId="urn:microsoft.com/office/officeart/2005/8/quickstyle/3d9" qsCatId="3D" csTypeId="urn:microsoft.com/office/officeart/2005/8/colors/accent1_5" csCatId="accent1" phldr="1"/>
      <dgm:spPr/>
    </dgm:pt>
    <dgm:pt modelId="{1B5C2A1D-91EE-450E-9715-D8B32C72E3CE}">
      <dgm:prSet phldrT="[Text]"/>
      <dgm:spPr/>
      <dgm:t>
        <a:bodyPr/>
        <a:lstStyle/>
        <a:p>
          <a:r>
            <a:rPr lang="en-US" dirty="0" smtClean="0"/>
            <a:t>What We know</a:t>
          </a:r>
          <a:endParaRPr lang="en-US" dirty="0"/>
        </a:p>
      </dgm:t>
    </dgm:pt>
    <dgm:pt modelId="{1574FD90-C731-48CB-AB01-F7DE65F01DF6}" type="parTrans" cxnId="{BDD0D58C-5265-481A-8ADD-290542E3580C}">
      <dgm:prSet/>
      <dgm:spPr/>
      <dgm:t>
        <a:bodyPr/>
        <a:lstStyle/>
        <a:p>
          <a:endParaRPr lang="en-US"/>
        </a:p>
      </dgm:t>
    </dgm:pt>
    <dgm:pt modelId="{0A78A4D1-1F4A-4A74-AC84-749E0BAE6BDF}" type="sibTrans" cxnId="{BDD0D58C-5265-481A-8ADD-290542E3580C}">
      <dgm:prSet/>
      <dgm:spPr/>
      <dgm:t>
        <a:bodyPr/>
        <a:lstStyle/>
        <a:p>
          <a:endParaRPr lang="en-US"/>
        </a:p>
      </dgm:t>
    </dgm:pt>
    <dgm:pt modelId="{8587ADDD-A8C4-48D7-89BB-C7935B362C07}">
      <dgm:prSet phldrT="[Text]"/>
      <dgm:spPr/>
      <dgm:t>
        <a:bodyPr/>
        <a:lstStyle/>
        <a:p>
          <a:r>
            <a:rPr lang="en-US" dirty="0" smtClean="0"/>
            <a:t>What we have</a:t>
          </a:r>
          <a:endParaRPr lang="en-US" dirty="0"/>
        </a:p>
      </dgm:t>
    </dgm:pt>
    <dgm:pt modelId="{893DCB73-F316-4CCC-9C55-7AD59A6E8055}" type="parTrans" cxnId="{BCCEB286-1008-447F-9590-C7024B1D7BAF}">
      <dgm:prSet/>
      <dgm:spPr/>
      <dgm:t>
        <a:bodyPr/>
        <a:lstStyle/>
        <a:p>
          <a:endParaRPr lang="en-US"/>
        </a:p>
      </dgm:t>
    </dgm:pt>
    <dgm:pt modelId="{BCCB3E13-260D-453D-8D6A-B98AFE6E35A2}" type="sibTrans" cxnId="{BCCEB286-1008-447F-9590-C7024B1D7BAF}">
      <dgm:prSet/>
      <dgm:spPr/>
      <dgm:t>
        <a:bodyPr/>
        <a:lstStyle/>
        <a:p>
          <a:endParaRPr lang="en-US"/>
        </a:p>
      </dgm:t>
    </dgm:pt>
    <dgm:pt modelId="{D4072EB0-5919-4D52-AE89-EE3213BE4A22}">
      <dgm:prSet phldrT="[Text]"/>
      <dgm:spPr/>
      <dgm:t>
        <a:bodyPr/>
        <a:lstStyle/>
        <a:p>
          <a:r>
            <a:rPr lang="en-US" dirty="0" smtClean="0"/>
            <a:t>2 Factor Authentication</a:t>
          </a:r>
          <a:endParaRPr lang="en-US" dirty="0"/>
        </a:p>
      </dgm:t>
    </dgm:pt>
    <dgm:pt modelId="{E1C2AF25-232F-4656-BD31-B374581522F0}" type="parTrans" cxnId="{88945256-974D-465F-862B-0613D006F530}">
      <dgm:prSet/>
      <dgm:spPr/>
      <dgm:t>
        <a:bodyPr/>
        <a:lstStyle/>
        <a:p>
          <a:endParaRPr lang="en-US"/>
        </a:p>
      </dgm:t>
    </dgm:pt>
    <dgm:pt modelId="{9532D03D-5871-4D97-BF31-895DB2F75985}" type="sibTrans" cxnId="{88945256-974D-465F-862B-0613D006F530}">
      <dgm:prSet/>
      <dgm:spPr/>
      <dgm:t>
        <a:bodyPr/>
        <a:lstStyle/>
        <a:p>
          <a:endParaRPr lang="en-US"/>
        </a:p>
      </dgm:t>
    </dgm:pt>
    <dgm:pt modelId="{AC19A198-9499-47F0-BF25-87567431300B}" type="pres">
      <dgm:prSet presAssocID="{B40B6093-4CBC-432E-A463-F7063C4D6F2F}" presName="Name0" presStyleCnt="0">
        <dgm:presLayoutVars>
          <dgm:dir/>
          <dgm:resizeHandles val="exact"/>
        </dgm:presLayoutVars>
      </dgm:prSet>
      <dgm:spPr/>
    </dgm:pt>
    <dgm:pt modelId="{CE1FA84A-70BE-4396-8142-F3AAD3F844DF}" type="pres">
      <dgm:prSet presAssocID="{B40B6093-4CBC-432E-A463-F7063C4D6F2F}" presName="vNodes" presStyleCnt="0"/>
      <dgm:spPr/>
    </dgm:pt>
    <dgm:pt modelId="{EECEC98E-F185-4973-92EC-22C95F20C80A}" type="pres">
      <dgm:prSet presAssocID="{1B5C2A1D-91EE-450E-9715-D8B32C72E3CE}" presName="node" presStyleLbl="node1" presStyleIdx="0" presStyleCnt="3">
        <dgm:presLayoutVars>
          <dgm:bulletEnabled val="1"/>
        </dgm:presLayoutVars>
      </dgm:prSet>
      <dgm:spPr/>
      <dgm:t>
        <a:bodyPr/>
        <a:lstStyle/>
        <a:p>
          <a:endParaRPr lang="en-US"/>
        </a:p>
      </dgm:t>
    </dgm:pt>
    <dgm:pt modelId="{790CC5FB-5EDA-42FB-99C7-2FDF5C1320FC}" type="pres">
      <dgm:prSet presAssocID="{0A78A4D1-1F4A-4A74-AC84-749E0BAE6BDF}" presName="spacerT" presStyleCnt="0"/>
      <dgm:spPr/>
    </dgm:pt>
    <dgm:pt modelId="{56573EE3-ECCD-494E-BA46-34F043B4CC05}" type="pres">
      <dgm:prSet presAssocID="{0A78A4D1-1F4A-4A74-AC84-749E0BAE6BDF}" presName="sibTrans" presStyleLbl="sibTrans2D1" presStyleIdx="0" presStyleCnt="2"/>
      <dgm:spPr/>
      <dgm:t>
        <a:bodyPr/>
        <a:lstStyle/>
        <a:p>
          <a:endParaRPr lang="en-US"/>
        </a:p>
      </dgm:t>
    </dgm:pt>
    <dgm:pt modelId="{868AC65B-77E2-458A-8386-E225EC54E39D}" type="pres">
      <dgm:prSet presAssocID="{0A78A4D1-1F4A-4A74-AC84-749E0BAE6BDF}" presName="spacerB" presStyleCnt="0"/>
      <dgm:spPr/>
    </dgm:pt>
    <dgm:pt modelId="{54D33AFC-20E0-439D-B37E-95D67E2B2834}" type="pres">
      <dgm:prSet presAssocID="{8587ADDD-A8C4-48D7-89BB-C7935B362C07}" presName="node" presStyleLbl="node1" presStyleIdx="1" presStyleCnt="3">
        <dgm:presLayoutVars>
          <dgm:bulletEnabled val="1"/>
        </dgm:presLayoutVars>
      </dgm:prSet>
      <dgm:spPr/>
      <dgm:t>
        <a:bodyPr/>
        <a:lstStyle/>
        <a:p>
          <a:endParaRPr lang="en-US"/>
        </a:p>
      </dgm:t>
    </dgm:pt>
    <dgm:pt modelId="{375EC7AC-FBC2-4034-B5A2-1201AE5C3E41}" type="pres">
      <dgm:prSet presAssocID="{B40B6093-4CBC-432E-A463-F7063C4D6F2F}" presName="sibTransLast" presStyleLbl="sibTrans2D1" presStyleIdx="1" presStyleCnt="2"/>
      <dgm:spPr/>
      <dgm:t>
        <a:bodyPr/>
        <a:lstStyle/>
        <a:p>
          <a:endParaRPr lang="en-US"/>
        </a:p>
      </dgm:t>
    </dgm:pt>
    <dgm:pt modelId="{49D83BB9-D08F-4EE9-959C-3D12FEF431A8}" type="pres">
      <dgm:prSet presAssocID="{B40B6093-4CBC-432E-A463-F7063C4D6F2F}" presName="connectorText" presStyleLbl="sibTrans2D1" presStyleIdx="1" presStyleCnt="2"/>
      <dgm:spPr/>
      <dgm:t>
        <a:bodyPr/>
        <a:lstStyle/>
        <a:p>
          <a:endParaRPr lang="en-US"/>
        </a:p>
      </dgm:t>
    </dgm:pt>
    <dgm:pt modelId="{55491F49-CFE5-450D-B71C-B01271105F20}" type="pres">
      <dgm:prSet presAssocID="{B40B6093-4CBC-432E-A463-F7063C4D6F2F}" presName="lastNode" presStyleLbl="node1" presStyleIdx="2" presStyleCnt="3">
        <dgm:presLayoutVars>
          <dgm:bulletEnabled val="1"/>
        </dgm:presLayoutVars>
      </dgm:prSet>
      <dgm:spPr/>
      <dgm:t>
        <a:bodyPr/>
        <a:lstStyle/>
        <a:p>
          <a:endParaRPr lang="en-US"/>
        </a:p>
      </dgm:t>
    </dgm:pt>
  </dgm:ptLst>
  <dgm:cxnLst>
    <dgm:cxn modelId="{BCCEB286-1008-447F-9590-C7024B1D7BAF}" srcId="{B40B6093-4CBC-432E-A463-F7063C4D6F2F}" destId="{8587ADDD-A8C4-48D7-89BB-C7935B362C07}" srcOrd="1" destOrd="0" parTransId="{893DCB73-F316-4CCC-9C55-7AD59A6E8055}" sibTransId="{BCCB3E13-260D-453D-8D6A-B98AFE6E35A2}"/>
    <dgm:cxn modelId="{B11A7933-A8B0-4A30-B8F3-54DB7B9FEF1F}" type="presOf" srcId="{BCCB3E13-260D-453D-8D6A-B98AFE6E35A2}" destId="{375EC7AC-FBC2-4034-B5A2-1201AE5C3E41}" srcOrd="0" destOrd="0" presId="urn:microsoft.com/office/officeart/2005/8/layout/equation2"/>
    <dgm:cxn modelId="{BBC6F550-7EE2-4246-8A42-393430D061BD}" type="presOf" srcId="{B40B6093-4CBC-432E-A463-F7063C4D6F2F}" destId="{AC19A198-9499-47F0-BF25-87567431300B}" srcOrd="0" destOrd="0" presId="urn:microsoft.com/office/officeart/2005/8/layout/equation2"/>
    <dgm:cxn modelId="{9A9558B6-0066-4B09-A774-BD94295C35FD}" type="presOf" srcId="{8587ADDD-A8C4-48D7-89BB-C7935B362C07}" destId="{54D33AFC-20E0-439D-B37E-95D67E2B2834}" srcOrd="0" destOrd="0" presId="urn:microsoft.com/office/officeart/2005/8/layout/equation2"/>
    <dgm:cxn modelId="{BDD0D58C-5265-481A-8ADD-290542E3580C}" srcId="{B40B6093-4CBC-432E-A463-F7063C4D6F2F}" destId="{1B5C2A1D-91EE-450E-9715-D8B32C72E3CE}" srcOrd="0" destOrd="0" parTransId="{1574FD90-C731-48CB-AB01-F7DE65F01DF6}" sibTransId="{0A78A4D1-1F4A-4A74-AC84-749E0BAE6BDF}"/>
    <dgm:cxn modelId="{8AE8B75E-B3C8-4364-8F60-BE276C26BAD7}" type="presOf" srcId="{BCCB3E13-260D-453D-8D6A-B98AFE6E35A2}" destId="{49D83BB9-D08F-4EE9-959C-3D12FEF431A8}" srcOrd="1" destOrd="0" presId="urn:microsoft.com/office/officeart/2005/8/layout/equation2"/>
    <dgm:cxn modelId="{88945256-974D-465F-862B-0613D006F530}" srcId="{B40B6093-4CBC-432E-A463-F7063C4D6F2F}" destId="{D4072EB0-5919-4D52-AE89-EE3213BE4A22}" srcOrd="2" destOrd="0" parTransId="{E1C2AF25-232F-4656-BD31-B374581522F0}" sibTransId="{9532D03D-5871-4D97-BF31-895DB2F75985}"/>
    <dgm:cxn modelId="{E11DD74F-1CBD-44F2-A9A8-2ABF3CE2EB2A}" type="presOf" srcId="{1B5C2A1D-91EE-450E-9715-D8B32C72E3CE}" destId="{EECEC98E-F185-4973-92EC-22C95F20C80A}" srcOrd="0" destOrd="0" presId="urn:microsoft.com/office/officeart/2005/8/layout/equation2"/>
    <dgm:cxn modelId="{50CC96F7-2D04-4464-B33E-5927F97866D4}" type="presOf" srcId="{D4072EB0-5919-4D52-AE89-EE3213BE4A22}" destId="{55491F49-CFE5-450D-B71C-B01271105F20}" srcOrd="0" destOrd="0" presId="urn:microsoft.com/office/officeart/2005/8/layout/equation2"/>
    <dgm:cxn modelId="{A2F10653-7B13-41CF-9119-FBDDB423FC5B}" type="presOf" srcId="{0A78A4D1-1F4A-4A74-AC84-749E0BAE6BDF}" destId="{56573EE3-ECCD-494E-BA46-34F043B4CC05}" srcOrd="0" destOrd="0" presId="urn:microsoft.com/office/officeart/2005/8/layout/equation2"/>
    <dgm:cxn modelId="{EF353B38-1B00-47AC-8BCD-195355DAEAF3}" type="presParOf" srcId="{AC19A198-9499-47F0-BF25-87567431300B}" destId="{CE1FA84A-70BE-4396-8142-F3AAD3F844DF}" srcOrd="0" destOrd="0" presId="urn:microsoft.com/office/officeart/2005/8/layout/equation2"/>
    <dgm:cxn modelId="{F2D9E734-E28E-4454-8AA0-9F6CA6B605ED}" type="presParOf" srcId="{CE1FA84A-70BE-4396-8142-F3AAD3F844DF}" destId="{EECEC98E-F185-4973-92EC-22C95F20C80A}" srcOrd="0" destOrd="0" presId="urn:microsoft.com/office/officeart/2005/8/layout/equation2"/>
    <dgm:cxn modelId="{D0BF6F9A-E134-4F4B-A32C-C84D7D56971C}" type="presParOf" srcId="{CE1FA84A-70BE-4396-8142-F3AAD3F844DF}" destId="{790CC5FB-5EDA-42FB-99C7-2FDF5C1320FC}" srcOrd="1" destOrd="0" presId="urn:microsoft.com/office/officeart/2005/8/layout/equation2"/>
    <dgm:cxn modelId="{0D34FC37-8B93-4087-9F6E-ABA162FC7051}" type="presParOf" srcId="{CE1FA84A-70BE-4396-8142-F3AAD3F844DF}" destId="{56573EE3-ECCD-494E-BA46-34F043B4CC05}" srcOrd="2" destOrd="0" presId="urn:microsoft.com/office/officeart/2005/8/layout/equation2"/>
    <dgm:cxn modelId="{CD4B65CB-E592-4099-842B-24146930602A}" type="presParOf" srcId="{CE1FA84A-70BE-4396-8142-F3AAD3F844DF}" destId="{868AC65B-77E2-458A-8386-E225EC54E39D}" srcOrd="3" destOrd="0" presId="urn:microsoft.com/office/officeart/2005/8/layout/equation2"/>
    <dgm:cxn modelId="{D95463DB-64A1-4316-982C-5CF7A8290B21}" type="presParOf" srcId="{CE1FA84A-70BE-4396-8142-F3AAD3F844DF}" destId="{54D33AFC-20E0-439D-B37E-95D67E2B2834}" srcOrd="4" destOrd="0" presId="urn:microsoft.com/office/officeart/2005/8/layout/equation2"/>
    <dgm:cxn modelId="{84FF89E6-A41D-49DE-92E9-6644E50914AC}" type="presParOf" srcId="{AC19A198-9499-47F0-BF25-87567431300B}" destId="{375EC7AC-FBC2-4034-B5A2-1201AE5C3E41}" srcOrd="1" destOrd="0" presId="urn:microsoft.com/office/officeart/2005/8/layout/equation2"/>
    <dgm:cxn modelId="{81E48860-7E4D-4470-9DBD-ACF8CAEC43B8}" type="presParOf" srcId="{375EC7AC-FBC2-4034-B5A2-1201AE5C3E41}" destId="{49D83BB9-D08F-4EE9-959C-3D12FEF431A8}" srcOrd="0" destOrd="0" presId="urn:microsoft.com/office/officeart/2005/8/layout/equation2"/>
    <dgm:cxn modelId="{75DF8B02-7C4F-4082-8A8B-D5506A4066BD}" type="presParOf" srcId="{AC19A198-9499-47F0-BF25-87567431300B}" destId="{55491F49-CFE5-450D-B71C-B01271105F20}"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7965DD-EED0-413E-8C8C-CBD7AB77D23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A31B614-69D7-4533-BA10-1C48CF2A69C3}">
      <dgm:prSet phldrT="[Text]"/>
      <dgm:spPr/>
      <dgm:t>
        <a:bodyPr/>
        <a:lstStyle/>
        <a:p>
          <a:r>
            <a:rPr lang="en-US" dirty="0" smtClean="0"/>
            <a:t>Create</a:t>
          </a:r>
          <a:endParaRPr lang="en-US" dirty="0"/>
        </a:p>
      </dgm:t>
    </dgm:pt>
    <dgm:pt modelId="{D3E2A6DA-81F3-4671-8B3D-A28501D99F89}" type="parTrans" cxnId="{5B7EB26E-5466-4762-90C8-114831DCEB1F}">
      <dgm:prSet/>
      <dgm:spPr/>
      <dgm:t>
        <a:bodyPr/>
        <a:lstStyle/>
        <a:p>
          <a:endParaRPr lang="en-US"/>
        </a:p>
      </dgm:t>
    </dgm:pt>
    <dgm:pt modelId="{5F644F2B-C6B5-4D58-9B07-2B277C9A62C0}" type="sibTrans" cxnId="{5B7EB26E-5466-4762-90C8-114831DCEB1F}">
      <dgm:prSet/>
      <dgm:spPr/>
      <dgm:t>
        <a:bodyPr/>
        <a:lstStyle/>
        <a:p>
          <a:endParaRPr lang="en-US"/>
        </a:p>
      </dgm:t>
    </dgm:pt>
    <dgm:pt modelId="{1BDCED97-EF4D-47DE-A229-6DD4DC550F0C}">
      <dgm:prSet phldrT="[Text]"/>
      <dgm:spPr/>
      <dgm:t>
        <a:bodyPr/>
        <a:lstStyle/>
        <a:p>
          <a:r>
            <a:rPr lang="en-US" dirty="0" smtClean="0"/>
            <a:t>Provision</a:t>
          </a:r>
          <a:endParaRPr lang="en-US" dirty="0"/>
        </a:p>
      </dgm:t>
    </dgm:pt>
    <dgm:pt modelId="{942F01AC-29B2-412A-B5AB-FAB916A7F5C7}" type="parTrans" cxnId="{641BD413-4563-4217-B5BD-FE0F89C90895}">
      <dgm:prSet/>
      <dgm:spPr/>
      <dgm:t>
        <a:bodyPr/>
        <a:lstStyle/>
        <a:p>
          <a:endParaRPr lang="en-US"/>
        </a:p>
      </dgm:t>
    </dgm:pt>
    <dgm:pt modelId="{5CA0520B-6135-4B30-839C-94EFAF2C3DED}" type="sibTrans" cxnId="{641BD413-4563-4217-B5BD-FE0F89C90895}">
      <dgm:prSet/>
      <dgm:spPr/>
      <dgm:t>
        <a:bodyPr/>
        <a:lstStyle/>
        <a:p>
          <a:endParaRPr lang="en-US"/>
        </a:p>
      </dgm:t>
    </dgm:pt>
    <dgm:pt modelId="{328A447A-1791-4007-B358-26E1EB3B3267}">
      <dgm:prSet phldrT="[Text]"/>
      <dgm:spPr/>
      <dgm:t>
        <a:bodyPr/>
        <a:lstStyle/>
        <a:p>
          <a:r>
            <a:rPr lang="en-US" dirty="0" smtClean="0"/>
            <a:t>Use</a:t>
          </a:r>
          <a:endParaRPr lang="en-US" dirty="0"/>
        </a:p>
      </dgm:t>
    </dgm:pt>
    <dgm:pt modelId="{5F8904A3-3DC5-41D1-8BB0-7201623F10FF}" type="parTrans" cxnId="{C36157A8-88A4-44AF-AA52-655571321FC3}">
      <dgm:prSet/>
      <dgm:spPr/>
      <dgm:t>
        <a:bodyPr/>
        <a:lstStyle/>
        <a:p>
          <a:endParaRPr lang="en-US"/>
        </a:p>
      </dgm:t>
    </dgm:pt>
    <dgm:pt modelId="{D6901979-5DCC-4651-96DD-CA1D9CB0EFDF}" type="sibTrans" cxnId="{C36157A8-88A4-44AF-AA52-655571321FC3}">
      <dgm:prSet/>
      <dgm:spPr/>
      <dgm:t>
        <a:bodyPr/>
        <a:lstStyle/>
        <a:p>
          <a:endParaRPr lang="en-US"/>
        </a:p>
      </dgm:t>
    </dgm:pt>
    <dgm:pt modelId="{7B647796-3E18-4558-89BC-483CE3F9D4D4}">
      <dgm:prSet phldrT="[Text]"/>
      <dgm:spPr/>
      <dgm:t>
        <a:bodyPr/>
        <a:lstStyle/>
        <a:p>
          <a:r>
            <a:rPr lang="en-US" dirty="0" smtClean="0"/>
            <a:t>Delete</a:t>
          </a:r>
          <a:endParaRPr lang="en-US" dirty="0"/>
        </a:p>
      </dgm:t>
    </dgm:pt>
    <dgm:pt modelId="{2B99563A-6223-407B-B511-8747D1879395}" type="parTrans" cxnId="{A45AE76B-4E29-4331-AD86-2F2F7C2CAB73}">
      <dgm:prSet/>
      <dgm:spPr/>
      <dgm:t>
        <a:bodyPr/>
        <a:lstStyle/>
        <a:p>
          <a:endParaRPr lang="en-US"/>
        </a:p>
      </dgm:t>
    </dgm:pt>
    <dgm:pt modelId="{8D47EA90-C1E4-4F60-9CB9-3CA5D239EC01}" type="sibTrans" cxnId="{A45AE76B-4E29-4331-AD86-2F2F7C2CAB73}">
      <dgm:prSet/>
      <dgm:spPr/>
      <dgm:t>
        <a:bodyPr/>
        <a:lstStyle/>
        <a:p>
          <a:endParaRPr lang="en-US"/>
        </a:p>
      </dgm:t>
    </dgm:pt>
    <dgm:pt modelId="{FB37AE48-D943-4B63-A6A9-F7EC3B1C7EFC}" type="pres">
      <dgm:prSet presAssocID="{C17965DD-EED0-413E-8C8C-CBD7AB77D238}" presName="cycle" presStyleCnt="0">
        <dgm:presLayoutVars>
          <dgm:dir/>
          <dgm:resizeHandles val="exact"/>
        </dgm:presLayoutVars>
      </dgm:prSet>
      <dgm:spPr/>
      <dgm:t>
        <a:bodyPr/>
        <a:lstStyle/>
        <a:p>
          <a:endParaRPr lang="en-US"/>
        </a:p>
      </dgm:t>
    </dgm:pt>
    <dgm:pt modelId="{0F95E06E-1158-4A52-8F5A-981581DD398C}" type="pres">
      <dgm:prSet presAssocID="{5A31B614-69D7-4533-BA10-1C48CF2A69C3}" presName="node" presStyleLbl="node1" presStyleIdx="0" presStyleCnt="4">
        <dgm:presLayoutVars>
          <dgm:bulletEnabled val="1"/>
        </dgm:presLayoutVars>
      </dgm:prSet>
      <dgm:spPr/>
      <dgm:t>
        <a:bodyPr/>
        <a:lstStyle/>
        <a:p>
          <a:endParaRPr lang="en-US"/>
        </a:p>
      </dgm:t>
    </dgm:pt>
    <dgm:pt modelId="{E133FA53-89C4-4D8A-843F-9793AEA52663}" type="pres">
      <dgm:prSet presAssocID="{5F644F2B-C6B5-4D58-9B07-2B277C9A62C0}" presName="sibTrans" presStyleLbl="sibTrans2D1" presStyleIdx="0" presStyleCnt="4"/>
      <dgm:spPr/>
      <dgm:t>
        <a:bodyPr/>
        <a:lstStyle/>
        <a:p>
          <a:endParaRPr lang="en-US"/>
        </a:p>
      </dgm:t>
    </dgm:pt>
    <dgm:pt modelId="{5A47C3DC-E55C-4FE6-B4B0-8953A8A6FBFD}" type="pres">
      <dgm:prSet presAssocID="{5F644F2B-C6B5-4D58-9B07-2B277C9A62C0}" presName="connectorText" presStyleLbl="sibTrans2D1" presStyleIdx="0" presStyleCnt="4"/>
      <dgm:spPr/>
      <dgm:t>
        <a:bodyPr/>
        <a:lstStyle/>
        <a:p>
          <a:endParaRPr lang="en-US"/>
        </a:p>
      </dgm:t>
    </dgm:pt>
    <dgm:pt modelId="{8BF6BC2D-F475-435B-AB45-89BEEAC40DF6}" type="pres">
      <dgm:prSet presAssocID="{1BDCED97-EF4D-47DE-A229-6DD4DC550F0C}" presName="node" presStyleLbl="node1" presStyleIdx="1" presStyleCnt="4">
        <dgm:presLayoutVars>
          <dgm:bulletEnabled val="1"/>
        </dgm:presLayoutVars>
      </dgm:prSet>
      <dgm:spPr/>
      <dgm:t>
        <a:bodyPr/>
        <a:lstStyle/>
        <a:p>
          <a:endParaRPr lang="en-US"/>
        </a:p>
      </dgm:t>
    </dgm:pt>
    <dgm:pt modelId="{FC5B00D5-B7FE-4760-8EF5-1431E5BB8F46}" type="pres">
      <dgm:prSet presAssocID="{5CA0520B-6135-4B30-839C-94EFAF2C3DED}" presName="sibTrans" presStyleLbl="sibTrans2D1" presStyleIdx="1" presStyleCnt="4"/>
      <dgm:spPr/>
      <dgm:t>
        <a:bodyPr/>
        <a:lstStyle/>
        <a:p>
          <a:endParaRPr lang="en-US"/>
        </a:p>
      </dgm:t>
    </dgm:pt>
    <dgm:pt modelId="{C1326406-B9B3-46FF-9C81-71C3A2317619}" type="pres">
      <dgm:prSet presAssocID="{5CA0520B-6135-4B30-839C-94EFAF2C3DED}" presName="connectorText" presStyleLbl="sibTrans2D1" presStyleIdx="1" presStyleCnt="4"/>
      <dgm:spPr/>
      <dgm:t>
        <a:bodyPr/>
        <a:lstStyle/>
        <a:p>
          <a:endParaRPr lang="en-US"/>
        </a:p>
      </dgm:t>
    </dgm:pt>
    <dgm:pt modelId="{742384D2-301F-4149-8E79-97046E13F37A}" type="pres">
      <dgm:prSet presAssocID="{328A447A-1791-4007-B358-26E1EB3B3267}" presName="node" presStyleLbl="node1" presStyleIdx="2" presStyleCnt="4">
        <dgm:presLayoutVars>
          <dgm:bulletEnabled val="1"/>
        </dgm:presLayoutVars>
      </dgm:prSet>
      <dgm:spPr/>
      <dgm:t>
        <a:bodyPr/>
        <a:lstStyle/>
        <a:p>
          <a:endParaRPr lang="en-US"/>
        </a:p>
      </dgm:t>
    </dgm:pt>
    <dgm:pt modelId="{F220A30D-CB1C-490C-86B1-0F8F55557EFA}" type="pres">
      <dgm:prSet presAssocID="{D6901979-5DCC-4651-96DD-CA1D9CB0EFDF}" presName="sibTrans" presStyleLbl="sibTrans2D1" presStyleIdx="2" presStyleCnt="4"/>
      <dgm:spPr/>
      <dgm:t>
        <a:bodyPr/>
        <a:lstStyle/>
        <a:p>
          <a:endParaRPr lang="en-US"/>
        </a:p>
      </dgm:t>
    </dgm:pt>
    <dgm:pt modelId="{1417FC6F-CCC3-4405-BD22-A4B51963C4ED}" type="pres">
      <dgm:prSet presAssocID="{D6901979-5DCC-4651-96DD-CA1D9CB0EFDF}" presName="connectorText" presStyleLbl="sibTrans2D1" presStyleIdx="2" presStyleCnt="4"/>
      <dgm:spPr/>
      <dgm:t>
        <a:bodyPr/>
        <a:lstStyle/>
        <a:p>
          <a:endParaRPr lang="en-US"/>
        </a:p>
      </dgm:t>
    </dgm:pt>
    <dgm:pt modelId="{00B8A4B9-67DC-4EC3-8DA0-35A03CD98ED7}" type="pres">
      <dgm:prSet presAssocID="{7B647796-3E18-4558-89BC-483CE3F9D4D4}" presName="node" presStyleLbl="node1" presStyleIdx="3" presStyleCnt="4">
        <dgm:presLayoutVars>
          <dgm:bulletEnabled val="1"/>
        </dgm:presLayoutVars>
      </dgm:prSet>
      <dgm:spPr/>
      <dgm:t>
        <a:bodyPr/>
        <a:lstStyle/>
        <a:p>
          <a:endParaRPr lang="en-US"/>
        </a:p>
      </dgm:t>
    </dgm:pt>
    <dgm:pt modelId="{5D0C8957-78E6-457D-A7EC-EB756C4907F0}" type="pres">
      <dgm:prSet presAssocID="{8D47EA90-C1E4-4F60-9CB9-3CA5D239EC01}" presName="sibTrans" presStyleLbl="sibTrans2D1" presStyleIdx="3" presStyleCnt="4"/>
      <dgm:spPr/>
      <dgm:t>
        <a:bodyPr/>
        <a:lstStyle/>
        <a:p>
          <a:endParaRPr lang="en-US"/>
        </a:p>
      </dgm:t>
    </dgm:pt>
    <dgm:pt modelId="{40E6F497-0BC5-45C6-8EC2-646358030B11}" type="pres">
      <dgm:prSet presAssocID="{8D47EA90-C1E4-4F60-9CB9-3CA5D239EC01}" presName="connectorText" presStyleLbl="sibTrans2D1" presStyleIdx="3" presStyleCnt="4"/>
      <dgm:spPr/>
      <dgm:t>
        <a:bodyPr/>
        <a:lstStyle/>
        <a:p>
          <a:endParaRPr lang="en-US"/>
        </a:p>
      </dgm:t>
    </dgm:pt>
  </dgm:ptLst>
  <dgm:cxnLst>
    <dgm:cxn modelId="{F615CA0B-516E-424D-A329-8A262CA8A95C}" type="presOf" srcId="{C17965DD-EED0-413E-8C8C-CBD7AB77D238}" destId="{FB37AE48-D943-4B63-A6A9-F7EC3B1C7EFC}" srcOrd="0" destOrd="0" presId="urn:microsoft.com/office/officeart/2005/8/layout/cycle2"/>
    <dgm:cxn modelId="{5B7EB26E-5466-4762-90C8-114831DCEB1F}" srcId="{C17965DD-EED0-413E-8C8C-CBD7AB77D238}" destId="{5A31B614-69D7-4533-BA10-1C48CF2A69C3}" srcOrd="0" destOrd="0" parTransId="{D3E2A6DA-81F3-4671-8B3D-A28501D99F89}" sibTransId="{5F644F2B-C6B5-4D58-9B07-2B277C9A62C0}"/>
    <dgm:cxn modelId="{5AEF370D-4542-40C3-B153-10AA686AEFC7}" type="presOf" srcId="{8D47EA90-C1E4-4F60-9CB9-3CA5D239EC01}" destId="{5D0C8957-78E6-457D-A7EC-EB756C4907F0}" srcOrd="0" destOrd="0" presId="urn:microsoft.com/office/officeart/2005/8/layout/cycle2"/>
    <dgm:cxn modelId="{AA4BAD83-EFC2-41DC-9FAC-855DD872B2FE}" type="presOf" srcId="{5A31B614-69D7-4533-BA10-1C48CF2A69C3}" destId="{0F95E06E-1158-4A52-8F5A-981581DD398C}" srcOrd="0" destOrd="0" presId="urn:microsoft.com/office/officeart/2005/8/layout/cycle2"/>
    <dgm:cxn modelId="{63BFD72E-C87C-4947-8C23-0986DAA46978}" type="presOf" srcId="{5F644F2B-C6B5-4D58-9B07-2B277C9A62C0}" destId="{E133FA53-89C4-4D8A-843F-9793AEA52663}" srcOrd="0" destOrd="0" presId="urn:microsoft.com/office/officeart/2005/8/layout/cycle2"/>
    <dgm:cxn modelId="{52A76D0A-2659-4B53-9245-D7DCC64B0A42}" type="presOf" srcId="{8D47EA90-C1E4-4F60-9CB9-3CA5D239EC01}" destId="{40E6F497-0BC5-45C6-8EC2-646358030B11}" srcOrd="1" destOrd="0" presId="urn:microsoft.com/office/officeart/2005/8/layout/cycle2"/>
    <dgm:cxn modelId="{78CA2DAF-0E21-490E-9DB3-40138055C2E2}" type="presOf" srcId="{5F644F2B-C6B5-4D58-9B07-2B277C9A62C0}" destId="{5A47C3DC-E55C-4FE6-B4B0-8953A8A6FBFD}" srcOrd="1" destOrd="0" presId="urn:microsoft.com/office/officeart/2005/8/layout/cycle2"/>
    <dgm:cxn modelId="{FEA87CA6-E4F3-4A81-88B4-D63200918C27}" type="presOf" srcId="{328A447A-1791-4007-B358-26E1EB3B3267}" destId="{742384D2-301F-4149-8E79-97046E13F37A}" srcOrd="0" destOrd="0" presId="urn:microsoft.com/office/officeart/2005/8/layout/cycle2"/>
    <dgm:cxn modelId="{641BD413-4563-4217-B5BD-FE0F89C90895}" srcId="{C17965DD-EED0-413E-8C8C-CBD7AB77D238}" destId="{1BDCED97-EF4D-47DE-A229-6DD4DC550F0C}" srcOrd="1" destOrd="0" parTransId="{942F01AC-29B2-412A-B5AB-FAB916A7F5C7}" sibTransId="{5CA0520B-6135-4B30-839C-94EFAF2C3DED}"/>
    <dgm:cxn modelId="{E80C8952-3057-4873-A056-7C446DAADE3B}" type="presOf" srcId="{1BDCED97-EF4D-47DE-A229-6DD4DC550F0C}" destId="{8BF6BC2D-F475-435B-AB45-89BEEAC40DF6}" srcOrd="0" destOrd="0" presId="urn:microsoft.com/office/officeart/2005/8/layout/cycle2"/>
    <dgm:cxn modelId="{0773FCD0-DE0D-4674-89E0-9EEA764F5667}" type="presOf" srcId="{D6901979-5DCC-4651-96DD-CA1D9CB0EFDF}" destId="{1417FC6F-CCC3-4405-BD22-A4B51963C4ED}" srcOrd="1" destOrd="0" presId="urn:microsoft.com/office/officeart/2005/8/layout/cycle2"/>
    <dgm:cxn modelId="{ECE6789C-CD6A-4181-B03E-0162759DC2F3}" type="presOf" srcId="{7B647796-3E18-4558-89BC-483CE3F9D4D4}" destId="{00B8A4B9-67DC-4EC3-8DA0-35A03CD98ED7}" srcOrd="0" destOrd="0" presId="urn:microsoft.com/office/officeart/2005/8/layout/cycle2"/>
    <dgm:cxn modelId="{F6CF0769-B7A8-4864-89E4-C6018E3BD807}" type="presOf" srcId="{5CA0520B-6135-4B30-839C-94EFAF2C3DED}" destId="{FC5B00D5-B7FE-4760-8EF5-1431E5BB8F46}" srcOrd="0" destOrd="0" presId="urn:microsoft.com/office/officeart/2005/8/layout/cycle2"/>
    <dgm:cxn modelId="{C36157A8-88A4-44AF-AA52-655571321FC3}" srcId="{C17965DD-EED0-413E-8C8C-CBD7AB77D238}" destId="{328A447A-1791-4007-B358-26E1EB3B3267}" srcOrd="2" destOrd="0" parTransId="{5F8904A3-3DC5-41D1-8BB0-7201623F10FF}" sibTransId="{D6901979-5DCC-4651-96DD-CA1D9CB0EFDF}"/>
    <dgm:cxn modelId="{A45AE76B-4E29-4331-AD86-2F2F7C2CAB73}" srcId="{C17965DD-EED0-413E-8C8C-CBD7AB77D238}" destId="{7B647796-3E18-4558-89BC-483CE3F9D4D4}" srcOrd="3" destOrd="0" parTransId="{2B99563A-6223-407B-B511-8747D1879395}" sibTransId="{8D47EA90-C1E4-4F60-9CB9-3CA5D239EC01}"/>
    <dgm:cxn modelId="{BA067281-8974-4294-AF67-100C3DB96437}" type="presOf" srcId="{D6901979-5DCC-4651-96DD-CA1D9CB0EFDF}" destId="{F220A30D-CB1C-490C-86B1-0F8F55557EFA}" srcOrd="0" destOrd="0" presId="urn:microsoft.com/office/officeart/2005/8/layout/cycle2"/>
    <dgm:cxn modelId="{8E45137B-A6CD-42BA-AFB1-71A88EB173C9}" type="presOf" srcId="{5CA0520B-6135-4B30-839C-94EFAF2C3DED}" destId="{C1326406-B9B3-46FF-9C81-71C3A2317619}" srcOrd="1" destOrd="0" presId="urn:microsoft.com/office/officeart/2005/8/layout/cycle2"/>
    <dgm:cxn modelId="{DE1A74D4-04BA-4AE6-BFAC-A1A85C8BD61A}" type="presParOf" srcId="{FB37AE48-D943-4B63-A6A9-F7EC3B1C7EFC}" destId="{0F95E06E-1158-4A52-8F5A-981581DD398C}" srcOrd="0" destOrd="0" presId="urn:microsoft.com/office/officeart/2005/8/layout/cycle2"/>
    <dgm:cxn modelId="{BC3FE707-7D74-45F6-9A51-DA417441D691}" type="presParOf" srcId="{FB37AE48-D943-4B63-A6A9-F7EC3B1C7EFC}" destId="{E133FA53-89C4-4D8A-843F-9793AEA52663}" srcOrd="1" destOrd="0" presId="urn:microsoft.com/office/officeart/2005/8/layout/cycle2"/>
    <dgm:cxn modelId="{8400C49C-2772-4ED0-84DB-7B7EB02C8094}" type="presParOf" srcId="{E133FA53-89C4-4D8A-843F-9793AEA52663}" destId="{5A47C3DC-E55C-4FE6-B4B0-8953A8A6FBFD}" srcOrd="0" destOrd="0" presId="urn:microsoft.com/office/officeart/2005/8/layout/cycle2"/>
    <dgm:cxn modelId="{AAB188A5-4DC2-4145-BC4D-A21A88DEDEEC}" type="presParOf" srcId="{FB37AE48-D943-4B63-A6A9-F7EC3B1C7EFC}" destId="{8BF6BC2D-F475-435B-AB45-89BEEAC40DF6}" srcOrd="2" destOrd="0" presId="urn:microsoft.com/office/officeart/2005/8/layout/cycle2"/>
    <dgm:cxn modelId="{C8A0943D-0C88-41BB-9149-AB9240A161E7}" type="presParOf" srcId="{FB37AE48-D943-4B63-A6A9-F7EC3B1C7EFC}" destId="{FC5B00D5-B7FE-4760-8EF5-1431E5BB8F46}" srcOrd="3" destOrd="0" presId="urn:microsoft.com/office/officeart/2005/8/layout/cycle2"/>
    <dgm:cxn modelId="{9AF98AD7-D501-4A77-9010-E069B7539FF6}" type="presParOf" srcId="{FC5B00D5-B7FE-4760-8EF5-1431E5BB8F46}" destId="{C1326406-B9B3-46FF-9C81-71C3A2317619}" srcOrd="0" destOrd="0" presId="urn:microsoft.com/office/officeart/2005/8/layout/cycle2"/>
    <dgm:cxn modelId="{25D9A125-2A1B-488F-A28D-F5569800F6AC}" type="presParOf" srcId="{FB37AE48-D943-4B63-A6A9-F7EC3B1C7EFC}" destId="{742384D2-301F-4149-8E79-97046E13F37A}" srcOrd="4" destOrd="0" presId="urn:microsoft.com/office/officeart/2005/8/layout/cycle2"/>
    <dgm:cxn modelId="{4CE54D75-6953-43CD-AB69-EEEBD5503038}" type="presParOf" srcId="{FB37AE48-D943-4B63-A6A9-F7EC3B1C7EFC}" destId="{F220A30D-CB1C-490C-86B1-0F8F55557EFA}" srcOrd="5" destOrd="0" presId="urn:microsoft.com/office/officeart/2005/8/layout/cycle2"/>
    <dgm:cxn modelId="{D36DBA12-5AC4-4092-9914-D3FE148F1860}" type="presParOf" srcId="{F220A30D-CB1C-490C-86B1-0F8F55557EFA}" destId="{1417FC6F-CCC3-4405-BD22-A4B51963C4ED}" srcOrd="0" destOrd="0" presId="urn:microsoft.com/office/officeart/2005/8/layout/cycle2"/>
    <dgm:cxn modelId="{E3E509B3-6BB4-4122-8536-C092E13E4178}" type="presParOf" srcId="{FB37AE48-D943-4B63-A6A9-F7EC3B1C7EFC}" destId="{00B8A4B9-67DC-4EC3-8DA0-35A03CD98ED7}" srcOrd="6" destOrd="0" presId="urn:microsoft.com/office/officeart/2005/8/layout/cycle2"/>
    <dgm:cxn modelId="{B51F5A58-34B8-4915-9543-6A2C5FFCB20E}" type="presParOf" srcId="{FB37AE48-D943-4B63-A6A9-F7EC3B1C7EFC}" destId="{5D0C8957-78E6-457D-A7EC-EB756C4907F0}" srcOrd="7" destOrd="0" presId="urn:microsoft.com/office/officeart/2005/8/layout/cycle2"/>
    <dgm:cxn modelId="{4D611B27-A598-4AB9-85E0-60450CE6379D}" type="presParOf" srcId="{5D0C8957-78E6-457D-A7EC-EB756C4907F0}" destId="{40E6F497-0BC5-45C6-8EC2-646358030B1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5E06E-1158-4A52-8F5A-981581DD398C}">
      <dsp:nvSpPr>
        <dsp:cNvPr id="0" name=""/>
        <dsp:cNvSpPr/>
      </dsp:nvSpPr>
      <dsp:spPr>
        <a:xfrm>
          <a:off x="1744692" y="1022"/>
          <a:ext cx="942404" cy="9424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Create</a:t>
          </a:r>
          <a:endParaRPr lang="en-US" sz="1200" kern="1200" dirty="0"/>
        </a:p>
      </dsp:txBody>
      <dsp:txXfrm>
        <a:off x="1882704" y="139034"/>
        <a:ext cx="666380" cy="666380"/>
      </dsp:txXfrm>
    </dsp:sp>
    <dsp:sp modelId="{E133FA53-89C4-4D8A-843F-9793AEA52663}">
      <dsp:nvSpPr>
        <dsp:cNvPr id="0" name=""/>
        <dsp:cNvSpPr/>
      </dsp:nvSpPr>
      <dsp:spPr>
        <a:xfrm rot="2700000">
          <a:off x="2585859" y="808182"/>
          <a:ext cx="250047" cy="318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596845" y="845273"/>
        <a:ext cx="175033" cy="190837"/>
      </dsp:txXfrm>
    </dsp:sp>
    <dsp:sp modelId="{8BF6BC2D-F475-435B-AB45-89BEEAC40DF6}">
      <dsp:nvSpPr>
        <dsp:cNvPr id="0" name=""/>
        <dsp:cNvSpPr/>
      </dsp:nvSpPr>
      <dsp:spPr>
        <a:xfrm>
          <a:off x="2744677" y="1001007"/>
          <a:ext cx="942404" cy="9424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Provision</a:t>
          </a:r>
          <a:endParaRPr lang="en-US" sz="1200" kern="1200" dirty="0"/>
        </a:p>
      </dsp:txBody>
      <dsp:txXfrm>
        <a:off x="2882689" y="1139019"/>
        <a:ext cx="666380" cy="666380"/>
      </dsp:txXfrm>
    </dsp:sp>
    <dsp:sp modelId="{FC5B00D5-B7FE-4760-8EF5-1431E5BB8F46}">
      <dsp:nvSpPr>
        <dsp:cNvPr id="0" name=""/>
        <dsp:cNvSpPr/>
      </dsp:nvSpPr>
      <dsp:spPr>
        <a:xfrm rot="8100000">
          <a:off x="2595867" y="1808166"/>
          <a:ext cx="250047" cy="318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659895" y="1845257"/>
        <a:ext cx="175033" cy="190837"/>
      </dsp:txXfrm>
    </dsp:sp>
    <dsp:sp modelId="{742384D2-301F-4149-8E79-97046E13F37A}">
      <dsp:nvSpPr>
        <dsp:cNvPr id="0" name=""/>
        <dsp:cNvSpPr/>
      </dsp:nvSpPr>
      <dsp:spPr>
        <a:xfrm>
          <a:off x="1744692" y="2000991"/>
          <a:ext cx="942404" cy="9424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Use</a:t>
          </a:r>
          <a:endParaRPr lang="en-US" sz="1200" kern="1200" dirty="0"/>
        </a:p>
      </dsp:txBody>
      <dsp:txXfrm>
        <a:off x="1882704" y="2139003"/>
        <a:ext cx="666380" cy="666380"/>
      </dsp:txXfrm>
    </dsp:sp>
    <dsp:sp modelId="{F220A30D-CB1C-490C-86B1-0F8F55557EFA}">
      <dsp:nvSpPr>
        <dsp:cNvPr id="0" name=""/>
        <dsp:cNvSpPr/>
      </dsp:nvSpPr>
      <dsp:spPr>
        <a:xfrm rot="13500000">
          <a:off x="1595883" y="1818175"/>
          <a:ext cx="250047" cy="318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659911" y="1908308"/>
        <a:ext cx="175033" cy="190837"/>
      </dsp:txXfrm>
    </dsp:sp>
    <dsp:sp modelId="{00B8A4B9-67DC-4EC3-8DA0-35A03CD98ED7}">
      <dsp:nvSpPr>
        <dsp:cNvPr id="0" name=""/>
        <dsp:cNvSpPr/>
      </dsp:nvSpPr>
      <dsp:spPr>
        <a:xfrm>
          <a:off x="744708" y="1001007"/>
          <a:ext cx="942404" cy="9424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Delete</a:t>
          </a:r>
          <a:endParaRPr lang="en-US" sz="1200" kern="1200" dirty="0"/>
        </a:p>
      </dsp:txBody>
      <dsp:txXfrm>
        <a:off x="882720" y="1139019"/>
        <a:ext cx="666380" cy="666380"/>
      </dsp:txXfrm>
    </dsp:sp>
    <dsp:sp modelId="{5D0C8957-78E6-457D-A7EC-EB756C4907F0}">
      <dsp:nvSpPr>
        <dsp:cNvPr id="0" name=""/>
        <dsp:cNvSpPr/>
      </dsp:nvSpPr>
      <dsp:spPr>
        <a:xfrm rot="18900000">
          <a:off x="1585875" y="818190"/>
          <a:ext cx="250047" cy="318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596861" y="908323"/>
        <a:ext cx="175033" cy="19083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6/28/2013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6/28/2013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6/28/2013</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853028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6/28/2013 2:33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98254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A9D0CA4-6579-4A26-A09C-709017611FCF}"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232674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1CD94A5-B9B0-45AE-BA5E-399565C2ADD5}"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219621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EF2E183-F052-4CBF-8EC7-9BEEE427D57E}"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4688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34E45D8-3E7C-4A4F-A31C-E70A934C2048}"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4105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F042316-89FD-4116-8115-F384807109E2}"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765817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933F765-0A00-4AD2-B93F-04E0B79AF4DF}"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43482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797D161-8C46-4DF1-908E-E2DFEC7BC8CC}"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05959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797D161-8C46-4DF1-908E-E2DFEC7BC8CC}"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449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664221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0532624"/>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398043226"/>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560300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590846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53872042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1914173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25504265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0260464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411334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4846328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639455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584780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1872975"/>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191888232"/>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508563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7045971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81336572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3367549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7671919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39038780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896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222844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11736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0652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149690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966483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475650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3666040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82193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2288661"/>
      </p:ext>
    </p:extLst>
  </p:cSld>
  <p:clrMapOvr>
    <a:masterClrMapping/>
  </p:clrMapOvr>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950955504"/>
      </p:ext>
    </p:extLst>
  </p:cSld>
  <p:clrMapOvr>
    <a:masterClrMapping/>
  </p:clrMapOvr>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554312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5678134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294552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343305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5429137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64610105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000441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534459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2389699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0366294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4741004"/>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909772749"/>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9751943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8568309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341513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6014475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20896693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03415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605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3224501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09163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2230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0080849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73082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745311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260769879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4091515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324351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6748495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43590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284355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78218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3463967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371075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822833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98345616"/>
      </p:ext>
    </p:extLst>
  </p:cSld>
  <p:clrMap bg1="dk1" tx1="lt1" bg2="dk2" tx2="lt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108550061"/>
      </p:ext>
    </p:extLst>
  </p:cSld>
  <p:clrMap bg1="dk1" tx1="lt1" bg2="dk2" tx2="lt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 id="2147484444" r:id="rId13"/>
    <p:sldLayoutId id="2147484445" r:id="rId14"/>
    <p:sldLayoutId id="2147484446" r:id="rId15"/>
    <p:sldLayoutId id="2147484447" r:id="rId16"/>
    <p:sldLayoutId id="2147484448"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93892654"/>
      </p:ext>
    </p:extLst>
  </p:cSld>
  <p:clrMap bg1="dk1" tx1="lt1" bg2="dk2" tx2="lt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 id="2147484461"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317412516"/>
      </p:ext>
    </p:extLst>
  </p:cSld>
  <p:clrMap bg1="dk1" tx1="lt1" bg2="dk2" tx2="lt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 id="2147484474" r:id="rId12"/>
    <p:sldLayoutId id="2147484475" r:id="rId13"/>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042951906"/>
      </p:ext>
    </p:extLst>
  </p:cSld>
  <p:clrMap bg1="dk1" tx1="lt1" bg2="dk2" tx2="lt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 id="2147484488" r:id="rId12"/>
    <p:sldLayoutId id="2147484489"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hyperlink" Target="http://msdn.microsoft.com/library/windows/apps/windows.devices.smartcards.aspx" TargetMode="External"/><Relationship Id="rId2" Type="http://schemas.openxmlformats.org/officeDocument/2006/relationships/hyperlink" Target="http://www.microsoft.com/download/details.aspx?id=29076" TargetMode="External"/><Relationship Id="rId1" Type="http://schemas.openxmlformats.org/officeDocument/2006/relationships/slideLayout" Target="../slideLayouts/slideLayout44.xml"/><Relationship Id="rId6" Type="http://schemas.openxmlformats.org/officeDocument/2006/relationships/hyperlink" Target="http://msdn.microsoft.com/en-us/library/windows/apps/br212099.aspx" TargetMode="External"/><Relationship Id="rId5" Type="http://schemas.openxmlformats.org/officeDocument/2006/relationships/hyperlink" Target="http://code.msdn.microsoft.com/windowsapps/Smart-card-sample-f9befda4" TargetMode="External"/><Relationship Id="rId4" Type="http://schemas.openxmlformats.org/officeDocument/2006/relationships/hyperlink" Target="http://msdn.microsoft.com/library/windows/apps/windows.security.cryptography.certificates.asp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5.xml"/><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202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Deployment complexity</a:t>
            </a:r>
            <a:endParaRPr lang="en-US" dirty="0"/>
          </a:p>
        </p:txBody>
      </p:sp>
      <p:graphicFrame>
        <p:nvGraphicFramePr>
          <p:cNvPr id="13" name="Table 12"/>
          <p:cNvGraphicFramePr>
            <a:graphicFrameLocks noGrp="1"/>
          </p:cNvGraphicFramePr>
          <p:nvPr>
            <p:extLst/>
          </p:nvPr>
        </p:nvGraphicFramePr>
        <p:xfrm>
          <a:off x="122237" y="2338147"/>
          <a:ext cx="12039600" cy="2688624"/>
        </p:xfrm>
        <a:graphic>
          <a:graphicData uri="http://schemas.openxmlformats.org/drawingml/2006/table">
            <a:tbl>
              <a:tblPr firstRow="1" bandRow="1">
                <a:tableStyleId>{5C22544A-7EE6-4342-B048-85BDC9FD1C3A}</a:tableStyleId>
              </a:tblPr>
              <a:tblGrid>
                <a:gridCol w="4013200"/>
                <a:gridCol w="4013200"/>
                <a:gridCol w="4013200"/>
              </a:tblGrid>
              <a:tr h="585504">
                <a:tc>
                  <a:txBody>
                    <a:bodyPr/>
                    <a:lstStyle/>
                    <a:p>
                      <a:r>
                        <a:rPr lang="en-US" dirty="0" smtClean="0"/>
                        <a:t>Deployment complexity</a:t>
                      </a:r>
                      <a:endParaRPr lang="en-US" dirty="0"/>
                    </a:p>
                  </a:txBody>
                  <a:tcPr/>
                </a:tc>
                <a:tc>
                  <a:txBody>
                    <a:bodyPr/>
                    <a:lstStyle/>
                    <a:p>
                      <a:r>
                        <a:rPr lang="en-US" dirty="0" smtClean="0"/>
                        <a:t>Managed virtual smart cards</a:t>
                      </a:r>
                      <a:endParaRPr lang="en-US" dirty="0"/>
                    </a:p>
                  </a:txBody>
                  <a:tcPr/>
                </a:tc>
                <a:tc>
                  <a:txBody>
                    <a:bodyPr/>
                    <a:lstStyle/>
                    <a:p>
                      <a:r>
                        <a:rPr lang="en-US" dirty="0" smtClean="0"/>
                        <a:t>Unmanaged virtual smart cards</a:t>
                      </a:r>
                      <a:endParaRPr lang="en-US" dirty="0"/>
                    </a:p>
                  </a:txBody>
                  <a:tcPr/>
                </a:tc>
              </a:tr>
              <a:tr h="625044">
                <a:tc>
                  <a:txBody>
                    <a:bodyPr/>
                    <a:lstStyle/>
                    <a:p>
                      <a:r>
                        <a:rPr lang="en-US" dirty="0" smtClean="0"/>
                        <a:t>Server side virtual smart card management</a:t>
                      </a:r>
                      <a:endParaRPr lang="en-US" dirty="0"/>
                    </a:p>
                  </a:txBody>
                  <a:tcPr/>
                </a:tc>
                <a:tc>
                  <a:txBody>
                    <a:bodyPr/>
                    <a:lstStyle/>
                    <a:p>
                      <a:endParaRPr lang="en-US" dirty="0"/>
                    </a:p>
                  </a:txBody>
                  <a:tcPr/>
                </a:tc>
                <a:tc>
                  <a:txBody>
                    <a:bodyPr/>
                    <a:lstStyle/>
                    <a:p>
                      <a:endParaRPr lang="en-US" dirty="0"/>
                    </a:p>
                  </a:txBody>
                  <a:tcPr/>
                </a:tc>
              </a:tr>
              <a:tr h="362129">
                <a:tc>
                  <a:txBody>
                    <a:bodyPr/>
                    <a:lstStyle/>
                    <a:p>
                      <a:r>
                        <a:rPr lang="en-US" dirty="0" smtClean="0"/>
                        <a:t>Policy enforcement modules</a:t>
                      </a:r>
                      <a:endParaRPr lang="en-US" dirty="0"/>
                    </a:p>
                  </a:txBody>
                  <a:tcPr/>
                </a:tc>
                <a:tc>
                  <a:txBody>
                    <a:bodyPr/>
                    <a:lstStyle/>
                    <a:p>
                      <a:endParaRPr lang="en-US" dirty="0"/>
                    </a:p>
                  </a:txBody>
                  <a:tcPr/>
                </a:tc>
                <a:tc>
                  <a:txBody>
                    <a:bodyPr/>
                    <a:lstStyle/>
                    <a:p>
                      <a:endParaRPr lang="en-US" dirty="0"/>
                    </a:p>
                  </a:txBody>
                  <a:tcPr/>
                </a:tc>
              </a:tr>
              <a:tr h="362129">
                <a:tc>
                  <a:txBody>
                    <a:bodyPr/>
                    <a:lstStyle/>
                    <a:p>
                      <a:r>
                        <a:rPr lang="en-US" dirty="0" smtClean="0"/>
                        <a:t>PIN management components</a:t>
                      </a:r>
                      <a:endParaRPr lang="en-US" dirty="0"/>
                    </a:p>
                  </a:txBody>
                  <a:tcPr/>
                </a:tc>
                <a:tc>
                  <a:txBody>
                    <a:bodyPr/>
                    <a:lstStyle/>
                    <a:p>
                      <a:endParaRPr lang="en-US" dirty="0"/>
                    </a:p>
                  </a:txBody>
                  <a:tcPr/>
                </a:tc>
                <a:tc>
                  <a:txBody>
                    <a:bodyPr/>
                    <a:lstStyle/>
                    <a:p>
                      <a:endParaRPr lang="en-US" dirty="0"/>
                    </a:p>
                  </a:txBody>
                  <a:tcPr/>
                </a:tc>
              </a:tr>
              <a:tr h="362129">
                <a:tc>
                  <a:txBody>
                    <a:bodyPr/>
                    <a:lstStyle/>
                    <a:p>
                      <a:r>
                        <a:rPr lang="en-US" dirty="0" smtClean="0"/>
                        <a:t>Certificate server</a:t>
                      </a:r>
                      <a:endParaRPr lang="en-US" dirty="0"/>
                    </a:p>
                  </a:txBody>
                  <a:tcPr/>
                </a:tc>
                <a:tc>
                  <a:txBody>
                    <a:bodyPr/>
                    <a:lstStyle/>
                    <a:p>
                      <a:endParaRPr lang="en-US" dirty="0"/>
                    </a:p>
                  </a:txBody>
                  <a:tcPr/>
                </a:tc>
                <a:tc>
                  <a:txBody>
                    <a:bodyPr/>
                    <a:lstStyle/>
                    <a:p>
                      <a:endParaRPr lang="en-US" dirty="0"/>
                    </a:p>
                  </a:txBody>
                  <a:tcPr/>
                </a:tc>
              </a:tr>
              <a:tr h="362129">
                <a:tc>
                  <a:txBody>
                    <a:bodyPr/>
                    <a:lstStyle/>
                    <a:p>
                      <a:r>
                        <a:rPr lang="en-US" dirty="0" smtClean="0"/>
                        <a:t>Browser plugin or client</a:t>
                      </a:r>
                      <a:r>
                        <a:rPr lang="en-US" baseline="0" dirty="0" smtClean="0"/>
                        <a:t> app</a:t>
                      </a:r>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898" y="2963862"/>
            <a:ext cx="533400" cy="381000"/>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968" y="3572341"/>
            <a:ext cx="533400" cy="381000"/>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968" y="3953342"/>
            <a:ext cx="533400" cy="381000"/>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968" y="4275045"/>
            <a:ext cx="533400" cy="381000"/>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7237" y="4275045"/>
            <a:ext cx="533400" cy="381000"/>
          </a:xfrm>
          <a:prstGeom prst="rect">
            <a:avLst/>
          </a:prstGeom>
        </p:spPr>
      </p:pic>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898" y="4640262"/>
            <a:ext cx="533400" cy="381000"/>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7237" y="4640262"/>
            <a:ext cx="533400" cy="381000"/>
          </a:xfrm>
          <a:prstGeom prst="rect">
            <a:avLst/>
          </a:prstGeom>
        </p:spPr>
      </p:pic>
    </p:spTree>
    <p:extLst>
      <p:ext uri="{BB962C8B-B14F-4D97-AF65-F5344CB8AC3E}">
        <p14:creationId xmlns:p14="http://schemas.microsoft.com/office/powerpoint/2010/main" val="3936517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Arial" panose="020B0604020202020204" pitchFamily="34" charset="0"/>
              <a:buChar char="•"/>
            </a:pPr>
            <a:r>
              <a:rPr lang="en-CA" sz="3200" dirty="0" smtClean="0"/>
              <a:t>New APIs to manage virtual smart card</a:t>
            </a:r>
          </a:p>
          <a:p>
            <a:pPr marL="457200" indent="-457200">
              <a:buFont typeface="Arial" panose="020B0604020202020204" pitchFamily="34" charset="0"/>
              <a:buChar char="•"/>
            </a:pPr>
            <a:r>
              <a:rPr lang="en-CA" sz="3200" dirty="0" smtClean="0"/>
              <a:t>New APIs to manage physical smart cards</a:t>
            </a:r>
          </a:p>
          <a:p>
            <a:pPr marL="457200" indent="-457200">
              <a:buFont typeface="Arial" panose="020B0604020202020204" pitchFamily="34" charset="0"/>
              <a:buChar char="•"/>
            </a:pPr>
            <a:r>
              <a:rPr lang="en-CA" sz="3200" dirty="0" smtClean="0"/>
              <a:t>PIN policies for virtual smart card</a:t>
            </a:r>
          </a:p>
          <a:p>
            <a:pPr marL="457200" indent="-457200">
              <a:buFont typeface="Arial" panose="020B0604020202020204" pitchFamily="34" charset="0"/>
              <a:buChar char="•"/>
            </a:pPr>
            <a:r>
              <a:rPr lang="en-CA" sz="3200" dirty="0" smtClean="0"/>
              <a:t>New ways for certificate enrollment</a:t>
            </a:r>
          </a:p>
          <a:p>
            <a:pPr marL="457200" indent="-457200">
              <a:buFont typeface="Arial" panose="020B0604020202020204" pitchFamily="34" charset="0"/>
              <a:buChar char="•"/>
            </a:pPr>
            <a:r>
              <a:rPr lang="en-CA" sz="3200" dirty="0" smtClean="0"/>
              <a:t>New APIs for using certificates for cryptographic operations</a:t>
            </a:r>
            <a:endParaRPr lang="en-US" dirty="0"/>
          </a:p>
        </p:txBody>
      </p:sp>
      <p:sp>
        <p:nvSpPr>
          <p:cNvPr id="3" name="Text Placeholder 2"/>
          <p:cNvSpPr>
            <a:spLocks noGrp="1"/>
          </p:cNvSpPr>
          <p:nvPr>
            <p:ph type="body" sz="quarter" idx="11"/>
          </p:nvPr>
        </p:nvSpPr>
        <p:spPr/>
        <p:txBody>
          <a:bodyPr/>
          <a:lstStyle/>
          <a:p>
            <a:r>
              <a:rPr lang="en-CA" dirty="0" smtClean="0"/>
              <a:t>Windows Store apps can now manage complete lifecycle of virtual smart cards</a:t>
            </a:r>
            <a:endParaRPr lang="en-US" dirty="0"/>
          </a:p>
        </p:txBody>
      </p:sp>
      <p:sp>
        <p:nvSpPr>
          <p:cNvPr id="4" name="Title 3"/>
          <p:cNvSpPr>
            <a:spLocks noGrp="1"/>
          </p:cNvSpPr>
          <p:nvPr>
            <p:ph type="title"/>
          </p:nvPr>
        </p:nvSpPr>
        <p:spPr/>
        <p:txBody>
          <a:bodyPr/>
          <a:lstStyle/>
          <a:p>
            <a:r>
              <a:rPr lang="en-CA" dirty="0" smtClean="0"/>
              <a:t>What’s new in Windows 8.1 for smart cards</a:t>
            </a:r>
            <a:endParaRPr lang="en-US" dirty="0"/>
          </a:p>
        </p:txBody>
      </p:sp>
    </p:spTree>
    <p:extLst>
      <p:ext uri="{BB962C8B-B14F-4D97-AF65-F5344CB8AC3E}">
        <p14:creationId xmlns:p14="http://schemas.microsoft.com/office/powerpoint/2010/main" val="1028800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2238" y="2354262"/>
            <a:ext cx="12039602" cy="4343401"/>
          </a:xfrm>
        </p:spPr>
        <p:txBody>
          <a:bodyPr/>
          <a:lstStyle/>
          <a:p>
            <a:endParaRPr lang="en-US" dirty="0"/>
          </a:p>
        </p:txBody>
      </p:sp>
      <p:sp>
        <p:nvSpPr>
          <p:cNvPr id="3" name="Text Placeholder 2"/>
          <p:cNvSpPr>
            <a:spLocks noGrp="1"/>
          </p:cNvSpPr>
          <p:nvPr>
            <p:ph type="body" sz="quarter" idx="11"/>
          </p:nvPr>
        </p:nvSpPr>
        <p:spPr>
          <a:xfrm>
            <a:off x="274638" y="1586396"/>
            <a:ext cx="2979550" cy="691666"/>
          </a:xfrm>
        </p:spPr>
        <p:txBody>
          <a:bodyPr/>
          <a:lstStyle/>
          <a:p>
            <a:r>
              <a:rPr lang="en-CA" dirty="0" smtClean="0"/>
              <a:t>Namespace: </a:t>
            </a:r>
            <a:r>
              <a:rPr lang="en-CA" sz="1600" dirty="0" err="1" smtClean="0"/>
              <a:t>Windows.Devices.SmartCards</a:t>
            </a:r>
            <a:endParaRPr lang="en-CA" dirty="0" smtClean="0"/>
          </a:p>
          <a:p>
            <a:endParaRPr lang="en-CA" dirty="0"/>
          </a:p>
        </p:txBody>
      </p:sp>
      <p:sp>
        <p:nvSpPr>
          <p:cNvPr id="4" name="Title 3"/>
          <p:cNvSpPr>
            <a:spLocks noGrp="1"/>
          </p:cNvSpPr>
          <p:nvPr>
            <p:ph type="title"/>
          </p:nvPr>
        </p:nvSpPr>
        <p:spPr/>
        <p:txBody>
          <a:bodyPr/>
          <a:lstStyle/>
          <a:p>
            <a:r>
              <a:rPr lang="en-CA" dirty="0" smtClean="0"/>
              <a:t>Smart card API features</a:t>
            </a:r>
            <a:endParaRPr lang="en-US" dirty="0"/>
          </a:p>
        </p:txBody>
      </p:sp>
      <p:sp>
        <p:nvSpPr>
          <p:cNvPr id="6" name="Text Placeholder 2"/>
          <p:cNvSpPr txBox="1">
            <a:spLocks/>
          </p:cNvSpPr>
          <p:nvPr/>
        </p:nvSpPr>
        <p:spPr>
          <a:xfrm>
            <a:off x="8809037" y="1470636"/>
            <a:ext cx="2979550" cy="624252"/>
          </a:xfrm>
          <a:prstGeom prst="rect">
            <a:avLst/>
          </a:prstGeom>
        </p:spPr>
        <p:txBody>
          <a:bodyPr vert="horz" lIns="0" tIns="0" rIns="0" bIns="0" rtlCol="0">
            <a:noAutofit/>
          </a:bodyPr>
          <a:lstStyle>
            <a:lvl1pPr marL="0" indent="0" algn="l" defTabSz="914166" rtl="0" eaLnBrk="1" latinLnBrk="0" hangingPunct="1">
              <a:spcBef>
                <a:spcPct val="0"/>
              </a:spcBef>
              <a:buFont typeface="Arial" pitchFamily="34" charset="0"/>
              <a:buNone/>
              <a:defRPr lang="en-US" sz="2400" kern="1200" dirty="0" smtClean="0">
                <a:gradFill>
                  <a:gsLst>
                    <a:gs pos="0">
                      <a:schemeClr val="tx1"/>
                    </a:gs>
                    <a:gs pos="100000">
                      <a:schemeClr val="tx1"/>
                    </a:gs>
                  </a:gsLst>
                  <a:lin ang="5400000" scaled="0"/>
                </a:gradFill>
                <a:latin typeface="+mn-lt"/>
                <a:ea typeface="+mj-ea"/>
                <a:cs typeface="+mj-cs"/>
              </a:defRPr>
            </a:lvl1pPr>
            <a:lvl2pPr marL="0" indent="0" algn="l" defTabSz="914166" rtl="0" eaLnBrk="1" latinLnBrk="0" hangingPunct="1">
              <a:spcBef>
                <a:spcPct val="0"/>
              </a:spcBef>
              <a:buFont typeface="Arial" pitchFamily="34" charset="0"/>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Font typeface="Arial" pitchFamily="34" charset="0"/>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Font typeface="Arial" pitchFamily="34" charset="0"/>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Font typeface="Arial" pitchFamily="34" charset="0"/>
              <a:buNone/>
              <a:defRPr lang="en-US" sz="1600" kern="1200" dirty="0">
                <a:gradFill>
                  <a:gsLst>
                    <a:gs pos="0">
                      <a:schemeClr val="tx1"/>
                    </a:gs>
                    <a:gs pos="100000">
                      <a:schemeClr val="tx1"/>
                    </a:gs>
                  </a:gsLst>
                  <a:lin ang="5400000" scaled="0"/>
                </a:gradFill>
                <a:latin typeface="+mn-lt"/>
                <a:ea typeface="+mj-ea"/>
                <a:cs typeface="+mj-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a:gradFill>
                  <a:gsLst>
                    <a:gs pos="0">
                      <a:srgbClr val="FFFFFF"/>
                    </a:gs>
                    <a:gs pos="100000">
                      <a:srgbClr val="FFFFFF"/>
                    </a:gs>
                  </a:gsLst>
                  <a:lin ang="5400000" scaled="0"/>
                </a:gradFill>
              </a:rPr>
              <a:t>Capability required:</a:t>
            </a:r>
          </a:p>
          <a:p>
            <a:r>
              <a:rPr sz="1600" err="1">
                <a:gradFill>
                  <a:gsLst>
                    <a:gs pos="0">
                      <a:srgbClr val="FFFFFF"/>
                    </a:gs>
                    <a:gs pos="100000">
                      <a:srgbClr val="FFFFFF"/>
                    </a:gs>
                  </a:gsLst>
                  <a:lin ang="5400000" scaled="0"/>
                </a:gradFill>
              </a:rPr>
              <a:t>SharedUserCertificates</a:t>
            </a:r>
            <a:r>
              <a:rPr sz="1600">
                <a:gradFill>
                  <a:gsLst>
                    <a:gs pos="0">
                      <a:srgbClr val="FFFFFF"/>
                    </a:gs>
                    <a:gs pos="100000">
                      <a:srgbClr val="FFFFFF"/>
                    </a:gs>
                  </a:gsLst>
                  <a:lin ang="5400000" scaled="0"/>
                </a:gradFill>
              </a:rPr>
              <a:t>, </a:t>
            </a:r>
            <a:r>
              <a:rPr sz="1600" err="1">
                <a:gradFill>
                  <a:gsLst>
                    <a:gs pos="0">
                      <a:srgbClr val="FFFFFF"/>
                    </a:gs>
                    <a:gs pos="100000">
                      <a:srgbClr val="FFFFFF"/>
                    </a:gs>
                  </a:gsLst>
                  <a:lin ang="5400000" scaled="0"/>
                </a:gradFill>
              </a:rPr>
              <a:t>enterpriseAuthentication</a:t>
            </a:r>
            <a:endParaRPr sz="1600">
              <a:gradFill>
                <a:gsLst>
                  <a:gs pos="0">
                    <a:srgbClr val="FFFFFF"/>
                  </a:gs>
                  <a:gs pos="100000">
                    <a:srgbClr val="FFFFFF"/>
                  </a:gs>
                </a:gsLst>
                <a:lin ang="5400000" scaled="0"/>
              </a:gradFill>
            </a:endParaRPr>
          </a:p>
        </p:txBody>
      </p:sp>
      <p:graphicFrame>
        <p:nvGraphicFramePr>
          <p:cNvPr id="8" name="Table 7"/>
          <p:cNvGraphicFramePr>
            <a:graphicFrameLocks noGrp="1"/>
          </p:cNvGraphicFramePr>
          <p:nvPr>
            <p:extLst/>
          </p:nvPr>
        </p:nvGraphicFramePr>
        <p:xfrm>
          <a:off x="127934" y="2373218"/>
          <a:ext cx="12033903" cy="3977640"/>
        </p:xfrm>
        <a:graphic>
          <a:graphicData uri="http://schemas.openxmlformats.org/drawingml/2006/table">
            <a:tbl>
              <a:tblPr firstRow="1" bandRow="1">
                <a:tableStyleId>{5C22544A-7EE6-4342-B048-85BDC9FD1C3A}</a:tableStyleId>
              </a:tblPr>
              <a:tblGrid>
                <a:gridCol w="9138303"/>
                <a:gridCol w="1524000"/>
                <a:gridCol w="1371600"/>
              </a:tblGrid>
              <a:tr h="370840">
                <a:tc>
                  <a:txBody>
                    <a:bodyPr/>
                    <a:lstStyle/>
                    <a:p>
                      <a:r>
                        <a:rPr lang="en-US" dirty="0" smtClean="0"/>
                        <a:t>Feature</a:t>
                      </a:r>
                      <a:endParaRPr lang="en-US" dirty="0"/>
                    </a:p>
                  </a:txBody>
                  <a:tcPr/>
                </a:tc>
                <a:tc>
                  <a:txBody>
                    <a:bodyPr/>
                    <a:lstStyle/>
                    <a:p>
                      <a:r>
                        <a:rPr lang="en-US" dirty="0" smtClean="0"/>
                        <a:t>Physical</a:t>
                      </a:r>
                      <a:r>
                        <a:rPr lang="en-US" baseline="0" dirty="0" smtClean="0"/>
                        <a:t> smart card</a:t>
                      </a:r>
                      <a:endParaRPr lang="en-US" dirty="0"/>
                    </a:p>
                  </a:txBody>
                  <a:tcPr/>
                </a:tc>
                <a:tc>
                  <a:txBody>
                    <a:bodyPr/>
                    <a:lstStyle/>
                    <a:p>
                      <a:r>
                        <a:rPr lang="en-US" dirty="0" smtClean="0"/>
                        <a:t>Virtual smart card</a:t>
                      </a:r>
                      <a:endParaRPr lang="en-US" dirty="0"/>
                    </a:p>
                  </a:txBody>
                  <a:tcPr/>
                </a:tc>
              </a:tr>
              <a:tr h="370840">
                <a:tc>
                  <a:txBody>
                    <a:bodyPr/>
                    <a:lstStyle/>
                    <a:p>
                      <a:pPr marL="0" marR="0" lvl="0" indent="0" algn="l" defTabSz="914166"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Query and monitor smart card readers </a:t>
                      </a:r>
                      <a:r>
                        <a:rPr lang="en-US" sz="1600" kern="1200" dirty="0" smtClean="0">
                          <a:solidFill>
                            <a:schemeClr val="dk1"/>
                          </a:solidFill>
                          <a:effectLst/>
                          <a:latin typeface="+mn-lt"/>
                          <a:ea typeface="+mn-ea"/>
                          <a:cs typeface="+mn-cs"/>
                        </a:rPr>
                        <a:t>(together with </a:t>
                      </a:r>
                      <a:r>
                        <a:rPr lang="en-US" sz="1600" kern="1200" dirty="0" err="1" smtClean="0">
                          <a:solidFill>
                            <a:schemeClr val="dk1"/>
                          </a:solidFill>
                          <a:effectLst/>
                          <a:latin typeface="+mn-lt"/>
                          <a:ea typeface="+mn-ea"/>
                          <a:cs typeface="+mn-cs"/>
                        </a:rPr>
                        <a:t>Windows.Devices.Enumeration</a:t>
                      </a:r>
                      <a:r>
                        <a:rPr lang="en-US" sz="1600" kern="1200" dirty="0" smtClean="0">
                          <a:solidFill>
                            <a:schemeClr val="dk1"/>
                          </a:solidFill>
                          <a:effectLst/>
                          <a:latin typeface="+mn-lt"/>
                          <a:ea typeface="+mn-ea"/>
                          <a:cs typeface="+mn-cs"/>
                        </a:rPr>
                        <a:t>)</a:t>
                      </a:r>
                      <a:endParaRPr lang="en-US" sz="1800" kern="1200" dirty="0" smtClean="0">
                        <a:solidFill>
                          <a:schemeClr val="dk1"/>
                        </a:solidFill>
                        <a:effectLst/>
                        <a:latin typeface="+mn-lt"/>
                        <a:ea typeface="+mn-ea"/>
                        <a:cs typeface="+mn-cs"/>
                      </a:endParaRPr>
                    </a:p>
                  </a:txBody>
                  <a:tcPr/>
                </a:tc>
                <a:tc>
                  <a:txBody>
                    <a:bodyPr/>
                    <a:lstStyle/>
                    <a:p>
                      <a:endParaRPr lang="en-US" dirty="0"/>
                    </a:p>
                  </a:txBody>
                  <a:tcPr/>
                </a:tc>
                <a:tc>
                  <a:txBody>
                    <a:bodyPr/>
                    <a:lstStyle/>
                    <a:p>
                      <a:endParaRPr lang="en-US"/>
                    </a:p>
                  </a:txBody>
                  <a:tcPr/>
                </a:tc>
              </a:tr>
              <a:tr h="370840">
                <a:tc>
                  <a:txBody>
                    <a:bodyPr/>
                    <a:lstStyle/>
                    <a:p>
                      <a:r>
                        <a:rPr lang="en-US" dirty="0" smtClean="0"/>
                        <a:t>List available smart cards in a reader, retrieve the card name, and retrieve</a:t>
                      </a:r>
                      <a:r>
                        <a:rPr lang="en-US" baseline="0" dirty="0" smtClean="0"/>
                        <a:t> card ID</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Verify if the admin key of a card is correct</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Provision (or reformat) a</a:t>
                      </a:r>
                      <a:r>
                        <a:rPr lang="en-US" baseline="0" dirty="0" smtClean="0"/>
                        <a:t> card with a given card ID</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Change PIN by entering the old PIN and then specifying</a:t>
                      </a:r>
                      <a:r>
                        <a:rPr lang="en-US" baseline="0" dirty="0" smtClean="0"/>
                        <a:t> the new PIN</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Change admin key, </a:t>
                      </a:r>
                      <a:r>
                        <a:rPr lang="en-US" baseline="0" dirty="0" smtClean="0"/>
                        <a:t>reset PIN, unblock smart card using challenge/response</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Create virtual smart card</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Delete virtual smart card</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PIN</a:t>
                      </a:r>
                      <a:r>
                        <a:rPr lang="en-US" baseline="0" dirty="0" smtClean="0"/>
                        <a:t> policies</a:t>
                      </a:r>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237" y="2996864"/>
            <a:ext cx="533400" cy="381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8272" y="3395309"/>
            <a:ext cx="533400" cy="3810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7244" y="3827285"/>
            <a:ext cx="533400" cy="3810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7244" y="4173685"/>
            <a:ext cx="533400" cy="3810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6216" y="4538308"/>
            <a:ext cx="533400" cy="381000"/>
          </a:xfrm>
          <a:prstGeom prst="rect">
            <a:avLst/>
          </a:prstGeom>
        </p:spPr>
      </p:pic>
      <p:grpSp>
        <p:nvGrpSpPr>
          <p:cNvPr id="21" name="Group 20"/>
          <p:cNvGrpSpPr/>
          <p:nvPr/>
        </p:nvGrpSpPr>
        <p:grpSpPr>
          <a:xfrm>
            <a:off x="11146399" y="3002926"/>
            <a:ext cx="548246" cy="2700501"/>
            <a:chOff x="11164328" y="3374901"/>
            <a:chExt cx="548246" cy="2700501"/>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1237" y="3374901"/>
              <a:ext cx="533400" cy="3810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8146" y="3824775"/>
              <a:ext cx="533400" cy="3810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1237" y="4221162"/>
              <a:ext cx="533400" cy="3810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174" y="4576782"/>
              <a:ext cx="533400" cy="3810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8146" y="4935670"/>
              <a:ext cx="533400" cy="3810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1237" y="5313402"/>
              <a:ext cx="533400" cy="3810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4328" y="5694402"/>
              <a:ext cx="533400" cy="381000"/>
            </a:xfrm>
            <a:prstGeom prst="rect">
              <a:avLst/>
            </a:prstGeom>
          </p:spPr>
        </p:pic>
      </p:gr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1245" y="5667104"/>
            <a:ext cx="533400" cy="3810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5232" y="6017724"/>
            <a:ext cx="533400" cy="3810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237" y="4905600"/>
            <a:ext cx="533400" cy="381000"/>
          </a:xfrm>
          <a:prstGeom prst="rect">
            <a:avLst/>
          </a:prstGeom>
        </p:spPr>
      </p:pic>
    </p:spTree>
    <p:extLst>
      <p:ext uri="{BB962C8B-B14F-4D97-AF65-F5344CB8AC3E}">
        <p14:creationId xmlns:p14="http://schemas.microsoft.com/office/powerpoint/2010/main" val="2253790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Virtual smart </a:t>
            </a:r>
            <a:r>
              <a:rPr lang="en-US" dirty="0"/>
              <a:t>c</a:t>
            </a:r>
            <a:r>
              <a:rPr lang="en-US" dirty="0" smtClean="0"/>
              <a:t>ard </a:t>
            </a:r>
            <a:r>
              <a:rPr lang="en-US" dirty="0"/>
              <a:t>l</a:t>
            </a:r>
            <a:r>
              <a:rPr lang="en-US" dirty="0" smtClean="0"/>
              <a:t>ifecycle</a:t>
            </a:r>
            <a:endParaRPr lang="en-US" dirty="0"/>
          </a:p>
        </p:txBody>
      </p:sp>
      <p:grpSp>
        <p:nvGrpSpPr>
          <p:cNvPr id="5" name="Group 4"/>
          <p:cNvGrpSpPr/>
          <p:nvPr/>
        </p:nvGrpSpPr>
        <p:grpSpPr>
          <a:xfrm>
            <a:off x="3932238" y="1592262"/>
            <a:ext cx="4572000" cy="4724380"/>
            <a:chOff x="3374768" y="337751"/>
            <a:chExt cx="5178395" cy="5540084"/>
          </a:xfrm>
        </p:grpSpPr>
        <p:graphicFrame>
          <p:nvGraphicFramePr>
            <p:cNvPr id="6" name="Diagram 5"/>
            <p:cNvGraphicFramePr/>
            <p:nvPr>
              <p:extLst/>
            </p:nvPr>
          </p:nvGraphicFramePr>
          <p:xfrm>
            <a:off x="3374768" y="337751"/>
            <a:ext cx="5019589" cy="3452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iped Right Arrow 6"/>
            <p:cNvSpPr/>
            <p:nvPr/>
          </p:nvSpPr>
          <p:spPr>
            <a:xfrm rot="7072102" flipV="1">
              <a:off x="5004916" y="4084468"/>
              <a:ext cx="947352" cy="321275"/>
            </a:xfrm>
            <a:prstGeom prst="stripedRightArrow">
              <a:avLst>
                <a:gd name="adj1" fmla="val 50000"/>
                <a:gd name="adj2" fmla="val 614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FFFFFF"/>
                  </a:solidFill>
                </a:rPr>
                <a:t>Forget PIN</a:t>
              </a:r>
              <a:endParaRPr lang="en-US" sz="800" dirty="0">
                <a:solidFill>
                  <a:srgbClr val="FFFFFF"/>
                </a:solidFill>
              </a:endParaRPr>
            </a:p>
          </p:txBody>
        </p:sp>
        <p:grpSp>
          <p:nvGrpSpPr>
            <p:cNvPr id="8" name="Group 7"/>
            <p:cNvGrpSpPr/>
            <p:nvPr/>
          </p:nvGrpSpPr>
          <p:grpSpPr>
            <a:xfrm>
              <a:off x="4736628" y="4772447"/>
              <a:ext cx="1105388" cy="1105388"/>
              <a:chOff x="1957100" y="2347204"/>
              <a:chExt cx="1105388" cy="1105388"/>
            </a:xfrm>
          </p:grpSpPr>
          <p:sp>
            <p:nvSpPr>
              <p:cNvPr id="15" name="Oval 14"/>
              <p:cNvSpPr/>
              <p:nvPr/>
            </p:nvSpPr>
            <p:spPr>
              <a:xfrm>
                <a:off x="1957100" y="2347204"/>
                <a:ext cx="1105388" cy="110538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2118980" y="2509084"/>
                <a:ext cx="781628" cy="781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50">
                  <a:lnSpc>
                    <a:spcPct val="90000"/>
                  </a:lnSpc>
                  <a:spcBef>
                    <a:spcPct val="0"/>
                  </a:spcBef>
                  <a:spcAft>
                    <a:spcPct val="35000"/>
                  </a:spcAft>
                </a:pPr>
                <a:r>
                  <a:rPr lang="en-US" sz="1200" dirty="0" smtClean="0">
                    <a:solidFill>
                      <a:srgbClr val="FFFFFF"/>
                    </a:solidFill>
                  </a:rPr>
                  <a:t>PIN Reset</a:t>
                </a:r>
                <a:endParaRPr lang="en-US" sz="1200" dirty="0">
                  <a:solidFill>
                    <a:srgbClr val="FFFFFF"/>
                  </a:solidFill>
                </a:endParaRPr>
              </a:p>
            </p:txBody>
          </p:sp>
        </p:grpSp>
        <p:sp>
          <p:nvSpPr>
            <p:cNvPr id="9" name="Striped Right Arrow 8"/>
            <p:cNvSpPr/>
            <p:nvPr/>
          </p:nvSpPr>
          <p:spPr>
            <a:xfrm rot="3508902">
              <a:off x="5830676" y="4069821"/>
              <a:ext cx="938069" cy="340693"/>
            </a:xfrm>
            <a:prstGeom prst="stripedRightArrow">
              <a:avLst>
                <a:gd name="adj1" fmla="val 50000"/>
                <a:gd name="adj2" fmla="val 614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endParaRPr>
            </a:p>
          </p:txBody>
        </p:sp>
        <p:grpSp>
          <p:nvGrpSpPr>
            <p:cNvPr id="10" name="Group 9"/>
            <p:cNvGrpSpPr/>
            <p:nvPr/>
          </p:nvGrpSpPr>
          <p:grpSpPr>
            <a:xfrm>
              <a:off x="6211569" y="4772447"/>
              <a:ext cx="1105388" cy="1105388"/>
              <a:chOff x="1957100" y="2347204"/>
              <a:chExt cx="1105388" cy="1105388"/>
            </a:xfrm>
          </p:grpSpPr>
          <p:sp>
            <p:nvSpPr>
              <p:cNvPr id="13" name="Oval 12"/>
              <p:cNvSpPr/>
              <p:nvPr/>
            </p:nvSpPr>
            <p:spPr>
              <a:xfrm>
                <a:off x="1957100" y="2347204"/>
                <a:ext cx="1105388" cy="110538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4"/>
              <p:cNvSpPr/>
              <p:nvPr/>
            </p:nvSpPr>
            <p:spPr>
              <a:xfrm>
                <a:off x="2118980" y="2509084"/>
                <a:ext cx="781628" cy="781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50">
                  <a:lnSpc>
                    <a:spcPct val="90000"/>
                  </a:lnSpc>
                  <a:spcBef>
                    <a:spcPct val="0"/>
                  </a:spcBef>
                  <a:spcAft>
                    <a:spcPct val="35000"/>
                  </a:spcAft>
                </a:pPr>
                <a:r>
                  <a:rPr lang="en-US" sz="1200" dirty="0" smtClean="0">
                    <a:solidFill>
                      <a:srgbClr val="FFFFFF"/>
                    </a:solidFill>
                  </a:rPr>
                  <a:t>Change PIN</a:t>
                </a:r>
                <a:endParaRPr lang="en-US" sz="1200" dirty="0">
                  <a:solidFill>
                    <a:srgbClr val="FFFFFF"/>
                  </a:solidFill>
                </a:endParaRPr>
              </a:p>
            </p:txBody>
          </p:sp>
        </p:grpSp>
        <p:sp>
          <p:nvSpPr>
            <p:cNvPr id="11" name="Curved Left Arrow 10"/>
            <p:cNvSpPr/>
            <p:nvPr/>
          </p:nvSpPr>
          <p:spPr>
            <a:xfrm rot="20127697" flipV="1">
              <a:off x="7069595" y="2858529"/>
              <a:ext cx="1483568" cy="2150075"/>
            </a:xfrm>
            <a:prstGeom prst="curvedLeftArrow">
              <a:avLst>
                <a:gd name="adj1" fmla="val 14753"/>
                <a:gd name="adj2" fmla="val 30753"/>
                <a:gd name="adj3" fmla="val 350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Curved Left Arrow 11"/>
            <p:cNvSpPr/>
            <p:nvPr/>
          </p:nvSpPr>
          <p:spPr>
            <a:xfrm rot="942989" flipH="1" flipV="1">
              <a:off x="3503461" y="3097045"/>
              <a:ext cx="1345101" cy="2150075"/>
            </a:xfrm>
            <a:prstGeom prst="curvedLeftArrow">
              <a:avLst>
                <a:gd name="adj1" fmla="val 14753"/>
                <a:gd name="adj2" fmla="val 30753"/>
                <a:gd name="adj3" fmla="val 350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35782642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Windows Store app – sample </a:t>
            </a:r>
            <a:r>
              <a:rPr lang="en-US" dirty="0"/>
              <a:t>f</a:t>
            </a:r>
            <a:r>
              <a:rPr lang="en-US" dirty="0" smtClean="0"/>
              <a:t>low</a:t>
            </a:r>
            <a:endParaRPr lang="en-US" dirty="0"/>
          </a:p>
        </p:txBody>
      </p:sp>
      <p:sp>
        <p:nvSpPr>
          <p:cNvPr id="7" name="Rectangle 6"/>
          <p:cNvSpPr/>
          <p:nvPr/>
        </p:nvSpPr>
        <p:spPr>
          <a:xfrm>
            <a:off x="428367" y="1326292"/>
            <a:ext cx="11219936" cy="52722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p:cNvPicPr>
            <a:picLocks noChangeAspect="1"/>
          </p:cNvPicPr>
          <p:nvPr/>
        </p:nvPicPr>
        <p:blipFill>
          <a:blip r:embed="rId2"/>
          <a:stretch>
            <a:fillRect/>
          </a:stretch>
        </p:blipFill>
        <p:spPr>
          <a:xfrm>
            <a:off x="2258335" y="1640400"/>
            <a:ext cx="7560000" cy="4883968"/>
          </a:xfrm>
          <a:prstGeom prst="rect">
            <a:avLst/>
          </a:prstGeom>
        </p:spPr>
      </p:pic>
      <p:cxnSp>
        <p:nvCxnSpPr>
          <p:cNvPr id="10" name="Straight Arrow Connector 9"/>
          <p:cNvCxnSpPr/>
          <p:nvPr/>
        </p:nvCxnSpPr>
        <p:spPr>
          <a:xfrm>
            <a:off x="2888114" y="4229084"/>
            <a:ext cx="6573795" cy="24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868144" y="2899523"/>
            <a:ext cx="6558193" cy="8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88114" y="7091818"/>
            <a:ext cx="955711" cy="215444"/>
          </a:xfrm>
          <a:prstGeom prst="rect">
            <a:avLst/>
          </a:prstGeom>
          <a:noFill/>
        </p:spPr>
        <p:txBody>
          <a:bodyPr wrap="none" rtlCol="0">
            <a:spAutoFit/>
          </a:bodyPr>
          <a:lstStyle/>
          <a:p>
            <a:r>
              <a:rPr lang="en-US" sz="800" dirty="0">
                <a:solidFill>
                  <a:srgbClr val="000000"/>
                </a:solidFill>
              </a:rPr>
              <a:t>1</a:t>
            </a:r>
            <a:r>
              <a:rPr lang="en-US" sz="800" dirty="0" smtClean="0">
                <a:solidFill>
                  <a:srgbClr val="000000"/>
                </a:solidFill>
              </a:rPr>
              <a:t>.) Delete Card</a:t>
            </a:r>
            <a:endParaRPr lang="en-US" sz="800" b="1" dirty="0">
              <a:solidFill>
                <a:srgbClr val="000000"/>
              </a:solidFill>
            </a:endParaRPr>
          </a:p>
        </p:txBody>
      </p:sp>
      <p:sp>
        <p:nvSpPr>
          <p:cNvPr id="24" name="TextBox 23"/>
          <p:cNvSpPr txBox="1"/>
          <p:nvPr/>
        </p:nvSpPr>
        <p:spPr>
          <a:xfrm>
            <a:off x="2834840" y="2602471"/>
            <a:ext cx="3373039" cy="215444"/>
          </a:xfrm>
          <a:prstGeom prst="rect">
            <a:avLst/>
          </a:prstGeom>
          <a:noFill/>
        </p:spPr>
        <p:txBody>
          <a:bodyPr wrap="none" rtlCol="0">
            <a:spAutoFit/>
          </a:bodyPr>
          <a:lstStyle/>
          <a:p>
            <a:r>
              <a:rPr lang="en-US" sz="800" dirty="0" smtClean="0">
                <a:solidFill>
                  <a:srgbClr val="000000"/>
                </a:solidFill>
              </a:rPr>
              <a:t>Create virtual smart card with a default admin key known to the server</a:t>
            </a:r>
            <a:endParaRPr lang="en-US" sz="800" dirty="0">
              <a:solidFill>
                <a:srgbClr val="000000"/>
              </a:solidFill>
            </a:endParaRPr>
          </a:p>
        </p:txBody>
      </p:sp>
      <p:sp>
        <p:nvSpPr>
          <p:cNvPr id="28" name="TextBox 27"/>
          <p:cNvSpPr txBox="1"/>
          <p:nvPr/>
        </p:nvSpPr>
        <p:spPr>
          <a:xfrm>
            <a:off x="543962" y="3884465"/>
            <a:ext cx="1527021" cy="369332"/>
          </a:xfrm>
          <a:prstGeom prst="rect">
            <a:avLst/>
          </a:prstGeom>
          <a:noFill/>
        </p:spPr>
        <p:txBody>
          <a:bodyPr wrap="none" rtlCol="0">
            <a:spAutoFit/>
          </a:bodyPr>
          <a:lstStyle/>
          <a:p>
            <a:r>
              <a:rPr lang="en-US" dirty="0" smtClean="0">
                <a:solidFill>
                  <a:srgbClr val="000000"/>
                </a:solidFill>
              </a:rPr>
              <a:t>Card lifecycle</a:t>
            </a:r>
            <a:endParaRPr lang="en-US" dirty="0">
              <a:solidFill>
                <a:srgbClr val="000000"/>
              </a:solidFill>
            </a:endParaRPr>
          </a:p>
        </p:txBody>
      </p:sp>
      <p:sp>
        <p:nvSpPr>
          <p:cNvPr id="31" name="TextBox 30"/>
          <p:cNvSpPr txBox="1"/>
          <p:nvPr/>
        </p:nvSpPr>
        <p:spPr>
          <a:xfrm>
            <a:off x="8597047" y="1297903"/>
            <a:ext cx="1744645" cy="369332"/>
          </a:xfrm>
          <a:prstGeom prst="rect">
            <a:avLst/>
          </a:prstGeom>
          <a:noFill/>
        </p:spPr>
        <p:txBody>
          <a:bodyPr wrap="none" rtlCol="0">
            <a:spAutoFit/>
          </a:bodyPr>
          <a:lstStyle/>
          <a:p>
            <a:r>
              <a:rPr lang="en-US" dirty="0" smtClean="0">
                <a:solidFill>
                  <a:srgbClr val="000000"/>
                </a:solidFill>
              </a:rPr>
              <a:t>Server backend</a:t>
            </a:r>
            <a:endParaRPr lang="en-US" dirty="0">
              <a:solidFill>
                <a:srgbClr val="000000"/>
              </a:solidFill>
            </a:endParaRPr>
          </a:p>
        </p:txBody>
      </p:sp>
      <p:sp>
        <p:nvSpPr>
          <p:cNvPr id="32" name="TextBox 31"/>
          <p:cNvSpPr txBox="1"/>
          <p:nvPr/>
        </p:nvSpPr>
        <p:spPr>
          <a:xfrm>
            <a:off x="1653267" y="1274684"/>
            <a:ext cx="2161746" cy="369332"/>
          </a:xfrm>
          <a:prstGeom prst="rect">
            <a:avLst/>
          </a:prstGeom>
          <a:noFill/>
        </p:spPr>
        <p:txBody>
          <a:bodyPr wrap="none" rtlCol="0">
            <a:spAutoFit/>
          </a:bodyPr>
          <a:lstStyle/>
          <a:p>
            <a:r>
              <a:rPr lang="en-US" dirty="0" smtClean="0">
                <a:solidFill>
                  <a:srgbClr val="000000"/>
                </a:solidFill>
              </a:rPr>
              <a:t>Windows Store app</a:t>
            </a:r>
            <a:endParaRPr lang="en-US" dirty="0">
              <a:solidFill>
                <a:srgbClr val="000000"/>
              </a:solidFill>
            </a:endParaRPr>
          </a:p>
        </p:txBody>
      </p:sp>
      <p:cxnSp>
        <p:nvCxnSpPr>
          <p:cNvPr id="33" name="Straight Arrow Connector 32"/>
          <p:cNvCxnSpPr/>
          <p:nvPr/>
        </p:nvCxnSpPr>
        <p:spPr>
          <a:xfrm>
            <a:off x="2888113" y="3305294"/>
            <a:ext cx="6573795" cy="24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399" y="2921435"/>
            <a:ext cx="2650084" cy="215444"/>
          </a:xfrm>
          <a:prstGeom prst="rect">
            <a:avLst/>
          </a:prstGeom>
          <a:noFill/>
        </p:spPr>
        <p:txBody>
          <a:bodyPr wrap="none" rtlCol="0">
            <a:spAutoFit/>
          </a:bodyPr>
          <a:lstStyle/>
          <a:p>
            <a:r>
              <a:rPr lang="en-US" sz="800" dirty="0" smtClean="0">
                <a:solidFill>
                  <a:srgbClr val="000000"/>
                </a:solidFill>
              </a:rPr>
              <a:t>Receive key diversification information from the server</a:t>
            </a:r>
            <a:endParaRPr lang="en-US" sz="800" dirty="0">
              <a:solidFill>
                <a:srgbClr val="000000"/>
              </a:solidFill>
            </a:endParaRPr>
          </a:p>
        </p:txBody>
      </p:sp>
      <p:sp>
        <p:nvSpPr>
          <p:cNvPr id="35" name="TextBox 34"/>
          <p:cNvSpPr txBox="1"/>
          <p:nvPr/>
        </p:nvSpPr>
        <p:spPr>
          <a:xfrm>
            <a:off x="2868144" y="3418488"/>
            <a:ext cx="2369559" cy="215444"/>
          </a:xfrm>
          <a:prstGeom prst="rect">
            <a:avLst/>
          </a:prstGeom>
          <a:noFill/>
        </p:spPr>
        <p:txBody>
          <a:bodyPr wrap="none" rtlCol="0">
            <a:spAutoFit/>
          </a:bodyPr>
          <a:lstStyle/>
          <a:p>
            <a:r>
              <a:rPr lang="en-US" sz="800" dirty="0" smtClean="0">
                <a:solidFill>
                  <a:srgbClr val="000000"/>
                </a:solidFill>
              </a:rPr>
              <a:t>Diversify admin key and update server inventory</a:t>
            </a:r>
            <a:endParaRPr lang="en-US" sz="800" dirty="0">
              <a:solidFill>
                <a:srgbClr val="000000"/>
              </a:solidFill>
            </a:endParaRPr>
          </a:p>
        </p:txBody>
      </p:sp>
      <p:sp>
        <p:nvSpPr>
          <p:cNvPr id="36" name="TextBox 35"/>
          <p:cNvSpPr txBox="1"/>
          <p:nvPr/>
        </p:nvSpPr>
        <p:spPr>
          <a:xfrm>
            <a:off x="2866637" y="6226054"/>
            <a:ext cx="2004075" cy="215444"/>
          </a:xfrm>
          <a:prstGeom prst="rect">
            <a:avLst/>
          </a:prstGeom>
          <a:noFill/>
        </p:spPr>
        <p:txBody>
          <a:bodyPr wrap="none" rtlCol="0">
            <a:spAutoFit/>
          </a:bodyPr>
          <a:lstStyle/>
          <a:p>
            <a:r>
              <a:rPr lang="en-US" sz="800" dirty="0" smtClean="0">
                <a:solidFill>
                  <a:srgbClr val="000000"/>
                </a:solidFill>
              </a:rPr>
              <a:t>Delete card and update server inventory</a:t>
            </a:r>
            <a:endParaRPr lang="en-US" sz="800" dirty="0">
              <a:solidFill>
                <a:srgbClr val="000000"/>
              </a:solidFill>
            </a:endParaRPr>
          </a:p>
        </p:txBody>
      </p:sp>
      <p:sp>
        <p:nvSpPr>
          <p:cNvPr id="37" name="TextBox 36"/>
          <p:cNvSpPr txBox="1"/>
          <p:nvPr/>
        </p:nvSpPr>
        <p:spPr>
          <a:xfrm>
            <a:off x="2862225" y="4339036"/>
            <a:ext cx="3591048" cy="215444"/>
          </a:xfrm>
          <a:prstGeom prst="rect">
            <a:avLst/>
          </a:prstGeom>
          <a:noFill/>
        </p:spPr>
        <p:txBody>
          <a:bodyPr wrap="none" rtlCol="0">
            <a:spAutoFit/>
          </a:bodyPr>
          <a:lstStyle/>
          <a:p>
            <a:r>
              <a:rPr lang="en-US" sz="800" dirty="0" smtClean="0">
                <a:solidFill>
                  <a:srgbClr val="000000"/>
                </a:solidFill>
              </a:rPr>
              <a:t>Send certificate request to server along with any required additional proofs</a:t>
            </a:r>
            <a:endParaRPr lang="en-US" sz="800" dirty="0">
              <a:solidFill>
                <a:srgbClr val="000000"/>
              </a:solidFill>
            </a:endParaRPr>
          </a:p>
        </p:txBody>
      </p:sp>
      <p:cxnSp>
        <p:nvCxnSpPr>
          <p:cNvPr id="38" name="Straight Arrow Connector 37"/>
          <p:cNvCxnSpPr/>
          <p:nvPr/>
        </p:nvCxnSpPr>
        <p:spPr>
          <a:xfrm flipH="1" flipV="1">
            <a:off x="2880362" y="4783598"/>
            <a:ext cx="6558193" cy="8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922837" y="5419101"/>
            <a:ext cx="3643946" cy="215444"/>
          </a:xfrm>
          <a:prstGeom prst="rect">
            <a:avLst/>
          </a:prstGeom>
          <a:noFill/>
        </p:spPr>
        <p:txBody>
          <a:bodyPr wrap="none" rtlCol="0">
            <a:spAutoFit/>
          </a:bodyPr>
          <a:lstStyle/>
          <a:p>
            <a:r>
              <a:rPr lang="en-US" sz="800" dirty="0" smtClean="0">
                <a:solidFill>
                  <a:srgbClr val="000000"/>
                </a:solidFill>
              </a:rPr>
              <a:t>PIN management (change, reset, unblock), certificate management (renewal)</a:t>
            </a:r>
            <a:endParaRPr lang="en-US" sz="800" dirty="0">
              <a:solidFill>
                <a:srgbClr val="000000"/>
              </a:solidFill>
            </a:endParaRPr>
          </a:p>
        </p:txBody>
      </p:sp>
      <p:cxnSp>
        <p:nvCxnSpPr>
          <p:cNvPr id="40" name="Straight Arrow Connector 39"/>
          <p:cNvCxnSpPr/>
          <p:nvPr/>
        </p:nvCxnSpPr>
        <p:spPr>
          <a:xfrm>
            <a:off x="2860342" y="5258048"/>
            <a:ext cx="6573795" cy="24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2852590" y="5812562"/>
            <a:ext cx="6558193" cy="8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834840" y="6179429"/>
            <a:ext cx="6573795" cy="24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404560" y="4809498"/>
            <a:ext cx="2133918" cy="215444"/>
          </a:xfrm>
          <a:prstGeom prst="rect">
            <a:avLst/>
          </a:prstGeom>
          <a:noFill/>
        </p:spPr>
        <p:txBody>
          <a:bodyPr wrap="none" rtlCol="0">
            <a:spAutoFit/>
          </a:bodyPr>
          <a:lstStyle/>
          <a:p>
            <a:r>
              <a:rPr lang="en-US" sz="800" dirty="0" smtClean="0">
                <a:solidFill>
                  <a:srgbClr val="000000"/>
                </a:solidFill>
              </a:rPr>
              <a:t>Receive certificate and install it on the card</a:t>
            </a:r>
            <a:endParaRPr lang="en-US" sz="800" dirty="0">
              <a:solidFill>
                <a:srgbClr val="000000"/>
              </a:solidFill>
            </a:endParaRPr>
          </a:p>
        </p:txBody>
      </p:sp>
    </p:spTree>
    <p:extLst>
      <p:ext uri="{BB962C8B-B14F-4D97-AF65-F5344CB8AC3E}">
        <p14:creationId xmlns:p14="http://schemas.microsoft.com/office/powerpoint/2010/main" val="1253348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35" grpId="0"/>
      <p:bldP spid="36" grpId="0"/>
      <p:bldP spid="37" grpId="0"/>
      <p:bldP spid="39"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smart card creation API</a:t>
            </a:r>
            <a:endParaRPr lang="en-US" dirty="0"/>
          </a:p>
        </p:txBody>
      </p:sp>
      <p:sp>
        <p:nvSpPr>
          <p:cNvPr id="3" name="Content Placeholder 2"/>
          <p:cNvSpPr>
            <a:spLocks noGrp="1"/>
          </p:cNvSpPr>
          <p:nvPr>
            <p:ph sz="quarter" idx="14"/>
          </p:nvPr>
        </p:nvSpPr>
        <p:spPr/>
        <p:txBody>
          <a:bodyPr>
            <a:normAutofit/>
          </a:bodyPr>
          <a:lstStyle/>
          <a:p>
            <a:r>
              <a:rPr lang="en-CA" dirty="0" smtClean="0"/>
              <a:t>Class</a:t>
            </a:r>
          </a:p>
          <a:p>
            <a:r>
              <a:rPr lang="en-CA" dirty="0"/>
              <a:t>	</a:t>
            </a:r>
            <a:r>
              <a:rPr lang="en-CA" dirty="0" err="1" smtClean="0"/>
              <a:t>SmartCardProvisioning</a:t>
            </a:r>
            <a:endParaRPr lang="en-CA" dirty="0"/>
          </a:p>
          <a:p>
            <a:r>
              <a:rPr lang="en-CA" dirty="0" smtClean="0"/>
              <a:t>Method</a:t>
            </a:r>
          </a:p>
          <a:p>
            <a:r>
              <a:rPr lang="en-CA" dirty="0" smtClean="0"/>
              <a:t>	</a:t>
            </a:r>
            <a:r>
              <a:rPr lang="en-US" dirty="0" err="1"/>
              <a:t>R</a:t>
            </a:r>
            <a:r>
              <a:rPr lang="en-US" dirty="0" err="1" smtClean="0"/>
              <a:t>equestVirtualSmartCardCreationAsync</a:t>
            </a:r>
            <a:endParaRPr lang="en-US" dirty="0" smtClean="0"/>
          </a:p>
          <a:p>
            <a:r>
              <a:rPr lang="en-US" dirty="0" smtClean="0"/>
              <a:t>Input</a:t>
            </a:r>
          </a:p>
          <a:p>
            <a:r>
              <a:rPr lang="en-US" dirty="0"/>
              <a:t>	</a:t>
            </a:r>
            <a:r>
              <a:rPr lang="en-US" dirty="0" smtClean="0"/>
              <a:t>Friendly Name, </a:t>
            </a:r>
          </a:p>
          <a:p>
            <a:r>
              <a:rPr lang="en-US" dirty="0"/>
              <a:t>	</a:t>
            </a:r>
            <a:r>
              <a:rPr lang="en-US" dirty="0" err="1" smtClean="0"/>
              <a:t>AdminKey</a:t>
            </a:r>
            <a:r>
              <a:rPr lang="en-US" dirty="0" smtClean="0"/>
              <a:t>,</a:t>
            </a:r>
          </a:p>
          <a:p>
            <a:r>
              <a:rPr lang="en-US" dirty="0"/>
              <a:t>	</a:t>
            </a:r>
            <a:r>
              <a:rPr lang="en-US" dirty="0" smtClean="0"/>
              <a:t>GUID for CardID – an overload available without CardID</a:t>
            </a:r>
          </a:p>
          <a:p>
            <a:r>
              <a:rPr lang="en-US" dirty="0"/>
              <a:t>	</a:t>
            </a:r>
            <a:r>
              <a:rPr lang="en-US" dirty="0" smtClean="0"/>
              <a:t>PIN policy</a:t>
            </a:r>
          </a:p>
        </p:txBody>
      </p:sp>
    </p:spTree>
    <p:extLst>
      <p:ext uri="{BB962C8B-B14F-4D97-AF65-F5344CB8AC3E}">
        <p14:creationId xmlns:p14="http://schemas.microsoft.com/office/powerpoint/2010/main" val="342154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code snippet for card creation</a:t>
            </a:r>
            <a:endParaRPr lang="en-US" dirty="0"/>
          </a:p>
        </p:txBody>
      </p:sp>
      <p:sp>
        <p:nvSpPr>
          <p:cNvPr id="3" name="Content Placeholder 2"/>
          <p:cNvSpPr>
            <a:spLocks noGrp="1"/>
          </p:cNvSpPr>
          <p:nvPr>
            <p:ph sz="quarter" idx="14"/>
          </p:nvPr>
        </p:nvSpPr>
        <p:spPr>
          <a:xfrm>
            <a:off x="274638" y="1668462"/>
            <a:ext cx="11887200" cy="5326063"/>
          </a:xfrm>
        </p:spPr>
        <p:txBody>
          <a:bodyPr>
            <a:noAutofit/>
          </a:bodyPr>
          <a:lstStyle/>
          <a:p>
            <a:r>
              <a:rPr lang="en-US" sz="1000" dirty="0"/>
              <a:t>    using </a:t>
            </a:r>
            <a:r>
              <a:rPr lang="en-US" sz="1000" dirty="0" err="1"/>
              <a:t>Windows.Devices.SmartCards</a:t>
            </a:r>
            <a:r>
              <a:rPr lang="en-US" sz="1000" dirty="0"/>
              <a:t>;</a:t>
            </a:r>
          </a:p>
          <a:p>
            <a:r>
              <a:rPr lang="en-US" sz="1000" dirty="0"/>
              <a:t>     public </a:t>
            </a:r>
            <a:r>
              <a:rPr lang="en-US" sz="1000" dirty="0" err="1"/>
              <a:t>async</a:t>
            </a:r>
            <a:r>
              <a:rPr lang="en-US" sz="1000" dirty="0"/>
              <a:t> void </a:t>
            </a:r>
            <a:r>
              <a:rPr lang="en-US" sz="1000" dirty="0" err="1"/>
              <a:t>ScenarioCreateTpmVirtualSmartCard</a:t>
            </a:r>
            <a:r>
              <a:rPr lang="en-US" sz="1000" dirty="0"/>
              <a:t>()</a:t>
            </a:r>
          </a:p>
          <a:p>
            <a:r>
              <a:rPr lang="en-US" sz="1000" dirty="0"/>
              <a:t>    {</a:t>
            </a:r>
          </a:p>
          <a:p>
            <a:r>
              <a:rPr lang="en-US" sz="1000" dirty="0"/>
              <a:t>        </a:t>
            </a:r>
            <a:r>
              <a:rPr lang="en-US" sz="1000" dirty="0" err="1"/>
              <a:t>IBuffer</a:t>
            </a:r>
            <a:r>
              <a:rPr lang="en-US" sz="1000" dirty="0"/>
              <a:t> </a:t>
            </a:r>
            <a:r>
              <a:rPr lang="en-US" sz="1000" dirty="0" err="1"/>
              <a:t>adminKey</a:t>
            </a:r>
            <a:r>
              <a:rPr lang="en-US" sz="1000" dirty="0"/>
              <a:t> = Windows.Security.Cryptography.CryptographicBuffer.CreateFromByteArray(</a:t>
            </a:r>
          </a:p>
          <a:p>
            <a:r>
              <a:rPr lang="en-US" sz="1000" dirty="0"/>
              <a:t>            new byte[] {</a:t>
            </a:r>
          </a:p>
          <a:p>
            <a:r>
              <a:rPr lang="en-US" sz="1000" dirty="0"/>
              <a:t>                0x01, 0x02, 0x03, 0x04, 0x05, 0x06, 0x07, 0x08,</a:t>
            </a:r>
          </a:p>
          <a:p>
            <a:r>
              <a:rPr lang="en-US" sz="1000" dirty="0"/>
              <a:t>                0x01, 0x02, 0x03, 0x04, 0x05, 0x06, 0x07, 0x08,</a:t>
            </a:r>
          </a:p>
          <a:p>
            <a:r>
              <a:rPr lang="en-US" sz="1000" dirty="0"/>
              <a:t>                0x01, 0x02, 0x03, 0x04, 0x05, 0x06, 0x07, 0x08</a:t>
            </a:r>
          </a:p>
          <a:p>
            <a:r>
              <a:rPr lang="en-US" sz="1000" dirty="0"/>
              <a:t>            });</a:t>
            </a:r>
          </a:p>
          <a:p>
            <a:r>
              <a:rPr lang="en-US" sz="1000" dirty="0"/>
              <a:t>        </a:t>
            </a:r>
            <a:r>
              <a:rPr lang="en-US" sz="1000" dirty="0" err="1"/>
              <a:t>SmartCardPinPolicy</a:t>
            </a:r>
            <a:r>
              <a:rPr lang="en-US" sz="1000" dirty="0"/>
              <a:t> </a:t>
            </a:r>
            <a:r>
              <a:rPr lang="en-US" sz="1000" dirty="0" err="1"/>
              <a:t>pinPolicy</a:t>
            </a:r>
            <a:r>
              <a:rPr lang="en-US" sz="1000" dirty="0"/>
              <a:t> = new </a:t>
            </a:r>
            <a:r>
              <a:rPr lang="en-US" sz="1000" dirty="0" err="1"/>
              <a:t>SmartCardPinPolicy</a:t>
            </a:r>
            <a:r>
              <a:rPr lang="en-US" sz="1000" dirty="0"/>
              <a:t>()</a:t>
            </a:r>
          </a:p>
          <a:p>
            <a:r>
              <a:rPr lang="en-US" sz="1000" dirty="0"/>
              <a:t>        {</a:t>
            </a:r>
          </a:p>
          <a:p>
            <a:r>
              <a:rPr lang="en-US" sz="1000" dirty="0"/>
              <a:t>            </a:t>
            </a:r>
            <a:r>
              <a:rPr lang="en-US" sz="1000" dirty="0" err="1"/>
              <a:t>MinLength</a:t>
            </a:r>
            <a:r>
              <a:rPr lang="en-US" sz="1000" dirty="0"/>
              <a:t> = </a:t>
            </a:r>
            <a:r>
              <a:rPr lang="en-US" sz="1000" dirty="0" smtClean="0"/>
              <a:t>8,</a:t>
            </a:r>
            <a:r>
              <a:rPr lang="en-US" sz="1000" dirty="0"/>
              <a:t> </a:t>
            </a:r>
            <a:r>
              <a:rPr lang="en-US" sz="1000" dirty="0" err="1"/>
              <a:t>LowercaseLetters</a:t>
            </a:r>
            <a:r>
              <a:rPr lang="en-US" sz="1000" dirty="0"/>
              <a:t> = </a:t>
            </a:r>
            <a:r>
              <a:rPr lang="en-US" sz="1000" dirty="0" err="1"/>
              <a:t>SmartCardPinCharacterPolicyOption.Allow</a:t>
            </a:r>
            <a:r>
              <a:rPr lang="en-US" sz="1000" dirty="0" smtClean="0"/>
              <a:t>,</a:t>
            </a:r>
            <a:r>
              <a:rPr lang="en-US" sz="1000" dirty="0"/>
              <a:t> </a:t>
            </a:r>
            <a:r>
              <a:rPr lang="en-US" sz="1000" dirty="0" err="1"/>
              <a:t>UppercaseLetters</a:t>
            </a:r>
            <a:r>
              <a:rPr lang="en-US" sz="1000" dirty="0"/>
              <a:t> = </a:t>
            </a:r>
            <a:r>
              <a:rPr lang="en-US" sz="1000" dirty="0" err="1"/>
              <a:t>SmartCardPinCharacterPolicyOption.RequireAtLeastOne</a:t>
            </a:r>
            <a:r>
              <a:rPr lang="en-US" sz="1000" dirty="0"/>
              <a:t>,</a:t>
            </a:r>
          </a:p>
          <a:p>
            <a:r>
              <a:rPr lang="en-US" sz="1000" dirty="0"/>
              <a:t>            Digits = </a:t>
            </a:r>
            <a:r>
              <a:rPr lang="en-US" sz="1000" dirty="0" err="1"/>
              <a:t>SmartCardPinCharacterPolicyOption.Allow</a:t>
            </a:r>
            <a:r>
              <a:rPr lang="en-US" sz="1000" dirty="0" smtClean="0"/>
              <a:t>,</a:t>
            </a:r>
            <a:r>
              <a:rPr lang="en-US" sz="1000" dirty="0"/>
              <a:t> </a:t>
            </a:r>
            <a:r>
              <a:rPr lang="en-US" sz="1000" dirty="0" err="1"/>
              <a:t>SpecialCharacters</a:t>
            </a:r>
            <a:r>
              <a:rPr lang="en-US" sz="1000" dirty="0"/>
              <a:t> = </a:t>
            </a:r>
            <a:r>
              <a:rPr lang="en-US" sz="1000" dirty="0" err="1"/>
              <a:t>SmartCardPinCharacterPolicyOption.Disallow</a:t>
            </a:r>
            <a:endParaRPr lang="en-US" sz="1000" dirty="0"/>
          </a:p>
          <a:p>
            <a:r>
              <a:rPr lang="en-US" sz="1000" dirty="0"/>
              <a:t>        };</a:t>
            </a:r>
          </a:p>
          <a:p>
            <a:r>
              <a:rPr lang="en-US" sz="1000" dirty="0"/>
              <a:t>         </a:t>
            </a:r>
            <a:r>
              <a:rPr lang="en-US" sz="1000" dirty="0" err="1"/>
              <a:t>SmartCardProvisioning</a:t>
            </a:r>
            <a:r>
              <a:rPr lang="en-US" sz="1000" dirty="0"/>
              <a:t> </a:t>
            </a:r>
            <a:r>
              <a:rPr lang="en-US" sz="1000" dirty="0" err="1"/>
              <a:t>cardProvisioning</a:t>
            </a:r>
            <a:r>
              <a:rPr lang="en-US" sz="1000" dirty="0"/>
              <a:t> = await </a:t>
            </a:r>
            <a:r>
              <a:rPr lang="en-US" sz="1000" dirty="0" err="1"/>
              <a:t>SmartCardProvisioning.RequestVirtualSmartCardCreationAsync</a:t>
            </a:r>
            <a:r>
              <a:rPr lang="en-US" sz="1000" dirty="0"/>
              <a:t>(</a:t>
            </a:r>
          </a:p>
          <a:p>
            <a:r>
              <a:rPr lang="en-US" sz="1000" dirty="0"/>
              <a:t>            "Contoso Virtual Smart Card</a:t>
            </a:r>
            <a:r>
              <a:rPr lang="en-US" sz="1000" dirty="0" smtClean="0"/>
              <a:t>",</a:t>
            </a:r>
            <a:r>
              <a:rPr lang="en-US" sz="1000" dirty="0"/>
              <a:t> </a:t>
            </a:r>
            <a:r>
              <a:rPr lang="en-US" sz="1000" dirty="0" err="1"/>
              <a:t>adminKey</a:t>
            </a:r>
            <a:r>
              <a:rPr lang="en-US" sz="1000" dirty="0" smtClean="0"/>
              <a:t>,</a:t>
            </a:r>
            <a:r>
              <a:rPr lang="en-US" sz="1000" dirty="0"/>
              <a:t> </a:t>
            </a:r>
            <a:r>
              <a:rPr lang="en-US" sz="1000" dirty="0" err="1"/>
              <a:t>pinPolicy</a:t>
            </a:r>
            <a:r>
              <a:rPr lang="en-US" sz="1000" dirty="0" smtClean="0"/>
              <a:t>,</a:t>
            </a:r>
            <a:r>
              <a:rPr lang="en-US" sz="1000" dirty="0"/>
              <a:t> </a:t>
            </a:r>
            <a:r>
              <a:rPr lang="en-US" sz="1000" dirty="0" err="1"/>
              <a:t>Guid.NewGuid</a:t>
            </a:r>
            <a:r>
              <a:rPr lang="en-US" sz="1000" dirty="0"/>
              <a:t>());</a:t>
            </a:r>
          </a:p>
          <a:p>
            <a:r>
              <a:rPr lang="en-US" sz="1000" dirty="0"/>
              <a:t>        if (</a:t>
            </a:r>
            <a:r>
              <a:rPr lang="en-US" sz="1000" dirty="0" err="1"/>
              <a:t>cardProvision</a:t>
            </a:r>
            <a:r>
              <a:rPr lang="en-US" sz="1000" dirty="0"/>
              <a:t> == null)</a:t>
            </a:r>
          </a:p>
          <a:p>
            <a:r>
              <a:rPr lang="en-US" sz="1000" dirty="0"/>
              <a:t>            return;</a:t>
            </a:r>
          </a:p>
          <a:p>
            <a:r>
              <a:rPr lang="en-US" sz="1000" dirty="0"/>
              <a:t>    </a:t>
            </a:r>
            <a:r>
              <a:rPr lang="en-US" sz="1000" dirty="0" smtClean="0"/>
              <a:t>}</a:t>
            </a:r>
            <a:endParaRPr lang="en-US" sz="1000" dirty="0"/>
          </a:p>
        </p:txBody>
      </p:sp>
    </p:spTree>
    <p:extLst>
      <p:ext uri="{BB962C8B-B14F-4D97-AF65-F5344CB8AC3E}">
        <p14:creationId xmlns:p14="http://schemas.microsoft.com/office/powerpoint/2010/main" val="161462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Windows Store APIs – PIN policy</a:t>
            </a:r>
            <a:endParaRPr lang="en-US" dirty="0"/>
          </a:p>
        </p:txBody>
      </p:sp>
      <p:sp>
        <p:nvSpPr>
          <p:cNvPr id="2" name="Text Placeholder 1"/>
          <p:cNvSpPr>
            <a:spLocks noGrp="1"/>
          </p:cNvSpPr>
          <p:nvPr>
            <p:ph type="body" sz="quarter" idx="10"/>
          </p:nvPr>
        </p:nvSpPr>
        <p:spPr>
          <a:xfrm>
            <a:off x="122237" y="1668482"/>
            <a:ext cx="12191999" cy="5029181"/>
          </a:xfrm>
        </p:spPr>
        <p:txBody>
          <a:bodyPr/>
          <a:lstStyle/>
          <a:p>
            <a:r>
              <a:rPr lang="en-US" sz="2800" dirty="0" smtClean="0"/>
              <a:t>PIN policy is an input to the Create API with the following options : </a:t>
            </a:r>
          </a:p>
          <a:p>
            <a:pPr marL="457200" indent="-457200">
              <a:buFont typeface="Arial" panose="020B0604020202020204" pitchFamily="34" charset="0"/>
              <a:buChar char="•"/>
            </a:pPr>
            <a:r>
              <a:rPr lang="en-US" sz="2800" dirty="0" smtClean="0"/>
              <a:t>Minimum length (minimum length allowed 4)</a:t>
            </a:r>
          </a:p>
          <a:p>
            <a:pPr marL="457200" indent="-457200">
              <a:buFont typeface="Arial" panose="020B0604020202020204" pitchFamily="34" charset="0"/>
              <a:buChar char="•"/>
            </a:pPr>
            <a:r>
              <a:rPr lang="en-US" sz="2800" dirty="0" smtClean="0"/>
              <a:t>Maximum length (maximum length allowed 128)</a:t>
            </a:r>
          </a:p>
          <a:p>
            <a:pPr marL="457200" indent="-457200">
              <a:buFont typeface="Arial" panose="020B0604020202020204" pitchFamily="34" charset="0"/>
              <a:buChar char="•"/>
            </a:pPr>
            <a:r>
              <a:rPr lang="en-US" sz="2800" dirty="0" smtClean="0"/>
              <a:t>Uppercase letters</a:t>
            </a:r>
          </a:p>
          <a:p>
            <a:pPr marL="457200" indent="-457200">
              <a:buFont typeface="Arial" panose="020B0604020202020204" pitchFamily="34" charset="0"/>
              <a:buChar char="•"/>
            </a:pPr>
            <a:r>
              <a:rPr lang="en-US" sz="2800" dirty="0" smtClean="0"/>
              <a:t>Lowercase letters</a:t>
            </a:r>
          </a:p>
          <a:p>
            <a:pPr marL="457200" indent="-457200">
              <a:buFont typeface="Arial" panose="020B0604020202020204" pitchFamily="34" charset="0"/>
              <a:buChar char="•"/>
            </a:pPr>
            <a:r>
              <a:rPr lang="en-US" sz="2800" dirty="0" smtClean="0"/>
              <a:t>Digits</a:t>
            </a:r>
          </a:p>
          <a:p>
            <a:pPr marL="457200" indent="-457200">
              <a:buFont typeface="Arial" panose="020B0604020202020204" pitchFamily="34" charset="0"/>
              <a:buChar char="•"/>
            </a:pPr>
            <a:r>
              <a:rPr lang="en-US" sz="2800" dirty="0" smtClean="0"/>
              <a:t>Special characters</a:t>
            </a:r>
          </a:p>
          <a:p>
            <a:endParaRPr lang="en-US" sz="2800" dirty="0" smtClean="0"/>
          </a:p>
          <a:p>
            <a:r>
              <a:rPr lang="en-US" sz="2800" dirty="0" smtClean="0"/>
              <a:t>Default PIN policy is: 8 characters minimum length (same as Windows 8)</a:t>
            </a:r>
            <a:endParaRPr lang="en-US" sz="2800" dirty="0"/>
          </a:p>
          <a:p>
            <a:r>
              <a:rPr lang="en-US" sz="2800" dirty="0" smtClean="0"/>
              <a:t>Note : PIN can be only from the printable ASCII key range.</a:t>
            </a:r>
            <a:endParaRPr lang="en-US" sz="2800" dirty="0"/>
          </a:p>
        </p:txBody>
      </p:sp>
    </p:spTree>
    <p:extLst>
      <p:ext uri="{BB962C8B-B14F-4D97-AF65-F5344CB8AC3E}">
        <p14:creationId xmlns:p14="http://schemas.microsoft.com/office/powerpoint/2010/main" val="39821867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card provisioning APIs</a:t>
            </a:r>
            <a:endParaRPr lang="en-US" dirty="0"/>
          </a:p>
        </p:txBody>
      </p:sp>
      <p:sp>
        <p:nvSpPr>
          <p:cNvPr id="3" name="Content Placeholder 2"/>
          <p:cNvSpPr>
            <a:spLocks noGrp="1"/>
          </p:cNvSpPr>
          <p:nvPr>
            <p:ph sz="quarter" idx="14"/>
          </p:nvPr>
        </p:nvSpPr>
        <p:spPr/>
        <p:txBody>
          <a:bodyPr>
            <a:normAutofit/>
          </a:bodyPr>
          <a:lstStyle/>
          <a:p>
            <a:r>
              <a:rPr lang="en-CA" dirty="0" smtClean="0"/>
              <a:t>Class</a:t>
            </a:r>
          </a:p>
          <a:p>
            <a:r>
              <a:rPr lang="en-CA" dirty="0"/>
              <a:t>	</a:t>
            </a:r>
            <a:r>
              <a:rPr lang="en-CA" dirty="0" err="1" smtClean="0"/>
              <a:t>SmartCardProvisioning</a:t>
            </a:r>
            <a:endParaRPr lang="en-CA" dirty="0"/>
          </a:p>
          <a:p>
            <a:r>
              <a:rPr lang="en-CA" dirty="0" smtClean="0"/>
              <a:t>Methods</a:t>
            </a:r>
          </a:p>
          <a:p>
            <a:r>
              <a:rPr lang="en-CA" dirty="0" smtClean="0"/>
              <a:t>	</a:t>
            </a:r>
            <a:r>
              <a:rPr lang="en-US" dirty="0" err="1" smtClean="0"/>
              <a:t>GetChallengeContextAsync</a:t>
            </a:r>
            <a:r>
              <a:rPr lang="en-US" smtClean="0"/>
              <a:t>, </a:t>
            </a:r>
            <a:endParaRPr lang="en-US" dirty="0" smtClean="0"/>
          </a:p>
          <a:p>
            <a:r>
              <a:rPr lang="en-US" dirty="0" smtClean="0"/>
              <a:t>Class</a:t>
            </a:r>
          </a:p>
          <a:p>
            <a:r>
              <a:rPr lang="en-US" dirty="0"/>
              <a:t>	</a:t>
            </a:r>
            <a:r>
              <a:rPr lang="en-US" dirty="0" err="1"/>
              <a:t>SmartCardChallengeContext</a:t>
            </a:r>
            <a:endParaRPr lang="en-US" dirty="0"/>
          </a:p>
          <a:p>
            <a:r>
              <a:rPr lang="en-US" dirty="0" smtClean="0"/>
              <a:t>Method</a:t>
            </a:r>
          </a:p>
          <a:p>
            <a:r>
              <a:rPr lang="en-US" dirty="0"/>
              <a:t>	</a:t>
            </a:r>
            <a:r>
              <a:rPr lang="en-US" dirty="0" err="1" smtClean="0"/>
              <a:t>ProvisionAsync</a:t>
            </a:r>
            <a:r>
              <a:rPr lang="en-US" dirty="0"/>
              <a:t>, </a:t>
            </a:r>
            <a:r>
              <a:rPr lang="en-US" dirty="0" err="1"/>
              <a:t>ChangeAdministrativeKeyAsync</a:t>
            </a:r>
            <a:endParaRPr lang="en-US" dirty="0" smtClean="0"/>
          </a:p>
        </p:txBody>
      </p:sp>
    </p:spTree>
    <p:extLst>
      <p:ext uri="{BB962C8B-B14F-4D97-AF65-F5344CB8AC3E}">
        <p14:creationId xmlns:p14="http://schemas.microsoft.com/office/powerpoint/2010/main" val="198475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code snippet for card provisioning</a:t>
            </a:r>
            <a:endParaRPr lang="en-US" dirty="0"/>
          </a:p>
        </p:txBody>
      </p:sp>
      <p:sp>
        <p:nvSpPr>
          <p:cNvPr id="3" name="Content Placeholder 2"/>
          <p:cNvSpPr>
            <a:spLocks noGrp="1"/>
          </p:cNvSpPr>
          <p:nvPr>
            <p:ph sz="quarter" idx="14"/>
          </p:nvPr>
        </p:nvSpPr>
        <p:spPr/>
        <p:txBody>
          <a:bodyPr>
            <a:normAutofit fontScale="85000" lnSpcReduction="20000"/>
          </a:bodyPr>
          <a:lstStyle/>
          <a:p>
            <a:r>
              <a:rPr lang="en-US" dirty="0"/>
              <a:t>public </a:t>
            </a:r>
            <a:r>
              <a:rPr lang="en-US" dirty="0" err="1"/>
              <a:t>async</a:t>
            </a:r>
            <a:r>
              <a:rPr lang="en-US" dirty="0"/>
              <a:t> void </a:t>
            </a:r>
            <a:r>
              <a:rPr lang="en-US" dirty="0" err="1"/>
              <a:t>ScenarioProvisionCard</a:t>
            </a:r>
            <a:r>
              <a:rPr lang="en-US" dirty="0"/>
              <a:t>(</a:t>
            </a:r>
            <a:r>
              <a:rPr lang="en-US" dirty="0" err="1"/>
              <a:t>SmartCard</a:t>
            </a:r>
            <a:r>
              <a:rPr lang="en-US" dirty="0"/>
              <a:t> card, </a:t>
            </a:r>
            <a:r>
              <a:rPr lang="en-US" dirty="0" err="1"/>
              <a:t>IBuffer</a:t>
            </a:r>
            <a:r>
              <a:rPr lang="en-US" dirty="0"/>
              <a:t> </a:t>
            </a:r>
            <a:r>
              <a:rPr lang="en-US" dirty="0" err="1"/>
              <a:t>oldAdminKey</a:t>
            </a:r>
            <a:r>
              <a:rPr lang="en-US" dirty="0"/>
              <a:t>, </a:t>
            </a:r>
            <a:r>
              <a:rPr lang="en-US" dirty="0" err="1"/>
              <a:t>IBuffer</a:t>
            </a:r>
            <a:r>
              <a:rPr lang="en-US" dirty="0"/>
              <a:t> </a:t>
            </a:r>
            <a:r>
              <a:rPr lang="en-US" dirty="0" err="1"/>
              <a:t>newAdminKey</a:t>
            </a:r>
            <a:r>
              <a:rPr lang="en-US" dirty="0"/>
              <a:t>, </a:t>
            </a:r>
            <a:r>
              <a:rPr lang="en-US" dirty="0" err="1"/>
              <a:t>Guid</a:t>
            </a:r>
            <a:r>
              <a:rPr lang="en-US" dirty="0"/>
              <a:t> </a:t>
            </a:r>
            <a:r>
              <a:rPr lang="en-US" dirty="0" err="1"/>
              <a:t>newCardId</a:t>
            </a:r>
            <a:r>
              <a:rPr lang="en-US" dirty="0"/>
              <a:t>)</a:t>
            </a:r>
          </a:p>
          <a:p>
            <a:r>
              <a:rPr lang="en-US" dirty="0"/>
              <a:t>{</a:t>
            </a:r>
          </a:p>
          <a:p>
            <a:r>
              <a:rPr lang="en-US" dirty="0"/>
              <a:t>    </a:t>
            </a:r>
            <a:r>
              <a:rPr lang="en-US" dirty="0" err="1"/>
              <a:t>var</a:t>
            </a:r>
            <a:r>
              <a:rPr lang="en-US" dirty="0"/>
              <a:t> </a:t>
            </a:r>
            <a:r>
              <a:rPr lang="en-US" dirty="0" err="1"/>
              <a:t>cardProvision</a:t>
            </a:r>
            <a:r>
              <a:rPr lang="en-US" dirty="0"/>
              <a:t> = await </a:t>
            </a:r>
            <a:r>
              <a:rPr lang="en-US" dirty="0" err="1"/>
              <a:t>SmartCardProvisioning.FromSmartCardAsync</a:t>
            </a:r>
            <a:r>
              <a:rPr lang="en-US" dirty="0"/>
              <a:t>(card);</a:t>
            </a:r>
          </a:p>
          <a:p>
            <a:endParaRPr lang="en-US" dirty="0"/>
          </a:p>
          <a:p>
            <a:r>
              <a:rPr lang="en-US" dirty="0"/>
              <a:t>    // </a:t>
            </a:r>
            <a:r>
              <a:rPr lang="en-US" dirty="0" smtClean="0"/>
              <a:t>Change </a:t>
            </a:r>
            <a:r>
              <a:rPr lang="en-US" dirty="0"/>
              <a:t>card admin key after challenge/response authentication</a:t>
            </a:r>
          </a:p>
          <a:p>
            <a:endParaRPr lang="en-US" dirty="0"/>
          </a:p>
          <a:p>
            <a:r>
              <a:rPr lang="en-US" dirty="0"/>
              <a:t>    using (</a:t>
            </a:r>
            <a:r>
              <a:rPr lang="en-US" dirty="0" err="1"/>
              <a:t>var</a:t>
            </a:r>
            <a:r>
              <a:rPr lang="en-US" dirty="0"/>
              <a:t> context = await </a:t>
            </a:r>
            <a:r>
              <a:rPr lang="en-US" dirty="0" err="1"/>
              <a:t>cardProvision.GetChallengeContextAsync</a:t>
            </a:r>
            <a:r>
              <a:rPr lang="en-US" dirty="0"/>
              <a:t>())</a:t>
            </a:r>
          </a:p>
          <a:p>
            <a:r>
              <a:rPr lang="en-US" dirty="0"/>
              <a:t>    {</a:t>
            </a:r>
          </a:p>
          <a:p>
            <a:r>
              <a:rPr lang="en-US" dirty="0"/>
              <a:t>        </a:t>
            </a:r>
            <a:r>
              <a:rPr lang="en-US" dirty="0" err="1"/>
              <a:t>var</a:t>
            </a:r>
            <a:r>
              <a:rPr lang="en-US" dirty="0"/>
              <a:t> response = </a:t>
            </a:r>
            <a:r>
              <a:rPr lang="en-US" dirty="0" err="1" smtClean="0"/>
              <a:t>RetrieveResponseForChallengeFromServer</a:t>
            </a:r>
            <a:r>
              <a:rPr lang="en-US" dirty="0" smtClean="0"/>
              <a:t>(card, 			</a:t>
            </a:r>
            <a:r>
              <a:rPr lang="en-US" dirty="0" err="1" smtClean="0"/>
              <a:t>context.Challenge</a:t>
            </a:r>
            <a:r>
              <a:rPr lang="en-US" dirty="0"/>
              <a:t>);</a:t>
            </a:r>
          </a:p>
          <a:p>
            <a:r>
              <a:rPr lang="en-US" dirty="0" smtClean="0"/>
              <a:t>        </a:t>
            </a:r>
            <a:r>
              <a:rPr lang="en-US" dirty="0"/>
              <a:t>await </a:t>
            </a:r>
            <a:r>
              <a:rPr lang="en-US" dirty="0" err="1"/>
              <a:t>context.ChangeAdministrativeKeyAsync</a:t>
            </a:r>
            <a:r>
              <a:rPr lang="en-US" dirty="0"/>
              <a:t> (response, </a:t>
            </a:r>
            <a:r>
              <a:rPr lang="en-US" dirty="0" err="1"/>
              <a:t>newAdminKey</a:t>
            </a:r>
            <a:r>
              <a:rPr lang="en-US" dirty="0"/>
              <a:t>);</a:t>
            </a:r>
          </a:p>
          <a:p>
            <a:r>
              <a:rPr lang="en-US" dirty="0"/>
              <a:t>    }</a:t>
            </a:r>
          </a:p>
          <a:p>
            <a:endParaRPr lang="en-US" dirty="0"/>
          </a:p>
        </p:txBody>
      </p:sp>
    </p:spTree>
    <p:extLst>
      <p:ext uri="{BB962C8B-B14F-4D97-AF65-F5344CB8AC3E}">
        <p14:creationId xmlns:p14="http://schemas.microsoft.com/office/powerpoint/2010/main" val="69891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Strong authentication: </a:t>
            </a:r>
            <a:r>
              <a:rPr lang="en-US" sz="4400" dirty="0"/>
              <a:t>b</a:t>
            </a:r>
            <a:r>
              <a:rPr lang="en-US" sz="4400" dirty="0" smtClean="0"/>
              <a:t>uilding apps that manage virtual smart cards in enterprise, BYOD and consumer environments</a:t>
            </a:r>
            <a:endParaRPr lang="en-US" sz="4400" dirty="0"/>
          </a:p>
        </p:txBody>
      </p:sp>
      <p:sp>
        <p:nvSpPr>
          <p:cNvPr id="3" name="Subtitle 2"/>
          <p:cNvSpPr>
            <a:spLocks noGrp="1"/>
          </p:cNvSpPr>
          <p:nvPr>
            <p:ph type="subTitle" idx="1"/>
          </p:nvPr>
        </p:nvSpPr>
        <p:spPr/>
        <p:txBody>
          <a:bodyPr/>
          <a:lstStyle/>
          <a:p>
            <a:r>
              <a:rPr lang="en-US" dirty="0" smtClean="0"/>
              <a:t>Himanshu Soni</a:t>
            </a:r>
          </a:p>
          <a:p>
            <a:r>
              <a:rPr lang="en-US" dirty="0" smtClean="0"/>
              <a:t>Senior Program Manager</a:t>
            </a:r>
          </a:p>
          <a:p>
            <a:r>
              <a:rPr lang="en-US" dirty="0" smtClean="0"/>
              <a:t>2-041</a:t>
            </a:r>
          </a:p>
        </p:txBody>
      </p:sp>
    </p:spTree>
    <p:extLst>
      <p:ext uri="{BB962C8B-B14F-4D97-AF65-F5344CB8AC3E}">
        <p14:creationId xmlns:p14="http://schemas.microsoft.com/office/powerpoint/2010/main" val="15329410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code snippet for card provisioning (cont’d)</a:t>
            </a:r>
            <a:endParaRPr lang="en-US" dirty="0"/>
          </a:p>
        </p:txBody>
      </p:sp>
      <p:sp>
        <p:nvSpPr>
          <p:cNvPr id="3" name="Content Placeholder 2"/>
          <p:cNvSpPr>
            <a:spLocks noGrp="1"/>
          </p:cNvSpPr>
          <p:nvPr>
            <p:ph sz="quarter" idx="14"/>
          </p:nvPr>
        </p:nvSpPr>
        <p:spPr/>
        <p:txBody>
          <a:bodyPr>
            <a:normAutofit lnSpcReduction="10000"/>
          </a:bodyPr>
          <a:lstStyle/>
          <a:p>
            <a:r>
              <a:rPr lang="en-US" dirty="0" smtClean="0"/>
              <a:t>// </a:t>
            </a:r>
            <a:r>
              <a:rPr lang="en-US" dirty="0"/>
              <a:t>Provision card file system after challenge/response authentication</a:t>
            </a:r>
          </a:p>
          <a:p>
            <a:r>
              <a:rPr lang="en-US" dirty="0" smtClean="0"/>
              <a:t>    </a:t>
            </a:r>
            <a:r>
              <a:rPr lang="en-US" dirty="0"/>
              <a:t>using (</a:t>
            </a:r>
            <a:r>
              <a:rPr lang="en-US" dirty="0" err="1"/>
              <a:t>var</a:t>
            </a:r>
            <a:r>
              <a:rPr lang="en-US" dirty="0"/>
              <a:t> context = await </a:t>
            </a:r>
            <a:r>
              <a:rPr lang="en-US" dirty="0" err="1"/>
              <a:t>cardProvision.GetChallengeContextAsync</a:t>
            </a:r>
            <a:r>
              <a:rPr lang="en-US" dirty="0"/>
              <a:t>())</a:t>
            </a:r>
          </a:p>
          <a:p>
            <a:r>
              <a:rPr lang="en-US" dirty="0"/>
              <a:t>    {</a:t>
            </a:r>
          </a:p>
          <a:p>
            <a:r>
              <a:rPr lang="en-US" dirty="0"/>
              <a:t>        </a:t>
            </a:r>
            <a:r>
              <a:rPr lang="en-US" dirty="0" err="1"/>
              <a:t>var</a:t>
            </a:r>
            <a:r>
              <a:rPr lang="en-US" dirty="0"/>
              <a:t> response = </a:t>
            </a:r>
            <a:r>
              <a:rPr lang="en-US" dirty="0" err="1"/>
              <a:t>CalculateResponse</a:t>
            </a:r>
            <a:r>
              <a:rPr lang="en-US" dirty="0"/>
              <a:t>(</a:t>
            </a:r>
            <a:r>
              <a:rPr lang="en-US" dirty="0" err="1"/>
              <a:t>newAdminKey</a:t>
            </a:r>
            <a:r>
              <a:rPr lang="en-US" dirty="0"/>
              <a:t>, </a:t>
            </a:r>
            <a:r>
              <a:rPr lang="en-US" dirty="0" err="1"/>
              <a:t>context.Challenge</a:t>
            </a:r>
            <a:r>
              <a:rPr lang="en-US" dirty="0"/>
              <a:t>);</a:t>
            </a:r>
          </a:p>
          <a:p>
            <a:r>
              <a:rPr lang="en-US" dirty="0" smtClean="0"/>
              <a:t>        </a:t>
            </a:r>
            <a:r>
              <a:rPr lang="en-US" dirty="0"/>
              <a:t>await </a:t>
            </a:r>
            <a:r>
              <a:rPr lang="en-US" dirty="0" err="1"/>
              <a:t>context.ProvisionAsync</a:t>
            </a:r>
            <a:r>
              <a:rPr lang="en-US" dirty="0"/>
              <a:t> (response, </a:t>
            </a:r>
            <a:r>
              <a:rPr lang="en-US" dirty="0" smtClean="0"/>
              <a:t>true, </a:t>
            </a:r>
            <a:r>
              <a:rPr lang="en-US" dirty="0" err="1" smtClean="0"/>
              <a:t>newCardId</a:t>
            </a:r>
            <a:r>
              <a:rPr lang="en-US" dirty="0" smtClean="0"/>
              <a:t>);</a:t>
            </a:r>
            <a:endParaRPr lang="en-US" dirty="0"/>
          </a:p>
          <a:p>
            <a:r>
              <a:rPr lang="en-US" dirty="0"/>
              <a:t>    }</a:t>
            </a:r>
          </a:p>
          <a:p>
            <a:r>
              <a:rPr lang="en-US" dirty="0" smtClean="0"/>
              <a:t>    </a:t>
            </a:r>
            <a:r>
              <a:rPr lang="en-US" dirty="0"/>
              <a:t>// The card has been provisioned and is ready for certificate </a:t>
            </a:r>
            <a:r>
              <a:rPr lang="en-US" dirty="0" smtClean="0"/>
              <a:t>enrollment</a:t>
            </a:r>
          </a:p>
          <a:p>
            <a:r>
              <a:rPr lang="en-US" dirty="0"/>
              <a:t>}</a:t>
            </a:r>
          </a:p>
          <a:p>
            <a:endParaRPr lang="en-US" dirty="0"/>
          </a:p>
        </p:txBody>
      </p:sp>
    </p:spTree>
    <p:extLst>
      <p:ext uri="{BB962C8B-B14F-4D97-AF65-F5344CB8AC3E}">
        <p14:creationId xmlns:p14="http://schemas.microsoft.com/office/powerpoint/2010/main" val="252618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71500" indent="-571500">
              <a:buFont typeface="Arial" panose="020B0604020202020204" pitchFamily="34" charset="0"/>
              <a:buChar char="•"/>
            </a:pPr>
            <a:r>
              <a:rPr lang="en-US" dirty="0" smtClean="0"/>
              <a:t>Domain username and password</a:t>
            </a:r>
          </a:p>
          <a:p>
            <a:pPr marL="571500" indent="-571500">
              <a:buFont typeface="Arial" panose="020B0604020202020204" pitchFamily="34" charset="0"/>
              <a:buChar char="•"/>
            </a:pPr>
            <a:r>
              <a:rPr lang="en-US" dirty="0" smtClean="0"/>
              <a:t>Challenge questions</a:t>
            </a:r>
          </a:p>
          <a:p>
            <a:pPr marL="571500" indent="-571500">
              <a:buFont typeface="Arial" panose="020B0604020202020204" pitchFamily="34" charset="0"/>
              <a:buChar char="•"/>
            </a:pPr>
            <a:r>
              <a:rPr lang="en-US" dirty="0" smtClean="0"/>
              <a:t>OTP sent to mobile phone or email</a:t>
            </a:r>
          </a:p>
          <a:p>
            <a:pPr marL="571500" indent="-571500">
              <a:buFont typeface="Arial" panose="020B0604020202020204" pitchFamily="34" charset="0"/>
              <a:buChar char="•"/>
            </a:pPr>
            <a:r>
              <a:rPr lang="en-US" dirty="0" smtClean="0"/>
              <a:t>Corpnet connection with user name and password</a:t>
            </a:r>
          </a:p>
          <a:p>
            <a:pPr marL="571500" indent="-571500">
              <a:buFont typeface="Arial" panose="020B0604020202020204" pitchFamily="34" charset="0"/>
              <a:buChar char="•"/>
            </a:pPr>
            <a:r>
              <a:rPr lang="en-US" dirty="0" smtClean="0"/>
              <a:t>Sign with a physical smart card</a:t>
            </a:r>
          </a:p>
          <a:p>
            <a:pPr marL="571500" indent="-571500">
              <a:buFont typeface="Arial" panose="020B0604020202020204" pitchFamily="34" charset="0"/>
              <a:buChar char="•"/>
            </a:pPr>
            <a:r>
              <a:rPr lang="en-US" dirty="0" smtClean="0"/>
              <a:t>Visit to an IT office/kiosk</a:t>
            </a:r>
          </a:p>
          <a:p>
            <a:endParaRPr lang="en-US" dirty="0"/>
          </a:p>
        </p:txBody>
      </p:sp>
      <p:sp>
        <p:nvSpPr>
          <p:cNvPr id="3" name="Text Placeholder 2"/>
          <p:cNvSpPr>
            <a:spLocks noGrp="1"/>
          </p:cNvSpPr>
          <p:nvPr>
            <p:ph type="body" sz="quarter" idx="11"/>
          </p:nvPr>
        </p:nvSpPr>
        <p:spPr/>
        <p:txBody>
          <a:bodyPr/>
          <a:lstStyle/>
          <a:p>
            <a:r>
              <a:rPr lang="en-US" dirty="0" smtClean="0"/>
              <a:t>Additional proofs</a:t>
            </a:r>
            <a:endParaRPr lang="en-US" dirty="0"/>
          </a:p>
        </p:txBody>
      </p:sp>
      <p:sp>
        <p:nvSpPr>
          <p:cNvPr id="4" name="Title 3"/>
          <p:cNvSpPr>
            <a:spLocks noGrp="1"/>
          </p:cNvSpPr>
          <p:nvPr>
            <p:ph type="title"/>
          </p:nvPr>
        </p:nvSpPr>
        <p:spPr/>
        <p:txBody>
          <a:bodyPr/>
          <a:lstStyle/>
          <a:p>
            <a:r>
              <a:rPr lang="en-US" dirty="0"/>
              <a:t>C</a:t>
            </a:r>
            <a:r>
              <a:rPr lang="en-US" dirty="0" smtClean="0"/>
              <a:t>ertificate enrollment</a:t>
            </a:r>
            <a:endParaRPr lang="en-US" dirty="0"/>
          </a:p>
        </p:txBody>
      </p:sp>
    </p:spTree>
    <p:extLst>
      <p:ext uri="{BB962C8B-B14F-4D97-AF65-F5344CB8AC3E}">
        <p14:creationId xmlns:p14="http://schemas.microsoft.com/office/powerpoint/2010/main" val="711608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enrollment APIs</a:t>
            </a:r>
            <a:endParaRPr lang="en-US" dirty="0"/>
          </a:p>
        </p:txBody>
      </p:sp>
      <p:sp>
        <p:nvSpPr>
          <p:cNvPr id="3" name="Content Placeholder 2"/>
          <p:cNvSpPr>
            <a:spLocks noGrp="1"/>
          </p:cNvSpPr>
          <p:nvPr>
            <p:ph sz="quarter" idx="14"/>
          </p:nvPr>
        </p:nvSpPr>
        <p:spPr/>
        <p:txBody>
          <a:bodyPr>
            <a:normAutofit/>
          </a:bodyPr>
          <a:lstStyle/>
          <a:p>
            <a:r>
              <a:rPr lang="en-CA" dirty="0" smtClean="0"/>
              <a:t>Class</a:t>
            </a:r>
          </a:p>
          <a:p>
            <a:r>
              <a:rPr lang="en-CA" dirty="0"/>
              <a:t>	</a:t>
            </a:r>
            <a:r>
              <a:rPr lang="en-US" dirty="0" err="1" smtClean="0"/>
              <a:t>CertificateRequestProperties</a:t>
            </a:r>
            <a:endParaRPr lang="en-US" dirty="0"/>
          </a:p>
          <a:p>
            <a:r>
              <a:rPr lang="en-US" dirty="0"/>
              <a:t>	</a:t>
            </a:r>
            <a:r>
              <a:rPr lang="en-US" dirty="0" err="1"/>
              <a:t>CertificateEnrollmentManager</a:t>
            </a:r>
            <a:endParaRPr lang="en-CA" dirty="0"/>
          </a:p>
          <a:p>
            <a:r>
              <a:rPr lang="en-CA" dirty="0" smtClean="0"/>
              <a:t>Methods</a:t>
            </a:r>
          </a:p>
          <a:p>
            <a:r>
              <a:rPr lang="en-CA" dirty="0" smtClean="0"/>
              <a:t>	</a:t>
            </a:r>
            <a:r>
              <a:rPr lang="en-US" dirty="0" err="1" smtClean="0"/>
              <a:t>CreateRequestAsync</a:t>
            </a:r>
            <a:endParaRPr lang="en-US" dirty="0" smtClean="0"/>
          </a:p>
          <a:p>
            <a:r>
              <a:rPr lang="en-US" dirty="0"/>
              <a:t>	</a:t>
            </a:r>
            <a:r>
              <a:rPr lang="en-US" dirty="0" err="1" smtClean="0"/>
              <a:t>InstallCertificateAsync</a:t>
            </a:r>
            <a:endParaRPr lang="en-US" dirty="0" smtClean="0"/>
          </a:p>
        </p:txBody>
      </p:sp>
    </p:spTree>
    <p:extLst>
      <p:ext uri="{BB962C8B-B14F-4D97-AF65-F5344CB8AC3E}">
        <p14:creationId xmlns:p14="http://schemas.microsoft.com/office/powerpoint/2010/main" val="86088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 code snippet for certificate request creation</a:t>
            </a:r>
            <a:endParaRPr lang="en-US" sz="4400" dirty="0"/>
          </a:p>
        </p:txBody>
      </p:sp>
      <p:sp>
        <p:nvSpPr>
          <p:cNvPr id="3" name="Content Placeholder 2"/>
          <p:cNvSpPr>
            <a:spLocks noGrp="1"/>
          </p:cNvSpPr>
          <p:nvPr>
            <p:ph sz="quarter" idx="14"/>
          </p:nvPr>
        </p:nvSpPr>
        <p:spPr/>
        <p:txBody>
          <a:bodyPr>
            <a:normAutofit fontScale="40000" lnSpcReduction="20000"/>
          </a:bodyPr>
          <a:lstStyle/>
          <a:p>
            <a:r>
              <a:rPr lang="en-US" dirty="0"/>
              <a:t>    using </a:t>
            </a:r>
            <a:r>
              <a:rPr lang="en-US" dirty="0" err="1"/>
              <a:t>Windows.Devices.SmartCards</a:t>
            </a:r>
            <a:r>
              <a:rPr lang="en-US" dirty="0"/>
              <a:t>;</a:t>
            </a:r>
          </a:p>
          <a:p>
            <a:r>
              <a:rPr lang="en-US" dirty="0"/>
              <a:t>    using </a:t>
            </a:r>
            <a:r>
              <a:rPr lang="en-US" dirty="0" err="1"/>
              <a:t>Windows.Security.Cryptography.Certificates</a:t>
            </a:r>
            <a:r>
              <a:rPr lang="en-US" dirty="0"/>
              <a:t>;</a:t>
            </a:r>
          </a:p>
          <a:p>
            <a:r>
              <a:rPr lang="en-US" dirty="0"/>
              <a:t>   </a:t>
            </a:r>
            <a:r>
              <a:rPr lang="en-US" dirty="0" smtClean="0"/>
              <a:t> </a:t>
            </a:r>
            <a:r>
              <a:rPr lang="en-US" dirty="0" err="1"/>
              <a:t>SmartCardProvisioning</a:t>
            </a:r>
            <a:r>
              <a:rPr lang="en-US" dirty="0"/>
              <a:t> </a:t>
            </a:r>
            <a:r>
              <a:rPr lang="en-US" dirty="0" err="1"/>
              <a:t>cardProvision</a:t>
            </a:r>
            <a:r>
              <a:rPr lang="en-US" dirty="0"/>
              <a:t> = await </a:t>
            </a:r>
            <a:r>
              <a:rPr lang="en-US" dirty="0" err="1"/>
              <a:t>SmartCardProvisioning.RequestVirtualSmartCardCreationAsync</a:t>
            </a:r>
            <a:r>
              <a:rPr lang="en-US" dirty="0"/>
              <a:t>(</a:t>
            </a:r>
          </a:p>
          <a:p>
            <a:r>
              <a:rPr lang="en-US" dirty="0"/>
              <a:t>        "Contoso Virtual Smart Card</a:t>
            </a:r>
            <a:r>
              <a:rPr lang="en-US" dirty="0" smtClean="0"/>
              <a:t>", </a:t>
            </a:r>
            <a:r>
              <a:rPr lang="en-US" dirty="0" err="1" smtClean="0"/>
              <a:t>adminKey</a:t>
            </a:r>
            <a:r>
              <a:rPr lang="en-US" dirty="0" smtClean="0"/>
              <a:t>, </a:t>
            </a:r>
            <a:r>
              <a:rPr lang="en-US" dirty="0" err="1" smtClean="0"/>
              <a:t>pinPolicy</a:t>
            </a:r>
            <a:r>
              <a:rPr lang="en-US" dirty="0" smtClean="0"/>
              <a:t>, </a:t>
            </a:r>
            <a:r>
              <a:rPr lang="en-US" dirty="0" err="1"/>
              <a:t>Guid.NewGuid</a:t>
            </a:r>
            <a:r>
              <a:rPr lang="en-US" dirty="0" smtClean="0"/>
              <a:t>());</a:t>
            </a:r>
          </a:p>
          <a:p>
            <a:r>
              <a:rPr lang="en-US" dirty="0"/>
              <a:t> </a:t>
            </a:r>
            <a:r>
              <a:rPr lang="en-US" dirty="0" smtClean="0"/>
              <a:t>   </a:t>
            </a:r>
            <a:r>
              <a:rPr lang="en-US" dirty="0"/>
              <a:t>if (</a:t>
            </a:r>
            <a:r>
              <a:rPr lang="en-US" dirty="0" err="1"/>
              <a:t>cardProvision</a:t>
            </a:r>
            <a:r>
              <a:rPr lang="en-US" dirty="0"/>
              <a:t> == null)</a:t>
            </a:r>
          </a:p>
          <a:p>
            <a:r>
              <a:rPr lang="en-US" dirty="0"/>
              <a:t>        return;</a:t>
            </a:r>
          </a:p>
          <a:p>
            <a:r>
              <a:rPr lang="en-US" dirty="0"/>
              <a:t>     </a:t>
            </a:r>
            <a:r>
              <a:rPr lang="en-US" dirty="0" err="1"/>
              <a:t>CertificateRequestProperties</a:t>
            </a:r>
            <a:r>
              <a:rPr lang="en-US" dirty="0"/>
              <a:t> </a:t>
            </a:r>
            <a:r>
              <a:rPr lang="en-US" dirty="0" err="1"/>
              <a:t>requestProperties</a:t>
            </a:r>
            <a:r>
              <a:rPr lang="en-US" dirty="0"/>
              <a:t> = new </a:t>
            </a:r>
            <a:r>
              <a:rPr lang="en-US" dirty="0" err="1"/>
              <a:t>CertificateRequestProperties</a:t>
            </a:r>
            <a:r>
              <a:rPr lang="en-US" dirty="0"/>
              <a:t>()</a:t>
            </a:r>
          </a:p>
          <a:p>
            <a:r>
              <a:rPr lang="en-US" dirty="0"/>
              <a:t>    {</a:t>
            </a:r>
          </a:p>
          <a:p>
            <a:r>
              <a:rPr lang="en-US" dirty="0"/>
              <a:t>        Subject = "Toby</a:t>
            </a:r>
            <a:r>
              <a:rPr lang="en-US" dirty="0" smtClean="0"/>
              <a:t>", </a:t>
            </a:r>
            <a:r>
              <a:rPr lang="en-US" dirty="0" err="1"/>
              <a:t>KeySize</a:t>
            </a:r>
            <a:r>
              <a:rPr lang="en-US" dirty="0"/>
              <a:t> = 2048</a:t>
            </a:r>
            <a:r>
              <a:rPr lang="en-US" dirty="0" smtClean="0"/>
              <a:t>,</a:t>
            </a:r>
            <a:r>
              <a:rPr lang="en-US" dirty="0"/>
              <a:t>  </a:t>
            </a:r>
            <a:r>
              <a:rPr lang="en-US" dirty="0" err="1"/>
              <a:t>KeyStorageProviderName</a:t>
            </a:r>
            <a:r>
              <a:rPr lang="en-US" dirty="0"/>
              <a:t> = </a:t>
            </a:r>
            <a:r>
              <a:rPr lang="en-US" dirty="0" err="1"/>
              <a:t>KeyStorageProviderNames.SmartcardKeyStorageProvider</a:t>
            </a:r>
            <a:r>
              <a:rPr lang="en-US" dirty="0" smtClean="0"/>
              <a:t>, </a:t>
            </a:r>
            <a:r>
              <a:rPr lang="en-US" dirty="0" err="1"/>
              <a:t>SmartcardReaderName</a:t>
            </a:r>
            <a:r>
              <a:rPr lang="en-US" dirty="0"/>
              <a:t> = </a:t>
            </a:r>
            <a:r>
              <a:rPr lang="en-US" dirty="0" smtClean="0"/>
              <a:t>				</a:t>
            </a:r>
            <a:r>
              <a:rPr lang="en-US" dirty="0" err="1" smtClean="0"/>
              <a:t>cardProvision.SmartCard.Reader.Name</a:t>
            </a:r>
            <a:endParaRPr lang="en-US" dirty="0"/>
          </a:p>
          <a:p>
            <a:r>
              <a:rPr lang="en-US" dirty="0"/>
              <a:t>    };</a:t>
            </a:r>
          </a:p>
          <a:p>
            <a:r>
              <a:rPr lang="en-US" dirty="0"/>
              <a:t>    string request = await </a:t>
            </a:r>
            <a:r>
              <a:rPr lang="en-US" dirty="0" err="1"/>
              <a:t>CertificateEnrollmentManager.CreateRequestAsync</a:t>
            </a:r>
            <a:r>
              <a:rPr lang="en-US" dirty="0"/>
              <a:t>(</a:t>
            </a:r>
            <a:r>
              <a:rPr lang="en-US" dirty="0" err="1"/>
              <a:t>requestProperties</a:t>
            </a:r>
            <a:r>
              <a:rPr lang="en-US" dirty="0"/>
              <a:t>);</a:t>
            </a:r>
          </a:p>
          <a:p>
            <a:r>
              <a:rPr lang="en-US" dirty="0"/>
              <a:t>    // submit the request (can wrap in an XML and provide more information to the server)</a:t>
            </a:r>
          </a:p>
          <a:p>
            <a:r>
              <a:rPr lang="en-US" dirty="0"/>
              <a:t>    </a:t>
            </a:r>
            <a:r>
              <a:rPr lang="en-US" dirty="0" err="1"/>
              <a:t>HttpContent</a:t>
            </a:r>
            <a:r>
              <a:rPr lang="en-US" dirty="0"/>
              <a:t> content = new </a:t>
            </a:r>
            <a:r>
              <a:rPr lang="en-US" dirty="0" err="1"/>
              <a:t>StringContent</a:t>
            </a:r>
            <a:r>
              <a:rPr lang="en-US" dirty="0"/>
              <a:t>(</a:t>
            </a:r>
            <a:r>
              <a:rPr lang="en-US" dirty="0" err="1"/>
              <a:t>certificateRequest</a:t>
            </a:r>
            <a:r>
              <a:rPr lang="en-US" dirty="0"/>
              <a:t>);</a:t>
            </a:r>
          </a:p>
          <a:p>
            <a:r>
              <a:rPr lang="en-US" dirty="0"/>
              <a:t>    </a:t>
            </a:r>
            <a:r>
              <a:rPr lang="en-US" dirty="0" err="1"/>
              <a:t>HttpClient</a:t>
            </a:r>
            <a:r>
              <a:rPr lang="en-US" dirty="0"/>
              <a:t> cli = new </a:t>
            </a:r>
            <a:r>
              <a:rPr lang="en-US" dirty="0" err="1"/>
              <a:t>HttpClient</a:t>
            </a:r>
            <a:r>
              <a:rPr lang="en-US" dirty="0"/>
              <a:t>();</a:t>
            </a:r>
          </a:p>
          <a:p>
            <a:r>
              <a:rPr lang="en-US" dirty="0"/>
              <a:t>    </a:t>
            </a:r>
            <a:r>
              <a:rPr lang="en-US" dirty="0" err="1" smtClean="0"/>
              <a:t>HttpResponseMessage</a:t>
            </a:r>
            <a:r>
              <a:rPr lang="en-US" dirty="0" smtClean="0"/>
              <a:t> </a:t>
            </a:r>
            <a:r>
              <a:rPr lang="en-US" dirty="0"/>
              <a:t>response = await </a:t>
            </a:r>
            <a:r>
              <a:rPr lang="en-US" dirty="0" err="1"/>
              <a:t>cli.PostAsync</a:t>
            </a:r>
            <a:r>
              <a:rPr lang="en-US" dirty="0"/>
              <a:t>(</a:t>
            </a:r>
            <a:r>
              <a:rPr lang="en-US" dirty="0" err="1"/>
              <a:t>url</a:t>
            </a:r>
            <a:r>
              <a:rPr lang="en-US" dirty="0"/>
              <a:t>, content);</a:t>
            </a:r>
          </a:p>
          <a:p>
            <a:r>
              <a:rPr lang="en-US" dirty="0"/>
              <a:t>    string </a:t>
            </a:r>
            <a:r>
              <a:rPr lang="en-US" dirty="0" err="1"/>
              <a:t>certResponse</a:t>
            </a:r>
            <a:r>
              <a:rPr lang="en-US" dirty="0"/>
              <a:t> = await </a:t>
            </a:r>
            <a:r>
              <a:rPr lang="en-US" dirty="0" err="1"/>
              <a:t>response.Content.ReadAsStringAsync</a:t>
            </a:r>
            <a:r>
              <a:rPr lang="en-US" dirty="0"/>
              <a:t>();</a:t>
            </a:r>
          </a:p>
          <a:p>
            <a:r>
              <a:rPr lang="en-US" dirty="0"/>
              <a:t> </a:t>
            </a:r>
          </a:p>
          <a:p>
            <a:r>
              <a:rPr lang="en-US" dirty="0"/>
              <a:t>    // </a:t>
            </a:r>
            <a:r>
              <a:rPr lang="en-US" dirty="0" smtClean="0"/>
              <a:t>Install</a:t>
            </a:r>
            <a:r>
              <a:rPr lang="en-US" dirty="0"/>
              <a:t>  the returned cert</a:t>
            </a:r>
          </a:p>
          <a:p>
            <a:r>
              <a:rPr lang="en-US" dirty="0"/>
              <a:t>    await </a:t>
            </a:r>
            <a:r>
              <a:rPr lang="en-US" dirty="0" err="1"/>
              <a:t>CertificateEnrollmentManager.InstallCertificateAsync</a:t>
            </a:r>
            <a:r>
              <a:rPr lang="en-US" dirty="0"/>
              <a:t>(</a:t>
            </a:r>
            <a:r>
              <a:rPr lang="en-US" dirty="0" err="1"/>
              <a:t>certResponse</a:t>
            </a:r>
            <a:r>
              <a:rPr lang="en-US" dirty="0"/>
              <a:t>, </a:t>
            </a:r>
            <a:r>
              <a:rPr lang="en-US" dirty="0" err="1"/>
              <a:t>InstallOptions.None</a:t>
            </a:r>
            <a:r>
              <a:rPr lang="en-US" dirty="0"/>
              <a:t>);</a:t>
            </a:r>
          </a:p>
          <a:p>
            <a:endParaRPr lang="en-US" dirty="0"/>
          </a:p>
          <a:p>
            <a:endParaRPr lang="en-US" dirty="0"/>
          </a:p>
        </p:txBody>
      </p:sp>
    </p:spTree>
    <p:extLst>
      <p:ext uri="{BB962C8B-B14F-4D97-AF65-F5344CB8AC3E}">
        <p14:creationId xmlns:p14="http://schemas.microsoft.com/office/powerpoint/2010/main" val="27706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a card</a:t>
            </a:r>
            <a:endParaRPr lang="en-US" dirty="0"/>
          </a:p>
        </p:txBody>
      </p:sp>
      <p:sp>
        <p:nvSpPr>
          <p:cNvPr id="3" name="Content Placeholder 2"/>
          <p:cNvSpPr>
            <a:spLocks noGrp="1"/>
          </p:cNvSpPr>
          <p:nvPr>
            <p:ph sz="quarter" idx="14"/>
          </p:nvPr>
        </p:nvSpPr>
        <p:spPr/>
        <p:txBody>
          <a:bodyPr>
            <a:normAutofit/>
          </a:bodyPr>
          <a:lstStyle/>
          <a:p>
            <a:r>
              <a:rPr lang="en-CA" dirty="0" smtClean="0"/>
              <a:t>Class</a:t>
            </a:r>
          </a:p>
          <a:p>
            <a:r>
              <a:rPr lang="en-CA" dirty="0"/>
              <a:t>	</a:t>
            </a:r>
            <a:r>
              <a:rPr lang="en-CA" dirty="0" err="1" smtClean="0"/>
              <a:t>SmartCardReader</a:t>
            </a:r>
            <a:endParaRPr lang="en-CA" dirty="0" smtClean="0"/>
          </a:p>
          <a:p>
            <a:r>
              <a:rPr lang="en-CA" dirty="0"/>
              <a:t>	</a:t>
            </a:r>
            <a:r>
              <a:rPr lang="en-CA" dirty="0" err="1" smtClean="0"/>
              <a:t>SmartCardProvisioning</a:t>
            </a:r>
            <a:endParaRPr lang="en-CA" dirty="0"/>
          </a:p>
          <a:p>
            <a:r>
              <a:rPr lang="en-CA" dirty="0" smtClean="0"/>
              <a:t>Method</a:t>
            </a:r>
          </a:p>
          <a:p>
            <a:r>
              <a:rPr lang="en-CA" dirty="0" smtClean="0"/>
              <a:t>	</a:t>
            </a:r>
            <a:r>
              <a:rPr lang="en-US" dirty="0" err="1" smtClean="0"/>
              <a:t>GetDeviceSelector</a:t>
            </a:r>
            <a:endParaRPr lang="en-US" dirty="0" smtClean="0"/>
          </a:p>
          <a:p>
            <a:r>
              <a:rPr lang="en-US" dirty="0"/>
              <a:t>	</a:t>
            </a:r>
            <a:r>
              <a:rPr lang="en-US" dirty="0" err="1" smtClean="0"/>
              <a:t>GetIDAsync</a:t>
            </a:r>
            <a:endParaRPr lang="en-US" dirty="0" smtClean="0"/>
          </a:p>
          <a:p>
            <a:r>
              <a:rPr lang="en-US" dirty="0" smtClean="0"/>
              <a:t>Input</a:t>
            </a:r>
          </a:p>
          <a:p>
            <a:r>
              <a:rPr lang="en-US" dirty="0"/>
              <a:t>	</a:t>
            </a:r>
            <a:r>
              <a:rPr lang="en-US" dirty="0" smtClean="0"/>
              <a:t>None</a:t>
            </a:r>
          </a:p>
        </p:txBody>
      </p:sp>
    </p:spTree>
    <p:extLst>
      <p:ext uri="{BB962C8B-B14F-4D97-AF65-F5344CB8AC3E}">
        <p14:creationId xmlns:p14="http://schemas.microsoft.com/office/powerpoint/2010/main" val="59827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t>
            </a:r>
            <a:r>
              <a:rPr lang="en-US" dirty="0"/>
              <a:t>c</a:t>
            </a:r>
            <a:r>
              <a:rPr lang="en-US" dirty="0" smtClean="0"/>
              <a:t>ode snippet for locating a card</a:t>
            </a:r>
            <a:endParaRPr lang="en-US" dirty="0"/>
          </a:p>
        </p:txBody>
      </p:sp>
      <p:sp>
        <p:nvSpPr>
          <p:cNvPr id="3" name="Content Placeholder 2"/>
          <p:cNvSpPr>
            <a:spLocks noGrp="1"/>
          </p:cNvSpPr>
          <p:nvPr>
            <p:ph sz="quarter" idx="14"/>
          </p:nvPr>
        </p:nvSpPr>
        <p:spPr/>
        <p:txBody>
          <a:bodyPr>
            <a:normAutofit fontScale="47500" lnSpcReduction="20000"/>
          </a:bodyPr>
          <a:lstStyle/>
          <a:p>
            <a:r>
              <a:rPr lang="en-US" dirty="0"/>
              <a:t>public </a:t>
            </a:r>
            <a:r>
              <a:rPr lang="en-US" dirty="0" err="1"/>
              <a:t>async</a:t>
            </a:r>
            <a:r>
              <a:rPr lang="en-US" dirty="0"/>
              <a:t> Task&lt;</a:t>
            </a:r>
            <a:r>
              <a:rPr lang="en-US" dirty="0" err="1"/>
              <a:t>SmartCard</a:t>
            </a:r>
            <a:r>
              <a:rPr lang="en-US" dirty="0"/>
              <a:t>&gt; </a:t>
            </a:r>
            <a:r>
              <a:rPr lang="en-US" dirty="0" err="1"/>
              <a:t>ScenarioLocateCard</a:t>
            </a:r>
            <a:r>
              <a:rPr lang="en-US" dirty="0"/>
              <a:t>(</a:t>
            </a:r>
            <a:r>
              <a:rPr lang="en-US" dirty="0" err="1"/>
              <a:t>Guid</a:t>
            </a:r>
            <a:r>
              <a:rPr lang="en-US" dirty="0"/>
              <a:t> </a:t>
            </a:r>
            <a:r>
              <a:rPr lang="en-US" dirty="0" err="1"/>
              <a:t>targetCardId</a:t>
            </a:r>
            <a:r>
              <a:rPr lang="en-US" dirty="0"/>
              <a:t>)</a:t>
            </a:r>
          </a:p>
          <a:p>
            <a:r>
              <a:rPr lang="en-US" dirty="0"/>
              <a:t>{</a:t>
            </a:r>
          </a:p>
          <a:p>
            <a:r>
              <a:rPr lang="en-US" dirty="0"/>
              <a:t>    // Enumerate to find the matching card</a:t>
            </a:r>
          </a:p>
          <a:p>
            <a:r>
              <a:rPr lang="en-US" dirty="0" smtClean="0"/>
              <a:t>    </a:t>
            </a:r>
            <a:r>
              <a:rPr lang="en-US" dirty="0" err="1"/>
              <a:t>var</a:t>
            </a:r>
            <a:r>
              <a:rPr lang="en-US" dirty="0"/>
              <a:t> selector = </a:t>
            </a:r>
            <a:r>
              <a:rPr lang="en-US" dirty="0" err="1"/>
              <a:t>SmartCardReader.GetDeviceSelector</a:t>
            </a:r>
            <a:r>
              <a:rPr lang="en-US" dirty="0"/>
              <a:t>();</a:t>
            </a:r>
          </a:p>
          <a:p>
            <a:r>
              <a:rPr lang="en-US" dirty="0"/>
              <a:t>    </a:t>
            </a:r>
            <a:r>
              <a:rPr lang="en-US" dirty="0" err="1"/>
              <a:t>var</a:t>
            </a:r>
            <a:r>
              <a:rPr lang="en-US" dirty="0"/>
              <a:t> devices = await </a:t>
            </a:r>
            <a:r>
              <a:rPr lang="en-US" dirty="0" err="1"/>
              <a:t>DeviceInformation.FindAllAsync</a:t>
            </a:r>
            <a:r>
              <a:rPr lang="en-US" dirty="0"/>
              <a:t>(selector);</a:t>
            </a:r>
          </a:p>
          <a:p>
            <a:r>
              <a:rPr lang="en-US" dirty="0" smtClean="0"/>
              <a:t>    </a:t>
            </a:r>
            <a:r>
              <a:rPr lang="en-US" dirty="0" err="1"/>
              <a:t>foreach</a:t>
            </a:r>
            <a:r>
              <a:rPr lang="en-US" dirty="0"/>
              <a:t> (</a:t>
            </a:r>
            <a:r>
              <a:rPr lang="en-US" dirty="0" err="1"/>
              <a:t>var</a:t>
            </a:r>
            <a:r>
              <a:rPr lang="en-US" dirty="0"/>
              <a:t> device in devices</a:t>
            </a:r>
            <a:r>
              <a:rPr lang="en-US" dirty="0" smtClean="0"/>
              <a:t>) {</a:t>
            </a:r>
            <a:endParaRPr lang="en-US" dirty="0"/>
          </a:p>
          <a:p>
            <a:r>
              <a:rPr lang="en-US" dirty="0"/>
              <a:t>        </a:t>
            </a:r>
            <a:r>
              <a:rPr lang="en-US" dirty="0" err="1"/>
              <a:t>var</a:t>
            </a:r>
            <a:r>
              <a:rPr lang="en-US" dirty="0"/>
              <a:t> reader = await </a:t>
            </a:r>
            <a:r>
              <a:rPr lang="en-US" dirty="0" err="1"/>
              <a:t>SmartCardReader.FromIdAsync</a:t>
            </a:r>
            <a:r>
              <a:rPr lang="en-US" dirty="0"/>
              <a:t>(</a:t>
            </a:r>
            <a:r>
              <a:rPr lang="en-US" dirty="0" err="1"/>
              <a:t>device.Id</a:t>
            </a:r>
            <a:r>
              <a:rPr lang="en-US" dirty="0"/>
              <a:t>);</a:t>
            </a:r>
          </a:p>
          <a:p>
            <a:r>
              <a:rPr lang="en-US" dirty="0"/>
              <a:t>        </a:t>
            </a:r>
            <a:r>
              <a:rPr lang="en-US" dirty="0" err="1"/>
              <a:t>var</a:t>
            </a:r>
            <a:r>
              <a:rPr lang="en-US" dirty="0"/>
              <a:t> cards = await </a:t>
            </a:r>
            <a:r>
              <a:rPr lang="en-US" dirty="0" err="1"/>
              <a:t>reader.FindAllCardsAsync</a:t>
            </a:r>
            <a:r>
              <a:rPr lang="en-US" dirty="0"/>
              <a:t>();</a:t>
            </a:r>
          </a:p>
          <a:p>
            <a:r>
              <a:rPr lang="en-US" dirty="0" smtClean="0"/>
              <a:t>        </a:t>
            </a:r>
            <a:r>
              <a:rPr lang="en-US" dirty="0" err="1"/>
              <a:t>foreach</a:t>
            </a:r>
            <a:r>
              <a:rPr lang="en-US" dirty="0"/>
              <a:t> (</a:t>
            </a:r>
            <a:r>
              <a:rPr lang="en-US" dirty="0" err="1"/>
              <a:t>var</a:t>
            </a:r>
            <a:r>
              <a:rPr lang="en-US" dirty="0"/>
              <a:t> card in cards</a:t>
            </a:r>
            <a:r>
              <a:rPr lang="en-US" dirty="0" smtClean="0"/>
              <a:t>) {</a:t>
            </a:r>
            <a:endParaRPr lang="en-US" dirty="0"/>
          </a:p>
          <a:p>
            <a:r>
              <a:rPr lang="en-US" dirty="0"/>
              <a:t>            // Find a card by reading its ID from its </a:t>
            </a:r>
            <a:r>
              <a:rPr lang="en-US" dirty="0" err="1"/>
              <a:t>cardid</a:t>
            </a:r>
            <a:r>
              <a:rPr lang="en-US" dirty="0"/>
              <a:t> file</a:t>
            </a:r>
          </a:p>
          <a:p>
            <a:r>
              <a:rPr lang="en-US" dirty="0"/>
              <a:t>            </a:t>
            </a:r>
            <a:r>
              <a:rPr lang="en-US" dirty="0" err="1"/>
              <a:t>var</a:t>
            </a:r>
            <a:r>
              <a:rPr lang="en-US" dirty="0"/>
              <a:t> </a:t>
            </a:r>
            <a:r>
              <a:rPr lang="en-US" dirty="0" err="1"/>
              <a:t>cardProvision</a:t>
            </a:r>
            <a:r>
              <a:rPr lang="en-US" dirty="0"/>
              <a:t> = await </a:t>
            </a:r>
            <a:r>
              <a:rPr lang="en-US" dirty="0" err="1"/>
              <a:t>SmartCardProvisioning.FromSmartCardAsync</a:t>
            </a:r>
            <a:r>
              <a:rPr lang="en-US" dirty="0"/>
              <a:t>(card);</a:t>
            </a:r>
          </a:p>
          <a:p>
            <a:r>
              <a:rPr lang="en-US" dirty="0"/>
              <a:t>            </a:t>
            </a:r>
            <a:r>
              <a:rPr lang="en-US" dirty="0" err="1"/>
              <a:t>var</a:t>
            </a:r>
            <a:r>
              <a:rPr lang="en-US" dirty="0"/>
              <a:t> </a:t>
            </a:r>
            <a:r>
              <a:rPr lang="en-US" dirty="0" err="1"/>
              <a:t>cardId</a:t>
            </a:r>
            <a:r>
              <a:rPr lang="en-US" dirty="0"/>
              <a:t> = await </a:t>
            </a:r>
            <a:r>
              <a:rPr lang="en-US" dirty="0" err="1"/>
              <a:t>cardProvision.GetIdAsync</a:t>
            </a:r>
            <a:r>
              <a:rPr lang="en-US" dirty="0"/>
              <a:t>();</a:t>
            </a:r>
          </a:p>
          <a:p>
            <a:r>
              <a:rPr lang="en-US" dirty="0" smtClean="0"/>
              <a:t>            </a:t>
            </a:r>
            <a:r>
              <a:rPr lang="en-US" dirty="0"/>
              <a:t>// Compare </a:t>
            </a:r>
            <a:r>
              <a:rPr lang="en-US" dirty="0" err="1"/>
              <a:t>cardId</a:t>
            </a:r>
            <a:endParaRPr lang="en-US" dirty="0"/>
          </a:p>
          <a:p>
            <a:r>
              <a:rPr lang="en-US" dirty="0"/>
              <a:t>            if (</a:t>
            </a:r>
            <a:r>
              <a:rPr lang="en-US" dirty="0" err="1"/>
              <a:t>cardId</a:t>
            </a:r>
            <a:r>
              <a:rPr lang="en-US" dirty="0"/>
              <a:t> == </a:t>
            </a:r>
            <a:r>
              <a:rPr lang="en-US" dirty="0" err="1"/>
              <a:t>targetCardId</a:t>
            </a:r>
            <a:r>
              <a:rPr lang="en-US" dirty="0" smtClean="0"/>
              <a:t>) {</a:t>
            </a:r>
            <a:endParaRPr lang="en-US" dirty="0"/>
          </a:p>
          <a:p>
            <a:r>
              <a:rPr lang="en-US" dirty="0"/>
              <a:t>                // Find the card</a:t>
            </a:r>
          </a:p>
          <a:p>
            <a:r>
              <a:rPr lang="en-US" dirty="0"/>
              <a:t>                return card;</a:t>
            </a:r>
          </a:p>
          <a:p>
            <a:r>
              <a:rPr lang="en-US" dirty="0"/>
              <a:t>            </a:t>
            </a:r>
            <a:r>
              <a:rPr lang="en-US" dirty="0" smtClean="0"/>
              <a:t>}</a:t>
            </a:r>
          </a:p>
          <a:p>
            <a:r>
              <a:rPr lang="en-US" dirty="0" smtClean="0"/>
              <a:t>        }</a:t>
            </a:r>
          </a:p>
          <a:p>
            <a:r>
              <a:rPr lang="en-US" dirty="0"/>
              <a:t>}</a:t>
            </a:r>
          </a:p>
        </p:txBody>
      </p:sp>
    </p:spTree>
    <p:extLst>
      <p:ext uri="{BB962C8B-B14F-4D97-AF65-F5344CB8AC3E}">
        <p14:creationId xmlns:p14="http://schemas.microsoft.com/office/powerpoint/2010/main" val="174683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PIN</a:t>
            </a:r>
            <a:endParaRPr lang="en-US" dirty="0"/>
          </a:p>
        </p:txBody>
      </p:sp>
      <p:sp>
        <p:nvSpPr>
          <p:cNvPr id="3" name="Content Placeholder 2"/>
          <p:cNvSpPr>
            <a:spLocks noGrp="1"/>
          </p:cNvSpPr>
          <p:nvPr>
            <p:ph sz="quarter" idx="14"/>
          </p:nvPr>
        </p:nvSpPr>
        <p:spPr/>
        <p:txBody>
          <a:bodyPr>
            <a:normAutofit/>
          </a:bodyPr>
          <a:lstStyle/>
          <a:p>
            <a:r>
              <a:rPr lang="en-CA" dirty="0" smtClean="0"/>
              <a:t>Class</a:t>
            </a:r>
          </a:p>
          <a:p>
            <a:r>
              <a:rPr lang="en-CA" dirty="0"/>
              <a:t>	</a:t>
            </a:r>
            <a:r>
              <a:rPr lang="en-CA" dirty="0" err="1" smtClean="0"/>
              <a:t>SmartCardProvisioning</a:t>
            </a:r>
            <a:endParaRPr lang="en-CA" dirty="0"/>
          </a:p>
          <a:p>
            <a:r>
              <a:rPr lang="en-CA" dirty="0" smtClean="0"/>
              <a:t>Method</a:t>
            </a:r>
          </a:p>
          <a:p>
            <a:r>
              <a:rPr lang="en-CA" dirty="0" smtClean="0"/>
              <a:t>	</a:t>
            </a:r>
            <a:r>
              <a:rPr lang="en-US" dirty="0" err="1" smtClean="0"/>
              <a:t>RequestPinChangeAsync</a:t>
            </a:r>
            <a:endParaRPr lang="en-US" dirty="0" smtClean="0"/>
          </a:p>
          <a:p>
            <a:r>
              <a:rPr lang="en-US" dirty="0" smtClean="0"/>
              <a:t>Input</a:t>
            </a:r>
          </a:p>
          <a:p>
            <a:r>
              <a:rPr lang="en-US" dirty="0"/>
              <a:t>	</a:t>
            </a:r>
            <a:r>
              <a:rPr lang="en-US" dirty="0" smtClean="0"/>
              <a:t>None</a:t>
            </a:r>
          </a:p>
        </p:txBody>
      </p:sp>
    </p:spTree>
    <p:extLst>
      <p:ext uri="{BB962C8B-B14F-4D97-AF65-F5344CB8AC3E}">
        <p14:creationId xmlns:p14="http://schemas.microsoft.com/office/powerpoint/2010/main" val="185569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code snippet for PIN change</a:t>
            </a:r>
            <a:endParaRPr lang="en-US" dirty="0"/>
          </a:p>
        </p:txBody>
      </p:sp>
      <p:sp>
        <p:nvSpPr>
          <p:cNvPr id="3" name="Content Placeholder 2"/>
          <p:cNvSpPr>
            <a:spLocks noGrp="1"/>
          </p:cNvSpPr>
          <p:nvPr>
            <p:ph sz="quarter" idx="14"/>
          </p:nvPr>
        </p:nvSpPr>
        <p:spPr/>
        <p:txBody>
          <a:bodyPr>
            <a:normAutofit fontScale="77500" lnSpcReduction="20000"/>
          </a:bodyPr>
          <a:lstStyle/>
          <a:p>
            <a:r>
              <a:rPr lang="en-US" dirty="0"/>
              <a:t>public </a:t>
            </a:r>
            <a:r>
              <a:rPr lang="en-US" dirty="0" err="1"/>
              <a:t>async</a:t>
            </a:r>
            <a:r>
              <a:rPr lang="en-US" dirty="0"/>
              <a:t> void </a:t>
            </a:r>
            <a:r>
              <a:rPr lang="en-US" dirty="0" err="1"/>
              <a:t>ScenarioChangePin</a:t>
            </a:r>
            <a:r>
              <a:rPr lang="en-US" dirty="0"/>
              <a:t>(</a:t>
            </a:r>
            <a:r>
              <a:rPr lang="en-US" dirty="0" err="1"/>
              <a:t>SmartCard</a:t>
            </a:r>
            <a:r>
              <a:rPr lang="en-US" dirty="0"/>
              <a:t> card)</a:t>
            </a:r>
          </a:p>
          <a:p>
            <a:r>
              <a:rPr lang="en-US" dirty="0"/>
              <a:t>{</a:t>
            </a:r>
          </a:p>
          <a:p>
            <a:r>
              <a:rPr lang="en-US" dirty="0"/>
              <a:t>    </a:t>
            </a:r>
            <a:r>
              <a:rPr lang="en-US" dirty="0" err="1"/>
              <a:t>var</a:t>
            </a:r>
            <a:r>
              <a:rPr lang="en-US" dirty="0"/>
              <a:t> </a:t>
            </a:r>
            <a:r>
              <a:rPr lang="en-US" dirty="0" err="1"/>
              <a:t>cardProvision</a:t>
            </a:r>
            <a:r>
              <a:rPr lang="en-US" dirty="0"/>
              <a:t> = await </a:t>
            </a:r>
            <a:r>
              <a:rPr lang="en-US" dirty="0" err="1"/>
              <a:t>SmartCardProvisioning.FromSmartCardAsync</a:t>
            </a:r>
            <a:r>
              <a:rPr lang="en-US" dirty="0"/>
              <a:t>(card);</a:t>
            </a:r>
          </a:p>
          <a:p>
            <a:r>
              <a:rPr lang="en-US" dirty="0"/>
              <a:t> </a:t>
            </a:r>
          </a:p>
          <a:p>
            <a:r>
              <a:rPr lang="en-US" dirty="0"/>
              <a:t>    // Request to change PIN and the user will be prompted to enter the old and new PINs</a:t>
            </a:r>
          </a:p>
          <a:p>
            <a:r>
              <a:rPr lang="en-US" dirty="0"/>
              <a:t> </a:t>
            </a:r>
          </a:p>
          <a:p>
            <a:r>
              <a:rPr lang="en-US" dirty="0"/>
              <a:t>    </a:t>
            </a:r>
            <a:r>
              <a:rPr lang="en-US" dirty="0" err="1"/>
              <a:t>bool</a:t>
            </a:r>
            <a:r>
              <a:rPr lang="en-US" dirty="0"/>
              <a:t> result = await </a:t>
            </a:r>
            <a:r>
              <a:rPr lang="en-US" dirty="0" err="1"/>
              <a:t>cardProvision.RequestPinChangeAsync</a:t>
            </a:r>
            <a:r>
              <a:rPr lang="en-US" dirty="0"/>
              <a:t>();</a:t>
            </a:r>
          </a:p>
          <a:p>
            <a:r>
              <a:rPr lang="en-US" dirty="0"/>
              <a:t> </a:t>
            </a:r>
          </a:p>
          <a:p>
            <a:r>
              <a:rPr lang="en-US" dirty="0"/>
              <a:t>    if (!result)</a:t>
            </a:r>
          </a:p>
          <a:p>
            <a:r>
              <a:rPr lang="en-US" dirty="0"/>
              <a:t>    {</a:t>
            </a:r>
          </a:p>
          <a:p>
            <a:r>
              <a:rPr lang="en-US" dirty="0"/>
              <a:t>        // The request is cancelled</a:t>
            </a:r>
          </a:p>
          <a:p>
            <a:r>
              <a:rPr lang="en-US" dirty="0"/>
              <a:t>    }</a:t>
            </a:r>
          </a:p>
          <a:p>
            <a:r>
              <a:rPr lang="en-US" dirty="0"/>
              <a:t>}</a:t>
            </a:r>
          </a:p>
          <a:p>
            <a:endParaRPr lang="en-US" dirty="0"/>
          </a:p>
        </p:txBody>
      </p:sp>
    </p:spTree>
    <p:extLst>
      <p:ext uri="{BB962C8B-B14F-4D97-AF65-F5344CB8AC3E}">
        <p14:creationId xmlns:p14="http://schemas.microsoft.com/office/powerpoint/2010/main" val="370375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Reset PIN/unblock smart card</a:t>
            </a:r>
            <a:endParaRPr lang="en-US" dirty="0"/>
          </a:p>
        </p:txBody>
      </p:sp>
      <p:sp>
        <p:nvSpPr>
          <p:cNvPr id="3" name="Content Placeholder 2"/>
          <p:cNvSpPr>
            <a:spLocks noGrp="1"/>
          </p:cNvSpPr>
          <p:nvPr>
            <p:ph sz="quarter" idx="14"/>
          </p:nvPr>
        </p:nvSpPr>
        <p:spPr/>
        <p:txBody>
          <a:bodyPr>
            <a:normAutofit/>
          </a:bodyPr>
          <a:lstStyle/>
          <a:p>
            <a:r>
              <a:rPr lang="en-CA" dirty="0" smtClean="0"/>
              <a:t>Class</a:t>
            </a:r>
          </a:p>
          <a:p>
            <a:r>
              <a:rPr lang="en-CA" dirty="0"/>
              <a:t>	</a:t>
            </a:r>
            <a:r>
              <a:rPr lang="en-CA" dirty="0" err="1" smtClean="0"/>
              <a:t>SmartCardProvisioning</a:t>
            </a:r>
            <a:endParaRPr lang="en-CA" dirty="0"/>
          </a:p>
          <a:p>
            <a:r>
              <a:rPr lang="en-CA" dirty="0" smtClean="0"/>
              <a:t>Method</a:t>
            </a:r>
          </a:p>
          <a:p>
            <a:r>
              <a:rPr lang="en-CA" dirty="0" smtClean="0"/>
              <a:t>	</a:t>
            </a:r>
            <a:r>
              <a:rPr lang="en-US" dirty="0" err="1"/>
              <a:t>RequestPinResetAsync</a:t>
            </a:r>
            <a:endParaRPr lang="en-US" dirty="0" smtClean="0"/>
          </a:p>
          <a:p>
            <a:r>
              <a:rPr lang="en-US" dirty="0" smtClean="0"/>
              <a:t>Input</a:t>
            </a:r>
          </a:p>
          <a:p>
            <a:r>
              <a:rPr lang="en-US" dirty="0"/>
              <a:t>	</a:t>
            </a:r>
            <a:r>
              <a:rPr lang="en-US" dirty="0" smtClean="0"/>
              <a:t>None</a:t>
            </a:r>
          </a:p>
        </p:txBody>
      </p:sp>
    </p:spTree>
    <p:extLst>
      <p:ext uri="{BB962C8B-B14F-4D97-AF65-F5344CB8AC3E}">
        <p14:creationId xmlns:p14="http://schemas.microsoft.com/office/powerpoint/2010/main" val="353094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code snippet for PIN reset</a:t>
            </a:r>
            <a:endParaRPr lang="en-US" dirty="0"/>
          </a:p>
        </p:txBody>
      </p:sp>
      <p:sp>
        <p:nvSpPr>
          <p:cNvPr id="3" name="Content Placeholder 2"/>
          <p:cNvSpPr>
            <a:spLocks noGrp="1"/>
          </p:cNvSpPr>
          <p:nvPr>
            <p:ph sz="quarter" idx="14"/>
          </p:nvPr>
        </p:nvSpPr>
        <p:spPr/>
        <p:txBody>
          <a:bodyPr>
            <a:normAutofit fontScale="32500" lnSpcReduction="20000"/>
          </a:bodyPr>
          <a:lstStyle/>
          <a:p>
            <a:r>
              <a:rPr lang="en-US" dirty="0"/>
              <a:t>public </a:t>
            </a:r>
            <a:r>
              <a:rPr lang="en-US" dirty="0" err="1"/>
              <a:t>async</a:t>
            </a:r>
            <a:r>
              <a:rPr lang="en-US" dirty="0"/>
              <a:t> void </a:t>
            </a:r>
            <a:r>
              <a:rPr lang="en-US" dirty="0" err="1"/>
              <a:t>ScenarioResetPin</a:t>
            </a:r>
            <a:r>
              <a:rPr lang="en-US" dirty="0"/>
              <a:t>(</a:t>
            </a:r>
            <a:r>
              <a:rPr lang="en-US" dirty="0" err="1"/>
              <a:t>SmartCard</a:t>
            </a:r>
            <a:r>
              <a:rPr lang="en-US" dirty="0"/>
              <a:t> </a:t>
            </a:r>
            <a:r>
              <a:rPr lang="en-US" dirty="0" smtClean="0"/>
              <a:t>card)</a:t>
            </a:r>
            <a:endParaRPr lang="en-US" dirty="0"/>
          </a:p>
          <a:p>
            <a:r>
              <a:rPr lang="en-US" dirty="0"/>
              <a:t>{</a:t>
            </a:r>
          </a:p>
          <a:p>
            <a:r>
              <a:rPr lang="en-US" dirty="0"/>
              <a:t>    </a:t>
            </a:r>
            <a:r>
              <a:rPr lang="en-US" dirty="0" err="1"/>
              <a:t>var</a:t>
            </a:r>
            <a:r>
              <a:rPr lang="en-US" dirty="0"/>
              <a:t> </a:t>
            </a:r>
            <a:r>
              <a:rPr lang="en-US" dirty="0" err="1"/>
              <a:t>cardProvision</a:t>
            </a:r>
            <a:r>
              <a:rPr lang="en-US" dirty="0"/>
              <a:t> = await </a:t>
            </a:r>
            <a:r>
              <a:rPr lang="en-US" dirty="0" err="1"/>
              <a:t>SmartCardProvisioning.FromSmartCardAsync</a:t>
            </a:r>
            <a:r>
              <a:rPr lang="en-US" dirty="0"/>
              <a:t>(card);</a:t>
            </a:r>
          </a:p>
          <a:p>
            <a:r>
              <a:rPr lang="en-US" dirty="0"/>
              <a:t>    </a:t>
            </a:r>
            <a:r>
              <a:rPr lang="en-US" dirty="0" err="1"/>
              <a:t>var</a:t>
            </a:r>
            <a:r>
              <a:rPr lang="en-US" dirty="0"/>
              <a:t> </a:t>
            </a:r>
            <a:r>
              <a:rPr lang="en-US" dirty="0" err="1"/>
              <a:t>cardId</a:t>
            </a:r>
            <a:r>
              <a:rPr lang="en-US" dirty="0"/>
              <a:t> = await </a:t>
            </a:r>
            <a:r>
              <a:rPr lang="en-US" dirty="0" err="1"/>
              <a:t>cardProvision.GetIdAsync</a:t>
            </a:r>
            <a:r>
              <a:rPr lang="en-US" dirty="0"/>
              <a:t>();</a:t>
            </a:r>
          </a:p>
          <a:p>
            <a:r>
              <a:rPr lang="en-US" dirty="0"/>
              <a:t> </a:t>
            </a:r>
            <a:r>
              <a:rPr lang="en-US" dirty="0" smtClean="0"/>
              <a:t>    </a:t>
            </a:r>
            <a:r>
              <a:rPr lang="en-US" dirty="0"/>
              <a:t>// Request the user to enter a new PIN and reset the PIN using challenge/response</a:t>
            </a:r>
          </a:p>
          <a:p>
            <a:r>
              <a:rPr lang="en-US" dirty="0"/>
              <a:t> </a:t>
            </a:r>
            <a:r>
              <a:rPr lang="en-US" dirty="0" smtClean="0"/>
              <a:t>    </a:t>
            </a:r>
            <a:r>
              <a:rPr lang="en-US" dirty="0" err="1"/>
              <a:t>bool</a:t>
            </a:r>
            <a:r>
              <a:rPr lang="en-US" dirty="0"/>
              <a:t> result = await </a:t>
            </a:r>
            <a:r>
              <a:rPr lang="en-US" dirty="0" err="1"/>
              <a:t>cardProvision.RequestPinResetAsync</a:t>
            </a:r>
            <a:r>
              <a:rPr lang="en-US" dirty="0"/>
              <a:t>(</a:t>
            </a:r>
            <a:r>
              <a:rPr lang="en-US" dirty="0" err="1"/>
              <a:t>async</a:t>
            </a:r>
            <a:r>
              <a:rPr lang="en-US" dirty="0"/>
              <a:t> (sender, request) =&gt;</a:t>
            </a:r>
          </a:p>
          <a:p>
            <a:r>
              <a:rPr lang="en-US" dirty="0"/>
              <a:t>        {</a:t>
            </a:r>
          </a:p>
          <a:p>
            <a:r>
              <a:rPr lang="en-US" dirty="0"/>
              <a:t>            </a:t>
            </a:r>
            <a:r>
              <a:rPr lang="en-US" dirty="0" err="1"/>
              <a:t>var</a:t>
            </a:r>
            <a:r>
              <a:rPr lang="en-US" dirty="0"/>
              <a:t> deferral = </a:t>
            </a:r>
            <a:r>
              <a:rPr lang="en-US" dirty="0" err="1"/>
              <a:t>request.GetDeferral</a:t>
            </a:r>
            <a:r>
              <a:rPr lang="en-US" dirty="0"/>
              <a:t>();</a:t>
            </a:r>
          </a:p>
          <a:p>
            <a:r>
              <a:rPr lang="en-US" dirty="0"/>
              <a:t> </a:t>
            </a:r>
            <a:r>
              <a:rPr lang="en-US" dirty="0" smtClean="0"/>
              <a:t>            </a:t>
            </a:r>
            <a:r>
              <a:rPr lang="en-US" dirty="0"/>
              <a:t>try</a:t>
            </a:r>
          </a:p>
          <a:p>
            <a:r>
              <a:rPr lang="en-US" dirty="0"/>
              <a:t>            {</a:t>
            </a:r>
          </a:p>
          <a:p>
            <a:r>
              <a:rPr lang="en-US" dirty="0"/>
              <a:t>                </a:t>
            </a:r>
            <a:r>
              <a:rPr lang="en-US" dirty="0" err="1"/>
              <a:t>IBuffer</a:t>
            </a:r>
            <a:r>
              <a:rPr lang="en-US" dirty="0"/>
              <a:t> response = await </a:t>
            </a:r>
            <a:r>
              <a:rPr lang="en-US" dirty="0" err="1"/>
              <a:t>RetrieveResponseForChallengeFromServer</a:t>
            </a:r>
            <a:r>
              <a:rPr lang="en-US" dirty="0"/>
              <a:t>(</a:t>
            </a:r>
            <a:r>
              <a:rPr lang="en-US" dirty="0" err="1"/>
              <a:t>cardId</a:t>
            </a:r>
            <a:r>
              <a:rPr lang="en-US" dirty="0"/>
              <a:t>, </a:t>
            </a:r>
            <a:r>
              <a:rPr lang="en-US" dirty="0" err="1"/>
              <a:t>request.Challenge</a:t>
            </a:r>
            <a:r>
              <a:rPr lang="en-US" dirty="0"/>
              <a:t>);</a:t>
            </a:r>
          </a:p>
          <a:p>
            <a:r>
              <a:rPr lang="en-US" dirty="0"/>
              <a:t>                </a:t>
            </a:r>
            <a:r>
              <a:rPr lang="en-US" dirty="0" err="1"/>
              <a:t>request.SetResponse</a:t>
            </a:r>
            <a:r>
              <a:rPr lang="en-US" dirty="0"/>
              <a:t>(response);</a:t>
            </a:r>
          </a:p>
          <a:p>
            <a:r>
              <a:rPr lang="en-US" dirty="0"/>
              <a:t>            }</a:t>
            </a:r>
          </a:p>
          <a:p>
            <a:r>
              <a:rPr lang="en-US" dirty="0"/>
              <a:t>            finally</a:t>
            </a:r>
          </a:p>
          <a:p>
            <a:r>
              <a:rPr lang="en-US" dirty="0"/>
              <a:t>            {</a:t>
            </a:r>
          </a:p>
          <a:p>
            <a:r>
              <a:rPr lang="en-US" dirty="0"/>
              <a:t>                </a:t>
            </a:r>
            <a:r>
              <a:rPr lang="en-US" dirty="0" err="1"/>
              <a:t>deferral.Complete</a:t>
            </a:r>
            <a:r>
              <a:rPr lang="en-US" dirty="0"/>
              <a:t>();</a:t>
            </a:r>
          </a:p>
          <a:p>
            <a:r>
              <a:rPr lang="en-US" dirty="0"/>
              <a:t>            }</a:t>
            </a:r>
          </a:p>
          <a:p>
            <a:r>
              <a:rPr lang="en-US" dirty="0"/>
              <a:t>        });</a:t>
            </a:r>
          </a:p>
          <a:p>
            <a:r>
              <a:rPr lang="en-US" dirty="0"/>
              <a:t> </a:t>
            </a:r>
            <a:r>
              <a:rPr lang="en-US" dirty="0" smtClean="0"/>
              <a:t>    </a:t>
            </a:r>
            <a:r>
              <a:rPr lang="en-US" dirty="0"/>
              <a:t>if (!result)</a:t>
            </a:r>
          </a:p>
          <a:p>
            <a:r>
              <a:rPr lang="en-US" dirty="0"/>
              <a:t>    {</a:t>
            </a:r>
          </a:p>
          <a:p>
            <a:r>
              <a:rPr lang="en-US" dirty="0"/>
              <a:t>        // The request is cancelled</a:t>
            </a:r>
          </a:p>
          <a:p>
            <a:r>
              <a:rPr lang="en-US" dirty="0"/>
              <a:t>    }</a:t>
            </a:r>
          </a:p>
          <a:p>
            <a:r>
              <a:rPr lang="en-US" dirty="0" smtClean="0"/>
              <a:t>}</a:t>
            </a:r>
            <a:endParaRPr lang="en-US" dirty="0"/>
          </a:p>
        </p:txBody>
      </p:sp>
    </p:spTree>
    <p:extLst>
      <p:ext uri="{BB962C8B-B14F-4D97-AF65-F5344CB8AC3E}">
        <p14:creationId xmlns:p14="http://schemas.microsoft.com/office/powerpoint/2010/main" val="369644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2 factor </a:t>
            </a:r>
            <a:r>
              <a:rPr lang="en-US" dirty="0"/>
              <a:t>a</a:t>
            </a:r>
            <a:r>
              <a:rPr lang="en-US" dirty="0" smtClean="0"/>
              <a:t>uthentication</a:t>
            </a:r>
          </a:p>
          <a:p>
            <a:r>
              <a:rPr lang="en-US" dirty="0" smtClean="0"/>
              <a:t>Smart cards</a:t>
            </a:r>
          </a:p>
          <a:p>
            <a:r>
              <a:rPr lang="en-US" dirty="0" smtClean="0"/>
              <a:t>Virtual smart </a:t>
            </a:r>
            <a:r>
              <a:rPr lang="en-US" dirty="0"/>
              <a:t>c</a:t>
            </a:r>
            <a:r>
              <a:rPr lang="en-US" dirty="0" smtClean="0"/>
              <a:t>ards</a:t>
            </a:r>
          </a:p>
          <a:p>
            <a:r>
              <a:rPr lang="en-US" dirty="0" smtClean="0"/>
              <a:t>WinRT APIs</a:t>
            </a:r>
          </a:p>
          <a:p>
            <a:r>
              <a:rPr lang="en-US" dirty="0" smtClean="0"/>
              <a:t>Demo</a:t>
            </a:r>
            <a:endParaRPr lang="en-US" dirty="0"/>
          </a:p>
        </p:txBody>
      </p:sp>
      <p:pic>
        <p:nvPicPr>
          <p:cNvPr id="4"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279210" y="1535875"/>
            <a:ext cx="3922776" cy="3922776"/>
          </a:xfrm>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591951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smart card deletion API</a:t>
            </a:r>
            <a:endParaRPr lang="en-US" dirty="0"/>
          </a:p>
        </p:txBody>
      </p:sp>
      <p:sp>
        <p:nvSpPr>
          <p:cNvPr id="3" name="Content Placeholder 2"/>
          <p:cNvSpPr>
            <a:spLocks noGrp="1"/>
          </p:cNvSpPr>
          <p:nvPr>
            <p:ph sz="quarter" idx="14"/>
          </p:nvPr>
        </p:nvSpPr>
        <p:spPr/>
        <p:txBody>
          <a:bodyPr>
            <a:normAutofit/>
          </a:bodyPr>
          <a:lstStyle/>
          <a:p>
            <a:r>
              <a:rPr lang="en-CA" dirty="0" smtClean="0"/>
              <a:t>Class</a:t>
            </a:r>
          </a:p>
          <a:p>
            <a:r>
              <a:rPr lang="en-CA" dirty="0"/>
              <a:t>	</a:t>
            </a:r>
            <a:r>
              <a:rPr lang="en-CA" dirty="0" err="1" smtClean="0"/>
              <a:t>SmartCardProvisioning</a:t>
            </a:r>
            <a:endParaRPr lang="en-CA" dirty="0"/>
          </a:p>
          <a:p>
            <a:r>
              <a:rPr lang="en-CA" dirty="0" smtClean="0"/>
              <a:t>Method</a:t>
            </a:r>
          </a:p>
          <a:p>
            <a:r>
              <a:rPr lang="en-CA" dirty="0" smtClean="0"/>
              <a:t>	</a:t>
            </a:r>
            <a:r>
              <a:rPr lang="en-US" dirty="0" err="1"/>
              <a:t>RequestVirtualSmartCardDeletionAsync</a:t>
            </a:r>
            <a:endParaRPr lang="en-US" dirty="0" smtClean="0"/>
          </a:p>
          <a:p>
            <a:r>
              <a:rPr lang="en-US" dirty="0" smtClean="0"/>
              <a:t>Input</a:t>
            </a:r>
          </a:p>
          <a:p>
            <a:r>
              <a:rPr lang="en-US" dirty="0"/>
              <a:t>	</a:t>
            </a:r>
            <a:r>
              <a:rPr lang="en-US" dirty="0" err="1" smtClean="0"/>
              <a:t>SmartCard</a:t>
            </a:r>
            <a:endParaRPr lang="en-US" dirty="0" smtClean="0"/>
          </a:p>
        </p:txBody>
      </p:sp>
    </p:spTree>
    <p:extLst>
      <p:ext uri="{BB962C8B-B14F-4D97-AF65-F5344CB8AC3E}">
        <p14:creationId xmlns:p14="http://schemas.microsoft.com/office/powerpoint/2010/main" val="234072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code snippet for card deletion</a:t>
            </a:r>
            <a:endParaRPr lang="en-US" dirty="0"/>
          </a:p>
        </p:txBody>
      </p:sp>
      <p:sp>
        <p:nvSpPr>
          <p:cNvPr id="3" name="Content Placeholder 2"/>
          <p:cNvSpPr>
            <a:spLocks noGrp="1"/>
          </p:cNvSpPr>
          <p:nvPr>
            <p:ph sz="quarter" idx="14"/>
          </p:nvPr>
        </p:nvSpPr>
        <p:spPr/>
        <p:txBody>
          <a:bodyPr>
            <a:normAutofit fontScale="62500" lnSpcReduction="20000"/>
          </a:bodyPr>
          <a:lstStyle/>
          <a:p>
            <a:r>
              <a:rPr lang="en-US" dirty="0"/>
              <a:t>public </a:t>
            </a:r>
            <a:r>
              <a:rPr lang="en-US" dirty="0" err="1"/>
              <a:t>async</a:t>
            </a:r>
            <a:r>
              <a:rPr lang="en-US" dirty="0"/>
              <a:t> void </a:t>
            </a:r>
            <a:r>
              <a:rPr lang="en-US" dirty="0" err="1"/>
              <a:t>ScenarioDeleteTpmVirtualSmartCard</a:t>
            </a:r>
            <a:r>
              <a:rPr lang="en-US" dirty="0"/>
              <a:t>(</a:t>
            </a:r>
            <a:r>
              <a:rPr lang="en-US" dirty="0" err="1"/>
              <a:t>SmartCard</a:t>
            </a:r>
            <a:r>
              <a:rPr lang="en-US" dirty="0"/>
              <a:t> card)</a:t>
            </a:r>
          </a:p>
          <a:p>
            <a:r>
              <a:rPr lang="en-US" dirty="0"/>
              <a:t>{</a:t>
            </a:r>
          </a:p>
          <a:p>
            <a:r>
              <a:rPr lang="en-US" dirty="0"/>
              <a:t>    if (</a:t>
            </a:r>
            <a:r>
              <a:rPr lang="en-US" dirty="0" err="1"/>
              <a:t>card.Reader.Kind</a:t>
            </a:r>
            <a:r>
              <a:rPr lang="en-US" dirty="0"/>
              <a:t> != </a:t>
            </a:r>
            <a:r>
              <a:rPr lang="en-US" dirty="0" err="1"/>
              <a:t>SmartCardReaderKind.Tpm</a:t>
            </a:r>
            <a:r>
              <a:rPr lang="en-US" dirty="0"/>
              <a:t>)</a:t>
            </a:r>
          </a:p>
          <a:p>
            <a:r>
              <a:rPr lang="en-US" dirty="0"/>
              <a:t>    {</a:t>
            </a:r>
          </a:p>
          <a:p>
            <a:r>
              <a:rPr lang="en-US" dirty="0"/>
              <a:t>        // This is not a TPM virtual smart card</a:t>
            </a:r>
          </a:p>
          <a:p>
            <a:r>
              <a:rPr lang="en-US" dirty="0"/>
              <a:t>        return;</a:t>
            </a:r>
          </a:p>
          <a:p>
            <a:r>
              <a:rPr lang="en-US" dirty="0"/>
              <a:t>    }</a:t>
            </a:r>
          </a:p>
          <a:p>
            <a:r>
              <a:rPr lang="en-US" dirty="0"/>
              <a:t> </a:t>
            </a:r>
          </a:p>
          <a:p>
            <a:r>
              <a:rPr lang="en-US" dirty="0"/>
              <a:t>    </a:t>
            </a:r>
            <a:r>
              <a:rPr lang="en-US" dirty="0" err="1"/>
              <a:t>bool</a:t>
            </a:r>
            <a:r>
              <a:rPr lang="en-US" dirty="0"/>
              <a:t> result = await </a:t>
            </a:r>
            <a:r>
              <a:rPr lang="en-US" dirty="0" err="1"/>
              <a:t>SmartCardProvisioning.RequestVirtualSmartCardDeletionAsync</a:t>
            </a:r>
            <a:r>
              <a:rPr lang="en-US" dirty="0"/>
              <a:t>(card);</a:t>
            </a:r>
          </a:p>
          <a:p>
            <a:r>
              <a:rPr lang="en-US" dirty="0"/>
              <a:t> </a:t>
            </a:r>
          </a:p>
          <a:p>
            <a:r>
              <a:rPr lang="en-US" dirty="0"/>
              <a:t>    if (!result)</a:t>
            </a:r>
          </a:p>
          <a:p>
            <a:r>
              <a:rPr lang="en-US" dirty="0"/>
              <a:t>    {</a:t>
            </a:r>
          </a:p>
          <a:p>
            <a:r>
              <a:rPr lang="en-US" dirty="0"/>
              <a:t>        // The request is cancelled</a:t>
            </a:r>
          </a:p>
          <a:p>
            <a:r>
              <a:rPr lang="en-US" dirty="0"/>
              <a:t>    }</a:t>
            </a:r>
          </a:p>
          <a:p>
            <a:r>
              <a:rPr lang="en-US" dirty="0"/>
              <a:t>}</a:t>
            </a:r>
          </a:p>
          <a:p>
            <a:endParaRPr lang="en-US" dirty="0"/>
          </a:p>
        </p:txBody>
      </p:sp>
    </p:spTree>
    <p:extLst>
      <p:ext uri="{BB962C8B-B14F-4D97-AF65-F5344CB8AC3E}">
        <p14:creationId xmlns:p14="http://schemas.microsoft.com/office/powerpoint/2010/main" val="310788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Demo – setup virtual smart card</a:t>
            </a:r>
            <a:endParaRPr lang="en-US" dirty="0"/>
          </a:p>
        </p:txBody>
      </p:sp>
    </p:spTree>
    <p:extLst>
      <p:ext uri="{BB962C8B-B14F-4D97-AF65-F5344CB8AC3E}">
        <p14:creationId xmlns:p14="http://schemas.microsoft.com/office/powerpoint/2010/main" val="11947428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Demo – use virtual smart card</a:t>
            </a:r>
            <a:endParaRPr lang="en-US" dirty="0"/>
          </a:p>
        </p:txBody>
      </p:sp>
    </p:spTree>
    <p:extLst>
      <p:ext uri="{BB962C8B-B14F-4D97-AF65-F5344CB8AC3E}">
        <p14:creationId xmlns:p14="http://schemas.microsoft.com/office/powerpoint/2010/main" val="33515929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key takeaways</a:t>
            </a:r>
            <a:endParaRPr lang="en-US" dirty="0"/>
          </a:p>
        </p:txBody>
      </p:sp>
      <p:sp>
        <p:nvSpPr>
          <p:cNvPr id="3" name="Text Placeholder 2"/>
          <p:cNvSpPr>
            <a:spLocks noGrp="1"/>
          </p:cNvSpPr>
          <p:nvPr>
            <p:ph type="body" sz="quarter" idx="10"/>
          </p:nvPr>
        </p:nvSpPr>
        <p:spPr/>
        <p:txBody>
          <a:bodyPr/>
          <a:lstStyle/>
          <a:p>
            <a:r>
              <a:rPr lang="en-US" sz="2400" i="1" dirty="0"/>
              <a:t>Windows 8.1 makes it easier than ever for Windows Store apps to manage </a:t>
            </a:r>
            <a:r>
              <a:rPr lang="en-US" sz="2400" i="1" dirty="0" smtClean="0"/>
              <a:t>physical and virtual smart </a:t>
            </a:r>
            <a:r>
              <a:rPr lang="en-US" sz="2400" i="1" dirty="0"/>
              <a:t>cards. </a:t>
            </a:r>
            <a:endParaRPr lang="en-US" sz="2400" i="1" dirty="0" smtClean="0"/>
          </a:p>
          <a:p>
            <a:endParaRPr lang="en-US" sz="2400" i="1" dirty="0" smtClean="0"/>
          </a:p>
          <a:p>
            <a:r>
              <a:rPr lang="en-US" sz="2400" i="1" dirty="0" smtClean="0"/>
              <a:t>You learned </a:t>
            </a:r>
            <a:r>
              <a:rPr lang="en-US" sz="2400" i="1" dirty="0"/>
              <a:t>about using virtual smart cards when you need strong authentication, including both enterprise Bring Your Own Device (BYOD) environments, as well as consumer scenarios that require strong authentication such as banking. </a:t>
            </a:r>
            <a:endParaRPr lang="en-US" sz="2400" i="1" dirty="0" smtClean="0"/>
          </a:p>
          <a:p>
            <a:endParaRPr lang="en-US" sz="2400" i="1" dirty="0" smtClean="0"/>
          </a:p>
          <a:p>
            <a:r>
              <a:rPr lang="en-US" sz="2400" i="1" dirty="0" smtClean="0"/>
              <a:t>You learned what </a:t>
            </a:r>
            <a:r>
              <a:rPr lang="en-US" sz="2400" i="1" dirty="0"/>
              <a:t>virtual smart cards are, what scenarios they can enable, and how new Windows Runtime APIs make it easy to write apps to manage both real and virtual smart cards.</a:t>
            </a:r>
            <a:endParaRPr lang="en-US" dirty="0"/>
          </a:p>
          <a:p>
            <a:endParaRPr lang="en-US" dirty="0"/>
          </a:p>
        </p:txBody>
      </p:sp>
    </p:spTree>
    <p:extLst>
      <p:ext uri="{BB962C8B-B14F-4D97-AF65-F5344CB8AC3E}">
        <p14:creationId xmlns:p14="http://schemas.microsoft.com/office/powerpoint/2010/main" val="4213479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8436" y="1211263"/>
            <a:ext cx="12039602" cy="5410199"/>
          </a:xfrm>
        </p:spPr>
        <p:txBody>
          <a:bodyPr/>
          <a:lstStyle/>
          <a:p>
            <a:r>
              <a:rPr lang="en-US" dirty="0" smtClean="0"/>
              <a:t>Virtual smart card white paper</a:t>
            </a:r>
          </a:p>
          <a:p>
            <a:r>
              <a:rPr lang="en-US" sz="2800" dirty="0">
                <a:hlinkClick r:id="rId2"/>
              </a:rPr>
              <a:t>http://</a:t>
            </a:r>
            <a:r>
              <a:rPr lang="en-US" sz="2800" dirty="0" smtClean="0">
                <a:hlinkClick r:id="rId2"/>
              </a:rPr>
              <a:t>www.microsoft.com/download/details.aspx?id=29076</a:t>
            </a:r>
            <a:endParaRPr lang="en-US" sz="2800" dirty="0" smtClean="0"/>
          </a:p>
          <a:p>
            <a:r>
              <a:rPr lang="en-US" dirty="0" smtClean="0"/>
              <a:t>MSDN links for </a:t>
            </a:r>
            <a:r>
              <a:rPr lang="en-US" dirty="0" err="1" smtClean="0"/>
              <a:t>WinRT</a:t>
            </a:r>
            <a:r>
              <a:rPr lang="en-US" dirty="0" smtClean="0"/>
              <a:t> APIs</a:t>
            </a:r>
          </a:p>
          <a:p>
            <a:r>
              <a:rPr lang="en-US" sz="2800" dirty="0">
                <a:hlinkClick r:id="rId3"/>
              </a:rPr>
              <a:t>http://</a:t>
            </a:r>
            <a:r>
              <a:rPr lang="en-US" sz="2800" dirty="0" smtClean="0">
                <a:hlinkClick r:id="rId3"/>
              </a:rPr>
              <a:t>msdn.microsoft.com/library/windows/apps/windows.devices.smartcards.aspx</a:t>
            </a:r>
            <a:endParaRPr lang="en-US" sz="2800" dirty="0" smtClean="0"/>
          </a:p>
          <a:p>
            <a:r>
              <a:rPr lang="en-US" sz="2800" dirty="0">
                <a:hlinkClick r:id="rId4"/>
              </a:rPr>
              <a:t>http://</a:t>
            </a:r>
            <a:r>
              <a:rPr lang="en-US" sz="2800" dirty="0" smtClean="0">
                <a:hlinkClick r:id="rId4"/>
              </a:rPr>
              <a:t>msdn.microsoft.com/library/windows/apps/windows.security.cryptography.certificates.aspx</a:t>
            </a:r>
            <a:endParaRPr lang="en-US" sz="2800" dirty="0" smtClean="0"/>
          </a:p>
          <a:p>
            <a:r>
              <a:rPr lang="en-US" dirty="0" smtClean="0"/>
              <a:t>Samples link</a:t>
            </a:r>
          </a:p>
          <a:p>
            <a:r>
              <a:rPr lang="en-US" sz="2800" dirty="0">
                <a:hlinkClick r:id="rId5"/>
              </a:rPr>
              <a:t>http://</a:t>
            </a:r>
            <a:r>
              <a:rPr lang="en-US" sz="2800" dirty="0" smtClean="0">
                <a:hlinkClick r:id="rId5"/>
              </a:rPr>
              <a:t>code.msdn.microsoft.com/windowsapps/Smart-card-sample-f9befda4</a:t>
            </a:r>
            <a:endParaRPr lang="en-US" sz="2800" dirty="0" smtClean="0"/>
          </a:p>
          <a:p>
            <a:r>
              <a:rPr lang="en-US" sz="2800" u="sng" dirty="0">
                <a:hlinkClick r:id="rId6"/>
              </a:rPr>
              <a:t>http://</a:t>
            </a:r>
            <a:r>
              <a:rPr lang="en-US" sz="2800" u="sng" dirty="0" smtClean="0">
                <a:hlinkClick r:id="rId6"/>
              </a:rPr>
              <a:t>msdn.microsoft.com/library/windows/apps/br212099.aspx</a:t>
            </a:r>
            <a:endParaRPr lang="en-US" sz="2800" dirty="0" smtClean="0"/>
          </a:p>
          <a:p>
            <a:endParaRPr lang="en-US" dirty="0"/>
          </a:p>
        </p:txBody>
      </p:sp>
      <p:sp>
        <p:nvSpPr>
          <p:cNvPr id="4" name="Title 3"/>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953936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66049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834962"/>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549332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119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389437" y="2887662"/>
            <a:ext cx="8001000" cy="914400"/>
          </a:xfrm>
        </p:spPr>
        <p:txBody>
          <a:bodyPr/>
          <a:lstStyle/>
          <a:p>
            <a:r>
              <a:rPr lang="en-US" dirty="0" smtClean="0"/>
              <a:t>What you know – e.g. PIN</a:t>
            </a:r>
          </a:p>
          <a:p>
            <a:r>
              <a:rPr lang="en-US" dirty="0" smtClean="0"/>
              <a:t>What you have – e.g. smart </a:t>
            </a:r>
            <a:r>
              <a:rPr lang="en-US" dirty="0"/>
              <a:t>c</a:t>
            </a:r>
            <a:r>
              <a:rPr lang="en-US" dirty="0" smtClean="0"/>
              <a:t>ard, devices</a:t>
            </a:r>
          </a:p>
        </p:txBody>
      </p:sp>
      <p:pic>
        <p:nvPicPr>
          <p:cNvPr id="5" name="Picture Placeholder 4"/>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1" r="1"/>
          <a:stretch/>
        </p:blipFill>
        <p:spPr/>
      </p:pic>
      <p:sp>
        <p:nvSpPr>
          <p:cNvPr id="3" name="Title 2"/>
          <p:cNvSpPr>
            <a:spLocks noGrp="1"/>
          </p:cNvSpPr>
          <p:nvPr>
            <p:ph type="title"/>
          </p:nvPr>
        </p:nvSpPr>
        <p:spPr/>
        <p:txBody>
          <a:bodyPr/>
          <a:lstStyle/>
          <a:p>
            <a:r>
              <a:rPr lang="en-US" dirty="0" smtClean="0"/>
              <a:t>2 factor </a:t>
            </a:r>
            <a:r>
              <a:rPr lang="en-US" dirty="0"/>
              <a:t>a</a:t>
            </a:r>
            <a:r>
              <a:rPr lang="en-US" dirty="0" smtClean="0"/>
              <a:t>uthentication</a:t>
            </a:r>
            <a:endParaRPr lang="en-US" dirty="0"/>
          </a:p>
        </p:txBody>
      </p:sp>
      <p:graphicFrame>
        <p:nvGraphicFramePr>
          <p:cNvPr id="6" name="Diagram 5"/>
          <p:cNvGraphicFramePr/>
          <p:nvPr>
            <p:extLst/>
          </p:nvPr>
        </p:nvGraphicFramePr>
        <p:xfrm>
          <a:off x="46037" y="1948126"/>
          <a:ext cx="4648200" cy="27934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28918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Why 2 factor </a:t>
            </a:r>
            <a:r>
              <a:rPr lang="en-US" dirty="0"/>
              <a:t>a</a:t>
            </a:r>
            <a:r>
              <a:rPr lang="en-US" dirty="0" smtClean="0"/>
              <a:t>uthentication</a:t>
            </a:r>
            <a:endParaRPr lang="en-US" dirty="0"/>
          </a:p>
        </p:txBody>
      </p:sp>
      <p:sp>
        <p:nvSpPr>
          <p:cNvPr id="2" name="Text Placeholder 1"/>
          <p:cNvSpPr>
            <a:spLocks noGrp="1"/>
          </p:cNvSpPr>
          <p:nvPr>
            <p:ph type="body" sz="quarter" idx="10"/>
          </p:nvPr>
        </p:nvSpPr>
        <p:spPr>
          <a:xfrm>
            <a:off x="122237" y="1668482"/>
            <a:ext cx="12191999" cy="5029181"/>
          </a:xfrm>
        </p:spPr>
        <p:txBody>
          <a:bodyPr/>
          <a:lstStyle/>
          <a:p>
            <a:r>
              <a:rPr lang="en-US" sz="2800" dirty="0" smtClean="0"/>
              <a:t>“In </a:t>
            </a:r>
            <a:r>
              <a:rPr lang="en-US" sz="2800" dirty="0"/>
              <a:t>2013 more than </a:t>
            </a:r>
            <a:r>
              <a:rPr lang="en-US" sz="2800" dirty="0" smtClean="0"/>
              <a:t>90% of </a:t>
            </a:r>
            <a:r>
              <a:rPr lang="en-US" sz="2800" dirty="0"/>
              <a:t>user-generated passwords, even those considered strong by IT departments, will be vulnerable to </a:t>
            </a:r>
            <a:r>
              <a:rPr lang="en-US" sz="2800" dirty="0" smtClean="0"/>
              <a:t>hacking” – Deloitte</a:t>
            </a:r>
          </a:p>
          <a:p>
            <a:endParaRPr lang="en-US" sz="2800" dirty="0"/>
          </a:p>
          <a:p>
            <a:r>
              <a:rPr lang="en-US" sz="2800" dirty="0" smtClean="0"/>
              <a:t>“The </a:t>
            </a:r>
            <a:r>
              <a:rPr lang="en-US" sz="2800" dirty="0"/>
              <a:t>age of the password is over. We just haven’t realized it yet</a:t>
            </a:r>
            <a:r>
              <a:rPr lang="en-US" sz="2800" dirty="0" smtClean="0"/>
              <a:t>.” – Wired</a:t>
            </a:r>
          </a:p>
          <a:p>
            <a:endParaRPr lang="en-US" sz="2800" dirty="0"/>
          </a:p>
          <a:p>
            <a:r>
              <a:rPr lang="en-US" sz="2800" dirty="0" smtClean="0"/>
              <a:t>“73</a:t>
            </a:r>
            <a:r>
              <a:rPr lang="en-US" sz="2800" dirty="0"/>
              <a:t>% of users share the passwords which they use for online banking, with at least one nonfinancial website</a:t>
            </a:r>
            <a:r>
              <a:rPr lang="en-US" sz="2800" dirty="0" smtClean="0"/>
              <a:t>.” – </a:t>
            </a:r>
            <a:r>
              <a:rPr lang="en-US" sz="2800" dirty="0" err="1" smtClean="0"/>
              <a:t>Trusteer</a:t>
            </a:r>
            <a:r>
              <a:rPr lang="en-US" sz="2800" dirty="0"/>
              <a:t> Inc. Reused Login Credentials </a:t>
            </a:r>
            <a:r>
              <a:rPr lang="en-US" sz="2800" dirty="0" smtClean="0"/>
              <a:t>2010</a:t>
            </a:r>
            <a:endParaRPr lang="en-US" sz="2800" dirty="0"/>
          </a:p>
        </p:txBody>
      </p:sp>
      <p:sp>
        <p:nvSpPr>
          <p:cNvPr id="6" name="Title 2"/>
          <p:cNvSpPr txBox="1">
            <a:spLocks/>
          </p:cNvSpPr>
          <p:nvPr/>
        </p:nvSpPr>
        <p:spPr>
          <a:xfrm>
            <a:off x="198437" y="6538118"/>
            <a:ext cx="11887199" cy="912813"/>
          </a:xfrm>
          <a:prstGeom prst="rect">
            <a:avLst/>
          </a:prstGeom>
        </p:spPr>
        <p:txBody>
          <a:bodyPr vert="horz" lIns="0" tIns="0" rIns="0" bIns="0" rtlCol="0" anchor="t">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r"/>
            <a:r>
              <a:rPr lang="en-US" sz="2800" dirty="0" smtClean="0">
                <a:gradFill>
                  <a:gsLst>
                    <a:gs pos="0">
                      <a:srgbClr val="FFFFFF"/>
                    </a:gs>
                    <a:gs pos="100000">
                      <a:srgbClr val="FFFFFF"/>
                    </a:gs>
                  </a:gsLst>
                  <a:lin ang="5400000" scaled="0"/>
                </a:gradFill>
              </a:rPr>
              <a:t>2 Factor Authentication</a:t>
            </a:r>
            <a:endParaRPr lang="en-US" sz="28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368055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389437" y="2887662"/>
            <a:ext cx="8001000" cy="914400"/>
          </a:xfrm>
        </p:spPr>
        <p:txBody>
          <a:bodyPr/>
          <a:lstStyle/>
          <a:p>
            <a:r>
              <a:rPr lang="en-US" dirty="0" smtClean="0"/>
              <a:t>Introduced in Windows 8</a:t>
            </a:r>
          </a:p>
          <a:p>
            <a:r>
              <a:rPr lang="en-CA" dirty="0" smtClean="0"/>
              <a:t>Uses TPM module on the PC for</a:t>
            </a:r>
          </a:p>
          <a:p>
            <a:pPr marL="571500" indent="-571500">
              <a:buFont typeface="Arial" panose="020B0604020202020204" pitchFamily="34" charset="0"/>
              <a:buChar char="•"/>
            </a:pPr>
            <a:r>
              <a:rPr lang="en-CA" sz="3200" dirty="0"/>
              <a:t>	</a:t>
            </a:r>
            <a:r>
              <a:rPr lang="en-CA" sz="3200" dirty="0" smtClean="0"/>
              <a:t>isolated crypto operations</a:t>
            </a:r>
          </a:p>
          <a:p>
            <a:pPr marL="571500" indent="-571500">
              <a:buFont typeface="Arial" panose="020B0604020202020204" pitchFamily="34" charset="0"/>
              <a:buChar char="•"/>
            </a:pPr>
            <a:r>
              <a:rPr lang="en-CA" sz="3200" dirty="0"/>
              <a:t>	</a:t>
            </a:r>
            <a:r>
              <a:rPr lang="en-CA" sz="3200" dirty="0" smtClean="0"/>
              <a:t>generation of non-exportable keys</a:t>
            </a:r>
          </a:p>
          <a:p>
            <a:pPr marL="571500" indent="-571500">
              <a:buFont typeface="Arial" panose="020B0604020202020204" pitchFamily="34" charset="0"/>
              <a:buChar char="•"/>
            </a:pPr>
            <a:r>
              <a:rPr lang="en-CA" sz="3200" dirty="0"/>
              <a:t>	</a:t>
            </a:r>
            <a:r>
              <a:rPr lang="en-CA" sz="3200" dirty="0" smtClean="0"/>
              <a:t>dictionary attack prevention (wrong PIN)</a:t>
            </a:r>
          </a:p>
          <a:p>
            <a:r>
              <a:rPr lang="en-CA" sz="3200" dirty="0" smtClean="0"/>
              <a:t>Exposed as smart cards to applications and OS</a:t>
            </a:r>
          </a:p>
          <a:p>
            <a:endParaRPr lang="en-US" sz="3200" dirty="0" smtClean="0"/>
          </a:p>
        </p:txBody>
      </p:sp>
      <p:pic>
        <p:nvPicPr>
          <p:cNvPr id="5" name="Picture Placeholder 4"/>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1" r="1"/>
          <a:stretch/>
        </p:blipFill>
        <p:spPr/>
      </p:pic>
      <p:sp>
        <p:nvSpPr>
          <p:cNvPr id="3" name="Title 2"/>
          <p:cNvSpPr>
            <a:spLocks noGrp="1"/>
          </p:cNvSpPr>
          <p:nvPr>
            <p:ph type="title"/>
          </p:nvPr>
        </p:nvSpPr>
        <p:spPr/>
        <p:txBody>
          <a:bodyPr/>
          <a:lstStyle/>
          <a:p>
            <a:r>
              <a:rPr lang="en-US" dirty="0" smtClean="0"/>
              <a:t>Virtual smart </a:t>
            </a:r>
            <a:r>
              <a:rPr lang="en-US" dirty="0"/>
              <a:t>c</a:t>
            </a:r>
            <a:r>
              <a:rPr lang="en-US" dirty="0" smtClean="0"/>
              <a:t>ards</a:t>
            </a:r>
            <a:endParaRPr lang="en-US" dirty="0"/>
          </a:p>
        </p:txBody>
      </p:sp>
      <p:sp>
        <p:nvSpPr>
          <p:cNvPr id="7" name="Text Placeholder 1"/>
          <p:cNvSpPr txBox="1">
            <a:spLocks/>
          </p:cNvSpPr>
          <p:nvPr/>
        </p:nvSpPr>
        <p:spPr>
          <a:xfrm>
            <a:off x="579437" y="5707062"/>
            <a:ext cx="11582400" cy="914400"/>
          </a:xfrm>
          <a:prstGeom prst="rect">
            <a:avLst/>
          </a:prstGeom>
        </p:spPr>
        <p:txBody>
          <a:bodyPr vert="horz" wrap="square" lIns="0" tIns="0" rIns="0" bIns="0" rtlCol="0" anchor="ctr">
            <a:noAutofit/>
          </a:bodyPr>
          <a:lstStyle>
            <a:lvl1pPr marL="0" indent="0" algn="l" defTabSz="914166" rtl="0" eaLnBrk="1" latinLnBrk="0" hangingPunct="1">
              <a:spcBef>
                <a:spcPct val="20000"/>
              </a:spcBef>
              <a:buFont typeface="Arial" pitchFamily="34" charset="0"/>
              <a:buNone/>
              <a:defRPr lang="en-US" sz="3600" kern="1200" dirty="0" smtClean="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a:gradFill>
                  <a:gsLst>
                    <a:gs pos="0">
                      <a:srgbClr val="FFFFFF"/>
                    </a:gs>
                    <a:gs pos="100000">
                      <a:srgbClr val="FFFFFF"/>
                    </a:gs>
                  </a:gsLst>
                  <a:lin ang="5400000" scaled="0"/>
                </a:gradFill>
              </a:rPr>
              <a:t>PIN is what you know, the device is what you have.</a:t>
            </a:r>
          </a:p>
        </p:txBody>
      </p:sp>
    </p:spTree>
    <p:extLst>
      <p:ext uri="{BB962C8B-B14F-4D97-AF65-F5344CB8AC3E}">
        <p14:creationId xmlns:p14="http://schemas.microsoft.com/office/powerpoint/2010/main" val="16181706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Where can virtual smart cards be used</a:t>
            </a:r>
            <a:endParaRPr lang="en-US" dirty="0"/>
          </a:p>
        </p:txBody>
      </p:sp>
      <p:sp>
        <p:nvSpPr>
          <p:cNvPr id="2" name="Text Placeholder 1"/>
          <p:cNvSpPr>
            <a:spLocks noGrp="1"/>
          </p:cNvSpPr>
          <p:nvPr>
            <p:ph type="body" sz="quarter" idx="10"/>
          </p:nvPr>
        </p:nvSpPr>
        <p:spPr>
          <a:xfrm>
            <a:off x="122237" y="1668482"/>
            <a:ext cx="12191999" cy="5029181"/>
          </a:xfrm>
        </p:spPr>
        <p:txBody>
          <a:bodyPr/>
          <a:lstStyle/>
          <a:p>
            <a:endParaRPr lang="en-CA" sz="2800" dirty="0" smtClean="0"/>
          </a:p>
          <a:p>
            <a:pPr marL="457200" indent="-457200">
              <a:buFont typeface="Arial" panose="020B0604020202020204" pitchFamily="34" charset="0"/>
              <a:buChar char="•"/>
            </a:pPr>
            <a:r>
              <a:rPr lang="en-CA" sz="2800" dirty="0" smtClean="0"/>
              <a:t>Remote access using VPN or </a:t>
            </a:r>
            <a:r>
              <a:rPr lang="en-CA" sz="2800" dirty="0" err="1" smtClean="0"/>
              <a:t>DirectAccess</a:t>
            </a:r>
            <a:endParaRPr lang="en-CA" sz="2800" dirty="0" smtClean="0"/>
          </a:p>
          <a:p>
            <a:pPr marL="457200" indent="-457200">
              <a:buFont typeface="Arial" panose="020B0604020202020204" pitchFamily="34" charset="0"/>
              <a:buChar char="•"/>
            </a:pPr>
            <a:r>
              <a:rPr lang="en-CA" sz="2800" dirty="0" smtClean="0"/>
              <a:t>BYOD (Bring Your Own Device)</a:t>
            </a:r>
          </a:p>
          <a:p>
            <a:pPr marL="457200" indent="-457200">
              <a:buFont typeface="Arial" panose="020B0604020202020204" pitchFamily="34" charset="0"/>
              <a:buChar char="•"/>
            </a:pPr>
            <a:r>
              <a:rPr lang="en-CA" sz="2800" dirty="0" smtClean="0"/>
              <a:t>Logon to PC</a:t>
            </a:r>
          </a:p>
          <a:p>
            <a:pPr marL="457200" indent="-457200">
              <a:buFont typeface="Arial" panose="020B0604020202020204" pitchFamily="34" charset="0"/>
              <a:buChar char="•"/>
            </a:pPr>
            <a:r>
              <a:rPr lang="en-CA" sz="2800" dirty="0" smtClean="0"/>
              <a:t>SSL client authentication</a:t>
            </a:r>
          </a:p>
          <a:p>
            <a:pPr marL="457200" indent="-457200">
              <a:buFont typeface="Arial" panose="020B0604020202020204" pitchFamily="34" charset="0"/>
              <a:buChar char="•"/>
            </a:pPr>
            <a:r>
              <a:rPr lang="en-CA" sz="2800" dirty="0" smtClean="0"/>
              <a:t>Secure email</a:t>
            </a:r>
          </a:p>
          <a:p>
            <a:pPr marL="457200" indent="-457200">
              <a:buFont typeface="Arial" panose="020B0604020202020204" pitchFamily="34" charset="0"/>
              <a:buChar char="•"/>
            </a:pPr>
            <a:r>
              <a:rPr lang="en-CA" sz="2800" dirty="0" smtClean="0"/>
              <a:t>Document protection (signing, encryption)</a:t>
            </a:r>
          </a:p>
          <a:p>
            <a:pPr marL="457200" indent="-457200">
              <a:buFont typeface="Arial" panose="020B0604020202020204" pitchFamily="34" charset="0"/>
              <a:buChar char="•"/>
            </a:pPr>
            <a:r>
              <a:rPr lang="en-CA" sz="2800" dirty="0" smtClean="0"/>
              <a:t>BitLocker drive encryption for data volumes</a:t>
            </a:r>
          </a:p>
          <a:p>
            <a:endParaRPr lang="en-US" sz="2800" dirty="0"/>
          </a:p>
        </p:txBody>
      </p:sp>
      <p:sp>
        <p:nvSpPr>
          <p:cNvPr id="6" name="Title 2"/>
          <p:cNvSpPr txBox="1">
            <a:spLocks/>
          </p:cNvSpPr>
          <p:nvPr/>
        </p:nvSpPr>
        <p:spPr>
          <a:xfrm>
            <a:off x="198437" y="6538118"/>
            <a:ext cx="11887199" cy="912813"/>
          </a:xfrm>
          <a:prstGeom prst="rect">
            <a:avLst/>
          </a:prstGeom>
        </p:spPr>
        <p:txBody>
          <a:bodyPr vert="horz" lIns="0" tIns="0" rIns="0" bIns="0" rtlCol="0" anchor="t">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r"/>
            <a:r>
              <a:rPr lang="en-US" sz="2800" dirty="0" smtClean="0">
                <a:gradFill>
                  <a:gsLst>
                    <a:gs pos="0">
                      <a:srgbClr val="FFFFFF"/>
                    </a:gs>
                    <a:gs pos="100000">
                      <a:srgbClr val="FFFFFF"/>
                    </a:gs>
                  </a:gsLst>
                  <a:lin ang="5400000" scaled="0"/>
                </a:gradFill>
              </a:rPr>
              <a:t>2 factor </a:t>
            </a:r>
            <a:r>
              <a:rPr lang="en-US" sz="2800" dirty="0">
                <a:gradFill>
                  <a:gsLst>
                    <a:gs pos="0">
                      <a:srgbClr val="FFFFFF"/>
                    </a:gs>
                    <a:gs pos="100000">
                      <a:srgbClr val="FFFFFF"/>
                    </a:gs>
                  </a:gsLst>
                  <a:lin ang="5400000" scaled="0"/>
                </a:gradFill>
              </a:rPr>
              <a:t>a</a:t>
            </a:r>
            <a:r>
              <a:rPr lang="en-US" sz="2800" dirty="0" smtClean="0">
                <a:gradFill>
                  <a:gsLst>
                    <a:gs pos="0">
                      <a:srgbClr val="FFFFFF"/>
                    </a:gs>
                    <a:gs pos="100000">
                      <a:srgbClr val="FFFFFF"/>
                    </a:gs>
                  </a:gsLst>
                  <a:lin ang="5400000" scaled="0"/>
                </a:gradFill>
              </a:rPr>
              <a:t>uthentication</a:t>
            </a:r>
            <a:endParaRPr lang="en-US" sz="28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988525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2238" y="1668482"/>
            <a:ext cx="12039602" cy="5029181"/>
          </a:xfrm>
        </p:spPr>
        <p:txBody>
          <a:bodyPr/>
          <a:lstStyle/>
          <a:p>
            <a:pPr marL="571500" indent="-571500">
              <a:buFont typeface="Arial" panose="020B0604020202020204" pitchFamily="34" charset="0"/>
              <a:buChar char="•"/>
            </a:pPr>
            <a:r>
              <a:rPr lang="en-US" dirty="0" smtClean="0"/>
              <a:t>User selected PIN</a:t>
            </a:r>
          </a:p>
          <a:p>
            <a:pPr marL="571500" indent="-571500">
              <a:buFont typeface="Arial" panose="020B0604020202020204" pitchFamily="34" charset="0"/>
              <a:buChar char="•"/>
            </a:pPr>
            <a:r>
              <a:rPr lang="en-US" dirty="0" smtClean="0"/>
              <a:t>Auto generated admin key for PIN reset or unblock </a:t>
            </a:r>
            <a:r>
              <a:rPr lang="en-US" sz="2400" dirty="0" smtClean="0"/>
              <a:t>(some cards have PUK)</a:t>
            </a:r>
            <a:endParaRPr lang="en-US" dirty="0" smtClean="0"/>
          </a:p>
          <a:p>
            <a:pPr marL="571500" indent="-571500">
              <a:buFont typeface="Arial" panose="020B0604020202020204" pitchFamily="34" charset="0"/>
              <a:buChar char="•"/>
            </a:pPr>
            <a:r>
              <a:rPr lang="en-US" dirty="0" smtClean="0"/>
              <a:t>Unique ID (card ID, serial number, etc</a:t>
            </a:r>
            <a:r>
              <a:rPr lang="en-US" dirty="0"/>
              <a:t>.</a:t>
            </a:r>
            <a:r>
              <a:rPr lang="en-US" dirty="0" smtClean="0"/>
              <a:t>) for inventory management</a:t>
            </a:r>
          </a:p>
          <a:p>
            <a:pPr marL="571500" indent="-571500">
              <a:buFont typeface="Arial" panose="020B0604020202020204" pitchFamily="34" charset="0"/>
              <a:buChar char="•"/>
            </a:pPr>
            <a:r>
              <a:rPr lang="en-US" dirty="0" smtClean="0"/>
              <a:t>Certificates and private keys</a:t>
            </a:r>
          </a:p>
          <a:p>
            <a:endParaRPr lang="en-US" dirty="0"/>
          </a:p>
        </p:txBody>
      </p:sp>
      <p:sp>
        <p:nvSpPr>
          <p:cNvPr id="4" name="Title 3"/>
          <p:cNvSpPr>
            <a:spLocks noGrp="1"/>
          </p:cNvSpPr>
          <p:nvPr>
            <p:ph type="title"/>
          </p:nvPr>
        </p:nvSpPr>
        <p:spPr/>
        <p:txBody>
          <a:bodyPr/>
          <a:lstStyle/>
          <a:p>
            <a:r>
              <a:rPr lang="en-US" dirty="0" smtClean="0"/>
              <a:t>Important aspects of a smart card</a:t>
            </a:r>
            <a:endParaRPr lang="en-US" dirty="0"/>
          </a:p>
        </p:txBody>
      </p:sp>
    </p:spTree>
    <p:extLst>
      <p:ext uri="{BB962C8B-B14F-4D97-AF65-F5344CB8AC3E}">
        <p14:creationId xmlns:p14="http://schemas.microsoft.com/office/powerpoint/2010/main" val="3943064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2238" y="1668483"/>
            <a:ext cx="12039602" cy="2071480"/>
          </a:xfrm>
        </p:spPr>
        <p:txBody>
          <a:bodyPr/>
          <a:lstStyle/>
          <a:p>
            <a:endParaRPr lang="en-US" dirty="0"/>
          </a:p>
        </p:txBody>
      </p:sp>
      <p:sp>
        <p:nvSpPr>
          <p:cNvPr id="4" name="Title 3"/>
          <p:cNvSpPr>
            <a:spLocks noGrp="1"/>
          </p:cNvSpPr>
          <p:nvPr>
            <p:ph type="title"/>
          </p:nvPr>
        </p:nvSpPr>
        <p:spPr/>
        <p:txBody>
          <a:bodyPr/>
          <a:lstStyle/>
          <a:p>
            <a:r>
              <a:rPr lang="en-US" dirty="0" smtClean="0"/>
              <a:t>Deployment types</a:t>
            </a:r>
            <a:endParaRPr lang="en-US" dirty="0"/>
          </a:p>
        </p:txBody>
      </p:sp>
      <p:graphicFrame>
        <p:nvGraphicFramePr>
          <p:cNvPr id="5" name="Table 4"/>
          <p:cNvGraphicFramePr>
            <a:graphicFrameLocks noGrp="1"/>
          </p:cNvGraphicFramePr>
          <p:nvPr>
            <p:extLst/>
          </p:nvPr>
        </p:nvGraphicFramePr>
        <p:xfrm>
          <a:off x="122238" y="2431977"/>
          <a:ext cx="12039600" cy="2453789"/>
        </p:xfrm>
        <a:graphic>
          <a:graphicData uri="http://schemas.openxmlformats.org/drawingml/2006/table">
            <a:tbl>
              <a:tblPr firstRow="1" bandRow="1">
                <a:tableStyleId>{5C22544A-7EE6-4342-B048-85BDC9FD1C3A}</a:tableStyleId>
              </a:tblPr>
              <a:tblGrid>
                <a:gridCol w="4013200"/>
                <a:gridCol w="4013200"/>
                <a:gridCol w="4013200"/>
              </a:tblGrid>
              <a:tr h="599589">
                <a:tc>
                  <a:txBody>
                    <a:bodyPr/>
                    <a:lstStyle/>
                    <a:p>
                      <a:endParaRPr lang="en-US" dirty="0"/>
                    </a:p>
                  </a:txBody>
                  <a:tcPr/>
                </a:tc>
                <a:tc>
                  <a:txBody>
                    <a:bodyPr/>
                    <a:lstStyle/>
                    <a:p>
                      <a:r>
                        <a:rPr lang="en-US" dirty="0" smtClean="0"/>
                        <a:t>Managed virtual smart cards</a:t>
                      </a:r>
                      <a:endParaRPr lang="en-US" dirty="0"/>
                    </a:p>
                  </a:txBody>
                  <a:tcPr/>
                </a:tc>
                <a:tc>
                  <a:txBody>
                    <a:bodyPr/>
                    <a:lstStyle/>
                    <a:p>
                      <a:r>
                        <a:rPr lang="en-US" dirty="0" smtClean="0"/>
                        <a:t>Unmanaged virtual smart cards</a:t>
                      </a:r>
                      <a:endParaRPr lang="en-US" dirty="0"/>
                    </a:p>
                  </a:txBody>
                  <a:tcPr/>
                </a:tc>
              </a:tr>
              <a:tr h="370840">
                <a:tc>
                  <a:txBody>
                    <a:bodyPr/>
                    <a:lstStyle/>
                    <a:p>
                      <a:r>
                        <a:rPr lang="en-US" dirty="0" smtClean="0"/>
                        <a:t>Inventory management</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PIN reset and unblock</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PIN change</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Policy</a:t>
                      </a:r>
                      <a:r>
                        <a:rPr lang="en-US" baseline="0" dirty="0" smtClean="0"/>
                        <a:t> enforcement</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Certificate issuance and management</a:t>
                      </a:r>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237" y="3102162"/>
            <a:ext cx="533400" cy="381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237" y="3484190"/>
            <a:ext cx="533400" cy="381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237" y="3861734"/>
            <a:ext cx="533400" cy="381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237" y="3861734"/>
            <a:ext cx="533400" cy="381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237" y="4183062"/>
            <a:ext cx="533400" cy="381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237" y="4534179"/>
            <a:ext cx="533400" cy="3810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237" y="4564062"/>
            <a:ext cx="533400" cy="381000"/>
          </a:xfrm>
          <a:prstGeom prst="rect">
            <a:avLst/>
          </a:prstGeom>
        </p:spPr>
      </p:pic>
    </p:spTree>
    <p:extLst>
      <p:ext uri="{BB962C8B-B14F-4D97-AF65-F5344CB8AC3E}">
        <p14:creationId xmlns:p14="http://schemas.microsoft.com/office/powerpoint/2010/main" val="2486759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0DD32DD0-D69E-4CFF-A0B1-C3BC1547CA53}"/>
    </a:ext>
  </a:ext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15BB8D36-BFCB-4EA6-B816-869B286C4401}"/>
    </a:ext>
  </a:extLst>
</a:theme>
</file>

<file path=ppt/theme/theme3.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6.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7.xml><?xml version="1.0" encoding="utf-8"?>
<a:theme xmlns:a="http://schemas.openxmlformats.org/drawingml/2006/main" name="2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 Himanshu Soni</External_x0020_Speaker>
    <Session_x0020_Code xmlns="2295e2e7-0eeb-498e-8716-217bb2ee6ee3">2-041</Session_x0020_Code>
    <ProductTaxHTField0 xmlns="2295e2e7-0eeb-498e-8716-217bb2ee6ee3">
      <Terms xmlns="http://schemas.microsoft.com/office/infopath/2007/PartnerControls"/>
    </ProductTaxHTField0>
    <Presentation_x0020_Date xmlns="2295e2e7-0eeb-498e-8716-217bb2ee6ee3">2013-06-28T00:00:00-07:00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8b529f77-48ab-4581-b468-93f09345b8aa"/>
    <ds:schemaRef ds:uri="230e9df3-be65-4c73-a93b-d1236ebd677e"/>
    <ds:schemaRef ds:uri="http://schemas.microsoft.com/office/infopath/2007/PartnerControls"/>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2295e2e7-0eeb-498e-8716-217bb2ee6ee3"/>
    <ds:schemaRef ds:uri="http://www.w3.org/XML/1998/namespace"/>
  </ds:schemaRefs>
</ds:datastoreItem>
</file>

<file path=customXml/itemProps2.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Build_2013_Template_16x9_v02</Template>
  <TotalTime>10</TotalTime>
  <Words>2443</Words>
  <Application>Microsoft Office PowerPoint</Application>
  <PresentationFormat>Custom</PresentationFormat>
  <Paragraphs>386</Paragraphs>
  <Slides>37</Slides>
  <Notes>10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37</vt:i4>
      </vt:variant>
    </vt:vector>
  </HeadingPairs>
  <TitlesOfParts>
    <vt:vector size="51" baseType="lpstr">
      <vt:lpstr>ＭＳ Ｐゴシック</vt:lpstr>
      <vt:lpstr>Arial</vt:lpstr>
      <vt:lpstr>Avenir LT Pro 45 Book</vt:lpstr>
      <vt:lpstr>Calibri</vt:lpstr>
      <vt:lpstr>Consolas</vt:lpstr>
      <vt:lpstr>Segoe UI</vt:lpstr>
      <vt:lpstr>Segoe UI Light</vt:lpstr>
      <vt:lpstr>5-30426_BUILD_2013_Template_White</vt:lpstr>
      <vt:lpstr>1_5-30426_BUILD_2013_Template_D.Blue</vt:lpstr>
      <vt:lpstr>2_Build_Template_16x9 - Rev 03</vt:lpstr>
      <vt:lpstr>Build_Template_16x9 - Rev 03</vt:lpstr>
      <vt:lpstr>3_Build_Template_16x9 - Rev 03</vt:lpstr>
      <vt:lpstr>1_Build_Template_16x9 - Rev 03</vt:lpstr>
      <vt:lpstr>2_5-30426_BUILD_2013_Template_D.Blue</vt:lpstr>
      <vt:lpstr>PowerPoint Presentation</vt:lpstr>
      <vt:lpstr>Strong authentication: building apps that manage virtual smart cards in enterprise, BYOD and consumer environments</vt:lpstr>
      <vt:lpstr>Agenda </vt:lpstr>
      <vt:lpstr>2 factor authentication</vt:lpstr>
      <vt:lpstr>Why 2 factor authentication</vt:lpstr>
      <vt:lpstr>Virtual smart cards</vt:lpstr>
      <vt:lpstr>Where can virtual smart cards be used</vt:lpstr>
      <vt:lpstr>Important aspects of a smart card</vt:lpstr>
      <vt:lpstr>Deployment types</vt:lpstr>
      <vt:lpstr>Deployment complexity</vt:lpstr>
      <vt:lpstr>What’s new in Windows 8.1 for smart cards</vt:lpstr>
      <vt:lpstr>Smart card API features</vt:lpstr>
      <vt:lpstr>Virtual smart card lifecycle</vt:lpstr>
      <vt:lpstr>Windows Store app – sample flow</vt:lpstr>
      <vt:lpstr>Virtual smart card creation API</vt:lpstr>
      <vt:lpstr>C# code snippet for card creation</vt:lpstr>
      <vt:lpstr>Windows Store APIs – PIN policy</vt:lpstr>
      <vt:lpstr>Smart card provisioning APIs</vt:lpstr>
      <vt:lpstr>C# code snippet for card provisioning</vt:lpstr>
      <vt:lpstr>C# code snippet for card provisioning (cont’d)</vt:lpstr>
      <vt:lpstr>Certificate enrollment</vt:lpstr>
      <vt:lpstr>Certificate enrollment APIs</vt:lpstr>
      <vt:lpstr>C# code snippet for certificate request creation</vt:lpstr>
      <vt:lpstr>Locating a card</vt:lpstr>
      <vt:lpstr>C# code snippet for locating a card</vt:lpstr>
      <vt:lpstr>Change PIN</vt:lpstr>
      <vt:lpstr>C# code snippet for PIN change</vt:lpstr>
      <vt:lpstr>Reset PIN/unblock smart card</vt:lpstr>
      <vt:lpstr>C# code snippet for PIN reset</vt:lpstr>
      <vt:lpstr>Virtual smart card deletion API</vt:lpstr>
      <vt:lpstr>C# code snippet for card deletion</vt:lpstr>
      <vt:lpstr>Demo – setup virtual smart card</vt:lpstr>
      <vt:lpstr>Demo – use virtual smart card</vt:lpstr>
      <vt:lpstr>Summary and key takeaways</vt:lpstr>
      <vt:lpstr>Resources</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 authentication: building apps that manage virtual smart cards in enterprise, BYOD and consumer environments</dc:title>
  <dc:subject>Build 2013</dc:subject>
  <dc:creator>Shows</dc:creator>
  <cp:keywords>Build 2013</cp:keywords>
  <dc:description>Template: Mitchell Derrey, Silver Fox Productions
Formatting: 
Date: October 26-28, 2013
Location: San Francisco, CA
Audience Type: Internal</dc:description>
  <cp:lastModifiedBy>Shows</cp:lastModifiedBy>
  <cp:revision>2</cp:revision>
  <dcterms:created xsi:type="dcterms:W3CDTF">2013-06-26T21:13:22Z</dcterms:created>
  <dcterms:modified xsi:type="dcterms:W3CDTF">2013-06-28T21:33:33Z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