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81" r:id="rId4"/>
    <p:sldMasterId id="2147484330" r:id="rId5"/>
    <p:sldMasterId id="2147484345" r:id="rId6"/>
    <p:sldMasterId id="2147484364" r:id="rId7"/>
    <p:sldMasterId id="2147484379" r:id="rId8"/>
    <p:sldMasterId id="2147484398" r:id="rId9"/>
  </p:sldMasterIdLst>
  <p:notesMasterIdLst>
    <p:notesMasterId r:id="rId55"/>
  </p:notesMasterIdLst>
  <p:handoutMasterIdLst>
    <p:handoutMasterId r:id="rId56"/>
  </p:handoutMasterIdLst>
  <p:sldIdLst>
    <p:sldId id="1117" r:id="rId10"/>
    <p:sldId id="1118" r:id="rId11"/>
    <p:sldId id="1119" r:id="rId12"/>
    <p:sldId id="1120" r:id="rId13"/>
    <p:sldId id="1121" r:id="rId14"/>
    <p:sldId id="1122" r:id="rId15"/>
    <p:sldId id="1123" r:id="rId16"/>
    <p:sldId id="1124" r:id="rId17"/>
    <p:sldId id="1125" r:id="rId18"/>
    <p:sldId id="1126" r:id="rId19"/>
    <p:sldId id="1127" r:id="rId20"/>
    <p:sldId id="1128" r:id="rId21"/>
    <p:sldId id="1129" r:id="rId22"/>
    <p:sldId id="1130" r:id="rId23"/>
    <p:sldId id="1131" r:id="rId24"/>
    <p:sldId id="1132" r:id="rId25"/>
    <p:sldId id="1133" r:id="rId26"/>
    <p:sldId id="1134" r:id="rId27"/>
    <p:sldId id="1135" r:id="rId28"/>
    <p:sldId id="1136" r:id="rId29"/>
    <p:sldId id="1137" r:id="rId30"/>
    <p:sldId id="1138" r:id="rId31"/>
    <p:sldId id="1139" r:id="rId32"/>
    <p:sldId id="1140" r:id="rId33"/>
    <p:sldId id="1141" r:id="rId34"/>
    <p:sldId id="1142" r:id="rId35"/>
    <p:sldId id="1143" r:id="rId36"/>
    <p:sldId id="1144" r:id="rId37"/>
    <p:sldId id="1145" r:id="rId38"/>
    <p:sldId id="1146" r:id="rId39"/>
    <p:sldId id="1147" r:id="rId40"/>
    <p:sldId id="1148" r:id="rId41"/>
    <p:sldId id="1149" r:id="rId42"/>
    <p:sldId id="1150" r:id="rId43"/>
    <p:sldId id="1151" r:id="rId44"/>
    <p:sldId id="1152" r:id="rId45"/>
    <p:sldId id="1153" r:id="rId46"/>
    <p:sldId id="1154" r:id="rId47"/>
    <p:sldId id="1155" r:id="rId48"/>
    <p:sldId id="1156" r:id="rId49"/>
    <p:sldId id="1157" r:id="rId50"/>
    <p:sldId id="1158" r:id="rId51"/>
    <p:sldId id="1159" r:id="rId52"/>
    <p:sldId id="1160" r:id="rId53"/>
    <p:sldId id="1161" r:id="rId54"/>
  </p:sldIdLst>
  <p:sldSz cx="12436475" cy="6994525"/>
  <p:notesSz cx="6858000" cy="9144000"/>
  <p:defaultTextStyle>
    <a:defPPr>
      <a:defRPr lang="en-US"/>
    </a:defPPr>
    <a:lvl1pPr marL="0" algn="l" defTabSz="932503" rtl="0" eaLnBrk="1" latinLnBrk="0" hangingPunct="1">
      <a:defRPr sz="1800" kern="1200">
        <a:solidFill>
          <a:schemeClr val="tx1"/>
        </a:solidFill>
        <a:latin typeface="+mn-lt"/>
        <a:ea typeface="+mn-ea"/>
        <a:cs typeface="+mn-cs"/>
      </a:defRPr>
    </a:lvl1pPr>
    <a:lvl2pPr marL="466252" algn="l" defTabSz="932503" rtl="0" eaLnBrk="1" latinLnBrk="0" hangingPunct="1">
      <a:defRPr sz="1800" kern="1200">
        <a:solidFill>
          <a:schemeClr val="tx1"/>
        </a:solidFill>
        <a:latin typeface="+mn-lt"/>
        <a:ea typeface="+mn-ea"/>
        <a:cs typeface="+mn-cs"/>
      </a:defRPr>
    </a:lvl2pPr>
    <a:lvl3pPr marL="932503" algn="l" defTabSz="932503" rtl="0" eaLnBrk="1" latinLnBrk="0" hangingPunct="1">
      <a:defRPr sz="1800" kern="1200">
        <a:solidFill>
          <a:schemeClr val="tx1"/>
        </a:solidFill>
        <a:latin typeface="+mn-lt"/>
        <a:ea typeface="+mn-ea"/>
        <a:cs typeface="+mn-cs"/>
      </a:defRPr>
    </a:lvl3pPr>
    <a:lvl4pPr marL="1398755" algn="l" defTabSz="932503" rtl="0" eaLnBrk="1" latinLnBrk="0" hangingPunct="1">
      <a:defRPr sz="1800" kern="1200">
        <a:solidFill>
          <a:schemeClr val="tx1"/>
        </a:solidFill>
        <a:latin typeface="+mn-lt"/>
        <a:ea typeface="+mn-ea"/>
        <a:cs typeface="+mn-cs"/>
      </a:defRPr>
    </a:lvl4pPr>
    <a:lvl5pPr marL="1865006" algn="l" defTabSz="932503" rtl="0" eaLnBrk="1" latinLnBrk="0" hangingPunct="1">
      <a:defRPr sz="1800" kern="1200">
        <a:solidFill>
          <a:schemeClr val="tx1"/>
        </a:solidFill>
        <a:latin typeface="+mn-lt"/>
        <a:ea typeface="+mn-ea"/>
        <a:cs typeface="+mn-cs"/>
      </a:defRPr>
    </a:lvl5pPr>
    <a:lvl6pPr marL="2331259" algn="l" defTabSz="932503" rtl="0" eaLnBrk="1" latinLnBrk="0" hangingPunct="1">
      <a:defRPr sz="1800" kern="1200">
        <a:solidFill>
          <a:schemeClr val="tx1"/>
        </a:solidFill>
        <a:latin typeface="+mn-lt"/>
        <a:ea typeface="+mn-ea"/>
        <a:cs typeface="+mn-cs"/>
      </a:defRPr>
    </a:lvl6pPr>
    <a:lvl7pPr marL="2797510" algn="l" defTabSz="932503" rtl="0" eaLnBrk="1" latinLnBrk="0" hangingPunct="1">
      <a:defRPr sz="1800" kern="1200">
        <a:solidFill>
          <a:schemeClr val="tx1"/>
        </a:solidFill>
        <a:latin typeface="+mn-lt"/>
        <a:ea typeface="+mn-ea"/>
        <a:cs typeface="+mn-cs"/>
      </a:defRPr>
    </a:lvl7pPr>
    <a:lvl8pPr marL="3263762" algn="l" defTabSz="932503" rtl="0" eaLnBrk="1" latinLnBrk="0" hangingPunct="1">
      <a:defRPr sz="1800" kern="1200">
        <a:solidFill>
          <a:schemeClr val="tx1"/>
        </a:solidFill>
        <a:latin typeface="+mn-lt"/>
        <a:ea typeface="+mn-ea"/>
        <a:cs typeface="+mn-cs"/>
      </a:defRPr>
    </a:lvl8pPr>
    <a:lvl9pPr marL="3730014" algn="l" defTabSz="93250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ow to use this template" id="{E60AC486-1BAF-498A-9A57-7A5A1B7BADB5}">
          <p14:sldIdLst>
            <p14:sldId id="1117"/>
            <p14:sldId id="1118"/>
            <p14:sldId id="1119"/>
            <p14:sldId id="1120"/>
            <p14:sldId id="1121"/>
            <p14:sldId id="1122"/>
            <p14:sldId id="1123"/>
            <p14:sldId id="1124"/>
            <p14:sldId id="1125"/>
            <p14:sldId id="1126"/>
            <p14:sldId id="1127"/>
            <p14:sldId id="1128"/>
            <p14:sldId id="1129"/>
            <p14:sldId id="1130"/>
            <p14:sldId id="1131"/>
            <p14:sldId id="1132"/>
            <p14:sldId id="1133"/>
            <p14:sldId id="1134"/>
            <p14:sldId id="1135"/>
            <p14:sldId id="1136"/>
            <p14:sldId id="1137"/>
            <p14:sldId id="1138"/>
            <p14:sldId id="1139"/>
            <p14:sldId id="1140"/>
            <p14:sldId id="1141"/>
            <p14:sldId id="1142"/>
            <p14:sldId id="1143"/>
            <p14:sldId id="1144"/>
            <p14:sldId id="1145"/>
            <p14:sldId id="1146"/>
            <p14:sldId id="1147"/>
            <p14:sldId id="1148"/>
            <p14:sldId id="1149"/>
            <p14:sldId id="1150"/>
            <p14:sldId id="1151"/>
            <p14:sldId id="1152"/>
            <p14:sldId id="1153"/>
            <p14:sldId id="1154"/>
            <p14:sldId id="1155"/>
            <p14:sldId id="1156"/>
            <p14:sldId id="1157"/>
            <p14:sldId id="1158"/>
            <p14:sldId id="1159"/>
            <p14:sldId id="1160"/>
            <p14:sldId id="1161"/>
          </p14:sldIdLst>
        </p14:section>
        <p14:section name="Build Template" id="{D88B19E0-7F40-4EB1-BF25-B9D8E02B1AB4}">
          <p14:sldIdLst/>
        </p14:section>
      </p14:sectionLst>
    </p:ext>
    <p:ext uri="{EFAFB233-063F-42B5-8137-9DF3F51BA10A}">
      <p15:sldGuideLst xmlns:p15="http://schemas.microsoft.com/office/powerpoint/2012/main">
        <p15:guide id="1" orient="horz" pos="188">
          <p15:clr>
            <a:srgbClr val="A4A3A4"/>
          </p15:clr>
        </p15:guide>
        <p15:guide id="2" orient="horz" pos="763">
          <p15:clr>
            <a:srgbClr val="A4A3A4"/>
          </p15:clr>
        </p15:guide>
        <p15:guide id="3" orient="horz" pos="1339">
          <p15:clr>
            <a:srgbClr val="A4A3A4"/>
          </p15:clr>
        </p15:guide>
        <p15:guide id="4" orient="horz" pos="2491">
          <p15:clr>
            <a:srgbClr val="A4A3A4"/>
          </p15:clr>
        </p15:guide>
        <p15:guide id="5" orient="horz" pos="4218">
          <p15:clr>
            <a:srgbClr val="A4A3A4"/>
          </p15:clr>
        </p15:guide>
        <p15:guide id="6" orient="horz" pos="3643">
          <p15:clr>
            <a:srgbClr val="A4A3A4"/>
          </p15:clr>
        </p15:guide>
        <p15:guide id="7" orient="horz" pos="3067">
          <p15:clr>
            <a:srgbClr val="A4A3A4"/>
          </p15:clr>
        </p15:guide>
        <p15:guide id="8" orient="horz" pos="1915">
          <p15:clr>
            <a:srgbClr val="A4A3A4"/>
          </p15:clr>
        </p15:guide>
        <p15:guide id="9" orient="horz" pos="4392">
          <p15:clr>
            <a:srgbClr val="A4A3A4"/>
          </p15:clr>
        </p15:guide>
        <p15:guide id="10" pos="173">
          <p15:clr>
            <a:srgbClr val="A4A3A4"/>
          </p15:clr>
        </p15:guide>
        <p15:guide id="11" pos="1325">
          <p15:clr>
            <a:srgbClr val="A4A3A4"/>
          </p15:clr>
        </p15:guide>
        <p15:guide id="12" pos="7661">
          <p15:clr>
            <a:srgbClr val="A4A3A4"/>
          </p15:clr>
        </p15:guide>
        <p15:guide id="13" pos="749">
          <p15:clr>
            <a:srgbClr val="A4A3A4"/>
          </p15:clr>
        </p15:guide>
        <p15:guide id="14" pos="7085">
          <p15:clr>
            <a:srgbClr val="A4A3A4"/>
          </p15:clr>
        </p15:guide>
        <p15:guide id="15" pos="3629">
          <p15:clr>
            <a:srgbClr val="A4A3A4"/>
          </p15:clr>
        </p15:guide>
        <p15:guide id="16" pos="1901">
          <p15:clr>
            <a:srgbClr val="A4A3A4"/>
          </p15:clr>
        </p15:guide>
        <p15:guide id="17" pos="2477">
          <p15:clr>
            <a:srgbClr val="A4A3A4"/>
          </p15:clr>
        </p15:guide>
        <p15:guide id="18" pos="4205">
          <p15:clr>
            <a:srgbClr val="A4A3A4"/>
          </p15:clr>
        </p15:guide>
        <p15:guide id="19" pos="4781">
          <p15:clr>
            <a:srgbClr val="A4A3A4"/>
          </p15:clr>
        </p15:guide>
        <p15:guide id="20" pos="5357">
          <p15:clr>
            <a:srgbClr val="A4A3A4"/>
          </p15:clr>
        </p15:guide>
        <p15:guide id="21" pos="5933">
          <p15:clr>
            <a:srgbClr val="A4A3A4"/>
          </p15:clr>
        </p15:guide>
        <p15:guide id="22" pos="6509">
          <p15:clr>
            <a:srgbClr val="A4A3A4"/>
          </p15:clr>
        </p15:guide>
        <p15:guide id="23" pos="305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00BCF2"/>
    <a:srgbClr val="FFFFFF"/>
    <a:srgbClr val="000000"/>
    <a:srgbClr val="969696"/>
    <a:srgbClr val="002050"/>
    <a:srgbClr val="442359"/>
    <a:srgbClr val="333333"/>
    <a:srgbClr val="00FFFF"/>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22" autoAdjust="0"/>
    <p:restoredTop sz="90110" autoAdjust="0"/>
  </p:normalViewPr>
  <p:slideViewPr>
    <p:cSldViewPr>
      <p:cViewPr varScale="1">
        <p:scale>
          <a:sx n="91" d="100"/>
          <a:sy n="91" d="100"/>
        </p:scale>
        <p:origin x="1614" y="78"/>
      </p:cViewPr>
      <p:guideLst>
        <p:guide orient="horz" pos="188"/>
        <p:guide orient="horz" pos="763"/>
        <p:guide orient="horz" pos="1339"/>
        <p:guide orient="horz" pos="2491"/>
        <p:guide orient="horz" pos="4218"/>
        <p:guide orient="horz" pos="3643"/>
        <p:guide orient="horz" pos="3067"/>
        <p:guide orient="horz" pos="1915"/>
        <p:guide orient="horz" pos="4392"/>
        <p:guide pos="173"/>
        <p:guide pos="1325"/>
        <p:guide pos="7661"/>
        <p:guide pos="749"/>
        <p:guide pos="7085"/>
        <p:guide pos="3629"/>
        <p:guide pos="1901"/>
        <p:guide pos="2477"/>
        <p:guide pos="4205"/>
        <p:guide pos="4781"/>
        <p:guide pos="5357"/>
        <p:guide pos="5933"/>
        <p:guide pos="6509"/>
        <p:guide pos="3053"/>
      </p:guideLst>
    </p:cSldViewPr>
  </p:slideViewPr>
  <p:notesTextViewPr>
    <p:cViewPr>
      <p:scale>
        <a:sx n="100" d="100"/>
        <a:sy n="100" d="100"/>
      </p:scale>
      <p:origin x="0" y="0"/>
    </p:cViewPr>
  </p:notesTextViewPr>
  <p:sorterViewPr>
    <p:cViewPr>
      <p:scale>
        <a:sx n="33" d="100"/>
        <a:sy n="33" d="100"/>
      </p:scale>
      <p:origin x="0" y="0"/>
    </p:cViewPr>
  </p:sorterViewPr>
  <p:notesViewPr>
    <p:cSldViewPr showGuides="1">
      <p:cViewPr varScale="1">
        <p:scale>
          <a:sx n="95" d="100"/>
          <a:sy n="95" d="100"/>
        </p:scale>
        <p:origin x="-358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commentAuthors" Target="commentAuthor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a:t>Build 2012</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219B1A-AE41-483B-A766-69B9363DDA6A}" type="datetimeFigureOut">
              <a:rPr lang="en-US" smtClean="0">
                <a:latin typeface="Segoe UI" pitchFamily="34" charset="0"/>
              </a:rPr>
              <a:t>6/28/2013</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part </a:t>
            </a:r>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of Microsoft, and Microsoft cannot guarantee the accuracy of any information provided after the date of this presentation.  MICROSOFT MAKES NO WARRANTIES, EXPRESS, IMPLIED OR STATUTORY, AS TO THE INFORMATION IN THIS PRESENTATION</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Build 2012</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51B1278-D92B-4AF3-A9C1-71DD298190CE}" type="datetimeFigureOut">
              <a:rPr lang="en-US" smtClean="0"/>
              <a:pPr/>
              <a:t>6/28/2013</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503" rtl="0" eaLnBrk="1" latinLnBrk="0" hangingPunct="1">
      <a:lnSpc>
        <a:spcPct val="90000"/>
      </a:lnSpc>
      <a:spcAft>
        <a:spcPts val="340"/>
      </a:spcAft>
      <a:defRPr sz="1000" kern="1200">
        <a:solidFill>
          <a:schemeClr val="tx1"/>
        </a:solidFill>
        <a:latin typeface="Segoe UI Light" pitchFamily="34" charset="0"/>
        <a:ea typeface="+mn-ea"/>
        <a:cs typeface="+mn-cs"/>
      </a:defRPr>
    </a:lvl1pPr>
    <a:lvl2pPr marL="217206" indent="-107928"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2pPr>
    <a:lvl3pPr marL="334578" indent="-117373"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3pPr>
    <a:lvl4pPr marL="492423" indent="-149751"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4pPr>
    <a:lvl5pPr marL="627335" indent="-117373"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5pPr>
    <a:lvl6pPr marL="2331259" algn="l" defTabSz="932503" rtl="0" eaLnBrk="1" latinLnBrk="0" hangingPunct="1">
      <a:defRPr sz="1200" kern="1200">
        <a:solidFill>
          <a:schemeClr val="tx1"/>
        </a:solidFill>
        <a:latin typeface="+mn-lt"/>
        <a:ea typeface="+mn-ea"/>
        <a:cs typeface="+mn-cs"/>
      </a:defRPr>
    </a:lvl6pPr>
    <a:lvl7pPr marL="2797510" algn="l" defTabSz="932503" rtl="0" eaLnBrk="1" latinLnBrk="0" hangingPunct="1">
      <a:defRPr sz="1200" kern="1200">
        <a:solidFill>
          <a:schemeClr val="tx1"/>
        </a:solidFill>
        <a:latin typeface="+mn-lt"/>
        <a:ea typeface="+mn-ea"/>
        <a:cs typeface="+mn-cs"/>
      </a:defRPr>
    </a:lvl7pPr>
    <a:lvl8pPr marL="3263762" algn="l" defTabSz="932503" rtl="0" eaLnBrk="1" latinLnBrk="0" hangingPunct="1">
      <a:defRPr sz="1200" kern="1200">
        <a:solidFill>
          <a:schemeClr val="tx1"/>
        </a:solidFill>
        <a:latin typeface="+mn-lt"/>
        <a:ea typeface="+mn-ea"/>
        <a:cs typeface="+mn-cs"/>
      </a:defRPr>
    </a:lvl8pPr>
    <a:lvl9pPr marL="3730014" algn="l" defTabSz="93250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3525" y="914400"/>
            <a:ext cx="8126413" cy="4572000"/>
          </a:xfrm>
        </p:spPr>
      </p:sp>
      <p:sp>
        <p:nvSpPr>
          <p:cNvPr id="3" name="Notes Placeholder 2"/>
          <p:cNvSpPr>
            <a:spLocks noGrp="1"/>
          </p:cNvSpPr>
          <p:nvPr>
            <p:ph type="body" idx="1"/>
          </p:nvPr>
        </p:nvSpPr>
        <p:spPr/>
        <p:txBody>
          <a:bodyPr>
            <a:normAutofit/>
          </a:bodyPr>
          <a:lstStyle/>
          <a:p>
            <a:pPr marL="0" marR="0" indent="0" algn="l" defTabSz="932503" rtl="0" eaLnBrk="1" fontAlgn="auto" latinLnBrk="0" hangingPunct="1">
              <a:lnSpc>
                <a:spcPct val="90000"/>
              </a:lnSpc>
              <a:spcBef>
                <a:spcPts val="0"/>
              </a:spcBef>
              <a:spcAft>
                <a:spcPts val="340"/>
              </a:spcAft>
              <a:buClrTx/>
              <a:buSzTx/>
              <a:buFontTx/>
              <a:buNone/>
              <a:tabLst/>
              <a:defRPr/>
            </a:pPr>
            <a:endParaRPr lang="en-US" dirty="0"/>
          </a:p>
        </p:txBody>
      </p:sp>
      <p:sp>
        <p:nvSpPr>
          <p:cNvPr id="8" name="Date Placeholder 7"/>
          <p:cNvSpPr>
            <a:spLocks noGrp="1"/>
          </p:cNvSpPr>
          <p:nvPr>
            <p:ph type="dt" idx="14"/>
          </p:nvPr>
        </p:nvSpPr>
        <p:spPr/>
        <p:txBody>
          <a:bodyPr/>
          <a:lstStyle/>
          <a:p>
            <a:fld id="{3CC11E09-DF29-41C6-8284-8E6AA427DAE1}" type="datetime1">
              <a:rPr lang="en-US" smtClean="0">
                <a:solidFill>
                  <a:prstClr val="black"/>
                </a:solidFill>
              </a:rPr>
              <a:pPr/>
              <a:t>6/28/2013</a:t>
            </a:fld>
            <a:endParaRPr lang="en-US" dirty="0">
              <a:solidFill>
                <a:prstClr val="black"/>
              </a:solidFill>
            </a:endParaRPr>
          </a:p>
        </p:txBody>
      </p:sp>
      <p:sp>
        <p:nvSpPr>
          <p:cNvPr id="9" name="Header Placeholder 8"/>
          <p:cNvSpPr>
            <a:spLocks noGrp="1"/>
          </p:cNvSpPr>
          <p:nvPr>
            <p:ph type="hdr" sz="quarter" idx="15"/>
          </p:nvPr>
        </p:nvSpPr>
        <p:spPr/>
        <p:txBody>
          <a:bodyPr/>
          <a:lstStyle/>
          <a:p>
            <a:r>
              <a:rPr lang="en-US" dirty="0" smtClean="0">
                <a:solidFill>
                  <a:prstClr val="black"/>
                </a:solidFill>
              </a:rPr>
              <a:t>Windows Azure</a:t>
            </a:r>
            <a:endParaRPr lang="en-US" dirty="0">
              <a:solidFill>
                <a:prstClr val="black"/>
              </a:solidFill>
            </a:endParaRPr>
          </a:p>
        </p:txBody>
      </p:sp>
      <p:sp>
        <p:nvSpPr>
          <p:cNvPr id="10" name="Slide Number Placeholder 9"/>
          <p:cNvSpPr>
            <a:spLocks noGrp="1"/>
          </p:cNvSpPr>
          <p:nvPr>
            <p:ph type="sldNum" sz="quarter" idx="16"/>
          </p:nvPr>
        </p:nvSpPr>
        <p:spPr/>
        <p:txBody>
          <a:bodyPr/>
          <a:lstStyle/>
          <a:p>
            <a:fld id="{8B263312-38AA-4E1E-B2B5-0F8F122B24FE}" type="slidenum">
              <a:rPr lang="en-US" smtClean="0">
                <a:solidFill>
                  <a:prstClr val="black"/>
                </a:solidFill>
              </a:rPr>
              <a:pPr/>
              <a:t>2</a:t>
            </a:fld>
            <a:endParaRPr lang="en-US" dirty="0">
              <a:solidFill>
                <a:prstClr val="black"/>
              </a:solidFill>
            </a:endParaRPr>
          </a:p>
        </p:txBody>
      </p:sp>
      <p:sp>
        <p:nvSpPr>
          <p:cNvPr id="11" name="Footer Placeholder 10"/>
          <p:cNvSpPr>
            <a:spLocks noGrp="1"/>
          </p:cNvSpPr>
          <p:nvPr>
            <p:ph type="ftr" sz="quarter" idx="17"/>
          </p:nvPr>
        </p:nvSpPr>
        <p:spPr/>
        <p:txBody>
          <a:body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743583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66FD953-B215-409A-8858-D3609781CAAE}"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74995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503"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CEA02B8B-9D67-47EF-8EFC-A4C7AE1E8D49}"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778799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684A36B-DD9D-452C-873E-4ADDD6D6E3AD}"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983181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6E91024-BC72-4FB8-853C-54AA37CA5E7F}"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793086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503"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C8AFD6F5-5FBC-491A-913D-9033CC0E02A4}"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413020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EA4B557-9CEE-4FDE-B7F3-8A119C6644E7}"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286821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1E892D5-FFF1-45EE-A556-80550643B99C}"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65424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3362DA9-21E7-4D92-AA96-997D68998AE7}"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349568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BB8AAFF-E1B4-4847-AB94-89FDD282655D}"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55800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C874BBA-41A4-477A-8BCE-8A8A5E074E04}"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611846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09559488-27D8-4E94-83A0-7114BFF92FFA}"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925045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6B22835-6082-4098-A99A-329A6BDD2D40}"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95428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7EAFAE9-1244-4E1B-8B25-506B440C6AC5}"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4167420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6B22835-6082-4098-A99A-329A6BDD2D40}"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654208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7EAFAE9-1244-4E1B-8B25-506B440C6AC5}"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136796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7FAB6AD-A289-4CE0-8FAF-C6BC68F84F6B}"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838918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503"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15B0D28-793D-483F-8577-CE30C534298B}"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995766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B6999F6-E11F-4A28-ACFE-80D0B1F2074C}"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4081444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2EA892C-6959-446A-8B2C-DCFE4EE43B30}"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75063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CAD3431-D444-43FA-915E-6F99B41E2094}"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206904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F88C3F28-ED5A-4FF4-8299-1CFBBCF421D9}"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1541829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503"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C1A48DAB-9269-4FD6-B228-5CB8E476E761}"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752593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503"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0080A6DB-52FC-47C6-9161-82094F9A440A}"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26283644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E85C7A0-8F69-494C-8319-6C4E52CC09AB}"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9182152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969A5CD-6330-4AD9-8753-A19684B86F3B}"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5830921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7645167-EBE3-4873-A0AC-2D28BF784121}"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38861151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A61515F-1A43-4EF2-B904-C04396B508B5}"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36891475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085A35FA-1D5F-42CA-BBFF-C4860535F319}"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426579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8AD73872-7B7C-40B3-AFF6-1A7E8F3F144B}"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36691050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786A952-A583-4D7F-9C1B-1066EC615B4E}"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3168380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AB2DD49E-E1B8-49E0-9BC6-B795703AFB51}"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29867322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CEA02B8B-9D67-47EF-8EFC-A4C7AE1E8D49}"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2106021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CEA02B8B-9D67-47EF-8EFC-A4C7AE1E8D49}"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8845786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28448B8-91F6-40D4-AFE6-996E95BBE570}"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8516725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6/28/2013 11:07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3390407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503"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8BF7419-51B6-45A2-AF47-AC98C8165F3E}"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941746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503"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A3C74F59-34BB-4CF4-80D6-CE26296943D0}"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621013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263742C-AAB1-499F-BC7E-66470B4527A0}"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4199371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804105F4-607C-4291-86DE-4052FA8E8621}"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074649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503"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22B0327-4A7C-4EE1-BEA8-E3A112537E0B}"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410855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0" tIns="0" rIns="0" bIns="0"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3040856"/>
            <a:ext cx="11887199" cy="912813"/>
          </a:xfrm>
        </p:spPr>
        <p:txBody>
          <a:bodyPr lIns="0" tIns="0" rIns="0" bIns="0"/>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2304873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4312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92685944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150227"/>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53694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938218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Logo on Background">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120650" y="6316662"/>
            <a:ext cx="10745787"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a:t>
            </a:r>
            <a:r>
              <a:rPr lang="en-US" sz="700" dirty="0" smtClean="0">
                <a:gradFill>
                  <a:gsLst>
                    <a:gs pos="0">
                      <a:srgbClr val="FFFFFF"/>
                    </a:gs>
                    <a:gs pos="100000">
                      <a:srgbClr val="FFFFFF"/>
                    </a:gs>
                  </a:gsLst>
                  <a:lin ang="5400000" scaled="0"/>
                </a:gradFill>
                <a:cs typeface="Segoe UI" pitchFamily="34" charset="0"/>
              </a:rPr>
              <a:t>2013 </a:t>
            </a:r>
            <a:r>
              <a:rPr lang="en-US" sz="7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30374097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de Slide">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274638" y="1668462"/>
            <a:ext cx="11887200" cy="5029201"/>
          </a:xfrm>
        </p:spPr>
        <p:txBody>
          <a:bodyPr>
            <a:normAutofit/>
          </a:bodyPr>
          <a:lstStyle>
            <a:lvl1pPr>
              <a:spcAft>
                <a:spcPts val="816"/>
              </a:spcAft>
              <a:defRPr sz="2400">
                <a:latin typeface="Consolas" pitchFamily="49" charset="0"/>
                <a:cs typeface="Consolas" pitchFamily="49" charset="0"/>
              </a:defRPr>
            </a:lvl1pPr>
            <a:lvl2pPr>
              <a:spcAft>
                <a:spcPts val="816"/>
              </a:spcAft>
              <a:defRPr sz="2400">
                <a:latin typeface="Consolas" pitchFamily="49" charset="0"/>
                <a:cs typeface="Consolas" pitchFamily="49" charset="0"/>
              </a:defRPr>
            </a:lvl2pPr>
            <a:lvl3pPr>
              <a:spcAft>
                <a:spcPts val="816"/>
              </a:spcAft>
              <a:defRPr sz="2400">
                <a:latin typeface="Consolas" pitchFamily="49" charset="0"/>
                <a:cs typeface="Consolas" pitchFamily="49" charset="0"/>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45288029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74638" y="2125663"/>
            <a:ext cx="11887202" cy="912813"/>
          </a:xfrm>
        </p:spPr>
        <p:txBody>
          <a:bodyPr/>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3153241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0" tIns="0" rIns="0" bIns="0"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3040856"/>
            <a:ext cx="11887199" cy="912813"/>
          </a:xfrm>
        </p:spPr>
        <p:txBody>
          <a:bodyPr lIns="0" tIns="0" rIns="0" bIns="0"/>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1714205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0" tIns="0" rIns="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94317547"/>
      </p:ext>
    </p:extLst>
  </p:cSld>
  <p:clrMapOvr>
    <a:masterClrMapping/>
  </p:clrMapOvr>
  <p:extLst>
    <p:ext uri="{DCECCB84-F9BA-43D5-87BE-67443E8EF086}">
      <p15:sldGuideLst xmlns:p15="http://schemas.microsoft.com/office/powerpoint/2012/main">
        <p15:guide id="1" orient="horz" pos="1051" userDrawn="1">
          <p15:clr>
            <a:srgbClr val="FBAE40"/>
          </p15:clr>
        </p15:guide>
        <p15:guide id="2" pos="391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2"/>
            <a:ext cx="8686801" cy="5029181"/>
          </a:xfrm>
        </p:spPr>
        <p:txBody>
          <a:bodyPr lIns="0" tIns="0" rIns="0" bIns="0">
            <a:noAutofit/>
          </a:bodyPr>
          <a:lstStyle>
            <a:lvl1pPr>
              <a:defRPr sz="3600"/>
            </a:lvl1pPr>
            <a:lvl2pPr>
              <a:defRPr sz="28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1668482"/>
            <a:ext cx="2743200" cy="5029181"/>
          </a:xfrm>
        </p:spPr>
        <p:txBody>
          <a:bodyPr lIns="0" tIns="0" rIns="0" bIns="0">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797318831"/>
      </p:ext>
    </p:extLst>
  </p:cSld>
  <p:clrMapOvr>
    <a:masterClrMapping/>
  </p:clrMapOvr>
  <p:extLst>
    <p:ext uri="{DCECCB84-F9BA-43D5-87BE-67443E8EF086}">
      <p15:sldGuideLst xmlns:p15="http://schemas.microsoft.com/office/powerpoint/2012/main">
        <p15:guide id="1" orient="horz" pos="1051" userDrawn="1">
          <p15:clr>
            <a:srgbClr val="FBAE40"/>
          </p15:clr>
        </p15:guide>
        <p15:guide id="2" pos="173" userDrawn="1">
          <p15:clr>
            <a:srgbClr val="FBAE40"/>
          </p15:clr>
        </p15:guide>
        <p15:guide id="3" pos="1901" userDrawn="1">
          <p15:clr>
            <a:srgbClr val="FBAE40"/>
          </p15:clr>
        </p15:guide>
        <p15:guide id="4" pos="2189" userDrawn="1">
          <p15:clr>
            <a:srgbClr val="FBAE40"/>
          </p15:clr>
        </p15:guide>
        <p15:guide id="5" orient="horz" pos="4219" userDrawn="1">
          <p15:clr>
            <a:srgbClr val="FBAE40"/>
          </p15:clr>
        </p15:guide>
        <p15:guide id="6" orient="horz" pos="763" userDrawn="1">
          <p15:clr>
            <a:srgbClr val="FBAE40"/>
          </p15:clr>
        </p15:guide>
        <p15:guide id="7" orient="horz" pos="187" userDrawn="1">
          <p15:clr>
            <a:srgbClr val="FBAE40"/>
          </p15:clr>
        </p15:guide>
        <p15:guide id="8" pos="766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0" tIns="0" rIns="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24512250"/>
      </p:ext>
    </p:extLst>
  </p:cSld>
  <p:clrMapOvr>
    <a:masterClrMapping/>
  </p:clrMapOvr>
  <p:extLst>
    <p:ext uri="{DCECCB84-F9BA-43D5-87BE-67443E8EF086}">
      <p15:sldGuideLst xmlns:p15="http://schemas.microsoft.com/office/powerpoint/2012/main">
        <p15:guide id="1" orient="horz" pos="1051" userDrawn="1">
          <p15:clr>
            <a:srgbClr val="FBAE40"/>
          </p15:clr>
        </p15:guide>
        <p15:guide id="2" pos="391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865537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2"/>
            <a:ext cx="2743200" cy="5027593"/>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068714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0" tIns="0" rIns="0" bIns="0"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00BCF2"/>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54227008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0" tIns="0" rIns="0" bIns="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00BCF2"/>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50072167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smtClean="0"/>
              <a:t>Click icon to add picture</a:t>
            </a:r>
            <a:endParaRPr lang="en-US" dirty="0"/>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214602804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bIns="0"/>
          <a:lstStyle/>
          <a:p>
            <a:r>
              <a:rPr lang="en-US" dirty="0" smtClean="0"/>
              <a:t>Click to edit master title style</a:t>
            </a:r>
            <a:endParaRPr lang="en-US" dirty="0"/>
          </a:p>
        </p:txBody>
      </p:sp>
      <p:sp>
        <p:nvSpPr>
          <p:cNvPr id="3" name="Content Placeholder 4"/>
          <p:cNvSpPr>
            <a:spLocks noGrp="1"/>
          </p:cNvSpPr>
          <p:nvPr>
            <p:ph sz="quarter" idx="14"/>
          </p:nvPr>
        </p:nvSpPr>
        <p:spPr>
          <a:xfrm>
            <a:off x="274638" y="1668462"/>
            <a:ext cx="11887200" cy="5029201"/>
          </a:xfrm>
        </p:spPr>
        <p:txBody>
          <a:bodyPr>
            <a:normAutofit/>
          </a:bodyPr>
          <a:lstStyle>
            <a:lvl1pPr>
              <a:spcAft>
                <a:spcPts val="816"/>
              </a:spcAft>
              <a:defRPr sz="2400">
                <a:latin typeface="Consolas" pitchFamily="49" charset="0"/>
                <a:cs typeface="Consolas" pitchFamily="49" charset="0"/>
              </a:defRPr>
            </a:lvl1pPr>
            <a:lvl2pPr>
              <a:spcAft>
                <a:spcPts val="816"/>
              </a:spcAft>
              <a:defRPr sz="2400">
                <a:latin typeface="Consolas" pitchFamily="49" charset="0"/>
                <a:cs typeface="Consolas" pitchFamily="49" charset="0"/>
              </a:defRPr>
            </a:lvl2pPr>
            <a:lvl3pPr>
              <a:spcAft>
                <a:spcPts val="816"/>
              </a:spcAft>
              <a:defRPr sz="2400">
                <a:latin typeface="Consolas" pitchFamily="49" charset="0"/>
                <a:cs typeface="Consolas" pitchFamily="49" charset="0"/>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37829040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825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83001430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150227"/>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233956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935294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2"/>
            <a:ext cx="8686801" cy="5029181"/>
          </a:xfrm>
        </p:spPr>
        <p:txBody>
          <a:bodyPr lIns="0" tIns="0" rIns="0" bIns="0">
            <a:noAutofit/>
          </a:bodyPr>
          <a:lstStyle>
            <a:lvl1pPr>
              <a:defRPr sz="3600"/>
            </a:lvl1pPr>
            <a:lvl2pPr>
              <a:defRPr sz="28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1668482"/>
            <a:ext cx="2743200" cy="5029181"/>
          </a:xfrm>
        </p:spPr>
        <p:txBody>
          <a:bodyPr lIns="0" tIns="0" rIns="0" bIns="0">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551697691"/>
      </p:ext>
    </p:extLst>
  </p:cSld>
  <p:clrMapOvr>
    <a:masterClrMapping/>
  </p:clrMapOvr>
  <p:extLst>
    <p:ext uri="{DCECCB84-F9BA-43D5-87BE-67443E8EF086}">
      <p15:sldGuideLst xmlns:p15="http://schemas.microsoft.com/office/powerpoint/2012/main">
        <p15:guide id="1" orient="horz" pos="1051" userDrawn="1">
          <p15:clr>
            <a:srgbClr val="FBAE40"/>
          </p15:clr>
        </p15:guide>
        <p15:guide id="2" pos="173" userDrawn="1">
          <p15:clr>
            <a:srgbClr val="FBAE40"/>
          </p15:clr>
        </p15:guide>
        <p15:guide id="3" pos="1901" userDrawn="1">
          <p15:clr>
            <a:srgbClr val="FBAE40"/>
          </p15:clr>
        </p15:guide>
        <p15:guide id="4" pos="2189" userDrawn="1">
          <p15:clr>
            <a:srgbClr val="FBAE40"/>
          </p15:clr>
        </p15:guide>
        <p15:guide id="5" orient="horz" pos="4219" userDrawn="1">
          <p15:clr>
            <a:srgbClr val="FBAE40"/>
          </p15:clr>
        </p15:guide>
        <p15:guide id="6" orient="horz" pos="763" userDrawn="1">
          <p15:clr>
            <a:srgbClr val="FBAE40"/>
          </p15:clr>
        </p15:guide>
        <p15:guide id="7" orient="horz" pos="187" userDrawn="1">
          <p15:clr>
            <a:srgbClr val="FBAE40"/>
          </p15:clr>
        </p15:guide>
        <p15:guide id="8" pos="7661"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0" tIns="0" rIns="0" bIns="0"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3040856"/>
            <a:ext cx="11887199" cy="912813"/>
          </a:xfrm>
        </p:spPr>
        <p:txBody>
          <a:bodyPr lIns="0" tIns="0" rIns="0" bIns="0"/>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30807130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0" tIns="0" rIns="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77009020"/>
      </p:ext>
    </p:extLst>
  </p:cSld>
  <p:clrMapOvr>
    <a:masterClrMapping/>
  </p:clrMapOvr>
  <p:extLst>
    <p:ext uri="{DCECCB84-F9BA-43D5-87BE-67443E8EF086}">
      <p15:sldGuideLst xmlns:p15="http://schemas.microsoft.com/office/powerpoint/2012/main">
        <p15:guide id="1" orient="horz" pos="1051" userDrawn="1">
          <p15:clr>
            <a:srgbClr val="FBAE40"/>
          </p15:clr>
        </p15:guide>
        <p15:guide id="2" pos="3917"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2"/>
            <a:ext cx="8686801" cy="5029181"/>
          </a:xfrm>
        </p:spPr>
        <p:txBody>
          <a:bodyPr lIns="0" tIns="0" rIns="0" bIns="0">
            <a:noAutofit/>
          </a:bodyPr>
          <a:lstStyle>
            <a:lvl1pPr>
              <a:defRPr sz="3600"/>
            </a:lvl1pPr>
            <a:lvl2pPr>
              <a:defRPr sz="28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1668482"/>
            <a:ext cx="2743200" cy="5029181"/>
          </a:xfrm>
        </p:spPr>
        <p:txBody>
          <a:bodyPr lIns="0" tIns="0" rIns="0" bIns="0">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032846028"/>
      </p:ext>
    </p:extLst>
  </p:cSld>
  <p:clrMapOvr>
    <a:masterClrMapping/>
  </p:clrMapOvr>
  <p:extLst>
    <p:ext uri="{DCECCB84-F9BA-43D5-87BE-67443E8EF086}">
      <p15:sldGuideLst xmlns:p15="http://schemas.microsoft.com/office/powerpoint/2012/main">
        <p15:guide id="1" orient="horz" pos="1051" userDrawn="1">
          <p15:clr>
            <a:srgbClr val="FBAE40"/>
          </p15:clr>
        </p15:guide>
        <p15:guide id="2" pos="173" userDrawn="1">
          <p15:clr>
            <a:srgbClr val="FBAE40"/>
          </p15:clr>
        </p15:guide>
        <p15:guide id="3" pos="1901" userDrawn="1">
          <p15:clr>
            <a:srgbClr val="FBAE40"/>
          </p15:clr>
        </p15:guide>
        <p15:guide id="4" pos="2189" userDrawn="1">
          <p15:clr>
            <a:srgbClr val="FBAE40"/>
          </p15:clr>
        </p15:guide>
        <p15:guide id="5" orient="horz" pos="4219" userDrawn="1">
          <p15:clr>
            <a:srgbClr val="FBAE40"/>
          </p15:clr>
        </p15:guide>
        <p15:guide id="6" orient="horz" pos="763" userDrawn="1">
          <p15:clr>
            <a:srgbClr val="FBAE40"/>
          </p15:clr>
        </p15:guide>
        <p15:guide id="7" orient="horz" pos="187" userDrawn="1">
          <p15:clr>
            <a:srgbClr val="FBAE40"/>
          </p15:clr>
        </p15:guide>
        <p15:guide id="8" pos="7661"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203477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2"/>
            <a:ext cx="2743200" cy="5027593"/>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6960105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0" tIns="0" rIns="0" bIns="0"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36248403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0" tIns="0" rIns="0" bIns="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181569682"/>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smtClean="0"/>
              <a:t>Click icon to add picture</a:t>
            </a:r>
            <a:endParaRPr lang="en-US" dirty="0"/>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052008757"/>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bIns="0"/>
          <a:lstStyle/>
          <a:p>
            <a:r>
              <a:rPr lang="en-US" dirty="0" smtClean="0"/>
              <a:t>Click to edit master title style</a:t>
            </a:r>
            <a:endParaRPr lang="en-US" dirty="0"/>
          </a:p>
        </p:txBody>
      </p:sp>
    </p:spTree>
    <p:extLst>
      <p:ext uri="{BB962C8B-B14F-4D97-AF65-F5344CB8AC3E}">
        <p14:creationId xmlns:p14="http://schemas.microsoft.com/office/powerpoint/2010/main" val="132791530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Freeform 1"/>
          <p:cNvSpPr>
            <a:spLocks noEditPoints="1"/>
          </p:cNvSpPr>
          <p:nvPr userDrawn="1"/>
        </p:nvSpPr>
        <p:spPr bwMode="auto">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42605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7952129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5585903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Logo on Background">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73050" y="6079032"/>
            <a:ext cx="11888787"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2012 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6262675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_Color  2">
    <p:bg>
      <p:bgPr>
        <a:solidFill>
          <a:srgbClr val="505050"/>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0" tIns="0" rIns="0" bIns="0"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3040856"/>
            <a:ext cx="11887199" cy="912813"/>
          </a:xfrm>
        </p:spPr>
        <p:txBody>
          <a:bodyPr lIns="0" tIns="0" rIns="0" bIns="0"/>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41436036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Content Layout">
    <p:bg>
      <p:bgPr>
        <a:solidFill>
          <a:srgbClr val="505050"/>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0" tIns="0" rIns="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91754357"/>
      </p:ext>
    </p:extLst>
  </p:cSld>
  <p:clrMapOvr>
    <a:masterClrMapping/>
  </p:clrMapOvr>
  <p:extLst mod="1">
    <p:ext uri="{DCECCB84-F9BA-43D5-87BE-67443E8EF086}">
      <p15:sldGuideLst xmlns:p15="http://schemas.microsoft.com/office/powerpoint/2012/main">
        <p15:guide id="1" orient="horz" pos="1051" userDrawn="1">
          <p15:clr>
            <a:srgbClr val="FBAE40"/>
          </p15:clr>
        </p15:guide>
        <p15:guide id="2" pos="3917"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Content 2">
    <p:bg>
      <p:bgPr>
        <a:solidFill>
          <a:srgbClr val="50505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2"/>
            <a:ext cx="8686801" cy="5029181"/>
          </a:xfrm>
        </p:spPr>
        <p:txBody>
          <a:bodyPr lIns="0" tIns="0" rIns="0" bIns="0">
            <a:noAutofit/>
          </a:bodyPr>
          <a:lstStyle>
            <a:lvl1pPr>
              <a:defRPr sz="3600"/>
            </a:lvl1pPr>
            <a:lvl2pPr>
              <a:defRPr sz="28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1668482"/>
            <a:ext cx="2743200" cy="5029181"/>
          </a:xfrm>
        </p:spPr>
        <p:txBody>
          <a:bodyPr lIns="0" tIns="0" rIns="0" bIns="0">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934615679"/>
      </p:ext>
    </p:extLst>
  </p:cSld>
  <p:clrMapOvr>
    <a:masterClrMapping/>
  </p:clrMapOvr>
  <p:extLst mod="1">
    <p:ext uri="{DCECCB84-F9BA-43D5-87BE-67443E8EF086}">
      <p15:sldGuideLst xmlns:p15="http://schemas.microsoft.com/office/powerpoint/2012/main">
        <p15:guide id="1" orient="horz" pos="1051" userDrawn="1">
          <p15:clr>
            <a:srgbClr val="FBAE40"/>
          </p15:clr>
        </p15:guide>
        <p15:guide id="2" pos="173" userDrawn="1">
          <p15:clr>
            <a:srgbClr val="FBAE40"/>
          </p15:clr>
        </p15:guide>
        <p15:guide id="3" pos="1901" userDrawn="1">
          <p15:clr>
            <a:srgbClr val="FBAE40"/>
          </p15:clr>
        </p15:guide>
        <p15:guide id="4" pos="2189" userDrawn="1">
          <p15:clr>
            <a:srgbClr val="FBAE40"/>
          </p15:clr>
        </p15:guide>
        <p15:guide id="5" orient="horz" pos="4219" userDrawn="1">
          <p15:clr>
            <a:srgbClr val="FBAE40"/>
          </p15:clr>
        </p15:guide>
        <p15:guide id="6" orient="horz" pos="763" userDrawn="1">
          <p15:clr>
            <a:srgbClr val="FBAE40"/>
          </p15:clr>
        </p15:guide>
        <p15:guide id="7" orient="horz" pos="187" userDrawn="1">
          <p15:clr>
            <a:srgbClr val="FBAE40"/>
          </p15:clr>
        </p15:guide>
        <p15:guide id="8" pos="7661"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23202776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505050"/>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2"/>
            <a:ext cx="2743200" cy="5027593"/>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2494994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bg>
      <p:bgPr>
        <a:solidFill>
          <a:srgbClr val="505050"/>
        </a:solidFill>
        <a:effectLst/>
      </p:bgPr>
    </p:bg>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0" tIns="0" rIns="0" bIns="0"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00BCF2"/>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14847121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bg>
      <p:bgPr>
        <a:solidFill>
          <a:srgbClr val="505050"/>
        </a:solidFill>
        <a:effectLst/>
      </p:bgPr>
    </p:bg>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0" tIns="0" rIns="0" bIns="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00BCF2"/>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88441081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bg>
      <p:bgPr>
        <a:solidFill>
          <a:srgbClr val="505050"/>
        </a:solidFill>
        <a:effectLst/>
      </p:bgPr>
    </p:bg>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smtClean="0"/>
              <a:t>Click icon to add picture</a:t>
            </a:r>
            <a:endParaRPr lang="en-US" dirty="0"/>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38691339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2"/>
            <a:ext cx="2743200" cy="5027593"/>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4923975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bg>
      <p:bgPr>
        <a:solidFill>
          <a:srgbClr val="5050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bIns="0"/>
          <a:lstStyle/>
          <a:p>
            <a:r>
              <a:rPr lang="en-US" dirty="0" smtClean="0"/>
              <a:t>Click to edit master title style</a:t>
            </a:r>
            <a:endParaRPr lang="en-US" dirty="0"/>
          </a:p>
        </p:txBody>
      </p:sp>
    </p:spTree>
    <p:extLst>
      <p:ext uri="{BB962C8B-B14F-4D97-AF65-F5344CB8AC3E}">
        <p14:creationId xmlns:p14="http://schemas.microsoft.com/office/powerpoint/2010/main" val="3823785898"/>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Layout">
    <p:bg>
      <p:bgPr>
        <a:solidFill>
          <a:srgbClr val="505050"/>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auto">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727766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bg>
      <p:bgPr>
        <a:solidFill>
          <a:srgbClr val="505050"/>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036186597"/>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Logo on Background">
    <p:bg>
      <p:bgPr>
        <a:solidFill>
          <a:srgbClr val="505050"/>
        </a:solidFill>
        <a:effectLst/>
      </p:bgPr>
    </p:bg>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73050" y="6079032"/>
            <a:ext cx="11888787"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2012 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31157291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0" tIns="0" rIns="0" bIns="0"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3040856"/>
            <a:ext cx="11887199" cy="912813"/>
          </a:xfrm>
        </p:spPr>
        <p:txBody>
          <a:bodyPr lIns="0" tIns="0" rIns="0" bIns="0"/>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16337715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0" tIns="0" rIns="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95052731"/>
      </p:ext>
    </p:extLst>
  </p:cSld>
  <p:clrMapOvr>
    <a:masterClrMapping/>
  </p:clrMapOvr>
  <p:extLst>
    <p:ext uri="{DCECCB84-F9BA-43D5-87BE-67443E8EF086}">
      <p15:sldGuideLst xmlns:p15="http://schemas.microsoft.com/office/powerpoint/2012/main">
        <p15:guide id="1" orient="horz" pos="1051">
          <p15:clr>
            <a:srgbClr val="FBAE40"/>
          </p15:clr>
        </p15:guide>
        <p15:guide id="2" pos="3917">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2"/>
            <a:ext cx="8686801" cy="5029181"/>
          </a:xfrm>
        </p:spPr>
        <p:txBody>
          <a:bodyPr lIns="0" tIns="0" rIns="0" bIns="0">
            <a:noAutofit/>
          </a:bodyPr>
          <a:lstStyle>
            <a:lvl1pPr>
              <a:defRPr sz="3600"/>
            </a:lvl1pPr>
            <a:lvl2pPr>
              <a:defRPr sz="28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1668482"/>
            <a:ext cx="2743200" cy="5029181"/>
          </a:xfrm>
        </p:spPr>
        <p:txBody>
          <a:bodyPr lIns="0" tIns="0" rIns="0" bIns="0">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727289132"/>
      </p:ext>
    </p:extLst>
  </p:cSld>
  <p:clrMapOvr>
    <a:masterClrMapping/>
  </p:clrMapOvr>
  <p:extLst>
    <p:ext uri="{DCECCB84-F9BA-43D5-87BE-67443E8EF086}">
      <p15:sldGuideLst xmlns:p15="http://schemas.microsoft.com/office/powerpoint/2012/main">
        <p15:guide id="1" orient="horz" pos="1051">
          <p15:clr>
            <a:srgbClr val="FBAE40"/>
          </p15:clr>
        </p15:guide>
        <p15:guide id="2" pos="173">
          <p15:clr>
            <a:srgbClr val="FBAE40"/>
          </p15:clr>
        </p15:guide>
        <p15:guide id="3" pos="1901">
          <p15:clr>
            <a:srgbClr val="FBAE40"/>
          </p15:clr>
        </p15:guide>
        <p15:guide id="4" pos="2189">
          <p15:clr>
            <a:srgbClr val="FBAE40"/>
          </p15:clr>
        </p15:guide>
        <p15:guide id="5" orient="horz" pos="4219">
          <p15:clr>
            <a:srgbClr val="FBAE40"/>
          </p15:clr>
        </p15:guide>
        <p15:guide id="6" orient="horz" pos="763">
          <p15:clr>
            <a:srgbClr val="FBAE40"/>
          </p15:clr>
        </p15:guide>
        <p15:guide id="7" orient="horz" pos="187">
          <p15:clr>
            <a:srgbClr val="FBAE40"/>
          </p15:clr>
        </p15:guide>
        <p15:guide id="8" pos="766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32757848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2"/>
            <a:ext cx="2743200" cy="5027593"/>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9482880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0" tIns="0" rIns="0" bIns="0"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067312207"/>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0" tIns="0" rIns="0" bIns="0"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514658688"/>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0" tIns="0" rIns="0" bIns="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342067391"/>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smtClean="0"/>
              <a:t>Click icon to add picture</a:t>
            </a:r>
            <a:endParaRPr lang="en-US" dirty="0"/>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175402530"/>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bIns="0"/>
          <a:lstStyle/>
          <a:p>
            <a:r>
              <a:rPr lang="en-US" dirty="0" smtClean="0"/>
              <a:t>Click to edit master title style</a:t>
            </a:r>
            <a:endParaRPr lang="en-US" dirty="0"/>
          </a:p>
        </p:txBody>
      </p:sp>
    </p:spTree>
    <p:extLst>
      <p:ext uri="{BB962C8B-B14F-4D97-AF65-F5344CB8AC3E}">
        <p14:creationId xmlns:p14="http://schemas.microsoft.com/office/powerpoint/2010/main" val="1389442202"/>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15358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87742055"/>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150227"/>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06523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431286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Logo on Background">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120650" y="6316662"/>
            <a:ext cx="10745787"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a:t>
            </a:r>
            <a:r>
              <a:rPr lang="en-US" sz="700" dirty="0" smtClean="0">
                <a:gradFill>
                  <a:gsLst>
                    <a:gs pos="0">
                      <a:srgbClr val="FFFFFF"/>
                    </a:gs>
                    <a:gs pos="100000">
                      <a:srgbClr val="FFFFFF"/>
                    </a:gs>
                  </a:gsLst>
                  <a:lin ang="5400000" scaled="0"/>
                </a:gradFill>
                <a:cs typeface="Segoe UI" pitchFamily="34" charset="0"/>
              </a:rPr>
              <a:t>2013 </a:t>
            </a:r>
            <a:r>
              <a:rPr lang="en-US" sz="7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3789592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de Slide">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274638" y="1668462"/>
            <a:ext cx="11887200" cy="5029201"/>
          </a:xfrm>
        </p:spPr>
        <p:txBody>
          <a:bodyPr>
            <a:normAutofit/>
          </a:bodyPr>
          <a:lstStyle>
            <a:lvl1pPr>
              <a:spcAft>
                <a:spcPts val="816"/>
              </a:spcAft>
              <a:defRPr sz="2400">
                <a:latin typeface="Consolas" pitchFamily="49" charset="0"/>
                <a:cs typeface="Consolas" pitchFamily="49" charset="0"/>
              </a:defRPr>
            </a:lvl1pPr>
            <a:lvl2pPr>
              <a:spcAft>
                <a:spcPts val="816"/>
              </a:spcAft>
              <a:defRPr sz="2400">
                <a:latin typeface="Consolas" pitchFamily="49" charset="0"/>
                <a:cs typeface="Consolas" pitchFamily="49" charset="0"/>
              </a:defRPr>
            </a:lvl2pPr>
            <a:lvl3pPr>
              <a:spcAft>
                <a:spcPts val="816"/>
              </a:spcAft>
              <a:defRPr sz="2400">
                <a:latin typeface="Consolas" pitchFamily="49" charset="0"/>
                <a:cs typeface="Consolas" pitchFamily="49" charset="0"/>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529039234"/>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sp>
        <p:nvSpPr>
          <p:cNvPr id="7" name="Freeform 6"/>
          <p:cNvSpPr>
            <a:spLocks noEditPoints="1"/>
          </p:cNvSpPr>
          <p:nvPr userDrawn="1"/>
        </p:nvSpPr>
        <p:spPr bwMode="auto">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1488680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0" tIns="0" rIns="0" bIns="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16154468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38" y="3040063"/>
            <a:ext cx="11887200" cy="914400"/>
          </a:xfrm>
        </p:spPr>
        <p:txBody>
          <a:bodyPr lIns="182880" tIns="146304" rIns="182880" bIns="146304" anchor="ctr">
            <a:noAutofit/>
          </a:bodyPr>
          <a:lstStyle>
            <a:lvl1pPr>
              <a:lnSpc>
                <a:spcPct val="90000"/>
              </a:lnSpc>
              <a:defRPr sz="6600" spc="0" baseline="0">
                <a:gradFill>
                  <a:gsLst>
                    <a:gs pos="0">
                      <a:srgbClr val="FFFFFF"/>
                    </a:gs>
                    <a:gs pos="100000">
                      <a:srgbClr val="FFFFFF"/>
                    </a:gs>
                  </a:gsLst>
                  <a:lin ang="5400000" scaled="0"/>
                </a:gradFill>
                <a:latin typeface="Segoe UI Light" pitchFamily="34" charset="0"/>
                <a:cs typeface="Segoe UI Light"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74640" y="5783263"/>
            <a:ext cx="7315199" cy="914400"/>
          </a:xfrm>
        </p:spPr>
        <p:txBody>
          <a:bodyPr lIns="182880" tIns="146304" rIns="182880" bIns="146304" anchor="b">
            <a:noAutofit/>
          </a:bodyPr>
          <a:lstStyle>
            <a:lvl1pPr marL="0" indent="0" algn="l">
              <a:lnSpc>
                <a:spcPct val="90000"/>
              </a:lnSpc>
              <a:spcBef>
                <a:spcPts val="0"/>
              </a:spcBef>
              <a:buNone/>
              <a:defRPr sz="2800" b="0" spc="-52" baseline="0">
                <a:gradFill>
                  <a:gsLst>
                    <a:gs pos="0">
                      <a:srgbClr val="FFFFFF"/>
                    </a:gs>
                    <a:gs pos="100000">
                      <a:srgbClr val="FFFFFF"/>
                    </a:gs>
                  </a:gsLst>
                  <a:lin ang="5400000" scaled="0"/>
                </a:gradFill>
                <a:latin typeface="+mn-lt"/>
                <a:cs typeface="Segoe UI" pitchFamily="34" charset="0"/>
              </a:defRPr>
            </a:lvl1pPr>
            <a:lvl2pPr marL="466207" indent="0" algn="ctr">
              <a:buNone/>
              <a:defRPr>
                <a:solidFill>
                  <a:schemeClr val="tx1">
                    <a:tint val="75000"/>
                  </a:schemeClr>
                </a:solidFill>
              </a:defRPr>
            </a:lvl2pPr>
            <a:lvl3pPr marL="932411" indent="0" algn="ctr">
              <a:buNone/>
              <a:defRPr>
                <a:solidFill>
                  <a:schemeClr val="tx1">
                    <a:tint val="75000"/>
                  </a:schemeClr>
                </a:solidFill>
              </a:defRPr>
            </a:lvl3pPr>
            <a:lvl4pPr marL="1398619" indent="0" algn="ctr">
              <a:buNone/>
              <a:defRPr>
                <a:solidFill>
                  <a:schemeClr val="tx1">
                    <a:tint val="75000"/>
                  </a:schemeClr>
                </a:solidFill>
              </a:defRPr>
            </a:lvl4pPr>
            <a:lvl5pPr marL="1864824" indent="0" algn="ctr">
              <a:buNone/>
              <a:defRPr>
                <a:solidFill>
                  <a:schemeClr val="tx1">
                    <a:tint val="75000"/>
                  </a:schemeClr>
                </a:solidFill>
              </a:defRPr>
            </a:lvl5pPr>
            <a:lvl6pPr marL="2331032" indent="0" algn="ctr">
              <a:buNone/>
              <a:defRPr>
                <a:solidFill>
                  <a:schemeClr val="tx1">
                    <a:tint val="75000"/>
                  </a:schemeClr>
                </a:solidFill>
              </a:defRPr>
            </a:lvl6pPr>
            <a:lvl7pPr marL="2797234" indent="0" algn="ctr">
              <a:buNone/>
              <a:defRPr>
                <a:solidFill>
                  <a:schemeClr val="tx1">
                    <a:tint val="75000"/>
                  </a:schemeClr>
                </a:solidFill>
              </a:defRPr>
            </a:lvl7pPr>
            <a:lvl8pPr marL="3263441" indent="0" algn="ctr">
              <a:buNone/>
              <a:defRPr>
                <a:solidFill>
                  <a:schemeClr val="tx1">
                    <a:tint val="75000"/>
                  </a:schemeClr>
                </a:solidFill>
              </a:defRPr>
            </a:lvl8pPr>
            <a:lvl9pPr marL="3729649" indent="0" algn="ctr">
              <a:buNone/>
              <a:defRPr>
                <a:solidFill>
                  <a:schemeClr val="tx1">
                    <a:tint val="75000"/>
                  </a:schemeClr>
                </a:solidFill>
              </a:defRPr>
            </a:lvl9pPr>
          </a:lstStyle>
          <a:p>
            <a:r>
              <a:rPr lang="en-US" dirty="0" smtClean="0"/>
              <a:t>Click to edit Master subtitle style</a:t>
            </a:r>
            <a:endParaRPr lang="en-US" dirty="0"/>
          </a:p>
        </p:txBody>
      </p:sp>
      <p:sp>
        <p:nvSpPr>
          <p:cNvPr id="7" name="Freeform 6"/>
          <p:cNvSpPr>
            <a:spLocks noChangeAspect="1" noEditPoints="1"/>
          </p:cNvSpPr>
          <p:nvPr userDrawn="1"/>
        </p:nvSpPr>
        <p:spPr bwMode="auto">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1706471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74638" y="2125663"/>
            <a:ext cx="11887202" cy="912813"/>
          </a:xfrm>
        </p:spPr>
        <p:txBody>
          <a:bodyPr/>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12480377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0" tIns="0" rIns="0" bIns="0"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3040856"/>
            <a:ext cx="11887199" cy="912813"/>
          </a:xfrm>
        </p:spPr>
        <p:txBody>
          <a:bodyPr lIns="0" tIns="0" rIns="0" bIns="0"/>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10842609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0" tIns="0" rIns="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62285739"/>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1051">
          <p15:clr>
            <a:srgbClr val="FBAE40"/>
          </p15:clr>
        </p15:guide>
        <p15:guide id="2" pos="3917">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2"/>
            <a:ext cx="8686801" cy="5029181"/>
          </a:xfrm>
        </p:spPr>
        <p:txBody>
          <a:bodyPr lIns="0" tIns="0" rIns="0" bIns="0">
            <a:noAutofit/>
          </a:bodyPr>
          <a:lstStyle>
            <a:lvl1pPr>
              <a:defRPr sz="3600"/>
            </a:lvl1pPr>
            <a:lvl2pPr>
              <a:defRPr sz="28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1668482"/>
            <a:ext cx="2743200" cy="5029181"/>
          </a:xfrm>
        </p:spPr>
        <p:txBody>
          <a:bodyPr lIns="0" tIns="0" rIns="0" bIns="0">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2015935909"/>
      </p:ext>
    </p:extLst>
  </p:cSld>
  <p:clrMapOvr>
    <a:masterClrMapping/>
  </p:clrMapOvr>
  <p:extLst>
    <p:ext uri="{DCECCB84-F9BA-43D5-87BE-67443E8EF086}">
      <p15:sldGuideLst xmlns:p15="http://schemas.microsoft.com/office/powerpoint/2012/main">
        <p15:guide id="1" orient="horz" pos="1051">
          <p15:clr>
            <a:srgbClr val="FBAE40"/>
          </p15:clr>
        </p15:guide>
        <p15:guide id="2" pos="173">
          <p15:clr>
            <a:srgbClr val="FBAE40"/>
          </p15:clr>
        </p15:guide>
        <p15:guide id="3" pos="1901">
          <p15:clr>
            <a:srgbClr val="FBAE40"/>
          </p15:clr>
        </p15:guide>
        <p15:guide id="4" pos="2189">
          <p15:clr>
            <a:srgbClr val="FBAE40"/>
          </p15:clr>
        </p15:guide>
        <p15:guide id="5" orient="horz" pos="4219">
          <p15:clr>
            <a:srgbClr val="FBAE40"/>
          </p15:clr>
        </p15:guide>
        <p15:guide id="6" orient="horz" pos="763">
          <p15:clr>
            <a:srgbClr val="FBAE40"/>
          </p15:clr>
        </p15:guide>
        <p15:guide id="7" orient="horz" pos="187">
          <p15:clr>
            <a:srgbClr val="FBAE40"/>
          </p15:clr>
        </p15:guide>
        <p15:guide id="8" pos="766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30401678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2"/>
            <a:ext cx="2743200" cy="5027593"/>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6703292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0" tIns="0" rIns="0" bIns="0"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08077387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0" tIns="0" rIns="0" bIns="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493512172"/>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dirty="0" smtClean="0"/>
              <a:t>Click icon to add picture</a:t>
            </a:r>
            <a:endParaRPr lang="en-US" dirty="0"/>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03876612"/>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smtClean="0"/>
              <a:t>Click icon to add picture</a:t>
            </a:r>
            <a:endParaRPr lang="en-US" dirty="0"/>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667604029"/>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bIns="0"/>
          <a:lstStyle/>
          <a:p>
            <a:r>
              <a:rPr lang="en-US" dirty="0" smtClean="0"/>
              <a:t>Click to edit master title style</a:t>
            </a:r>
            <a:endParaRPr lang="en-US" dirty="0"/>
          </a:p>
        </p:txBody>
      </p:sp>
    </p:spTree>
    <p:extLst>
      <p:ext uri="{BB962C8B-B14F-4D97-AF65-F5344CB8AC3E}">
        <p14:creationId xmlns:p14="http://schemas.microsoft.com/office/powerpoint/2010/main" val="1858701680"/>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345597"/>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dirty="0"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dirty="0"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00185326"/>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150227"/>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395447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902778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Logo on Background">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120650" y="6316662"/>
            <a:ext cx="10745787"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a:t>
            </a:r>
            <a:r>
              <a:rPr lang="en-US" sz="700" dirty="0" smtClean="0">
                <a:gradFill>
                  <a:gsLst>
                    <a:gs pos="0">
                      <a:srgbClr val="FFFFFF"/>
                    </a:gs>
                    <a:gs pos="100000">
                      <a:srgbClr val="FFFFFF"/>
                    </a:gs>
                  </a:gsLst>
                  <a:lin ang="5400000" scaled="0"/>
                </a:gradFill>
                <a:cs typeface="Segoe UI" pitchFamily="34" charset="0"/>
              </a:rPr>
              <a:t>2013 </a:t>
            </a:r>
            <a:r>
              <a:rPr lang="en-US" sz="7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148465132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bIns="0"/>
          <a:lstStyle/>
          <a:p>
            <a:r>
              <a:rPr lang="en-US" dirty="0" smtClean="0"/>
              <a:t>Click to edit master title style</a:t>
            </a:r>
            <a:endParaRPr lang="en-US" dirty="0"/>
          </a:p>
        </p:txBody>
      </p:sp>
    </p:spTree>
    <p:extLst>
      <p:ext uri="{BB962C8B-B14F-4D97-AF65-F5344CB8AC3E}">
        <p14:creationId xmlns:p14="http://schemas.microsoft.com/office/powerpoint/2010/main" val="220051745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theme" Target="../theme/theme5.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theme" Target="../theme/theme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668462"/>
            <a:ext cx="11887200" cy="5029202"/>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0" tIns="0" rIns="0" bIns="0" rtlCol="0" anchor="t">
            <a:noAutofit/>
          </a:bodyPr>
          <a:lstStyle/>
          <a:p>
            <a:r>
              <a:rPr lang="en-US" smtClean="0"/>
              <a:t>Click to edit Master title style</a:t>
            </a:r>
            <a:endParaRPr lang="en-US" dirty="0"/>
          </a:p>
        </p:txBody>
      </p:sp>
    </p:spTree>
    <p:extLst>
      <p:ext uri="{BB962C8B-B14F-4D97-AF65-F5344CB8AC3E}">
        <p14:creationId xmlns:p14="http://schemas.microsoft.com/office/powerpoint/2010/main" val="4264522774"/>
      </p:ext>
    </p:extLst>
  </p:cSld>
  <p:clrMap bg1="dk1" tx1="lt1" bg2="dk2" tx2="lt2" accent1="accent1" accent2="accent2" accent3="accent3" accent4="accent4" accent5="accent5" accent6="accent6" hlink="hlink" folHlink="folHlink"/>
  <p:sldLayoutIdLst>
    <p:sldLayoutId id="2147484182" r:id="rId1"/>
    <p:sldLayoutId id="2147484244" r:id="rId2"/>
    <p:sldLayoutId id="2147484183" r:id="rId3"/>
    <p:sldLayoutId id="2147484184" r:id="rId4"/>
    <p:sldLayoutId id="2147484245" r:id="rId5"/>
    <p:sldLayoutId id="2147484186" r:id="rId6"/>
    <p:sldLayoutId id="2147484187" r:id="rId7"/>
    <p:sldLayoutId id="2147484191" r:id="rId8"/>
    <p:sldLayoutId id="2147484188" r:id="rId9"/>
    <p:sldLayoutId id="2147484196" r:id="rId10"/>
    <p:sldLayoutId id="2147484189" r:id="rId11"/>
    <p:sldLayoutId id="2147484217" r:id="rId12"/>
    <p:sldLayoutId id="2147484218" r:id="rId13"/>
    <p:sldLayoutId id="2147484198" r:id="rId14"/>
    <p:sldLayoutId id="2147484344" r:id="rId15"/>
    <p:sldLayoutId id="2147484363" r:id="rId16"/>
  </p:sldLayoutIdLst>
  <p:txStyles>
    <p:titleStyle>
      <a:lvl1pPr algn="l" defTabSz="914166" rtl="0" eaLnBrk="1" latinLnBrk="0" hangingPunct="1">
        <a:spcBef>
          <a:spcPct val="0"/>
        </a:spcBef>
        <a:buNone/>
        <a:defRPr sz="4800" kern="1200">
          <a:gradFill>
            <a:gsLst>
              <a:gs pos="0">
                <a:schemeClr val="tx1"/>
              </a:gs>
              <a:gs pos="100000">
                <a:schemeClr val="tx1"/>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485603"/>
            <a:ext cx="11887200" cy="5212061"/>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0" tIns="0" rIns="0" bIns="0" rtlCol="0" anchor="t">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778585588"/>
      </p:ext>
    </p:extLst>
  </p:cSld>
  <p:clrMap bg1="dk1" tx1="lt1" bg2="dk2" tx2="lt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 id="2147484342" r:id="rId12"/>
    <p:sldLayoutId id="2147484343" r:id="rId13"/>
  </p:sldLayoutIdLst>
  <p:txStyles>
    <p:titleStyle>
      <a:lvl1pPr algn="l" defTabSz="914166" rtl="0" eaLnBrk="1" latinLnBrk="0" hangingPunct="1">
        <a:spcBef>
          <a:spcPct val="0"/>
        </a:spcBef>
        <a:buNone/>
        <a:defRPr sz="4800" kern="1200">
          <a:solidFill>
            <a:srgbClr val="505050"/>
          </a:soli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solidFill>
            <a:srgbClr val="505050"/>
          </a:solidFill>
          <a:latin typeface="+mj-lt"/>
          <a:ea typeface="+mn-ea"/>
          <a:cs typeface="+mn-cs"/>
        </a:defRPr>
      </a:lvl1pPr>
      <a:lvl2pPr marL="0" indent="0" algn="l" defTabSz="914166" rtl="0" eaLnBrk="1" latinLnBrk="0" hangingPunct="1">
        <a:spcBef>
          <a:spcPct val="20000"/>
        </a:spcBef>
        <a:buFont typeface="Arial" pitchFamily="34" charset="0"/>
        <a:buNone/>
        <a:defRPr sz="2800" kern="1200">
          <a:solidFill>
            <a:srgbClr val="505050"/>
          </a:soli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solidFill>
            <a:srgbClr val="505050"/>
          </a:soli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solidFill>
            <a:srgbClr val="505050"/>
          </a:soli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solidFill>
            <a:srgbClr val="505050"/>
          </a:soli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485603"/>
            <a:ext cx="11887200" cy="5212061"/>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0" tIns="0" rIns="0" bIns="0" rtlCol="0" anchor="t">
            <a:noAutofit/>
          </a:bodyPr>
          <a:lstStyle/>
          <a:p>
            <a:r>
              <a:rPr lang="en-US" smtClean="0"/>
              <a:t>Click to edit Master title style</a:t>
            </a:r>
            <a:endParaRPr lang="en-US" dirty="0"/>
          </a:p>
        </p:txBody>
      </p:sp>
    </p:spTree>
    <p:extLst>
      <p:ext uri="{BB962C8B-B14F-4D97-AF65-F5344CB8AC3E}">
        <p14:creationId xmlns:p14="http://schemas.microsoft.com/office/powerpoint/2010/main" val="4145866818"/>
      </p:ext>
    </p:extLst>
  </p:cSld>
  <p:clrMap bg1="dk1" tx1="lt1" bg2="dk2" tx2="lt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 id="2147484355" r:id="rId10"/>
    <p:sldLayoutId id="2147484356" r:id="rId11"/>
    <p:sldLayoutId id="2147484359" r:id="rId12"/>
  </p:sldLayoutIdLst>
  <p:txStyles>
    <p:titleStyle>
      <a:lvl1pPr algn="l" defTabSz="914166" rtl="0" eaLnBrk="1" latinLnBrk="0" hangingPunct="1">
        <a:spcBef>
          <a:spcPct val="0"/>
        </a:spcBef>
        <a:buNone/>
        <a:defRPr sz="4800" kern="1200">
          <a:gradFill>
            <a:gsLst>
              <a:gs pos="0">
                <a:schemeClr val="tx1"/>
              </a:gs>
              <a:gs pos="100000">
                <a:schemeClr val="tx1"/>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505050"/>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485603"/>
            <a:ext cx="11887200" cy="5212061"/>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0" tIns="0" rIns="0" bIns="0" rtlCol="0" anchor="t">
            <a:noAutofit/>
          </a:bodyPr>
          <a:lstStyle/>
          <a:p>
            <a:r>
              <a:rPr lang="en-US" smtClean="0"/>
              <a:t>Click to edit Master title style</a:t>
            </a:r>
            <a:endParaRPr lang="en-US" dirty="0"/>
          </a:p>
        </p:txBody>
      </p:sp>
    </p:spTree>
    <p:extLst>
      <p:ext uri="{BB962C8B-B14F-4D97-AF65-F5344CB8AC3E}">
        <p14:creationId xmlns:p14="http://schemas.microsoft.com/office/powerpoint/2010/main" val="2451785515"/>
      </p:ext>
    </p:extLst>
  </p:cSld>
  <p:clrMap bg1="dk1" tx1="lt1" bg2="dk2" tx2="lt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 id="2147484378" r:id="rId12"/>
  </p:sldLayoutIdLst>
  <p:txStyles>
    <p:titleStyle>
      <a:lvl1pPr algn="l" defTabSz="914166" rtl="0" eaLnBrk="1" latinLnBrk="0" hangingPunct="1">
        <a:spcBef>
          <a:spcPct val="0"/>
        </a:spcBef>
        <a:buNone/>
        <a:defRPr sz="4800" kern="1200">
          <a:gradFill>
            <a:gsLst>
              <a:gs pos="0">
                <a:schemeClr val="tx1"/>
              </a:gs>
              <a:gs pos="100000">
                <a:schemeClr val="tx1"/>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668462"/>
            <a:ext cx="11887200" cy="5029202"/>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0" tIns="0" rIns="0" bIns="0" rtlCol="0" anchor="t">
            <a:noAutofit/>
          </a:bodyPr>
          <a:lstStyle/>
          <a:p>
            <a:r>
              <a:rPr lang="en-US" smtClean="0"/>
              <a:t>Click to edit Master title style</a:t>
            </a:r>
            <a:endParaRPr lang="en-US" dirty="0"/>
          </a:p>
        </p:txBody>
      </p:sp>
    </p:spTree>
    <p:extLst>
      <p:ext uri="{BB962C8B-B14F-4D97-AF65-F5344CB8AC3E}">
        <p14:creationId xmlns:p14="http://schemas.microsoft.com/office/powerpoint/2010/main" val="1066405312"/>
      </p:ext>
    </p:extLst>
  </p:cSld>
  <p:clrMap bg1="dk1" tx1="lt1" bg2="dk2" tx2="lt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 id="2147484384" r:id="rId5"/>
    <p:sldLayoutId id="2147484385" r:id="rId6"/>
    <p:sldLayoutId id="2147484386" r:id="rId7"/>
    <p:sldLayoutId id="2147484387" r:id="rId8"/>
    <p:sldLayoutId id="2147484388" r:id="rId9"/>
    <p:sldLayoutId id="2147484389" r:id="rId10"/>
    <p:sldLayoutId id="2147484390" r:id="rId11"/>
    <p:sldLayoutId id="2147484391" r:id="rId12"/>
    <p:sldLayoutId id="2147484392" r:id="rId13"/>
    <p:sldLayoutId id="2147484393" r:id="rId14"/>
    <p:sldLayoutId id="2147484394" r:id="rId15"/>
    <p:sldLayoutId id="2147484395" r:id="rId16"/>
    <p:sldLayoutId id="2147484396" r:id="rId17"/>
    <p:sldLayoutId id="2147484397" r:id="rId18"/>
  </p:sldLayoutIdLst>
  <p:timing>
    <p:tnLst>
      <p:par>
        <p:cTn id="1" dur="indefinite" restart="never" nodeType="tmRoot"/>
      </p:par>
    </p:tnLst>
  </p:timing>
  <p:txStyles>
    <p:titleStyle>
      <a:lvl1pPr algn="l" defTabSz="914166" rtl="0" eaLnBrk="1" latinLnBrk="0" hangingPunct="1">
        <a:spcBef>
          <a:spcPct val="0"/>
        </a:spcBef>
        <a:buNone/>
        <a:defRPr sz="4800" kern="1200">
          <a:gradFill>
            <a:gsLst>
              <a:gs pos="0">
                <a:schemeClr val="tx1"/>
              </a:gs>
              <a:gs pos="100000">
                <a:schemeClr val="tx1"/>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668462"/>
            <a:ext cx="11887200" cy="5029202"/>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0" tIns="0" rIns="0" bIns="0" rtlCol="0" anchor="t">
            <a:noAutofit/>
          </a:bodyPr>
          <a:lstStyle/>
          <a:p>
            <a:r>
              <a:rPr lang="en-US" smtClean="0"/>
              <a:t>Click to edit Master title style</a:t>
            </a:r>
            <a:endParaRPr lang="en-US" dirty="0"/>
          </a:p>
        </p:txBody>
      </p:sp>
    </p:spTree>
    <p:extLst>
      <p:ext uri="{BB962C8B-B14F-4D97-AF65-F5344CB8AC3E}">
        <p14:creationId xmlns:p14="http://schemas.microsoft.com/office/powerpoint/2010/main" val="3470673903"/>
      </p:ext>
    </p:extLst>
  </p:cSld>
  <p:clrMap bg1="dk1" tx1="lt1" bg2="dk2" tx2="lt2" accent1="accent1" accent2="accent2" accent3="accent3" accent4="accent4" accent5="accent5" accent6="accent6" hlink="hlink" folHlink="folHlink"/>
  <p:sldLayoutIdLst>
    <p:sldLayoutId id="2147484399" r:id="rId1"/>
    <p:sldLayoutId id="2147484400" r:id="rId2"/>
    <p:sldLayoutId id="2147484401" r:id="rId3"/>
    <p:sldLayoutId id="2147484402" r:id="rId4"/>
    <p:sldLayoutId id="2147484403" r:id="rId5"/>
    <p:sldLayoutId id="2147484404" r:id="rId6"/>
    <p:sldLayoutId id="2147484405" r:id="rId7"/>
    <p:sldLayoutId id="2147484406" r:id="rId8"/>
    <p:sldLayoutId id="2147484407" r:id="rId9"/>
    <p:sldLayoutId id="2147484408" r:id="rId10"/>
    <p:sldLayoutId id="2147484409" r:id="rId11"/>
    <p:sldLayoutId id="2147484410" r:id="rId12"/>
    <p:sldLayoutId id="2147484411" r:id="rId13"/>
    <p:sldLayoutId id="2147484412" r:id="rId14"/>
  </p:sldLayoutIdLst>
  <p:txStyles>
    <p:titleStyle>
      <a:lvl1pPr algn="l" defTabSz="914166" rtl="0" eaLnBrk="1" latinLnBrk="0" hangingPunct="1">
        <a:spcBef>
          <a:spcPct val="0"/>
        </a:spcBef>
        <a:buNone/>
        <a:defRPr sz="4800" kern="1200">
          <a:gradFill>
            <a:gsLst>
              <a:gs pos="0">
                <a:schemeClr val="tx1"/>
              </a:gs>
              <a:gs pos="100000">
                <a:schemeClr val="tx1"/>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81.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81.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75.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81.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7.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81.xml"/><Relationship Id="rId5" Type="http://schemas.openxmlformats.org/officeDocument/2006/relationships/image" Target="../media/image32.jpeg"/><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80.xml"/><Relationship Id="rId5" Type="http://schemas.openxmlformats.org/officeDocument/2006/relationships/image" Target="../media/image34.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9.xml"/><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3.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3.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63.xml"/><Relationship Id="rId5" Type="http://schemas.openxmlformats.org/officeDocument/2006/relationships/image" Target="../media/image39.png"/><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80.xml"/><Relationship Id="rId5" Type="http://schemas.openxmlformats.org/officeDocument/2006/relationships/image" Target="../media/image7.jp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775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An Alarm app for everyday tasks</a:t>
            </a:r>
            <a:endParaRPr lang="en-US" dirty="0"/>
          </a:p>
        </p:txBody>
      </p:sp>
      <p:pic>
        <p:nvPicPr>
          <p:cNvPr id="7" name="Picture 6"/>
          <p:cNvPicPr>
            <a:picLocks noChangeAspect="1"/>
          </p:cNvPicPr>
          <p:nvPr/>
        </p:nvPicPr>
        <p:blipFill>
          <a:blip r:embed="rId3"/>
          <a:stretch>
            <a:fillRect/>
          </a:stretch>
        </p:blipFill>
        <p:spPr>
          <a:xfrm>
            <a:off x="503237" y="2280119"/>
            <a:ext cx="6370042" cy="3581400"/>
          </a:xfrm>
          <a:prstGeom prst="rect">
            <a:avLst/>
          </a:prstGeom>
        </p:spPr>
      </p:pic>
      <p:sp>
        <p:nvSpPr>
          <p:cNvPr id="8" name="Text Placeholder 1"/>
          <p:cNvSpPr txBox="1">
            <a:spLocks/>
          </p:cNvSpPr>
          <p:nvPr/>
        </p:nvSpPr>
        <p:spPr>
          <a:xfrm>
            <a:off x="7132637" y="1556229"/>
            <a:ext cx="5029200" cy="5029181"/>
          </a:xfrm>
          <a:prstGeom prst="rect">
            <a:avLst/>
          </a:prstGeom>
        </p:spPr>
        <p:txBody>
          <a:bodyPr/>
          <a:lst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gradFill>
                  <a:gsLst>
                    <a:gs pos="0">
                      <a:srgbClr val="FFFFFF"/>
                    </a:gs>
                    <a:gs pos="100000">
                      <a:srgbClr val="FFFFFF"/>
                    </a:gs>
                  </a:gsLst>
                  <a:lin ang="5400000" scaled="0"/>
                </a:gradFill>
              </a:rPr>
              <a:t>Basic features</a:t>
            </a:r>
          </a:p>
          <a:p>
            <a:pPr marL="346075" lvl="1" indent="-346075">
              <a:buFont typeface="Arial" pitchFamily="34" charset="0"/>
              <a:buChar char="•"/>
            </a:pPr>
            <a:r>
              <a:rPr lang="en-US" dirty="0">
                <a:gradFill>
                  <a:gsLst>
                    <a:gs pos="0">
                      <a:srgbClr val="FFFFFF"/>
                    </a:gs>
                    <a:gs pos="100000">
                      <a:srgbClr val="FFFFFF"/>
                    </a:gs>
                  </a:gsLst>
                  <a:lin ang="5400000" scaled="0"/>
                </a:gradFill>
              </a:rPr>
              <a:t>Customizable alarms</a:t>
            </a:r>
          </a:p>
          <a:p>
            <a:pPr marL="346075" lvl="1" indent="-346075">
              <a:buFont typeface="Arial" pitchFamily="34" charset="0"/>
              <a:buChar char="•"/>
            </a:pPr>
            <a:r>
              <a:rPr lang="en-US" dirty="0">
                <a:gradFill>
                  <a:gsLst>
                    <a:gs pos="0">
                      <a:srgbClr val="FFFFFF"/>
                    </a:gs>
                    <a:gs pos="100000">
                      <a:srgbClr val="FFFFFF"/>
                    </a:gs>
                  </a:gsLst>
                  <a:lin ang="5400000" scaled="0"/>
                </a:gradFill>
              </a:rPr>
              <a:t>Precise </a:t>
            </a:r>
            <a:r>
              <a:rPr lang="en-US" dirty="0" smtClean="0">
                <a:gradFill>
                  <a:gsLst>
                    <a:gs pos="0">
                      <a:srgbClr val="FFFFFF"/>
                    </a:gs>
                    <a:gs pos="100000">
                      <a:srgbClr val="FFFFFF"/>
                    </a:gs>
                  </a:gsLst>
                  <a:lin ang="5400000" scaled="0"/>
                </a:gradFill>
              </a:rPr>
              <a:t>timers</a:t>
            </a:r>
            <a:endParaRPr lang="en-US" dirty="0">
              <a:gradFill>
                <a:gsLst>
                  <a:gs pos="0">
                    <a:srgbClr val="FFFFFF"/>
                  </a:gs>
                  <a:gs pos="100000">
                    <a:srgbClr val="FFFFFF"/>
                  </a:gs>
                </a:gsLst>
                <a:lin ang="5400000" scaled="0"/>
              </a:gradFill>
            </a:endParaRPr>
          </a:p>
          <a:p>
            <a:r>
              <a:rPr lang="en-US" dirty="0">
                <a:gradFill>
                  <a:gsLst>
                    <a:gs pos="0">
                      <a:srgbClr val="FFFFFF"/>
                    </a:gs>
                    <a:gs pos="100000">
                      <a:srgbClr val="FFFFFF"/>
                    </a:gs>
                  </a:gsLst>
                  <a:lin ang="5400000" scaled="0"/>
                </a:gradFill>
              </a:rPr>
              <a:t>Performance attributes</a:t>
            </a:r>
          </a:p>
          <a:p>
            <a:pPr marL="346075" lvl="1" indent="-346075">
              <a:buFont typeface="Arial" pitchFamily="34" charset="0"/>
              <a:buChar char="•"/>
            </a:pPr>
            <a:r>
              <a:rPr lang="en-US" dirty="0">
                <a:gradFill>
                  <a:gsLst>
                    <a:gs pos="0">
                      <a:srgbClr val="FFFFFF"/>
                    </a:gs>
                    <a:gs pos="100000">
                      <a:srgbClr val="FFFFFF"/>
                    </a:gs>
                  </a:gsLst>
                  <a:lin ang="5400000" scaled="0"/>
                </a:gradFill>
              </a:rPr>
              <a:t>Multiple countdown timers</a:t>
            </a:r>
          </a:p>
          <a:p>
            <a:pPr marL="346075" lvl="1" indent="-346075">
              <a:buFont typeface="Arial" pitchFamily="34" charset="0"/>
              <a:buChar char="•"/>
            </a:pPr>
            <a:r>
              <a:rPr lang="en-US" dirty="0">
                <a:gradFill>
                  <a:gsLst>
                    <a:gs pos="0">
                      <a:srgbClr val="FFFFFF"/>
                    </a:gs>
                    <a:gs pos="100000">
                      <a:srgbClr val="FFFFFF"/>
                    </a:gs>
                  </a:gsLst>
                  <a:lin ang="5400000" scaled="0"/>
                </a:gradFill>
              </a:rPr>
              <a:t>Stopwatch with laps/splits</a:t>
            </a:r>
          </a:p>
          <a:p>
            <a:r>
              <a:rPr lang="en-US" dirty="0">
                <a:gradFill>
                  <a:gsLst>
                    <a:gs pos="0">
                      <a:srgbClr val="FFFFFF"/>
                    </a:gs>
                    <a:gs pos="100000">
                      <a:srgbClr val="FFFFFF"/>
                    </a:gs>
                  </a:gsLst>
                  <a:lin ang="5400000" scaled="0"/>
                </a:gradFill>
              </a:rPr>
              <a:t>Fun and delightful </a:t>
            </a:r>
          </a:p>
          <a:p>
            <a:pPr marL="346075" lvl="1" indent="-346075">
              <a:buFont typeface="Arial" pitchFamily="34" charset="0"/>
              <a:buChar char="•"/>
            </a:pPr>
            <a:r>
              <a:rPr lang="en-US" dirty="0">
                <a:gradFill>
                  <a:gsLst>
                    <a:gs pos="0">
                      <a:srgbClr val="FFFFFF"/>
                    </a:gs>
                    <a:gs pos="100000">
                      <a:srgbClr val="FFFFFF"/>
                    </a:gs>
                  </a:gsLst>
                  <a:lin ang="5400000" scaled="0"/>
                </a:gradFill>
              </a:rPr>
              <a:t>Great touch-first experience</a:t>
            </a:r>
          </a:p>
        </p:txBody>
      </p:sp>
    </p:spTree>
    <p:extLst>
      <p:ext uri="{BB962C8B-B14F-4D97-AF65-F5344CB8AC3E}">
        <p14:creationId xmlns:p14="http://schemas.microsoft.com/office/powerpoint/2010/main" val="26514307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Key takeaways for selecting a scenario</a:t>
            </a:r>
            <a:endParaRPr lang="en-US" dirty="0"/>
          </a:p>
        </p:txBody>
      </p:sp>
      <p:sp>
        <p:nvSpPr>
          <p:cNvPr id="2" name="Text Placeholder 1"/>
          <p:cNvSpPr>
            <a:spLocks noGrp="1"/>
          </p:cNvSpPr>
          <p:nvPr>
            <p:ph type="body" sz="quarter" idx="10"/>
          </p:nvPr>
        </p:nvSpPr>
        <p:spPr/>
        <p:txBody>
          <a:bodyPr/>
          <a:lstStyle/>
          <a:p>
            <a:r>
              <a:rPr lang="en-US" dirty="0" smtClean="0"/>
              <a:t>Brainstorm concepts.</a:t>
            </a:r>
          </a:p>
          <a:p>
            <a:r>
              <a:rPr lang="en-US" dirty="0" smtClean="0"/>
              <a:t>Select criteria to narrow ideas down.</a:t>
            </a:r>
          </a:p>
          <a:p>
            <a:r>
              <a:rPr lang="en-US" dirty="0" smtClean="0"/>
              <a:t>Group scenarios into a single experience.</a:t>
            </a:r>
          </a:p>
          <a:p>
            <a:r>
              <a:rPr lang="en-US" dirty="0" smtClean="0"/>
              <a:t>Consider user expectations, desirable features, </a:t>
            </a:r>
            <a:br>
              <a:rPr lang="en-US" dirty="0" smtClean="0"/>
            </a:br>
            <a:r>
              <a:rPr lang="en-US" dirty="0" smtClean="0"/>
              <a:t>performance attributes.</a:t>
            </a:r>
          </a:p>
          <a:p>
            <a:r>
              <a:rPr lang="en-US" dirty="0" smtClean="0"/>
              <a:t>Write down goals for your app will be great.</a:t>
            </a:r>
          </a:p>
          <a:p>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9004835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4"/>
          <p:cNvPicPr>
            <a:picLocks noChangeAspect="1"/>
          </p:cNvPicPr>
          <p:nvPr/>
        </p:nvPicPr>
        <p:blipFill>
          <a:blip r:embed="rId3">
            <a:extLst>
              <a:ext uri="{28A0092B-C50C-407E-A947-70E740481C1C}">
                <a14:useLocalDpi xmlns:a14="http://schemas.microsoft.com/office/drawing/2010/main" val="0"/>
              </a:ext>
            </a:extLst>
          </a:blip>
          <a:srcRect l="16651" r="16651"/>
          <a:stretch>
            <a:fillRect/>
          </a:stretch>
        </p:blipFill>
        <p:spPr>
          <a:xfrm>
            <a:off x="274638" y="1535875"/>
            <a:ext cx="3931920" cy="392277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pic>
      <p:sp>
        <p:nvSpPr>
          <p:cNvPr id="5" name="Text Placeholder 4"/>
          <p:cNvSpPr>
            <a:spLocks noGrp="1"/>
          </p:cNvSpPr>
          <p:nvPr>
            <p:ph type="body" sz="quarter" idx="15"/>
          </p:nvPr>
        </p:nvSpPr>
        <p:spPr/>
        <p:txBody>
          <a:bodyPr/>
          <a:lstStyle/>
          <a:p>
            <a:r>
              <a:rPr lang="en-US" dirty="0" smtClean="0"/>
              <a:t>The “Canonical” scenario.</a:t>
            </a:r>
          </a:p>
          <a:p>
            <a:r>
              <a:rPr lang="en-US" dirty="0" smtClean="0"/>
              <a:t>App craftsmanship.</a:t>
            </a:r>
          </a:p>
          <a:p>
            <a:r>
              <a:rPr lang="en-US" dirty="0" smtClean="0"/>
              <a:t>Platform acumen.</a:t>
            </a:r>
          </a:p>
          <a:p>
            <a:endParaRPr lang="en-US" dirty="0" smtClean="0"/>
          </a:p>
          <a:p>
            <a:endParaRPr lang="en-US" dirty="0"/>
          </a:p>
        </p:txBody>
      </p:sp>
      <p:sp>
        <p:nvSpPr>
          <p:cNvPr id="2" name="Title 1"/>
          <p:cNvSpPr>
            <a:spLocks noGrp="1"/>
          </p:cNvSpPr>
          <p:nvPr>
            <p:ph type="title"/>
          </p:nvPr>
        </p:nvSpPr>
        <p:spPr/>
        <p:txBody>
          <a:bodyPr/>
          <a:lstStyle/>
          <a:p>
            <a:r>
              <a:rPr lang="en-US" smtClean="0"/>
              <a:t>Depth of execution</a:t>
            </a:r>
            <a:endParaRPr lang="en-US" dirty="0"/>
          </a:p>
        </p:txBody>
      </p:sp>
    </p:spTree>
    <p:extLst>
      <p:ext uri="{BB962C8B-B14F-4D97-AF65-F5344CB8AC3E}">
        <p14:creationId xmlns:p14="http://schemas.microsoft.com/office/powerpoint/2010/main" val="26675309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8064" t="5276" r="18442"/>
          <a:stretch/>
        </p:blipFill>
        <p:spPr>
          <a:xfrm>
            <a:off x="196487" y="1668482"/>
            <a:ext cx="5945550" cy="4986915"/>
          </a:xfrm>
          <a:prstGeom prst="rect">
            <a:avLst/>
          </a:prstGeom>
          <a:ln>
            <a:solidFill>
              <a:schemeClr val="bg1">
                <a:lumMod val="50000"/>
                <a:lumOff val="50000"/>
              </a:schemeClr>
            </a:solidFill>
          </a:ln>
        </p:spPr>
      </p:pic>
      <p:sp>
        <p:nvSpPr>
          <p:cNvPr id="2" name="Text Placeholder 1"/>
          <p:cNvSpPr>
            <a:spLocks noGrp="1"/>
          </p:cNvSpPr>
          <p:nvPr>
            <p:ph type="body" sz="quarter" idx="10"/>
          </p:nvPr>
        </p:nvSpPr>
        <p:spPr>
          <a:xfrm>
            <a:off x="6294437" y="1668482"/>
            <a:ext cx="5867402" cy="5029181"/>
          </a:xfrm>
        </p:spPr>
        <p:txBody>
          <a:bodyPr/>
          <a:lstStyle/>
          <a:p>
            <a:r>
              <a:rPr lang="en-US" sz="2400" dirty="0" smtClean="0"/>
              <a:t>Basic features.</a:t>
            </a:r>
          </a:p>
          <a:p>
            <a:r>
              <a:rPr lang="en-US" sz="2400" dirty="0" smtClean="0"/>
              <a:t>Basic mathematics.</a:t>
            </a:r>
          </a:p>
          <a:p>
            <a:r>
              <a:rPr lang="en-US" sz="2400" dirty="0" smtClean="0"/>
              <a:t>Everyday conversions.</a:t>
            </a:r>
            <a:br>
              <a:rPr lang="en-US" sz="2400" dirty="0" smtClean="0"/>
            </a:br>
            <a:endParaRPr lang="en-US" sz="2400" dirty="0" smtClean="0"/>
          </a:p>
          <a:p>
            <a:r>
              <a:rPr lang="en-US" sz="2400" dirty="0" smtClean="0"/>
              <a:t>Performance attributes.</a:t>
            </a:r>
          </a:p>
          <a:p>
            <a:r>
              <a:rPr lang="en-US" sz="2400" dirty="0" smtClean="0"/>
              <a:t>Scientific mode.</a:t>
            </a:r>
          </a:p>
          <a:p>
            <a:r>
              <a:rPr lang="en-US" sz="2400" dirty="0" smtClean="0"/>
              <a:t>Side by side (companion app).</a:t>
            </a:r>
          </a:p>
          <a:p>
            <a:endParaRPr lang="en-US" sz="2400" dirty="0" smtClean="0"/>
          </a:p>
          <a:p>
            <a:r>
              <a:rPr lang="en-US" sz="2400" dirty="0" smtClean="0"/>
              <a:t>Fun and delightful.</a:t>
            </a:r>
          </a:p>
          <a:p>
            <a:r>
              <a:rPr lang="en-US" sz="2400" dirty="0" smtClean="0"/>
              <a:t>Provides additional, fun unit </a:t>
            </a:r>
            <a:br>
              <a:rPr lang="en-US" sz="2400" dirty="0" smtClean="0"/>
            </a:br>
            <a:r>
              <a:rPr lang="en-US" sz="2400" dirty="0" smtClean="0"/>
              <a:t>conversions using everyday items </a:t>
            </a:r>
            <a:br>
              <a:rPr lang="en-US" sz="2400" dirty="0" smtClean="0"/>
            </a:br>
            <a:r>
              <a:rPr lang="en-US" sz="2400" dirty="0" smtClean="0"/>
              <a:t>like bathtubs and elephants.</a:t>
            </a:r>
          </a:p>
          <a:p>
            <a:endParaRPr lang="en-US" sz="2400" dirty="0"/>
          </a:p>
        </p:txBody>
      </p:sp>
      <p:sp>
        <p:nvSpPr>
          <p:cNvPr id="4" name="Title 3"/>
          <p:cNvSpPr>
            <a:spLocks noGrp="1"/>
          </p:cNvSpPr>
          <p:nvPr>
            <p:ph type="title"/>
          </p:nvPr>
        </p:nvSpPr>
        <p:spPr/>
        <p:txBody>
          <a:bodyPr/>
          <a:lstStyle/>
          <a:p>
            <a:r>
              <a:rPr lang="en-US" dirty="0" smtClean="0"/>
              <a:t>A calculator for everyday math</a:t>
            </a:r>
            <a:endParaRPr lang="en-US" dirty="0"/>
          </a:p>
        </p:txBody>
      </p:sp>
    </p:spTree>
    <p:extLst>
      <p:ext uri="{BB962C8B-B14F-4D97-AF65-F5344CB8AC3E}">
        <p14:creationId xmlns:p14="http://schemas.microsoft.com/office/powerpoint/2010/main" val="233246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Our design goals for Calculator</a:t>
            </a:r>
            <a:endParaRPr lang="en-US" dirty="0"/>
          </a:p>
        </p:txBody>
      </p:sp>
      <p:sp>
        <p:nvSpPr>
          <p:cNvPr id="3" name="Text Placeholder 2"/>
          <p:cNvSpPr>
            <a:spLocks noGrp="1"/>
          </p:cNvSpPr>
          <p:nvPr>
            <p:ph type="body" sz="quarter" idx="10"/>
          </p:nvPr>
        </p:nvSpPr>
        <p:spPr/>
        <p:txBody>
          <a:bodyPr/>
          <a:lstStyle/>
          <a:p>
            <a:pPr>
              <a:lnSpc>
                <a:spcPct val="114000"/>
              </a:lnSpc>
            </a:pPr>
            <a:r>
              <a:rPr lang="en-US" dirty="0" smtClean="0"/>
              <a:t>Parallel the Windows desktop calculator behavior </a:t>
            </a:r>
            <a:br>
              <a:rPr lang="en-US" dirty="0" smtClean="0"/>
            </a:br>
            <a:r>
              <a:rPr lang="en-US" dirty="0" smtClean="0"/>
              <a:t>in a fresh, modern experience.</a:t>
            </a:r>
          </a:p>
          <a:p>
            <a:pPr>
              <a:lnSpc>
                <a:spcPct val="114000"/>
              </a:lnSpc>
            </a:pPr>
            <a:r>
              <a:rPr lang="en-US" dirty="0" smtClean="0"/>
              <a:t>Localize in all Windows languages and regions.</a:t>
            </a:r>
          </a:p>
          <a:p>
            <a:pPr indent="628650">
              <a:lnSpc>
                <a:spcPct val="114000"/>
              </a:lnSpc>
            </a:pPr>
            <a:r>
              <a:rPr lang="en-US" dirty="0" smtClean="0"/>
              <a:t>Be great at all sizes.</a:t>
            </a:r>
          </a:p>
        </p:txBody>
      </p:sp>
      <p:sp>
        <p:nvSpPr>
          <p:cNvPr id="5" name="5-Point Star 4"/>
          <p:cNvSpPr/>
          <p:nvPr/>
        </p:nvSpPr>
        <p:spPr bwMode="auto">
          <a:xfrm>
            <a:off x="274638" y="3758519"/>
            <a:ext cx="533400" cy="533400"/>
          </a:xfrm>
          <a:prstGeom prst="star5">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0273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3600" dirty="0" smtClean="0"/>
              <a:t>New device form factors.</a:t>
            </a:r>
            <a:br>
              <a:rPr lang="en-US" sz="3600" dirty="0" smtClean="0"/>
            </a:br>
            <a:r>
              <a:rPr lang="en-US" sz="3600" dirty="0" smtClean="0"/>
              <a:t>Various screen resolutions.</a:t>
            </a:r>
            <a:br>
              <a:rPr lang="en-US" sz="3600" dirty="0" smtClean="0"/>
            </a:br>
            <a:r>
              <a:rPr lang="en-US" sz="3600" dirty="0" smtClean="0"/>
              <a:t>Portrait and landscape.</a:t>
            </a:r>
            <a:endParaRPr lang="en-US" sz="3600" dirty="0"/>
          </a:p>
        </p:txBody>
      </p:sp>
      <p:sp>
        <p:nvSpPr>
          <p:cNvPr id="3" name="Rectangle 2"/>
          <p:cNvSpPr/>
          <p:nvPr/>
        </p:nvSpPr>
        <p:spPr bwMode="auto">
          <a:xfrm>
            <a:off x="419781" y="2419437"/>
            <a:ext cx="3200399"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475927" y="3414047"/>
            <a:ext cx="3048000" cy="1752600"/>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p:nvSpPr>
        <p:spPr bwMode="auto">
          <a:xfrm>
            <a:off x="475927" y="2563815"/>
            <a:ext cx="3048000" cy="3360821"/>
          </a:xfrm>
          <a:prstGeom prst="rect">
            <a:avLst/>
          </a:prstGeom>
          <a:solidFill>
            <a:schemeClr val="accent1">
              <a:lumMod val="40000"/>
              <a:lumOff val="60000"/>
              <a:alpha val="7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cxnSp>
        <p:nvCxnSpPr>
          <p:cNvPr id="11" name="Straight Connector 10"/>
          <p:cNvCxnSpPr/>
          <p:nvPr/>
        </p:nvCxnSpPr>
        <p:spPr>
          <a:xfrm>
            <a:off x="475927" y="6381837"/>
            <a:ext cx="314425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3828644" y="2419437"/>
            <a:ext cx="12031" cy="3810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336758" y="6231987"/>
            <a:ext cx="7797544" cy="461665"/>
          </a:xfrm>
          <a:prstGeom prst="rect">
            <a:avLst/>
          </a:prstGeom>
          <a:noFill/>
        </p:spPr>
        <p:txBody>
          <a:bodyPr wrap="square" rtlCol="0">
            <a:spAutoFit/>
          </a:bodyPr>
          <a:lstStyle/>
          <a:p>
            <a:r>
              <a:rPr lang="en-US" sz="2400" b="1" dirty="0" smtClean="0">
                <a:solidFill>
                  <a:srgbClr val="000000">
                    <a:lumMod val="50000"/>
                    <a:lumOff val="50000"/>
                  </a:srgbClr>
                </a:solidFill>
              </a:rPr>
              <a:t>📺</a:t>
            </a:r>
            <a:r>
              <a:rPr lang="en-US" sz="2400" b="1" dirty="0" smtClean="0">
                <a:gradFill>
                  <a:gsLst>
                    <a:gs pos="0">
                      <a:srgbClr val="FFFFFF"/>
                    </a:gs>
                    <a:gs pos="100000">
                      <a:srgbClr val="FFFFFF"/>
                    </a:gs>
                  </a:gsLst>
                  <a:lin ang="5400000" scaled="0"/>
                </a:gradFill>
              </a:rPr>
              <a:t>  Video: </a:t>
            </a:r>
            <a:r>
              <a:rPr lang="en-US" sz="2400" dirty="0" smtClean="0">
                <a:gradFill>
                  <a:gsLst>
                    <a:gs pos="0">
                      <a:srgbClr val="FFFFFF"/>
                    </a:gs>
                    <a:gs pos="100000">
                      <a:srgbClr val="FFFFFF"/>
                    </a:gs>
                  </a:gsLst>
                  <a:lin ang="5400000" scaled="0"/>
                </a:gradFill>
              </a:rPr>
              <a:t>Adaptive scaling for Calculator using XAML</a:t>
            </a:r>
          </a:p>
        </p:txBody>
      </p:sp>
      <p:pic>
        <p:nvPicPr>
          <p:cNvPr id="5" name="Fahrimv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02604" y="1978286"/>
            <a:ext cx="7567946" cy="4253646"/>
          </a:xfrm>
          <a:prstGeom prst="rect">
            <a:avLst/>
          </a:prstGeom>
        </p:spPr>
      </p:pic>
    </p:spTree>
    <p:extLst>
      <p:ext uri="{BB962C8B-B14F-4D97-AF65-F5344CB8AC3E}">
        <p14:creationId xmlns:p14="http://schemas.microsoft.com/office/powerpoint/2010/main" val="12158772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743" y="0"/>
            <a:ext cx="3932237" cy="699405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8381" y="0"/>
            <a:ext cx="3932239" cy="699405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3182" y="2572"/>
            <a:ext cx="3931055" cy="6991953"/>
          </a:xfrm>
          <a:prstGeom prst="rect">
            <a:avLst/>
          </a:prstGeom>
        </p:spPr>
      </p:pic>
    </p:spTree>
    <p:extLst>
      <p:ext uri="{BB962C8B-B14F-4D97-AF65-F5344CB8AC3E}">
        <p14:creationId xmlns:p14="http://schemas.microsoft.com/office/powerpoint/2010/main" val="25208310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5"/>
          </p:nvPr>
        </p:nvSpPr>
        <p:spPr/>
        <p:txBody>
          <a:bodyPr/>
          <a:lstStyle/>
          <a:p>
            <a:r>
              <a:rPr lang="en-US" dirty="0" smtClean="0"/>
              <a:t>Calculator keypad typography </a:t>
            </a:r>
            <a:br>
              <a:rPr lang="en-US" dirty="0" smtClean="0"/>
            </a:br>
            <a:r>
              <a:rPr lang="en-US" dirty="0" smtClean="0"/>
              <a:t>took several rounds of tweaking </a:t>
            </a:r>
            <a:br>
              <a:rPr lang="en-US" dirty="0" smtClean="0"/>
            </a:br>
            <a:r>
              <a:rPr lang="en-US" dirty="0" smtClean="0"/>
              <a:t>to get right. </a:t>
            </a:r>
            <a:endParaRPr lang="en-US" dirty="0"/>
          </a:p>
        </p:txBody>
      </p:sp>
      <p:sp>
        <p:nvSpPr>
          <p:cNvPr id="4" name="Title 3"/>
          <p:cNvSpPr>
            <a:spLocks noGrp="1"/>
          </p:cNvSpPr>
          <p:nvPr>
            <p:ph type="title"/>
          </p:nvPr>
        </p:nvSpPr>
        <p:spPr/>
        <p:txBody>
          <a:bodyPr/>
          <a:lstStyle/>
          <a:p>
            <a:r>
              <a:rPr lang="en-US" smtClean="0"/>
              <a:t>Tweaking typography</a:t>
            </a:r>
            <a:endParaRPr lang="en-US" dirty="0"/>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6628" t="40991" r="67747" b="15655"/>
          <a:stretch/>
        </p:blipFill>
        <p:spPr>
          <a:xfrm>
            <a:off x="302746" y="1279843"/>
            <a:ext cx="3429000" cy="5349240"/>
          </a:xfrm>
          <a:prstGeom prst="rect">
            <a:avLst/>
          </a:prstGeom>
        </p:spPr>
      </p:pic>
    </p:spTree>
    <p:extLst>
      <p:ext uri="{BB962C8B-B14F-4D97-AF65-F5344CB8AC3E}">
        <p14:creationId xmlns:p14="http://schemas.microsoft.com/office/powerpoint/2010/main" val="24393872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707"/>
            <a:ext cx="12434711" cy="6991111"/>
          </a:xfrm>
          <a:prstGeom prst="rect">
            <a:avLst/>
          </a:prstGeom>
        </p:spPr>
      </p:pic>
    </p:spTree>
    <p:extLst>
      <p:ext uri="{BB962C8B-B14F-4D97-AF65-F5344CB8AC3E}">
        <p14:creationId xmlns:p14="http://schemas.microsoft.com/office/powerpoint/2010/main" val="1042343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707"/>
            <a:ext cx="12434711" cy="6991111"/>
          </a:xfrm>
          <a:prstGeom prst="rect">
            <a:avLst/>
          </a:prstGeom>
          <a:ln>
            <a:noFill/>
          </a:ln>
        </p:spPr>
      </p:pic>
      <p:graphicFrame>
        <p:nvGraphicFramePr>
          <p:cNvPr id="4" name="Table 3"/>
          <p:cNvGraphicFramePr>
            <a:graphicFrameLocks noGrp="1"/>
          </p:cNvGraphicFramePr>
          <p:nvPr>
            <p:extLst/>
          </p:nvPr>
        </p:nvGraphicFramePr>
        <p:xfrm>
          <a:off x="2332037" y="1058862"/>
          <a:ext cx="7682819" cy="1676402"/>
        </p:xfrm>
        <a:graphic>
          <a:graphicData uri="http://schemas.openxmlformats.org/drawingml/2006/table">
            <a:tbl>
              <a:tblPr firstRow="1" firstCol="1" bandRow="1">
                <a:tableStyleId>{5C22544A-7EE6-4342-B048-85BDC9FD1C3A}</a:tableStyleId>
              </a:tblPr>
              <a:tblGrid>
                <a:gridCol w="2560574"/>
                <a:gridCol w="1146148"/>
                <a:gridCol w="3976097"/>
              </a:tblGrid>
              <a:tr h="275982">
                <a:tc>
                  <a:txBody>
                    <a:bodyPr/>
                    <a:lstStyle/>
                    <a:p>
                      <a:pPr marL="0" marR="0">
                        <a:lnSpc>
                          <a:spcPct val="107000"/>
                        </a:lnSpc>
                        <a:spcBef>
                          <a:spcPts val="0"/>
                        </a:spcBef>
                        <a:spcAft>
                          <a:spcPts val="0"/>
                        </a:spcAft>
                      </a:pPr>
                      <a:r>
                        <a:rPr lang="en-US" sz="1200" dirty="0">
                          <a:effectLst/>
                        </a:rPr>
                        <a:t>±  U+00B1</a:t>
                      </a:r>
                      <a:endParaRPr lang="en-US" sz="1200" dirty="0">
                        <a:effectLst/>
                        <a:latin typeface="Calibri" panose="020F0502020204030204" pitchFamily="34" charset="0"/>
                        <a:ea typeface="SimSun" panose="02010600030101010101" pitchFamily="2" charset="-122"/>
                        <a:cs typeface="Times New Roman" panose="02020603050405020304" pitchFamily="18" charset="0"/>
                      </a:endParaRPr>
                    </a:p>
                  </a:txBody>
                  <a:tcPr marL="73281" marR="73281" marT="0" marB="0" anchor="ctr">
                    <a:solidFill>
                      <a:schemeClr val="bg2">
                        <a:lumMod val="60000"/>
                        <a:lumOff val="40000"/>
                      </a:schemeClr>
                    </a:solidFill>
                  </a:tcPr>
                </a:tc>
                <a:tc>
                  <a:txBody>
                    <a:bodyPr/>
                    <a:lstStyle/>
                    <a:p>
                      <a:pPr marL="0" marR="0">
                        <a:lnSpc>
                          <a:spcPct val="107000"/>
                        </a:lnSpc>
                        <a:spcBef>
                          <a:spcPts val="0"/>
                        </a:spcBef>
                        <a:spcAft>
                          <a:spcPts val="0"/>
                        </a:spcAft>
                      </a:pPr>
                      <a:r>
                        <a:rPr lang="en-US" sz="1200" b="1" dirty="0">
                          <a:solidFill>
                            <a:schemeClr val="bg1"/>
                          </a:solidFill>
                          <a:effectLst/>
                        </a:rPr>
                        <a:t>30pt</a:t>
                      </a:r>
                      <a:endParaRPr lang="en-US" sz="1200" b="1" dirty="0">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a:txBody>
                  <a:tcPr marL="73281" marR="73281" marT="0" marB="0" anchor="ctr">
                    <a:solidFill>
                      <a:schemeClr val="tx1"/>
                    </a:solidFill>
                  </a:tcPr>
                </a:tc>
                <a:tc>
                  <a:txBody>
                    <a:bodyPr/>
                    <a:lstStyle/>
                    <a:p>
                      <a:pPr marL="0" marR="0">
                        <a:lnSpc>
                          <a:spcPct val="107000"/>
                        </a:lnSpc>
                        <a:spcBef>
                          <a:spcPts val="0"/>
                        </a:spcBef>
                        <a:spcAft>
                          <a:spcPts val="0"/>
                        </a:spcAft>
                      </a:pPr>
                      <a:r>
                        <a:rPr lang="en-US" sz="1200" b="1" dirty="0">
                          <a:solidFill>
                            <a:schemeClr val="bg1"/>
                          </a:solidFill>
                          <a:effectLst/>
                        </a:rPr>
                        <a:t>Semilight</a:t>
                      </a:r>
                      <a:endParaRPr lang="en-US" sz="1200" b="1" dirty="0">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a:txBody>
                  <a:tcPr marL="73281" marR="73281" marT="0" marB="0" anchor="ctr">
                    <a:solidFill>
                      <a:schemeClr val="tx1"/>
                    </a:solidFill>
                  </a:tcPr>
                </a:tc>
              </a:tr>
              <a:tr h="275982">
                <a:tc>
                  <a:txBody>
                    <a:bodyPr/>
                    <a:lstStyle/>
                    <a:p>
                      <a:pPr marL="0" marR="0">
                        <a:lnSpc>
                          <a:spcPct val="107000"/>
                        </a:lnSpc>
                        <a:spcBef>
                          <a:spcPts val="0"/>
                        </a:spcBef>
                        <a:spcAft>
                          <a:spcPts val="0"/>
                        </a:spcAft>
                      </a:pPr>
                      <a:r>
                        <a:rPr lang="zh-CN" sz="1200" dirty="0">
                          <a:effectLst/>
                        </a:rPr>
                        <a:t>√</a:t>
                      </a:r>
                      <a:r>
                        <a:rPr lang="en-US" sz="1200" dirty="0">
                          <a:effectLst/>
                        </a:rPr>
                        <a:t> U+221A</a:t>
                      </a:r>
                      <a:endParaRPr lang="en-US" sz="1200" dirty="0">
                        <a:effectLst/>
                        <a:latin typeface="Calibri" panose="020F0502020204030204" pitchFamily="34" charset="0"/>
                        <a:ea typeface="SimSun" panose="02010600030101010101" pitchFamily="2" charset="-122"/>
                        <a:cs typeface="Times New Roman" panose="02020603050405020304" pitchFamily="18" charset="0"/>
                      </a:endParaRPr>
                    </a:p>
                  </a:txBody>
                  <a:tcPr marL="73281" marR="73281" marT="0" marB="0" anchor="ctr">
                    <a:solidFill>
                      <a:srgbClr val="92D050"/>
                    </a:solidFill>
                  </a:tcPr>
                </a:tc>
                <a:tc>
                  <a:txBody>
                    <a:bodyPr/>
                    <a:lstStyle/>
                    <a:p>
                      <a:pPr marL="0" marR="0">
                        <a:lnSpc>
                          <a:spcPct val="107000"/>
                        </a:lnSpc>
                        <a:spcBef>
                          <a:spcPts val="0"/>
                        </a:spcBef>
                        <a:spcAft>
                          <a:spcPts val="0"/>
                        </a:spcAft>
                      </a:pPr>
                      <a:r>
                        <a:rPr lang="en-US" sz="1200" b="1" dirty="0">
                          <a:effectLst/>
                        </a:rPr>
                        <a:t>32pt</a:t>
                      </a:r>
                      <a:endParaRPr lang="en-US" sz="1200" b="1" dirty="0">
                        <a:effectLst/>
                        <a:latin typeface="Calibri" panose="020F0502020204030204" pitchFamily="34" charset="0"/>
                        <a:ea typeface="SimSun" panose="02010600030101010101" pitchFamily="2" charset="-122"/>
                        <a:cs typeface="Times New Roman" panose="02020603050405020304" pitchFamily="18" charset="0"/>
                      </a:endParaRPr>
                    </a:p>
                  </a:txBody>
                  <a:tcPr marL="73281" marR="73281" marT="0" marB="0" anchor="ctr">
                    <a:solidFill>
                      <a:schemeClr val="tx1"/>
                    </a:solidFill>
                  </a:tcPr>
                </a:tc>
                <a:tc>
                  <a:txBody>
                    <a:bodyPr/>
                    <a:lstStyle/>
                    <a:p>
                      <a:pPr marL="0" marR="0">
                        <a:lnSpc>
                          <a:spcPct val="107000"/>
                        </a:lnSpc>
                        <a:spcBef>
                          <a:spcPts val="0"/>
                        </a:spcBef>
                        <a:spcAft>
                          <a:spcPts val="0"/>
                        </a:spcAft>
                      </a:pPr>
                      <a:r>
                        <a:rPr lang="en-US" sz="1200" b="1" dirty="0">
                          <a:effectLst/>
                        </a:rPr>
                        <a:t>Semilight</a:t>
                      </a:r>
                      <a:endParaRPr lang="en-US" sz="1200" b="1" dirty="0">
                        <a:effectLst/>
                        <a:latin typeface="Calibri" panose="020F0502020204030204" pitchFamily="34" charset="0"/>
                        <a:ea typeface="SimSun" panose="02010600030101010101" pitchFamily="2" charset="-122"/>
                        <a:cs typeface="Times New Roman" panose="02020603050405020304" pitchFamily="18" charset="0"/>
                      </a:endParaRPr>
                    </a:p>
                  </a:txBody>
                  <a:tcPr marL="73281" marR="73281" marT="0" marB="0" anchor="ctr">
                    <a:solidFill>
                      <a:schemeClr val="tx1"/>
                    </a:solidFill>
                  </a:tcPr>
                </a:tc>
              </a:tr>
              <a:tr h="275982">
                <a:tc>
                  <a:txBody>
                    <a:bodyPr/>
                    <a:lstStyle/>
                    <a:p>
                      <a:pPr marL="0" marR="0">
                        <a:lnSpc>
                          <a:spcPct val="107000"/>
                        </a:lnSpc>
                        <a:spcBef>
                          <a:spcPts val="0"/>
                        </a:spcBef>
                        <a:spcAft>
                          <a:spcPts val="0"/>
                        </a:spcAft>
                        <a:tabLst>
                          <a:tab pos="673100" algn="ctr"/>
                        </a:tabLst>
                      </a:pPr>
                      <a:r>
                        <a:rPr lang="en-US" sz="1200" dirty="0">
                          <a:effectLst/>
                        </a:rPr>
                        <a:t>%  U+0025</a:t>
                      </a:r>
                      <a:endParaRPr lang="en-US" sz="1200" dirty="0">
                        <a:effectLst/>
                        <a:latin typeface="Calibri" panose="020F0502020204030204" pitchFamily="34" charset="0"/>
                        <a:ea typeface="SimSun" panose="02010600030101010101" pitchFamily="2" charset="-122"/>
                        <a:cs typeface="Times New Roman" panose="02020603050405020304" pitchFamily="18" charset="0"/>
                      </a:endParaRPr>
                    </a:p>
                  </a:txBody>
                  <a:tcPr marL="73281" marR="73281" marT="0" marB="0" anchor="ctr">
                    <a:solidFill>
                      <a:schemeClr val="accent3"/>
                    </a:solidFill>
                  </a:tcPr>
                </a:tc>
                <a:tc>
                  <a:txBody>
                    <a:bodyPr/>
                    <a:lstStyle/>
                    <a:p>
                      <a:pPr marL="0" marR="0">
                        <a:lnSpc>
                          <a:spcPct val="107000"/>
                        </a:lnSpc>
                        <a:spcBef>
                          <a:spcPts val="0"/>
                        </a:spcBef>
                        <a:spcAft>
                          <a:spcPts val="0"/>
                        </a:spcAft>
                      </a:pPr>
                      <a:r>
                        <a:rPr lang="en-US" sz="1200" b="1" dirty="0">
                          <a:effectLst/>
                        </a:rPr>
                        <a:t>26pt</a:t>
                      </a:r>
                      <a:endParaRPr lang="en-US" sz="1200" b="1" dirty="0">
                        <a:effectLst/>
                        <a:latin typeface="Calibri" panose="020F0502020204030204" pitchFamily="34" charset="0"/>
                        <a:ea typeface="SimSun" panose="02010600030101010101" pitchFamily="2" charset="-122"/>
                        <a:cs typeface="Times New Roman" panose="02020603050405020304" pitchFamily="18" charset="0"/>
                      </a:endParaRPr>
                    </a:p>
                  </a:txBody>
                  <a:tcPr marL="73281" marR="73281" marT="0" marB="0" anchor="ctr">
                    <a:solidFill>
                      <a:schemeClr val="tx1"/>
                    </a:solidFill>
                  </a:tcPr>
                </a:tc>
                <a:tc>
                  <a:txBody>
                    <a:bodyPr/>
                    <a:lstStyle/>
                    <a:p>
                      <a:pPr marL="0" marR="0">
                        <a:lnSpc>
                          <a:spcPct val="107000"/>
                        </a:lnSpc>
                        <a:spcBef>
                          <a:spcPts val="0"/>
                        </a:spcBef>
                        <a:spcAft>
                          <a:spcPts val="0"/>
                        </a:spcAft>
                      </a:pPr>
                      <a:r>
                        <a:rPr lang="en-US" sz="1200" b="1" dirty="0">
                          <a:effectLst/>
                        </a:rPr>
                        <a:t>Regular</a:t>
                      </a:r>
                      <a:endParaRPr lang="en-US" sz="1200" b="1" dirty="0">
                        <a:effectLst/>
                        <a:latin typeface="Calibri" panose="020F0502020204030204" pitchFamily="34" charset="0"/>
                        <a:ea typeface="SimSun" panose="02010600030101010101" pitchFamily="2" charset="-122"/>
                        <a:cs typeface="Times New Roman" panose="02020603050405020304" pitchFamily="18" charset="0"/>
                      </a:endParaRPr>
                    </a:p>
                  </a:txBody>
                  <a:tcPr marL="73281" marR="73281" marT="0" marB="0" anchor="ctr">
                    <a:solidFill>
                      <a:schemeClr val="tx1"/>
                    </a:solidFill>
                  </a:tcPr>
                </a:tc>
              </a:tr>
              <a:tr h="296492">
                <a:tc>
                  <a:txBody>
                    <a:bodyPr/>
                    <a:lstStyle/>
                    <a:p>
                      <a:pPr marL="0" marR="0">
                        <a:lnSpc>
                          <a:spcPct val="107000"/>
                        </a:lnSpc>
                        <a:spcBef>
                          <a:spcPts val="0"/>
                        </a:spcBef>
                        <a:spcAft>
                          <a:spcPts val="0"/>
                        </a:spcAft>
                      </a:pPr>
                      <a:r>
                        <a:rPr lang="en-US" sz="1200" dirty="0">
                          <a:effectLst/>
                        </a:rPr>
                        <a:t>1/𝑥</a:t>
                      </a:r>
                      <a:endParaRPr lang="en-US" sz="1200" dirty="0">
                        <a:effectLst/>
                        <a:latin typeface="Calibri" panose="020F0502020204030204" pitchFamily="34" charset="0"/>
                        <a:ea typeface="SimSun" panose="02010600030101010101" pitchFamily="2" charset="-122"/>
                        <a:cs typeface="Times New Roman" panose="02020603050405020304" pitchFamily="18" charset="0"/>
                      </a:endParaRPr>
                    </a:p>
                  </a:txBody>
                  <a:tcPr marL="73281" marR="73281" marT="0" marB="0" anchor="ctr">
                    <a:solidFill>
                      <a:srgbClr val="FFC000"/>
                    </a:solidFill>
                  </a:tcPr>
                </a:tc>
                <a:tc>
                  <a:txBody>
                    <a:bodyPr/>
                    <a:lstStyle/>
                    <a:p>
                      <a:pPr marL="0" marR="0">
                        <a:lnSpc>
                          <a:spcPct val="107000"/>
                        </a:lnSpc>
                        <a:spcBef>
                          <a:spcPts val="0"/>
                        </a:spcBef>
                        <a:spcAft>
                          <a:spcPts val="0"/>
                        </a:spcAft>
                      </a:pPr>
                      <a:r>
                        <a:rPr lang="en-US" sz="1200" b="1" dirty="0">
                          <a:effectLst/>
                        </a:rPr>
                        <a:t>18pt/24pt</a:t>
                      </a:r>
                      <a:endParaRPr lang="en-US" sz="1200" b="1" dirty="0">
                        <a:effectLst/>
                        <a:latin typeface="Calibri" panose="020F0502020204030204" pitchFamily="34" charset="0"/>
                        <a:ea typeface="SimSun" panose="02010600030101010101" pitchFamily="2" charset="-122"/>
                        <a:cs typeface="Times New Roman" panose="02020603050405020304" pitchFamily="18" charset="0"/>
                      </a:endParaRPr>
                    </a:p>
                  </a:txBody>
                  <a:tcPr marL="73281" marR="73281" marT="0" marB="0" anchor="ctr">
                    <a:solidFill>
                      <a:schemeClr val="tx1"/>
                    </a:solidFill>
                  </a:tcPr>
                </a:tc>
                <a:tc>
                  <a:txBody>
                    <a:bodyPr/>
                    <a:lstStyle/>
                    <a:p>
                      <a:pPr marL="0" marR="0">
                        <a:lnSpc>
                          <a:spcPct val="107000"/>
                        </a:lnSpc>
                        <a:spcBef>
                          <a:spcPts val="0"/>
                        </a:spcBef>
                        <a:spcAft>
                          <a:spcPts val="0"/>
                        </a:spcAft>
                      </a:pPr>
                      <a:r>
                        <a:rPr lang="en-US" sz="1200" b="1" dirty="0">
                          <a:effectLst/>
                        </a:rPr>
                        <a:t>Regular/Symbol</a:t>
                      </a:r>
                      <a:endParaRPr lang="en-US" sz="1200" b="1" dirty="0">
                        <a:effectLst/>
                        <a:latin typeface="Calibri" panose="020F0502020204030204" pitchFamily="34" charset="0"/>
                        <a:ea typeface="SimSun" panose="02010600030101010101" pitchFamily="2" charset="-122"/>
                        <a:cs typeface="Times New Roman" panose="02020603050405020304" pitchFamily="18" charset="0"/>
                      </a:endParaRPr>
                    </a:p>
                  </a:txBody>
                  <a:tcPr marL="73281" marR="73281" marT="0" marB="0" anchor="ctr">
                    <a:solidFill>
                      <a:schemeClr val="tx1"/>
                    </a:solidFill>
                  </a:tcPr>
                </a:tc>
              </a:tr>
              <a:tr h="275982">
                <a:tc>
                  <a:txBody>
                    <a:bodyPr/>
                    <a:lstStyle/>
                    <a:p>
                      <a:pPr marL="0" marR="0">
                        <a:lnSpc>
                          <a:spcPct val="107000"/>
                        </a:lnSpc>
                        <a:spcBef>
                          <a:spcPts val="0"/>
                        </a:spcBef>
                        <a:spcAft>
                          <a:spcPts val="0"/>
                        </a:spcAft>
                      </a:pPr>
                      <a:r>
                        <a:rPr lang="en-US" sz="1200" dirty="0">
                          <a:effectLst/>
                        </a:rPr>
                        <a:t>Sin-1 cos-1 tan-1</a:t>
                      </a:r>
                      <a:endParaRPr lang="en-US" sz="1200" dirty="0">
                        <a:effectLst/>
                        <a:latin typeface="Calibri" panose="020F0502020204030204" pitchFamily="34" charset="0"/>
                        <a:ea typeface="SimSun" panose="02010600030101010101" pitchFamily="2" charset="-122"/>
                        <a:cs typeface="Times New Roman" panose="02020603050405020304" pitchFamily="18" charset="0"/>
                      </a:endParaRPr>
                    </a:p>
                  </a:txBody>
                  <a:tcPr marL="73281" marR="73281" marT="0" marB="0" anchor="ctr">
                    <a:solidFill>
                      <a:schemeClr val="accent1">
                        <a:lumMod val="60000"/>
                        <a:lumOff val="40000"/>
                      </a:schemeClr>
                    </a:solidFill>
                  </a:tcPr>
                </a:tc>
                <a:tc>
                  <a:txBody>
                    <a:bodyPr/>
                    <a:lstStyle/>
                    <a:p>
                      <a:pPr marL="0" marR="0">
                        <a:lnSpc>
                          <a:spcPct val="107000"/>
                        </a:lnSpc>
                        <a:spcBef>
                          <a:spcPts val="0"/>
                        </a:spcBef>
                        <a:spcAft>
                          <a:spcPts val="0"/>
                        </a:spcAft>
                      </a:pPr>
                      <a:r>
                        <a:rPr lang="en-US" sz="1200" b="1" dirty="0">
                          <a:effectLst/>
                        </a:rPr>
                        <a:t>18pt</a:t>
                      </a:r>
                      <a:endParaRPr lang="en-US" sz="1200" b="1" dirty="0">
                        <a:effectLst/>
                        <a:latin typeface="Calibri" panose="020F0502020204030204" pitchFamily="34" charset="0"/>
                        <a:ea typeface="SimSun" panose="02010600030101010101" pitchFamily="2" charset="-122"/>
                        <a:cs typeface="Times New Roman" panose="02020603050405020304" pitchFamily="18" charset="0"/>
                      </a:endParaRPr>
                    </a:p>
                  </a:txBody>
                  <a:tcPr marL="73281" marR="73281" marT="0" marB="0" anchor="ctr">
                    <a:solidFill>
                      <a:schemeClr val="tx1"/>
                    </a:solidFill>
                  </a:tcPr>
                </a:tc>
                <a:tc>
                  <a:txBody>
                    <a:bodyPr/>
                    <a:lstStyle/>
                    <a:p>
                      <a:pPr marL="0" marR="0">
                        <a:lnSpc>
                          <a:spcPct val="107000"/>
                        </a:lnSpc>
                        <a:spcBef>
                          <a:spcPts val="0"/>
                        </a:spcBef>
                        <a:spcAft>
                          <a:spcPts val="0"/>
                        </a:spcAft>
                      </a:pPr>
                      <a:r>
                        <a:rPr lang="en-US" sz="1200" b="1" dirty="0">
                          <a:effectLst/>
                        </a:rPr>
                        <a:t>Regular</a:t>
                      </a:r>
                      <a:endParaRPr lang="en-US" sz="1200" b="1" dirty="0">
                        <a:effectLst/>
                        <a:latin typeface="Calibri" panose="020F0502020204030204" pitchFamily="34" charset="0"/>
                        <a:ea typeface="SimSun" panose="02010600030101010101" pitchFamily="2" charset="-122"/>
                        <a:cs typeface="Times New Roman" panose="02020603050405020304" pitchFamily="18" charset="0"/>
                      </a:endParaRPr>
                    </a:p>
                  </a:txBody>
                  <a:tcPr marL="73281" marR="73281" marT="0" marB="0" anchor="ctr">
                    <a:solidFill>
                      <a:schemeClr val="tx1"/>
                    </a:solidFill>
                  </a:tcPr>
                </a:tc>
              </a:tr>
              <a:tr h="275982">
                <a:tc>
                  <a:txBody>
                    <a:bodyPr/>
                    <a:lstStyle/>
                    <a:p>
                      <a:pPr marL="0" marR="0">
                        <a:lnSpc>
                          <a:spcPct val="107000"/>
                        </a:lnSpc>
                        <a:spcBef>
                          <a:spcPts val="0"/>
                        </a:spcBef>
                        <a:spcAft>
                          <a:spcPts val="0"/>
                        </a:spcAft>
                      </a:pPr>
                      <a:r>
                        <a:rPr lang="en-US" sz="1200" dirty="0">
                          <a:effectLst/>
                        </a:rPr>
                        <a:t>The rest</a:t>
                      </a:r>
                      <a:endParaRPr lang="en-US" sz="1200" dirty="0">
                        <a:effectLst/>
                        <a:latin typeface="Calibri" panose="020F0502020204030204" pitchFamily="34" charset="0"/>
                        <a:ea typeface="SimSun" panose="02010600030101010101" pitchFamily="2" charset="-122"/>
                        <a:cs typeface="Times New Roman" panose="02020603050405020304" pitchFamily="18" charset="0"/>
                      </a:endParaRPr>
                    </a:p>
                  </a:txBody>
                  <a:tcPr marL="73281" marR="73281" marT="0" marB="0" anchor="ctr">
                    <a:solidFill>
                      <a:srgbClr val="00B0F0"/>
                    </a:solidFill>
                  </a:tcPr>
                </a:tc>
                <a:tc>
                  <a:txBody>
                    <a:bodyPr/>
                    <a:lstStyle/>
                    <a:p>
                      <a:pPr marL="0" marR="0">
                        <a:lnSpc>
                          <a:spcPct val="107000"/>
                        </a:lnSpc>
                        <a:spcBef>
                          <a:spcPts val="0"/>
                        </a:spcBef>
                        <a:spcAft>
                          <a:spcPts val="0"/>
                        </a:spcAft>
                      </a:pPr>
                      <a:r>
                        <a:rPr lang="en-US" sz="1200" b="1" dirty="0">
                          <a:effectLst/>
                        </a:rPr>
                        <a:t>20pt</a:t>
                      </a:r>
                      <a:endParaRPr lang="en-US" sz="1200" b="1" dirty="0">
                        <a:effectLst/>
                        <a:latin typeface="Calibri" panose="020F0502020204030204" pitchFamily="34" charset="0"/>
                        <a:ea typeface="SimSun" panose="02010600030101010101" pitchFamily="2" charset="-122"/>
                        <a:cs typeface="Times New Roman" panose="02020603050405020304" pitchFamily="18" charset="0"/>
                      </a:endParaRPr>
                    </a:p>
                  </a:txBody>
                  <a:tcPr marL="73281" marR="73281" marT="0" marB="0" anchor="ctr">
                    <a:solidFill>
                      <a:schemeClr val="tx1"/>
                    </a:solidFill>
                  </a:tcPr>
                </a:tc>
                <a:tc>
                  <a:txBody>
                    <a:bodyPr/>
                    <a:lstStyle/>
                    <a:p>
                      <a:pPr marL="0" marR="0">
                        <a:lnSpc>
                          <a:spcPct val="107000"/>
                        </a:lnSpc>
                        <a:spcBef>
                          <a:spcPts val="0"/>
                        </a:spcBef>
                        <a:spcAft>
                          <a:spcPts val="0"/>
                        </a:spcAft>
                      </a:pPr>
                      <a:r>
                        <a:rPr lang="en-US" sz="1200" b="1" dirty="0">
                          <a:effectLst/>
                        </a:rPr>
                        <a:t>Regular</a:t>
                      </a:r>
                      <a:endParaRPr lang="en-US" sz="1200" b="1" dirty="0">
                        <a:effectLst/>
                        <a:latin typeface="Calibri" panose="020F0502020204030204" pitchFamily="34" charset="0"/>
                        <a:ea typeface="SimSun" panose="02010600030101010101" pitchFamily="2" charset="-122"/>
                        <a:cs typeface="Times New Roman" panose="02020603050405020304" pitchFamily="18" charset="0"/>
                      </a:endParaRPr>
                    </a:p>
                  </a:txBody>
                  <a:tcPr marL="73281" marR="73281" marT="0" marB="0" anchor="ctr">
                    <a:solidFill>
                      <a:schemeClr val="tx1"/>
                    </a:solidFill>
                  </a:tcPr>
                </a:tc>
              </a:tr>
            </a:tbl>
          </a:graphicData>
        </a:graphic>
      </p:graphicFrame>
      <p:sp>
        <p:nvSpPr>
          <p:cNvPr id="5" name="Rectangle 4"/>
          <p:cNvSpPr/>
          <p:nvPr/>
        </p:nvSpPr>
        <p:spPr bwMode="auto">
          <a:xfrm>
            <a:off x="5717494" y="4444319"/>
            <a:ext cx="770392" cy="685800"/>
          </a:xfrm>
          <a:prstGeom prst="rect">
            <a:avLst/>
          </a:prstGeom>
          <a:noFill/>
          <a:ln w="38100">
            <a:solidFill>
              <a:srgbClr val="92D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5717493" y="5173662"/>
            <a:ext cx="770392" cy="685800"/>
          </a:xfrm>
          <a:prstGeom prst="rect">
            <a:avLst/>
          </a:prstGeom>
          <a:noFill/>
          <a:ln w="381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3246436" y="4455205"/>
            <a:ext cx="770392" cy="685800"/>
          </a:xfrm>
          <a:prstGeom prst="rect">
            <a:avLst/>
          </a:prstGeom>
          <a:noFill/>
          <a:ln w="38100">
            <a:solidFill>
              <a:schemeClr val="accent4">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4095522" y="4455205"/>
            <a:ext cx="770392" cy="685800"/>
          </a:xfrm>
          <a:prstGeom prst="rect">
            <a:avLst/>
          </a:prstGeom>
          <a:noFill/>
          <a:ln w="38100">
            <a:solidFill>
              <a:schemeClr val="accent4">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p:nvSpPr>
        <p:spPr bwMode="auto">
          <a:xfrm>
            <a:off x="4890179" y="4455205"/>
            <a:ext cx="770392" cy="685800"/>
          </a:xfrm>
          <a:prstGeom prst="rect">
            <a:avLst/>
          </a:prstGeom>
          <a:noFill/>
          <a:ln w="38100">
            <a:solidFill>
              <a:schemeClr val="accent4">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5717493" y="5892119"/>
            <a:ext cx="770392" cy="685800"/>
          </a:xfrm>
          <a:prstGeom prst="rect">
            <a:avLst/>
          </a:prstGeom>
          <a:noFill/>
          <a:ln w="38100">
            <a:solidFill>
              <a:srgbClr val="FFC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auto">
          <a:xfrm>
            <a:off x="5717494" y="3725862"/>
            <a:ext cx="770392" cy="685800"/>
          </a:xfrm>
          <a:prstGeom prst="rect">
            <a:avLst/>
          </a:prstGeom>
          <a:noFill/>
          <a:ln w="38100">
            <a:solidFill>
              <a:schemeClr val="bg2">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auto">
          <a:xfrm>
            <a:off x="2430007" y="3007405"/>
            <a:ext cx="770392" cy="685800"/>
          </a:xfrm>
          <a:prstGeom prst="rect">
            <a:avLst/>
          </a:prstGeom>
          <a:noFill/>
          <a:ln w="38100">
            <a:solidFill>
              <a:schemeClr val="accent2">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22868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Lessons from building Alarms and Calculator in Windows 8.1</a:t>
            </a:r>
            <a:endParaRPr lang="en-US" dirty="0"/>
          </a:p>
        </p:txBody>
      </p:sp>
      <p:sp>
        <p:nvSpPr>
          <p:cNvPr id="3" name="Subtitle 2"/>
          <p:cNvSpPr>
            <a:spLocks noGrp="1"/>
          </p:cNvSpPr>
          <p:nvPr>
            <p:ph type="subTitle" idx="1"/>
          </p:nvPr>
        </p:nvSpPr>
        <p:spPr/>
        <p:txBody>
          <a:bodyPr/>
          <a:lstStyle/>
          <a:p>
            <a:r>
              <a:rPr lang="en-US" dirty="0" smtClean="0"/>
              <a:t>Steven Abrahams</a:t>
            </a:r>
          </a:p>
          <a:p>
            <a:r>
              <a:rPr lang="en-US" dirty="0" smtClean="0"/>
              <a:t>Program Manager, Lead</a:t>
            </a:r>
          </a:p>
          <a:p>
            <a:r>
              <a:rPr lang="en-US" dirty="0" smtClean="0"/>
              <a:t>2-060</a:t>
            </a:r>
          </a:p>
        </p:txBody>
      </p:sp>
    </p:spTree>
    <p:extLst>
      <p:ext uri="{BB962C8B-B14F-4D97-AF65-F5344CB8AC3E}">
        <p14:creationId xmlns:p14="http://schemas.microsoft.com/office/powerpoint/2010/main" val="235103671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707"/>
            <a:ext cx="12434711" cy="6991111"/>
          </a:xfrm>
          <a:prstGeom prst="rect">
            <a:avLst/>
          </a:prstGeom>
        </p:spPr>
      </p:pic>
      <p:sp>
        <p:nvSpPr>
          <p:cNvPr id="3" name="TextBox 2"/>
          <p:cNvSpPr txBox="1"/>
          <p:nvPr/>
        </p:nvSpPr>
        <p:spPr>
          <a:xfrm>
            <a:off x="0" y="6416546"/>
            <a:ext cx="2440540" cy="577979"/>
          </a:xfrm>
          <a:prstGeom prst="rect">
            <a:avLst/>
          </a:prstGeom>
          <a:noFill/>
        </p:spPr>
        <p:txBody>
          <a:bodyPr wrap="none" lIns="182880" tIns="146304" rIns="182880" bIns="146304" rtlCol="0">
            <a:spAutoFit/>
          </a:bodyPr>
          <a:lstStyle/>
          <a:p>
            <a:r>
              <a:rPr lang="en-US" sz="1836" dirty="0" smtClean="0">
                <a:solidFill>
                  <a:srgbClr val="FF0000"/>
                </a:solidFill>
              </a:rPr>
              <a:t>Margin adjustments</a:t>
            </a:r>
            <a:endParaRPr lang="en-US" sz="1836" dirty="0">
              <a:solidFill>
                <a:srgbClr val="FF0000"/>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4262" t="63079" r="55515" b="15122"/>
          <a:stretch/>
        </p:blipFill>
        <p:spPr>
          <a:xfrm>
            <a:off x="6751637" y="496422"/>
            <a:ext cx="5029200" cy="304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29167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707"/>
            <a:ext cx="12434711" cy="6991111"/>
          </a:xfrm>
          <a:prstGeom prst="rect">
            <a:avLst/>
          </a:prstGeom>
        </p:spPr>
      </p:pic>
      <p:sp>
        <p:nvSpPr>
          <p:cNvPr id="5" name="TextBox 4"/>
          <p:cNvSpPr txBox="1"/>
          <p:nvPr/>
        </p:nvSpPr>
        <p:spPr>
          <a:xfrm>
            <a:off x="274637" y="3725862"/>
            <a:ext cx="1828800" cy="461665"/>
          </a:xfrm>
          <a:prstGeom prst="rect">
            <a:avLst/>
          </a:prstGeom>
          <a:solidFill>
            <a:srgbClr val="FF0000"/>
          </a:solidFill>
        </p:spPr>
        <p:txBody>
          <a:bodyPr wrap="square" rtlCol="0">
            <a:spAutoFit/>
          </a:bodyPr>
          <a:lstStyle/>
          <a:p>
            <a:r>
              <a:rPr lang="en-US" sz="2400" dirty="0" smtClean="0">
                <a:gradFill>
                  <a:gsLst>
                    <a:gs pos="0">
                      <a:srgbClr val="FFFFFF"/>
                    </a:gs>
                    <a:gs pos="100000">
                      <a:srgbClr val="FFFFFF"/>
                    </a:gs>
                  </a:gsLst>
                  <a:lin ang="5400000" scaled="0"/>
                </a:gradFill>
              </a:rPr>
              <a:t>Before</a:t>
            </a:r>
          </a:p>
        </p:txBody>
      </p:sp>
    </p:spTree>
    <p:extLst>
      <p:ext uri="{BB962C8B-B14F-4D97-AF65-F5344CB8AC3E}">
        <p14:creationId xmlns:p14="http://schemas.microsoft.com/office/powerpoint/2010/main" val="3358422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707"/>
            <a:ext cx="12434711" cy="6991111"/>
          </a:xfrm>
          <a:prstGeom prst="rect">
            <a:avLst/>
          </a:prstGeom>
        </p:spPr>
      </p:pic>
      <p:sp>
        <p:nvSpPr>
          <p:cNvPr id="4" name="TextBox 3"/>
          <p:cNvSpPr txBox="1"/>
          <p:nvPr/>
        </p:nvSpPr>
        <p:spPr>
          <a:xfrm>
            <a:off x="274637" y="3725862"/>
            <a:ext cx="1828800" cy="461665"/>
          </a:xfrm>
          <a:prstGeom prst="rect">
            <a:avLst/>
          </a:prstGeom>
          <a:solidFill>
            <a:srgbClr val="92D050"/>
          </a:solidFill>
        </p:spPr>
        <p:txBody>
          <a:bodyPr wrap="square" rtlCol="0">
            <a:spAutoFit/>
          </a:bodyPr>
          <a:lstStyle/>
          <a:p>
            <a:r>
              <a:rPr lang="en-US" sz="2400" dirty="0" smtClean="0">
                <a:solidFill>
                  <a:srgbClr val="000000"/>
                </a:solidFill>
              </a:rPr>
              <a:t>After</a:t>
            </a:r>
          </a:p>
        </p:txBody>
      </p:sp>
    </p:spTree>
    <p:extLst>
      <p:ext uri="{BB962C8B-B14F-4D97-AF65-F5344CB8AC3E}">
        <p14:creationId xmlns:p14="http://schemas.microsoft.com/office/powerpoint/2010/main" val="8913996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707"/>
            <a:ext cx="12434711" cy="6991111"/>
          </a:xfrm>
          <a:prstGeom prst="rect">
            <a:avLst/>
          </a:prstGeom>
        </p:spPr>
      </p:pic>
      <p:sp>
        <p:nvSpPr>
          <p:cNvPr id="5" name="TextBox 4"/>
          <p:cNvSpPr txBox="1"/>
          <p:nvPr/>
        </p:nvSpPr>
        <p:spPr>
          <a:xfrm>
            <a:off x="274637" y="3725862"/>
            <a:ext cx="1828800" cy="461665"/>
          </a:xfrm>
          <a:prstGeom prst="rect">
            <a:avLst/>
          </a:prstGeom>
          <a:solidFill>
            <a:srgbClr val="FF0000"/>
          </a:solidFill>
        </p:spPr>
        <p:txBody>
          <a:bodyPr wrap="square" rtlCol="0">
            <a:spAutoFit/>
          </a:bodyPr>
          <a:lstStyle/>
          <a:p>
            <a:r>
              <a:rPr lang="en-US" sz="2400" dirty="0" smtClean="0">
                <a:gradFill>
                  <a:gsLst>
                    <a:gs pos="0">
                      <a:srgbClr val="FFFFFF"/>
                    </a:gs>
                    <a:gs pos="100000">
                      <a:srgbClr val="FFFFFF"/>
                    </a:gs>
                  </a:gsLst>
                  <a:lin ang="5400000" scaled="0"/>
                </a:gradFill>
              </a:rPr>
              <a:t>Before</a:t>
            </a:r>
          </a:p>
        </p:txBody>
      </p:sp>
    </p:spTree>
    <p:extLst>
      <p:ext uri="{BB962C8B-B14F-4D97-AF65-F5344CB8AC3E}">
        <p14:creationId xmlns:p14="http://schemas.microsoft.com/office/powerpoint/2010/main" val="2824962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707"/>
            <a:ext cx="12434711" cy="6991111"/>
          </a:xfrm>
          <a:prstGeom prst="rect">
            <a:avLst/>
          </a:prstGeom>
        </p:spPr>
      </p:pic>
      <p:sp>
        <p:nvSpPr>
          <p:cNvPr id="4" name="TextBox 3"/>
          <p:cNvSpPr txBox="1"/>
          <p:nvPr/>
        </p:nvSpPr>
        <p:spPr>
          <a:xfrm>
            <a:off x="274637" y="3725862"/>
            <a:ext cx="1828800" cy="461665"/>
          </a:xfrm>
          <a:prstGeom prst="rect">
            <a:avLst/>
          </a:prstGeom>
          <a:solidFill>
            <a:srgbClr val="92D050"/>
          </a:solidFill>
        </p:spPr>
        <p:txBody>
          <a:bodyPr wrap="square" rtlCol="0">
            <a:spAutoFit/>
          </a:bodyPr>
          <a:lstStyle/>
          <a:p>
            <a:r>
              <a:rPr lang="en-US" sz="2400" dirty="0" smtClean="0">
                <a:solidFill>
                  <a:srgbClr val="000000"/>
                </a:solidFill>
              </a:rPr>
              <a:t>After</a:t>
            </a:r>
          </a:p>
        </p:txBody>
      </p:sp>
    </p:spTree>
    <p:extLst>
      <p:ext uri="{BB962C8B-B14F-4D97-AF65-F5344CB8AC3E}">
        <p14:creationId xmlns:p14="http://schemas.microsoft.com/office/powerpoint/2010/main" val="303157797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Alarms design goal.</a:t>
            </a:r>
            <a:br>
              <a:rPr lang="en-US" dirty="0" smtClean="0"/>
            </a:br>
            <a:r>
              <a:rPr lang="en-US" dirty="0" smtClean="0"/>
              <a:t>One control to set and read time.</a:t>
            </a:r>
            <a:endParaRPr lang="en-US" dirty="0"/>
          </a:p>
        </p:txBody>
      </p:sp>
      <p:pic>
        <p:nvPicPr>
          <p:cNvPr id="3" name="Imagen 16"/>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23237" y="1516062"/>
            <a:ext cx="3619500" cy="36195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0047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7037" y="1668482"/>
            <a:ext cx="7643119" cy="4297156"/>
          </a:xfrm>
          <a:prstGeom prst="rect">
            <a:avLst/>
          </a:prstGeom>
        </p:spPr>
      </p:pic>
      <p:sp>
        <p:nvSpPr>
          <p:cNvPr id="6" name="Text Placeholder 5"/>
          <p:cNvSpPr>
            <a:spLocks noGrp="1"/>
          </p:cNvSpPr>
          <p:nvPr>
            <p:ph type="body" sz="quarter" idx="11"/>
          </p:nvPr>
        </p:nvSpPr>
        <p:spPr>
          <a:xfrm>
            <a:off x="274637" y="1668482"/>
            <a:ext cx="2971800" cy="5029181"/>
          </a:xfrm>
        </p:spPr>
        <p:txBody>
          <a:bodyPr/>
          <a:lstStyle/>
          <a:p>
            <a:r>
              <a:rPr lang="en-US" dirty="0" smtClean="0"/>
              <a:t>Making time both beautiful AND human readable took several design passes.</a:t>
            </a:r>
            <a:endParaRPr lang="en-US" dirty="0"/>
          </a:p>
        </p:txBody>
      </p:sp>
      <p:sp>
        <p:nvSpPr>
          <p:cNvPr id="4" name="Title 3"/>
          <p:cNvSpPr>
            <a:spLocks noGrp="1"/>
          </p:cNvSpPr>
          <p:nvPr>
            <p:ph type="title"/>
          </p:nvPr>
        </p:nvSpPr>
        <p:spPr/>
        <p:txBody>
          <a:bodyPr/>
          <a:lstStyle/>
          <a:p>
            <a:r>
              <a:rPr lang="en-US" smtClean="0"/>
              <a:t>Information design</a:t>
            </a:r>
            <a:endParaRPr lang="en-US" dirty="0"/>
          </a:p>
        </p:txBody>
      </p:sp>
    </p:spTree>
    <p:extLst>
      <p:ext uri="{BB962C8B-B14F-4D97-AF65-F5344CB8AC3E}">
        <p14:creationId xmlns:p14="http://schemas.microsoft.com/office/powerpoint/2010/main" val="2317895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9234" y="5630862"/>
            <a:ext cx="6400800" cy="461665"/>
          </a:xfrm>
          <a:prstGeom prst="rect">
            <a:avLst/>
          </a:prstGeom>
          <a:noFill/>
        </p:spPr>
        <p:txBody>
          <a:bodyPr wrap="square" rtlCol="0">
            <a:spAutoFit/>
          </a:bodyPr>
          <a:lstStyle/>
          <a:p>
            <a:r>
              <a:rPr lang="en-US" sz="2400" b="1" dirty="0">
                <a:solidFill>
                  <a:srgbClr val="000000">
                    <a:lumMod val="50000"/>
                    <a:lumOff val="50000"/>
                  </a:srgbClr>
                </a:solidFill>
              </a:rPr>
              <a:t>📺</a:t>
            </a:r>
            <a:r>
              <a:rPr lang="en-US" sz="2400" b="1" dirty="0">
                <a:gradFill>
                  <a:gsLst>
                    <a:gs pos="0">
                      <a:srgbClr val="FFFFFF"/>
                    </a:gs>
                    <a:gs pos="100000">
                      <a:srgbClr val="FFFFFF"/>
                    </a:gs>
                  </a:gsLst>
                  <a:lin ang="5400000" scaled="0"/>
                </a:gradFill>
              </a:rPr>
              <a:t> </a:t>
            </a:r>
            <a:r>
              <a:rPr lang="en-US" sz="2400" b="1" dirty="0" smtClean="0">
                <a:gradFill>
                  <a:gsLst>
                    <a:gs pos="0">
                      <a:srgbClr val="FFFFFF"/>
                    </a:gs>
                    <a:gs pos="100000">
                      <a:srgbClr val="FFFFFF"/>
                    </a:gs>
                  </a:gsLst>
                  <a:lin ang="5400000" scaled="0"/>
                </a:gradFill>
              </a:rPr>
              <a:t> Video:</a:t>
            </a:r>
            <a:r>
              <a:rPr lang="en-US" sz="2400" dirty="0" smtClean="0">
                <a:gradFill>
                  <a:gsLst>
                    <a:gs pos="0">
                      <a:srgbClr val="FFFFFF"/>
                    </a:gs>
                    <a:gs pos="100000">
                      <a:srgbClr val="FFFFFF"/>
                    </a:gs>
                  </a:gsLst>
                  <a:lin ang="5400000" scaled="0"/>
                </a:gradFill>
              </a:rPr>
              <a:t> Designing the Alarm dial control</a:t>
            </a:r>
          </a:p>
        </p:txBody>
      </p:sp>
      <p:pic>
        <p:nvPicPr>
          <p:cNvPr id="7" name="Imagen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8674" y="906462"/>
            <a:ext cx="3619500" cy="36195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OrrySegV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9234" y="906462"/>
            <a:ext cx="8134350" cy="4572000"/>
          </a:xfrm>
          <a:prstGeom prst="rect">
            <a:avLst/>
          </a:prstGeom>
        </p:spPr>
      </p:pic>
      <p:sp>
        <p:nvSpPr>
          <p:cNvPr id="2" name="Rectangle 1"/>
          <p:cNvSpPr/>
          <p:nvPr/>
        </p:nvSpPr>
        <p:spPr bwMode="auto">
          <a:xfrm>
            <a:off x="8275637" y="296862"/>
            <a:ext cx="304800" cy="4876800"/>
          </a:xfrm>
          <a:prstGeom prst="rect">
            <a:avLst/>
          </a:prstGeom>
          <a:solidFill>
            <a:srgbClr val="26262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p:nvSpPr>
        <p:spPr bwMode="auto">
          <a:xfrm>
            <a:off x="33163" y="296862"/>
            <a:ext cx="304800" cy="4876800"/>
          </a:xfrm>
          <a:prstGeom prst="rect">
            <a:avLst/>
          </a:prstGeom>
          <a:solidFill>
            <a:srgbClr val="26262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1"/>
          <p:cNvSpPr txBox="1">
            <a:spLocks/>
          </p:cNvSpPr>
          <p:nvPr/>
        </p:nvSpPr>
        <p:spPr>
          <a:xfrm>
            <a:off x="8448674" y="4728621"/>
            <a:ext cx="7543800" cy="914400"/>
          </a:xfrm>
          <a:prstGeom prst="rect">
            <a:avLst/>
          </a:prstGeom>
        </p:spPr>
        <p:txBody>
          <a:bodyPr/>
          <a:lst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gradFill>
                  <a:gsLst>
                    <a:gs pos="0">
                      <a:srgbClr val="FFFFFF"/>
                    </a:gs>
                    <a:gs pos="100000">
                      <a:srgbClr val="FFFFFF"/>
                    </a:gs>
                  </a:gsLst>
                  <a:lin ang="5400000" scaled="0"/>
                </a:gradFill>
              </a:rPr>
              <a:t>8.1 Design language</a:t>
            </a:r>
          </a:p>
          <a:p>
            <a:r>
              <a:rPr lang="en-US" sz="2400" dirty="0" smtClean="0">
                <a:gradFill>
                  <a:gsLst>
                    <a:gs pos="0">
                      <a:srgbClr val="FFFFFF"/>
                    </a:gs>
                    <a:gs pos="100000">
                      <a:srgbClr val="FFFFFF"/>
                    </a:gs>
                  </a:gsLst>
                  <a:lin ang="5400000" scaled="0"/>
                </a:gradFill>
              </a:rPr>
              <a:t>Direct manipulation</a:t>
            </a:r>
          </a:p>
          <a:p>
            <a:r>
              <a:rPr lang="en-US" sz="2400" dirty="0" smtClean="0">
                <a:gradFill>
                  <a:gsLst>
                    <a:gs pos="0">
                      <a:srgbClr val="FFFFFF"/>
                    </a:gs>
                    <a:gs pos="100000">
                      <a:srgbClr val="FFFFFF"/>
                    </a:gs>
                  </a:gsLst>
                  <a:lin ang="5400000" scaled="0"/>
                </a:gradFill>
              </a:rPr>
              <a:t>Delight moments</a:t>
            </a:r>
          </a:p>
        </p:txBody>
      </p:sp>
    </p:spTree>
    <p:extLst>
      <p:ext uri="{BB962C8B-B14F-4D97-AF65-F5344CB8AC3E}">
        <p14:creationId xmlns:p14="http://schemas.microsoft.com/office/powerpoint/2010/main" val="31494871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5"/>
          </p:nvPr>
        </p:nvSpPr>
        <p:spPr/>
        <p:txBody>
          <a:bodyPr/>
          <a:lstStyle/>
          <a:p>
            <a:r>
              <a:rPr lang="en-US" dirty="0" smtClean="0"/>
              <a:t/>
            </a:r>
            <a:br>
              <a:rPr lang="en-US" dirty="0" smtClean="0"/>
            </a:br>
            <a:r>
              <a:rPr lang="en-US" dirty="0" smtClean="0"/>
              <a:t>The Dial Control is the primary </a:t>
            </a:r>
            <a:br>
              <a:rPr lang="en-US" dirty="0" smtClean="0"/>
            </a:br>
            <a:r>
              <a:rPr lang="en-US" dirty="0" smtClean="0"/>
              <a:t>visual and interaction metaphor </a:t>
            </a:r>
            <a:br>
              <a:rPr lang="en-US" dirty="0" smtClean="0"/>
            </a:br>
            <a:r>
              <a:rPr lang="en-US" dirty="0" smtClean="0"/>
              <a:t>for the Alarms app.</a:t>
            </a:r>
          </a:p>
          <a:p>
            <a:endParaRPr lang="en-US" dirty="0" smtClean="0"/>
          </a:p>
          <a:p>
            <a:endParaRPr lang="en-US" dirty="0" smtClean="0"/>
          </a:p>
        </p:txBody>
      </p:sp>
      <p:pic>
        <p:nvPicPr>
          <p:cNvPr id="5" name="Picture 4"/>
          <p:cNvPicPr>
            <a:picLocks noChangeAspect="1"/>
          </p:cNvPicPr>
          <p:nvPr/>
        </p:nvPicPr>
        <p:blipFill>
          <a:blip r:embed="rId3"/>
          <a:stretch>
            <a:fillRect/>
          </a:stretch>
        </p:blipFill>
        <p:spPr>
          <a:xfrm>
            <a:off x="579437" y="1477962"/>
            <a:ext cx="3681444" cy="4038600"/>
          </a:xfrm>
          <a:prstGeom prst="rect">
            <a:avLst/>
          </a:prstGeom>
        </p:spPr>
      </p:pic>
    </p:spTree>
    <p:extLst>
      <p:ext uri="{BB962C8B-B14F-4D97-AF65-F5344CB8AC3E}">
        <p14:creationId xmlns:p14="http://schemas.microsoft.com/office/powerpoint/2010/main" val="41537231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237" y="-7829"/>
            <a:ext cx="3932500" cy="701027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6874" y="-7829"/>
            <a:ext cx="3928054" cy="700235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7065" y="-7829"/>
            <a:ext cx="3928055" cy="7002354"/>
          </a:xfrm>
          <a:prstGeom prst="rect">
            <a:avLst/>
          </a:prstGeom>
        </p:spPr>
      </p:pic>
    </p:spTree>
    <p:extLst>
      <p:ext uri="{BB962C8B-B14F-4D97-AF65-F5344CB8AC3E}">
        <p14:creationId xmlns:p14="http://schemas.microsoft.com/office/powerpoint/2010/main" val="30940181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DEMO</a:t>
            </a:r>
            <a:endParaRPr lang="en-US" dirty="0"/>
          </a:p>
        </p:txBody>
      </p:sp>
      <p:sp>
        <p:nvSpPr>
          <p:cNvPr id="3" name="Subtitle 2"/>
          <p:cNvSpPr>
            <a:spLocks noGrp="1"/>
          </p:cNvSpPr>
          <p:nvPr>
            <p:ph type="subTitle" idx="1"/>
          </p:nvPr>
        </p:nvSpPr>
        <p:spPr/>
        <p:txBody>
          <a:bodyPr/>
          <a:lstStyle/>
          <a:p>
            <a:r>
              <a:rPr lang="en-US" smtClean="0"/>
              <a:t>Alarms</a:t>
            </a:r>
          </a:p>
          <a:p>
            <a:r>
              <a:rPr lang="en-US" smtClean="0"/>
              <a:t>Calculator</a:t>
            </a:r>
          </a:p>
          <a:p>
            <a:endParaRPr lang="en-US" dirty="0"/>
          </a:p>
        </p:txBody>
      </p:sp>
    </p:spTree>
    <p:extLst>
      <p:ext uri="{BB962C8B-B14F-4D97-AF65-F5344CB8AC3E}">
        <p14:creationId xmlns:p14="http://schemas.microsoft.com/office/powerpoint/2010/main" val="520677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Lessons from building a custom control</a:t>
            </a:r>
            <a:endParaRPr lang="en-US" dirty="0"/>
          </a:p>
        </p:txBody>
      </p:sp>
      <p:sp>
        <p:nvSpPr>
          <p:cNvPr id="2" name="Text Placeholder 1"/>
          <p:cNvSpPr>
            <a:spLocks noGrp="1"/>
          </p:cNvSpPr>
          <p:nvPr>
            <p:ph type="body" sz="quarter" idx="10"/>
          </p:nvPr>
        </p:nvSpPr>
        <p:spPr/>
        <p:txBody>
          <a:bodyPr/>
          <a:lstStyle/>
          <a:p>
            <a:r>
              <a:rPr lang="en-US" dirty="0" smtClean="0"/>
              <a:t>Think about whether you need a custom control and </a:t>
            </a:r>
            <a:br>
              <a:rPr lang="en-US" dirty="0" smtClean="0"/>
            </a:br>
            <a:r>
              <a:rPr lang="en-US" dirty="0" smtClean="0"/>
              <a:t>whether you will reuse it somewhere else. </a:t>
            </a:r>
          </a:p>
          <a:p>
            <a:r>
              <a:rPr lang="en-US" dirty="0" smtClean="0"/>
              <a:t>Consider using derivatives of common controls to exploit </a:t>
            </a:r>
            <a:br>
              <a:rPr lang="en-US" dirty="0" smtClean="0"/>
            </a:br>
            <a:r>
              <a:rPr lang="en-US" dirty="0" smtClean="0"/>
              <a:t>the power of the XAML framework, yet give you flexibility </a:t>
            </a:r>
            <a:br>
              <a:rPr lang="en-US" dirty="0" smtClean="0"/>
            </a:br>
            <a:r>
              <a:rPr lang="en-US" dirty="0" smtClean="0"/>
              <a:t>at the presentation layer.</a:t>
            </a:r>
          </a:p>
          <a:p>
            <a:r>
              <a:rPr lang="en-US" dirty="0" smtClean="0"/>
              <a:t>Plan to spend time on getting controls, animations, typography, and layout right for all of the </a:t>
            </a:r>
            <a:br>
              <a:rPr lang="en-US" dirty="0" smtClean="0"/>
            </a:br>
            <a:r>
              <a:rPr lang="en-US" dirty="0" smtClean="0"/>
              <a:t>usage scenarios you expect.</a:t>
            </a:r>
          </a:p>
        </p:txBody>
      </p:sp>
    </p:spTree>
    <p:extLst>
      <p:ext uri="{BB962C8B-B14F-4D97-AF65-F5344CB8AC3E}">
        <p14:creationId xmlns:p14="http://schemas.microsoft.com/office/powerpoint/2010/main" val="39921924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t>Leverage the Windows platform to give you the power, flexibility and time you need to innovate on your app.</a:t>
            </a:r>
          </a:p>
          <a:p>
            <a:endParaRPr lang="en-US" dirty="0"/>
          </a:p>
        </p:txBody>
      </p:sp>
      <p:pic>
        <p:nvPicPr>
          <p:cNvPr id="5" name="Picture Placeholder 4"/>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21844" r="21844"/>
          <a:stretch>
            <a:fillRect/>
          </a:stretch>
        </p:blipFill>
        <p:spPr/>
      </p:pic>
      <p:sp>
        <p:nvSpPr>
          <p:cNvPr id="4" name="Title 3"/>
          <p:cNvSpPr>
            <a:spLocks noGrp="1"/>
          </p:cNvSpPr>
          <p:nvPr>
            <p:ph type="title"/>
          </p:nvPr>
        </p:nvSpPr>
        <p:spPr/>
        <p:txBody>
          <a:bodyPr/>
          <a:lstStyle/>
          <a:p>
            <a:r>
              <a:rPr lang="en-US" smtClean="0"/>
              <a:t>Platform acumen</a:t>
            </a:r>
            <a:endParaRPr lang="en-US" dirty="0"/>
          </a:p>
        </p:txBody>
      </p:sp>
    </p:spTree>
    <p:extLst>
      <p:ext uri="{BB962C8B-B14F-4D97-AF65-F5344CB8AC3E}">
        <p14:creationId xmlns:p14="http://schemas.microsoft.com/office/powerpoint/2010/main" val="40833151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Technology/platform goals</a:t>
            </a:r>
            <a:endParaRPr lang="en-US" dirty="0"/>
          </a:p>
        </p:txBody>
      </p:sp>
      <p:sp>
        <p:nvSpPr>
          <p:cNvPr id="3" name="Text Placeholder 2"/>
          <p:cNvSpPr>
            <a:spLocks noGrp="1"/>
          </p:cNvSpPr>
          <p:nvPr>
            <p:ph type="body" sz="quarter" idx="10"/>
          </p:nvPr>
        </p:nvSpPr>
        <p:spPr/>
        <p:txBody>
          <a:bodyPr/>
          <a:lstStyle/>
          <a:p>
            <a:r>
              <a:rPr lang="en-US" dirty="0" smtClean="0"/>
              <a:t>Desire to jumpstart creativity.</a:t>
            </a:r>
          </a:p>
          <a:p>
            <a:r>
              <a:rPr lang="en-US" dirty="0" smtClean="0"/>
              <a:t>Leverage prior experience.</a:t>
            </a:r>
          </a:p>
          <a:p>
            <a:r>
              <a:rPr lang="en-US" dirty="0" smtClean="0"/>
              <a:t>Build fast and fluid apps.</a:t>
            </a:r>
          </a:p>
          <a:p>
            <a:endParaRPr lang="en-US" dirty="0"/>
          </a:p>
        </p:txBody>
      </p:sp>
    </p:spTree>
    <p:extLst>
      <p:ext uri="{BB962C8B-B14F-4D97-AF65-F5344CB8AC3E}">
        <p14:creationId xmlns:p14="http://schemas.microsoft.com/office/powerpoint/2010/main" val="17945212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smehtav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9234" y="935491"/>
            <a:ext cx="8134350" cy="4572000"/>
          </a:xfrm>
          <a:prstGeom prst="rect">
            <a:avLst/>
          </a:prstGeom>
        </p:spPr>
      </p:pic>
      <p:sp>
        <p:nvSpPr>
          <p:cNvPr id="2" name="TextBox 1"/>
          <p:cNvSpPr txBox="1"/>
          <p:nvPr/>
        </p:nvSpPr>
        <p:spPr>
          <a:xfrm>
            <a:off x="8504237" y="935491"/>
            <a:ext cx="3505200" cy="2308324"/>
          </a:xfrm>
          <a:prstGeom prst="rect">
            <a:avLst/>
          </a:prstGeom>
          <a:noFill/>
        </p:spPr>
        <p:txBody>
          <a:bodyPr wrap="square" rtlCol="0">
            <a:spAutoFit/>
          </a:bodyPr>
          <a:lstStyle/>
          <a:p>
            <a:pPr defTabSz="914166">
              <a:spcBef>
                <a:spcPct val="0"/>
              </a:spcBef>
            </a:pPr>
            <a:r>
              <a:rPr lang="en-US" sz="2400" dirty="0">
                <a:gradFill>
                  <a:gsLst>
                    <a:gs pos="0">
                      <a:srgbClr val="FFFFFF"/>
                    </a:gs>
                    <a:gs pos="100000">
                      <a:srgbClr val="FFFFFF"/>
                    </a:gs>
                  </a:gsLst>
                  <a:lin ang="5400000" scaled="0"/>
                </a:gradFill>
                <a:ea typeface="+mj-ea"/>
                <a:cs typeface="+mj-cs"/>
              </a:rPr>
              <a:t>Use derivatives of common controls to exploit the power of the XAML framework, yet give you flexibility at the presentation layer</a:t>
            </a:r>
            <a:r>
              <a:rPr lang="en-US" sz="2400" dirty="0" smtClean="0">
                <a:gradFill>
                  <a:gsLst>
                    <a:gs pos="0">
                      <a:srgbClr val="FFFFFF"/>
                    </a:gs>
                    <a:gs pos="100000">
                      <a:srgbClr val="FFFFFF"/>
                    </a:gs>
                  </a:gsLst>
                  <a:lin ang="5400000" scaled="0"/>
                </a:gradFill>
                <a:ea typeface="+mj-ea"/>
                <a:cs typeface="+mj-cs"/>
              </a:rPr>
              <a:t>.</a:t>
            </a:r>
            <a:endParaRPr lang="en-US" sz="2400" dirty="0">
              <a:gradFill>
                <a:gsLst>
                  <a:gs pos="0">
                    <a:srgbClr val="FFFFFF"/>
                  </a:gs>
                  <a:gs pos="100000">
                    <a:srgbClr val="FFFFFF"/>
                  </a:gs>
                </a:gsLst>
                <a:lin ang="5400000" scaled="0"/>
              </a:gradFill>
              <a:ea typeface="+mj-ea"/>
              <a:cs typeface="+mj-cs"/>
            </a:endParaRPr>
          </a:p>
        </p:txBody>
      </p:sp>
      <p:sp>
        <p:nvSpPr>
          <p:cNvPr id="7" name="TextBox 6"/>
          <p:cNvSpPr txBox="1"/>
          <p:nvPr/>
        </p:nvSpPr>
        <p:spPr>
          <a:xfrm>
            <a:off x="229234" y="5630862"/>
            <a:ext cx="8134350" cy="461665"/>
          </a:xfrm>
          <a:prstGeom prst="rect">
            <a:avLst/>
          </a:prstGeom>
          <a:noFill/>
        </p:spPr>
        <p:txBody>
          <a:bodyPr wrap="square" rtlCol="0">
            <a:spAutoFit/>
          </a:bodyPr>
          <a:lstStyle/>
          <a:p>
            <a:r>
              <a:rPr lang="en-US" sz="2400" b="1" dirty="0" smtClean="0">
                <a:solidFill>
                  <a:srgbClr val="000000">
                    <a:lumMod val="50000"/>
                    <a:lumOff val="50000"/>
                  </a:srgbClr>
                </a:solidFill>
              </a:rPr>
              <a:t>📺</a:t>
            </a:r>
            <a:r>
              <a:rPr lang="en-US" sz="2400" b="1" dirty="0" smtClean="0">
                <a:gradFill>
                  <a:gsLst>
                    <a:gs pos="0">
                      <a:srgbClr val="FFFFFF"/>
                    </a:gs>
                    <a:gs pos="100000">
                      <a:srgbClr val="FFFFFF"/>
                    </a:gs>
                  </a:gsLst>
                  <a:lin ang="5400000" scaled="0"/>
                </a:gradFill>
              </a:rPr>
              <a:t>  Video:</a:t>
            </a:r>
            <a:r>
              <a:rPr lang="en-US" sz="2400" dirty="0">
                <a:gradFill>
                  <a:gsLst>
                    <a:gs pos="0">
                      <a:srgbClr val="FFFFFF"/>
                    </a:gs>
                    <a:gs pos="100000">
                      <a:srgbClr val="FFFFFF"/>
                    </a:gs>
                  </a:gsLst>
                  <a:lin ang="5400000" scaled="0"/>
                </a:gradFill>
              </a:rPr>
              <a:t> Selecting and Stylizing XAML Controls</a:t>
            </a:r>
          </a:p>
        </p:txBody>
      </p:sp>
    </p:spTree>
    <p:extLst>
      <p:ext uri="{BB962C8B-B14F-4D97-AF65-F5344CB8AC3E}">
        <p14:creationId xmlns:p14="http://schemas.microsoft.com/office/powerpoint/2010/main" val="5594856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Great regional time formatting</a:t>
            </a:r>
            <a:endParaRPr lang="en-US" dirty="0"/>
          </a:p>
        </p:txBody>
      </p:sp>
      <p:sp>
        <p:nvSpPr>
          <p:cNvPr id="3" name="Text Placeholder 2"/>
          <p:cNvSpPr>
            <a:spLocks noGrp="1"/>
          </p:cNvSpPr>
          <p:nvPr>
            <p:ph type="body" sz="quarter" idx="10"/>
          </p:nvPr>
        </p:nvSpPr>
        <p:spPr/>
        <p:txBody>
          <a:bodyPr/>
          <a:lstStyle/>
          <a:p>
            <a:r>
              <a:rPr lang="en-US" dirty="0" smtClean="0"/>
              <a:t>24 or 12 hour clocks.</a:t>
            </a:r>
          </a:p>
          <a:p>
            <a:r>
              <a:rPr lang="en-US" dirty="0" smtClean="0"/>
              <a:t>Regional formatting for time </a:t>
            </a:r>
            <a:br>
              <a:rPr lang="en-US" dirty="0" smtClean="0"/>
            </a:br>
            <a:r>
              <a:rPr lang="en-US" dirty="0" smtClean="0"/>
              <a:t>and date.</a:t>
            </a:r>
          </a:p>
          <a:p>
            <a:r>
              <a:rPr lang="en-US" dirty="0" smtClean="0"/>
              <a:t>First day of the week.</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39518"/>
          <a:stretch/>
        </p:blipFill>
        <p:spPr>
          <a:xfrm>
            <a:off x="6751637" y="1439862"/>
            <a:ext cx="5000367" cy="4648200"/>
          </a:xfrm>
          <a:prstGeom prst="rect">
            <a:avLst/>
          </a:prstGeom>
        </p:spPr>
      </p:pic>
    </p:spTree>
    <p:extLst>
      <p:ext uri="{BB962C8B-B14F-4D97-AF65-F5344CB8AC3E}">
        <p14:creationId xmlns:p14="http://schemas.microsoft.com/office/powerpoint/2010/main" val="28715394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Great data presentation</a:t>
            </a:r>
            <a:endParaRPr lang="en-US" dirty="0"/>
          </a:p>
        </p:txBody>
      </p:sp>
      <p:sp>
        <p:nvSpPr>
          <p:cNvPr id="3" name="Text Placeholder 2"/>
          <p:cNvSpPr>
            <a:spLocks noGrp="1"/>
          </p:cNvSpPr>
          <p:nvPr>
            <p:ph type="body" sz="quarter" idx="10"/>
          </p:nvPr>
        </p:nvSpPr>
        <p:spPr/>
        <p:txBody>
          <a:bodyPr/>
          <a:lstStyle/>
          <a:p>
            <a:r>
              <a:rPr lang="en-US" dirty="0" smtClean="0"/>
              <a:t>Regional formatting for numbers.</a:t>
            </a:r>
          </a:p>
          <a:p>
            <a:r>
              <a:rPr lang="en-US" dirty="0" smtClean="0"/>
              <a:t>Native digits (contextual or national).</a:t>
            </a:r>
          </a:p>
          <a:p>
            <a:r>
              <a:rPr lang="en-US" dirty="0" smtClean="0"/>
              <a:t>Decimal symbol.</a:t>
            </a:r>
          </a:p>
          <a:p>
            <a:r>
              <a:rPr lang="en-US" dirty="0" smtClean="0"/>
              <a:t>Digit grouping (100000 or 100,000).</a:t>
            </a:r>
          </a:p>
          <a:p>
            <a:r>
              <a:rPr lang="en-US" dirty="0" smtClean="0"/>
              <a:t>Digit grouping symbols (“ , ” or “ . “).</a:t>
            </a:r>
            <a:endParaRPr lang="en-US" dirty="0"/>
          </a:p>
        </p:txBody>
      </p:sp>
      <p:pic>
        <p:nvPicPr>
          <p:cNvPr id="4" name="Picture 3"/>
          <p:cNvPicPr>
            <a:picLocks noChangeAspect="1"/>
          </p:cNvPicPr>
          <p:nvPr/>
        </p:nvPicPr>
        <p:blipFill>
          <a:blip r:embed="rId3"/>
          <a:stretch>
            <a:fillRect/>
          </a:stretch>
        </p:blipFill>
        <p:spPr>
          <a:xfrm>
            <a:off x="8199437" y="589757"/>
            <a:ext cx="3115465" cy="5815011"/>
          </a:xfrm>
          <a:prstGeom prst="rect">
            <a:avLst/>
          </a:prstGeom>
        </p:spPr>
      </p:pic>
    </p:spTree>
    <p:extLst>
      <p:ext uri="{BB962C8B-B14F-4D97-AF65-F5344CB8AC3E}">
        <p14:creationId xmlns:p14="http://schemas.microsoft.com/office/powerpoint/2010/main" val="17280344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1567"/>
            <a:ext cx="12461356" cy="7006092"/>
          </a:xfrm>
          <a:prstGeom prst="rect">
            <a:avLst/>
          </a:prstGeom>
        </p:spPr>
      </p:pic>
      <p:pic>
        <p:nvPicPr>
          <p:cNvPr id="3" name="Picture 2"/>
          <p:cNvPicPr>
            <a:picLocks noChangeAspect="1"/>
          </p:cNvPicPr>
          <p:nvPr/>
        </p:nvPicPr>
        <p:blipFill rotWithShape="1">
          <a:blip r:embed="rId4"/>
          <a:srcRect l="32904" t="52842" r="31082" b="5002"/>
          <a:stretch/>
        </p:blipFill>
        <p:spPr>
          <a:xfrm>
            <a:off x="4104930" y="3520440"/>
            <a:ext cx="4480560" cy="2948622"/>
          </a:xfrm>
          <a:prstGeom prst="rect">
            <a:avLst/>
          </a:prstGeom>
          <a:blipFill dpi="0" rotWithShape="0">
            <a:blip r:embed="rId5">
              <a:alphaModFix amt="19000"/>
            </a:blip>
            <a:srcRect/>
            <a:stretch>
              <a:fillRect/>
            </a:stretch>
          </a:blipFill>
        </p:spPr>
      </p:pic>
    </p:spTree>
    <p:extLst>
      <p:ext uri="{BB962C8B-B14F-4D97-AF65-F5344CB8AC3E}">
        <p14:creationId xmlns:p14="http://schemas.microsoft.com/office/powerpoint/2010/main" val="203834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Modeling our views</a:t>
            </a:r>
            <a:endParaRPr lang="en-US" dirty="0"/>
          </a:p>
        </p:txBody>
      </p:sp>
      <p:sp>
        <p:nvSpPr>
          <p:cNvPr id="5" name="Rectangle 4"/>
          <p:cNvSpPr/>
          <p:nvPr/>
        </p:nvSpPr>
        <p:spPr bwMode="auto">
          <a:xfrm>
            <a:off x="808037" y="1667667"/>
            <a:ext cx="3324797" cy="2820510"/>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r>
              <a:rPr lang="en-US" sz="2400" spc="-102" dirty="0" smtClean="0">
                <a:gradFill>
                  <a:gsLst>
                    <a:gs pos="0">
                      <a:srgbClr val="FFFFFF"/>
                    </a:gs>
                    <a:gs pos="100000">
                      <a:srgbClr val="FFFFFF"/>
                    </a:gs>
                  </a:gsLst>
                  <a:lin ang="5400000" scaled="0"/>
                </a:gradFill>
                <a:ea typeface="Segoe UI" pitchFamily="34" charset="0"/>
                <a:cs typeface="Segoe UI" pitchFamily="34" charset="0"/>
              </a:rPr>
              <a:t>Calculator Main Page </a:t>
            </a:r>
          </a:p>
          <a:p>
            <a:pPr algn="ctr" defTabSz="932406"/>
            <a:r>
              <a:rPr lang="en-US" sz="2400" b="1" spc="-102" dirty="0">
                <a:gradFill>
                  <a:gsLst>
                    <a:gs pos="0">
                      <a:srgbClr val="FFFFFF"/>
                    </a:gs>
                    <a:gs pos="100000">
                      <a:srgbClr val="FFFFFF"/>
                    </a:gs>
                  </a:gsLst>
                  <a:lin ang="5400000" scaled="0"/>
                </a:gradFill>
                <a:ea typeface="Segoe UI" pitchFamily="34" charset="0"/>
                <a:cs typeface="Segoe UI" pitchFamily="34" charset="0"/>
              </a:rPr>
              <a:t>(</a:t>
            </a:r>
            <a:r>
              <a:rPr lang="en-US" sz="2400" b="1" spc="-102" dirty="0" smtClean="0">
                <a:gradFill>
                  <a:gsLst>
                    <a:gs pos="0">
                      <a:srgbClr val="FFFFFF"/>
                    </a:gs>
                    <a:gs pos="100000">
                      <a:srgbClr val="FFFFFF"/>
                    </a:gs>
                  </a:gsLst>
                  <a:lin ang="5400000" scaled="0"/>
                </a:gradFill>
                <a:ea typeface="Segoe UI" pitchFamily="34" charset="0"/>
                <a:cs typeface="Segoe UI" pitchFamily="34" charset="0"/>
              </a:rPr>
              <a:t>View)</a:t>
            </a:r>
            <a:endParaRPr lang="en-US" sz="2400" b="1" spc="-102" dirty="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p:nvPicPr>
        <p:blipFill>
          <a:blip r:embed="rId3"/>
          <a:stretch>
            <a:fillRect/>
          </a:stretch>
        </p:blipFill>
        <p:spPr>
          <a:xfrm>
            <a:off x="898594" y="2658268"/>
            <a:ext cx="3059614" cy="1720193"/>
          </a:xfrm>
          <a:prstGeom prst="rect">
            <a:avLst/>
          </a:prstGeom>
        </p:spPr>
      </p:pic>
      <p:sp>
        <p:nvSpPr>
          <p:cNvPr id="7" name="Rectangle 6"/>
          <p:cNvSpPr/>
          <p:nvPr/>
        </p:nvSpPr>
        <p:spPr bwMode="auto">
          <a:xfrm>
            <a:off x="5094693" y="1667667"/>
            <a:ext cx="2286000" cy="1751324"/>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algn="ctr" defTabSz="932406"/>
            <a:r>
              <a:rPr lang="en-US" sz="2400" spc="-102" dirty="0" smtClean="0">
                <a:gradFill>
                  <a:gsLst>
                    <a:gs pos="0">
                      <a:srgbClr val="FFFFFF"/>
                    </a:gs>
                    <a:gs pos="100000">
                      <a:srgbClr val="FFFFFF"/>
                    </a:gs>
                  </a:gsLst>
                  <a:lin ang="5400000" scaled="0"/>
                </a:gradFill>
                <a:ea typeface="Segoe UI" pitchFamily="34" charset="0"/>
                <a:cs typeface="Segoe UI" pitchFamily="34" charset="0"/>
              </a:rPr>
              <a:t>Calculator</a:t>
            </a:r>
            <a:endParaRPr lang="en-US" sz="2400" spc="-102" dirty="0">
              <a:gradFill>
                <a:gsLst>
                  <a:gs pos="0">
                    <a:srgbClr val="FFFFFF"/>
                  </a:gs>
                  <a:gs pos="100000">
                    <a:srgbClr val="FFFFFF"/>
                  </a:gs>
                </a:gsLst>
                <a:lin ang="5400000" scaled="0"/>
              </a:gradFill>
              <a:ea typeface="Segoe UI" pitchFamily="34" charset="0"/>
              <a:cs typeface="Segoe UI" pitchFamily="34" charset="0"/>
            </a:endParaRPr>
          </a:p>
          <a:p>
            <a:pPr algn="ctr" defTabSz="932406"/>
            <a:r>
              <a:rPr lang="en-US" sz="2400" b="1" spc="-102" dirty="0" smtClean="0">
                <a:gradFill>
                  <a:gsLst>
                    <a:gs pos="0">
                      <a:srgbClr val="FFFFFF"/>
                    </a:gs>
                    <a:gs pos="100000">
                      <a:srgbClr val="FFFFFF"/>
                    </a:gs>
                  </a:gsLst>
                  <a:lin ang="5400000" scaled="0"/>
                </a:gradFill>
                <a:ea typeface="Segoe UI" pitchFamily="34" charset="0"/>
                <a:cs typeface="Segoe UI" pitchFamily="34" charset="0"/>
              </a:rPr>
              <a:t>(View Model)</a:t>
            </a:r>
            <a:endParaRPr lang="en-US" sz="2400" b="1" spc="-102" dirty="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bwMode="auto">
          <a:xfrm>
            <a:off x="5094693" y="4840535"/>
            <a:ext cx="2286000" cy="1500761"/>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algn="ctr" defTabSz="932406"/>
            <a:r>
              <a:rPr lang="en-US" sz="2400" spc="-102" dirty="0">
                <a:gradFill>
                  <a:gsLst>
                    <a:gs pos="0">
                      <a:srgbClr val="FFFFFF"/>
                    </a:gs>
                    <a:gs pos="100000">
                      <a:srgbClr val="FFFFFF"/>
                    </a:gs>
                  </a:gsLst>
                  <a:lin ang="5400000" scaled="0"/>
                </a:gradFill>
                <a:ea typeface="Segoe UI" pitchFamily="34" charset="0"/>
                <a:cs typeface="Segoe UI" pitchFamily="34" charset="0"/>
              </a:rPr>
              <a:t>Calc Manager</a:t>
            </a:r>
          </a:p>
          <a:p>
            <a:pPr algn="ctr" defTabSz="932406"/>
            <a:r>
              <a:rPr lang="en-US" sz="2400" b="1" spc="-102" dirty="0">
                <a:gradFill>
                  <a:gsLst>
                    <a:gs pos="0">
                      <a:srgbClr val="FFFFFF"/>
                    </a:gs>
                    <a:gs pos="100000">
                      <a:srgbClr val="FFFFFF"/>
                    </a:gs>
                  </a:gsLst>
                  <a:lin ang="5400000" scaled="0"/>
                </a:gradFill>
                <a:ea typeface="Segoe UI" pitchFamily="34" charset="0"/>
                <a:cs typeface="Segoe UI" pitchFamily="34" charset="0"/>
              </a:rPr>
              <a:t>(Model)</a:t>
            </a:r>
          </a:p>
        </p:txBody>
      </p:sp>
      <p:pic>
        <p:nvPicPr>
          <p:cNvPr id="4" name="Picture 3"/>
          <p:cNvPicPr>
            <a:picLocks noChangeAspect="1"/>
          </p:cNvPicPr>
          <p:nvPr/>
        </p:nvPicPr>
        <p:blipFill>
          <a:blip r:embed="rId4"/>
          <a:stretch>
            <a:fillRect/>
          </a:stretch>
        </p:blipFill>
        <p:spPr>
          <a:xfrm>
            <a:off x="9571038" y="3310495"/>
            <a:ext cx="2133600" cy="3027763"/>
          </a:xfrm>
          <a:prstGeom prst="rect">
            <a:avLst/>
          </a:prstGeom>
        </p:spPr>
      </p:pic>
      <p:pic>
        <p:nvPicPr>
          <p:cNvPr id="11" name="Picture 10"/>
          <p:cNvPicPr>
            <a:picLocks noChangeAspect="1"/>
          </p:cNvPicPr>
          <p:nvPr/>
        </p:nvPicPr>
        <p:blipFill rotWithShape="1">
          <a:blip r:embed="rId5"/>
          <a:srcRect l="27377" t="55558" r="63610" b="29320"/>
          <a:stretch/>
        </p:blipFill>
        <p:spPr>
          <a:xfrm>
            <a:off x="1674977" y="4840535"/>
            <a:ext cx="1590916" cy="1500761"/>
          </a:xfrm>
          <a:prstGeom prst="rect">
            <a:avLst/>
          </a:prstGeom>
        </p:spPr>
      </p:pic>
      <p:cxnSp>
        <p:nvCxnSpPr>
          <p:cNvPr id="14" name="Straight Arrow Connector 13"/>
          <p:cNvCxnSpPr>
            <a:stCxn id="11" idx="0"/>
            <a:endCxn id="5" idx="2"/>
          </p:cNvCxnSpPr>
          <p:nvPr/>
        </p:nvCxnSpPr>
        <p:spPr>
          <a:xfrm flipV="1">
            <a:off x="2470435" y="4488177"/>
            <a:ext cx="1" cy="3523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5" idx="3"/>
          </p:cNvCxnSpPr>
          <p:nvPr/>
        </p:nvCxnSpPr>
        <p:spPr>
          <a:xfrm>
            <a:off x="4132834" y="3077922"/>
            <a:ext cx="96185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7" idx="2"/>
            <a:endCxn id="10" idx="0"/>
          </p:cNvCxnSpPr>
          <p:nvPr/>
        </p:nvCxnSpPr>
        <p:spPr>
          <a:xfrm>
            <a:off x="6237693" y="3418991"/>
            <a:ext cx="0" cy="1421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303756" y="4777805"/>
            <a:ext cx="1881507" cy="830997"/>
          </a:xfrm>
          <a:prstGeom prst="rect">
            <a:avLst/>
          </a:prstGeom>
          <a:noFill/>
        </p:spPr>
        <p:txBody>
          <a:bodyPr wrap="square" rtlCol="0">
            <a:spAutoFit/>
          </a:bodyPr>
          <a:lstStyle/>
          <a:p>
            <a:r>
              <a:rPr lang="en-US" sz="2400" dirty="0" smtClean="0">
                <a:gradFill>
                  <a:gsLst>
                    <a:gs pos="0">
                      <a:srgbClr val="FFFFFF"/>
                    </a:gs>
                    <a:gs pos="100000">
                      <a:srgbClr val="FFFFFF"/>
                    </a:gs>
                  </a:gsLst>
                  <a:lin ang="5400000" scaled="0"/>
                </a:gradFill>
              </a:rPr>
              <a:t>APP Object</a:t>
            </a:r>
          </a:p>
          <a:p>
            <a:r>
              <a:rPr lang="en-US" sz="2400" dirty="0" smtClean="0">
                <a:gradFill>
                  <a:gsLst>
                    <a:gs pos="0">
                      <a:srgbClr val="FFFFFF"/>
                    </a:gs>
                    <a:gs pos="100000">
                      <a:srgbClr val="FFFFFF"/>
                    </a:gs>
                  </a:gsLst>
                  <a:lin ang="5400000" scaled="0"/>
                </a:gradFill>
              </a:rPr>
              <a:t>PLM</a:t>
            </a:r>
          </a:p>
        </p:txBody>
      </p:sp>
      <p:sp>
        <p:nvSpPr>
          <p:cNvPr id="25" name="Left Arrow 24"/>
          <p:cNvSpPr/>
          <p:nvPr/>
        </p:nvSpPr>
        <p:spPr bwMode="auto">
          <a:xfrm>
            <a:off x="7637665" y="5243780"/>
            <a:ext cx="1676400" cy="694269"/>
          </a:xfrm>
          <a:prstGeom prst="leftArrow">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algn="ctr"/>
            <a:r>
              <a:rPr lang="en-US" sz="2400" dirty="0">
                <a:gradFill>
                  <a:gsLst>
                    <a:gs pos="0">
                      <a:srgbClr val="FFFFFF"/>
                    </a:gs>
                    <a:gs pos="100000">
                      <a:srgbClr val="FFFFFF"/>
                    </a:gs>
                  </a:gsLst>
                  <a:lin ang="5400000" scaled="0"/>
                </a:gradFill>
              </a:rPr>
              <a:t>derivative</a:t>
            </a:r>
          </a:p>
        </p:txBody>
      </p:sp>
      <p:sp>
        <p:nvSpPr>
          <p:cNvPr id="3" name="TextBox 2"/>
          <p:cNvSpPr txBox="1"/>
          <p:nvPr/>
        </p:nvSpPr>
        <p:spPr>
          <a:xfrm>
            <a:off x="7772400" y="1667667"/>
            <a:ext cx="3932238" cy="830997"/>
          </a:xfrm>
          <a:prstGeom prst="rect">
            <a:avLst/>
          </a:prstGeom>
          <a:noFill/>
        </p:spPr>
        <p:txBody>
          <a:bodyPr wrap="square" rtlCol="0">
            <a:spAutoFit/>
          </a:bodyPr>
          <a:lstStyle/>
          <a:p>
            <a:r>
              <a:rPr lang="en-US" sz="2400" dirty="0">
                <a:gradFill>
                  <a:gsLst>
                    <a:gs pos="0">
                      <a:srgbClr val="FFFFFF"/>
                    </a:gs>
                    <a:gs pos="100000">
                      <a:srgbClr val="FFFFFF"/>
                    </a:gs>
                  </a:gsLst>
                  <a:lin ang="5400000" scaled="0"/>
                </a:gradFill>
              </a:rPr>
              <a:t>Model-View-</a:t>
            </a:r>
            <a:r>
              <a:rPr lang="en-US" sz="2400" dirty="0" err="1">
                <a:gradFill>
                  <a:gsLst>
                    <a:gs pos="0">
                      <a:srgbClr val="FFFFFF"/>
                    </a:gs>
                    <a:gs pos="100000">
                      <a:srgbClr val="FFFFFF"/>
                    </a:gs>
                  </a:gsLst>
                  <a:lin ang="5400000" scaled="0"/>
                </a:gradFill>
              </a:rPr>
              <a:t>ViewModel</a:t>
            </a:r>
            <a:endParaRPr lang="en-US" sz="2400" dirty="0">
              <a:gradFill>
                <a:gsLst>
                  <a:gs pos="0">
                    <a:srgbClr val="FFFFFF"/>
                  </a:gs>
                  <a:gs pos="100000">
                    <a:srgbClr val="FFFFFF"/>
                  </a:gs>
                </a:gsLst>
                <a:lin ang="5400000" scaled="0"/>
              </a:gradFill>
            </a:endParaRPr>
          </a:p>
          <a:p>
            <a:r>
              <a:rPr lang="en-US" sz="2400" dirty="0">
                <a:gradFill>
                  <a:gsLst>
                    <a:gs pos="0">
                      <a:srgbClr val="FFFFFF"/>
                    </a:gs>
                    <a:gs pos="100000">
                      <a:srgbClr val="FFFFFF"/>
                    </a:gs>
                  </a:gsLst>
                  <a:lin ang="5400000" scaled="0"/>
                </a:gradFill>
              </a:rPr>
              <a:t>(MVVM)</a:t>
            </a:r>
          </a:p>
        </p:txBody>
      </p:sp>
    </p:spTree>
    <p:extLst>
      <p:ext uri="{BB962C8B-B14F-4D97-AF65-F5344CB8AC3E}">
        <p14:creationId xmlns:p14="http://schemas.microsoft.com/office/powerpoint/2010/main" val="25633683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XAML Controls are optimized for performance</a:t>
            </a:r>
            <a:endParaRPr lang="en-US" dirty="0"/>
          </a:p>
        </p:txBody>
      </p:sp>
      <p:sp>
        <p:nvSpPr>
          <p:cNvPr id="3" name="Text Placeholder 2"/>
          <p:cNvSpPr>
            <a:spLocks noGrp="1"/>
          </p:cNvSpPr>
          <p:nvPr>
            <p:ph type="body" sz="quarter" idx="4294967295"/>
          </p:nvPr>
        </p:nvSpPr>
        <p:spPr>
          <a:xfrm>
            <a:off x="8357655" y="1929528"/>
            <a:ext cx="3598862" cy="2589213"/>
          </a:xfrm>
        </p:spPr>
        <p:txBody>
          <a:bodyPr/>
          <a:lstStyle/>
          <a:p>
            <a:r>
              <a:rPr lang="en-US" dirty="0" smtClean="0"/>
              <a:t>Worst case:</a:t>
            </a:r>
          </a:p>
          <a:p>
            <a:pPr marL="342900" lvl="1" indent="-342900">
              <a:buFont typeface="Arial" panose="020B0604020202020204" pitchFamily="34" charset="0"/>
              <a:buChar char="•"/>
            </a:pPr>
            <a:r>
              <a:rPr lang="en-US" dirty="0" smtClean="0"/>
              <a:t>Highest Load</a:t>
            </a:r>
          </a:p>
          <a:p>
            <a:pPr marL="342900" lvl="1" indent="-342900">
              <a:buFont typeface="Arial" panose="020B0604020202020204" pitchFamily="34" charset="0"/>
              <a:buChar char="•"/>
            </a:pPr>
            <a:r>
              <a:rPr lang="en-US" dirty="0" smtClean="0"/>
              <a:t>Low-end machine</a:t>
            </a:r>
          </a:p>
          <a:p>
            <a:endParaRPr lang="en-US" dirty="0"/>
          </a:p>
        </p:txBody>
      </p:sp>
      <p:sp>
        <p:nvSpPr>
          <p:cNvPr id="7" name="Rectangle 6"/>
          <p:cNvSpPr/>
          <p:nvPr/>
        </p:nvSpPr>
        <p:spPr bwMode="auto">
          <a:xfrm>
            <a:off x="6935785" y="1929528"/>
            <a:ext cx="914400" cy="4038600"/>
          </a:xfrm>
          <a:prstGeom prst="rect">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p:nvSpPr>
        <p:spPr bwMode="auto">
          <a:xfrm>
            <a:off x="8889469" y="4825128"/>
            <a:ext cx="914400" cy="1143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8" name="TextBox 7"/>
          <p:cNvSpPr txBox="1"/>
          <p:nvPr/>
        </p:nvSpPr>
        <p:spPr>
          <a:xfrm>
            <a:off x="6554785" y="6120528"/>
            <a:ext cx="1676400" cy="707886"/>
          </a:xfrm>
          <a:prstGeom prst="rect">
            <a:avLst/>
          </a:prstGeom>
          <a:noFill/>
        </p:spPr>
        <p:txBody>
          <a:bodyPr wrap="square" rtlCol="0">
            <a:spAutoFit/>
          </a:bodyPr>
          <a:lstStyle/>
          <a:p>
            <a:pPr algn="ctr"/>
            <a:r>
              <a:rPr lang="en-US" sz="2400" dirty="0" smtClean="0">
                <a:gradFill>
                  <a:gsLst>
                    <a:gs pos="0">
                      <a:srgbClr val="FFFFFF"/>
                    </a:gs>
                    <a:gs pos="100000">
                      <a:srgbClr val="FFFFFF"/>
                    </a:gs>
                  </a:gsLst>
                  <a:lin ang="5400000" scaled="0"/>
                </a:gradFill>
              </a:rPr>
              <a:t>Version 8.0</a:t>
            </a:r>
          </a:p>
          <a:p>
            <a:pPr algn="ctr"/>
            <a:r>
              <a:rPr lang="en-US" sz="1600" dirty="0" err="1" smtClean="0">
                <a:gradFill>
                  <a:gsLst>
                    <a:gs pos="0">
                      <a:srgbClr val="FFFFFF"/>
                    </a:gs>
                    <a:gs pos="100000">
                      <a:srgbClr val="FFFFFF"/>
                    </a:gs>
                  </a:gsLst>
                  <a:lin ang="5400000" scaled="0"/>
                </a:gradFill>
              </a:rPr>
              <a:t>StackPanel</a:t>
            </a:r>
            <a:endParaRPr lang="en-US" sz="1600" dirty="0" smtClean="0">
              <a:gradFill>
                <a:gsLst>
                  <a:gs pos="0">
                    <a:srgbClr val="FFFFFF"/>
                  </a:gs>
                  <a:gs pos="100000">
                    <a:srgbClr val="FFFFFF"/>
                  </a:gs>
                </a:gsLst>
                <a:lin ang="5400000" scaled="0"/>
              </a:gradFill>
            </a:endParaRPr>
          </a:p>
        </p:txBody>
      </p:sp>
      <p:sp>
        <p:nvSpPr>
          <p:cNvPr id="11" name="TextBox 10"/>
          <p:cNvSpPr txBox="1"/>
          <p:nvPr/>
        </p:nvSpPr>
        <p:spPr>
          <a:xfrm>
            <a:off x="8025868" y="6120528"/>
            <a:ext cx="2641601" cy="707886"/>
          </a:xfrm>
          <a:prstGeom prst="rect">
            <a:avLst/>
          </a:prstGeom>
          <a:noFill/>
        </p:spPr>
        <p:txBody>
          <a:bodyPr wrap="square" rtlCol="0">
            <a:spAutoFit/>
          </a:bodyPr>
          <a:lstStyle/>
          <a:p>
            <a:pPr algn="ctr"/>
            <a:r>
              <a:rPr lang="en-US" sz="2400" dirty="0">
                <a:gradFill>
                  <a:gsLst>
                    <a:gs pos="0">
                      <a:srgbClr val="FFFFFF"/>
                    </a:gs>
                    <a:gs pos="100000">
                      <a:srgbClr val="FFFFFF"/>
                    </a:gs>
                  </a:gsLst>
                  <a:lin ang="5400000" scaled="0"/>
                </a:gradFill>
              </a:rPr>
              <a:t>Version 8.1</a:t>
            </a:r>
          </a:p>
          <a:p>
            <a:pPr algn="ctr"/>
            <a:r>
              <a:rPr lang="en-US" sz="1600" dirty="0" err="1">
                <a:gradFill>
                  <a:gsLst>
                    <a:gs pos="0">
                      <a:srgbClr val="FFFFFF"/>
                    </a:gs>
                    <a:gs pos="100000">
                      <a:srgbClr val="FFFFFF"/>
                    </a:gs>
                  </a:gsLst>
                  <a:lin ang="5400000" scaled="0"/>
                </a:gradFill>
              </a:rPr>
              <a:t>ItemStackPanel</a:t>
            </a:r>
            <a:endParaRPr lang="en-US" sz="1600" dirty="0">
              <a:gradFill>
                <a:gsLst>
                  <a:gs pos="0">
                    <a:srgbClr val="FFFFFF"/>
                  </a:gs>
                  <a:gs pos="100000">
                    <a:srgbClr val="FFFFFF"/>
                  </a:gs>
                </a:gsLst>
                <a:lin ang="5400000" scaled="0"/>
              </a:gradFill>
            </a:endParaRPr>
          </a:p>
        </p:txBody>
      </p:sp>
      <p:sp>
        <p:nvSpPr>
          <p:cNvPr id="10" name="TextBox 9"/>
          <p:cNvSpPr txBox="1"/>
          <p:nvPr/>
        </p:nvSpPr>
        <p:spPr>
          <a:xfrm>
            <a:off x="6423552" y="1345625"/>
            <a:ext cx="1938866" cy="461665"/>
          </a:xfrm>
          <a:prstGeom prst="rect">
            <a:avLst/>
          </a:prstGeom>
          <a:noFill/>
        </p:spPr>
        <p:txBody>
          <a:bodyPr wrap="square" rtlCol="0">
            <a:spAutoFit/>
          </a:bodyPr>
          <a:lstStyle/>
          <a:p>
            <a:pPr algn="ctr"/>
            <a:r>
              <a:rPr lang="en-US" sz="2400" dirty="0" smtClean="0">
                <a:gradFill>
                  <a:gsLst>
                    <a:gs pos="0">
                      <a:srgbClr val="FFFFFF"/>
                    </a:gs>
                    <a:gs pos="100000">
                      <a:srgbClr val="FFFFFF"/>
                    </a:gs>
                  </a:gsLst>
                  <a:lin ang="5400000" scaled="0"/>
                </a:gradFill>
              </a:rPr>
              <a:t>6000 </a:t>
            </a:r>
            <a:r>
              <a:rPr lang="en-US" sz="2400" dirty="0" err="1" smtClean="0">
                <a:gradFill>
                  <a:gsLst>
                    <a:gs pos="0">
                      <a:srgbClr val="FFFFFF"/>
                    </a:gs>
                    <a:gs pos="100000">
                      <a:srgbClr val="FFFFFF"/>
                    </a:gs>
                  </a:gsLst>
                  <a:lin ang="5400000" scaled="0"/>
                </a:gradFill>
              </a:rPr>
              <a:t>ms</a:t>
            </a:r>
            <a:endParaRPr lang="en-US" sz="2400" dirty="0" smtClean="0">
              <a:gradFill>
                <a:gsLst>
                  <a:gs pos="0">
                    <a:srgbClr val="FFFFFF"/>
                  </a:gs>
                  <a:gs pos="100000">
                    <a:srgbClr val="FFFFFF"/>
                  </a:gs>
                </a:gsLst>
                <a:lin ang="5400000" scaled="0"/>
              </a:gradFill>
            </a:endParaRPr>
          </a:p>
        </p:txBody>
      </p:sp>
      <p:sp>
        <p:nvSpPr>
          <p:cNvPr id="13" name="TextBox 12"/>
          <p:cNvSpPr txBox="1"/>
          <p:nvPr/>
        </p:nvSpPr>
        <p:spPr>
          <a:xfrm>
            <a:off x="8508469" y="4208116"/>
            <a:ext cx="1676400" cy="461665"/>
          </a:xfrm>
          <a:prstGeom prst="rect">
            <a:avLst/>
          </a:prstGeom>
          <a:noFill/>
        </p:spPr>
        <p:txBody>
          <a:bodyPr wrap="square" rtlCol="0">
            <a:spAutoFit/>
          </a:bodyPr>
          <a:lstStyle/>
          <a:p>
            <a:pPr algn="ctr"/>
            <a:r>
              <a:rPr lang="en-US" sz="2400" dirty="0">
                <a:gradFill>
                  <a:gsLst>
                    <a:gs pos="0">
                      <a:srgbClr val="FFFFFF"/>
                    </a:gs>
                    <a:gs pos="100000">
                      <a:srgbClr val="FFFFFF"/>
                    </a:gs>
                  </a:gsLst>
                  <a:lin ang="5400000" scaled="0"/>
                </a:gradFill>
              </a:rPr>
              <a:t>2000 </a:t>
            </a:r>
            <a:r>
              <a:rPr lang="en-US" sz="2400" dirty="0" err="1">
                <a:gradFill>
                  <a:gsLst>
                    <a:gs pos="0">
                      <a:srgbClr val="FFFFFF"/>
                    </a:gs>
                    <a:gs pos="100000">
                      <a:srgbClr val="FFFFFF"/>
                    </a:gs>
                  </a:gsLst>
                  <a:lin ang="5400000" scaled="0"/>
                </a:gradFill>
              </a:rPr>
              <a:t>ms</a:t>
            </a:r>
            <a:endParaRPr lang="en-US" sz="2400" dirty="0">
              <a:gradFill>
                <a:gsLst>
                  <a:gs pos="0">
                    <a:srgbClr val="FFFFFF"/>
                  </a:gs>
                  <a:gs pos="100000">
                    <a:srgbClr val="FFFFFF"/>
                  </a:gs>
                </a:gsLst>
                <a:lin ang="5400000" scaled="0"/>
              </a:gradFill>
            </a:endParaRPr>
          </a:p>
        </p:txBody>
      </p:sp>
      <p:pic>
        <p:nvPicPr>
          <p:cNvPr id="4" name="Picture 3"/>
          <p:cNvPicPr>
            <a:picLocks noChangeAspect="1"/>
          </p:cNvPicPr>
          <p:nvPr/>
        </p:nvPicPr>
        <p:blipFill>
          <a:blip r:embed="rId3"/>
          <a:stretch>
            <a:fillRect/>
          </a:stretch>
        </p:blipFill>
        <p:spPr>
          <a:xfrm>
            <a:off x="274637" y="1929528"/>
            <a:ext cx="5850913" cy="3289532"/>
          </a:xfrm>
          <a:prstGeom prst="rect">
            <a:avLst/>
          </a:prstGeom>
          <a:ln>
            <a:solidFill>
              <a:schemeClr val="bg1">
                <a:lumMod val="50000"/>
                <a:lumOff val="50000"/>
              </a:schemeClr>
            </a:solidFill>
          </a:ln>
        </p:spPr>
      </p:pic>
    </p:spTree>
    <p:extLst>
      <p:ext uri="{BB962C8B-B14F-4D97-AF65-F5344CB8AC3E}">
        <p14:creationId xmlns:p14="http://schemas.microsoft.com/office/powerpoint/2010/main" val="25893285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Leveraging the platform</a:t>
            </a:r>
            <a:endParaRPr lang="en-US" dirty="0"/>
          </a:p>
        </p:txBody>
      </p:sp>
      <p:sp>
        <p:nvSpPr>
          <p:cNvPr id="3" name="Text Placeholder 2"/>
          <p:cNvSpPr>
            <a:spLocks noGrp="1"/>
          </p:cNvSpPr>
          <p:nvPr>
            <p:ph type="body" sz="quarter" idx="10"/>
          </p:nvPr>
        </p:nvSpPr>
        <p:spPr/>
        <p:txBody>
          <a:bodyPr/>
          <a:lstStyle/>
          <a:p>
            <a:r>
              <a:rPr lang="en-US" dirty="0" smtClean="0"/>
              <a:t>Windows 8.1 XAML controls have been optimized </a:t>
            </a:r>
            <a:br>
              <a:rPr lang="en-US" dirty="0" smtClean="0"/>
            </a:br>
            <a:r>
              <a:rPr lang="en-US" dirty="0" smtClean="0"/>
              <a:t>for performance on low-end devices and are accessible </a:t>
            </a:r>
            <a:br>
              <a:rPr lang="en-US" dirty="0" smtClean="0"/>
            </a:br>
            <a:r>
              <a:rPr lang="en-US" dirty="0" smtClean="0"/>
              <a:t>out of the box, saving you time and giving you greater reach.</a:t>
            </a:r>
          </a:p>
          <a:p>
            <a:r>
              <a:rPr lang="en-US" dirty="0" smtClean="0"/>
              <a:t>Windows globalization APIs for time and numbers </a:t>
            </a:r>
            <a:br>
              <a:rPr lang="en-US" dirty="0" smtClean="0"/>
            </a:br>
            <a:r>
              <a:rPr lang="en-US" dirty="0" smtClean="0"/>
              <a:t>both provide a locale contextual experience and </a:t>
            </a:r>
            <a:br>
              <a:rPr lang="en-US" dirty="0" smtClean="0"/>
            </a:br>
            <a:r>
              <a:rPr lang="en-US" dirty="0" smtClean="0"/>
              <a:t>obey user customization.</a:t>
            </a:r>
          </a:p>
          <a:p>
            <a:r>
              <a:rPr lang="en-US" dirty="0" smtClean="0"/>
              <a:t>MVVM can be a good way to abstract out underlying logic from your presentation layer and provide you some flexibility.</a:t>
            </a:r>
            <a:br>
              <a:rPr lang="en-US" dirty="0" smtClean="0"/>
            </a:br>
            <a:endParaRPr lang="en-US" dirty="0" smtClean="0"/>
          </a:p>
        </p:txBody>
      </p:sp>
    </p:spTree>
    <p:extLst>
      <p:ext uri="{BB962C8B-B14F-4D97-AF65-F5344CB8AC3E}">
        <p14:creationId xmlns:p14="http://schemas.microsoft.com/office/powerpoint/2010/main" val="21285988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52525"/>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1989136" y="1058862"/>
            <a:ext cx="8458203" cy="914400"/>
          </a:xfrm>
        </p:spPr>
        <p:txBody>
          <a:bodyPr/>
          <a:lstStyle/>
          <a:p>
            <a:pPr algn="ctr"/>
            <a:r>
              <a:rPr lang="en-US" sz="4800" b="1" dirty="0" smtClean="0"/>
              <a:t>The paradox of “simple” apps</a:t>
            </a:r>
            <a:endParaRPr lang="en-US" dirty="0"/>
          </a:p>
        </p:txBody>
      </p:sp>
      <p:pic>
        <p:nvPicPr>
          <p:cNvPr id="4" name="Picture 3"/>
          <p:cNvPicPr>
            <a:picLocks noChangeAspect="1"/>
          </p:cNvPicPr>
          <p:nvPr/>
        </p:nvPicPr>
        <p:blipFill>
          <a:blip r:embed="rId3"/>
          <a:stretch>
            <a:fillRect/>
          </a:stretch>
        </p:blipFill>
        <p:spPr>
          <a:xfrm>
            <a:off x="4618037" y="2257642"/>
            <a:ext cx="3200400" cy="3151163"/>
          </a:xfrm>
          <a:prstGeom prst="rect">
            <a:avLst/>
          </a:prstGeom>
        </p:spPr>
      </p:pic>
      <p:sp>
        <p:nvSpPr>
          <p:cNvPr id="2" name="Rectangle 1"/>
          <p:cNvSpPr/>
          <p:nvPr/>
        </p:nvSpPr>
        <p:spPr>
          <a:xfrm>
            <a:off x="2807945" y="5693185"/>
            <a:ext cx="6820585" cy="369332"/>
          </a:xfrm>
          <a:prstGeom prst="rect">
            <a:avLst/>
          </a:prstGeom>
        </p:spPr>
        <p:txBody>
          <a:bodyPr wrap="none">
            <a:spAutoFit/>
          </a:bodyPr>
          <a:lstStyle/>
          <a:p>
            <a:r>
              <a:rPr lang="en-US" dirty="0">
                <a:solidFill>
                  <a:srgbClr val="FFFFFF"/>
                </a:solidFill>
              </a:rPr>
              <a:t>If I had more time I would've written a shorter </a:t>
            </a:r>
            <a:r>
              <a:rPr lang="en-US" dirty="0" smtClean="0">
                <a:solidFill>
                  <a:srgbClr val="FFFFFF"/>
                </a:solidFill>
              </a:rPr>
              <a:t>letter – Mark Twain</a:t>
            </a:r>
            <a:endParaRPr lang="en-US" dirty="0">
              <a:solidFill>
                <a:srgbClr val="FFFFFF"/>
              </a:solidFill>
            </a:endParaRPr>
          </a:p>
        </p:txBody>
      </p:sp>
    </p:spTree>
    <p:extLst>
      <p:ext uri="{BB962C8B-B14F-4D97-AF65-F5344CB8AC3E}">
        <p14:creationId xmlns:p14="http://schemas.microsoft.com/office/powerpoint/2010/main" val="8135429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 name="Picture Placeholder 4"/>
          <p:cNvPicPr>
            <a:picLocks noChangeAspect="1"/>
          </p:cNvPicPr>
          <p:nvPr/>
        </p:nvPicPr>
        <p:blipFill>
          <a:blip r:embed="rId3">
            <a:extLst>
              <a:ext uri="{28A0092B-C50C-407E-A947-70E740481C1C}">
                <a14:useLocalDpi xmlns:a14="http://schemas.microsoft.com/office/drawing/2010/main" val="0"/>
              </a:ext>
            </a:extLst>
          </a:blip>
          <a:srcRect l="16651" r="16651"/>
          <a:stretch>
            <a:fillRect/>
          </a:stretch>
        </p:blipFill>
        <p:spPr>
          <a:xfrm>
            <a:off x="274638" y="1535875"/>
            <a:ext cx="3931920" cy="392277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pic>
      <p:sp>
        <p:nvSpPr>
          <p:cNvPr id="5" name="Text Placeholder 4"/>
          <p:cNvSpPr>
            <a:spLocks noGrp="1"/>
          </p:cNvSpPr>
          <p:nvPr>
            <p:ph type="body" sz="quarter" idx="15"/>
          </p:nvPr>
        </p:nvSpPr>
        <p:spPr/>
        <p:txBody>
          <a:bodyPr/>
          <a:lstStyle/>
          <a:p>
            <a:r>
              <a:rPr lang="en-US" dirty="0" smtClean="0"/>
              <a:t>Pick a “Canonical” scenario.</a:t>
            </a:r>
          </a:p>
          <a:p>
            <a:r>
              <a:rPr lang="en-US" dirty="0" smtClean="0"/>
              <a:t>Employ craftsmanship techniques.</a:t>
            </a:r>
          </a:p>
          <a:p>
            <a:r>
              <a:rPr lang="en-US" dirty="0" smtClean="0"/>
              <a:t>Leverage the platform.</a:t>
            </a:r>
          </a:p>
          <a:p>
            <a:endParaRPr lang="en-US" dirty="0" smtClean="0"/>
          </a:p>
          <a:p>
            <a:endParaRPr lang="en-US" dirty="0"/>
          </a:p>
        </p:txBody>
      </p:sp>
      <p:sp>
        <p:nvSpPr>
          <p:cNvPr id="2" name="Title 1"/>
          <p:cNvSpPr>
            <a:spLocks noGrp="1"/>
          </p:cNvSpPr>
          <p:nvPr>
            <p:ph type="title"/>
          </p:nvPr>
        </p:nvSpPr>
        <p:spPr/>
        <p:txBody>
          <a:bodyPr/>
          <a:lstStyle/>
          <a:p>
            <a:r>
              <a:rPr lang="en-US" dirty="0" smtClean="0"/>
              <a:t>Achieving depth of execution</a:t>
            </a:r>
            <a:endParaRPr lang="en-US" dirty="0"/>
          </a:p>
        </p:txBody>
      </p:sp>
    </p:spTree>
    <p:extLst>
      <p:ext uri="{BB962C8B-B14F-4D97-AF65-F5344CB8AC3E}">
        <p14:creationId xmlns:p14="http://schemas.microsoft.com/office/powerpoint/2010/main" val="32867642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6000" dirty="0" smtClean="0"/>
              <a:t>Thank you!</a:t>
            </a:r>
            <a:endParaRPr lang="en-US" sz="6000" dirty="0"/>
          </a:p>
        </p:txBody>
      </p:sp>
    </p:spTree>
    <p:extLst>
      <p:ext uri="{BB962C8B-B14F-4D97-AF65-F5344CB8AC3E}">
        <p14:creationId xmlns:p14="http://schemas.microsoft.com/office/powerpoint/2010/main" val="26251804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Resources</a:t>
            </a:r>
            <a:endParaRPr lang="en-US" dirty="0"/>
          </a:p>
        </p:txBody>
      </p:sp>
      <p:sp>
        <p:nvSpPr>
          <p:cNvPr id="4" name="Content Placeholder 3"/>
          <p:cNvSpPr>
            <a:spLocks noGrp="1"/>
          </p:cNvSpPr>
          <p:nvPr>
            <p:ph type="body" sz="quarter" idx="10"/>
          </p:nvPr>
        </p:nvSpPr>
        <p:spPr/>
        <p:txBody>
          <a:bodyPr/>
          <a:lstStyle/>
          <a:p>
            <a:r>
              <a:rPr lang="en-US" dirty="0" smtClean="0"/>
              <a:t>Related build presentations:</a:t>
            </a:r>
          </a:p>
          <a:p>
            <a:r>
              <a:rPr lang="en-US" dirty="0" smtClean="0"/>
              <a:t>#82:	Creating your first app in XAML (</a:t>
            </a:r>
            <a:r>
              <a:rPr lang="en-US" dirty="0" err="1" smtClean="0"/>
              <a:t>Kannan</a:t>
            </a:r>
            <a:r>
              <a:rPr lang="en-US" dirty="0" smtClean="0"/>
              <a:t>).</a:t>
            </a:r>
          </a:p>
          <a:p>
            <a:r>
              <a:rPr lang="en-US" dirty="0" smtClean="0"/>
              <a:t>#157: XAML performance fundamentals (Kumar).</a:t>
            </a:r>
          </a:p>
          <a:p>
            <a:r>
              <a:rPr lang="en-US" dirty="0" smtClean="0"/>
              <a:t>#164: What’s new in XAML for Windows 8.1 (</a:t>
            </a:r>
            <a:r>
              <a:rPr lang="en-US" dirty="0" err="1" smtClean="0"/>
              <a:t>Heuer</a:t>
            </a:r>
            <a:r>
              <a:rPr lang="en-US" dirty="0" smtClean="0"/>
              <a:t>).</a:t>
            </a:r>
          </a:p>
          <a:p>
            <a:endParaRPr lang="en-US" dirty="0" smtClean="0"/>
          </a:p>
        </p:txBody>
      </p:sp>
    </p:spTree>
    <p:extLst>
      <p:ext uri="{BB962C8B-B14F-4D97-AF65-F5344CB8AC3E}">
        <p14:creationId xmlns:p14="http://schemas.microsoft.com/office/powerpoint/2010/main" val="24817893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About me</a:t>
            </a:r>
            <a:endParaRPr lang="en-US" dirty="0"/>
          </a:p>
        </p:txBody>
      </p:sp>
      <p:sp>
        <p:nvSpPr>
          <p:cNvPr id="3" name="Text Placeholder 2"/>
          <p:cNvSpPr>
            <a:spLocks noGrp="1"/>
          </p:cNvSpPr>
          <p:nvPr>
            <p:ph type="body" sz="quarter" idx="10"/>
          </p:nvPr>
        </p:nvSpPr>
        <p:spPr>
          <a:xfrm>
            <a:off x="274638" y="1668463"/>
            <a:ext cx="11887200" cy="5027612"/>
          </a:xfrm>
        </p:spPr>
        <p:txBody>
          <a:bodyPr/>
          <a:lstStyle/>
          <a:p>
            <a:r>
              <a:rPr lang="en-US" sz="2800" dirty="0" smtClean="0"/>
              <a:t>Steven Abrahams</a:t>
            </a:r>
          </a:p>
          <a:p>
            <a:r>
              <a:rPr lang="en-US" sz="2800" dirty="0" smtClean="0"/>
              <a:t>PM Lead – Windows In-box App Experience.</a:t>
            </a:r>
          </a:p>
          <a:p>
            <a:r>
              <a:rPr lang="en-US" sz="2800" dirty="0" smtClean="0"/>
              <a:t>Started Microsoft in February 2005.</a:t>
            </a:r>
          </a:p>
          <a:p>
            <a:endParaRPr lang="en-US" sz="2800" dirty="0" smtClean="0"/>
          </a:p>
          <a:p>
            <a:r>
              <a:rPr lang="en-US" sz="2800" b="1" dirty="0" smtClean="0">
                <a:latin typeface="+mn-lt"/>
              </a:rPr>
              <a:t>About my team</a:t>
            </a:r>
          </a:p>
          <a:p>
            <a:r>
              <a:rPr lang="en-US" sz="2800" dirty="0" smtClean="0"/>
              <a:t>Collection of small feature crews.</a:t>
            </a:r>
          </a:p>
          <a:p>
            <a:r>
              <a:rPr lang="en-US" sz="2800" dirty="0" smtClean="0"/>
              <a:t>Windows Store apps for Windows 8.1 (Reading List, Alarms, Calculator).</a:t>
            </a:r>
          </a:p>
          <a:p>
            <a:r>
              <a:rPr lang="en-US" sz="2800" dirty="0" smtClean="0"/>
              <a:t>First time building both apps using native XAML/C++ and apps using </a:t>
            </a:r>
            <a:br>
              <a:rPr lang="en-US" sz="2800" dirty="0" smtClean="0"/>
            </a:br>
            <a:r>
              <a:rPr lang="en-US" sz="2800" dirty="0" smtClean="0"/>
              <a:t>JavaScript and HTML.</a:t>
            </a:r>
            <a:endParaRPr lang="en-US" sz="2800" dirty="0"/>
          </a:p>
        </p:txBody>
      </p:sp>
      <p:pic>
        <p:nvPicPr>
          <p:cNvPr id="6" name="Picture 2" descr="https://fbcdn-sphotos-e-a.akamaihd.net/hphotos-ak-ash4/399047_10150628064156286_349353388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7037" y="1668463"/>
            <a:ext cx="2667001" cy="2667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4577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4759570" y="1735016"/>
            <a:ext cx="4736122" cy="4736122"/>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12" name="Isosceles Triangle 11"/>
          <p:cNvSpPr/>
          <p:nvPr/>
        </p:nvSpPr>
        <p:spPr bwMode="auto">
          <a:xfrm rot="5400000">
            <a:off x="7589748" y="3663852"/>
            <a:ext cx="4554072" cy="896294"/>
          </a:xfrm>
          <a:prstGeom prst="triangle">
            <a:avLst/>
          </a:prstGeom>
          <a:gradFill flip="none" rotWithShape="1">
            <a:gsLst>
              <a:gs pos="0">
                <a:schemeClr val="bg2"/>
              </a:gs>
              <a:gs pos="100000">
                <a:schemeClr val="bg2">
                  <a:alpha val="0"/>
                </a:scheme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idx="4294967295"/>
          </p:nvPr>
        </p:nvSpPr>
        <p:spPr>
          <a:xfrm>
            <a:off x="274637" y="298450"/>
            <a:ext cx="11887200" cy="912813"/>
          </a:xfrm>
        </p:spPr>
        <p:txBody>
          <a:bodyPr/>
          <a:lstStyle/>
          <a:p>
            <a:r>
              <a:rPr lang="en-US" dirty="0" smtClean="0">
                <a:solidFill>
                  <a:schemeClr val="tx1"/>
                </a:solidFill>
              </a:rPr>
              <a:t>Evaluate this session</a:t>
            </a:r>
            <a:endParaRPr lang="en-US" dirty="0">
              <a:solidFill>
                <a:schemeClr val="tx1"/>
              </a:solidFill>
            </a:endParaRPr>
          </a:p>
        </p:txBody>
      </p:sp>
      <p:sp>
        <p:nvSpPr>
          <p:cNvPr id="3" name="Text Placeholder 2"/>
          <p:cNvSpPr>
            <a:spLocks noGrp="1"/>
          </p:cNvSpPr>
          <p:nvPr>
            <p:ph type="body" sz="quarter" idx="4294967295"/>
          </p:nvPr>
        </p:nvSpPr>
        <p:spPr>
          <a:xfrm>
            <a:off x="274637" y="1835150"/>
            <a:ext cx="4445000" cy="4860925"/>
          </a:xfrm>
        </p:spPr>
        <p:txBody>
          <a:bodyPr/>
          <a:lstStyle/>
          <a:p>
            <a:r>
              <a:rPr lang="en-US" b="1" dirty="0">
                <a:solidFill>
                  <a:schemeClr val="tx1"/>
                </a:solidFill>
                <a:latin typeface="+mn-lt"/>
              </a:rPr>
              <a:t>Scan this QR code</a:t>
            </a:r>
            <a:r>
              <a:rPr lang="en-US" b="1" dirty="0">
                <a:solidFill>
                  <a:schemeClr val="tx1"/>
                </a:solidFill>
              </a:rPr>
              <a:t> </a:t>
            </a:r>
            <a:r>
              <a:rPr lang="en-US" dirty="0">
                <a:solidFill>
                  <a:schemeClr val="tx1"/>
                </a:solidFill>
              </a:rPr>
              <a:t>to evaluate this session and be automatically entered in a </a:t>
            </a:r>
            <a:r>
              <a:rPr lang="en-US" dirty="0" smtClean="0">
                <a:solidFill>
                  <a:schemeClr val="tx1"/>
                </a:solidFill>
              </a:rPr>
              <a:t>drawing </a:t>
            </a:r>
            <a:r>
              <a:rPr lang="en-US" dirty="0">
                <a:solidFill>
                  <a:schemeClr val="tx1"/>
                </a:solidFill>
              </a:rPr>
              <a:t>to </a:t>
            </a:r>
            <a:r>
              <a:rPr lang="en-US" dirty="0" smtClean="0">
                <a:solidFill>
                  <a:schemeClr val="tx1"/>
                </a:solidFill>
              </a:rPr>
              <a:t>win </a:t>
            </a:r>
            <a:r>
              <a:rPr lang="en-US" dirty="0">
                <a:solidFill>
                  <a:schemeClr val="tx1"/>
                </a:solidFill>
              </a:rPr>
              <a:t>a </a:t>
            </a:r>
            <a:r>
              <a:rPr lang="en-US" dirty="0" smtClean="0">
                <a:solidFill>
                  <a:schemeClr val="tx1"/>
                </a:solidFill>
              </a:rPr>
              <a:t>prize!</a:t>
            </a:r>
            <a:endParaRPr lang="en-US" b="1" dirty="0">
              <a:solidFill>
                <a:schemeClr val="tx1"/>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1631" y="1817077"/>
            <a:ext cx="4572000" cy="4572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9943129" y="2179604"/>
            <a:ext cx="1915773" cy="4209429"/>
            <a:chOff x="9835555" y="1393220"/>
            <a:chExt cx="2076450" cy="4562475"/>
          </a:xfrm>
        </p:grpSpPr>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r>
              <a:rPr lang="en-US" dirty="0">
                <a:solidFill>
                  <a:srgbClr val="FFFFFF">
                    <a:alpha val="99000"/>
                  </a:srgbClr>
                </a:solidFill>
              </a:rPr>
              <a:t>Your MS Tag will be inserted here during the final scrub. </a:t>
            </a:r>
          </a:p>
        </p:txBody>
      </p:sp>
    </p:spTree>
    <p:extLst>
      <p:ext uri="{BB962C8B-B14F-4D97-AF65-F5344CB8AC3E}">
        <p14:creationId xmlns:p14="http://schemas.microsoft.com/office/powerpoint/2010/main" val="3022627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2621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4"/>
          <p:cNvPicPr>
            <a:picLocks noChangeAspect="1"/>
          </p:cNvPicPr>
          <p:nvPr/>
        </p:nvPicPr>
        <p:blipFill>
          <a:blip r:embed="rId3">
            <a:extLst>
              <a:ext uri="{28A0092B-C50C-407E-A947-70E740481C1C}">
                <a14:useLocalDpi xmlns:a14="http://schemas.microsoft.com/office/drawing/2010/main" val="0"/>
              </a:ext>
            </a:extLst>
          </a:blip>
          <a:srcRect l="16651" r="16651"/>
          <a:stretch>
            <a:fillRect/>
          </a:stretch>
        </p:blipFill>
        <p:spPr>
          <a:xfrm>
            <a:off x="274638" y="1535875"/>
            <a:ext cx="3931920" cy="392277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pic>
      <p:sp>
        <p:nvSpPr>
          <p:cNvPr id="5" name="Text Placeholder 4"/>
          <p:cNvSpPr>
            <a:spLocks noGrp="1"/>
          </p:cNvSpPr>
          <p:nvPr>
            <p:ph type="body" sz="quarter" idx="15"/>
          </p:nvPr>
        </p:nvSpPr>
        <p:spPr/>
        <p:txBody>
          <a:bodyPr/>
          <a:lstStyle/>
          <a:p>
            <a:r>
              <a:rPr lang="en-US" dirty="0" smtClean="0"/>
              <a:t>Picking a “Canonical” scenario.</a:t>
            </a:r>
          </a:p>
          <a:p>
            <a:r>
              <a:rPr lang="en-US" dirty="0" smtClean="0"/>
              <a:t>Employing craftsmanship techniques.</a:t>
            </a:r>
          </a:p>
          <a:p>
            <a:r>
              <a:rPr lang="en-US" dirty="0" smtClean="0"/>
              <a:t>Using platform acumen.</a:t>
            </a:r>
          </a:p>
          <a:p>
            <a:endParaRPr lang="en-US" dirty="0" smtClean="0"/>
          </a:p>
          <a:p>
            <a:endParaRPr lang="en-US" dirty="0"/>
          </a:p>
        </p:txBody>
      </p:sp>
      <p:sp>
        <p:nvSpPr>
          <p:cNvPr id="2" name="Title 1"/>
          <p:cNvSpPr>
            <a:spLocks noGrp="1"/>
          </p:cNvSpPr>
          <p:nvPr>
            <p:ph type="title"/>
          </p:nvPr>
        </p:nvSpPr>
        <p:spPr/>
        <p:txBody>
          <a:bodyPr/>
          <a:lstStyle/>
          <a:p>
            <a:r>
              <a:rPr lang="en-US" dirty="0" smtClean="0"/>
              <a:t>Achieving depth of execution</a:t>
            </a:r>
            <a:endParaRPr lang="en-US" dirty="0"/>
          </a:p>
        </p:txBody>
      </p:sp>
    </p:spTree>
    <p:extLst>
      <p:ext uri="{BB962C8B-B14F-4D97-AF65-F5344CB8AC3E}">
        <p14:creationId xmlns:p14="http://schemas.microsoft.com/office/powerpoint/2010/main" val="2539597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3" name="Picture Placeholder 6"/>
          <p:cNvPicPr>
            <a:picLocks noChangeAspect="1"/>
          </p:cNvPicPr>
          <p:nvPr/>
        </p:nvPicPr>
        <p:blipFill>
          <a:blip r:embed="rId3">
            <a:extLst>
              <a:ext uri="{28A0092B-C50C-407E-A947-70E740481C1C}">
                <a14:useLocalDpi xmlns:a14="http://schemas.microsoft.com/office/drawing/2010/main" val="0"/>
              </a:ext>
            </a:extLst>
          </a:blip>
          <a:srcRect t="12610" b="12610"/>
          <a:stretch>
            <a:fillRect/>
          </a:stretch>
        </p:blipFill>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pic>
      <p:sp>
        <p:nvSpPr>
          <p:cNvPr id="2" name="Text Placeholder 1"/>
          <p:cNvSpPr>
            <a:spLocks noGrp="1"/>
          </p:cNvSpPr>
          <p:nvPr>
            <p:ph type="body" sz="quarter" idx="15"/>
          </p:nvPr>
        </p:nvSpPr>
        <p:spPr/>
        <p:txBody>
          <a:bodyPr/>
          <a:lstStyle/>
          <a:p>
            <a:r>
              <a:rPr lang="en-US" dirty="0" smtClean="0"/>
              <a:t>Use brainstorming and other techniques to find a core scenario </a:t>
            </a:r>
            <a:br>
              <a:rPr lang="en-US" dirty="0" smtClean="0"/>
            </a:br>
            <a:r>
              <a:rPr lang="en-US" dirty="0" smtClean="0"/>
              <a:t>that differentiates your app </a:t>
            </a:r>
            <a:br>
              <a:rPr lang="en-US" dirty="0" smtClean="0"/>
            </a:br>
            <a:r>
              <a:rPr lang="en-US" dirty="0" smtClean="0"/>
              <a:t>and gives you focus.</a:t>
            </a:r>
            <a:endParaRPr lang="en-US" dirty="0"/>
          </a:p>
        </p:txBody>
      </p:sp>
      <p:sp>
        <p:nvSpPr>
          <p:cNvPr id="4" name="Title 3"/>
          <p:cNvSpPr>
            <a:spLocks noGrp="1"/>
          </p:cNvSpPr>
          <p:nvPr>
            <p:ph type="title"/>
          </p:nvPr>
        </p:nvSpPr>
        <p:spPr/>
        <p:txBody>
          <a:bodyPr/>
          <a:lstStyle/>
          <a:p>
            <a:r>
              <a:rPr lang="en-US" dirty="0" smtClean="0"/>
              <a:t>The “Canonical” scenario</a:t>
            </a:r>
            <a:endParaRPr lang="en-US" dirty="0"/>
          </a:p>
        </p:txBody>
      </p:sp>
    </p:spTree>
    <p:extLst>
      <p:ext uri="{BB962C8B-B14F-4D97-AF65-F5344CB8AC3E}">
        <p14:creationId xmlns:p14="http://schemas.microsoft.com/office/powerpoint/2010/main" val="22835072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Kickstarting</a:t>
            </a:r>
            <a:br>
              <a:rPr lang="en-US" smtClean="0"/>
            </a:br>
            <a:r>
              <a:rPr lang="en-US" smtClean="0"/>
              <a:t>our ideas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847">
            <a:off x="610210" y="2414814"/>
            <a:ext cx="3528240" cy="428917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89629">
            <a:off x="3882843" y="769773"/>
            <a:ext cx="3574950" cy="434595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21387">
            <a:off x="7627427" y="1510200"/>
            <a:ext cx="3964727" cy="4819795"/>
          </a:xfrm>
          <a:prstGeom prst="rect">
            <a:avLst/>
          </a:prstGeom>
        </p:spPr>
      </p:pic>
    </p:spTree>
    <p:extLst>
      <p:ext uri="{BB962C8B-B14F-4D97-AF65-F5344CB8AC3E}">
        <p14:creationId xmlns:p14="http://schemas.microsoft.com/office/powerpoint/2010/main" val="23639139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664842" y="3336148"/>
            <a:ext cx="2274797" cy="2066471"/>
          </a:xfrm>
          <a:prstGeom prst="rect">
            <a:avLst/>
          </a:prstGeom>
          <a:solidFill>
            <a:srgbClr val="FFFF00"/>
          </a:solidFill>
          <a:ln>
            <a:noFill/>
            <a:headEnd type="none" w="med" len="med"/>
            <a:tailEnd type="none" w="med" len="med"/>
          </a:ln>
          <a:effectLst>
            <a:outerShdw blurRad="50800" dist="38100" dir="8100000" algn="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algn="ctr" defTabSz="932406"/>
            <a:r>
              <a:rPr lang="en-US" sz="2000" spc="-102" dirty="0" smtClean="0">
                <a:solidFill>
                  <a:srgbClr val="000000"/>
                </a:solidFill>
                <a:latin typeface="Segoe Script" panose="020B0504020000000003" pitchFamily="34" charset="0"/>
                <a:ea typeface="Segoe UI" pitchFamily="34" charset="0"/>
                <a:cs typeface="Segoe UI" pitchFamily="34" charset="0"/>
              </a:rPr>
              <a:t>An app that wakes me up even if my device is asleep. </a:t>
            </a:r>
            <a:endParaRPr lang="en-US" sz="2000" spc="-102" dirty="0">
              <a:solidFill>
                <a:srgbClr val="000000"/>
              </a:solidFill>
              <a:latin typeface="Segoe Script" panose="020B0504020000000003" pitchFamily="34" charset="0"/>
              <a:ea typeface="Segoe UI" pitchFamily="34" charset="0"/>
              <a:cs typeface="Segoe UI" pitchFamily="34" charset="0"/>
            </a:endParaRPr>
          </a:p>
          <a:p>
            <a:pPr algn="ctr" defTabSz="932406"/>
            <a:endParaRPr lang="en-US" sz="2000" spc="-102" dirty="0">
              <a:solidFill>
                <a:srgbClr val="000000"/>
              </a:solidFill>
              <a:ea typeface="Segoe UI" pitchFamily="34" charset="0"/>
              <a:cs typeface="Segoe UI" pitchFamily="34" charset="0"/>
            </a:endParaRPr>
          </a:p>
        </p:txBody>
      </p:sp>
      <p:sp>
        <p:nvSpPr>
          <p:cNvPr id="7" name="Rectangle 6"/>
          <p:cNvSpPr/>
          <p:nvPr/>
        </p:nvSpPr>
        <p:spPr bwMode="auto">
          <a:xfrm>
            <a:off x="7285037" y="4106862"/>
            <a:ext cx="2274797" cy="2066471"/>
          </a:xfrm>
          <a:prstGeom prst="rect">
            <a:avLst/>
          </a:prstGeom>
          <a:solidFill>
            <a:srgbClr val="92D050"/>
          </a:solidFill>
          <a:ln>
            <a:solidFill>
              <a:schemeClr val="tx1">
                <a:lumMod val="75000"/>
              </a:schemeClr>
            </a:solidFill>
            <a:headEnd type="none" w="med" len="med"/>
            <a:tailEnd type="none" w="med" len="med"/>
          </a:ln>
          <a:effectLst>
            <a:outerShdw blurRad="50800" dist="38100" dir="8100000" algn="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algn="ctr" defTabSz="932406"/>
            <a:r>
              <a:rPr lang="en-US" sz="2000" spc="-102" dirty="0" smtClean="0">
                <a:solidFill>
                  <a:srgbClr val="000000"/>
                </a:solidFill>
                <a:latin typeface="Segoe Script" panose="020B0504020000000003" pitchFamily="34" charset="0"/>
                <a:ea typeface="Segoe UI" pitchFamily="34" charset="0"/>
                <a:cs typeface="Segoe UI" pitchFamily="34" charset="0"/>
              </a:rPr>
              <a:t>It should only take a second to set an alarm</a:t>
            </a:r>
            <a:endParaRPr lang="en-US" sz="2000" spc="-102" dirty="0">
              <a:solidFill>
                <a:srgbClr val="000000"/>
              </a:solidFill>
              <a:ea typeface="Segoe UI" pitchFamily="34" charset="0"/>
              <a:cs typeface="Segoe UI" pitchFamily="34" charset="0"/>
            </a:endParaRPr>
          </a:p>
        </p:txBody>
      </p:sp>
      <p:sp>
        <p:nvSpPr>
          <p:cNvPr id="9" name="Rectangle 8"/>
          <p:cNvSpPr/>
          <p:nvPr/>
        </p:nvSpPr>
        <p:spPr bwMode="auto">
          <a:xfrm>
            <a:off x="4541837" y="1805377"/>
            <a:ext cx="2274797" cy="2066471"/>
          </a:xfrm>
          <a:prstGeom prst="rect">
            <a:avLst/>
          </a:prstGeom>
          <a:solidFill>
            <a:srgbClr val="00B0F0"/>
          </a:solidFill>
          <a:ln>
            <a:noFill/>
            <a:headEnd type="none" w="med" len="med"/>
            <a:tailEnd type="none" w="med" len="med"/>
          </a:ln>
          <a:effectLst>
            <a:outerShdw blurRad="50800" dist="38100" dir="8100000" algn="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algn="ctr" defTabSz="932406"/>
            <a:r>
              <a:rPr lang="en-US" sz="2400" spc="-102" dirty="0" smtClean="0">
                <a:solidFill>
                  <a:srgbClr val="000000"/>
                </a:solidFill>
                <a:latin typeface="Segoe Script" panose="020B0504020000000003" pitchFamily="34" charset="0"/>
                <a:ea typeface="Segoe UI" pitchFamily="34" charset="0"/>
                <a:cs typeface="Segoe UI" pitchFamily="34" charset="0"/>
              </a:rPr>
              <a:t>I know that the timers are accurate</a:t>
            </a:r>
            <a:endParaRPr lang="en-US" sz="2400" spc="-102" dirty="0">
              <a:solidFill>
                <a:srgbClr val="000000"/>
              </a:solidFill>
              <a:ea typeface="Segoe UI" pitchFamily="34" charset="0"/>
              <a:cs typeface="Segoe UI" pitchFamily="34" charset="0"/>
            </a:endParaRPr>
          </a:p>
        </p:txBody>
      </p:sp>
      <p:sp>
        <p:nvSpPr>
          <p:cNvPr id="10" name="TextBox 9"/>
          <p:cNvSpPr txBox="1"/>
          <p:nvPr/>
        </p:nvSpPr>
        <p:spPr>
          <a:xfrm>
            <a:off x="1664842" y="2878737"/>
            <a:ext cx="2840736" cy="461665"/>
          </a:xfrm>
          <a:prstGeom prst="rect">
            <a:avLst/>
          </a:prstGeom>
          <a:noFill/>
        </p:spPr>
        <p:txBody>
          <a:bodyPr wrap="square" rtlCol="0">
            <a:spAutoFit/>
          </a:bodyPr>
          <a:lstStyle/>
          <a:p>
            <a:r>
              <a:rPr lang="en-US" sz="2400" dirty="0" smtClean="0">
                <a:gradFill>
                  <a:gsLst>
                    <a:gs pos="0">
                      <a:srgbClr val="FFFFFF"/>
                    </a:gs>
                    <a:gs pos="100000">
                      <a:srgbClr val="FFFFFF"/>
                    </a:gs>
                  </a:gsLst>
                  <a:lin ang="5400000" scaled="0"/>
                </a:gradFill>
              </a:rPr>
              <a:t>Core needs</a:t>
            </a:r>
          </a:p>
        </p:txBody>
      </p:sp>
      <p:sp>
        <p:nvSpPr>
          <p:cNvPr id="11" name="TextBox 10"/>
          <p:cNvSpPr txBox="1"/>
          <p:nvPr/>
        </p:nvSpPr>
        <p:spPr>
          <a:xfrm>
            <a:off x="7285037" y="3650692"/>
            <a:ext cx="3352800" cy="461665"/>
          </a:xfrm>
          <a:prstGeom prst="rect">
            <a:avLst/>
          </a:prstGeom>
          <a:noFill/>
        </p:spPr>
        <p:txBody>
          <a:bodyPr wrap="square" rtlCol="0">
            <a:spAutoFit/>
          </a:bodyPr>
          <a:lstStyle/>
          <a:p>
            <a:r>
              <a:rPr lang="en-US" sz="2400" dirty="0" smtClean="0">
                <a:gradFill>
                  <a:gsLst>
                    <a:gs pos="0">
                      <a:srgbClr val="FFFFFF"/>
                    </a:gs>
                    <a:gs pos="100000">
                      <a:srgbClr val="FFFFFF"/>
                    </a:gs>
                  </a:gsLst>
                  <a:lin ang="5400000" scaled="0"/>
                </a:gradFill>
              </a:rPr>
              <a:t>Delighters</a:t>
            </a:r>
          </a:p>
        </p:txBody>
      </p:sp>
      <p:sp>
        <p:nvSpPr>
          <p:cNvPr id="12" name="TextBox 11"/>
          <p:cNvSpPr txBox="1"/>
          <p:nvPr/>
        </p:nvSpPr>
        <p:spPr>
          <a:xfrm>
            <a:off x="4541837" y="1343712"/>
            <a:ext cx="3352800" cy="461665"/>
          </a:xfrm>
          <a:prstGeom prst="rect">
            <a:avLst/>
          </a:prstGeom>
          <a:noFill/>
        </p:spPr>
        <p:txBody>
          <a:bodyPr wrap="square" rtlCol="0">
            <a:spAutoFit/>
          </a:bodyPr>
          <a:lstStyle/>
          <a:p>
            <a:r>
              <a:rPr lang="en-US" sz="2400" dirty="0" smtClean="0">
                <a:gradFill>
                  <a:gsLst>
                    <a:gs pos="0">
                      <a:srgbClr val="FFFFFF"/>
                    </a:gs>
                    <a:gs pos="100000">
                      <a:srgbClr val="FFFFFF"/>
                    </a:gs>
                  </a:gsLst>
                  <a:lin ang="5400000" scaled="0"/>
                </a:gradFill>
              </a:rPr>
              <a:t> Confidence</a:t>
            </a:r>
          </a:p>
        </p:txBody>
      </p:sp>
      <p:sp>
        <p:nvSpPr>
          <p:cNvPr id="2" name="Title 1"/>
          <p:cNvSpPr>
            <a:spLocks noGrp="1"/>
          </p:cNvSpPr>
          <p:nvPr>
            <p:ph type="title"/>
          </p:nvPr>
        </p:nvSpPr>
        <p:spPr/>
        <p:txBody>
          <a:bodyPr/>
          <a:lstStyle/>
          <a:p>
            <a:r>
              <a:rPr lang="en-US" smtClean="0"/>
              <a:t>What will the app be great at?</a:t>
            </a:r>
            <a:endParaRPr lang="en-US" dirty="0"/>
          </a:p>
        </p:txBody>
      </p:sp>
    </p:spTree>
    <p:extLst>
      <p:ext uri="{BB962C8B-B14F-4D97-AF65-F5344CB8AC3E}">
        <p14:creationId xmlns:p14="http://schemas.microsoft.com/office/powerpoint/2010/main" val="42773956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9237" y="1668463"/>
            <a:ext cx="5607604" cy="4572000"/>
          </a:xfrm>
          <a:prstGeom prst="rect">
            <a:avLst/>
          </a:prstGeom>
        </p:spPr>
      </p:pic>
      <p:sp>
        <p:nvSpPr>
          <p:cNvPr id="4" name="Title 1"/>
          <p:cNvSpPr>
            <a:spLocks noGrp="1"/>
          </p:cNvSpPr>
          <p:nvPr>
            <p:ph type="title"/>
          </p:nvPr>
        </p:nvSpPr>
        <p:spPr/>
        <p:txBody>
          <a:bodyPr/>
          <a:lstStyle/>
          <a:p>
            <a:r>
              <a:rPr lang="en-US" smtClean="0"/>
              <a:t>Alarm app core requirements</a:t>
            </a:r>
            <a:endParaRPr lang="en-US" dirty="0"/>
          </a:p>
        </p:txBody>
      </p:sp>
      <p:sp>
        <p:nvSpPr>
          <p:cNvPr id="3" name="Text Placeholder 2"/>
          <p:cNvSpPr>
            <a:spLocks noGrp="1"/>
          </p:cNvSpPr>
          <p:nvPr>
            <p:ph type="body" sz="quarter" idx="10"/>
          </p:nvPr>
        </p:nvSpPr>
        <p:spPr/>
        <p:txBody>
          <a:bodyPr/>
          <a:lstStyle/>
          <a:p>
            <a:r>
              <a:rPr lang="en-US" dirty="0" smtClean="0"/>
              <a:t>Precisely timed notifications.</a:t>
            </a:r>
          </a:p>
          <a:p>
            <a:r>
              <a:rPr lang="en-US" dirty="0" smtClean="0"/>
              <a:t>Screen must turn on to display </a:t>
            </a:r>
            <a:br>
              <a:rPr lang="en-US" dirty="0" smtClean="0"/>
            </a:br>
            <a:r>
              <a:rPr lang="en-US" dirty="0" smtClean="0"/>
              <a:t>notification when device </a:t>
            </a:r>
            <a:br>
              <a:rPr lang="en-US" dirty="0" smtClean="0"/>
            </a:br>
            <a:r>
              <a:rPr lang="en-US" dirty="0" smtClean="0"/>
              <a:t>is in connected standby.</a:t>
            </a:r>
          </a:p>
          <a:p>
            <a:r>
              <a:rPr lang="en-US" dirty="0" smtClean="0"/>
              <a:t>Audible even if device is muted.</a:t>
            </a:r>
          </a:p>
          <a:p>
            <a:r>
              <a:rPr lang="en-US" dirty="0" smtClean="0"/>
              <a:t>User can snooze the alarm </a:t>
            </a:r>
            <a:br>
              <a:rPr lang="en-US" dirty="0" smtClean="0"/>
            </a:br>
            <a:r>
              <a:rPr lang="en-US" dirty="0" smtClean="0"/>
              <a:t>from the notification.</a:t>
            </a:r>
            <a:endParaRPr lang="en-US" dirty="0"/>
          </a:p>
        </p:txBody>
      </p:sp>
    </p:spTree>
    <p:extLst>
      <p:ext uri="{BB962C8B-B14F-4D97-AF65-F5344CB8AC3E}">
        <p14:creationId xmlns:p14="http://schemas.microsoft.com/office/powerpoint/2010/main" val="232060415"/>
      </p:ext>
    </p:extLst>
  </p:cSld>
  <p:clrMapOvr>
    <a:masterClrMapping/>
  </p:clrMapOvr>
  <p:timing>
    <p:tnLst>
      <p:par>
        <p:cTn id="1" dur="indefinite" restart="never" nodeType="tmRoot"/>
      </p:par>
    </p:tnLst>
  </p:timing>
</p:sld>
</file>

<file path=ppt/theme/theme1.xml><?xml version="1.0" encoding="utf-8"?>
<a:theme xmlns:a="http://schemas.openxmlformats.org/drawingml/2006/main" name="Build_Template_16x9 - Rev 03">
  <a:themeElements>
    <a:clrScheme name="Build - Dark Blue">
      <a:dk1>
        <a:srgbClr val="000000"/>
      </a:dk1>
      <a:lt1>
        <a:srgbClr val="FFFFFF"/>
      </a:lt1>
      <a:dk2>
        <a:srgbClr val="00188F"/>
      </a:dk2>
      <a:lt2>
        <a:srgbClr val="FFFFFF"/>
      </a:lt2>
      <a:accent1>
        <a:srgbClr val="00BCF2"/>
      </a:accent1>
      <a:accent2>
        <a:srgbClr val="9B4F96"/>
      </a:accent2>
      <a:accent3>
        <a:srgbClr val="E81123"/>
      </a:accent3>
      <a:accent4>
        <a:srgbClr val="00D8CC"/>
      </a:accent4>
      <a:accent5>
        <a:srgbClr val="7FBA00"/>
      </a:accent5>
      <a:accent6>
        <a:srgbClr val="FF8C00"/>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extLst>
    <a:ext uri="{05A4C25C-085E-4340-85A3-A5531E510DB2}">
      <thm15:themeFamily xmlns:thm15="http://schemas.microsoft.com/office/thememl/2012/main" name="Build_Template_16x9 - Rev 03 [Read-Only]" id="{3715F126-5FAF-444E-A931-07015B778CCF}" vid="{9C2C21D9-DFED-4637-943F-3FAAACE59A3C}"/>
    </a:ext>
  </a:extLst>
</a:theme>
</file>

<file path=ppt/theme/theme2.xml><?xml version="1.0" encoding="utf-8"?>
<a:theme xmlns:a="http://schemas.openxmlformats.org/drawingml/2006/main" name="1_Build_Template_16x9 - Rev 03">
  <a:themeElements>
    <a:clrScheme name="Build - Dark Blue">
      <a:dk1>
        <a:srgbClr val="000000"/>
      </a:dk1>
      <a:lt1>
        <a:srgbClr val="FFFFFF"/>
      </a:lt1>
      <a:dk2>
        <a:srgbClr val="00188F"/>
      </a:dk2>
      <a:lt2>
        <a:srgbClr val="FFFFFF"/>
      </a:lt2>
      <a:accent1>
        <a:srgbClr val="00BCF2"/>
      </a:accent1>
      <a:accent2>
        <a:srgbClr val="9B4F96"/>
      </a:accent2>
      <a:accent3>
        <a:srgbClr val="E81123"/>
      </a:accent3>
      <a:accent4>
        <a:srgbClr val="00D8CC"/>
      </a:accent4>
      <a:accent5>
        <a:srgbClr val="7FBA00"/>
      </a:accent5>
      <a:accent6>
        <a:srgbClr val="FF8C00"/>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extLst>
    <a:ext uri="{05A4C25C-085E-4340-85A3-A5531E510DB2}">
      <thm15:themeFamily xmlns:thm15="http://schemas.microsoft.com/office/thememl/2012/main" name="Build_Template_16x9 - Rev 03 [Read-Only]" id="{3715F126-5FAF-444E-A931-07015B778CCF}" vid="{9C2C21D9-DFED-4637-943F-3FAAACE59A3C}"/>
    </a:ext>
  </a:extLst>
</a:theme>
</file>

<file path=ppt/theme/theme3.xml><?xml version="1.0" encoding="utf-8"?>
<a:theme xmlns:a="http://schemas.openxmlformats.org/drawingml/2006/main" name="2_Build_Template_16x9 - Rev 03">
  <a:themeElements>
    <a:clrScheme name="Build - Dark Blue">
      <a:dk1>
        <a:srgbClr val="000000"/>
      </a:dk1>
      <a:lt1>
        <a:srgbClr val="FFFFFF"/>
      </a:lt1>
      <a:dk2>
        <a:srgbClr val="00188F"/>
      </a:dk2>
      <a:lt2>
        <a:srgbClr val="FFFFFF"/>
      </a:lt2>
      <a:accent1>
        <a:srgbClr val="00BCF2"/>
      </a:accent1>
      <a:accent2>
        <a:srgbClr val="9B4F96"/>
      </a:accent2>
      <a:accent3>
        <a:srgbClr val="E81123"/>
      </a:accent3>
      <a:accent4>
        <a:srgbClr val="00D8CC"/>
      </a:accent4>
      <a:accent5>
        <a:srgbClr val="7FBA00"/>
      </a:accent5>
      <a:accent6>
        <a:srgbClr val="FF8C00"/>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extLst>
    <a:ext uri="{05A4C25C-085E-4340-85A3-A5531E510DB2}">
      <thm15:themeFamily xmlns:thm15="http://schemas.microsoft.com/office/thememl/2012/main" name="Build_Template_16x9 - Rev 03 [Read-Only]" id="{3715F126-5FAF-444E-A931-07015B778CCF}" vid="{9C2C21D9-DFED-4637-943F-3FAAACE59A3C}"/>
    </a:ext>
  </a:extLst>
</a:theme>
</file>

<file path=ppt/theme/theme4.xml><?xml version="1.0" encoding="utf-8"?>
<a:theme xmlns:a="http://schemas.openxmlformats.org/drawingml/2006/main" name="3_Build_Template_16x9 - Rev 03">
  <a:themeElements>
    <a:clrScheme name="Build - Dark Blue">
      <a:dk1>
        <a:srgbClr val="000000"/>
      </a:dk1>
      <a:lt1>
        <a:srgbClr val="FFFFFF"/>
      </a:lt1>
      <a:dk2>
        <a:srgbClr val="00188F"/>
      </a:dk2>
      <a:lt2>
        <a:srgbClr val="FFFFFF"/>
      </a:lt2>
      <a:accent1>
        <a:srgbClr val="00BCF2"/>
      </a:accent1>
      <a:accent2>
        <a:srgbClr val="9B4F96"/>
      </a:accent2>
      <a:accent3>
        <a:srgbClr val="E81123"/>
      </a:accent3>
      <a:accent4>
        <a:srgbClr val="00D8CC"/>
      </a:accent4>
      <a:accent5>
        <a:srgbClr val="7FBA00"/>
      </a:accent5>
      <a:accent6>
        <a:srgbClr val="FF8C00"/>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extLst>
    <a:ext uri="{05A4C25C-085E-4340-85A3-A5531E510DB2}">
      <thm15:themeFamily xmlns:thm15="http://schemas.microsoft.com/office/thememl/2012/main" name="Build_Template_16x9 - Rev 03 [Read-Only]" id="{3715F126-5FAF-444E-A931-07015B778CCF}" vid="{9C2C21D9-DFED-4637-943F-3FAAACE59A3C}"/>
    </a:ext>
  </a:extLst>
</a:theme>
</file>

<file path=ppt/theme/theme5.xml><?xml version="1.0" encoding="utf-8"?>
<a:theme xmlns:a="http://schemas.openxmlformats.org/drawingml/2006/main" name="7_Build_Template_16x9 - Rev 03">
  <a:themeElements>
    <a:clrScheme name="Build - Dark Blue">
      <a:dk1>
        <a:srgbClr val="000000"/>
      </a:dk1>
      <a:lt1>
        <a:srgbClr val="FFFFFF"/>
      </a:lt1>
      <a:dk2>
        <a:srgbClr val="00188F"/>
      </a:dk2>
      <a:lt2>
        <a:srgbClr val="FFFFFF"/>
      </a:lt2>
      <a:accent1>
        <a:srgbClr val="00BCF2"/>
      </a:accent1>
      <a:accent2>
        <a:srgbClr val="9B4F96"/>
      </a:accent2>
      <a:accent3>
        <a:srgbClr val="E81123"/>
      </a:accent3>
      <a:accent4>
        <a:srgbClr val="00D8CC"/>
      </a:accent4>
      <a:accent5>
        <a:srgbClr val="7FBA00"/>
      </a:accent5>
      <a:accent6>
        <a:srgbClr val="FF8C00"/>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extLst>
    <a:ext uri="{05A4C25C-085E-4340-85A3-A5531E510DB2}">
      <thm15:themeFamily xmlns:thm15="http://schemas.microsoft.com/office/thememl/2012/main" name="Build_Template_16x9 - Rev 03 [Read-Only]" id="{3715F126-5FAF-444E-A931-07015B778CCF}" vid="{9C2C21D9-DFED-4637-943F-3FAAACE59A3C}"/>
    </a:ext>
  </a:extLst>
</a:theme>
</file>

<file path=ppt/theme/theme6.xml><?xml version="1.0" encoding="utf-8"?>
<a:theme xmlns:a="http://schemas.openxmlformats.org/drawingml/2006/main" name="4_Build_Template_16x9 - Rev 03">
  <a:themeElements>
    <a:clrScheme name="Custom 2">
      <a:dk1>
        <a:srgbClr val="000000"/>
      </a:dk1>
      <a:lt1>
        <a:srgbClr val="FFFFFF"/>
      </a:lt1>
      <a:dk2>
        <a:srgbClr val="262626"/>
      </a:dk2>
      <a:lt2>
        <a:srgbClr val="FFFFFF"/>
      </a:lt2>
      <a:accent1>
        <a:srgbClr val="00BCF2"/>
      </a:accent1>
      <a:accent2>
        <a:srgbClr val="9B4F96"/>
      </a:accent2>
      <a:accent3>
        <a:srgbClr val="E81123"/>
      </a:accent3>
      <a:accent4>
        <a:srgbClr val="00D8CC"/>
      </a:accent4>
      <a:accent5>
        <a:srgbClr val="7FBA00"/>
      </a:accent5>
      <a:accent6>
        <a:srgbClr val="FF8C00"/>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extLst>
    <a:ext uri="{05A4C25C-085E-4340-85A3-A5531E510DB2}">
      <thm15:themeFamily xmlns:thm15="http://schemas.microsoft.com/office/thememl/2012/main" name="Build_Template_16x9 - Rev 03 [Read-Only]" id="{3715F126-5FAF-444E-A931-07015B778CCF}" vid="{9C2C21D9-DFED-4637-943F-3FAAACE59A3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2013-06-28T07:00:00+00:00</Event_x0020_End_x0020_Date>
    <Event_x0020_Start_x0020_Date xmlns="2295e2e7-0eeb-498e-8716-217bb2ee6ee3">2013-06-26T07:00:00+00:00</Event_x0020_Start_x0020_Date>
    <MS_x0020_Speaker xmlns="2295e2e7-0eeb-498e-8716-217bb2ee6ee3">
      <UserInfo>
        <DisplayName/>
        <AccountId xsi:nil="true"/>
        <AccountType/>
      </UserInfo>
    </MS_x0020_Speaker>
    <External_x0020_Speaker xmlns="2295e2e7-0eeb-498e-8716-217bb2ee6ee3">Steven Abrahams</External_x0020_Speaker>
    <Session_x0020_Code xmlns="2295e2e7-0eeb-498e-8716-217bb2ee6ee3">2-060</Session_x0020_Code>
    <ProductTaxHTField0 xmlns="2295e2e7-0eeb-498e-8716-217bb2ee6ee3">
      <Terms xmlns="http://schemas.microsoft.com/office/infopath/2007/PartnerControls"/>
    </ProductTaxHTField0>
    <Presentation_x0020_Date xmlns="2295e2e7-0eeb-498e-8716-217bb2ee6ee3">2013-06-28T00:00:00-07:00</Presentation_x0020_Date>
    <Event_x0020_LocationTaxHTField0 xmlns="2295e2e7-0eeb-498e-8716-217bb2ee6ee3">
      <Terms xmlns="http://schemas.microsoft.com/office/infopath/2007/PartnerControls">
        <TermInfo xmlns="http://schemas.microsoft.com/office/infopath/2007/PartnerControls">
          <TermName xmlns="http://schemas.microsoft.com/office/infopath/2007/PartnerControls">San Francisco</TermName>
          <TermId xmlns="http://schemas.microsoft.com/office/infopath/2007/PartnerControls">84dfcb53-432b-499d-8965-93d483d36b4a</TermId>
        </TermInfo>
      </Term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BUILD</TermName>
          <TermId xmlns="http://schemas.microsoft.com/office/infopath/2007/PartnerControls">58542b36-5bf5-46a6-a53f-a41fb7a73785</TermId>
        </TermInfo>
      </Terms>
    </Event1TaxHTField0>
    <MS_x0020_Content_x0020_Owner xmlns="2295e2e7-0eeb-498e-8716-217bb2ee6ee3">
      <UserInfo>
        <DisplayName/>
        <AccountId xsi:nil="true"/>
        <AccountType/>
      </UserInfo>
    </MS_x0020_Content_x0020_Owner>
    <Event_x0020_VenueTaxHTField0 xmlns="2295e2e7-0eeb-498e-8716-217bb2ee6ee3">
      <Terms xmlns="http://schemas.microsoft.com/office/infopath/2007/PartnerControls"/>
    </Event_x0020_VenueTaxHTField0>
    <TaxCatchAll xmlns="230e9df3-be65-4c73-a93b-d1236ebd677e">
      <Value>497</Value>
      <Value>605</Value>
    </TaxCatchAll>
    <AudienceTaxHTField0 xmlns="8b529f77-48ab-4581-b468-93f09345b8aa">
      <Terms xmlns="http://schemas.microsoft.com/office/infopath/2007/PartnerControls"/>
    </AudienceTaxHTField0>
  </documentManagement>
</p:properties>
</file>

<file path=customXml/item2.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3BBE479AF4108146A616B6B5E7069DBC" ma:contentTypeVersion="61" ma:contentTypeDescription="" ma:contentTypeScope="" ma:versionID="89fe5faf2f25a24617a4f509b32cc989">
  <xsd:schema xmlns:xsd="http://www.w3.org/2001/XMLSchema" xmlns:xs="http://www.w3.org/2001/XMLSchema" xmlns:p="http://schemas.microsoft.com/office/2006/metadata/properties" xmlns:ns2="2295e2e7-0eeb-498e-8716-217bb2ee6ee3" xmlns:ns3="230e9df3-be65-4c73-a93b-d1236ebd677e" xmlns:ns4="8b529f77-48ab-4581-b468-93f09345b8aa" targetNamespace="http://schemas.microsoft.com/office/2006/metadata/properties" ma:root="true" ma:fieldsID="dfcb5511298a0ed35e170e5fd997f4f9" ns2:_="" ns3:_="" ns4:_="">
    <xsd:import namespace="2295e2e7-0eeb-498e-8716-217bb2ee6ee3"/>
    <xsd:import namespace="230e9df3-be65-4c73-a93b-d1236ebd677e"/>
    <xsd:import namespace="8b529f77-48ab-4581-b468-93f09345b8aa"/>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3:TaxCatchAll" minOccurs="0"/>
                <xsd:element ref="ns2:ProductTaxHTField0" minOccurs="0"/>
                <xsd:element ref="ns3:TaxCatchAllLabel" minOccurs="0"/>
                <xsd:element ref="ns2:CampaignTaxHTField0" minOccurs="0"/>
                <xsd:element ref="ns2:TrackTaxHTField0" minOccurs="0"/>
                <xsd:element ref="ns2:Event_x0020_VenueTaxHTField0" minOccurs="0"/>
                <xsd:element ref="ns4:AudienceTaxHTField0" minOccurs="0"/>
                <xsd:element ref="ns2:Event_x0020_LocationTaxHTField0" minOccurs="0"/>
                <xsd:element ref="ns2:Event1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CampaignTaxHTField0" ma:index="22" nillable="true" ma:taxonomy="true" ma:internalName="CampaignTaxHTField0" ma:taxonomyFieldName="Campaign" ma:displayName="Campaign" ma:default="" ma:fieldId="{bcb0c99d-b00c-42c6-a16b-e1e19731231d}"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e385fb40-52d4-4fae-9c5b-3e8ff8a5878e" ma:termSetId="0e8a185d-72dd-4c1d-8327-06082ee7fbb4"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default="" ma:fieldId="{72225233-bea3-47c9-bcc0-70aff672e91a}" ma:sspId="e385fb40-52d4-4fae-9c5b-3e8ff8a5878e" ma:termSetId="8280d8e6-c94b-487a-bd8b-a7d74984b60f"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e385fb40-52d4-4fae-9c5b-3e8ff8a5878e" ma:termSetId="9f38d074-2cf4-4ed1-a6e5-5a4bce426041" ma:anchorId="00000000-0000-0000-0000-000000000000" ma:open="false" ma:isKeyword="false">
      <xsd:complexType>
        <xsd:sequence>
          <xsd:element ref="pc:Terms" minOccurs="0" maxOccurs="1"/>
        </xsd:sequence>
      </xsd:complexType>
    </xsd:element>
    <xsd:element name="Event1TaxHTField0" ma:index="30" nillable="true" ma:taxonomy="true" ma:internalName="Event1TaxHTField0" ma:taxonomyFieldName="Event1" ma:displayName="Event Name" ma:readOnly="false" ma:default="" ma:fieldId="{173efa96-a0c5-4b7e-a5c5-ebf0027a79b9}" ma:sspId="e385fb40-52d4-4fae-9c5b-3e8ff8a5878e" ma:termSetId="a93ddb37-2243-4aad-9cf2-0d00c5bfa8e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b529f77-48ab-4581-b468-93f09345b8aa"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e385fb40-52d4-4fae-9c5b-3e8ff8a5878e" ma:termSetId="147febbf-7221-47e1-ac97-bfa1a8e909cb"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schemas.microsoft.com/office/infopath/2007/PartnerControls"/>
    <ds:schemaRef ds:uri="http://purl.org/dc/elements/1.1/"/>
    <ds:schemaRef ds:uri="230e9df3-be65-4c73-a93b-d1236ebd677e"/>
    <ds:schemaRef ds:uri="http://purl.org/dc/dcmitype/"/>
    <ds:schemaRef ds:uri="http://schemas.microsoft.com/office/2006/metadata/properties"/>
    <ds:schemaRef ds:uri="http://www.w3.org/XML/1998/namespace"/>
    <ds:schemaRef ds:uri="http://schemas.microsoft.com/office/2006/documentManagement/types"/>
    <ds:schemaRef ds:uri="http://schemas.openxmlformats.org/package/2006/metadata/core-properties"/>
    <ds:schemaRef ds:uri="8b529f77-48ab-4581-b468-93f09345b8aa"/>
    <ds:schemaRef ds:uri="2295e2e7-0eeb-498e-8716-217bb2ee6ee3"/>
    <ds:schemaRef ds:uri="http://purl.org/dc/terms/"/>
  </ds:schemaRefs>
</ds:datastoreItem>
</file>

<file path=customXml/itemProps2.xml><?xml version="1.0" encoding="utf-8"?>
<ds:datastoreItem xmlns:ds="http://schemas.openxmlformats.org/officeDocument/2006/customXml" ds:itemID="{AD6B4C58-F9B2-43BC-BF4E-8D7166BE85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5e2e7-0eeb-498e-8716-217bb2ee6ee3"/>
    <ds:schemaRef ds:uri="230e9df3-be65-4c73-a93b-d1236ebd677e"/>
    <ds:schemaRef ds:uri="8b529f77-48ab-4581-b468-93f09345b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Build_Template_16x9 - Rev 03</Template>
  <TotalTime>64</TotalTime>
  <Words>5597</Words>
  <Application>Microsoft Office PowerPoint</Application>
  <PresentationFormat>Custom</PresentationFormat>
  <Paragraphs>374</Paragraphs>
  <Slides>45</Slides>
  <Notes>41</Notes>
  <HiddenSlides>0</HiddenSlides>
  <MMClips>3</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45</vt:i4>
      </vt:variant>
    </vt:vector>
  </HeadingPairs>
  <TitlesOfParts>
    <vt:vector size="61" baseType="lpstr">
      <vt:lpstr>ＭＳ Ｐゴシック</vt:lpstr>
      <vt:lpstr>SimSun</vt:lpstr>
      <vt:lpstr>Arial</vt:lpstr>
      <vt:lpstr>Avenir LT Pro 45 Book</vt:lpstr>
      <vt:lpstr>Calibri</vt:lpstr>
      <vt:lpstr>Consolas</vt:lpstr>
      <vt:lpstr>Segoe Script</vt:lpstr>
      <vt:lpstr>Segoe UI</vt:lpstr>
      <vt:lpstr>Segoe UI Light</vt:lpstr>
      <vt:lpstr>Times New Roman</vt:lpstr>
      <vt:lpstr>Build_Template_16x9 - Rev 03</vt:lpstr>
      <vt:lpstr>1_Build_Template_16x9 - Rev 03</vt:lpstr>
      <vt:lpstr>2_Build_Template_16x9 - Rev 03</vt:lpstr>
      <vt:lpstr>3_Build_Template_16x9 - Rev 03</vt:lpstr>
      <vt:lpstr>7_Build_Template_16x9 - Rev 03</vt:lpstr>
      <vt:lpstr>4_Build_Template_16x9 - Rev 03</vt:lpstr>
      <vt:lpstr>PowerPoint Presentation</vt:lpstr>
      <vt:lpstr>Lessons from building Alarms and Calculator in Windows 8.1</vt:lpstr>
      <vt:lpstr>DEMO</vt:lpstr>
      <vt:lpstr>PowerPoint Presentation</vt:lpstr>
      <vt:lpstr>Achieving depth of execution</vt:lpstr>
      <vt:lpstr>The “Canonical” scenario</vt:lpstr>
      <vt:lpstr>Kickstarting our ideas</vt:lpstr>
      <vt:lpstr>What will the app be great at?</vt:lpstr>
      <vt:lpstr>Alarm app core requirements</vt:lpstr>
      <vt:lpstr>An Alarm app for everyday tasks</vt:lpstr>
      <vt:lpstr>Key takeaways for selecting a scenario</vt:lpstr>
      <vt:lpstr>Depth of execution</vt:lpstr>
      <vt:lpstr>A calculator for everyday math</vt:lpstr>
      <vt:lpstr>Our design goals for Calculator</vt:lpstr>
      <vt:lpstr>New device form factors. Various screen resolutions. Portrait and landscape.</vt:lpstr>
      <vt:lpstr>PowerPoint Presentation</vt:lpstr>
      <vt:lpstr>Tweaking typography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Alarms design goal. One control to set and read time.</vt:lpstr>
      <vt:lpstr>Information design</vt:lpstr>
      <vt:lpstr>PowerPoint Presentation</vt:lpstr>
      <vt:lpstr>PowerPoint Presentation</vt:lpstr>
      <vt:lpstr>PowerPoint Presentation</vt:lpstr>
      <vt:lpstr>Lessons from building a custom control</vt:lpstr>
      <vt:lpstr>Platform acumen</vt:lpstr>
      <vt:lpstr>Technology/platform goals</vt:lpstr>
      <vt:lpstr>PowerPoint Presentation</vt:lpstr>
      <vt:lpstr>Great regional time formatting</vt:lpstr>
      <vt:lpstr>Great data presentation</vt:lpstr>
      <vt:lpstr>PowerPoint Presentation</vt:lpstr>
      <vt:lpstr>Modeling our views</vt:lpstr>
      <vt:lpstr>XAML Controls are optimized for performance</vt:lpstr>
      <vt:lpstr>Leveraging the platform</vt:lpstr>
      <vt:lpstr>Achieving depth of execution</vt:lpstr>
      <vt:lpstr>Thank you!</vt:lpstr>
      <vt:lpstr>Resources</vt:lpstr>
      <vt:lpstr>About me</vt:lpstr>
      <vt:lpstr>Evaluate this session</vt:lpstr>
      <vt:lpstr>PowerPoint Presentation</vt:lpstr>
    </vt:vector>
  </TitlesOfParts>
  <Manager>Ron Sasaki</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Lessons from building Alarms and Calculator in Windows 8.1</dc:title>
  <dc:subject>Build 2013</dc:subject>
  <dc:creator>Vijay Rajagopalan</dc:creator>
  <cp:keywords>Build 2013</cp:keywords>
  <dc:description>Template: Mitchell Derrey, Silver Fox Productions
Formatting: Brett Perry, Silver Fox Productions
Date: June 25 - June 28, 2013
Location: MSCC, Redmond, WA
Audience Type: Internal</dc:description>
  <cp:lastModifiedBy>Shows</cp:lastModifiedBy>
  <cp:revision>13</cp:revision>
  <dcterms:created xsi:type="dcterms:W3CDTF">2013-03-29T21:32:40Z</dcterms:created>
  <dcterms:modified xsi:type="dcterms:W3CDTF">2013-06-28T18:09:12Z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0x010100B88FC3ECA26D1C46B3C4C83281D2EB9C003BBE479AF4108146A616B6B5E7069DBC</vt:lpwstr>
  </property>
  <property fmtid="{D5CDD505-2E9C-101B-9397-08002B2CF9AE}" pid="3" name="Product">
    <vt:lpwstr/>
  </property>
  <property fmtid="{D5CDD505-2E9C-101B-9397-08002B2CF9AE}" pid="4" name="Event1">
    <vt:lpwstr>605;#BUILD|58542b36-5bf5-46a6-a53f-a41fb7a73785</vt:lpwstr>
  </property>
  <property fmtid="{D5CDD505-2E9C-101B-9397-08002B2CF9AE}" pid="5" name="Audience">
    <vt:lpwstr/>
  </property>
  <property fmtid="{D5CDD505-2E9C-101B-9397-08002B2CF9AE}" pid="6" name="Event Location">
    <vt:lpwstr>497;#San Francisco|84dfcb53-432b-499d-8965-93d483d36b4a</vt:lpwstr>
  </property>
  <property fmtid="{D5CDD505-2E9C-101B-9397-08002B2CF9AE}" pid="7" name="Campaign">
    <vt:lpwstr/>
  </property>
  <property fmtid="{D5CDD505-2E9C-101B-9397-08002B2CF9AE}" pid="8" name="Event Venue">
    <vt:lpwstr/>
  </property>
  <property fmtid="{D5CDD505-2E9C-101B-9397-08002B2CF9AE}" pid="9" name="Track">
    <vt:lpwstr/>
  </property>
</Properties>
</file>