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1" r:id="rId7"/>
    <p:sldMasterId id="2147484447" r:id="rId8"/>
  </p:sldMasterIdLst>
  <p:notesMasterIdLst>
    <p:notesMasterId r:id="rId26"/>
  </p:notesMasterIdLst>
  <p:handoutMasterIdLst>
    <p:handoutMasterId r:id="rId27"/>
  </p:handoutMasterIdLst>
  <p:sldIdLst>
    <p:sldId id="287" r:id="rId9"/>
    <p:sldId id="257"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71" r:id="rId24"/>
    <p:sldId id="272" r:id="rId25"/>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2994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DD9B4E3-9E20-4B4B-8549-5EA48B49E25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0751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7128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6200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1:38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3861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12102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F7E16DF-7DA3-4D37-B117-6472C558638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6889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4B4E3FC-039C-41BF-BF74-0D45EC619B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6775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4B4E3FC-039C-41BF-BF74-0D45EC619B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30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48924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5091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7231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FDC1A36-DD51-4954-885D-FE8CB4B904B7}"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215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2834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321943"/>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788124220"/>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455204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17778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9192270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29874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2063232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01134926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99133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7739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18184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34198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6043782"/>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557075657"/>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9505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96851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919996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448454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0492382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976043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23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387172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2907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750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5073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680032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62885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5801980"/>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669062802"/>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28505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6122636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343069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454069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2746496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7931011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728026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6160946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09732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0305355"/>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779061740"/>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622674788"/>
      </p:ext>
    </p:extLst>
  </p:cSld>
  <p:clrMap bg1="dk1" tx1="lt1" bg2="dk2" tx2="lt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9.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hyperlink" Target="http://msdn.microsoft.com/en-US/windows/apps/br229512" TargetMode="External"/><Relationship Id="rId2" Type="http://schemas.openxmlformats.org/officeDocument/2006/relationships/hyperlink" Target="http://design.windows.com/" TargetMode="External"/><Relationship Id="rId1" Type="http://schemas.openxmlformats.org/officeDocument/2006/relationships/slideLayout" Target="../slideLayouts/slideLayout47.xml"/><Relationship Id="rId5" Type="http://schemas.openxmlformats.org/officeDocument/2006/relationships/hyperlink" Target="http://channel9.msdn.com/Windows" TargetMode="External"/><Relationship Id="rId4" Type="http://schemas.openxmlformats.org/officeDocument/2006/relationships/hyperlink" Target="http://code.msdn.microsoft.com/windowsapp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4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9.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581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05050"/>
        </a:solidFill>
        <a:effectLst/>
      </p:bgPr>
    </p:bg>
    <p:spTree>
      <p:nvGrpSpPr>
        <p:cNvPr id="1" name=""/>
        <p:cNvGrpSpPr/>
        <p:nvPr/>
      </p:nvGrpSpPr>
      <p:grpSpPr>
        <a:xfrm>
          <a:off x="0" y="0"/>
          <a:ext cx="0" cy="0"/>
          <a:chOff x="0" y="0"/>
          <a:chExt cx="0" cy="0"/>
        </a:xfrm>
      </p:grpSpPr>
      <p:sp>
        <p:nvSpPr>
          <p:cNvPr id="10" name="Title 2"/>
          <p:cNvSpPr txBox="1">
            <a:spLocks/>
          </p:cNvSpPr>
          <p:nvPr/>
        </p:nvSpPr>
        <p:spPr>
          <a:xfrm>
            <a:off x="0" y="0"/>
            <a:ext cx="12436475" cy="754062"/>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lvl1pPr algn="l" defTabSz="914166" rtl="0" eaLnBrk="1" latinLnBrk="0" hangingPunct="1">
              <a:spcBef>
                <a:spcPct val="0"/>
              </a:spcBef>
              <a:buNone/>
              <a:defRPr sz="4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solidFill>
                  <a:srgbClr val="FFFFFF"/>
                </a:solidFill>
                <a:latin typeface="Segoe UI Light"/>
              </a:rPr>
              <a:t>  </a:t>
            </a:r>
            <a:r>
              <a:rPr lang="en-US" sz="4400" dirty="0" smtClean="0">
                <a:solidFill>
                  <a:srgbClr val="FFFFFF"/>
                </a:solidFill>
                <a:latin typeface="Segoe UI Light"/>
              </a:rPr>
              <a:t>Recap from app building (2/2)</a:t>
            </a:r>
            <a:endParaRPr lang="en-US" sz="4400" dirty="0">
              <a:solidFill>
                <a:srgbClr val="FFFFFF"/>
              </a:solidFill>
              <a:latin typeface="Segoe UI Light"/>
            </a:endParaRPr>
          </a:p>
        </p:txBody>
      </p:sp>
      <p:sp>
        <p:nvSpPr>
          <p:cNvPr id="6" name="Text Placeholder 1"/>
          <p:cNvSpPr>
            <a:spLocks noGrp="1"/>
          </p:cNvSpPr>
          <p:nvPr>
            <p:ph type="body" sz="quarter" idx="10"/>
          </p:nvPr>
        </p:nvSpPr>
        <p:spPr>
          <a:xfrm>
            <a:off x="884237" y="1363682"/>
            <a:ext cx="11201400" cy="2514580"/>
          </a:xfrm>
        </p:spPr>
        <p:txBody>
          <a:bodyPr/>
          <a:lstStyle/>
          <a:p>
            <a:pPr marL="457200" indent="-457200">
              <a:buFont typeface="Arial" panose="020B0604020202020204" pitchFamily="34" charset="0"/>
              <a:buChar char="•"/>
            </a:pPr>
            <a:r>
              <a:rPr lang="en-US" sz="4400" dirty="0"/>
              <a:t>Adding non-XAML content</a:t>
            </a:r>
          </a:p>
          <a:p>
            <a:pPr marL="457200" indent="-457200">
              <a:buFont typeface="Arial" panose="020B0604020202020204" pitchFamily="34" charset="0"/>
              <a:buChar char="•"/>
            </a:pPr>
            <a:r>
              <a:rPr lang="en-US" sz="4400" dirty="0" smtClean="0"/>
              <a:t>Working </a:t>
            </a:r>
            <a:r>
              <a:rPr lang="en-US" sz="4400" dirty="0"/>
              <a:t>with Extension SDK, custom controls</a:t>
            </a:r>
          </a:p>
          <a:p>
            <a:pPr marL="457200" indent="-457200">
              <a:buFont typeface="Arial" panose="020B0604020202020204" pitchFamily="34" charset="0"/>
              <a:buChar char="•"/>
            </a:pPr>
            <a:r>
              <a:rPr lang="en-US" sz="4400" dirty="0" smtClean="0"/>
              <a:t>Commanding </a:t>
            </a:r>
            <a:r>
              <a:rPr lang="en-US" sz="4400" dirty="0"/>
              <a:t>patterns </a:t>
            </a:r>
          </a:p>
          <a:p>
            <a:pPr marL="457200" indent="-457200">
              <a:buFont typeface="Arial" panose="020B0604020202020204" pitchFamily="34" charset="0"/>
              <a:buChar char="•"/>
            </a:pPr>
            <a:r>
              <a:rPr lang="en-US" sz="4400" dirty="0" smtClean="0"/>
              <a:t>Settings</a:t>
            </a:r>
          </a:p>
          <a:p>
            <a:pPr marL="457200" indent="-457200">
              <a:buFont typeface="Arial" panose="020B0604020202020204" pitchFamily="34" charset="0"/>
              <a:buChar char="•"/>
            </a:pPr>
            <a:r>
              <a:rPr lang="en-US" sz="4400" dirty="0" smtClean="0"/>
              <a:t>Display diversity </a:t>
            </a:r>
          </a:p>
          <a:p>
            <a:pPr marL="457200" indent="-457200">
              <a:buFont typeface="Arial" panose="020B0604020202020204" pitchFamily="34" charset="0"/>
              <a:buChar char="•"/>
            </a:pPr>
            <a:r>
              <a:rPr lang="en-US" sz="4400" dirty="0" smtClean="0"/>
              <a:t>Packaging concepts</a:t>
            </a:r>
          </a:p>
        </p:txBody>
      </p:sp>
    </p:spTree>
    <p:extLst>
      <p:ext uri="{BB962C8B-B14F-4D97-AF65-F5344CB8AC3E}">
        <p14:creationId xmlns:p14="http://schemas.microsoft.com/office/powerpoint/2010/main" val="16841659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60837" y="1363662"/>
            <a:ext cx="7848601" cy="2514580"/>
          </a:xfrm>
        </p:spPr>
        <p:txBody>
          <a:bodyPr/>
          <a:lstStyle/>
          <a:p>
            <a:pPr marL="457200" indent="-457200">
              <a:buFont typeface="Arial" panose="020B0604020202020204" pitchFamily="34" charset="0"/>
              <a:buChar char="•"/>
            </a:pPr>
            <a:r>
              <a:rPr lang="en-US" sz="4000" dirty="0" smtClean="0"/>
              <a:t>Accessibility</a:t>
            </a:r>
          </a:p>
          <a:p>
            <a:pPr marL="457200" indent="-457200">
              <a:buFont typeface="Arial" panose="020B0604020202020204" pitchFamily="34" charset="0"/>
              <a:buChar char="•"/>
            </a:pPr>
            <a:r>
              <a:rPr lang="en-US" sz="4000" dirty="0" smtClean="0"/>
              <a:t>Globalization</a:t>
            </a:r>
          </a:p>
          <a:p>
            <a:pPr marL="457200" indent="-457200">
              <a:buFont typeface="Arial" panose="020B0604020202020204" pitchFamily="34" charset="0"/>
              <a:buChar char="•"/>
            </a:pPr>
            <a:r>
              <a:rPr lang="en-US" sz="4000" dirty="0" smtClean="0"/>
              <a:t>More capabilities – Search, Share…</a:t>
            </a:r>
          </a:p>
          <a:p>
            <a:pPr marL="457200" indent="-457200">
              <a:buFont typeface="Arial" panose="020B0604020202020204" pitchFamily="34" charset="0"/>
              <a:buChar char="•"/>
            </a:pPr>
            <a:r>
              <a:rPr lang="en-US" sz="4000" dirty="0" smtClean="0"/>
              <a:t>Maximize performance</a:t>
            </a:r>
          </a:p>
          <a:p>
            <a:pPr marL="457200" indent="-457200">
              <a:buFont typeface="Arial" panose="020B0604020202020204" pitchFamily="34" charset="0"/>
              <a:buChar char="•"/>
            </a:pPr>
            <a:r>
              <a:rPr lang="en-US" sz="4000" dirty="0" smtClean="0"/>
              <a:t>WACK</a:t>
            </a:r>
          </a:p>
          <a:p>
            <a:r>
              <a:rPr lang="en-US" sz="4000" dirty="0" smtClean="0"/>
              <a:t>    etc.,</a:t>
            </a:r>
            <a:endParaRPr lang="en-US" sz="4000" dirty="0"/>
          </a:p>
        </p:txBody>
      </p:sp>
      <p:sp>
        <p:nvSpPr>
          <p:cNvPr id="10" name="Title 2"/>
          <p:cNvSpPr txBox="1">
            <a:spLocks/>
          </p:cNvSpPr>
          <p:nvPr/>
        </p:nvSpPr>
        <p:spPr>
          <a:xfrm>
            <a:off x="0" y="0"/>
            <a:ext cx="12436475" cy="754062"/>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lvl1pPr algn="l" defTabSz="914166" rtl="0" eaLnBrk="1" latinLnBrk="0" hangingPunct="1">
              <a:spcBef>
                <a:spcPct val="0"/>
              </a:spcBef>
              <a:buNone/>
              <a:defRPr sz="4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solidFill>
                  <a:srgbClr val="FFFFFF"/>
                </a:solidFill>
                <a:latin typeface="Segoe UI Light"/>
              </a:rPr>
              <a:t> </a:t>
            </a:r>
            <a:r>
              <a:rPr lang="en-US" sz="4400" dirty="0" smtClean="0">
                <a:solidFill>
                  <a:srgbClr val="FFFFFF"/>
                </a:solidFill>
                <a:latin typeface="Segoe UI Light"/>
              </a:rPr>
              <a:t> And more to a Windows store app…</a:t>
            </a:r>
            <a:endParaRPr lang="en-US" sz="4400" dirty="0">
              <a:solidFill>
                <a:srgbClr val="FFFFFF"/>
              </a:solidFill>
              <a:latin typeface="Segoe UI Light"/>
            </a:endParaRPr>
          </a:p>
        </p:txBody>
      </p:sp>
      <p:pic>
        <p:nvPicPr>
          <p:cNvPr id="11" name="Picture Placeholder 5" descr="WIN12_Phil_06.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3237" y="1973262"/>
            <a:ext cx="3363053" cy="3352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pic>
    </p:spTree>
    <p:extLst>
      <p:ext uri="{BB962C8B-B14F-4D97-AF65-F5344CB8AC3E}">
        <p14:creationId xmlns:p14="http://schemas.microsoft.com/office/powerpoint/2010/main" val="3902987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2659062"/>
            <a:ext cx="11887199" cy="912813"/>
          </a:xfrm>
        </p:spPr>
        <p:txBody>
          <a:bodyPr/>
          <a:lstStyle/>
          <a:p>
            <a:pPr algn="ctr"/>
            <a:r>
              <a:rPr lang="en-US" dirty="0" smtClean="0"/>
              <a:t>Have a great time building apps for the Windows store using XAML!</a:t>
            </a:r>
            <a:endParaRPr lang="en-US" dirty="0"/>
          </a:p>
        </p:txBody>
      </p:sp>
    </p:spTree>
    <p:extLst>
      <p:ext uri="{BB962C8B-B14F-4D97-AF65-F5344CB8AC3E}">
        <p14:creationId xmlns:p14="http://schemas.microsoft.com/office/powerpoint/2010/main" val="10813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9437" y="1363681"/>
            <a:ext cx="11430000" cy="4038581"/>
          </a:xfrm>
        </p:spPr>
        <p:txBody>
          <a:bodyPr/>
          <a:lstStyle/>
          <a:p>
            <a:pPr>
              <a:lnSpc>
                <a:spcPts val="4200"/>
              </a:lnSpc>
            </a:pPr>
            <a:r>
              <a:rPr lang="en-US" sz="2800" u="sng" dirty="0" smtClean="0"/>
              <a:t>XAML specific sessions:</a:t>
            </a:r>
          </a:p>
          <a:p>
            <a:pPr>
              <a:lnSpc>
                <a:spcPts val="4200"/>
              </a:lnSpc>
            </a:pPr>
            <a:r>
              <a:rPr lang="en-US" sz="2800" dirty="0" smtClean="0"/>
              <a:t>[2-164] What’s new in XAML</a:t>
            </a:r>
          </a:p>
          <a:p>
            <a:pPr>
              <a:lnSpc>
                <a:spcPts val="4200"/>
              </a:lnSpc>
            </a:pPr>
            <a:r>
              <a:rPr lang="en-US" sz="2800" dirty="0" smtClean="0"/>
              <a:t>[</a:t>
            </a:r>
            <a:r>
              <a:rPr lang="en-US" sz="2800" dirty="0"/>
              <a:t>3-157] XAML Performance </a:t>
            </a:r>
            <a:r>
              <a:rPr lang="en-US" sz="2800" dirty="0" smtClean="0"/>
              <a:t>fundamentals</a:t>
            </a:r>
          </a:p>
          <a:p>
            <a:pPr>
              <a:lnSpc>
                <a:spcPts val="4200"/>
              </a:lnSpc>
            </a:pPr>
            <a:r>
              <a:rPr lang="en-US" sz="2800" dirty="0"/>
              <a:t>[3-158] Dramatically increase performance when users interact with large amounts of data in </a:t>
            </a:r>
            <a:r>
              <a:rPr lang="en-US" sz="2800" dirty="0" err="1"/>
              <a:t>GridView</a:t>
            </a:r>
            <a:r>
              <a:rPr lang="en-US" sz="2800" dirty="0"/>
              <a:t> and </a:t>
            </a:r>
            <a:r>
              <a:rPr lang="en-US" sz="2800" dirty="0" err="1"/>
              <a:t>ListView</a:t>
            </a:r>
            <a:endParaRPr lang="en-US" sz="2800" dirty="0"/>
          </a:p>
          <a:p>
            <a:pPr>
              <a:lnSpc>
                <a:spcPts val="4200"/>
              </a:lnSpc>
            </a:pPr>
            <a:r>
              <a:rPr lang="en-US" sz="2800" dirty="0" smtClean="0"/>
              <a:t>[</a:t>
            </a:r>
            <a:r>
              <a:rPr lang="en-US" sz="2800" dirty="0"/>
              <a:t>3-179] </a:t>
            </a:r>
            <a:r>
              <a:rPr lang="en-US" sz="2800" dirty="0" err="1"/>
              <a:t>WebView</a:t>
            </a:r>
            <a:r>
              <a:rPr lang="en-US" sz="2800" dirty="0"/>
              <a:t> – Bringing the web to your </a:t>
            </a:r>
            <a:r>
              <a:rPr lang="en-US" sz="2800" dirty="0" smtClean="0"/>
              <a:t>app</a:t>
            </a:r>
          </a:p>
          <a:p>
            <a:pPr>
              <a:lnSpc>
                <a:spcPts val="4200"/>
              </a:lnSpc>
            </a:pPr>
            <a:r>
              <a:rPr lang="en-US" sz="2800" dirty="0" smtClean="0"/>
              <a:t>[4-065</a:t>
            </a:r>
            <a:r>
              <a:rPr lang="en-US" sz="2800" dirty="0"/>
              <a:t>] Unlocking the power of DirectX in apps that use XAML</a:t>
            </a:r>
          </a:p>
          <a:p>
            <a:pPr>
              <a:lnSpc>
                <a:spcPts val="4200"/>
              </a:lnSpc>
            </a:pPr>
            <a:r>
              <a:rPr lang="en-US" sz="2800" dirty="0" smtClean="0"/>
              <a:t>[</a:t>
            </a:r>
            <a:r>
              <a:rPr lang="en-US" sz="2800" dirty="0"/>
              <a:t>3-321] What’s new in Visual Studio and Blend for XAML </a:t>
            </a:r>
            <a:r>
              <a:rPr lang="en-US" sz="2800" dirty="0" smtClean="0"/>
              <a:t>Developers</a:t>
            </a:r>
          </a:p>
          <a:p>
            <a:pPr>
              <a:lnSpc>
                <a:spcPts val="4200"/>
              </a:lnSpc>
            </a:pPr>
            <a:endParaRPr lang="en-US" sz="2800" dirty="0" smtClean="0"/>
          </a:p>
          <a:p>
            <a:pPr>
              <a:lnSpc>
                <a:spcPts val="4200"/>
              </a:lnSpc>
            </a:pPr>
            <a:endParaRPr lang="en-US" sz="2800" dirty="0" smtClean="0"/>
          </a:p>
          <a:p>
            <a:pPr>
              <a:lnSpc>
                <a:spcPts val="4200"/>
              </a:lnSpc>
            </a:pPr>
            <a:endParaRPr lang="en-US" sz="2800" dirty="0" smtClean="0"/>
          </a:p>
        </p:txBody>
      </p:sp>
      <p:sp>
        <p:nvSpPr>
          <p:cNvPr id="5" name="Title 2"/>
          <p:cNvSpPr txBox="1">
            <a:spLocks/>
          </p:cNvSpPr>
          <p:nvPr/>
        </p:nvSpPr>
        <p:spPr>
          <a:xfrm>
            <a:off x="-1" y="0"/>
            <a:ext cx="12436475" cy="754062"/>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lvl1pPr algn="l" defTabSz="914166" rtl="0" eaLnBrk="1" latinLnBrk="0" hangingPunct="1">
              <a:spcBef>
                <a:spcPct val="0"/>
              </a:spcBef>
              <a:buNone/>
              <a:defRPr sz="4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smtClean="0">
                <a:solidFill>
                  <a:srgbClr val="FFFFFF"/>
                </a:solidFill>
                <a:latin typeface="Segoe UI Light"/>
              </a:rPr>
              <a:t>  Relevant sessions</a:t>
            </a:r>
            <a:endParaRPr lang="en-US" sz="4400" dirty="0">
              <a:solidFill>
                <a:srgbClr val="FFFFFF"/>
              </a:solidFill>
              <a:latin typeface="Segoe UI Light"/>
            </a:endParaRPr>
          </a:p>
        </p:txBody>
      </p:sp>
    </p:spTree>
    <p:extLst>
      <p:ext uri="{BB962C8B-B14F-4D97-AF65-F5344CB8AC3E}">
        <p14:creationId xmlns:p14="http://schemas.microsoft.com/office/powerpoint/2010/main" val="273048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9437" y="982662"/>
            <a:ext cx="11582400" cy="4038581"/>
          </a:xfrm>
        </p:spPr>
        <p:txBody>
          <a:bodyPr/>
          <a:lstStyle/>
          <a:p>
            <a:pPr>
              <a:lnSpc>
                <a:spcPts val="4200"/>
              </a:lnSpc>
            </a:pPr>
            <a:r>
              <a:rPr lang="en-US" sz="2800" u="sng" dirty="0"/>
              <a:t>Broader Windows-wide sessions:</a:t>
            </a:r>
          </a:p>
          <a:p>
            <a:pPr>
              <a:lnSpc>
                <a:spcPts val="4200"/>
              </a:lnSpc>
            </a:pPr>
            <a:r>
              <a:rPr lang="en-US" sz="2800" dirty="0"/>
              <a:t>[3-077] Upgrading Windows 8 apps to Windows 8.1</a:t>
            </a:r>
          </a:p>
          <a:p>
            <a:pPr>
              <a:lnSpc>
                <a:spcPts val="4200"/>
              </a:lnSpc>
            </a:pPr>
            <a:r>
              <a:rPr lang="en-US" sz="2800" dirty="0"/>
              <a:t>[2-075] What’s new in WinRT for Windows 8.1</a:t>
            </a:r>
          </a:p>
          <a:p>
            <a:pPr>
              <a:lnSpc>
                <a:spcPts val="4200"/>
              </a:lnSpc>
            </a:pPr>
            <a:r>
              <a:rPr lang="en-US" sz="2800" dirty="0"/>
              <a:t>[2-001] How to build an accessible Windows 8.1 app </a:t>
            </a:r>
          </a:p>
          <a:p>
            <a:pPr>
              <a:lnSpc>
                <a:spcPts val="4200"/>
              </a:lnSpc>
            </a:pPr>
            <a:r>
              <a:rPr lang="en-US" sz="2800" dirty="0"/>
              <a:t>[2-150] Beautiful apps at any size on any screen</a:t>
            </a:r>
          </a:p>
          <a:p>
            <a:pPr>
              <a:lnSpc>
                <a:spcPts val="4200"/>
              </a:lnSpc>
            </a:pPr>
            <a:r>
              <a:rPr lang="en-US" sz="2800" dirty="0" smtClean="0"/>
              <a:t>[3-144] Design and build a great search experience in your app</a:t>
            </a:r>
          </a:p>
          <a:p>
            <a:pPr>
              <a:lnSpc>
                <a:spcPts val="4200"/>
              </a:lnSpc>
            </a:pPr>
            <a:r>
              <a:rPr lang="en-US" sz="2800" dirty="0" smtClean="0"/>
              <a:t>[2-095</a:t>
            </a:r>
            <a:r>
              <a:rPr lang="en-US" sz="2800" dirty="0"/>
              <a:t>] First Impressions Matter: Delighting your user from the moment they click “</a:t>
            </a:r>
            <a:r>
              <a:rPr lang="en-US" sz="2800" dirty="0" smtClean="0"/>
              <a:t>Buy”</a:t>
            </a:r>
          </a:p>
          <a:p>
            <a:pPr>
              <a:lnSpc>
                <a:spcPts val="4200"/>
              </a:lnSpc>
            </a:pPr>
            <a:r>
              <a:rPr lang="en-US" sz="2800" dirty="0" smtClean="0"/>
              <a:t>[2-130</a:t>
            </a:r>
            <a:r>
              <a:rPr lang="en-US" sz="2800" dirty="0"/>
              <a:t>] The Wow factor: Making your Windows store app </a:t>
            </a:r>
            <a:r>
              <a:rPr lang="en-US" sz="2800" dirty="0" smtClean="0"/>
              <a:t>promotable</a:t>
            </a:r>
          </a:p>
          <a:p>
            <a:pPr>
              <a:lnSpc>
                <a:spcPts val="4200"/>
              </a:lnSpc>
            </a:pPr>
            <a:endParaRPr lang="en-US" sz="2800" dirty="0" smtClean="0"/>
          </a:p>
          <a:p>
            <a:pPr>
              <a:lnSpc>
                <a:spcPts val="4200"/>
              </a:lnSpc>
            </a:pPr>
            <a:endParaRPr lang="en-US" sz="2800" dirty="0" smtClean="0"/>
          </a:p>
        </p:txBody>
      </p:sp>
      <p:sp>
        <p:nvSpPr>
          <p:cNvPr id="5" name="Title 2"/>
          <p:cNvSpPr txBox="1">
            <a:spLocks/>
          </p:cNvSpPr>
          <p:nvPr/>
        </p:nvSpPr>
        <p:spPr>
          <a:xfrm>
            <a:off x="-1" y="0"/>
            <a:ext cx="12436475" cy="754062"/>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lvl1pPr algn="l" defTabSz="914166" rtl="0" eaLnBrk="1" latinLnBrk="0" hangingPunct="1">
              <a:spcBef>
                <a:spcPct val="0"/>
              </a:spcBef>
              <a:buNone/>
              <a:defRPr sz="4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smtClean="0">
                <a:solidFill>
                  <a:srgbClr val="FFFFFF"/>
                </a:solidFill>
                <a:latin typeface="Segoe UI Light"/>
              </a:rPr>
              <a:t>  Relevant sessions</a:t>
            </a:r>
            <a:endParaRPr lang="en-US" sz="4400" dirty="0">
              <a:solidFill>
                <a:srgbClr val="FFFFFF"/>
              </a:solidFill>
              <a:latin typeface="Segoe UI Light"/>
            </a:endParaRPr>
          </a:p>
        </p:txBody>
      </p:sp>
    </p:spTree>
    <p:extLst>
      <p:ext uri="{BB962C8B-B14F-4D97-AF65-F5344CB8AC3E}">
        <p14:creationId xmlns:p14="http://schemas.microsoft.com/office/powerpoint/2010/main" val="4162240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465638" y="3040062"/>
            <a:ext cx="7696206" cy="817488"/>
          </a:xfrm>
        </p:spPr>
        <p:txBody>
          <a:bodyPr/>
          <a:lstStyle/>
          <a:p>
            <a:pPr marL="571500" indent="-571500">
              <a:buFont typeface="Arial" pitchFamily="34" charset="0"/>
              <a:buChar char="•"/>
            </a:pPr>
            <a:r>
              <a:rPr lang="en-US" sz="2800" dirty="0">
                <a:solidFill>
                  <a:schemeClr val="bg1">
                    <a:lumMod val="75000"/>
                    <a:lumOff val="25000"/>
                  </a:schemeClr>
                </a:solidFill>
              </a:rPr>
              <a:t>Design:</a:t>
            </a:r>
            <a:r>
              <a:rPr lang="en-US" sz="2800" dirty="0"/>
              <a:t> </a:t>
            </a:r>
            <a:r>
              <a:rPr lang="en-US" sz="2400" u="sng" dirty="0">
                <a:hlinkClick r:id="rId2"/>
              </a:rPr>
              <a:t>http://design.windows.com/</a:t>
            </a:r>
            <a:r>
              <a:rPr lang="en-US" sz="2400" dirty="0"/>
              <a:t> </a:t>
            </a:r>
          </a:p>
          <a:p>
            <a:pPr marL="571500" indent="-571500">
              <a:buFont typeface="Arial" pitchFamily="34" charset="0"/>
              <a:buChar char="•"/>
            </a:pPr>
            <a:r>
              <a:rPr lang="en-US" sz="2800" dirty="0" smtClean="0">
                <a:solidFill>
                  <a:schemeClr val="bg1">
                    <a:lumMod val="75000"/>
                    <a:lumOff val="25000"/>
                  </a:schemeClr>
                </a:solidFill>
              </a:rPr>
              <a:t>Develop:</a:t>
            </a:r>
            <a:r>
              <a:rPr lang="en-US" sz="2800" dirty="0" smtClean="0"/>
              <a:t> </a:t>
            </a:r>
            <a:r>
              <a:rPr lang="en-US" sz="2400" u="sng" dirty="0" smtClean="0">
                <a:hlinkClick r:id="rId3"/>
              </a:rPr>
              <a:t>http</a:t>
            </a:r>
            <a:r>
              <a:rPr lang="en-US" sz="2400" u="sng" dirty="0">
                <a:hlinkClick r:id="rId3"/>
              </a:rPr>
              <a:t>://msdn.microsoft.com/en-US/windows/apps/br229512</a:t>
            </a:r>
            <a:r>
              <a:rPr lang="en-US" sz="2400" dirty="0"/>
              <a:t> </a:t>
            </a:r>
            <a:endParaRPr lang="en-US" sz="2400" dirty="0" smtClean="0"/>
          </a:p>
          <a:p>
            <a:pPr marL="571500" indent="-571500">
              <a:buFont typeface="Arial" pitchFamily="34" charset="0"/>
              <a:buChar char="•"/>
            </a:pPr>
            <a:r>
              <a:rPr lang="en-US" sz="2800" dirty="0" smtClean="0">
                <a:solidFill>
                  <a:schemeClr val="bg1">
                    <a:lumMod val="75000"/>
                    <a:lumOff val="25000"/>
                  </a:schemeClr>
                </a:solidFill>
              </a:rPr>
              <a:t>Samples:</a:t>
            </a:r>
            <a:r>
              <a:rPr lang="en-US" sz="2800" dirty="0" smtClean="0"/>
              <a:t> </a:t>
            </a:r>
            <a:r>
              <a:rPr lang="en-US" sz="2400" u="sng" dirty="0">
                <a:hlinkClick r:id="rId4"/>
              </a:rPr>
              <a:t>http://</a:t>
            </a:r>
            <a:r>
              <a:rPr lang="en-US" sz="2400" u="sng" dirty="0" smtClean="0">
                <a:hlinkClick r:id="rId4"/>
              </a:rPr>
              <a:t>code.msdn.microsoft.com/windowsapps</a:t>
            </a:r>
            <a:r>
              <a:rPr lang="en-US" sz="2400" u="sng" dirty="0" smtClean="0"/>
              <a:t> </a:t>
            </a:r>
            <a:endParaRPr lang="en-US" sz="2800" u="sng" dirty="0" smtClean="0"/>
          </a:p>
          <a:p>
            <a:pPr marL="571500" indent="-571500">
              <a:buFont typeface="Arial" pitchFamily="34" charset="0"/>
              <a:buChar char="•"/>
            </a:pPr>
            <a:r>
              <a:rPr lang="en-US" sz="2800" dirty="0" smtClean="0">
                <a:solidFill>
                  <a:schemeClr val="bg1">
                    <a:lumMod val="75000"/>
                    <a:lumOff val="25000"/>
                  </a:schemeClr>
                </a:solidFill>
              </a:rPr>
              <a:t>Videos</a:t>
            </a:r>
            <a:r>
              <a:rPr lang="en-US" sz="2800" dirty="0">
                <a:solidFill>
                  <a:schemeClr val="bg1">
                    <a:lumMod val="75000"/>
                    <a:lumOff val="25000"/>
                  </a:schemeClr>
                </a:solidFill>
              </a:rPr>
              <a:t>:</a:t>
            </a:r>
            <a:r>
              <a:rPr lang="en-US" sz="2800" dirty="0"/>
              <a:t> </a:t>
            </a:r>
            <a:r>
              <a:rPr lang="en-US" sz="2400" u="sng" dirty="0">
                <a:hlinkClick r:id="rId5"/>
              </a:rPr>
              <a:t>http://</a:t>
            </a:r>
            <a:r>
              <a:rPr lang="en-US" sz="2400" u="sng" dirty="0" smtClean="0">
                <a:hlinkClick r:id="rId5"/>
              </a:rPr>
              <a:t>channel9.msdn.com/Windows</a:t>
            </a:r>
            <a:endParaRPr lang="en-US" sz="2400" u="sng" dirty="0"/>
          </a:p>
        </p:txBody>
      </p:sp>
      <p:sp>
        <p:nvSpPr>
          <p:cNvPr id="4" name="Title 3"/>
          <p:cNvSpPr>
            <a:spLocks noGrp="1"/>
          </p:cNvSpPr>
          <p:nvPr>
            <p:ph type="ctrTitle"/>
          </p:nvPr>
        </p:nvSpPr>
        <p:spPr>
          <a:xfrm>
            <a:off x="579437" y="1537563"/>
            <a:ext cx="3627142" cy="3788499"/>
          </a:xfrm>
          <a:solidFill>
            <a:srgbClr val="00B0F0">
              <a:alpha val="80000"/>
            </a:srgbClr>
          </a:solidFill>
        </p:spPr>
        <p:txBody>
          <a:bodyPr/>
          <a:lstStyle/>
          <a:p>
            <a:r>
              <a:rPr lang="en-US" sz="6000" dirty="0" smtClean="0"/>
              <a:t>Resources</a:t>
            </a:r>
            <a:endParaRPr lang="en-US" sz="6000" dirty="0"/>
          </a:p>
        </p:txBody>
      </p:sp>
    </p:spTree>
    <p:extLst>
      <p:ext uri="{BB962C8B-B14F-4D97-AF65-F5344CB8AC3E}">
        <p14:creationId xmlns:p14="http://schemas.microsoft.com/office/powerpoint/2010/main" val="89678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759570" y="1735016"/>
            <a:ext cx="4736122" cy="4736122"/>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12" name="Isosceles Triangle 11"/>
          <p:cNvSpPr/>
          <p:nvPr/>
        </p:nvSpPr>
        <p:spPr bwMode="auto">
          <a:xfrm rot="5400000">
            <a:off x="7589748" y="3663852"/>
            <a:ext cx="4554072" cy="896294"/>
          </a:xfrm>
          <a:prstGeom prst="triangle">
            <a:avLst/>
          </a:prstGeom>
          <a:gradFill flip="none" rotWithShape="1">
            <a:gsLst>
              <a:gs pos="0">
                <a:schemeClr val="bg2"/>
              </a:gs>
              <a:gs pos="100000">
                <a:schemeClr val="bg2">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gradFill>
                  <a:gsLst>
                    <a:gs pos="42478">
                      <a:schemeClr val="bg1"/>
                    </a:gs>
                    <a:gs pos="83000">
                      <a:schemeClr val="bg1"/>
                    </a:gs>
                  </a:gsLst>
                  <a:lin ang="5400000" scaled="1"/>
                </a:gradFill>
              </a:rPr>
              <a:t>Evaluate this session</a:t>
            </a:r>
            <a:endParaRPr lang="en-US" dirty="0">
              <a:gradFill>
                <a:gsLst>
                  <a:gs pos="42478">
                    <a:schemeClr val="bg1"/>
                  </a:gs>
                  <a:gs pos="83000">
                    <a:schemeClr val="bg1"/>
                  </a:gs>
                </a:gsLst>
                <a:lin ang="5400000" scaled="1"/>
              </a:gradFill>
            </a:endParaRPr>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42478">
                      <a:schemeClr val="bg1"/>
                    </a:gs>
                    <a:gs pos="83000">
                      <a:schemeClr val="bg1"/>
                    </a:gs>
                  </a:gsLst>
                  <a:lin ang="5400000" scaled="1"/>
                </a:gradFill>
                <a:latin typeface="+mn-lt"/>
              </a:rPr>
              <a:t>Scan this QR code</a:t>
            </a:r>
            <a:r>
              <a:rPr lang="en-US" b="1" dirty="0">
                <a:gradFill>
                  <a:gsLst>
                    <a:gs pos="42478">
                      <a:schemeClr val="bg1"/>
                    </a:gs>
                    <a:gs pos="83000">
                      <a:schemeClr val="bg1"/>
                    </a:gs>
                  </a:gsLst>
                  <a:lin ang="5400000" scaled="1"/>
                </a:gradFill>
              </a:rPr>
              <a:t> </a:t>
            </a:r>
            <a:r>
              <a:rPr lang="en-US" dirty="0">
                <a:gradFill>
                  <a:gsLst>
                    <a:gs pos="42478">
                      <a:schemeClr val="bg1"/>
                    </a:gs>
                    <a:gs pos="83000">
                      <a:schemeClr val="bg1"/>
                    </a:gs>
                  </a:gsLst>
                  <a:lin ang="5400000" scaled="1"/>
                </a:gradFill>
              </a:rPr>
              <a:t>to evaluate this session and be automatically entered in a </a:t>
            </a:r>
            <a:r>
              <a:rPr lang="en-US" dirty="0" smtClean="0">
                <a:gradFill>
                  <a:gsLst>
                    <a:gs pos="42478">
                      <a:schemeClr val="bg1"/>
                    </a:gs>
                    <a:gs pos="83000">
                      <a:schemeClr val="bg1"/>
                    </a:gs>
                  </a:gsLst>
                  <a:lin ang="5400000" scaled="1"/>
                </a:gradFill>
              </a:rPr>
              <a:t>drawing </a:t>
            </a:r>
            <a:r>
              <a:rPr lang="en-US" dirty="0">
                <a:gradFill>
                  <a:gsLst>
                    <a:gs pos="42478">
                      <a:schemeClr val="bg1"/>
                    </a:gs>
                    <a:gs pos="83000">
                      <a:schemeClr val="bg1"/>
                    </a:gs>
                  </a:gsLst>
                  <a:lin ang="5400000" scaled="1"/>
                </a:gradFill>
              </a:rPr>
              <a:t>to </a:t>
            </a:r>
            <a:r>
              <a:rPr lang="en-US" dirty="0" smtClean="0">
                <a:gradFill>
                  <a:gsLst>
                    <a:gs pos="42478">
                      <a:schemeClr val="bg1"/>
                    </a:gs>
                    <a:gs pos="83000">
                      <a:schemeClr val="bg1"/>
                    </a:gs>
                  </a:gsLst>
                  <a:lin ang="5400000" scaled="1"/>
                </a:gradFill>
              </a:rPr>
              <a:t>win </a:t>
            </a:r>
            <a:r>
              <a:rPr lang="en-US" dirty="0">
                <a:gradFill>
                  <a:gsLst>
                    <a:gs pos="42478">
                      <a:schemeClr val="bg1"/>
                    </a:gs>
                    <a:gs pos="83000">
                      <a:schemeClr val="bg1"/>
                    </a:gs>
                  </a:gsLst>
                  <a:lin ang="5400000" scaled="1"/>
                </a:gradFill>
              </a:rPr>
              <a:t>a </a:t>
            </a:r>
            <a:r>
              <a:rPr lang="en-US" dirty="0" smtClean="0">
                <a:gradFill>
                  <a:gsLst>
                    <a:gs pos="42478">
                      <a:schemeClr val="bg1"/>
                    </a:gs>
                    <a:gs pos="83000">
                      <a:schemeClr val="bg1"/>
                    </a:gs>
                  </a:gsLst>
                  <a:lin ang="5400000" scaled="1"/>
                </a:gradFill>
              </a:rPr>
              <a:t>prize!</a:t>
            </a:r>
            <a:endParaRPr lang="en-US" b="1" dirty="0">
              <a:gradFill>
                <a:gsLst>
                  <a:gs pos="42478">
                    <a:schemeClr val="bg1"/>
                  </a:gs>
                  <a:gs pos="83000">
                    <a:schemeClr val="bg1"/>
                  </a:gs>
                </a:gsLst>
                <a:lin ang="5400000" scaled="1"/>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1631" y="1817077"/>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97243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98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Creating your first app using XAML</a:t>
            </a:r>
            <a:endParaRPr lang="en-US" sz="5400" dirty="0"/>
          </a:p>
        </p:txBody>
      </p:sp>
      <p:sp>
        <p:nvSpPr>
          <p:cNvPr id="3" name="Subtitle 2"/>
          <p:cNvSpPr>
            <a:spLocks noGrp="1"/>
          </p:cNvSpPr>
          <p:nvPr>
            <p:ph type="subTitle" idx="1"/>
          </p:nvPr>
        </p:nvSpPr>
        <p:spPr/>
        <p:txBody>
          <a:bodyPr/>
          <a:lstStyle/>
          <a:p>
            <a:r>
              <a:rPr lang="en-US" dirty="0" smtClean="0"/>
              <a:t>Harini Kannan</a:t>
            </a:r>
          </a:p>
          <a:p>
            <a:r>
              <a:rPr lang="en-US" dirty="0" smtClean="0"/>
              <a:t>Program Manager</a:t>
            </a:r>
            <a:endParaRPr lang="en-US" dirty="0"/>
          </a:p>
          <a:p>
            <a:r>
              <a:rPr lang="en-US" dirty="0" smtClean="0"/>
              <a:t>Developer Experience</a:t>
            </a:r>
            <a:r>
              <a:rPr lang="en-US" dirty="0"/>
              <a:t> </a:t>
            </a:r>
            <a:r>
              <a:rPr lang="en-US" dirty="0" smtClean="0"/>
              <a:t>– Windows</a:t>
            </a:r>
          </a:p>
          <a:p>
            <a:r>
              <a:rPr lang="en-US" dirty="0" smtClean="0"/>
              <a:t>2-082</a:t>
            </a:r>
          </a:p>
        </p:txBody>
      </p:sp>
    </p:spTree>
    <p:extLst>
      <p:ext uri="{BB962C8B-B14F-4D97-AF65-F5344CB8AC3E}">
        <p14:creationId xmlns:p14="http://schemas.microsoft.com/office/powerpoint/2010/main" val="1197378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625" r="16625"/>
          <a:stretch>
            <a:fillRect/>
          </a:stretch>
        </p:blipFill>
        <p:spPr>
          <a:xfrm>
            <a:off x="350838" y="1535113"/>
            <a:ext cx="3932237" cy="3924300"/>
          </a:xfrm>
          <a:solidFill>
            <a:schemeClr val="bg2"/>
          </a:solidFill>
        </p:spPr>
      </p:pic>
      <p:sp>
        <p:nvSpPr>
          <p:cNvPr id="2" name="Text Placeholder 1"/>
          <p:cNvSpPr>
            <a:spLocks noGrp="1"/>
          </p:cNvSpPr>
          <p:nvPr>
            <p:ph type="body" sz="quarter" idx="15"/>
          </p:nvPr>
        </p:nvSpPr>
        <p:spPr>
          <a:xfrm>
            <a:off x="4846638" y="3116262"/>
            <a:ext cx="7315203" cy="914400"/>
          </a:xfrm>
        </p:spPr>
        <p:txBody>
          <a:bodyPr/>
          <a:lstStyle/>
          <a:p>
            <a:r>
              <a:rPr lang="en-US" dirty="0" smtClean="0"/>
              <a:t>XAML framework – an introduction</a:t>
            </a:r>
          </a:p>
          <a:p>
            <a:r>
              <a:rPr lang="en-US" dirty="0" smtClean="0"/>
              <a:t>Concepts and nuances</a:t>
            </a:r>
          </a:p>
          <a:p>
            <a:r>
              <a:rPr lang="en-US" dirty="0" smtClean="0"/>
              <a:t>Let’s build an app!</a:t>
            </a:r>
          </a:p>
        </p:txBody>
      </p:sp>
      <p:sp>
        <p:nvSpPr>
          <p:cNvPr id="5" name="Title 4"/>
          <p:cNvSpPr>
            <a:spLocks noGrp="1"/>
          </p:cNvSpPr>
          <p:nvPr>
            <p:ph type="title"/>
          </p:nvPr>
        </p:nvSpPr>
        <p:spPr>
          <a:xfrm>
            <a:off x="2967" y="-7937"/>
            <a:ext cx="12433508" cy="762000"/>
          </a:xfrm>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p>
            <a:r>
              <a:rPr lang="en-US" sz="4400" dirty="0" smtClean="0">
                <a:solidFill>
                  <a:schemeClr val="lt1"/>
                </a:solidFill>
                <a:ea typeface="+mn-ea"/>
                <a:cs typeface="+mn-cs"/>
              </a:rPr>
              <a:t>  Agenda</a:t>
            </a:r>
            <a:r>
              <a:rPr lang="en-US" sz="4400" dirty="0">
                <a:solidFill>
                  <a:schemeClr val="lt1"/>
                </a:solidFill>
                <a:ea typeface="+mn-ea"/>
                <a:cs typeface="+mn-cs"/>
              </a:rPr>
              <a:t/>
            </a:r>
            <a:br>
              <a:rPr lang="en-US" sz="4400" dirty="0">
                <a:solidFill>
                  <a:schemeClr val="lt1"/>
                </a:solidFill>
                <a:ea typeface="+mn-ea"/>
                <a:cs typeface="+mn-cs"/>
              </a:rPr>
            </a:br>
            <a:endParaRPr lang="en-US" sz="4400" dirty="0">
              <a:solidFill>
                <a:schemeClr val="lt1"/>
              </a:solidFill>
              <a:ea typeface="+mn-ea"/>
              <a:cs typeface="+mn-cs"/>
            </a:endParaRPr>
          </a:p>
        </p:txBody>
      </p:sp>
    </p:spTree>
    <p:extLst>
      <p:ext uri="{BB962C8B-B14F-4D97-AF65-F5344CB8AC3E}">
        <p14:creationId xmlns:p14="http://schemas.microsoft.com/office/powerpoint/2010/main" val="4084145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027237" y="1135062"/>
            <a:ext cx="8229600"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UI in XAML</a:t>
            </a:r>
            <a:endParaRPr lang="en-US" sz="2800" dirty="0">
              <a:solidFill>
                <a:srgbClr val="505050"/>
              </a:solidFill>
            </a:endParaRPr>
          </a:p>
        </p:txBody>
      </p:sp>
      <p:sp>
        <p:nvSpPr>
          <p:cNvPr id="3" name="Title 2"/>
          <p:cNvSpPr>
            <a:spLocks noGrp="1"/>
          </p:cNvSpPr>
          <p:nvPr>
            <p:ph type="title"/>
          </p:nvPr>
        </p:nvSpPr>
        <p:spPr>
          <a:xfrm>
            <a:off x="-1" y="0"/>
            <a:ext cx="12436475" cy="754062"/>
          </a:xfrm>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latin typeface="+mj-lt"/>
              </a:rPr>
              <a:t>  Characteristics of apps created using XAML</a:t>
            </a:r>
            <a:endParaRPr lang="en-US" sz="4400" dirty="0">
              <a:latin typeface="+mj-lt"/>
            </a:endParaRPr>
          </a:p>
        </p:txBody>
      </p:sp>
      <p:sp>
        <p:nvSpPr>
          <p:cNvPr id="10" name="Text Placeholder 6"/>
          <p:cNvSpPr>
            <a:spLocks noGrp="1"/>
          </p:cNvSpPr>
          <p:nvPr>
            <p:ph type="body" sz="quarter" idx="10"/>
          </p:nvPr>
        </p:nvSpPr>
        <p:spPr>
          <a:xfrm>
            <a:off x="2027237" y="2095182"/>
            <a:ext cx="8229600"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Logic in C#/VB/C++</a:t>
            </a:r>
            <a:endParaRPr lang="en-US" sz="2800" dirty="0">
              <a:solidFill>
                <a:srgbClr val="505050"/>
              </a:solidFill>
            </a:endParaRPr>
          </a:p>
        </p:txBody>
      </p:sp>
      <p:sp>
        <p:nvSpPr>
          <p:cNvPr id="11" name="Text Placeholder 6"/>
          <p:cNvSpPr>
            <a:spLocks noGrp="1"/>
          </p:cNvSpPr>
          <p:nvPr>
            <p:ph type="body" sz="quarter" idx="10"/>
          </p:nvPr>
        </p:nvSpPr>
        <p:spPr>
          <a:xfrm>
            <a:off x="2035985" y="3055302"/>
            <a:ext cx="8220852"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Interacts with Windows subsystems</a:t>
            </a:r>
            <a:endParaRPr lang="en-US" sz="2800" dirty="0">
              <a:solidFill>
                <a:srgbClr val="505050"/>
              </a:solidFill>
            </a:endParaRPr>
          </a:p>
        </p:txBody>
      </p:sp>
      <p:sp>
        <p:nvSpPr>
          <p:cNvPr id="12" name="Text Placeholder 6"/>
          <p:cNvSpPr>
            <a:spLocks noGrp="1"/>
          </p:cNvSpPr>
          <p:nvPr>
            <p:ph type="body" sz="quarter" idx="10"/>
          </p:nvPr>
        </p:nvSpPr>
        <p:spPr>
          <a:xfrm>
            <a:off x="2035985" y="5935662"/>
            <a:ext cx="8220852"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Deployment and updates via Windows Store</a:t>
            </a:r>
            <a:endParaRPr lang="en-US" sz="2800" dirty="0">
              <a:solidFill>
                <a:srgbClr val="505050"/>
              </a:solidFill>
            </a:endParaRPr>
          </a:p>
        </p:txBody>
      </p:sp>
      <p:sp>
        <p:nvSpPr>
          <p:cNvPr id="14" name="Text Placeholder 6"/>
          <p:cNvSpPr>
            <a:spLocks noGrp="1"/>
          </p:cNvSpPr>
          <p:nvPr>
            <p:ph type="body" sz="quarter" idx="10"/>
          </p:nvPr>
        </p:nvSpPr>
        <p:spPr>
          <a:xfrm>
            <a:off x="2035985" y="4975542"/>
            <a:ext cx="8220852"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Fast, fluid and responsive</a:t>
            </a:r>
            <a:endParaRPr lang="en-US" sz="2800" dirty="0">
              <a:solidFill>
                <a:srgbClr val="505050"/>
              </a:solidFill>
            </a:endParaRPr>
          </a:p>
        </p:txBody>
      </p:sp>
      <p:sp>
        <p:nvSpPr>
          <p:cNvPr id="15" name="Text Placeholder 6"/>
          <p:cNvSpPr>
            <a:spLocks noGrp="1"/>
          </p:cNvSpPr>
          <p:nvPr>
            <p:ph type="body" sz="quarter" idx="10"/>
          </p:nvPr>
        </p:nvSpPr>
        <p:spPr>
          <a:xfrm>
            <a:off x="2035985" y="4015422"/>
            <a:ext cx="8229600" cy="6096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r>
              <a:rPr lang="en-US" sz="2800" dirty="0" smtClean="0">
                <a:solidFill>
                  <a:srgbClr val="505050"/>
                </a:solidFill>
              </a:rPr>
              <a:t>Optimized for all input methods</a:t>
            </a:r>
            <a:endParaRPr lang="en-US" sz="2800" dirty="0">
              <a:solidFill>
                <a:srgbClr val="505050"/>
              </a:solidFill>
            </a:endParaRPr>
          </a:p>
        </p:txBody>
      </p:sp>
    </p:spTree>
    <p:extLst>
      <p:ext uri="{BB962C8B-B14F-4D97-AF65-F5344CB8AC3E}">
        <p14:creationId xmlns:p14="http://schemas.microsoft.com/office/powerpoint/2010/main" val="107481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fade">
                                      <p:cBhvr>
                                        <p:cTn id="23" dur="500"/>
                                        <p:tgtEl>
                                          <p:spTgt spid="11">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bg/>
                                          </p:spTgt>
                                        </p:tgtEl>
                                        <p:attrNameLst>
                                          <p:attrName>style.visibility</p:attrName>
                                        </p:attrNameLst>
                                      </p:cBhvr>
                                      <p:to>
                                        <p:strVal val="visible"/>
                                      </p:to>
                                    </p:set>
                                    <p:animEffect transition="in" filter="fade">
                                      <p:cBhvr>
                                        <p:cTn id="31" dur="500"/>
                                        <p:tgtEl>
                                          <p:spTgt spid="15">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bg/>
                                          </p:spTgt>
                                        </p:tgtEl>
                                        <p:attrNameLst>
                                          <p:attrName>style.visibility</p:attrName>
                                        </p:attrNameLst>
                                      </p:cBhvr>
                                      <p:to>
                                        <p:strVal val="visible"/>
                                      </p:to>
                                    </p:set>
                                    <p:animEffect transition="in" filter="fade">
                                      <p:cBhvr>
                                        <p:cTn id="39" dur="500"/>
                                        <p:tgtEl>
                                          <p:spTgt spid="14">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5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animEffect transition="in" filter="fade">
                                      <p:cBhvr>
                                        <p:cTn id="47" dur="500"/>
                                        <p:tgtEl>
                                          <p:spTgt spid="12">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fade">
                                      <p:cBhvr>
                                        <p:cTn id="5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0" grpId="0" build="p" animBg="1"/>
      <p:bldP spid="11" grpId="0" build="p" animBg="1"/>
      <p:bldP spid="12" grpId="0" build="p" animBg="1"/>
      <p:bldP spid="14" grpId="0" build="p" animBg="1"/>
      <p:bldP spid="1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735910" y="1282997"/>
            <a:ext cx="3056943" cy="4805065"/>
            <a:chOff x="8735910" y="1282997"/>
            <a:chExt cx="3056943" cy="4805065"/>
          </a:xfrm>
        </p:grpSpPr>
        <p:sp>
          <p:nvSpPr>
            <p:cNvPr id="46" name="Rectangle 45"/>
            <p:cNvSpPr/>
            <p:nvPr/>
          </p:nvSpPr>
          <p:spPr bwMode="auto">
            <a:xfrm>
              <a:off x="8735910" y="3507085"/>
              <a:ext cx="3048000" cy="113687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40" tIns="91440" rIns="34294" bIns="34294" rtlCol="0" anchor="ctr" anchorCtr="0"/>
            <a:lstStyle/>
            <a:p>
              <a:pPr algn="ctr" defTabSz="932406"/>
              <a:r>
                <a:rPr lang="en-US" sz="2400" b="1" spc="-102" dirty="0" smtClean="0">
                  <a:gradFill>
                    <a:gsLst>
                      <a:gs pos="0">
                        <a:srgbClr val="FFFFFF"/>
                      </a:gs>
                      <a:gs pos="100000">
                        <a:srgbClr val="FFFFFF"/>
                      </a:gs>
                    </a:gsLst>
                    <a:lin ang="5400000" scaled="0"/>
                  </a:gradFill>
                  <a:ea typeface="Segoe UI" pitchFamily="34" charset="0"/>
                  <a:cs typeface="Segoe UI" pitchFamily="34" charset="0"/>
                </a:rPr>
                <a:t>Search</a:t>
              </a:r>
              <a:endParaRPr lang="en-US" sz="2400" b="1" spc="-102" dirty="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8735910" y="2033821"/>
              <a:ext cx="3048000" cy="113687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40" tIns="91440" rIns="34294" bIns="34294" rtlCol="0" anchor="ctr" anchorCtr="0"/>
            <a:lstStyle/>
            <a:p>
              <a:pPr algn="ctr" defTabSz="932406"/>
              <a:r>
                <a:rPr lang="en-US" sz="2400" b="1" spc="-102" dirty="0" smtClean="0">
                  <a:gradFill>
                    <a:gsLst>
                      <a:gs pos="0">
                        <a:srgbClr val="FFFFFF"/>
                      </a:gs>
                      <a:gs pos="100000">
                        <a:srgbClr val="FFFFFF"/>
                      </a:gs>
                    </a:gsLst>
                    <a:lin ang="5400000" scaled="0"/>
                  </a:gradFill>
                  <a:ea typeface="Segoe UI" pitchFamily="34" charset="0"/>
                  <a:cs typeface="Segoe UI" pitchFamily="34" charset="0"/>
                </a:rPr>
                <a:t>PC Settings</a:t>
              </a:r>
              <a:endParaRPr lang="en-US" sz="2400" b="1" spc="-102" dirty="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8744853" y="4951191"/>
              <a:ext cx="3048000" cy="113687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1440" tIns="91440" rIns="34294" bIns="34294" rtlCol="0" anchor="ctr" anchorCtr="0"/>
            <a:lstStyle/>
            <a:p>
              <a:pPr algn="ctr" defTabSz="932406"/>
              <a:r>
                <a:rPr lang="en-US" sz="2400" b="1" spc="-102" dirty="0" smtClean="0">
                  <a:gradFill>
                    <a:gsLst>
                      <a:gs pos="0">
                        <a:srgbClr val="FFFFFF"/>
                      </a:gs>
                      <a:gs pos="100000">
                        <a:srgbClr val="FFFFFF"/>
                      </a:gs>
                    </a:gsLst>
                    <a:lin ang="5400000" scaled="0"/>
                  </a:gradFill>
                  <a:ea typeface="Segoe UI" pitchFamily="34" charset="0"/>
                  <a:cs typeface="Segoe UI" pitchFamily="34" charset="0"/>
                </a:rPr>
                <a:t>Contact/Calendar Card</a:t>
              </a:r>
              <a:endParaRPr lang="en-US" sz="2400" b="1" spc="-102"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9013030" y="1282997"/>
              <a:ext cx="2493760" cy="461665"/>
            </a:xfrm>
            <a:prstGeom prst="rect">
              <a:avLst/>
            </a:prstGeom>
            <a:noFill/>
          </p:spPr>
          <p:txBody>
            <a:bodyPr wrap="none" rtlCol="0">
              <a:spAutoFit/>
            </a:bodyPr>
            <a:lstStyle/>
            <a:p>
              <a:r>
                <a:rPr lang="en-US" sz="2400" dirty="0" smtClean="0">
                  <a:solidFill>
                    <a:srgbClr val="000000">
                      <a:lumMod val="75000"/>
                      <a:lumOff val="25000"/>
                    </a:srgbClr>
                  </a:solidFill>
                </a:rPr>
                <a:t>Core Experiences</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7" y="1062689"/>
            <a:ext cx="2318585" cy="105721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705" y="2191282"/>
            <a:ext cx="1110520" cy="106440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66" y="2199580"/>
            <a:ext cx="1065499" cy="104282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0949" y="2196891"/>
            <a:ext cx="1095097" cy="106243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0949" y="1062689"/>
            <a:ext cx="2318585" cy="106243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7890" y="2200529"/>
            <a:ext cx="1095097" cy="1055156"/>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70948" y="4470082"/>
            <a:ext cx="2318585" cy="10538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49" y="3330887"/>
            <a:ext cx="1106597" cy="104668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0948" y="3330887"/>
            <a:ext cx="1106597" cy="1046681"/>
          </a:xfrm>
          <a:prstGeom prst="rect">
            <a:avLst/>
          </a:prstGeom>
        </p:spPr>
      </p:pic>
      <p:pic>
        <p:nvPicPr>
          <p:cNvPr id="29" name="Picture 28"/>
          <p:cNvPicPr>
            <a:picLocks noChangeAspect="1"/>
          </p:cNvPicPr>
          <p:nvPr/>
        </p:nvPicPr>
        <p:blipFill>
          <a:blip r:embed="rId12"/>
          <a:stretch>
            <a:fillRect/>
          </a:stretch>
        </p:blipFill>
        <p:spPr>
          <a:xfrm>
            <a:off x="6802854" y="5591966"/>
            <a:ext cx="1091783" cy="1022332"/>
          </a:xfrm>
          <a:prstGeom prst="rect">
            <a:avLst/>
          </a:prstGeom>
        </p:spPr>
      </p:pic>
      <p:pic>
        <p:nvPicPr>
          <p:cNvPr id="33" name="Picture 32"/>
          <p:cNvPicPr>
            <a:picLocks noChangeAspect="1"/>
          </p:cNvPicPr>
          <p:nvPr/>
        </p:nvPicPr>
        <p:blipFill>
          <a:blip r:embed="rId13"/>
          <a:stretch>
            <a:fillRect/>
          </a:stretch>
        </p:blipFill>
        <p:spPr>
          <a:xfrm>
            <a:off x="3139361" y="3350294"/>
            <a:ext cx="2317499" cy="1052172"/>
          </a:xfrm>
          <a:prstGeom prst="rect">
            <a:avLst/>
          </a:prstGeom>
        </p:spPr>
      </p:pic>
      <p:pic>
        <p:nvPicPr>
          <p:cNvPr id="34" name="Picture 33"/>
          <p:cNvPicPr>
            <a:picLocks noChangeAspect="1"/>
          </p:cNvPicPr>
          <p:nvPr/>
        </p:nvPicPr>
        <p:blipFill>
          <a:blip r:embed="rId14"/>
          <a:stretch>
            <a:fillRect/>
          </a:stretch>
        </p:blipFill>
        <p:spPr>
          <a:xfrm>
            <a:off x="4339629" y="4469702"/>
            <a:ext cx="1117231" cy="1059330"/>
          </a:xfrm>
          <a:prstGeom prst="rect">
            <a:avLst/>
          </a:prstGeom>
        </p:spPr>
      </p:pic>
      <p:pic>
        <p:nvPicPr>
          <p:cNvPr id="35" name="Picture 34"/>
          <p:cNvPicPr>
            <a:picLocks noChangeAspect="1"/>
          </p:cNvPicPr>
          <p:nvPr/>
        </p:nvPicPr>
        <p:blipFill>
          <a:blip r:embed="rId15"/>
          <a:stretch>
            <a:fillRect/>
          </a:stretch>
        </p:blipFill>
        <p:spPr>
          <a:xfrm>
            <a:off x="3154119" y="4477842"/>
            <a:ext cx="1124780" cy="1052172"/>
          </a:xfrm>
          <a:prstGeom prst="rect">
            <a:avLst/>
          </a:prstGeom>
        </p:spPr>
      </p:pic>
      <p:pic>
        <p:nvPicPr>
          <p:cNvPr id="41" name="Picture 40"/>
          <p:cNvPicPr>
            <a:picLocks noChangeAspect="1"/>
          </p:cNvPicPr>
          <p:nvPr/>
        </p:nvPicPr>
        <p:blipFill>
          <a:blip r:embed="rId16"/>
          <a:stretch>
            <a:fillRect/>
          </a:stretch>
        </p:blipFill>
        <p:spPr>
          <a:xfrm>
            <a:off x="3169220" y="5604407"/>
            <a:ext cx="2309139" cy="1009890"/>
          </a:xfrm>
          <a:prstGeom prst="rect">
            <a:avLst/>
          </a:prstGeom>
        </p:spPr>
      </p:pic>
      <p:pic>
        <p:nvPicPr>
          <p:cNvPr id="42" name="Picture 41"/>
          <p:cNvPicPr>
            <a:picLocks noChangeAspect="1"/>
          </p:cNvPicPr>
          <p:nvPr/>
        </p:nvPicPr>
        <p:blipFill>
          <a:blip r:embed="rId17"/>
          <a:stretch>
            <a:fillRect/>
          </a:stretch>
        </p:blipFill>
        <p:spPr>
          <a:xfrm>
            <a:off x="4373095" y="1058862"/>
            <a:ext cx="1086653" cy="1045514"/>
          </a:xfrm>
          <a:prstGeom prst="rect">
            <a:avLst/>
          </a:prstGeom>
        </p:spPr>
      </p:pic>
      <p:pic>
        <p:nvPicPr>
          <p:cNvPr id="43" name="Picture 42"/>
          <p:cNvPicPr>
            <a:picLocks noChangeAspect="1"/>
          </p:cNvPicPr>
          <p:nvPr/>
        </p:nvPicPr>
        <p:blipFill>
          <a:blip r:embed="rId18"/>
          <a:stretch>
            <a:fillRect/>
          </a:stretch>
        </p:blipFill>
        <p:spPr>
          <a:xfrm>
            <a:off x="5574094" y="5600646"/>
            <a:ext cx="1133024" cy="1013651"/>
          </a:xfrm>
          <a:prstGeom prst="rect">
            <a:avLst/>
          </a:prstGeom>
        </p:spPr>
      </p:pic>
      <p:pic>
        <p:nvPicPr>
          <p:cNvPr id="28" name="Picture 27"/>
          <p:cNvPicPr>
            <a:picLocks noChangeAspect="1"/>
          </p:cNvPicPr>
          <p:nvPr/>
        </p:nvPicPr>
        <p:blipFill>
          <a:blip r:embed="rId19"/>
          <a:stretch>
            <a:fillRect/>
          </a:stretch>
        </p:blipFill>
        <p:spPr>
          <a:xfrm>
            <a:off x="745366" y="4481737"/>
            <a:ext cx="1106842" cy="1065379"/>
          </a:xfrm>
          <a:prstGeom prst="rect">
            <a:avLst/>
          </a:prstGeom>
        </p:spPr>
      </p:pic>
      <p:pic>
        <p:nvPicPr>
          <p:cNvPr id="50" name="Picture 49"/>
          <p:cNvPicPr>
            <a:picLocks noChangeAspect="1"/>
          </p:cNvPicPr>
          <p:nvPr/>
        </p:nvPicPr>
        <p:blipFill>
          <a:blip r:embed="rId20"/>
          <a:stretch>
            <a:fillRect/>
          </a:stretch>
        </p:blipFill>
        <p:spPr>
          <a:xfrm>
            <a:off x="745367" y="3344965"/>
            <a:ext cx="2279907" cy="1057501"/>
          </a:xfrm>
          <a:prstGeom prst="rect">
            <a:avLst/>
          </a:prstGeom>
        </p:spPr>
      </p:pic>
      <p:pic>
        <p:nvPicPr>
          <p:cNvPr id="51" name="Picture 50"/>
          <p:cNvPicPr>
            <a:picLocks noChangeAspect="1"/>
          </p:cNvPicPr>
          <p:nvPr/>
        </p:nvPicPr>
        <p:blipFill>
          <a:blip r:embed="rId21"/>
          <a:stretch>
            <a:fillRect/>
          </a:stretch>
        </p:blipFill>
        <p:spPr>
          <a:xfrm>
            <a:off x="1934706" y="4477842"/>
            <a:ext cx="1090569" cy="1069275"/>
          </a:xfrm>
          <a:prstGeom prst="rect">
            <a:avLst/>
          </a:prstGeom>
        </p:spPr>
      </p:pic>
      <p:pic>
        <p:nvPicPr>
          <p:cNvPr id="52" name="Picture 51"/>
          <p:cNvPicPr>
            <a:picLocks noChangeAspect="1"/>
          </p:cNvPicPr>
          <p:nvPr/>
        </p:nvPicPr>
        <p:blipFill>
          <a:blip r:embed="rId22"/>
          <a:stretch>
            <a:fillRect/>
          </a:stretch>
        </p:blipFill>
        <p:spPr>
          <a:xfrm>
            <a:off x="731837" y="5641795"/>
            <a:ext cx="2293437" cy="972502"/>
          </a:xfrm>
          <a:prstGeom prst="rect">
            <a:avLst/>
          </a:prstGeom>
        </p:spPr>
      </p:pic>
      <p:pic>
        <p:nvPicPr>
          <p:cNvPr id="53" name="Picture 52"/>
          <p:cNvPicPr>
            <a:picLocks noChangeAspect="1"/>
          </p:cNvPicPr>
          <p:nvPr/>
        </p:nvPicPr>
        <p:blipFill>
          <a:blip r:embed="rId23"/>
          <a:stretch>
            <a:fillRect/>
          </a:stretch>
        </p:blipFill>
        <p:spPr>
          <a:xfrm>
            <a:off x="3139361" y="1062689"/>
            <a:ext cx="1148744" cy="1041687"/>
          </a:xfrm>
          <a:prstGeom prst="rect">
            <a:avLst/>
          </a:prstGeom>
        </p:spPr>
      </p:pic>
      <p:pic>
        <p:nvPicPr>
          <p:cNvPr id="54" name="Picture 53"/>
          <p:cNvPicPr>
            <a:picLocks noChangeAspect="1"/>
          </p:cNvPicPr>
          <p:nvPr/>
        </p:nvPicPr>
        <p:blipFill>
          <a:blip r:embed="rId24"/>
          <a:stretch>
            <a:fillRect/>
          </a:stretch>
        </p:blipFill>
        <p:spPr>
          <a:xfrm>
            <a:off x="3139361" y="2191283"/>
            <a:ext cx="2309744" cy="1047091"/>
          </a:xfrm>
          <a:prstGeom prst="rect">
            <a:avLst/>
          </a:prstGeom>
        </p:spPr>
      </p:pic>
      <p:sp>
        <p:nvSpPr>
          <p:cNvPr id="63" name="Title 2"/>
          <p:cNvSpPr>
            <a:spLocks noGrp="1"/>
          </p:cNvSpPr>
          <p:nvPr>
            <p:ph type="title"/>
          </p:nvPr>
        </p:nvSpPr>
        <p:spPr>
          <a:xfrm>
            <a:off x="-1" y="0"/>
            <a:ext cx="12436475" cy="754062"/>
          </a:xfrm>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latin typeface="+mj-lt"/>
              </a:rPr>
              <a:t>  Types of apps and experiences using XAML</a:t>
            </a:r>
            <a:endParaRPr lang="en-US" sz="4400" dirty="0">
              <a:latin typeface="+mj-lt"/>
            </a:endParaRPr>
          </a:p>
        </p:txBody>
      </p:sp>
    </p:spTree>
    <p:extLst>
      <p:ext uri="{BB962C8B-B14F-4D97-AF65-F5344CB8AC3E}">
        <p14:creationId xmlns:p14="http://schemas.microsoft.com/office/powerpoint/2010/main" val="39180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par>
                                <p:cTn id="83" presetID="10"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2506662"/>
            <a:ext cx="11277600" cy="912813"/>
          </a:xfrm>
        </p:spPr>
        <p:txBody>
          <a:bodyPr/>
          <a:lstStyle/>
          <a:p>
            <a:pPr algn="ctr"/>
            <a:r>
              <a:rPr lang="en-US" sz="4800" dirty="0" smtClean="0">
                <a:solidFill>
                  <a:schemeClr val="bg1">
                    <a:lumMod val="75000"/>
                    <a:lumOff val="25000"/>
                  </a:schemeClr>
                </a:solidFill>
              </a:rPr>
              <a:t>High </a:t>
            </a:r>
            <a:r>
              <a:rPr lang="en-US" sz="4800" dirty="0" smtClean="0"/>
              <a:t>fidelity, high performance developer framework for any scenario!</a:t>
            </a:r>
            <a:endParaRPr lang="en-US" sz="4800" dirty="0"/>
          </a:p>
        </p:txBody>
      </p:sp>
    </p:spTree>
    <p:extLst>
      <p:ext uri="{BB962C8B-B14F-4D97-AF65-F5344CB8AC3E}">
        <p14:creationId xmlns:p14="http://schemas.microsoft.com/office/powerpoint/2010/main" val="2919625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 y="0"/>
            <a:ext cx="12436475" cy="754062"/>
          </a:xfrm>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4400" dirty="0" smtClean="0">
                <a:latin typeface="+mj-lt"/>
              </a:rPr>
              <a:t>  Tooling support for building apps</a:t>
            </a:r>
            <a:endParaRPr lang="en-US" sz="4400" dirty="0">
              <a:latin typeface="+mj-lt"/>
            </a:endParaRPr>
          </a:p>
        </p:txBody>
      </p:sp>
      <p:grpSp>
        <p:nvGrpSpPr>
          <p:cNvPr id="9" name="Group 8"/>
          <p:cNvGrpSpPr/>
          <p:nvPr/>
        </p:nvGrpSpPr>
        <p:grpSpPr>
          <a:xfrm>
            <a:off x="916770" y="4030662"/>
            <a:ext cx="9492468" cy="1446550"/>
            <a:chOff x="977276" y="291307"/>
            <a:chExt cx="9492468" cy="1446550"/>
          </a:xfrm>
        </p:grpSpPr>
        <p:sp>
          <p:nvSpPr>
            <p:cNvPr id="13" name="Rectangle 12"/>
            <p:cNvSpPr/>
            <p:nvPr/>
          </p:nvSpPr>
          <p:spPr>
            <a:xfrm>
              <a:off x="2255836" y="291307"/>
              <a:ext cx="8213908" cy="1446550"/>
            </a:xfrm>
            <a:prstGeom prst="rect">
              <a:avLst/>
            </a:prstGeom>
          </p:spPr>
          <p:txBody>
            <a:bodyPr wrap="square">
              <a:spAutoFit/>
            </a:bodyPr>
            <a:lstStyle/>
            <a:p>
              <a:pPr defTabSz="914166">
                <a:spcBef>
                  <a:spcPct val="20000"/>
                </a:spcBef>
              </a:pPr>
              <a:r>
                <a:rPr lang="en-US" sz="4400" dirty="0" smtClean="0">
                  <a:solidFill>
                    <a:srgbClr val="000000">
                      <a:lumMod val="75000"/>
                      <a:lumOff val="25000"/>
                    </a:srgbClr>
                  </a:solidFill>
                  <a:latin typeface="Segoe UI Light"/>
                </a:rPr>
                <a:t>Visual Studio – Development and debugging</a:t>
              </a:r>
            </a:p>
          </p:txBody>
        </p:sp>
        <p:pic>
          <p:nvPicPr>
            <p:cNvPr id="4" name="Picture 3"/>
            <p:cNvPicPr>
              <a:picLocks noChangeAspect="1"/>
            </p:cNvPicPr>
            <p:nvPr/>
          </p:nvPicPr>
          <p:blipFill>
            <a:blip r:embed="rId3"/>
            <a:stretch>
              <a:fillRect/>
            </a:stretch>
          </p:blipFill>
          <p:spPr>
            <a:xfrm>
              <a:off x="977276" y="614532"/>
              <a:ext cx="933450" cy="800100"/>
            </a:xfrm>
            <a:prstGeom prst="rect">
              <a:avLst/>
            </a:prstGeom>
          </p:spPr>
        </p:pic>
      </p:grpSp>
      <p:grpSp>
        <p:nvGrpSpPr>
          <p:cNvPr id="7" name="Group 6"/>
          <p:cNvGrpSpPr/>
          <p:nvPr/>
        </p:nvGrpSpPr>
        <p:grpSpPr>
          <a:xfrm>
            <a:off x="916770" y="1744662"/>
            <a:ext cx="9215638" cy="1446550"/>
            <a:chOff x="964998" y="4072274"/>
            <a:chExt cx="9215638" cy="1446550"/>
          </a:xfrm>
        </p:grpSpPr>
        <p:pic>
          <p:nvPicPr>
            <p:cNvPr id="6" name="Picture 5"/>
            <p:cNvPicPr>
              <a:picLocks noChangeAspect="1"/>
            </p:cNvPicPr>
            <p:nvPr/>
          </p:nvPicPr>
          <p:blipFill>
            <a:blip r:embed="rId4"/>
            <a:stretch>
              <a:fillRect/>
            </a:stretch>
          </p:blipFill>
          <p:spPr>
            <a:xfrm>
              <a:off x="964998" y="4395499"/>
              <a:ext cx="928889" cy="800100"/>
            </a:xfrm>
            <a:prstGeom prst="rect">
              <a:avLst/>
            </a:prstGeom>
          </p:spPr>
        </p:pic>
        <p:sp>
          <p:nvSpPr>
            <p:cNvPr id="8" name="Rectangle 7"/>
            <p:cNvSpPr/>
            <p:nvPr/>
          </p:nvSpPr>
          <p:spPr>
            <a:xfrm>
              <a:off x="2255836" y="4072274"/>
              <a:ext cx="7924800" cy="1446550"/>
            </a:xfrm>
            <a:prstGeom prst="rect">
              <a:avLst/>
            </a:prstGeom>
          </p:spPr>
          <p:txBody>
            <a:bodyPr wrap="square">
              <a:spAutoFit/>
            </a:bodyPr>
            <a:lstStyle/>
            <a:p>
              <a:pPr defTabSz="914166">
                <a:spcBef>
                  <a:spcPct val="20000"/>
                </a:spcBef>
              </a:pPr>
              <a:r>
                <a:rPr lang="en-US" sz="4400" dirty="0" smtClean="0">
                  <a:solidFill>
                    <a:srgbClr val="000000">
                      <a:lumMod val="75000"/>
                      <a:lumOff val="25000"/>
                    </a:srgbClr>
                  </a:solidFill>
                  <a:latin typeface="Segoe UI Light"/>
                </a:rPr>
                <a:t>Blend – User interface and visual design</a:t>
              </a:r>
            </a:p>
          </p:txBody>
        </p:sp>
      </p:grpSp>
    </p:spTree>
    <p:extLst>
      <p:ext uri="{BB962C8B-B14F-4D97-AF65-F5344CB8AC3E}">
        <p14:creationId xmlns:p14="http://schemas.microsoft.com/office/powerpoint/2010/main" val="1506807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2887662"/>
            <a:ext cx="11887199" cy="912813"/>
          </a:xfrm>
        </p:spPr>
        <p:txBody>
          <a:bodyPr/>
          <a:lstStyle/>
          <a:p>
            <a:r>
              <a:rPr lang="en-US" dirty="0" smtClean="0"/>
              <a:t>Let’s build an app - </a:t>
            </a:r>
            <a:br>
              <a:rPr lang="en-US" dirty="0" smtClean="0"/>
            </a:br>
            <a:r>
              <a:rPr lang="en-US" dirty="0" smtClean="0"/>
              <a:t>“Build Conference Hub”</a:t>
            </a:r>
            <a:endParaRPr lang="en-US" dirty="0"/>
          </a:p>
        </p:txBody>
      </p:sp>
    </p:spTree>
    <p:extLst>
      <p:ext uri="{BB962C8B-B14F-4D97-AF65-F5344CB8AC3E}">
        <p14:creationId xmlns:p14="http://schemas.microsoft.com/office/powerpoint/2010/main" val="965997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505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8037" y="1287482"/>
            <a:ext cx="11125200" cy="2514580"/>
          </a:xfrm>
        </p:spPr>
        <p:txBody>
          <a:bodyPr/>
          <a:lstStyle/>
          <a:p>
            <a:pPr marL="457200" indent="-457200">
              <a:buFont typeface="Arial" panose="020B0604020202020204" pitchFamily="34" charset="0"/>
              <a:buChar char="•"/>
            </a:pPr>
            <a:r>
              <a:rPr lang="en-US" sz="4400" dirty="0" smtClean="0"/>
              <a:t>Application class</a:t>
            </a:r>
          </a:p>
          <a:p>
            <a:pPr marL="457200" indent="-457200">
              <a:buFont typeface="Arial" panose="020B0604020202020204" pitchFamily="34" charset="0"/>
              <a:buChar char="•"/>
            </a:pPr>
            <a:r>
              <a:rPr lang="en-US" sz="4400" dirty="0" smtClean="0"/>
              <a:t>Creating UI</a:t>
            </a:r>
          </a:p>
          <a:p>
            <a:pPr marL="457200" indent="-457200">
              <a:buFont typeface="Arial" panose="020B0604020202020204" pitchFamily="34" charset="0"/>
              <a:buChar char="•"/>
            </a:pPr>
            <a:r>
              <a:rPr lang="en-US" sz="4400" dirty="0" smtClean="0"/>
              <a:t>Working </a:t>
            </a:r>
            <a:r>
              <a:rPr lang="en-US" sz="4400" dirty="0"/>
              <a:t>with XAML </a:t>
            </a:r>
            <a:r>
              <a:rPr lang="en-US" sz="4400" dirty="0" smtClean="0"/>
              <a:t>controls</a:t>
            </a:r>
          </a:p>
          <a:p>
            <a:pPr marL="457200" indent="-457200">
              <a:buFont typeface="Arial" panose="020B0604020202020204" pitchFamily="34" charset="0"/>
              <a:buChar char="•"/>
            </a:pPr>
            <a:r>
              <a:rPr lang="en-US" sz="4400" dirty="0" smtClean="0"/>
              <a:t>Styling </a:t>
            </a:r>
            <a:r>
              <a:rPr lang="en-US" sz="4400" dirty="0"/>
              <a:t>and themes</a:t>
            </a:r>
          </a:p>
          <a:p>
            <a:pPr marL="457200" indent="-457200">
              <a:buFont typeface="Arial" panose="020B0604020202020204" pitchFamily="34" charset="0"/>
              <a:buChar char="•"/>
            </a:pPr>
            <a:r>
              <a:rPr lang="en-US" sz="4400" dirty="0" smtClean="0"/>
              <a:t>{ Binding }</a:t>
            </a:r>
          </a:p>
          <a:p>
            <a:pPr marL="457200" indent="-457200">
              <a:buFont typeface="Arial" panose="020B0604020202020204" pitchFamily="34" charset="0"/>
              <a:buChar char="•"/>
            </a:pPr>
            <a:r>
              <a:rPr lang="en-US" sz="4400" dirty="0"/>
              <a:t>Working with non-UI WinRT </a:t>
            </a:r>
            <a:r>
              <a:rPr lang="en-US" sz="4400" dirty="0" smtClean="0"/>
              <a:t>components</a:t>
            </a:r>
          </a:p>
        </p:txBody>
      </p:sp>
      <p:sp>
        <p:nvSpPr>
          <p:cNvPr id="10" name="Title 2"/>
          <p:cNvSpPr txBox="1">
            <a:spLocks/>
          </p:cNvSpPr>
          <p:nvPr/>
        </p:nvSpPr>
        <p:spPr>
          <a:xfrm>
            <a:off x="0" y="0"/>
            <a:ext cx="12436475" cy="754062"/>
          </a:xfrm>
          <a:prstGeom prst="rect">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oAutofit/>
          </a:bodyPr>
          <a:lstStyle>
            <a:lvl1pPr algn="l" defTabSz="914166" rtl="0" eaLnBrk="1" latinLnBrk="0" hangingPunct="1">
              <a:spcBef>
                <a:spcPct val="0"/>
              </a:spcBef>
              <a:buNone/>
              <a:defRPr sz="48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00" dirty="0">
                <a:solidFill>
                  <a:srgbClr val="FFFFFF"/>
                </a:solidFill>
                <a:latin typeface="Segoe UI Light"/>
              </a:rPr>
              <a:t> </a:t>
            </a:r>
            <a:r>
              <a:rPr lang="en-US" sz="4400" dirty="0" smtClean="0">
                <a:solidFill>
                  <a:srgbClr val="FFFFFF"/>
                </a:solidFill>
                <a:latin typeface="Segoe UI Light"/>
              </a:rPr>
              <a:t> Recap from app building (1/2)</a:t>
            </a:r>
            <a:endParaRPr lang="en-US" sz="4400" dirty="0">
              <a:solidFill>
                <a:srgbClr val="FFFFFF"/>
              </a:solidFill>
              <a:latin typeface="Segoe UI Light"/>
            </a:endParaRPr>
          </a:p>
        </p:txBody>
      </p:sp>
    </p:spTree>
    <p:extLst>
      <p:ext uri="{BB962C8B-B14F-4D97-AF65-F5344CB8AC3E}">
        <p14:creationId xmlns:p14="http://schemas.microsoft.com/office/powerpoint/2010/main" val="3013619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Harini Kannan</External_x0020_Speaker>
    <Session_x0020_Code xmlns="2295e2e7-0eeb-498e-8716-217bb2ee6ee3">2-082</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terms/"/>
    <ds:schemaRef ds:uri="http://schemas.openxmlformats.org/package/2006/metadata/core-properties"/>
    <ds:schemaRef ds:uri="http://purl.org/dc/elements/1.1/"/>
    <ds:schemaRef ds:uri="2295e2e7-0eeb-498e-8716-217bb2ee6ee3"/>
    <ds:schemaRef ds:uri="http://purl.org/dc/dcmitype/"/>
    <ds:schemaRef ds:uri="230e9df3-be65-4c73-a93b-d1236ebd677e"/>
    <ds:schemaRef ds:uri="http://schemas.microsoft.com/office/2006/documentManagement/types"/>
    <ds:schemaRef ds:uri="8b529f77-48ab-4581-b468-93f09345b8a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11</TotalTime>
  <Words>2014</Words>
  <Application>Microsoft Office PowerPoint</Application>
  <PresentationFormat>Custom</PresentationFormat>
  <Paragraphs>139</Paragraphs>
  <Slides>17</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2_Build_Template_16x9 - Rev 03</vt:lpstr>
      <vt:lpstr>1_Build_Template_16x9 - Rev 03</vt:lpstr>
      <vt:lpstr>3_Build_Template_16x9 - Rev 03</vt:lpstr>
      <vt:lpstr>PowerPoint Presentation</vt:lpstr>
      <vt:lpstr>Creating your first app using XAML</vt:lpstr>
      <vt:lpstr>  Agenda </vt:lpstr>
      <vt:lpstr>  Characteristics of apps created using XAML</vt:lpstr>
      <vt:lpstr>  Types of apps and experiences using XAML</vt:lpstr>
      <vt:lpstr>High fidelity, high performance developer framework for any scenario!</vt:lpstr>
      <vt:lpstr>  Tooling support for building apps</vt:lpstr>
      <vt:lpstr>Let’s build an app -  “Build Conference Hub”</vt:lpstr>
      <vt:lpstr>PowerPoint Presentation</vt:lpstr>
      <vt:lpstr>PowerPoint Presentation</vt:lpstr>
      <vt:lpstr>PowerPoint Presentation</vt:lpstr>
      <vt:lpstr>Have a great time building apps for the Windows store using XAML!</vt:lpstr>
      <vt:lpstr>PowerPoint Presentation</vt:lpstr>
      <vt:lpstr>PowerPoint Presentation</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your first app using XAML</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2013-06-26T20:33:38Z</dcterms:created>
  <dcterms:modified xsi:type="dcterms:W3CDTF">2013-06-27T20:39:02Z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