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6.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7.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8.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81" r:id="rId4"/>
    <p:sldMasterId id="2147484330" r:id="rId5"/>
    <p:sldMasterId id="2147484345" r:id="rId6"/>
    <p:sldMasterId id="2147484364" r:id="rId7"/>
    <p:sldMasterId id="2147484379" r:id="rId8"/>
    <p:sldMasterId id="2147484396" r:id="rId9"/>
    <p:sldMasterId id="2147484413" r:id="rId10"/>
    <p:sldMasterId id="2147484427" r:id="rId11"/>
    <p:sldMasterId id="2147484444" r:id="rId12"/>
  </p:sldMasterIdLst>
  <p:notesMasterIdLst>
    <p:notesMasterId r:id="rId50"/>
  </p:notesMasterIdLst>
  <p:handoutMasterIdLst>
    <p:handoutMasterId r:id="rId51"/>
  </p:handoutMasterIdLst>
  <p:sldIdLst>
    <p:sldId id="1090" r:id="rId13"/>
    <p:sldId id="1091" r:id="rId14"/>
    <p:sldId id="1092" r:id="rId15"/>
    <p:sldId id="1093" r:id="rId16"/>
    <p:sldId id="1094" r:id="rId17"/>
    <p:sldId id="1095" r:id="rId18"/>
    <p:sldId id="1096" r:id="rId19"/>
    <p:sldId id="1097" r:id="rId20"/>
    <p:sldId id="1098" r:id="rId21"/>
    <p:sldId id="1099" r:id="rId22"/>
    <p:sldId id="1100" r:id="rId23"/>
    <p:sldId id="1101" r:id="rId24"/>
    <p:sldId id="1102" r:id="rId25"/>
    <p:sldId id="1103" r:id="rId26"/>
    <p:sldId id="1104" r:id="rId27"/>
    <p:sldId id="1105" r:id="rId28"/>
    <p:sldId id="1106" r:id="rId29"/>
    <p:sldId id="1107" r:id="rId30"/>
    <p:sldId id="1108" r:id="rId31"/>
    <p:sldId id="1109" r:id="rId32"/>
    <p:sldId id="1110" r:id="rId33"/>
    <p:sldId id="1111" r:id="rId34"/>
    <p:sldId id="1112" r:id="rId35"/>
    <p:sldId id="1113" r:id="rId36"/>
    <p:sldId id="1114" r:id="rId37"/>
    <p:sldId id="1115" r:id="rId38"/>
    <p:sldId id="1116" r:id="rId39"/>
    <p:sldId id="1117" r:id="rId40"/>
    <p:sldId id="1118" r:id="rId41"/>
    <p:sldId id="1119" r:id="rId42"/>
    <p:sldId id="1120" r:id="rId43"/>
    <p:sldId id="1121" r:id="rId44"/>
    <p:sldId id="1122" r:id="rId45"/>
    <p:sldId id="1123" r:id="rId46"/>
    <p:sldId id="1124" r:id="rId47"/>
    <p:sldId id="1125" r:id="rId48"/>
    <p:sldId id="1126" r:id="rId49"/>
  </p:sldIdLst>
  <p:sldSz cx="12436475" cy="6994525"/>
  <p:notesSz cx="6858000" cy="9144000"/>
  <p:defaultTextStyle>
    <a:defPPr>
      <a:defRPr lang="en-US"/>
    </a:defPPr>
    <a:lvl1pPr marL="0" algn="l" defTabSz="932503" rtl="0" eaLnBrk="1" latinLnBrk="0" hangingPunct="1">
      <a:defRPr sz="1800" kern="1200">
        <a:solidFill>
          <a:schemeClr val="tx1"/>
        </a:solidFill>
        <a:latin typeface="+mn-lt"/>
        <a:ea typeface="+mn-ea"/>
        <a:cs typeface="+mn-cs"/>
      </a:defRPr>
    </a:lvl1pPr>
    <a:lvl2pPr marL="466252" algn="l" defTabSz="932503" rtl="0" eaLnBrk="1" latinLnBrk="0" hangingPunct="1">
      <a:defRPr sz="1800" kern="1200">
        <a:solidFill>
          <a:schemeClr val="tx1"/>
        </a:solidFill>
        <a:latin typeface="+mn-lt"/>
        <a:ea typeface="+mn-ea"/>
        <a:cs typeface="+mn-cs"/>
      </a:defRPr>
    </a:lvl2pPr>
    <a:lvl3pPr marL="932503" algn="l" defTabSz="932503" rtl="0" eaLnBrk="1" latinLnBrk="0" hangingPunct="1">
      <a:defRPr sz="1800" kern="1200">
        <a:solidFill>
          <a:schemeClr val="tx1"/>
        </a:solidFill>
        <a:latin typeface="+mn-lt"/>
        <a:ea typeface="+mn-ea"/>
        <a:cs typeface="+mn-cs"/>
      </a:defRPr>
    </a:lvl3pPr>
    <a:lvl4pPr marL="1398755" algn="l" defTabSz="932503" rtl="0" eaLnBrk="1" latinLnBrk="0" hangingPunct="1">
      <a:defRPr sz="1800" kern="1200">
        <a:solidFill>
          <a:schemeClr val="tx1"/>
        </a:solidFill>
        <a:latin typeface="+mn-lt"/>
        <a:ea typeface="+mn-ea"/>
        <a:cs typeface="+mn-cs"/>
      </a:defRPr>
    </a:lvl4pPr>
    <a:lvl5pPr marL="1865006" algn="l" defTabSz="932503" rtl="0" eaLnBrk="1" latinLnBrk="0" hangingPunct="1">
      <a:defRPr sz="1800" kern="1200">
        <a:solidFill>
          <a:schemeClr val="tx1"/>
        </a:solidFill>
        <a:latin typeface="+mn-lt"/>
        <a:ea typeface="+mn-ea"/>
        <a:cs typeface="+mn-cs"/>
      </a:defRPr>
    </a:lvl5pPr>
    <a:lvl6pPr marL="2331259" algn="l" defTabSz="932503" rtl="0" eaLnBrk="1" latinLnBrk="0" hangingPunct="1">
      <a:defRPr sz="1800" kern="1200">
        <a:solidFill>
          <a:schemeClr val="tx1"/>
        </a:solidFill>
        <a:latin typeface="+mn-lt"/>
        <a:ea typeface="+mn-ea"/>
        <a:cs typeface="+mn-cs"/>
      </a:defRPr>
    </a:lvl6pPr>
    <a:lvl7pPr marL="2797510" algn="l" defTabSz="932503" rtl="0" eaLnBrk="1" latinLnBrk="0" hangingPunct="1">
      <a:defRPr sz="1800" kern="1200">
        <a:solidFill>
          <a:schemeClr val="tx1"/>
        </a:solidFill>
        <a:latin typeface="+mn-lt"/>
        <a:ea typeface="+mn-ea"/>
        <a:cs typeface="+mn-cs"/>
      </a:defRPr>
    </a:lvl7pPr>
    <a:lvl8pPr marL="3263762" algn="l" defTabSz="932503" rtl="0" eaLnBrk="1" latinLnBrk="0" hangingPunct="1">
      <a:defRPr sz="1800" kern="1200">
        <a:solidFill>
          <a:schemeClr val="tx1"/>
        </a:solidFill>
        <a:latin typeface="+mn-lt"/>
        <a:ea typeface="+mn-ea"/>
        <a:cs typeface="+mn-cs"/>
      </a:defRPr>
    </a:lvl8pPr>
    <a:lvl9pPr marL="3730014" algn="l" defTabSz="93250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uild Template" id="{D88B19E0-7F40-4EB1-BF25-B9D8E02B1AB4}">
          <p14:sldIdLst>
            <p14:sldId id="1090"/>
            <p14:sldId id="1091"/>
            <p14:sldId id="1092"/>
            <p14:sldId id="1093"/>
            <p14:sldId id="1094"/>
            <p14:sldId id="1095"/>
            <p14:sldId id="1096"/>
            <p14:sldId id="1097"/>
            <p14:sldId id="1098"/>
            <p14:sldId id="1099"/>
            <p14:sldId id="1100"/>
            <p14:sldId id="1101"/>
            <p14:sldId id="1102"/>
            <p14:sldId id="1103"/>
            <p14:sldId id="1104"/>
            <p14:sldId id="1105"/>
            <p14:sldId id="1106"/>
            <p14:sldId id="1107"/>
            <p14:sldId id="1108"/>
            <p14:sldId id="1109"/>
            <p14:sldId id="1110"/>
            <p14:sldId id="1111"/>
            <p14:sldId id="1112"/>
            <p14:sldId id="1113"/>
            <p14:sldId id="1114"/>
            <p14:sldId id="1115"/>
            <p14:sldId id="1116"/>
            <p14:sldId id="1117"/>
            <p14:sldId id="1118"/>
            <p14:sldId id="1119"/>
            <p14:sldId id="1120"/>
            <p14:sldId id="1121"/>
            <p14:sldId id="1122"/>
            <p14:sldId id="1123"/>
            <p14:sldId id="1124"/>
            <p14:sldId id="1125"/>
            <p14:sldId id="1126"/>
          </p14:sldIdLst>
        </p14:section>
      </p14:sectionLst>
    </p:ext>
    <p:ext uri="{EFAFB233-063F-42B5-8137-9DF3F51BA10A}">
      <p15:sldGuideLst xmlns:p15="http://schemas.microsoft.com/office/powerpoint/2012/main">
        <p15:guide id="1" orient="horz" pos="188">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8">
          <p15:clr>
            <a:srgbClr val="A4A3A4"/>
          </p15:clr>
        </p15:guide>
        <p15:guide id="6" orient="horz" pos="3643">
          <p15:clr>
            <a:srgbClr val="A4A3A4"/>
          </p15:clr>
        </p15:guide>
        <p15:guide id="7" orient="horz" pos="3067">
          <p15:clr>
            <a:srgbClr val="A4A3A4"/>
          </p15:clr>
        </p15:guide>
        <p15:guide id="8" orient="horz" pos="1915">
          <p15:clr>
            <a:srgbClr val="A4A3A4"/>
          </p15:clr>
        </p15:guide>
        <p15:guide id="9" orient="horz" pos="4392">
          <p15:clr>
            <a:srgbClr val="A4A3A4"/>
          </p15:clr>
        </p15:guide>
        <p15:guide id="10" pos="173">
          <p15:clr>
            <a:srgbClr val="A4A3A4"/>
          </p15:clr>
        </p15:guide>
        <p15:guide id="11" pos="1325">
          <p15:clr>
            <a:srgbClr val="A4A3A4"/>
          </p15:clr>
        </p15:guide>
        <p15:guide id="12" pos="7661">
          <p15:clr>
            <a:srgbClr val="A4A3A4"/>
          </p15:clr>
        </p15:guide>
        <p15:guide id="13" pos="749">
          <p15:clr>
            <a:srgbClr val="A4A3A4"/>
          </p15:clr>
        </p15:guide>
        <p15:guide id="14" pos="7085">
          <p15:clr>
            <a:srgbClr val="A4A3A4"/>
          </p15:clr>
        </p15:guide>
        <p15:guide id="15" pos="3629">
          <p15:clr>
            <a:srgbClr val="A4A3A4"/>
          </p15:clr>
        </p15:guide>
        <p15:guide id="16" pos="1901">
          <p15:clr>
            <a:srgbClr val="A4A3A4"/>
          </p15:clr>
        </p15:guide>
        <p15:guide id="17" pos="2477">
          <p15:clr>
            <a:srgbClr val="A4A3A4"/>
          </p15:clr>
        </p15:guide>
        <p15:guide id="18" pos="4205">
          <p15:clr>
            <a:srgbClr val="A4A3A4"/>
          </p15:clr>
        </p15:guide>
        <p15:guide id="19" pos="4781">
          <p15:clr>
            <a:srgbClr val="A4A3A4"/>
          </p15:clr>
        </p15:guide>
        <p15:guide id="20" pos="5357">
          <p15:clr>
            <a:srgbClr val="A4A3A4"/>
          </p15:clr>
        </p15:guide>
        <p15:guide id="21" pos="5933">
          <p15:clr>
            <a:srgbClr val="A4A3A4"/>
          </p15:clr>
        </p15:guide>
        <p15:guide id="22" pos="6509">
          <p15:clr>
            <a:srgbClr val="A4A3A4"/>
          </p15:clr>
        </p15:guide>
        <p15:guide id="23" pos="30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050"/>
    <a:srgbClr val="00BCF2"/>
    <a:srgbClr val="FFFFFF"/>
    <a:srgbClr val="000000"/>
    <a:srgbClr val="969696"/>
    <a:srgbClr val="002050"/>
    <a:srgbClr val="442359"/>
    <a:srgbClr val="333333"/>
    <a:srgbClr val="00FFFF"/>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22" autoAdjust="0"/>
    <p:restoredTop sz="90110" autoAdjust="0"/>
  </p:normalViewPr>
  <p:slideViewPr>
    <p:cSldViewPr>
      <p:cViewPr varScale="1">
        <p:scale>
          <a:sx n="91" d="100"/>
          <a:sy n="91" d="100"/>
        </p:scale>
        <p:origin x="1614" y="78"/>
      </p:cViewPr>
      <p:guideLst>
        <p:guide orient="horz" pos="188"/>
        <p:guide orient="horz" pos="763"/>
        <p:guide orient="horz" pos="1339"/>
        <p:guide orient="horz" pos="2491"/>
        <p:guide orient="horz" pos="4218"/>
        <p:guide orient="horz" pos="3643"/>
        <p:guide orient="horz" pos="3067"/>
        <p:guide orient="horz" pos="1915"/>
        <p:guide orient="horz" pos="4392"/>
        <p:guide pos="173"/>
        <p:guide pos="1325"/>
        <p:guide pos="7661"/>
        <p:guide pos="749"/>
        <p:guide pos="7085"/>
        <p:guide pos="3629"/>
        <p:guide pos="1901"/>
        <p:guide pos="2477"/>
        <p:guide pos="4205"/>
        <p:guide pos="4781"/>
        <p:guide pos="5357"/>
        <p:guide pos="5933"/>
        <p:guide pos="6509"/>
        <p:guide pos="3053"/>
      </p:guideLst>
    </p:cSldViewPr>
  </p:slideViewPr>
  <p:notesTextViewPr>
    <p:cViewPr>
      <p:scale>
        <a:sx n="100" d="100"/>
        <a:sy n="100" d="100"/>
      </p:scale>
      <p:origin x="0" y="0"/>
    </p:cViewPr>
  </p:notesTextViewPr>
  <p:sorterViewPr>
    <p:cViewPr>
      <p:scale>
        <a:sx n="20" d="100"/>
        <a:sy n="20" d="100"/>
      </p:scale>
      <p:origin x="0" y="0"/>
    </p:cViewPr>
  </p:sorterViewPr>
  <p:notesViewPr>
    <p:cSldViewPr showGuides="1">
      <p:cViewPr varScale="1">
        <p:scale>
          <a:sx n="95" d="100"/>
          <a:sy n="95" d="100"/>
        </p:scale>
        <p:origin x="-358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presProps" Target="presProps.xml"/><Relationship Id="rId5" Type="http://schemas.openxmlformats.org/officeDocument/2006/relationships/slideMaster" Target="slideMasters/slideMaster2.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Build 2012</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6/26/2013</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2012</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6/26/2013</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503" rtl="0" eaLnBrk="1" latinLnBrk="0" hangingPunct="1">
      <a:lnSpc>
        <a:spcPct val="90000"/>
      </a:lnSpc>
      <a:spcAft>
        <a:spcPts val="340"/>
      </a:spcAft>
      <a:defRPr sz="1000" kern="1200">
        <a:solidFill>
          <a:schemeClr val="tx1"/>
        </a:solidFill>
        <a:latin typeface="Segoe UI Light" pitchFamily="34" charset="0"/>
        <a:ea typeface="+mn-ea"/>
        <a:cs typeface="+mn-cs"/>
      </a:defRPr>
    </a:lvl1pPr>
    <a:lvl2pPr marL="217206" indent="-107928"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2pPr>
    <a:lvl3pPr marL="334578"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3pPr>
    <a:lvl4pPr marL="492423" indent="-149751"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4pPr>
    <a:lvl5pPr marL="627335"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5pPr>
    <a:lvl6pPr marL="2331259" algn="l" defTabSz="932503" rtl="0" eaLnBrk="1" latinLnBrk="0" hangingPunct="1">
      <a:defRPr sz="1200" kern="1200">
        <a:solidFill>
          <a:schemeClr val="tx1"/>
        </a:solidFill>
        <a:latin typeface="+mn-lt"/>
        <a:ea typeface="+mn-ea"/>
        <a:cs typeface="+mn-cs"/>
      </a:defRPr>
    </a:lvl6pPr>
    <a:lvl7pPr marL="2797510" algn="l" defTabSz="932503" rtl="0" eaLnBrk="1" latinLnBrk="0" hangingPunct="1">
      <a:defRPr sz="1200" kern="1200">
        <a:solidFill>
          <a:schemeClr val="tx1"/>
        </a:solidFill>
        <a:latin typeface="+mn-lt"/>
        <a:ea typeface="+mn-ea"/>
        <a:cs typeface="+mn-cs"/>
      </a:defRPr>
    </a:lvl7pPr>
    <a:lvl8pPr marL="3263762" algn="l" defTabSz="932503" rtl="0" eaLnBrk="1" latinLnBrk="0" hangingPunct="1">
      <a:defRPr sz="1200" kern="1200">
        <a:solidFill>
          <a:schemeClr val="tx1"/>
        </a:solidFill>
        <a:latin typeface="+mn-lt"/>
        <a:ea typeface="+mn-ea"/>
        <a:cs typeface="+mn-cs"/>
      </a:defRPr>
    </a:lvl8pPr>
    <a:lvl9pPr marL="3730014" algn="l" defTabSz="93250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3525" y="914400"/>
            <a:ext cx="8126413" cy="4572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4"/>
          </p:nvPr>
        </p:nvSpPr>
        <p:spPr/>
        <p:txBody>
          <a:bodyPr/>
          <a:lstStyle/>
          <a:p>
            <a:fld id="{3CC11E09-DF29-41C6-8284-8E6AA427DAE1}" type="datetime1">
              <a:rPr lang="en-US" smtClean="0">
                <a:solidFill>
                  <a:prstClr val="black"/>
                </a:solidFill>
              </a:rPr>
              <a:pPr/>
              <a:t>6/26/2013</a:t>
            </a:fld>
            <a:endParaRPr lang="en-US" dirty="0">
              <a:solidFill>
                <a:prstClr val="black"/>
              </a:solidFill>
            </a:endParaRPr>
          </a:p>
        </p:txBody>
      </p:sp>
      <p:sp>
        <p:nvSpPr>
          <p:cNvPr id="9" name="Header Placeholder 8"/>
          <p:cNvSpPr>
            <a:spLocks noGrp="1"/>
          </p:cNvSpPr>
          <p:nvPr>
            <p:ph type="hdr" sz="quarter" idx="15"/>
          </p:nvPr>
        </p:nvSpPr>
        <p:spPr/>
        <p:txBody>
          <a:bodyPr/>
          <a:lstStyle/>
          <a:p>
            <a:r>
              <a:rPr lang="en-US" dirty="0" smtClean="0">
                <a:solidFill>
                  <a:prstClr val="black"/>
                </a:solidFill>
              </a:rPr>
              <a:t>Windows Azure</a:t>
            </a:r>
            <a:endParaRPr lang="en-US" dirty="0">
              <a:solidFill>
                <a:prstClr val="black"/>
              </a:solidFill>
            </a:endParaRPr>
          </a:p>
        </p:txBody>
      </p:sp>
      <p:sp>
        <p:nvSpPr>
          <p:cNvPr id="10" name="Slide Number Placeholder 9"/>
          <p:cNvSpPr>
            <a:spLocks noGrp="1"/>
          </p:cNvSpPr>
          <p:nvPr>
            <p:ph type="sldNum" sz="quarter" idx="16"/>
          </p:nvPr>
        </p:nvSpPr>
        <p:spPr/>
        <p:txBody>
          <a:bodyPr/>
          <a:lstStyle/>
          <a:p>
            <a:fld id="{8B263312-38AA-4E1E-B2B5-0F8F122B24FE}" type="slidenum">
              <a:rPr lang="en-US" smtClean="0">
                <a:solidFill>
                  <a:prstClr val="black"/>
                </a:solidFill>
              </a:rPr>
              <a:pPr/>
              <a:t>2</a:t>
            </a:fld>
            <a:endParaRPr lang="en-US" dirty="0">
              <a:solidFill>
                <a:prstClr val="black"/>
              </a:solidFill>
            </a:endParaRPr>
          </a:p>
        </p:txBody>
      </p:sp>
      <p:sp>
        <p:nvSpPr>
          <p:cNvPr id="11" name="Footer Placeholder 10"/>
          <p:cNvSpPr>
            <a:spLocks noGrp="1"/>
          </p:cNvSpPr>
          <p:nvPr>
            <p:ph type="ftr" sz="quarter" idx="17"/>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955237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32503"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CCD9023C-9191-4855-8907-35AB95C49EF2}" type="datetime1">
              <a:rPr lang="en-US" smtClean="0">
                <a:solidFill>
                  <a:prstClr val="black"/>
                </a:solidFill>
              </a:rPr>
              <a:pPr/>
              <a:t>6/26/2013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430249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503"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34EB76-F6FA-4606-9AB0-5D3C4C1FBCDF}" type="datetime1">
              <a:rPr lang="en-US" smtClean="0">
                <a:solidFill>
                  <a:prstClr val="black"/>
                </a:solidFill>
              </a:rPr>
              <a:pPr/>
              <a:t>6/26/2013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376845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B090026-0125-4E48-94AF-13F82F750FB0}" type="datetime1">
              <a:rPr lang="en-US" smtClean="0">
                <a:solidFill>
                  <a:prstClr val="black"/>
                </a:solidFill>
              </a:rPr>
              <a:pPr/>
              <a:t>6/26/2013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180745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503"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3383322-A16B-457D-859F-6B229B0E064A}" type="datetime1">
              <a:rPr lang="en-US" smtClean="0">
                <a:solidFill>
                  <a:prstClr val="black"/>
                </a:solidFill>
              </a:rPr>
              <a:pPr/>
              <a:t>6/26/2013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4210129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503"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8010E321-5663-44B8-81E1-BDC636E46DFE}" type="datetime1">
              <a:rPr lang="en-US" smtClean="0">
                <a:solidFill>
                  <a:prstClr val="black"/>
                </a:solidFill>
              </a:rPr>
              <a:pPr/>
              <a:t>6/26/2013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768452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8010E321-5663-44B8-81E1-BDC636E46DFE}" type="datetime1">
              <a:rPr lang="en-US" smtClean="0">
                <a:solidFill>
                  <a:prstClr val="black"/>
                </a:solidFill>
              </a:rPr>
              <a:pPr/>
              <a:t>6/26/2013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9438974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6DF9BD7-7CC0-45D4-BAA1-38E1E57AB0E8}" type="datetime1">
              <a:rPr lang="en-US" smtClean="0">
                <a:solidFill>
                  <a:prstClr val="black"/>
                </a:solidFill>
              </a:rPr>
              <a:pPr/>
              <a:t>6/26/2013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829823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AF6CA5B2-27AD-43DC-B8B6-CE48EEF60BD1}" type="datetime1">
              <a:rPr lang="en-US" smtClean="0">
                <a:solidFill>
                  <a:prstClr val="black"/>
                </a:solidFill>
              </a:rPr>
              <a:pPr/>
              <a:t>6/26/2013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4410730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503"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497E183-4196-4C2C-AEDC-7B11B9D9E9B6}" type="datetime1">
              <a:rPr lang="en-US" smtClean="0">
                <a:solidFill>
                  <a:prstClr val="black"/>
                </a:solidFill>
              </a:rPr>
              <a:pPr/>
              <a:t>6/26/2013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4952340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503"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1E0AE13-2A0C-4390-A436-232B037220D5}" type="datetime1">
              <a:rPr lang="en-US" smtClean="0">
                <a:solidFill>
                  <a:prstClr val="black"/>
                </a:solidFill>
              </a:rPr>
              <a:pPr/>
              <a:t>6/26/2013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206132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503"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63DE25F1-B2F3-4853-9A3A-BAEAF3AA8B8E}" type="datetime1">
              <a:rPr lang="en-US" smtClean="0">
                <a:solidFill>
                  <a:prstClr val="black"/>
                </a:solidFill>
              </a:rPr>
              <a:pPr/>
              <a:t>6/26/2013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4700412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80A7C3D-AD0B-49E8-8630-633F96ED0685}" type="datetime1">
              <a:rPr lang="en-US" smtClean="0">
                <a:solidFill>
                  <a:prstClr val="black"/>
                </a:solidFill>
              </a:rPr>
              <a:pPr/>
              <a:t>6/26/2013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40517061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503" rtl="0" eaLnBrk="1" fontAlgn="auto" latinLnBrk="0" hangingPunct="1">
              <a:lnSpc>
                <a:spcPct val="90000"/>
              </a:lnSpc>
              <a:spcBef>
                <a:spcPts val="0"/>
              </a:spcBef>
              <a:spcAft>
                <a:spcPts val="340"/>
              </a:spcAft>
              <a:buClrTx/>
              <a:buSzTx/>
              <a:buFontTx/>
              <a:buNone/>
              <a:tabLst/>
              <a:defRPr/>
            </a:pPr>
            <a:endParaRPr lang="en-US" b="1" dirty="0" smtClean="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5B8065F-6483-47F6-9220-74EB01670420}" type="datetime1">
              <a:rPr lang="en-US" smtClean="0">
                <a:solidFill>
                  <a:prstClr val="black"/>
                </a:solidFill>
              </a:rPr>
              <a:pPr/>
              <a:t>6/26/2013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4353791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503" rtl="0" eaLnBrk="1" fontAlgn="auto" latinLnBrk="0" hangingPunct="1">
              <a:lnSpc>
                <a:spcPct val="90000"/>
              </a:lnSpc>
              <a:spcBef>
                <a:spcPts val="0"/>
              </a:spcBef>
              <a:spcAft>
                <a:spcPts val="340"/>
              </a:spcAft>
              <a:buClrTx/>
              <a:buSzTx/>
              <a:buFontTx/>
              <a:buNone/>
              <a:tabLst/>
              <a:defRPr/>
            </a:pPr>
            <a:endParaRPr lang="en-US" b="1" dirty="0" smtClean="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5B8065F-6483-47F6-9220-74EB01670420}" type="datetime1">
              <a:rPr lang="en-US" smtClean="0">
                <a:solidFill>
                  <a:prstClr val="black"/>
                </a:solidFill>
              </a:rPr>
              <a:pPr/>
              <a:t>6/26/2013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22207943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A05C04E9-2BCD-4B35-BE00-455FD55DC49F}" type="datetime1">
              <a:rPr lang="en-US" smtClean="0">
                <a:solidFill>
                  <a:prstClr val="black"/>
                </a:solidFill>
              </a:rPr>
              <a:pPr/>
              <a:t>6/26/2013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23837471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DEA9135-75D9-47EC-82EA-329A599A22AB}" type="datetime1">
              <a:rPr lang="en-US" smtClean="0">
                <a:solidFill>
                  <a:prstClr val="black"/>
                </a:solidFill>
              </a:rPr>
              <a:pPr/>
              <a:t>6/26/2013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12932644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15E7CD7-0196-4498-8B56-3945B4E74319}" type="datetime1">
              <a:rPr lang="en-US" smtClean="0">
                <a:solidFill>
                  <a:prstClr val="black"/>
                </a:solidFill>
              </a:rPr>
              <a:pPr/>
              <a:t>6/26/2013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38432320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857472E0-D7B7-442D-B789-46C39630ABEB}" type="datetime1">
              <a:rPr lang="en-US" smtClean="0">
                <a:solidFill>
                  <a:prstClr val="black"/>
                </a:solidFill>
              </a:rPr>
              <a:pPr/>
              <a:t>6/26/2013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3660361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0"/>
              </a:spcBef>
              <a:spcAft>
                <a:spcPts val="0"/>
              </a:spcAft>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6B790112-58CD-4CA3-A065-5A2D05289470}" type="datetime1">
              <a:rPr lang="en-US" smtClean="0">
                <a:solidFill>
                  <a:prstClr val="black"/>
                </a:solidFill>
              </a:rPr>
              <a:pPr/>
              <a:t>6/26/2013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28223809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0B6E5F2-B101-4277-85BD-0048509E0183}" type="datetime1">
              <a:rPr lang="en-US" smtClean="0">
                <a:solidFill>
                  <a:prstClr val="black"/>
                </a:solidFill>
              </a:rPr>
              <a:pPr/>
              <a:t>6/26/2013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38798231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6/26/2013 2:35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1563349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503"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47E61925-9C67-4556-A07D-5F9010E4D008}" type="datetime1">
              <a:rPr lang="en-US" smtClean="0">
                <a:solidFill>
                  <a:prstClr val="black"/>
                </a:solidFill>
              </a:rPr>
              <a:pPr/>
              <a:t>6/26/2013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78078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6224573C-7160-4AA3-9656-B05EFB317567}" type="datetime1">
              <a:rPr lang="en-US" smtClean="0">
                <a:solidFill>
                  <a:prstClr val="black"/>
                </a:solidFill>
              </a:rPr>
              <a:pPr/>
              <a:t>6/26/2013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915435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433737D6-0E56-4663-A803-7DD1948D1255}" type="datetime1">
              <a:rPr lang="en-US" smtClean="0">
                <a:solidFill>
                  <a:prstClr val="black"/>
                </a:solidFill>
              </a:rPr>
              <a:pPr/>
              <a:t>6/26/2013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725746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4C84FC1A-2752-40B2-AFE5-C3FD698A0FEF}" type="datetime1">
              <a:rPr lang="en-US" smtClean="0">
                <a:solidFill>
                  <a:prstClr val="black"/>
                </a:solidFill>
              </a:rPr>
              <a:pPr/>
              <a:t>6/26/2013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142381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DEDCEA1-E770-4975-B508-1080022371C9}" type="datetime1">
              <a:rPr lang="en-US" smtClean="0">
                <a:solidFill>
                  <a:prstClr val="black"/>
                </a:solidFill>
              </a:rPr>
              <a:pPr/>
              <a:t>6/26/2013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271051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503"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052311E-312D-4B09-80E1-B2BAF0E72D71}" type="datetime1">
              <a:rPr lang="en-US" smtClean="0">
                <a:solidFill>
                  <a:prstClr val="black"/>
                </a:solidFill>
              </a:rPr>
              <a:pPr/>
              <a:t>6/26/2013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908225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503"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C140E163-83D9-421A-A8B1-FE00334E00C2}" type="datetime1">
              <a:rPr lang="en-US" smtClean="0">
                <a:solidFill>
                  <a:prstClr val="black"/>
                </a:solidFill>
              </a:rPr>
              <a:pPr/>
              <a:t>6/26/2013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087017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0" tIns="0" rIns="0" bIns="0"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0" tIns="0" rIns="0" bIns="0"/>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304873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431257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2876952"/>
      </p:ext>
    </p:extLst>
  </p:cSld>
  <p:clrMapOvr>
    <a:masterClrMapping/>
  </p:clrMapOvr>
  <p:extLst>
    <p:ext uri="{DCECCB84-F9BA-43D5-87BE-67443E8EF086}">
      <p15:sldGuideLst xmlns:p15="http://schemas.microsoft.com/office/powerpoint/2012/main">
        <p15:guide id="1" orient="horz" pos="1051">
          <p15:clr>
            <a:srgbClr val="FBAE40"/>
          </p15:clr>
        </p15:guide>
        <p15:guide id="2" pos="3917">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0" tIns="0" rIns="0" bIns="0">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0" tIns="0" rIns="0" bIns="0">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990334193"/>
      </p:ext>
    </p:extLst>
  </p:cSld>
  <p:clrMapOvr>
    <a:masterClrMapping/>
  </p:clrMapOvr>
  <p:extLst>
    <p:ext uri="{DCECCB84-F9BA-43D5-87BE-67443E8EF086}">
      <p15:sldGuideLst xmlns:p15="http://schemas.microsoft.com/office/powerpoint/2012/main">
        <p15:guide id="1" orient="horz" pos="1051">
          <p15:clr>
            <a:srgbClr val="FBAE40"/>
          </p15:clr>
        </p15:guide>
        <p15:guide id="2" pos="173">
          <p15:clr>
            <a:srgbClr val="FBAE40"/>
          </p15:clr>
        </p15:guide>
        <p15:guide id="3" pos="1901">
          <p15:clr>
            <a:srgbClr val="FBAE40"/>
          </p15:clr>
        </p15:guide>
        <p15:guide id="4" pos="2189">
          <p15:clr>
            <a:srgbClr val="FBAE40"/>
          </p15:clr>
        </p15:guide>
        <p15:guide id="5" orient="horz" pos="4219">
          <p15:clr>
            <a:srgbClr val="FBAE40"/>
          </p15:clr>
        </p15:guide>
        <p15:guide id="6" orient="horz" pos="763">
          <p15:clr>
            <a:srgbClr val="FBAE40"/>
          </p15:clr>
        </p15:guide>
        <p15:guide id="7" orient="horz" pos="187">
          <p15:clr>
            <a:srgbClr val="FBAE40"/>
          </p15:clr>
        </p15:guide>
        <p15:guide id="8" pos="7661">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352272838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0" tIns="0" rIns="0" bIns="0"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298280331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0" tIns="0" rIns="0" bIns="0"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61629161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0" tIns="0" rIns="0" bIns="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052440"/>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Click icon to add picture</a:t>
            </a:r>
            <a:endParaRPr lang="en-US" dirty="0"/>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1104378653"/>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Tree>
    <p:extLst>
      <p:ext uri="{BB962C8B-B14F-4D97-AF65-F5344CB8AC3E}">
        <p14:creationId xmlns:p14="http://schemas.microsoft.com/office/powerpoint/2010/main" val="3655538492"/>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139248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91060398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26859449"/>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232629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965511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120650" y="6316662"/>
            <a:ext cx="10745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a:t>
            </a:r>
            <a:r>
              <a:rPr lang="en-US" sz="700" dirty="0" smtClean="0">
                <a:gradFill>
                  <a:gsLst>
                    <a:gs pos="0">
                      <a:srgbClr val="FFFFFF"/>
                    </a:gs>
                    <a:gs pos="100000">
                      <a:srgbClr val="FFFFFF"/>
                    </a:gs>
                  </a:gsLst>
                  <a:lin ang="5400000" scaled="0"/>
                </a:gradFill>
                <a:cs typeface="Segoe UI" pitchFamily="34" charset="0"/>
              </a:rPr>
              <a:t>2013 </a:t>
            </a:r>
            <a:r>
              <a:rPr lang="en-US" sz="700" dirty="0">
                <a:gradFill>
                  <a:gsLst>
                    <a:gs pos="0">
                      <a:srgbClr val="FFFFFF"/>
                    </a:gs>
                    <a:gs pos="100000">
                      <a:srgbClr val="FFFFFF"/>
                    </a:gs>
                  </a:gsLst>
                  <a:lin ang="5400000" scaled="0"/>
                </a:gradFill>
                <a:cs typeface="Segoe UI" pitchFamily="34" charset="0"/>
              </a:rPr>
              <a:t>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7601504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638" y="3040063"/>
            <a:ext cx="11887200" cy="914400"/>
          </a:xfrm>
        </p:spPr>
        <p:txBody>
          <a:bodyPr lIns="182880" tIns="146304" rIns="182880" bIns="146304" anchor="ctr">
            <a:noAutofit/>
          </a:bodyPr>
          <a:lstStyle>
            <a:lvl1pPr>
              <a:lnSpc>
                <a:spcPct val="90000"/>
              </a:lnSpc>
              <a:defRPr sz="6600" spc="0" baseline="0">
                <a:gradFill>
                  <a:gsLst>
                    <a:gs pos="0">
                      <a:srgbClr val="FFFFFF"/>
                    </a:gs>
                    <a:gs pos="100000">
                      <a:srgbClr val="FFFFFF"/>
                    </a:gs>
                  </a:gsLst>
                  <a:lin ang="5400000" scaled="0"/>
                </a:gradFill>
                <a:latin typeface="Segoe UI Light" pitchFamily="34" charset="0"/>
                <a:cs typeface="Segoe UI Light"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4640" y="5783263"/>
            <a:ext cx="7315199" cy="914400"/>
          </a:xfrm>
        </p:spPr>
        <p:txBody>
          <a:bodyPr lIns="182880" tIns="146304" rIns="182880" bIns="146304" anchor="b">
            <a:noAutofit/>
          </a:bodyPr>
          <a:lstStyle>
            <a:lvl1pPr marL="0" indent="0" algn="l">
              <a:lnSpc>
                <a:spcPct val="90000"/>
              </a:lnSpc>
              <a:spcBef>
                <a:spcPts val="0"/>
              </a:spcBef>
              <a:buNone/>
              <a:defRPr sz="2800" b="0" spc="-52" baseline="0">
                <a:gradFill>
                  <a:gsLst>
                    <a:gs pos="0">
                      <a:srgbClr val="FFFFFF"/>
                    </a:gs>
                    <a:gs pos="100000">
                      <a:srgbClr val="FFFFFF"/>
                    </a:gs>
                  </a:gsLst>
                  <a:lin ang="5400000" scaled="0"/>
                </a:gradFill>
                <a:latin typeface="+mn-lt"/>
                <a:cs typeface="Segoe UI" pitchFamily="34" charset="0"/>
              </a:defRPr>
            </a:lvl1pPr>
            <a:lvl2pPr marL="466207" indent="0" algn="ctr">
              <a:buNone/>
              <a:defRPr>
                <a:solidFill>
                  <a:schemeClr val="tx1">
                    <a:tint val="75000"/>
                  </a:schemeClr>
                </a:solidFill>
              </a:defRPr>
            </a:lvl2pPr>
            <a:lvl3pPr marL="932411" indent="0" algn="ctr">
              <a:buNone/>
              <a:defRPr>
                <a:solidFill>
                  <a:schemeClr val="tx1">
                    <a:tint val="75000"/>
                  </a:schemeClr>
                </a:solidFill>
              </a:defRPr>
            </a:lvl3pPr>
            <a:lvl4pPr marL="1398619" indent="0" algn="ctr">
              <a:buNone/>
              <a:defRPr>
                <a:solidFill>
                  <a:schemeClr val="tx1">
                    <a:tint val="75000"/>
                  </a:schemeClr>
                </a:solidFill>
              </a:defRPr>
            </a:lvl4pPr>
            <a:lvl5pPr marL="1864824" indent="0" algn="ctr">
              <a:buNone/>
              <a:defRPr>
                <a:solidFill>
                  <a:schemeClr val="tx1">
                    <a:tint val="75000"/>
                  </a:schemeClr>
                </a:solidFill>
              </a:defRPr>
            </a:lvl5pPr>
            <a:lvl6pPr marL="2331032" indent="0" algn="ctr">
              <a:buNone/>
              <a:defRPr>
                <a:solidFill>
                  <a:schemeClr val="tx1">
                    <a:tint val="75000"/>
                  </a:schemeClr>
                </a:solidFill>
              </a:defRPr>
            </a:lvl6pPr>
            <a:lvl7pPr marL="2797234" indent="0" algn="ctr">
              <a:buNone/>
              <a:defRPr>
                <a:solidFill>
                  <a:schemeClr val="tx1">
                    <a:tint val="75000"/>
                  </a:schemeClr>
                </a:solidFill>
              </a:defRPr>
            </a:lvl7pPr>
            <a:lvl8pPr marL="3263441" indent="0" algn="ctr">
              <a:buNone/>
              <a:defRPr>
                <a:solidFill>
                  <a:schemeClr val="tx1">
                    <a:tint val="75000"/>
                  </a:schemeClr>
                </a:solidFill>
              </a:defRPr>
            </a:lvl8pPr>
            <a:lvl9pPr marL="3729649" indent="0" algn="ctr">
              <a:buNone/>
              <a:defRPr>
                <a:solidFill>
                  <a:schemeClr val="tx1">
                    <a:tint val="75000"/>
                  </a:schemeClr>
                </a:solidFill>
              </a:defRPr>
            </a:lvl9pPr>
          </a:lstStyle>
          <a:p>
            <a:r>
              <a:rPr lang="en-US" dirty="0" smtClean="0"/>
              <a:t>Click to edit Master subtitle style</a:t>
            </a:r>
            <a:endParaRPr lang="en-US" dirty="0"/>
          </a:p>
        </p:txBody>
      </p:sp>
      <p:sp>
        <p:nvSpPr>
          <p:cNvPr id="7" name="Freeform 6"/>
          <p:cNvSpPr>
            <a:spLocks noChangeAspect="1" noEditPoints="1"/>
          </p:cNvSpPr>
          <p:nvPr userDrawn="1"/>
        </p:nvSpPr>
        <p:spPr bwMode="auto">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Tree>
    <p:extLst>
      <p:ext uri="{BB962C8B-B14F-4D97-AF65-F5344CB8AC3E}">
        <p14:creationId xmlns:p14="http://schemas.microsoft.com/office/powerpoint/2010/main" val="1124685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274638" y="2125663"/>
            <a:ext cx="11887202"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157283761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0" tIns="0" rIns="0" bIns="0"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0" tIns="0" rIns="0" bIns="0"/>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17366607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32073940"/>
      </p:ext>
    </p:extLst>
  </p:cSld>
  <p:clrMapOvr>
    <a:masterClrMapping/>
  </p:clrMapOvr>
  <p:extLst>
    <p:ext uri="{DCECCB84-F9BA-43D5-87BE-67443E8EF086}">
      <p15:sldGuideLst xmlns:p15="http://schemas.microsoft.com/office/powerpoint/2012/main">
        <p15:guide id="1" orient="horz" pos="1051">
          <p15:clr>
            <a:srgbClr val="FBAE40"/>
          </p15:clr>
        </p15:guide>
        <p15:guide id="2" pos="3917">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0" tIns="0" rIns="0" bIns="0">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0" tIns="0" rIns="0" bIns="0">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2376290228"/>
      </p:ext>
    </p:extLst>
  </p:cSld>
  <p:clrMapOvr>
    <a:masterClrMapping/>
  </p:clrMapOvr>
  <p:extLst>
    <p:ext uri="{DCECCB84-F9BA-43D5-87BE-67443E8EF086}">
      <p15:sldGuideLst xmlns:p15="http://schemas.microsoft.com/office/powerpoint/2012/main">
        <p15:guide id="1" orient="horz" pos="1051">
          <p15:clr>
            <a:srgbClr val="FBAE40"/>
          </p15:clr>
        </p15:guide>
        <p15:guide id="2" pos="173">
          <p15:clr>
            <a:srgbClr val="FBAE40"/>
          </p15:clr>
        </p15:guide>
        <p15:guide id="3" pos="1901">
          <p15:clr>
            <a:srgbClr val="FBAE40"/>
          </p15:clr>
        </p15:guide>
        <p15:guide id="4" pos="2189">
          <p15:clr>
            <a:srgbClr val="FBAE40"/>
          </p15:clr>
        </p15:guide>
        <p15:guide id="5" orient="horz" pos="4219">
          <p15:clr>
            <a:srgbClr val="FBAE40"/>
          </p15:clr>
        </p15:guide>
        <p15:guide id="6" orient="horz" pos="763">
          <p15:clr>
            <a:srgbClr val="FBAE40"/>
          </p15:clr>
        </p15:guide>
        <p15:guide id="7" orient="horz" pos="187">
          <p15:clr>
            <a:srgbClr val="FBAE40"/>
          </p15:clr>
        </p15:guide>
        <p15:guide id="8" pos="7661">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120579204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0" tIns="0" rIns="0" bIns="0"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1143374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53694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0" tIns="0" rIns="0" bIns="0"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00BCF2"/>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64474477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0" tIns="0" rIns="0" bIns="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00BCF2"/>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6661692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Click icon to add picture</a:t>
            </a:r>
            <a:endParaRPr lang="en-US" dirty="0"/>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716932454"/>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
        <p:nvSpPr>
          <p:cNvPr id="3"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502088071"/>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552187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52549923"/>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643925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983292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938218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120650" y="6316662"/>
            <a:ext cx="10745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a:t>
            </a:r>
            <a:r>
              <a:rPr lang="en-US" sz="700" dirty="0" smtClean="0">
                <a:gradFill>
                  <a:gsLst>
                    <a:gs pos="0">
                      <a:srgbClr val="FFFFFF"/>
                    </a:gs>
                    <a:gs pos="100000">
                      <a:srgbClr val="FFFFFF"/>
                    </a:gs>
                  </a:gsLst>
                  <a:lin ang="5400000" scaled="0"/>
                </a:gradFill>
                <a:cs typeface="Segoe UI" pitchFamily="34" charset="0"/>
              </a:rPr>
              <a:t>2013 </a:t>
            </a:r>
            <a:r>
              <a:rPr lang="en-US" sz="700" dirty="0">
                <a:gradFill>
                  <a:gsLst>
                    <a:gs pos="0">
                      <a:srgbClr val="FFFFFF"/>
                    </a:gs>
                    <a:gs pos="100000">
                      <a:srgbClr val="FFFFFF"/>
                    </a:gs>
                  </a:gsLst>
                  <a:lin ang="5400000" scaled="0"/>
                </a:gradFill>
                <a:cs typeface="Segoe UI" pitchFamily="34" charset="0"/>
              </a:rPr>
              <a:t>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3037409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de Slide">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45288029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274638" y="2125663"/>
            <a:ext cx="11887202"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153241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0" tIns="0" rIns="0" bIns="0"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0" tIns="0" rIns="0" bIns="0"/>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17142052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94317547"/>
      </p:ext>
    </p:extLst>
  </p:cSld>
  <p:clrMapOvr>
    <a:masterClrMapping/>
  </p:clrMapOvr>
  <p:extLst>
    <p:ext uri="{DCECCB84-F9BA-43D5-87BE-67443E8EF086}">
      <p15:sldGuideLst xmlns:p15="http://schemas.microsoft.com/office/powerpoint/2012/main">
        <p15:guide id="1" orient="horz" pos="1051" userDrawn="1">
          <p15:clr>
            <a:srgbClr val="FBAE40"/>
          </p15:clr>
        </p15:guide>
        <p15:guide id="2" pos="3917"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0" tIns="0" rIns="0" bIns="0">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0" tIns="0" rIns="0" bIns="0">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797318831"/>
      </p:ext>
    </p:extLst>
  </p:cSld>
  <p:clrMapOvr>
    <a:masterClrMapping/>
  </p:clrMapOvr>
  <p:extLst>
    <p:ext uri="{DCECCB84-F9BA-43D5-87BE-67443E8EF086}">
      <p15:sldGuideLst xmlns:p15="http://schemas.microsoft.com/office/powerpoint/2012/main">
        <p15:guide id="1" orient="horz" pos="1051" userDrawn="1">
          <p15:clr>
            <a:srgbClr val="FBAE40"/>
          </p15:clr>
        </p15:guide>
        <p15:guide id="2" pos="173" userDrawn="1">
          <p15:clr>
            <a:srgbClr val="FBAE40"/>
          </p15:clr>
        </p15:guide>
        <p15:guide id="3" pos="1901" userDrawn="1">
          <p15:clr>
            <a:srgbClr val="FBAE40"/>
          </p15:clr>
        </p15:guide>
        <p15:guide id="4" pos="2189" userDrawn="1">
          <p15:clr>
            <a:srgbClr val="FBAE40"/>
          </p15:clr>
        </p15:guide>
        <p15:guide id="5" orient="horz" pos="4219" userDrawn="1">
          <p15:clr>
            <a:srgbClr val="FBAE40"/>
          </p15:clr>
        </p15:guide>
        <p15:guide id="6" orient="horz" pos="763" userDrawn="1">
          <p15:clr>
            <a:srgbClr val="FBAE40"/>
          </p15:clr>
        </p15:guide>
        <p15:guide id="7" orient="horz" pos="187" userDrawn="1">
          <p15:clr>
            <a:srgbClr val="FBAE40"/>
          </p15:clr>
        </p15:guide>
        <p15:guide id="8" pos="766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24512250"/>
      </p:ext>
    </p:extLst>
  </p:cSld>
  <p:clrMapOvr>
    <a:masterClrMapping/>
  </p:clrMapOvr>
  <p:extLst>
    <p:ext uri="{DCECCB84-F9BA-43D5-87BE-67443E8EF086}">
      <p15:sldGuideLst xmlns:p15="http://schemas.microsoft.com/office/powerpoint/2012/main">
        <p15:guide id="1" orient="horz" pos="1051" userDrawn="1">
          <p15:clr>
            <a:srgbClr val="FBAE40"/>
          </p15:clr>
        </p15:guide>
        <p15:guide id="2" pos="3917"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8655377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0" tIns="0" rIns="0" bIns="0"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0687142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0" tIns="0" rIns="0" bIns="0"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00BCF2"/>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54227008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0" tIns="0" rIns="0" bIns="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00BCF2"/>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50072167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2146028043"/>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
        <p:nvSpPr>
          <p:cNvPr id="3"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37829040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825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83001430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233956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935294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0" tIns="0" rIns="0" bIns="0">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0" tIns="0" rIns="0" bIns="0">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551697691"/>
      </p:ext>
    </p:extLst>
  </p:cSld>
  <p:clrMapOvr>
    <a:masterClrMapping/>
  </p:clrMapOvr>
  <p:extLst>
    <p:ext uri="{DCECCB84-F9BA-43D5-87BE-67443E8EF086}">
      <p15:sldGuideLst xmlns:p15="http://schemas.microsoft.com/office/powerpoint/2012/main">
        <p15:guide id="1" orient="horz" pos="1051" userDrawn="1">
          <p15:clr>
            <a:srgbClr val="FBAE40"/>
          </p15:clr>
        </p15:guide>
        <p15:guide id="2" pos="173" userDrawn="1">
          <p15:clr>
            <a:srgbClr val="FBAE40"/>
          </p15:clr>
        </p15:guide>
        <p15:guide id="3" pos="1901" userDrawn="1">
          <p15:clr>
            <a:srgbClr val="FBAE40"/>
          </p15:clr>
        </p15:guide>
        <p15:guide id="4" pos="2189" userDrawn="1">
          <p15:clr>
            <a:srgbClr val="FBAE40"/>
          </p15:clr>
        </p15:guide>
        <p15:guide id="5" orient="horz" pos="4219" userDrawn="1">
          <p15:clr>
            <a:srgbClr val="FBAE40"/>
          </p15:clr>
        </p15:guide>
        <p15:guide id="6" orient="horz" pos="763" userDrawn="1">
          <p15:clr>
            <a:srgbClr val="FBAE40"/>
          </p15:clr>
        </p15:guide>
        <p15:guide id="7" orient="horz" pos="187" userDrawn="1">
          <p15:clr>
            <a:srgbClr val="FBAE40"/>
          </p15:clr>
        </p15:guide>
        <p15:guide id="8" pos="7661"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0" tIns="0" rIns="0" bIns="0"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0" tIns="0" rIns="0" bIns="0"/>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0807130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77009020"/>
      </p:ext>
    </p:extLst>
  </p:cSld>
  <p:clrMapOvr>
    <a:masterClrMapping/>
  </p:clrMapOvr>
  <p:extLst>
    <p:ext uri="{DCECCB84-F9BA-43D5-87BE-67443E8EF086}">
      <p15:sldGuideLst xmlns:p15="http://schemas.microsoft.com/office/powerpoint/2012/main">
        <p15:guide id="1" orient="horz" pos="1051" userDrawn="1">
          <p15:clr>
            <a:srgbClr val="FBAE40"/>
          </p15:clr>
        </p15:guide>
        <p15:guide id="2" pos="3917"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0" tIns="0" rIns="0" bIns="0">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0" tIns="0" rIns="0" bIns="0">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032846028"/>
      </p:ext>
    </p:extLst>
  </p:cSld>
  <p:clrMapOvr>
    <a:masterClrMapping/>
  </p:clrMapOvr>
  <p:extLst>
    <p:ext uri="{DCECCB84-F9BA-43D5-87BE-67443E8EF086}">
      <p15:sldGuideLst xmlns:p15="http://schemas.microsoft.com/office/powerpoint/2012/main">
        <p15:guide id="1" orient="horz" pos="1051" userDrawn="1">
          <p15:clr>
            <a:srgbClr val="FBAE40"/>
          </p15:clr>
        </p15:guide>
        <p15:guide id="2" pos="173" userDrawn="1">
          <p15:clr>
            <a:srgbClr val="FBAE40"/>
          </p15:clr>
        </p15:guide>
        <p15:guide id="3" pos="1901" userDrawn="1">
          <p15:clr>
            <a:srgbClr val="FBAE40"/>
          </p15:clr>
        </p15:guide>
        <p15:guide id="4" pos="2189" userDrawn="1">
          <p15:clr>
            <a:srgbClr val="FBAE40"/>
          </p15:clr>
        </p15:guide>
        <p15:guide id="5" orient="horz" pos="4219" userDrawn="1">
          <p15:clr>
            <a:srgbClr val="FBAE40"/>
          </p15:clr>
        </p15:guide>
        <p15:guide id="6" orient="horz" pos="763" userDrawn="1">
          <p15:clr>
            <a:srgbClr val="FBAE40"/>
          </p15:clr>
        </p15:guide>
        <p15:guide id="7" orient="horz" pos="187" userDrawn="1">
          <p15:clr>
            <a:srgbClr val="FBAE40"/>
          </p15:clr>
        </p15:guide>
        <p15:guide id="8" pos="7661"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034778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0" tIns="0" rIns="0" bIns="0"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6960105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0" tIns="0" rIns="0" bIns="0"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36248403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0" tIns="0" rIns="0" bIns="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181569682"/>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052008757"/>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Tree>
    <p:extLst>
      <p:ext uri="{BB962C8B-B14F-4D97-AF65-F5344CB8AC3E}">
        <p14:creationId xmlns:p14="http://schemas.microsoft.com/office/powerpoint/2010/main" val="132791530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2" name="Freeform 1"/>
          <p:cNvSpPr>
            <a:spLocks noEditPoints="1"/>
          </p:cNvSpPr>
          <p:nvPr userDrawn="1"/>
        </p:nvSpPr>
        <p:spPr bwMode="auto">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42605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7952129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5585903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6262675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_Color  2">
    <p:bg>
      <p:bgPr>
        <a:solidFill>
          <a:srgbClr val="505050"/>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0" tIns="0" rIns="0" bIns="0"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0" tIns="0" rIns="0" bIns="0"/>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41436036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Content Layout">
    <p:bg>
      <p:bgPr>
        <a:solidFill>
          <a:srgbClr val="505050"/>
        </a:solid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91754357"/>
      </p:ext>
    </p:extLst>
  </p:cSld>
  <p:clrMapOvr>
    <a:masterClrMapping/>
  </p:clrMapOvr>
  <p:extLst mod="1">
    <p:ext uri="{DCECCB84-F9BA-43D5-87BE-67443E8EF086}">
      <p15:sldGuideLst xmlns:p15="http://schemas.microsoft.com/office/powerpoint/2012/main">
        <p15:guide id="1" orient="horz" pos="1051" userDrawn="1">
          <p15:clr>
            <a:srgbClr val="FBAE40"/>
          </p15:clr>
        </p15:guide>
        <p15:guide id="2" pos="3917"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Content 2">
    <p:bg>
      <p:bgPr>
        <a:solidFill>
          <a:srgbClr val="505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0" tIns="0" rIns="0" bIns="0">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0" tIns="0" rIns="0" bIns="0">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1934615679"/>
      </p:ext>
    </p:extLst>
  </p:cSld>
  <p:clrMapOvr>
    <a:masterClrMapping/>
  </p:clrMapOvr>
  <p:extLst mod="1">
    <p:ext uri="{DCECCB84-F9BA-43D5-87BE-67443E8EF086}">
      <p15:sldGuideLst xmlns:p15="http://schemas.microsoft.com/office/powerpoint/2012/main">
        <p15:guide id="1" orient="horz" pos="1051" userDrawn="1">
          <p15:clr>
            <a:srgbClr val="FBAE40"/>
          </p15:clr>
        </p15:guide>
        <p15:guide id="2" pos="173" userDrawn="1">
          <p15:clr>
            <a:srgbClr val="FBAE40"/>
          </p15:clr>
        </p15:guide>
        <p15:guide id="3" pos="1901" userDrawn="1">
          <p15:clr>
            <a:srgbClr val="FBAE40"/>
          </p15:clr>
        </p15:guide>
        <p15:guide id="4" pos="2189" userDrawn="1">
          <p15:clr>
            <a:srgbClr val="FBAE40"/>
          </p15:clr>
        </p15:guide>
        <p15:guide id="5" orient="horz" pos="4219" userDrawn="1">
          <p15:clr>
            <a:srgbClr val="FBAE40"/>
          </p15:clr>
        </p15:guide>
        <p15:guide id="6" orient="horz" pos="763" userDrawn="1">
          <p15:clr>
            <a:srgbClr val="FBAE40"/>
          </p15:clr>
        </p15:guide>
        <p15:guide id="7" orient="horz" pos="187" userDrawn="1">
          <p15:clr>
            <a:srgbClr val="FBAE40"/>
          </p15:clr>
        </p15:guide>
        <p15:guide id="8" pos="7661"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Only_Large">
    <p:bg>
      <p:bgPr>
        <a:solidFill>
          <a:srgbClr val="505050"/>
        </a:solid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3202776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505050"/>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0" tIns="0" rIns="0" bIns="0"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2494994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bg>
      <p:bgPr>
        <a:solidFill>
          <a:srgbClr val="505050"/>
        </a:solidFill>
        <a:effectLst/>
      </p:bgPr>
    </p:bg>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0" tIns="0" rIns="0" bIns="0"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00BCF2"/>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14847121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bg>
      <p:bgPr>
        <a:solidFill>
          <a:srgbClr val="505050"/>
        </a:solidFill>
        <a:effectLst/>
      </p:bgPr>
    </p:bg>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0" tIns="0" rIns="0" bIns="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00BCF2"/>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88441081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bg>
      <p:bgPr>
        <a:solidFill>
          <a:srgbClr val="505050"/>
        </a:solidFill>
        <a:effectLst/>
      </p:bgPr>
    </p:bg>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138691339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0" tIns="0" rIns="0" bIns="0"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14923975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bg>
      <p:bgPr>
        <a:solidFill>
          <a:srgbClr val="50505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Tree>
    <p:extLst>
      <p:ext uri="{BB962C8B-B14F-4D97-AF65-F5344CB8AC3E}">
        <p14:creationId xmlns:p14="http://schemas.microsoft.com/office/powerpoint/2010/main" val="3823785898"/>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Layout">
    <p:bg>
      <p:bgPr>
        <a:solidFill>
          <a:srgbClr val="505050"/>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auto">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0727766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bg>
      <p:bgPr>
        <a:solidFill>
          <a:srgbClr val="505050"/>
        </a:solidFill>
        <a:effectLst/>
      </p:bgPr>
    </p:bg>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036186597"/>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Logo on Background">
    <p:bg>
      <p:bgPr>
        <a:solidFill>
          <a:srgbClr val="505050"/>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31157291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_Color  2">
    <p:bg>
      <p:bgRef idx="1001">
        <a:schemeClr val="bg1"/>
      </p:bgRef>
    </p:bg>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182880" tIns="146304" rIns="182880" bIns="146304"/>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9168377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182880" tIns="146304" rIns="182880" bIns="146304"/>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182880" tIns="146304" rIns="182880" bIns="14630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0534512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p15:clr>
            <a:srgbClr val="FBAE40"/>
          </p15:clr>
        </p15:guide>
        <p15:guide id="2" pos="3917">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mp; Content 2">
    <p:bg>
      <p:bgRef idx="1001">
        <a:schemeClr val="bg1"/>
      </p:bgRef>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182880" tIns="146304" rIns="182880" bIns="146304">
            <a:noAutofit/>
          </a:bodyPr>
          <a:lstStyle>
            <a:lvl1pPr>
              <a:defRPr sz="3600">
                <a:gradFill>
                  <a:gsLst>
                    <a:gs pos="100000">
                      <a:schemeClr val="tx1">
                        <a:lumMod val="75000"/>
                        <a:lumOff val="25000"/>
                      </a:schemeClr>
                    </a:gs>
                    <a:gs pos="0">
                      <a:schemeClr val="tx1">
                        <a:lumMod val="75000"/>
                        <a:lumOff val="25000"/>
                      </a:schemeClr>
                    </a:gs>
                  </a:gsLst>
                  <a:lin ang="5400000" scaled="0"/>
                </a:gradFill>
              </a:defRPr>
            </a:lvl1pPr>
            <a:lvl2pPr>
              <a:defRPr sz="2800">
                <a:gradFill>
                  <a:gsLst>
                    <a:gs pos="100000">
                      <a:schemeClr val="tx1">
                        <a:lumMod val="75000"/>
                        <a:lumOff val="25000"/>
                      </a:schemeClr>
                    </a:gs>
                    <a:gs pos="0">
                      <a:schemeClr val="tx1">
                        <a:lumMod val="75000"/>
                        <a:lumOff val="25000"/>
                      </a:schemeClr>
                    </a:gs>
                  </a:gsLst>
                  <a:lin ang="5400000" scaled="0"/>
                </a:gradFill>
              </a:defRPr>
            </a:lvl2pPr>
            <a:lvl3pPr>
              <a:defRPr sz="2400">
                <a:gradFill>
                  <a:gsLst>
                    <a:gs pos="100000">
                      <a:schemeClr val="tx1">
                        <a:lumMod val="75000"/>
                        <a:lumOff val="25000"/>
                      </a:schemeClr>
                    </a:gs>
                    <a:gs pos="0">
                      <a:schemeClr val="tx1">
                        <a:lumMod val="75000"/>
                        <a:lumOff val="25000"/>
                      </a:schemeClr>
                    </a:gs>
                  </a:gsLst>
                  <a:lin ang="5400000" scaled="0"/>
                </a:gradFill>
              </a:defRPr>
            </a:lvl3pPr>
            <a:lvl4pPr>
              <a:defRPr sz="2000">
                <a:gradFill>
                  <a:gsLst>
                    <a:gs pos="100000">
                      <a:schemeClr val="tx1">
                        <a:lumMod val="75000"/>
                        <a:lumOff val="25000"/>
                      </a:schemeClr>
                    </a:gs>
                    <a:gs pos="0">
                      <a:schemeClr val="tx1">
                        <a:lumMod val="75000"/>
                        <a:lumOff val="25000"/>
                      </a:schemeClr>
                    </a:gs>
                  </a:gsLst>
                  <a:lin ang="5400000" scaled="0"/>
                </a:gradFill>
              </a:defRPr>
            </a:lvl4pPr>
            <a:lvl5pPr>
              <a:defRPr sz="1800">
                <a:gradFill>
                  <a:gsLst>
                    <a:gs pos="100000">
                      <a:schemeClr val="tx1">
                        <a:lumMod val="75000"/>
                        <a:lumOff val="25000"/>
                      </a:schemeClr>
                    </a:gs>
                    <a:gs pos="0">
                      <a:schemeClr val="tx1">
                        <a:lumMod val="75000"/>
                        <a:lumOff val="25000"/>
                      </a:schemeClr>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100000">
                      <a:schemeClr val="tx1">
                        <a:lumMod val="75000"/>
                        <a:lumOff val="25000"/>
                      </a:schemeClr>
                    </a:gs>
                    <a:gs pos="0">
                      <a:schemeClr val="tx1">
                        <a:lumMod val="75000"/>
                        <a:lumOff val="25000"/>
                      </a:schemeClr>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2" name="Title 1"/>
          <p:cNvSpPr>
            <a:spLocks noGrp="1"/>
          </p:cNvSpPr>
          <p:nvPr>
            <p:ph type="title"/>
          </p:nvPr>
        </p:nvSpPr>
        <p:spPr/>
        <p:txBody>
          <a:bodyPr/>
          <a:lstStyle>
            <a:lvl1pPr>
              <a:defRPr>
                <a:gradFill>
                  <a:gsLst>
                    <a:gs pos="100000">
                      <a:schemeClr val="tx1">
                        <a:lumMod val="75000"/>
                        <a:lumOff val="25000"/>
                      </a:schemeClr>
                    </a:gs>
                    <a:gs pos="0">
                      <a:schemeClr val="tx1">
                        <a:lumMod val="75000"/>
                        <a:lumOff val="25000"/>
                      </a:schemeClr>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146870225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1051">
          <p15:clr>
            <a:srgbClr val="FBAE40"/>
          </p15:clr>
        </p15:guide>
        <p15:guide id="2" pos="173">
          <p15:clr>
            <a:srgbClr val="FBAE40"/>
          </p15:clr>
        </p15:guide>
        <p15:guide id="3" pos="1901">
          <p15:clr>
            <a:srgbClr val="FBAE40"/>
          </p15:clr>
        </p15:guide>
        <p15:guide id="4" pos="2189">
          <p15:clr>
            <a:srgbClr val="FBAE40"/>
          </p15:clr>
        </p15:guide>
        <p15:guide id="5" orient="horz" pos="4219">
          <p15:clr>
            <a:srgbClr val="FBAE40"/>
          </p15:clr>
        </p15:guide>
        <p15:guide id="6" orient="horz" pos="763">
          <p15:clr>
            <a:srgbClr val="FBAE40"/>
          </p15:clr>
        </p15:guide>
        <p15:guide id="7" orient="horz" pos="187">
          <p15:clr>
            <a:srgbClr val="FBAE40"/>
          </p15:clr>
        </p15:guide>
        <p15:guide id="8" pos="766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4800"/>
            </a:lvl1pPr>
          </a:lstStyle>
          <a:p>
            <a:r>
              <a:rPr lang="en-US" dirty="0" smtClean="0"/>
              <a:t>Click to edit master title style</a:t>
            </a:r>
            <a:endParaRPr lang="en-US" dirty="0"/>
          </a:p>
        </p:txBody>
      </p:sp>
    </p:spTree>
    <p:extLst>
      <p:ext uri="{BB962C8B-B14F-4D97-AF65-F5344CB8AC3E}">
        <p14:creationId xmlns:p14="http://schemas.microsoft.com/office/powerpoint/2010/main" val="1331632896"/>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65102615"/>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36572446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0" tIns="0" rIns="0" bIns="0"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514658688"/>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54451954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lstStyle/>
          <a:p>
            <a:r>
              <a:rPr lang="en-US" smtClean="0"/>
              <a:t>Click icon to add picture</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7733420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3"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smtClean="0"/>
              <a:t>Click to edit Master text styles</a:t>
            </a:r>
          </a:p>
          <a:p>
            <a:pPr lvl="1"/>
            <a:r>
              <a:rPr lang="en-US" smtClean="0"/>
              <a:t>Second level</a:t>
            </a:r>
          </a:p>
          <a:p>
            <a:pPr lvl="2"/>
            <a:r>
              <a:rPr lang="en-US" smtClean="0"/>
              <a:t>Third level</a:t>
            </a: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31346034"/>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8019936"/>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8459787" cy="726353"/>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000000">
                        <a:lumMod val="75000"/>
                        <a:lumOff val="25000"/>
                      </a:srgbClr>
                    </a:gs>
                    <a:gs pos="100000">
                      <a:srgbClr val="000000">
                        <a:lumMod val="75000"/>
                        <a:lumOff val="25000"/>
                      </a:srgbClr>
                    </a:gs>
                  </a:gsLst>
                  <a:lin ang="5400000" scaled="0"/>
                </a:gradFill>
                <a:cs typeface="Segoe UI" pitchFamily="34" charset="0"/>
              </a:rPr>
              <a:t>© </a:t>
            </a:r>
            <a:r>
              <a:rPr lang="en-US" sz="700" dirty="0" smtClean="0">
                <a:gradFill>
                  <a:gsLst>
                    <a:gs pos="0">
                      <a:srgbClr val="000000">
                        <a:lumMod val="75000"/>
                        <a:lumOff val="25000"/>
                      </a:srgbClr>
                    </a:gs>
                    <a:gs pos="100000">
                      <a:srgbClr val="000000">
                        <a:lumMod val="75000"/>
                        <a:lumOff val="25000"/>
                      </a:srgbClr>
                    </a:gs>
                  </a:gsLst>
                  <a:lin ang="5400000" scaled="0"/>
                </a:gradFill>
                <a:cs typeface="Segoe UI" pitchFamily="34" charset="0"/>
              </a:rPr>
              <a:t>2013 </a:t>
            </a:r>
            <a:r>
              <a:rPr lang="en-US" sz="700" dirty="0">
                <a:gradFill>
                  <a:gsLst>
                    <a:gs pos="0">
                      <a:srgbClr val="000000">
                        <a:lumMod val="75000"/>
                        <a:lumOff val="25000"/>
                      </a:srgbClr>
                    </a:gs>
                    <a:gs pos="100000">
                      <a:srgbClr val="000000">
                        <a:lumMod val="75000"/>
                        <a:lumOff val="25000"/>
                      </a:srgbClr>
                    </a:gs>
                  </a:gsLst>
                  <a:lin ang="5400000" scaled="0"/>
                </a:gradFill>
                <a:cs typeface="Segoe UI" pitchFamily="34" charset="0"/>
              </a:rPr>
              <a:t>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000000">
                        <a:lumMod val="75000"/>
                        <a:lumOff val="25000"/>
                      </a:srgbClr>
                    </a:gs>
                    <a:gs pos="100000">
                      <a:srgbClr val="000000">
                        <a:lumMod val="75000"/>
                        <a:lumOff val="25000"/>
                      </a:srgbClr>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32" y="3103733"/>
            <a:ext cx="3687046" cy="787059"/>
          </a:xfrm>
          <a:prstGeom prst="rect">
            <a:avLst/>
          </a:prstGeom>
        </p:spPr>
      </p:pic>
    </p:spTree>
    <p:extLst>
      <p:ext uri="{BB962C8B-B14F-4D97-AF65-F5344CB8AC3E}">
        <p14:creationId xmlns:p14="http://schemas.microsoft.com/office/powerpoint/2010/main" val="390337136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917">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sp>
        <p:nvSpPr>
          <p:cNvPr id="7" name="Freeform 6"/>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200619850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917">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638" y="3040063"/>
            <a:ext cx="11887200" cy="914400"/>
          </a:xfrm>
        </p:spPr>
        <p:txBody>
          <a:bodyPr lIns="182880" tIns="146304" rIns="182880" bIns="146304" anchor="ctr">
            <a:noAutofit/>
          </a:bodyPr>
          <a:lstStyle>
            <a:lvl1pPr>
              <a:lnSpc>
                <a:spcPct val="90000"/>
              </a:lnSpc>
              <a:defRPr sz="6600" spc="0" baseline="0">
                <a:gradFill>
                  <a:gsLst>
                    <a:gs pos="0">
                      <a:srgbClr val="404040"/>
                    </a:gs>
                    <a:gs pos="100000">
                      <a:schemeClr val="tx1">
                        <a:lumMod val="75000"/>
                        <a:lumOff val="25000"/>
                      </a:schemeClr>
                    </a:gs>
                  </a:gsLst>
                  <a:lin ang="5400000" scaled="0"/>
                </a:gradFill>
                <a:latin typeface="Segoe UI Light" pitchFamily="34" charset="0"/>
                <a:cs typeface="Segoe UI Light"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4640" y="5783263"/>
            <a:ext cx="7315199" cy="914400"/>
          </a:xfrm>
        </p:spPr>
        <p:txBody>
          <a:bodyPr lIns="182880" tIns="146304" rIns="182880" bIns="146304" anchor="b">
            <a:noAutofit/>
          </a:bodyPr>
          <a:lstStyle>
            <a:lvl1pPr marL="0" indent="0" algn="l">
              <a:lnSpc>
                <a:spcPct val="90000"/>
              </a:lnSpc>
              <a:spcBef>
                <a:spcPts val="0"/>
              </a:spcBef>
              <a:buNone/>
              <a:defRPr sz="2800" b="0" spc="-52" baseline="0">
                <a:gradFill>
                  <a:gsLst>
                    <a:gs pos="0">
                      <a:schemeClr val="tx1">
                        <a:lumMod val="75000"/>
                        <a:lumOff val="25000"/>
                      </a:schemeClr>
                    </a:gs>
                    <a:gs pos="100000">
                      <a:schemeClr val="tx1">
                        <a:lumMod val="75000"/>
                        <a:lumOff val="25000"/>
                      </a:schemeClr>
                    </a:gs>
                  </a:gsLst>
                  <a:lin ang="5400000" scaled="0"/>
                </a:gradFill>
                <a:latin typeface="+mn-lt"/>
                <a:cs typeface="Segoe UI" pitchFamily="34" charset="0"/>
              </a:defRPr>
            </a:lvl1pPr>
            <a:lvl2pPr marL="466207" indent="0" algn="ctr">
              <a:buNone/>
              <a:defRPr>
                <a:solidFill>
                  <a:schemeClr val="tx1">
                    <a:tint val="75000"/>
                  </a:schemeClr>
                </a:solidFill>
              </a:defRPr>
            </a:lvl2pPr>
            <a:lvl3pPr marL="932411" indent="0" algn="ctr">
              <a:buNone/>
              <a:defRPr>
                <a:solidFill>
                  <a:schemeClr val="tx1">
                    <a:tint val="75000"/>
                  </a:schemeClr>
                </a:solidFill>
              </a:defRPr>
            </a:lvl3pPr>
            <a:lvl4pPr marL="1398619" indent="0" algn="ctr">
              <a:buNone/>
              <a:defRPr>
                <a:solidFill>
                  <a:schemeClr val="tx1">
                    <a:tint val="75000"/>
                  </a:schemeClr>
                </a:solidFill>
              </a:defRPr>
            </a:lvl4pPr>
            <a:lvl5pPr marL="1864824" indent="0" algn="ctr">
              <a:buNone/>
              <a:defRPr>
                <a:solidFill>
                  <a:schemeClr val="tx1">
                    <a:tint val="75000"/>
                  </a:schemeClr>
                </a:solidFill>
              </a:defRPr>
            </a:lvl5pPr>
            <a:lvl6pPr marL="2331032" indent="0" algn="ctr">
              <a:buNone/>
              <a:defRPr>
                <a:solidFill>
                  <a:schemeClr val="tx1">
                    <a:tint val="75000"/>
                  </a:schemeClr>
                </a:solidFill>
              </a:defRPr>
            </a:lvl6pPr>
            <a:lvl7pPr marL="2797234" indent="0" algn="ctr">
              <a:buNone/>
              <a:defRPr>
                <a:solidFill>
                  <a:schemeClr val="tx1">
                    <a:tint val="75000"/>
                  </a:schemeClr>
                </a:solidFill>
              </a:defRPr>
            </a:lvl7pPr>
            <a:lvl8pPr marL="3263441" indent="0" algn="ctr">
              <a:buNone/>
              <a:defRPr>
                <a:solidFill>
                  <a:schemeClr val="tx1">
                    <a:tint val="75000"/>
                  </a:schemeClr>
                </a:solidFill>
              </a:defRPr>
            </a:lvl8pPr>
            <a:lvl9pPr marL="3729649" indent="0" algn="ctr">
              <a:buNone/>
              <a:defRPr>
                <a:solidFill>
                  <a:schemeClr val="tx1">
                    <a:tint val="75000"/>
                  </a:schemeClr>
                </a:solidFill>
              </a:defRPr>
            </a:lvl9pPr>
          </a:lstStyle>
          <a:p>
            <a:r>
              <a:rPr lang="en-US" smtClean="0"/>
              <a:t>Click to edit Master subtitle style</a:t>
            </a:r>
            <a:endParaRPr lang="en-US" dirty="0"/>
          </a:p>
        </p:txBody>
      </p:sp>
      <p:sp>
        <p:nvSpPr>
          <p:cNvPr id="7" name="Freeform 6"/>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Tree>
    <p:extLst>
      <p:ext uri="{BB962C8B-B14F-4D97-AF65-F5344CB8AC3E}">
        <p14:creationId xmlns:p14="http://schemas.microsoft.com/office/powerpoint/2010/main" val="641661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761712446"/>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2575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87950892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0" tIns="0" rIns="0" bIns="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16154468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lide_Color  2">
    <p:bg>
      <p:bgRef idx="1001">
        <a:schemeClr val="bg1"/>
      </p:bgRef>
    </p:bg>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182880" tIns="146304" rIns="182880" bIns="146304"/>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1456601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182880" tIns="146304" rIns="182880" bIns="146304"/>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182880" tIns="146304" rIns="182880" bIns="14630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7241574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p15:clr>
            <a:srgbClr val="FBAE40"/>
          </p15:clr>
        </p15:guide>
        <p15:guide id="2" pos="3917">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mp; Content 2">
    <p:bg>
      <p:bgRef idx="1001">
        <a:schemeClr val="bg1"/>
      </p:bgRef>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182880" tIns="146304" rIns="182880" bIns="146304">
            <a:noAutofit/>
          </a:bodyPr>
          <a:lstStyle>
            <a:lvl1pPr>
              <a:defRPr sz="3600">
                <a:gradFill>
                  <a:gsLst>
                    <a:gs pos="100000">
                      <a:schemeClr val="tx1">
                        <a:lumMod val="75000"/>
                        <a:lumOff val="25000"/>
                      </a:schemeClr>
                    </a:gs>
                    <a:gs pos="0">
                      <a:schemeClr val="tx1">
                        <a:lumMod val="75000"/>
                        <a:lumOff val="25000"/>
                      </a:schemeClr>
                    </a:gs>
                  </a:gsLst>
                  <a:lin ang="5400000" scaled="0"/>
                </a:gradFill>
              </a:defRPr>
            </a:lvl1pPr>
            <a:lvl2pPr>
              <a:defRPr sz="2800">
                <a:gradFill>
                  <a:gsLst>
                    <a:gs pos="100000">
                      <a:schemeClr val="tx1">
                        <a:lumMod val="75000"/>
                        <a:lumOff val="25000"/>
                      </a:schemeClr>
                    </a:gs>
                    <a:gs pos="0">
                      <a:schemeClr val="tx1">
                        <a:lumMod val="75000"/>
                        <a:lumOff val="25000"/>
                      </a:schemeClr>
                    </a:gs>
                  </a:gsLst>
                  <a:lin ang="5400000" scaled="0"/>
                </a:gradFill>
              </a:defRPr>
            </a:lvl2pPr>
            <a:lvl3pPr>
              <a:defRPr sz="2400">
                <a:gradFill>
                  <a:gsLst>
                    <a:gs pos="100000">
                      <a:schemeClr val="tx1">
                        <a:lumMod val="75000"/>
                        <a:lumOff val="25000"/>
                      </a:schemeClr>
                    </a:gs>
                    <a:gs pos="0">
                      <a:schemeClr val="tx1">
                        <a:lumMod val="75000"/>
                        <a:lumOff val="25000"/>
                      </a:schemeClr>
                    </a:gs>
                  </a:gsLst>
                  <a:lin ang="5400000" scaled="0"/>
                </a:gradFill>
              </a:defRPr>
            </a:lvl3pPr>
            <a:lvl4pPr>
              <a:defRPr sz="2000">
                <a:gradFill>
                  <a:gsLst>
                    <a:gs pos="100000">
                      <a:schemeClr val="tx1">
                        <a:lumMod val="75000"/>
                        <a:lumOff val="25000"/>
                      </a:schemeClr>
                    </a:gs>
                    <a:gs pos="0">
                      <a:schemeClr val="tx1">
                        <a:lumMod val="75000"/>
                        <a:lumOff val="25000"/>
                      </a:schemeClr>
                    </a:gs>
                  </a:gsLst>
                  <a:lin ang="5400000" scaled="0"/>
                </a:gradFill>
              </a:defRPr>
            </a:lvl4pPr>
            <a:lvl5pPr>
              <a:defRPr sz="1800">
                <a:gradFill>
                  <a:gsLst>
                    <a:gs pos="100000">
                      <a:schemeClr val="tx1">
                        <a:lumMod val="75000"/>
                        <a:lumOff val="25000"/>
                      </a:schemeClr>
                    </a:gs>
                    <a:gs pos="0">
                      <a:schemeClr val="tx1">
                        <a:lumMod val="75000"/>
                        <a:lumOff val="25000"/>
                      </a:schemeClr>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100000">
                      <a:schemeClr val="tx1">
                        <a:lumMod val="75000"/>
                        <a:lumOff val="25000"/>
                      </a:schemeClr>
                    </a:gs>
                    <a:gs pos="0">
                      <a:schemeClr val="tx1">
                        <a:lumMod val="75000"/>
                        <a:lumOff val="25000"/>
                      </a:schemeClr>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2" name="Title 1"/>
          <p:cNvSpPr>
            <a:spLocks noGrp="1"/>
          </p:cNvSpPr>
          <p:nvPr>
            <p:ph type="title"/>
          </p:nvPr>
        </p:nvSpPr>
        <p:spPr/>
        <p:txBody>
          <a:bodyPr/>
          <a:lstStyle>
            <a:lvl1pPr>
              <a:defRPr>
                <a:gradFill>
                  <a:gsLst>
                    <a:gs pos="100000">
                      <a:schemeClr val="tx1">
                        <a:lumMod val="75000"/>
                        <a:lumOff val="25000"/>
                      </a:schemeClr>
                    </a:gs>
                    <a:gs pos="0">
                      <a:schemeClr val="tx1">
                        <a:lumMod val="75000"/>
                        <a:lumOff val="25000"/>
                      </a:schemeClr>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320783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1051">
          <p15:clr>
            <a:srgbClr val="FBAE40"/>
          </p15:clr>
        </p15:guide>
        <p15:guide id="2" pos="173">
          <p15:clr>
            <a:srgbClr val="FBAE40"/>
          </p15:clr>
        </p15:guide>
        <p15:guide id="3" pos="1901">
          <p15:clr>
            <a:srgbClr val="FBAE40"/>
          </p15:clr>
        </p15:guide>
        <p15:guide id="4" pos="2189">
          <p15:clr>
            <a:srgbClr val="FBAE40"/>
          </p15:clr>
        </p15:guide>
        <p15:guide id="5" orient="horz" pos="4219">
          <p15:clr>
            <a:srgbClr val="FBAE40"/>
          </p15:clr>
        </p15:guide>
        <p15:guide id="6" orient="horz" pos="763">
          <p15:clr>
            <a:srgbClr val="FBAE40"/>
          </p15:clr>
        </p15:guide>
        <p15:guide id="7" orient="horz" pos="187">
          <p15:clr>
            <a:srgbClr val="FBAE40"/>
          </p15:clr>
        </p15:guide>
        <p15:guide id="8" pos="7661">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4800"/>
            </a:lvl1pPr>
          </a:lstStyle>
          <a:p>
            <a:r>
              <a:rPr lang="en-US" dirty="0" smtClean="0"/>
              <a:t>Click to edit master title style</a:t>
            </a:r>
            <a:endParaRPr lang="en-US" dirty="0"/>
          </a:p>
        </p:txBody>
      </p:sp>
    </p:spTree>
    <p:extLst>
      <p:ext uri="{BB962C8B-B14F-4D97-AF65-F5344CB8AC3E}">
        <p14:creationId xmlns:p14="http://schemas.microsoft.com/office/powerpoint/2010/main" val="2606692134"/>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3" name="Title 2"/>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610000944"/>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08959020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2934030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lstStyle/>
          <a:p>
            <a:r>
              <a:rPr lang="en-US" smtClean="0"/>
              <a:t>Click icon to add picture</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2321474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3"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26791781"/>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145556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1667604029"/>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8459787" cy="726353"/>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000000">
                        <a:lumMod val="75000"/>
                        <a:lumOff val="25000"/>
                      </a:srgbClr>
                    </a:gs>
                    <a:gs pos="100000">
                      <a:srgbClr val="000000">
                        <a:lumMod val="75000"/>
                        <a:lumOff val="25000"/>
                      </a:srgbClr>
                    </a:gs>
                  </a:gsLst>
                  <a:lin ang="5400000" scaled="0"/>
                </a:gradFill>
                <a:cs typeface="Segoe UI" pitchFamily="34" charset="0"/>
              </a:rPr>
              <a:t>© </a:t>
            </a:r>
            <a:r>
              <a:rPr lang="en-US" sz="700" dirty="0" smtClean="0">
                <a:gradFill>
                  <a:gsLst>
                    <a:gs pos="0">
                      <a:srgbClr val="000000">
                        <a:lumMod val="75000"/>
                        <a:lumOff val="25000"/>
                      </a:srgbClr>
                    </a:gs>
                    <a:gs pos="100000">
                      <a:srgbClr val="000000">
                        <a:lumMod val="75000"/>
                        <a:lumOff val="25000"/>
                      </a:srgbClr>
                    </a:gs>
                  </a:gsLst>
                  <a:lin ang="5400000" scaled="0"/>
                </a:gradFill>
                <a:cs typeface="Segoe UI" pitchFamily="34" charset="0"/>
              </a:rPr>
              <a:t>2013 </a:t>
            </a:r>
            <a:r>
              <a:rPr lang="en-US" sz="700" dirty="0">
                <a:gradFill>
                  <a:gsLst>
                    <a:gs pos="0">
                      <a:srgbClr val="000000">
                        <a:lumMod val="75000"/>
                        <a:lumOff val="25000"/>
                      </a:srgbClr>
                    </a:gs>
                    <a:gs pos="100000">
                      <a:srgbClr val="000000">
                        <a:lumMod val="75000"/>
                        <a:lumOff val="25000"/>
                      </a:srgbClr>
                    </a:gs>
                  </a:gsLst>
                  <a:lin ang="5400000" scaled="0"/>
                </a:gradFill>
                <a:cs typeface="Segoe UI" pitchFamily="34" charset="0"/>
              </a:rPr>
              <a:t>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000000">
                        <a:lumMod val="75000"/>
                        <a:lumOff val="25000"/>
                      </a:srgbClr>
                    </a:gs>
                    <a:gs pos="100000">
                      <a:srgbClr val="000000">
                        <a:lumMod val="75000"/>
                        <a:lumOff val="25000"/>
                      </a:srgbClr>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32" y="3103733"/>
            <a:ext cx="3687046" cy="787059"/>
          </a:xfrm>
          <a:prstGeom prst="rect">
            <a:avLst/>
          </a:prstGeom>
        </p:spPr>
      </p:pic>
    </p:spTree>
    <p:extLst>
      <p:ext uri="{BB962C8B-B14F-4D97-AF65-F5344CB8AC3E}">
        <p14:creationId xmlns:p14="http://schemas.microsoft.com/office/powerpoint/2010/main" val="426330437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917">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sp>
        <p:nvSpPr>
          <p:cNvPr id="7" name="Freeform 6"/>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303945709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917">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638" y="3040063"/>
            <a:ext cx="11887200" cy="914400"/>
          </a:xfrm>
        </p:spPr>
        <p:txBody>
          <a:bodyPr lIns="182880" tIns="146304" rIns="182880" bIns="146304" anchor="ctr">
            <a:noAutofit/>
          </a:bodyPr>
          <a:lstStyle>
            <a:lvl1pPr>
              <a:lnSpc>
                <a:spcPct val="90000"/>
              </a:lnSpc>
              <a:defRPr sz="6600" spc="0" baseline="0">
                <a:gradFill>
                  <a:gsLst>
                    <a:gs pos="0">
                      <a:srgbClr val="404040"/>
                    </a:gs>
                    <a:gs pos="100000">
                      <a:schemeClr val="tx1">
                        <a:lumMod val="75000"/>
                        <a:lumOff val="25000"/>
                      </a:schemeClr>
                    </a:gs>
                  </a:gsLst>
                  <a:lin ang="5400000" scaled="0"/>
                </a:gradFill>
                <a:latin typeface="Segoe UI Light" pitchFamily="34" charset="0"/>
                <a:cs typeface="Segoe UI Light"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4640" y="5783263"/>
            <a:ext cx="7315199" cy="914400"/>
          </a:xfrm>
        </p:spPr>
        <p:txBody>
          <a:bodyPr lIns="182880" tIns="146304" rIns="182880" bIns="146304" anchor="b">
            <a:noAutofit/>
          </a:bodyPr>
          <a:lstStyle>
            <a:lvl1pPr marL="0" indent="0" algn="l">
              <a:lnSpc>
                <a:spcPct val="90000"/>
              </a:lnSpc>
              <a:spcBef>
                <a:spcPts val="0"/>
              </a:spcBef>
              <a:buNone/>
              <a:defRPr sz="2800" b="0" spc="-52" baseline="0">
                <a:gradFill>
                  <a:gsLst>
                    <a:gs pos="0">
                      <a:schemeClr val="tx1">
                        <a:lumMod val="75000"/>
                        <a:lumOff val="25000"/>
                      </a:schemeClr>
                    </a:gs>
                    <a:gs pos="100000">
                      <a:schemeClr val="tx1">
                        <a:lumMod val="75000"/>
                        <a:lumOff val="25000"/>
                      </a:schemeClr>
                    </a:gs>
                  </a:gsLst>
                  <a:lin ang="5400000" scaled="0"/>
                </a:gradFill>
                <a:latin typeface="+mn-lt"/>
                <a:cs typeface="Segoe UI" pitchFamily="34" charset="0"/>
              </a:defRPr>
            </a:lvl1pPr>
            <a:lvl2pPr marL="466207" indent="0" algn="ctr">
              <a:buNone/>
              <a:defRPr>
                <a:solidFill>
                  <a:schemeClr val="tx1">
                    <a:tint val="75000"/>
                  </a:schemeClr>
                </a:solidFill>
              </a:defRPr>
            </a:lvl2pPr>
            <a:lvl3pPr marL="932411" indent="0" algn="ctr">
              <a:buNone/>
              <a:defRPr>
                <a:solidFill>
                  <a:schemeClr val="tx1">
                    <a:tint val="75000"/>
                  </a:schemeClr>
                </a:solidFill>
              </a:defRPr>
            </a:lvl3pPr>
            <a:lvl4pPr marL="1398619" indent="0" algn="ctr">
              <a:buNone/>
              <a:defRPr>
                <a:solidFill>
                  <a:schemeClr val="tx1">
                    <a:tint val="75000"/>
                  </a:schemeClr>
                </a:solidFill>
              </a:defRPr>
            </a:lvl4pPr>
            <a:lvl5pPr marL="1864824" indent="0" algn="ctr">
              <a:buNone/>
              <a:defRPr>
                <a:solidFill>
                  <a:schemeClr val="tx1">
                    <a:tint val="75000"/>
                  </a:schemeClr>
                </a:solidFill>
              </a:defRPr>
            </a:lvl5pPr>
            <a:lvl6pPr marL="2331032" indent="0" algn="ctr">
              <a:buNone/>
              <a:defRPr>
                <a:solidFill>
                  <a:schemeClr val="tx1">
                    <a:tint val="75000"/>
                  </a:schemeClr>
                </a:solidFill>
              </a:defRPr>
            </a:lvl6pPr>
            <a:lvl7pPr marL="2797234" indent="0" algn="ctr">
              <a:buNone/>
              <a:defRPr>
                <a:solidFill>
                  <a:schemeClr val="tx1">
                    <a:tint val="75000"/>
                  </a:schemeClr>
                </a:solidFill>
              </a:defRPr>
            </a:lvl7pPr>
            <a:lvl8pPr marL="3263441" indent="0" algn="ctr">
              <a:buNone/>
              <a:defRPr>
                <a:solidFill>
                  <a:schemeClr val="tx1">
                    <a:tint val="75000"/>
                  </a:schemeClr>
                </a:solidFill>
              </a:defRPr>
            </a:lvl8pPr>
            <a:lvl9pPr marL="3729649" indent="0" algn="ctr">
              <a:buNone/>
              <a:defRPr>
                <a:solidFill>
                  <a:schemeClr val="tx1">
                    <a:tint val="75000"/>
                  </a:schemeClr>
                </a:solidFill>
              </a:defRPr>
            </a:lvl9pPr>
          </a:lstStyle>
          <a:p>
            <a:r>
              <a:rPr lang="en-US" dirty="0" smtClean="0"/>
              <a:t>Click to edit Master subtitle style</a:t>
            </a:r>
            <a:endParaRPr lang="en-US" dirty="0"/>
          </a:p>
        </p:txBody>
      </p:sp>
      <p:sp>
        <p:nvSpPr>
          <p:cNvPr id="7" name="Freeform 6"/>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Tree>
    <p:extLst>
      <p:ext uri="{BB962C8B-B14F-4D97-AF65-F5344CB8AC3E}">
        <p14:creationId xmlns:p14="http://schemas.microsoft.com/office/powerpoint/2010/main" val="2423641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972953968"/>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0671782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2136295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182880" tIns="146304" rIns="182880" bIns="146304"/>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59249629"/>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182880" tIns="146304" rIns="182880" bIns="146304"/>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182880" tIns="146304" rIns="182880" bIns="14630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3157276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p15:clr>
            <a:srgbClr val="FBAE40"/>
          </p15:clr>
        </p15:guide>
        <p15:guide id="2" pos="3917">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182880" tIns="146304" rIns="182880" bIns="146304">
            <a:noAutofit/>
          </a:bodyPr>
          <a:lstStyle>
            <a:lvl1pPr>
              <a:defRPr sz="3600">
                <a:gradFill>
                  <a:gsLst>
                    <a:gs pos="100000">
                      <a:schemeClr val="tx1">
                        <a:lumMod val="75000"/>
                        <a:lumOff val="25000"/>
                      </a:schemeClr>
                    </a:gs>
                    <a:gs pos="0">
                      <a:schemeClr val="tx1">
                        <a:lumMod val="75000"/>
                        <a:lumOff val="25000"/>
                      </a:schemeClr>
                    </a:gs>
                  </a:gsLst>
                  <a:lin ang="5400000" scaled="0"/>
                </a:gradFill>
              </a:defRPr>
            </a:lvl1pPr>
            <a:lvl2pPr>
              <a:defRPr sz="2800">
                <a:gradFill>
                  <a:gsLst>
                    <a:gs pos="100000">
                      <a:schemeClr val="tx1">
                        <a:lumMod val="75000"/>
                        <a:lumOff val="25000"/>
                      </a:schemeClr>
                    </a:gs>
                    <a:gs pos="0">
                      <a:schemeClr val="tx1">
                        <a:lumMod val="75000"/>
                        <a:lumOff val="25000"/>
                      </a:schemeClr>
                    </a:gs>
                  </a:gsLst>
                  <a:lin ang="5400000" scaled="0"/>
                </a:gradFill>
              </a:defRPr>
            </a:lvl2pPr>
            <a:lvl3pPr>
              <a:defRPr sz="2400">
                <a:gradFill>
                  <a:gsLst>
                    <a:gs pos="100000">
                      <a:schemeClr val="tx1">
                        <a:lumMod val="75000"/>
                        <a:lumOff val="25000"/>
                      </a:schemeClr>
                    </a:gs>
                    <a:gs pos="0">
                      <a:schemeClr val="tx1">
                        <a:lumMod val="75000"/>
                        <a:lumOff val="25000"/>
                      </a:schemeClr>
                    </a:gs>
                  </a:gsLst>
                  <a:lin ang="5400000" scaled="0"/>
                </a:gradFill>
              </a:defRPr>
            </a:lvl3pPr>
            <a:lvl4pPr>
              <a:defRPr sz="2000">
                <a:gradFill>
                  <a:gsLst>
                    <a:gs pos="100000">
                      <a:schemeClr val="tx1">
                        <a:lumMod val="75000"/>
                        <a:lumOff val="25000"/>
                      </a:schemeClr>
                    </a:gs>
                    <a:gs pos="0">
                      <a:schemeClr val="tx1">
                        <a:lumMod val="75000"/>
                        <a:lumOff val="25000"/>
                      </a:schemeClr>
                    </a:gs>
                  </a:gsLst>
                  <a:lin ang="5400000" scaled="0"/>
                </a:gradFill>
              </a:defRPr>
            </a:lvl4pPr>
            <a:lvl5pPr>
              <a:defRPr sz="1800">
                <a:gradFill>
                  <a:gsLst>
                    <a:gs pos="100000">
                      <a:schemeClr val="tx1">
                        <a:lumMod val="75000"/>
                        <a:lumOff val="25000"/>
                      </a:schemeClr>
                    </a:gs>
                    <a:gs pos="0">
                      <a:schemeClr val="tx1">
                        <a:lumMod val="75000"/>
                        <a:lumOff val="25000"/>
                      </a:schemeClr>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100000">
                      <a:schemeClr val="tx1">
                        <a:lumMod val="75000"/>
                        <a:lumOff val="25000"/>
                      </a:schemeClr>
                    </a:gs>
                    <a:gs pos="0">
                      <a:schemeClr val="tx1">
                        <a:lumMod val="75000"/>
                        <a:lumOff val="25000"/>
                      </a:schemeClr>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2" name="Title 1"/>
          <p:cNvSpPr>
            <a:spLocks noGrp="1"/>
          </p:cNvSpPr>
          <p:nvPr>
            <p:ph type="title"/>
          </p:nvPr>
        </p:nvSpPr>
        <p:spPr/>
        <p:txBody>
          <a:bodyPr/>
          <a:lstStyle>
            <a:lvl1pPr>
              <a:defRPr>
                <a:gradFill>
                  <a:gsLst>
                    <a:gs pos="100000">
                      <a:schemeClr val="tx1">
                        <a:lumMod val="75000"/>
                        <a:lumOff val="25000"/>
                      </a:schemeClr>
                    </a:gs>
                    <a:gs pos="0">
                      <a:schemeClr val="tx1">
                        <a:lumMod val="75000"/>
                        <a:lumOff val="25000"/>
                      </a:schemeClr>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2355764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p15:clr>
            <a:srgbClr val="FBAE40"/>
          </p15:clr>
        </p15:guide>
        <p15:guide id="2" pos="173">
          <p15:clr>
            <a:srgbClr val="FBAE40"/>
          </p15:clr>
        </p15:guide>
        <p15:guide id="3" pos="1901">
          <p15:clr>
            <a:srgbClr val="FBAE40"/>
          </p15:clr>
        </p15:guide>
        <p15:guide id="4" pos="2189">
          <p15:clr>
            <a:srgbClr val="FBAE40"/>
          </p15:clr>
        </p15:guide>
        <p15:guide id="5" orient="horz" pos="4219">
          <p15:clr>
            <a:srgbClr val="FBAE40"/>
          </p15:clr>
        </p15:guide>
        <p15:guide id="6" orient="horz" pos="763">
          <p15:clr>
            <a:srgbClr val="FBAE40"/>
          </p15:clr>
        </p15:guide>
        <p15:guide id="7" orient="horz" pos="187">
          <p15:clr>
            <a:srgbClr val="FBAE40"/>
          </p15:clr>
        </p15:guide>
        <p15:guide id="8" pos="7661">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4800"/>
            </a:lvl1pPr>
          </a:lstStyle>
          <a:p>
            <a:r>
              <a:rPr lang="en-US" dirty="0" smtClean="0"/>
              <a:t>Click to edit master title style</a:t>
            </a:r>
            <a:endParaRPr lang="en-US" dirty="0"/>
          </a:p>
        </p:txBody>
      </p:sp>
    </p:spTree>
    <p:extLst>
      <p:ext uri="{BB962C8B-B14F-4D97-AF65-F5344CB8AC3E}">
        <p14:creationId xmlns:p14="http://schemas.microsoft.com/office/powerpoint/2010/main" val="8926091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Tree>
    <p:extLst>
      <p:ext uri="{BB962C8B-B14F-4D97-AF65-F5344CB8AC3E}">
        <p14:creationId xmlns:p14="http://schemas.microsoft.com/office/powerpoint/2010/main" val="2200517451"/>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3" name="Title 2"/>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381326818"/>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70811902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62140823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lstStyle/>
          <a:p>
            <a:r>
              <a:rPr lang="en-US" smtClean="0"/>
              <a:t>Click icon to add picture</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1366964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3"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39618604"/>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2162722"/>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742468212"/>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1460406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0345066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0" tIns="0" rIns="0" bIns="0"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0" tIns="0" rIns="0" bIns="0"/>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866371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theme" Target="../theme/theme5.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theme" Target="../theme/theme6.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17" Type="http://schemas.openxmlformats.org/officeDocument/2006/relationships/theme" Target="../theme/theme8.xml"/><Relationship Id="rId2" Type="http://schemas.openxmlformats.org/officeDocument/2006/relationships/slideLayout" Target="../slideLayouts/slideLayout100.xml"/><Relationship Id="rId16" Type="http://schemas.openxmlformats.org/officeDocument/2006/relationships/slideLayout" Target="../slideLayouts/slideLayout114.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5" Type="http://schemas.openxmlformats.org/officeDocument/2006/relationships/slideLayout" Target="../slideLayouts/slideLayout11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668462"/>
            <a:ext cx="11887200" cy="5029202"/>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0" tIns="0" rIns="0" bIns="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4264522774"/>
      </p:ext>
    </p:extLst>
  </p:cSld>
  <p:clrMap bg1="dk1" tx1="lt1" bg2="dk2" tx2="lt2" accent1="accent1" accent2="accent2" accent3="accent3" accent4="accent4" accent5="accent5" accent6="accent6" hlink="hlink" folHlink="folHlink"/>
  <p:sldLayoutIdLst>
    <p:sldLayoutId id="2147484182" r:id="rId1"/>
    <p:sldLayoutId id="2147484244" r:id="rId2"/>
    <p:sldLayoutId id="2147484183" r:id="rId3"/>
    <p:sldLayoutId id="2147484184" r:id="rId4"/>
    <p:sldLayoutId id="2147484245" r:id="rId5"/>
    <p:sldLayoutId id="2147484186" r:id="rId6"/>
    <p:sldLayoutId id="2147484187" r:id="rId7"/>
    <p:sldLayoutId id="2147484191" r:id="rId8"/>
    <p:sldLayoutId id="2147484188" r:id="rId9"/>
    <p:sldLayoutId id="2147484196" r:id="rId10"/>
    <p:sldLayoutId id="2147484189" r:id="rId11"/>
    <p:sldLayoutId id="2147484217" r:id="rId12"/>
    <p:sldLayoutId id="2147484218" r:id="rId13"/>
    <p:sldLayoutId id="2147484198" r:id="rId14"/>
    <p:sldLayoutId id="2147484344" r:id="rId15"/>
    <p:sldLayoutId id="2147484363" r:id="rId16"/>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0" tIns="0" rIns="0" bIns="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1778585588"/>
      </p:ext>
    </p:extLst>
  </p:cSld>
  <p:clrMap bg1="dk1" tx1="lt1" bg2="dk2" tx2="lt2" accent1="accent1" accent2="accent2" accent3="accent3" accent4="accent4" accent5="accent5" accent6="accent6" hlink="hlink" folHlink="folHlink"/>
  <p:sldLayoutIdLst>
    <p:sldLayoutId id="2147484331" r:id="rId1"/>
    <p:sldLayoutId id="2147484332" r:id="rId2"/>
    <p:sldLayoutId id="2147484333" r:id="rId3"/>
    <p:sldLayoutId id="2147484334" r:id="rId4"/>
    <p:sldLayoutId id="2147484335" r:id="rId5"/>
    <p:sldLayoutId id="2147484336" r:id="rId6"/>
    <p:sldLayoutId id="2147484337" r:id="rId7"/>
    <p:sldLayoutId id="2147484338" r:id="rId8"/>
    <p:sldLayoutId id="2147484339" r:id="rId9"/>
    <p:sldLayoutId id="2147484340" r:id="rId10"/>
    <p:sldLayoutId id="2147484341" r:id="rId11"/>
    <p:sldLayoutId id="2147484342" r:id="rId12"/>
    <p:sldLayoutId id="2147484343" r:id="rId13"/>
  </p:sldLayoutIdLst>
  <p:txStyles>
    <p:titleStyle>
      <a:lvl1pPr algn="l" defTabSz="914166" rtl="0" eaLnBrk="1" latinLnBrk="0" hangingPunct="1">
        <a:spcBef>
          <a:spcPct val="0"/>
        </a:spcBef>
        <a:buNone/>
        <a:defRPr sz="4800" kern="1200">
          <a:solidFill>
            <a:srgbClr val="505050"/>
          </a:soli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solidFill>
            <a:srgbClr val="505050"/>
          </a:solidFill>
          <a:latin typeface="+mj-lt"/>
          <a:ea typeface="+mn-ea"/>
          <a:cs typeface="+mn-cs"/>
        </a:defRPr>
      </a:lvl1pPr>
      <a:lvl2pPr marL="0" indent="0" algn="l" defTabSz="914166" rtl="0" eaLnBrk="1" latinLnBrk="0" hangingPunct="1">
        <a:spcBef>
          <a:spcPct val="20000"/>
        </a:spcBef>
        <a:buFont typeface="Arial" pitchFamily="34" charset="0"/>
        <a:buNone/>
        <a:defRPr sz="2800" kern="1200">
          <a:solidFill>
            <a:srgbClr val="505050"/>
          </a:soli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solidFill>
            <a:srgbClr val="505050"/>
          </a:soli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solidFill>
            <a:srgbClr val="505050"/>
          </a:soli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solidFill>
            <a:srgbClr val="505050"/>
          </a:soli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0" tIns="0" rIns="0" bIns="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4145866818"/>
      </p:ext>
    </p:extLst>
  </p:cSld>
  <p:clrMap bg1="dk1" tx1="lt1" bg2="dk2" tx2="lt2" accent1="accent1" accent2="accent2" accent3="accent3" accent4="accent4" accent5="accent5" accent6="accent6" hlink="hlink" folHlink="folHlink"/>
  <p:sldLayoutIdLst>
    <p:sldLayoutId id="2147484346" r:id="rId1"/>
    <p:sldLayoutId id="2147484347" r:id="rId2"/>
    <p:sldLayoutId id="2147484348" r:id="rId3"/>
    <p:sldLayoutId id="2147484349" r:id="rId4"/>
    <p:sldLayoutId id="2147484350" r:id="rId5"/>
    <p:sldLayoutId id="2147484351" r:id="rId6"/>
    <p:sldLayoutId id="2147484352" r:id="rId7"/>
    <p:sldLayoutId id="2147484353" r:id="rId8"/>
    <p:sldLayoutId id="2147484354" r:id="rId9"/>
    <p:sldLayoutId id="2147484355" r:id="rId10"/>
    <p:sldLayoutId id="2147484356" r:id="rId11"/>
    <p:sldLayoutId id="2147484359" r:id="rId12"/>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505050"/>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0" tIns="0" rIns="0" bIns="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2451785515"/>
      </p:ext>
    </p:extLst>
  </p:cSld>
  <p:clrMap bg1="dk1" tx1="lt1" bg2="dk2" tx2="lt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 id="2147484369" r:id="rId5"/>
    <p:sldLayoutId id="2147484370" r:id="rId6"/>
    <p:sldLayoutId id="2147484371" r:id="rId7"/>
    <p:sldLayoutId id="2147484372" r:id="rId8"/>
    <p:sldLayoutId id="2147484373" r:id="rId9"/>
    <p:sldLayoutId id="2147484374" r:id="rId10"/>
    <p:sldLayoutId id="2147484375" r:id="rId11"/>
    <p:sldLayoutId id="2147484378" r:id="rId12"/>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182880" tIns="146304" rIns="182880" bIns="146304"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146304" rIns="182880" bIns="146304"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2978800669"/>
      </p:ext>
    </p:extLst>
  </p:cSld>
  <p:clrMap bg1="lt1" tx1="dk1" bg2="lt2" tx2="dk2" accent1="accent1" accent2="accent2" accent3="accent3" accent4="accent4" accent5="accent5" accent6="accent6" hlink="hlink" folHlink="folHlink"/>
  <p:sldLayoutIdLst>
    <p:sldLayoutId id="2147484380" r:id="rId1"/>
    <p:sldLayoutId id="2147484381" r:id="rId2"/>
    <p:sldLayoutId id="2147484382" r:id="rId3"/>
    <p:sldLayoutId id="2147484383" r:id="rId4"/>
    <p:sldLayoutId id="2147484384" r:id="rId5"/>
    <p:sldLayoutId id="2147484385" r:id="rId6"/>
    <p:sldLayoutId id="2147484386" r:id="rId7"/>
    <p:sldLayoutId id="2147484387" r:id="rId8"/>
    <p:sldLayoutId id="2147484388" r:id="rId9"/>
    <p:sldLayoutId id="2147484389" r:id="rId10"/>
    <p:sldLayoutId id="2147484390" r:id="rId11"/>
    <p:sldLayoutId id="2147484391" r:id="rId12"/>
    <p:sldLayoutId id="2147484392" r:id="rId13"/>
    <p:sldLayoutId id="2147484393" r:id="rId14"/>
    <p:sldLayoutId id="2147484394" r:id="rId15"/>
    <p:sldLayoutId id="2147484395" r:id="rId16"/>
  </p:sldLayoutIdLst>
  <p:timing>
    <p:tnLst>
      <p:par>
        <p:cTn id="1" dur="indefinite" restart="never" nodeType="tmRoot"/>
      </p:par>
    </p:tnLst>
  </p:timing>
  <p:txStyles>
    <p:titleStyle>
      <a:lvl1pPr algn="l" defTabSz="914166" rtl="0" eaLnBrk="1" latinLnBrk="0" hangingPunct="1">
        <a:spcBef>
          <a:spcPct val="0"/>
        </a:spcBef>
        <a:buNone/>
        <a:defRPr sz="4800" kern="1200">
          <a:gradFill>
            <a:gsLst>
              <a:gs pos="66981">
                <a:schemeClr val="tx1">
                  <a:lumMod val="75000"/>
                  <a:lumOff val="25000"/>
                </a:schemeClr>
              </a:gs>
              <a:gs pos="0">
                <a:schemeClr val="tx1">
                  <a:lumMod val="75000"/>
                  <a:lumOff val="25000"/>
                </a:schemeClr>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66981">
                <a:schemeClr val="tx1">
                  <a:lumMod val="75000"/>
                  <a:lumOff val="25000"/>
                </a:schemeClr>
              </a:gs>
              <a:gs pos="0">
                <a:schemeClr val="tx1">
                  <a:lumMod val="75000"/>
                  <a:lumOff val="25000"/>
                </a:schemeClr>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146304" rIns="182880" bIns="146304"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409024341"/>
      </p:ext>
    </p:extLst>
  </p:cSld>
  <p:clrMap bg1="lt1" tx1="dk1" bg2="lt2" tx2="dk2" accent1="accent1" accent2="accent2" accent3="accent3" accent4="accent4" accent5="accent5" accent6="accent6" hlink="hlink" folHlink="folHlink"/>
  <p:sldLayoutIdLst>
    <p:sldLayoutId id="2147484397" r:id="rId1"/>
    <p:sldLayoutId id="2147484398" r:id="rId2"/>
    <p:sldLayoutId id="2147484399" r:id="rId3"/>
    <p:sldLayoutId id="2147484400" r:id="rId4"/>
    <p:sldLayoutId id="2147484401" r:id="rId5"/>
    <p:sldLayoutId id="2147484402" r:id="rId6"/>
    <p:sldLayoutId id="2147484403" r:id="rId7"/>
    <p:sldLayoutId id="2147484404" r:id="rId8"/>
    <p:sldLayoutId id="2147484405" r:id="rId9"/>
    <p:sldLayoutId id="2147484406" r:id="rId10"/>
    <p:sldLayoutId id="2147484407" r:id="rId11"/>
    <p:sldLayoutId id="2147484408" r:id="rId12"/>
    <p:sldLayoutId id="2147484409" r:id="rId13"/>
    <p:sldLayoutId id="2147484410" r:id="rId14"/>
    <p:sldLayoutId id="2147484411" r:id="rId15"/>
    <p:sldLayoutId id="2147484412" r:id="rId16"/>
  </p:sldLayoutIdLst>
  <p:timing>
    <p:tnLst>
      <p:par>
        <p:cTn id="1" dur="indefinite" restart="never" nodeType="tmRoot"/>
      </p:par>
    </p:tnLst>
  </p:timing>
  <p:txStyles>
    <p:titleStyle>
      <a:lvl1pPr algn="l" defTabSz="914166" rtl="0" eaLnBrk="1" latinLnBrk="0" hangingPunct="1">
        <a:spcBef>
          <a:spcPct val="0"/>
        </a:spcBef>
        <a:buNone/>
        <a:defRPr sz="4800" kern="1200">
          <a:gradFill>
            <a:gsLst>
              <a:gs pos="66981">
                <a:schemeClr val="tx1">
                  <a:lumMod val="75000"/>
                  <a:lumOff val="25000"/>
                </a:schemeClr>
              </a:gs>
              <a:gs pos="0">
                <a:schemeClr val="tx1">
                  <a:lumMod val="75000"/>
                  <a:lumOff val="25000"/>
                </a:schemeClr>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66981">
                <a:schemeClr val="tx1">
                  <a:lumMod val="75000"/>
                  <a:lumOff val="25000"/>
                </a:schemeClr>
              </a:gs>
              <a:gs pos="0">
                <a:schemeClr val="tx1">
                  <a:lumMod val="75000"/>
                  <a:lumOff val="25000"/>
                </a:schemeClr>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146304" rIns="182880" bIns="146304"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2438582368"/>
      </p:ext>
    </p:extLst>
  </p:cSld>
  <p:clrMap bg1="dk1" tx1="lt1" bg2="dk2" tx2="lt2" accent1="accent1" accent2="accent2" accent3="accent3" accent4="accent4" accent5="accent5" accent6="accent6" hlink="hlink" folHlink="folHlink"/>
  <p:sldLayoutIdLst>
    <p:sldLayoutId id="2147484414" r:id="rId1"/>
    <p:sldLayoutId id="2147484415" r:id="rId2"/>
    <p:sldLayoutId id="2147484416" r:id="rId3"/>
    <p:sldLayoutId id="2147484417" r:id="rId4"/>
    <p:sldLayoutId id="2147484418" r:id="rId5"/>
    <p:sldLayoutId id="2147484419" r:id="rId6"/>
    <p:sldLayoutId id="2147484420" r:id="rId7"/>
    <p:sldLayoutId id="2147484421" r:id="rId8"/>
    <p:sldLayoutId id="2147484422" r:id="rId9"/>
    <p:sldLayoutId id="2147484423" r:id="rId10"/>
    <p:sldLayoutId id="2147484424" r:id="rId11"/>
    <p:sldLayoutId id="2147484425" r:id="rId12"/>
    <p:sldLayoutId id="2147484426" r:id="rId13"/>
  </p:sldLayoutIdLst>
  <p:timing>
    <p:tnLst>
      <p:par>
        <p:cTn id="1" dur="indefinite" restart="never" nodeType="tmRoot"/>
      </p:par>
    </p:tnLst>
  </p:timing>
  <p:txStyles>
    <p:titleStyle>
      <a:lvl1pPr algn="l" defTabSz="914166" rtl="0" eaLnBrk="1" latinLnBrk="0" hangingPunct="1">
        <a:spcBef>
          <a:spcPct val="0"/>
        </a:spcBef>
        <a:buNone/>
        <a:defRPr sz="4800" kern="1200">
          <a:gradFill>
            <a:gsLst>
              <a:gs pos="66981">
                <a:schemeClr val="tx1">
                  <a:lumMod val="75000"/>
                  <a:lumOff val="25000"/>
                </a:schemeClr>
              </a:gs>
              <a:gs pos="0">
                <a:schemeClr val="tx1">
                  <a:lumMod val="75000"/>
                  <a:lumOff val="25000"/>
                </a:schemeClr>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66981">
                <a:schemeClr val="tx1">
                  <a:lumMod val="75000"/>
                  <a:lumOff val="25000"/>
                </a:schemeClr>
              </a:gs>
              <a:gs pos="0">
                <a:schemeClr val="tx1">
                  <a:lumMod val="75000"/>
                  <a:lumOff val="25000"/>
                </a:schemeClr>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668462"/>
            <a:ext cx="11887200" cy="5029202"/>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0" tIns="0" rIns="0" bIns="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3294259498"/>
      </p:ext>
    </p:extLst>
  </p:cSld>
  <p:clrMap bg1="dk1" tx1="lt1" bg2="dk2" tx2="lt2" accent1="accent1" accent2="accent2" accent3="accent3" accent4="accent4" accent5="accent5" accent6="accent6" hlink="hlink" folHlink="folHlink"/>
  <p:sldLayoutIdLst>
    <p:sldLayoutId id="2147484428" r:id="rId1"/>
    <p:sldLayoutId id="2147484429" r:id="rId2"/>
    <p:sldLayoutId id="2147484430" r:id="rId3"/>
    <p:sldLayoutId id="2147484431" r:id="rId4"/>
    <p:sldLayoutId id="2147484432" r:id="rId5"/>
    <p:sldLayoutId id="2147484433" r:id="rId6"/>
    <p:sldLayoutId id="2147484434" r:id="rId7"/>
    <p:sldLayoutId id="2147484435" r:id="rId8"/>
    <p:sldLayoutId id="2147484436" r:id="rId9"/>
    <p:sldLayoutId id="2147484437" r:id="rId10"/>
    <p:sldLayoutId id="2147484438" r:id="rId11"/>
    <p:sldLayoutId id="2147484439" r:id="rId12"/>
    <p:sldLayoutId id="2147484440" r:id="rId13"/>
    <p:sldLayoutId id="2147484441" r:id="rId14"/>
    <p:sldLayoutId id="2147484442" r:id="rId15"/>
    <p:sldLayoutId id="2147484443" r:id="rId16"/>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0" tIns="0" rIns="0" bIns="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73650708"/>
      </p:ext>
    </p:extLst>
  </p:cSld>
  <p:clrMap bg1="dk1" tx1="lt1" bg2="dk2" tx2="lt2" accent1="accent1" accent2="accent2" accent3="accent3" accent4="accent4" accent5="accent5" accent6="accent6" hlink="hlink" folHlink="folHlink"/>
  <p:sldLayoutIdLst>
    <p:sldLayoutId id="2147484445" r:id="rId1"/>
    <p:sldLayoutId id="2147484446" r:id="rId2"/>
    <p:sldLayoutId id="2147484447" r:id="rId3"/>
    <p:sldLayoutId id="2147484448" r:id="rId4"/>
    <p:sldLayoutId id="2147484449" r:id="rId5"/>
    <p:sldLayoutId id="2147484450" r:id="rId6"/>
    <p:sldLayoutId id="2147484451" r:id="rId7"/>
    <p:sldLayoutId id="2147484452" r:id="rId8"/>
    <p:sldLayoutId id="2147484453" r:id="rId9"/>
    <p:sldLayoutId id="2147484454" r:id="rId10"/>
    <p:sldLayoutId id="2147484455" r:id="rId11"/>
    <p:sldLayoutId id="2147484456" r:id="rId12"/>
    <p:sldLayoutId id="2147484457" r:id="rId13"/>
  </p:sldLayoutIdLst>
  <p:txStyles>
    <p:titleStyle>
      <a:lvl1pPr algn="l" defTabSz="914166" rtl="0" eaLnBrk="1" latinLnBrk="0" hangingPunct="1">
        <a:spcBef>
          <a:spcPct val="0"/>
        </a:spcBef>
        <a:buNone/>
        <a:defRPr sz="4800" kern="1200">
          <a:solidFill>
            <a:srgbClr val="505050"/>
          </a:soli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solidFill>
            <a:srgbClr val="505050"/>
          </a:solidFill>
          <a:latin typeface="+mj-lt"/>
          <a:ea typeface="+mn-ea"/>
          <a:cs typeface="+mn-cs"/>
        </a:defRPr>
      </a:lvl1pPr>
      <a:lvl2pPr marL="0" indent="0" algn="l" defTabSz="914166" rtl="0" eaLnBrk="1" latinLnBrk="0" hangingPunct="1">
        <a:spcBef>
          <a:spcPct val="20000"/>
        </a:spcBef>
        <a:buFont typeface="Arial" pitchFamily="34" charset="0"/>
        <a:buNone/>
        <a:defRPr sz="2800" kern="1200">
          <a:solidFill>
            <a:srgbClr val="505050"/>
          </a:soli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solidFill>
            <a:srgbClr val="505050"/>
          </a:soli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solidFill>
            <a:srgbClr val="505050"/>
          </a:soli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solidFill>
            <a:srgbClr val="505050"/>
          </a:soli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0.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0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0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0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4.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0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0.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26.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26.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3.xml"/><Relationship Id="rId1" Type="http://schemas.openxmlformats.org/officeDocument/2006/relationships/slideLayout" Target="../slideLayouts/slideLayout10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0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34.xml.rels><?xml version="1.0" encoding="UTF-8" standalone="yes"?>
<Relationships xmlns="http://schemas.openxmlformats.org/package/2006/relationships"><Relationship Id="rId8" Type="http://schemas.openxmlformats.org/officeDocument/2006/relationships/hyperlink" Target="http://msdn.microsoft.com/en-us/library/windows/apps/windows.storage.aspx" TargetMode="External"/><Relationship Id="rId3" Type="http://schemas.openxmlformats.org/officeDocument/2006/relationships/hyperlink" Target="http://msdn.microsoft.com/en-us/library/windows/apps/jj150596.aspx" TargetMode="External"/><Relationship Id="rId7" Type="http://schemas.openxmlformats.org/officeDocument/2006/relationships/hyperlink" Target="hilojs.codeplex.com/" TargetMode="External"/><Relationship Id="rId2" Type="http://schemas.openxmlformats.org/officeDocument/2006/relationships/hyperlink" Target="http://msdn.microsoft.com/en-us/library/windows/apps/hh465199.aspx" TargetMode="External"/><Relationship Id="rId1" Type="http://schemas.openxmlformats.org/officeDocument/2006/relationships/slideLayout" Target="../slideLayouts/slideLayout87.xml"/><Relationship Id="rId6" Type="http://schemas.openxmlformats.org/officeDocument/2006/relationships/hyperlink" Target="http://code.msdn.microsoft.com/windowsapps/Folder-enumeration-sample-33ebd000#content" TargetMode="External"/><Relationship Id="rId5" Type="http://schemas.openxmlformats.org/officeDocument/2006/relationships/hyperlink" Target="http://code.msdn.microsoft.com/windowsapps/File-access-sample-d723e597" TargetMode="External"/><Relationship Id="rId4" Type="http://schemas.openxmlformats.org/officeDocument/2006/relationships/hyperlink" Target="http://msdn.microsoft.com/en-us/library/windows/apps/hh452684.aspx"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9.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87.xml"/><Relationship Id="rId5" Type="http://schemas.openxmlformats.org/officeDocument/2006/relationships/image" Target="../media/image21.png"/><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90.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87721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Using files and folders</a:t>
            </a:r>
            <a:endParaRPr lang="en-US" dirty="0"/>
          </a:p>
        </p:txBody>
      </p:sp>
      <p:sp>
        <p:nvSpPr>
          <p:cNvPr id="12" name="Rectangle 11"/>
          <p:cNvSpPr/>
          <p:nvPr/>
        </p:nvSpPr>
        <p:spPr bwMode="auto">
          <a:xfrm>
            <a:off x="667818" y="1317172"/>
            <a:ext cx="11224507" cy="754822"/>
          </a:xfrm>
          <a:prstGeom prst="rect">
            <a:avLst/>
          </a:prstGeom>
          <a:solidFill>
            <a:srgbClr val="00B0F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gradFill>
                  <a:gsLst>
                    <a:gs pos="0">
                      <a:srgbClr val="FFFFFF"/>
                    </a:gs>
                    <a:gs pos="100000">
                      <a:srgbClr val="FFFFFF"/>
                    </a:gs>
                  </a:gsLst>
                  <a:lin ang="5400000" scaled="0"/>
                </a:gradFill>
              </a:rPr>
              <a:t>Windows Store </a:t>
            </a:r>
            <a:r>
              <a:rPr lang="en-US" sz="2400" dirty="0">
                <a:gradFill>
                  <a:gsLst>
                    <a:gs pos="0">
                      <a:srgbClr val="FFFFFF"/>
                    </a:gs>
                    <a:gs pos="100000">
                      <a:srgbClr val="FFFFFF"/>
                    </a:gs>
                  </a:gsLst>
                  <a:lin ang="5400000" scaled="0"/>
                </a:gradFill>
              </a:rPr>
              <a:t>a</a:t>
            </a:r>
            <a:r>
              <a:rPr lang="en-US" sz="2400" dirty="0" smtClean="0">
                <a:gradFill>
                  <a:gsLst>
                    <a:gs pos="0">
                      <a:srgbClr val="FFFFFF"/>
                    </a:gs>
                    <a:gs pos="100000">
                      <a:srgbClr val="FFFFFF"/>
                    </a:gs>
                  </a:gsLst>
                  <a:lin ang="5400000" scaled="0"/>
                </a:gradFill>
              </a:rPr>
              <a:t>pp</a:t>
            </a:r>
            <a:endParaRPr lang="en-US" sz="2400" dirty="0">
              <a:gradFill>
                <a:gsLst>
                  <a:gs pos="0">
                    <a:srgbClr val="FFFFFF"/>
                  </a:gs>
                  <a:gs pos="100000">
                    <a:srgbClr val="FFFFFF"/>
                  </a:gs>
                </a:gsLst>
                <a:lin ang="5400000" scaled="0"/>
              </a:gradFill>
            </a:endParaRPr>
          </a:p>
        </p:txBody>
      </p:sp>
      <p:sp>
        <p:nvSpPr>
          <p:cNvPr id="10" name="Rectangle 9"/>
          <p:cNvSpPr/>
          <p:nvPr/>
        </p:nvSpPr>
        <p:spPr bwMode="auto">
          <a:xfrm>
            <a:off x="667820" y="5038271"/>
            <a:ext cx="11224505" cy="1487218"/>
          </a:xfrm>
          <a:prstGeom prst="rect">
            <a:avLst/>
          </a:prstGeom>
          <a:solidFill>
            <a:srgbClr val="00B0F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a:gradFill>
                  <a:gsLst>
                    <a:gs pos="0">
                      <a:srgbClr val="FFFFFF"/>
                    </a:gs>
                    <a:gs pos="100000">
                      <a:srgbClr val="FFFFFF"/>
                    </a:gs>
                  </a:gsLst>
                  <a:lin ang="5400000" scaled="0"/>
                </a:gradFill>
              </a:rPr>
              <a:t>File </a:t>
            </a:r>
            <a:r>
              <a:rPr lang="en-US" sz="2400" dirty="0" smtClean="0">
                <a:gradFill>
                  <a:gsLst>
                    <a:gs pos="0">
                      <a:srgbClr val="FFFFFF"/>
                    </a:gs>
                    <a:gs pos="100000">
                      <a:srgbClr val="FFFFFF"/>
                    </a:gs>
                  </a:gsLst>
                  <a:lin ang="5400000" scaled="0"/>
                </a:gradFill>
              </a:rPr>
              <a:t>system and Windows indexer</a:t>
            </a:r>
            <a:endParaRPr lang="en-US" sz="2400" dirty="0">
              <a:gradFill>
                <a:gsLst>
                  <a:gs pos="0">
                    <a:srgbClr val="FFFFFF"/>
                  </a:gs>
                  <a:gs pos="100000">
                    <a:srgbClr val="FFFFFF"/>
                  </a:gs>
                </a:gsLst>
                <a:lin ang="5400000" scaled="0"/>
              </a:gradFill>
            </a:endParaRPr>
          </a:p>
        </p:txBody>
      </p:sp>
      <p:sp>
        <p:nvSpPr>
          <p:cNvPr id="15" name="Content Placeholder 3"/>
          <p:cNvSpPr txBox="1">
            <a:spLocks/>
          </p:cNvSpPr>
          <p:nvPr/>
        </p:nvSpPr>
        <p:spPr>
          <a:xfrm>
            <a:off x="274638" y="1668482"/>
            <a:ext cx="2743200" cy="5029181"/>
          </a:xfrm>
          <a:prstGeom prst="rect">
            <a:avLst/>
          </a:prstGeom>
        </p:spPr>
        <p:txBody>
          <a:bodyPr/>
          <a:lst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400" dirty="0" smtClean="0">
              <a:gradFill>
                <a:gsLst>
                  <a:gs pos="0">
                    <a:srgbClr val="FFFFFF"/>
                  </a:gs>
                  <a:gs pos="100000">
                    <a:srgbClr val="FFFFFF"/>
                  </a:gs>
                </a:gsLst>
                <a:lin ang="5400000" scaled="0"/>
              </a:gradFill>
              <a:latin typeface="Segoe UI"/>
            </a:endParaRPr>
          </a:p>
        </p:txBody>
      </p:sp>
      <p:grpSp>
        <p:nvGrpSpPr>
          <p:cNvPr id="22" name="Group 21"/>
          <p:cNvGrpSpPr/>
          <p:nvPr/>
        </p:nvGrpSpPr>
        <p:grpSpPr>
          <a:xfrm>
            <a:off x="667820" y="2239534"/>
            <a:ext cx="11229638" cy="1024366"/>
            <a:chOff x="662683" y="1832324"/>
            <a:chExt cx="12170528" cy="861290"/>
          </a:xfrm>
          <a:solidFill>
            <a:schemeClr val="tx1"/>
          </a:solidFill>
        </p:grpSpPr>
        <p:sp>
          <p:nvSpPr>
            <p:cNvPr id="14" name="Up Arrow 13"/>
            <p:cNvSpPr/>
            <p:nvPr/>
          </p:nvSpPr>
          <p:spPr bwMode="auto">
            <a:xfrm>
              <a:off x="662683" y="1832324"/>
              <a:ext cx="2815119" cy="861290"/>
            </a:xfrm>
            <a:prstGeom prst="upArrow">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6576" tIns="91440" rIns="34294" bIns="34294" rtlCol="0" anchor="t" anchorCtr="0"/>
            <a:lstStyle/>
            <a:p>
              <a:pPr algn="ctr" defTabSz="932406"/>
              <a:r>
                <a:rPr lang="en-US" sz="1600" spc="-102" dirty="0" smtClean="0">
                  <a:gradFill>
                    <a:gsLst>
                      <a:gs pos="0">
                        <a:srgbClr val="00188F"/>
                      </a:gs>
                      <a:gs pos="100000">
                        <a:srgbClr val="00188F"/>
                      </a:gs>
                    </a:gsLst>
                    <a:lin ang="5400000" scaled="1"/>
                  </a:gradFill>
                  <a:ea typeface="Segoe UI" pitchFamily="34" charset="0"/>
                  <a:cs typeface="Segoe UI" pitchFamily="34" charset="0"/>
                </a:rPr>
                <a:t>Metadata</a:t>
              </a:r>
              <a:endParaRPr lang="en-US" sz="1600" spc="-102" dirty="0">
                <a:gradFill>
                  <a:gsLst>
                    <a:gs pos="0">
                      <a:srgbClr val="00188F"/>
                    </a:gs>
                    <a:gs pos="100000">
                      <a:srgbClr val="00188F"/>
                    </a:gs>
                  </a:gsLst>
                  <a:lin ang="5400000" scaled="1"/>
                </a:gradFill>
                <a:ea typeface="Segoe UI" pitchFamily="34" charset="0"/>
                <a:cs typeface="Segoe UI" pitchFamily="34" charset="0"/>
              </a:endParaRPr>
            </a:p>
          </p:txBody>
        </p:sp>
        <p:sp>
          <p:nvSpPr>
            <p:cNvPr id="18" name="Up Arrow 17"/>
            <p:cNvSpPr/>
            <p:nvPr/>
          </p:nvSpPr>
          <p:spPr bwMode="auto">
            <a:xfrm>
              <a:off x="3781152" y="1832324"/>
              <a:ext cx="2815119" cy="861290"/>
            </a:xfrm>
            <a:prstGeom prst="upArrow">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6576" tIns="91440" rIns="34294" bIns="34294" rtlCol="0" anchor="t" anchorCtr="0"/>
            <a:lstStyle/>
            <a:p>
              <a:pPr algn="ctr" defTabSz="932406"/>
              <a:r>
                <a:rPr lang="en-US" sz="1600" spc="-102" dirty="0" smtClean="0">
                  <a:gradFill>
                    <a:gsLst>
                      <a:gs pos="0">
                        <a:srgbClr val="00188F"/>
                      </a:gs>
                      <a:gs pos="100000">
                        <a:srgbClr val="00188F"/>
                      </a:gs>
                    </a:gsLst>
                    <a:lin ang="5400000" scaled="1"/>
                  </a:gradFill>
                  <a:ea typeface="Segoe UI" pitchFamily="34" charset="0"/>
                  <a:cs typeface="Segoe UI" pitchFamily="34" charset="0"/>
                </a:rPr>
                <a:t>Thumbnails</a:t>
              </a:r>
              <a:endParaRPr lang="en-US" sz="1600" spc="-102" dirty="0">
                <a:gradFill>
                  <a:gsLst>
                    <a:gs pos="0">
                      <a:srgbClr val="00188F"/>
                    </a:gs>
                    <a:gs pos="100000">
                      <a:srgbClr val="00188F"/>
                    </a:gs>
                  </a:gsLst>
                  <a:lin ang="5400000" scaled="1"/>
                </a:gradFill>
                <a:ea typeface="Segoe UI" pitchFamily="34" charset="0"/>
                <a:cs typeface="Segoe UI" pitchFamily="34" charset="0"/>
              </a:endParaRPr>
            </a:p>
          </p:txBody>
        </p:sp>
        <p:sp>
          <p:nvSpPr>
            <p:cNvPr id="19" name="Up Arrow 18"/>
            <p:cNvSpPr/>
            <p:nvPr/>
          </p:nvSpPr>
          <p:spPr bwMode="auto">
            <a:xfrm>
              <a:off x="6899622" y="1832324"/>
              <a:ext cx="2815119" cy="861290"/>
            </a:xfrm>
            <a:prstGeom prst="upArrow">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6576" tIns="91440" rIns="34294" bIns="34294" rtlCol="0" anchor="t" anchorCtr="0"/>
            <a:lstStyle/>
            <a:p>
              <a:pPr algn="ctr" defTabSz="932406"/>
              <a:r>
                <a:rPr lang="en-US" sz="1600" spc="-102" dirty="0" smtClean="0">
                  <a:gradFill>
                    <a:gsLst>
                      <a:gs pos="0">
                        <a:srgbClr val="00188F"/>
                      </a:gs>
                      <a:gs pos="100000">
                        <a:srgbClr val="00188F"/>
                      </a:gs>
                    </a:gsLst>
                    <a:lin ang="5400000" scaled="1"/>
                  </a:gradFill>
                  <a:ea typeface="Segoe UI" pitchFamily="34" charset="0"/>
                  <a:cs typeface="Segoe UI" pitchFamily="34" charset="0"/>
                </a:rPr>
                <a:t>Queries</a:t>
              </a:r>
              <a:endParaRPr lang="en-US" sz="1600" spc="-102" dirty="0">
                <a:gradFill>
                  <a:gsLst>
                    <a:gs pos="0">
                      <a:srgbClr val="00188F"/>
                    </a:gs>
                    <a:gs pos="100000">
                      <a:srgbClr val="00188F"/>
                    </a:gs>
                  </a:gsLst>
                  <a:lin ang="5400000" scaled="1"/>
                </a:gradFill>
                <a:ea typeface="Segoe UI" pitchFamily="34" charset="0"/>
                <a:cs typeface="Segoe UI" pitchFamily="34" charset="0"/>
              </a:endParaRPr>
            </a:p>
          </p:txBody>
        </p:sp>
        <p:sp>
          <p:nvSpPr>
            <p:cNvPr id="20" name="Up Arrow 19"/>
            <p:cNvSpPr/>
            <p:nvPr/>
          </p:nvSpPr>
          <p:spPr bwMode="auto">
            <a:xfrm>
              <a:off x="10018092" y="1832324"/>
              <a:ext cx="2815119" cy="861290"/>
            </a:xfrm>
            <a:prstGeom prst="upArrow">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6576" tIns="91440" rIns="34294" bIns="34294" rtlCol="0" anchor="t" anchorCtr="0"/>
            <a:lstStyle/>
            <a:p>
              <a:pPr algn="ctr" defTabSz="932406"/>
              <a:r>
                <a:rPr lang="en-US" sz="1600" spc="-102" dirty="0" smtClean="0">
                  <a:gradFill>
                    <a:gsLst>
                      <a:gs pos="0">
                        <a:srgbClr val="00188F"/>
                      </a:gs>
                      <a:gs pos="100000">
                        <a:srgbClr val="00188F"/>
                      </a:gs>
                    </a:gsLst>
                    <a:lin ang="5400000" scaled="1"/>
                  </a:gradFill>
                  <a:ea typeface="Segoe UI" pitchFamily="34" charset="0"/>
                  <a:cs typeface="Segoe UI" pitchFamily="34" charset="0"/>
                </a:rPr>
                <a:t>File operations</a:t>
              </a:r>
              <a:endParaRPr lang="en-US" sz="1600" spc="-102" dirty="0">
                <a:gradFill>
                  <a:gsLst>
                    <a:gs pos="0">
                      <a:srgbClr val="00188F"/>
                    </a:gs>
                    <a:gs pos="100000">
                      <a:srgbClr val="00188F"/>
                    </a:gs>
                  </a:gsLst>
                  <a:lin ang="5400000" scaled="1"/>
                </a:gradFill>
                <a:ea typeface="Segoe UI" pitchFamily="34" charset="0"/>
                <a:cs typeface="Segoe UI" pitchFamily="34" charset="0"/>
              </a:endParaRPr>
            </a:p>
          </p:txBody>
        </p:sp>
      </p:grpSp>
      <p:sp>
        <p:nvSpPr>
          <p:cNvPr id="17" name="Rectangle 16"/>
          <p:cNvSpPr/>
          <p:nvPr/>
        </p:nvSpPr>
        <p:spPr bwMode="auto">
          <a:xfrm>
            <a:off x="667820" y="3402139"/>
            <a:ext cx="11224505" cy="1498951"/>
          </a:xfrm>
          <a:prstGeom prst="rect">
            <a:avLst/>
          </a:prstGeom>
          <a:solidFill>
            <a:srgbClr val="7FBA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gradFill>
                  <a:gsLst>
                    <a:gs pos="0">
                      <a:srgbClr val="FFFFFF"/>
                    </a:gs>
                    <a:gs pos="100000">
                      <a:srgbClr val="FFFFFF"/>
                    </a:gs>
                  </a:gsLst>
                  <a:lin ang="5400000" scaled="0"/>
                </a:gradFill>
              </a:rPr>
              <a:t>File and folder Windows Runtime APIs</a:t>
            </a:r>
            <a:endParaRPr lang="en-US" sz="24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41407900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down)">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Key concepts</a:t>
            </a:r>
            <a:endParaRPr lang="en-US" dirty="0"/>
          </a:p>
        </p:txBody>
      </p:sp>
      <p:sp>
        <p:nvSpPr>
          <p:cNvPr id="6" name="Folded Corner 5"/>
          <p:cNvSpPr/>
          <p:nvPr/>
        </p:nvSpPr>
        <p:spPr bwMode="auto">
          <a:xfrm flipV="1">
            <a:off x="576224" y="3383138"/>
            <a:ext cx="471485" cy="572692"/>
          </a:xfrm>
          <a:prstGeom prst="foldedCorner">
            <a:avLst>
              <a:gd name="adj" fmla="val 20978"/>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 name="Text Placeholder 2"/>
          <p:cNvSpPr txBox="1">
            <a:spLocks/>
          </p:cNvSpPr>
          <p:nvPr/>
        </p:nvSpPr>
        <p:spPr>
          <a:xfrm>
            <a:off x="1715086" y="3504969"/>
            <a:ext cx="1703823" cy="412892"/>
          </a:xfrm>
          <a:prstGeom prst="rect">
            <a:avLst/>
          </a:prstGeom>
        </p:spPr>
        <p:txBody>
          <a:bodyPr vert="horz" lIns="0" tIns="0" rIns="0" bIns="0" rtlCol="0">
            <a:normAutofit lnSpcReduction="10000"/>
          </a:bodyPr>
          <a:lstStyle>
            <a:lvl1pPr marL="0" indent="0" algn="l" defTabSz="914166" rtl="0" eaLnBrk="1" latinLnBrk="0" hangingPunct="1">
              <a:spcBef>
                <a:spcPct val="20000"/>
              </a:spcBef>
              <a:buFont typeface="Arial" pitchFamily="34" charset="0"/>
              <a:buNone/>
              <a:defRPr lang="en-US" sz="2400" kern="1200" dirty="0" smtClean="0">
                <a:gradFill>
                  <a:gsLst>
                    <a:gs pos="0">
                      <a:schemeClr val="tx1"/>
                    </a:gs>
                    <a:gs pos="100000">
                      <a:schemeClr val="tx1"/>
                    </a:gs>
                  </a:gsLst>
                  <a:lin ang="5400000" scaled="0"/>
                </a:gradFill>
                <a:latin typeface="+mn-lt"/>
                <a:ea typeface="+mj-ea"/>
                <a:cs typeface="+mj-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sz="2800">
                <a:gradFill>
                  <a:gsLst>
                    <a:gs pos="0">
                      <a:srgbClr val="FFFFFF"/>
                    </a:gs>
                    <a:gs pos="100000">
                      <a:srgbClr val="FFFFFF"/>
                    </a:gs>
                  </a:gsLst>
                  <a:lin ang="5400000" scaled="0"/>
                </a:gradFill>
                <a:latin typeface="Segoe UI Light"/>
              </a:rPr>
              <a:t>StorageFile</a:t>
            </a:r>
          </a:p>
          <a:p>
            <a:endParaRPr>
              <a:gradFill>
                <a:gsLst>
                  <a:gs pos="0">
                    <a:srgbClr val="FFFFFF"/>
                  </a:gs>
                  <a:gs pos="100000">
                    <a:srgbClr val="FFFFFF"/>
                  </a:gs>
                </a:gsLst>
                <a:lin ang="5400000" scaled="0"/>
              </a:gradFill>
              <a:latin typeface="Segoe UI Light"/>
            </a:endParaRPr>
          </a:p>
        </p:txBody>
      </p:sp>
      <p:sp>
        <p:nvSpPr>
          <p:cNvPr id="8" name="Text Placeholder 2"/>
          <p:cNvSpPr txBox="1">
            <a:spLocks/>
          </p:cNvSpPr>
          <p:nvPr/>
        </p:nvSpPr>
        <p:spPr>
          <a:xfrm>
            <a:off x="1715086" y="4950559"/>
            <a:ext cx="2402556" cy="373954"/>
          </a:xfrm>
          <a:prstGeom prst="rect">
            <a:avLst/>
          </a:prstGeom>
        </p:spPr>
        <p:txBody>
          <a:bodyPr vert="horz" wrap="square" lIns="0" tIns="0" rIns="0" bIns="0" rtlCol="0">
            <a:normAutofit/>
          </a:bodyPr>
          <a:lstStyle>
            <a:lvl1pPr marL="460375" indent="-460375" algn="l" defTabSz="914363" rtl="0" eaLnBrk="1" latinLnBrk="0" hangingPunct="1">
              <a:lnSpc>
                <a:spcPct val="70000"/>
              </a:lnSpc>
              <a:spcBef>
                <a:spcPct val="20000"/>
              </a:spcBef>
              <a:buSzPct val="90000"/>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marL="855663" indent="-395288" algn="l" defTabSz="914363" rtl="0" eaLnBrk="1" latinLnBrk="0" hangingPunct="1">
              <a:lnSpc>
                <a:spcPct val="90000"/>
              </a:lnSpc>
              <a:spcBef>
                <a:spcPct val="20000"/>
              </a:spcBef>
              <a:buSzPct val="90000"/>
              <a:buFontTx/>
              <a:buNone/>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None/>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None/>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None/>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sz="2800">
                <a:solidFill>
                  <a:srgbClr val="FFFFFF">
                    <a:tint val="75000"/>
                  </a:srgbClr>
                </a:solidFill>
                <a:latin typeface="Segoe UI Light"/>
              </a:rPr>
              <a:t>StorageFolder</a:t>
            </a:r>
          </a:p>
        </p:txBody>
      </p:sp>
      <p:grpSp>
        <p:nvGrpSpPr>
          <p:cNvPr id="9" name="Group 8"/>
          <p:cNvGrpSpPr>
            <a:grpSpLocks noChangeAspect="1"/>
          </p:cNvGrpSpPr>
          <p:nvPr/>
        </p:nvGrpSpPr>
        <p:grpSpPr>
          <a:xfrm>
            <a:off x="383422" y="1958092"/>
            <a:ext cx="857087" cy="635569"/>
            <a:chOff x="4879746" y="2349696"/>
            <a:chExt cx="1892172" cy="1403131"/>
          </a:xfrm>
        </p:grpSpPr>
        <p:sp>
          <p:nvSpPr>
            <p:cNvPr id="11" name="Folded Corner 10"/>
            <p:cNvSpPr/>
            <p:nvPr/>
          </p:nvSpPr>
          <p:spPr bwMode="auto">
            <a:xfrm rot="995471" flipV="1">
              <a:off x="5668332" y="2349696"/>
              <a:ext cx="1103586" cy="1403131"/>
            </a:xfrm>
            <a:prstGeom prst="foldedCorner">
              <a:avLst>
                <a:gd name="adj" fmla="val 20978"/>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nvGrpSpPr>
            <p:cNvPr id="12" name="Group 11"/>
            <p:cNvGrpSpPr/>
            <p:nvPr/>
          </p:nvGrpSpPr>
          <p:grpSpPr>
            <a:xfrm rot="20546116">
              <a:off x="4879746" y="2373960"/>
              <a:ext cx="1403131" cy="1232092"/>
              <a:chOff x="6470023" y="2851466"/>
              <a:chExt cx="1403131" cy="1232092"/>
            </a:xfrm>
          </p:grpSpPr>
          <p:sp>
            <p:nvSpPr>
              <p:cNvPr id="13" name="Rounded Rectangle 12"/>
              <p:cNvSpPr/>
              <p:nvPr/>
            </p:nvSpPr>
            <p:spPr bwMode="auto">
              <a:xfrm>
                <a:off x="6540927" y="2851466"/>
                <a:ext cx="598763" cy="149771"/>
              </a:xfrm>
              <a:prstGeom prst="roundRect">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4" name="Folded Corner 13"/>
              <p:cNvSpPr/>
              <p:nvPr/>
            </p:nvSpPr>
            <p:spPr bwMode="auto">
              <a:xfrm rot="16200000" flipV="1">
                <a:off x="6619796" y="2830199"/>
                <a:ext cx="1103586" cy="1403131"/>
              </a:xfrm>
              <a:prstGeom prst="foldedCorner">
                <a:avLst>
                  <a:gd name="adj" fmla="val 0"/>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grpSp>
      <p:sp>
        <p:nvSpPr>
          <p:cNvPr id="16" name="Text Placeholder 2"/>
          <p:cNvSpPr txBox="1">
            <a:spLocks/>
          </p:cNvSpPr>
          <p:nvPr/>
        </p:nvSpPr>
        <p:spPr>
          <a:xfrm>
            <a:off x="4117642" y="4733522"/>
            <a:ext cx="5298418" cy="808028"/>
          </a:xfrm>
          <a:prstGeom prst="rect">
            <a:avLst/>
          </a:prstGeom>
        </p:spPr>
        <p:txBody>
          <a:bodyPr vert="horz" wrap="square" lIns="0" tIns="0" rIns="0" bIns="0" rtlCol="0">
            <a:noAutofit/>
          </a:bodyPr>
          <a:lstStyle>
            <a:lvl1pPr marL="460375" indent="-460375" algn="l" defTabSz="914363" rtl="0" eaLnBrk="1" latinLnBrk="0" hangingPunct="1">
              <a:lnSpc>
                <a:spcPct val="70000"/>
              </a:lnSpc>
              <a:spcBef>
                <a:spcPct val="20000"/>
              </a:spcBef>
              <a:buSzPct val="90000"/>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marL="855663" indent="-395288" algn="l" defTabSz="914363" rtl="0" eaLnBrk="1" latinLnBrk="0" hangingPunct="1">
              <a:lnSpc>
                <a:spcPct val="90000"/>
              </a:lnSpc>
              <a:spcBef>
                <a:spcPct val="20000"/>
              </a:spcBef>
              <a:buSzPct val="90000"/>
              <a:buFontTx/>
              <a:buNone/>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None/>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None/>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None/>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4950" lvl="1" indent="-234950">
              <a:lnSpc>
                <a:spcPct val="80000"/>
              </a:lnSpc>
              <a:buFont typeface="Arial" panose="020B0604020202020204" pitchFamily="34" charset="0"/>
              <a:buChar char="•"/>
            </a:pPr>
            <a:r>
              <a:rPr lang="en-US" sz="2000" spc="-70" dirty="0">
                <a:gradFill>
                  <a:gsLst>
                    <a:gs pos="0">
                      <a:srgbClr val="FFFFFF"/>
                    </a:gs>
                    <a:gs pos="100000">
                      <a:srgbClr val="FFFFFF"/>
                    </a:gs>
                  </a:gsLst>
                  <a:lin ang="5400000" scaled="1"/>
                </a:gradFill>
                <a:ea typeface="Segoe UI" pitchFamily="34" charset="0"/>
                <a:cs typeface="Segoe UI Light" pitchFamily="34" charset="0"/>
              </a:rPr>
              <a:t>Create files and </a:t>
            </a:r>
            <a:r>
              <a:rPr lang="en-US" sz="2000" spc="-70" dirty="0" smtClean="0">
                <a:gradFill>
                  <a:gsLst>
                    <a:gs pos="0">
                      <a:srgbClr val="FFFFFF"/>
                    </a:gs>
                    <a:gs pos="100000">
                      <a:srgbClr val="FFFFFF"/>
                    </a:gs>
                  </a:gsLst>
                  <a:lin ang="5400000" scaled="1"/>
                </a:gradFill>
                <a:ea typeface="Segoe UI" pitchFamily="34" charset="0"/>
                <a:cs typeface="Segoe UI Light" pitchFamily="34" charset="0"/>
              </a:rPr>
              <a:t>folders. </a:t>
            </a:r>
            <a:endParaRPr lang="en-US" sz="2000" spc="-70" dirty="0">
              <a:gradFill>
                <a:gsLst>
                  <a:gs pos="0">
                    <a:srgbClr val="FFFFFF"/>
                  </a:gs>
                  <a:gs pos="100000">
                    <a:srgbClr val="FFFFFF"/>
                  </a:gs>
                </a:gsLst>
                <a:lin ang="5400000" scaled="1"/>
              </a:gradFill>
              <a:ea typeface="Segoe UI" pitchFamily="34" charset="0"/>
              <a:cs typeface="Segoe UI Light" pitchFamily="34" charset="0"/>
            </a:endParaRPr>
          </a:p>
          <a:p>
            <a:pPr marL="234950" lvl="1" indent="-234950">
              <a:lnSpc>
                <a:spcPct val="80000"/>
              </a:lnSpc>
              <a:buFont typeface="Arial" panose="020B0604020202020204" pitchFamily="34" charset="0"/>
              <a:buChar char="•"/>
            </a:pPr>
            <a:r>
              <a:rPr lang="en-US" sz="2000" spc="-70" dirty="0">
                <a:gradFill>
                  <a:gsLst>
                    <a:gs pos="0">
                      <a:srgbClr val="FFFFFF"/>
                    </a:gs>
                    <a:gs pos="100000">
                      <a:srgbClr val="FFFFFF"/>
                    </a:gs>
                  </a:gsLst>
                  <a:lin ang="5400000" scaled="1"/>
                </a:gradFill>
                <a:ea typeface="Segoe UI" pitchFamily="34" charset="0"/>
                <a:cs typeface="Segoe UI Light" pitchFamily="34" charset="0"/>
              </a:rPr>
              <a:t>Enumerate </a:t>
            </a:r>
            <a:r>
              <a:rPr lang="en-US" sz="2000" spc="-70" dirty="0" smtClean="0">
                <a:gradFill>
                  <a:gsLst>
                    <a:gs pos="0">
                      <a:srgbClr val="FFFFFF"/>
                    </a:gs>
                    <a:gs pos="100000">
                      <a:srgbClr val="FFFFFF"/>
                    </a:gs>
                  </a:gsLst>
                  <a:lin ang="5400000" scaled="1"/>
                </a:gradFill>
                <a:ea typeface="Segoe UI" pitchFamily="34" charset="0"/>
                <a:cs typeface="Segoe UI Light" pitchFamily="34" charset="0"/>
              </a:rPr>
              <a:t>contents.</a:t>
            </a:r>
            <a:endParaRPr lang="en-US" sz="2000" spc="-70" dirty="0">
              <a:gradFill>
                <a:gsLst>
                  <a:gs pos="0">
                    <a:srgbClr val="FFFFFF"/>
                  </a:gs>
                  <a:gs pos="100000">
                    <a:srgbClr val="FFFFFF"/>
                  </a:gs>
                </a:gsLst>
                <a:lin ang="5400000" scaled="1"/>
              </a:gradFill>
              <a:ea typeface="Segoe UI" pitchFamily="34" charset="0"/>
              <a:cs typeface="Segoe UI Light" pitchFamily="34" charset="0"/>
            </a:endParaRPr>
          </a:p>
          <a:p>
            <a:pPr marL="234950" lvl="1" indent="-234950">
              <a:lnSpc>
                <a:spcPct val="80000"/>
              </a:lnSpc>
              <a:buFont typeface="Arial" panose="020B0604020202020204" pitchFamily="34" charset="0"/>
              <a:buChar char="•"/>
            </a:pPr>
            <a:r>
              <a:rPr lang="en-US" sz="2000" spc="-70" dirty="0">
                <a:gradFill>
                  <a:gsLst>
                    <a:gs pos="0">
                      <a:srgbClr val="FFFFFF"/>
                    </a:gs>
                    <a:gs pos="100000">
                      <a:srgbClr val="FFFFFF"/>
                    </a:gs>
                  </a:gsLst>
                  <a:lin ang="5400000" scaled="1"/>
                </a:gradFill>
                <a:ea typeface="Segoe UI" pitchFamily="34" charset="0"/>
                <a:cs typeface="Segoe UI Light" pitchFamily="34" charset="0"/>
              </a:rPr>
              <a:t>Retrieve StorageItem(s) within a folder by </a:t>
            </a:r>
            <a:r>
              <a:rPr lang="en-US" sz="2000" spc="-70" dirty="0" smtClean="0">
                <a:gradFill>
                  <a:gsLst>
                    <a:gs pos="0">
                      <a:srgbClr val="FFFFFF"/>
                    </a:gs>
                    <a:gs pos="100000">
                      <a:srgbClr val="FFFFFF"/>
                    </a:gs>
                  </a:gsLst>
                  <a:lin ang="5400000" scaled="1"/>
                </a:gradFill>
                <a:ea typeface="Segoe UI" pitchFamily="34" charset="0"/>
                <a:cs typeface="Segoe UI Light" pitchFamily="34" charset="0"/>
              </a:rPr>
              <a:t>name.</a:t>
            </a:r>
            <a:endParaRPr lang="en-US" sz="2000" spc="-70" dirty="0">
              <a:gradFill>
                <a:gsLst>
                  <a:gs pos="0">
                    <a:srgbClr val="FFFFFF"/>
                  </a:gs>
                  <a:gs pos="100000">
                    <a:srgbClr val="FFFFFF"/>
                  </a:gs>
                </a:gsLst>
                <a:lin ang="5400000" scaled="1"/>
              </a:gradFill>
              <a:ea typeface="Segoe UI" pitchFamily="34" charset="0"/>
              <a:cs typeface="Segoe UI Light" pitchFamily="34" charset="0"/>
            </a:endParaRPr>
          </a:p>
        </p:txBody>
      </p:sp>
      <p:sp>
        <p:nvSpPr>
          <p:cNvPr id="17" name="Text Placeholder 2"/>
          <p:cNvSpPr txBox="1">
            <a:spLocks/>
          </p:cNvSpPr>
          <p:nvPr/>
        </p:nvSpPr>
        <p:spPr>
          <a:xfrm>
            <a:off x="4117642" y="3371325"/>
            <a:ext cx="4771933" cy="886043"/>
          </a:xfrm>
          <a:prstGeom prst="rect">
            <a:avLst/>
          </a:prstGeom>
        </p:spPr>
        <p:txBody>
          <a:bodyPr vert="horz" wrap="square" lIns="0" tIns="0" rIns="0" bIns="0" rtlCol="0">
            <a:normAutofit/>
          </a:bodyPr>
          <a:lstStyle>
            <a:lvl1pPr marL="460375" indent="-460375" algn="l" defTabSz="914363" rtl="0" eaLnBrk="1" latinLnBrk="0" hangingPunct="1">
              <a:lnSpc>
                <a:spcPct val="70000"/>
              </a:lnSpc>
              <a:spcBef>
                <a:spcPct val="20000"/>
              </a:spcBef>
              <a:buSzPct val="90000"/>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marL="855663" indent="-395288" algn="l" defTabSz="914363" rtl="0" eaLnBrk="1" latinLnBrk="0" hangingPunct="1">
              <a:lnSpc>
                <a:spcPct val="90000"/>
              </a:lnSpc>
              <a:spcBef>
                <a:spcPct val="20000"/>
              </a:spcBef>
              <a:buSzPct val="90000"/>
              <a:buFontTx/>
              <a:buNone/>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None/>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None/>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None/>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4950" lvl="1" indent="-234950">
              <a:lnSpc>
                <a:spcPct val="80000"/>
              </a:lnSpc>
              <a:buFont typeface="Arial" panose="020B0604020202020204" pitchFamily="34" charset="0"/>
              <a:buChar char="•"/>
            </a:pPr>
            <a:r>
              <a:rPr lang="en-US" sz="2000" spc="-70" dirty="0">
                <a:gradFill>
                  <a:gsLst>
                    <a:gs pos="0">
                      <a:srgbClr val="FFFFFF"/>
                    </a:gs>
                    <a:gs pos="100000">
                      <a:srgbClr val="FFFFFF"/>
                    </a:gs>
                  </a:gsLst>
                  <a:lin ang="5400000" scaled="1"/>
                </a:gradFill>
                <a:ea typeface="Segoe UI" pitchFamily="34" charset="0"/>
                <a:cs typeface="Segoe UI Light" pitchFamily="34" charset="0"/>
              </a:rPr>
              <a:t>Open the file as a </a:t>
            </a:r>
            <a:r>
              <a:rPr lang="en-US" sz="2000" spc="-70" dirty="0" smtClean="0">
                <a:gradFill>
                  <a:gsLst>
                    <a:gs pos="0">
                      <a:srgbClr val="FFFFFF"/>
                    </a:gs>
                    <a:gs pos="100000">
                      <a:srgbClr val="FFFFFF"/>
                    </a:gs>
                  </a:gsLst>
                  <a:lin ang="5400000" scaled="1"/>
                </a:gradFill>
                <a:ea typeface="Segoe UI" pitchFamily="34" charset="0"/>
                <a:cs typeface="Segoe UI Light" pitchFamily="34" charset="0"/>
              </a:rPr>
              <a:t>stream.</a:t>
            </a:r>
            <a:endParaRPr lang="en-US" sz="2000" spc="-70" dirty="0">
              <a:gradFill>
                <a:gsLst>
                  <a:gs pos="0">
                    <a:srgbClr val="FFFFFF"/>
                  </a:gs>
                  <a:gs pos="100000">
                    <a:srgbClr val="FFFFFF"/>
                  </a:gs>
                </a:gsLst>
                <a:lin ang="5400000" scaled="1"/>
              </a:gradFill>
              <a:ea typeface="Segoe UI" pitchFamily="34" charset="0"/>
              <a:cs typeface="Segoe UI Light" pitchFamily="34" charset="0"/>
            </a:endParaRPr>
          </a:p>
          <a:p>
            <a:pPr marL="234950" lvl="1" indent="-234950">
              <a:lnSpc>
                <a:spcPct val="80000"/>
              </a:lnSpc>
              <a:buFont typeface="Arial" panose="020B0604020202020204" pitchFamily="34" charset="0"/>
              <a:buChar char="•"/>
            </a:pPr>
            <a:r>
              <a:rPr lang="en-US" sz="2000" spc="-70" dirty="0">
                <a:gradFill>
                  <a:gsLst>
                    <a:gs pos="0">
                      <a:srgbClr val="FFFFFF"/>
                    </a:gs>
                    <a:gs pos="100000">
                      <a:srgbClr val="FFFFFF"/>
                    </a:gs>
                  </a:gsLst>
                  <a:lin ang="5400000" scaled="1"/>
                </a:gradFill>
                <a:ea typeface="Segoe UI" pitchFamily="34" charset="0"/>
                <a:cs typeface="Segoe UI Light" pitchFamily="34" charset="0"/>
              </a:rPr>
              <a:t>Retrieve extended </a:t>
            </a:r>
            <a:r>
              <a:rPr lang="en-US" sz="2000" spc="-70" dirty="0" smtClean="0">
                <a:gradFill>
                  <a:gsLst>
                    <a:gs pos="0">
                      <a:srgbClr val="FFFFFF"/>
                    </a:gs>
                    <a:gs pos="100000">
                      <a:srgbClr val="FFFFFF"/>
                    </a:gs>
                  </a:gsLst>
                  <a:lin ang="5400000" scaled="1"/>
                </a:gradFill>
                <a:ea typeface="Segoe UI" pitchFamily="34" charset="0"/>
                <a:cs typeface="Segoe UI Light" pitchFamily="34" charset="0"/>
              </a:rPr>
              <a:t>properties.</a:t>
            </a:r>
            <a:endParaRPr lang="en-US" sz="2000" spc="-70" dirty="0">
              <a:gradFill>
                <a:gsLst>
                  <a:gs pos="0">
                    <a:srgbClr val="FFFFFF"/>
                  </a:gs>
                  <a:gs pos="100000">
                    <a:srgbClr val="FFFFFF"/>
                  </a:gs>
                </a:gsLst>
                <a:lin ang="5400000" scaled="1"/>
              </a:gradFill>
              <a:ea typeface="Segoe UI" pitchFamily="34" charset="0"/>
              <a:cs typeface="Segoe UI Light" pitchFamily="34" charset="0"/>
            </a:endParaRPr>
          </a:p>
          <a:p>
            <a:pPr marL="234950" lvl="1" indent="-234950">
              <a:lnSpc>
                <a:spcPct val="80000"/>
              </a:lnSpc>
              <a:buFont typeface="Arial" panose="020B0604020202020204" pitchFamily="34" charset="0"/>
              <a:buChar char="•"/>
            </a:pPr>
            <a:r>
              <a:rPr lang="en-US" sz="2000" spc="-70" dirty="0">
                <a:gradFill>
                  <a:gsLst>
                    <a:gs pos="0">
                      <a:srgbClr val="FFFFFF"/>
                    </a:gs>
                    <a:gs pos="100000">
                      <a:srgbClr val="FFFFFF"/>
                    </a:gs>
                  </a:gsLst>
                  <a:lin ang="5400000" scaled="1"/>
                </a:gradFill>
                <a:ea typeface="Segoe UI" pitchFamily="34" charset="0"/>
                <a:cs typeface="Segoe UI Light" pitchFamily="34" charset="0"/>
              </a:rPr>
              <a:t>Move, </a:t>
            </a:r>
            <a:r>
              <a:rPr lang="en-US" sz="2000" spc="-70" dirty="0" smtClean="0">
                <a:gradFill>
                  <a:gsLst>
                    <a:gs pos="0">
                      <a:srgbClr val="FFFFFF"/>
                    </a:gs>
                    <a:gs pos="100000">
                      <a:srgbClr val="FFFFFF"/>
                    </a:gs>
                  </a:gsLst>
                  <a:lin ang="5400000" scaled="1"/>
                </a:gradFill>
                <a:ea typeface="Segoe UI" pitchFamily="34" charset="0"/>
                <a:cs typeface="Segoe UI Light" pitchFamily="34" charset="0"/>
              </a:rPr>
              <a:t>copy.</a:t>
            </a:r>
            <a:endParaRPr lang="en-US" sz="2000" spc="-70" dirty="0">
              <a:gradFill>
                <a:gsLst>
                  <a:gs pos="0">
                    <a:srgbClr val="FFFFFF"/>
                  </a:gs>
                  <a:gs pos="100000">
                    <a:srgbClr val="FFFFFF"/>
                  </a:gs>
                </a:gsLst>
                <a:lin ang="5400000" scaled="1"/>
              </a:gradFill>
              <a:ea typeface="Segoe UI" pitchFamily="34" charset="0"/>
              <a:cs typeface="Segoe UI Light" pitchFamily="34" charset="0"/>
            </a:endParaRPr>
          </a:p>
          <a:p>
            <a:pPr marL="0" indent="0"/>
            <a:endParaRPr sz="2000">
              <a:solidFill>
                <a:srgbClr val="FFFFFF">
                  <a:tint val="75000"/>
                </a:srgbClr>
              </a:solidFill>
              <a:latin typeface="Segoe UI Light" pitchFamily="34" charset="0"/>
              <a:cs typeface="Segoe UI Light" pitchFamily="34" charset="0"/>
            </a:endParaRPr>
          </a:p>
        </p:txBody>
      </p:sp>
      <p:sp>
        <p:nvSpPr>
          <p:cNvPr id="18" name="Text Placeholder 2"/>
          <p:cNvSpPr txBox="1">
            <a:spLocks/>
          </p:cNvSpPr>
          <p:nvPr/>
        </p:nvSpPr>
        <p:spPr>
          <a:xfrm>
            <a:off x="4117642" y="2031214"/>
            <a:ext cx="6215396" cy="568451"/>
          </a:xfrm>
          <a:prstGeom prst="rect">
            <a:avLst/>
          </a:prstGeom>
          <a:gradFill>
            <a:gsLst>
              <a:gs pos="0">
                <a:schemeClr val="bg2"/>
              </a:gs>
              <a:gs pos="100000">
                <a:schemeClr val="bg2"/>
              </a:gs>
            </a:gsLst>
            <a:lin ang="5400000" scaled="1"/>
          </a:gradFill>
        </p:spPr>
        <p:txBody>
          <a:bodyPr vert="horz" wrap="square" lIns="0" tIns="0" rIns="0" bIns="0" rtlCol="0">
            <a:noAutofit/>
          </a:bodyPr>
          <a:lstStyle>
            <a:lvl1pPr marL="460375" indent="-460375" algn="l" defTabSz="914363" rtl="0" eaLnBrk="1" latinLnBrk="0" hangingPunct="1">
              <a:lnSpc>
                <a:spcPct val="70000"/>
              </a:lnSpc>
              <a:spcBef>
                <a:spcPct val="20000"/>
              </a:spcBef>
              <a:buSzPct val="90000"/>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marL="855663" indent="-395288" algn="l" defTabSz="914363" rtl="0" eaLnBrk="1" latinLnBrk="0" hangingPunct="1">
              <a:lnSpc>
                <a:spcPct val="90000"/>
              </a:lnSpc>
              <a:spcBef>
                <a:spcPct val="20000"/>
              </a:spcBef>
              <a:buSzPct val="90000"/>
              <a:buFontTx/>
              <a:buNone/>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None/>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None/>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None/>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4950" lvl="1" indent="-234950">
              <a:lnSpc>
                <a:spcPct val="80000"/>
              </a:lnSpc>
              <a:buFont typeface="Arial" panose="020B0604020202020204" pitchFamily="34" charset="0"/>
              <a:buChar char="•"/>
            </a:pPr>
            <a:r>
              <a:rPr lang="en-US" sz="2000" spc="-70" dirty="0" smtClean="0">
                <a:gradFill>
                  <a:gsLst>
                    <a:gs pos="0">
                      <a:srgbClr val="FFFFFF"/>
                    </a:gs>
                    <a:gs pos="100000">
                      <a:srgbClr val="FFFFFF"/>
                    </a:gs>
                  </a:gsLst>
                  <a:lin ang="5400000" scaled="1"/>
                </a:gradFill>
                <a:ea typeface="Segoe UI" pitchFamily="34" charset="0"/>
                <a:cs typeface="Segoe UI Light" pitchFamily="34" charset="0"/>
              </a:rPr>
              <a:t>Retrieve </a:t>
            </a:r>
            <a:r>
              <a:rPr lang="en-US" sz="2000" spc="-70" dirty="0">
                <a:gradFill>
                  <a:gsLst>
                    <a:gs pos="0">
                      <a:srgbClr val="FFFFFF"/>
                    </a:gs>
                    <a:gs pos="100000">
                      <a:srgbClr val="FFFFFF"/>
                    </a:gs>
                  </a:gsLst>
                  <a:lin ang="5400000" scaled="1"/>
                </a:gradFill>
                <a:ea typeface="Segoe UI" pitchFamily="34" charset="0"/>
                <a:cs typeface="Segoe UI Light" pitchFamily="34" charset="0"/>
              </a:rPr>
              <a:t>basic </a:t>
            </a:r>
            <a:r>
              <a:rPr lang="en-US" sz="2000" spc="-70" dirty="0" smtClean="0">
                <a:gradFill>
                  <a:gsLst>
                    <a:gs pos="0">
                      <a:srgbClr val="FFFFFF"/>
                    </a:gs>
                    <a:gs pos="100000">
                      <a:srgbClr val="FFFFFF"/>
                    </a:gs>
                  </a:gsLst>
                  <a:lin ang="5400000" scaled="1"/>
                </a:gradFill>
                <a:ea typeface="Segoe UI" pitchFamily="34" charset="0"/>
                <a:cs typeface="Segoe UI Light" pitchFamily="34" charset="0"/>
              </a:rPr>
              <a:t>properties. </a:t>
            </a:r>
            <a:endParaRPr lang="en-US" sz="2000" spc="-70" dirty="0">
              <a:gradFill>
                <a:gsLst>
                  <a:gs pos="0">
                    <a:srgbClr val="FFFFFF"/>
                  </a:gs>
                  <a:gs pos="100000">
                    <a:srgbClr val="FFFFFF"/>
                  </a:gs>
                </a:gsLst>
                <a:lin ang="5400000" scaled="1"/>
              </a:gradFill>
              <a:ea typeface="Segoe UI" pitchFamily="34" charset="0"/>
              <a:cs typeface="Segoe UI Light" pitchFamily="34" charset="0"/>
            </a:endParaRPr>
          </a:p>
          <a:p>
            <a:pPr marL="234950" lvl="1" indent="-234950">
              <a:lnSpc>
                <a:spcPct val="80000"/>
              </a:lnSpc>
              <a:buFont typeface="Arial" panose="020B0604020202020204" pitchFamily="34" charset="0"/>
              <a:buChar char="•"/>
            </a:pPr>
            <a:r>
              <a:rPr lang="en-US" sz="2000" spc="-70" dirty="0" smtClean="0">
                <a:gradFill>
                  <a:gsLst>
                    <a:gs pos="0">
                      <a:srgbClr val="FFFFFF"/>
                    </a:gs>
                    <a:gs pos="100000">
                      <a:srgbClr val="FFFFFF"/>
                    </a:gs>
                  </a:gsLst>
                  <a:lin ang="5400000" scaled="1"/>
                </a:gradFill>
                <a:ea typeface="Segoe UI" pitchFamily="34" charset="0"/>
                <a:cs typeface="Segoe UI Light" pitchFamily="34" charset="0"/>
              </a:rPr>
              <a:t>Get thumbnails</a:t>
            </a:r>
            <a:r>
              <a:rPr lang="en-US" sz="2000" spc="-70" dirty="0">
                <a:gradFill>
                  <a:gsLst>
                    <a:gs pos="0">
                      <a:srgbClr val="FFFFFF"/>
                    </a:gs>
                    <a:gs pos="100000">
                      <a:srgbClr val="FFFFFF"/>
                    </a:gs>
                  </a:gsLst>
                  <a:lin ang="5400000" scaled="1"/>
                </a:gradFill>
                <a:ea typeface="Segoe UI" pitchFamily="34" charset="0"/>
                <a:cs typeface="Segoe UI Light" pitchFamily="34" charset="0"/>
              </a:rPr>
              <a:t>, </a:t>
            </a:r>
            <a:r>
              <a:rPr lang="en-US" sz="2000" spc="-70" dirty="0" smtClean="0">
                <a:gradFill>
                  <a:gsLst>
                    <a:gs pos="0">
                      <a:srgbClr val="FFFFFF"/>
                    </a:gs>
                    <a:gs pos="100000">
                      <a:srgbClr val="FFFFFF"/>
                    </a:gs>
                  </a:gsLst>
                  <a:lin ang="5400000" scaled="1"/>
                </a:gradFill>
                <a:ea typeface="Segoe UI" pitchFamily="34" charset="0"/>
                <a:cs typeface="Segoe UI Light" pitchFamily="34" charset="0"/>
              </a:rPr>
              <a:t>perform rename, or delete operations.</a:t>
            </a:r>
            <a:endParaRPr lang="en-US" sz="2000" spc="-70" dirty="0">
              <a:gradFill>
                <a:gsLst>
                  <a:gs pos="0">
                    <a:srgbClr val="FFFFFF"/>
                  </a:gs>
                  <a:gs pos="100000">
                    <a:srgbClr val="FFFFFF"/>
                  </a:gs>
                </a:gsLst>
                <a:lin ang="5400000" scaled="1"/>
              </a:gradFill>
              <a:ea typeface="Segoe UI" pitchFamily="34" charset="0"/>
              <a:cs typeface="Segoe UI Light" pitchFamily="34" charset="0"/>
            </a:endParaRPr>
          </a:p>
        </p:txBody>
      </p:sp>
      <p:sp>
        <p:nvSpPr>
          <p:cNvPr id="19" name="TextBox 18"/>
          <p:cNvSpPr txBox="1"/>
          <p:nvPr/>
        </p:nvSpPr>
        <p:spPr>
          <a:xfrm>
            <a:off x="1715086" y="2077098"/>
            <a:ext cx="1988006" cy="430887"/>
          </a:xfrm>
          <a:prstGeom prst="rect">
            <a:avLst/>
          </a:prstGeom>
          <a:noFill/>
        </p:spPr>
        <p:txBody>
          <a:bodyPr wrap="square" lIns="0" tIns="0" rIns="0" bIns="0" rtlCol="0">
            <a:spAutoFit/>
          </a:bodyPr>
          <a:lstStyle/>
          <a:p>
            <a:r>
              <a:rPr lang="en-US" sz="2800" dirty="0" smtClean="0">
                <a:solidFill>
                  <a:srgbClr val="FFFFFF"/>
                </a:solidFill>
                <a:latin typeface="Segoe UI Light"/>
              </a:rPr>
              <a:t>StorageItem</a:t>
            </a:r>
          </a:p>
        </p:txBody>
      </p:sp>
      <p:grpSp>
        <p:nvGrpSpPr>
          <p:cNvPr id="20" name="Group 19"/>
          <p:cNvGrpSpPr/>
          <p:nvPr/>
        </p:nvGrpSpPr>
        <p:grpSpPr>
          <a:xfrm>
            <a:off x="413306" y="4766385"/>
            <a:ext cx="797319" cy="558127"/>
            <a:chOff x="673961" y="4290313"/>
            <a:chExt cx="1015986" cy="711195"/>
          </a:xfrm>
          <a:solidFill>
            <a:srgbClr val="FF8C00"/>
          </a:solidFill>
        </p:grpSpPr>
        <p:sp>
          <p:nvSpPr>
            <p:cNvPr id="21" name="Folded Corner 20"/>
            <p:cNvSpPr/>
            <p:nvPr/>
          </p:nvSpPr>
          <p:spPr bwMode="auto">
            <a:xfrm rot="16200000" flipV="1">
              <a:off x="869341" y="4180903"/>
              <a:ext cx="625225" cy="1015986"/>
            </a:xfrm>
            <a:prstGeom prst="foldedCorner">
              <a:avLst>
                <a:gd name="adj" fmla="val 0"/>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2" name="Rounded Rectangle 21"/>
            <p:cNvSpPr/>
            <p:nvPr/>
          </p:nvSpPr>
          <p:spPr bwMode="auto">
            <a:xfrm>
              <a:off x="744868" y="4290313"/>
              <a:ext cx="437085" cy="101625"/>
            </a:xfrm>
            <a:prstGeom prst="round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spTree>
    <p:extLst>
      <p:ext uri="{BB962C8B-B14F-4D97-AF65-F5344CB8AC3E}">
        <p14:creationId xmlns:p14="http://schemas.microsoft.com/office/powerpoint/2010/main" val="307739508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6x9 Tablet view 1 lef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13437" y="718032"/>
            <a:ext cx="6232294" cy="5558460"/>
          </a:xfrm>
          <a:prstGeom prst="rect">
            <a:avLst/>
          </a:prstGeom>
        </p:spPr>
      </p:pic>
      <p:sp>
        <p:nvSpPr>
          <p:cNvPr id="2" name="Text Placeholder 1"/>
          <p:cNvSpPr>
            <a:spLocks noGrp="1"/>
          </p:cNvSpPr>
          <p:nvPr>
            <p:ph type="body" sz="quarter" idx="15"/>
          </p:nvPr>
        </p:nvSpPr>
        <p:spPr>
          <a:xfrm>
            <a:off x="274638" y="3040063"/>
            <a:ext cx="5638800" cy="914400"/>
          </a:xfrm>
        </p:spPr>
        <p:txBody>
          <a:bodyPr/>
          <a:lstStyle/>
          <a:p>
            <a:r>
              <a:rPr lang="en-US" sz="4400" dirty="0" smtClean="0"/>
              <a:t>Demo:</a:t>
            </a:r>
          </a:p>
          <a:p>
            <a:r>
              <a:rPr lang="en-US" dirty="0" smtClean="0"/>
              <a:t>Updating the Windows 8</a:t>
            </a:r>
            <a:r>
              <a:rPr lang="en-US" dirty="0"/>
              <a:t> </a:t>
            </a:r>
            <a:r>
              <a:rPr lang="en-US" dirty="0" err="1" smtClean="0"/>
              <a:t>HiloJS</a:t>
            </a:r>
            <a:r>
              <a:rPr lang="en-US" dirty="0" smtClean="0"/>
              <a:t> app.</a:t>
            </a:r>
            <a:endParaRPr lang="en-US" dirty="0"/>
          </a:p>
        </p:txBody>
      </p:sp>
    </p:spTree>
    <p:extLst>
      <p:ext uri="{BB962C8B-B14F-4D97-AF65-F5344CB8AC3E}">
        <p14:creationId xmlns:p14="http://schemas.microsoft.com/office/powerpoint/2010/main" val="228986677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4846638" y="274320"/>
            <a:ext cx="7315203" cy="6492240"/>
          </a:xfrm>
        </p:spPr>
        <p:txBody>
          <a:bodyPr/>
          <a:lstStyle/>
          <a:p>
            <a:r>
              <a:rPr lang="en-US" dirty="0" smtClean="0">
                <a:gradFill>
                  <a:gsLst>
                    <a:gs pos="0">
                      <a:schemeClr val="tx1"/>
                    </a:gs>
                    <a:gs pos="100000">
                      <a:schemeClr val="tx1"/>
                    </a:gs>
                  </a:gsLst>
                  <a:lin ang="5400000" scaled="1"/>
                </a:gradFill>
              </a:rPr>
              <a:t>Improve </a:t>
            </a:r>
            <a:r>
              <a:rPr lang="en-US" dirty="0">
                <a:gradFill>
                  <a:gsLst>
                    <a:gs pos="0">
                      <a:schemeClr val="tx1"/>
                    </a:gs>
                    <a:gs pos="100000">
                      <a:schemeClr val="tx1"/>
                    </a:gs>
                  </a:gsLst>
                  <a:lin ang="5400000" scaled="1"/>
                </a:gradFill>
              </a:rPr>
              <a:t>navigation between </a:t>
            </a:r>
            <a:r>
              <a:rPr lang="en-US" dirty="0" smtClean="0">
                <a:gradFill>
                  <a:gsLst>
                    <a:gs pos="0">
                      <a:schemeClr val="tx1"/>
                    </a:gs>
                    <a:gs pos="100000">
                      <a:schemeClr val="tx1"/>
                    </a:gs>
                  </a:gsLst>
                  <a:lin ang="5400000" scaled="1"/>
                </a:gradFill>
              </a:rPr>
              <a:t>files using </a:t>
            </a:r>
            <a:r>
              <a:rPr lang="en-US" dirty="0" err="1" smtClean="0">
                <a:gradFill>
                  <a:gsLst>
                    <a:gs pos="0">
                      <a:schemeClr val="tx1"/>
                    </a:gs>
                    <a:gs pos="100000">
                      <a:schemeClr val="tx1"/>
                    </a:gs>
                  </a:gsLst>
                  <a:lin ang="5400000" scaled="1"/>
                </a:gradFill>
              </a:rPr>
              <a:t>NeighboringFilesQuery</a:t>
            </a:r>
            <a:r>
              <a:rPr lang="en-US" dirty="0" smtClean="0">
                <a:gradFill>
                  <a:gsLst>
                    <a:gs pos="0">
                      <a:schemeClr val="tx1"/>
                    </a:gs>
                    <a:gs pos="100000">
                      <a:schemeClr val="tx1"/>
                    </a:gs>
                  </a:gsLst>
                  <a:lin ang="5400000" scaled="1"/>
                </a:gradFill>
              </a:rPr>
              <a:t>.</a:t>
            </a:r>
          </a:p>
          <a:p>
            <a:endParaRPr lang="en-US" sz="2000" dirty="0" smtClean="0">
              <a:gradFill>
                <a:gsLst>
                  <a:gs pos="0">
                    <a:schemeClr val="tx1"/>
                  </a:gs>
                  <a:gs pos="100000">
                    <a:schemeClr val="tx1"/>
                  </a:gs>
                </a:gsLst>
                <a:lin ang="5400000" scaled="1"/>
              </a:gradFill>
              <a:latin typeface="+mn-lt"/>
            </a:endParaRPr>
          </a:p>
          <a:p>
            <a:r>
              <a:rPr lang="en-US" dirty="0" smtClean="0">
                <a:gradFill>
                  <a:gsLst>
                    <a:gs pos="0">
                      <a:schemeClr val="tx1"/>
                    </a:gs>
                    <a:gs pos="100000">
                      <a:schemeClr val="tx1"/>
                    </a:gs>
                  </a:gsLst>
                  <a:lin ang="5400000" scaled="1"/>
                </a:gradFill>
              </a:rPr>
              <a:t>Add </a:t>
            </a:r>
            <a:r>
              <a:rPr lang="en-US" dirty="0">
                <a:gradFill>
                  <a:gsLst>
                    <a:gs pos="0">
                      <a:schemeClr val="tx1"/>
                    </a:gs>
                    <a:gs pos="100000">
                      <a:schemeClr val="tx1"/>
                    </a:gs>
                  </a:gsLst>
                  <a:lin ang="5400000" scaled="1"/>
                </a:gradFill>
              </a:rPr>
              <a:t>content to </a:t>
            </a:r>
            <a:r>
              <a:rPr lang="en-US" dirty="0" smtClean="0">
                <a:gradFill>
                  <a:gsLst>
                    <a:gs pos="0">
                      <a:schemeClr val="tx1"/>
                    </a:gs>
                    <a:gs pos="100000">
                      <a:schemeClr val="tx1"/>
                    </a:gs>
                  </a:gsLst>
                  <a:lin ang="5400000" scaled="1"/>
                </a:gradFill>
              </a:rPr>
              <a:t>the user’s Libraries using </a:t>
            </a:r>
            <a:r>
              <a:rPr lang="en-US" dirty="0" err="1" smtClean="0">
                <a:gradFill>
                  <a:gsLst>
                    <a:gs pos="0">
                      <a:schemeClr val="tx1"/>
                    </a:gs>
                    <a:gs pos="100000">
                      <a:schemeClr val="tx1"/>
                    </a:gs>
                  </a:gsLst>
                  <a:lin ang="5400000" scaled="1"/>
                </a:gradFill>
              </a:rPr>
              <a:t>StorageLibrary</a:t>
            </a:r>
            <a:r>
              <a:rPr lang="en-US" dirty="0" smtClean="0">
                <a:gradFill>
                  <a:gsLst>
                    <a:gs pos="0">
                      <a:schemeClr val="tx1"/>
                    </a:gs>
                    <a:gs pos="100000">
                      <a:schemeClr val="tx1"/>
                    </a:gs>
                  </a:gsLst>
                  <a:lin ang="5400000" scaled="1"/>
                </a:gradFill>
              </a:rPr>
              <a:t>.</a:t>
            </a:r>
          </a:p>
          <a:p>
            <a:endParaRPr lang="en-US" sz="2000" dirty="0" smtClean="0">
              <a:gradFill>
                <a:gsLst>
                  <a:gs pos="0">
                    <a:schemeClr val="tx1"/>
                  </a:gs>
                  <a:gs pos="100000">
                    <a:schemeClr val="tx1"/>
                  </a:gs>
                </a:gsLst>
                <a:lin ang="5400000" scaled="1"/>
              </a:gradFill>
              <a:latin typeface="+mn-lt"/>
            </a:endParaRPr>
          </a:p>
          <a:p>
            <a:r>
              <a:rPr lang="en-US" dirty="0" smtClean="0">
                <a:gradFill>
                  <a:gsLst>
                    <a:gs pos="0">
                      <a:schemeClr val="tx1"/>
                    </a:gs>
                    <a:gs pos="100000">
                      <a:schemeClr val="tx1"/>
                    </a:gs>
                  </a:gsLst>
                  <a:lin ang="5400000" scaled="1"/>
                </a:gradFill>
              </a:rPr>
              <a:t>Easily </a:t>
            </a:r>
            <a:r>
              <a:rPr lang="en-US" dirty="0">
                <a:gradFill>
                  <a:gsLst>
                    <a:gs pos="0">
                      <a:schemeClr val="tx1"/>
                    </a:gs>
                    <a:gs pos="100000">
                      <a:schemeClr val="tx1"/>
                    </a:gs>
                  </a:gsLst>
                  <a:lin ang="5400000" scaled="1"/>
                </a:gradFill>
              </a:rPr>
              <a:t>navigate the </a:t>
            </a:r>
            <a:r>
              <a:rPr lang="en-US" dirty="0" smtClean="0">
                <a:gradFill>
                  <a:gsLst>
                    <a:gs pos="0">
                      <a:schemeClr val="tx1"/>
                    </a:gs>
                    <a:gs pos="100000">
                      <a:schemeClr val="tx1"/>
                    </a:gs>
                  </a:gsLst>
                  <a:lin ang="5400000" scaled="1"/>
                </a:gradFill>
              </a:rPr>
              <a:t>namespace </a:t>
            </a:r>
            <a:br>
              <a:rPr lang="en-US" dirty="0" smtClean="0">
                <a:gradFill>
                  <a:gsLst>
                    <a:gs pos="0">
                      <a:schemeClr val="tx1"/>
                    </a:gs>
                    <a:gs pos="100000">
                      <a:schemeClr val="tx1"/>
                    </a:gs>
                  </a:gsLst>
                  <a:lin ang="5400000" scaled="1"/>
                </a:gradFill>
              </a:rPr>
            </a:br>
            <a:r>
              <a:rPr lang="en-US" dirty="0" smtClean="0">
                <a:gradFill>
                  <a:gsLst>
                    <a:gs pos="0">
                      <a:schemeClr val="tx1"/>
                    </a:gs>
                    <a:gs pos="100000">
                      <a:schemeClr val="tx1"/>
                    </a:gs>
                  </a:gsLst>
                  <a:lin ang="5400000" scaled="1"/>
                </a:gradFill>
              </a:rPr>
              <a:t>and simplify error handling using </a:t>
            </a:r>
            <a:br>
              <a:rPr lang="en-US" dirty="0" smtClean="0">
                <a:gradFill>
                  <a:gsLst>
                    <a:gs pos="0">
                      <a:schemeClr val="tx1"/>
                    </a:gs>
                    <a:gs pos="100000">
                      <a:schemeClr val="tx1"/>
                    </a:gs>
                  </a:gsLst>
                  <a:lin ang="5400000" scaled="1"/>
                </a:gradFill>
              </a:rPr>
            </a:br>
            <a:r>
              <a:rPr lang="en-US" dirty="0" smtClean="0">
                <a:gradFill>
                  <a:gsLst>
                    <a:gs pos="0">
                      <a:schemeClr val="tx1"/>
                    </a:gs>
                    <a:gs pos="100000">
                      <a:schemeClr val="tx1"/>
                    </a:gs>
                  </a:gsLst>
                  <a:lin ang="5400000" scaled="1"/>
                </a:gradFill>
              </a:rPr>
              <a:t>new helper APIs.</a:t>
            </a:r>
            <a:endParaRPr lang="en-US" sz="2000" dirty="0">
              <a:gradFill>
                <a:gsLst>
                  <a:gs pos="0">
                    <a:schemeClr val="tx1"/>
                  </a:gs>
                  <a:gs pos="100000">
                    <a:schemeClr val="tx1"/>
                  </a:gs>
                </a:gsLst>
                <a:lin ang="5400000" scaled="1"/>
              </a:gradFill>
              <a:latin typeface="+mn-lt"/>
            </a:endParaRPr>
          </a:p>
        </p:txBody>
      </p:sp>
      <p:sp>
        <p:nvSpPr>
          <p:cNvPr id="4" name="Title 3"/>
          <p:cNvSpPr>
            <a:spLocks noGrp="1"/>
          </p:cNvSpPr>
          <p:nvPr>
            <p:ph type="ctrTitle"/>
          </p:nvPr>
        </p:nvSpPr>
        <p:spPr>
          <a:solidFill>
            <a:srgbClr val="969696">
              <a:alpha val="80000"/>
            </a:srgbClr>
          </a:solidFill>
          <a:ln>
            <a:noFill/>
          </a:ln>
        </p:spPr>
        <p:txBody>
          <a:bodyPr vert="horz" wrap="square" lIns="274320" tIns="0" rIns="91440" bIns="0" numCol="1" rtlCol="0" anchor="ctr" anchorCtr="0" compatLnSpc="1">
            <a:prstTxWarp prst="textNoShape">
              <a:avLst/>
            </a:prstTxWarp>
            <a:noAutofit/>
          </a:bodyPr>
          <a:lstStyle/>
          <a:p>
            <a:r>
              <a:rPr lang="en-US" sz="3600" dirty="0"/>
              <a:t>New functionality </a:t>
            </a:r>
            <a:r>
              <a:rPr lang="en-US" sz="3600" spc="-50" dirty="0" smtClean="0"/>
              <a:t>to </a:t>
            </a:r>
            <a:r>
              <a:rPr lang="en-US" sz="3600" spc="-50" dirty="0"/>
              <a:t>better interact with the file system</a:t>
            </a:r>
          </a:p>
        </p:txBody>
      </p:sp>
    </p:spTree>
    <p:extLst>
      <p:ext uri="{BB962C8B-B14F-4D97-AF65-F5344CB8AC3E}">
        <p14:creationId xmlns:p14="http://schemas.microsoft.com/office/powerpoint/2010/main" val="21011954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3813465" y="3258736"/>
            <a:ext cx="5391826" cy="2997838"/>
          </a:xfrm>
          <a:prstGeom prst="rect">
            <a:avLst/>
          </a:prstGeom>
        </p:spPr>
      </p:pic>
      <p:sp>
        <p:nvSpPr>
          <p:cNvPr id="2" name="Text Placeholder 1"/>
          <p:cNvSpPr>
            <a:spLocks noGrp="1"/>
          </p:cNvSpPr>
          <p:nvPr>
            <p:ph type="body" sz="quarter" idx="10"/>
          </p:nvPr>
        </p:nvSpPr>
        <p:spPr>
          <a:xfrm>
            <a:off x="3475036" y="1668482"/>
            <a:ext cx="8686801" cy="5029181"/>
          </a:xfrm>
        </p:spPr>
        <p:txBody>
          <a:bodyPr/>
          <a:lstStyle/>
          <a:p>
            <a:r>
              <a:rPr lang="en-US" sz="2400" i="1" dirty="0"/>
              <a:t>FileActivatedEventArgs.NeighboringFilesQuery</a:t>
            </a:r>
          </a:p>
          <a:p>
            <a:r>
              <a:rPr lang="en-US" sz="2400" dirty="0"/>
              <a:t>Works with folders, search results views, file queries</a:t>
            </a:r>
            <a:r>
              <a:rPr lang="en-US" sz="2400" dirty="0" smtClean="0"/>
              <a:t>.</a:t>
            </a:r>
          </a:p>
          <a:p>
            <a:r>
              <a:rPr lang="en-US" sz="2400" dirty="0" smtClean="0"/>
              <a:t>Maps your app’s declared capabilities.</a:t>
            </a:r>
          </a:p>
        </p:txBody>
      </p:sp>
      <p:sp>
        <p:nvSpPr>
          <p:cNvPr id="3" name="Text Placeholder 2"/>
          <p:cNvSpPr>
            <a:spLocks noGrp="1"/>
          </p:cNvSpPr>
          <p:nvPr>
            <p:ph type="body" sz="quarter" idx="11"/>
          </p:nvPr>
        </p:nvSpPr>
        <p:spPr/>
        <p:txBody>
          <a:bodyPr/>
          <a:lstStyle/>
          <a:p>
            <a:r>
              <a:rPr lang="en-US" sz="2000" dirty="0" smtClean="0">
                <a:gradFill>
                  <a:gsLst>
                    <a:gs pos="0">
                      <a:schemeClr val="tx1"/>
                    </a:gs>
                    <a:gs pos="100000">
                      <a:schemeClr val="tx1"/>
                    </a:gs>
                  </a:gsLst>
                  <a:lin ang="5400000" scaled="1"/>
                </a:gradFill>
              </a:rPr>
              <a:t>When your app is activated via a file association, you can now let the user navigate to the next and previous file in the view.</a:t>
            </a:r>
            <a:endParaRPr lang="en-US" sz="2000" dirty="0">
              <a:gradFill>
                <a:gsLst>
                  <a:gs pos="0">
                    <a:schemeClr val="tx1"/>
                  </a:gs>
                  <a:gs pos="100000">
                    <a:schemeClr val="tx1"/>
                  </a:gs>
                </a:gsLst>
                <a:lin ang="5400000" scaled="1"/>
              </a:gradFill>
            </a:endParaRPr>
          </a:p>
        </p:txBody>
      </p:sp>
      <p:sp>
        <p:nvSpPr>
          <p:cNvPr id="4" name="Title 3"/>
          <p:cNvSpPr>
            <a:spLocks noGrp="1"/>
          </p:cNvSpPr>
          <p:nvPr>
            <p:ph type="title"/>
          </p:nvPr>
        </p:nvSpPr>
        <p:spPr/>
        <p:txBody>
          <a:bodyPr/>
          <a:lstStyle/>
          <a:p>
            <a:r>
              <a:rPr lang="en-US" dirty="0" smtClean="0"/>
              <a:t>Provide better navigation between files</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3464" y="3232816"/>
            <a:ext cx="5391826" cy="3023757"/>
          </a:xfrm>
          <a:prstGeom prst="rect">
            <a:avLst/>
          </a:prstGeom>
        </p:spPr>
      </p:pic>
      <p:pic>
        <p:nvPicPr>
          <p:cNvPr id="14" name="Picture 13"/>
          <p:cNvPicPr>
            <a:picLocks noChangeAspect="1"/>
          </p:cNvPicPr>
          <p:nvPr/>
        </p:nvPicPr>
        <p:blipFill>
          <a:blip r:embed="rId5"/>
          <a:stretch>
            <a:fillRect/>
          </a:stretch>
        </p:blipFill>
        <p:spPr>
          <a:xfrm>
            <a:off x="3475036" y="3229068"/>
            <a:ext cx="5382231" cy="3027505"/>
          </a:xfrm>
          <a:prstGeom prst="rect">
            <a:avLst/>
          </a:prstGeom>
        </p:spPr>
      </p:pic>
      <p:pic>
        <p:nvPicPr>
          <p:cNvPr id="11" name="Picture 10" descr="C:\Users\mgilmore\AppData\Local\Microsoft\Windows\Temporary Internet Files\Content.Outlook\83LX3BZO\hand.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881" t="-3" r="-4743" b="16791"/>
          <a:stretch/>
        </p:blipFill>
        <p:spPr bwMode="auto">
          <a:xfrm flipH="1">
            <a:off x="3017838" y="4335492"/>
            <a:ext cx="3030580" cy="313556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C:\Users\mgilmore\AppData\Local\Microsoft\Windows\Temporary Internet Files\Content.Outlook\83LX3BZO\hand.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881" t="-3" r="-4743" b="16791"/>
          <a:stretch/>
        </p:blipFill>
        <p:spPr bwMode="auto">
          <a:xfrm flipH="1">
            <a:off x="5413618" y="4032128"/>
            <a:ext cx="3030580" cy="313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69402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anim calcmode="lin" valueType="num">
                                      <p:cBhvr>
                                        <p:cTn id="15" dur="500" fill="hold"/>
                                        <p:tgtEl>
                                          <p:spTgt spid="11"/>
                                        </p:tgtEl>
                                        <p:attrNameLst>
                                          <p:attrName>ppt_x</p:attrName>
                                        </p:attrNameLst>
                                      </p:cBhvr>
                                      <p:tavLst>
                                        <p:tav tm="0">
                                          <p:val>
                                            <p:strVal val="#ppt_x"/>
                                          </p:val>
                                        </p:tav>
                                        <p:tav tm="100000">
                                          <p:val>
                                            <p:strVal val="#ppt_x"/>
                                          </p:val>
                                        </p:tav>
                                      </p:tavLst>
                                    </p:anim>
                                    <p:anim calcmode="lin" valueType="num">
                                      <p:cBhvr>
                                        <p:cTn id="16" dur="500" fill="hold"/>
                                        <p:tgtEl>
                                          <p:spTgt spid="11"/>
                                        </p:tgtEl>
                                        <p:attrNameLst>
                                          <p:attrName>ppt_y</p:attrName>
                                        </p:attrNameLst>
                                      </p:cBhvr>
                                      <p:tavLst>
                                        <p:tav tm="0">
                                          <p:val>
                                            <p:strVal val="#ppt_y+.1"/>
                                          </p:val>
                                        </p:tav>
                                        <p:tav tm="100000">
                                          <p:val>
                                            <p:strVal val="#ppt_y"/>
                                          </p:val>
                                        </p:tav>
                                      </p:tavLst>
                                    </p:anim>
                                  </p:childTnLst>
                                </p:cTn>
                              </p:par>
                            </p:childTnLst>
                          </p:cTn>
                        </p:par>
                        <p:par>
                          <p:cTn id="17" fill="hold">
                            <p:stCondLst>
                              <p:cond delay="500"/>
                            </p:stCondLst>
                            <p:childTnLst>
                              <p:par>
                                <p:cTn id="18" presetID="10" presetClass="entr" presetSubtype="0" fill="hold" nodeType="afterEffect">
                                  <p:stCondLst>
                                    <p:cond delay="50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xit" presetSubtype="0" fill="hold" nodeType="withEffect">
                                  <p:stCondLst>
                                    <p:cond delay="500"/>
                                  </p:stCondLst>
                                  <p:childTnLst>
                                    <p:animEffect transition="out" filter="fade">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200"/>
                                        <p:tgtEl>
                                          <p:spTgt spid="13"/>
                                        </p:tgtEl>
                                      </p:cBhvr>
                                    </p:animEffect>
                                  </p:childTnLst>
                                </p:cTn>
                              </p:par>
                              <p:par>
                                <p:cTn id="29" presetID="42" presetClass="path" presetSubtype="0" accel="50000" decel="50000" fill="hold" nodeType="withEffect">
                                  <p:stCondLst>
                                    <p:cond delay="0"/>
                                  </p:stCondLst>
                                  <p:childTnLst>
                                    <p:animMotion origin="layout" path="M -0.01264 -0.01793 L -0.06689 -0.03518 " pathEditMode="relative" rAng="0" ptsTypes="AA">
                                      <p:cBhvr>
                                        <p:cTn id="30" dur="400" fill="hold"/>
                                        <p:tgtEl>
                                          <p:spTgt spid="13"/>
                                        </p:tgtEl>
                                        <p:attrNameLst>
                                          <p:attrName>ppt_x</p:attrName>
                                          <p:attrName>ppt_y</p:attrName>
                                        </p:attrNameLst>
                                      </p:cBhvr>
                                      <p:rCtr x="-2719" y="-862"/>
                                    </p:animMotion>
                                  </p:childTnLst>
                                </p:cTn>
                              </p:par>
                              <p:par>
                                <p:cTn id="31" presetID="22" presetClass="entr" presetSubtype="2"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right)">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neighboring files</a:t>
            </a:r>
            <a:endParaRPr lang="en-US" dirty="0"/>
          </a:p>
        </p:txBody>
      </p:sp>
      <p:sp>
        <p:nvSpPr>
          <p:cNvPr id="3" name="Content Placeholder 2"/>
          <p:cNvSpPr>
            <a:spLocks noGrp="1"/>
          </p:cNvSpPr>
          <p:nvPr>
            <p:ph sz="quarter" idx="14"/>
          </p:nvPr>
        </p:nvSpPr>
        <p:spPr/>
        <p:txBody>
          <a:bodyPr>
            <a:normAutofit lnSpcReduction="10000"/>
          </a:bodyPr>
          <a:lstStyle/>
          <a:p>
            <a:r>
              <a:rPr lang="en-US" dirty="0">
                <a:solidFill>
                  <a:srgbClr val="000000"/>
                </a:solidFill>
                <a:highlight>
                  <a:srgbClr val="FFFFFF"/>
                </a:highlight>
              </a:rPr>
              <a:t>app.addEventListener(</a:t>
            </a:r>
            <a:r>
              <a:rPr lang="en-US" dirty="0">
                <a:solidFill>
                  <a:srgbClr val="A31515"/>
                </a:solidFill>
                <a:highlight>
                  <a:srgbClr val="FFFFFF"/>
                </a:highlight>
              </a:rPr>
              <a:t>"activated"</a:t>
            </a:r>
            <a:r>
              <a:rPr lang="en-US" dirty="0">
                <a:solidFill>
                  <a:srgbClr val="000000"/>
                </a:solidFill>
                <a:highlight>
                  <a:srgbClr val="FFFFFF"/>
                </a:highlight>
              </a:rPr>
              <a:t>, </a:t>
            </a:r>
            <a:r>
              <a:rPr lang="en-US" dirty="0">
                <a:solidFill>
                  <a:srgbClr val="0000FF"/>
                </a:solidFill>
                <a:highlight>
                  <a:srgbClr val="FFFFFF"/>
                </a:highlight>
              </a:rPr>
              <a:t>function</a:t>
            </a:r>
            <a:r>
              <a:rPr lang="en-US" dirty="0">
                <a:solidFill>
                  <a:srgbClr val="000000"/>
                </a:solidFill>
                <a:highlight>
                  <a:srgbClr val="FFFFFF"/>
                </a:highlight>
              </a:rPr>
              <a:t> (args) {</a:t>
            </a:r>
          </a:p>
          <a:p>
            <a:r>
              <a:rPr lang="en-US" dirty="0">
                <a:solidFill>
                  <a:srgbClr val="000000"/>
                </a:solidFill>
                <a:highlight>
                  <a:srgbClr val="FFFFFF"/>
                </a:highlight>
              </a:rPr>
              <a:t>    </a:t>
            </a:r>
            <a:r>
              <a:rPr lang="en-US" dirty="0">
                <a:solidFill>
                  <a:srgbClr val="0000FF"/>
                </a:solidFill>
                <a:highlight>
                  <a:srgbClr val="FFFFFF"/>
                </a:highlight>
              </a:rPr>
              <a:t>if</a:t>
            </a:r>
            <a:r>
              <a:rPr lang="en-US" dirty="0">
                <a:solidFill>
                  <a:srgbClr val="000000"/>
                </a:solidFill>
                <a:highlight>
                  <a:srgbClr val="FFFFFF"/>
                </a:highlight>
              </a:rPr>
              <a:t> (args.detail.kind === activation.ActivationKind.file) {</a:t>
            </a:r>
          </a:p>
          <a:p>
            <a:r>
              <a:rPr lang="en-US" dirty="0">
                <a:solidFill>
                  <a:srgbClr val="000000"/>
                </a:solidFill>
                <a:highlight>
                  <a:srgbClr val="FFFFFF"/>
                </a:highlight>
              </a:rPr>
              <a:t>        </a:t>
            </a:r>
            <a:r>
              <a:rPr lang="en-US" dirty="0">
                <a:solidFill>
                  <a:srgbClr val="0000FF"/>
                </a:solidFill>
                <a:highlight>
                  <a:srgbClr val="FFFFFF"/>
                </a:highlight>
              </a:rPr>
              <a:t>var</a:t>
            </a:r>
            <a:r>
              <a:rPr lang="en-US" dirty="0">
                <a:solidFill>
                  <a:srgbClr val="000000"/>
                </a:solidFill>
                <a:highlight>
                  <a:srgbClr val="FFFFFF"/>
                </a:highlight>
              </a:rPr>
              <a:t> query = args.detail.neighboringFilesQuery;</a:t>
            </a:r>
          </a:p>
          <a:p>
            <a:r>
              <a:rPr lang="en-US" dirty="0">
                <a:solidFill>
                  <a:srgbClr val="000000"/>
                </a:solidFill>
                <a:highlight>
                  <a:srgbClr val="FFFFFF"/>
                </a:highlight>
              </a:rPr>
              <a:t>        </a:t>
            </a:r>
            <a:r>
              <a:rPr lang="en-US" dirty="0">
                <a:solidFill>
                  <a:srgbClr val="0000FF"/>
                </a:solidFill>
                <a:highlight>
                  <a:srgbClr val="FFFFFF"/>
                </a:highlight>
              </a:rPr>
              <a:t>var</a:t>
            </a:r>
            <a:r>
              <a:rPr lang="en-US" dirty="0">
                <a:solidFill>
                  <a:srgbClr val="000000"/>
                </a:solidFill>
                <a:highlight>
                  <a:srgbClr val="FFFFFF"/>
                </a:highlight>
              </a:rPr>
              <a:t> launchFile = args.detail.files.getAt(0);</a:t>
            </a:r>
          </a:p>
          <a:p>
            <a:r>
              <a:rPr lang="en-US" dirty="0">
                <a:solidFill>
                  <a:srgbClr val="000000"/>
                </a:solidFill>
                <a:highlight>
                  <a:srgbClr val="FFFFFF"/>
                </a:highlight>
              </a:rPr>
              <a:t>        </a:t>
            </a:r>
            <a:r>
              <a:rPr lang="en-US" dirty="0" smtClean="0">
                <a:solidFill>
                  <a:srgbClr val="0000FF"/>
                </a:solidFill>
                <a:highlight>
                  <a:srgbClr val="FFFFFF"/>
                </a:highlight>
              </a:rPr>
              <a:t>if </a:t>
            </a:r>
            <a:r>
              <a:rPr lang="en-US" dirty="0" smtClean="0">
                <a:solidFill>
                  <a:srgbClr val="000000"/>
                </a:solidFill>
                <a:highlight>
                  <a:srgbClr val="FFFFFF"/>
                </a:highlight>
              </a:rPr>
              <a:t>(</a:t>
            </a:r>
            <a:r>
              <a:rPr lang="en-US" dirty="0">
                <a:solidFill>
                  <a:srgbClr val="000000"/>
                </a:solidFill>
                <a:highlight>
                  <a:srgbClr val="FFFFFF"/>
                </a:highlight>
              </a:rPr>
              <a:t>query) { </a:t>
            </a:r>
            <a:r>
              <a:rPr lang="en-US" dirty="0">
                <a:solidFill>
                  <a:srgbClr val="008000"/>
                </a:solidFill>
                <a:highlight>
                  <a:srgbClr val="FFFFFF"/>
                </a:highlight>
              </a:rPr>
              <a:t>// Object null when no neighboring files exist</a:t>
            </a:r>
            <a:endParaRPr lang="en-US" dirty="0">
              <a:solidFill>
                <a:srgbClr val="000000"/>
              </a:solidFill>
              <a:highlight>
                <a:srgbClr val="FFFFFF"/>
              </a:highlight>
            </a:endParaRPr>
          </a:p>
          <a:p>
            <a:r>
              <a:rPr lang="en-US" dirty="0">
                <a:solidFill>
                  <a:srgbClr val="000000"/>
                </a:solidFill>
                <a:highlight>
                  <a:srgbClr val="FFFFFF"/>
                </a:highlight>
              </a:rPr>
              <a:t>            </a:t>
            </a:r>
            <a:r>
              <a:rPr lang="en-US" dirty="0">
                <a:solidFill>
                  <a:srgbClr val="0000FF"/>
                </a:solidFill>
                <a:highlight>
                  <a:srgbClr val="FFFFFF"/>
                </a:highlight>
              </a:rPr>
              <a:t>var</a:t>
            </a:r>
            <a:r>
              <a:rPr lang="en-US" dirty="0">
                <a:solidFill>
                  <a:srgbClr val="000000"/>
                </a:solidFill>
                <a:highlight>
                  <a:srgbClr val="FFFFFF"/>
                </a:highlight>
              </a:rPr>
              <a:t> startIndex = query.findStartIndexAsync(firstFile);</a:t>
            </a:r>
          </a:p>
          <a:p>
            <a:r>
              <a:rPr lang="en-US" dirty="0">
                <a:solidFill>
                  <a:srgbClr val="000000"/>
                </a:solidFill>
                <a:highlight>
                  <a:srgbClr val="FFFFFF"/>
                </a:highlight>
              </a:rPr>
              <a:t>            ...</a:t>
            </a:r>
          </a:p>
          <a:p>
            <a:r>
              <a:rPr lang="en-US" dirty="0">
                <a:solidFill>
                  <a:srgbClr val="000000"/>
                </a:solidFill>
                <a:highlight>
                  <a:srgbClr val="FFFFFF"/>
                </a:highlight>
              </a:rPr>
              <a:t>        }</a:t>
            </a:r>
          </a:p>
          <a:p>
            <a:r>
              <a:rPr lang="en-US" dirty="0">
                <a:solidFill>
                  <a:srgbClr val="000000"/>
                </a:solidFill>
                <a:highlight>
                  <a:srgbClr val="FFFFFF"/>
                </a:highlight>
              </a:rPr>
              <a:t>    </a:t>
            </a:r>
            <a:r>
              <a:rPr lang="en-US" dirty="0" smtClean="0">
                <a:solidFill>
                  <a:srgbClr val="000000"/>
                </a:solidFill>
                <a:highlight>
                  <a:srgbClr val="FFFFFF"/>
                </a:highlight>
              </a:rPr>
              <a:t>}</a:t>
            </a:r>
            <a:endParaRPr lang="en-US" dirty="0">
              <a:solidFill>
                <a:srgbClr val="000000"/>
              </a:solidFill>
              <a:highlight>
                <a:srgbClr val="FFFFFF"/>
              </a:highlight>
            </a:endParaRPr>
          </a:p>
          <a:p>
            <a:r>
              <a:rPr lang="en-US" dirty="0" smtClean="0">
                <a:solidFill>
                  <a:srgbClr val="000000"/>
                </a:solidFill>
                <a:highlight>
                  <a:srgbClr val="FFFFFF"/>
                </a:highlight>
              </a:rPr>
              <a:t>});</a:t>
            </a:r>
            <a:endParaRPr lang="en-US" dirty="0"/>
          </a:p>
        </p:txBody>
      </p:sp>
      <p:sp>
        <p:nvSpPr>
          <p:cNvPr id="4" name="Rectangle 3"/>
          <p:cNvSpPr/>
          <p:nvPr/>
        </p:nvSpPr>
        <p:spPr bwMode="auto">
          <a:xfrm>
            <a:off x="1378857" y="2605314"/>
            <a:ext cx="8113486" cy="478972"/>
          </a:xfrm>
          <a:prstGeom prst="rect">
            <a:avLst/>
          </a:prstGeom>
          <a:noFill/>
          <a:ln w="28575">
            <a:solidFill>
              <a:srgbClr val="00188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5007349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noFill/>
        </p:spPr>
        <p:txBody>
          <a:bodyPr/>
          <a:lstStyle/>
          <a:p>
            <a:r>
              <a:rPr lang="en-US" sz="2400" i="1" dirty="0" smtClean="0">
                <a:gradFill>
                  <a:gsLst>
                    <a:gs pos="0">
                      <a:schemeClr val="tx1"/>
                    </a:gs>
                    <a:gs pos="100000">
                      <a:schemeClr val="tx1"/>
                    </a:gs>
                  </a:gsLst>
                  <a:lin ang="5400000" scaled="1"/>
                </a:gradFill>
              </a:rPr>
              <a:t>Windows.Storage.StorageLibrary</a:t>
            </a:r>
          </a:p>
          <a:p>
            <a:r>
              <a:rPr lang="en-US" sz="2400" dirty="0">
                <a:gradFill>
                  <a:gsLst>
                    <a:gs pos="0">
                      <a:schemeClr val="tx1"/>
                    </a:gs>
                    <a:gs pos="100000">
                      <a:schemeClr val="tx1"/>
                    </a:gs>
                  </a:gsLst>
                  <a:lin ang="5400000" scaled="1"/>
                </a:gradFill>
              </a:rPr>
              <a:t>Lets users </a:t>
            </a:r>
            <a:r>
              <a:rPr lang="en-US" sz="2400" dirty="0" smtClean="0">
                <a:gradFill>
                  <a:gsLst>
                    <a:gs pos="0">
                      <a:schemeClr val="tx1"/>
                    </a:gs>
                    <a:gs pos="100000">
                      <a:schemeClr val="tx1"/>
                    </a:gs>
                  </a:gsLst>
                  <a:lin ang="5400000" scaled="1"/>
                </a:gradFill>
              </a:rPr>
              <a:t>point apps to more content.</a:t>
            </a:r>
          </a:p>
          <a:p>
            <a:r>
              <a:rPr lang="en-US" sz="2400" dirty="0" smtClean="0">
                <a:gradFill>
                  <a:gsLst>
                    <a:gs pos="0">
                      <a:schemeClr val="tx1"/>
                    </a:gs>
                    <a:gs pos="100000">
                      <a:schemeClr val="tx1"/>
                    </a:gs>
                  </a:gsLst>
                  <a:lin ang="5400000" scaled="1"/>
                </a:gradFill>
              </a:rPr>
              <a:t>Provides Library management directly from your app.</a:t>
            </a:r>
          </a:p>
          <a:p>
            <a:r>
              <a:rPr lang="en-US" sz="2400" dirty="0">
                <a:gradFill>
                  <a:gsLst>
                    <a:gs pos="0">
                      <a:schemeClr val="tx1"/>
                    </a:gs>
                    <a:gs pos="100000">
                      <a:schemeClr val="tx1"/>
                    </a:gs>
                  </a:gsLst>
                  <a:lin ang="5400000" scaled="1"/>
                </a:gradFill>
              </a:rPr>
              <a:t>N</a:t>
            </a:r>
            <a:r>
              <a:rPr lang="en-US" sz="2400" dirty="0" smtClean="0">
                <a:gradFill>
                  <a:gsLst>
                    <a:gs pos="0">
                      <a:schemeClr val="tx1"/>
                    </a:gs>
                    <a:gs pos="100000">
                      <a:schemeClr val="tx1"/>
                    </a:gs>
                  </a:gsLst>
                  <a:lin ang="5400000" scaled="1"/>
                </a:gradFill>
              </a:rPr>
              <a:t>otifies your app when </a:t>
            </a:r>
            <a:r>
              <a:rPr lang="en-US" sz="2400" dirty="0">
                <a:gradFill>
                  <a:gsLst>
                    <a:gs pos="0">
                      <a:schemeClr val="tx1"/>
                    </a:gs>
                    <a:gs pos="100000">
                      <a:schemeClr val="tx1"/>
                    </a:gs>
                  </a:gsLst>
                  <a:lin ang="5400000" scaled="1"/>
                </a:gradFill>
              </a:rPr>
              <a:t>the </a:t>
            </a:r>
            <a:r>
              <a:rPr lang="en-US" sz="2400" dirty="0" smtClean="0">
                <a:gradFill>
                  <a:gsLst>
                    <a:gs pos="0">
                      <a:schemeClr val="tx1"/>
                    </a:gs>
                    <a:gs pos="100000">
                      <a:schemeClr val="tx1"/>
                    </a:gs>
                  </a:gsLst>
                  <a:lin ang="5400000" scaled="1"/>
                </a:gradFill>
              </a:rPr>
              <a:t>Library changes</a:t>
            </a:r>
            <a:r>
              <a:rPr lang="en-US" sz="2400" dirty="0">
                <a:gradFill>
                  <a:gsLst>
                    <a:gs pos="0">
                      <a:schemeClr val="tx1"/>
                    </a:gs>
                    <a:gs pos="100000">
                      <a:schemeClr val="tx1"/>
                    </a:gs>
                  </a:gsLst>
                  <a:lin ang="5400000" scaled="1"/>
                </a:gradFill>
              </a:rPr>
              <a:t>.</a:t>
            </a:r>
            <a:endParaRPr lang="en-US" sz="2400" dirty="0" smtClean="0">
              <a:gradFill>
                <a:gsLst>
                  <a:gs pos="0">
                    <a:schemeClr val="tx1"/>
                  </a:gs>
                  <a:gs pos="100000">
                    <a:schemeClr val="tx1"/>
                  </a:gs>
                </a:gsLst>
                <a:lin ang="5400000" scaled="1"/>
              </a:gradFill>
            </a:endParaRPr>
          </a:p>
        </p:txBody>
      </p:sp>
      <p:sp>
        <p:nvSpPr>
          <p:cNvPr id="3" name="Text Placeholder 2"/>
          <p:cNvSpPr>
            <a:spLocks noGrp="1"/>
          </p:cNvSpPr>
          <p:nvPr>
            <p:ph type="body" sz="quarter" idx="11"/>
          </p:nvPr>
        </p:nvSpPr>
        <p:spPr>
          <a:noFill/>
        </p:spPr>
        <p:txBody>
          <a:bodyPr/>
          <a:lstStyle/>
          <a:p>
            <a:r>
              <a:rPr lang="en-US" sz="2000" dirty="0" smtClean="0">
                <a:gradFill>
                  <a:gsLst>
                    <a:gs pos="0">
                      <a:schemeClr val="tx1"/>
                    </a:gs>
                    <a:gs pos="100000">
                      <a:schemeClr val="tx1"/>
                    </a:gs>
                  </a:gsLst>
                  <a:lin ang="5400000" scaled="1"/>
                </a:gradFill>
              </a:rPr>
              <a:t>When users store their content in various locations that your app can’t access (external drives, disk partitions etc.), they can point your app to them easily.</a:t>
            </a:r>
            <a:endParaRPr lang="en-US" sz="2000" dirty="0">
              <a:gradFill>
                <a:gsLst>
                  <a:gs pos="0">
                    <a:schemeClr val="tx1"/>
                  </a:gs>
                  <a:gs pos="100000">
                    <a:schemeClr val="tx1"/>
                  </a:gs>
                </a:gsLst>
                <a:lin ang="5400000" scaled="1"/>
              </a:gradFill>
            </a:endParaRPr>
          </a:p>
        </p:txBody>
      </p:sp>
      <p:sp>
        <p:nvSpPr>
          <p:cNvPr id="4" name="Title 3"/>
          <p:cNvSpPr>
            <a:spLocks noGrp="1"/>
          </p:cNvSpPr>
          <p:nvPr>
            <p:ph type="title"/>
          </p:nvPr>
        </p:nvSpPr>
        <p:spPr/>
        <p:txBody>
          <a:bodyPr/>
          <a:lstStyle/>
          <a:p>
            <a:r>
              <a:rPr lang="en-US" dirty="0" smtClean="0"/>
              <a:t>Give users a way to add content to your app</a:t>
            </a:r>
            <a:endParaRPr lang="en-US" dirty="0"/>
          </a:p>
        </p:txBody>
      </p:sp>
      <p:sp>
        <p:nvSpPr>
          <p:cNvPr id="5" name="Rectangle 4"/>
          <p:cNvSpPr/>
          <p:nvPr/>
        </p:nvSpPr>
        <p:spPr bwMode="auto">
          <a:xfrm>
            <a:off x="3481843" y="3674238"/>
            <a:ext cx="961880" cy="583235"/>
          </a:xfrm>
          <a:prstGeom prst="rect">
            <a:avLst/>
          </a:prstGeom>
          <a:noFill/>
          <a:ln w="285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0" rIns="0" bIns="0" rtlCol="0" anchor="ctr" anchorCtr="0"/>
          <a:lstStyle/>
          <a:p>
            <a:pPr algn="ctr" defTabSz="932406"/>
            <a:r>
              <a:rPr lang="en-US" sz="1600" spc="-102" dirty="0" smtClean="0">
                <a:solidFill>
                  <a:srgbClr val="FFFFFF"/>
                </a:solidFill>
                <a:ea typeface="Segoe UI" pitchFamily="34" charset="0"/>
                <a:cs typeface="Segoe UI" pitchFamily="34" charset="0"/>
              </a:rPr>
              <a:t>App</a:t>
            </a:r>
            <a:endParaRPr lang="en-US" sz="1600" spc="-102" dirty="0">
              <a:solidFill>
                <a:srgbClr val="FFFFFF"/>
              </a:solidFill>
              <a:ea typeface="Segoe UI" pitchFamily="34" charset="0"/>
              <a:cs typeface="Segoe UI" pitchFamily="34" charset="0"/>
            </a:endParaRPr>
          </a:p>
        </p:txBody>
      </p:sp>
      <p:sp>
        <p:nvSpPr>
          <p:cNvPr id="6" name="Rectangle 5"/>
          <p:cNvSpPr/>
          <p:nvPr/>
        </p:nvSpPr>
        <p:spPr bwMode="auto">
          <a:xfrm>
            <a:off x="6115949" y="3668479"/>
            <a:ext cx="961880" cy="583235"/>
          </a:xfrm>
          <a:prstGeom prst="rect">
            <a:avLst/>
          </a:prstGeom>
          <a:noFill/>
          <a:ln w="285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0" rIns="0" bIns="0" rtlCol="0" anchor="ctr" anchorCtr="0"/>
          <a:lstStyle/>
          <a:p>
            <a:pPr algn="ctr" defTabSz="932406"/>
            <a:r>
              <a:rPr lang="en-US" sz="1600" spc="-102" dirty="0" smtClean="0">
                <a:solidFill>
                  <a:srgbClr val="FFFFFF"/>
                </a:solidFill>
                <a:ea typeface="Segoe UI" pitchFamily="34" charset="0"/>
                <a:cs typeface="Segoe UI" pitchFamily="34" charset="0"/>
              </a:rPr>
              <a:t>Picker</a:t>
            </a:r>
            <a:endParaRPr lang="en-US" sz="1600" spc="-102" dirty="0">
              <a:solidFill>
                <a:srgbClr val="FFFFFF"/>
              </a:solidFill>
              <a:ea typeface="Segoe UI" pitchFamily="34" charset="0"/>
              <a:cs typeface="Segoe UI" pitchFamily="34" charset="0"/>
            </a:endParaRPr>
          </a:p>
        </p:txBody>
      </p:sp>
      <p:cxnSp>
        <p:nvCxnSpPr>
          <p:cNvPr id="8" name="Straight Arrow Connector 7"/>
          <p:cNvCxnSpPr/>
          <p:nvPr/>
        </p:nvCxnSpPr>
        <p:spPr>
          <a:xfrm>
            <a:off x="4450528" y="3833337"/>
            <a:ext cx="1665421" cy="591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775028" y="4251714"/>
            <a:ext cx="6650" cy="108740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6390565" y="4251714"/>
            <a:ext cx="0" cy="108740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4450529" y="4088629"/>
            <a:ext cx="1665420" cy="1003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2" name="Group 61"/>
          <p:cNvGrpSpPr/>
          <p:nvPr/>
        </p:nvGrpSpPr>
        <p:grpSpPr>
          <a:xfrm>
            <a:off x="3475038" y="3964929"/>
            <a:ext cx="2448267" cy="2681934"/>
            <a:chOff x="4912569" y="4015729"/>
            <a:chExt cx="2448267" cy="2681934"/>
          </a:xfrm>
          <a:noFill/>
        </p:grpSpPr>
        <p:grpSp>
          <p:nvGrpSpPr>
            <p:cNvPr id="29" name="Group 28"/>
            <p:cNvGrpSpPr/>
            <p:nvPr/>
          </p:nvGrpSpPr>
          <p:grpSpPr>
            <a:xfrm>
              <a:off x="4912569" y="4514250"/>
              <a:ext cx="2338510" cy="2183413"/>
              <a:chOff x="9827880" y="3980688"/>
              <a:chExt cx="2338510" cy="2183413"/>
            </a:xfrm>
            <a:grpFill/>
          </p:grpSpPr>
          <p:sp>
            <p:nvSpPr>
              <p:cNvPr id="17" name="Rectangle 16"/>
              <p:cNvSpPr/>
              <p:nvPr/>
            </p:nvSpPr>
            <p:spPr bwMode="auto">
              <a:xfrm>
                <a:off x="9827880" y="3980688"/>
                <a:ext cx="950243" cy="576179"/>
              </a:xfrm>
              <a:prstGeom prst="rect">
                <a:avLst/>
              </a:prstGeom>
              <a:grpFill/>
              <a:ln w="285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0" rIns="34294" bIns="0" rtlCol="0" anchor="ctr" anchorCtr="0"/>
              <a:lstStyle/>
              <a:p>
                <a:pPr algn="ctr" defTabSz="932406"/>
                <a:r>
                  <a:rPr lang="en-US" sz="1600" spc="-102" dirty="0" smtClean="0">
                    <a:solidFill>
                      <a:srgbClr val="FFFFFF"/>
                    </a:solidFill>
                    <a:ea typeface="Segoe UI" pitchFamily="34" charset="0"/>
                    <a:cs typeface="Segoe UI" pitchFamily="34" charset="0"/>
                  </a:rPr>
                  <a:t>App</a:t>
                </a:r>
                <a:endParaRPr lang="en-US" sz="1600" spc="-102" dirty="0">
                  <a:solidFill>
                    <a:srgbClr val="FFFFFF"/>
                  </a:solidFill>
                  <a:ea typeface="Segoe UI" pitchFamily="34" charset="0"/>
                  <a:cs typeface="Segoe UI" pitchFamily="34" charset="0"/>
                </a:endParaRPr>
              </a:p>
            </p:txBody>
          </p:sp>
          <p:sp>
            <p:nvSpPr>
              <p:cNvPr id="18" name="Rectangle 17"/>
              <p:cNvSpPr/>
              <p:nvPr/>
            </p:nvSpPr>
            <p:spPr bwMode="auto">
              <a:xfrm>
                <a:off x="9827880" y="4784305"/>
                <a:ext cx="950243" cy="576179"/>
              </a:xfrm>
              <a:prstGeom prst="rect">
                <a:avLst/>
              </a:prstGeom>
              <a:grpFill/>
              <a:ln w="285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0" rIns="34294" bIns="0" rtlCol="0" anchor="ctr" anchorCtr="0"/>
              <a:lstStyle/>
              <a:p>
                <a:pPr algn="ctr" defTabSz="932406"/>
                <a:r>
                  <a:rPr lang="en-US" sz="1600" spc="-102" dirty="0" smtClean="0">
                    <a:solidFill>
                      <a:srgbClr val="FFFFFF"/>
                    </a:solidFill>
                    <a:ea typeface="Segoe UI" pitchFamily="34" charset="0"/>
                    <a:cs typeface="Segoe UI" pitchFamily="34" charset="0"/>
                  </a:rPr>
                  <a:t>App</a:t>
                </a:r>
                <a:endParaRPr lang="en-US" sz="1600" spc="-102" dirty="0">
                  <a:solidFill>
                    <a:srgbClr val="FFFFFF"/>
                  </a:solidFill>
                  <a:ea typeface="Segoe UI" pitchFamily="34" charset="0"/>
                  <a:cs typeface="Segoe UI" pitchFamily="34" charset="0"/>
                </a:endParaRPr>
              </a:p>
            </p:txBody>
          </p:sp>
          <p:sp>
            <p:nvSpPr>
              <p:cNvPr id="19" name="Rectangle 18"/>
              <p:cNvSpPr/>
              <p:nvPr/>
            </p:nvSpPr>
            <p:spPr bwMode="auto">
              <a:xfrm>
                <a:off x="9836242" y="5587922"/>
                <a:ext cx="950243" cy="576179"/>
              </a:xfrm>
              <a:prstGeom prst="rect">
                <a:avLst/>
              </a:prstGeom>
              <a:grpFill/>
              <a:ln w="285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0" rIns="34294" bIns="0" rtlCol="0" anchor="ctr" anchorCtr="0"/>
              <a:lstStyle/>
              <a:p>
                <a:pPr algn="ctr" defTabSz="932406"/>
                <a:r>
                  <a:rPr lang="en-US" sz="1600" spc="-102" dirty="0" smtClean="0">
                    <a:solidFill>
                      <a:srgbClr val="FFFFFF"/>
                    </a:solidFill>
                    <a:ea typeface="Segoe UI" pitchFamily="34" charset="0"/>
                    <a:cs typeface="Segoe UI" pitchFamily="34" charset="0"/>
                  </a:rPr>
                  <a:t>App</a:t>
                </a:r>
                <a:endParaRPr lang="en-US" sz="1600" spc="-102" dirty="0">
                  <a:solidFill>
                    <a:srgbClr val="FFFFFF"/>
                  </a:solidFill>
                  <a:ea typeface="Segoe UI" pitchFamily="34" charset="0"/>
                  <a:cs typeface="Segoe UI" pitchFamily="34" charset="0"/>
                </a:endParaRPr>
              </a:p>
            </p:txBody>
          </p:sp>
          <p:cxnSp>
            <p:nvCxnSpPr>
              <p:cNvPr id="20" name="Straight Arrow Connector 19"/>
              <p:cNvCxnSpPr>
                <a:stCxn id="17" idx="3"/>
              </p:cNvCxnSpPr>
              <p:nvPr/>
            </p:nvCxnSpPr>
            <p:spPr>
              <a:xfrm>
                <a:off x="10778123" y="4268778"/>
                <a:ext cx="1388267" cy="962422"/>
              </a:xfrm>
              <a:prstGeom prst="straightConnector1">
                <a:avLst/>
              </a:prstGeom>
              <a:grpFill/>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8" idx="3"/>
              </p:cNvCxnSpPr>
              <p:nvPr/>
            </p:nvCxnSpPr>
            <p:spPr>
              <a:xfrm>
                <a:off x="10778123" y="5072395"/>
                <a:ext cx="1321653" cy="386243"/>
              </a:xfrm>
              <a:prstGeom prst="straightConnector1">
                <a:avLst/>
              </a:prstGeom>
              <a:grpFill/>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9" idx="3"/>
              </p:cNvCxnSpPr>
              <p:nvPr/>
            </p:nvCxnSpPr>
            <p:spPr>
              <a:xfrm flipV="1">
                <a:off x="10786485" y="5688419"/>
                <a:ext cx="1273331" cy="187593"/>
              </a:xfrm>
              <a:prstGeom prst="straightConnector1">
                <a:avLst/>
              </a:prstGeom>
              <a:grpFill/>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59" name="Straight Arrow Connector 58"/>
            <p:cNvCxnSpPr/>
            <p:nvPr/>
          </p:nvCxnSpPr>
          <p:spPr>
            <a:xfrm>
              <a:off x="5888059" y="4015729"/>
              <a:ext cx="1472777" cy="1437336"/>
            </a:xfrm>
            <a:prstGeom prst="straightConnector1">
              <a:avLst/>
            </a:prstGeom>
            <a:grpFill/>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5830660" y="5343960"/>
            <a:ext cx="1403034" cy="1146048"/>
            <a:chOff x="7268191" y="5394760"/>
            <a:chExt cx="1403034" cy="1146048"/>
          </a:xfrm>
        </p:grpSpPr>
        <p:sp>
          <p:nvSpPr>
            <p:cNvPr id="10" name="Flowchart: Magnetic Disk 9"/>
            <p:cNvSpPr/>
            <p:nvPr/>
          </p:nvSpPr>
          <p:spPr bwMode="auto">
            <a:xfrm>
              <a:off x="7437757" y="5394760"/>
              <a:ext cx="1233468" cy="1146048"/>
            </a:xfrm>
            <a:prstGeom prst="flowChartMagneticDisk">
              <a:avLst/>
            </a:prstGeom>
            <a:noFill/>
            <a:ln w="285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1600" spc="-102" dirty="0" smtClean="0">
                  <a:solidFill>
                    <a:srgbClr val="FFFFFF"/>
                  </a:solidFill>
                  <a:ea typeface="Segoe UI" pitchFamily="34" charset="0"/>
                  <a:cs typeface="Segoe UI" pitchFamily="34" charset="0"/>
                </a:rPr>
                <a:t>Library</a:t>
              </a:r>
              <a:endParaRPr lang="en-US" sz="1600" spc="-102" dirty="0">
                <a:solidFill>
                  <a:srgbClr val="FFFFFF"/>
                </a:solidFill>
                <a:ea typeface="Segoe UI" pitchFamily="34" charset="0"/>
                <a:cs typeface="Segoe UI" pitchFamily="34" charset="0"/>
              </a:endParaRPr>
            </a:p>
          </p:txBody>
        </p:sp>
        <p:grpSp>
          <p:nvGrpSpPr>
            <p:cNvPr id="13" name="Group 12"/>
            <p:cNvGrpSpPr/>
            <p:nvPr/>
          </p:nvGrpSpPr>
          <p:grpSpPr>
            <a:xfrm>
              <a:off x="7268191" y="5799078"/>
              <a:ext cx="344487" cy="276779"/>
              <a:chOff x="2946440" y="4392454"/>
              <a:chExt cx="510157" cy="409887"/>
            </a:xfrm>
          </p:grpSpPr>
          <p:sp>
            <p:nvSpPr>
              <p:cNvPr id="7" name="Rectangle 6"/>
              <p:cNvSpPr/>
              <p:nvPr/>
            </p:nvSpPr>
            <p:spPr bwMode="auto">
              <a:xfrm>
                <a:off x="2946440" y="4443707"/>
                <a:ext cx="510156" cy="358634"/>
              </a:xfrm>
              <a:prstGeom prst="rect">
                <a:avLst/>
              </a:prstGeom>
              <a:solidFill>
                <a:schemeClr val="tx1"/>
              </a:solidFill>
              <a:ln>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2" name="Trapezoid 11"/>
              <p:cNvSpPr/>
              <p:nvPr/>
            </p:nvSpPr>
            <p:spPr bwMode="auto">
              <a:xfrm>
                <a:off x="3244103" y="4392454"/>
                <a:ext cx="212494" cy="51253"/>
              </a:xfrm>
              <a:prstGeom prst="trapezoid">
                <a:avLst>
                  <a:gd name="adj" fmla="val 67012"/>
                </a:avLst>
              </a:prstGeom>
              <a:solidFill>
                <a:schemeClr val="tx1"/>
              </a:solidFill>
              <a:ln>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34" name="Group 33"/>
            <p:cNvGrpSpPr/>
            <p:nvPr/>
          </p:nvGrpSpPr>
          <p:grpSpPr>
            <a:xfrm>
              <a:off x="7367179" y="5957490"/>
              <a:ext cx="344487" cy="276779"/>
              <a:chOff x="2944202" y="4499196"/>
              <a:chExt cx="510157" cy="409887"/>
            </a:xfrm>
          </p:grpSpPr>
          <p:sp>
            <p:nvSpPr>
              <p:cNvPr id="35" name="Rectangle 34"/>
              <p:cNvSpPr/>
              <p:nvPr/>
            </p:nvSpPr>
            <p:spPr bwMode="auto">
              <a:xfrm>
                <a:off x="2944202" y="4550449"/>
                <a:ext cx="510156" cy="358634"/>
              </a:xfrm>
              <a:prstGeom prst="rect">
                <a:avLst/>
              </a:prstGeom>
              <a:solidFill>
                <a:schemeClr val="tx1"/>
              </a:solidFill>
              <a:ln>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6" name="Trapezoid 35"/>
              <p:cNvSpPr/>
              <p:nvPr/>
            </p:nvSpPr>
            <p:spPr bwMode="auto">
              <a:xfrm>
                <a:off x="3241865" y="4499196"/>
                <a:ext cx="212494" cy="51253"/>
              </a:xfrm>
              <a:prstGeom prst="trapezoid">
                <a:avLst>
                  <a:gd name="adj" fmla="val 67012"/>
                </a:avLst>
              </a:prstGeom>
              <a:solidFill>
                <a:schemeClr val="tx1"/>
              </a:solidFill>
              <a:ln>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21" name="Group 20"/>
          <p:cNvGrpSpPr/>
          <p:nvPr/>
        </p:nvGrpSpPr>
        <p:grpSpPr>
          <a:xfrm>
            <a:off x="6027538" y="6079029"/>
            <a:ext cx="344487" cy="276779"/>
            <a:chOff x="7521090" y="6037812"/>
            <a:chExt cx="344487" cy="276779"/>
          </a:xfrm>
        </p:grpSpPr>
        <p:sp>
          <p:nvSpPr>
            <p:cNvPr id="38" name="Rectangle 37"/>
            <p:cNvSpPr/>
            <p:nvPr/>
          </p:nvSpPr>
          <p:spPr bwMode="auto">
            <a:xfrm>
              <a:off x="7521090" y="6072421"/>
              <a:ext cx="344486" cy="242170"/>
            </a:xfrm>
            <a:prstGeom prst="rect">
              <a:avLst/>
            </a:prstGeom>
            <a:solidFill>
              <a:schemeClr val="tx1"/>
            </a:solidFill>
            <a:ln>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9" name="Trapezoid 38"/>
            <p:cNvSpPr/>
            <p:nvPr/>
          </p:nvSpPr>
          <p:spPr bwMode="auto">
            <a:xfrm>
              <a:off x="7722089" y="6037812"/>
              <a:ext cx="143488" cy="34609"/>
            </a:xfrm>
            <a:prstGeom prst="trapezoid">
              <a:avLst>
                <a:gd name="adj" fmla="val 67012"/>
              </a:avLst>
            </a:prstGeom>
            <a:solidFill>
              <a:schemeClr val="tx1"/>
            </a:solidFill>
            <a:ln>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25485716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fade">
                                      <p:cBhvr>
                                        <p:cTn id="4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content to libraries</a:t>
            </a:r>
            <a:endParaRPr lang="en-US" dirty="0"/>
          </a:p>
        </p:txBody>
      </p:sp>
      <p:sp>
        <p:nvSpPr>
          <p:cNvPr id="3" name="Content Placeholder 2"/>
          <p:cNvSpPr>
            <a:spLocks noGrp="1"/>
          </p:cNvSpPr>
          <p:nvPr>
            <p:ph sz="quarter" idx="14"/>
          </p:nvPr>
        </p:nvSpPr>
        <p:spPr/>
        <p:txBody>
          <a:bodyPr>
            <a:normAutofit/>
          </a:bodyPr>
          <a:lstStyle/>
          <a:p>
            <a:r>
              <a:rPr lang="en-US" dirty="0">
                <a:solidFill>
                  <a:srgbClr val="0000FF"/>
                </a:solidFill>
                <a:highlight>
                  <a:srgbClr val="FFFFFF"/>
                </a:highlight>
              </a:rPr>
              <a:t>var</a:t>
            </a:r>
            <a:r>
              <a:rPr lang="en-US" dirty="0">
                <a:solidFill>
                  <a:srgbClr val="000000"/>
                </a:solidFill>
                <a:highlight>
                  <a:srgbClr val="FFFFFF"/>
                </a:highlight>
              </a:rPr>
              <a:t> picturesLibraryId = Windows.Storage.KnownLibraryId.pictures;</a:t>
            </a:r>
          </a:p>
          <a:p>
            <a:r>
              <a:rPr lang="en-US" dirty="0">
                <a:solidFill>
                  <a:srgbClr val="000000"/>
                </a:solidFill>
                <a:highlight>
                  <a:srgbClr val="FFFFFF"/>
                </a:highlight>
              </a:rPr>
              <a:t>Windows.Storage.StorageLibrary.getLibraryAsync(picturesLibraryId).done(</a:t>
            </a:r>
            <a:r>
              <a:rPr lang="en-US" dirty="0">
                <a:solidFill>
                  <a:srgbClr val="0000FF"/>
                </a:solidFill>
                <a:highlight>
                  <a:srgbClr val="FFFFFF"/>
                </a:highlight>
              </a:rPr>
              <a:t>function</a:t>
            </a:r>
            <a:r>
              <a:rPr lang="en-US" dirty="0">
                <a:solidFill>
                  <a:srgbClr val="000000"/>
                </a:solidFill>
                <a:highlight>
                  <a:srgbClr val="FFFFFF"/>
                </a:highlight>
              </a:rPr>
              <a:t> (library) {</a:t>
            </a:r>
          </a:p>
          <a:p>
            <a:r>
              <a:rPr lang="en-US" dirty="0">
                <a:solidFill>
                  <a:srgbClr val="000000"/>
                </a:solidFill>
                <a:highlight>
                  <a:srgbClr val="FFFFFF"/>
                </a:highlight>
              </a:rPr>
              <a:t>    library.requestAddFolderAsync();</a:t>
            </a:r>
          </a:p>
          <a:p>
            <a:r>
              <a:rPr lang="en-US" dirty="0">
                <a:solidFill>
                  <a:srgbClr val="000000"/>
                </a:solidFill>
                <a:highlight>
                  <a:srgbClr val="FFFFFF"/>
                </a:highlight>
              </a:rPr>
              <a:t>});</a:t>
            </a:r>
            <a:endParaRPr lang="en-US" dirty="0"/>
          </a:p>
        </p:txBody>
      </p:sp>
      <p:sp>
        <p:nvSpPr>
          <p:cNvPr id="4" name="Rectangle 3"/>
          <p:cNvSpPr/>
          <p:nvPr/>
        </p:nvSpPr>
        <p:spPr bwMode="auto">
          <a:xfrm>
            <a:off x="796966" y="3083295"/>
            <a:ext cx="5759698" cy="491177"/>
          </a:xfrm>
          <a:prstGeom prst="rect">
            <a:avLst/>
          </a:prstGeom>
          <a:noFill/>
          <a:ln w="28575">
            <a:solidFill>
              <a:srgbClr val="00188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9642756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400" i="1" dirty="0" smtClean="0"/>
              <a:t>GetParentFolderAsync</a:t>
            </a:r>
          </a:p>
          <a:p>
            <a:pPr>
              <a:spcAft>
                <a:spcPts val="600"/>
              </a:spcAft>
            </a:pPr>
            <a:r>
              <a:rPr lang="en-US" sz="2000" dirty="0" smtClean="0">
                <a:latin typeface="+mn-lt"/>
              </a:rPr>
              <a:t>You can use this to access the parent folder of a file, if you have access to it.</a:t>
            </a:r>
            <a:endParaRPr lang="en-US" sz="2000" dirty="0">
              <a:latin typeface="+mn-lt"/>
            </a:endParaRPr>
          </a:p>
          <a:p>
            <a:r>
              <a:rPr lang="en-US" sz="2400" i="1" dirty="0" smtClean="0"/>
              <a:t>IsEqual</a:t>
            </a:r>
          </a:p>
          <a:p>
            <a:pPr>
              <a:spcAft>
                <a:spcPts val="600"/>
              </a:spcAft>
            </a:pPr>
            <a:r>
              <a:rPr lang="en-US" sz="2000" dirty="0">
                <a:latin typeface="+mn-lt"/>
              </a:rPr>
              <a:t>In some cases, </a:t>
            </a:r>
            <a:r>
              <a:rPr lang="en-US" sz="2000" dirty="0" smtClean="0">
                <a:latin typeface="+mn-lt"/>
              </a:rPr>
              <a:t>you may want to compare two </a:t>
            </a:r>
            <a:r>
              <a:rPr lang="en-US" sz="2000" dirty="0">
                <a:latin typeface="+mn-lt"/>
              </a:rPr>
              <a:t>files to ensure they are </a:t>
            </a:r>
            <a:r>
              <a:rPr lang="en-US" sz="2000" dirty="0" smtClean="0">
                <a:latin typeface="+mn-lt"/>
              </a:rPr>
              <a:t>different. This is now a </a:t>
            </a:r>
            <a:r>
              <a:rPr lang="en-US" sz="2000" dirty="0">
                <a:latin typeface="+mn-lt"/>
              </a:rPr>
              <a:t>single API call.</a:t>
            </a:r>
          </a:p>
          <a:p>
            <a:r>
              <a:rPr lang="en-US" sz="2400" i="1" dirty="0" smtClean="0"/>
              <a:t>TryGetItemAsync</a:t>
            </a:r>
            <a:endParaRPr lang="en-US" sz="2400" dirty="0" smtClean="0"/>
          </a:p>
          <a:p>
            <a:r>
              <a:rPr lang="en-US" sz="2000" dirty="0" smtClean="0">
                <a:latin typeface="+mn-lt"/>
              </a:rPr>
              <a:t>Dealing with file system errors can be a pain, especially in C#. You can now choose to simply get a null result if the file couldn’t be retrieved.</a:t>
            </a:r>
          </a:p>
        </p:txBody>
      </p:sp>
      <p:sp>
        <p:nvSpPr>
          <p:cNvPr id="3" name="Text Placeholder 2"/>
          <p:cNvSpPr>
            <a:spLocks noGrp="1"/>
          </p:cNvSpPr>
          <p:nvPr>
            <p:ph type="body" sz="quarter" idx="11"/>
          </p:nvPr>
        </p:nvSpPr>
        <p:spPr/>
        <p:txBody>
          <a:bodyPr/>
          <a:lstStyle/>
          <a:p>
            <a:r>
              <a:rPr lang="en-US" sz="2000" dirty="0" smtClean="0">
                <a:solidFill>
                  <a:schemeClr val="tx1"/>
                </a:solidFill>
              </a:rPr>
              <a:t>Three new APIs give </a:t>
            </a:r>
            <a:br>
              <a:rPr lang="en-US" sz="2000" dirty="0" smtClean="0">
                <a:solidFill>
                  <a:schemeClr val="tx1"/>
                </a:solidFill>
              </a:rPr>
            </a:br>
            <a:r>
              <a:rPr lang="en-US" sz="2000" dirty="0" smtClean="0">
                <a:solidFill>
                  <a:schemeClr val="tx1"/>
                </a:solidFill>
              </a:rPr>
              <a:t>you simple, but useful functionality to be </a:t>
            </a:r>
          </a:p>
          <a:p>
            <a:r>
              <a:rPr lang="en-US" sz="2000" dirty="0" smtClean="0">
                <a:solidFill>
                  <a:schemeClr val="tx1"/>
                </a:solidFill>
              </a:rPr>
              <a:t>more efficient when dealing with files.</a:t>
            </a:r>
            <a:endParaRPr lang="en-US" sz="2000" dirty="0">
              <a:solidFill>
                <a:schemeClr val="tx1"/>
              </a:solidFill>
            </a:endParaRPr>
          </a:p>
        </p:txBody>
      </p:sp>
      <p:sp>
        <p:nvSpPr>
          <p:cNvPr id="4" name="Title 3"/>
          <p:cNvSpPr>
            <a:spLocks noGrp="1"/>
          </p:cNvSpPr>
          <p:nvPr>
            <p:ph type="title"/>
          </p:nvPr>
        </p:nvSpPr>
        <p:spPr/>
        <p:txBody>
          <a:bodyPr/>
          <a:lstStyle/>
          <a:p>
            <a:r>
              <a:rPr lang="en-US" dirty="0" smtClean="0"/>
              <a:t>Easily navigate the namespace</a:t>
            </a:r>
            <a:endParaRPr lang="en-US" dirty="0"/>
          </a:p>
        </p:txBody>
      </p:sp>
    </p:spTree>
    <p:extLst>
      <p:ext uri="{BB962C8B-B14F-4D97-AF65-F5344CB8AC3E}">
        <p14:creationId xmlns:p14="http://schemas.microsoft.com/office/powerpoint/2010/main" val="36815919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6x9 Tablet view 1 lef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13437" y="718032"/>
            <a:ext cx="6232294" cy="5558460"/>
          </a:xfrm>
          <a:prstGeom prst="rect">
            <a:avLst/>
          </a:prstGeom>
        </p:spPr>
      </p:pic>
      <p:sp>
        <p:nvSpPr>
          <p:cNvPr id="2" name="Text Placeholder 1"/>
          <p:cNvSpPr>
            <a:spLocks noGrp="1"/>
          </p:cNvSpPr>
          <p:nvPr>
            <p:ph type="body" sz="quarter" idx="15"/>
          </p:nvPr>
        </p:nvSpPr>
        <p:spPr>
          <a:xfrm>
            <a:off x="274637" y="3040063"/>
            <a:ext cx="7315203" cy="914400"/>
          </a:xfrm>
        </p:spPr>
        <p:txBody>
          <a:bodyPr/>
          <a:lstStyle/>
          <a:p>
            <a:r>
              <a:rPr lang="en-US" sz="4400" dirty="0" smtClean="0"/>
              <a:t>Demo:</a:t>
            </a:r>
            <a:endParaRPr lang="en-US" dirty="0" smtClean="0"/>
          </a:p>
          <a:p>
            <a:r>
              <a:rPr lang="en-US" dirty="0" smtClean="0"/>
              <a:t>Update </a:t>
            </a:r>
            <a:r>
              <a:rPr lang="en-US" dirty="0" err="1" smtClean="0"/>
              <a:t>HiloJS</a:t>
            </a:r>
            <a:endParaRPr lang="en-US" dirty="0" smtClean="0"/>
          </a:p>
          <a:p>
            <a:r>
              <a:rPr lang="en-US" sz="2800" dirty="0" smtClean="0"/>
              <a:t>Use </a:t>
            </a:r>
            <a:r>
              <a:rPr lang="en-US" sz="2800" dirty="0" err="1" smtClean="0"/>
              <a:t>NeighboringFilesQuery</a:t>
            </a:r>
            <a:r>
              <a:rPr lang="en-US" sz="2800" dirty="0" smtClean="0"/>
              <a:t>.</a:t>
            </a:r>
          </a:p>
          <a:p>
            <a:r>
              <a:rPr lang="en-US" sz="2800" dirty="0" smtClean="0"/>
              <a:t>Provide add to Library command.</a:t>
            </a:r>
            <a:endParaRPr lang="en-US" sz="2800" dirty="0"/>
          </a:p>
        </p:txBody>
      </p:sp>
    </p:spTree>
    <p:extLst>
      <p:ext uri="{BB962C8B-B14F-4D97-AF65-F5344CB8AC3E}">
        <p14:creationId xmlns:p14="http://schemas.microsoft.com/office/powerpoint/2010/main" val="153318149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dirty="0" smtClean="0"/>
              <a:t>What’s new for working with files</a:t>
            </a:r>
            <a:endParaRPr lang="en-US" sz="5400" dirty="0"/>
          </a:p>
        </p:txBody>
      </p:sp>
      <p:sp>
        <p:nvSpPr>
          <p:cNvPr id="3" name="Subtitle 2"/>
          <p:cNvSpPr>
            <a:spLocks noGrp="1"/>
          </p:cNvSpPr>
          <p:nvPr>
            <p:ph type="subTitle" idx="1"/>
          </p:nvPr>
        </p:nvSpPr>
        <p:spPr/>
        <p:txBody>
          <a:bodyPr/>
          <a:lstStyle/>
          <a:p>
            <a:r>
              <a:rPr lang="en-US" dirty="0" smtClean="0"/>
              <a:t>Marc Wautier</a:t>
            </a:r>
          </a:p>
          <a:p>
            <a:pPr>
              <a:spcAft>
                <a:spcPts val="600"/>
              </a:spcAft>
            </a:pPr>
            <a:r>
              <a:rPr lang="en-US" dirty="0" smtClean="0"/>
              <a:t>Program Manager</a:t>
            </a:r>
            <a:br>
              <a:rPr lang="en-US" dirty="0" smtClean="0"/>
            </a:br>
            <a:r>
              <a:rPr lang="en-US" dirty="0" smtClean="0"/>
              <a:t>2-119</a:t>
            </a:r>
          </a:p>
        </p:txBody>
      </p:sp>
    </p:spTree>
    <p:extLst>
      <p:ext uri="{BB962C8B-B14F-4D97-AF65-F5344CB8AC3E}">
        <p14:creationId xmlns:p14="http://schemas.microsoft.com/office/powerpoint/2010/main" val="2797259041"/>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smtClean="0"/>
              <a:t>SkyDrive is built into Windows.</a:t>
            </a:r>
          </a:p>
          <a:p>
            <a:r>
              <a:rPr lang="en-US" dirty="0" smtClean="0"/>
              <a:t>Users can store files on SkyDrive </a:t>
            </a:r>
            <a:br>
              <a:rPr lang="en-US" dirty="0" smtClean="0"/>
            </a:br>
            <a:r>
              <a:rPr lang="en-US" dirty="0" smtClean="0"/>
              <a:t>just like a file system folder.</a:t>
            </a:r>
          </a:p>
          <a:p>
            <a:r>
              <a:rPr lang="en-US" dirty="0" smtClean="0"/>
              <a:t>SkyDrive files are synced and can </a:t>
            </a:r>
            <a:br>
              <a:rPr lang="en-US" dirty="0" smtClean="0"/>
            </a:br>
            <a:r>
              <a:rPr lang="en-US" dirty="0" smtClean="0"/>
              <a:t>be managed by users regardless </a:t>
            </a:r>
            <a:br>
              <a:rPr lang="en-US" dirty="0" smtClean="0"/>
            </a:br>
            <a:r>
              <a:rPr lang="en-US" dirty="0" smtClean="0"/>
              <a:t>of connectivity.</a:t>
            </a:r>
            <a:endParaRPr lang="en-US" dirty="0"/>
          </a:p>
        </p:txBody>
      </p:sp>
      <p:sp>
        <p:nvSpPr>
          <p:cNvPr id="3" name="Title 2"/>
          <p:cNvSpPr>
            <a:spLocks noGrp="1"/>
          </p:cNvSpPr>
          <p:nvPr>
            <p:ph type="ctrTitle"/>
          </p:nvPr>
        </p:nvSpPr>
        <p:spPr>
          <a:solidFill>
            <a:srgbClr val="969696">
              <a:alpha val="80000"/>
            </a:srgbClr>
          </a:solidFill>
          <a:ln>
            <a:noFill/>
          </a:ln>
        </p:spPr>
        <p:txBody>
          <a:bodyPr vert="horz" wrap="square" lIns="274320" tIns="0" rIns="91440" bIns="0" numCol="1" rtlCol="0" anchor="ctr" anchorCtr="0" compatLnSpc="1">
            <a:prstTxWarp prst="textNoShape">
              <a:avLst/>
            </a:prstTxWarp>
            <a:noAutofit/>
          </a:bodyPr>
          <a:lstStyle/>
          <a:p>
            <a:r>
              <a:rPr lang="en-US" dirty="0"/>
              <a:t>SkyDrive in Windows 8.1</a:t>
            </a:r>
          </a:p>
        </p:txBody>
      </p:sp>
    </p:spTree>
    <p:extLst>
      <p:ext uri="{BB962C8B-B14F-4D97-AF65-F5344CB8AC3E}">
        <p14:creationId xmlns:p14="http://schemas.microsoft.com/office/powerpoint/2010/main" val="412851706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02603" y="2092960"/>
            <a:ext cx="2651760" cy="2651760"/>
          </a:xfrm>
          <a:prstGeom prst="rect">
            <a:avLst/>
          </a:prstGeom>
        </p:spPr>
      </p:pic>
      <p:pic>
        <p:nvPicPr>
          <p:cNvPr id="3" name="Picture 2"/>
          <p:cNvPicPr>
            <a:picLocks noChangeAspect="1"/>
          </p:cNvPicPr>
          <p:nvPr/>
        </p:nvPicPr>
        <p:blipFill rotWithShape="1">
          <a:blip r:embed="rId4"/>
          <a:srcRect r="1333" b="903"/>
          <a:stretch/>
        </p:blipFill>
        <p:spPr>
          <a:xfrm>
            <a:off x="3402805" y="2092960"/>
            <a:ext cx="2640252" cy="2651760"/>
          </a:xfrm>
          <a:prstGeom prst="rect">
            <a:avLst/>
          </a:prstGeom>
        </p:spPr>
      </p:pic>
      <p:pic>
        <p:nvPicPr>
          <p:cNvPr id="4" name="Picture 3"/>
          <p:cNvPicPr>
            <a:picLocks noChangeAspect="1"/>
          </p:cNvPicPr>
          <p:nvPr/>
        </p:nvPicPr>
        <p:blipFill>
          <a:blip r:embed="rId5"/>
          <a:stretch>
            <a:fillRect/>
          </a:stretch>
        </p:blipFill>
        <p:spPr>
          <a:xfrm>
            <a:off x="9179399" y="2092960"/>
            <a:ext cx="2651760" cy="2651760"/>
          </a:xfrm>
          <a:prstGeom prst="rect">
            <a:avLst/>
          </a:prstGeom>
        </p:spPr>
      </p:pic>
      <p:pic>
        <p:nvPicPr>
          <p:cNvPr id="5" name="Picture 4"/>
          <p:cNvPicPr>
            <a:picLocks noChangeAspect="1"/>
          </p:cNvPicPr>
          <p:nvPr/>
        </p:nvPicPr>
        <p:blipFill rotWithShape="1">
          <a:blip r:embed="rId6"/>
          <a:srcRect l="464"/>
          <a:stretch/>
        </p:blipFill>
        <p:spPr>
          <a:xfrm>
            <a:off x="6291499" y="2092960"/>
            <a:ext cx="2639457" cy="2651760"/>
          </a:xfrm>
          <a:prstGeom prst="rect">
            <a:avLst/>
          </a:prstGeom>
        </p:spPr>
      </p:pic>
    </p:spTree>
    <p:extLst>
      <p:ext uri="{BB962C8B-B14F-4D97-AF65-F5344CB8AC3E}">
        <p14:creationId xmlns:p14="http://schemas.microsoft.com/office/powerpoint/2010/main" val="23477355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anim calcmode="lin" valueType="num">
                                      <p:cBhvr>
                                        <p:cTn id="20" dur="500" fill="hold"/>
                                        <p:tgtEl>
                                          <p:spTgt spid="5"/>
                                        </p:tgtEl>
                                        <p:attrNameLst>
                                          <p:attrName>ppt_x</p:attrName>
                                        </p:attrNameLst>
                                      </p:cBhvr>
                                      <p:tavLst>
                                        <p:tav tm="0">
                                          <p:val>
                                            <p:strVal val="#ppt_x"/>
                                          </p:val>
                                        </p:tav>
                                        <p:tav tm="100000">
                                          <p:val>
                                            <p:strVal val="#ppt_x"/>
                                          </p:val>
                                        </p:tav>
                                      </p:tavLst>
                                    </p:anim>
                                    <p:anim calcmode="lin" valueType="num">
                                      <p:cBhvr>
                                        <p:cTn id="21" dur="5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anim calcmode="lin" valueType="num">
                                      <p:cBhvr>
                                        <p:cTn id="26" dur="500" fill="hold"/>
                                        <p:tgtEl>
                                          <p:spTgt spid="4"/>
                                        </p:tgtEl>
                                        <p:attrNameLst>
                                          <p:attrName>ppt_x</p:attrName>
                                        </p:attrNameLst>
                                      </p:cBhvr>
                                      <p:tavLst>
                                        <p:tav tm="0">
                                          <p:val>
                                            <p:strVal val="#ppt_x"/>
                                          </p:val>
                                        </p:tav>
                                        <p:tav tm="100000">
                                          <p:val>
                                            <p:strVal val="#ppt_x"/>
                                          </p:val>
                                        </p:tav>
                                      </p:tavLst>
                                    </p:anim>
                                    <p:anim calcmode="lin" valueType="num">
                                      <p:cBhvr>
                                        <p:cTn id="27"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96862"/>
            <a:ext cx="11887200" cy="914400"/>
          </a:xfrm>
        </p:spPr>
        <p:txBody>
          <a:bodyPr/>
          <a:lstStyle/>
          <a:p>
            <a:r>
              <a:rPr lang="en-US" smtClean="0"/>
              <a:t>SkyDrive files are just files</a:t>
            </a:r>
            <a:endParaRPr lang="en-US" dirty="0"/>
          </a:p>
        </p:txBody>
      </p:sp>
      <p:sp>
        <p:nvSpPr>
          <p:cNvPr id="2" name="Text Placeholder 1"/>
          <p:cNvSpPr>
            <a:spLocks noGrp="1"/>
          </p:cNvSpPr>
          <p:nvPr>
            <p:ph type="body" sz="quarter" idx="10"/>
          </p:nvPr>
        </p:nvSpPr>
        <p:spPr/>
        <p:txBody>
          <a:bodyPr/>
          <a:lstStyle/>
          <a:p>
            <a:r>
              <a:rPr lang="en-US" sz="2800" smtClean="0"/>
              <a:t>In Windows 8, it is possible for your app to receive </a:t>
            </a:r>
            <a:br>
              <a:rPr lang="en-US" sz="2800" smtClean="0"/>
            </a:br>
            <a:r>
              <a:rPr lang="en-US" sz="2800" smtClean="0"/>
              <a:t>a stream-backed file from the file picker.</a:t>
            </a:r>
          </a:p>
          <a:p>
            <a:pPr lvl="1"/>
            <a:r>
              <a:rPr lang="en-US" sz="2400" smtClean="0"/>
              <a:t>These files look similar to normal file system items.</a:t>
            </a:r>
          </a:p>
          <a:p>
            <a:pPr lvl="1"/>
            <a:r>
              <a:rPr lang="en-US" sz="2400" smtClean="0"/>
              <a:t>API calls may be slow while their contents are downloaded.</a:t>
            </a:r>
          </a:p>
          <a:p>
            <a:pPr lvl="1"/>
            <a:endParaRPr lang="en-US" sz="2400" smtClean="0"/>
          </a:p>
          <a:p>
            <a:pPr lvl="1"/>
            <a:r>
              <a:rPr lang="en-US" smtClean="0">
                <a:latin typeface="+mj-lt"/>
              </a:rPr>
              <a:t>Windows 8.1 extends this model to SkyDrive files.</a:t>
            </a:r>
          </a:p>
          <a:p>
            <a:pPr lvl="1"/>
            <a:r>
              <a:rPr lang="en-US" sz="2400" smtClean="0"/>
              <a:t>Users will be able to easily pick files from their SkyDrive.</a:t>
            </a:r>
          </a:p>
          <a:p>
            <a:pPr lvl="1"/>
            <a:r>
              <a:rPr lang="en-US" sz="2400" smtClean="0"/>
              <a:t>Content from SkyDrive can be included in Libraries.</a:t>
            </a:r>
          </a:p>
          <a:p>
            <a:pPr lvl="1"/>
            <a:r>
              <a:rPr lang="en-US" sz="2400" smtClean="0"/>
              <a:t>SkyDrive files may be non-local “placeholder files”.</a:t>
            </a:r>
            <a:endParaRPr lang="en-US" sz="2400" dirty="0" smtClean="0"/>
          </a:p>
        </p:txBody>
      </p:sp>
      <p:sp>
        <p:nvSpPr>
          <p:cNvPr id="4" name="Content Placeholder 3"/>
          <p:cNvSpPr>
            <a:spLocks noGrp="1"/>
          </p:cNvSpPr>
          <p:nvPr>
            <p:ph type="body" sz="quarter" idx="11"/>
          </p:nvPr>
        </p:nvSpPr>
        <p:spPr/>
        <p:txBody>
          <a:bodyPr/>
          <a:lstStyle/>
          <a:p>
            <a:r>
              <a:rPr lang="en-US" sz="2000" smtClean="0"/>
              <a:t>All files are StorageFile objects, whether they come from the PC, SkyDrive, network or other apps. </a:t>
            </a:r>
            <a:endParaRPr lang="en-US" sz="2000" dirty="0" smtClean="0"/>
          </a:p>
        </p:txBody>
      </p:sp>
    </p:spTree>
    <p:extLst>
      <p:ext uri="{BB962C8B-B14F-4D97-AF65-F5344CB8AC3E}">
        <p14:creationId xmlns:p14="http://schemas.microsoft.com/office/powerpoint/2010/main" val="4196346578"/>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Placeholder files</a:t>
            </a:r>
            <a:endParaRPr lang="en-US" dirty="0"/>
          </a:p>
        </p:txBody>
      </p:sp>
      <p:sp>
        <p:nvSpPr>
          <p:cNvPr id="2" name="Text Placeholder 1"/>
          <p:cNvSpPr>
            <a:spLocks noGrp="1"/>
          </p:cNvSpPr>
          <p:nvPr>
            <p:ph type="body" sz="quarter" idx="10"/>
          </p:nvPr>
        </p:nvSpPr>
        <p:spPr/>
        <p:txBody>
          <a:bodyPr/>
          <a:lstStyle/>
          <a:p>
            <a:r>
              <a:rPr lang="en-US" dirty="0">
                <a:gradFill>
                  <a:gsLst>
                    <a:gs pos="0">
                      <a:schemeClr val="tx1"/>
                    </a:gs>
                    <a:gs pos="100000">
                      <a:schemeClr val="tx1"/>
                    </a:gs>
                  </a:gsLst>
                  <a:lin ang="5400000" scaled="1"/>
                </a:gradFill>
              </a:rPr>
              <a:t>Enable users to view and manage files regardless </a:t>
            </a:r>
            <a:r>
              <a:rPr lang="en-US" dirty="0" smtClean="0">
                <a:gradFill>
                  <a:gsLst>
                    <a:gs pos="0">
                      <a:schemeClr val="tx1"/>
                    </a:gs>
                    <a:gs pos="100000">
                      <a:schemeClr val="tx1"/>
                    </a:gs>
                  </a:gsLst>
                  <a:lin ang="5400000" scaled="1"/>
                </a:gradFill>
              </a:rPr>
              <a:t/>
            </a:r>
            <a:br>
              <a:rPr lang="en-US" dirty="0" smtClean="0">
                <a:gradFill>
                  <a:gsLst>
                    <a:gs pos="0">
                      <a:schemeClr val="tx1"/>
                    </a:gs>
                    <a:gs pos="100000">
                      <a:schemeClr val="tx1"/>
                    </a:gs>
                  </a:gsLst>
                  <a:lin ang="5400000" scaled="1"/>
                </a:gradFill>
              </a:rPr>
            </a:br>
            <a:r>
              <a:rPr lang="en-US" dirty="0" smtClean="0">
                <a:gradFill>
                  <a:gsLst>
                    <a:gs pos="0">
                      <a:schemeClr val="tx1"/>
                    </a:gs>
                    <a:gs pos="100000">
                      <a:schemeClr val="tx1"/>
                    </a:gs>
                  </a:gsLst>
                  <a:lin ang="5400000" scaled="1"/>
                </a:gradFill>
              </a:rPr>
              <a:t>of </a:t>
            </a:r>
            <a:r>
              <a:rPr lang="en-US" dirty="0">
                <a:gradFill>
                  <a:gsLst>
                    <a:gs pos="0">
                      <a:schemeClr val="tx1"/>
                    </a:gs>
                    <a:gs pos="100000">
                      <a:schemeClr val="tx1"/>
                    </a:gs>
                  </a:gsLst>
                  <a:lin ang="5400000" scaled="1"/>
                </a:gradFill>
              </a:rPr>
              <a:t>connectivity</a:t>
            </a:r>
            <a:r>
              <a:rPr lang="en-US" dirty="0" smtClean="0">
                <a:gradFill>
                  <a:gsLst>
                    <a:gs pos="0">
                      <a:schemeClr val="tx1"/>
                    </a:gs>
                    <a:gs pos="100000">
                      <a:schemeClr val="tx1"/>
                    </a:gs>
                  </a:gsLst>
                  <a:lin ang="5400000" scaled="1"/>
                </a:gradFill>
              </a:rPr>
              <a:t>.</a:t>
            </a:r>
          </a:p>
          <a:p>
            <a:r>
              <a:rPr lang="en-US" sz="2800" dirty="0" smtClean="0">
                <a:gradFill>
                  <a:gsLst>
                    <a:gs pos="0">
                      <a:schemeClr val="tx1"/>
                    </a:gs>
                    <a:gs pos="100000">
                      <a:schemeClr val="tx1"/>
                    </a:gs>
                  </a:gsLst>
                  <a:lin ang="5400000" scaled="1"/>
                </a:gradFill>
              </a:rPr>
              <a:t>Represent the </a:t>
            </a:r>
            <a:r>
              <a:rPr lang="en-US" sz="2800" dirty="0">
                <a:gradFill>
                  <a:gsLst>
                    <a:gs pos="0">
                      <a:schemeClr val="tx1"/>
                    </a:gs>
                    <a:gs pos="100000">
                      <a:schemeClr val="tx1"/>
                    </a:gs>
                  </a:gsLst>
                  <a:lin ang="5400000" scaled="1"/>
                </a:gradFill>
              </a:rPr>
              <a:t>SkyDrive namespace, even when files are not cached </a:t>
            </a:r>
            <a:r>
              <a:rPr lang="en-US" sz="2800" dirty="0" smtClean="0">
                <a:gradFill>
                  <a:gsLst>
                    <a:gs pos="0">
                      <a:schemeClr val="tx1"/>
                    </a:gs>
                    <a:gs pos="100000">
                      <a:schemeClr val="tx1"/>
                    </a:gs>
                  </a:gsLst>
                  <a:lin ang="5400000" scaled="1"/>
                </a:gradFill>
              </a:rPr>
              <a:t>locally.</a:t>
            </a:r>
            <a:endParaRPr lang="en-US" sz="2800" dirty="0">
              <a:gradFill>
                <a:gsLst>
                  <a:gs pos="0">
                    <a:schemeClr val="tx1"/>
                  </a:gs>
                  <a:gs pos="100000">
                    <a:schemeClr val="tx1"/>
                  </a:gs>
                </a:gsLst>
                <a:lin ang="5400000" scaled="1"/>
              </a:gradFill>
            </a:endParaRPr>
          </a:p>
          <a:p>
            <a:r>
              <a:rPr lang="en-US" sz="2800" dirty="0" smtClean="0">
                <a:gradFill>
                  <a:gsLst>
                    <a:gs pos="0">
                      <a:schemeClr val="tx1"/>
                    </a:gs>
                    <a:gs pos="100000">
                      <a:schemeClr val="tx1"/>
                    </a:gs>
                  </a:gsLst>
                  <a:lin ang="5400000" scaled="1"/>
                </a:gradFill>
              </a:rPr>
              <a:t>Contain </a:t>
            </a:r>
            <a:r>
              <a:rPr lang="en-US" sz="2800" dirty="0">
                <a:gradFill>
                  <a:gsLst>
                    <a:gs pos="0">
                      <a:schemeClr val="tx1"/>
                    </a:gs>
                    <a:gs pos="100000">
                      <a:schemeClr val="tx1"/>
                    </a:gs>
                  </a:gsLst>
                  <a:lin ang="5400000" scaled="1"/>
                </a:gradFill>
              </a:rPr>
              <a:t>file metadata and thumbnails for </a:t>
            </a:r>
            <a:r>
              <a:rPr lang="en-US" sz="2800" dirty="0" smtClean="0">
                <a:gradFill>
                  <a:gsLst>
                    <a:gs pos="0">
                      <a:schemeClr val="tx1"/>
                    </a:gs>
                    <a:gs pos="100000">
                      <a:schemeClr val="tx1"/>
                    </a:gs>
                  </a:gsLst>
                  <a:lin ang="5400000" scaled="1"/>
                </a:gradFill>
              </a:rPr>
              <a:t>photos.</a:t>
            </a:r>
            <a:endParaRPr lang="en-US" sz="2800" dirty="0">
              <a:gradFill>
                <a:gsLst>
                  <a:gs pos="0">
                    <a:schemeClr val="tx1"/>
                  </a:gs>
                  <a:gs pos="100000">
                    <a:schemeClr val="tx1"/>
                  </a:gs>
                </a:gsLst>
                <a:lin ang="5400000" scaled="1"/>
              </a:gradFill>
            </a:endParaRPr>
          </a:p>
          <a:p>
            <a:endParaRPr lang="en-US" dirty="0" smtClean="0">
              <a:gradFill>
                <a:gsLst>
                  <a:gs pos="0">
                    <a:schemeClr val="tx1"/>
                  </a:gs>
                  <a:gs pos="100000">
                    <a:schemeClr val="tx1"/>
                  </a:gs>
                </a:gsLst>
                <a:lin ang="5400000" scaled="1"/>
              </a:gradFill>
            </a:endParaRPr>
          </a:p>
          <a:p>
            <a:r>
              <a:rPr lang="en-US" dirty="0" smtClean="0">
                <a:gradFill>
                  <a:gsLst>
                    <a:gs pos="0">
                      <a:schemeClr val="tx1"/>
                    </a:gs>
                    <a:gs pos="100000">
                      <a:schemeClr val="tx1"/>
                    </a:gs>
                  </a:gsLst>
                  <a:lin ang="5400000" scaled="1"/>
                </a:gradFill>
              </a:rPr>
              <a:t>To end-users and developers, </a:t>
            </a:r>
            <a:r>
              <a:rPr lang="en-US" dirty="0">
                <a:gradFill>
                  <a:gsLst>
                    <a:gs pos="0">
                      <a:schemeClr val="tx1"/>
                    </a:gs>
                    <a:gs pos="100000">
                      <a:schemeClr val="tx1"/>
                    </a:gs>
                  </a:gsLst>
                  <a:lin ang="5400000" scaled="1"/>
                </a:gradFill>
              </a:rPr>
              <a:t>they </a:t>
            </a:r>
            <a:r>
              <a:rPr lang="en-US" dirty="0" smtClean="0">
                <a:gradFill>
                  <a:gsLst>
                    <a:gs pos="0">
                      <a:schemeClr val="tx1"/>
                    </a:gs>
                    <a:gs pos="100000">
                      <a:schemeClr val="tx1"/>
                    </a:gs>
                  </a:gsLst>
                  <a:lin ang="5400000" scaled="1"/>
                </a:gradFill>
              </a:rPr>
              <a:t>look </a:t>
            </a:r>
            <a:r>
              <a:rPr lang="en-US" dirty="0">
                <a:gradFill>
                  <a:gsLst>
                    <a:gs pos="0">
                      <a:schemeClr val="tx1"/>
                    </a:gs>
                    <a:gs pos="100000">
                      <a:schemeClr val="tx1"/>
                    </a:gs>
                  </a:gsLst>
                  <a:lin ang="5400000" scaled="1"/>
                </a:gradFill>
              </a:rPr>
              <a:t>and feel almost </a:t>
            </a:r>
            <a:r>
              <a:rPr lang="en-US" dirty="0" smtClean="0">
                <a:gradFill>
                  <a:gsLst>
                    <a:gs pos="0">
                      <a:schemeClr val="tx1"/>
                    </a:gs>
                    <a:gs pos="100000">
                      <a:schemeClr val="tx1"/>
                    </a:gs>
                  </a:gsLst>
                  <a:lin ang="5400000" scaled="1"/>
                </a:gradFill>
              </a:rPr>
              <a:t/>
            </a:r>
            <a:br>
              <a:rPr lang="en-US" dirty="0" smtClean="0">
                <a:gradFill>
                  <a:gsLst>
                    <a:gs pos="0">
                      <a:schemeClr val="tx1"/>
                    </a:gs>
                    <a:gs pos="100000">
                      <a:schemeClr val="tx1"/>
                    </a:gs>
                  </a:gsLst>
                  <a:lin ang="5400000" scaled="1"/>
                </a:gradFill>
              </a:rPr>
            </a:br>
            <a:r>
              <a:rPr lang="en-US" dirty="0" smtClean="0">
                <a:gradFill>
                  <a:gsLst>
                    <a:gs pos="0">
                      <a:schemeClr val="tx1"/>
                    </a:gs>
                    <a:gs pos="100000">
                      <a:schemeClr val="tx1"/>
                    </a:gs>
                  </a:gsLst>
                  <a:lin ang="5400000" scaled="1"/>
                </a:gradFill>
              </a:rPr>
              <a:t>the </a:t>
            </a:r>
            <a:r>
              <a:rPr lang="en-US" dirty="0">
                <a:gradFill>
                  <a:gsLst>
                    <a:gs pos="0">
                      <a:schemeClr val="tx1"/>
                    </a:gs>
                    <a:gs pos="100000">
                      <a:schemeClr val="tx1"/>
                    </a:gs>
                  </a:gsLst>
                  <a:lin ang="5400000" scaled="1"/>
                </a:gradFill>
              </a:rPr>
              <a:t>same as the local </a:t>
            </a:r>
            <a:r>
              <a:rPr lang="en-US" dirty="0" smtClean="0">
                <a:gradFill>
                  <a:gsLst>
                    <a:gs pos="0">
                      <a:schemeClr val="tx1"/>
                    </a:gs>
                    <a:gs pos="100000">
                      <a:schemeClr val="tx1"/>
                    </a:gs>
                  </a:gsLst>
                  <a:lin ang="5400000" scaled="1"/>
                </a:gradFill>
              </a:rPr>
              <a:t>files.</a:t>
            </a:r>
          </a:p>
        </p:txBody>
      </p:sp>
    </p:spTree>
    <p:extLst>
      <p:ext uri="{BB962C8B-B14F-4D97-AF65-F5344CB8AC3E}">
        <p14:creationId xmlns:p14="http://schemas.microsoft.com/office/powerpoint/2010/main" val="930155876"/>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 y="-1"/>
            <a:ext cx="12436475" cy="6995517"/>
          </a:xfrm>
          <a:prstGeom prst="rect">
            <a:avLst/>
          </a:prstGeom>
        </p:spPr>
      </p:pic>
    </p:spTree>
    <p:extLst>
      <p:ext uri="{BB962C8B-B14F-4D97-AF65-F5344CB8AC3E}">
        <p14:creationId xmlns:p14="http://schemas.microsoft.com/office/powerpoint/2010/main" val="3497188170"/>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12436475" cy="6995517"/>
          </a:xfrm>
          <a:prstGeom prst="rect">
            <a:avLst/>
          </a:prstGeom>
        </p:spPr>
      </p:pic>
    </p:spTree>
    <p:extLst>
      <p:ext uri="{BB962C8B-B14F-4D97-AF65-F5344CB8AC3E}">
        <p14:creationId xmlns:p14="http://schemas.microsoft.com/office/powerpoint/2010/main" val="31962501"/>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sz="2800" dirty="0" smtClean="0">
                <a:gradFill>
                  <a:gsLst>
                    <a:gs pos="0">
                      <a:schemeClr val="tx1"/>
                    </a:gs>
                    <a:gs pos="100000">
                      <a:schemeClr val="tx1"/>
                    </a:gs>
                  </a:gsLst>
                  <a:lin ang="5400000" scaled="1"/>
                </a:gradFill>
              </a:rPr>
              <a:t>Check for availability.</a:t>
            </a:r>
            <a:endParaRPr lang="en-US" sz="2800" dirty="0">
              <a:gradFill>
                <a:gsLst>
                  <a:gs pos="0">
                    <a:schemeClr val="tx1"/>
                  </a:gs>
                  <a:gs pos="100000">
                    <a:schemeClr val="tx1"/>
                  </a:gs>
                </a:gsLst>
                <a:lin ang="5400000" scaled="1"/>
              </a:gradFill>
            </a:endParaRPr>
          </a:p>
          <a:p>
            <a:r>
              <a:rPr lang="en-US" sz="2000" dirty="0" smtClean="0">
                <a:gradFill>
                  <a:gsLst>
                    <a:gs pos="0">
                      <a:schemeClr val="tx1"/>
                    </a:gs>
                    <a:gs pos="100000">
                      <a:schemeClr val="tx1"/>
                    </a:gs>
                  </a:gsLst>
                  <a:lin ang="5400000" scaled="1"/>
                </a:gradFill>
                <a:latin typeface="+mn-lt"/>
              </a:rPr>
              <a:t>Many common </a:t>
            </a:r>
            <a:r>
              <a:rPr lang="en-US" sz="2000" dirty="0">
                <a:gradFill>
                  <a:gsLst>
                    <a:gs pos="0">
                      <a:schemeClr val="tx1"/>
                    </a:gs>
                    <a:gs pos="100000">
                      <a:schemeClr val="tx1"/>
                    </a:gs>
                  </a:gsLst>
                  <a:lin ang="5400000" scaled="1"/>
                </a:gradFill>
                <a:latin typeface="+mn-lt"/>
              </a:rPr>
              <a:t>operations can be done just the same on local </a:t>
            </a:r>
            <a:r>
              <a:rPr lang="en-US" sz="2000" dirty="0" smtClean="0">
                <a:gradFill>
                  <a:gsLst>
                    <a:gs pos="0">
                      <a:schemeClr val="tx1"/>
                    </a:gs>
                    <a:gs pos="100000">
                      <a:schemeClr val="tx1"/>
                    </a:gs>
                  </a:gsLst>
                  <a:lin ang="5400000" scaled="1"/>
                </a:gradFill>
                <a:latin typeface="+mn-lt"/>
              </a:rPr>
              <a:t/>
            </a:r>
            <a:br>
              <a:rPr lang="en-US" sz="2000" dirty="0" smtClean="0">
                <a:gradFill>
                  <a:gsLst>
                    <a:gs pos="0">
                      <a:schemeClr val="tx1"/>
                    </a:gs>
                    <a:gs pos="100000">
                      <a:schemeClr val="tx1"/>
                    </a:gs>
                  </a:gsLst>
                  <a:lin ang="5400000" scaled="1"/>
                </a:gradFill>
                <a:latin typeface="+mn-lt"/>
              </a:rPr>
            </a:br>
            <a:r>
              <a:rPr lang="en-US" sz="2000" dirty="0" smtClean="0">
                <a:gradFill>
                  <a:gsLst>
                    <a:gs pos="0">
                      <a:schemeClr val="tx1"/>
                    </a:gs>
                    <a:gs pos="100000">
                      <a:schemeClr val="tx1"/>
                    </a:gs>
                  </a:gsLst>
                  <a:lin ang="5400000" scaled="1"/>
                </a:gradFill>
                <a:latin typeface="+mn-lt"/>
              </a:rPr>
              <a:t>or </a:t>
            </a:r>
            <a:r>
              <a:rPr lang="en-US" sz="2000" dirty="0">
                <a:gradFill>
                  <a:gsLst>
                    <a:gs pos="0">
                      <a:schemeClr val="tx1"/>
                    </a:gs>
                    <a:gs pos="100000">
                      <a:schemeClr val="tx1"/>
                    </a:gs>
                  </a:gsLst>
                  <a:lin ang="5400000" scaled="1"/>
                </a:gradFill>
                <a:latin typeface="+mn-lt"/>
              </a:rPr>
              <a:t>SkyDrive files, </a:t>
            </a:r>
            <a:r>
              <a:rPr lang="en-US" sz="2000" dirty="0" smtClean="0">
                <a:gradFill>
                  <a:gsLst>
                    <a:gs pos="0">
                      <a:schemeClr val="tx1"/>
                    </a:gs>
                    <a:gs pos="100000">
                      <a:schemeClr val="tx1"/>
                    </a:gs>
                  </a:gsLst>
                  <a:lin ang="5400000" scaled="1"/>
                </a:gradFill>
                <a:latin typeface="+mn-lt"/>
              </a:rPr>
              <a:t>regardless of connectivity.</a:t>
            </a:r>
          </a:p>
          <a:p>
            <a:r>
              <a:rPr lang="en-US" sz="2000" dirty="0">
                <a:gradFill>
                  <a:gsLst>
                    <a:gs pos="0">
                      <a:schemeClr val="tx1"/>
                    </a:gs>
                    <a:gs pos="100000">
                      <a:schemeClr val="tx1"/>
                    </a:gs>
                  </a:gsLst>
                  <a:lin ang="5400000" scaled="1"/>
                </a:gradFill>
                <a:latin typeface="+mn-lt"/>
              </a:rPr>
              <a:t>Opening a </a:t>
            </a:r>
            <a:r>
              <a:rPr lang="en-US" sz="2000" dirty="0" smtClean="0">
                <a:gradFill>
                  <a:gsLst>
                    <a:gs pos="0">
                      <a:schemeClr val="tx1"/>
                    </a:gs>
                    <a:gs pos="100000">
                      <a:schemeClr val="tx1"/>
                    </a:gs>
                  </a:gsLst>
                  <a:lin ang="5400000" scaled="1"/>
                </a:gradFill>
                <a:latin typeface="+mn-lt"/>
              </a:rPr>
              <a:t>file, or editing its metadata </a:t>
            </a:r>
            <a:r>
              <a:rPr lang="en-US" sz="2000" dirty="0">
                <a:gradFill>
                  <a:gsLst>
                    <a:gs pos="0">
                      <a:schemeClr val="tx1"/>
                    </a:gs>
                    <a:gs pos="100000">
                      <a:schemeClr val="tx1"/>
                    </a:gs>
                  </a:gsLst>
                  <a:lin ang="5400000" scaled="1"/>
                </a:gradFill>
                <a:latin typeface="+mn-lt"/>
              </a:rPr>
              <a:t>can only be done if </a:t>
            </a:r>
            <a:r>
              <a:rPr lang="en-US" sz="2000" dirty="0" smtClean="0">
                <a:gradFill>
                  <a:gsLst>
                    <a:gs pos="0">
                      <a:schemeClr val="tx1"/>
                    </a:gs>
                    <a:gs pos="100000">
                      <a:schemeClr val="tx1"/>
                    </a:gs>
                  </a:gsLst>
                  <a:lin ang="5400000" scaled="1"/>
                </a:gradFill>
                <a:latin typeface="+mn-lt"/>
              </a:rPr>
              <a:t/>
            </a:r>
            <a:br>
              <a:rPr lang="en-US" sz="2000" dirty="0" smtClean="0">
                <a:gradFill>
                  <a:gsLst>
                    <a:gs pos="0">
                      <a:schemeClr val="tx1"/>
                    </a:gs>
                    <a:gs pos="100000">
                      <a:schemeClr val="tx1"/>
                    </a:gs>
                  </a:gsLst>
                  <a:lin ang="5400000" scaled="1"/>
                </a:gradFill>
                <a:latin typeface="+mn-lt"/>
              </a:rPr>
            </a:br>
            <a:r>
              <a:rPr lang="en-US" sz="2000" dirty="0" smtClean="0">
                <a:gradFill>
                  <a:gsLst>
                    <a:gs pos="0">
                      <a:schemeClr val="tx1"/>
                    </a:gs>
                    <a:gs pos="100000">
                      <a:schemeClr val="tx1"/>
                    </a:gs>
                  </a:gsLst>
                  <a:lin ang="5400000" scaled="1"/>
                </a:gradFill>
                <a:latin typeface="+mn-lt"/>
              </a:rPr>
              <a:t>the </a:t>
            </a:r>
            <a:r>
              <a:rPr lang="en-US" sz="2000" dirty="0">
                <a:gradFill>
                  <a:gsLst>
                    <a:gs pos="0">
                      <a:schemeClr val="tx1"/>
                    </a:gs>
                    <a:gs pos="100000">
                      <a:schemeClr val="tx1"/>
                    </a:gs>
                  </a:gsLst>
                  <a:lin ang="5400000" scaled="1"/>
                </a:gradFill>
                <a:latin typeface="+mn-lt"/>
              </a:rPr>
              <a:t>file is available offline or can be </a:t>
            </a:r>
            <a:r>
              <a:rPr lang="en-US" sz="2000" dirty="0" smtClean="0">
                <a:gradFill>
                  <a:gsLst>
                    <a:gs pos="0">
                      <a:schemeClr val="tx1"/>
                    </a:gs>
                    <a:gs pos="100000">
                      <a:schemeClr val="tx1"/>
                    </a:gs>
                  </a:gsLst>
                  <a:lin ang="5400000" scaled="1"/>
                </a:gradFill>
                <a:latin typeface="+mn-lt"/>
              </a:rPr>
              <a:t>downloaded.</a:t>
            </a:r>
          </a:p>
          <a:p>
            <a:endParaRPr lang="en-US" sz="2000" dirty="0">
              <a:gradFill>
                <a:gsLst>
                  <a:gs pos="0">
                    <a:schemeClr val="tx1"/>
                  </a:gs>
                  <a:gs pos="100000">
                    <a:schemeClr val="tx1"/>
                  </a:gs>
                </a:gsLst>
                <a:lin ang="5400000" scaled="1"/>
              </a:gradFill>
              <a:latin typeface="+mn-lt"/>
            </a:endParaRPr>
          </a:p>
          <a:p>
            <a:r>
              <a:rPr lang="en-US" sz="2800" dirty="0">
                <a:gradFill>
                  <a:gsLst>
                    <a:gs pos="0">
                      <a:schemeClr val="tx1"/>
                    </a:gs>
                    <a:gs pos="100000">
                      <a:schemeClr val="tx1"/>
                    </a:gs>
                  </a:gsLst>
                  <a:lin ang="5400000" scaled="1"/>
                </a:gradFill>
              </a:rPr>
              <a:t>Use thumbnails for images.</a:t>
            </a:r>
          </a:p>
          <a:p>
            <a:r>
              <a:rPr lang="en-US" sz="2000" dirty="0" smtClean="0">
                <a:gradFill>
                  <a:gsLst>
                    <a:gs pos="0">
                      <a:schemeClr val="tx1"/>
                    </a:gs>
                    <a:gs pos="100000">
                      <a:schemeClr val="tx1"/>
                    </a:gs>
                  </a:gsLst>
                  <a:lin ang="5400000" scaled="1"/>
                </a:gradFill>
                <a:latin typeface="+mn-lt"/>
              </a:rPr>
              <a:t>The Windows thumbnail API can get thumbnails directly from </a:t>
            </a:r>
            <a:br>
              <a:rPr lang="en-US" sz="2000" dirty="0" smtClean="0">
                <a:gradFill>
                  <a:gsLst>
                    <a:gs pos="0">
                      <a:schemeClr val="tx1"/>
                    </a:gs>
                    <a:gs pos="100000">
                      <a:schemeClr val="tx1"/>
                    </a:gs>
                  </a:gsLst>
                  <a:lin ang="5400000" scaled="1"/>
                </a:gradFill>
                <a:latin typeface="+mn-lt"/>
              </a:rPr>
            </a:br>
            <a:r>
              <a:rPr lang="en-US" sz="2000" dirty="0" smtClean="0">
                <a:gradFill>
                  <a:gsLst>
                    <a:gs pos="0">
                      <a:schemeClr val="tx1"/>
                    </a:gs>
                    <a:gs pos="100000">
                      <a:schemeClr val="tx1"/>
                    </a:gs>
                  </a:gsLst>
                  <a:lin ang="5400000" scaled="1"/>
                </a:gradFill>
                <a:latin typeface="+mn-lt"/>
              </a:rPr>
              <a:t>the cloud and avoid costly file downloads.</a:t>
            </a:r>
          </a:p>
        </p:txBody>
      </p:sp>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101" b="101"/>
          <a:stretch>
            <a:fillRect/>
          </a:stretch>
        </p:blipFill>
        <p:spPr/>
      </p:pic>
      <p:sp>
        <p:nvSpPr>
          <p:cNvPr id="4" name="Title 3"/>
          <p:cNvSpPr>
            <a:spLocks noGrp="1"/>
          </p:cNvSpPr>
          <p:nvPr>
            <p:ph type="title"/>
          </p:nvPr>
        </p:nvSpPr>
        <p:spPr/>
        <p:txBody>
          <a:bodyPr/>
          <a:lstStyle/>
          <a:p>
            <a:r>
              <a:rPr lang="en-US" dirty="0" smtClean="0"/>
              <a:t>Guidelines for SkyDrive files</a:t>
            </a:r>
            <a:endParaRPr lang="en-US" dirty="0"/>
          </a:p>
        </p:txBody>
      </p:sp>
    </p:spTree>
    <p:extLst>
      <p:ext uri="{BB962C8B-B14F-4D97-AF65-F5344CB8AC3E}">
        <p14:creationId xmlns:p14="http://schemas.microsoft.com/office/powerpoint/2010/main" val="3549801079"/>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800" i="1" dirty="0" smtClean="0">
                <a:gradFill>
                  <a:gsLst>
                    <a:gs pos="0">
                      <a:schemeClr val="tx1"/>
                    </a:gs>
                    <a:gs pos="100000">
                      <a:schemeClr val="tx1"/>
                    </a:gs>
                  </a:gsLst>
                  <a:lin ang="5400000" scaled="1"/>
                </a:gradFill>
              </a:rPr>
              <a:t>StorageFile.IsAvailable</a:t>
            </a:r>
            <a:endParaRPr lang="en-US" sz="2800" dirty="0" smtClean="0">
              <a:gradFill>
                <a:gsLst>
                  <a:gs pos="0">
                    <a:schemeClr val="tx1"/>
                  </a:gs>
                  <a:gs pos="100000">
                    <a:schemeClr val="tx1"/>
                  </a:gs>
                </a:gsLst>
                <a:lin ang="5400000" scaled="1"/>
              </a:gradFill>
            </a:endParaRPr>
          </a:p>
          <a:p>
            <a:r>
              <a:rPr lang="en-US" sz="2800" dirty="0">
                <a:gradFill>
                  <a:gsLst>
                    <a:gs pos="0">
                      <a:schemeClr val="tx1"/>
                    </a:gs>
                    <a:gs pos="100000">
                      <a:schemeClr val="tx1"/>
                    </a:gs>
                  </a:gsLst>
                  <a:lin ang="5400000" scaled="1"/>
                </a:gradFill>
              </a:rPr>
              <a:t>Whenever you want to open a file, or edit its metadata, check if it is available.</a:t>
            </a:r>
          </a:p>
          <a:p>
            <a:r>
              <a:rPr lang="en-US" sz="2800" dirty="0" smtClean="0">
                <a:gradFill>
                  <a:gsLst>
                    <a:gs pos="0">
                      <a:schemeClr val="tx1"/>
                    </a:gs>
                    <a:gs pos="100000">
                      <a:schemeClr val="tx1"/>
                    </a:gs>
                  </a:gsLst>
                  <a:lin ang="5400000" scaled="1"/>
                </a:gradFill>
              </a:rPr>
              <a:t>The property is true </a:t>
            </a:r>
            <a:r>
              <a:rPr lang="en-US" sz="2800" dirty="0">
                <a:gradFill>
                  <a:gsLst>
                    <a:gs pos="0">
                      <a:schemeClr val="tx1"/>
                    </a:gs>
                    <a:gs pos="100000">
                      <a:schemeClr val="tx1"/>
                    </a:gs>
                  </a:gsLst>
                  <a:lin ang="5400000" scaled="1"/>
                </a:gradFill>
              </a:rPr>
              <a:t>if it’s safe to treat a file like a local </a:t>
            </a:r>
            <a:r>
              <a:rPr lang="en-US" sz="2800" dirty="0" smtClean="0">
                <a:gradFill>
                  <a:gsLst>
                    <a:gs pos="0">
                      <a:schemeClr val="tx1"/>
                    </a:gs>
                    <a:gs pos="100000">
                      <a:schemeClr val="tx1"/>
                    </a:gs>
                  </a:gsLst>
                  <a:lin ang="5400000" scaled="1"/>
                </a:gradFill>
              </a:rPr>
              <a:t>file.</a:t>
            </a:r>
          </a:p>
          <a:p>
            <a:r>
              <a:rPr lang="en-US" sz="2800" dirty="0" smtClean="0">
                <a:gradFill>
                  <a:gsLst>
                    <a:gs pos="0">
                      <a:schemeClr val="tx1"/>
                    </a:gs>
                    <a:gs pos="100000">
                      <a:schemeClr val="tx1"/>
                    </a:gs>
                  </a:gsLst>
                  <a:lin ang="5400000" scaled="1"/>
                </a:gradFill>
              </a:rPr>
              <a:t>Once opened, a file becomes marked available offline.</a:t>
            </a:r>
            <a:endParaRPr lang="en-US" sz="2800" dirty="0">
              <a:gradFill>
                <a:gsLst>
                  <a:gs pos="0">
                    <a:schemeClr val="tx1"/>
                  </a:gs>
                  <a:gs pos="100000">
                    <a:schemeClr val="tx1"/>
                  </a:gs>
                </a:gsLst>
                <a:lin ang="5400000" scaled="1"/>
              </a:gradFill>
            </a:endParaRPr>
          </a:p>
        </p:txBody>
      </p:sp>
      <p:sp>
        <p:nvSpPr>
          <p:cNvPr id="3" name="Text Placeholder 2"/>
          <p:cNvSpPr>
            <a:spLocks noGrp="1"/>
          </p:cNvSpPr>
          <p:nvPr>
            <p:ph type="body" sz="quarter" idx="11"/>
          </p:nvPr>
        </p:nvSpPr>
        <p:spPr/>
        <p:txBody>
          <a:bodyPr/>
          <a:lstStyle/>
          <a:p>
            <a:r>
              <a:rPr lang="en-US" sz="2000" dirty="0" smtClean="0">
                <a:gradFill>
                  <a:gsLst>
                    <a:gs pos="0">
                      <a:schemeClr val="tx1"/>
                    </a:gs>
                    <a:gs pos="100000">
                      <a:schemeClr val="tx1"/>
                    </a:gs>
                  </a:gsLst>
                  <a:lin ang="5400000" scaled="1"/>
                </a:gradFill>
              </a:rPr>
              <a:t>The new IsAvailable property lets you know if a file can be opened at any given time.</a:t>
            </a:r>
            <a:endParaRPr lang="en-US" sz="2000" dirty="0">
              <a:gradFill>
                <a:gsLst>
                  <a:gs pos="0">
                    <a:schemeClr val="tx1"/>
                  </a:gs>
                  <a:gs pos="100000">
                    <a:schemeClr val="tx1"/>
                  </a:gs>
                </a:gsLst>
                <a:lin ang="5400000" scaled="1"/>
              </a:gradFill>
            </a:endParaRPr>
          </a:p>
        </p:txBody>
      </p:sp>
      <p:sp>
        <p:nvSpPr>
          <p:cNvPr id="4" name="Title 3"/>
          <p:cNvSpPr>
            <a:spLocks noGrp="1"/>
          </p:cNvSpPr>
          <p:nvPr>
            <p:ph type="title"/>
          </p:nvPr>
        </p:nvSpPr>
        <p:spPr/>
        <p:txBody>
          <a:bodyPr/>
          <a:lstStyle/>
          <a:p>
            <a:r>
              <a:rPr lang="en-US" dirty="0"/>
              <a:t>Check for </a:t>
            </a:r>
            <a:r>
              <a:rPr lang="en-US" dirty="0" smtClean="0"/>
              <a:t>availability</a:t>
            </a:r>
            <a:endParaRPr lang="en-US" dirty="0"/>
          </a:p>
        </p:txBody>
      </p:sp>
      <p:graphicFrame>
        <p:nvGraphicFramePr>
          <p:cNvPr id="5" name="Table 4"/>
          <p:cNvGraphicFramePr>
            <a:graphicFrameLocks noGrp="1"/>
          </p:cNvGraphicFramePr>
          <p:nvPr>
            <p:extLst/>
          </p:nvPr>
        </p:nvGraphicFramePr>
        <p:xfrm>
          <a:off x="571038" y="4437063"/>
          <a:ext cx="11045536" cy="2123440"/>
        </p:xfrm>
        <a:graphic>
          <a:graphicData uri="http://schemas.openxmlformats.org/drawingml/2006/table">
            <a:tbl>
              <a:tblPr firstRow="1" bandRow="1">
                <a:tableStyleId>{5C22544A-7EE6-4342-B048-85BDC9FD1C3A}</a:tableStyleId>
              </a:tblPr>
              <a:tblGrid>
                <a:gridCol w="2761384"/>
                <a:gridCol w="2761384"/>
                <a:gridCol w="2761384"/>
                <a:gridCol w="2761384"/>
              </a:tblGrid>
              <a:tr h="370840">
                <a:tc>
                  <a:txBody>
                    <a:bodyPr/>
                    <a:lstStyle/>
                    <a:p>
                      <a:r>
                        <a:rPr lang="en-US" dirty="0" smtClean="0">
                          <a:gradFill>
                            <a:gsLst>
                              <a:gs pos="0">
                                <a:schemeClr val="tx1"/>
                              </a:gs>
                              <a:gs pos="100000">
                                <a:schemeClr val="tx1"/>
                              </a:gs>
                            </a:gsLst>
                            <a:lin ang="5400000" scaled="1"/>
                          </a:gradFill>
                        </a:rPr>
                        <a:t>Value of</a:t>
                      </a:r>
                      <a:r>
                        <a:rPr lang="en-US" baseline="0" dirty="0" smtClean="0">
                          <a:gradFill>
                            <a:gsLst>
                              <a:gs pos="0">
                                <a:schemeClr val="tx1"/>
                              </a:gs>
                              <a:gs pos="100000">
                                <a:schemeClr val="tx1"/>
                              </a:gs>
                            </a:gsLst>
                            <a:lin ang="5400000" scaled="1"/>
                          </a:gradFill>
                        </a:rPr>
                        <a:t> IsAvailable</a:t>
                      </a:r>
                      <a:endParaRPr lang="en-US" dirty="0">
                        <a:gradFill>
                          <a:gsLst>
                            <a:gs pos="0">
                              <a:schemeClr val="tx1"/>
                            </a:gs>
                            <a:gs pos="100000">
                              <a:schemeClr val="tx1"/>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dirty="0" smtClean="0">
                          <a:gradFill>
                            <a:gsLst>
                              <a:gs pos="0">
                                <a:schemeClr val="tx1"/>
                              </a:gs>
                              <a:gs pos="100000">
                                <a:schemeClr val="tx1"/>
                              </a:gs>
                            </a:gsLst>
                            <a:lin ang="5400000" scaled="1"/>
                          </a:gradFill>
                        </a:rPr>
                        <a:t>Online</a:t>
                      </a:r>
                      <a:endParaRPr lang="en-US" dirty="0">
                        <a:gradFill>
                          <a:gsLst>
                            <a:gs pos="0">
                              <a:schemeClr val="tx1"/>
                            </a:gs>
                            <a:gs pos="100000">
                              <a:schemeClr val="tx1"/>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dirty="0" smtClean="0">
                          <a:gradFill>
                            <a:gsLst>
                              <a:gs pos="0">
                                <a:schemeClr val="tx1"/>
                              </a:gs>
                              <a:gs pos="100000">
                                <a:schemeClr val="tx1"/>
                              </a:gs>
                            </a:gsLst>
                            <a:lin ang="5400000" scaled="1"/>
                          </a:gradFill>
                        </a:rPr>
                        <a:t>Metered network</a:t>
                      </a:r>
                      <a:endParaRPr lang="en-US" dirty="0">
                        <a:gradFill>
                          <a:gsLst>
                            <a:gs pos="0">
                              <a:schemeClr val="tx1"/>
                            </a:gs>
                            <a:gs pos="100000">
                              <a:schemeClr val="tx1"/>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dirty="0" smtClean="0">
                          <a:gradFill>
                            <a:gsLst>
                              <a:gs pos="0">
                                <a:schemeClr val="tx1"/>
                              </a:gs>
                              <a:gs pos="100000">
                                <a:schemeClr val="tx1"/>
                              </a:gs>
                            </a:gsLst>
                            <a:lin ang="5400000" scaled="1"/>
                          </a:gradFill>
                        </a:rPr>
                        <a:t>Offline</a:t>
                      </a:r>
                      <a:endParaRPr lang="en-US" dirty="0">
                        <a:gradFill>
                          <a:gsLst>
                            <a:gs pos="0">
                              <a:schemeClr val="tx1"/>
                            </a:gs>
                            <a:gs pos="100000">
                              <a:schemeClr val="tx1"/>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370840">
                <a:tc>
                  <a:txBody>
                    <a:bodyPr/>
                    <a:lstStyle/>
                    <a:p>
                      <a:r>
                        <a:rPr lang="en-US" dirty="0" smtClean="0">
                          <a:gradFill>
                            <a:gsLst>
                              <a:gs pos="0">
                                <a:schemeClr val="tx1"/>
                              </a:gs>
                              <a:gs pos="100000">
                                <a:schemeClr val="tx1"/>
                              </a:gs>
                            </a:gsLst>
                            <a:lin ang="5400000" scaled="1"/>
                          </a:gradFill>
                        </a:rPr>
                        <a:t>Local file</a:t>
                      </a:r>
                      <a:endParaRPr lang="en-US" dirty="0">
                        <a:gradFill>
                          <a:gsLst>
                            <a:gs pos="0">
                              <a:schemeClr val="tx1"/>
                            </a:gs>
                            <a:gs pos="100000">
                              <a:schemeClr val="tx1"/>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dirty="0" smtClean="0">
                          <a:gradFill>
                            <a:gsLst>
                              <a:gs pos="0">
                                <a:schemeClr val="tx1"/>
                              </a:gs>
                              <a:gs pos="100000">
                                <a:schemeClr val="tx1"/>
                              </a:gs>
                            </a:gsLst>
                            <a:lin ang="5400000" scaled="1"/>
                          </a:gradFill>
                        </a:rPr>
                        <a:t>True</a:t>
                      </a:r>
                      <a:endParaRPr lang="en-US" dirty="0">
                        <a:gradFill>
                          <a:gsLst>
                            <a:gs pos="0">
                              <a:schemeClr val="tx1"/>
                            </a:gs>
                            <a:gs pos="100000">
                              <a:schemeClr val="tx1"/>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r>
                        <a:rPr lang="en-US" dirty="0" smtClean="0">
                          <a:gradFill>
                            <a:gsLst>
                              <a:gs pos="0">
                                <a:schemeClr val="tx1"/>
                              </a:gs>
                              <a:gs pos="100000">
                                <a:schemeClr val="tx1"/>
                              </a:gs>
                            </a:gsLst>
                            <a:lin ang="5400000" scaled="1"/>
                          </a:gradFill>
                        </a:rPr>
                        <a:t>True</a:t>
                      </a:r>
                      <a:endParaRPr lang="en-US" dirty="0">
                        <a:gradFill>
                          <a:gsLst>
                            <a:gs pos="0">
                              <a:schemeClr val="tx1"/>
                            </a:gs>
                            <a:gs pos="100000">
                              <a:schemeClr val="tx1"/>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r>
                        <a:rPr lang="en-US" dirty="0" smtClean="0">
                          <a:gradFill>
                            <a:gsLst>
                              <a:gs pos="0">
                                <a:schemeClr val="tx1"/>
                              </a:gs>
                              <a:gs pos="100000">
                                <a:schemeClr val="tx1"/>
                              </a:gs>
                            </a:gsLst>
                            <a:lin ang="5400000" scaled="1"/>
                          </a:gradFill>
                        </a:rPr>
                        <a:t>True</a:t>
                      </a:r>
                      <a:endParaRPr lang="en-US" dirty="0">
                        <a:gradFill>
                          <a:gsLst>
                            <a:gs pos="0">
                              <a:schemeClr val="tx1"/>
                            </a:gs>
                            <a:gs pos="100000">
                              <a:schemeClr val="tx1"/>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r>
              <a:tr h="370840">
                <a:tc>
                  <a:txBody>
                    <a:bodyPr/>
                    <a:lstStyle/>
                    <a:p>
                      <a:r>
                        <a:rPr lang="en-US" dirty="0" smtClean="0">
                          <a:gradFill>
                            <a:gsLst>
                              <a:gs pos="0">
                                <a:schemeClr val="tx1"/>
                              </a:gs>
                              <a:gs pos="100000">
                                <a:schemeClr val="tx1"/>
                              </a:gs>
                            </a:gsLst>
                            <a:lin ang="5400000" scaled="1"/>
                          </a:gradFill>
                        </a:rPr>
                        <a:t>SkyDrive</a:t>
                      </a:r>
                      <a:r>
                        <a:rPr lang="en-US" baseline="0" dirty="0" smtClean="0">
                          <a:gradFill>
                            <a:gsLst>
                              <a:gs pos="0">
                                <a:schemeClr val="tx1"/>
                              </a:gs>
                              <a:gs pos="100000">
                                <a:schemeClr val="tx1"/>
                              </a:gs>
                            </a:gsLst>
                            <a:lin ang="5400000" scaled="1"/>
                          </a:gradFill>
                        </a:rPr>
                        <a:t> f</a:t>
                      </a:r>
                      <a:r>
                        <a:rPr lang="en-US" dirty="0" smtClean="0">
                          <a:gradFill>
                            <a:gsLst>
                              <a:gs pos="0">
                                <a:schemeClr val="tx1"/>
                              </a:gs>
                              <a:gs pos="100000">
                                <a:schemeClr val="tx1"/>
                              </a:gs>
                            </a:gsLst>
                            <a:lin ang="5400000" scaled="1"/>
                          </a:gradFill>
                        </a:rPr>
                        <a:t>ile marked available offline</a:t>
                      </a:r>
                      <a:endParaRPr lang="en-US" dirty="0">
                        <a:gradFill>
                          <a:gsLst>
                            <a:gs pos="0">
                              <a:schemeClr val="tx1"/>
                            </a:gs>
                            <a:gs pos="100000">
                              <a:schemeClr val="tx1"/>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dirty="0" smtClean="0">
                          <a:gradFill>
                            <a:gsLst>
                              <a:gs pos="0">
                                <a:schemeClr val="tx1"/>
                              </a:gs>
                              <a:gs pos="100000">
                                <a:schemeClr val="tx1"/>
                              </a:gs>
                            </a:gsLst>
                            <a:lin ang="5400000" scaled="1"/>
                          </a:gradFill>
                        </a:rPr>
                        <a:t>True</a:t>
                      </a:r>
                      <a:endParaRPr lang="en-US" dirty="0">
                        <a:gradFill>
                          <a:gsLst>
                            <a:gs pos="0">
                              <a:schemeClr val="tx1"/>
                            </a:gs>
                            <a:gs pos="100000">
                              <a:schemeClr val="tx1"/>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r>
                        <a:rPr lang="en-US" dirty="0" smtClean="0">
                          <a:gradFill>
                            <a:gsLst>
                              <a:gs pos="0">
                                <a:schemeClr val="tx1"/>
                              </a:gs>
                              <a:gs pos="100000">
                                <a:schemeClr val="tx1"/>
                              </a:gs>
                            </a:gsLst>
                            <a:lin ang="5400000" scaled="1"/>
                          </a:gradFill>
                        </a:rPr>
                        <a:t>True</a:t>
                      </a:r>
                      <a:endParaRPr lang="en-US" dirty="0">
                        <a:gradFill>
                          <a:gsLst>
                            <a:gs pos="0">
                              <a:schemeClr val="tx1"/>
                            </a:gs>
                            <a:gs pos="100000">
                              <a:schemeClr val="tx1"/>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r>
                        <a:rPr lang="en-US" dirty="0" smtClean="0">
                          <a:gradFill>
                            <a:gsLst>
                              <a:gs pos="0">
                                <a:schemeClr val="tx1"/>
                              </a:gs>
                              <a:gs pos="100000">
                                <a:schemeClr val="tx1"/>
                              </a:gs>
                            </a:gsLst>
                            <a:lin ang="5400000" scaled="1"/>
                          </a:gradFill>
                        </a:rPr>
                        <a:t>True</a:t>
                      </a:r>
                      <a:endParaRPr lang="en-US" dirty="0">
                        <a:gradFill>
                          <a:gsLst>
                            <a:gs pos="0">
                              <a:schemeClr val="tx1"/>
                            </a:gs>
                            <a:gs pos="100000">
                              <a:schemeClr val="tx1"/>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r>
              <a:tr h="370840">
                <a:tc>
                  <a:txBody>
                    <a:bodyPr/>
                    <a:lstStyle/>
                    <a:p>
                      <a:r>
                        <a:rPr lang="en-US" dirty="0" smtClean="0">
                          <a:gradFill>
                            <a:gsLst>
                              <a:gs pos="0">
                                <a:schemeClr val="tx1"/>
                              </a:gs>
                              <a:gs pos="100000">
                                <a:schemeClr val="tx1"/>
                              </a:gs>
                            </a:gsLst>
                            <a:lin ang="5400000" scaled="1"/>
                          </a:gradFill>
                        </a:rPr>
                        <a:t>SkyDrive placeholder file</a:t>
                      </a:r>
                      <a:endParaRPr lang="en-US" dirty="0">
                        <a:gradFill>
                          <a:gsLst>
                            <a:gs pos="0">
                              <a:schemeClr val="tx1"/>
                            </a:gs>
                            <a:gs pos="100000">
                              <a:schemeClr val="tx1"/>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dirty="0" smtClean="0">
                          <a:gradFill>
                            <a:gsLst>
                              <a:gs pos="0">
                                <a:schemeClr val="tx1"/>
                              </a:gs>
                              <a:gs pos="100000">
                                <a:schemeClr val="tx1"/>
                              </a:gs>
                            </a:gsLst>
                            <a:lin ang="5400000" scaled="1"/>
                          </a:gradFill>
                        </a:rPr>
                        <a:t>True</a:t>
                      </a:r>
                      <a:endParaRPr lang="en-US" dirty="0">
                        <a:gradFill>
                          <a:gsLst>
                            <a:gs pos="0">
                              <a:schemeClr val="tx1"/>
                            </a:gs>
                            <a:gs pos="100000">
                              <a:schemeClr val="tx1"/>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rowSpan="2">
                  <a:txBody>
                    <a:bodyPr/>
                    <a:lstStyle/>
                    <a:p>
                      <a:pPr marL="0" marR="0" indent="0" algn="l" defTabSz="914166" rtl="0" eaLnBrk="1" fontAlgn="auto" latinLnBrk="0" hangingPunct="1">
                        <a:lnSpc>
                          <a:spcPct val="100000"/>
                        </a:lnSpc>
                        <a:spcBef>
                          <a:spcPts val="0"/>
                        </a:spcBef>
                        <a:spcAft>
                          <a:spcPts val="0"/>
                        </a:spcAft>
                        <a:buClrTx/>
                        <a:buSzTx/>
                        <a:buFontTx/>
                        <a:buNone/>
                        <a:tabLst/>
                        <a:defRPr/>
                      </a:pPr>
                      <a:r>
                        <a:rPr lang="en-US" dirty="0" smtClean="0">
                          <a:gradFill>
                            <a:gsLst>
                              <a:gs pos="0">
                                <a:schemeClr val="tx1"/>
                              </a:gs>
                              <a:gs pos="100000">
                                <a:schemeClr val="tx1"/>
                              </a:gs>
                            </a:gsLst>
                            <a:lin ang="5400000" scaled="1"/>
                          </a:gradFill>
                        </a:rPr>
                        <a:t>Based</a:t>
                      </a:r>
                      <a:r>
                        <a:rPr lang="en-US" baseline="0" dirty="0" smtClean="0">
                          <a:gradFill>
                            <a:gsLst>
                              <a:gs pos="0">
                                <a:schemeClr val="tx1"/>
                              </a:gs>
                              <a:gs pos="100000">
                                <a:schemeClr val="tx1"/>
                              </a:gs>
                            </a:gsLst>
                            <a:lin ang="5400000" scaled="1"/>
                          </a:gradFill>
                        </a:rPr>
                        <a:t> on user setting</a:t>
                      </a:r>
                      <a:endParaRPr lang="en-US" dirty="0" smtClean="0">
                        <a:gradFill>
                          <a:gsLst>
                            <a:gs pos="0">
                              <a:schemeClr val="tx1"/>
                            </a:gs>
                            <a:gs pos="100000">
                              <a:schemeClr val="tx1"/>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rowSpan="2">
                  <a:txBody>
                    <a:bodyPr/>
                    <a:lstStyle/>
                    <a:p>
                      <a:r>
                        <a:rPr lang="en-US" dirty="0" smtClean="0">
                          <a:gradFill>
                            <a:gsLst>
                              <a:gs pos="0">
                                <a:schemeClr val="tx1"/>
                              </a:gs>
                              <a:gs pos="100000">
                                <a:schemeClr val="tx1"/>
                              </a:gs>
                            </a:gsLst>
                            <a:lin ang="5400000" scaled="1"/>
                          </a:gradFill>
                        </a:rPr>
                        <a:t>False </a:t>
                      </a:r>
                      <a:endParaRPr lang="en-US" dirty="0">
                        <a:gradFill>
                          <a:gsLst>
                            <a:gs pos="0">
                              <a:schemeClr val="tx1"/>
                            </a:gs>
                            <a:gs pos="100000">
                              <a:schemeClr val="tx1"/>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370840">
                <a:tc>
                  <a:txBody>
                    <a:bodyPr/>
                    <a:lstStyle/>
                    <a:p>
                      <a:r>
                        <a:rPr lang="en-US" dirty="0" smtClean="0">
                          <a:solidFill>
                            <a:schemeClr val="tx1"/>
                          </a:solidFill>
                        </a:rPr>
                        <a:t>Network</a:t>
                      </a:r>
                      <a:r>
                        <a:rPr lang="en-US" baseline="0" dirty="0" smtClean="0">
                          <a:solidFill>
                            <a:schemeClr val="tx1"/>
                          </a:solidFill>
                        </a:rPr>
                        <a:t> file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1800" kern="1200" dirty="0" smtClean="0">
                          <a:solidFill>
                            <a:schemeClr val="tx1"/>
                          </a:solidFill>
                          <a:latin typeface="+mn-lt"/>
                          <a:ea typeface="+mn-ea"/>
                          <a:cs typeface="+mn-cs"/>
                        </a:rPr>
                        <a:t>True</a:t>
                      </a:r>
                      <a:endParaRPr lang="en-US" sz="18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vMerge="1">
                  <a:txBody>
                    <a:bodyPr/>
                    <a:lstStyle/>
                    <a:p>
                      <a:pPr marL="0" marR="0" indent="0" algn="l" defTabSz="914166" rtl="0" eaLnBrk="1" fontAlgn="auto" latinLnBrk="0" hangingPunct="1">
                        <a:lnSpc>
                          <a:spcPct val="100000"/>
                        </a:lnSpc>
                        <a:spcBef>
                          <a:spcPts val="0"/>
                        </a:spcBef>
                        <a:spcAft>
                          <a:spcPts val="0"/>
                        </a:spcAft>
                        <a:buClrTx/>
                        <a:buSzTx/>
                        <a:buFontTx/>
                        <a:buNone/>
                        <a:tabLst/>
                        <a:defRPr/>
                      </a:pPr>
                      <a:endParaRPr lang="en-US"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8C00"/>
                    </a:solidFill>
                  </a:tcPr>
                </a:tc>
                <a:tc v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1123"/>
                    </a:solidFill>
                  </a:tcPr>
                </a:tc>
              </a:tr>
            </a:tbl>
          </a:graphicData>
        </a:graphic>
      </p:graphicFrame>
    </p:spTree>
    <p:extLst>
      <p:ext uri="{BB962C8B-B14F-4D97-AF65-F5344CB8AC3E}">
        <p14:creationId xmlns:p14="http://schemas.microsoft.com/office/powerpoint/2010/main" val="541795661"/>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Checking availability for a file</a:t>
            </a:r>
            <a:endParaRPr lang="en-US" dirty="0"/>
          </a:p>
        </p:txBody>
      </p:sp>
      <p:sp>
        <p:nvSpPr>
          <p:cNvPr id="3" name="Content Placeholder 2"/>
          <p:cNvSpPr>
            <a:spLocks noGrp="1"/>
          </p:cNvSpPr>
          <p:nvPr>
            <p:ph sz="quarter" idx="14"/>
          </p:nvPr>
        </p:nvSpPr>
        <p:spPr/>
        <p:txBody>
          <a:bodyPr>
            <a:normAutofit fontScale="85000" lnSpcReduction="20000"/>
          </a:bodyPr>
          <a:lstStyle/>
          <a:p>
            <a:r>
              <a:rPr lang="en-US" dirty="0">
                <a:solidFill>
                  <a:srgbClr val="008000"/>
                </a:solidFill>
                <a:highlight>
                  <a:srgbClr val="FFFFFF"/>
                </a:highlight>
              </a:rPr>
              <a:t>// Query the Pictures Library.</a:t>
            </a:r>
            <a:endParaRPr lang="en-US" dirty="0">
              <a:solidFill>
                <a:srgbClr val="000000"/>
              </a:solidFill>
              <a:highlight>
                <a:srgbClr val="FFFFFF"/>
              </a:highlight>
            </a:endParaRPr>
          </a:p>
          <a:p>
            <a:r>
              <a:rPr lang="en-US" dirty="0">
                <a:solidFill>
                  <a:srgbClr val="0000FF"/>
                </a:solidFill>
                <a:highlight>
                  <a:srgbClr val="FFFFFF"/>
                </a:highlight>
              </a:rPr>
              <a:t>var</a:t>
            </a:r>
            <a:r>
              <a:rPr lang="en-US" dirty="0">
                <a:solidFill>
                  <a:srgbClr val="000000"/>
                </a:solidFill>
                <a:highlight>
                  <a:srgbClr val="FFFFFF"/>
                </a:highlight>
              </a:rPr>
              <a:t> query = Windows.Storage.KnownFolders.picturesLibrary.createFileQuery();</a:t>
            </a:r>
          </a:p>
          <a:p>
            <a:r>
              <a:rPr lang="en-US" dirty="0">
                <a:solidFill>
                  <a:srgbClr val="000000"/>
                </a:solidFill>
                <a:highlight>
                  <a:srgbClr val="FFFFFF"/>
                </a:highlight>
              </a:rPr>
              <a:t>query.getFilesAsync().done(</a:t>
            </a:r>
            <a:r>
              <a:rPr lang="en-US" dirty="0">
                <a:solidFill>
                  <a:srgbClr val="0000FF"/>
                </a:solidFill>
                <a:highlight>
                  <a:srgbClr val="FFFFFF"/>
                </a:highlight>
              </a:rPr>
              <a:t>function</a:t>
            </a:r>
            <a:r>
              <a:rPr lang="en-US" dirty="0">
                <a:solidFill>
                  <a:srgbClr val="000000"/>
                </a:solidFill>
                <a:highlight>
                  <a:srgbClr val="FFFFFF"/>
                </a:highlight>
              </a:rPr>
              <a:t> (files) {</a:t>
            </a:r>
          </a:p>
          <a:p>
            <a:r>
              <a:rPr lang="en-US" dirty="0">
                <a:solidFill>
                  <a:srgbClr val="000000"/>
                </a:solidFill>
                <a:highlight>
                  <a:srgbClr val="FFFFFF"/>
                </a:highlight>
              </a:rPr>
              <a:t>    </a:t>
            </a:r>
            <a:r>
              <a:rPr lang="en-US" dirty="0">
                <a:solidFill>
                  <a:srgbClr val="008000"/>
                </a:solidFill>
                <a:highlight>
                  <a:srgbClr val="FFFFFF"/>
                </a:highlight>
              </a:rPr>
              <a:t>// Get each file’s availability.</a:t>
            </a:r>
            <a:endParaRPr lang="en-US" dirty="0">
              <a:solidFill>
                <a:srgbClr val="000000"/>
              </a:solidFill>
              <a:highlight>
                <a:srgbClr val="FFFFFF"/>
              </a:highlight>
            </a:endParaRPr>
          </a:p>
          <a:p>
            <a:r>
              <a:rPr lang="en-US" dirty="0">
                <a:solidFill>
                  <a:srgbClr val="000000"/>
                </a:solidFill>
                <a:highlight>
                  <a:srgbClr val="FFFFFF"/>
                </a:highlight>
              </a:rPr>
              <a:t>    files.forEach(</a:t>
            </a:r>
            <a:r>
              <a:rPr lang="en-US" dirty="0">
                <a:solidFill>
                  <a:srgbClr val="0000FF"/>
                </a:solidFill>
                <a:highlight>
                  <a:srgbClr val="FFFFFF"/>
                </a:highlight>
              </a:rPr>
              <a:t>function</a:t>
            </a:r>
            <a:r>
              <a:rPr lang="en-US" dirty="0">
                <a:solidFill>
                  <a:srgbClr val="000000"/>
                </a:solidFill>
                <a:highlight>
                  <a:srgbClr val="FFFFFF"/>
                </a:highlight>
              </a:rPr>
              <a:t> (file) {</a:t>
            </a:r>
          </a:p>
          <a:p>
            <a:r>
              <a:rPr lang="en-US" dirty="0">
                <a:solidFill>
                  <a:srgbClr val="000000"/>
                </a:solidFill>
                <a:highlight>
                  <a:srgbClr val="FFFFFF"/>
                </a:highlight>
              </a:rPr>
              <a:t>        </a:t>
            </a:r>
            <a:r>
              <a:rPr lang="en-US" dirty="0">
                <a:solidFill>
                  <a:srgbClr val="0000FF"/>
                </a:solidFill>
                <a:highlight>
                  <a:srgbClr val="FFFFFF"/>
                </a:highlight>
              </a:rPr>
              <a:t>if</a:t>
            </a:r>
            <a:r>
              <a:rPr lang="en-US" dirty="0">
                <a:solidFill>
                  <a:srgbClr val="000000"/>
                </a:solidFill>
                <a:highlight>
                  <a:srgbClr val="FFFFFF"/>
                </a:highlight>
              </a:rPr>
              <a:t> (file.isAvailable) {</a:t>
            </a:r>
          </a:p>
          <a:p>
            <a:r>
              <a:rPr lang="en-US" dirty="0">
                <a:solidFill>
                  <a:srgbClr val="000000"/>
                </a:solidFill>
                <a:highlight>
                  <a:srgbClr val="FFFFFF"/>
                </a:highlight>
              </a:rPr>
              <a:t>            </a:t>
            </a:r>
            <a:r>
              <a:rPr lang="en-US" dirty="0">
                <a:solidFill>
                  <a:srgbClr val="008000"/>
                </a:solidFill>
                <a:highlight>
                  <a:srgbClr val="FFFFFF"/>
                </a:highlight>
              </a:rPr>
              <a:t>// Treat file as a normal file</a:t>
            </a:r>
            <a:endParaRPr lang="en-US" dirty="0">
              <a:solidFill>
                <a:srgbClr val="000000"/>
              </a:solidFill>
              <a:highlight>
                <a:srgbClr val="FFFFFF"/>
              </a:highlight>
            </a:endParaRPr>
          </a:p>
          <a:p>
            <a:r>
              <a:rPr lang="en-US" dirty="0">
                <a:solidFill>
                  <a:srgbClr val="000000"/>
                </a:solidFill>
                <a:highlight>
                  <a:srgbClr val="FFFFFF"/>
                </a:highlight>
              </a:rPr>
              <a:t>        } </a:t>
            </a:r>
            <a:r>
              <a:rPr lang="en-US" dirty="0">
                <a:solidFill>
                  <a:srgbClr val="0000FF"/>
                </a:solidFill>
                <a:highlight>
                  <a:srgbClr val="FFFFFF"/>
                </a:highlight>
              </a:rPr>
              <a:t>else</a:t>
            </a:r>
            <a:r>
              <a:rPr lang="en-US" dirty="0">
                <a:solidFill>
                  <a:srgbClr val="000000"/>
                </a:solidFill>
                <a:highlight>
                  <a:srgbClr val="FFFFFF"/>
                </a:highlight>
              </a:rPr>
              <a:t> {</a:t>
            </a:r>
          </a:p>
          <a:p>
            <a:r>
              <a:rPr lang="en-US" dirty="0">
                <a:solidFill>
                  <a:srgbClr val="000000"/>
                </a:solidFill>
                <a:highlight>
                  <a:srgbClr val="FFFFFF"/>
                </a:highlight>
              </a:rPr>
              <a:t>            </a:t>
            </a:r>
            <a:r>
              <a:rPr lang="en-US" dirty="0">
                <a:solidFill>
                  <a:srgbClr val="008000"/>
                </a:solidFill>
                <a:highlight>
                  <a:srgbClr val="FFFFFF"/>
                </a:highlight>
              </a:rPr>
              <a:t>// Treat file as disabled in UI</a:t>
            </a:r>
            <a:endParaRPr lang="en-US" dirty="0">
              <a:solidFill>
                <a:srgbClr val="000000"/>
              </a:solidFill>
              <a:highlight>
                <a:srgbClr val="FFFFFF"/>
              </a:highlight>
            </a:endParaRPr>
          </a:p>
          <a:p>
            <a:r>
              <a:rPr lang="en-US" dirty="0">
                <a:solidFill>
                  <a:srgbClr val="000000"/>
                </a:solidFill>
                <a:highlight>
                  <a:srgbClr val="FFFFFF"/>
                </a:highlight>
              </a:rPr>
              <a:t>        }</a:t>
            </a:r>
          </a:p>
          <a:p>
            <a:r>
              <a:rPr lang="en-US" dirty="0">
                <a:solidFill>
                  <a:srgbClr val="000000"/>
                </a:solidFill>
                <a:highlight>
                  <a:srgbClr val="FFFFFF"/>
                </a:highlight>
              </a:rPr>
              <a:t>    });</a:t>
            </a:r>
          </a:p>
          <a:p>
            <a:r>
              <a:rPr lang="en-US" dirty="0">
                <a:solidFill>
                  <a:srgbClr val="000000"/>
                </a:solidFill>
                <a:highlight>
                  <a:srgbClr val="FFFFFF"/>
                </a:highlight>
              </a:rPr>
              <a:t>});</a:t>
            </a:r>
            <a:endParaRPr lang="en-US" dirty="0"/>
          </a:p>
        </p:txBody>
      </p:sp>
      <p:sp>
        <p:nvSpPr>
          <p:cNvPr id="4" name="Rectangle 3"/>
          <p:cNvSpPr/>
          <p:nvPr/>
        </p:nvSpPr>
        <p:spPr bwMode="auto">
          <a:xfrm>
            <a:off x="1197429" y="3592286"/>
            <a:ext cx="5370285" cy="2053771"/>
          </a:xfrm>
          <a:prstGeom prst="rect">
            <a:avLst/>
          </a:prstGeom>
          <a:noFill/>
          <a:ln w="28575">
            <a:solidFill>
              <a:srgbClr val="00188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1318497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Reflecting availability in your UX</a:t>
            </a:r>
            <a:endParaRPr lang="en-US" dirty="0"/>
          </a:p>
        </p:txBody>
      </p:sp>
      <p:sp>
        <p:nvSpPr>
          <p:cNvPr id="2" name="Text Placeholder 1"/>
          <p:cNvSpPr>
            <a:spLocks noGrp="1"/>
          </p:cNvSpPr>
          <p:nvPr>
            <p:ph type="body" sz="quarter" idx="10"/>
          </p:nvPr>
        </p:nvSpPr>
        <p:spPr/>
        <p:txBody>
          <a:bodyPr/>
          <a:lstStyle/>
          <a:p>
            <a:r>
              <a:rPr lang="en-US" sz="3200" dirty="0" smtClean="0">
                <a:solidFill>
                  <a:schemeClr val="tx1"/>
                </a:solidFill>
              </a:rPr>
              <a:t>If you show a file view, differentiate files that are not available.</a:t>
            </a:r>
          </a:p>
          <a:p>
            <a:pPr>
              <a:spcAft>
                <a:spcPts val="600"/>
              </a:spcAft>
            </a:pPr>
            <a:r>
              <a:rPr lang="en-US" sz="2400" dirty="0">
                <a:solidFill>
                  <a:schemeClr val="tx1"/>
                </a:solidFill>
              </a:rPr>
              <a:t>Use transparency to ghost unavailable items, and disable any interactions that would </a:t>
            </a:r>
            <a:r>
              <a:rPr lang="en-US" sz="2400" dirty="0" smtClean="0">
                <a:solidFill>
                  <a:schemeClr val="tx1"/>
                </a:solidFill>
              </a:rPr>
              <a:t/>
            </a:r>
            <a:br>
              <a:rPr lang="en-US" sz="2400" dirty="0" smtClean="0">
                <a:solidFill>
                  <a:schemeClr val="tx1"/>
                </a:solidFill>
              </a:rPr>
            </a:br>
            <a:r>
              <a:rPr lang="en-US" sz="2400" dirty="0" smtClean="0">
                <a:solidFill>
                  <a:schemeClr val="tx1"/>
                </a:solidFill>
              </a:rPr>
              <a:t>open </a:t>
            </a:r>
            <a:r>
              <a:rPr lang="en-US" sz="2400" dirty="0">
                <a:solidFill>
                  <a:schemeClr val="tx1"/>
                </a:solidFill>
              </a:rPr>
              <a:t>the file.</a:t>
            </a:r>
          </a:p>
          <a:p>
            <a:r>
              <a:rPr lang="en-US" sz="3200" dirty="0">
                <a:solidFill>
                  <a:schemeClr val="tx1"/>
                </a:solidFill>
              </a:rPr>
              <a:t>When opening a file, show indeterminate progress.</a:t>
            </a:r>
          </a:p>
          <a:p>
            <a:pPr>
              <a:spcAft>
                <a:spcPts val="600"/>
              </a:spcAft>
            </a:pPr>
            <a:r>
              <a:rPr lang="en-US" sz="2400" dirty="0">
                <a:solidFill>
                  <a:schemeClr val="tx1"/>
                </a:solidFill>
              </a:rPr>
              <a:t>This will indicate that your app is still responsive, even if the file needs to be downloaded over a slow network.</a:t>
            </a:r>
          </a:p>
          <a:p>
            <a:r>
              <a:rPr lang="en-US" sz="3200" dirty="0">
                <a:solidFill>
                  <a:schemeClr val="tx1"/>
                </a:solidFill>
              </a:rPr>
              <a:t>Allow users to cancel file operations.</a:t>
            </a:r>
          </a:p>
          <a:p>
            <a:r>
              <a:rPr lang="en-US" sz="2400" dirty="0">
                <a:solidFill>
                  <a:schemeClr val="tx1"/>
                </a:solidFill>
              </a:rPr>
              <a:t>Unlike local files, cancellation is useful for operations like opening a file on SkyDrive, </a:t>
            </a:r>
            <a:r>
              <a:rPr lang="en-US" sz="2400" dirty="0" smtClean="0">
                <a:solidFill>
                  <a:schemeClr val="tx1"/>
                </a:solidFill>
              </a:rPr>
              <a:t/>
            </a:r>
            <a:br>
              <a:rPr lang="en-US" sz="2400" dirty="0" smtClean="0">
                <a:solidFill>
                  <a:schemeClr val="tx1"/>
                </a:solidFill>
              </a:rPr>
            </a:br>
            <a:r>
              <a:rPr lang="en-US" sz="2400" dirty="0" smtClean="0">
                <a:solidFill>
                  <a:schemeClr val="tx1"/>
                </a:solidFill>
              </a:rPr>
              <a:t>in </a:t>
            </a:r>
            <a:r>
              <a:rPr lang="en-US" sz="2400" dirty="0">
                <a:solidFill>
                  <a:schemeClr val="tx1"/>
                </a:solidFill>
              </a:rPr>
              <a:t>case network connectivity is slow.</a:t>
            </a:r>
          </a:p>
        </p:txBody>
      </p:sp>
    </p:spTree>
    <p:extLst>
      <p:ext uri="{BB962C8B-B14F-4D97-AF65-F5344CB8AC3E}">
        <p14:creationId xmlns:p14="http://schemas.microsoft.com/office/powerpoint/2010/main" val="3110060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65000"/>
            <a:lumOff val="35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pPr>
              <a:lnSpc>
                <a:spcPct val="90000"/>
              </a:lnSpc>
            </a:pPr>
            <a:r>
              <a:rPr lang="en-US" dirty="0" smtClean="0"/>
              <a:t>Basics of working with files.</a:t>
            </a:r>
          </a:p>
          <a:p>
            <a:pPr>
              <a:lnSpc>
                <a:spcPct val="90000"/>
              </a:lnSpc>
              <a:spcAft>
                <a:spcPts val="1200"/>
              </a:spcAft>
            </a:pPr>
            <a:r>
              <a:rPr lang="en-US" sz="2000" dirty="0" smtClean="0">
                <a:latin typeface="+mn-lt"/>
              </a:rPr>
              <a:t>Understanding core </a:t>
            </a:r>
            <a:r>
              <a:rPr lang="en-US" sz="2000" dirty="0">
                <a:latin typeface="+mn-lt"/>
              </a:rPr>
              <a:t>concepts and </a:t>
            </a:r>
            <a:r>
              <a:rPr lang="en-US" sz="2000" dirty="0" smtClean="0">
                <a:latin typeface="+mn-lt"/>
              </a:rPr>
              <a:t>guidelines.</a:t>
            </a:r>
            <a:endParaRPr lang="en-US" sz="2000" dirty="0">
              <a:latin typeface="+mn-lt"/>
            </a:endParaRPr>
          </a:p>
          <a:p>
            <a:pPr>
              <a:lnSpc>
                <a:spcPct val="90000"/>
              </a:lnSpc>
            </a:pPr>
            <a:r>
              <a:rPr lang="en-US" dirty="0" smtClean="0"/>
              <a:t>API updates for local file access.</a:t>
            </a:r>
          </a:p>
          <a:p>
            <a:pPr>
              <a:lnSpc>
                <a:spcPct val="90000"/>
              </a:lnSpc>
              <a:spcAft>
                <a:spcPts val="1200"/>
              </a:spcAft>
            </a:pPr>
            <a:r>
              <a:rPr lang="en-US" sz="2000" dirty="0" smtClean="0">
                <a:latin typeface="+mn-lt"/>
              </a:rPr>
              <a:t>Unlocking new interactions with user files.</a:t>
            </a:r>
            <a:endParaRPr lang="en-US" dirty="0" smtClean="0"/>
          </a:p>
          <a:p>
            <a:pPr>
              <a:lnSpc>
                <a:spcPct val="90000"/>
              </a:lnSpc>
            </a:pPr>
            <a:r>
              <a:rPr lang="en-US" dirty="0" smtClean="0"/>
              <a:t>Handling SkyDrive files with Windows Runtime.</a:t>
            </a:r>
          </a:p>
          <a:p>
            <a:pPr>
              <a:lnSpc>
                <a:spcPct val="90000"/>
              </a:lnSpc>
            </a:pPr>
            <a:r>
              <a:rPr lang="en-US" sz="2000" dirty="0" smtClean="0">
                <a:latin typeface="+mn-lt"/>
              </a:rPr>
              <a:t>Learning best practices to update your </a:t>
            </a:r>
            <a:r>
              <a:rPr lang="en-US" sz="2000" dirty="0">
                <a:latin typeface="+mn-lt"/>
              </a:rPr>
              <a:t>app </a:t>
            </a:r>
            <a:r>
              <a:rPr lang="en-US" sz="2000" dirty="0" smtClean="0">
                <a:latin typeface="+mn-lt"/>
              </a:rPr>
              <a:t/>
            </a:r>
            <a:br>
              <a:rPr lang="en-US" sz="2000" dirty="0" smtClean="0">
                <a:latin typeface="+mn-lt"/>
              </a:rPr>
            </a:br>
            <a:r>
              <a:rPr lang="en-US" sz="2000" dirty="0" smtClean="0">
                <a:latin typeface="+mn-lt"/>
              </a:rPr>
              <a:t>to </a:t>
            </a:r>
            <a:r>
              <a:rPr lang="en-US" sz="2000" dirty="0">
                <a:latin typeface="+mn-lt"/>
              </a:rPr>
              <a:t>work </a:t>
            </a:r>
            <a:r>
              <a:rPr lang="en-US" sz="2000" dirty="0" smtClean="0">
                <a:latin typeface="+mn-lt"/>
              </a:rPr>
              <a:t>with any file.</a:t>
            </a:r>
            <a:endParaRPr lang="en-US" sz="2000" dirty="0">
              <a:latin typeface="+mn-lt"/>
            </a:endParaRPr>
          </a:p>
        </p:txBody>
      </p:sp>
      <p:pic>
        <p:nvPicPr>
          <p:cNvPr id="7" name="Picture Placeholder 6"/>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l="16625" r="16625"/>
          <a:stretch/>
        </p:blipFill>
        <p:spPr/>
      </p:pic>
      <p:sp>
        <p:nvSpPr>
          <p:cNvPr id="5" name="Title 4"/>
          <p:cNvSpPr>
            <a:spLocks noGrp="1"/>
          </p:cNvSpPr>
          <p:nvPr>
            <p:ph type="title"/>
          </p:nvPr>
        </p:nvSpPr>
        <p:spPr/>
        <p:txBody>
          <a:bodyPr/>
          <a:lstStyle/>
          <a:p>
            <a:r>
              <a:rPr lang="en-US" dirty="0" smtClean="0"/>
              <a:t>Agenda</a:t>
            </a:r>
            <a:br>
              <a:rPr lang="en-US" dirty="0" smtClean="0"/>
            </a:br>
            <a:endParaRPr lang="en-US" dirty="0"/>
          </a:p>
        </p:txBody>
      </p:sp>
    </p:spTree>
    <p:extLst>
      <p:ext uri="{BB962C8B-B14F-4D97-AF65-F5344CB8AC3E}">
        <p14:creationId xmlns:p14="http://schemas.microsoft.com/office/powerpoint/2010/main" val="2062262608"/>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800" i="1" dirty="0" smtClean="0"/>
              <a:t>StorageItem.GetScaledImageAsThumbnailAsync</a:t>
            </a:r>
            <a:endParaRPr lang="en-US" sz="2800" i="1" dirty="0"/>
          </a:p>
          <a:p>
            <a:r>
              <a:rPr lang="en-US" sz="2800" dirty="0"/>
              <a:t>I</a:t>
            </a:r>
            <a:r>
              <a:rPr lang="en-US" sz="2800" dirty="0" smtClean="0"/>
              <a:t>s </a:t>
            </a:r>
            <a:r>
              <a:rPr lang="en-US" sz="2800" dirty="0"/>
              <a:t>the best way to display images in your </a:t>
            </a:r>
            <a:r>
              <a:rPr lang="en-US" sz="2800" dirty="0" smtClean="0"/>
              <a:t>app.</a:t>
            </a:r>
            <a:endParaRPr lang="en-US" sz="2800" dirty="0"/>
          </a:p>
          <a:p>
            <a:r>
              <a:rPr lang="en-US" sz="2800" dirty="0" smtClean="0"/>
              <a:t>Can return </a:t>
            </a:r>
            <a:r>
              <a:rPr lang="en-US" sz="2800" dirty="0"/>
              <a:t>thumbnails at any size.</a:t>
            </a:r>
          </a:p>
          <a:p>
            <a:r>
              <a:rPr lang="en-US" sz="2800" dirty="0" smtClean="0"/>
              <a:t>Can be </a:t>
            </a:r>
            <a:r>
              <a:rPr lang="en-US" sz="2800" dirty="0"/>
              <a:t>used </a:t>
            </a:r>
            <a:r>
              <a:rPr lang="en-US" sz="2800" dirty="0" smtClean="0"/>
              <a:t>with </a:t>
            </a:r>
            <a:r>
              <a:rPr lang="en-US" sz="2800" dirty="0"/>
              <a:t>all files, including placeholder files.</a:t>
            </a:r>
          </a:p>
        </p:txBody>
      </p:sp>
      <p:sp>
        <p:nvSpPr>
          <p:cNvPr id="3" name="Text Placeholder 2"/>
          <p:cNvSpPr>
            <a:spLocks noGrp="1"/>
          </p:cNvSpPr>
          <p:nvPr>
            <p:ph type="body" sz="quarter" idx="11"/>
          </p:nvPr>
        </p:nvSpPr>
        <p:spPr/>
        <p:txBody>
          <a:bodyPr/>
          <a:lstStyle/>
          <a:p>
            <a:r>
              <a:rPr lang="en-US" sz="2000" dirty="0" smtClean="0"/>
              <a:t>The updated thumbnail API lets you obtain thumbnails without downloading full files from the cloud.</a:t>
            </a:r>
            <a:endParaRPr lang="en-US" sz="2000" dirty="0"/>
          </a:p>
        </p:txBody>
      </p:sp>
      <p:sp>
        <p:nvSpPr>
          <p:cNvPr id="4" name="Title 3"/>
          <p:cNvSpPr>
            <a:spLocks noGrp="1"/>
          </p:cNvSpPr>
          <p:nvPr>
            <p:ph type="title"/>
          </p:nvPr>
        </p:nvSpPr>
        <p:spPr/>
        <p:txBody>
          <a:bodyPr/>
          <a:lstStyle/>
          <a:p>
            <a:r>
              <a:rPr lang="en-US" dirty="0" smtClean="0"/>
              <a:t>Use thumbnails for images</a:t>
            </a:r>
            <a:endParaRPr lang="en-US" dirty="0"/>
          </a:p>
        </p:txBody>
      </p:sp>
      <p:sp>
        <p:nvSpPr>
          <p:cNvPr id="5" name="Rectangle 4"/>
          <p:cNvSpPr/>
          <p:nvPr/>
        </p:nvSpPr>
        <p:spPr bwMode="auto">
          <a:xfrm>
            <a:off x="3475038" y="4182238"/>
            <a:ext cx="961880" cy="583235"/>
          </a:xfrm>
          <a:prstGeom prst="rect">
            <a:avLst/>
          </a:prstGeom>
          <a:noFill/>
          <a:ln w="285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6576" tIns="36576" rIns="34294" bIns="34294" rtlCol="0" anchor="ctr" anchorCtr="0"/>
          <a:lstStyle/>
          <a:p>
            <a:pPr algn="ctr" defTabSz="932406"/>
            <a:r>
              <a:rPr lang="en-US" sz="1600" spc="-102" dirty="0" smtClean="0">
                <a:gradFill>
                  <a:gsLst>
                    <a:gs pos="0">
                      <a:srgbClr val="FFFFFF"/>
                    </a:gs>
                    <a:gs pos="100000">
                      <a:srgbClr val="FFFFFF"/>
                    </a:gs>
                  </a:gsLst>
                  <a:lin ang="5400000" scaled="1"/>
                </a:gradFill>
                <a:ea typeface="Segoe UI" pitchFamily="34" charset="0"/>
                <a:cs typeface="Segoe UI" pitchFamily="34" charset="0"/>
              </a:rPr>
              <a:t>App</a:t>
            </a:r>
            <a:endParaRPr lang="en-US" sz="1600" spc="-102" dirty="0">
              <a:gradFill>
                <a:gsLst>
                  <a:gs pos="0">
                    <a:srgbClr val="FFFFFF"/>
                  </a:gs>
                  <a:gs pos="100000">
                    <a:srgbClr val="FFFFFF"/>
                  </a:gs>
                </a:gsLst>
                <a:lin ang="5400000" scaled="1"/>
              </a:gradFill>
              <a:ea typeface="Segoe UI" pitchFamily="34" charset="0"/>
              <a:cs typeface="Segoe UI" pitchFamily="34" charset="0"/>
            </a:endParaRPr>
          </a:p>
        </p:txBody>
      </p:sp>
      <p:sp>
        <p:nvSpPr>
          <p:cNvPr id="6" name="Rectangle 5"/>
          <p:cNvSpPr/>
          <p:nvPr/>
        </p:nvSpPr>
        <p:spPr bwMode="auto">
          <a:xfrm>
            <a:off x="6109144" y="4176479"/>
            <a:ext cx="961880" cy="583235"/>
          </a:xfrm>
          <a:prstGeom prst="rect">
            <a:avLst/>
          </a:prstGeom>
          <a:noFill/>
          <a:ln w="285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6576" tIns="36576" rIns="34294" bIns="34294" rtlCol="0" anchor="ctr" anchorCtr="0"/>
          <a:lstStyle/>
          <a:p>
            <a:pPr algn="ctr" defTabSz="932406"/>
            <a:r>
              <a:rPr lang="en-US" sz="1600" spc="-102" dirty="0" smtClean="0">
                <a:gradFill>
                  <a:gsLst>
                    <a:gs pos="0">
                      <a:srgbClr val="FFFFFF"/>
                    </a:gs>
                    <a:gs pos="100000">
                      <a:srgbClr val="FFFFFF"/>
                    </a:gs>
                  </a:gsLst>
                  <a:lin ang="5400000" scaled="1"/>
                </a:gradFill>
                <a:ea typeface="Segoe UI" pitchFamily="34" charset="0"/>
                <a:cs typeface="Segoe UI" pitchFamily="34" charset="0"/>
              </a:rPr>
              <a:t>Thumbnail API</a:t>
            </a:r>
            <a:endParaRPr lang="en-US" sz="1600" spc="-102" dirty="0">
              <a:gradFill>
                <a:gsLst>
                  <a:gs pos="0">
                    <a:srgbClr val="FFFFFF"/>
                  </a:gs>
                  <a:gs pos="100000">
                    <a:srgbClr val="FFFFFF"/>
                  </a:gs>
                </a:gsLst>
                <a:lin ang="5400000" scaled="1"/>
              </a:gradFill>
              <a:ea typeface="Segoe UI" pitchFamily="34" charset="0"/>
              <a:cs typeface="Segoe UI" pitchFamily="34" charset="0"/>
            </a:endParaRPr>
          </a:p>
        </p:txBody>
      </p:sp>
      <p:cxnSp>
        <p:nvCxnSpPr>
          <p:cNvPr id="7" name="Straight Arrow Connector 6"/>
          <p:cNvCxnSpPr/>
          <p:nvPr/>
        </p:nvCxnSpPr>
        <p:spPr>
          <a:xfrm>
            <a:off x="4443723" y="4341337"/>
            <a:ext cx="1665421" cy="591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6" idx="3"/>
            <a:endCxn id="11" idx="2"/>
          </p:cNvCxnSpPr>
          <p:nvPr/>
        </p:nvCxnSpPr>
        <p:spPr>
          <a:xfrm flipV="1">
            <a:off x="7071024" y="4468096"/>
            <a:ext cx="1672227"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8743251" y="4124863"/>
            <a:ext cx="2349325" cy="686466"/>
            <a:chOff x="8743251" y="4124863"/>
            <a:chExt cx="2349325" cy="686466"/>
          </a:xfrm>
          <a:noFill/>
        </p:grpSpPr>
        <p:sp>
          <p:nvSpPr>
            <p:cNvPr id="11" name="Flowchart: Magnetic Disk 10"/>
            <p:cNvSpPr/>
            <p:nvPr/>
          </p:nvSpPr>
          <p:spPr bwMode="auto">
            <a:xfrm>
              <a:off x="8743251" y="4124863"/>
              <a:ext cx="961880" cy="686466"/>
            </a:xfrm>
            <a:prstGeom prst="flowChartMagneticDisk">
              <a:avLst/>
            </a:prstGeom>
            <a:grpFill/>
            <a:ln w="285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1"/>
                </a:gradFill>
                <a:ea typeface="Segoe UI" pitchFamily="34" charset="0"/>
                <a:cs typeface="Segoe UI" pitchFamily="34" charset="0"/>
              </a:endParaRPr>
            </a:p>
          </p:txBody>
        </p:sp>
        <p:sp>
          <p:nvSpPr>
            <p:cNvPr id="18" name="Rectangle 17"/>
            <p:cNvSpPr/>
            <p:nvPr/>
          </p:nvSpPr>
          <p:spPr>
            <a:xfrm>
              <a:off x="9883206" y="4283430"/>
              <a:ext cx="1209370" cy="369332"/>
            </a:xfrm>
            <a:prstGeom prst="rect">
              <a:avLst/>
            </a:prstGeom>
            <a:grpFill/>
            <a:ln>
              <a:noFill/>
            </a:ln>
          </p:spPr>
          <p:txBody>
            <a:bodyPr wrap="none">
              <a:spAutoFit/>
            </a:bodyPr>
            <a:lstStyle/>
            <a:p>
              <a:pPr defTabSz="932406"/>
              <a:r>
                <a:rPr lang="en-US" spc="-102" dirty="0" smtClean="0">
                  <a:gradFill>
                    <a:gsLst>
                      <a:gs pos="0">
                        <a:srgbClr val="FFFFFF"/>
                      </a:gs>
                      <a:gs pos="100000">
                        <a:srgbClr val="FFFFFF"/>
                      </a:gs>
                    </a:gsLst>
                    <a:lin ang="5400000" scaled="1"/>
                  </a:gradFill>
                  <a:ea typeface="Segoe UI" pitchFamily="34" charset="0"/>
                  <a:cs typeface="Segoe UI" pitchFamily="34" charset="0"/>
                </a:rPr>
                <a:t>Local </a:t>
              </a:r>
              <a:r>
                <a:rPr lang="en-US" spc="-102" dirty="0">
                  <a:gradFill>
                    <a:gsLst>
                      <a:gs pos="0">
                        <a:srgbClr val="FFFFFF"/>
                      </a:gs>
                      <a:gs pos="100000">
                        <a:srgbClr val="FFFFFF"/>
                      </a:gs>
                    </a:gsLst>
                    <a:lin ang="5400000" scaled="1"/>
                  </a:gradFill>
                  <a:ea typeface="Segoe UI" pitchFamily="34" charset="0"/>
                  <a:cs typeface="Segoe UI" pitchFamily="34" charset="0"/>
                </a:rPr>
                <a:t>cache</a:t>
              </a:r>
            </a:p>
          </p:txBody>
        </p:sp>
      </p:grpSp>
      <p:grpSp>
        <p:nvGrpSpPr>
          <p:cNvPr id="43" name="Group 42"/>
          <p:cNvGrpSpPr/>
          <p:nvPr/>
        </p:nvGrpSpPr>
        <p:grpSpPr>
          <a:xfrm>
            <a:off x="8954027" y="4941234"/>
            <a:ext cx="3074510" cy="654627"/>
            <a:chOff x="8954027" y="4941234"/>
            <a:chExt cx="3074510" cy="654627"/>
          </a:xfrm>
          <a:noFill/>
        </p:grpSpPr>
        <p:sp>
          <p:nvSpPr>
            <p:cNvPr id="19" name="Flowchart: Card 18"/>
            <p:cNvSpPr/>
            <p:nvPr/>
          </p:nvSpPr>
          <p:spPr bwMode="auto">
            <a:xfrm>
              <a:off x="8954027" y="4941234"/>
              <a:ext cx="540327" cy="654627"/>
            </a:xfrm>
            <a:prstGeom prst="flowChartPunchedCard">
              <a:avLst/>
            </a:prstGeom>
            <a:grpFill/>
            <a:ln w="285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1"/>
                </a:gradFill>
                <a:ea typeface="Segoe UI" pitchFamily="34" charset="0"/>
                <a:cs typeface="Segoe UI" pitchFamily="34" charset="0"/>
              </a:endParaRPr>
            </a:p>
          </p:txBody>
        </p:sp>
        <p:sp>
          <p:nvSpPr>
            <p:cNvPr id="20" name="Rectangle 19"/>
            <p:cNvSpPr/>
            <p:nvPr/>
          </p:nvSpPr>
          <p:spPr>
            <a:xfrm>
              <a:off x="9883206" y="5083881"/>
              <a:ext cx="2145331" cy="369332"/>
            </a:xfrm>
            <a:prstGeom prst="rect">
              <a:avLst/>
            </a:prstGeom>
            <a:grpFill/>
            <a:ln>
              <a:noFill/>
            </a:ln>
          </p:spPr>
          <p:txBody>
            <a:bodyPr wrap="none">
              <a:spAutoFit/>
            </a:bodyPr>
            <a:lstStyle/>
            <a:p>
              <a:pPr defTabSz="932406"/>
              <a:r>
                <a:rPr lang="en-US" spc="-102" dirty="0" smtClean="0">
                  <a:gradFill>
                    <a:gsLst>
                      <a:gs pos="0">
                        <a:srgbClr val="FFFFFF"/>
                      </a:gs>
                      <a:gs pos="100000">
                        <a:srgbClr val="FFFFFF"/>
                      </a:gs>
                    </a:gsLst>
                    <a:lin ang="5400000" scaled="1"/>
                  </a:gradFill>
                  <a:ea typeface="Segoe UI" pitchFamily="34" charset="0"/>
                  <a:cs typeface="Segoe UI" pitchFamily="34" charset="0"/>
                </a:rPr>
                <a:t>Embedded thumbnail</a:t>
              </a:r>
              <a:endParaRPr lang="en-US" spc="-102" dirty="0">
                <a:gradFill>
                  <a:gsLst>
                    <a:gs pos="0">
                      <a:srgbClr val="FFFFFF"/>
                    </a:gs>
                    <a:gs pos="100000">
                      <a:srgbClr val="FFFFFF"/>
                    </a:gs>
                  </a:gsLst>
                  <a:lin ang="5400000" scaled="1"/>
                </a:gradFill>
                <a:ea typeface="Segoe UI" pitchFamily="34" charset="0"/>
                <a:cs typeface="Segoe UI" pitchFamily="34" charset="0"/>
              </a:endParaRPr>
            </a:p>
          </p:txBody>
        </p:sp>
      </p:grpSp>
      <p:grpSp>
        <p:nvGrpSpPr>
          <p:cNvPr id="44" name="Group 43"/>
          <p:cNvGrpSpPr/>
          <p:nvPr/>
        </p:nvGrpSpPr>
        <p:grpSpPr>
          <a:xfrm>
            <a:off x="8696502" y="5928746"/>
            <a:ext cx="2471414" cy="665018"/>
            <a:chOff x="8696502" y="5928746"/>
            <a:chExt cx="2471414" cy="665018"/>
          </a:xfrm>
          <a:noFill/>
        </p:grpSpPr>
        <p:sp>
          <p:nvSpPr>
            <p:cNvPr id="21" name="Cloud 20"/>
            <p:cNvSpPr/>
            <p:nvPr/>
          </p:nvSpPr>
          <p:spPr bwMode="auto">
            <a:xfrm>
              <a:off x="8696502" y="5928746"/>
              <a:ext cx="1055376" cy="665018"/>
            </a:xfrm>
            <a:prstGeom prst="cloud">
              <a:avLst/>
            </a:prstGeom>
            <a:grpFill/>
            <a:ln w="285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1"/>
                </a:gradFill>
                <a:ea typeface="Segoe UI" pitchFamily="34" charset="0"/>
                <a:cs typeface="Segoe UI" pitchFamily="34" charset="0"/>
              </a:endParaRPr>
            </a:p>
          </p:txBody>
        </p:sp>
        <p:sp>
          <p:nvSpPr>
            <p:cNvPr id="22" name="Rectangle 21"/>
            <p:cNvSpPr/>
            <p:nvPr/>
          </p:nvSpPr>
          <p:spPr>
            <a:xfrm>
              <a:off x="9883205" y="6091117"/>
              <a:ext cx="1284711" cy="369332"/>
            </a:xfrm>
            <a:prstGeom prst="rect">
              <a:avLst/>
            </a:prstGeom>
            <a:grpFill/>
            <a:ln>
              <a:noFill/>
            </a:ln>
          </p:spPr>
          <p:txBody>
            <a:bodyPr wrap="none">
              <a:spAutoFit/>
            </a:bodyPr>
            <a:lstStyle/>
            <a:p>
              <a:pPr defTabSz="932406"/>
              <a:r>
                <a:rPr lang="en-US" spc="-102" dirty="0" smtClean="0">
                  <a:gradFill>
                    <a:gsLst>
                      <a:gs pos="0">
                        <a:srgbClr val="FFFFFF"/>
                      </a:gs>
                      <a:gs pos="100000">
                        <a:srgbClr val="FFFFFF"/>
                      </a:gs>
                    </a:gsLst>
                    <a:lin ang="5400000" scaled="1"/>
                  </a:gradFill>
                  <a:ea typeface="Segoe UI" pitchFamily="34" charset="0"/>
                  <a:cs typeface="Segoe UI" pitchFamily="34" charset="0"/>
                </a:rPr>
                <a:t>Cloud cache</a:t>
              </a:r>
              <a:endParaRPr lang="en-US" spc="-102" dirty="0">
                <a:gradFill>
                  <a:gsLst>
                    <a:gs pos="0">
                      <a:srgbClr val="FFFFFF"/>
                    </a:gs>
                    <a:gs pos="100000">
                      <a:srgbClr val="FFFFFF"/>
                    </a:gs>
                  </a:gsLst>
                  <a:lin ang="5400000" scaled="1"/>
                </a:gradFill>
                <a:ea typeface="Segoe UI" pitchFamily="34" charset="0"/>
                <a:cs typeface="Segoe UI" pitchFamily="34" charset="0"/>
              </a:endParaRPr>
            </a:p>
          </p:txBody>
        </p:sp>
      </p:grpSp>
      <p:cxnSp>
        <p:nvCxnSpPr>
          <p:cNvPr id="27" name="Elbow Connector 26"/>
          <p:cNvCxnSpPr>
            <a:stCxn id="6" idx="3"/>
            <a:endCxn id="19" idx="1"/>
          </p:cNvCxnSpPr>
          <p:nvPr/>
        </p:nvCxnSpPr>
        <p:spPr>
          <a:xfrm>
            <a:off x="7071024" y="4468097"/>
            <a:ext cx="1883003" cy="800451"/>
          </a:xfrm>
          <a:prstGeom prst="bent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9" idx="2"/>
            <a:endCxn id="21" idx="3"/>
          </p:cNvCxnSpPr>
          <p:nvPr/>
        </p:nvCxnSpPr>
        <p:spPr>
          <a:xfrm flipH="1">
            <a:off x="9224190" y="5595861"/>
            <a:ext cx="1" cy="370908"/>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4443723" y="4557762"/>
            <a:ext cx="1665421"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32864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500"/>
                                        <p:tgtEl>
                                          <p:spTgt spid="4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500"/>
                                        <p:tgtEl>
                                          <p:spTgt spid="43"/>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500"/>
                                        <p:tgtEl>
                                          <p:spTgt spid="44"/>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thumbnails</a:t>
            </a:r>
            <a:endParaRPr lang="en-US" dirty="0"/>
          </a:p>
        </p:txBody>
      </p:sp>
      <p:sp>
        <p:nvSpPr>
          <p:cNvPr id="3" name="Content Placeholder 2"/>
          <p:cNvSpPr>
            <a:spLocks noGrp="1"/>
          </p:cNvSpPr>
          <p:nvPr>
            <p:ph sz="quarter" idx="14"/>
          </p:nvPr>
        </p:nvSpPr>
        <p:spPr/>
        <p:txBody>
          <a:bodyPr>
            <a:normAutofit fontScale="70000" lnSpcReduction="20000"/>
          </a:bodyPr>
          <a:lstStyle/>
          <a:p>
            <a:r>
              <a:rPr lang="en-US" dirty="0">
                <a:solidFill>
                  <a:srgbClr val="000000"/>
                </a:solidFill>
                <a:highlight>
                  <a:srgbClr val="FFFFFF"/>
                </a:highlight>
              </a:rPr>
              <a:t>openpicker.pickSingleFileAsync().done(</a:t>
            </a:r>
            <a:r>
              <a:rPr lang="en-US" dirty="0">
                <a:solidFill>
                  <a:srgbClr val="0000FF"/>
                </a:solidFill>
                <a:highlight>
                  <a:srgbClr val="FFFFFF"/>
                </a:highlight>
              </a:rPr>
              <a:t>function</a:t>
            </a:r>
            <a:r>
              <a:rPr lang="en-US" dirty="0">
                <a:solidFill>
                  <a:srgbClr val="000000"/>
                </a:solidFill>
                <a:highlight>
                  <a:srgbClr val="FFFFFF"/>
                </a:highlight>
              </a:rPr>
              <a:t> (file) {</a:t>
            </a:r>
          </a:p>
          <a:p>
            <a:r>
              <a:rPr lang="en-US" dirty="0">
                <a:solidFill>
                  <a:srgbClr val="000000"/>
                </a:solidFill>
                <a:highlight>
                  <a:srgbClr val="FFFFFF"/>
                </a:highlight>
              </a:rPr>
              <a:t>    </a:t>
            </a:r>
            <a:r>
              <a:rPr lang="en-US" dirty="0">
                <a:solidFill>
                  <a:srgbClr val="0000FF"/>
                </a:solidFill>
                <a:highlight>
                  <a:srgbClr val="FFFFFF"/>
                </a:highlight>
              </a:rPr>
              <a:t>if</a:t>
            </a:r>
            <a:r>
              <a:rPr lang="en-US" dirty="0">
                <a:solidFill>
                  <a:srgbClr val="000000"/>
                </a:solidFill>
                <a:highlight>
                  <a:srgbClr val="FFFFFF"/>
                </a:highlight>
              </a:rPr>
              <a:t> (file) {</a:t>
            </a:r>
          </a:p>
          <a:p>
            <a:r>
              <a:rPr lang="en-US" dirty="0">
                <a:solidFill>
                  <a:srgbClr val="000000"/>
                </a:solidFill>
                <a:highlight>
                  <a:srgbClr val="FFFFFF"/>
                </a:highlight>
              </a:rPr>
              <a:t>        </a:t>
            </a:r>
            <a:r>
              <a:rPr lang="en-US" dirty="0" smtClean="0">
                <a:solidFill>
                  <a:srgbClr val="000000"/>
                </a:solidFill>
                <a:highlight>
                  <a:srgbClr val="FFFFFF"/>
                </a:highlight>
              </a:rPr>
              <a:t>file.getScaledImageAsThumbnailAsync(</a:t>
            </a:r>
          </a:p>
          <a:p>
            <a:r>
              <a:rPr lang="en-US" dirty="0" smtClean="0">
                <a:solidFill>
                  <a:srgbClr val="000000"/>
                </a:solidFill>
                <a:highlight>
                  <a:srgbClr val="FFFFFF"/>
                </a:highlight>
              </a:rPr>
              <a:t>            thumbnailMode,</a:t>
            </a:r>
          </a:p>
          <a:p>
            <a:r>
              <a:rPr lang="en-US" dirty="0" smtClean="0">
                <a:solidFill>
                  <a:srgbClr val="000000"/>
                </a:solidFill>
                <a:highlight>
                  <a:srgbClr val="FFFFFF"/>
                </a:highlight>
              </a:rPr>
              <a:t>            requestedSize,</a:t>
            </a:r>
          </a:p>
          <a:p>
            <a:r>
              <a:rPr lang="en-US" dirty="0" smtClean="0">
                <a:solidFill>
                  <a:srgbClr val="000000"/>
                </a:solidFill>
                <a:highlight>
                  <a:srgbClr val="FFFFFF"/>
                </a:highlight>
              </a:rPr>
              <a:t>            thumbnailOptions).done(</a:t>
            </a:r>
            <a:r>
              <a:rPr lang="en-US" dirty="0" smtClean="0">
                <a:solidFill>
                  <a:srgbClr val="0000FF"/>
                </a:solidFill>
                <a:highlight>
                  <a:srgbClr val="FFFFFF"/>
                </a:highlight>
              </a:rPr>
              <a:t>function</a:t>
            </a:r>
            <a:r>
              <a:rPr lang="en-US" dirty="0" smtClean="0">
                <a:solidFill>
                  <a:srgbClr val="000000"/>
                </a:solidFill>
                <a:highlight>
                  <a:srgbClr val="FFFFFF"/>
                </a:highlight>
              </a:rPr>
              <a:t> (thumbnail) {</a:t>
            </a:r>
          </a:p>
          <a:p>
            <a:r>
              <a:rPr lang="en-US" dirty="0" smtClean="0">
                <a:solidFill>
                  <a:srgbClr val="000000"/>
                </a:solidFill>
                <a:highlight>
                  <a:srgbClr val="FFFFFF"/>
                </a:highlight>
              </a:rPr>
              <a:t>            </a:t>
            </a:r>
            <a:r>
              <a:rPr lang="en-US" dirty="0" smtClean="0">
                <a:solidFill>
                  <a:srgbClr val="0000FF"/>
                </a:solidFill>
                <a:highlight>
                  <a:srgbClr val="FFFFFF"/>
                </a:highlight>
              </a:rPr>
              <a:t>if</a:t>
            </a:r>
            <a:r>
              <a:rPr lang="en-US" dirty="0" smtClean="0">
                <a:solidFill>
                  <a:srgbClr val="000000"/>
                </a:solidFill>
                <a:highlight>
                  <a:srgbClr val="FFFFFF"/>
                </a:highlight>
              </a:rPr>
              <a:t> </a:t>
            </a:r>
            <a:r>
              <a:rPr lang="en-US" dirty="0">
                <a:solidFill>
                  <a:srgbClr val="000000"/>
                </a:solidFill>
                <a:highlight>
                  <a:srgbClr val="FFFFFF"/>
                </a:highlight>
              </a:rPr>
              <a:t>(thumbnail) {</a:t>
            </a:r>
          </a:p>
          <a:p>
            <a:r>
              <a:rPr lang="en-US" dirty="0">
                <a:solidFill>
                  <a:srgbClr val="000000"/>
                </a:solidFill>
                <a:highlight>
                  <a:srgbClr val="FFFFFF"/>
                </a:highlight>
              </a:rPr>
              <a:t>                </a:t>
            </a:r>
            <a:r>
              <a:rPr lang="en-US" dirty="0">
                <a:solidFill>
                  <a:srgbClr val="008000"/>
                </a:solidFill>
                <a:highlight>
                  <a:srgbClr val="FFFFFF"/>
                </a:highlight>
              </a:rPr>
              <a:t>// Display the image</a:t>
            </a:r>
            <a:endParaRPr lang="en-US" dirty="0">
              <a:solidFill>
                <a:srgbClr val="000000"/>
              </a:solidFill>
              <a:highlight>
                <a:srgbClr val="FFFFFF"/>
              </a:highlight>
            </a:endParaRPr>
          </a:p>
          <a:p>
            <a:r>
              <a:rPr lang="en-US" dirty="0">
                <a:solidFill>
                  <a:srgbClr val="000000"/>
                </a:solidFill>
                <a:highlight>
                  <a:srgbClr val="FFFFFF"/>
                </a:highlight>
              </a:rPr>
              <a:t>            }</a:t>
            </a:r>
          </a:p>
          <a:p>
            <a:r>
              <a:rPr lang="en-US" dirty="0">
                <a:solidFill>
                  <a:srgbClr val="000000"/>
                </a:solidFill>
                <a:highlight>
                  <a:srgbClr val="FFFFFF"/>
                </a:highlight>
              </a:rPr>
              <a:t>        }, </a:t>
            </a:r>
            <a:r>
              <a:rPr lang="en-US" dirty="0">
                <a:solidFill>
                  <a:srgbClr val="0000FF"/>
                </a:solidFill>
                <a:highlight>
                  <a:srgbClr val="FFFFFF"/>
                </a:highlight>
              </a:rPr>
              <a:t>function</a:t>
            </a:r>
            <a:r>
              <a:rPr lang="en-US" dirty="0">
                <a:solidFill>
                  <a:srgbClr val="000000"/>
                </a:solidFill>
                <a:highlight>
                  <a:srgbClr val="FFFFFF"/>
                </a:highlight>
              </a:rPr>
              <a:t> (error) {</a:t>
            </a:r>
          </a:p>
          <a:p>
            <a:r>
              <a:rPr lang="en-US" dirty="0">
                <a:solidFill>
                  <a:srgbClr val="000000"/>
                </a:solidFill>
                <a:highlight>
                  <a:srgbClr val="FFFFFF"/>
                </a:highlight>
              </a:rPr>
              <a:t>            </a:t>
            </a:r>
            <a:r>
              <a:rPr lang="en-US" dirty="0">
                <a:solidFill>
                  <a:srgbClr val="008000"/>
                </a:solidFill>
                <a:highlight>
                  <a:srgbClr val="FFFFFF"/>
                </a:highlight>
              </a:rPr>
              <a:t>// Handle error</a:t>
            </a:r>
            <a:endParaRPr lang="en-US" dirty="0">
              <a:solidFill>
                <a:srgbClr val="000000"/>
              </a:solidFill>
              <a:highlight>
                <a:srgbClr val="FFFFFF"/>
              </a:highlight>
            </a:endParaRPr>
          </a:p>
          <a:p>
            <a:r>
              <a:rPr lang="en-US" dirty="0">
                <a:solidFill>
                  <a:srgbClr val="000000"/>
                </a:solidFill>
                <a:highlight>
                  <a:srgbClr val="FFFFFF"/>
                </a:highlight>
              </a:rPr>
              <a:t>        });</a:t>
            </a:r>
          </a:p>
          <a:p>
            <a:r>
              <a:rPr lang="en-US" dirty="0">
                <a:solidFill>
                  <a:srgbClr val="000000"/>
                </a:solidFill>
                <a:highlight>
                  <a:srgbClr val="FFFFFF"/>
                </a:highlight>
              </a:rPr>
              <a:t>    }</a:t>
            </a:r>
          </a:p>
          <a:p>
            <a:r>
              <a:rPr lang="en-US" dirty="0">
                <a:solidFill>
                  <a:srgbClr val="000000"/>
                </a:solidFill>
                <a:highlight>
                  <a:srgbClr val="FFFFFF"/>
                </a:highlight>
              </a:rPr>
              <a:t>});</a:t>
            </a:r>
            <a:endParaRPr lang="en-US" dirty="0"/>
          </a:p>
        </p:txBody>
      </p:sp>
      <p:sp>
        <p:nvSpPr>
          <p:cNvPr id="4" name="Rectangle 3"/>
          <p:cNvSpPr/>
          <p:nvPr/>
        </p:nvSpPr>
        <p:spPr bwMode="auto">
          <a:xfrm>
            <a:off x="994393" y="2241632"/>
            <a:ext cx="5146634" cy="478972"/>
          </a:xfrm>
          <a:prstGeom prst="rect">
            <a:avLst/>
          </a:prstGeom>
          <a:noFill/>
          <a:ln w="28575">
            <a:solidFill>
              <a:srgbClr val="00188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7086724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6x9 Tablet view 1 lef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13437" y="718032"/>
            <a:ext cx="6232294" cy="5558460"/>
          </a:xfrm>
          <a:prstGeom prst="rect">
            <a:avLst/>
          </a:prstGeom>
        </p:spPr>
      </p:pic>
      <p:sp>
        <p:nvSpPr>
          <p:cNvPr id="2" name="Text Placeholder 1"/>
          <p:cNvSpPr>
            <a:spLocks noGrp="1"/>
          </p:cNvSpPr>
          <p:nvPr>
            <p:ph type="body" sz="quarter" idx="15"/>
          </p:nvPr>
        </p:nvSpPr>
        <p:spPr>
          <a:xfrm>
            <a:off x="274637" y="3040063"/>
            <a:ext cx="7315203" cy="914400"/>
          </a:xfrm>
        </p:spPr>
        <p:txBody>
          <a:bodyPr/>
          <a:lstStyle/>
          <a:p>
            <a:r>
              <a:rPr lang="en-US" sz="4400" dirty="0" smtClean="0"/>
              <a:t>Demo:</a:t>
            </a:r>
            <a:endParaRPr lang="en-US" dirty="0" smtClean="0"/>
          </a:p>
          <a:p>
            <a:r>
              <a:rPr lang="en-US" dirty="0" smtClean="0"/>
              <a:t>Update </a:t>
            </a:r>
            <a:r>
              <a:rPr lang="en-US" dirty="0" err="1" smtClean="0"/>
              <a:t>HiloJS</a:t>
            </a:r>
            <a:endParaRPr lang="en-US" dirty="0" smtClean="0"/>
          </a:p>
          <a:p>
            <a:r>
              <a:rPr lang="en-US" sz="2800" dirty="0" smtClean="0"/>
              <a:t>Use the </a:t>
            </a:r>
            <a:r>
              <a:rPr lang="en-US" sz="2800" dirty="0" err="1" smtClean="0"/>
              <a:t>IsAvailable</a:t>
            </a:r>
            <a:r>
              <a:rPr lang="en-US" sz="2800" dirty="0" smtClean="0"/>
              <a:t> property.</a:t>
            </a:r>
          </a:p>
          <a:p>
            <a:r>
              <a:rPr lang="en-US" sz="2800" dirty="0" smtClean="0"/>
              <a:t>Leverage the new thumbnail API.</a:t>
            </a:r>
          </a:p>
        </p:txBody>
      </p:sp>
    </p:spTree>
    <p:extLst>
      <p:ext uri="{BB962C8B-B14F-4D97-AF65-F5344CB8AC3E}">
        <p14:creationId xmlns:p14="http://schemas.microsoft.com/office/powerpoint/2010/main" val="553676732"/>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4737254" y="3040063"/>
            <a:ext cx="7424588" cy="914400"/>
          </a:xfrm>
        </p:spPr>
        <p:txBody>
          <a:bodyPr/>
          <a:lstStyle/>
          <a:p>
            <a:r>
              <a:rPr lang="en-US" sz="3200" spc="-50" dirty="0"/>
              <a:t>Understanding core concepts and guidelines.</a:t>
            </a:r>
          </a:p>
          <a:p>
            <a:r>
              <a:rPr lang="en-US" sz="2400" dirty="0" smtClean="0">
                <a:latin typeface="+mn-lt"/>
              </a:rPr>
              <a:t>Let </a:t>
            </a:r>
            <a:r>
              <a:rPr lang="en-US" sz="2400" dirty="0">
                <a:latin typeface="+mn-lt"/>
              </a:rPr>
              <a:t>users export files with the </a:t>
            </a:r>
            <a:r>
              <a:rPr lang="en-US" sz="2400" dirty="0" smtClean="0">
                <a:latin typeface="+mn-lt"/>
              </a:rPr>
              <a:t>file picker.</a:t>
            </a:r>
          </a:p>
          <a:p>
            <a:endParaRPr lang="en-US" sz="2400" dirty="0"/>
          </a:p>
          <a:p>
            <a:r>
              <a:rPr lang="en-US" sz="3200" dirty="0"/>
              <a:t>Unlocking new interactions with user files.</a:t>
            </a:r>
          </a:p>
          <a:p>
            <a:r>
              <a:rPr lang="en-US" sz="2400" dirty="0">
                <a:latin typeface="+mn-lt"/>
              </a:rPr>
              <a:t>Take advantage of file activation and Libraries.</a:t>
            </a:r>
          </a:p>
          <a:p>
            <a:endParaRPr lang="en-US" sz="2400" dirty="0"/>
          </a:p>
          <a:p>
            <a:r>
              <a:rPr lang="en-US" sz="3200" dirty="0" smtClean="0"/>
              <a:t>Learning </a:t>
            </a:r>
            <a:r>
              <a:rPr lang="en-US" sz="3200" dirty="0"/>
              <a:t>best practices to update </a:t>
            </a:r>
            <a:r>
              <a:rPr lang="en-US" sz="3200" dirty="0" smtClean="0"/>
              <a:t/>
            </a:r>
            <a:br>
              <a:rPr lang="en-US" sz="3200" dirty="0" smtClean="0"/>
            </a:br>
            <a:r>
              <a:rPr lang="en-US" sz="3200" dirty="0" smtClean="0"/>
              <a:t>your </a:t>
            </a:r>
            <a:r>
              <a:rPr lang="en-US" sz="3200" dirty="0"/>
              <a:t>app to work with any </a:t>
            </a:r>
            <a:r>
              <a:rPr lang="en-US" sz="3200" dirty="0" smtClean="0"/>
              <a:t>file.</a:t>
            </a:r>
            <a:endParaRPr lang="en-US" sz="3200" dirty="0"/>
          </a:p>
          <a:p>
            <a:r>
              <a:rPr lang="en-US" sz="2400" dirty="0">
                <a:latin typeface="+mn-lt"/>
              </a:rPr>
              <a:t>Check for file availability and show it in UX.</a:t>
            </a:r>
          </a:p>
          <a:p>
            <a:r>
              <a:rPr lang="en-US" sz="2400" dirty="0">
                <a:latin typeface="+mn-lt"/>
              </a:rPr>
              <a:t>Use thumbnails to improve performance.</a:t>
            </a:r>
          </a:p>
        </p:txBody>
      </p:sp>
      <p:sp>
        <p:nvSpPr>
          <p:cNvPr id="3" name="Title 2"/>
          <p:cNvSpPr>
            <a:spLocks noGrp="1"/>
          </p:cNvSpPr>
          <p:nvPr>
            <p:ph type="ctrTitle"/>
          </p:nvPr>
        </p:nvSpPr>
        <p:spPr/>
        <p:txBody>
          <a:bodyPr lIns="274320"/>
          <a:lstStyle/>
          <a:p>
            <a:r>
              <a:rPr lang="en-US" dirty="0" smtClean="0"/>
              <a:t>To summarize</a:t>
            </a:r>
            <a:endParaRPr lang="en-US" dirty="0"/>
          </a:p>
        </p:txBody>
      </p:sp>
    </p:spTree>
    <p:extLst>
      <p:ext uri="{BB962C8B-B14F-4D97-AF65-F5344CB8AC3E}">
        <p14:creationId xmlns:p14="http://schemas.microsoft.com/office/powerpoint/2010/main" val="4039647241"/>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5" name="Text Placeholder 4"/>
          <p:cNvSpPr>
            <a:spLocks noGrp="1"/>
          </p:cNvSpPr>
          <p:nvPr>
            <p:ph type="body" sz="quarter" idx="10"/>
          </p:nvPr>
        </p:nvSpPr>
        <p:spPr/>
        <p:txBody>
          <a:bodyPr/>
          <a:lstStyle/>
          <a:p>
            <a:r>
              <a:rPr lang="en-US" sz="3200" dirty="0" smtClean="0"/>
              <a:t>[WCL-118] The story of the state – Channel 9</a:t>
            </a:r>
          </a:p>
          <a:p>
            <a:r>
              <a:rPr lang="en-US" sz="3200" dirty="0" smtClean="0">
                <a:hlinkClick r:id="rId2"/>
              </a:rPr>
              <a:t>Using the file picker</a:t>
            </a:r>
            <a:endParaRPr lang="en-US" sz="3200" dirty="0" smtClean="0"/>
          </a:p>
          <a:p>
            <a:r>
              <a:rPr lang="en-US" sz="3200" dirty="0" smtClean="0">
                <a:hlinkClick r:id="rId3"/>
              </a:rPr>
              <a:t>Using Library capabilities</a:t>
            </a:r>
            <a:endParaRPr lang="en-US" sz="3200" dirty="0" smtClean="0"/>
          </a:p>
          <a:p>
            <a:r>
              <a:rPr lang="en-US" sz="3200" dirty="0" smtClean="0">
                <a:hlinkClick r:id="rId4"/>
              </a:rPr>
              <a:t>The File Activation extension</a:t>
            </a:r>
            <a:endParaRPr lang="en-US" sz="3200" dirty="0" smtClean="0"/>
          </a:p>
          <a:p>
            <a:r>
              <a:rPr lang="en-US" sz="3200" dirty="0" smtClean="0">
                <a:hlinkClick r:id="rId5"/>
              </a:rPr>
              <a:t>File access SDK sample</a:t>
            </a:r>
            <a:endParaRPr lang="en-US" sz="3200" dirty="0" smtClean="0"/>
          </a:p>
          <a:p>
            <a:r>
              <a:rPr lang="en-US" sz="3200" dirty="0" smtClean="0">
                <a:hlinkClick r:id="rId6"/>
              </a:rPr>
              <a:t>Folder enumeration SDK sample</a:t>
            </a:r>
            <a:endParaRPr lang="en-US" sz="3200" dirty="0" smtClean="0"/>
          </a:p>
          <a:p>
            <a:r>
              <a:rPr lang="en-US" sz="3200" dirty="0" smtClean="0">
                <a:hlinkClick r:id="rId7"/>
              </a:rPr>
              <a:t>HiloJS sample app</a:t>
            </a:r>
            <a:endParaRPr lang="en-US" sz="3200" dirty="0" smtClean="0"/>
          </a:p>
          <a:p>
            <a:r>
              <a:rPr lang="en-US" sz="3200" dirty="0" smtClean="0">
                <a:hlinkClick r:id="rId8"/>
              </a:rPr>
              <a:t>MSDN Windows.Storage documentation</a:t>
            </a:r>
            <a:endParaRPr lang="en-US" sz="3200" dirty="0"/>
          </a:p>
        </p:txBody>
      </p:sp>
    </p:spTree>
    <p:extLst>
      <p:ext uri="{BB962C8B-B14F-4D97-AF65-F5344CB8AC3E}">
        <p14:creationId xmlns:p14="http://schemas.microsoft.com/office/powerpoint/2010/main" val="1571948658"/>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smtClean="0"/>
              <a:t>Q&amp;A</a:t>
            </a:r>
            <a:endParaRPr lang="en-US" sz="6600" dirty="0"/>
          </a:p>
        </p:txBody>
      </p:sp>
    </p:spTree>
    <p:extLst>
      <p:ext uri="{BB962C8B-B14F-4D97-AF65-F5344CB8AC3E}">
        <p14:creationId xmlns:p14="http://schemas.microsoft.com/office/powerpoint/2010/main" val="2709810694"/>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66049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sp>
        <p:nvSpPr>
          <p:cNvPr id="3" name="Text Placeholder 2"/>
          <p:cNvSpPr>
            <a:spLocks noGrp="1"/>
          </p:cNvSpPr>
          <p:nvPr>
            <p:ph type="body" sz="quarter" idx="10"/>
          </p:nvPr>
        </p:nvSpPr>
        <p:spPr>
          <a:xfrm>
            <a:off x="274638" y="1834961"/>
            <a:ext cx="4445652" cy="4861113"/>
          </a:xfrm>
        </p:spPr>
        <p:txBody>
          <a:bodyPr/>
          <a:lstStyle/>
          <a:p>
            <a:r>
              <a:rPr lang="en-US" b="1" dirty="0">
                <a:gradFill>
                  <a:gsLst>
                    <a:gs pos="1250">
                      <a:srgbClr val="FFFFFF"/>
                    </a:gs>
                    <a:gs pos="100000">
                      <a:srgbClr val="FFFFFF"/>
                    </a:gs>
                  </a:gsLst>
                  <a:lin ang="5400000" scaled="0"/>
                </a:gradFill>
                <a:latin typeface="+mn-lt"/>
              </a:rPr>
              <a:t>Scan this QR code</a:t>
            </a:r>
            <a:r>
              <a:rPr lang="en-US" b="1" dirty="0">
                <a:gradFill>
                  <a:gsLst>
                    <a:gs pos="1250">
                      <a:srgbClr val="FFFFFF"/>
                    </a:gs>
                    <a:gs pos="100000">
                      <a:srgbClr val="FFFFFF"/>
                    </a:gs>
                  </a:gsLst>
                  <a:lin ang="5400000" scaled="0"/>
                </a:gradFill>
              </a:rPr>
              <a:t> </a:t>
            </a:r>
            <a:r>
              <a:rPr lang="en-US" dirty="0">
                <a:gradFill>
                  <a:gsLst>
                    <a:gs pos="1250">
                      <a:srgbClr val="FFFFFF"/>
                    </a:gs>
                    <a:gs pos="100000">
                      <a:srgbClr val="FFFFFF"/>
                    </a:gs>
                  </a:gsLst>
                  <a:lin ang="5400000" scaled="0"/>
                </a:gradFill>
              </a:rPr>
              <a:t>to evaluate this session and be automatically entered in a </a:t>
            </a:r>
            <a:r>
              <a:rPr lang="en-US" dirty="0" smtClean="0">
                <a:gradFill>
                  <a:gsLst>
                    <a:gs pos="1250">
                      <a:srgbClr val="FFFFFF"/>
                    </a:gs>
                    <a:gs pos="100000">
                      <a:srgbClr val="FFFFFF"/>
                    </a:gs>
                  </a:gsLst>
                  <a:lin ang="5400000" scaled="0"/>
                </a:gradFill>
              </a:rPr>
              <a:t>drawing </a:t>
            </a:r>
            <a:r>
              <a:rPr lang="en-US" dirty="0">
                <a:gradFill>
                  <a:gsLst>
                    <a:gs pos="1250">
                      <a:srgbClr val="FFFFFF"/>
                    </a:gs>
                    <a:gs pos="100000">
                      <a:srgbClr val="FFFFFF"/>
                    </a:gs>
                  </a:gsLst>
                  <a:lin ang="5400000" scaled="0"/>
                </a:gradFill>
              </a:rPr>
              <a:t>to </a:t>
            </a:r>
            <a:r>
              <a:rPr lang="en-US" dirty="0" smtClean="0">
                <a:gradFill>
                  <a:gsLst>
                    <a:gs pos="1250">
                      <a:srgbClr val="FFFFFF"/>
                    </a:gs>
                    <a:gs pos="100000">
                      <a:srgbClr val="FFFFFF"/>
                    </a:gs>
                  </a:gsLst>
                  <a:lin ang="5400000" scaled="0"/>
                </a:gradFill>
              </a:rPr>
              <a:t>win </a:t>
            </a:r>
            <a:r>
              <a:rPr lang="en-US" dirty="0">
                <a:gradFill>
                  <a:gsLst>
                    <a:gs pos="1250">
                      <a:srgbClr val="FFFFFF"/>
                    </a:gs>
                    <a:gs pos="100000">
                      <a:srgbClr val="FFFFFF"/>
                    </a:gs>
                  </a:gsLst>
                  <a:lin ang="5400000" scaled="0"/>
                </a:gradFill>
              </a:rPr>
              <a:t>a </a:t>
            </a:r>
            <a:r>
              <a:rPr lang="en-US" dirty="0" smtClean="0">
                <a:gradFill>
                  <a:gsLst>
                    <a:gs pos="1250">
                      <a:srgbClr val="FFFFFF"/>
                    </a:gs>
                    <a:gs pos="100000">
                      <a:srgbClr val="FFFFFF"/>
                    </a:gs>
                  </a:gsLst>
                  <a:lin ang="5400000" scaled="0"/>
                </a:gradFill>
              </a:rPr>
              <a:t>prize!</a:t>
            </a:r>
            <a:endParaRPr lang="en-US" b="1" dirty="0">
              <a:gradFill>
                <a:gsLst>
                  <a:gs pos="1250">
                    <a:srgbClr val="FFFFFF"/>
                  </a:gs>
                  <a:gs pos="100000">
                    <a:srgbClr val="FFFFFF"/>
                  </a:gs>
                </a:gsLst>
                <a:lin ang="5400000" scaled="0"/>
              </a:gra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6638" y="1834962"/>
            <a:ext cx="4572000" cy="45720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9943129" y="2179604"/>
            <a:ext cx="1915773" cy="4209429"/>
            <a:chOff x="9835555" y="1393220"/>
            <a:chExt cx="2076450" cy="4562475"/>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pPr defTabSz="932742"/>
            <a:r>
              <a:rPr lang="en-US" dirty="0">
                <a:solidFill>
                  <a:srgbClr val="FFFFFF">
                    <a:alpha val="99000"/>
                  </a:srgbClr>
                </a:solidFill>
              </a:rPr>
              <a:t>Your MS Tag will be inserted here during the final scrub. </a:t>
            </a:r>
          </a:p>
        </p:txBody>
      </p:sp>
    </p:spTree>
    <p:extLst>
      <p:ext uri="{BB962C8B-B14F-4D97-AF65-F5344CB8AC3E}">
        <p14:creationId xmlns:p14="http://schemas.microsoft.com/office/powerpoint/2010/main" val="624066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848979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With Windows 8.1, it’s never been easier for apps </a:t>
            </a:r>
            <a:br>
              <a:rPr lang="en-US" dirty="0" smtClean="0"/>
            </a:br>
            <a:r>
              <a:rPr lang="en-US" dirty="0" smtClean="0"/>
              <a:t>to use files across the PC, devices and SkyDrive.</a:t>
            </a:r>
            <a:endParaRPr lang="en-US" dirty="0"/>
          </a:p>
        </p:txBody>
      </p:sp>
    </p:spTree>
    <p:extLst>
      <p:ext uri="{BB962C8B-B14F-4D97-AF65-F5344CB8AC3E}">
        <p14:creationId xmlns:p14="http://schemas.microsoft.com/office/powerpoint/2010/main" val="25367391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7" y="1668482"/>
            <a:ext cx="3745569" cy="5027593"/>
          </a:xfrm>
        </p:spPr>
        <p:txBody>
          <a:bodyPr/>
          <a:lstStyle/>
          <a:p>
            <a:r>
              <a:rPr lang="en-US" dirty="0" smtClean="0"/>
              <a:t>Files come from a </a:t>
            </a:r>
            <a:br>
              <a:rPr lang="en-US" dirty="0" smtClean="0"/>
            </a:br>
            <a:r>
              <a:rPr lang="en-US" dirty="0" smtClean="0"/>
              <a:t>variety of places, </a:t>
            </a:r>
            <a:br>
              <a:rPr lang="en-US" dirty="0" smtClean="0"/>
            </a:br>
            <a:r>
              <a:rPr lang="en-US" dirty="0" smtClean="0"/>
              <a:t>each with its own </a:t>
            </a:r>
            <a:br>
              <a:rPr lang="en-US" dirty="0" smtClean="0"/>
            </a:br>
            <a:r>
              <a:rPr lang="en-US" dirty="0" smtClean="0"/>
              <a:t>access model.</a:t>
            </a:r>
          </a:p>
          <a:p>
            <a:endParaRPr lang="en-US" dirty="0"/>
          </a:p>
          <a:p>
            <a:r>
              <a:rPr lang="en-US" dirty="0" smtClean="0"/>
              <a:t>In Windows 8.1, </a:t>
            </a:r>
            <a:br>
              <a:rPr lang="en-US" dirty="0" smtClean="0"/>
            </a:br>
            <a:r>
              <a:rPr lang="en-US" dirty="0" smtClean="0"/>
              <a:t>user files now </a:t>
            </a:r>
            <a:br>
              <a:rPr lang="en-US" dirty="0" smtClean="0"/>
            </a:br>
            <a:r>
              <a:rPr lang="en-US" dirty="0" smtClean="0"/>
              <a:t>can include files </a:t>
            </a:r>
            <a:br>
              <a:rPr lang="en-US" dirty="0" smtClean="0"/>
            </a:br>
            <a:r>
              <a:rPr lang="en-US" dirty="0" smtClean="0"/>
              <a:t>from SkyDrive.</a:t>
            </a:r>
          </a:p>
        </p:txBody>
      </p:sp>
      <p:sp>
        <p:nvSpPr>
          <p:cNvPr id="3" name="Title 2"/>
          <p:cNvSpPr>
            <a:spLocks noGrp="1"/>
          </p:cNvSpPr>
          <p:nvPr>
            <p:ph type="title"/>
          </p:nvPr>
        </p:nvSpPr>
        <p:spPr/>
        <p:txBody>
          <a:bodyPr/>
          <a:lstStyle/>
          <a:p>
            <a:r>
              <a:rPr lang="en-US" dirty="0" smtClean="0"/>
              <a:t>A taxonomy of files</a:t>
            </a:r>
            <a:endParaRPr lang="en-US" dirty="0"/>
          </a:p>
        </p:txBody>
      </p:sp>
      <p:grpSp>
        <p:nvGrpSpPr>
          <p:cNvPr id="7" name="Group 6"/>
          <p:cNvGrpSpPr/>
          <p:nvPr/>
        </p:nvGrpSpPr>
        <p:grpSpPr>
          <a:xfrm>
            <a:off x="5608637" y="1191311"/>
            <a:ext cx="5477256" cy="5477518"/>
            <a:chOff x="6585044" y="1042533"/>
            <a:chExt cx="5477256" cy="5477518"/>
          </a:xfrm>
          <a:solidFill>
            <a:srgbClr val="9B4F96"/>
          </a:solidFill>
        </p:grpSpPr>
        <p:sp>
          <p:nvSpPr>
            <p:cNvPr id="8" name="Oval 7"/>
            <p:cNvSpPr/>
            <p:nvPr/>
          </p:nvSpPr>
          <p:spPr bwMode="auto">
            <a:xfrm>
              <a:off x="6585044" y="1042533"/>
              <a:ext cx="5477256" cy="5477518"/>
            </a:xfrm>
            <a:prstGeom prst="ellipse">
              <a:avLst/>
            </a:prstGeom>
            <a:solidFill>
              <a:schemeClr val="tx1"/>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pPr>
              <a:endParaRPr lang="en-US" sz="2300" dirty="0">
                <a:gradFill>
                  <a:gsLst>
                    <a:gs pos="0">
                      <a:srgbClr val="FFFFFF"/>
                    </a:gs>
                    <a:gs pos="100000">
                      <a:srgbClr val="FFFFFF"/>
                    </a:gs>
                  </a:gsLst>
                  <a:lin ang="5400000" scaled="0"/>
                </a:gradFill>
              </a:endParaRPr>
            </a:p>
          </p:txBody>
        </p:sp>
        <p:sp>
          <p:nvSpPr>
            <p:cNvPr id="9" name="TextBox 8"/>
            <p:cNvSpPr txBox="1"/>
            <p:nvPr/>
          </p:nvSpPr>
          <p:spPr>
            <a:xfrm>
              <a:off x="8554936" y="1113779"/>
              <a:ext cx="1537472" cy="800219"/>
            </a:xfrm>
            <a:prstGeom prst="rect">
              <a:avLst/>
            </a:prstGeom>
            <a:noFill/>
          </p:spPr>
          <p:txBody>
            <a:bodyPr wrap="none" lIns="0" tIns="0" rIns="0" bIns="0" rtlCol="0">
              <a:spAutoFit/>
            </a:bodyPr>
            <a:lstStyle/>
            <a:p>
              <a:pPr algn="ctr"/>
              <a:r>
                <a:rPr lang="en-US" sz="2400" dirty="0" smtClean="0">
                  <a:solidFill>
                    <a:srgbClr val="000000"/>
                  </a:solidFill>
                </a:rPr>
                <a:t>web</a:t>
              </a:r>
            </a:p>
            <a:p>
              <a:pPr algn="ctr"/>
              <a:r>
                <a:rPr lang="en-US" sz="1400" dirty="0">
                  <a:solidFill>
                    <a:srgbClr val="000000"/>
                  </a:solidFill>
                </a:rPr>
                <a:t>a</a:t>
              </a:r>
              <a:r>
                <a:rPr lang="en-US" sz="1400" dirty="0" smtClean="0">
                  <a:solidFill>
                    <a:srgbClr val="000000"/>
                  </a:solidFill>
                </a:rPr>
                <a:t>pp-to-app picking</a:t>
              </a:r>
            </a:p>
            <a:p>
              <a:pPr algn="ctr"/>
              <a:r>
                <a:rPr lang="en-US" sz="1400" dirty="0">
                  <a:solidFill>
                    <a:srgbClr val="000000"/>
                  </a:solidFill>
                </a:rPr>
                <a:t>d</a:t>
              </a:r>
              <a:r>
                <a:rPr lang="en-US" sz="1400" dirty="0" smtClean="0">
                  <a:solidFill>
                    <a:srgbClr val="000000"/>
                  </a:solidFill>
                </a:rPr>
                <a:t>ownloaded files</a:t>
              </a:r>
              <a:endParaRPr lang="en-US" sz="1400" dirty="0">
                <a:solidFill>
                  <a:srgbClr val="000000"/>
                </a:solidFill>
              </a:endParaRPr>
            </a:p>
          </p:txBody>
        </p:sp>
      </p:grpSp>
      <p:grpSp>
        <p:nvGrpSpPr>
          <p:cNvPr id="10" name="Group 9"/>
          <p:cNvGrpSpPr/>
          <p:nvPr/>
        </p:nvGrpSpPr>
        <p:grpSpPr>
          <a:xfrm>
            <a:off x="6047617" y="2088641"/>
            <a:ext cx="4599296" cy="4599516"/>
            <a:chOff x="7024024" y="1939863"/>
            <a:chExt cx="4599296" cy="4599516"/>
          </a:xfrm>
          <a:solidFill>
            <a:srgbClr val="7FBA00"/>
          </a:solidFill>
        </p:grpSpPr>
        <p:sp>
          <p:nvSpPr>
            <p:cNvPr id="11" name="Oval 10"/>
            <p:cNvSpPr/>
            <p:nvPr/>
          </p:nvSpPr>
          <p:spPr bwMode="auto">
            <a:xfrm>
              <a:off x="7024024" y="1939863"/>
              <a:ext cx="4599296" cy="4599516"/>
            </a:xfrm>
            <a:prstGeom prst="ellipse">
              <a:avLst/>
            </a:prstGeom>
            <a:grp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pPr>
              <a:endParaRPr lang="en-US" sz="2300" dirty="0">
                <a:gradFill>
                  <a:gsLst>
                    <a:gs pos="0">
                      <a:srgbClr val="FFFFFF"/>
                    </a:gs>
                    <a:gs pos="100000">
                      <a:srgbClr val="FFFFFF"/>
                    </a:gs>
                  </a:gsLst>
                  <a:lin ang="5400000" scaled="0"/>
                </a:gradFill>
              </a:endParaRPr>
            </a:p>
          </p:txBody>
        </p:sp>
        <p:sp>
          <p:nvSpPr>
            <p:cNvPr id="12" name="TextBox 11"/>
            <p:cNvSpPr txBox="1"/>
            <p:nvPr/>
          </p:nvSpPr>
          <p:spPr>
            <a:xfrm>
              <a:off x="8065763" y="2315072"/>
              <a:ext cx="2515817" cy="800219"/>
            </a:xfrm>
            <a:prstGeom prst="rect">
              <a:avLst/>
            </a:prstGeom>
            <a:noFill/>
          </p:spPr>
          <p:txBody>
            <a:bodyPr wrap="none" lIns="0" tIns="0" rIns="0" bIns="0" rtlCol="0">
              <a:spAutoFit/>
            </a:bodyPr>
            <a:lstStyle/>
            <a:p>
              <a:pPr algn="ctr"/>
              <a:r>
                <a:rPr lang="en-US" sz="2400" dirty="0" smtClean="0">
                  <a:gradFill>
                    <a:gsLst>
                      <a:gs pos="0">
                        <a:srgbClr val="FFFFFF"/>
                      </a:gs>
                      <a:gs pos="86000">
                        <a:srgbClr val="FFFFFF"/>
                      </a:gs>
                    </a:gsLst>
                    <a:lin ang="5400000" scaled="0"/>
                  </a:gradFill>
                </a:rPr>
                <a:t>devices &amp; network</a:t>
              </a:r>
            </a:p>
            <a:p>
              <a:pPr algn="ctr"/>
              <a:r>
                <a:rPr lang="en-US" sz="1400" dirty="0" smtClean="0">
                  <a:gradFill>
                    <a:gsLst>
                      <a:gs pos="0">
                        <a:srgbClr val="FFFFFF"/>
                      </a:gs>
                      <a:gs pos="86000">
                        <a:srgbClr val="FFFFFF"/>
                      </a:gs>
                    </a:gsLst>
                    <a:lin ang="5400000" scaled="0"/>
                  </a:gradFill>
                </a:rPr>
                <a:t>removable storage</a:t>
              </a:r>
            </a:p>
            <a:p>
              <a:pPr algn="ctr"/>
              <a:r>
                <a:rPr lang="en-US" sz="1400" dirty="0">
                  <a:gradFill>
                    <a:gsLst>
                      <a:gs pos="0">
                        <a:srgbClr val="FFFFFF"/>
                      </a:gs>
                      <a:gs pos="86000">
                        <a:srgbClr val="FFFFFF"/>
                      </a:gs>
                    </a:gsLst>
                    <a:lin ang="5400000" scaled="0"/>
                  </a:gradFill>
                </a:rPr>
                <a:t>n</a:t>
              </a:r>
              <a:r>
                <a:rPr lang="en-US" sz="1400" dirty="0" smtClean="0">
                  <a:gradFill>
                    <a:gsLst>
                      <a:gs pos="0">
                        <a:srgbClr val="FFFFFF"/>
                      </a:gs>
                      <a:gs pos="86000">
                        <a:srgbClr val="FFFFFF"/>
                      </a:gs>
                    </a:gsLst>
                    <a:lin ang="5400000" scaled="0"/>
                  </a:gradFill>
                </a:rPr>
                <a:t>etwork shares</a:t>
              </a:r>
            </a:p>
          </p:txBody>
        </p:sp>
      </p:grpSp>
      <p:grpSp>
        <p:nvGrpSpPr>
          <p:cNvPr id="22" name="Group 21"/>
          <p:cNvGrpSpPr/>
          <p:nvPr/>
        </p:nvGrpSpPr>
        <p:grpSpPr>
          <a:xfrm>
            <a:off x="6650191" y="3300994"/>
            <a:ext cx="3394143" cy="3394135"/>
            <a:chOff x="7577862" y="3028444"/>
            <a:chExt cx="3491616" cy="3491607"/>
          </a:xfrm>
        </p:grpSpPr>
        <p:sp>
          <p:nvSpPr>
            <p:cNvPr id="23" name="Oval 22"/>
            <p:cNvSpPr/>
            <p:nvPr/>
          </p:nvSpPr>
          <p:spPr bwMode="auto">
            <a:xfrm>
              <a:off x="7577862" y="3028444"/>
              <a:ext cx="3491616" cy="3491607"/>
            </a:xfrm>
            <a:prstGeom prst="ellipse">
              <a:avLst/>
            </a:prstGeom>
            <a:solidFill>
              <a:srgbClr val="FF8C00"/>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pPr>
              <a:endParaRPr lang="en-US" sz="2300" dirty="0" smtClean="0">
                <a:gradFill>
                  <a:gsLst>
                    <a:gs pos="0">
                      <a:srgbClr val="FFFFFF"/>
                    </a:gs>
                    <a:gs pos="100000">
                      <a:srgbClr val="FFFFFF"/>
                    </a:gs>
                  </a:gsLst>
                  <a:lin ang="5400000" scaled="0"/>
                </a:gradFill>
              </a:endParaRPr>
            </a:p>
          </p:txBody>
        </p:sp>
        <p:sp>
          <p:nvSpPr>
            <p:cNvPr id="24" name="TextBox 23"/>
            <p:cNvSpPr txBox="1"/>
            <p:nvPr/>
          </p:nvSpPr>
          <p:spPr>
            <a:xfrm>
              <a:off x="8157084" y="3419435"/>
              <a:ext cx="2333191" cy="601568"/>
            </a:xfrm>
            <a:prstGeom prst="rect">
              <a:avLst/>
            </a:prstGeom>
            <a:noFill/>
          </p:spPr>
          <p:txBody>
            <a:bodyPr wrap="none" lIns="0" tIns="0" rIns="0" bIns="0" rtlCol="0">
              <a:spAutoFit/>
            </a:bodyPr>
            <a:lstStyle/>
            <a:p>
              <a:pPr algn="ctr"/>
              <a:r>
                <a:rPr lang="en-US" sz="2400" dirty="0">
                  <a:gradFill>
                    <a:gsLst>
                      <a:gs pos="0">
                        <a:srgbClr val="FFFFFF"/>
                      </a:gs>
                      <a:gs pos="86000">
                        <a:srgbClr val="FFFFFF"/>
                      </a:gs>
                    </a:gsLst>
                    <a:lin ang="5400000" scaled="0"/>
                  </a:gradFill>
                </a:rPr>
                <a:t>t</a:t>
              </a:r>
              <a:r>
                <a:rPr lang="en-US" sz="2400" dirty="0" smtClean="0">
                  <a:gradFill>
                    <a:gsLst>
                      <a:gs pos="0">
                        <a:srgbClr val="FFFFFF"/>
                      </a:gs>
                      <a:gs pos="86000">
                        <a:srgbClr val="FFFFFF"/>
                      </a:gs>
                    </a:gsLst>
                    <a:lin ang="5400000" scaled="0"/>
                  </a:gradFill>
                </a:rPr>
                <a:t>he </a:t>
              </a:r>
              <a:r>
                <a:rPr lang="en-US" sz="2400" dirty="0" err="1" smtClean="0">
                  <a:gradFill>
                    <a:gsLst>
                      <a:gs pos="0">
                        <a:srgbClr val="FFFFFF"/>
                      </a:gs>
                      <a:gs pos="86000">
                        <a:srgbClr val="FFFFFF"/>
                      </a:gs>
                    </a:gsLst>
                    <a:lin ang="5400000" scaled="0"/>
                  </a:gradFill>
                </a:rPr>
                <a:t>PC+SkyDrive</a:t>
              </a:r>
              <a:endParaRPr lang="en-US" sz="2400" dirty="0" smtClean="0">
                <a:gradFill>
                  <a:gsLst>
                    <a:gs pos="0">
                      <a:srgbClr val="FFFFFF"/>
                    </a:gs>
                    <a:gs pos="86000">
                      <a:srgbClr val="FFFFFF"/>
                    </a:gs>
                  </a:gsLst>
                  <a:lin ang="5400000" scaled="0"/>
                </a:gradFill>
              </a:endParaRPr>
            </a:p>
            <a:p>
              <a:pPr algn="ctr"/>
              <a:r>
                <a:rPr lang="en-US" sz="1400" dirty="0">
                  <a:gradFill>
                    <a:gsLst>
                      <a:gs pos="0">
                        <a:srgbClr val="FFFFFF"/>
                      </a:gs>
                      <a:gs pos="86000">
                        <a:srgbClr val="FFFFFF"/>
                      </a:gs>
                    </a:gsLst>
                    <a:lin ang="5400000" scaled="0"/>
                  </a:gradFill>
                </a:rPr>
                <a:t>u</a:t>
              </a:r>
              <a:r>
                <a:rPr lang="en-US" sz="1400" dirty="0" smtClean="0">
                  <a:gradFill>
                    <a:gsLst>
                      <a:gs pos="0">
                        <a:srgbClr val="FFFFFF"/>
                      </a:gs>
                      <a:gs pos="86000">
                        <a:srgbClr val="FFFFFF"/>
                      </a:gs>
                    </a:gsLst>
                    <a:lin ang="5400000" scaled="0"/>
                  </a:gradFill>
                </a:rPr>
                <a:t>ser content</a:t>
              </a:r>
            </a:p>
          </p:txBody>
        </p:sp>
      </p:grpSp>
      <p:grpSp>
        <p:nvGrpSpPr>
          <p:cNvPr id="16" name="Group 15"/>
          <p:cNvGrpSpPr/>
          <p:nvPr/>
        </p:nvGrpSpPr>
        <p:grpSpPr>
          <a:xfrm>
            <a:off x="7207048" y="4403639"/>
            <a:ext cx="2280435" cy="2280430"/>
            <a:chOff x="8183455" y="4239621"/>
            <a:chExt cx="2280435" cy="2280430"/>
          </a:xfrm>
        </p:grpSpPr>
        <p:sp>
          <p:nvSpPr>
            <p:cNvPr id="17" name="Oval 16"/>
            <p:cNvSpPr/>
            <p:nvPr/>
          </p:nvSpPr>
          <p:spPr bwMode="auto">
            <a:xfrm>
              <a:off x="8183455" y="4239621"/>
              <a:ext cx="2280435" cy="2280430"/>
            </a:xfrm>
            <a:prstGeom prst="ellipse">
              <a:avLst/>
            </a:prstGeom>
            <a:solidFill>
              <a:schemeClr val="accent2"/>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pPr>
              <a:endParaRPr lang="en-US" sz="2300" dirty="0">
                <a:gradFill>
                  <a:gsLst>
                    <a:gs pos="0">
                      <a:srgbClr val="FFFFFF"/>
                    </a:gs>
                    <a:gs pos="100000">
                      <a:srgbClr val="FFFFFF"/>
                    </a:gs>
                  </a:gsLst>
                  <a:lin ang="5400000" scaled="0"/>
                </a:gradFill>
              </a:endParaRPr>
            </a:p>
          </p:txBody>
        </p:sp>
        <p:sp>
          <p:nvSpPr>
            <p:cNvPr id="18" name="TextBox 17"/>
            <p:cNvSpPr txBox="1"/>
            <p:nvPr/>
          </p:nvSpPr>
          <p:spPr>
            <a:xfrm>
              <a:off x="8296339" y="4610822"/>
              <a:ext cx="2004972" cy="800219"/>
            </a:xfrm>
            <a:prstGeom prst="rect">
              <a:avLst/>
            </a:prstGeom>
            <a:noFill/>
          </p:spPr>
          <p:txBody>
            <a:bodyPr wrap="none" lIns="0" tIns="0" rIns="0" bIns="0" rtlCol="0">
              <a:spAutoFit/>
            </a:bodyPr>
            <a:lstStyle>
              <a:defPPr>
                <a:defRPr lang="en-US"/>
              </a:defPPr>
              <a:lvl1pPr>
                <a:defRPr sz="2400">
                  <a:gradFill>
                    <a:gsLst>
                      <a:gs pos="0">
                        <a:schemeClr val="tx1"/>
                      </a:gs>
                      <a:gs pos="86000">
                        <a:schemeClr val="tx1"/>
                      </a:gs>
                    </a:gsLst>
                    <a:lin ang="5400000" scaled="0"/>
                  </a:gradFill>
                </a:defRPr>
              </a:lvl1pPr>
            </a:lstStyle>
            <a:p>
              <a:pPr algn="ctr"/>
              <a:r>
                <a:rPr lang="en-US" dirty="0">
                  <a:gradFill>
                    <a:gsLst>
                      <a:gs pos="0">
                        <a:srgbClr val="FFFFFF"/>
                      </a:gs>
                      <a:gs pos="86000">
                        <a:srgbClr val="FFFFFF"/>
                      </a:gs>
                    </a:gsLst>
                    <a:lin ang="5400000" scaled="0"/>
                  </a:gradFill>
                </a:rPr>
                <a:t>app </a:t>
              </a:r>
              <a:r>
                <a:rPr lang="en-US" dirty="0" smtClean="0">
                  <a:gradFill>
                    <a:gsLst>
                      <a:gs pos="0">
                        <a:srgbClr val="FFFFFF"/>
                      </a:gs>
                      <a:gs pos="86000">
                        <a:srgbClr val="FFFFFF"/>
                      </a:gs>
                    </a:gsLst>
                    <a:lin ang="5400000" scaled="0"/>
                  </a:gradFill>
                </a:rPr>
                <a:t>data</a:t>
              </a:r>
            </a:p>
            <a:p>
              <a:pPr algn="ctr"/>
              <a:r>
                <a:rPr lang="en-US" sz="1400" dirty="0">
                  <a:gradFill>
                    <a:gsLst>
                      <a:gs pos="0">
                        <a:srgbClr val="FFFFFF"/>
                      </a:gs>
                      <a:gs pos="86000">
                        <a:srgbClr val="FFFFFF"/>
                      </a:gs>
                    </a:gsLst>
                    <a:lin ang="5400000" scaled="0"/>
                  </a:gradFill>
                </a:rPr>
                <a:t>l</a:t>
              </a:r>
              <a:r>
                <a:rPr lang="en-US" sz="1400" dirty="0" smtClean="0">
                  <a:gradFill>
                    <a:gsLst>
                      <a:gs pos="0">
                        <a:srgbClr val="FFFFFF"/>
                      </a:gs>
                      <a:gs pos="86000">
                        <a:srgbClr val="FFFFFF"/>
                      </a:gs>
                    </a:gsLst>
                    <a:lin ang="5400000" scaled="0"/>
                  </a:gradFill>
                </a:rPr>
                <a:t>ocal state</a:t>
              </a:r>
            </a:p>
            <a:p>
              <a:pPr algn="ctr"/>
              <a:r>
                <a:rPr lang="en-US" sz="1400" dirty="0">
                  <a:gradFill>
                    <a:gsLst>
                      <a:gs pos="0">
                        <a:srgbClr val="FFFFFF"/>
                      </a:gs>
                      <a:gs pos="86000">
                        <a:srgbClr val="FFFFFF"/>
                      </a:gs>
                    </a:gsLst>
                    <a:lin ang="5400000" scaled="0"/>
                  </a:gradFill>
                </a:rPr>
                <a:t>u</a:t>
              </a:r>
              <a:r>
                <a:rPr lang="en-US" sz="1400" dirty="0" smtClean="0">
                  <a:gradFill>
                    <a:gsLst>
                      <a:gs pos="0">
                        <a:srgbClr val="FFFFFF"/>
                      </a:gs>
                      <a:gs pos="86000">
                        <a:srgbClr val="FFFFFF"/>
                      </a:gs>
                    </a:gsLst>
                    <a:lin ang="5400000" scaled="0"/>
                  </a:gradFill>
                </a:rPr>
                <a:t>ser-created app content</a:t>
              </a:r>
              <a:endParaRPr lang="en-US" sz="1400" dirty="0">
                <a:gradFill>
                  <a:gsLst>
                    <a:gs pos="0">
                      <a:srgbClr val="FFFFFF"/>
                    </a:gs>
                    <a:gs pos="86000">
                      <a:srgbClr val="FFFFFF"/>
                    </a:gs>
                  </a:gsLst>
                  <a:lin ang="5400000" scaled="0"/>
                </a:gradFill>
              </a:endParaRPr>
            </a:p>
          </p:txBody>
        </p:sp>
      </p:grpSp>
    </p:spTree>
    <p:extLst>
      <p:ext uri="{BB962C8B-B14F-4D97-AF65-F5344CB8AC3E}">
        <p14:creationId xmlns:p14="http://schemas.microsoft.com/office/powerpoint/2010/main" val="24474234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8697" y="9525"/>
            <a:ext cx="12417778" cy="6985000"/>
          </a:xfrm>
          <a:prstGeom prst="rect">
            <a:avLst/>
          </a:prstGeom>
        </p:spPr>
      </p:pic>
    </p:spTree>
    <p:extLst>
      <p:ext uri="{BB962C8B-B14F-4D97-AF65-F5344CB8AC3E}">
        <p14:creationId xmlns:p14="http://schemas.microsoft.com/office/powerpoint/2010/main" val="248060410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7" y="1668482"/>
            <a:ext cx="4531222" cy="5027593"/>
          </a:xfrm>
        </p:spPr>
        <p:txBody>
          <a:bodyPr/>
          <a:lstStyle/>
          <a:p>
            <a:r>
              <a:rPr lang="en-US" dirty="0" smtClean="0"/>
              <a:t>Apps can gain access to </a:t>
            </a:r>
            <a:br>
              <a:rPr lang="en-US" dirty="0" smtClean="0"/>
            </a:br>
            <a:r>
              <a:rPr lang="en-US" dirty="0" smtClean="0"/>
              <a:t>files through the file picker </a:t>
            </a:r>
            <a:br>
              <a:rPr lang="en-US" dirty="0" smtClean="0"/>
            </a:br>
            <a:r>
              <a:rPr lang="en-US" dirty="0" smtClean="0"/>
              <a:t>or with capabilities.</a:t>
            </a:r>
          </a:p>
          <a:p>
            <a:endParaRPr lang="en-US" dirty="0" smtClean="0"/>
          </a:p>
          <a:p>
            <a:r>
              <a:rPr lang="en-US" dirty="0"/>
              <a:t>The </a:t>
            </a:r>
            <a:r>
              <a:rPr lang="en-US" dirty="0" smtClean="0"/>
              <a:t>file picker </a:t>
            </a:r>
            <a:r>
              <a:rPr lang="en-US" dirty="0"/>
              <a:t>is a </a:t>
            </a:r>
            <a:r>
              <a:rPr lang="en-US" dirty="0" smtClean="0"/>
              <a:t>user-driven </a:t>
            </a:r>
            <a:r>
              <a:rPr lang="en-US" dirty="0"/>
              <a:t>way to </a:t>
            </a:r>
            <a:r>
              <a:rPr lang="en-US" dirty="0" smtClean="0"/>
              <a:t>open </a:t>
            </a:r>
            <a:r>
              <a:rPr lang="en-US" dirty="0"/>
              <a:t>from and save </a:t>
            </a:r>
            <a:r>
              <a:rPr lang="en-US" dirty="0" smtClean="0"/>
              <a:t/>
            </a:r>
            <a:br>
              <a:rPr lang="en-US" dirty="0" smtClean="0"/>
            </a:br>
            <a:r>
              <a:rPr lang="en-US" dirty="0" smtClean="0"/>
              <a:t>to </a:t>
            </a:r>
            <a:r>
              <a:rPr lang="en-US" dirty="0"/>
              <a:t>the file system and apps</a:t>
            </a:r>
            <a:r>
              <a:rPr lang="en-US" dirty="0" smtClean="0"/>
              <a:t>.</a:t>
            </a:r>
            <a:endParaRPr lang="en-US" dirty="0"/>
          </a:p>
          <a:p>
            <a:endParaRPr lang="en-US" dirty="0"/>
          </a:p>
          <a:p>
            <a:r>
              <a:rPr lang="en-US" dirty="0" smtClean="0"/>
              <a:t>Capabilities can grant programmatic access to specific files and folders.</a:t>
            </a:r>
          </a:p>
        </p:txBody>
      </p:sp>
      <p:sp>
        <p:nvSpPr>
          <p:cNvPr id="3" name="Title 2"/>
          <p:cNvSpPr>
            <a:spLocks noGrp="1"/>
          </p:cNvSpPr>
          <p:nvPr>
            <p:ph type="title"/>
          </p:nvPr>
        </p:nvSpPr>
        <p:spPr/>
        <p:txBody>
          <a:bodyPr/>
          <a:lstStyle/>
          <a:p>
            <a:r>
              <a:rPr lang="en-US" dirty="0" smtClean="0"/>
              <a:t>Gaining access to files</a:t>
            </a:r>
            <a:endParaRPr lang="en-US" dirty="0"/>
          </a:p>
        </p:txBody>
      </p:sp>
      <p:pic>
        <p:nvPicPr>
          <p:cNvPr id="4" name="Picture 3"/>
          <p:cNvPicPr>
            <a:picLocks noChangeAspect="1"/>
          </p:cNvPicPr>
          <p:nvPr/>
        </p:nvPicPr>
        <p:blipFill rotWithShape="1">
          <a:blip r:embed="rId3"/>
          <a:srcRect l="3026" r="63148" b="42902"/>
          <a:stretch/>
        </p:blipFill>
        <p:spPr>
          <a:xfrm>
            <a:off x="5152701" y="2374622"/>
            <a:ext cx="3239193" cy="3075756"/>
          </a:xfrm>
          <a:prstGeom prst="rect">
            <a:avLst/>
          </a:prstGeom>
        </p:spPr>
      </p:pic>
      <p:pic>
        <p:nvPicPr>
          <p:cNvPr id="5" name="Picture 4"/>
          <p:cNvPicPr>
            <a:picLocks noChangeAspect="1"/>
          </p:cNvPicPr>
          <p:nvPr/>
        </p:nvPicPr>
        <p:blipFill rotWithShape="1">
          <a:blip r:embed="rId4"/>
          <a:srcRect l="-1" r="20660" b="14619"/>
          <a:stretch/>
        </p:blipFill>
        <p:spPr>
          <a:xfrm>
            <a:off x="8718298" y="2374622"/>
            <a:ext cx="3266281" cy="3080956"/>
          </a:xfrm>
          <a:prstGeom prst="rect">
            <a:avLst/>
          </a:prstGeom>
        </p:spPr>
      </p:pic>
    </p:spTree>
    <p:extLst>
      <p:ext uri="{BB962C8B-B14F-4D97-AF65-F5344CB8AC3E}">
        <p14:creationId xmlns:p14="http://schemas.microsoft.com/office/powerpoint/2010/main" val="11467020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anim calcmode="lin" valueType="num">
                                      <p:cBhvr>
                                        <p:cTn id="14" dur="500" fill="hold"/>
                                        <p:tgtEl>
                                          <p:spTgt spid="5"/>
                                        </p:tgtEl>
                                        <p:attrNameLst>
                                          <p:attrName>ppt_x</p:attrName>
                                        </p:attrNameLst>
                                      </p:cBhvr>
                                      <p:tavLst>
                                        <p:tav tm="0">
                                          <p:val>
                                            <p:strVal val="#ppt_x"/>
                                          </p:val>
                                        </p:tav>
                                        <p:tav tm="100000">
                                          <p:val>
                                            <p:strVal val="#ppt_x"/>
                                          </p:val>
                                        </p:tav>
                                      </p:tavLst>
                                    </p:anim>
                                    <p:anim calcmode="lin" valueType="num">
                                      <p:cBhvr>
                                        <p:cTn id="15"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r>
              <a:rPr lang="en-US" dirty="0" smtClean="0"/>
              <a:t>Control.</a:t>
            </a:r>
          </a:p>
          <a:p>
            <a:endParaRPr lang="en-US" dirty="0" smtClean="0"/>
          </a:p>
          <a:p>
            <a:r>
              <a:rPr lang="en-US" dirty="0" smtClean="0"/>
              <a:t>Usefulness.</a:t>
            </a:r>
          </a:p>
          <a:p>
            <a:endParaRPr lang="en-US" dirty="0" smtClean="0"/>
          </a:p>
          <a:p>
            <a:r>
              <a:rPr lang="en-US" dirty="0" smtClean="0"/>
              <a:t>Clarity.</a:t>
            </a:r>
            <a:endParaRPr lang="en-US" dirty="0"/>
          </a:p>
        </p:txBody>
      </p:sp>
      <p:sp>
        <p:nvSpPr>
          <p:cNvPr id="2" name="Title 1"/>
          <p:cNvSpPr>
            <a:spLocks noGrp="1"/>
          </p:cNvSpPr>
          <p:nvPr>
            <p:ph type="ctrTitle"/>
          </p:nvPr>
        </p:nvSpPr>
        <p:spPr>
          <a:solidFill>
            <a:srgbClr val="969696">
              <a:alpha val="80000"/>
            </a:srgbClr>
          </a:solidFill>
          <a:ln>
            <a:noFill/>
          </a:ln>
        </p:spPr>
        <p:txBody>
          <a:bodyPr vert="horz" wrap="square" lIns="274320" tIns="0" rIns="91440" bIns="0" numCol="1" rtlCol="0" anchor="ctr" anchorCtr="0" compatLnSpc="1">
            <a:prstTxWarp prst="textNoShape">
              <a:avLst/>
            </a:prstTxWarp>
            <a:noAutofit/>
          </a:bodyPr>
          <a:lstStyle/>
          <a:p>
            <a:r>
              <a:rPr lang="en-US" dirty="0"/>
              <a:t>User principles</a:t>
            </a:r>
          </a:p>
        </p:txBody>
      </p:sp>
    </p:spTree>
    <p:extLst>
      <p:ext uri="{BB962C8B-B14F-4D97-AF65-F5344CB8AC3E}">
        <p14:creationId xmlns:p14="http://schemas.microsoft.com/office/powerpoint/2010/main" val="327330897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r>
              <a:rPr lang="en-US" dirty="0" smtClean="0"/>
              <a:t>Security.</a:t>
            </a:r>
          </a:p>
          <a:p>
            <a:endParaRPr lang="en-US" dirty="0"/>
          </a:p>
          <a:p>
            <a:r>
              <a:rPr lang="en-US" dirty="0" smtClean="0"/>
              <a:t>Usability.</a:t>
            </a:r>
          </a:p>
          <a:p>
            <a:endParaRPr lang="en-US" dirty="0"/>
          </a:p>
          <a:p>
            <a:r>
              <a:rPr lang="en-US" dirty="0" smtClean="0"/>
              <a:t>Customizability.</a:t>
            </a:r>
          </a:p>
        </p:txBody>
      </p:sp>
      <p:sp>
        <p:nvSpPr>
          <p:cNvPr id="2" name="Title 1"/>
          <p:cNvSpPr>
            <a:spLocks noGrp="1"/>
          </p:cNvSpPr>
          <p:nvPr>
            <p:ph type="ctrTitle"/>
          </p:nvPr>
        </p:nvSpPr>
        <p:spPr>
          <a:solidFill>
            <a:srgbClr val="969696">
              <a:alpha val="80000"/>
            </a:srgbClr>
          </a:solidFill>
          <a:ln>
            <a:noFill/>
          </a:ln>
        </p:spPr>
        <p:txBody>
          <a:bodyPr vert="horz" wrap="square" lIns="274320" tIns="0" rIns="91440" bIns="0" numCol="1" rtlCol="0" anchor="ctr" anchorCtr="0" compatLnSpc="1">
            <a:prstTxWarp prst="textNoShape">
              <a:avLst/>
            </a:prstTxWarp>
            <a:noAutofit/>
          </a:bodyPr>
          <a:lstStyle/>
          <a:p>
            <a:r>
              <a:rPr lang="en-US" dirty="0"/>
              <a:t>Developer principles</a:t>
            </a:r>
          </a:p>
        </p:txBody>
      </p:sp>
    </p:spTree>
    <p:extLst>
      <p:ext uri="{BB962C8B-B14F-4D97-AF65-F5344CB8AC3E}">
        <p14:creationId xmlns:p14="http://schemas.microsoft.com/office/powerpoint/2010/main" val="254181306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2013 BUILD Template_CLIENT-PROVIDED.pptx" id="{A1DF37EE-907A-4E65-BD95-EDEF75D8D783}" vid="{4E7E2C3A-84B4-471D-8268-4DCF7E9D00B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2013 BUILD Template_CLIENT-PROVIDED.pptx" id="{A1DF37EE-907A-4E65-BD95-EDEF75D8D783}" vid="{4D394F60-D980-45C4-8F72-F37A867F32C8}"/>
    </a:ext>
  </a:extLst>
</a:theme>
</file>

<file path=ppt/theme/theme3.xml><?xml version="1.0" encoding="utf-8"?>
<a:theme xmlns:a="http://schemas.openxmlformats.org/drawingml/2006/main" name="2_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2013 BUILD Template_CLIENT-PROVIDED.pptx" id="{A1DF37EE-907A-4E65-BD95-EDEF75D8D783}" vid="{A401EF5C-38BE-4AD5-9B56-B1D85221AF91}"/>
    </a:ext>
  </a:extLst>
</a:theme>
</file>

<file path=ppt/theme/theme4.xml><?xml version="1.0" encoding="utf-8"?>
<a:theme xmlns:a="http://schemas.openxmlformats.org/drawingml/2006/main" name="3_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2013 BUILD Template_CLIENT-PROVIDED.pptx" id="{A1DF37EE-907A-4E65-BD95-EDEF75D8D783}" vid="{F6F09491-71F7-40FF-BB91-A0FD794978AF}"/>
    </a:ext>
  </a:extLst>
</a:theme>
</file>

<file path=ppt/theme/theme5.xml><?xml version="1.0" encoding="utf-8"?>
<a:theme xmlns:a="http://schemas.openxmlformats.org/drawingml/2006/main" name="1_5-30426_BUILD_2013_Template_White">
  <a:themeElements>
    <a:clrScheme name="Build 2013 Template">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188F"/>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lumMod val="75000"/>
                    <a:lumOff val="25000"/>
                  </a:schemeClr>
                </a:gs>
                <a:gs pos="100000">
                  <a:schemeClr val="tx1">
                    <a:lumMod val="75000"/>
                    <a:lumOff val="25000"/>
                  </a:schemeClr>
                </a:gs>
              </a:gsLst>
              <a:lin ang="5400000" scaled="0"/>
            </a:gradFill>
          </a:defRPr>
        </a:defPPr>
      </a:lstStyle>
    </a:txDef>
  </a:objectDefaults>
  <a:extraClrSchemeLst/>
  <a:extLst>
    <a:ext uri="{05A4C25C-085E-4340-85A3-A5531E510DB2}">
      <thm15:themeFamily xmlns:thm15="http://schemas.microsoft.com/office/thememl/2012/main" name="Presentation2" id="{01CC4781-2D43-4389-B8C5-5917EDE70A2B}" vid="{0DD32DD0-D69E-4CFF-A0B1-C3BC1547CA53}"/>
    </a:ext>
  </a:extLst>
</a:theme>
</file>

<file path=ppt/theme/theme6.xml><?xml version="1.0" encoding="utf-8"?>
<a:theme xmlns:a="http://schemas.openxmlformats.org/drawingml/2006/main" name="5-30426_BUILD_2013_Template_White">
  <a:themeElements>
    <a:clrScheme name="Build 2013 Template">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188F"/>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lumMod val="75000"/>
                    <a:lumOff val="25000"/>
                  </a:schemeClr>
                </a:gs>
                <a:gs pos="100000">
                  <a:schemeClr val="tx1">
                    <a:lumMod val="75000"/>
                    <a:lumOff val="25000"/>
                  </a:schemeClr>
                </a:gs>
              </a:gsLst>
              <a:lin ang="5400000" scaled="0"/>
            </a:gradFill>
          </a:defRPr>
        </a:defPPr>
      </a:lstStyle>
    </a:txDef>
  </a:objectDefaults>
  <a:extraClrSchemeLst/>
  <a:extLst>
    <a:ext uri="{05A4C25C-085E-4340-85A3-A5531E510DB2}">
      <thm15:themeFamily xmlns:thm15="http://schemas.microsoft.com/office/thememl/2012/main" name="Build_2013_Template_16x9" id="{F0E36718-832C-4AEA-8417-41A66B189204}" vid="{161FDC1C-887D-4D37-A3B8-501A0D7FCE91}"/>
    </a:ext>
  </a:extLst>
</a:theme>
</file>

<file path=ppt/theme/theme7.xml><?xml version="1.0" encoding="utf-8"?>
<a:theme xmlns:a="http://schemas.openxmlformats.org/drawingml/2006/main" name="1_5-30426_BUILD_2013_Template_D.Blue">
  <a:themeElements>
    <a:clrScheme name="Build 2013 Template">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188F"/>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lumMod val="75000"/>
                    <a:lumOff val="25000"/>
                  </a:schemeClr>
                </a:gs>
                <a:gs pos="100000">
                  <a:schemeClr val="tx1">
                    <a:lumMod val="75000"/>
                    <a:lumOff val="25000"/>
                  </a:schemeClr>
                </a:gs>
              </a:gsLst>
              <a:lin ang="5400000" scaled="0"/>
            </a:gradFill>
          </a:defRPr>
        </a:defPPr>
      </a:lstStyle>
    </a:txDef>
  </a:objectDefaults>
  <a:extraClrSchemeLst/>
  <a:extLst>
    <a:ext uri="{05A4C25C-085E-4340-85A3-A5531E510DB2}">
      <thm15:themeFamily xmlns:thm15="http://schemas.microsoft.com/office/thememl/2012/main" name="Build_2013_Template_16x9" id="{F0E36718-832C-4AEA-8417-41A66B189204}" vid="{406DC43E-3286-418B-B3CF-9AE2AA3691B2}"/>
    </a:ext>
  </a:extLst>
</a:theme>
</file>

<file path=ppt/theme/theme8.xml><?xml version="1.0" encoding="utf-8"?>
<a:theme xmlns:a="http://schemas.openxmlformats.org/drawingml/2006/main" name="4_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Build_Template_16x9 - Rev 03 [Read-Only]" id="{3715F126-5FAF-444E-A931-07015B778CCF}" vid="{9C2C21D9-DFED-4637-943F-3FAAACE59A3C}"/>
    </a:ext>
  </a:extLst>
</a:theme>
</file>

<file path=ppt/theme/theme9.xml><?xml version="1.0" encoding="utf-8"?>
<a:theme xmlns:a="http://schemas.openxmlformats.org/drawingml/2006/main" name="5_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Build_Template_16x9 - Rev 03 [Read-Only]" id="{3715F126-5FAF-444E-A931-07015B778CCF}" vid="{9C2C21D9-DFED-4637-943F-3FAAACE59A3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89fe5faf2f25a24617a4f509b32cc989">
  <xsd:schema xmlns:xsd="http://www.w3.org/2001/XMLSchema" xmlns:xs="http://www.w3.org/2001/XMLSchema" xmlns:p="http://schemas.microsoft.com/office/2006/metadata/properties" xmlns:ns2="2295e2e7-0eeb-498e-8716-217bb2ee6ee3" xmlns:ns3="230e9df3-be65-4c73-a93b-d1236ebd677e" xmlns:ns4="8b529f77-48ab-4581-b468-93f09345b8aa" targetNamespace="http://schemas.microsoft.com/office/2006/metadata/properties" ma:root="true" ma:fieldsID="dfcb5511298a0ed35e170e5fd997f4f9" ns2:_="" ns3:_="" ns4:_="">
    <xsd:import namespace="2295e2e7-0eeb-498e-8716-217bb2ee6ee3"/>
    <xsd:import namespace="230e9df3-be65-4c73-a93b-d1236ebd677e"/>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3:TaxCatchAll" minOccurs="0"/>
                <xsd:element ref="ns2:ProductTaxHTField0" minOccurs="0"/>
                <xsd:element ref="ns3:TaxCatchAllLabel" minOccurs="0"/>
                <xsd:element ref="ns2:CampaignTaxHTField0" minOccurs="0"/>
                <xsd:element ref="ns2:TrackTaxHTField0" minOccurs="0"/>
                <xsd:element ref="ns2:Event_x0020_VenueTaxHTField0" minOccurs="0"/>
                <xsd:element ref="ns4: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CampaignTaxHTField0" ma:index="22" nillable="true" ma:taxonomy="true" ma:internalName="CampaignTaxHTField0" ma:taxonomyFieldName="Campaign" ma:displayName="Campaign" ma:default="" ma:fieldId="{bcb0c99d-b00c-42c6-a16b-e1e19731231d}" ma:taxonomyMulti="true"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e385fb40-52d4-4fae-9c5b-3e8ff8a5878e" ma:termSetId="0e8a185d-72dd-4c1d-8327-06082ee7fbb4"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default="" ma:fieldId="{72225233-bea3-47c9-bcc0-70aff672e91a}" ma:sspId="e385fb40-52d4-4fae-9c5b-3e8ff8a5878e" ma:termSetId="8280d8e6-c94b-487a-bd8b-a7d74984b60f"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e385fb40-52d4-4fae-9c5b-3e8ff8a5878e" ma:termSetId="9f38d074-2cf4-4ed1-a6e5-5a4bce426041" ma:anchorId="00000000-0000-0000-0000-000000000000" ma:open="false" ma:isKeyword="false">
      <xsd:complexType>
        <xsd:sequence>
          <xsd:element ref="pc:Terms" minOccurs="0" maxOccurs="1"/>
        </xsd:sequence>
      </xsd:complexType>
    </xsd:element>
    <xsd:element name="Event1TaxHTField0" ma:index="30" nillable="true" ma:taxonomy="true" ma:internalName="Event1TaxHTField0" ma:taxonomyFieldName="Event1" ma:displayName="Event Name" ma:readOnly="false" ma:default="" ma:fieldId="{173efa96-a0c5-4b7e-a5c5-ebf0027a79b9}" ma:sspId="e385fb40-52d4-4fae-9c5b-3e8ff8a5878e" ma:termSetId="a93ddb37-2243-4aad-9cf2-0d00c5bfa8e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e385fb40-52d4-4fae-9c5b-3e8ff8a5878e" ma:termSetId="147febbf-7221-47e1-ac97-bfa1a8e909cb"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2013-06-28T07:00:00+00:00</Event_x0020_End_x0020_Date>
    <Event_x0020_Start_x0020_Date xmlns="2295e2e7-0eeb-498e-8716-217bb2ee6ee3">2013-06-26T07:00:00+00:00</Event_x0020_Start_x0020_Date>
    <MS_x0020_Speaker xmlns="2295e2e7-0eeb-498e-8716-217bb2ee6ee3">
      <UserInfo>
        <DisplayName/>
        <AccountId xsi:nil="true"/>
        <AccountType/>
      </UserInfo>
    </MS_x0020_Speaker>
    <External_x0020_Speaker xmlns="2295e2e7-0eeb-498e-8716-217bb2ee6ee3"> Marc Wautier</External_x0020_Speaker>
    <Session_x0020_Code xmlns="2295e2e7-0eeb-498e-8716-217bb2ee6ee3">2-119</Session_x0020_Code>
    <ProductTaxHTField0 xmlns="2295e2e7-0eeb-498e-8716-217bb2ee6ee3">
      <Terms xmlns="http://schemas.microsoft.com/office/infopath/2007/PartnerControls"/>
    </ProductTaxHTField0>
    <Presentation_x0020_Date xmlns="2295e2e7-0eeb-498e-8716-217bb2ee6ee3">2013-06-26T00:00:00-07:00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San Francisco</TermName>
          <TermId xmlns="http://schemas.microsoft.com/office/infopath/2007/PartnerControls">84dfcb53-432b-499d-8965-93d483d36b4a</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Event1TaxHTField0>
    <MS_x0020_Content_x0020_Owner xmlns="2295e2e7-0eeb-498e-8716-217bb2ee6ee3">
      <UserInfo>
        <DisplayName/>
        <AccountId xsi:nil="true"/>
        <AccountType/>
      </UserInfo>
    </MS_x0020_Content_x0020_Owner>
    <Event_x0020_VenueTaxHTField0 xmlns="2295e2e7-0eeb-498e-8716-217bb2ee6ee3">
      <Terms xmlns="http://schemas.microsoft.com/office/infopath/2007/PartnerControls"/>
    </Event_x0020_VenueTaxHTField0>
    <TaxCatchAll xmlns="230e9df3-be65-4c73-a93b-d1236ebd677e">
      <Value>497</Value>
      <Value>605</Value>
    </TaxCatchAll>
    <AudienceTaxHTField0 xmlns="8b529f77-48ab-4581-b468-93f09345b8aa">
      <Terms xmlns="http://schemas.microsoft.com/office/infopath/2007/PartnerControls"/>
    </AudienceTaxHTField0>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6B4C58-F9B2-43BC-BF4E-8D7166BE85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230e9df3-be65-4c73-a93b-d1236ebd677e"/>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90F116-B58F-4255-B05B-DA3808E0E5C6}">
  <ds:schemaRefs>
    <ds:schemaRef ds:uri="2295e2e7-0eeb-498e-8716-217bb2ee6ee3"/>
    <ds:schemaRef ds:uri="http://purl.org/dc/elements/1.1/"/>
    <ds:schemaRef ds:uri="http://purl.org/dc/dcmitype/"/>
    <ds:schemaRef ds:uri="http://schemas.microsoft.com/office/infopath/2007/PartnerControls"/>
    <ds:schemaRef ds:uri="http://schemas.microsoft.com/office/2006/documentManagement/types"/>
    <ds:schemaRef ds:uri="http://purl.org/dc/terms/"/>
    <ds:schemaRef ds:uri="http://www.w3.org/XML/1998/namespace"/>
    <ds:schemaRef ds:uri="230e9df3-be65-4c73-a93b-d1236ebd677e"/>
    <ds:schemaRef ds:uri="http://schemas.openxmlformats.org/package/2006/metadata/core-properties"/>
    <ds:schemaRef ds:uri="8b529f77-48ab-4581-b468-93f09345b8aa"/>
    <ds:schemaRef ds:uri="http://schemas.microsoft.com/office/2006/metadata/properties"/>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55</TotalTime>
  <Words>4574</Words>
  <Application>Microsoft Office PowerPoint</Application>
  <PresentationFormat>Custom</PresentationFormat>
  <Paragraphs>387</Paragraphs>
  <Slides>37</Slides>
  <Notes>29</Notes>
  <HiddenSlides>0</HiddenSlides>
  <MMClips>0</MMClips>
  <ScaleCrop>false</ScaleCrop>
  <HeadingPairs>
    <vt:vector size="6" baseType="variant">
      <vt:variant>
        <vt:lpstr>Fonts Used</vt:lpstr>
      </vt:variant>
      <vt:variant>
        <vt:i4>7</vt:i4>
      </vt:variant>
      <vt:variant>
        <vt:lpstr>Theme</vt:lpstr>
      </vt:variant>
      <vt:variant>
        <vt:i4>9</vt:i4>
      </vt:variant>
      <vt:variant>
        <vt:lpstr>Slide Titles</vt:lpstr>
      </vt:variant>
      <vt:variant>
        <vt:i4>37</vt:i4>
      </vt:variant>
    </vt:vector>
  </HeadingPairs>
  <TitlesOfParts>
    <vt:vector size="53" baseType="lpstr">
      <vt:lpstr>ＭＳ Ｐゴシック</vt:lpstr>
      <vt:lpstr>Arial</vt:lpstr>
      <vt:lpstr>Avenir LT Pro 45 Book</vt:lpstr>
      <vt:lpstr>Calibri</vt:lpstr>
      <vt:lpstr>Consolas</vt:lpstr>
      <vt:lpstr>Segoe UI</vt:lpstr>
      <vt:lpstr>Segoe UI Light</vt:lpstr>
      <vt:lpstr>Build_Template_16x9 - Rev 03</vt:lpstr>
      <vt:lpstr>1_Build_Template_16x9 - Rev 03</vt:lpstr>
      <vt:lpstr>2_Build_Template_16x9 - Rev 03</vt:lpstr>
      <vt:lpstr>3_Build_Template_16x9 - Rev 03</vt:lpstr>
      <vt:lpstr>1_5-30426_BUILD_2013_Template_White</vt:lpstr>
      <vt:lpstr>5-30426_BUILD_2013_Template_White</vt:lpstr>
      <vt:lpstr>1_5-30426_BUILD_2013_Template_D.Blue</vt:lpstr>
      <vt:lpstr>4_Build_Template_16x9 - Rev 03</vt:lpstr>
      <vt:lpstr>5_Build_Template_16x9 - Rev 03</vt:lpstr>
      <vt:lpstr>PowerPoint Presentation</vt:lpstr>
      <vt:lpstr>What’s new for working with files</vt:lpstr>
      <vt:lpstr>Agenda </vt:lpstr>
      <vt:lpstr>With Windows 8.1, it’s never been easier for apps  to use files across the PC, devices and SkyDrive.</vt:lpstr>
      <vt:lpstr>A taxonomy of files</vt:lpstr>
      <vt:lpstr>PowerPoint Presentation</vt:lpstr>
      <vt:lpstr>Gaining access to files</vt:lpstr>
      <vt:lpstr>User principles</vt:lpstr>
      <vt:lpstr>Developer principles</vt:lpstr>
      <vt:lpstr>Using files and folders</vt:lpstr>
      <vt:lpstr>Key concepts</vt:lpstr>
      <vt:lpstr>PowerPoint Presentation</vt:lpstr>
      <vt:lpstr>New functionality to better interact with the file system</vt:lpstr>
      <vt:lpstr>Provide better navigation between files</vt:lpstr>
      <vt:lpstr>Using neighboring files</vt:lpstr>
      <vt:lpstr>Give users a way to add content to your app</vt:lpstr>
      <vt:lpstr>Adding content to libraries</vt:lpstr>
      <vt:lpstr>Easily navigate the namespace</vt:lpstr>
      <vt:lpstr>PowerPoint Presentation</vt:lpstr>
      <vt:lpstr>SkyDrive in Windows 8.1</vt:lpstr>
      <vt:lpstr>PowerPoint Presentation</vt:lpstr>
      <vt:lpstr>SkyDrive files are just files</vt:lpstr>
      <vt:lpstr>Placeholder files</vt:lpstr>
      <vt:lpstr>PowerPoint Presentation</vt:lpstr>
      <vt:lpstr>PowerPoint Presentation</vt:lpstr>
      <vt:lpstr>Guidelines for SkyDrive files</vt:lpstr>
      <vt:lpstr>Check for availability</vt:lpstr>
      <vt:lpstr>Checking availability for a file</vt:lpstr>
      <vt:lpstr>Reflecting availability in your UX</vt:lpstr>
      <vt:lpstr>Use thumbnails for images</vt:lpstr>
      <vt:lpstr>Using thumbnails</vt:lpstr>
      <vt:lpstr>PowerPoint Presentation</vt:lpstr>
      <vt:lpstr>To summarize</vt:lpstr>
      <vt:lpstr>Resources</vt:lpstr>
      <vt:lpstr>Q&amp;A</vt:lpstr>
      <vt:lpstr>Evaluate this session</vt:lpstr>
      <vt:lpstr>PowerPoint Presentation</vt:lpstr>
    </vt:vector>
  </TitlesOfParts>
  <Manager>Ron Sasaki</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new for working with files</dc:title>
  <dc:subject>Build 2013</dc:subject>
  <dc:creator>Vijay Rajagopalan</dc:creator>
  <cp:keywords>Build 2013</cp:keywords>
  <dc:description>Template: Mitchell Derrey, Silver Fox Productions
Formatting: Brett Perry, Silver Fox Productions
Date: June 25 - June 28, 2013
Location: MSCC, Redmond, WA
Audience Type: Internal</dc:description>
  <cp:lastModifiedBy>Shows</cp:lastModifiedBy>
  <cp:revision>14</cp:revision>
  <dcterms:created xsi:type="dcterms:W3CDTF">2013-03-29T21:32:40Z</dcterms:created>
  <dcterms:modified xsi:type="dcterms:W3CDTF">2013-06-26T21:35:42Z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1">
    <vt:lpwstr>605;#BUILD|58542b36-5bf5-46a6-a53f-a41fb7a73785</vt:lpwstr>
  </property>
  <property fmtid="{D5CDD505-2E9C-101B-9397-08002B2CF9AE}" pid="5" name="Audience">
    <vt:lpwstr/>
  </property>
  <property fmtid="{D5CDD505-2E9C-101B-9397-08002B2CF9AE}" pid="6" name="Event Location">
    <vt:lpwstr>497;#San Francisco|84dfcb53-432b-499d-8965-93d483d36b4a</vt:lpwstr>
  </property>
  <property fmtid="{D5CDD505-2E9C-101B-9397-08002B2CF9AE}" pid="7" name="Campaign">
    <vt:lpwstr/>
  </property>
  <property fmtid="{D5CDD505-2E9C-101B-9397-08002B2CF9AE}" pid="8" name="Event Venue">
    <vt:lpwstr/>
  </property>
  <property fmtid="{D5CDD505-2E9C-101B-9397-08002B2CF9AE}" pid="9" name="Track">
    <vt:lpwstr/>
  </property>
</Properties>
</file>