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401" r:id="rId5"/>
    <p:sldMasterId id="2147484418" r:id="rId6"/>
    <p:sldMasterId id="2147484437" r:id="rId7"/>
    <p:sldMasterId id="2147484450" r:id="rId8"/>
    <p:sldMasterId id="2147484466" r:id="rId9"/>
  </p:sldMasterIdLst>
  <p:notesMasterIdLst>
    <p:notesMasterId r:id="rId50"/>
  </p:notesMasterIdLst>
  <p:handoutMasterIdLst>
    <p:handoutMasterId r:id="rId51"/>
  </p:handoutMasterIdLst>
  <p:sldIdLst>
    <p:sldId id="294"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5" r:id="rId48"/>
    <p:sldId id="293" r:id="rId49"/>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Seth Micarelli" initials="SM" lastIdx="6" clrIdx="2">
    <p:extLst>
      <p:ext uri="{19B8F6BF-5375-455C-9EA6-DF929625EA0E}">
        <p15:presenceInfo xmlns:p15="http://schemas.microsoft.com/office/powerpoint/2012/main" userId="S-1-5-21-2127521184-1604012920-1887927527-67194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23232"/>
    <a:srgbClr val="1E1E1E"/>
    <a:srgbClr val="666666"/>
    <a:srgbClr val="505050"/>
    <a:srgbClr val="00BCF2"/>
    <a:srgbClr val="FFFFFF"/>
    <a:srgbClr val="000000"/>
    <a:srgbClr val="969696"/>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4" autoAdjust="0"/>
    <p:restoredTop sz="90135" autoAdjust="0"/>
  </p:normalViewPr>
  <p:slideViewPr>
    <p:cSldViewPr>
      <p:cViewPr varScale="1">
        <p:scale>
          <a:sx n="101" d="100"/>
          <a:sy n="101" d="100"/>
        </p:scale>
        <p:origin x="684" y="96"/>
      </p:cViewPr>
      <p:guideLst>
        <p:guide orient="horz" pos="188"/>
        <p:guide orient="horz" pos="763"/>
        <p:guide orient="horz" pos="1339"/>
        <p:guide orient="horz" pos="2491"/>
        <p:guide orient="horz" pos="4218"/>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95" d="100"/>
          <a:sy n="95" d="100"/>
        </p:scale>
        <p:origin x="35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a:t>
            </a:r>
            <a:r>
              <a:rPr lang="en-US" dirty="0" smtClean="0"/>
              <a:t>2013</a:t>
            </a:r>
            <a:endParaRPr lang="en-US" dirty="0"/>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6/28/2013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6/28/2013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72649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885071A-6D4E-43E4-9889-8EC024B0804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83249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861485-9D48-4169-957D-B1403BAF8A6E}"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965435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82318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123E723-12AD-4314-AAD5-EE87FA5FD372}"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4273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1247B107-D293-42BD-8903-B637B6FF5C2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64181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ECEA3F6-49B0-4322-B2D2-666334F40CA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70284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4D65FD1-7792-432E-99B0-74C333587F2C}"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89165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6E19E0B-D6D5-459D-A1A1-67EC6F05E6F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7024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BF2634C-2017-4DB1-AC81-9EE170B046E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65085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56935A3-541E-479B-9CA6-74A7E6BE68FC}"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03585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E60476-6E15-4527-951F-48F8E32D083D}"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220484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E69C692-78AE-4B52-AE8A-6317AFB1FCFF}"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58766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2FDB579-1EB1-491E-8756-E19B52D018E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52825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679244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30E1D0-AA50-499E-A2E6-8FBE8DE3B04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64626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B959F2F-3A22-43E3-A468-ACA2BB2F8D4B}"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439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11:05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79969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6322FC5-18DF-4B30-BA7C-942A582B0A69}"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7431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64FB72B-05B4-4755-8C6B-7F839CA9ABF2}"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736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94606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2FDB579-1EB1-491E-8756-E19B52D018E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65127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74D196E-F9AB-4B94-90BA-08802288F352}"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5287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10</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251200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2FDB579-1EB1-491E-8756-E19B52D018E5}"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0355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bg>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8459787"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 </a:t>
            </a:r>
            <a:r>
              <a:rPr lang="en-US" sz="700" dirty="0" smtClean="0">
                <a:gradFill>
                  <a:gsLst>
                    <a:gs pos="0">
                      <a:schemeClr val="tx1">
                        <a:lumMod val="75000"/>
                        <a:lumOff val="25000"/>
                      </a:schemeClr>
                    </a:gs>
                    <a:gs pos="100000">
                      <a:schemeClr val="tx1">
                        <a:lumMod val="75000"/>
                        <a:lumOff val="25000"/>
                      </a:schemeClr>
                    </a:gs>
                  </a:gsLst>
                  <a:lin ang="5400000" scaled="0"/>
                </a:gradFill>
                <a:cs typeface="Segoe UI" pitchFamily="34" charset="0"/>
              </a:rPr>
              <a:t>2013 </a:t>
            </a:r>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chemeClr val="tx1">
                        <a:lumMod val="75000"/>
                        <a:lumOff val="25000"/>
                      </a:schemeClr>
                    </a:gs>
                    <a:gs pos="100000">
                      <a:schemeClr val="tx1">
                        <a:lumMod val="75000"/>
                        <a:lumOff val="25000"/>
                      </a:scheme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35970746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556850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404040"/>
                    </a:gs>
                    <a:gs pos="100000">
                      <a:schemeClr val="tx1">
                        <a:lumMod val="75000"/>
                        <a:lumOff val="25000"/>
                      </a:schemeClr>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chemeClr val="tx1">
                        <a:lumMod val="75000"/>
                        <a:lumOff val="25000"/>
                      </a:schemeClr>
                    </a:gs>
                    <a:gs pos="100000">
                      <a:schemeClr val="tx1">
                        <a:lumMod val="75000"/>
                        <a:lumOff val="25000"/>
                      </a:schemeClr>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smtClean="0"/>
              <a:t>Click to edit Master subtitle style</a:t>
            </a:r>
            <a:endParaRPr lang="en-US" dirty="0"/>
          </a:p>
        </p:txBody>
      </p:sp>
      <p:sp>
        <p:nvSpPr>
          <p:cNvPr id="7" name="Freeform 6"/>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67130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200273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56721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752412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445600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94867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778852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42600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532498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92128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626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458154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2929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96791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97318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4167456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6154630"/>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12059603"/>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91413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90375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80779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25861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63773328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683139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98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1793110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4295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272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199787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6729984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53317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92512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Color  2">
    <p:bg>
      <p:bgPr>
        <a:solidFill>
          <a:srgbClr val="505050"/>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86650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Content Layout">
    <p:bg>
      <p:bgPr>
        <a:solidFill>
          <a:srgbClr val="505050"/>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6051186"/>
      </p:ext>
    </p:extLst>
  </p:cSld>
  <p:clrMapOvr>
    <a:masterClrMapping/>
  </p:clrMapOvr>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2">
    <p:bg>
      <p:bgPr>
        <a:solidFill>
          <a:srgbClr val="505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530251676"/>
      </p:ext>
    </p:extLst>
  </p:cSld>
  <p:clrMapOvr>
    <a:masterClrMapping/>
  </p:clrMapOvr>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488661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56157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2150668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707981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8852323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82631824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rgbClr val="505050"/>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477370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bg>
      <p:bgPr>
        <a:solidFill>
          <a:srgbClr val="505050"/>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336729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505050"/>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6100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87326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6684051"/>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295213688"/>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607020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82466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718276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39289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22319971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0631884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060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78587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2522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1090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9388668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6723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44015422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56714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64159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209043775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4844897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7434207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6189327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780506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902240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3169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9679357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39337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98363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778585588"/>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400" r:id="rId11"/>
    <p:sldLayoutId id="2147484398" r:id="rId12"/>
    <p:sldLayoutId id="2147484399" r:id="rId13"/>
    <p:sldLayoutId id="2147484341" r:id="rId14"/>
    <p:sldLayoutId id="2147484342" r:id="rId15"/>
    <p:sldLayoutId id="2147484343" r:id="rId16"/>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4127301949"/>
      </p:ext>
    </p:extLst>
  </p:cSld>
  <p:clrMap bg1="dk1" tx1="lt1" bg2="dk2"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5" r:id="rId11"/>
    <p:sldLayoutId id="2147484416" r:id="rId12"/>
    <p:sldLayoutId id="2147484417"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308469595"/>
      </p:ext>
    </p:extLst>
  </p:cSld>
  <p:clrMap bg1="dk1" tx1="lt1" bg2="dk2"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5" r:id="rId16"/>
    <p:sldLayoutId id="2147484436" r:id="rId17"/>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5050"/>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105168326"/>
      </p:ext>
    </p:extLst>
  </p:cSld>
  <p:clrMap bg1="dk1" tx1="lt1" bg2="dk2"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043700480"/>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Lst>
  <p:txStyles>
    <p:titleStyle>
      <a:lvl1pPr algn="l" defTabSz="914166" rtl="0" eaLnBrk="1" latinLnBrk="0" hangingPunct="1">
        <a:spcBef>
          <a:spcPct val="0"/>
        </a:spcBef>
        <a:buNone/>
        <a:defRPr sz="4800" kern="1200">
          <a:solidFill>
            <a:srgbClr val="505050"/>
          </a:soli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006222910"/>
      </p:ext>
    </p:extLst>
  </p:cSld>
  <p:clrMap bg1="dk1" tx1="lt1" bg2="dk2"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design.windows.com/" TargetMode="Externa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5.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msdn.microsoft.com/library/windows/apps/hh694076.aspx" TargetMode="External"/><Relationship Id="rId2" Type="http://schemas.openxmlformats.org/officeDocument/2006/relationships/image" Target="../media/image29.png"/><Relationship Id="rId1" Type="http://schemas.openxmlformats.org/officeDocument/2006/relationships/slideLayout" Target="../slideLayouts/slideLayout6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msdn.microsoft.com/library/windows/apps/hh694076.aspx" TargetMode="External"/><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hyperlink" Target="http://msdn.microsoft.com/library/windows/apps/hh694076.aspx" TargetMode="Externa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hyperlink" Target="http://msdn.microsoft.com/library/windows/apps/hh694076.aspx" TargetMode="Externa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5.xml"/><Relationship Id="rId1" Type="http://schemas.openxmlformats.org/officeDocument/2006/relationships/vmlDrawing" Target="../drawings/vmlDrawing1.vml"/><Relationship Id="rId5" Type="http://schemas.openxmlformats.org/officeDocument/2006/relationships/image" Target="../media/image36.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5.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8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640" y="3040062"/>
            <a:ext cx="11887200" cy="914400"/>
          </a:xfrm>
        </p:spPr>
        <p:txBody>
          <a:bodyPr/>
          <a:lstStyle/>
          <a:p>
            <a:r>
              <a:rPr lang="en-US" sz="5400" dirty="0" smtClean="0"/>
              <a:t>Designing for quality</a:t>
            </a:r>
            <a:endParaRPr lang="en-US" sz="3200" dirty="0"/>
          </a:p>
        </p:txBody>
      </p:sp>
    </p:spTree>
    <p:extLst>
      <p:ext uri="{BB962C8B-B14F-4D97-AF65-F5344CB8AC3E}">
        <p14:creationId xmlns:p14="http://schemas.microsoft.com/office/powerpoint/2010/main" val="162717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989637" y="1516062"/>
            <a:ext cx="6172204" cy="5257800"/>
          </a:xfrm>
        </p:spPr>
        <p:txBody>
          <a:bodyPr/>
          <a:lstStyle/>
          <a:p>
            <a:r>
              <a:rPr lang="en-US" dirty="0" smtClean="0">
                <a:solidFill>
                  <a:srgbClr val="505050"/>
                </a:solidFill>
              </a:rPr>
              <a:t>Guidelines available on </a:t>
            </a:r>
            <a:r>
              <a:rPr lang="en-US" dirty="0" smtClean="0">
                <a:solidFill>
                  <a:srgbClr val="505050"/>
                </a:solidFill>
                <a:hlinkClick r:id="rId2"/>
              </a:rPr>
              <a:t>http://design.windows.com</a:t>
            </a:r>
            <a:endParaRPr lang="en-US" dirty="0" smtClean="0">
              <a:solidFill>
                <a:srgbClr val="505050"/>
              </a:solidFill>
            </a:endParaRPr>
          </a:p>
          <a:p>
            <a:endParaRPr lang="en-US" dirty="0">
              <a:solidFill>
                <a:srgbClr val="505050"/>
              </a:solidFill>
            </a:endParaRPr>
          </a:p>
          <a:p>
            <a:r>
              <a:rPr lang="en-US" dirty="0" smtClean="0">
                <a:solidFill>
                  <a:srgbClr val="505050"/>
                </a:solidFill>
              </a:rPr>
              <a:t>Design inspiration, UX checklists, and case studies also on the same site</a:t>
            </a:r>
            <a:endParaRPr lang="en-US" dirty="0">
              <a:solidFill>
                <a:srgbClr val="505050"/>
              </a:solidFill>
            </a:endParaRPr>
          </a:p>
        </p:txBody>
      </p:sp>
      <p:sp>
        <p:nvSpPr>
          <p:cNvPr id="3" name="Text Placeholder 2"/>
          <p:cNvSpPr>
            <a:spLocks noGrp="1"/>
          </p:cNvSpPr>
          <p:nvPr>
            <p:ph type="body" sz="quarter" idx="16"/>
          </p:nvPr>
        </p:nvSpPr>
        <p:spPr/>
        <p:txBody>
          <a:bodyPr/>
          <a:lstStyle/>
          <a:p>
            <a:r>
              <a:rPr lang="en-US" dirty="0" smtClean="0"/>
              <a:t>Design and User Experience guidelines</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00" y="1211262"/>
            <a:ext cx="5675437" cy="569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79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46835" y="2125662"/>
            <a:ext cx="5181602" cy="5638800"/>
          </a:xfrm>
        </p:spPr>
        <p:txBody>
          <a:bodyPr/>
          <a:lstStyle/>
          <a:p>
            <a:r>
              <a:rPr lang="en-US" sz="4000" dirty="0" smtClean="0"/>
              <a:t>The app needs to follow Windows User Experience guidelines </a:t>
            </a:r>
            <a:endParaRPr lang="en-US" sz="40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
            <a:ext cx="6089838" cy="806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085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34287" cy="69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1"/>
            <a:ext cx="12436475" cy="6992103"/>
          </a:xfrm>
          <a:prstGeom prst="rect">
            <a:avLst/>
          </a:prstGeom>
        </p:spPr>
      </p:pic>
    </p:spTree>
    <p:extLst>
      <p:ext uri="{BB962C8B-B14F-4D97-AF65-F5344CB8AC3E}">
        <p14:creationId xmlns:p14="http://schemas.microsoft.com/office/powerpoint/2010/main" val="1639580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6904037" cy="6994525"/>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12290"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 y="449262"/>
            <a:ext cx="30099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676" y="3565298"/>
            <a:ext cx="3019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237" y="449261"/>
            <a:ext cx="30003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1714" y="3568246"/>
            <a:ext cx="30003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
          <p:cNvSpPr txBox="1">
            <a:spLocks/>
          </p:cNvSpPr>
          <p:nvPr/>
        </p:nvSpPr>
        <p:spPr>
          <a:xfrm>
            <a:off x="7056437" y="1973262"/>
            <a:ext cx="4953004" cy="6705600"/>
          </a:xfrm>
          <a:prstGeom prst="rect">
            <a:avLst/>
          </a:prstGeom>
        </p:spPr>
        <p:txBody>
          <a:bodyPr/>
          <a:lstStyle>
            <a:lvl1pPr marL="0" indent="0" algn="l" defTabSz="914166"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smtClean="0"/>
              <a:t>New large tile offers more opportunities for information on the Start screen</a:t>
            </a:r>
            <a:endParaRPr lang="en-US" sz="4000" dirty="0"/>
          </a:p>
        </p:txBody>
      </p:sp>
    </p:spTree>
    <p:extLst>
      <p:ext uri="{BB962C8B-B14F-4D97-AF65-F5344CB8AC3E}">
        <p14:creationId xmlns:p14="http://schemas.microsoft.com/office/powerpoint/2010/main" val="2568796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731837" y="1897062"/>
            <a:ext cx="11277604" cy="3048000"/>
          </a:xfrm>
        </p:spPr>
        <p:txBody>
          <a:bodyPr/>
          <a:lstStyle/>
          <a:p>
            <a:r>
              <a:rPr lang="en-US" dirty="0" smtClean="0">
                <a:solidFill>
                  <a:srgbClr val="505050"/>
                </a:solidFill>
              </a:rPr>
              <a:t>Use built-in automatic image selection based on DPI.</a:t>
            </a:r>
          </a:p>
          <a:p>
            <a:endParaRPr lang="en-US" sz="3200" dirty="0">
              <a:solidFill>
                <a:srgbClr val="505050"/>
              </a:solidFill>
            </a:endParaRPr>
          </a:p>
          <a:p>
            <a:r>
              <a:rPr lang="en-US" sz="3200" dirty="0" smtClean="0">
                <a:solidFill>
                  <a:srgbClr val="505050"/>
                </a:solidFill>
              </a:rPr>
              <a:t>Provide images in all supported DPI settings.</a:t>
            </a:r>
          </a:p>
          <a:p>
            <a:r>
              <a:rPr lang="en-US" sz="3200" dirty="0">
                <a:solidFill>
                  <a:srgbClr val="505050"/>
                </a:solidFill>
              </a:rPr>
              <a:t>	</a:t>
            </a:r>
            <a:r>
              <a:rPr lang="en-US" sz="3200" dirty="0" smtClean="0">
                <a:solidFill>
                  <a:srgbClr val="505050"/>
                </a:solidFill>
              </a:rPr>
              <a:t>Tiles as well as internal app images whenever possible</a:t>
            </a:r>
          </a:p>
          <a:p>
            <a:endParaRPr lang="en-US" sz="3200" dirty="0">
              <a:solidFill>
                <a:srgbClr val="505050"/>
              </a:solidFill>
            </a:endParaRPr>
          </a:p>
          <a:p>
            <a:r>
              <a:rPr lang="en-US" sz="3200" dirty="0" smtClean="0">
                <a:solidFill>
                  <a:srgbClr val="505050"/>
                </a:solidFill>
                <a:latin typeface="Consolas" pitchFamily="49" charset="0"/>
                <a:cs typeface="Consolas" pitchFamily="49" charset="0"/>
              </a:rPr>
              <a:t>Imagename.scale-100.png</a:t>
            </a:r>
            <a:endParaRPr lang="en-US" sz="3200" dirty="0">
              <a:solidFill>
                <a:srgbClr val="505050"/>
              </a:solidFill>
              <a:latin typeface="Consolas" pitchFamily="49" charset="0"/>
              <a:cs typeface="Consolas" pitchFamily="49" charset="0"/>
            </a:endParaRPr>
          </a:p>
        </p:txBody>
      </p:sp>
      <p:sp>
        <p:nvSpPr>
          <p:cNvPr id="3" name="Text Placeholder 2"/>
          <p:cNvSpPr>
            <a:spLocks noGrp="1"/>
          </p:cNvSpPr>
          <p:nvPr>
            <p:ph type="body" sz="quarter" idx="16"/>
          </p:nvPr>
        </p:nvSpPr>
        <p:spPr/>
        <p:txBody>
          <a:bodyPr/>
          <a:lstStyle/>
          <a:p>
            <a:r>
              <a:rPr lang="en-US" dirty="0" smtClean="0"/>
              <a:t>Use crisp tiles and images</a:t>
            </a:r>
            <a:endParaRPr lang="en-US" dirty="0"/>
          </a:p>
        </p:txBody>
      </p:sp>
    </p:spTree>
    <p:extLst>
      <p:ext uri="{BB962C8B-B14F-4D97-AF65-F5344CB8AC3E}">
        <p14:creationId xmlns:p14="http://schemas.microsoft.com/office/powerpoint/2010/main" val="125647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77982"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32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913437" y="1211262"/>
            <a:ext cx="6248404" cy="4876799"/>
          </a:xfrm>
        </p:spPr>
        <p:txBody>
          <a:bodyPr/>
          <a:lstStyle/>
          <a:p>
            <a:r>
              <a:rPr lang="en-US" dirty="0" smtClean="0">
                <a:solidFill>
                  <a:srgbClr val="505050"/>
                </a:solidFill>
              </a:rPr>
              <a:t>Support the new windowing model in Windows 8.1. </a:t>
            </a:r>
          </a:p>
          <a:p>
            <a:endParaRPr lang="en-US" dirty="0" smtClean="0">
              <a:solidFill>
                <a:srgbClr val="505050"/>
              </a:solidFill>
            </a:endParaRPr>
          </a:p>
          <a:p>
            <a:r>
              <a:rPr lang="en-US" sz="3200" dirty="0" smtClean="0">
                <a:solidFill>
                  <a:srgbClr val="505050"/>
                </a:solidFill>
              </a:rPr>
              <a:t>Declare and support a minimum size of 500x768 or 320x768 “taller than wide” layout with your primary experiences.</a:t>
            </a:r>
          </a:p>
          <a:p>
            <a:endParaRPr lang="en-US" sz="3200" dirty="0">
              <a:solidFill>
                <a:srgbClr val="505050"/>
              </a:solidFill>
            </a:endParaRPr>
          </a:p>
          <a:p>
            <a:r>
              <a:rPr lang="en-US" sz="3200" dirty="0" smtClean="0">
                <a:solidFill>
                  <a:srgbClr val="505050"/>
                </a:solidFill>
              </a:rPr>
              <a:t>Optionally, support narrow windows 320px </a:t>
            </a:r>
            <a:r>
              <a:rPr lang="en-US" sz="3200" dirty="0">
                <a:solidFill>
                  <a:srgbClr val="505050"/>
                </a:solidFill>
              </a:rPr>
              <a:t>to </a:t>
            </a:r>
            <a:r>
              <a:rPr lang="en-US" sz="3200" dirty="0" smtClean="0">
                <a:solidFill>
                  <a:srgbClr val="505050"/>
                </a:solidFill>
              </a:rPr>
              <a:t>499px.</a:t>
            </a:r>
            <a:endParaRPr lang="en-US" sz="3200" dirty="0">
              <a:solidFill>
                <a:srgbClr val="505050"/>
              </a:solidFill>
            </a:endParaRPr>
          </a:p>
        </p:txBody>
      </p:sp>
      <p:sp>
        <p:nvSpPr>
          <p:cNvPr id="3" name="Text Placeholder 2"/>
          <p:cNvSpPr>
            <a:spLocks noGrp="1"/>
          </p:cNvSpPr>
          <p:nvPr>
            <p:ph type="body" sz="quarter" idx="16"/>
          </p:nvPr>
        </p:nvSpPr>
        <p:spPr/>
        <p:txBody>
          <a:bodyPr/>
          <a:lstStyle/>
          <a:p>
            <a:r>
              <a:rPr lang="en-US" dirty="0" smtClean="0"/>
              <a:t>Support windowing</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 y="1744662"/>
            <a:ext cx="5561013" cy="3127859"/>
          </a:xfrm>
          <a:prstGeom prst="rect">
            <a:avLst/>
          </a:prstGeom>
          <a:noFill/>
          <a:ln w="9525">
            <a:solidFill>
              <a:schemeClr val="tx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525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751637" y="144462"/>
            <a:ext cx="5562604" cy="3810000"/>
          </a:xfrm>
        </p:spPr>
        <p:txBody>
          <a:bodyPr/>
          <a:lstStyle/>
          <a:p>
            <a:r>
              <a:rPr lang="en-US" dirty="0" smtClean="0">
                <a:solidFill>
                  <a:srgbClr val="505050"/>
                </a:solidFill>
              </a:rPr>
              <a:t>Reflow content when the window is resized. </a:t>
            </a:r>
          </a:p>
          <a:p>
            <a:endParaRPr lang="en-US" sz="3200" dirty="0">
              <a:solidFill>
                <a:srgbClr val="505050"/>
              </a:solidFill>
            </a:endParaRPr>
          </a:p>
          <a:p>
            <a:r>
              <a:rPr lang="en-US" sz="3200" dirty="0" smtClean="0">
                <a:solidFill>
                  <a:srgbClr val="505050"/>
                </a:solidFill>
              </a:rPr>
              <a:t>Maintain location, selection state, focus, and panning position after reflowing.</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1" y="69356"/>
            <a:ext cx="6034286" cy="3394286"/>
          </a:xfrm>
          <a:prstGeom prst="rect">
            <a:avLst/>
          </a:prstGeom>
          <a:noFill/>
          <a:ln w="9525">
            <a:solidFill>
              <a:schemeClr val="tx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1" y="3539842"/>
            <a:ext cx="6034286" cy="3394286"/>
          </a:xfrm>
          <a:prstGeom prst="rect">
            <a:avLst/>
          </a:prstGeom>
          <a:noFill/>
          <a:ln w="9525">
            <a:solidFill>
              <a:schemeClr val="tx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180" y="6011862"/>
            <a:ext cx="1400175" cy="466725"/>
          </a:xfrm>
          <a:prstGeom prst="rect">
            <a:avLst/>
          </a:prstGeom>
          <a:noFill/>
          <a:ln w="3810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457" y="3878262"/>
            <a:ext cx="1123950" cy="438150"/>
          </a:xfrm>
          <a:prstGeom prst="rect">
            <a:avLst/>
          </a:prstGeom>
          <a:noFill/>
          <a:ln w="3810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Connector 7"/>
          <p:cNvCxnSpPr/>
          <p:nvPr/>
        </p:nvCxnSpPr>
        <p:spPr>
          <a:xfrm flipH="1" flipV="1">
            <a:off x="6065837" y="3344862"/>
            <a:ext cx="643620" cy="5334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67673" y="6478587"/>
            <a:ext cx="505508" cy="29873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15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Navigation bar vs. bottom app bar</a:t>
            </a:r>
            <a:endParaRPr lang="en-US" dirty="0"/>
          </a:p>
        </p:txBody>
      </p:sp>
      <p:sp>
        <p:nvSpPr>
          <p:cNvPr id="5" name="Text Placeholder 4"/>
          <p:cNvSpPr>
            <a:spLocks noGrp="1"/>
          </p:cNvSpPr>
          <p:nvPr>
            <p:ph type="body" sz="quarter" idx="10"/>
          </p:nvPr>
        </p:nvSpPr>
        <p:spPr>
          <a:xfrm>
            <a:off x="350838" y="1668463"/>
            <a:ext cx="11887200" cy="5027612"/>
          </a:xfrm>
        </p:spPr>
        <p:txBody>
          <a:bodyPr/>
          <a:lstStyle/>
          <a:p>
            <a:r>
              <a:rPr lang="en-US" dirty="0" smtClean="0"/>
              <a:t>Use the navigation bar for top-level navigation</a:t>
            </a:r>
          </a:p>
          <a:p>
            <a:pPr lvl="1"/>
            <a:r>
              <a:rPr lang="en-US" dirty="0" smtClean="0"/>
              <a:t>Destinations within your app, back button</a:t>
            </a:r>
          </a:p>
          <a:p>
            <a:pPr lvl="1"/>
            <a:endParaRPr lang="en-US" dirty="0" smtClean="0"/>
          </a:p>
          <a:p>
            <a:pPr lvl="1"/>
            <a:endParaRPr lang="en-US" dirty="0" smtClean="0"/>
          </a:p>
          <a:p>
            <a:pPr lvl="1"/>
            <a:endParaRPr lang="en-US" dirty="0" smtClean="0"/>
          </a:p>
          <a:p>
            <a:r>
              <a:rPr lang="en-US" dirty="0" smtClean="0"/>
              <a:t>Bottom app bar is for commands.</a:t>
            </a:r>
          </a:p>
          <a:p>
            <a:r>
              <a:rPr lang="en-US" dirty="0" smtClean="0"/>
              <a:t>Refresh, New, Add, Cancel, Pin to Start, etc.</a:t>
            </a:r>
          </a:p>
          <a:p>
            <a:pPr lvl="1"/>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37" y="5719890"/>
            <a:ext cx="9373794" cy="5967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61" y="2880601"/>
            <a:ext cx="9351376" cy="1302461"/>
          </a:xfrm>
          <a:prstGeom prst="rect">
            <a:avLst/>
          </a:prstGeom>
        </p:spPr>
      </p:pic>
    </p:spTree>
    <p:extLst>
      <p:ext uri="{BB962C8B-B14F-4D97-AF65-F5344CB8AC3E}">
        <p14:creationId xmlns:p14="http://schemas.microsoft.com/office/powerpoint/2010/main" val="57682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640" y="3040062"/>
            <a:ext cx="11887200" cy="914400"/>
          </a:xfrm>
        </p:spPr>
        <p:txBody>
          <a:bodyPr/>
          <a:lstStyle/>
          <a:p>
            <a:r>
              <a:rPr lang="en-US" sz="5400" dirty="0" smtClean="0"/>
              <a:t>The Wow Factor</a:t>
            </a:r>
            <a:br>
              <a:rPr lang="en-US" sz="5400" dirty="0" smtClean="0"/>
            </a:br>
            <a:r>
              <a:rPr lang="en-US" sz="3200" dirty="0" smtClean="0"/>
              <a:t>Making your Windows Store Apps promotable</a:t>
            </a:r>
            <a:endParaRPr lang="en-US" sz="3200" dirty="0"/>
          </a:p>
        </p:txBody>
      </p:sp>
      <p:sp>
        <p:nvSpPr>
          <p:cNvPr id="3" name="Subtitle 2"/>
          <p:cNvSpPr>
            <a:spLocks noGrp="1"/>
          </p:cNvSpPr>
          <p:nvPr>
            <p:ph type="subTitle" idx="1"/>
          </p:nvPr>
        </p:nvSpPr>
        <p:spPr/>
        <p:txBody>
          <a:bodyPr/>
          <a:lstStyle/>
          <a:p>
            <a:r>
              <a:rPr lang="en-US" dirty="0" smtClean="0">
                <a:latin typeface="+mj-lt"/>
              </a:rPr>
              <a:t>Pete Brown | @pete_brown</a:t>
            </a:r>
          </a:p>
          <a:p>
            <a:r>
              <a:rPr lang="en-US" dirty="0" smtClean="0">
                <a:latin typeface="+mj-lt"/>
              </a:rPr>
              <a:t>Technical Evangelist – Client &amp; Devices</a:t>
            </a:r>
          </a:p>
          <a:p>
            <a:r>
              <a:rPr lang="en-US" dirty="0">
                <a:latin typeface="+mj-lt"/>
              </a:rPr>
              <a:t>2</a:t>
            </a:r>
            <a:r>
              <a:rPr lang="en-US" dirty="0" smtClean="0">
                <a:latin typeface="+mj-lt"/>
              </a:rPr>
              <a:t>-130</a:t>
            </a:r>
          </a:p>
        </p:txBody>
      </p:sp>
    </p:spTree>
    <p:extLst>
      <p:ext uri="{BB962C8B-B14F-4D97-AF65-F5344CB8AC3E}">
        <p14:creationId xmlns:p14="http://schemas.microsoft.com/office/powerpoint/2010/main" val="225221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27286" y="5203796"/>
            <a:ext cx="10708936" cy="84517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41" name="Oval 40"/>
          <p:cNvSpPr/>
          <p:nvPr/>
        </p:nvSpPr>
        <p:spPr bwMode="auto">
          <a:xfrm>
            <a:off x="5032075" y="5337829"/>
            <a:ext cx="392656" cy="392656"/>
          </a:xfrm>
          <a:prstGeom prst="ellipse">
            <a:avLst/>
          </a:prstGeom>
          <a:noFill/>
          <a:ln w="28575">
            <a:solidFill>
              <a:schemeClr val="tx2"/>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632" dirty="0">
                <a:solidFill>
                  <a:srgbClr val="FFFFFF"/>
                </a:solidFill>
                <a:latin typeface="Segoe UI Symbol"/>
                <a:ea typeface="Segoe UI Symbol"/>
              </a:rPr>
              <a:t></a:t>
            </a:r>
            <a:endParaRPr lang="en-US" sz="1632" dirty="0">
              <a:solidFill>
                <a:srgbClr val="FFFFFF"/>
              </a:solidFill>
            </a:endParaRPr>
          </a:p>
        </p:txBody>
      </p:sp>
      <p:sp>
        <p:nvSpPr>
          <p:cNvPr id="42" name="TextBox 41"/>
          <p:cNvSpPr txBox="1"/>
          <p:nvPr/>
        </p:nvSpPr>
        <p:spPr>
          <a:xfrm>
            <a:off x="4738177" y="5759949"/>
            <a:ext cx="982623" cy="144069"/>
          </a:xfrm>
          <a:prstGeom prst="rect">
            <a:avLst/>
          </a:prstGeom>
          <a:noFill/>
        </p:spPr>
        <p:txBody>
          <a:bodyPr wrap="square" lIns="0" tIns="0" rIns="0" bIns="0" rtlCol="0">
            <a:spAutoFit/>
          </a:bodyPr>
          <a:lstStyle/>
          <a:p>
            <a:pPr algn="ctr"/>
            <a:r>
              <a:rPr lang="en-US" sz="918" dirty="0">
                <a:solidFill>
                  <a:srgbClr val="FFFFFF">
                    <a:alpha val="99000"/>
                  </a:srgbClr>
                </a:solidFill>
              </a:rPr>
              <a:t>Filter</a:t>
            </a:r>
          </a:p>
        </p:txBody>
      </p:sp>
      <p:sp>
        <p:nvSpPr>
          <p:cNvPr id="35" name="Oval 34"/>
          <p:cNvSpPr/>
          <p:nvPr/>
        </p:nvSpPr>
        <p:spPr bwMode="auto">
          <a:xfrm>
            <a:off x="3975452" y="5334996"/>
            <a:ext cx="392656" cy="392656"/>
          </a:xfrm>
          <a:prstGeom prst="ellipse">
            <a:avLst/>
          </a:prstGeom>
          <a:noFill/>
          <a:ln w="28575">
            <a:solidFill>
              <a:schemeClr val="tx2"/>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632" dirty="0">
                <a:solidFill>
                  <a:srgbClr val="FFFFFF"/>
                </a:solidFill>
                <a:latin typeface="Segoe UI Symbol"/>
                <a:ea typeface="Segoe UI Symbol"/>
              </a:rPr>
              <a:t></a:t>
            </a:r>
            <a:endParaRPr lang="en-US" sz="2856" dirty="0">
              <a:solidFill>
                <a:srgbClr val="FFFFFF"/>
              </a:solidFill>
            </a:endParaRPr>
          </a:p>
        </p:txBody>
      </p:sp>
      <p:sp>
        <p:nvSpPr>
          <p:cNvPr id="36" name="TextBox 35"/>
          <p:cNvSpPr txBox="1"/>
          <p:nvPr/>
        </p:nvSpPr>
        <p:spPr>
          <a:xfrm>
            <a:off x="3657732" y="5757115"/>
            <a:ext cx="1049179" cy="144069"/>
          </a:xfrm>
          <a:prstGeom prst="rect">
            <a:avLst/>
          </a:prstGeom>
          <a:noFill/>
        </p:spPr>
        <p:txBody>
          <a:bodyPr wrap="square" lIns="0" tIns="0" rIns="0" bIns="0" rtlCol="0">
            <a:spAutoFit/>
          </a:bodyPr>
          <a:lstStyle/>
          <a:p>
            <a:pPr algn="ctr"/>
            <a:r>
              <a:rPr lang="en-US" sz="918" dirty="0">
                <a:solidFill>
                  <a:srgbClr val="FFFFFF">
                    <a:alpha val="99000"/>
                  </a:srgbClr>
                </a:solidFill>
              </a:rPr>
              <a:t>Sort</a:t>
            </a:r>
          </a:p>
        </p:txBody>
      </p:sp>
      <p:sp>
        <p:nvSpPr>
          <p:cNvPr id="2" name="Title 1"/>
          <p:cNvSpPr>
            <a:spLocks noGrp="1"/>
          </p:cNvSpPr>
          <p:nvPr>
            <p:ph type="title"/>
          </p:nvPr>
        </p:nvSpPr>
        <p:spPr/>
        <p:txBody>
          <a:bodyPr/>
          <a:lstStyle/>
          <a:p>
            <a:r>
              <a:rPr lang="en-US" dirty="0" smtClean="0"/>
              <a:t>Position </a:t>
            </a:r>
            <a:r>
              <a:rPr lang="en-US" dirty="0" err="1" smtClean="0"/>
              <a:t>flyouts</a:t>
            </a:r>
            <a:r>
              <a:rPr lang="en-US" dirty="0" smtClean="0"/>
              <a:t> near command</a:t>
            </a:r>
            <a:endParaRPr lang="en-US" dirty="0"/>
          </a:p>
        </p:txBody>
      </p:sp>
      <p:sp>
        <p:nvSpPr>
          <p:cNvPr id="24" name="Oval 23"/>
          <p:cNvSpPr/>
          <p:nvPr/>
        </p:nvSpPr>
        <p:spPr bwMode="auto">
          <a:xfrm>
            <a:off x="1212420" y="5337829"/>
            <a:ext cx="392656" cy="392656"/>
          </a:xfrm>
          <a:prstGeom prst="ellipse">
            <a:avLst/>
          </a:prstGeom>
          <a:solidFill>
            <a:schemeClr val="tx1"/>
          </a:solidFill>
          <a:ln w="28575">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632" dirty="0">
                <a:solidFill>
                  <a:srgbClr val="FF8C00"/>
                </a:solidFill>
                <a:latin typeface="Segoe UI Symbol"/>
                <a:ea typeface="Segoe UI Symbol"/>
              </a:rPr>
              <a:t></a:t>
            </a:r>
            <a:endParaRPr lang="en-US" sz="1632" dirty="0">
              <a:solidFill>
                <a:srgbClr val="FF8C00"/>
              </a:solidFill>
            </a:endParaRPr>
          </a:p>
        </p:txBody>
      </p:sp>
      <p:sp>
        <p:nvSpPr>
          <p:cNvPr id="25" name="TextBox 24"/>
          <p:cNvSpPr txBox="1"/>
          <p:nvPr/>
        </p:nvSpPr>
        <p:spPr>
          <a:xfrm>
            <a:off x="894701" y="5759949"/>
            <a:ext cx="1049179" cy="144069"/>
          </a:xfrm>
          <a:prstGeom prst="rect">
            <a:avLst/>
          </a:prstGeom>
          <a:noFill/>
        </p:spPr>
        <p:txBody>
          <a:bodyPr wrap="square" lIns="0" tIns="0" rIns="0" bIns="0" rtlCol="0">
            <a:spAutoFit/>
          </a:bodyPr>
          <a:lstStyle/>
          <a:p>
            <a:pPr algn="ctr"/>
            <a:r>
              <a:rPr lang="en-US" sz="918" dirty="0">
                <a:solidFill>
                  <a:srgbClr val="FFFFFF">
                    <a:alpha val="99000"/>
                  </a:srgbClr>
                </a:solidFill>
              </a:rPr>
              <a:t>List view</a:t>
            </a:r>
          </a:p>
        </p:txBody>
      </p:sp>
      <p:sp>
        <p:nvSpPr>
          <p:cNvPr id="26" name="TextBox 25"/>
          <p:cNvSpPr txBox="1"/>
          <p:nvPr/>
        </p:nvSpPr>
        <p:spPr>
          <a:xfrm>
            <a:off x="1801398" y="5759949"/>
            <a:ext cx="1049179" cy="144069"/>
          </a:xfrm>
          <a:prstGeom prst="rect">
            <a:avLst/>
          </a:prstGeom>
          <a:noFill/>
        </p:spPr>
        <p:txBody>
          <a:bodyPr wrap="square" lIns="0" tIns="0" rIns="0" bIns="0" rtlCol="0">
            <a:spAutoFit/>
          </a:bodyPr>
          <a:lstStyle/>
          <a:p>
            <a:pPr algn="ctr"/>
            <a:r>
              <a:rPr lang="en-US" sz="918" dirty="0">
                <a:solidFill>
                  <a:srgbClr val="FFFFFF">
                    <a:alpha val="99000"/>
                  </a:srgbClr>
                </a:solidFill>
              </a:rPr>
              <a:t>Map view</a:t>
            </a:r>
          </a:p>
        </p:txBody>
      </p:sp>
      <p:sp>
        <p:nvSpPr>
          <p:cNvPr id="27" name="Oval 26"/>
          <p:cNvSpPr/>
          <p:nvPr/>
        </p:nvSpPr>
        <p:spPr bwMode="auto">
          <a:xfrm>
            <a:off x="2119118" y="5349764"/>
            <a:ext cx="392656" cy="392656"/>
          </a:xfrm>
          <a:prstGeom prst="ellipse">
            <a:avLst/>
          </a:prstGeom>
          <a:noFill/>
          <a:ln w="28575">
            <a:solidFill>
              <a:schemeClr val="tx2"/>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632" dirty="0">
                <a:solidFill>
                  <a:srgbClr val="FFFFFF"/>
                </a:solidFill>
                <a:latin typeface="Segoe UI Symbol"/>
                <a:ea typeface="Segoe UI Symbol"/>
              </a:rPr>
              <a:t></a:t>
            </a:r>
            <a:endParaRPr lang="en-US" sz="1632" dirty="0">
              <a:solidFill>
                <a:srgbClr val="FFFFFF"/>
              </a:solidFill>
            </a:endParaRPr>
          </a:p>
        </p:txBody>
      </p:sp>
      <p:cxnSp>
        <p:nvCxnSpPr>
          <p:cNvPr id="12" name="Straight Connector 11"/>
          <p:cNvCxnSpPr/>
          <p:nvPr/>
        </p:nvCxnSpPr>
        <p:spPr>
          <a:xfrm>
            <a:off x="3201849" y="5268559"/>
            <a:ext cx="0" cy="697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801" y="2512847"/>
            <a:ext cx="2176074" cy="2574374"/>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bwMode="auto">
          <a:xfrm>
            <a:off x="10375488" y="5337829"/>
            <a:ext cx="392656" cy="392656"/>
          </a:xfrm>
          <a:prstGeom prst="ellipse">
            <a:avLst/>
          </a:prstGeom>
          <a:noFill/>
          <a:ln w="28575">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632" dirty="0">
                <a:solidFill>
                  <a:srgbClr val="FFFFFF"/>
                </a:solidFill>
                <a:latin typeface="Segoe UI Symbol"/>
                <a:ea typeface="Segoe UI Symbol"/>
              </a:rPr>
              <a:t></a:t>
            </a:r>
            <a:endParaRPr lang="en-US" sz="1632" dirty="0">
              <a:solidFill>
                <a:srgbClr val="FFFFFF"/>
              </a:solidFill>
            </a:endParaRPr>
          </a:p>
        </p:txBody>
      </p:sp>
      <p:sp>
        <p:nvSpPr>
          <p:cNvPr id="20" name="TextBox 19"/>
          <p:cNvSpPr txBox="1"/>
          <p:nvPr/>
        </p:nvSpPr>
        <p:spPr>
          <a:xfrm>
            <a:off x="10057768" y="5759949"/>
            <a:ext cx="1049179" cy="144069"/>
          </a:xfrm>
          <a:prstGeom prst="rect">
            <a:avLst/>
          </a:prstGeom>
          <a:noFill/>
        </p:spPr>
        <p:txBody>
          <a:bodyPr wrap="square" lIns="0" tIns="0" rIns="0" bIns="0" rtlCol="0">
            <a:spAutoFit/>
          </a:bodyPr>
          <a:lstStyle/>
          <a:p>
            <a:pPr algn="ctr"/>
            <a:r>
              <a:rPr lang="en-US" sz="918" dirty="0">
                <a:solidFill>
                  <a:srgbClr val="FFFFFF">
                    <a:alpha val="99000"/>
                  </a:srgbClr>
                </a:solidFill>
              </a:rPr>
              <a:t>New plan</a:t>
            </a:r>
          </a:p>
        </p:txBody>
      </p:sp>
      <p:sp>
        <p:nvSpPr>
          <p:cNvPr id="6" name="TextBox 5"/>
          <p:cNvSpPr txBox="1"/>
          <p:nvPr/>
        </p:nvSpPr>
        <p:spPr>
          <a:xfrm>
            <a:off x="6991472" y="2599274"/>
            <a:ext cx="4115475" cy="1815882"/>
          </a:xfrm>
          <a:prstGeom prst="rect">
            <a:avLst/>
          </a:prstGeom>
          <a:noFill/>
        </p:spPr>
        <p:txBody>
          <a:bodyPr wrap="square" rtlCol="0">
            <a:spAutoFit/>
          </a:bodyPr>
          <a:lstStyle/>
          <a:p>
            <a:r>
              <a:rPr lang="en-US" sz="2800" dirty="0" smtClean="0">
                <a:solidFill>
                  <a:srgbClr val="000000"/>
                </a:solidFill>
              </a:rPr>
              <a:t>Don’t use full-height from-the-side </a:t>
            </a:r>
            <a:r>
              <a:rPr lang="en-US" sz="2800" dirty="0" err="1" smtClean="0">
                <a:solidFill>
                  <a:srgbClr val="000000"/>
                </a:solidFill>
              </a:rPr>
              <a:t>flyout</a:t>
            </a:r>
            <a:r>
              <a:rPr lang="en-US" sz="2800" dirty="0" smtClean="0">
                <a:solidFill>
                  <a:srgbClr val="000000"/>
                </a:solidFill>
              </a:rPr>
              <a:t> panes except for settings from the settings charm.</a:t>
            </a:r>
          </a:p>
        </p:txBody>
      </p:sp>
    </p:spTree>
    <p:extLst>
      <p:ext uri="{BB962C8B-B14F-4D97-AF65-F5344CB8AC3E}">
        <p14:creationId xmlns:p14="http://schemas.microsoft.com/office/powerpoint/2010/main" val="2562871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mtClean="0"/>
              <a:t>Provide a consistent navigation pattern</a:t>
            </a:r>
            <a:endParaRPr lang="en-US" dirty="0"/>
          </a:p>
        </p:txBody>
      </p:sp>
      <p:sp>
        <p:nvSpPr>
          <p:cNvPr id="22" name="Content Placeholder 21"/>
          <p:cNvSpPr>
            <a:spLocks noGrp="1"/>
          </p:cNvSpPr>
          <p:nvPr>
            <p:ph type="body" sz="quarter" idx="10"/>
          </p:nvPr>
        </p:nvSpPr>
        <p:spPr/>
        <p:txBody>
          <a:bodyPr/>
          <a:lstStyle/>
          <a:p>
            <a:r>
              <a:rPr lang="en-US" smtClean="0"/>
              <a:t>Use hierarchical system for apps with large collections</a:t>
            </a:r>
          </a:p>
          <a:p>
            <a:r>
              <a:rPr lang="en-US" smtClean="0"/>
              <a:t>Use semantic zoom to move quickly through big lists</a:t>
            </a:r>
            <a:endParaRPr lang="en-US" dirty="0"/>
          </a:p>
        </p:txBody>
      </p:sp>
      <p:grpSp>
        <p:nvGrpSpPr>
          <p:cNvPr id="9" name="Group 8"/>
          <p:cNvGrpSpPr/>
          <p:nvPr/>
        </p:nvGrpSpPr>
        <p:grpSpPr>
          <a:xfrm>
            <a:off x="2255837" y="3621677"/>
            <a:ext cx="3015041" cy="2210732"/>
            <a:chOff x="371133" y="4069781"/>
            <a:chExt cx="1958601" cy="143669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64" y="4410655"/>
              <a:ext cx="1905770" cy="1095818"/>
            </a:xfrm>
            <a:prstGeom prst="rect">
              <a:avLst/>
            </a:prstGeom>
          </p:spPr>
        </p:pic>
        <p:sp>
          <p:nvSpPr>
            <p:cNvPr id="11" name="Rectangle 10"/>
            <p:cNvSpPr/>
            <p:nvPr/>
          </p:nvSpPr>
          <p:spPr>
            <a:xfrm>
              <a:off x="371133" y="4069781"/>
              <a:ext cx="1389339" cy="240018"/>
            </a:xfrm>
            <a:prstGeom prst="rect">
              <a:avLst/>
            </a:prstGeom>
          </p:spPr>
          <p:txBody>
            <a:bodyPr wrap="none">
              <a:spAutoFit/>
            </a:bodyPr>
            <a:lstStyle/>
            <a:p>
              <a:r>
                <a:rPr lang="en-US" dirty="0">
                  <a:gradFill>
                    <a:gsLst>
                      <a:gs pos="0">
                        <a:srgbClr val="000000"/>
                      </a:gs>
                      <a:gs pos="100000">
                        <a:srgbClr val="000000"/>
                      </a:gs>
                    </a:gsLst>
                  </a:gradFill>
                </a:rPr>
                <a:t>Hierarchical system</a:t>
              </a:r>
            </a:p>
          </p:txBody>
        </p:sp>
      </p:grpSp>
      <p:grpSp>
        <p:nvGrpSpPr>
          <p:cNvPr id="12" name="Group 11"/>
          <p:cNvGrpSpPr/>
          <p:nvPr/>
        </p:nvGrpSpPr>
        <p:grpSpPr>
          <a:xfrm>
            <a:off x="6813773" y="3621676"/>
            <a:ext cx="2933844" cy="2212318"/>
            <a:chOff x="2684049" y="4062940"/>
            <a:chExt cx="1866590" cy="132480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863" y="4356321"/>
              <a:ext cx="1793776" cy="1031421"/>
            </a:xfrm>
            <a:prstGeom prst="rect">
              <a:avLst/>
            </a:prstGeom>
          </p:spPr>
        </p:pic>
        <p:sp>
          <p:nvSpPr>
            <p:cNvPr id="14" name="Rectangle 13"/>
            <p:cNvSpPr/>
            <p:nvPr/>
          </p:nvSpPr>
          <p:spPr>
            <a:xfrm>
              <a:off x="2684049" y="4062940"/>
              <a:ext cx="836378" cy="221167"/>
            </a:xfrm>
            <a:prstGeom prst="rect">
              <a:avLst/>
            </a:prstGeom>
          </p:spPr>
          <p:txBody>
            <a:bodyPr wrap="none">
              <a:spAutoFit/>
            </a:bodyPr>
            <a:lstStyle/>
            <a:p>
              <a:r>
                <a:rPr lang="en-US" dirty="0">
                  <a:gradFill>
                    <a:gsLst>
                      <a:gs pos="0">
                        <a:srgbClr val="000000"/>
                      </a:gs>
                      <a:gs pos="100000">
                        <a:srgbClr val="000000"/>
                      </a:gs>
                    </a:gsLst>
                    <a:lin ang="5400000" scaled="0"/>
                  </a:gradFill>
                </a:rPr>
                <a:t>Flat system</a:t>
              </a:r>
            </a:p>
          </p:txBody>
        </p:sp>
      </p:grpSp>
    </p:spTree>
    <p:extLst>
      <p:ext uri="{BB962C8B-B14F-4D97-AF65-F5344CB8AC3E}">
        <p14:creationId xmlns:p14="http://schemas.microsoft.com/office/powerpoint/2010/main" val="16335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 y="982662"/>
            <a:ext cx="1242696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27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041" y="525462"/>
            <a:ext cx="1816796" cy="1107996"/>
          </a:xfrm>
          <a:prstGeom prst="rect">
            <a:avLst/>
          </a:prstGeom>
          <a:noFill/>
        </p:spPr>
        <p:txBody>
          <a:bodyPr wrap="square" lIns="0" tIns="0" rIns="0" bIns="0" rtlCol="0">
            <a:spAutoFit/>
          </a:bodyPr>
          <a:lstStyle/>
          <a:p>
            <a:pPr defTabSz="914166">
              <a:spcBef>
                <a:spcPct val="20000"/>
              </a:spcBef>
            </a:pPr>
            <a:r>
              <a:rPr lang="en-US" sz="3600" dirty="0" smtClean="0">
                <a:solidFill>
                  <a:srgbClr val="9B4F96"/>
                </a:solidFill>
                <a:latin typeface="Segoe UI Light"/>
              </a:rPr>
              <a:t>Main page</a:t>
            </a:r>
            <a:endParaRPr lang="en-US" sz="3600" dirty="0">
              <a:solidFill>
                <a:srgbClr val="9B4F96"/>
              </a:solidFill>
              <a:latin typeface="Segoe UI Light"/>
            </a:endParaRPr>
          </a:p>
        </p:txBody>
      </p:sp>
      <p:sp>
        <p:nvSpPr>
          <p:cNvPr id="5" name="TextBox 4"/>
          <p:cNvSpPr txBox="1"/>
          <p:nvPr/>
        </p:nvSpPr>
        <p:spPr>
          <a:xfrm>
            <a:off x="403962" y="2858474"/>
            <a:ext cx="1816796" cy="553998"/>
          </a:xfrm>
          <a:prstGeom prst="rect">
            <a:avLst/>
          </a:prstGeom>
          <a:noFill/>
        </p:spPr>
        <p:txBody>
          <a:bodyPr wrap="square" lIns="0" tIns="0" rIns="0" bIns="0" rtlCol="0">
            <a:spAutoFit/>
          </a:bodyPr>
          <a:lstStyle/>
          <a:p>
            <a:r>
              <a:rPr lang="en-US" sz="3600" dirty="0" smtClean="0">
                <a:solidFill>
                  <a:srgbClr val="9B4F96"/>
                </a:solidFill>
                <a:latin typeface="Segoe UI Light"/>
              </a:rPr>
              <a:t>Section</a:t>
            </a:r>
            <a:endParaRPr lang="en-US" sz="3600" dirty="0">
              <a:solidFill>
                <a:srgbClr val="9B4F96"/>
              </a:solidFill>
              <a:latin typeface="Segoe UI Light"/>
            </a:endParaRPr>
          </a:p>
        </p:txBody>
      </p:sp>
      <p:sp>
        <p:nvSpPr>
          <p:cNvPr id="6" name="TextBox 5"/>
          <p:cNvSpPr txBox="1"/>
          <p:nvPr/>
        </p:nvSpPr>
        <p:spPr>
          <a:xfrm>
            <a:off x="439041" y="5298555"/>
            <a:ext cx="1816796" cy="553998"/>
          </a:xfrm>
          <a:prstGeom prst="rect">
            <a:avLst/>
          </a:prstGeom>
          <a:noFill/>
        </p:spPr>
        <p:txBody>
          <a:bodyPr wrap="square" lIns="0" tIns="0" rIns="0" bIns="0" rtlCol="0">
            <a:spAutoFit/>
          </a:bodyPr>
          <a:lstStyle/>
          <a:p>
            <a:r>
              <a:rPr lang="en-US" sz="3600" dirty="0" smtClean="0">
                <a:solidFill>
                  <a:srgbClr val="9B4F96"/>
                </a:solidFill>
                <a:latin typeface="Segoe UI Light"/>
              </a:rPr>
              <a:t>Detail</a:t>
            </a:r>
            <a:endParaRPr lang="en-US" sz="3600" dirty="0">
              <a:solidFill>
                <a:srgbClr val="9B4F96"/>
              </a:solidFill>
              <a:latin typeface="Segoe UI Light"/>
            </a:endParaRPr>
          </a:p>
        </p:txBody>
      </p:sp>
      <p:sp>
        <p:nvSpPr>
          <p:cNvPr id="7" name="TextBox 6"/>
          <p:cNvSpPr txBox="1"/>
          <p:nvPr/>
        </p:nvSpPr>
        <p:spPr>
          <a:xfrm>
            <a:off x="5719916" y="232092"/>
            <a:ext cx="5562601" cy="1969770"/>
          </a:xfrm>
          <a:prstGeom prst="rect">
            <a:avLst/>
          </a:prstGeom>
          <a:noFill/>
        </p:spPr>
        <p:txBody>
          <a:bodyPr wrap="square" lIns="0" tIns="0" rIns="0" bIns="0" rtlCol="0">
            <a:spAutoFit/>
          </a:bodyPr>
          <a:lstStyle/>
          <a:p>
            <a:r>
              <a:rPr lang="en-US" sz="3200" dirty="0">
                <a:gradFill>
                  <a:gsLst>
                    <a:gs pos="0">
                      <a:srgbClr val="505050"/>
                    </a:gs>
                    <a:gs pos="100000">
                      <a:srgbClr val="505050"/>
                    </a:gs>
                  </a:gsLst>
                  <a:lin ang="5400000" scaled="0"/>
                </a:gradFill>
                <a:latin typeface="Segoe UI Light"/>
              </a:rPr>
              <a:t>Entry point to app</a:t>
            </a:r>
          </a:p>
          <a:p>
            <a:r>
              <a:rPr lang="en-US" sz="3200" dirty="0">
                <a:gradFill>
                  <a:gsLst>
                    <a:gs pos="0">
                      <a:srgbClr val="505050"/>
                    </a:gs>
                    <a:gs pos="100000">
                      <a:srgbClr val="505050"/>
                    </a:gs>
                  </a:gsLst>
                  <a:lin ang="5400000" scaled="0"/>
                </a:gradFill>
                <a:latin typeface="Segoe UI Light"/>
              </a:rPr>
              <a:t>Consists of different </a:t>
            </a:r>
            <a:r>
              <a:rPr lang="en-US" sz="3200" dirty="0" smtClean="0">
                <a:gradFill>
                  <a:gsLst>
                    <a:gs pos="0">
                      <a:srgbClr val="505050"/>
                    </a:gs>
                    <a:gs pos="100000">
                      <a:srgbClr val="505050"/>
                    </a:gs>
                  </a:gsLst>
                  <a:lin ang="5400000" scaled="0"/>
                </a:gradFill>
                <a:latin typeface="Segoe UI Light"/>
              </a:rPr>
              <a:t>categories</a:t>
            </a:r>
          </a:p>
          <a:p>
            <a:r>
              <a:rPr lang="en-US" sz="3200" dirty="0" smtClean="0">
                <a:gradFill>
                  <a:gsLst>
                    <a:gs pos="0">
                      <a:srgbClr val="505050"/>
                    </a:gs>
                    <a:gs pos="100000">
                      <a:srgbClr val="505050"/>
                    </a:gs>
                  </a:gsLst>
                  <a:lin ang="5400000" scaled="0"/>
                </a:gradFill>
                <a:latin typeface="Segoe UI Light"/>
              </a:rPr>
              <a:t>Content maps </a:t>
            </a:r>
            <a:r>
              <a:rPr lang="en-US" sz="3200" dirty="0">
                <a:gradFill>
                  <a:gsLst>
                    <a:gs pos="0">
                      <a:srgbClr val="505050"/>
                    </a:gs>
                    <a:gs pos="100000">
                      <a:srgbClr val="505050"/>
                    </a:gs>
                  </a:gsLst>
                  <a:lin ang="5400000" scaled="0"/>
                </a:gradFill>
                <a:latin typeface="Segoe UI Light"/>
              </a:rPr>
              <a:t>to </a:t>
            </a:r>
            <a:r>
              <a:rPr lang="en-US" sz="3200" dirty="0" smtClean="0">
                <a:gradFill>
                  <a:gsLst>
                    <a:gs pos="0">
                      <a:srgbClr val="505050"/>
                    </a:gs>
                    <a:gs pos="100000">
                      <a:srgbClr val="505050"/>
                    </a:gs>
                  </a:gsLst>
                  <a:lin ang="5400000" scaled="0"/>
                </a:gradFill>
                <a:latin typeface="Segoe UI Light"/>
              </a:rPr>
              <a:t>Section </a:t>
            </a:r>
            <a:r>
              <a:rPr lang="en-US" sz="3200" dirty="0">
                <a:gradFill>
                  <a:gsLst>
                    <a:gs pos="0">
                      <a:srgbClr val="505050"/>
                    </a:gs>
                    <a:gs pos="100000">
                      <a:srgbClr val="505050"/>
                    </a:gs>
                  </a:gsLst>
                  <a:lin ang="5400000" scaled="0"/>
                </a:gradFill>
                <a:latin typeface="Segoe UI Light"/>
              </a:rPr>
              <a:t>pages</a:t>
            </a:r>
          </a:p>
          <a:p>
            <a:r>
              <a:rPr lang="en-US" sz="3200" dirty="0">
                <a:gradFill>
                  <a:gsLst>
                    <a:gs pos="0">
                      <a:srgbClr val="505050"/>
                    </a:gs>
                    <a:gs pos="100000">
                      <a:srgbClr val="505050"/>
                    </a:gs>
                  </a:gsLst>
                  <a:lin ang="5400000" scaled="0"/>
                </a:gradFill>
                <a:latin typeface="Segoe UI Light"/>
              </a:rPr>
              <a:t>Curated view of content</a:t>
            </a:r>
          </a:p>
        </p:txBody>
      </p:sp>
      <p:sp>
        <p:nvSpPr>
          <p:cNvPr id="8" name="TextBox 7"/>
          <p:cNvSpPr txBox="1"/>
          <p:nvPr/>
        </p:nvSpPr>
        <p:spPr>
          <a:xfrm>
            <a:off x="5684837" y="2653190"/>
            <a:ext cx="5562601" cy="1477328"/>
          </a:xfrm>
          <a:prstGeom prst="rect">
            <a:avLst/>
          </a:prstGeom>
          <a:noFill/>
        </p:spPr>
        <p:txBody>
          <a:bodyPr wrap="square" lIns="0" tIns="0" rIns="0" bIns="0" rtlCol="0">
            <a:spAutoFit/>
          </a:bodyPr>
          <a:lstStyle/>
          <a:p>
            <a:r>
              <a:rPr lang="en-US" sz="3200" dirty="0">
                <a:gradFill>
                  <a:gsLst>
                    <a:gs pos="0">
                      <a:srgbClr val="505050"/>
                    </a:gs>
                    <a:gs pos="100000">
                      <a:srgbClr val="505050"/>
                    </a:gs>
                  </a:gsLst>
                  <a:lin ang="5400000" scaled="0"/>
                </a:gradFill>
                <a:latin typeface="Segoe UI Light"/>
              </a:rPr>
              <a:t>Exhaustive view of individual items within a </a:t>
            </a:r>
            <a:r>
              <a:rPr lang="en-US" sz="3200" dirty="0" smtClean="0">
                <a:gradFill>
                  <a:gsLst>
                    <a:gs pos="0">
                      <a:srgbClr val="505050"/>
                    </a:gs>
                    <a:gs pos="100000">
                      <a:srgbClr val="505050"/>
                    </a:gs>
                  </a:gsLst>
                  <a:lin ang="5400000" scaled="0"/>
                </a:gradFill>
                <a:latin typeface="Segoe UI Light"/>
              </a:rPr>
              <a:t>category</a:t>
            </a:r>
            <a:endParaRPr lang="en-US" sz="3200" dirty="0">
              <a:gradFill>
                <a:gsLst>
                  <a:gs pos="0">
                    <a:srgbClr val="505050"/>
                  </a:gs>
                  <a:gs pos="100000">
                    <a:srgbClr val="505050"/>
                  </a:gs>
                </a:gsLst>
                <a:lin ang="5400000" scaled="0"/>
              </a:gradFill>
              <a:latin typeface="Segoe UI Light"/>
            </a:endParaRPr>
          </a:p>
          <a:p>
            <a:r>
              <a:rPr lang="en-US" sz="3200" dirty="0">
                <a:gradFill>
                  <a:gsLst>
                    <a:gs pos="0">
                      <a:srgbClr val="505050"/>
                    </a:gs>
                    <a:gs pos="100000">
                      <a:srgbClr val="505050"/>
                    </a:gs>
                  </a:gsLst>
                  <a:lin ang="5400000" scaled="0"/>
                </a:gradFill>
                <a:latin typeface="Segoe UI Light"/>
              </a:rPr>
              <a:t>Take advantage of grouping</a:t>
            </a:r>
          </a:p>
        </p:txBody>
      </p:sp>
      <p:sp>
        <p:nvSpPr>
          <p:cNvPr id="9" name="TextBox 8"/>
          <p:cNvSpPr txBox="1"/>
          <p:nvPr/>
        </p:nvSpPr>
        <p:spPr>
          <a:xfrm>
            <a:off x="5719916" y="5102748"/>
            <a:ext cx="5562601" cy="492443"/>
          </a:xfrm>
          <a:prstGeom prst="rect">
            <a:avLst/>
          </a:prstGeom>
          <a:noFill/>
        </p:spPr>
        <p:txBody>
          <a:bodyPr wrap="square" lIns="0" tIns="0" rIns="0" bIns="0" rtlCol="0">
            <a:spAutoFit/>
          </a:bodyPr>
          <a:lstStyle/>
          <a:p>
            <a:r>
              <a:rPr lang="en-US" sz="3200" dirty="0">
                <a:gradFill>
                  <a:gsLst>
                    <a:gs pos="0">
                      <a:srgbClr val="505050"/>
                    </a:gs>
                    <a:gs pos="100000">
                      <a:srgbClr val="505050"/>
                    </a:gs>
                  </a:gsLst>
                  <a:lin ang="5400000" scaled="0"/>
                </a:gradFill>
                <a:latin typeface="Segoe UI Light"/>
              </a:rPr>
              <a:t>Display of </a:t>
            </a:r>
            <a:r>
              <a:rPr lang="en-US" sz="3200" dirty="0" smtClean="0">
                <a:gradFill>
                  <a:gsLst>
                    <a:gs pos="0">
                      <a:srgbClr val="505050"/>
                    </a:gs>
                    <a:gs pos="100000">
                      <a:srgbClr val="505050"/>
                    </a:gs>
                  </a:gsLst>
                  <a:lin ang="5400000" scaled="0"/>
                </a:gradFill>
                <a:latin typeface="Segoe UI Light"/>
              </a:rPr>
              <a:t>an individual </a:t>
            </a:r>
            <a:r>
              <a:rPr lang="en-US" sz="3200" dirty="0">
                <a:gradFill>
                  <a:gsLst>
                    <a:gs pos="0">
                      <a:srgbClr val="505050"/>
                    </a:gs>
                    <a:gs pos="100000">
                      <a:srgbClr val="505050"/>
                    </a:gs>
                  </a:gsLst>
                  <a:lin ang="5400000" scaled="0"/>
                </a:gradFill>
                <a:latin typeface="Segoe UI Light"/>
              </a:rPr>
              <a:t>item</a:t>
            </a:r>
          </a:p>
        </p:txBody>
      </p:sp>
      <p:grpSp>
        <p:nvGrpSpPr>
          <p:cNvPr id="13" name="Group 12"/>
          <p:cNvGrpSpPr/>
          <p:nvPr/>
        </p:nvGrpSpPr>
        <p:grpSpPr>
          <a:xfrm>
            <a:off x="2332037" y="298450"/>
            <a:ext cx="2702368" cy="6296286"/>
            <a:chOff x="2581054" y="298450"/>
            <a:chExt cx="2702368" cy="629628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054" y="298450"/>
              <a:ext cx="2702368" cy="6296286"/>
            </a:xfrm>
            <a:prstGeom prst="rect">
              <a:avLst/>
            </a:prstGeom>
          </p:spPr>
        </p:pic>
        <p:sp>
          <p:nvSpPr>
            <p:cNvPr id="10" name="Oval 9"/>
            <p:cNvSpPr/>
            <p:nvPr/>
          </p:nvSpPr>
          <p:spPr bwMode="auto">
            <a:xfrm>
              <a:off x="3842589" y="1910510"/>
              <a:ext cx="152400" cy="152400"/>
            </a:xfrm>
            <a:prstGeom prst="ellipse">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p:nvSpPr>
          <p:spPr bwMode="auto">
            <a:xfrm>
              <a:off x="3852765" y="4120310"/>
              <a:ext cx="152400" cy="152400"/>
            </a:xfrm>
            <a:prstGeom prst="ellipse">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p:nvSpPr>
          <p:spPr bwMode="auto">
            <a:xfrm>
              <a:off x="3849495" y="6368372"/>
              <a:ext cx="152400" cy="152400"/>
            </a:xfrm>
            <a:prstGeom prst="ellipse">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49649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084638" y="1668462"/>
            <a:ext cx="8077204" cy="3429000"/>
          </a:xfrm>
        </p:spPr>
        <p:txBody>
          <a:bodyPr/>
          <a:lstStyle/>
          <a:p>
            <a:r>
              <a:rPr lang="en-US" dirty="0" smtClean="0">
                <a:solidFill>
                  <a:srgbClr val="505050"/>
                </a:solidFill>
              </a:rPr>
              <a:t>Be consistent in size and location across all pages in your app.</a:t>
            </a:r>
          </a:p>
          <a:p>
            <a:endParaRPr lang="en-US" dirty="0" smtClean="0">
              <a:solidFill>
                <a:srgbClr val="505050"/>
              </a:solidFill>
            </a:endParaRPr>
          </a:p>
          <a:p>
            <a:r>
              <a:rPr lang="en-US" dirty="0" smtClean="0">
                <a:solidFill>
                  <a:srgbClr val="505050"/>
                </a:solidFill>
              </a:rPr>
              <a:t>Hide if inactive (empty back stack), do not “gray out” or disable.</a:t>
            </a:r>
          </a:p>
          <a:p>
            <a:endParaRPr lang="en-US" sz="2400" dirty="0">
              <a:solidFill>
                <a:srgbClr val="505050"/>
              </a:solidFill>
            </a:endParaRPr>
          </a:p>
          <a:p>
            <a:endParaRPr lang="en-US" dirty="0" smtClean="0">
              <a:solidFill>
                <a:srgbClr val="505050"/>
              </a:solidFill>
            </a:endParaRPr>
          </a:p>
        </p:txBody>
      </p:sp>
      <p:sp>
        <p:nvSpPr>
          <p:cNvPr id="3" name="Text Placeholder 2"/>
          <p:cNvSpPr>
            <a:spLocks noGrp="1"/>
          </p:cNvSpPr>
          <p:nvPr>
            <p:ph type="body" sz="quarter" idx="16"/>
          </p:nvPr>
        </p:nvSpPr>
        <p:spPr/>
        <p:txBody>
          <a:bodyPr/>
          <a:lstStyle/>
          <a:p>
            <a:r>
              <a:rPr lang="en-US" dirty="0" smtClean="0"/>
              <a:t>Back button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862"/>
            <a:ext cx="3809524" cy="3809524"/>
          </a:xfrm>
          <a:prstGeom prst="rect">
            <a:avLst/>
          </a:prstGeom>
        </p:spPr>
      </p:pic>
    </p:spTree>
    <p:extLst>
      <p:ext uri="{BB962C8B-B14F-4D97-AF65-F5344CB8AC3E}">
        <p14:creationId xmlns:p14="http://schemas.microsoft.com/office/powerpoint/2010/main" val="36036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 part of the bigger picture</a:t>
            </a:r>
            <a:endParaRPr lang="en-US" dirty="0"/>
          </a:p>
        </p:txBody>
      </p:sp>
      <p:sp>
        <p:nvSpPr>
          <p:cNvPr id="6" name="Rectangle 5"/>
          <p:cNvSpPr/>
          <p:nvPr/>
        </p:nvSpPr>
        <p:spPr bwMode="auto">
          <a:xfrm>
            <a:off x="3932237" y="3116262"/>
            <a:ext cx="3352800" cy="17526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3600" spc="-102" dirty="0" smtClean="0">
                <a:gradFill>
                  <a:gsLst>
                    <a:gs pos="0">
                      <a:srgbClr val="FFFFFF"/>
                    </a:gs>
                    <a:gs pos="100000">
                      <a:srgbClr val="FFFFFF"/>
                    </a:gs>
                  </a:gsLst>
                  <a:lin ang="5400000" scaled="0"/>
                </a:gradFill>
                <a:ea typeface="Segoe UI" pitchFamily="34" charset="0"/>
                <a:cs typeface="Segoe UI" pitchFamily="34" charset="0"/>
              </a:rPr>
              <a:t>Your app</a:t>
            </a:r>
            <a:endParaRPr lang="en-US" sz="3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427037" y="1287463"/>
            <a:ext cx="2819400" cy="1473777"/>
          </a:xfrm>
          <a:prstGeom prst="rect">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3600" spc="-102" dirty="0" smtClean="0">
                <a:gradFill>
                  <a:gsLst>
                    <a:gs pos="0">
                      <a:srgbClr val="FFFFFF"/>
                    </a:gs>
                    <a:gs pos="100000">
                      <a:srgbClr val="FFFFFF"/>
                    </a:gs>
                  </a:gsLst>
                  <a:lin ang="5400000" scaled="0"/>
                </a:gradFill>
                <a:ea typeface="Segoe UI" pitchFamily="34" charset="0"/>
                <a:cs typeface="Segoe UI" pitchFamily="34" charset="0"/>
              </a:rPr>
              <a:t>Other apps</a:t>
            </a:r>
            <a:endParaRPr lang="en-US" sz="3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7970837" y="1287462"/>
            <a:ext cx="2819400" cy="1473777"/>
          </a:xfrm>
          <a:prstGeom prst="rect">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3600" spc="-102" dirty="0" smtClean="0">
                <a:gradFill>
                  <a:gsLst>
                    <a:gs pos="0">
                      <a:srgbClr val="FFFFFF"/>
                    </a:gs>
                    <a:gs pos="100000">
                      <a:srgbClr val="FFFFFF"/>
                    </a:gs>
                  </a:gsLst>
                  <a:lin ang="5400000" scaled="0"/>
                </a:gradFill>
                <a:ea typeface="Segoe UI" pitchFamily="34" charset="0"/>
                <a:cs typeface="Segoe UI" pitchFamily="34" charset="0"/>
              </a:rPr>
              <a:t>Windows</a:t>
            </a:r>
            <a:endParaRPr lang="en-US" sz="3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10" name="Elbow Connector 9"/>
          <p:cNvCxnSpPr>
            <a:stCxn id="7" idx="2"/>
            <a:endCxn id="6" idx="1"/>
          </p:cNvCxnSpPr>
          <p:nvPr/>
        </p:nvCxnSpPr>
        <p:spPr>
          <a:xfrm rot="16200000" flipH="1">
            <a:off x="2268826" y="2329151"/>
            <a:ext cx="1231322" cy="2095500"/>
          </a:xfrm>
          <a:prstGeom prst="bentConnector2">
            <a:avLst/>
          </a:prstGeom>
          <a:ln w="76200">
            <a:solidFill>
              <a:schemeClr val="tx1">
                <a:lumMod val="75000"/>
              </a:schemeClr>
            </a:solidFill>
            <a:headEnd type="arrow" w="med" len="med"/>
            <a:tailEnd type="arrow" w="med" len="med"/>
          </a:ln>
          <a:effectLst/>
        </p:spPr>
        <p:style>
          <a:lnRef idx="3">
            <a:schemeClr val="accent6"/>
          </a:lnRef>
          <a:fillRef idx="0">
            <a:schemeClr val="accent6"/>
          </a:fillRef>
          <a:effectRef idx="2">
            <a:schemeClr val="accent6"/>
          </a:effectRef>
          <a:fontRef idx="minor">
            <a:schemeClr val="tx1"/>
          </a:fontRef>
        </p:style>
      </p:cxnSp>
      <p:cxnSp>
        <p:nvCxnSpPr>
          <p:cNvPr id="11" name="Elbow Connector 10"/>
          <p:cNvCxnSpPr>
            <a:stCxn id="8" idx="2"/>
            <a:endCxn id="6" idx="3"/>
          </p:cNvCxnSpPr>
          <p:nvPr/>
        </p:nvCxnSpPr>
        <p:spPr>
          <a:xfrm rot="5400000">
            <a:off x="7717126" y="2329150"/>
            <a:ext cx="1231323" cy="2095500"/>
          </a:xfrm>
          <a:prstGeom prst="bentConnector2">
            <a:avLst/>
          </a:prstGeom>
          <a:ln w="76200">
            <a:solidFill>
              <a:schemeClr val="tx1">
                <a:lumMod val="75000"/>
              </a:schemeClr>
            </a:solidFill>
            <a:tailEnd type="arrow"/>
          </a:ln>
          <a:effectLst/>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883582" y="3497262"/>
            <a:ext cx="1427996" cy="461665"/>
          </a:xfrm>
          <a:prstGeom prst="rect">
            <a:avLst/>
          </a:prstGeom>
          <a:noFill/>
        </p:spPr>
        <p:txBody>
          <a:bodyPr wrap="square" rtlCol="0">
            <a:spAutoFit/>
          </a:bodyPr>
          <a:lstStyle/>
          <a:p>
            <a:r>
              <a:rPr lang="en-US" sz="2400" dirty="0" smtClean="0">
                <a:solidFill>
                  <a:srgbClr val="000000">
                    <a:lumMod val="50000"/>
                    <a:lumOff val="50000"/>
                  </a:srgbClr>
                </a:solidFill>
              </a:rPr>
              <a:t>Shares to</a:t>
            </a:r>
          </a:p>
        </p:txBody>
      </p:sp>
      <p:sp>
        <p:nvSpPr>
          <p:cNvPr id="19" name="TextBox 18"/>
          <p:cNvSpPr txBox="1"/>
          <p:nvPr/>
        </p:nvSpPr>
        <p:spPr>
          <a:xfrm>
            <a:off x="7914441" y="3501727"/>
            <a:ext cx="1427996" cy="461665"/>
          </a:xfrm>
          <a:prstGeom prst="rect">
            <a:avLst/>
          </a:prstGeom>
          <a:noFill/>
        </p:spPr>
        <p:txBody>
          <a:bodyPr wrap="square" rtlCol="0">
            <a:spAutoFit/>
          </a:bodyPr>
          <a:lstStyle/>
          <a:p>
            <a:pPr algn="r"/>
            <a:r>
              <a:rPr lang="en-US" sz="2400" dirty="0" smtClean="0">
                <a:solidFill>
                  <a:srgbClr val="000000">
                    <a:lumMod val="50000"/>
                    <a:lumOff val="50000"/>
                  </a:srgbClr>
                </a:solidFill>
              </a:rPr>
              <a:t>Searches</a:t>
            </a:r>
          </a:p>
        </p:txBody>
      </p:sp>
      <p:sp>
        <p:nvSpPr>
          <p:cNvPr id="20" name="Rectangle 19"/>
          <p:cNvSpPr/>
          <p:nvPr/>
        </p:nvSpPr>
        <p:spPr bwMode="auto">
          <a:xfrm>
            <a:off x="427037" y="5097462"/>
            <a:ext cx="2819400" cy="1473777"/>
          </a:xfrm>
          <a:prstGeom prst="rect">
            <a:avLst/>
          </a:prstGeom>
          <a:solidFill>
            <a:schemeClr val="bg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ctr" anchorCtr="0"/>
          <a:lstStyle/>
          <a:p>
            <a:pPr algn="ctr" defTabSz="932406"/>
            <a:r>
              <a:rPr lang="en-US" sz="3600" spc="-102" dirty="0" smtClean="0">
                <a:gradFill>
                  <a:gsLst>
                    <a:gs pos="0">
                      <a:srgbClr val="FFFFFF"/>
                    </a:gs>
                    <a:gs pos="100000">
                      <a:srgbClr val="FFFFFF"/>
                    </a:gs>
                  </a:gsLst>
                  <a:lin ang="5400000" scaled="0"/>
                </a:gradFill>
                <a:ea typeface="Segoe UI" pitchFamily="34" charset="0"/>
                <a:cs typeface="Segoe UI" pitchFamily="34" charset="0"/>
              </a:rPr>
              <a:t>File pickers</a:t>
            </a:r>
            <a:endParaRPr lang="en-US" sz="3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21" name="Elbow Connector 20"/>
          <p:cNvCxnSpPr>
            <a:stCxn id="6" idx="2"/>
            <a:endCxn id="20" idx="3"/>
          </p:cNvCxnSpPr>
          <p:nvPr/>
        </p:nvCxnSpPr>
        <p:spPr>
          <a:xfrm rot="5400000">
            <a:off x="3944793" y="4170506"/>
            <a:ext cx="965489" cy="2362200"/>
          </a:xfrm>
          <a:prstGeom prst="bentConnector2">
            <a:avLst/>
          </a:prstGeom>
          <a:ln w="76200">
            <a:solidFill>
              <a:schemeClr val="tx1">
                <a:lumMod val="75000"/>
              </a:schemeClr>
            </a:solidFill>
            <a:headEnd type="arrow" w="med" len="med"/>
            <a:tailEnd type="arrow" w="med" len="med"/>
          </a:ln>
          <a:effectLst/>
        </p:spPr>
        <p:style>
          <a:lnRef idx="3">
            <a:schemeClr val="accent6"/>
          </a:lnRef>
          <a:fillRef idx="0">
            <a:schemeClr val="accent6"/>
          </a:fillRef>
          <a:effectRef idx="2">
            <a:schemeClr val="accent6"/>
          </a:effectRef>
          <a:fontRef idx="minor">
            <a:schemeClr val="tx1"/>
          </a:fontRef>
        </p:style>
      </p:cxnSp>
      <p:sp>
        <p:nvSpPr>
          <p:cNvPr id="24" name="TextBox 23"/>
          <p:cNvSpPr txBox="1"/>
          <p:nvPr/>
        </p:nvSpPr>
        <p:spPr>
          <a:xfrm>
            <a:off x="3627437" y="5873202"/>
            <a:ext cx="2667000" cy="461665"/>
          </a:xfrm>
          <a:prstGeom prst="rect">
            <a:avLst/>
          </a:prstGeom>
          <a:noFill/>
        </p:spPr>
        <p:txBody>
          <a:bodyPr wrap="square" rtlCol="0">
            <a:spAutoFit/>
          </a:bodyPr>
          <a:lstStyle/>
          <a:p>
            <a:r>
              <a:rPr lang="en-US" sz="2400" dirty="0" smtClean="0">
                <a:solidFill>
                  <a:srgbClr val="000000">
                    <a:lumMod val="50000"/>
                    <a:lumOff val="50000"/>
                  </a:srgbClr>
                </a:solidFill>
              </a:rPr>
              <a:t>Opens / Saves via</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4694" y="74950"/>
            <a:ext cx="766831" cy="6845234"/>
          </a:xfrm>
          <a:prstGeom prst="rect">
            <a:avLst/>
          </a:prstGeom>
        </p:spPr>
      </p:pic>
    </p:spTree>
    <p:extLst>
      <p:ext uri="{BB962C8B-B14F-4D97-AF65-F5344CB8AC3E}">
        <p14:creationId xmlns:p14="http://schemas.microsoft.com/office/powerpoint/2010/main" val="3475330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89039" y="2279649"/>
            <a:ext cx="10058400" cy="912813"/>
          </a:xfrm>
        </p:spPr>
        <p:txBody>
          <a:bodyPr/>
          <a:lstStyle/>
          <a:p>
            <a:r>
              <a:rPr lang="en-US" sz="4000" dirty="0" smtClean="0"/>
              <a:t>Apps which use contracts help make the whole PC more useful.</a:t>
            </a:r>
            <a:endParaRPr lang="en-US" sz="4000" dirty="0"/>
          </a:p>
        </p:txBody>
      </p:sp>
    </p:spTree>
    <p:extLst>
      <p:ext uri="{BB962C8B-B14F-4D97-AF65-F5344CB8AC3E}">
        <p14:creationId xmlns:p14="http://schemas.microsoft.com/office/powerpoint/2010/main" val="219523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640" y="3040062"/>
            <a:ext cx="11887200" cy="914400"/>
          </a:xfrm>
        </p:spPr>
        <p:txBody>
          <a:bodyPr/>
          <a:lstStyle/>
          <a:p>
            <a:r>
              <a:rPr lang="en-US" sz="5400" dirty="0" smtClean="0"/>
              <a:t>Submitting with quality</a:t>
            </a:r>
            <a:endParaRPr lang="en-US" sz="3200" dirty="0"/>
          </a:p>
        </p:txBody>
      </p:sp>
    </p:spTree>
    <p:extLst>
      <p:ext uri="{BB962C8B-B14F-4D97-AF65-F5344CB8AC3E}">
        <p14:creationId xmlns:p14="http://schemas.microsoft.com/office/powerpoint/2010/main" val="412013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836" y="4564082"/>
            <a:ext cx="4867211" cy="1523980"/>
          </a:xfrm>
        </p:spPr>
        <p:txBody>
          <a:bodyPr/>
          <a:lstStyle/>
          <a:p>
            <a:r>
              <a:rPr lang="en-US" sz="1800" dirty="0" smtClean="0"/>
              <a:t>The </a:t>
            </a:r>
            <a:r>
              <a:rPr lang="en-US" sz="1800" dirty="0"/>
              <a:t>first piece of artwork is one we may use to promote your app and can include your logo or other artwork related to your app (a detail of a screenshot, or a composite of images). If you don’t want to create promo artwork, then put your best screenshot first in your submission.</a:t>
            </a:r>
          </a:p>
        </p:txBody>
      </p:sp>
      <p:sp>
        <p:nvSpPr>
          <p:cNvPr id="5" name="Title 4"/>
          <p:cNvSpPr>
            <a:spLocks noGrp="1"/>
          </p:cNvSpPr>
          <p:nvPr>
            <p:ph type="title"/>
          </p:nvPr>
        </p:nvSpPr>
        <p:spPr/>
        <p:txBody>
          <a:bodyPr>
            <a:normAutofit/>
          </a:bodyPr>
          <a:lstStyle/>
          <a:p>
            <a:r>
              <a:rPr lang="en-US" dirty="0" smtClean="0"/>
              <a:t>Submit awesome screenshots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37" y="1668482"/>
            <a:ext cx="4867210" cy="27364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437" y="1668482"/>
            <a:ext cx="2286000" cy="12852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037" y="1671913"/>
            <a:ext cx="2286001" cy="127881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037" y="3117690"/>
            <a:ext cx="2272764" cy="127780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437" y="3109752"/>
            <a:ext cx="2286000" cy="1285247"/>
          </a:xfrm>
          <a:prstGeom prst="rect">
            <a:avLst/>
          </a:prstGeom>
        </p:spPr>
      </p:pic>
      <p:sp>
        <p:nvSpPr>
          <p:cNvPr id="10" name="Text Placeholder 2"/>
          <p:cNvSpPr txBox="1">
            <a:spLocks/>
          </p:cNvSpPr>
          <p:nvPr/>
        </p:nvSpPr>
        <p:spPr>
          <a:xfrm>
            <a:off x="6142037" y="4564082"/>
            <a:ext cx="5029200" cy="1523980"/>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t>Subsequent screenshots can showcase the finer details, features, and functionality of the app.</a:t>
            </a:r>
          </a:p>
          <a:p>
            <a:endParaRPr/>
          </a:p>
        </p:txBody>
      </p:sp>
      <p:sp>
        <p:nvSpPr>
          <p:cNvPr id="11" name="Text Placeholder 2"/>
          <p:cNvSpPr txBox="1">
            <a:spLocks/>
          </p:cNvSpPr>
          <p:nvPr/>
        </p:nvSpPr>
        <p:spPr>
          <a:xfrm>
            <a:off x="353803" y="6252507"/>
            <a:ext cx="1948416" cy="448882"/>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sz="1800">
                <a:hlinkClick r:id="rId7"/>
              </a:rPr>
              <a:t>Learn more</a:t>
            </a:r>
            <a:endParaRPr sz="1800"/>
          </a:p>
        </p:txBody>
      </p:sp>
    </p:spTree>
    <p:extLst>
      <p:ext uri="{BB962C8B-B14F-4D97-AF65-F5344CB8AC3E}">
        <p14:creationId xmlns:p14="http://schemas.microsoft.com/office/powerpoint/2010/main" val="324845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8153400" cy="5027593"/>
          </a:xfrm>
        </p:spPr>
        <p:txBody>
          <a:bodyPr/>
          <a:lstStyle/>
          <a:p>
            <a:r>
              <a:rPr lang="en-US" sz="3600" dirty="0" smtClean="0">
                <a:latin typeface="+mj-lt"/>
              </a:rPr>
              <a:t>Always upload the promotion assets </a:t>
            </a:r>
            <a:br>
              <a:rPr lang="en-US" sz="3600" dirty="0" smtClean="0">
                <a:latin typeface="+mj-lt"/>
              </a:rPr>
            </a:br>
            <a:r>
              <a:rPr lang="en-US" sz="3600" dirty="0" smtClean="0">
                <a:latin typeface="+mj-lt"/>
              </a:rPr>
              <a:t>with app submission</a:t>
            </a:r>
          </a:p>
          <a:p>
            <a:endParaRPr lang="en-US" dirty="0"/>
          </a:p>
          <a:p>
            <a:r>
              <a:rPr lang="en-US" dirty="0" smtClean="0"/>
              <a:t>414 x 180 (if you can do only one, make it this one)</a:t>
            </a:r>
          </a:p>
          <a:p>
            <a:r>
              <a:rPr lang="en-US" dirty="0" smtClean="0"/>
              <a:t>414 x 468 (this is used more frequently in 8.1)</a:t>
            </a:r>
          </a:p>
          <a:p>
            <a:r>
              <a:rPr lang="en-US" dirty="0" smtClean="0"/>
              <a:t>558 x 756</a:t>
            </a:r>
          </a:p>
          <a:p>
            <a:r>
              <a:rPr lang="en-US" dirty="0" smtClean="0"/>
              <a:t>846 x 468</a:t>
            </a:r>
          </a:p>
          <a:p>
            <a:endParaRPr lang="en-US" dirty="0"/>
          </a:p>
          <a:p>
            <a:r>
              <a:rPr lang="en-US" dirty="0" smtClean="0"/>
              <a:t>There is no change in promotion asset sizes from </a:t>
            </a:r>
            <a:br>
              <a:rPr lang="en-US" dirty="0" smtClean="0"/>
            </a:br>
            <a:r>
              <a:rPr lang="en-US" dirty="0" smtClean="0"/>
              <a:t>Windows 8 to Windows 8.1. </a:t>
            </a:r>
            <a:endParaRPr lang="en-US" dirty="0">
              <a:solidFill>
                <a:srgbClr val="FF0000"/>
              </a:solidFill>
            </a:endParaRPr>
          </a:p>
        </p:txBody>
      </p:sp>
      <p:sp>
        <p:nvSpPr>
          <p:cNvPr id="5" name="Title 4"/>
          <p:cNvSpPr>
            <a:spLocks noGrp="1"/>
          </p:cNvSpPr>
          <p:nvPr>
            <p:ph type="title"/>
          </p:nvPr>
        </p:nvSpPr>
        <p:spPr/>
        <p:txBody>
          <a:bodyPr>
            <a:normAutofit/>
          </a:bodyPr>
          <a:lstStyle/>
          <a:p>
            <a:r>
              <a:rPr lang="en-US" dirty="0" smtClean="0"/>
              <a:t>Promotion assets</a:t>
            </a:r>
            <a:endParaRPr lang="en-US" dirty="0"/>
          </a:p>
        </p:txBody>
      </p:sp>
    </p:spTree>
    <p:extLst>
      <p:ext uri="{BB962C8B-B14F-4D97-AF65-F5344CB8AC3E}">
        <p14:creationId xmlns:p14="http://schemas.microsoft.com/office/powerpoint/2010/main" val="4017224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we’ll cover</a:t>
            </a:r>
            <a:br>
              <a:rPr lang="en-US" dirty="0" smtClean="0"/>
            </a:br>
            <a:endParaRPr lang="en-US" dirty="0"/>
          </a:p>
        </p:txBody>
      </p:sp>
      <p:sp>
        <p:nvSpPr>
          <p:cNvPr id="2" name="Text Placeholder 1"/>
          <p:cNvSpPr>
            <a:spLocks noGrp="1"/>
          </p:cNvSpPr>
          <p:nvPr>
            <p:ph type="body" sz="quarter" idx="10"/>
          </p:nvPr>
        </p:nvSpPr>
        <p:spPr/>
        <p:txBody>
          <a:bodyPr/>
          <a:lstStyle/>
          <a:p>
            <a:r>
              <a:rPr lang="en-US" dirty="0" smtClean="0"/>
              <a:t>What it means to be promotable</a:t>
            </a:r>
          </a:p>
          <a:p>
            <a:r>
              <a:rPr lang="en-US" dirty="0" smtClean="0"/>
              <a:t>App goals &amp; scenarios</a:t>
            </a:r>
          </a:p>
          <a:p>
            <a:r>
              <a:rPr lang="en-US" dirty="0" smtClean="0"/>
              <a:t>Layout &amp; content</a:t>
            </a:r>
          </a:p>
          <a:p>
            <a:r>
              <a:rPr lang="en-US" dirty="0" smtClean="0"/>
              <a:t>Commands &amp; navigation</a:t>
            </a:r>
          </a:p>
          <a:p>
            <a:r>
              <a:rPr lang="en-US" dirty="0" smtClean="0"/>
              <a:t>Contracts &amp; charms</a:t>
            </a:r>
          </a:p>
          <a:p>
            <a:r>
              <a:rPr lang="en-US" dirty="0" smtClean="0"/>
              <a:t>App submission and your listing</a:t>
            </a:r>
            <a:endParaRPr lang="en-US" dirty="0"/>
          </a:p>
        </p:txBody>
      </p:sp>
    </p:spTree>
    <p:extLst>
      <p:ext uri="{BB962C8B-B14F-4D97-AF65-F5344CB8AC3E}">
        <p14:creationId xmlns:p14="http://schemas.microsoft.com/office/powerpoint/2010/main" val="415245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836" y="3802062"/>
            <a:ext cx="6298709" cy="1523980"/>
          </a:xfrm>
        </p:spPr>
        <p:txBody>
          <a:bodyPr/>
          <a:lstStyle/>
          <a:p>
            <a:r>
              <a:rPr lang="en-US" dirty="0"/>
              <a:t>Small and medium size app tiles that quickly communicate your app’s brand at-a-glance work best. Clean, bold versions of your brand are easy to read and stand out well for users.</a:t>
            </a:r>
          </a:p>
          <a:p>
            <a:endParaRPr lang="en-US" dirty="0"/>
          </a:p>
        </p:txBody>
      </p:sp>
      <p:sp>
        <p:nvSpPr>
          <p:cNvPr id="5" name="Title 4"/>
          <p:cNvSpPr>
            <a:spLocks noGrp="1"/>
          </p:cNvSpPr>
          <p:nvPr>
            <p:ph type="title"/>
          </p:nvPr>
        </p:nvSpPr>
        <p:spPr/>
        <p:txBody>
          <a:bodyPr>
            <a:normAutofit/>
          </a:bodyPr>
          <a:lstStyle/>
          <a:p>
            <a:r>
              <a:rPr lang="en-US" dirty="0" smtClean="0"/>
              <a:t>Promotion app tile guidelines</a:t>
            </a:r>
            <a:endParaRPr lang="en-US" dirty="0"/>
          </a:p>
        </p:txBody>
      </p:sp>
      <p:sp>
        <p:nvSpPr>
          <p:cNvPr id="11" name="Text Placeholder 2"/>
          <p:cNvSpPr txBox="1">
            <a:spLocks/>
          </p:cNvSpPr>
          <p:nvPr/>
        </p:nvSpPr>
        <p:spPr>
          <a:xfrm>
            <a:off x="353803" y="6252507"/>
            <a:ext cx="1948416" cy="448882"/>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sz="1800">
                <a:hlinkClick r:id="rId2"/>
              </a:rPr>
              <a:t>Learn more</a:t>
            </a:r>
            <a:endParaRPr sz="18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36" y="1668482"/>
            <a:ext cx="1904762" cy="19047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037" y="1668482"/>
            <a:ext cx="3936508" cy="1904762"/>
          </a:xfrm>
          <a:prstGeom prst="rect">
            <a:avLst/>
          </a:prstGeom>
        </p:spPr>
      </p:pic>
    </p:spTree>
    <p:extLst>
      <p:ext uri="{BB962C8B-B14F-4D97-AF65-F5344CB8AC3E}">
        <p14:creationId xmlns:p14="http://schemas.microsoft.com/office/powerpoint/2010/main" val="1633504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668482"/>
            <a:ext cx="9601200" cy="5027593"/>
          </a:xfrm>
        </p:spPr>
        <p:txBody>
          <a:bodyPr/>
          <a:lstStyle/>
          <a:p>
            <a:r>
              <a:rPr lang="en-US" sz="3600" dirty="0" smtClean="0">
                <a:latin typeface="+mj-lt"/>
              </a:rPr>
              <a:t>The Windows 8.1 Store now supports a small tile plus 3 Live Tile sizes:</a:t>
            </a:r>
          </a:p>
          <a:p>
            <a:endParaRPr lang="en-US" dirty="0" smtClean="0"/>
          </a:p>
          <a:p>
            <a:r>
              <a:rPr lang="en-US" dirty="0" smtClean="0"/>
              <a:t>2 x 2 (new for Windows 8.1)</a:t>
            </a:r>
          </a:p>
          <a:p>
            <a:r>
              <a:rPr lang="en-US" dirty="0" smtClean="0"/>
              <a:t>2 x 1</a:t>
            </a:r>
          </a:p>
          <a:p>
            <a:r>
              <a:rPr lang="en-US" dirty="0" smtClean="0"/>
              <a:t>1 x 1 </a:t>
            </a:r>
          </a:p>
          <a:p>
            <a:r>
              <a:rPr lang="en-US" dirty="0"/>
              <a:t>½ x ½ (static </a:t>
            </a:r>
            <a:r>
              <a:rPr lang="en-US" dirty="0" smtClean="0"/>
              <a:t>content, new in Windows 8.1)</a:t>
            </a:r>
            <a:endParaRPr lang="en-US" dirty="0"/>
          </a:p>
        </p:txBody>
      </p:sp>
      <p:sp>
        <p:nvSpPr>
          <p:cNvPr id="5" name="Title 4"/>
          <p:cNvSpPr>
            <a:spLocks noGrp="1"/>
          </p:cNvSpPr>
          <p:nvPr>
            <p:ph type="title"/>
          </p:nvPr>
        </p:nvSpPr>
        <p:spPr/>
        <p:txBody>
          <a:bodyPr>
            <a:normAutofit/>
          </a:bodyPr>
          <a:lstStyle/>
          <a:p>
            <a:r>
              <a:rPr lang="en-US" dirty="0" smtClean="0"/>
              <a:t>Promotion assets and Live Tiles</a:t>
            </a:r>
            <a:endParaRPr lang="en-US" dirty="0"/>
          </a:p>
        </p:txBody>
      </p:sp>
    </p:spTree>
    <p:extLst>
      <p:ext uri="{BB962C8B-B14F-4D97-AF65-F5344CB8AC3E}">
        <p14:creationId xmlns:p14="http://schemas.microsoft.com/office/powerpoint/2010/main" val="2342762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Write a great description</a:t>
            </a:r>
            <a:endParaRPr lang="en-US" dirty="0"/>
          </a:p>
        </p:txBody>
      </p:sp>
      <p:sp>
        <p:nvSpPr>
          <p:cNvPr id="8" name="Text Placeholder 2"/>
          <p:cNvSpPr>
            <a:spLocks noGrp="1"/>
          </p:cNvSpPr>
          <p:nvPr>
            <p:ph type="body" sz="quarter" idx="10"/>
          </p:nvPr>
        </p:nvSpPr>
        <p:spPr>
          <a:xfrm>
            <a:off x="274637" y="1668483"/>
            <a:ext cx="11277600" cy="4419580"/>
          </a:xfrm>
        </p:spPr>
        <p:txBody>
          <a:bodyPr/>
          <a:lstStyle/>
          <a:p>
            <a:pPr>
              <a:lnSpc>
                <a:spcPct val="150000"/>
              </a:lnSpc>
            </a:pPr>
            <a:r>
              <a:rPr lang="en-US" sz="2000" dirty="0"/>
              <a:t>Grab attention in the first sentences</a:t>
            </a:r>
          </a:p>
          <a:p>
            <a:pPr>
              <a:lnSpc>
                <a:spcPct val="150000"/>
              </a:lnSpc>
            </a:pPr>
            <a:r>
              <a:rPr lang="en-US" sz="2000" dirty="0"/>
              <a:t>Use lists and short paragraphs</a:t>
            </a:r>
          </a:p>
          <a:p>
            <a:pPr>
              <a:lnSpc>
                <a:spcPct val="150000"/>
              </a:lnSpc>
            </a:pPr>
            <a:r>
              <a:rPr lang="en-US" sz="2000" dirty="0"/>
              <a:t>Avoid dry language</a:t>
            </a:r>
          </a:p>
          <a:p>
            <a:pPr>
              <a:lnSpc>
                <a:spcPct val="150000"/>
              </a:lnSpc>
            </a:pPr>
            <a:r>
              <a:rPr lang="en-US" sz="2000" dirty="0"/>
              <a:t>Use a length that is just right</a:t>
            </a:r>
          </a:p>
          <a:p>
            <a:pPr>
              <a:lnSpc>
                <a:spcPct val="150000"/>
              </a:lnSpc>
            </a:pPr>
            <a:r>
              <a:rPr lang="en-US" sz="2000" dirty="0"/>
              <a:t>Be clear about trial periods and in-app purchases</a:t>
            </a:r>
          </a:p>
          <a:p>
            <a:pPr>
              <a:lnSpc>
                <a:spcPct val="150000"/>
              </a:lnSpc>
            </a:pPr>
            <a:r>
              <a:rPr lang="en-US" sz="2000" dirty="0"/>
              <a:t>Get ideas by reviewing descriptions of similar apps in the store</a:t>
            </a:r>
          </a:p>
          <a:p>
            <a:pPr>
              <a:lnSpc>
                <a:spcPct val="150000"/>
              </a:lnSpc>
            </a:pPr>
            <a:r>
              <a:rPr lang="en-US" sz="2000" dirty="0"/>
              <a:t>Don't forget to check the spelling and grammar</a:t>
            </a:r>
          </a:p>
          <a:p>
            <a:pPr>
              <a:lnSpc>
                <a:spcPct val="150000"/>
              </a:lnSpc>
            </a:pPr>
            <a:r>
              <a:rPr lang="en-US" sz="2000" dirty="0"/>
              <a:t>Avoid special characters (e.g. ****), all caps, etc. as these don’t help the user understand your app</a:t>
            </a:r>
          </a:p>
        </p:txBody>
      </p:sp>
      <p:sp>
        <p:nvSpPr>
          <p:cNvPr id="9" name="Text Placeholder 2"/>
          <p:cNvSpPr txBox="1">
            <a:spLocks/>
          </p:cNvSpPr>
          <p:nvPr/>
        </p:nvSpPr>
        <p:spPr>
          <a:xfrm>
            <a:off x="353803" y="6252507"/>
            <a:ext cx="1948416" cy="448882"/>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sz="1800">
                <a:hlinkClick r:id="rId2"/>
              </a:rPr>
              <a:t>Learn more</a:t>
            </a:r>
            <a:endParaRPr sz="1800"/>
          </a:p>
        </p:txBody>
      </p:sp>
    </p:spTree>
    <p:extLst>
      <p:ext uri="{BB962C8B-B14F-4D97-AF65-F5344CB8AC3E}">
        <p14:creationId xmlns:p14="http://schemas.microsoft.com/office/powerpoint/2010/main" val="3707932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App description text examples</a:t>
            </a:r>
            <a:endParaRPr lang="en-US" dirty="0"/>
          </a:p>
        </p:txBody>
      </p:sp>
      <p:sp>
        <p:nvSpPr>
          <p:cNvPr id="9" name="Text Placeholder 2"/>
          <p:cNvSpPr txBox="1">
            <a:spLocks/>
          </p:cNvSpPr>
          <p:nvPr/>
        </p:nvSpPr>
        <p:spPr>
          <a:xfrm>
            <a:off x="353803" y="6252507"/>
            <a:ext cx="1948416" cy="448882"/>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sz="1800">
                <a:hlinkClick r:id="rId2"/>
              </a:rPr>
              <a:t>Learn more</a:t>
            </a:r>
            <a:endParaRPr sz="1800"/>
          </a:p>
        </p:txBody>
      </p:sp>
      <p:sp>
        <p:nvSpPr>
          <p:cNvPr id="6" name="Text Placeholder 2"/>
          <p:cNvSpPr>
            <a:spLocks noGrp="1"/>
          </p:cNvSpPr>
          <p:nvPr>
            <p:ph type="body" sz="quarter" idx="10"/>
          </p:nvPr>
        </p:nvSpPr>
        <p:spPr>
          <a:xfrm>
            <a:off x="274637" y="1668482"/>
            <a:ext cx="4419600" cy="5027593"/>
          </a:xfrm>
        </p:spPr>
        <p:txBody>
          <a:bodyPr/>
          <a:lstStyle/>
          <a:p>
            <a:r>
              <a:rPr lang="en-US" sz="3600" dirty="0" smtClean="0">
                <a:latin typeface="+mj-lt"/>
              </a:rPr>
              <a:t>Jetpack Joyride</a:t>
            </a:r>
          </a:p>
          <a:p>
            <a:endParaRPr lang="en-US" dirty="0"/>
          </a:p>
          <a:p>
            <a:r>
              <a:rPr lang="en-US" dirty="0" smtClean="0"/>
              <a:t>Suit up with a selection of the coolest jetpacks ever made and take to the skies as Barry…</a:t>
            </a:r>
            <a:endParaRPr lang="en-US" dirty="0"/>
          </a:p>
        </p:txBody>
      </p:sp>
      <p:sp>
        <p:nvSpPr>
          <p:cNvPr id="7" name="Text Placeholder 2"/>
          <p:cNvSpPr txBox="1">
            <a:spLocks/>
          </p:cNvSpPr>
          <p:nvPr/>
        </p:nvSpPr>
        <p:spPr>
          <a:xfrm>
            <a:off x="5303837" y="1663168"/>
            <a:ext cx="4419600" cy="5027593"/>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lang="en-US" sz="2400" kern="1200" dirty="0" smtClean="0">
                <a:solidFill>
                  <a:srgbClr val="505050"/>
                </a:solidFill>
                <a:latin typeface="+mn-lt"/>
                <a:ea typeface="+mj-ea"/>
                <a:cs typeface="+mj-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sz="3600">
                <a:latin typeface="Segoe UI Light"/>
              </a:rPr>
              <a:t>Netflix</a:t>
            </a:r>
          </a:p>
          <a:p>
            <a:endParaRPr/>
          </a:p>
          <a:p>
            <a:r>
              <a:t>Netflix is the world’s leading subscription service for watching TV episodes and movies.</a:t>
            </a:r>
            <a:endParaRPr/>
          </a:p>
        </p:txBody>
      </p:sp>
    </p:spTree>
    <p:extLst>
      <p:ext uri="{BB962C8B-B14F-4D97-AF65-F5344CB8AC3E}">
        <p14:creationId xmlns:p14="http://schemas.microsoft.com/office/powerpoint/2010/main" val="1892628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446837" y="1287462"/>
            <a:ext cx="5715004" cy="5638800"/>
          </a:xfrm>
        </p:spPr>
        <p:txBody>
          <a:bodyPr/>
          <a:lstStyle/>
          <a:p>
            <a:r>
              <a:rPr lang="en-US" dirty="0" smtClean="0">
                <a:solidFill>
                  <a:srgbClr val="505050"/>
                </a:solidFill>
              </a:rPr>
              <a:t>Have amazing screen shots that show the app’s primary and most exciting functions.</a:t>
            </a:r>
          </a:p>
          <a:p>
            <a:endParaRPr lang="en-US" dirty="0">
              <a:solidFill>
                <a:srgbClr val="505050"/>
              </a:solidFill>
            </a:endParaRPr>
          </a:p>
          <a:p>
            <a:r>
              <a:rPr lang="en-US" dirty="0" smtClean="0">
                <a:solidFill>
                  <a:srgbClr val="505050"/>
                </a:solidFill>
              </a:rPr>
              <a:t>First screen shot is most important and should ideally incorporate the screen shot, branding elements and more.</a:t>
            </a:r>
          </a:p>
          <a:p>
            <a:endParaRPr lang="en-US" dirty="0" smtClean="0">
              <a:solidFill>
                <a:srgbClr val="505050"/>
              </a:solidFill>
            </a:endParaRPr>
          </a:p>
        </p:txBody>
      </p:sp>
      <p:sp>
        <p:nvSpPr>
          <p:cNvPr id="3" name="Text Placeholder 2"/>
          <p:cNvSpPr>
            <a:spLocks noGrp="1"/>
          </p:cNvSpPr>
          <p:nvPr>
            <p:ph type="body" sz="quarter" idx="16"/>
          </p:nvPr>
        </p:nvSpPr>
        <p:spPr/>
        <p:txBody>
          <a:bodyPr/>
          <a:lstStyle/>
          <a:p>
            <a:r>
              <a:rPr lang="en-US" dirty="0" smtClean="0"/>
              <a:t>Listing screen shots and description</a:t>
            </a:r>
            <a:endParaRPr lang="en-US" dirty="0"/>
          </a:p>
        </p:txBody>
      </p:sp>
      <p:graphicFrame>
        <p:nvGraphicFramePr>
          <p:cNvPr id="4" name="Object 3"/>
          <p:cNvGraphicFramePr>
            <a:graphicFrameLocks noChangeAspect="1"/>
          </p:cNvGraphicFramePr>
          <p:nvPr>
            <p:extLst/>
          </p:nvPr>
        </p:nvGraphicFramePr>
        <p:xfrm>
          <a:off x="274641" y="1211264"/>
          <a:ext cx="5716588" cy="5526088"/>
        </p:xfrm>
        <a:graphic>
          <a:graphicData uri="http://schemas.openxmlformats.org/presentationml/2006/ole">
            <mc:AlternateContent xmlns:mc="http://schemas.openxmlformats.org/markup-compatibility/2006">
              <mc:Choice xmlns:v="urn:schemas-microsoft-com:vml" Requires="v">
                <p:oleObj spid="_x0000_s1027" name="Image" r:id="rId4" imgW="9917280" imgH="9587160" progId="Photoshop.Image.13">
                  <p:embed/>
                </p:oleObj>
              </mc:Choice>
              <mc:Fallback>
                <p:oleObj name="Image" r:id="rId4" imgW="9917280" imgH="9587160" progId="Photoshop.Image.13">
                  <p:embed/>
                  <p:pic>
                    <p:nvPicPr>
                      <p:cNvPr id="0" name=""/>
                      <p:cNvPicPr/>
                      <p:nvPr/>
                    </p:nvPicPr>
                    <p:blipFill>
                      <a:blip r:embed="rId5"/>
                      <a:stretch>
                        <a:fillRect/>
                      </a:stretch>
                    </p:blipFill>
                    <p:spPr>
                      <a:xfrm>
                        <a:off x="274641" y="1211264"/>
                        <a:ext cx="5716588" cy="5526088"/>
                      </a:xfrm>
                      <a:prstGeom prst="rect">
                        <a:avLst/>
                      </a:prstGeom>
                    </p:spPr>
                  </p:pic>
                </p:oleObj>
              </mc:Fallback>
            </mc:AlternateContent>
          </a:graphicData>
        </a:graphic>
      </p:graphicFrame>
    </p:spTree>
    <p:extLst>
      <p:ext uri="{BB962C8B-B14F-4D97-AF65-F5344CB8AC3E}">
        <p14:creationId xmlns:p14="http://schemas.microsoft.com/office/powerpoint/2010/main" val="3152814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Support every architecture</a:t>
            </a:r>
            <a:endParaRPr lang="en-US" dirty="0"/>
          </a:p>
        </p:txBody>
      </p:sp>
      <p:sp>
        <p:nvSpPr>
          <p:cNvPr id="2" name="Text Placeholder 1"/>
          <p:cNvSpPr>
            <a:spLocks noGrp="1"/>
          </p:cNvSpPr>
          <p:nvPr>
            <p:ph type="body" sz="quarter" idx="10"/>
          </p:nvPr>
        </p:nvSpPr>
        <p:spPr/>
        <p:txBody>
          <a:bodyPr/>
          <a:lstStyle/>
          <a:p>
            <a:r>
              <a:rPr lang="en-US" dirty="0" smtClean="0">
                <a:solidFill>
                  <a:srgbClr val="505050"/>
                </a:solidFill>
              </a:rPr>
              <a:t>Always provide apps which support all three architectures:</a:t>
            </a:r>
          </a:p>
          <a:p>
            <a:endParaRPr lang="en-US" dirty="0">
              <a:solidFill>
                <a:srgbClr val="505050"/>
              </a:solidFill>
            </a:endParaRPr>
          </a:p>
          <a:p>
            <a:pPr marL="571500" indent="-571500">
              <a:buFont typeface="Arial" pitchFamily="34" charset="0"/>
              <a:buChar char="•"/>
            </a:pPr>
            <a:r>
              <a:rPr lang="en-US" dirty="0" smtClean="0">
                <a:solidFill>
                  <a:srgbClr val="505050"/>
                </a:solidFill>
              </a:rPr>
              <a:t>ARM</a:t>
            </a:r>
          </a:p>
          <a:p>
            <a:pPr marL="571500" indent="-571500">
              <a:buFont typeface="Arial" pitchFamily="34" charset="0"/>
              <a:buChar char="•"/>
            </a:pPr>
            <a:r>
              <a:rPr lang="en-US" dirty="0" smtClean="0">
                <a:solidFill>
                  <a:srgbClr val="505050"/>
                </a:solidFill>
              </a:rPr>
              <a:t>x86</a:t>
            </a:r>
          </a:p>
          <a:p>
            <a:pPr marL="571500" indent="-571500">
              <a:buFont typeface="Arial" pitchFamily="34" charset="0"/>
              <a:buChar char="•"/>
            </a:pPr>
            <a:r>
              <a:rPr lang="en-US" dirty="0" smtClean="0">
                <a:solidFill>
                  <a:srgbClr val="505050"/>
                </a:solidFill>
              </a:rPr>
              <a:t>x64</a:t>
            </a:r>
          </a:p>
          <a:p>
            <a:endParaRPr lang="en-US" dirty="0" smtClean="0">
              <a:solidFill>
                <a:srgbClr val="505050"/>
              </a:solidFill>
            </a:endParaRPr>
          </a:p>
        </p:txBody>
      </p:sp>
    </p:spTree>
    <p:extLst>
      <p:ext uri="{BB962C8B-B14F-4D97-AF65-F5344CB8AC3E}">
        <p14:creationId xmlns:p14="http://schemas.microsoft.com/office/powerpoint/2010/main" val="251781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754062"/>
            <a:ext cx="7315203" cy="5943599"/>
          </a:xfrm>
        </p:spPr>
        <p:txBody>
          <a:bodyPr/>
          <a:lstStyle/>
          <a:p>
            <a:endParaRPr lang="en-US" dirty="0">
              <a:solidFill>
                <a:srgbClr val="505050"/>
              </a:solidFill>
            </a:endParaRPr>
          </a:p>
          <a:p>
            <a:r>
              <a:rPr lang="en-US" dirty="0" smtClean="0">
                <a:solidFill>
                  <a:srgbClr val="505050"/>
                </a:solidFill>
              </a:rPr>
              <a:t>Use supported trial properties and APIs, not separate “trial” and “full” apps. </a:t>
            </a:r>
          </a:p>
          <a:p>
            <a:endParaRPr lang="en-US" dirty="0">
              <a:solidFill>
                <a:srgbClr val="505050"/>
              </a:solidFill>
            </a:endParaRPr>
          </a:p>
          <a:p>
            <a:r>
              <a:rPr lang="en-US" dirty="0" smtClean="0">
                <a:solidFill>
                  <a:srgbClr val="505050"/>
                </a:solidFill>
              </a:rPr>
              <a:t>In the app, consider taking the extra steps to increase conversion.</a:t>
            </a:r>
          </a:p>
          <a:p>
            <a:endParaRPr lang="en-US" dirty="0" smtClean="0">
              <a:solidFill>
                <a:srgbClr val="505050"/>
              </a:solidFill>
            </a:endParaRPr>
          </a:p>
        </p:txBody>
      </p:sp>
      <p:sp>
        <p:nvSpPr>
          <p:cNvPr id="3" name="Text Placeholder 2"/>
          <p:cNvSpPr>
            <a:spLocks noGrp="1"/>
          </p:cNvSpPr>
          <p:nvPr>
            <p:ph type="body" sz="quarter" idx="16"/>
          </p:nvPr>
        </p:nvSpPr>
        <p:spPr/>
        <p:txBody>
          <a:bodyPr/>
          <a:lstStyle/>
          <a:p>
            <a:r>
              <a:rPr lang="en-US" dirty="0" smtClean="0"/>
              <a:t>Support trial mode</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7" y="2201862"/>
            <a:ext cx="433205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57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Be age appropriate</a:t>
            </a:r>
            <a:endParaRPr lang="en-US" dirty="0"/>
          </a:p>
        </p:txBody>
      </p:sp>
      <p:sp>
        <p:nvSpPr>
          <p:cNvPr id="3" name="Text Placeholder 2"/>
          <p:cNvSpPr>
            <a:spLocks noGrp="1"/>
          </p:cNvSpPr>
          <p:nvPr>
            <p:ph type="body" sz="quarter" idx="10"/>
          </p:nvPr>
        </p:nvSpPr>
        <p:spPr/>
        <p:txBody>
          <a:bodyPr/>
          <a:lstStyle/>
          <a:p>
            <a:r>
              <a:rPr lang="en-US" dirty="0" smtClean="0"/>
              <a:t>Apps that connect to Internet must </a:t>
            </a:r>
          </a:p>
          <a:p>
            <a:pPr lvl="1"/>
            <a:r>
              <a:rPr lang="en-US" dirty="0" smtClean="0"/>
              <a:t>Include privacy policy in Settings and description</a:t>
            </a:r>
          </a:p>
          <a:p>
            <a:pPr lvl="1"/>
            <a:r>
              <a:rPr lang="en-US" dirty="0" smtClean="0"/>
              <a:t>Typically set age rating to 12+ (see certification requirements) </a:t>
            </a:r>
          </a:p>
          <a:p>
            <a:endParaRPr lang="en-US" dirty="0" smtClean="0"/>
          </a:p>
          <a:p>
            <a:r>
              <a:rPr lang="en-US" dirty="0" smtClean="0"/>
              <a:t>Set content filters</a:t>
            </a:r>
          </a:p>
          <a:p>
            <a:pPr lvl="1"/>
            <a:r>
              <a:rPr lang="en-US" dirty="0" smtClean="0"/>
              <a:t>If your app contains 16+ content, enable content filters in Settings and turned on by default to filter out 16+ content</a:t>
            </a:r>
          </a:p>
          <a:p>
            <a:pPr lvl="1"/>
            <a:r>
              <a:rPr lang="en-US" dirty="0" smtClean="0"/>
              <a:t>Don’t include 16+ content in screen shots and promotional images</a:t>
            </a:r>
            <a:endParaRPr lang="en-US" dirty="0"/>
          </a:p>
        </p:txBody>
      </p:sp>
    </p:spTree>
    <p:extLst>
      <p:ext uri="{BB962C8B-B14F-4D97-AF65-F5344CB8AC3E}">
        <p14:creationId xmlns:p14="http://schemas.microsoft.com/office/powerpoint/2010/main" val="398038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solidFill>
                  <a:srgbClr val="505050"/>
                </a:solidFill>
              </a:rPr>
              <a:t>Create great apps that customers will love</a:t>
            </a:r>
          </a:p>
          <a:p>
            <a:endParaRPr lang="en-US" dirty="0">
              <a:solidFill>
                <a:srgbClr val="505050"/>
              </a:solidFill>
            </a:endParaRPr>
          </a:p>
          <a:p>
            <a:r>
              <a:rPr lang="en-US" dirty="0" smtClean="0">
                <a:solidFill>
                  <a:srgbClr val="505050"/>
                </a:solidFill>
              </a:rPr>
              <a:t>Make the apps and their submissions promotion-ready</a:t>
            </a:r>
          </a:p>
          <a:p>
            <a:endParaRPr lang="en-US" dirty="0" smtClean="0">
              <a:solidFill>
                <a:srgbClr val="505050"/>
              </a:solidFill>
            </a:endParaRPr>
          </a:p>
        </p:txBody>
      </p:sp>
      <p:sp>
        <p:nvSpPr>
          <p:cNvPr id="4" name="Title 3"/>
          <p:cNvSpPr>
            <a:spLocks noGrp="1"/>
          </p:cNvSpPr>
          <p:nvPr>
            <p:ph type="title"/>
          </p:nvPr>
        </p:nvSpPr>
        <p:spPr/>
        <p:txBody>
          <a:bodyPr/>
          <a:lstStyle/>
          <a:p>
            <a:r>
              <a:rPr lang="en-US" dirty="0" smtClean="0"/>
              <a:t>Help us help you</a:t>
            </a:r>
            <a:endParaRPr lang="en-US" dirty="0"/>
          </a:p>
        </p:txBody>
      </p:sp>
    </p:spTree>
    <p:extLst>
      <p:ext uri="{BB962C8B-B14F-4D97-AF65-F5344CB8AC3E}">
        <p14:creationId xmlns:p14="http://schemas.microsoft.com/office/powerpoint/2010/main" val="2592337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66049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3" name="Text Placeholder 2"/>
          <p:cNvSpPr>
            <a:spLocks noGrp="1"/>
          </p:cNvSpPr>
          <p:nvPr>
            <p:ph type="body" sz="quarter" idx="10"/>
          </p:nvPr>
        </p:nvSpPr>
        <p:spPr>
          <a:xfrm>
            <a:off x="274638" y="1834961"/>
            <a:ext cx="4445652" cy="4861113"/>
          </a:xfrm>
        </p:spPr>
        <p:txBody>
          <a:bodyPr/>
          <a:lstStyle/>
          <a:p>
            <a:r>
              <a:rPr lang="en-US" b="1" dirty="0">
                <a:gradFill>
                  <a:gsLst>
                    <a:gs pos="1250">
                      <a:srgbClr val="FFFFFF"/>
                    </a:gs>
                    <a:gs pos="100000">
                      <a:srgbClr val="FFFFFF"/>
                    </a:gs>
                  </a:gsLst>
                  <a:lin ang="5400000" scaled="0"/>
                </a:gradFill>
                <a:latin typeface="+mn-lt"/>
              </a:rPr>
              <a:t>Scan this QR code</a:t>
            </a:r>
            <a:r>
              <a:rPr lang="en-US" b="1" dirty="0">
                <a:gradFill>
                  <a:gsLst>
                    <a:gs pos="1250">
                      <a:srgbClr val="FFFFFF"/>
                    </a:gs>
                    <a:gs pos="100000">
                      <a:srgbClr val="FFFFFF"/>
                    </a:gs>
                  </a:gsLst>
                  <a:lin ang="5400000" scaled="0"/>
                </a:gradFill>
              </a:rPr>
              <a:t> </a:t>
            </a:r>
            <a:r>
              <a:rPr lang="en-US" dirty="0">
                <a:gradFill>
                  <a:gsLst>
                    <a:gs pos="1250">
                      <a:srgbClr val="FFFFFF"/>
                    </a:gs>
                    <a:gs pos="100000">
                      <a:srgbClr val="FFFFFF"/>
                    </a:gs>
                  </a:gsLst>
                  <a:lin ang="5400000" scaled="0"/>
                </a:gradFill>
              </a:rPr>
              <a:t>to evaluate this session and be automatically entered in a </a:t>
            </a:r>
            <a:r>
              <a:rPr lang="en-US" dirty="0" smtClean="0">
                <a:gradFill>
                  <a:gsLst>
                    <a:gs pos="1250">
                      <a:srgbClr val="FFFFFF"/>
                    </a:gs>
                    <a:gs pos="100000">
                      <a:srgbClr val="FFFFFF"/>
                    </a:gs>
                  </a:gsLst>
                  <a:lin ang="5400000" scaled="0"/>
                </a:gradFill>
              </a:rPr>
              <a:t>drawing </a:t>
            </a:r>
            <a:r>
              <a:rPr lang="en-US" dirty="0">
                <a:gradFill>
                  <a:gsLst>
                    <a:gs pos="1250">
                      <a:srgbClr val="FFFFFF"/>
                    </a:gs>
                    <a:gs pos="100000">
                      <a:srgbClr val="FFFFFF"/>
                    </a:gs>
                  </a:gsLst>
                  <a:lin ang="5400000" scaled="0"/>
                </a:gradFill>
              </a:rPr>
              <a:t>to </a:t>
            </a:r>
            <a:r>
              <a:rPr lang="en-US" dirty="0" smtClean="0">
                <a:gradFill>
                  <a:gsLst>
                    <a:gs pos="1250">
                      <a:srgbClr val="FFFFFF"/>
                    </a:gs>
                    <a:gs pos="100000">
                      <a:srgbClr val="FFFFFF"/>
                    </a:gs>
                  </a:gsLst>
                  <a:lin ang="5400000" scaled="0"/>
                </a:gradFill>
              </a:rPr>
              <a:t>win </a:t>
            </a:r>
            <a:r>
              <a:rPr lang="en-US" dirty="0">
                <a:gradFill>
                  <a:gsLst>
                    <a:gs pos="1250">
                      <a:srgbClr val="FFFFFF"/>
                    </a:gs>
                    <a:gs pos="100000">
                      <a:srgbClr val="FFFFFF"/>
                    </a:gs>
                  </a:gsLst>
                  <a:lin ang="5400000" scaled="0"/>
                </a:gradFill>
              </a:rPr>
              <a:t>a </a:t>
            </a:r>
            <a:r>
              <a:rPr lang="en-US" dirty="0" smtClean="0">
                <a:gradFill>
                  <a:gsLst>
                    <a:gs pos="1250">
                      <a:srgbClr val="FFFFFF"/>
                    </a:gs>
                    <a:gs pos="100000">
                      <a:srgbClr val="FFFFFF"/>
                    </a:gs>
                  </a:gsLst>
                  <a:lin ang="5400000" scaled="0"/>
                </a:gradFill>
              </a:rPr>
              <a:t>prize!</a:t>
            </a:r>
            <a:endParaRPr lang="en-US" b="1" dirty="0">
              <a:gradFill>
                <a:gsLst>
                  <a:gs pos="1250">
                    <a:srgbClr val="FFFFFF"/>
                  </a:gs>
                  <a:gs pos="100000">
                    <a:srgbClr val="FFFFFF"/>
                  </a:gs>
                </a:gsLst>
                <a:lin ang="5400000" scaled="0"/>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834962"/>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742"/>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1134258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89037" y="2582862"/>
            <a:ext cx="10058400" cy="912813"/>
          </a:xfrm>
        </p:spPr>
        <p:txBody>
          <a:bodyPr/>
          <a:lstStyle/>
          <a:p>
            <a:r>
              <a:rPr lang="en-US" sz="4000" dirty="0" smtClean="0"/>
              <a:t>We promote compelling high-quality apps in the Windows Store, through ads, and more.</a:t>
            </a:r>
            <a:endParaRPr lang="en-US" sz="4000" dirty="0"/>
          </a:p>
        </p:txBody>
      </p:sp>
    </p:spTree>
    <p:extLst>
      <p:ext uri="{BB962C8B-B14F-4D97-AF65-F5344CB8AC3E}">
        <p14:creationId xmlns:p14="http://schemas.microsoft.com/office/powerpoint/2010/main" val="345034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01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63415"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980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436475" cy="699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09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640" y="3040062"/>
            <a:ext cx="11887200" cy="914400"/>
          </a:xfrm>
        </p:spPr>
        <p:txBody>
          <a:bodyPr/>
          <a:lstStyle/>
          <a:p>
            <a:r>
              <a:rPr lang="en-US" sz="5400" dirty="0" smtClean="0"/>
              <a:t>Planning for quality</a:t>
            </a:r>
            <a:endParaRPr lang="en-US" sz="3200" dirty="0"/>
          </a:p>
        </p:txBody>
      </p:sp>
    </p:spTree>
    <p:extLst>
      <p:ext uri="{BB962C8B-B14F-4D97-AF65-F5344CB8AC3E}">
        <p14:creationId xmlns:p14="http://schemas.microsoft.com/office/powerpoint/2010/main" val="3627957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70037" y="2887662"/>
            <a:ext cx="10058400" cy="912813"/>
          </a:xfrm>
        </p:spPr>
        <p:txBody>
          <a:bodyPr/>
          <a:lstStyle/>
          <a:p>
            <a:r>
              <a:rPr lang="en-US" sz="4000" dirty="0" smtClean="0"/>
              <a:t>The app needs to be “best at” something.</a:t>
            </a:r>
            <a:endParaRPr lang="en-US" sz="4000" dirty="0"/>
          </a:p>
        </p:txBody>
      </p:sp>
    </p:spTree>
    <p:extLst>
      <p:ext uri="{BB962C8B-B14F-4D97-AF65-F5344CB8AC3E}">
        <p14:creationId xmlns:p14="http://schemas.microsoft.com/office/powerpoint/2010/main" val="190640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363662"/>
            <a:ext cx="11887200" cy="5332413"/>
          </a:xfrm>
        </p:spPr>
        <p:txBody>
          <a:bodyPr/>
          <a:lstStyle/>
          <a:p>
            <a:r>
              <a:rPr lang="en-US" dirty="0"/>
              <a:t>List what the user will be able to do with your app</a:t>
            </a:r>
          </a:p>
          <a:p>
            <a:r>
              <a:rPr lang="en-US" dirty="0"/>
              <a:t>Those scenarios directly support the “best at” statement</a:t>
            </a:r>
          </a:p>
          <a:p>
            <a:endParaRPr lang="en-US" dirty="0" smtClean="0"/>
          </a:p>
          <a:p>
            <a:endParaRPr lang="en-US" dirty="0"/>
          </a:p>
          <a:p>
            <a:endParaRPr lang="en-US" dirty="0" smtClean="0"/>
          </a:p>
          <a:p>
            <a:endParaRPr lang="en-US" dirty="0"/>
          </a:p>
          <a:p>
            <a:endParaRPr lang="en-US" dirty="0"/>
          </a:p>
        </p:txBody>
      </p:sp>
      <p:sp>
        <p:nvSpPr>
          <p:cNvPr id="7" name="Title 6"/>
          <p:cNvSpPr>
            <a:spLocks noGrp="1"/>
          </p:cNvSpPr>
          <p:nvPr>
            <p:ph type="title"/>
          </p:nvPr>
        </p:nvSpPr>
        <p:spPr/>
        <p:txBody>
          <a:bodyPr/>
          <a:lstStyle/>
          <a:p>
            <a:r>
              <a:rPr lang="en-US" dirty="0" smtClean="0"/>
              <a:t>Deliver end-to-end user scenarios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 y="2963862"/>
            <a:ext cx="6432344" cy="361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p:cNvSpPr/>
          <p:nvPr/>
        </p:nvSpPr>
        <p:spPr bwMode="auto">
          <a:xfrm>
            <a:off x="5456237" y="2811462"/>
            <a:ext cx="6172200" cy="2362200"/>
          </a:xfrm>
          <a:prstGeom prst="wedgeRectCallout">
            <a:avLst>
              <a:gd name="adj1" fmla="val -38044"/>
              <a:gd name="adj2" fmla="val 72426"/>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274320" tIns="274320" rIns="274320" bIns="274320" rtlCol="0" anchor="t" anchorCtr="0"/>
          <a:lstStyle/>
          <a:p>
            <a:pPr marL="0" lvl="1" defTabSz="932406"/>
            <a:r>
              <a:rPr lang="en-US" sz="2400" dirty="0" smtClean="0">
                <a:solidFill>
                  <a:srgbClr val="FFFFFF"/>
                </a:solidFill>
              </a:rPr>
              <a:t>This </a:t>
            </a:r>
            <a:r>
              <a:rPr lang="en-US" sz="2400" dirty="0">
                <a:solidFill>
                  <a:srgbClr val="FFFFFF"/>
                </a:solidFill>
              </a:rPr>
              <a:t>app enables users to create music starting from beats and bass lines all the way through recording a performance and publishing on social </a:t>
            </a:r>
            <a:r>
              <a:rPr lang="en-US" sz="2400" dirty="0" smtClean="0">
                <a:solidFill>
                  <a:srgbClr val="FFFFFF"/>
                </a:solidFill>
              </a:rPr>
              <a:t>networks through the share charm.</a:t>
            </a:r>
            <a:endParaRPr lang="en-US" sz="2400" dirty="0">
              <a:solidFill>
                <a:srgbClr val="FFFFFF"/>
              </a:solidFill>
            </a:endParaRPr>
          </a:p>
          <a:p>
            <a:pPr algn="ctr" defTabSz="932406"/>
            <a:endParaRPr lang="en-US" sz="24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749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5-30426_BUILD_2013_Template_Whit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Presentation2" id="{01CC4781-2D43-4389-B8C5-5917EDE70A2B}" vid="{0DD32DD0-D69E-4CFF-A0B1-C3BC1547CA53}"/>
    </a:ext>
  </a:extLst>
</a:theme>
</file>

<file path=ppt/theme/theme2.xml><?xml version="1.0" encoding="utf-8"?>
<a:theme xmlns:a="http://schemas.openxmlformats.org/drawingml/2006/main" name="1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Presentation2" id="{01CC4781-2D43-4389-B8C5-5917EDE70A2B}" vid="{15BB8D36-BFCB-4EA6-B816-869B286C4401}"/>
    </a:ext>
  </a:extLst>
</a:theme>
</file>

<file path=ppt/theme/theme3.xml><?xml version="1.0" encoding="utf-8"?>
<a:theme xmlns:a="http://schemas.openxmlformats.org/drawingml/2006/main" name="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4.xml><?xml version="1.0" encoding="utf-8"?>
<a:theme xmlns:a="http://schemas.openxmlformats.org/drawingml/2006/main" name="3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5.xml><?xml version="1.0" encoding="utf-8"?>
<a:theme xmlns:a="http://schemas.openxmlformats.org/drawingml/2006/main" name="1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6.xml><?xml version="1.0" encoding="utf-8"?>
<a:theme xmlns:a="http://schemas.openxmlformats.org/drawingml/2006/main" name="2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406DC43E-3286-418B-B3CF-9AE2AA3691B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Pete Brown</External_x0020_Speaker>
    <Session_x0020_Code xmlns="2295e2e7-0eeb-498e-8716-217bb2ee6ee3">2-130</Session_x0020_Code>
    <ProductTaxHTField0 xmlns="2295e2e7-0eeb-498e-8716-217bb2ee6ee3">
      <Terms xmlns="http://schemas.microsoft.com/office/infopath/2007/PartnerControls"/>
    </ProductTaxHTField0>
    <Presentation_x0020_Date xmlns="2295e2e7-0eeb-498e-8716-217bb2ee6ee3">2013-06-28T00:00:00-07:00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2295e2e7-0eeb-498e-8716-217bb2ee6ee3"/>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elements/1.1/"/>
    <ds:schemaRef ds:uri="8b529f77-48ab-4581-b468-93f09345b8aa"/>
    <ds:schemaRef ds:uri="230e9df3-be65-4c73-a93b-d1236ebd677e"/>
    <ds:schemaRef ds:uri="http://www.w3.org/XML/1998/namespace"/>
  </ds:schemaRefs>
</ds:datastoreItem>
</file>

<file path=customXml/itemProps2.xml><?xml version="1.0" encoding="utf-8"?>
<ds:datastoreItem xmlns:ds="http://schemas.openxmlformats.org/officeDocument/2006/customXml" ds:itemID="{0B689815-4B65-4FA2-B74B-E9A4DF6AE7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Build_2013_Template_16x9_v02</Template>
  <TotalTime>8</TotalTime>
  <Words>3884</Words>
  <Application>Microsoft Office PowerPoint</Application>
  <PresentationFormat>Custom</PresentationFormat>
  <Paragraphs>282</Paragraphs>
  <Slides>40</Slides>
  <Notes>25</Notes>
  <HiddenSlides>1</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40</vt:i4>
      </vt:variant>
    </vt:vector>
  </HeadingPairs>
  <TitlesOfParts>
    <vt:vector size="55" baseType="lpstr">
      <vt:lpstr>ＭＳ Ｐゴシック</vt:lpstr>
      <vt:lpstr>Arial</vt:lpstr>
      <vt:lpstr>Avenir LT Pro 45 Book</vt:lpstr>
      <vt:lpstr>Calibri</vt:lpstr>
      <vt:lpstr>Consolas</vt:lpstr>
      <vt:lpstr>Segoe UI</vt:lpstr>
      <vt:lpstr>Segoe UI Light</vt:lpstr>
      <vt:lpstr>Segoe UI Symbol</vt:lpstr>
      <vt:lpstr>5-30426_BUILD_2013_Template_White</vt:lpstr>
      <vt:lpstr>1_5-30426_BUILD_2013_Template_D.Blue</vt:lpstr>
      <vt:lpstr>Build_Template_16x9 - Rev 03</vt:lpstr>
      <vt:lpstr>3_Build_Template_16x9 - Rev 03</vt:lpstr>
      <vt:lpstr>1_Build_Template_16x9 - Rev 03</vt:lpstr>
      <vt:lpstr>2_5-30426_BUILD_2013_Template_D.Blue</vt:lpstr>
      <vt:lpstr>Image</vt:lpstr>
      <vt:lpstr>PowerPoint Presentation</vt:lpstr>
      <vt:lpstr>The Wow Factor Making your Windows Store Apps promotable</vt:lpstr>
      <vt:lpstr>What we’ll cover </vt:lpstr>
      <vt:lpstr>We promote compelling high-quality apps in the Windows Store, through ads, and more.</vt:lpstr>
      <vt:lpstr>PowerPoint Presentation</vt:lpstr>
      <vt:lpstr>PowerPoint Presentation</vt:lpstr>
      <vt:lpstr>Planning for quality</vt:lpstr>
      <vt:lpstr>The app needs to be “best at” something.</vt:lpstr>
      <vt:lpstr>Deliver end-to-end user scenarios</vt:lpstr>
      <vt:lpstr>Designing for quality</vt:lpstr>
      <vt:lpstr>PowerPoint Presentation</vt:lpstr>
      <vt:lpstr>The app needs to follow Windows User Experience guidelines </vt:lpstr>
      <vt:lpstr>PowerPoint Presentation</vt:lpstr>
      <vt:lpstr>PowerPoint Presentation</vt:lpstr>
      <vt:lpstr>PowerPoint Presentation</vt:lpstr>
      <vt:lpstr>PowerPoint Presentation</vt:lpstr>
      <vt:lpstr>PowerPoint Presentation</vt:lpstr>
      <vt:lpstr>PowerPoint Presentation</vt:lpstr>
      <vt:lpstr>Navigation bar vs. bottom app bar</vt:lpstr>
      <vt:lpstr>Position flyouts near command</vt:lpstr>
      <vt:lpstr>Provide a consistent navigation pattern</vt:lpstr>
      <vt:lpstr>PowerPoint Presentation</vt:lpstr>
      <vt:lpstr>PowerPoint Presentation</vt:lpstr>
      <vt:lpstr>PowerPoint Presentation</vt:lpstr>
      <vt:lpstr>Be part of the bigger picture</vt:lpstr>
      <vt:lpstr>Apps which use contracts help make the whole PC more useful.</vt:lpstr>
      <vt:lpstr>Submitting with quality</vt:lpstr>
      <vt:lpstr>Submit awesome screenshots</vt:lpstr>
      <vt:lpstr>Promotion assets</vt:lpstr>
      <vt:lpstr>Promotion app tile guidelines</vt:lpstr>
      <vt:lpstr>Promotion assets and Live Tiles</vt:lpstr>
      <vt:lpstr>Write a great description</vt:lpstr>
      <vt:lpstr>App description text examples</vt:lpstr>
      <vt:lpstr>PowerPoint Presentation</vt:lpstr>
      <vt:lpstr>Support every architecture</vt:lpstr>
      <vt:lpstr>PowerPoint Presentation</vt:lpstr>
      <vt:lpstr>Be age appropriate</vt:lpstr>
      <vt:lpstr>Help us help you</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Wow FactorMaking your Windows Store Apps promotable</dc:title>
  <dc:subject>Build 2013</dc:subject>
  <dc:creator>Shows</dc:creator>
  <cp:keywords>Build 2013</cp:keywords>
  <dc:description>Template: Mitchell Derrey, Silver Fox Productions
Formatting: 
Date: October 26-28, 2013
Location: San Francisco, CA
Audience Type: Internal</dc:description>
  <cp:lastModifiedBy>Shows</cp:lastModifiedBy>
  <cp:revision>2</cp:revision>
  <dcterms:created xsi:type="dcterms:W3CDTF">2013-06-27T23:44:25Z</dcterms:created>
  <dcterms:modified xsi:type="dcterms:W3CDTF">2013-06-28T18:05:55Z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