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31" r:id="rId7"/>
    <p:sldMasterId id="2147484450" r:id="rId8"/>
    <p:sldMasterId id="2147484463" r:id="rId9"/>
    <p:sldMasterId id="2147484477" r:id="rId10"/>
  </p:sldMasterIdLst>
  <p:notesMasterIdLst>
    <p:notesMasterId r:id="rId39"/>
  </p:notesMasterIdLst>
  <p:handoutMasterIdLst>
    <p:handoutMasterId r:id="rId40"/>
  </p:handout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4" autoAdjust="0"/>
    <p:restoredTop sz="90135" autoAdjust="0"/>
  </p:normalViewPr>
  <p:slideViewPr>
    <p:cSldViewPr>
      <p:cViewPr varScale="1">
        <p:scale>
          <a:sx n="101" d="100"/>
          <a:sy n="101" d="100"/>
        </p:scale>
        <p:origin x="684" y="96"/>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6/28/2013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6/28/2013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6/28/2013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78359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2838359-741F-4AC1-9279-E1A279884EDE}"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5386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3CD7731-F707-4EFE-AFA0-D9F6A11579C5}"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5065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7603757-DC70-4E03-A744-BB2C44F9A5A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92427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1A5C7A6-2F39-441E-9C2F-64E1244A1F5C}"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8627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B43C3B3-BBC3-4E51-B2F9-A38647B82E6E}"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28963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DDD4D9-1EF6-4731-A992-CE5B7E8C3BBD}"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497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088F4C9-FCB2-4975-8901-D44D839587D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89481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2:30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18491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991261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8217868"/>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127957801"/>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57430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34643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53834156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3592737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97210030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421542658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40246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1119562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906770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18232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6809486"/>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714215211"/>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18672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30248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09660604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18786924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15961582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58683552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079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030439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1965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540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60437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3900207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0964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84585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16217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9338799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1564366"/>
      </p:ext>
    </p:extLst>
  </p:cSld>
  <p:clrMapOvr>
    <a:masterClrMapping/>
  </p:clrMapOvr>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980578432"/>
      </p:ext>
    </p:extLst>
  </p:cSld>
  <p:clrMapOvr>
    <a:masterClrMapping/>
  </p:clrMapOvr>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105675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8347876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5464584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058072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2344929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3012481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34952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5709967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629665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698086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9983839"/>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509798043"/>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8884030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6639032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270332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570151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81063692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7096684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3742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58856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8386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56060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7853315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22281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97522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252506527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906650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736054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7038831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07724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767400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73962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3480737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171976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25490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355712260"/>
      </p:ext>
    </p:extLst>
  </p:cSld>
  <p:clrMap bg1="dk1" tx1="lt1" bg2="dk2" tx2="lt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641202776"/>
      </p:ext>
    </p:extLst>
  </p:cSld>
  <p:clrMap bg1="dk1" tx1="lt1" bg2="dk2" tx2="lt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 id="2147484445" r:id="rId14"/>
    <p:sldLayoutId id="2147484446" r:id="rId15"/>
    <p:sldLayoutId id="2147484447" r:id="rId16"/>
    <p:sldLayoutId id="2147484448" r:id="rId17"/>
    <p:sldLayoutId id="2147484449" r:id="rId18"/>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29982968"/>
      </p:ext>
    </p:extLst>
  </p:cSld>
  <p:clrMap bg1="dk1" tx1="lt1" bg2="dk2" tx2="lt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566503373"/>
      </p:ext>
    </p:extLst>
  </p:cSld>
  <p:clrMap bg1="dk1" tx1="lt1" bg2="dk2" tx2="lt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 id="2147484475" r:id="rId12"/>
    <p:sldLayoutId id="2147484476"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237074207"/>
      </p:ext>
    </p:extLst>
  </p:cSld>
  <p:clrMap bg1="dk1" tx1="lt1" bg2="dk2" tx2="lt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hyperlink" Target="http://go.microsoft.com/fwlink/?LinkID=306721&amp;clcid=0x409" TargetMode="External"/><Relationship Id="rId2" Type="http://schemas.openxmlformats.org/officeDocument/2006/relationships/hyperlink" Target="http://msdn.microsoft.com/en-us/library/windows/apps/windows.media.speechsynthesis.aspx" TargetMode="Externa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6.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4.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468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Text to speech platform features</a:t>
            </a:r>
            <a:endParaRPr lang="en-US" dirty="0"/>
          </a:p>
        </p:txBody>
      </p:sp>
      <p:sp>
        <p:nvSpPr>
          <p:cNvPr id="4" name="Text Placeholder 3"/>
          <p:cNvSpPr>
            <a:spLocks noGrp="1"/>
          </p:cNvSpPr>
          <p:nvPr>
            <p:ph type="body" sz="quarter" idx="10"/>
          </p:nvPr>
        </p:nvSpPr>
        <p:spPr/>
        <p:txBody>
          <a:bodyPr/>
          <a:lstStyle/>
          <a:p>
            <a:r>
              <a:rPr lang="en-US" dirty="0" smtClean="0"/>
              <a:t>Voice synthesis to read out text. </a:t>
            </a:r>
          </a:p>
          <a:p>
            <a:r>
              <a:rPr lang="en-US" dirty="0" smtClean="0"/>
              <a:t>High quality voices with global reach.</a:t>
            </a:r>
          </a:p>
          <a:p>
            <a:r>
              <a:rPr lang="en-US" dirty="0" smtClean="0"/>
              <a:t>Enhancement of the voice with rhythm, stress, and intonation.</a:t>
            </a:r>
          </a:p>
          <a:p>
            <a:r>
              <a:rPr lang="en-US" dirty="0" smtClean="0"/>
              <a:t>Bookmarks and markers for control.</a:t>
            </a:r>
            <a:endParaRPr lang="en-US" dirty="0"/>
          </a:p>
        </p:txBody>
      </p:sp>
    </p:spTree>
    <p:extLst>
      <p:ext uri="{BB962C8B-B14F-4D97-AF65-F5344CB8AC3E}">
        <p14:creationId xmlns:p14="http://schemas.microsoft.com/office/powerpoint/2010/main" val="166678433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Text to speech (TTS) core API objects</a:t>
            </a:r>
            <a:endParaRPr lang="en-US" dirty="0"/>
          </a:p>
        </p:txBody>
      </p:sp>
      <p:sp>
        <p:nvSpPr>
          <p:cNvPr id="4" name="Text Placeholder 3"/>
          <p:cNvSpPr>
            <a:spLocks noGrp="1"/>
          </p:cNvSpPr>
          <p:nvPr>
            <p:ph type="body" sz="quarter" idx="10"/>
          </p:nvPr>
        </p:nvSpPr>
        <p:spPr/>
        <p:txBody>
          <a:bodyPr/>
          <a:lstStyle/>
          <a:p>
            <a:pPr marL="0" lvl="2" indent="0">
              <a:buNone/>
            </a:pPr>
            <a:r>
              <a:rPr lang="en-US" sz="2800" dirty="0" err="1" smtClean="0">
                <a:gradFill>
                  <a:gsLst>
                    <a:gs pos="7100">
                      <a:schemeClr val="tx1"/>
                    </a:gs>
                    <a:gs pos="66981">
                      <a:schemeClr val="tx1"/>
                    </a:gs>
                  </a:gsLst>
                  <a:lin ang="0" scaled="0"/>
                </a:gradFill>
                <a:latin typeface="+mj-lt"/>
              </a:rPr>
              <a:t>SpeechSynthesizer</a:t>
            </a:r>
            <a:r>
              <a:rPr lang="en-US" sz="2800" dirty="0" smtClean="0">
                <a:gradFill>
                  <a:gsLst>
                    <a:gs pos="7100">
                      <a:schemeClr val="tx1"/>
                    </a:gs>
                    <a:gs pos="66981">
                      <a:schemeClr val="tx1"/>
                    </a:gs>
                  </a:gsLst>
                  <a:lin ang="0" scaled="0"/>
                </a:gradFill>
                <a:latin typeface="+mj-lt"/>
              </a:rPr>
              <a:t>.</a:t>
            </a:r>
            <a:endParaRPr lang="en-US" sz="2800" dirty="0">
              <a:gradFill>
                <a:gsLst>
                  <a:gs pos="7100">
                    <a:schemeClr val="tx1"/>
                  </a:gs>
                  <a:gs pos="66981">
                    <a:schemeClr val="tx1"/>
                  </a:gs>
                </a:gsLst>
                <a:lin ang="0" scaled="0"/>
              </a:gradFill>
              <a:latin typeface="+mj-lt"/>
            </a:endParaRPr>
          </a:p>
          <a:p>
            <a:pPr marL="0" lvl="2" indent="0">
              <a:buNone/>
            </a:pPr>
            <a:r>
              <a:rPr lang="en-US" sz="2800" dirty="0" err="1" smtClean="0">
                <a:gradFill>
                  <a:gsLst>
                    <a:gs pos="7100">
                      <a:schemeClr val="tx1"/>
                    </a:gs>
                    <a:gs pos="66981">
                      <a:schemeClr val="tx1"/>
                    </a:gs>
                  </a:gsLst>
                  <a:lin ang="0" scaled="0"/>
                </a:gradFill>
                <a:latin typeface="+mj-lt"/>
              </a:rPr>
              <a:t>SpeechSynthesisStream</a:t>
            </a:r>
            <a:r>
              <a:rPr lang="en-US" sz="2800" dirty="0" smtClean="0">
                <a:gradFill>
                  <a:gsLst>
                    <a:gs pos="7100">
                      <a:schemeClr val="tx1"/>
                    </a:gs>
                    <a:gs pos="66981">
                      <a:schemeClr val="tx1"/>
                    </a:gs>
                  </a:gsLst>
                  <a:lin ang="0" scaled="0"/>
                </a:gradFill>
                <a:latin typeface="+mj-lt"/>
              </a:rPr>
              <a:t>.</a:t>
            </a:r>
            <a:endParaRPr lang="en-US" sz="2800" dirty="0">
              <a:gradFill>
                <a:gsLst>
                  <a:gs pos="7100">
                    <a:schemeClr val="tx1"/>
                  </a:gs>
                  <a:gs pos="66981">
                    <a:schemeClr val="tx1"/>
                  </a:gs>
                </a:gsLst>
                <a:lin ang="0" scaled="0"/>
              </a:gradFill>
              <a:latin typeface="+mj-lt"/>
            </a:endParaRPr>
          </a:p>
          <a:p>
            <a:pPr marL="0" lvl="2" indent="0">
              <a:buNone/>
            </a:pPr>
            <a:r>
              <a:rPr lang="en-US" sz="2800" dirty="0" smtClean="0">
                <a:gradFill>
                  <a:gsLst>
                    <a:gs pos="7100">
                      <a:schemeClr val="tx1"/>
                    </a:gs>
                    <a:gs pos="66981">
                      <a:schemeClr val="tx1"/>
                    </a:gs>
                  </a:gsLst>
                  <a:lin ang="0" scaled="0"/>
                </a:gradFill>
                <a:latin typeface="+mj-lt"/>
              </a:rPr>
              <a:t>Voices.</a:t>
            </a:r>
            <a:endParaRPr lang="en-US" sz="2800" dirty="0">
              <a:gradFill>
                <a:gsLst>
                  <a:gs pos="7100">
                    <a:schemeClr val="tx1"/>
                  </a:gs>
                  <a:gs pos="66981">
                    <a:schemeClr val="tx1"/>
                  </a:gs>
                </a:gsLst>
                <a:lin ang="0" scaled="0"/>
              </a:gradFill>
              <a:latin typeface="+mj-lt"/>
            </a:endParaRPr>
          </a:p>
          <a:p>
            <a:pPr lvl="1"/>
            <a:endParaRPr lang="en-US" dirty="0" smtClean="0">
              <a:gradFill>
                <a:gsLst>
                  <a:gs pos="7100">
                    <a:schemeClr val="tx1"/>
                  </a:gs>
                  <a:gs pos="66981">
                    <a:schemeClr val="tx1"/>
                  </a:gs>
                </a:gsLst>
                <a:lin ang="0" scaled="0"/>
              </a:gradFill>
            </a:endParaRPr>
          </a:p>
          <a:p>
            <a:endParaRPr lang="en-US" dirty="0" smtClean="0">
              <a:gradFill>
                <a:gsLst>
                  <a:gs pos="7100">
                    <a:schemeClr val="tx1"/>
                  </a:gs>
                  <a:gs pos="66981">
                    <a:schemeClr val="tx1"/>
                  </a:gs>
                </a:gsLst>
                <a:lin ang="0" scaled="0"/>
              </a:gradFill>
            </a:endParaRPr>
          </a:p>
          <a:p>
            <a:endParaRPr lang="en-US" dirty="0" smtClean="0">
              <a:gradFill>
                <a:gsLst>
                  <a:gs pos="7100">
                    <a:schemeClr val="tx1"/>
                  </a:gs>
                  <a:gs pos="66981">
                    <a:schemeClr val="tx1"/>
                  </a:gs>
                </a:gsLst>
                <a:lin ang="0" scaled="0"/>
              </a:gradFill>
            </a:endParaRPr>
          </a:p>
          <a:p>
            <a:endParaRPr lang="en-US" dirty="0" smtClean="0">
              <a:gradFill>
                <a:gsLst>
                  <a:gs pos="7100">
                    <a:schemeClr val="tx1"/>
                  </a:gs>
                  <a:gs pos="66981">
                    <a:schemeClr val="tx1"/>
                  </a:gs>
                </a:gsLst>
                <a:lin ang="0" scaled="0"/>
              </a:gradFill>
            </a:endParaRPr>
          </a:p>
          <a:p>
            <a:endParaRPr lang="en-US" dirty="0">
              <a:gradFill>
                <a:gsLst>
                  <a:gs pos="7100">
                    <a:schemeClr val="tx1"/>
                  </a:gs>
                  <a:gs pos="66981">
                    <a:schemeClr val="tx1"/>
                  </a:gs>
                </a:gsLst>
                <a:lin ang="0" scaled="0"/>
              </a:gradFill>
            </a:endParaRPr>
          </a:p>
        </p:txBody>
      </p:sp>
      <p:sp>
        <p:nvSpPr>
          <p:cNvPr id="21" name="Rounded Rectangle 20"/>
          <p:cNvSpPr/>
          <p:nvPr/>
        </p:nvSpPr>
        <p:spPr bwMode="auto">
          <a:xfrm>
            <a:off x="2103438" y="3079428"/>
            <a:ext cx="2856008" cy="1900372"/>
          </a:xfrm>
          <a:prstGeom prst="roundRect">
            <a:avLst>
              <a:gd name="adj" fmla="val 0"/>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8" tIns="46634" rIns="93268" bIns="46634" numCol="1" rtlCol="0" anchor="ctr" anchorCtr="0" compatLnSpc="1">
            <a:prstTxWarp prst="textNoShape">
              <a:avLst/>
            </a:prstTxWarp>
          </a:bodyPr>
          <a:lstStyle/>
          <a:p>
            <a:pPr algn="ctr" defTabSz="932437" fontAlgn="base">
              <a:spcBef>
                <a:spcPct val="0"/>
              </a:spcBef>
              <a:spcAft>
                <a:spcPct val="0"/>
              </a:spcAft>
            </a:pPr>
            <a:r>
              <a:rPr lang="en-US" sz="2400" dirty="0" err="1" smtClean="0">
                <a:gradFill>
                  <a:gsLst>
                    <a:gs pos="7100">
                      <a:srgbClr val="FFFFFF"/>
                    </a:gs>
                    <a:gs pos="66981">
                      <a:srgbClr val="FFFFFF"/>
                    </a:gs>
                  </a:gsLst>
                  <a:lin ang="0" scaled="0"/>
                </a:gradFill>
              </a:rPr>
              <a:t>SpeechSynthesizer</a:t>
            </a:r>
            <a:endParaRPr lang="en-US" sz="2400" dirty="0">
              <a:gradFill>
                <a:gsLst>
                  <a:gs pos="7100">
                    <a:srgbClr val="FFFFFF"/>
                  </a:gs>
                  <a:gs pos="66981">
                    <a:srgbClr val="FFFFFF"/>
                  </a:gs>
                </a:gsLst>
                <a:lin ang="0" scaled="0"/>
              </a:gradFill>
            </a:endParaRPr>
          </a:p>
        </p:txBody>
      </p:sp>
      <p:sp>
        <p:nvSpPr>
          <p:cNvPr id="22" name="Rounded Rectangle 21"/>
          <p:cNvSpPr/>
          <p:nvPr/>
        </p:nvSpPr>
        <p:spPr bwMode="auto">
          <a:xfrm>
            <a:off x="5929408" y="3695776"/>
            <a:ext cx="2896734" cy="850132"/>
          </a:xfrm>
          <a:prstGeom prst="roundRect">
            <a:avLst>
              <a:gd name="adj" fmla="val 0"/>
            </a:avLst>
          </a:prstGeom>
          <a:noFill/>
          <a:ln w="28575">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8" tIns="46634" rIns="93268" bIns="46634" numCol="1" rtlCol="0" anchor="ctr" anchorCtr="0" compatLnSpc="1">
            <a:prstTxWarp prst="textNoShape">
              <a:avLst/>
            </a:prstTxWarp>
          </a:bodyPr>
          <a:lstStyle/>
          <a:p>
            <a:pPr algn="ctr" defTabSz="932437" fontAlgn="base">
              <a:spcBef>
                <a:spcPct val="0"/>
              </a:spcBef>
              <a:spcAft>
                <a:spcPct val="0"/>
              </a:spcAft>
            </a:pPr>
            <a:r>
              <a:rPr lang="en-US" sz="2000" dirty="0" err="1" smtClean="0">
                <a:solidFill>
                  <a:srgbClr val="FFFFFF"/>
                </a:solidFill>
              </a:rPr>
              <a:t>SpeechSynthesisStream</a:t>
            </a:r>
            <a:endParaRPr lang="en-US" sz="2000" dirty="0">
              <a:solidFill>
                <a:srgbClr val="FFFFFF"/>
              </a:solidFill>
            </a:endParaRPr>
          </a:p>
        </p:txBody>
      </p:sp>
      <p:sp>
        <p:nvSpPr>
          <p:cNvPr id="25" name="Rounded Rectangle 24"/>
          <p:cNvSpPr/>
          <p:nvPr/>
        </p:nvSpPr>
        <p:spPr bwMode="auto">
          <a:xfrm>
            <a:off x="9531446" y="3187762"/>
            <a:ext cx="2362200" cy="1900372"/>
          </a:xfrm>
          <a:prstGeom prst="roundRect">
            <a:avLst>
              <a:gd name="adj" fmla="val 0"/>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8" tIns="46634" rIns="93268" bIns="46634" numCol="1" rtlCol="0" anchor="ctr" anchorCtr="0" compatLnSpc="1">
            <a:prstTxWarp prst="textNoShape">
              <a:avLst/>
            </a:prstTxWarp>
          </a:bodyPr>
          <a:lstStyle/>
          <a:p>
            <a:pPr algn="ctr" defTabSz="932437" fontAlgn="base">
              <a:spcBef>
                <a:spcPct val="0"/>
              </a:spcBef>
              <a:spcAft>
                <a:spcPct val="0"/>
              </a:spcAft>
            </a:pPr>
            <a:r>
              <a:rPr lang="en-US" sz="2000" dirty="0" smtClean="0">
                <a:solidFill>
                  <a:srgbClr val="FFFFFF"/>
                </a:solidFill>
              </a:rPr>
              <a:t>Media Element </a:t>
            </a:r>
            <a:br>
              <a:rPr lang="en-US" sz="2000" dirty="0" smtClean="0">
                <a:solidFill>
                  <a:srgbClr val="FFFFFF"/>
                </a:solidFill>
              </a:rPr>
            </a:br>
            <a:r>
              <a:rPr lang="en-US" sz="2000" dirty="0" smtClean="0">
                <a:solidFill>
                  <a:srgbClr val="FFFFFF"/>
                </a:solidFill>
              </a:rPr>
              <a:t>(&lt;Audio/&gt;)</a:t>
            </a:r>
            <a:endParaRPr lang="en-US" sz="2000" dirty="0">
              <a:solidFill>
                <a:srgbClr val="FFFFFF"/>
              </a:solidFill>
            </a:endParaRPr>
          </a:p>
        </p:txBody>
      </p:sp>
      <p:cxnSp>
        <p:nvCxnSpPr>
          <p:cNvPr id="26" name="Straight Arrow Connector 25"/>
          <p:cNvCxnSpPr/>
          <p:nvPr/>
        </p:nvCxnSpPr>
        <p:spPr>
          <a:xfrm>
            <a:off x="4959446" y="4116926"/>
            <a:ext cx="95461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5" idx="1"/>
          </p:cNvCxnSpPr>
          <p:nvPr/>
        </p:nvCxnSpPr>
        <p:spPr>
          <a:xfrm>
            <a:off x="8826142" y="4116926"/>
            <a:ext cx="705304" cy="21022"/>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054446" y="5475414"/>
            <a:ext cx="1375910" cy="1146048"/>
            <a:chOff x="5695114" y="5546777"/>
            <a:chExt cx="1375910" cy="1146048"/>
          </a:xfrm>
          <a:noFill/>
        </p:grpSpPr>
        <p:sp>
          <p:nvSpPr>
            <p:cNvPr id="17" name="Flowchart: Magnetic Disk 16"/>
            <p:cNvSpPr/>
            <p:nvPr/>
          </p:nvSpPr>
          <p:spPr bwMode="auto">
            <a:xfrm>
              <a:off x="5837556" y="5546777"/>
              <a:ext cx="1233468" cy="1146048"/>
            </a:xfrm>
            <a:prstGeom prst="flowChartMagneticDisk">
              <a:avLst/>
            </a:prstGeom>
            <a:grp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solidFill>
                  <a:srgbClr val="FFFFFF"/>
                </a:solidFill>
                <a:ea typeface="Segoe UI" pitchFamily="34" charset="0"/>
                <a:cs typeface="Segoe UI" pitchFamily="34" charset="0"/>
              </a:endParaRPr>
            </a:p>
          </p:txBody>
        </p:sp>
        <p:sp>
          <p:nvSpPr>
            <p:cNvPr id="18" name="Flowchart: Card 17"/>
            <p:cNvSpPr/>
            <p:nvPr/>
          </p:nvSpPr>
          <p:spPr bwMode="auto">
            <a:xfrm>
              <a:off x="5695114" y="5941118"/>
              <a:ext cx="280416" cy="321726"/>
            </a:xfrm>
            <a:prstGeom prst="flowChartPunchedCard">
              <a:avLst/>
            </a:prstGeom>
            <a:solidFill>
              <a:schemeClr val="accent1"/>
            </a:solidFill>
            <a:ln w="285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solidFill>
                  <a:srgbClr val="FFFFFF"/>
                </a:solidFill>
                <a:ea typeface="Segoe UI" pitchFamily="34" charset="0"/>
                <a:cs typeface="Segoe UI" pitchFamily="34" charset="0"/>
              </a:endParaRPr>
            </a:p>
          </p:txBody>
        </p:sp>
        <p:sp>
          <p:nvSpPr>
            <p:cNvPr id="19" name="Flowchart: Card 18"/>
            <p:cNvSpPr/>
            <p:nvPr/>
          </p:nvSpPr>
          <p:spPr bwMode="auto">
            <a:xfrm>
              <a:off x="5753830" y="6043691"/>
              <a:ext cx="280416" cy="321726"/>
            </a:xfrm>
            <a:prstGeom prst="flowChartPunchedCard">
              <a:avLst/>
            </a:prstGeom>
            <a:solidFill>
              <a:schemeClr val="accent1"/>
            </a:solidFill>
            <a:ln w="285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solidFill>
                  <a:srgbClr val="FFFFFF"/>
                </a:solidFill>
                <a:ea typeface="Segoe UI" pitchFamily="34" charset="0"/>
                <a:cs typeface="Segoe UI" pitchFamily="34" charset="0"/>
              </a:endParaRPr>
            </a:p>
          </p:txBody>
        </p:sp>
      </p:grpSp>
      <p:cxnSp>
        <p:nvCxnSpPr>
          <p:cNvPr id="28" name="Straight Arrow Connector 27"/>
          <p:cNvCxnSpPr/>
          <p:nvPr/>
        </p:nvCxnSpPr>
        <p:spPr>
          <a:xfrm flipV="1">
            <a:off x="3816446" y="4969242"/>
            <a:ext cx="622" cy="71802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71374" y="5931440"/>
            <a:ext cx="828945" cy="369332"/>
          </a:xfrm>
          <a:prstGeom prst="rect">
            <a:avLst/>
          </a:prstGeom>
        </p:spPr>
        <p:txBody>
          <a:bodyPr wrap="none">
            <a:spAutoFit/>
          </a:bodyPr>
          <a:lstStyle/>
          <a:p>
            <a:r>
              <a:rPr lang="en-US" dirty="0" smtClean="0">
                <a:solidFill>
                  <a:srgbClr val="FFFFFF"/>
                </a:solidFill>
              </a:rPr>
              <a:t>Voices</a:t>
            </a:r>
            <a:endParaRPr lang="en-US" dirty="0">
              <a:solidFill>
                <a:srgbClr val="FFFFFF"/>
              </a:solidFill>
            </a:endParaRPr>
          </a:p>
        </p:txBody>
      </p:sp>
      <p:sp>
        <p:nvSpPr>
          <p:cNvPr id="2" name="Right Arrow 1"/>
          <p:cNvSpPr/>
          <p:nvPr/>
        </p:nvSpPr>
        <p:spPr bwMode="auto">
          <a:xfrm>
            <a:off x="503238" y="3843897"/>
            <a:ext cx="1600200" cy="546057"/>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91440" rtlCol="0" anchor="ctr" anchorCtr="0"/>
          <a:lstStyle/>
          <a:p>
            <a:pPr algn="ctr" defTabSz="932406"/>
            <a:r>
              <a:rPr lang="en-US" sz="2000" dirty="0">
                <a:solidFill>
                  <a:srgbClr val="FFFFFF"/>
                </a:solidFill>
              </a:rPr>
              <a:t>Text</a:t>
            </a:r>
          </a:p>
        </p:txBody>
      </p:sp>
    </p:spTree>
    <p:extLst>
      <p:ext uri="{BB962C8B-B14F-4D97-AF65-F5344CB8AC3E}">
        <p14:creationId xmlns:p14="http://schemas.microsoft.com/office/powerpoint/2010/main" val="134999462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Speech synthesis code walkthrough</a:t>
            </a:r>
            <a:endParaRPr lang="en-US" dirty="0"/>
          </a:p>
        </p:txBody>
      </p:sp>
    </p:spTree>
    <p:extLst>
      <p:ext uri="{BB962C8B-B14F-4D97-AF65-F5344CB8AC3E}">
        <p14:creationId xmlns:p14="http://schemas.microsoft.com/office/powerpoint/2010/main" val="123922651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Fine tuning with SSML</a:t>
            </a:r>
            <a:endParaRPr lang="en-US" dirty="0"/>
          </a:p>
        </p:txBody>
      </p:sp>
    </p:spTree>
    <p:extLst>
      <p:ext uri="{BB962C8B-B14F-4D97-AF65-F5344CB8AC3E}">
        <p14:creationId xmlns:p14="http://schemas.microsoft.com/office/powerpoint/2010/main" val="19729376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When is tuning required?</a:t>
            </a:r>
            <a:endParaRPr lang="en-US" dirty="0"/>
          </a:p>
        </p:txBody>
      </p:sp>
      <p:sp>
        <p:nvSpPr>
          <p:cNvPr id="6" name="Text Placeholder 5"/>
          <p:cNvSpPr>
            <a:spLocks noGrp="1"/>
          </p:cNvSpPr>
          <p:nvPr>
            <p:ph type="body" sz="quarter" idx="10"/>
          </p:nvPr>
        </p:nvSpPr>
        <p:spPr/>
        <p:txBody>
          <a:bodyPr/>
          <a:lstStyle/>
          <a:p>
            <a:r>
              <a:rPr lang="en-US" dirty="0" smtClean="0"/>
              <a:t>Adjust prosody. </a:t>
            </a:r>
          </a:p>
          <a:p>
            <a:pPr marL="231775" lvl="2" indent="-231775"/>
            <a:r>
              <a:rPr lang="en-US" dirty="0" smtClean="0"/>
              <a:t>Intonation, rhythm, and speaking rate.</a:t>
            </a:r>
          </a:p>
          <a:p>
            <a:r>
              <a:rPr lang="en-US" dirty="0" smtClean="0"/>
              <a:t>Pause at natural points in larger text content.</a:t>
            </a:r>
          </a:p>
          <a:p>
            <a:r>
              <a:rPr lang="en-US" dirty="0" smtClean="0"/>
              <a:t>Flexibility to adjust pronunciations for app scenarios.</a:t>
            </a:r>
          </a:p>
          <a:p>
            <a:pPr marL="231775" lvl="2" indent="-231775"/>
            <a:r>
              <a:rPr lang="en-US" dirty="0" smtClean="0"/>
              <a:t>Date vs. fraction.</a:t>
            </a:r>
          </a:p>
          <a:p>
            <a:pPr marL="231775" lvl="2" indent="-231775"/>
            <a:r>
              <a:rPr lang="en-US" dirty="0" smtClean="0"/>
              <a:t>Abbreviations.</a:t>
            </a:r>
            <a:endParaRPr lang="en-US" dirty="0"/>
          </a:p>
        </p:txBody>
      </p:sp>
    </p:spTree>
    <p:extLst>
      <p:ext uri="{BB962C8B-B14F-4D97-AF65-F5344CB8AC3E}">
        <p14:creationId xmlns:p14="http://schemas.microsoft.com/office/powerpoint/2010/main" val="30711782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SSML to tune voice</a:t>
            </a:r>
            <a:endParaRPr lang="en-US" dirty="0"/>
          </a:p>
        </p:txBody>
      </p:sp>
      <p:sp>
        <p:nvSpPr>
          <p:cNvPr id="3" name="Text Placeholder 2"/>
          <p:cNvSpPr>
            <a:spLocks noGrp="1"/>
          </p:cNvSpPr>
          <p:nvPr>
            <p:ph type="body" sz="quarter" idx="10"/>
          </p:nvPr>
        </p:nvSpPr>
        <p:spPr/>
        <p:txBody>
          <a:bodyPr/>
          <a:lstStyle/>
          <a:p>
            <a:r>
              <a:rPr lang="en-US" dirty="0" smtClean="0"/>
              <a:t>W3C standard. </a:t>
            </a:r>
          </a:p>
          <a:p>
            <a:r>
              <a:rPr lang="en-US" dirty="0" smtClean="0"/>
              <a:t>Attributes to control pronunciation, pitch, rate, etc.</a:t>
            </a:r>
          </a:p>
          <a:p>
            <a:r>
              <a:rPr lang="en-US" dirty="0" smtClean="0"/>
              <a:t>Process SSML tagged text using </a:t>
            </a:r>
            <a:r>
              <a:rPr lang="en-US" dirty="0" err="1" smtClean="0"/>
              <a:t>SpeechSynthesizer</a:t>
            </a:r>
            <a:r>
              <a:rPr lang="en-US" dirty="0" smtClean="0"/>
              <a:t>.</a:t>
            </a:r>
          </a:p>
          <a:p>
            <a:pPr marL="231775" lvl="2" indent="-231775"/>
            <a:r>
              <a:rPr lang="en-US" dirty="0" err="1" smtClean="0"/>
              <a:t>SpeechSynthesizer.SynthesizeSsmlToStreamAsync</a:t>
            </a:r>
            <a:r>
              <a:rPr lang="en-US"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val="391323146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lstStyle/>
          <a:p>
            <a:r>
              <a:rPr lang="en-US" dirty="0"/>
              <a:t>C</a:t>
            </a:r>
            <a:r>
              <a:rPr lang="en-US" dirty="0" smtClean="0"/>
              <a:t>ode walkthrough with SSML</a:t>
            </a:r>
            <a:endParaRPr lang="en-US" dirty="0"/>
          </a:p>
        </p:txBody>
      </p:sp>
    </p:spTree>
    <p:extLst>
      <p:ext uri="{BB962C8B-B14F-4D97-AF65-F5344CB8AC3E}">
        <p14:creationId xmlns:p14="http://schemas.microsoft.com/office/powerpoint/2010/main" val="366106167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Languages and voices</a:t>
            </a:r>
            <a:endParaRPr lang="en-US" dirty="0"/>
          </a:p>
        </p:txBody>
      </p:sp>
    </p:spTree>
    <p:extLst>
      <p:ext uri="{BB962C8B-B14F-4D97-AF65-F5344CB8AC3E}">
        <p14:creationId xmlns:p14="http://schemas.microsoft.com/office/powerpoint/2010/main" val="407336870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037" y="291545"/>
            <a:ext cx="10058400" cy="67029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5651" y="4079532"/>
            <a:ext cx="380886" cy="3808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580" y="3216830"/>
            <a:ext cx="380886" cy="3808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580" y="2211897"/>
            <a:ext cx="380886" cy="3808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7780" y="1689099"/>
            <a:ext cx="380886" cy="3808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580" y="3541933"/>
            <a:ext cx="380886" cy="3808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5023" y="3682017"/>
            <a:ext cx="380886" cy="38088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0245" y="3868623"/>
            <a:ext cx="380886" cy="38088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8537" y="4562239"/>
            <a:ext cx="380886" cy="38088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0688" y="3822101"/>
            <a:ext cx="380886" cy="38088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0278" y="1338375"/>
            <a:ext cx="380886" cy="38088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839" y="1879542"/>
            <a:ext cx="380886" cy="38088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7780" y="2069985"/>
            <a:ext cx="380886" cy="38088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237" y="1444509"/>
            <a:ext cx="380886" cy="38088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872" y="3499838"/>
            <a:ext cx="380886" cy="38088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6350" y="3472114"/>
            <a:ext cx="380886" cy="380886"/>
          </a:xfrm>
          <a:prstGeom prst="rect">
            <a:avLst/>
          </a:prstGeom>
        </p:spPr>
      </p:pic>
      <p:sp>
        <p:nvSpPr>
          <p:cNvPr id="20" name="Title 3"/>
          <p:cNvSpPr txBox="1">
            <a:spLocks/>
          </p:cNvSpPr>
          <p:nvPr/>
        </p:nvSpPr>
        <p:spPr>
          <a:xfrm>
            <a:off x="1160737" y="331705"/>
            <a:ext cx="2733343" cy="912813"/>
          </a:xfrm>
          <a:prstGeom prst="rect">
            <a:avLst/>
          </a:prstGeom>
        </p:spPr>
        <p:txBody>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r>
              <a:rPr lang="en-US" dirty="0" smtClean="0">
                <a:gradFill>
                  <a:gsLst>
                    <a:gs pos="0">
                      <a:srgbClr val="FFFFFF"/>
                    </a:gs>
                    <a:gs pos="100000">
                      <a:srgbClr val="FFFFFF"/>
                    </a:gs>
                  </a:gsLst>
                  <a:lin ang="5400000" scaled="0"/>
                </a:gradFill>
              </a:rPr>
              <a:t>17 voices</a:t>
            </a:r>
            <a:endParaRPr lang="en-US" dirty="0">
              <a:gradFill>
                <a:gsLst>
                  <a:gs pos="0">
                    <a:srgbClr val="FFFFFF"/>
                  </a:gs>
                  <a:gs pos="100000">
                    <a:srgbClr val="FFFFFF"/>
                  </a:gs>
                </a:gsLst>
                <a:lin ang="5400000" scaled="0"/>
              </a:gradFill>
            </a:endParaRPr>
          </a:p>
        </p:txBody>
      </p:sp>
      <p:sp>
        <p:nvSpPr>
          <p:cNvPr id="21" name="Title 3"/>
          <p:cNvSpPr txBox="1">
            <a:spLocks/>
          </p:cNvSpPr>
          <p:nvPr/>
        </p:nvSpPr>
        <p:spPr>
          <a:xfrm>
            <a:off x="7170680" y="396533"/>
            <a:ext cx="2733343" cy="912813"/>
          </a:xfrm>
          <a:prstGeom prst="rect">
            <a:avLst/>
          </a:prstGeom>
        </p:spPr>
        <p:txBody>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r>
              <a:rPr lang="en-US" dirty="0" smtClean="0">
                <a:gradFill>
                  <a:gsLst>
                    <a:gs pos="0">
                      <a:srgbClr val="FFFFFF"/>
                    </a:gs>
                    <a:gs pos="100000">
                      <a:srgbClr val="FFFFFF"/>
                    </a:gs>
                  </a:gsLst>
                  <a:lin ang="5400000" scaled="0"/>
                </a:gradFill>
              </a:rPr>
              <a:t>16 locales</a:t>
            </a:r>
            <a:endParaRPr lang="en-US" dirty="0">
              <a:gradFill>
                <a:gsLst>
                  <a:gs pos="0">
                    <a:srgbClr val="FFFFFF"/>
                  </a:gs>
                  <a:gs pos="100000">
                    <a:srgbClr val="FFFFFF"/>
                  </a:gs>
                </a:gsLst>
                <a:lin ang="5400000" scaled="0"/>
              </a:gradFill>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7794" y="1503417"/>
            <a:ext cx="380886" cy="380886"/>
          </a:xfrm>
          <a:prstGeom prst="rect">
            <a:avLst/>
          </a:prstGeom>
        </p:spPr>
      </p:pic>
    </p:spTree>
    <p:extLst>
      <p:ext uri="{BB962C8B-B14F-4D97-AF65-F5344CB8AC3E}">
        <p14:creationId xmlns:p14="http://schemas.microsoft.com/office/powerpoint/2010/main" val="279930344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lstStyle/>
          <a:p>
            <a:r>
              <a:rPr lang="en-US" smtClean="0"/>
              <a:t>Spanish demo</a:t>
            </a:r>
            <a:endParaRPr lang="en-US" dirty="0"/>
          </a:p>
        </p:txBody>
      </p:sp>
    </p:spTree>
    <p:extLst>
      <p:ext uri="{BB962C8B-B14F-4D97-AF65-F5344CB8AC3E}">
        <p14:creationId xmlns:p14="http://schemas.microsoft.com/office/powerpoint/2010/main" val="18551228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Make your Store apps talk </a:t>
            </a:r>
          </a:p>
        </p:txBody>
      </p:sp>
      <p:sp>
        <p:nvSpPr>
          <p:cNvPr id="3" name="Subtitle 2"/>
          <p:cNvSpPr>
            <a:spLocks noGrp="1"/>
          </p:cNvSpPr>
          <p:nvPr>
            <p:ph type="subTitle" idx="1"/>
          </p:nvPr>
        </p:nvSpPr>
        <p:spPr/>
        <p:txBody>
          <a:bodyPr/>
          <a:lstStyle/>
          <a:p>
            <a:r>
              <a:rPr lang="en-US" dirty="0" smtClean="0"/>
              <a:t>Sriram Subramanian</a:t>
            </a:r>
          </a:p>
          <a:p>
            <a:r>
              <a:rPr lang="en-US" dirty="0" smtClean="0"/>
              <a:t>Senior Program Manager Lead</a:t>
            </a:r>
          </a:p>
          <a:p>
            <a:r>
              <a:rPr lang="en-US" dirty="0" smtClean="0"/>
              <a:t>2-171</a:t>
            </a:r>
          </a:p>
        </p:txBody>
      </p:sp>
    </p:spTree>
    <p:extLst>
      <p:ext uri="{BB962C8B-B14F-4D97-AF65-F5344CB8AC3E}">
        <p14:creationId xmlns:p14="http://schemas.microsoft.com/office/powerpoint/2010/main" val="196076455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Markers</a:t>
            </a:r>
            <a:endParaRPr lang="en-US" dirty="0"/>
          </a:p>
        </p:txBody>
      </p:sp>
    </p:spTree>
    <p:extLst>
      <p:ext uri="{BB962C8B-B14F-4D97-AF65-F5344CB8AC3E}">
        <p14:creationId xmlns:p14="http://schemas.microsoft.com/office/powerpoint/2010/main" val="12103071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Markers</a:t>
            </a:r>
            <a:endParaRPr lang="en-US" dirty="0"/>
          </a:p>
        </p:txBody>
      </p:sp>
      <p:sp>
        <p:nvSpPr>
          <p:cNvPr id="3" name="Text Placeholder 2"/>
          <p:cNvSpPr>
            <a:spLocks noGrp="1"/>
          </p:cNvSpPr>
          <p:nvPr>
            <p:ph type="body" sz="quarter" idx="10"/>
          </p:nvPr>
        </p:nvSpPr>
        <p:spPr/>
        <p:txBody>
          <a:bodyPr/>
          <a:lstStyle/>
          <a:p>
            <a:r>
              <a:rPr lang="en-US" dirty="0" smtClean="0"/>
              <a:t>Used to reference a specific location in the text sequence. </a:t>
            </a:r>
          </a:p>
          <a:p>
            <a:r>
              <a:rPr lang="en-US" dirty="0" smtClean="0"/>
              <a:t>Enables interactive experiences.</a:t>
            </a:r>
          </a:p>
          <a:p>
            <a:pPr marL="231775" lvl="2" indent="-231775"/>
            <a:r>
              <a:rPr lang="en-US" dirty="0" smtClean="0"/>
              <a:t>Logical or user-set bookmarks.</a:t>
            </a:r>
          </a:p>
          <a:p>
            <a:pPr marL="231775" lvl="2" indent="-231775"/>
            <a:r>
              <a:rPr lang="en-US" dirty="0" smtClean="0"/>
              <a:t>Highlight sentences as they are read.</a:t>
            </a:r>
          </a:p>
          <a:p>
            <a:pPr lvl="1"/>
            <a:endParaRPr lang="en-US" dirty="0"/>
          </a:p>
        </p:txBody>
      </p:sp>
    </p:spTree>
    <p:extLst>
      <p:ext uri="{BB962C8B-B14F-4D97-AF65-F5344CB8AC3E}">
        <p14:creationId xmlns:p14="http://schemas.microsoft.com/office/powerpoint/2010/main" val="266189486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use markers</a:t>
            </a:r>
            <a:endParaRPr lang="en-US" dirty="0"/>
          </a:p>
        </p:txBody>
      </p:sp>
      <p:sp>
        <p:nvSpPr>
          <p:cNvPr id="3" name="Text Placeholder 2"/>
          <p:cNvSpPr>
            <a:spLocks noGrp="1"/>
          </p:cNvSpPr>
          <p:nvPr>
            <p:ph type="body" sz="quarter" idx="10"/>
          </p:nvPr>
        </p:nvSpPr>
        <p:spPr/>
        <p:txBody>
          <a:bodyPr vert="horz" lIns="0" tIns="0" rIns="0" bIns="0" rtlCol="0">
            <a:noAutofit/>
          </a:bodyPr>
          <a:lstStyle/>
          <a:p>
            <a:pPr lvl="1"/>
            <a:r>
              <a:rPr lang="en-US" sz="3600" dirty="0" smtClean="0">
                <a:latin typeface="+mj-lt"/>
              </a:rPr>
              <a:t>Use SSML &lt;mark&gt; element to define them in the input text.</a:t>
            </a:r>
          </a:p>
          <a:p>
            <a:pPr lvl="1"/>
            <a:r>
              <a:rPr lang="en-US" sz="3600" dirty="0" err="1" smtClean="0">
                <a:latin typeface="+mj-lt"/>
              </a:rPr>
              <a:t>SpeechSynthesizer</a:t>
            </a:r>
            <a:r>
              <a:rPr lang="en-US" sz="3600" dirty="0" smtClean="0">
                <a:latin typeface="+mj-lt"/>
              </a:rPr>
              <a:t> generates the audio stream with markers.</a:t>
            </a:r>
          </a:p>
          <a:p>
            <a:r>
              <a:rPr lang="en-US" dirty="0" smtClean="0"/>
              <a:t>Audio element fires an event when marker is reached.</a:t>
            </a:r>
            <a:endParaRPr lang="en-US" dirty="0"/>
          </a:p>
        </p:txBody>
      </p:sp>
    </p:spTree>
    <p:extLst>
      <p:ext uri="{BB962C8B-B14F-4D97-AF65-F5344CB8AC3E}">
        <p14:creationId xmlns:p14="http://schemas.microsoft.com/office/powerpoint/2010/main" val="42895780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845049" y="3725862"/>
            <a:ext cx="7591426" cy="914400"/>
          </a:xfrm>
        </p:spPr>
        <p:txBody>
          <a:bodyPr/>
          <a:lstStyle/>
          <a:p>
            <a:pPr lvl="1">
              <a:lnSpc>
                <a:spcPct val="95000"/>
              </a:lnSpc>
              <a:spcBef>
                <a:spcPts val="1200"/>
              </a:spcBef>
            </a:pPr>
            <a:r>
              <a:rPr lang="en-US" sz="3400" dirty="0">
                <a:latin typeface="+mj-lt"/>
              </a:rPr>
              <a:t>Use System Media playback </a:t>
            </a:r>
            <a:r>
              <a:rPr lang="en-US" sz="3400" dirty="0" smtClean="0">
                <a:latin typeface="+mj-lt"/>
              </a:rPr>
              <a:t>controls.</a:t>
            </a:r>
            <a:endParaRPr lang="en-US" sz="3400" dirty="0">
              <a:latin typeface="+mj-lt"/>
            </a:endParaRPr>
          </a:p>
          <a:p>
            <a:pPr>
              <a:lnSpc>
                <a:spcPct val="95000"/>
              </a:lnSpc>
              <a:spcBef>
                <a:spcPts val="1200"/>
              </a:spcBef>
            </a:pPr>
            <a:r>
              <a:rPr lang="en-US" sz="3400" dirty="0" smtClean="0"/>
              <a:t>Use the </a:t>
            </a:r>
            <a:r>
              <a:rPr lang="en-US" sz="3400" dirty="0" err="1" smtClean="0"/>
              <a:t>AppBar</a:t>
            </a:r>
            <a:r>
              <a:rPr lang="en-US" sz="3400" dirty="0" smtClean="0"/>
              <a:t> to expose the </a:t>
            </a:r>
            <a:br>
              <a:rPr lang="en-US" sz="3400" dirty="0" smtClean="0"/>
            </a:br>
            <a:r>
              <a:rPr lang="en-US" sz="3400" dirty="0" smtClean="0"/>
              <a:t>additional controls.</a:t>
            </a:r>
          </a:p>
          <a:p>
            <a:pPr>
              <a:lnSpc>
                <a:spcPct val="95000"/>
              </a:lnSpc>
              <a:spcBef>
                <a:spcPts val="1200"/>
              </a:spcBef>
            </a:pPr>
            <a:r>
              <a:rPr lang="en-US" sz="3400" dirty="0" smtClean="0"/>
              <a:t>Use different </a:t>
            </a:r>
            <a:r>
              <a:rPr lang="en-US" sz="3400" dirty="0"/>
              <a:t>v</a:t>
            </a:r>
            <a:r>
              <a:rPr lang="en-US" sz="3400" dirty="0" smtClean="0"/>
              <a:t>oices when appropriate.</a:t>
            </a:r>
          </a:p>
          <a:p>
            <a:pPr lvl="1">
              <a:lnSpc>
                <a:spcPct val="95000"/>
              </a:lnSpc>
              <a:spcBef>
                <a:spcPts val="1200"/>
              </a:spcBef>
            </a:pPr>
            <a:endParaRPr lang="en-US" sz="3400" dirty="0"/>
          </a:p>
        </p:txBody>
      </p:sp>
      <p:sp>
        <p:nvSpPr>
          <p:cNvPr id="7" name="Text Placeholder 6"/>
          <p:cNvSpPr>
            <a:spLocks noGrp="1"/>
          </p:cNvSpPr>
          <p:nvPr>
            <p:ph type="body" sz="quarter" idx="16"/>
          </p:nvPr>
        </p:nvSpPr>
        <p:spPr/>
        <p:txBody>
          <a:bodyPr/>
          <a:lstStyle/>
          <a:p>
            <a:r>
              <a:rPr lang="en-US" dirty="0" smtClean="0"/>
              <a:t>Design guidelines for voice experiences</a:t>
            </a:r>
            <a:br>
              <a:rPr lang="en-US" dirty="0" smtClean="0"/>
            </a:br>
            <a:r>
              <a:rPr lang="en-US" dirty="0" smtClean="0"/>
              <a:t/>
            </a:r>
            <a:br>
              <a:rPr lang="en-US" dirty="0" smtClean="0"/>
            </a:br>
            <a:endParaRPr lang="en-US" dirty="0" smtClean="0"/>
          </a:p>
          <a:p>
            <a:endParaRPr lang="en-US" dirty="0"/>
          </a:p>
        </p:txBody>
      </p:sp>
      <p:sp>
        <p:nvSpPr>
          <p:cNvPr id="5" name="Title 4"/>
          <p:cNvSpPr>
            <a:spLocks noGrp="1"/>
          </p:cNvSpPr>
          <p:nvPr>
            <p:ph type="ctrTitle"/>
          </p:nvPr>
        </p:nvSpPr>
        <p:spPr/>
        <p:txBody>
          <a:bodyPr/>
          <a:lstStyle/>
          <a:p>
            <a:r>
              <a:rPr lang="en-US" dirty="0" smtClean="0"/>
              <a:t>Put the user always in control</a:t>
            </a:r>
            <a:endParaRPr lang="en-US" dirty="0"/>
          </a:p>
        </p:txBody>
      </p:sp>
    </p:spTree>
    <p:extLst>
      <p:ext uri="{BB962C8B-B14F-4D97-AF65-F5344CB8AC3E}">
        <p14:creationId xmlns:p14="http://schemas.microsoft.com/office/powerpoint/2010/main" val="182534968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Final thoughts</a:t>
            </a:r>
            <a:endParaRPr lang="en-US" dirty="0"/>
          </a:p>
        </p:txBody>
      </p:sp>
    </p:spTree>
    <p:extLst>
      <p:ext uri="{BB962C8B-B14F-4D97-AF65-F5344CB8AC3E}">
        <p14:creationId xmlns:p14="http://schemas.microsoft.com/office/powerpoint/2010/main" val="377308015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4846638" y="3802062"/>
            <a:ext cx="7315203" cy="914400"/>
          </a:xfrm>
        </p:spPr>
        <p:txBody>
          <a:bodyPr/>
          <a:lstStyle/>
          <a:p>
            <a:r>
              <a:rPr lang="en-US" dirty="0" smtClean="0"/>
              <a:t>Consider using voice</a:t>
            </a:r>
          </a:p>
          <a:p>
            <a:r>
              <a:rPr lang="en-US" dirty="0" smtClean="0"/>
              <a:t>Use TTS APIs and platform</a:t>
            </a:r>
          </a:p>
          <a:p>
            <a:r>
              <a:rPr lang="en-US" dirty="0" smtClean="0"/>
              <a:t>Reach</a:t>
            </a:r>
            <a:r>
              <a:rPr lang="en-US" dirty="0"/>
              <a:t> </a:t>
            </a:r>
            <a:r>
              <a:rPr lang="en-US" dirty="0" smtClean="0"/>
              <a:t>global audience</a:t>
            </a:r>
          </a:p>
          <a:p>
            <a:endParaRPr lang="en-US" dirty="0" smtClean="0"/>
          </a:p>
          <a:p>
            <a:endParaRPr lang="en-US" dirty="0"/>
          </a:p>
        </p:txBody>
      </p:sp>
      <p:sp>
        <p:nvSpPr>
          <p:cNvPr id="5" name="Title 4"/>
          <p:cNvSpPr>
            <a:spLocks noGrp="1"/>
          </p:cNvSpPr>
          <p:nvPr>
            <p:ph type="ctrTitle"/>
          </p:nvPr>
        </p:nvSpPr>
        <p:spPr/>
        <p:txBody>
          <a:bodyPr/>
          <a:lstStyle/>
          <a:p>
            <a:r>
              <a:rPr lang="en-US" dirty="0" smtClean="0"/>
              <a:t>Enable voice </a:t>
            </a:r>
            <a:br>
              <a:rPr lang="en-US" dirty="0" smtClean="0"/>
            </a:br>
            <a:r>
              <a:rPr lang="en-US" dirty="0" smtClean="0"/>
              <a:t>in your apps</a:t>
            </a:r>
            <a:endParaRPr lang="en-US" dirty="0"/>
          </a:p>
        </p:txBody>
      </p:sp>
    </p:spTree>
    <p:extLst>
      <p:ext uri="{BB962C8B-B14F-4D97-AF65-F5344CB8AC3E}">
        <p14:creationId xmlns:p14="http://schemas.microsoft.com/office/powerpoint/2010/main" val="188213136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Text Placeholder 4"/>
          <p:cNvSpPr>
            <a:spLocks noGrp="1"/>
          </p:cNvSpPr>
          <p:nvPr>
            <p:ph type="body" sz="quarter" idx="10"/>
          </p:nvPr>
        </p:nvSpPr>
        <p:spPr/>
        <p:txBody>
          <a:bodyPr/>
          <a:lstStyle/>
          <a:p>
            <a:r>
              <a:rPr lang="en-US" dirty="0"/>
              <a:t>TTS API reference:</a:t>
            </a:r>
            <a:endParaRPr lang="en-US" dirty="0">
              <a:hlinkClick r:id="rId2"/>
            </a:endParaRPr>
          </a:p>
          <a:p>
            <a:r>
              <a:rPr lang="en-US" u="sng" dirty="0">
                <a:hlinkClick r:id="rId2"/>
              </a:rPr>
              <a:t>http://msdn.microsoft.com/en-us/library/windows/apps/windows.media.speechsynthesis.aspx</a:t>
            </a:r>
            <a:endParaRPr lang="en-US" dirty="0"/>
          </a:p>
          <a:p>
            <a:endParaRPr lang="en-US" dirty="0"/>
          </a:p>
          <a:p>
            <a:r>
              <a:rPr lang="en-US" dirty="0"/>
              <a:t>Speech synthesis sample: </a:t>
            </a:r>
            <a:r>
              <a:rPr lang="en-US" u="sng" dirty="0">
                <a:hlinkClick r:id="rId3"/>
              </a:rPr>
              <a:t>http://go.microsoft.com/fwlink/?LinkID=306721&amp;clcid=0x409</a:t>
            </a:r>
            <a:endParaRPr lang="en-US" u="sng" dirty="0"/>
          </a:p>
        </p:txBody>
      </p:sp>
    </p:spTree>
    <p:extLst>
      <p:ext uri="{BB962C8B-B14F-4D97-AF65-F5344CB8AC3E}">
        <p14:creationId xmlns:p14="http://schemas.microsoft.com/office/powerpoint/2010/main" val="337919764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929904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91594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770437" y="4183062"/>
            <a:ext cx="7315203" cy="914400"/>
          </a:xfrm>
        </p:spPr>
        <p:txBody>
          <a:bodyPr/>
          <a:lstStyle/>
          <a:p>
            <a:r>
              <a:rPr lang="en-US" dirty="0" smtClean="0"/>
              <a:t>Text to speech capabilities. </a:t>
            </a:r>
          </a:p>
          <a:p>
            <a:r>
              <a:rPr lang="en-US" dirty="0" smtClean="0"/>
              <a:t>Using the API.</a:t>
            </a:r>
            <a:endParaRPr lang="en-US" dirty="0"/>
          </a:p>
          <a:p>
            <a:r>
              <a:rPr lang="en-US" dirty="0" smtClean="0"/>
              <a:t>Design and integration.</a:t>
            </a:r>
            <a:r>
              <a:rPr lang="en-US" dirty="0"/>
              <a:t/>
            </a:r>
            <a:br>
              <a:rPr lang="en-US" dirty="0"/>
            </a:br>
            <a:endParaRPr lang="en-US" dirty="0"/>
          </a:p>
          <a:p>
            <a:endParaRPr lang="en-US" dirty="0" smtClean="0"/>
          </a:p>
          <a:p>
            <a:endParaRPr lang="en-US" dirty="0" smtClean="0"/>
          </a:p>
          <a:p>
            <a:endParaRPr lang="en-US" dirty="0"/>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7" name="Picture Placeholder 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7278" t="35657" b="2700"/>
          <a:stretch/>
        </p:blipFill>
        <p:spPr>
          <a:xfrm>
            <a:off x="274638" y="1536192"/>
            <a:ext cx="3931920" cy="3922776"/>
          </a:xfrm>
        </p:spPr>
      </p:pic>
    </p:spTree>
    <p:extLst>
      <p:ext uri="{BB962C8B-B14F-4D97-AF65-F5344CB8AC3E}">
        <p14:creationId xmlns:p14="http://schemas.microsoft.com/office/powerpoint/2010/main" val="27460837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user experiences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875" y="1287462"/>
            <a:ext cx="8086725" cy="5381625"/>
          </a:xfrm>
          <a:prstGeom prst="rect">
            <a:avLst/>
          </a:prstGeom>
        </p:spPr>
      </p:pic>
    </p:spTree>
    <p:extLst>
      <p:ext uri="{BB962C8B-B14F-4D97-AF65-F5344CB8AC3E}">
        <p14:creationId xmlns:p14="http://schemas.microsoft.com/office/powerpoint/2010/main" val="50304840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user experiences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687" y="1287462"/>
            <a:ext cx="8039100" cy="5419725"/>
          </a:xfrm>
          <a:prstGeom prst="rect">
            <a:avLst/>
          </a:prstGeom>
        </p:spPr>
      </p:pic>
    </p:spTree>
    <p:extLst>
      <p:ext uri="{BB962C8B-B14F-4D97-AF65-F5344CB8AC3E}">
        <p14:creationId xmlns:p14="http://schemas.microsoft.com/office/powerpoint/2010/main" val="39222947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user experiences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375" y="1296568"/>
            <a:ext cx="3895725" cy="5258219"/>
          </a:xfrm>
          <a:prstGeom prst="rect">
            <a:avLst/>
          </a:prstGeom>
        </p:spPr>
      </p:pic>
    </p:spTree>
    <p:extLst>
      <p:ext uri="{BB962C8B-B14F-4D97-AF65-F5344CB8AC3E}">
        <p14:creationId xmlns:p14="http://schemas.microsoft.com/office/powerpoint/2010/main" val="334374753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1668482"/>
            <a:ext cx="4480384" cy="5029181"/>
          </a:xfrm>
        </p:spPr>
        <p:txBody>
          <a:bodyPr/>
          <a:lstStyle/>
          <a:p>
            <a:r>
              <a:rPr lang="en-US" sz="2800" dirty="0"/>
              <a:t>Voice first </a:t>
            </a:r>
            <a:r>
              <a:rPr lang="en-US" sz="2800" dirty="0" smtClean="0"/>
              <a:t>experiences.</a:t>
            </a:r>
            <a:endParaRPr lang="en-US" sz="2800" dirty="0"/>
          </a:p>
          <a:p>
            <a:endParaRPr lang="en-US" sz="2800" dirty="0"/>
          </a:p>
          <a:p>
            <a:r>
              <a:rPr lang="en-US" sz="2800" dirty="0"/>
              <a:t>Eyes </a:t>
            </a:r>
            <a:r>
              <a:rPr lang="en-US" sz="2800" dirty="0" smtClean="0"/>
              <a:t>free experiences.</a:t>
            </a:r>
            <a:endParaRPr lang="en-US" sz="2800" dirty="0"/>
          </a:p>
          <a:p>
            <a:endParaRPr lang="en-US" sz="2800" dirty="0"/>
          </a:p>
          <a:p>
            <a:r>
              <a:rPr lang="en-US" sz="2800" dirty="0"/>
              <a:t>Training </a:t>
            </a:r>
            <a:r>
              <a:rPr lang="en-US" sz="2800" dirty="0" smtClean="0"/>
              <a:t>apps.</a:t>
            </a:r>
            <a:endParaRPr lang="en-US" sz="2800" dirty="0"/>
          </a:p>
          <a:p>
            <a:endParaRPr lang="en-US" sz="2800" dirty="0"/>
          </a:p>
          <a:p>
            <a:r>
              <a:rPr lang="en-US" sz="2800" dirty="0"/>
              <a:t>Background </a:t>
            </a:r>
            <a:r>
              <a:rPr lang="en-US" sz="2800" dirty="0" smtClean="0"/>
              <a:t>notifications.</a:t>
            </a:r>
            <a:endParaRPr lang="en-US" sz="2800" dirty="0"/>
          </a:p>
        </p:txBody>
      </p:sp>
      <p:sp>
        <p:nvSpPr>
          <p:cNvPr id="4" name="Title 3"/>
          <p:cNvSpPr>
            <a:spLocks noGrp="1"/>
          </p:cNvSpPr>
          <p:nvPr>
            <p:ph type="title"/>
          </p:nvPr>
        </p:nvSpPr>
        <p:spPr/>
        <p:txBody>
          <a:bodyPr/>
          <a:lstStyle/>
          <a:p>
            <a:r>
              <a:rPr lang="en-US" dirty="0" smtClean="0"/>
              <a:t>Evolving user experiences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791" t="13131" r="8791" b="13130"/>
          <a:stretch/>
        </p:blipFill>
        <p:spPr>
          <a:xfrm>
            <a:off x="4922837" y="2125661"/>
            <a:ext cx="6142705" cy="37338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037" y="1958973"/>
            <a:ext cx="7229475" cy="406717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6307" y="1610544"/>
            <a:ext cx="5635763" cy="4764034"/>
          </a:xfrm>
          <a:prstGeom prst="rect">
            <a:avLst/>
          </a:prstGeom>
        </p:spPr>
      </p:pic>
    </p:spTree>
    <p:extLst>
      <p:ext uri="{BB962C8B-B14F-4D97-AF65-F5344CB8AC3E}">
        <p14:creationId xmlns:p14="http://schemas.microsoft.com/office/powerpoint/2010/main" val="1516999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20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20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500"/>
                                        <p:tgtEl>
                                          <p:spTgt spid="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lstStyle/>
          <a:p>
            <a:r>
              <a:rPr lang="en-US" sz="5000" dirty="0" smtClean="0"/>
              <a:t>Introducing text to speech in Windows 8.1</a:t>
            </a:r>
            <a:endParaRPr lang="en-US" sz="5000" dirty="0"/>
          </a:p>
        </p:txBody>
      </p:sp>
    </p:spTree>
    <p:extLst>
      <p:ext uri="{BB962C8B-B14F-4D97-AF65-F5344CB8AC3E}">
        <p14:creationId xmlns:p14="http://schemas.microsoft.com/office/powerpoint/2010/main" val="14538389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Text to speech demo</a:t>
            </a:r>
            <a:endParaRPr lang="en-US" dirty="0"/>
          </a:p>
        </p:txBody>
      </p:sp>
    </p:spTree>
    <p:extLst>
      <p:ext uri="{BB962C8B-B14F-4D97-AF65-F5344CB8AC3E}">
        <p14:creationId xmlns:p14="http://schemas.microsoft.com/office/powerpoint/2010/main" val="34731458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15BB8D36-BFCB-4EA6-B816-869B286C4401}"/>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7.xml><?xml version="1.0" encoding="utf-8"?>
<a:theme xmlns:a="http://schemas.openxmlformats.org/drawingml/2006/main" name="2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Sriram Subramanian</External_x0020_Speaker>
    <Session_x0020_Code xmlns="2295e2e7-0eeb-498e-8716-217bb2ee6ee3">2-171</Session_x0020_Code>
    <ProductTaxHTField0 xmlns="2295e2e7-0eeb-498e-8716-217bb2ee6ee3">
      <Terms xmlns="http://schemas.microsoft.com/office/infopath/2007/PartnerControls"/>
    </ProductTaxHTField0>
    <Presentation_x0020_Date xmlns="2295e2e7-0eeb-498e-8716-217bb2ee6ee3">2013-06-28T00:00:00-07:00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dcmitype/"/>
    <ds:schemaRef ds:uri="http://purl.org/dc/terms/"/>
    <ds:schemaRef ds:uri="http://schemas.microsoft.com/office/2006/documentManagement/types"/>
    <ds:schemaRef ds:uri="230e9df3-be65-4c73-a93b-d1236ebd677e"/>
    <ds:schemaRef ds:uri="http://www.w3.org/XML/1998/namespac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8b529f77-48ab-4581-b468-93f09345b8aa"/>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Build_2013_Template_16x9_v02</Template>
  <TotalTime>5</TotalTime>
  <Words>1465</Words>
  <Application>Microsoft Office PowerPoint</Application>
  <PresentationFormat>Custom</PresentationFormat>
  <Paragraphs>132</Paragraphs>
  <Slides>28</Slides>
  <Notes>9</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28</vt:i4>
      </vt:variant>
    </vt:vector>
  </HeadingPairs>
  <TitlesOfParts>
    <vt:vector size="42" baseType="lpstr">
      <vt:lpstr>ＭＳ Ｐゴシック</vt:lpstr>
      <vt:lpstr>Arial</vt:lpstr>
      <vt:lpstr>Avenir LT Pro 45 Book</vt:lpstr>
      <vt:lpstr>Calibri</vt:lpstr>
      <vt:lpstr>Consolas</vt:lpstr>
      <vt:lpstr>Segoe UI</vt:lpstr>
      <vt:lpstr>Segoe UI Light</vt:lpstr>
      <vt:lpstr>5-30426_BUILD_2013_Template_White</vt:lpstr>
      <vt:lpstr>1_5-30426_BUILD_2013_Template_D.Blue</vt:lpstr>
      <vt:lpstr>2_Build_Template_16x9 - Rev 03</vt:lpstr>
      <vt:lpstr>Build_Template_16x9 - Rev 03</vt:lpstr>
      <vt:lpstr>3_Build_Template_16x9 - Rev 03</vt:lpstr>
      <vt:lpstr>1_Build_Template_16x9 - Rev 03</vt:lpstr>
      <vt:lpstr>2_5-30426_BUILD_2013_Template_D.Blue</vt:lpstr>
      <vt:lpstr>PowerPoint Presentation</vt:lpstr>
      <vt:lpstr>Make your Store apps talk </vt:lpstr>
      <vt:lpstr>Agenda </vt:lpstr>
      <vt:lpstr>Evolving user experiences</vt:lpstr>
      <vt:lpstr>Evolving user experiences</vt:lpstr>
      <vt:lpstr>Evolving user experiences</vt:lpstr>
      <vt:lpstr>Evolving user experiences</vt:lpstr>
      <vt:lpstr>Introducing text to speech in Windows 8.1</vt:lpstr>
      <vt:lpstr>Text to speech demo</vt:lpstr>
      <vt:lpstr>Text to speech platform features</vt:lpstr>
      <vt:lpstr>Text to speech (TTS) core API objects</vt:lpstr>
      <vt:lpstr>Speech synthesis code walkthrough</vt:lpstr>
      <vt:lpstr>Fine tuning with SSML</vt:lpstr>
      <vt:lpstr>When is tuning required?</vt:lpstr>
      <vt:lpstr>Using SSML to tune voice</vt:lpstr>
      <vt:lpstr>Code walkthrough with SSML</vt:lpstr>
      <vt:lpstr>Languages and voices</vt:lpstr>
      <vt:lpstr>PowerPoint Presentation</vt:lpstr>
      <vt:lpstr>Spanish demo</vt:lpstr>
      <vt:lpstr>Markers</vt:lpstr>
      <vt:lpstr>Markers</vt:lpstr>
      <vt:lpstr>How to use markers</vt:lpstr>
      <vt:lpstr>Put the user always in control</vt:lpstr>
      <vt:lpstr>Final thoughts</vt:lpstr>
      <vt:lpstr>Enable voice  in your apps</vt:lpstr>
      <vt:lpstr>Resources</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your Store apps talk </dc:title>
  <dc:subject>Build 2013</dc:subject>
  <dc:creator>Shows</dc:creator>
  <cp:keywords>Build 2013</cp:keywords>
  <dc:description>Template: Mitchell Derrey, Silver Fox Productions
Formatting: 
Date: October 26-28, 2013
Location: San Francisco, CA
Audience Type: Internal</dc:description>
  <cp:lastModifiedBy>Shows</cp:lastModifiedBy>
  <cp:revision>3</cp:revision>
  <dcterms:created xsi:type="dcterms:W3CDTF">2013-06-28T18:25:17Z</dcterms:created>
  <dcterms:modified xsi:type="dcterms:W3CDTF">2013-06-28T21:30:27Z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