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Lst>
  <p:notesMasterIdLst>
    <p:notesMasterId r:id="rId31"/>
  </p:notesMasterIdLst>
  <p:handoutMasterIdLst>
    <p:handoutMasterId r:id="rId32"/>
  </p:handoutMasterIdLst>
  <p:sldIdLst>
    <p:sldId id="1113" r:id="rId7"/>
    <p:sldId id="1090" r:id="rId8"/>
    <p:sldId id="1091" r:id="rId9"/>
    <p:sldId id="1092" r:id="rId10"/>
    <p:sldId id="1093" r:id="rId11"/>
    <p:sldId id="1094" r:id="rId12"/>
    <p:sldId id="1095" r:id="rId13"/>
    <p:sldId id="1096" r:id="rId14"/>
    <p:sldId id="1097" r:id="rId15"/>
    <p:sldId id="1098" r:id="rId16"/>
    <p:sldId id="1099" r:id="rId17"/>
    <p:sldId id="1100" r:id="rId18"/>
    <p:sldId id="1101" r:id="rId19"/>
    <p:sldId id="1102" r:id="rId20"/>
    <p:sldId id="1103" r:id="rId21"/>
    <p:sldId id="1104" r:id="rId22"/>
    <p:sldId id="1105" r:id="rId23"/>
    <p:sldId id="1106" r:id="rId24"/>
    <p:sldId id="1107" r:id="rId25"/>
    <p:sldId id="1108" r:id="rId26"/>
    <p:sldId id="1109" r:id="rId27"/>
    <p:sldId id="1110" r:id="rId28"/>
    <p:sldId id="1111" r:id="rId29"/>
    <p:sldId id="1112" r:id="rId30"/>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113"/>
            <p14:sldId id="1090"/>
            <p14:sldId id="1091"/>
            <p14:sldId id="1092"/>
            <p14:sldId id="1093"/>
            <p14:sldId id="1094"/>
            <p14:sldId id="1095"/>
            <p14:sldId id="1096"/>
            <p14:sldId id="1097"/>
            <p14:sldId id="1098"/>
            <p14:sldId id="1099"/>
            <p14:sldId id="1100"/>
            <p14:sldId id="1101"/>
            <p14:sldId id="1102"/>
            <p14:sldId id="1103"/>
            <p14:sldId id="1104"/>
            <p14:sldId id="1105"/>
            <p14:sldId id="1106"/>
            <p14:sldId id="1107"/>
            <p14:sldId id="1108"/>
            <p14:sldId id="1109"/>
            <p14:sldId id="1110"/>
            <p14:sldId id="1111"/>
            <p14:sldId id="1112"/>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35" autoAdjust="0"/>
  </p:normalViewPr>
  <p:slideViewPr>
    <p:cSldViewPr>
      <p:cViewPr varScale="1">
        <p:scale>
          <a:sx n="111" d="100"/>
          <a:sy n="111" d="100"/>
        </p:scale>
        <p:origin x="330" y="114"/>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AC7E28D-ED9B-45C5-9105-AD3096DF1C92}"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637370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9A48E06-2CA3-4B14-8F7E-2CF59B3028CA}"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5335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18AE209-1379-4502-8BDE-F05C734A3967}"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44052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206" lvl="1" indent="0">
              <a:buFontTx/>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8F722-8172-46CD-8ACA-CD46A975860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32162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7F7FC23-425B-4E26-BE0A-688BFF4E6288}"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6366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54E5E4D-886A-4C14-A3AF-5553BB0D6A11}"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485211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47B41EC-B7B8-4D5D-AF8B-6D42F88E2748}"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5755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958DB64-409A-4E96-A87B-48BF1FD649BC}"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12177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063952E-59D6-4F15-907B-F9E341C8E0C0}"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4196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8C6D2F7-DC30-4B49-83E1-EDED2638470A}"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7043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063952E-59D6-4F15-907B-F9E341C8E0C0}"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4875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977" fontAlgn="b">
              <a:spcAft>
                <a:spcPts val="338"/>
              </a:spcAft>
              <a:defRPr/>
            </a:pPr>
            <a:endParaRPr lang="en-US" dirty="0"/>
          </a:p>
        </p:txBody>
      </p:sp>
      <p:sp>
        <p:nvSpPr>
          <p:cNvPr id="4" name="Slide Number Placeholder 3"/>
          <p:cNvSpPr>
            <a:spLocks noGrp="1"/>
          </p:cNvSpPr>
          <p:nvPr>
            <p:ph type="sldNum" sz="quarter" idx="10"/>
          </p:nvPr>
        </p:nvSpPr>
        <p:spPr/>
        <p:txBody>
          <a:bodyPr/>
          <a:lstStyle/>
          <a:p>
            <a:fld id="{3E6C1CF0-316C-4904-A0F9-3EEDE72BDC86}" type="slidenum">
              <a:rPr lang="en-US" smtClean="0">
                <a:solidFill>
                  <a:srgbClr val="979796"/>
                </a:solidFill>
              </a:rPr>
              <a:pPr/>
              <a:t>3</a:t>
            </a:fld>
            <a:endParaRPr lang="en-US" dirty="0">
              <a:solidFill>
                <a:srgbClr val="979796"/>
              </a:solidFill>
            </a:endParaRPr>
          </a:p>
        </p:txBody>
      </p:sp>
    </p:spTree>
    <p:extLst>
      <p:ext uri="{BB962C8B-B14F-4D97-AF65-F5344CB8AC3E}">
        <p14:creationId xmlns:p14="http://schemas.microsoft.com/office/powerpoint/2010/main" val="2481055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0EB161-6684-4F3C-A8E9-E36A2F1D0570}"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8195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5CD3930-7986-4076-AAE9-1C251CD377BD}"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84624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919683-2018-4CA0-8425-EB7B0F642B4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3133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919683-2018-4CA0-8425-EB7B0F642B49}"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1269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E81E97-A909-4DFC-8741-5DA9FD55766F}"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4719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217B35E-8338-46AC-BF0D-184EBDB9B4D1}"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9048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5097C74-4C8B-4879-B580-C71D275870C5}"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0759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4287764-F1EC-4E01-BF20-78F9CCCA22ED}"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5213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F63407E-5456-4592-9259-920966392A7B}"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6320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427990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24527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444723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4294967295" orient="horz" pos="1051">
          <p15:clr>
            <a:srgbClr val="FBAE40"/>
          </p15:clr>
        </p15:guide>
        <p15:guide id="4294967295" pos="173">
          <p15:clr>
            <a:srgbClr val="FBAE40"/>
          </p15:clr>
        </p15:guide>
        <p15:guide id="4294967295" pos="1901">
          <p15:clr>
            <a:srgbClr val="FBAE40"/>
          </p15:clr>
        </p15:guide>
        <p15:guide id="4294967295" pos="2189">
          <p15:clr>
            <a:srgbClr val="FBAE40"/>
          </p15:clr>
        </p15:guide>
        <p15:guide id="4294967295" orient="horz" pos="4219">
          <p15:clr>
            <a:srgbClr val="FBAE40"/>
          </p15:clr>
        </p15:guide>
        <p15:guide id="4294967295" orient="horz" pos="763">
          <p15:clr>
            <a:srgbClr val="FBAE40"/>
          </p15:clr>
        </p15:guide>
        <p15:guide id="4294967295" orient="horz" pos="187">
          <p15:clr>
            <a:srgbClr val="FBAE40"/>
          </p15:clr>
        </p15:guide>
        <p15:guide id="4294967295"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1618336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1090649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711904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4503769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6857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569666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194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207728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91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330125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2203">
          <p15:clr>
            <a:srgbClr val="FBAE40"/>
          </p15:clr>
        </p15:guide>
        <p15:guide id="4294967295" pos="391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816330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752685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64635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402521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2105006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7" name="Text Placeholder 13"/>
          <p:cNvSpPr>
            <a:spLocks noGrp="1"/>
          </p:cNvSpPr>
          <p:nvPr>
            <p:ph type="body" sz="quarter" idx="17" hasCustomPrompt="1"/>
          </p:nvPr>
        </p:nvSpPr>
        <p:spPr>
          <a:xfrm>
            <a:off x="621824" y="1100992"/>
            <a:ext cx="11192828" cy="315185"/>
          </a:xfrm>
        </p:spPr>
        <p:txBody>
          <a:bodyPr/>
          <a:lstStyle>
            <a:lvl1pPr marL="0" indent="0">
              <a:buNone/>
              <a:defRPr sz="1632">
                <a:solidFill>
                  <a:schemeClr val="tx1"/>
                </a:solidFill>
              </a:defRPr>
            </a:lvl1pPr>
            <a:lvl2pPr marL="237461" indent="0">
              <a:buNone/>
              <a:defRPr sz="1632">
                <a:solidFill>
                  <a:schemeClr val="tx1"/>
                </a:solidFill>
              </a:defRPr>
            </a:lvl2pPr>
            <a:lvl3pPr marL="466287" indent="0">
              <a:buNone/>
              <a:defRPr sz="1632">
                <a:solidFill>
                  <a:schemeClr val="tx1"/>
                </a:solidFill>
              </a:defRPr>
            </a:lvl3pPr>
            <a:lvl4pPr marL="703747" indent="0">
              <a:buNone/>
              <a:defRPr sz="1632">
                <a:solidFill>
                  <a:schemeClr val="tx1"/>
                </a:solidFill>
              </a:defRPr>
            </a:lvl4pPr>
            <a:lvl5pPr marL="932573" indent="0">
              <a:buNone/>
              <a:defRPr sz="1632">
                <a:solidFill>
                  <a:schemeClr val="tx1"/>
                </a:solidFill>
              </a:defRPr>
            </a:lvl5pPr>
          </a:lstStyle>
          <a:p>
            <a:pPr lvl="0"/>
            <a:r>
              <a:rPr lang="en-US" dirty="0" smtClean="0"/>
              <a:t>Click to edit text</a:t>
            </a:r>
            <a:endParaRPr lang="en-US" dirty="0"/>
          </a:p>
        </p:txBody>
      </p:sp>
      <p:sp>
        <p:nvSpPr>
          <p:cNvPr id="8" name="Date Placeholder 7"/>
          <p:cNvSpPr>
            <a:spLocks noGrp="1"/>
          </p:cNvSpPr>
          <p:nvPr>
            <p:ph type="dt" sz="half" idx="18"/>
          </p:nvPr>
        </p:nvSpPr>
        <p:spPr>
          <a:xfrm>
            <a:off x="2621578" y="6474107"/>
            <a:ext cx="1494383" cy="188345"/>
          </a:xfrm>
          <a:prstGeom prst="rect">
            <a:avLst/>
          </a:prstGeom>
        </p:spPr>
        <p:txBody>
          <a:bodyPr/>
          <a:lstStyle/>
          <a:p>
            <a:fld id="{5F4DF2DF-EADC-4B0A-93EA-C482B78ADFB3}" type="datetimeFigureOut">
              <a:rPr lang="en-US" smtClean="0">
                <a:solidFill>
                  <a:srgbClr val="979796">
                    <a:lumMod val="40000"/>
                    <a:lumOff val="60000"/>
                  </a:srgbClr>
                </a:solidFill>
              </a:rPr>
              <a:pPr/>
              <a:t>6/28/2013</a:t>
            </a:fld>
            <a:endParaRPr lang="en-US" dirty="0">
              <a:solidFill>
                <a:srgbClr val="979796">
                  <a:lumMod val="40000"/>
                  <a:lumOff val="60000"/>
                </a:srgbClr>
              </a:solidFill>
            </a:endParaRPr>
          </a:p>
        </p:txBody>
      </p:sp>
      <p:sp>
        <p:nvSpPr>
          <p:cNvPr id="9" name="Footer Placeholder 8"/>
          <p:cNvSpPr>
            <a:spLocks noGrp="1"/>
          </p:cNvSpPr>
          <p:nvPr>
            <p:ph type="ftr" sz="quarter" idx="19"/>
          </p:nvPr>
        </p:nvSpPr>
        <p:spPr>
          <a:xfrm>
            <a:off x="950565" y="6474107"/>
            <a:ext cx="1671013" cy="188347"/>
          </a:xfrm>
          <a:prstGeom prst="rect">
            <a:avLst/>
          </a:prstGeom>
        </p:spPr>
        <p:txBody>
          <a:bodyPr/>
          <a:lstStyle/>
          <a:p>
            <a:endParaRPr lang="en-US" dirty="0">
              <a:solidFill>
                <a:srgbClr val="979796">
                  <a:lumMod val="40000"/>
                  <a:lumOff val="60000"/>
                </a:srgbClr>
              </a:solidFill>
            </a:endParaRPr>
          </a:p>
        </p:txBody>
      </p:sp>
      <p:sp>
        <p:nvSpPr>
          <p:cNvPr id="10" name="Slide Number Placeholder 9"/>
          <p:cNvSpPr>
            <a:spLocks noGrp="1"/>
          </p:cNvSpPr>
          <p:nvPr>
            <p:ph type="sldNum" sz="quarter" idx="20"/>
          </p:nvPr>
        </p:nvSpPr>
        <p:spPr>
          <a:xfrm>
            <a:off x="621824" y="6474106"/>
            <a:ext cx="311356" cy="188348"/>
          </a:xfrm>
          <a:prstGeom prst="rect">
            <a:avLst/>
          </a:prstGeom>
        </p:spPr>
        <p:txBody>
          <a:bodyPr/>
          <a:lstStyle/>
          <a:p>
            <a:fld id="{6CE08DDD-9C79-4230-87FB-76BFC9C12F13}"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11" name="Title 10"/>
          <p:cNvSpPr>
            <a:spLocks noGrp="1"/>
          </p:cNvSpPr>
          <p:nvPr>
            <p:ph type="title" hasCustomPrompt="1"/>
          </p:nvPr>
        </p:nvSpPr>
        <p:spPr>
          <a:xfrm>
            <a:off x="621824" y="546610"/>
            <a:ext cx="11192828" cy="527358"/>
          </a:xfrm>
        </p:spPr>
        <p:txBody>
          <a:bodyPr/>
          <a:lstStyle/>
          <a:p>
            <a:r>
              <a:rPr lang="en-US" dirty="0" smtClean="0"/>
              <a:t>Click to edit title</a:t>
            </a:r>
            <a:endParaRPr lang="en-US" dirty="0"/>
          </a:p>
        </p:txBody>
      </p:sp>
    </p:spTree>
    <p:extLst>
      <p:ext uri="{BB962C8B-B14F-4D97-AF65-F5344CB8AC3E}">
        <p14:creationId xmlns:p14="http://schemas.microsoft.com/office/powerpoint/2010/main" val="3156089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44664" y="596866"/>
            <a:ext cx="9914980" cy="5273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4664" y="2223027"/>
            <a:ext cx="4850225" cy="839343"/>
          </a:xfrm>
        </p:spPr>
        <p:txBody>
          <a:bodyPr lIns="137160" rIns="137160" anchor="ctr">
            <a:normAutofit/>
          </a:bodyPr>
          <a:lstStyle>
            <a:lvl1pPr marL="0" indent="0">
              <a:spcBef>
                <a:spcPts val="0"/>
              </a:spcBef>
              <a:spcAft>
                <a:spcPts val="0"/>
              </a:spcAft>
              <a:buNone/>
              <a:defRPr sz="2346" b="0" cap="none" baseline="0">
                <a:solidFill>
                  <a:schemeClr val="accent2">
                    <a:lumMod val="75000"/>
                  </a:schemeClr>
                </a:solidFill>
                <a:latin typeface="+mn-lt"/>
              </a:defRPr>
            </a:lvl1pPr>
            <a:lvl2pPr marL="466310" indent="0">
              <a:buNone/>
              <a:defRPr sz="2040" b="1"/>
            </a:lvl2pPr>
            <a:lvl3pPr marL="932619" indent="0">
              <a:buNone/>
              <a:defRPr sz="1836" b="1"/>
            </a:lvl3pPr>
            <a:lvl4pPr marL="1398929" indent="0">
              <a:buNone/>
              <a:defRPr sz="1632" b="1"/>
            </a:lvl4pPr>
            <a:lvl5pPr marL="1865239" indent="0">
              <a:buNone/>
              <a:defRPr sz="1632" b="1"/>
            </a:lvl5pPr>
            <a:lvl6pPr marL="2331549" indent="0">
              <a:buNone/>
              <a:defRPr sz="1632" b="1"/>
            </a:lvl6pPr>
            <a:lvl7pPr marL="2797858" indent="0">
              <a:buNone/>
              <a:defRPr sz="1632" b="1"/>
            </a:lvl7pPr>
            <a:lvl8pPr marL="3264168" indent="0">
              <a:buNone/>
              <a:defRPr sz="1632" b="1"/>
            </a:lvl8pPr>
            <a:lvl9pPr marL="3730478"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1044664" y="3026870"/>
            <a:ext cx="4850225" cy="3408094"/>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09418" y="2223027"/>
            <a:ext cx="4850225" cy="839343"/>
          </a:xfrm>
        </p:spPr>
        <p:txBody>
          <a:bodyPr lIns="137160" rIns="137160" anchor="ctr">
            <a:normAutofit/>
          </a:bodyPr>
          <a:lstStyle>
            <a:lvl1pPr marL="0" indent="0">
              <a:spcBef>
                <a:spcPts val="0"/>
              </a:spcBef>
              <a:spcAft>
                <a:spcPts val="0"/>
              </a:spcAft>
              <a:buNone/>
              <a:defRPr lang="en-US" sz="2346" b="0" kern="1200" cap="none" baseline="0" dirty="0">
                <a:solidFill>
                  <a:schemeClr val="accent2">
                    <a:lumMod val="75000"/>
                  </a:schemeClr>
                </a:solidFill>
                <a:latin typeface="+mn-lt"/>
                <a:ea typeface="+mn-ea"/>
                <a:cs typeface="+mn-cs"/>
              </a:defRPr>
            </a:lvl1pPr>
            <a:lvl2pPr marL="466310" indent="0">
              <a:buNone/>
              <a:defRPr sz="2040" b="1"/>
            </a:lvl2pPr>
            <a:lvl3pPr marL="932619" indent="0">
              <a:buNone/>
              <a:defRPr sz="1836" b="1"/>
            </a:lvl3pPr>
            <a:lvl4pPr marL="1398929" indent="0">
              <a:buNone/>
              <a:defRPr sz="1632" b="1"/>
            </a:lvl4pPr>
            <a:lvl5pPr marL="1865239" indent="0">
              <a:buNone/>
              <a:defRPr sz="1632" b="1"/>
            </a:lvl5pPr>
            <a:lvl6pPr marL="2331549" indent="0">
              <a:buNone/>
              <a:defRPr sz="1632" b="1"/>
            </a:lvl6pPr>
            <a:lvl7pPr marL="2797858" indent="0">
              <a:buNone/>
              <a:defRPr sz="1632" b="1"/>
            </a:lvl7pPr>
            <a:lvl8pPr marL="3264168" indent="0">
              <a:buNone/>
              <a:defRPr sz="1632" b="1"/>
            </a:lvl8pPr>
            <a:lvl9pPr marL="3730478" indent="0">
              <a:buNone/>
              <a:defRPr sz="1632" b="1"/>
            </a:lvl9pPr>
          </a:lstStyle>
          <a:p>
            <a:pPr marL="0" lvl="0" indent="0" algn="l" defTabSz="932619" rtl="0" eaLnBrk="1" latinLnBrk="0" hangingPunct="1">
              <a:lnSpc>
                <a:spcPct val="90000"/>
              </a:lnSpc>
              <a:spcBef>
                <a:spcPts val="1836"/>
              </a:spcBef>
              <a:buNone/>
            </a:pPr>
            <a:r>
              <a:rPr lang="en-US" smtClean="0"/>
              <a:t>Click to edit Master text styles</a:t>
            </a:r>
          </a:p>
        </p:txBody>
      </p:sp>
      <p:sp>
        <p:nvSpPr>
          <p:cNvPr id="6" name="Content Placeholder 5"/>
          <p:cNvSpPr>
            <a:spLocks noGrp="1"/>
          </p:cNvSpPr>
          <p:nvPr>
            <p:ph sz="quarter" idx="4"/>
          </p:nvPr>
        </p:nvSpPr>
        <p:spPr>
          <a:xfrm>
            <a:off x="6109418" y="3026870"/>
            <a:ext cx="4850225" cy="3408094"/>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940043" y="6599519"/>
            <a:ext cx="6019795" cy="279781"/>
          </a:xfrm>
          <a:prstGeom prst="rect">
            <a:avLst/>
          </a:prstGeom>
        </p:spPr>
        <p:txBody>
          <a:bodyPr/>
          <a:lstStyle/>
          <a:p>
            <a:endParaRPr lang="en-US" dirty="0">
              <a:solidFill>
                <a:srgbClr val="FFFFFF"/>
              </a:solidFill>
            </a:endParaRPr>
          </a:p>
        </p:txBody>
      </p:sp>
      <p:sp>
        <p:nvSpPr>
          <p:cNvPr id="9" name="Slide Number Placeholder 8"/>
          <p:cNvSpPr>
            <a:spLocks noGrp="1"/>
          </p:cNvSpPr>
          <p:nvPr>
            <p:ph type="sldNum" sz="quarter" idx="12"/>
          </p:nvPr>
        </p:nvSpPr>
        <p:spPr>
          <a:xfrm>
            <a:off x="11054644" y="6599519"/>
            <a:ext cx="993191" cy="279781"/>
          </a:xfrm>
          <a:prstGeom prst="rect">
            <a:avLst/>
          </a:prstGeom>
        </p:spPr>
        <p:txBody>
          <a:bodyPr/>
          <a:lstStyle/>
          <a:p>
            <a:fld id="{8173C0E6-9A1A-40C8-8F9B-6CAA76B8FEC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69438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037894004"/>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 id="2147484437" r:id="rId19"/>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blogs.msdn.com/b/vcblog/archive/2011/09/12/10209291.aspx"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mailto:timlav@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8" Type="http://schemas.openxmlformats.org/officeDocument/2006/relationships/hyperlink" Target="http://aka.ms/wp8js" TargetMode="External"/><Relationship Id="rId13" Type="http://schemas.openxmlformats.org/officeDocument/2006/relationships/hyperlink" Target="http://wpdev.ms/insidewp" TargetMode="External"/><Relationship Id="rId3" Type="http://schemas.openxmlformats.org/officeDocument/2006/relationships/hyperlink" Target="http://aka.ms/wp8devdoc" TargetMode="External"/><Relationship Id="rId7" Type="http://schemas.openxmlformats.org/officeDocument/2006/relationships/hyperlink" Target="http://wpdev.ms/beginvids" TargetMode="External"/><Relationship Id="rId12" Type="http://schemas.openxmlformats.org/officeDocument/2006/relationships/hyperlink" Target="http://wpdev.ms/developerblog" TargetMode="External"/><Relationship Id="rId2" Type="http://schemas.openxmlformats.org/officeDocument/2006/relationships/hyperlink" Target="http://aka.ms/wp8devdesign" TargetMode="External"/><Relationship Id="rId1" Type="http://schemas.openxmlformats.org/officeDocument/2006/relationships/slideLayout" Target="../slideLayouts/slideLayout48.xml"/><Relationship Id="rId6" Type="http://schemas.openxmlformats.org/officeDocument/2006/relationships/hyperlink" Target="http://aka.ms/wp8samples" TargetMode="External"/><Relationship Id="rId11" Type="http://schemas.openxmlformats.org/officeDocument/2006/relationships/hyperlink" Target="http://dev.windowsphone.com/" TargetMode="External"/><Relationship Id="rId5" Type="http://schemas.openxmlformats.org/officeDocument/2006/relationships/hyperlink" Target="http://aka.ms/wp8publishing" TargetMode="External"/><Relationship Id="rId10" Type="http://schemas.openxmlformats.org/officeDocument/2006/relationships/hyperlink" Target="http://aka.ms/wp8hol" TargetMode="External"/><Relationship Id="rId4" Type="http://schemas.openxmlformats.org/officeDocument/2006/relationships/hyperlink" Target="http://aka.ms/wp8testing" TargetMode="External"/><Relationship Id="rId9" Type="http://schemas.openxmlformats.org/officeDocument/2006/relationships/hyperlink" Target="http://aka.ms/wp8designbootcamp" TargetMode="External"/><Relationship Id="rId14" Type="http://schemas.openxmlformats.org/officeDocument/2006/relationships/hyperlink" Target="http://twitter.com/wpde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47.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337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81823" y="388585"/>
            <a:ext cx="5346925" cy="6217356"/>
          </a:xfrm>
          <a:prstGeom prst="rect">
            <a:avLst/>
          </a:prstGeom>
        </p:spPr>
      </p:pic>
      <p:pic>
        <p:nvPicPr>
          <p:cNvPr id="9" name="Picture 8"/>
          <p:cNvPicPr>
            <a:picLocks noChangeAspect="1"/>
          </p:cNvPicPr>
          <p:nvPr/>
        </p:nvPicPr>
        <p:blipFill>
          <a:blip r:embed="rId4"/>
          <a:stretch>
            <a:fillRect/>
          </a:stretch>
        </p:blipFill>
        <p:spPr>
          <a:xfrm>
            <a:off x="7015479" y="388585"/>
            <a:ext cx="4839175" cy="6217356"/>
          </a:xfrm>
          <a:prstGeom prst="rect">
            <a:avLst/>
          </a:prstGeom>
        </p:spPr>
      </p:pic>
      <p:pic>
        <p:nvPicPr>
          <p:cNvPr id="10" name="Picture 9"/>
          <p:cNvPicPr>
            <a:picLocks noChangeAspect="1"/>
          </p:cNvPicPr>
          <p:nvPr/>
        </p:nvPicPr>
        <p:blipFill>
          <a:blip r:embed="rId5"/>
          <a:stretch>
            <a:fillRect/>
          </a:stretch>
        </p:blipFill>
        <p:spPr>
          <a:xfrm>
            <a:off x="2487824" y="4092842"/>
            <a:ext cx="4145263" cy="2901684"/>
          </a:xfrm>
          <a:prstGeom prst="rect">
            <a:avLst/>
          </a:prstGeom>
        </p:spPr>
      </p:pic>
      <p:pic>
        <p:nvPicPr>
          <p:cNvPr id="11" name="Picture 10"/>
          <p:cNvPicPr>
            <a:picLocks noChangeAspect="1"/>
          </p:cNvPicPr>
          <p:nvPr/>
        </p:nvPicPr>
        <p:blipFill>
          <a:blip r:embed="rId6"/>
          <a:stretch>
            <a:fillRect/>
          </a:stretch>
        </p:blipFill>
        <p:spPr>
          <a:xfrm>
            <a:off x="8019109" y="3540439"/>
            <a:ext cx="4352526" cy="3399116"/>
          </a:xfrm>
          <a:prstGeom prst="rect">
            <a:avLst/>
          </a:prstGeom>
        </p:spPr>
      </p:pic>
    </p:spTree>
    <p:extLst>
      <p:ext uri="{BB962C8B-B14F-4D97-AF65-F5344CB8AC3E}">
        <p14:creationId xmlns:p14="http://schemas.microsoft.com/office/powerpoint/2010/main" val="3881476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5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6500"/>
                            </p:stCondLst>
                            <p:childTnLst>
                              <p:par>
                                <p:cTn id="13" presetID="10" presetClass="entr" presetSubtype="0" fill="hold" nodeType="afterEffect">
                                  <p:stCondLst>
                                    <p:cond delay="5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500"/>
                                        <p:tgtEl>
                                          <p:spTgt spid="10"/>
                                        </p:tgtEl>
                                      </p:cBhvr>
                                    </p:animEffect>
                                  </p:childTnLst>
                                </p:cTn>
                              </p:par>
                              <p:par>
                                <p:cTn id="16" presetID="10" presetClass="entr" presetSubtype="0" fill="hold" nodeType="withEffect">
                                  <p:stCondLst>
                                    <p:cond delay="5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237037" y="3421062"/>
            <a:ext cx="8199438" cy="914400"/>
          </a:xfrm>
        </p:spPr>
        <p:txBody>
          <a:bodyPr/>
          <a:lstStyle/>
          <a:p>
            <a:pPr marL="571500" indent="-571500">
              <a:buFont typeface="Arial" panose="020B0604020202020204" pitchFamily="34" charset="0"/>
              <a:buChar char="•"/>
            </a:pPr>
            <a:r>
              <a:rPr lang="en-AU" dirty="0" smtClean="0"/>
              <a:t>Can be used in any Windows Phone App</a:t>
            </a:r>
          </a:p>
          <a:p>
            <a:pPr marL="571500" indent="-571500">
              <a:buFont typeface="Arial" panose="020B0604020202020204" pitchFamily="34" charset="0"/>
              <a:buChar char="•"/>
            </a:pPr>
            <a:r>
              <a:rPr lang="en-AU" dirty="0" smtClean="0"/>
              <a:t>Visual Studio </a:t>
            </a:r>
            <a:r>
              <a:rPr lang="en-AU" dirty="0"/>
              <a:t>Express 2012 for Windows Phone</a:t>
            </a:r>
          </a:p>
          <a:p>
            <a:pPr marL="571500" indent="-571500">
              <a:buFont typeface="Arial" panose="020B0604020202020204" pitchFamily="34" charset="0"/>
              <a:buChar char="•"/>
            </a:pPr>
            <a:r>
              <a:rPr lang="en-AU" dirty="0"/>
              <a:t>Same C++ compiler &amp; </a:t>
            </a:r>
            <a:r>
              <a:rPr lang="en-AU" dirty="0" smtClean="0"/>
              <a:t>CRT used </a:t>
            </a:r>
            <a:r>
              <a:rPr lang="en-AU" dirty="0"/>
              <a:t>in Windows 8</a:t>
            </a:r>
          </a:p>
          <a:p>
            <a:pPr marL="571500" indent="-571500">
              <a:buFont typeface="Arial" panose="020B0604020202020204" pitchFamily="34" charset="0"/>
              <a:buChar char="•"/>
            </a:pPr>
            <a:r>
              <a:rPr lang="en-AU" dirty="0"/>
              <a:t>Subset of C++ 11 standard </a:t>
            </a:r>
            <a:r>
              <a:rPr lang="en-AU" dirty="0" smtClean="0"/>
              <a:t>features</a:t>
            </a:r>
            <a:endParaRPr lang="en-AU" dirty="0"/>
          </a:p>
        </p:txBody>
      </p:sp>
      <p:sp>
        <p:nvSpPr>
          <p:cNvPr id="3" name="Title 2"/>
          <p:cNvSpPr>
            <a:spLocks noGrp="1"/>
          </p:cNvSpPr>
          <p:nvPr>
            <p:ph type="title"/>
          </p:nvPr>
        </p:nvSpPr>
        <p:spPr>
          <a:xfrm>
            <a:off x="152400" y="298450"/>
            <a:ext cx="12161837" cy="912813"/>
          </a:xfrm>
        </p:spPr>
        <p:txBody>
          <a:bodyPr/>
          <a:lstStyle/>
          <a:p>
            <a:r>
              <a:rPr lang="en-US" dirty="0" smtClean="0"/>
              <a:t>How: Windows Phone C++ Support</a:t>
            </a:r>
            <a:endParaRPr lang="en-US" dirty="0"/>
          </a:p>
        </p:txBody>
      </p:sp>
      <p:pic>
        <p:nvPicPr>
          <p:cNvPr id="6" name="Picture 5"/>
          <p:cNvPicPr>
            <a:picLocks noChangeAspect="1"/>
          </p:cNvPicPr>
          <p:nvPr/>
        </p:nvPicPr>
        <p:blipFill>
          <a:blip r:embed="rId3"/>
          <a:stretch>
            <a:fillRect/>
          </a:stretch>
        </p:blipFill>
        <p:spPr>
          <a:xfrm>
            <a:off x="731837" y="1363662"/>
            <a:ext cx="3009900" cy="5419725"/>
          </a:xfrm>
          <a:prstGeom prst="rect">
            <a:avLst/>
          </a:prstGeom>
        </p:spPr>
      </p:pic>
    </p:spTree>
    <p:extLst>
      <p:ext uri="{BB962C8B-B14F-4D97-AF65-F5344CB8AC3E}">
        <p14:creationId xmlns:p14="http://schemas.microsoft.com/office/powerpoint/2010/main" val="705725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95275" y="1011237"/>
          <a:ext cx="11887200" cy="4776732"/>
        </p:xfrm>
        <a:graphic>
          <a:graphicData uri="http://schemas.openxmlformats.org/drawingml/2006/table">
            <a:tbl>
              <a:tblPr firstRow="1" bandRow="1">
                <a:tableStyleId>{69CF1AB2-1976-4502-BF36-3FF5EA218861}</a:tableStyleId>
              </a:tblPr>
              <a:tblGrid>
                <a:gridCol w="3276600"/>
                <a:gridCol w="4648200"/>
                <a:gridCol w="3962400"/>
              </a:tblGrid>
              <a:tr h="397510">
                <a:tc>
                  <a:txBody>
                    <a:bodyPr/>
                    <a:lstStyle/>
                    <a:p>
                      <a:pPr marL="0" marR="0">
                        <a:lnSpc>
                          <a:spcPct val="100000"/>
                        </a:lnSpc>
                        <a:spcBef>
                          <a:spcPts val="0"/>
                        </a:spcBef>
                        <a:spcAft>
                          <a:spcPts val="0"/>
                        </a:spcAft>
                      </a:pPr>
                      <a:r>
                        <a:rPr lang="en-AU" sz="2400" b="0" dirty="0" err="1" smtClean="0">
                          <a:effectLst/>
                        </a:rPr>
                        <a:t>RValue</a:t>
                      </a:r>
                      <a:r>
                        <a:rPr lang="en-AU" sz="2400" b="0" dirty="0" smtClean="0">
                          <a:effectLst/>
                        </a:rPr>
                        <a:t> </a:t>
                      </a:r>
                      <a:r>
                        <a:rPr lang="en-AU" sz="2400" b="0" dirty="0">
                          <a:effectLst/>
                        </a:rPr>
                        <a:t>references</a:t>
                      </a:r>
                      <a:endParaRPr lang="en-AU" sz="2400" b="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b="0" dirty="0">
                          <a:effectLst/>
                        </a:rPr>
                        <a:t>Forward declared </a:t>
                      </a:r>
                      <a:r>
                        <a:rPr lang="en-AU" sz="2400" b="0" dirty="0" err="1">
                          <a:effectLst/>
                        </a:rPr>
                        <a:t>enums</a:t>
                      </a:r>
                      <a:endParaRPr lang="en-AU" sz="2400" b="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b="0" dirty="0">
                          <a:effectLst/>
                        </a:rPr>
                        <a:t>Bidirectional fences</a:t>
                      </a:r>
                      <a:endParaRPr lang="en-AU" sz="2400" b="0" dirty="0">
                        <a:effectLst/>
                        <a:latin typeface="Consolas" pitchFamily="49" charset="0"/>
                        <a:ea typeface="Calibri"/>
                        <a:cs typeface="Consolas" pitchFamily="49" charset="0"/>
                      </a:endParaRPr>
                    </a:p>
                  </a:txBody>
                  <a:tcPr marL="62174" marR="62174" marT="62174" marB="62174" anchor="ctr"/>
                </a:tc>
              </a:tr>
              <a:tr h="397510">
                <a:tc>
                  <a:txBody>
                    <a:bodyPr/>
                    <a:lstStyle/>
                    <a:p>
                      <a:pPr marL="0" marR="0">
                        <a:lnSpc>
                          <a:spcPct val="100000"/>
                        </a:lnSpc>
                        <a:spcBef>
                          <a:spcPts val="0"/>
                        </a:spcBef>
                        <a:spcAft>
                          <a:spcPts val="0"/>
                        </a:spcAft>
                      </a:pPr>
                      <a:r>
                        <a:rPr lang="en-AU" sz="2400" dirty="0" err="1">
                          <a:effectLst/>
                        </a:rPr>
                        <a:t>static_assert</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Alignment</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Data-dependency ordering</a:t>
                      </a:r>
                      <a:endParaRPr lang="en-AU" sz="2400" dirty="0">
                        <a:effectLst/>
                        <a:latin typeface="Consolas" pitchFamily="49" charset="0"/>
                        <a:ea typeface="Calibri"/>
                        <a:cs typeface="Consolas" pitchFamily="49" charset="0"/>
                      </a:endParaRPr>
                    </a:p>
                  </a:txBody>
                  <a:tcPr marL="62174" marR="62174" marT="62174" marB="62174" anchor="ctr"/>
                </a:tc>
              </a:tr>
              <a:tr h="166443">
                <a:tc>
                  <a:txBody>
                    <a:bodyPr/>
                    <a:lstStyle/>
                    <a:p>
                      <a:pPr marL="0" marR="0">
                        <a:lnSpc>
                          <a:spcPct val="100000"/>
                        </a:lnSpc>
                        <a:spcBef>
                          <a:spcPts val="0"/>
                        </a:spcBef>
                        <a:spcAft>
                          <a:spcPts val="0"/>
                        </a:spcAft>
                      </a:pPr>
                      <a:r>
                        <a:rPr lang="en-AU" sz="2400" dirty="0" smtClean="0">
                          <a:effectLst/>
                        </a:rPr>
                        <a:t>Auto</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Standard-layout and trivial types</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err="1">
                          <a:effectLst/>
                        </a:rPr>
                        <a:t>exception_ptr</a:t>
                      </a:r>
                      <a:endParaRPr lang="en-AU" sz="2400" dirty="0">
                        <a:effectLst/>
                        <a:latin typeface="Consolas" pitchFamily="49" charset="0"/>
                        <a:ea typeface="Calibri"/>
                        <a:cs typeface="Consolas" pitchFamily="49" charset="0"/>
                      </a:endParaRPr>
                    </a:p>
                  </a:txBody>
                  <a:tcPr marL="62174" marR="62174" marT="62174" marB="62174" anchor="ctr"/>
                </a:tc>
              </a:tr>
              <a:tr h="0">
                <a:tc>
                  <a:txBody>
                    <a:bodyPr/>
                    <a:lstStyle/>
                    <a:p>
                      <a:pPr marL="0" marR="0">
                        <a:lnSpc>
                          <a:spcPct val="100000"/>
                        </a:lnSpc>
                        <a:spcBef>
                          <a:spcPts val="0"/>
                        </a:spcBef>
                        <a:spcAft>
                          <a:spcPts val="0"/>
                        </a:spcAft>
                      </a:pPr>
                      <a:r>
                        <a:rPr lang="en-AU" sz="2400" dirty="0">
                          <a:effectLst/>
                        </a:rPr>
                        <a:t>Trailing return types</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Extended friend declarations</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Thread-local storage</a:t>
                      </a:r>
                      <a:endParaRPr lang="en-AU" sz="2400" dirty="0">
                        <a:effectLst/>
                        <a:latin typeface="Consolas" pitchFamily="49" charset="0"/>
                        <a:ea typeface="Calibri"/>
                        <a:cs typeface="Consolas" pitchFamily="49" charset="0"/>
                      </a:endParaRPr>
                    </a:p>
                  </a:txBody>
                  <a:tcPr marL="62174" marR="62174" marT="62174" marB="62174" anchor="ctr"/>
                </a:tc>
              </a:tr>
              <a:tr h="0">
                <a:tc>
                  <a:txBody>
                    <a:bodyPr/>
                    <a:lstStyle/>
                    <a:p>
                      <a:pPr marL="0" marR="0">
                        <a:lnSpc>
                          <a:spcPct val="100000"/>
                        </a:lnSpc>
                        <a:spcBef>
                          <a:spcPts val="0"/>
                        </a:spcBef>
                        <a:spcAft>
                          <a:spcPts val="0"/>
                        </a:spcAft>
                      </a:pPr>
                      <a:r>
                        <a:rPr lang="en-AU" sz="2400" dirty="0">
                          <a:effectLst/>
                        </a:rPr>
                        <a:t>Lambdas</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Local and unnamed types as template arguments</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__</a:t>
                      </a:r>
                      <a:r>
                        <a:rPr lang="en-AU" sz="2400" dirty="0" err="1">
                          <a:effectLst/>
                        </a:rPr>
                        <a:t>func</a:t>
                      </a:r>
                      <a:r>
                        <a:rPr lang="en-AU" sz="2400" dirty="0">
                          <a:effectLst/>
                        </a:rPr>
                        <a:t>__</a:t>
                      </a:r>
                      <a:endParaRPr lang="en-AU" sz="2400" dirty="0">
                        <a:effectLst/>
                        <a:latin typeface="Consolas" pitchFamily="49" charset="0"/>
                        <a:ea typeface="Calibri"/>
                        <a:cs typeface="Consolas" pitchFamily="49" charset="0"/>
                      </a:endParaRPr>
                    </a:p>
                  </a:txBody>
                  <a:tcPr marL="62174" marR="62174" marT="62174" marB="62174" anchor="ctr"/>
                </a:tc>
              </a:tr>
              <a:tr h="397510">
                <a:tc>
                  <a:txBody>
                    <a:bodyPr/>
                    <a:lstStyle/>
                    <a:p>
                      <a:pPr marL="0" marR="0">
                        <a:lnSpc>
                          <a:spcPct val="100000"/>
                        </a:lnSpc>
                        <a:spcBef>
                          <a:spcPts val="0"/>
                        </a:spcBef>
                        <a:spcAft>
                          <a:spcPts val="0"/>
                        </a:spcAft>
                      </a:pPr>
                      <a:r>
                        <a:rPr lang="en-AU" sz="2400" dirty="0" err="1" smtClean="0">
                          <a:effectLst/>
                        </a:rPr>
                        <a:t>Decltype</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a:effectLst/>
                        </a:rPr>
                        <a:t>Range-based for-loop</a:t>
                      </a:r>
                      <a:endParaRPr lang="en-AU" sz="240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C99 </a:t>
                      </a:r>
                      <a:r>
                        <a:rPr lang="en-AU" sz="2400" dirty="0" err="1">
                          <a:effectLst/>
                        </a:rPr>
                        <a:t>preprocessor</a:t>
                      </a:r>
                      <a:endParaRPr lang="en-AU" sz="2400" dirty="0">
                        <a:effectLst/>
                        <a:latin typeface="Consolas" pitchFamily="49" charset="0"/>
                        <a:ea typeface="Calibri"/>
                        <a:cs typeface="Consolas" pitchFamily="49" charset="0"/>
                      </a:endParaRPr>
                    </a:p>
                  </a:txBody>
                  <a:tcPr marL="62174" marR="62174" marT="62174" marB="62174" anchor="ctr"/>
                </a:tc>
              </a:tr>
              <a:tr h="397510">
                <a:tc>
                  <a:txBody>
                    <a:bodyPr/>
                    <a:lstStyle/>
                    <a:p>
                      <a:pPr marL="0" marR="0">
                        <a:lnSpc>
                          <a:spcPct val="100000"/>
                        </a:lnSpc>
                        <a:spcBef>
                          <a:spcPts val="0"/>
                        </a:spcBef>
                        <a:spcAft>
                          <a:spcPts val="0"/>
                        </a:spcAft>
                      </a:pPr>
                      <a:r>
                        <a:rPr lang="en-AU" sz="2400" dirty="0">
                          <a:effectLst/>
                        </a:rPr>
                        <a:t>Right angle brackets</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override and final</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long </a:t>
                      </a:r>
                      <a:r>
                        <a:rPr lang="en-AU" sz="2400" dirty="0" err="1">
                          <a:effectLst/>
                        </a:rPr>
                        <a:t>long</a:t>
                      </a:r>
                      <a:endParaRPr lang="en-AU" sz="2400" dirty="0">
                        <a:effectLst/>
                        <a:latin typeface="Consolas" pitchFamily="49" charset="0"/>
                        <a:ea typeface="Calibri"/>
                        <a:cs typeface="Consolas" pitchFamily="49" charset="0"/>
                      </a:endParaRPr>
                    </a:p>
                  </a:txBody>
                  <a:tcPr marL="62174" marR="62174" marT="62174" marB="62174" anchor="ctr"/>
                </a:tc>
              </a:tr>
              <a:tr h="397510">
                <a:tc>
                  <a:txBody>
                    <a:bodyPr/>
                    <a:lstStyle/>
                    <a:p>
                      <a:pPr marL="0" marR="0">
                        <a:lnSpc>
                          <a:spcPct val="100000"/>
                        </a:lnSpc>
                        <a:spcBef>
                          <a:spcPts val="0"/>
                        </a:spcBef>
                        <a:spcAft>
                          <a:spcPts val="0"/>
                        </a:spcAft>
                      </a:pPr>
                      <a:r>
                        <a:rPr lang="en-AU" sz="2400" dirty="0" smtClean="0">
                          <a:effectLst/>
                        </a:rPr>
                        <a:t>extern </a:t>
                      </a:r>
                      <a:r>
                        <a:rPr lang="en-AU" sz="2400" dirty="0">
                          <a:effectLst/>
                        </a:rPr>
                        <a:t>templates</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Minimal GC support</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AU" sz="2400" dirty="0" smtClean="0">
                          <a:effectLst/>
                        </a:rPr>
                        <a:t>Strongly typed </a:t>
                      </a:r>
                      <a:r>
                        <a:rPr lang="en-AU" sz="2400" dirty="0" err="1" smtClean="0">
                          <a:effectLst/>
                        </a:rPr>
                        <a:t>enums</a:t>
                      </a:r>
                      <a:endParaRPr lang="en-AU" sz="2400" dirty="0">
                        <a:latin typeface="Consolas" pitchFamily="49" charset="0"/>
                        <a:cs typeface="Consolas" pitchFamily="49" charset="0"/>
                      </a:endParaRPr>
                    </a:p>
                  </a:txBody>
                  <a:tcPr marL="62174" marR="62174" marT="62174" marB="62174" anchor="ctr"/>
                </a:tc>
              </a:tr>
              <a:tr h="318808">
                <a:tc>
                  <a:txBody>
                    <a:bodyPr/>
                    <a:lstStyle/>
                    <a:p>
                      <a:pPr marL="0" marR="0">
                        <a:lnSpc>
                          <a:spcPct val="100000"/>
                        </a:lnSpc>
                        <a:spcBef>
                          <a:spcPts val="0"/>
                        </a:spcBef>
                        <a:spcAft>
                          <a:spcPts val="0"/>
                        </a:spcAft>
                      </a:pPr>
                      <a:r>
                        <a:rPr lang="en-AU" sz="2400" dirty="0" err="1">
                          <a:effectLst/>
                        </a:rPr>
                        <a:t>nullptr</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a:lnSpc>
                          <a:spcPct val="100000"/>
                        </a:lnSpc>
                        <a:spcBef>
                          <a:spcPts val="0"/>
                        </a:spcBef>
                        <a:spcAft>
                          <a:spcPts val="0"/>
                        </a:spcAft>
                      </a:pPr>
                      <a:r>
                        <a:rPr lang="en-AU" sz="2400" dirty="0">
                          <a:effectLst/>
                        </a:rPr>
                        <a:t>Atomics</a:t>
                      </a:r>
                      <a:endParaRPr lang="en-AU" sz="2400" dirty="0">
                        <a:effectLst/>
                        <a:latin typeface="Consolas" pitchFamily="49" charset="0"/>
                        <a:ea typeface="Calibri"/>
                        <a:cs typeface="Consolas" pitchFamily="49" charset="0"/>
                      </a:endParaRPr>
                    </a:p>
                  </a:txBody>
                  <a:tcPr marL="62174" marR="62174" marT="62174" marB="62174" anchor="ct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endParaRPr lang="en-AU" sz="2400" dirty="0">
                        <a:latin typeface="Consolas" pitchFamily="49" charset="0"/>
                        <a:cs typeface="Consolas" pitchFamily="49" charset="0"/>
                      </a:endParaRPr>
                    </a:p>
                  </a:txBody>
                  <a:tcPr marL="62174" marR="62174" marT="62174" marB="62174" anchor="ctr"/>
                </a:tc>
              </a:tr>
            </a:tbl>
          </a:graphicData>
        </a:graphic>
      </p:graphicFrame>
      <p:sp>
        <p:nvSpPr>
          <p:cNvPr id="4" name="Title 2"/>
          <p:cNvSpPr txBox="1">
            <a:spLocks/>
          </p:cNvSpPr>
          <p:nvPr/>
        </p:nvSpPr>
        <p:spPr>
          <a:xfrm>
            <a:off x="274638" y="68262"/>
            <a:ext cx="11887199" cy="912813"/>
          </a:xfrm>
          <a:prstGeom prst="rect">
            <a:avLst/>
          </a:prstGeom>
        </p:spPr>
        <p:txBody>
          <a:bodyPr vert="horz" lIns="182880" tIns="146304" rIns="182880" bIns="146304" rtlCol="0" anchor="ctr">
            <a:noAutofit/>
          </a:bodyPr>
          <a:lstStyle>
            <a:lvl1pPr algn="l" defTabSz="914166" rtl="0" eaLnBrk="1" latinLnBrk="0" hangingPunct="1">
              <a:lnSpc>
                <a:spcPct val="90000"/>
              </a:lnSpc>
              <a:spcBef>
                <a:spcPct val="0"/>
              </a:spcBef>
              <a:buNone/>
              <a:defRPr sz="6600" kern="1200" spc="0" baseline="0">
                <a:gradFill>
                  <a:gsLst>
                    <a:gs pos="0">
                      <a:srgbClr val="404040"/>
                    </a:gs>
                    <a:gs pos="100000">
                      <a:schemeClr val="tx1">
                        <a:lumMod val="75000"/>
                        <a:lumOff val="25000"/>
                      </a:schemeClr>
                    </a:gs>
                  </a:gsLst>
                  <a:lin ang="5400000" scaled="0"/>
                </a:gradFill>
                <a:latin typeface="Segoe UI Light" pitchFamily="34" charset="0"/>
                <a:ea typeface="+mj-ea"/>
                <a:cs typeface="Segoe UI Light" pitchFamily="34" charset="0"/>
              </a:defRPr>
            </a:lvl1pPr>
          </a:lstStyle>
          <a:p>
            <a:r>
              <a:rPr lang="en-US" sz="4400" dirty="0" smtClean="0">
                <a:gradFill>
                  <a:gsLst>
                    <a:gs pos="0">
                      <a:srgbClr val="404040"/>
                    </a:gs>
                    <a:gs pos="100000">
                      <a:srgbClr val="000000">
                        <a:lumMod val="75000"/>
                        <a:lumOff val="25000"/>
                      </a:srgbClr>
                    </a:gs>
                  </a:gsLst>
                  <a:lin ang="5400000" scaled="0"/>
                </a:gradFill>
              </a:rPr>
              <a:t>Sampling of C++ 11 Standard Features</a:t>
            </a:r>
            <a:endParaRPr lang="en-US" sz="4400" dirty="0">
              <a:gradFill>
                <a:gsLst>
                  <a:gs pos="0">
                    <a:srgbClr val="404040"/>
                  </a:gs>
                  <a:gs pos="100000">
                    <a:srgbClr val="000000">
                      <a:lumMod val="75000"/>
                      <a:lumOff val="25000"/>
                    </a:srgbClr>
                  </a:gs>
                </a:gsLst>
                <a:lin ang="5400000" scaled="0"/>
              </a:gradFill>
            </a:endParaRPr>
          </a:p>
        </p:txBody>
      </p:sp>
      <p:sp>
        <p:nvSpPr>
          <p:cNvPr id="3" name="Rectangle 2"/>
          <p:cNvSpPr/>
          <p:nvPr/>
        </p:nvSpPr>
        <p:spPr>
          <a:xfrm>
            <a:off x="-639763" y="6161214"/>
            <a:ext cx="8686800" cy="369332"/>
          </a:xfrm>
          <a:prstGeom prst="rect">
            <a:avLst/>
          </a:prstGeom>
        </p:spPr>
        <p:txBody>
          <a:bodyPr wrap="square">
            <a:spAutoFit/>
          </a:bodyPr>
          <a:lstStyle/>
          <a:p>
            <a:pPr marL="1165860" lvl="2"/>
            <a:r>
              <a:rPr lang="en-AU" dirty="0">
                <a:solidFill>
                  <a:srgbClr val="000000"/>
                </a:solidFill>
                <a:hlinkClick r:id="rId3"/>
              </a:rPr>
              <a:t>http://blogs.msdn.com/b/vcblog/archive/2011/09/12/10209291.aspx</a:t>
            </a:r>
            <a:endParaRPr lang="en-AU" dirty="0">
              <a:solidFill>
                <a:srgbClr val="000000"/>
              </a:solidFill>
            </a:endParaRPr>
          </a:p>
        </p:txBody>
      </p:sp>
    </p:spTree>
    <p:extLst>
      <p:ext uri="{BB962C8B-B14F-4D97-AF65-F5344CB8AC3E}">
        <p14:creationId xmlns:p14="http://schemas.microsoft.com/office/powerpoint/2010/main" val="551478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Quick tour of C++ </a:t>
            </a:r>
            <a:r>
              <a:rPr lang="en-US" dirty="0" smtClean="0"/>
              <a:t>features</a:t>
            </a:r>
            <a:endParaRPr lang="en-US" dirty="0"/>
          </a:p>
        </p:txBody>
      </p:sp>
    </p:spTree>
    <p:extLst>
      <p:ext uri="{BB962C8B-B14F-4D97-AF65-F5344CB8AC3E}">
        <p14:creationId xmlns:p14="http://schemas.microsoft.com/office/powerpoint/2010/main" val="936364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313237" y="3116262"/>
            <a:ext cx="8382000" cy="914400"/>
          </a:xfrm>
        </p:spPr>
        <p:txBody>
          <a:bodyPr/>
          <a:lstStyle/>
          <a:p>
            <a:pPr marL="571500" indent="-571500">
              <a:buFont typeface="Arial" pitchFamily="34" charset="0"/>
              <a:buChar char="•"/>
            </a:pPr>
            <a:r>
              <a:rPr lang="en-US" dirty="0"/>
              <a:t>All Windows Phone 8 apps can use native </a:t>
            </a:r>
            <a:r>
              <a:rPr lang="en-US" dirty="0" smtClean="0"/>
              <a:t>code…</a:t>
            </a:r>
            <a:endParaRPr lang="en-US" dirty="0"/>
          </a:p>
          <a:p>
            <a:pPr marL="1028582" lvl="2" indent="-571500"/>
            <a:r>
              <a:rPr lang="en-US" dirty="0" smtClean="0"/>
              <a:t>Pure native D3D apps/games</a:t>
            </a:r>
            <a:endParaRPr lang="en-US" dirty="0"/>
          </a:p>
          <a:p>
            <a:pPr marL="1028582" lvl="2" indent="-571500"/>
            <a:r>
              <a:rPr lang="en-US" dirty="0"/>
              <a:t>XAML </a:t>
            </a:r>
            <a:r>
              <a:rPr lang="en-US" dirty="0" smtClean="0"/>
              <a:t>apps mixed with D3D and WinRT</a:t>
            </a:r>
          </a:p>
          <a:p>
            <a:pPr marL="1028582" lvl="2" indent="-571500"/>
            <a:r>
              <a:rPr lang="en-US" dirty="0"/>
              <a:t>C++ </a:t>
            </a:r>
            <a:r>
              <a:rPr lang="en-US" dirty="0" smtClean="0"/>
              <a:t>libraries: Dynamic Link Libraries, Static Libs</a:t>
            </a:r>
          </a:p>
          <a:p>
            <a:pPr marL="1028582" lvl="2" indent="-571500"/>
            <a:r>
              <a:rPr lang="en-US" dirty="0" smtClean="0"/>
              <a:t>WinRT C++ Components</a:t>
            </a:r>
            <a:endParaRPr lang="en-US" dirty="0"/>
          </a:p>
          <a:p>
            <a:pPr marL="571500" indent="-571500">
              <a:buFont typeface="Arial" pitchFamily="34" charset="0"/>
              <a:buChar char="•"/>
            </a:pPr>
            <a:r>
              <a:rPr lang="en-US" dirty="0" smtClean="0"/>
              <a:t>...not </a:t>
            </a:r>
            <a:r>
              <a:rPr lang="en-US" dirty="0"/>
              <a:t>all apps need to use native code</a:t>
            </a:r>
          </a:p>
        </p:txBody>
      </p:sp>
      <p:sp>
        <p:nvSpPr>
          <p:cNvPr id="4" name="Title 3"/>
          <p:cNvSpPr>
            <a:spLocks noGrp="1"/>
          </p:cNvSpPr>
          <p:nvPr>
            <p:ph type="title"/>
          </p:nvPr>
        </p:nvSpPr>
        <p:spPr/>
        <p:txBody>
          <a:bodyPr/>
          <a:lstStyle/>
          <a:p>
            <a:r>
              <a:rPr lang="en-US" dirty="0" smtClean="0"/>
              <a:t>Where you can use C++</a:t>
            </a:r>
            <a:endParaRPr lang="en-US" dirty="0"/>
          </a:p>
        </p:txBody>
      </p:sp>
      <p:sp>
        <p:nvSpPr>
          <p:cNvPr id="3" name="Picture Placeholder 2"/>
          <p:cNvSpPr>
            <a:spLocks noGrp="1"/>
          </p:cNvSpPr>
          <p:nvPr>
            <p:ph type="pic" sz="quarter" idx="16"/>
          </p:nvPr>
        </p:nvSpPr>
        <p:spPr/>
      </p:sp>
      <p:pic>
        <p:nvPicPr>
          <p:cNvPr id="6" name="Picture 5"/>
          <p:cNvPicPr>
            <a:picLocks noChangeAspect="1"/>
          </p:cNvPicPr>
          <p:nvPr/>
        </p:nvPicPr>
        <p:blipFill>
          <a:blip r:embed="rId3"/>
          <a:stretch>
            <a:fillRect/>
          </a:stretch>
        </p:blipFill>
        <p:spPr>
          <a:xfrm>
            <a:off x="655637" y="1582737"/>
            <a:ext cx="3009900" cy="5419725"/>
          </a:xfrm>
          <a:prstGeom prst="rect">
            <a:avLst/>
          </a:prstGeom>
        </p:spPr>
      </p:pic>
    </p:spTree>
    <p:extLst>
      <p:ext uri="{BB962C8B-B14F-4D97-AF65-F5344CB8AC3E}">
        <p14:creationId xmlns:p14="http://schemas.microsoft.com/office/powerpoint/2010/main" val="3560321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20" r="20"/>
          <a:stretch/>
        </p:blipFill>
        <p:spPr/>
      </p:pic>
      <p:sp>
        <p:nvSpPr>
          <p:cNvPr id="4" name="Title 3"/>
          <p:cNvSpPr>
            <a:spLocks noGrp="1"/>
          </p:cNvSpPr>
          <p:nvPr>
            <p:ph type="title"/>
          </p:nvPr>
        </p:nvSpPr>
        <p:spPr/>
        <p:txBody>
          <a:bodyPr/>
          <a:lstStyle/>
          <a:p>
            <a:r>
              <a:rPr lang="en-US" dirty="0" smtClean="0"/>
              <a:t>Why use C++</a:t>
            </a:r>
            <a:endParaRPr lang="en-US" dirty="0"/>
          </a:p>
        </p:txBody>
      </p:sp>
      <p:sp>
        <p:nvSpPr>
          <p:cNvPr id="13" name="Rectangle 12"/>
          <p:cNvSpPr/>
          <p:nvPr/>
        </p:nvSpPr>
        <p:spPr>
          <a:xfrm>
            <a:off x="5009022" y="3088525"/>
            <a:ext cx="932602" cy="9326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124333" defTabSz="1243334"/>
            <a:r>
              <a:rPr lang="en-US" sz="6000" dirty="0">
                <a:solidFill>
                  <a:srgbClr val="FFFFFF"/>
                </a:solidFill>
                <a:ea typeface="Segoe UI" pitchFamily="34" charset="0"/>
                <a:cs typeface="Segoe UI" pitchFamily="34" charset="0"/>
              </a:rPr>
              <a:t>2</a:t>
            </a:r>
            <a:endParaRPr lang="en-AU" sz="6000" dirty="0">
              <a:solidFill>
                <a:srgbClr val="FFFFFF"/>
              </a:solidFill>
              <a:ea typeface="Segoe UI" pitchFamily="34" charset="0"/>
              <a:cs typeface="Segoe UI" pitchFamily="34" charset="0"/>
            </a:endParaRPr>
          </a:p>
        </p:txBody>
      </p:sp>
      <p:sp>
        <p:nvSpPr>
          <p:cNvPr id="14" name="Rectangle 13"/>
          <p:cNvSpPr/>
          <p:nvPr/>
        </p:nvSpPr>
        <p:spPr>
          <a:xfrm>
            <a:off x="5009022" y="4176563"/>
            <a:ext cx="932602" cy="9326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nchorCtr="0"/>
          <a:lstStyle/>
          <a:p>
            <a:pPr marL="124333" defTabSz="1243334"/>
            <a:r>
              <a:rPr lang="en-US" sz="6000" dirty="0">
                <a:solidFill>
                  <a:srgbClr val="FFFFFF"/>
                </a:solidFill>
                <a:ea typeface="Segoe UI" pitchFamily="34" charset="0"/>
                <a:cs typeface="Segoe UI" pitchFamily="34" charset="0"/>
              </a:rPr>
              <a:t>3</a:t>
            </a:r>
            <a:endParaRPr lang="en-AU" sz="6000" dirty="0">
              <a:solidFill>
                <a:srgbClr val="FFFFFF"/>
              </a:solidFill>
              <a:ea typeface="Segoe UI" pitchFamily="34" charset="0"/>
              <a:cs typeface="Segoe UI" pitchFamily="34" charset="0"/>
            </a:endParaRPr>
          </a:p>
        </p:txBody>
      </p:sp>
      <p:sp>
        <p:nvSpPr>
          <p:cNvPr id="15" name="Performance"/>
          <p:cNvSpPr txBox="1"/>
          <p:nvPr/>
        </p:nvSpPr>
        <p:spPr>
          <a:xfrm>
            <a:off x="6370637" y="4176563"/>
            <a:ext cx="4973884" cy="932603"/>
          </a:xfrm>
          <a:prstGeom prst="rect">
            <a:avLst/>
          </a:prstGeom>
          <a:noFill/>
        </p:spPr>
        <p:txBody>
          <a:bodyPr wrap="none" lIns="91429" tIns="45714" rIns="91429" bIns="45714" rtlCol="0" anchor="ctr">
            <a:noAutofit/>
          </a:bodyPr>
          <a:lstStyle/>
          <a:p>
            <a:pPr defTabSz="1243334"/>
            <a:r>
              <a:rPr lang="en-US" sz="6000" dirty="0">
                <a:solidFill>
                  <a:srgbClr val="000000"/>
                </a:solidFill>
              </a:rPr>
              <a:t>Performance</a:t>
            </a:r>
            <a:endParaRPr lang="en-AU" sz="6000" dirty="0">
              <a:solidFill>
                <a:srgbClr val="000000"/>
              </a:solidFill>
            </a:endParaRPr>
          </a:p>
        </p:txBody>
      </p:sp>
      <p:sp>
        <p:nvSpPr>
          <p:cNvPr id="16" name="Reusability"/>
          <p:cNvSpPr txBox="1"/>
          <p:nvPr/>
        </p:nvSpPr>
        <p:spPr>
          <a:xfrm>
            <a:off x="6356115" y="3084454"/>
            <a:ext cx="4973884" cy="932603"/>
          </a:xfrm>
          <a:prstGeom prst="rect">
            <a:avLst/>
          </a:prstGeom>
          <a:noFill/>
        </p:spPr>
        <p:txBody>
          <a:bodyPr wrap="none" lIns="91429" tIns="45714" rIns="91429" bIns="45714" rtlCol="0" anchor="ctr">
            <a:noAutofit/>
          </a:bodyPr>
          <a:lstStyle/>
          <a:p>
            <a:pPr defTabSz="1243334"/>
            <a:r>
              <a:rPr lang="en-US" sz="6000" dirty="0">
                <a:solidFill>
                  <a:srgbClr val="000000"/>
                </a:solidFill>
              </a:rPr>
              <a:t>Reusability</a:t>
            </a:r>
            <a:endParaRPr lang="en-AU" sz="6000" dirty="0">
              <a:solidFill>
                <a:srgbClr val="000000"/>
              </a:solidFill>
            </a:endParaRPr>
          </a:p>
        </p:txBody>
      </p:sp>
      <p:grpSp>
        <p:nvGrpSpPr>
          <p:cNvPr id="2" name="Group 1"/>
          <p:cNvGrpSpPr/>
          <p:nvPr/>
        </p:nvGrpSpPr>
        <p:grpSpPr>
          <a:xfrm>
            <a:off x="5009022" y="1975692"/>
            <a:ext cx="6341200" cy="957399"/>
            <a:chOff x="5009022" y="1975692"/>
            <a:chExt cx="6341200" cy="957399"/>
          </a:xfrm>
        </p:grpSpPr>
        <p:sp>
          <p:nvSpPr>
            <p:cNvPr id="12" name="Rectangle 11"/>
            <p:cNvSpPr/>
            <p:nvPr/>
          </p:nvSpPr>
          <p:spPr>
            <a:xfrm>
              <a:off x="5009022" y="2000488"/>
              <a:ext cx="932602" cy="9326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marL="124333" defTabSz="1243334"/>
              <a:r>
                <a:rPr lang="en-US" sz="6000" dirty="0">
                  <a:solidFill>
                    <a:srgbClr val="FFFFFF"/>
                  </a:solidFill>
                  <a:ea typeface="Segoe UI" pitchFamily="34" charset="0"/>
                  <a:cs typeface="Segoe UI" pitchFamily="34" charset="0"/>
                </a:rPr>
                <a:t>1</a:t>
              </a:r>
              <a:endParaRPr lang="en-AU" sz="6000" dirty="0">
                <a:solidFill>
                  <a:srgbClr val="FFFFFF"/>
                </a:solidFill>
                <a:ea typeface="Segoe UI" pitchFamily="34" charset="0"/>
                <a:cs typeface="Segoe UI" pitchFamily="34" charset="0"/>
              </a:endParaRPr>
            </a:p>
          </p:txBody>
        </p:sp>
        <p:sp>
          <p:nvSpPr>
            <p:cNvPr id="17" name="Portability"/>
            <p:cNvSpPr txBox="1"/>
            <p:nvPr/>
          </p:nvSpPr>
          <p:spPr>
            <a:xfrm>
              <a:off x="6376338" y="1975692"/>
              <a:ext cx="4973884" cy="932603"/>
            </a:xfrm>
            <a:prstGeom prst="rect">
              <a:avLst/>
            </a:prstGeom>
            <a:noFill/>
          </p:spPr>
          <p:txBody>
            <a:bodyPr wrap="none" lIns="91429" tIns="45714" rIns="91429" bIns="45714" rtlCol="0" anchor="ctr">
              <a:noAutofit/>
            </a:bodyPr>
            <a:lstStyle/>
            <a:p>
              <a:pPr defTabSz="1243334"/>
              <a:r>
                <a:rPr lang="en-US" sz="6000" dirty="0">
                  <a:solidFill>
                    <a:srgbClr val="000000"/>
                  </a:solidFill>
                </a:rPr>
                <a:t>Portability</a:t>
              </a:r>
              <a:endParaRPr lang="en-AU" sz="6000" dirty="0">
                <a:solidFill>
                  <a:srgbClr val="000000"/>
                </a:solidFill>
              </a:endParaRPr>
            </a:p>
          </p:txBody>
        </p:sp>
      </p:grpSp>
    </p:spTree>
    <p:extLst>
      <p:ext uri="{BB962C8B-B14F-4D97-AF65-F5344CB8AC3E}">
        <p14:creationId xmlns:p14="http://schemas.microsoft.com/office/powerpoint/2010/main" val="3129631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20" r="20"/>
          <a:stretch/>
        </p:blipFill>
        <p:spPr/>
      </p:pic>
      <p:sp>
        <p:nvSpPr>
          <p:cNvPr id="4" name="Title 3"/>
          <p:cNvSpPr>
            <a:spLocks noGrp="1"/>
          </p:cNvSpPr>
          <p:nvPr>
            <p:ph type="title"/>
          </p:nvPr>
        </p:nvSpPr>
        <p:spPr>
          <a:xfrm>
            <a:off x="274638" y="298450"/>
            <a:ext cx="12344399" cy="912813"/>
          </a:xfrm>
        </p:spPr>
        <p:txBody>
          <a:bodyPr/>
          <a:lstStyle/>
          <a:p>
            <a:r>
              <a:rPr lang="en-US" dirty="0"/>
              <a:t>Introduction to </a:t>
            </a:r>
            <a:r>
              <a:rPr lang="en-US" dirty="0" smtClean="0"/>
              <a:t>the Windows Phone Runtime</a:t>
            </a:r>
            <a:endParaRPr lang="en-US" dirty="0"/>
          </a:p>
        </p:txBody>
      </p:sp>
      <p:sp>
        <p:nvSpPr>
          <p:cNvPr id="10" name="Text Placeholder 1"/>
          <p:cNvSpPr>
            <a:spLocks noGrp="1"/>
          </p:cNvSpPr>
          <p:nvPr>
            <p:ph type="body" sz="quarter" idx="15"/>
          </p:nvPr>
        </p:nvSpPr>
        <p:spPr>
          <a:xfrm>
            <a:off x="4389437" y="3040063"/>
            <a:ext cx="8047038" cy="914400"/>
          </a:xfrm>
        </p:spPr>
        <p:txBody>
          <a:bodyPr/>
          <a:lstStyle/>
          <a:p>
            <a:pPr marL="571500" indent="-571500">
              <a:buFont typeface="Arial" pitchFamily="34" charset="0"/>
              <a:buChar char="•"/>
            </a:pPr>
            <a:r>
              <a:rPr lang="en-AU" sz="4400" dirty="0"/>
              <a:t>Why learn about WinRT?</a:t>
            </a:r>
          </a:p>
          <a:p>
            <a:pPr marL="914282" lvl="2" indent="-457200"/>
            <a:r>
              <a:rPr lang="en-AU" dirty="0" smtClean="0"/>
              <a:t>WinRT is used in </a:t>
            </a:r>
            <a:r>
              <a:rPr lang="en-AU" dirty="0"/>
              <a:t>the application model</a:t>
            </a:r>
          </a:p>
          <a:p>
            <a:pPr marL="914282" lvl="2" indent="-457200"/>
            <a:r>
              <a:rPr lang="en-AU" dirty="0"/>
              <a:t>C++ code called from XAML </a:t>
            </a:r>
            <a:r>
              <a:rPr lang="en-AU" dirty="0" smtClean="0"/>
              <a:t>uses WinRT</a:t>
            </a:r>
          </a:p>
          <a:p>
            <a:pPr marL="914282" lvl="2" indent="-457200"/>
            <a:r>
              <a:rPr lang="en-AU" dirty="0" smtClean="0"/>
              <a:t>Phone Platform APIs are built using WinRT</a:t>
            </a:r>
            <a:endParaRPr lang="en-AU" dirty="0"/>
          </a:p>
        </p:txBody>
      </p:sp>
    </p:spTree>
    <p:extLst>
      <p:ext uri="{BB962C8B-B14F-4D97-AF65-F5344CB8AC3E}">
        <p14:creationId xmlns:p14="http://schemas.microsoft.com/office/powerpoint/2010/main" val="991700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98450"/>
            <a:ext cx="12344399" cy="912813"/>
          </a:xfrm>
        </p:spPr>
        <p:txBody>
          <a:bodyPr/>
          <a:lstStyle/>
          <a:p>
            <a:r>
              <a:rPr lang="en-US" dirty="0"/>
              <a:t>What is the Windows Runtime?</a:t>
            </a:r>
          </a:p>
        </p:txBody>
      </p:sp>
      <p:sp>
        <p:nvSpPr>
          <p:cNvPr id="7" name="Rectangle 6"/>
          <p:cNvSpPr/>
          <p:nvPr/>
        </p:nvSpPr>
        <p:spPr bwMode="auto">
          <a:xfrm>
            <a:off x="183638" y="1930510"/>
            <a:ext cx="5968661" cy="401480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31" tIns="124331" rIns="46630" bIns="46630" rtlCol="0" anchor="t" anchorCtr="0"/>
          <a:lstStyle/>
          <a:p>
            <a:pPr defTabSz="1243334">
              <a:lnSpc>
                <a:spcPct val="150000"/>
              </a:lnSpc>
            </a:pPr>
            <a:r>
              <a:rPr lang="en-US" sz="2800" b="1" dirty="0">
                <a:solidFill>
                  <a:srgbClr val="000000"/>
                </a:solidFill>
              </a:rPr>
              <a:t>Infrastructure:</a:t>
            </a:r>
          </a:p>
          <a:p>
            <a:pPr marL="466344" indent="-466344" defTabSz="1243334">
              <a:lnSpc>
                <a:spcPct val="150000"/>
              </a:lnSpc>
              <a:buFont typeface="Arial" pitchFamily="34" charset="0"/>
              <a:buChar char="•"/>
            </a:pPr>
            <a:r>
              <a:rPr lang="en-US" sz="2800" dirty="0">
                <a:solidFill>
                  <a:srgbClr val="000000"/>
                </a:solidFill>
              </a:rPr>
              <a:t>Core plumbing</a:t>
            </a:r>
          </a:p>
          <a:p>
            <a:pPr marL="466344" indent="-466344" defTabSz="1243334">
              <a:lnSpc>
                <a:spcPct val="200000"/>
              </a:lnSpc>
              <a:buFont typeface="Arial" pitchFamily="34" charset="0"/>
              <a:buChar char="•"/>
            </a:pPr>
            <a:r>
              <a:rPr lang="en-US" sz="2800" spc="-139" dirty="0">
                <a:solidFill>
                  <a:srgbClr val="000000"/>
                </a:solidFill>
                <a:ea typeface="Segoe UI" pitchFamily="34" charset="0"/>
                <a:cs typeface="Segoe UI" pitchFamily="34" charset="0"/>
              </a:rPr>
              <a:t>Common type system</a:t>
            </a:r>
            <a:endParaRPr lang="en-AU" sz="2800" spc="-139" dirty="0">
              <a:solidFill>
                <a:srgbClr val="000000"/>
              </a:solidFill>
              <a:ea typeface="Segoe UI" pitchFamily="34" charset="0"/>
              <a:cs typeface="Segoe UI" pitchFamily="34" charset="0"/>
            </a:endParaRPr>
          </a:p>
          <a:p>
            <a:pPr marL="466344" indent="-466344" defTabSz="1243334">
              <a:lnSpc>
                <a:spcPct val="200000"/>
              </a:lnSpc>
              <a:buFont typeface="Arial" pitchFamily="34" charset="0"/>
              <a:buChar char="•"/>
            </a:pPr>
            <a:r>
              <a:rPr lang="en-US" sz="2800" dirty="0">
                <a:solidFill>
                  <a:srgbClr val="000000"/>
                </a:solidFill>
              </a:rPr>
              <a:t>Standard programming model</a:t>
            </a:r>
          </a:p>
        </p:txBody>
      </p:sp>
      <p:sp>
        <p:nvSpPr>
          <p:cNvPr id="8" name="Rectangle 7"/>
          <p:cNvSpPr/>
          <p:nvPr/>
        </p:nvSpPr>
        <p:spPr bwMode="auto">
          <a:xfrm>
            <a:off x="6318093" y="1930510"/>
            <a:ext cx="5968661" cy="401480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31" tIns="124331" rIns="46630" bIns="46630" rtlCol="0" anchor="t" anchorCtr="0"/>
          <a:lstStyle/>
          <a:p>
            <a:pPr defTabSz="1243334">
              <a:lnSpc>
                <a:spcPct val="150000"/>
              </a:lnSpc>
            </a:pPr>
            <a:r>
              <a:rPr lang="en-US" sz="2800" b="1" dirty="0">
                <a:solidFill>
                  <a:srgbClr val="000000"/>
                </a:solidFill>
              </a:rPr>
              <a:t>APIs:</a:t>
            </a:r>
          </a:p>
          <a:p>
            <a:pPr marL="466344" indent="-466344" defTabSz="1243334">
              <a:lnSpc>
                <a:spcPct val="150000"/>
              </a:lnSpc>
              <a:buFont typeface="Arial" pitchFamily="34" charset="0"/>
              <a:buChar char="•"/>
            </a:pPr>
            <a:r>
              <a:rPr lang="en-US" sz="2800" dirty="0">
                <a:solidFill>
                  <a:srgbClr val="000000"/>
                </a:solidFill>
              </a:rPr>
              <a:t>Windows Phone </a:t>
            </a:r>
            <a:r>
              <a:rPr lang="en-US" sz="2800" dirty="0" smtClean="0">
                <a:solidFill>
                  <a:srgbClr val="000000"/>
                </a:solidFill>
              </a:rPr>
              <a:t>Platform APIs</a:t>
            </a:r>
            <a:endParaRPr lang="en-US" sz="2800" dirty="0">
              <a:solidFill>
                <a:srgbClr val="000000"/>
              </a:solidFill>
            </a:endParaRPr>
          </a:p>
          <a:p>
            <a:pPr marL="466344" indent="-466344" defTabSz="1243334">
              <a:lnSpc>
                <a:spcPct val="200000"/>
              </a:lnSpc>
              <a:buFont typeface="Arial" pitchFamily="34" charset="0"/>
              <a:buChar char="•"/>
            </a:pPr>
            <a:r>
              <a:rPr lang="en-US" sz="2800" dirty="0">
                <a:solidFill>
                  <a:srgbClr val="000000"/>
                </a:solidFill>
              </a:rPr>
              <a:t>Libraries you write </a:t>
            </a:r>
            <a:r>
              <a:rPr lang="en-US" sz="2800" dirty="0" smtClean="0">
                <a:solidFill>
                  <a:srgbClr val="000000"/>
                </a:solidFill>
              </a:rPr>
              <a:t>and license</a:t>
            </a:r>
            <a:endParaRPr lang="en-US" sz="2800" dirty="0">
              <a:solidFill>
                <a:srgbClr val="000000"/>
              </a:solidFill>
            </a:endParaRPr>
          </a:p>
          <a:p>
            <a:pPr marL="466344" indent="-466344" defTabSz="1243334">
              <a:lnSpc>
                <a:spcPct val="200000"/>
              </a:lnSpc>
              <a:buFont typeface="Arial" pitchFamily="34" charset="0"/>
              <a:buChar char="•"/>
            </a:pPr>
            <a:r>
              <a:rPr lang="en-US" sz="2800" dirty="0">
                <a:solidFill>
                  <a:srgbClr val="000000"/>
                </a:solidFill>
              </a:rPr>
              <a:t>Projected to C++ </a:t>
            </a:r>
            <a:r>
              <a:rPr lang="en-US" sz="2800" b="1" dirty="0">
                <a:solidFill>
                  <a:srgbClr val="000000"/>
                </a:solidFill>
              </a:rPr>
              <a:t>and</a:t>
            </a:r>
            <a:r>
              <a:rPr lang="en-US" sz="2800" dirty="0">
                <a:solidFill>
                  <a:srgbClr val="000000"/>
                </a:solidFill>
              </a:rPr>
              <a:t> C# / VB</a:t>
            </a:r>
          </a:p>
        </p:txBody>
      </p:sp>
    </p:spTree>
    <p:extLst>
      <p:ext uri="{BB962C8B-B14F-4D97-AF65-F5344CB8AC3E}">
        <p14:creationId xmlns:p14="http://schemas.microsoft.com/office/powerpoint/2010/main" val="4050708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WinRT In Action </a:t>
            </a:r>
            <a:endParaRPr lang="en-US" dirty="0"/>
          </a:p>
        </p:txBody>
      </p:sp>
    </p:spTree>
    <p:extLst>
      <p:ext uri="{BB962C8B-B14F-4D97-AF65-F5344CB8AC3E}">
        <p14:creationId xmlns:p14="http://schemas.microsoft.com/office/powerpoint/2010/main" val="558387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20" r="20"/>
          <a:stretch/>
        </p:blipFill>
        <p:spPr/>
      </p:pic>
      <p:sp>
        <p:nvSpPr>
          <p:cNvPr id="4" name="Title 3"/>
          <p:cNvSpPr>
            <a:spLocks noGrp="1"/>
          </p:cNvSpPr>
          <p:nvPr>
            <p:ph type="title"/>
          </p:nvPr>
        </p:nvSpPr>
        <p:spPr>
          <a:xfrm>
            <a:off x="274638" y="298450"/>
            <a:ext cx="12344399" cy="912813"/>
          </a:xfrm>
        </p:spPr>
        <p:txBody>
          <a:bodyPr/>
          <a:lstStyle/>
          <a:p>
            <a:r>
              <a:rPr lang="en-US" dirty="0" smtClean="0"/>
              <a:t>Sharing C++ code across Platforms</a:t>
            </a:r>
            <a:endParaRPr lang="en-US" dirty="0"/>
          </a:p>
        </p:txBody>
      </p:sp>
      <p:sp>
        <p:nvSpPr>
          <p:cNvPr id="10" name="Text Placeholder 1"/>
          <p:cNvSpPr>
            <a:spLocks noGrp="1"/>
          </p:cNvSpPr>
          <p:nvPr>
            <p:ph type="body" sz="quarter" idx="15"/>
          </p:nvPr>
        </p:nvSpPr>
        <p:spPr>
          <a:xfrm>
            <a:off x="4465637" y="1668462"/>
            <a:ext cx="8047038" cy="3809999"/>
          </a:xfrm>
        </p:spPr>
        <p:txBody>
          <a:bodyPr/>
          <a:lstStyle/>
          <a:p>
            <a:pPr marL="571500" indent="-571500">
              <a:buFont typeface="Arial" pitchFamily="34" charset="0"/>
              <a:buChar char="•"/>
            </a:pPr>
            <a:r>
              <a:rPr lang="en-US" sz="2800" dirty="0" smtClean="0"/>
              <a:t>With Windows 8</a:t>
            </a:r>
          </a:p>
          <a:p>
            <a:pPr marL="914282" lvl="2" indent="-457200"/>
            <a:r>
              <a:rPr lang="en-US" sz="1600" dirty="0" smtClean="0"/>
              <a:t>Windows Runtime</a:t>
            </a:r>
          </a:p>
          <a:p>
            <a:pPr marL="914282" lvl="2" indent="-457200"/>
            <a:r>
              <a:rPr lang="en-US" sz="1600" dirty="0" smtClean="0"/>
              <a:t>Win32 DLLs and Static Libs</a:t>
            </a:r>
            <a:endParaRPr lang="en-US" dirty="0" smtClean="0"/>
          </a:p>
          <a:p>
            <a:pPr marL="571500" indent="-571500">
              <a:buFont typeface="Arial" pitchFamily="34" charset="0"/>
              <a:buChar char="•"/>
            </a:pPr>
            <a:r>
              <a:rPr lang="en-US" sz="2800" dirty="0" smtClean="0"/>
              <a:t>With </a:t>
            </a:r>
            <a:r>
              <a:rPr lang="en-US" sz="2800" dirty="0"/>
              <a:t>iOS and Android</a:t>
            </a:r>
            <a:r>
              <a:rPr lang="en-US" sz="2800" dirty="0" smtClean="0"/>
              <a:t>:</a:t>
            </a:r>
            <a:endParaRPr lang="en-US" sz="2800" dirty="0"/>
          </a:p>
          <a:p>
            <a:pPr marL="914282" lvl="2" indent="-457200"/>
            <a:r>
              <a:rPr lang="en-US" sz="1600" dirty="0" smtClean="0"/>
              <a:t>Standard C and C++</a:t>
            </a:r>
          </a:p>
          <a:p>
            <a:pPr marL="914282" lvl="2" indent="-457200"/>
            <a:r>
              <a:rPr lang="en-US" sz="1600" dirty="0" smtClean="0"/>
              <a:t>OSS and other Common libraries</a:t>
            </a:r>
            <a:endParaRPr lang="en-US" sz="2800" dirty="0" smtClean="0"/>
          </a:p>
          <a:p>
            <a:pPr marL="571500" indent="-571500">
              <a:buFont typeface="Arial" pitchFamily="34" charset="0"/>
              <a:buChar char="•"/>
            </a:pPr>
            <a:r>
              <a:rPr lang="en-US" sz="2800" dirty="0" smtClean="0"/>
              <a:t>Gaming and Middleware </a:t>
            </a:r>
            <a:r>
              <a:rPr lang="en-US" sz="2800" dirty="0"/>
              <a:t>providers</a:t>
            </a:r>
          </a:p>
          <a:p>
            <a:pPr marL="914282" lvl="2" indent="-457200"/>
            <a:r>
              <a:rPr lang="en-US" sz="1600" dirty="0" smtClean="0"/>
              <a:t>Unity</a:t>
            </a:r>
            <a:r>
              <a:rPr lang="en-US" sz="1600" dirty="0"/>
              <a:t>, Havok, Cocos2D, Marmalade, FMOD, Wwise, </a:t>
            </a:r>
            <a:r>
              <a:rPr lang="en-US" sz="1600" dirty="0" smtClean="0"/>
              <a:t>…</a:t>
            </a:r>
          </a:p>
        </p:txBody>
      </p:sp>
    </p:spTree>
    <p:extLst>
      <p:ext uri="{BB962C8B-B14F-4D97-AF65-F5344CB8AC3E}">
        <p14:creationId xmlns:p14="http://schemas.microsoft.com/office/powerpoint/2010/main" val="133625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 in Windows Phone Apps</a:t>
            </a:r>
          </a:p>
        </p:txBody>
      </p:sp>
      <p:sp>
        <p:nvSpPr>
          <p:cNvPr id="3" name="Subtitle 2"/>
          <p:cNvSpPr>
            <a:spLocks noGrp="1"/>
          </p:cNvSpPr>
          <p:nvPr>
            <p:ph type="subTitle" idx="1"/>
          </p:nvPr>
        </p:nvSpPr>
        <p:spPr>
          <a:xfrm>
            <a:off x="274640" y="5783263"/>
            <a:ext cx="8915397" cy="914400"/>
          </a:xfrm>
        </p:spPr>
        <p:txBody>
          <a:bodyPr/>
          <a:lstStyle/>
          <a:p>
            <a:r>
              <a:rPr lang="en-US" dirty="0" smtClean="0">
                <a:solidFill>
                  <a:schemeClr val="tx1"/>
                </a:solidFill>
              </a:rPr>
              <a:t>Tim Laverty</a:t>
            </a:r>
          </a:p>
          <a:p>
            <a:r>
              <a:rPr lang="en-US" dirty="0" smtClean="0">
                <a:solidFill>
                  <a:schemeClr val="tx1"/>
                </a:solidFill>
                <a:hlinkClick r:id="rId3"/>
              </a:rPr>
              <a:t>timlav@microsoft.com</a:t>
            </a:r>
            <a:endParaRPr lang="en-US" dirty="0" smtClean="0">
              <a:solidFill>
                <a:schemeClr val="tx1"/>
              </a:solidFill>
            </a:endParaRPr>
          </a:p>
          <a:p>
            <a:r>
              <a:rPr lang="en-US" dirty="0" smtClean="0">
                <a:solidFill>
                  <a:schemeClr val="tx1"/>
                </a:solidFill>
              </a:rPr>
              <a:t>@</a:t>
            </a:r>
            <a:r>
              <a:rPr lang="en-US" dirty="0" err="1" smtClean="0">
                <a:solidFill>
                  <a:schemeClr val="tx1"/>
                </a:solidFill>
              </a:rPr>
              <a:t>timlaverty</a:t>
            </a:r>
            <a:endParaRPr lang="en-US" dirty="0">
              <a:solidFill>
                <a:schemeClr val="tx1"/>
              </a:solidFill>
            </a:endParaRPr>
          </a:p>
          <a:p>
            <a:r>
              <a:rPr lang="en-US" dirty="0" smtClean="0">
                <a:solidFill>
                  <a:schemeClr val="tx1"/>
                </a:solidFill>
              </a:rPr>
              <a:t>Program Manager, Developer </a:t>
            </a:r>
            <a:r>
              <a:rPr lang="en-US" dirty="0" smtClean="0">
                <a:solidFill>
                  <a:schemeClr val="tx1"/>
                </a:solidFill>
              </a:rPr>
              <a:t>Platform</a:t>
            </a:r>
          </a:p>
          <a:p>
            <a:r>
              <a:rPr lang="en-US" dirty="0" smtClean="0">
                <a:solidFill>
                  <a:schemeClr val="tx1"/>
                </a:solidFill>
              </a:rPr>
              <a:t>2-211</a:t>
            </a:r>
            <a:endParaRPr lang="en-US" dirty="0">
              <a:solidFill>
                <a:schemeClr val="tx1"/>
              </a:solidFill>
            </a:endParaRPr>
          </a:p>
        </p:txBody>
      </p:sp>
    </p:spTree>
    <p:extLst>
      <p:ext uri="{BB962C8B-B14F-4D97-AF65-F5344CB8AC3E}">
        <p14:creationId xmlns:p14="http://schemas.microsoft.com/office/powerpoint/2010/main" val="1914363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SQLite</a:t>
            </a:r>
            <a:endParaRPr lang="en-US" dirty="0"/>
          </a:p>
        </p:txBody>
      </p:sp>
    </p:spTree>
    <p:extLst>
      <p:ext uri="{BB962C8B-B14F-4D97-AF65-F5344CB8AC3E}">
        <p14:creationId xmlns:p14="http://schemas.microsoft.com/office/powerpoint/2010/main" val="2677614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98450"/>
            <a:ext cx="12344399" cy="912813"/>
          </a:xfrm>
        </p:spPr>
        <p:txBody>
          <a:bodyPr/>
          <a:lstStyle/>
          <a:p>
            <a:r>
              <a:rPr lang="en-US" dirty="0"/>
              <a:t>Key takeaways</a:t>
            </a:r>
          </a:p>
        </p:txBody>
      </p:sp>
      <p:sp>
        <p:nvSpPr>
          <p:cNvPr id="10" name="Text Placeholder 1"/>
          <p:cNvSpPr>
            <a:spLocks noGrp="1"/>
          </p:cNvSpPr>
          <p:nvPr>
            <p:ph type="body" sz="quarter" idx="15"/>
          </p:nvPr>
        </p:nvSpPr>
        <p:spPr>
          <a:xfrm>
            <a:off x="4465637" y="2049463"/>
            <a:ext cx="8047038" cy="3809999"/>
          </a:xfrm>
        </p:spPr>
        <p:txBody>
          <a:bodyPr/>
          <a:lstStyle/>
          <a:p>
            <a:pPr marL="457200" indent="-457200">
              <a:buFont typeface="Arial" pitchFamily="34" charset="0"/>
              <a:buChar char="•"/>
            </a:pPr>
            <a:r>
              <a:rPr lang="en-US" sz="3200" dirty="0"/>
              <a:t>All Windows Phone 8 apps can use C++</a:t>
            </a:r>
          </a:p>
          <a:p>
            <a:pPr marL="457200" indent="-457200">
              <a:buFont typeface="Arial" pitchFamily="34" charset="0"/>
              <a:buChar char="•"/>
            </a:pPr>
            <a:r>
              <a:rPr lang="en-US" sz="3200" dirty="0"/>
              <a:t>C++ enables portability, code </a:t>
            </a:r>
            <a:r>
              <a:rPr lang="en-US" sz="3200" dirty="0" smtClean="0"/>
              <a:t>reuse</a:t>
            </a:r>
            <a:r>
              <a:rPr lang="en-US" sz="3200" dirty="0"/>
              <a:t>, and best in class performance</a:t>
            </a:r>
          </a:p>
          <a:p>
            <a:endParaRPr lang="en-US" sz="2800" dirty="0"/>
          </a:p>
          <a:p>
            <a:pPr algn="ctr"/>
            <a:r>
              <a:rPr lang="en-US" sz="5400" dirty="0" smtClean="0">
                <a:solidFill>
                  <a:schemeClr val="tx1"/>
                </a:solidFill>
              </a:rPr>
              <a:t>Download </a:t>
            </a:r>
            <a:r>
              <a:rPr lang="en-US" sz="5400" dirty="0">
                <a:solidFill>
                  <a:schemeClr val="tx1"/>
                </a:solidFill>
              </a:rPr>
              <a:t>the SDK </a:t>
            </a:r>
            <a:r>
              <a:rPr lang="en-US" sz="5400" dirty="0" smtClean="0">
                <a:solidFill>
                  <a:schemeClr val="tx1"/>
                </a:solidFill>
              </a:rPr>
              <a:t>and </a:t>
            </a:r>
            <a:r>
              <a:rPr lang="en-US" sz="5400" dirty="0">
                <a:solidFill>
                  <a:schemeClr val="tx1"/>
                </a:solidFill>
              </a:rPr>
              <a:t>build native apps!</a:t>
            </a:r>
          </a:p>
        </p:txBody>
      </p:sp>
      <p:sp>
        <p:nvSpPr>
          <p:cNvPr id="2" name="Picture Placeholder 1"/>
          <p:cNvSpPr>
            <a:spLocks noGrp="1"/>
          </p:cNvSpPr>
          <p:nvPr>
            <p:ph type="pic" sz="quarter" idx="16"/>
          </p:nvPr>
        </p:nvSpPr>
        <p:spPr/>
      </p:sp>
      <p:pic>
        <p:nvPicPr>
          <p:cNvPr id="6" name="Picture 5"/>
          <p:cNvPicPr>
            <a:picLocks noChangeAspect="1"/>
          </p:cNvPicPr>
          <p:nvPr/>
        </p:nvPicPr>
        <p:blipFill>
          <a:blip r:embed="rId3"/>
          <a:stretch>
            <a:fillRect/>
          </a:stretch>
        </p:blipFill>
        <p:spPr>
          <a:xfrm>
            <a:off x="579437" y="1535875"/>
            <a:ext cx="2835336" cy="5105399"/>
          </a:xfrm>
          <a:prstGeom prst="rect">
            <a:avLst/>
          </a:prstGeom>
        </p:spPr>
      </p:pic>
    </p:spTree>
    <p:extLst>
      <p:ext uri="{BB962C8B-B14F-4D97-AF65-F5344CB8AC3E}">
        <p14:creationId xmlns:p14="http://schemas.microsoft.com/office/powerpoint/2010/main" val="1477930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6537" y="138416"/>
          <a:ext cx="11887200" cy="6704834"/>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1392960"/>
                <a:gridCol w="1121640"/>
                <a:gridCol w="627400"/>
                <a:gridCol w="553700"/>
                <a:gridCol w="1195340"/>
                <a:gridCol w="1749040"/>
                <a:gridCol w="1749040"/>
                <a:gridCol w="1749040"/>
                <a:gridCol w="1749040"/>
              </a:tblGrid>
              <a:tr h="251425">
                <a:tc>
                  <a:txBody>
                    <a:bodyPr/>
                    <a:lstStyle/>
                    <a:p>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a:txBody>
                    <a:bodyPr/>
                    <a:lstStyle/>
                    <a:p>
                      <a:r>
                        <a:rPr lang="en-US" sz="1000" b="1" dirty="0" smtClean="0"/>
                        <a:t>Wednesday</a:t>
                      </a:r>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r>
                        <a:rPr lang="en-US" sz="1000" b="1" dirty="0" smtClean="0"/>
                        <a:t>Thursday</a:t>
                      </a:r>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r>
                        <a:rPr lang="en-US" sz="1000" b="1" dirty="0" smtClean="0"/>
                        <a:t>Friday</a:t>
                      </a:r>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74706">
                <a:tc>
                  <a:txBody>
                    <a:bodyPr/>
                    <a:lstStyle/>
                    <a:p>
                      <a:r>
                        <a:rPr lang="en-US" sz="1000" b="1" dirty="0" smtClean="0"/>
                        <a:t>09:00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4" gridSpan="4">
                  <a:txBody>
                    <a:bodyPr/>
                    <a:lstStyle/>
                    <a:p>
                      <a:r>
                        <a:rPr lang="en-US" sz="1000" b="1" dirty="0" smtClean="0"/>
                        <a:t>Keynote</a:t>
                      </a:r>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2">
                  <a:txBody>
                    <a:bodyPr/>
                    <a:lstStyle/>
                    <a:p>
                      <a:r>
                        <a:rPr lang="en-US" sz="1000" b="1" dirty="0" smtClean="0"/>
                        <a:t>Keynote</a:t>
                      </a:r>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4" hMerge="1">
                  <a:txBody>
                    <a:bodyPr/>
                    <a:lstStyle/>
                    <a:p>
                      <a:endParaRPr lang="en-US"/>
                    </a:p>
                  </a:txBody>
                  <a:tcPr/>
                </a:tc>
                <a:tc rowSpan="2" gridSpan="2">
                  <a:txBody>
                    <a:bodyPr/>
                    <a:lstStyle/>
                    <a:p>
                      <a:r>
                        <a:rPr lang="en-US" sz="1000" b="1" dirty="0" smtClean="0"/>
                        <a:t>PH 2-222</a:t>
                      </a:r>
                    </a:p>
                    <a:p>
                      <a:pPr marL="0" algn="l" defTabSz="914400" rtl="0" eaLnBrk="1" latinLnBrk="0" hangingPunct="1"/>
                      <a:r>
                        <a:rPr lang="en-US" sz="1000" b="1" dirty="0" smtClean="0"/>
                        <a:t>WP</a:t>
                      </a:r>
                      <a:r>
                        <a:rPr lang="en-US" sz="1000" b="1" baseline="0" dirty="0" smtClean="0"/>
                        <a:t> Networking</a:t>
                      </a:r>
                      <a:br>
                        <a:rPr lang="en-US" sz="1000" b="1" baseline="0" dirty="0" smtClean="0"/>
                      </a:br>
                      <a:r>
                        <a:rPr lang="en-US" sz="1000" b="0" kern="1200" baseline="0" dirty="0" smtClean="0">
                          <a:solidFill>
                            <a:schemeClr val="tx1"/>
                          </a:solidFill>
                          <a:latin typeface="+mn-lt"/>
                          <a:ea typeface="+mn-ea"/>
                          <a:cs typeface="+mn-cs"/>
                        </a:rPr>
                        <a:t>Peter Torr</a:t>
                      </a:r>
                    </a:p>
                    <a:p>
                      <a:pPr marL="0" algn="l" defTabSz="914400" rtl="0" eaLnBrk="1" latinLnBrk="0" hangingPunct="1"/>
                      <a:r>
                        <a:rPr lang="en-US" sz="1000" b="0" kern="1200" baseline="0" dirty="0" smtClean="0">
                          <a:solidFill>
                            <a:schemeClr val="tx1"/>
                          </a:solidFill>
                          <a:latin typeface="+mn-lt"/>
                          <a:ea typeface="+mn-ea"/>
                          <a:cs typeface="+mn-cs"/>
                        </a:rPr>
                        <a:t>North 134</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r>
              <a:tr h="374706">
                <a:tc>
                  <a:txBody>
                    <a:bodyPr/>
                    <a:lstStyle/>
                    <a:p>
                      <a:r>
                        <a:rPr lang="en-US" sz="1000" b="1" dirty="0" smtClean="0"/>
                        <a:t>09:30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gridSpan="2" v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r>
              <a:tr h="374706">
                <a:tc>
                  <a:txBody>
                    <a:bodyPr/>
                    <a:lstStyle/>
                    <a:p>
                      <a:r>
                        <a:rPr lang="en-US" sz="1000" b="1" dirty="0" smtClean="0"/>
                        <a:t>10:00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74706">
                <a:tc>
                  <a:txBody>
                    <a:bodyPr/>
                    <a:lstStyle/>
                    <a:p>
                      <a:r>
                        <a:rPr lang="en-US" sz="1000" b="1" dirty="0" smtClean="0"/>
                        <a:t>10:30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rowSpan="2">
                  <a:txBody>
                    <a:bodyPr/>
                    <a:lstStyle/>
                    <a:p>
                      <a:r>
                        <a:rPr lang="en-US" sz="1000" b="1" dirty="0" smtClean="0"/>
                        <a:t>PH 2-211</a:t>
                      </a:r>
                    </a:p>
                    <a:p>
                      <a:r>
                        <a:rPr lang="en-US" sz="1000" b="1" dirty="0" smtClean="0"/>
                        <a:t>Using Native in your apps</a:t>
                      </a:r>
                    </a:p>
                    <a:p>
                      <a:pPr marL="0" algn="l" defTabSz="914400" rtl="0" eaLnBrk="1" latinLnBrk="0" hangingPunct="1"/>
                      <a:r>
                        <a:rPr lang="en-US" sz="1000" b="0" kern="1200" baseline="0" dirty="0" smtClean="0">
                          <a:solidFill>
                            <a:schemeClr val="tx1"/>
                          </a:solidFill>
                          <a:latin typeface="+mn-lt"/>
                          <a:ea typeface="+mn-ea"/>
                          <a:cs typeface="+mn-cs"/>
                        </a:rPr>
                        <a:t>Tim Laverty</a:t>
                      </a:r>
                    </a:p>
                    <a:p>
                      <a:pPr marL="0" algn="l" defTabSz="914400" rtl="0" eaLnBrk="1" latinLnBrk="0" hangingPunct="1"/>
                      <a:r>
                        <a:rPr lang="en-US" sz="1000" b="0" kern="1200" baseline="0" dirty="0" smtClean="0">
                          <a:solidFill>
                            <a:schemeClr val="tx1"/>
                          </a:solidFill>
                          <a:latin typeface="+mn-lt"/>
                          <a:ea typeface="+mn-ea"/>
                          <a:cs typeface="+mn-cs"/>
                        </a:rPr>
                        <a:t>South 102</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r>
                        <a:rPr lang="en-US" sz="1000" b="1" dirty="0" smtClean="0"/>
                        <a:t>PH 2-216</a:t>
                      </a:r>
                    </a:p>
                    <a:p>
                      <a:r>
                        <a:rPr lang="en-US" sz="1000" b="1" dirty="0" smtClean="0"/>
                        <a:t>WP</a:t>
                      </a:r>
                      <a:r>
                        <a:rPr lang="en-US" sz="1000" b="1" baseline="0" dirty="0" smtClean="0"/>
                        <a:t> Dev Best Practices</a:t>
                      </a:r>
                    </a:p>
                    <a:p>
                      <a:pPr marL="0" algn="l" defTabSz="914400" rtl="0" eaLnBrk="1" latinLnBrk="0" hangingPunct="1"/>
                      <a:r>
                        <a:rPr lang="en-US" sz="1000" b="0" kern="1200" baseline="0" dirty="0" smtClean="0">
                          <a:solidFill>
                            <a:schemeClr val="tx1"/>
                          </a:solidFill>
                          <a:latin typeface="+mn-lt"/>
                          <a:ea typeface="+mn-ea"/>
                          <a:cs typeface="+mn-cs"/>
                        </a:rPr>
                        <a:t>Stefan Wick</a:t>
                      </a:r>
                    </a:p>
                    <a:p>
                      <a:pPr marL="0" algn="l" defTabSz="914400" rtl="0" eaLnBrk="1" latinLnBrk="0" hangingPunct="1"/>
                      <a:r>
                        <a:rPr lang="en-US" sz="1000" b="0" kern="1200" baseline="0" dirty="0" smtClean="0">
                          <a:solidFill>
                            <a:schemeClr val="tx1"/>
                          </a:solidFill>
                          <a:latin typeface="+mn-lt"/>
                          <a:ea typeface="+mn-ea"/>
                          <a:cs typeface="+mn-cs"/>
                        </a:rPr>
                        <a:t>North 134</a:t>
                      </a:r>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493890">
                <a:tc>
                  <a:txBody>
                    <a:bodyPr/>
                    <a:lstStyle/>
                    <a:p>
                      <a:r>
                        <a:rPr lang="en-US" sz="1000" b="1" dirty="0" smtClean="0"/>
                        <a:t>11:00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v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369333">
                <a:tc>
                  <a:txBody>
                    <a:bodyPr/>
                    <a:lstStyle/>
                    <a:p>
                      <a:r>
                        <a:rPr lang="en-US" sz="1000" b="1" dirty="0" smtClean="0"/>
                        <a:t>11:30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gridSpan="2">
                  <a:txBody>
                    <a:bodyPr/>
                    <a:lstStyle/>
                    <a:p>
                      <a:r>
                        <a:rPr lang="en-US" sz="1000" b="1" dirty="0" smtClean="0"/>
                        <a:t>PH 2-201</a:t>
                      </a:r>
                    </a:p>
                    <a:p>
                      <a:r>
                        <a:rPr lang="en-US" sz="1000" b="1" dirty="0" smtClean="0"/>
                        <a:t>Intro</a:t>
                      </a:r>
                      <a:r>
                        <a:rPr lang="en-US" sz="1000" b="1" baseline="0" dirty="0" smtClean="0"/>
                        <a:t> to WP Dev</a:t>
                      </a:r>
                    </a:p>
                    <a:p>
                      <a:r>
                        <a:rPr lang="en-US" sz="1000" b="0" baseline="0" dirty="0" smtClean="0"/>
                        <a:t>Sam George</a:t>
                      </a:r>
                    </a:p>
                    <a:p>
                      <a:r>
                        <a:rPr lang="en-US" sz="1000" b="0" baseline="0" dirty="0" smtClean="0"/>
                        <a:t>North 134</a:t>
                      </a:r>
                      <a:endParaRPr lang="en-US" sz="1000" b="0" dirty="0" smtClean="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gridSpan="2">
                  <a:txBody>
                    <a:bodyPr/>
                    <a:lstStyle/>
                    <a:p>
                      <a:r>
                        <a:rPr lang="en-US" sz="1000" b="1" dirty="0" smtClean="0"/>
                        <a:t>PH 2-202</a:t>
                      </a:r>
                    </a:p>
                    <a:p>
                      <a:r>
                        <a:rPr lang="en-US" sz="1000" b="1" dirty="0" smtClean="0"/>
                        <a:t>WP</a:t>
                      </a:r>
                      <a:r>
                        <a:rPr lang="en-US" sz="1000" b="1" baseline="0" dirty="0" smtClean="0"/>
                        <a:t> Design for Dev</a:t>
                      </a:r>
                    </a:p>
                    <a:p>
                      <a:pPr marL="0" algn="l" defTabSz="914400" rtl="0" eaLnBrk="1" latinLnBrk="0" hangingPunct="1"/>
                      <a:r>
                        <a:rPr lang="en-US" sz="1000" b="0" kern="1200" baseline="0" dirty="0" smtClean="0">
                          <a:solidFill>
                            <a:schemeClr val="tx1"/>
                          </a:solidFill>
                          <a:latin typeface="+mn-lt"/>
                          <a:ea typeface="+mn-ea"/>
                          <a:cs typeface="+mn-cs"/>
                        </a:rPr>
                        <a:t>Corrina Black</a:t>
                      </a:r>
                    </a:p>
                    <a:p>
                      <a:pPr marL="0" algn="l" defTabSz="914400" rtl="0" eaLnBrk="1" latinLnBrk="0" hangingPunct="1"/>
                      <a:r>
                        <a:rPr lang="en-US" sz="1000" b="0" kern="1200" baseline="0" dirty="0" smtClean="0">
                          <a:solidFill>
                            <a:schemeClr val="tx1"/>
                          </a:solidFill>
                          <a:latin typeface="+mn-lt"/>
                          <a:ea typeface="+mn-ea"/>
                          <a:cs typeface="+mn-cs"/>
                        </a:rPr>
                        <a:t>North 135</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r>
                        <a:rPr lang="en-US" sz="1000" b="1" dirty="0" smtClean="0"/>
                        <a:t>PH 2-206</a:t>
                      </a:r>
                    </a:p>
                    <a:p>
                      <a:r>
                        <a:rPr lang="en-US" sz="1000" b="1" dirty="0" smtClean="0"/>
                        <a:t>WP Tiles, Lock, Notifications</a:t>
                      </a:r>
                    </a:p>
                    <a:p>
                      <a:pPr marL="0" algn="l" defTabSz="914400" rtl="0" eaLnBrk="1" latinLnBrk="0" hangingPunct="1"/>
                      <a:r>
                        <a:rPr lang="en-US" sz="1000" b="0" kern="1200" baseline="0" dirty="0" smtClean="0">
                          <a:solidFill>
                            <a:schemeClr val="tx1"/>
                          </a:solidFill>
                          <a:latin typeface="+mn-lt"/>
                          <a:ea typeface="+mn-ea"/>
                          <a:cs typeface="+mn-cs"/>
                        </a:rPr>
                        <a:t>Thomas Fennel</a:t>
                      </a:r>
                    </a:p>
                    <a:p>
                      <a:pPr marL="0" algn="l" defTabSz="914400" rtl="0" eaLnBrk="1" latinLnBrk="0" hangingPunct="1"/>
                      <a:r>
                        <a:rPr lang="en-US" sz="1000" b="0" kern="1200" baseline="0" dirty="0" smtClean="0">
                          <a:solidFill>
                            <a:schemeClr val="tx1"/>
                          </a:solidFill>
                          <a:latin typeface="+mn-lt"/>
                          <a:ea typeface="+mn-ea"/>
                          <a:cs typeface="+mn-cs"/>
                        </a:rPr>
                        <a:t>North 134</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69333">
                <a:tc>
                  <a:txBody>
                    <a:bodyPr/>
                    <a:lstStyle/>
                    <a:p>
                      <a:r>
                        <a:rPr lang="en-US" sz="1000" b="1" dirty="0" smtClean="0"/>
                        <a:t>12:00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rowSpan="2" gridSpan="2">
                  <a:txBody>
                    <a:bodyPr/>
                    <a:lstStyle/>
                    <a:p>
                      <a:r>
                        <a:rPr lang="en-US" sz="1000" b="1" dirty="0" smtClean="0"/>
                        <a:t>PH 2-205</a:t>
                      </a:r>
                    </a:p>
                    <a:p>
                      <a:r>
                        <a:rPr lang="en-US" sz="1000" b="1" dirty="0" smtClean="0"/>
                        <a:t>WP: MVVM in Practice</a:t>
                      </a:r>
                    </a:p>
                    <a:p>
                      <a:pPr marL="0" algn="l" defTabSz="914400" rtl="0" eaLnBrk="1" latinLnBrk="0" hangingPunct="1"/>
                      <a:r>
                        <a:rPr lang="en-US" sz="1000" b="0" kern="1200" baseline="0" dirty="0" smtClean="0">
                          <a:solidFill>
                            <a:schemeClr val="tx1"/>
                          </a:solidFill>
                          <a:latin typeface="+mn-lt"/>
                          <a:ea typeface="+mn-ea"/>
                          <a:cs typeface="+mn-cs"/>
                        </a:rPr>
                        <a:t>Matthias Shapiro</a:t>
                      </a:r>
                    </a:p>
                    <a:p>
                      <a:pPr marL="0" algn="l" defTabSz="914400" rtl="0" eaLnBrk="1" latinLnBrk="0" hangingPunct="1"/>
                      <a:r>
                        <a:rPr lang="en-US" sz="1000" b="0" kern="1200" baseline="0" dirty="0" smtClean="0">
                          <a:solidFill>
                            <a:schemeClr val="tx1"/>
                          </a:solidFill>
                          <a:latin typeface="+mn-lt"/>
                          <a:ea typeface="+mn-ea"/>
                          <a:cs typeface="+mn-cs"/>
                        </a:rPr>
                        <a:t>North 134</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r>
              <a:tr h="362083">
                <a:tc>
                  <a:txBody>
                    <a:bodyPr/>
                    <a:lstStyle/>
                    <a:p>
                      <a:r>
                        <a:rPr lang="en-US" sz="1000" b="1" dirty="0" smtClean="0"/>
                        <a:t>12:30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vMerge="1">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r>
              <a:tr h="251425">
                <a:tc>
                  <a:txBody>
                    <a:bodyPr/>
                    <a:lstStyle/>
                    <a:p>
                      <a:r>
                        <a:rPr lang="en-US" sz="1000" b="1" dirty="0" smtClean="0"/>
                        <a:t>13:00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251425">
                <a:tc>
                  <a:txBody>
                    <a:bodyPr/>
                    <a:lstStyle/>
                    <a:p>
                      <a:r>
                        <a:rPr lang="en-US" sz="1000" b="1" dirty="0" smtClean="0"/>
                        <a:t>13:30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65708">
                <a:tc>
                  <a:txBody>
                    <a:bodyPr/>
                    <a:lstStyle/>
                    <a:p>
                      <a:r>
                        <a:rPr lang="en-US" sz="1000" b="1" dirty="0" smtClean="0"/>
                        <a:t>14:00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gridSpan="4">
                  <a:txBody>
                    <a:bodyPr/>
                    <a:lstStyle/>
                    <a:p>
                      <a:r>
                        <a:rPr lang="en-US" sz="1000" b="1" dirty="0" smtClean="0"/>
                        <a:t>PH 2-204</a:t>
                      </a:r>
                    </a:p>
                    <a:p>
                      <a:r>
                        <a:rPr lang="en-US" sz="1000" b="1" dirty="0" smtClean="0"/>
                        <a:t>WP App Foundation</a:t>
                      </a:r>
                    </a:p>
                    <a:p>
                      <a:pPr marL="0" algn="l" defTabSz="914400" rtl="0" eaLnBrk="1" latinLnBrk="0" hangingPunct="1"/>
                      <a:r>
                        <a:rPr lang="en-US" sz="1000" b="0" kern="1200" baseline="0" dirty="0" smtClean="0">
                          <a:solidFill>
                            <a:schemeClr val="tx1"/>
                          </a:solidFill>
                          <a:latin typeface="+mn-lt"/>
                          <a:ea typeface="+mn-ea"/>
                          <a:cs typeface="+mn-cs"/>
                        </a:rPr>
                        <a:t>Thomas Fennel</a:t>
                      </a:r>
                    </a:p>
                    <a:p>
                      <a:pPr marL="0" algn="l" defTabSz="914400" rtl="0" eaLnBrk="1" latinLnBrk="0" hangingPunct="1"/>
                      <a:r>
                        <a:rPr lang="en-US" sz="1000" b="0" kern="1200" baseline="0" dirty="0" smtClean="0">
                          <a:solidFill>
                            <a:schemeClr val="tx1"/>
                          </a:solidFill>
                          <a:latin typeface="+mn-lt"/>
                          <a:ea typeface="+mn-ea"/>
                          <a:cs typeface="+mn-cs"/>
                        </a:rPr>
                        <a:t>North 134</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hMerge="1">
                  <a:txBody>
                    <a:bodyPr/>
                    <a:lstStyle/>
                    <a:p>
                      <a:endParaRPr lang="en-US"/>
                    </a:p>
                  </a:txBody>
                  <a:tcPr/>
                </a:tc>
                <a:tc rowSpan="2"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r>
                        <a:rPr lang="en-US" sz="1000" b="1" dirty="0" smtClean="0"/>
                        <a:t>PH 2-215</a:t>
                      </a:r>
                    </a:p>
                    <a:p>
                      <a:r>
                        <a:rPr lang="en-US" sz="1000" b="1" dirty="0" smtClean="0"/>
                        <a:t>Build</a:t>
                      </a:r>
                      <a:r>
                        <a:rPr lang="en-US" sz="1000" b="1" baseline="0" dirty="0" smtClean="0"/>
                        <a:t> for Both Win 8 and WP8</a:t>
                      </a:r>
                    </a:p>
                    <a:p>
                      <a:pPr marL="0" algn="l" defTabSz="914400" rtl="0" eaLnBrk="1" latinLnBrk="0" hangingPunct="1"/>
                      <a:r>
                        <a:rPr lang="en-US" sz="1000" b="0" kern="1200" baseline="0" dirty="0" smtClean="0">
                          <a:solidFill>
                            <a:schemeClr val="tx1"/>
                          </a:solidFill>
                          <a:latin typeface="+mn-lt"/>
                          <a:ea typeface="+mn-ea"/>
                          <a:cs typeface="+mn-cs"/>
                        </a:rPr>
                        <a:t>Matt Hidinger</a:t>
                      </a:r>
                    </a:p>
                    <a:p>
                      <a:pPr marL="0" algn="l" defTabSz="914400" rtl="0" eaLnBrk="1" latinLnBrk="0" hangingPunct="1"/>
                      <a:r>
                        <a:rPr lang="en-US" sz="1000" b="0" kern="1200" baseline="0" dirty="0" smtClean="0">
                          <a:solidFill>
                            <a:schemeClr val="tx1"/>
                          </a:solidFill>
                          <a:latin typeface="+mn-lt"/>
                          <a:ea typeface="+mn-ea"/>
                          <a:cs typeface="+mn-cs"/>
                        </a:rPr>
                        <a:t>North 134</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a:txBody>
                    <a:bodyPr/>
                    <a:lstStyle/>
                    <a:p>
                      <a:r>
                        <a:rPr lang="en-US" sz="1000" b="1" dirty="0" smtClean="0"/>
                        <a:t>PH 2-212</a:t>
                      </a:r>
                    </a:p>
                    <a:p>
                      <a:r>
                        <a:rPr lang="en-US" sz="1000" b="1" dirty="0" smtClean="0"/>
                        <a:t>WP Cross App Comms</a:t>
                      </a:r>
                    </a:p>
                    <a:p>
                      <a:pPr marL="0" algn="l" defTabSz="914400" rtl="0" eaLnBrk="1" latinLnBrk="0" hangingPunct="1"/>
                      <a:r>
                        <a:rPr lang="en-US" sz="1000" b="0" kern="1200" baseline="0" dirty="0" smtClean="0">
                          <a:solidFill>
                            <a:schemeClr val="tx1"/>
                          </a:solidFill>
                          <a:latin typeface="+mn-lt"/>
                          <a:ea typeface="+mn-ea"/>
                          <a:cs typeface="+mn-cs"/>
                        </a:rPr>
                        <a:t>Sean McKenna</a:t>
                      </a:r>
                    </a:p>
                    <a:p>
                      <a:pPr marL="0" algn="l" defTabSz="914400" rtl="0" eaLnBrk="1" latinLnBrk="0" hangingPunct="1"/>
                      <a:r>
                        <a:rPr lang="en-US" sz="1000" b="0" kern="1200" baseline="0" dirty="0" smtClean="0">
                          <a:solidFill>
                            <a:schemeClr val="tx1"/>
                          </a:solidFill>
                          <a:latin typeface="+mn-lt"/>
                          <a:ea typeface="+mn-ea"/>
                          <a:cs typeface="+mn-cs"/>
                        </a:rPr>
                        <a:t>South 222</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r>
                        <a:rPr lang="en-US" sz="1000" b="1" dirty="0" smtClean="0"/>
                        <a:t>PH</a:t>
                      </a:r>
                      <a:r>
                        <a:rPr lang="en-US" sz="1000" b="1" baseline="0" dirty="0" smtClean="0"/>
                        <a:t> 2-220</a:t>
                      </a:r>
                    </a:p>
                    <a:p>
                      <a:r>
                        <a:rPr lang="en-US" sz="1000" b="1" baseline="0" dirty="0" smtClean="0"/>
                        <a:t>WP Map Apps</a:t>
                      </a:r>
                    </a:p>
                    <a:p>
                      <a:pPr marL="0" algn="l" defTabSz="914400" rtl="0" eaLnBrk="1" latinLnBrk="0" hangingPunct="1"/>
                      <a:r>
                        <a:rPr lang="en-US" sz="1000" b="0" kern="1200" baseline="0" dirty="0" smtClean="0">
                          <a:solidFill>
                            <a:schemeClr val="tx1"/>
                          </a:solidFill>
                          <a:latin typeface="+mn-lt"/>
                          <a:ea typeface="+mn-ea"/>
                          <a:cs typeface="+mn-cs"/>
                        </a:rPr>
                        <a:t>Mike O’Malley</a:t>
                      </a:r>
                    </a:p>
                    <a:p>
                      <a:pPr marL="0" algn="l" defTabSz="914400" rtl="0" eaLnBrk="1" latinLnBrk="0" hangingPunct="1"/>
                      <a:r>
                        <a:rPr lang="en-US" sz="1000" b="0" kern="1200" baseline="0" dirty="0" smtClean="0">
                          <a:solidFill>
                            <a:schemeClr val="tx1"/>
                          </a:solidFill>
                          <a:latin typeface="+mn-lt"/>
                          <a:ea typeface="+mn-ea"/>
                          <a:cs typeface="+mn-cs"/>
                        </a:rPr>
                        <a:t>North 134</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65708">
                <a:tc>
                  <a:txBody>
                    <a:bodyPr/>
                    <a:lstStyle/>
                    <a:p>
                      <a:r>
                        <a:rPr lang="en-US" sz="1000" b="1" dirty="0" smtClean="0"/>
                        <a:t>14:30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vMerge="1">
                  <a:txBody>
                    <a:bodyPr/>
                    <a:lstStyle/>
                    <a:p>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251425">
                <a:tc>
                  <a:txBody>
                    <a:bodyPr/>
                    <a:lstStyle/>
                    <a:p>
                      <a:r>
                        <a:rPr lang="en-US" sz="1000" b="1" dirty="0" smtClean="0"/>
                        <a:t>15:00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65708">
                <a:tc>
                  <a:txBody>
                    <a:bodyPr/>
                    <a:lstStyle/>
                    <a:p>
                      <a:r>
                        <a:rPr lang="en-US" sz="1000" b="1" dirty="0" smtClean="0"/>
                        <a:t>15:30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gridSpan="2">
                  <a:txBody>
                    <a:bodyPr/>
                    <a:lstStyle/>
                    <a:p>
                      <a:r>
                        <a:rPr lang="en-US" sz="1000" b="1" dirty="0" smtClean="0"/>
                        <a:t>PH 2-210</a:t>
                      </a:r>
                    </a:p>
                    <a:p>
                      <a:r>
                        <a:rPr lang="en-US" sz="1000" b="1" dirty="0" smtClean="0"/>
                        <a:t>WP Camera app</a:t>
                      </a:r>
                    </a:p>
                    <a:p>
                      <a:pPr marL="0" algn="l" defTabSz="914400" rtl="0" eaLnBrk="1" latinLnBrk="0" hangingPunct="1"/>
                      <a:r>
                        <a:rPr lang="en-US" sz="1000" b="0" kern="1200" baseline="0" dirty="0" smtClean="0">
                          <a:solidFill>
                            <a:schemeClr val="tx1"/>
                          </a:solidFill>
                          <a:latin typeface="+mn-lt"/>
                          <a:ea typeface="+mn-ea"/>
                          <a:cs typeface="+mn-cs"/>
                        </a:rPr>
                        <a:t>Berthier Lemieux</a:t>
                      </a:r>
                    </a:p>
                    <a:p>
                      <a:pPr marL="0" algn="l" defTabSz="914400" rtl="0" eaLnBrk="1" latinLnBrk="0" hangingPunct="1"/>
                      <a:r>
                        <a:rPr lang="en-US" sz="1000" b="0" kern="1200" baseline="0" dirty="0" smtClean="0">
                          <a:solidFill>
                            <a:schemeClr val="tx1"/>
                          </a:solidFill>
                          <a:latin typeface="+mn-lt"/>
                          <a:ea typeface="+mn-ea"/>
                          <a:cs typeface="+mn-cs"/>
                        </a:rPr>
                        <a:t>North 134</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gridSpan="2">
                  <a:txBody>
                    <a:bodyPr/>
                    <a:lstStyle/>
                    <a:p>
                      <a:r>
                        <a:rPr lang="en-US" sz="1000" b="1" dirty="0" smtClean="0"/>
                        <a:t>PH 2-213</a:t>
                      </a:r>
                    </a:p>
                    <a:p>
                      <a:r>
                        <a:rPr lang="en-US" sz="1000" b="1" dirty="0" smtClean="0"/>
                        <a:t>Maximize Revenue</a:t>
                      </a:r>
                    </a:p>
                    <a:p>
                      <a:pPr marL="0" algn="l" defTabSz="914400" rtl="0" eaLnBrk="1" latinLnBrk="0" hangingPunct="1"/>
                      <a:r>
                        <a:rPr lang="en-US" sz="1000" b="0" kern="1200" baseline="0" dirty="0" smtClean="0">
                          <a:solidFill>
                            <a:schemeClr val="tx1"/>
                          </a:solidFill>
                          <a:latin typeface="+mn-lt"/>
                          <a:ea typeface="+mn-ea"/>
                          <a:cs typeface="+mn-cs"/>
                        </a:rPr>
                        <a:t>Bernardo Zamora</a:t>
                      </a:r>
                    </a:p>
                    <a:p>
                      <a:pPr marL="0" algn="l" defTabSz="914400" rtl="0" eaLnBrk="1" latinLnBrk="0" hangingPunct="1"/>
                      <a:r>
                        <a:rPr lang="en-US" sz="1000" b="0" kern="1200" baseline="0" dirty="0" smtClean="0">
                          <a:solidFill>
                            <a:schemeClr val="tx1"/>
                          </a:solidFill>
                          <a:latin typeface="+mn-lt"/>
                          <a:ea typeface="+mn-ea"/>
                          <a:cs typeface="+mn-cs"/>
                        </a:rPr>
                        <a:t>North 135</a:t>
                      </a: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r>
                        <a:rPr lang="en-US" sz="1000" b="1" dirty="0" smtClean="0"/>
                        <a:t>PH 2-219</a:t>
                      </a:r>
                    </a:p>
                    <a:p>
                      <a:r>
                        <a:rPr lang="en-US" sz="1000" b="1" dirty="0" smtClean="0"/>
                        <a:t>Story of Nokia Music from WP to Win 8</a:t>
                      </a:r>
                    </a:p>
                    <a:p>
                      <a:pPr marL="0" algn="l" defTabSz="914400" rtl="0" eaLnBrk="1" latinLnBrk="0" hangingPunct="1"/>
                      <a:r>
                        <a:rPr lang="en-US" sz="1000" b="0" kern="1200" baseline="0" dirty="0" smtClean="0">
                          <a:solidFill>
                            <a:schemeClr val="tx1"/>
                          </a:solidFill>
                          <a:latin typeface="+mn-lt"/>
                          <a:ea typeface="+mn-ea"/>
                          <a:cs typeface="+mn-cs"/>
                        </a:rPr>
                        <a:t>Matthew Cooper</a:t>
                      </a:r>
                    </a:p>
                    <a:p>
                      <a:pPr marL="0" algn="l" defTabSz="914400" rtl="0" eaLnBrk="1" latinLnBrk="0" hangingPunct="1"/>
                      <a:r>
                        <a:rPr lang="en-US" sz="1000" b="0" kern="1200" baseline="0" dirty="0" smtClean="0">
                          <a:solidFill>
                            <a:schemeClr val="tx1"/>
                          </a:solidFill>
                          <a:latin typeface="+mn-lt"/>
                          <a:ea typeface="+mn-ea"/>
                          <a:cs typeface="+mn-cs"/>
                        </a:rPr>
                        <a:t>North 134</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365708">
                <a:tc>
                  <a:txBody>
                    <a:bodyPr/>
                    <a:lstStyle/>
                    <a:p>
                      <a:r>
                        <a:rPr lang="en-US" sz="1000" b="1" dirty="0" smtClean="0"/>
                        <a:t>16:00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251425">
                <a:tc>
                  <a:txBody>
                    <a:bodyPr/>
                    <a:lstStyle/>
                    <a:p>
                      <a:r>
                        <a:rPr lang="en-US" sz="1000" b="1" dirty="0" smtClean="0"/>
                        <a:t>16:30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4">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445707">
                <a:tc>
                  <a:txBody>
                    <a:bodyPr/>
                    <a:lstStyle/>
                    <a:p>
                      <a:r>
                        <a:rPr lang="en-US" sz="1000" b="1" dirty="0" smtClean="0"/>
                        <a:t>17:00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a:txBody>
                    <a:bodyPr/>
                    <a:lstStyle/>
                    <a:p>
                      <a:r>
                        <a:rPr lang="en-US" sz="1000" b="1" dirty="0" smtClean="0"/>
                        <a:t>PH 2-207</a:t>
                      </a:r>
                    </a:p>
                    <a:p>
                      <a:r>
                        <a:rPr lang="en-US" sz="1000" b="1" dirty="0" smtClean="0"/>
                        <a:t>WP</a:t>
                      </a:r>
                      <a:r>
                        <a:rPr lang="en-US" sz="1000" b="1" baseline="0" dirty="0" smtClean="0"/>
                        <a:t> Game Basics</a:t>
                      </a:r>
                    </a:p>
                    <a:p>
                      <a:pPr marL="0" algn="l" defTabSz="914400" rtl="0" eaLnBrk="1" latinLnBrk="0" hangingPunct="1"/>
                      <a:r>
                        <a:rPr lang="en-US" sz="1000" b="0" kern="1200" baseline="0" dirty="0" smtClean="0">
                          <a:solidFill>
                            <a:schemeClr val="tx1"/>
                          </a:solidFill>
                          <a:latin typeface="+mn-lt"/>
                          <a:ea typeface="+mn-ea"/>
                          <a:cs typeface="+mn-cs"/>
                        </a:rPr>
                        <a:t>Joao Raza</a:t>
                      </a:r>
                    </a:p>
                    <a:p>
                      <a:pPr marL="0" algn="l" defTabSz="914400" rtl="0" eaLnBrk="1" latinLnBrk="0" hangingPunct="1"/>
                      <a:r>
                        <a:rPr lang="en-US" sz="1000" b="0" kern="1200" baseline="0" dirty="0" smtClean="0">
                          <a:solidFill>
                            <a:schemeClr val="tx1"/>
                          </a:solidFill>
                          <a:latin typeface="+mn-lt"/>
                          <a:ea typeface="+mn-ea"/>
                          <a:cs typeface="+mn-cs"/>
                        </a:rPr>
                        <a:t>South 304</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r>
                        <a:rPr lang="en-US" sz="1000" b="1" dirty="0" smtClean="0"/>
                        <a:t>PH 2-208</a:t>
                      </a:r>
                    </a:p>
                    <a:p>
                      <a:r>
                        <a:rPr lang="en-US" sz="1000" b="1" dirty="0" smtClean="0"/>
                        <a:t>WP UI in XAML</a:t>
                      </a:r>
                    </a:p>
                    <a:p>
                      <a:pPr marL="0" algn="l" defTabSz="914400" rtl="0" eaLnBrk="1" latinLnBrk="0" hangingPunct="1"/>
                      <a:r>
                        <a:rPr lang="en-US" sz="1000" b="0" kern="1200" baseline="0" dirty="0" smtClean="0">
                          <a:solidFill>
                            <a:schemeClr val="tx1"/>
                          </a:solidFill>
                          <a:latin typeface="+mn-lt"/>
                          <a:ea typeface="+mn-ea"/>
                          <a:cs typeface="+mn-cs"/>
                        </a:rPr>
                        <a:t>Shawn Oster</a:t>
                      </a:r>
                    </a:p>
                    <a:p>
                      <a:pPr marL="0" algn="l" defTabSz="914400" rtl="0" eaLnBrk="1" latinLnBrk="0" hangingPunct="1"/>
                      <a:r>
                        <a:rPr lang="en-US" sz="1000" b="0" kern="1200" baseline="0" dirty="0" smtClean="0">
                          <a:solidFill>
                            <a:schemeClr val="tx1"/>
                          </a:solidFill>
                          <a:latin typeface="+mn-lt"/>
                          <a:ea typeface="+mn-ea"/>
                          <a:cs typeface="+mn-cs"/>
                        </a:rPr>
                        <a:t>North 134</a:t>
                      </a:r>
                    </a:p>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a:txBody>
                    <a:bodyPr/>
                    <a:lstStyle/>
                    <a:p>
                      <a:r>
                        <a:rPr lang="en-US" sz="1000" b="1" dirty="0" smtClean="0"/>
                        <a:t>PH 2-208</a:t>
                      </a:r>
                    </a:p>
                    <a:p>
                      <a:r>
                        <a:rPr lang="en-US" sz="1000" b="1" dirty="0" smtClean="0"/>
                        <a:t>WP Middleware</a:t>
                      </a:r>
                    </a:p>
                    <a:p>
                      <a:pPr marL="0" algn="l" defTabSz="914400" rtl="0" eaLnBrk="1" latinLnBrk="0" hangingPunct="1"/>
                      <a:r>
                        <a:rPr lang="en-US" sz="1000" b="0" kern="1200" baseline="0" dirty="0" smtClean="0">
                          <a:solidFill>
                            <a:schemeClr val="tx1"/>
                          </a:solidFill>
                          <a:latin typeface="+mn-lt"/>
                          <a:ea typeface="+mn-ea"/>
                          <a:cs typeface="+mn-cs"/>
                        </a:rPr>
                        <a:t>JC Cimetiere</a:t>
                      </a:r>
                    </a:p>
                    <a:p>
                      <a:pPr marL="0" algn="l" defTabSz="914400" rtl="0" eaLnBrk="1" latinLnBrk="0" hangingPunct="1"/>
                      <a:r>
                        <a:rPr lang="en-US" sz="1000" b="0" kern="1200" baseline="0" dirty="0" smtClean="0">
                          <a:solidFill>
                            <a:schemeClr val="tx1"/>
                          </a:solidFill>
                          <a:latin typeface="+mn-lt"/>
                          <a:ea typeface="+mn-ea"/>
                          <a:cs typeface="+mn-cs"/>
                        </a:rPr>
                        <a:t>North 132</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sz="1000" b="1" dirty="0" smtClean="0"/>
                        <a:t>PH 2-221</a:t>
                      </a:r>
                    </a:p>
                    <a:p>
                      <a:r>
                        <a:rPr lang="en-US" sz="1000" b="1" dirty="0" smtClean="0"/>
                        <a:t>WP</a:t>
                      </a:r>
                      <a:r>
                        <a:rPr lang="en-US" sz="1000" b="1" baseline="0" dirty="0" smtClean="0"/>
                        <a:t> Low Memory</a:t>
                      </a:r>
                    </a:p>
                    <a:p>
                      <a:pPr marL="0" algn="l" defTabSz="914400" rtl="0" eaLnBrk="1" latinLnBrk="0" hangingPunct="1"/>
                      <a:r>
                        <a:rPr lang="en-US" sz="1000" b="0" kern="1200" baseline="0" dirty="0" smtClean="0">
                          <a:solidFill>
                            <a:schemeClr val="tx1"/>
                          </a:solidFill>
                          <a:latin typeface="+mn-lt"/>
                          <a:ea typeface="+mn-ea"/>
                          <a:cs typeface="+mn-cs"/>
                        </a:rPr>
                        <a:t>Andrew Whitechapel</a:t>
                      </a:r>
                    </a:p>
                    <a:p>
                      <a:pPr marL="0" algn="l" defTabSz="914400" rtl="0" eaLnBrk="1" latinLnBrk="0" hangingPunct="1"/>
                      <a:r>
                        <a:rPr lang="en-US" sz="1000" b="0" kern="1200" baseline="0" dirty="0" smtClean="0">
                          <a:solidFill>
                            <a:schemeClr val="tx1"/>
                          </a:solidFill>
                          <a:latin typeface="+mn-lt"/>
                          <a:ea typeface="+mn-ea"/>
                          <a:cs typeface="+mn-cs"/>
                        </a:rPr>
                        <a:t>North 135</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en-US" sz="1000" b="1" dirty="0" smtClean="0"/>
                        <a:t>PH 2-218</a:t>
                      </a:r>
                    </a:p>
                    <a:p>
                      <a:r>
                        <a:rPr lang="en-US" sz="1000" b="1" dirty="0" smtClean="0"/>
                        <a:t>WP Contest Panel</a:t>
                      </a:r>
                    </a:p>
                    <a:p>
                      <a:pPr marL="0" algn="l" defTabSz="914400" rtl="0" eaLnBrk="1" latinLnBrk="0" hangingPunct="1"/>
                      <a:r>
                        <a:rPr lang="en-US" sz="1000" b="0" kern="1200" baseline="0" dirty="0" smtClean="0">
                          <a:solidFill>
                            <a:schemeClr val="tx1"/>
                          </a:solidFill>
                          <a:latin typeface="+mn-lt"/>
                          <a:ea typeface="+mn-ea"/>
                          <a:cs typeface="+mn-cs"/>
                        </a:rPr>
                        <a:t>Panel</a:t>
                      </a:r>
                    </a:p>
                    <a:p>
                      <a:pPr marL="0" algn="l" defTabSz="914400" rtl="0" eaLnBrk="1" latinLnBrk="0" hangingPunct="1"/>
                      <a:r>
                        <a:rPr lang="en-US" sz="1000" b="0" kern="1200" baseline="0" dirty="0" smtClean="0">
                          <a:solidFill>
                            <a:schemeClr val="tx1"/>
                          </a:solidFill>
                          <a:latin typeface="+mn-lt"/>
                          <a:ea typeface="+mn-ea"/>
                          <a:cs typeface="+mn-cs"/>
                        </a:rPr>
                        <a:t>North 123</a:t>
                      </a:r>
                      <a:endParaRPr lang="en-US" sz="1000" b="0" kern="1200" baseline="0" dirty="0">
                        <a:solidFill>
                          <a:schemeClr val="tx1"/>
                        </a:solidFill>
                        <a:latin typeface="+mn-lt"/>
                        <a:ea typeface="+mn-ea"/>
                        <a:cs typeface="+mn-cs"/>
                      </a:endParaRPr>
                    </a:p>
                  </a:txBody>
                  <a:tcPr marT="45713" marB="4571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445707">
                <a:tc>
                  <a:txBody>
                    <a:bodyPr/>
                    <a:lstStyle/>
                    <a:p>
                      <a:r>
                        <a:rPr lang="en-US" sz="1000" b="1" dirty="0" smtClean="0"/>
                        <a:t>17:30</a:t>
                      </a:r>
                      <a:endParaRPr lang="en-US" sz="1000" b="1" dirty="0"/>
                    </a:p>
                  </a:txBody>
                  <a:tcPr marT="45713" marB="45713">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gridSpan="2">
                  <a:txBody>
                    <a:bodyPr/>
                    <a:lstStyle/>
                    <a:p>
                      <a:endParaRPr lang="en-US" sz="1000" b="1" dirty="0"/>
                    </a:p>
                  </a:txBody>
                  <a:tcPr marT="45713" marB="45713">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bl>
          </a:graphicData>
        </a:graphic>
      </p:graphicFrame>
    </p:spTree>
    <p:extLst>
      <p:ext uri="{BB962C8B-B14F-4D97-AF65-F5344CB8AC3E}">
        <p14:creationId xmlns:p14="http://schemas.microsoft.com/office/powerpoint/2010/main" val="2601585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4664" y="596866"/>
            <a:ext cx="11117174" cy="527357"/>
          </a:xfrm>
        </p:spPr>
        <p:txBody>
          <a:bodyPr/>
          <a:lstStyle/>
          <a:p>
            <a:r>
              <a:rPr lang="en-US" dirty="0" smtClean="0"/>
              <a:t>Developer resources</a:t>
            </a:r>
            <a:endParaRPr lang="en-US" dirty="0"/>
          </a:p>
        </p:txBody>
      </p:sp>
      <p:sp>
        <p:nvSpPr>
          <p:cNvPr id="8" name="Text Placeholder 7"/>
          <p:cNvSpPr>
            <a:spLocks noGrp="1"/>
          </p:cNvSpPr>
          <p:nvPr>
            <p:ph type="body" idx="1"/>
          </p:nvPr>
        </p:nvSpPr>
        <p:spPr>
          <a:xfrm>
            <a:off x="97990" y="1665155"/>
            <a:ext cx="1347785" cy="839343"/>
          </a:xfrm>
        </p:spPr>
        <p:txBody>
          <a:bodyPr>
            <a:normAutofit fontScale="92500" lnSpcReduction="20000"/>
          </a:bodyPr>
          <a:lstStyle/>
          <a:p>
            <a:pPr algn="r"/>
            <a:r>
              <a:rPr lang="en-US" dirty="0" smtClean="0"/>
              <a:t>MSDN DOCS</a:t>
            </a:r>
            <a:endParaRPr lang="en-US" dirty="0"/>
          </a:p>
        </p:txBody>
      </p:sp>
      <p:graphicFrame>
        <p:nvGraphicFramePr>
          <p:cNvPr id="7" name="Content Placeholder 6"/>
          <p:cNvGraphicFramePr>
            <a:graphicFrameLocks noGrp="1"/>
          </p:cNvGraphicFramePr>
          <p:nvPr>
            <p:ph sz="half" idx="2"/>
            <p:extLst/>
          </p:nvPr>
        </p:nvGraphicFramePr>
        <p:xfrm>
          <a:off x="1538294" y="1665155"/>
          <a:ext cx="4464064" cy="1917020"/>
        </p:xfrm>
        <a:graphic>
          <a:graphicData uri="http://schemas.openxmlformats.org/drawingml/2006/table">
            <a:tbl>
              <a:tblPr bandRow="1">
                <a:tableStyleId>{912C8C85-51F0-491E-9774-3900AFEF0FD7}</a:tableStyleId>
              </a:tblPr>
              <a:tblGrid>
                <a:gridCol w="1085535"/>
                <a:gridCol w="3378529"/>
              </a:tblGrid>
              <a:tr h="383404">
                <a:tc>
                  <a:txBody>
                    <a:bodyPr/>
                    <a:lstStyle/>
                    <a:p>
                      <a:pPr algn="r"/>
                      <a:r>
                        <a:rPr lang="en-US" sz="1900" dirty="0" smtClean="0"/>
                        <a:t>Design</a:t>
                      </a:r>
                      <a:endParaRPr lang="en-US" sz="1900" dirty="0"/>
                    </a:p>
                  </a:txBody>
                  <a:tcPr marL="93260" marR="93260" marT="46630" marB="46630"/>
                </a:tc>
                <a:tc>
                  <a:txBody>
                    <a:bodyPr/>
                    <a:lstStyle/>
                    <a:p>
                      <a:r>
                        <a:rPr lang="en-US" sz="1900" dirty="0" smtClean="0">
                          <a:hlinkClick r:id="rId2"/>
                        </a:rPr>
                        <a:t>http://aka.ms/wp8devdesign</a:t>
                      </a:r>
                      <a:endParaRPr lang="en-US" sz="1900" dirty="0"/>
                    </a:p>
                  </a:txBody>
                  <a:tcPr marL="93260" marR="93260" marT="46630" marB="46630"/>
                </a:tc>
              </a:tr>
              <a:tr h="383404">
                <a:tc>
                  <a:txBody>
                    <a:bodyPr/>
                    <a:lstStyle/>
                    <a:p>
                      <a:pPr algn="r"/>
                      <a:r>
                        <a:rPr lang="en-US" sz="1900" dirty="0" smtClean="0"/>
                        <a:t>Develop</a:t>
                      </a:r>
                      <a:endParaRPr lang="en-US" sz="1900" dirty="0"/>
                    </a:p>
                  </a:txBody>
                  <a:tcPr marL="93260" marR="93260" marT="46630" marB="46630"/>
                </a:tc>
                <a:tc>
                  <a:txBody>
                    <a:bodyPr/>
                    <a:lstStyle/>
                    <a:p>
                      <a:r>
                        <a:rPr lang="en-US" sz="1900" dirty="0" smtClean="0">
                          <a:hlinkClick r:id="rId3"/>
                        </a:rPr>
                        <a:t>http://aka.ms/wp8devdoc</a:t>
                      </a:r>
                      <a:endParaRPr lang="en-US" sz="1900" dirty="0"/>
                    </a:p>
                  </a:txBody>
                  <a:tcPr marL="93260" marR="93260" marT="46630" marB="46630"/>
                </a:tc>
              </a:tr>
              <a:tr h="383404">
                <a:tc>
                  <a:txBody>
                    <a:bodyPr/>
                    <a:lstStyle/>
                    <a:p>
                      <a:pPr algn="r"/>
                      <a:r>
                        <a:rPr lang="en-US" sz="1900" dirty="0" smtClean="0"/>
                        <a:t>Test</a:t>
                      </a:r>
                      <a:endParaRPr lang="en-US" sz="1900" dirty="0"/>
                    </a:p>
                  </a:txBody>
                  <a:tcPr marL="93260" marR="93260" marT="46630" marB="46630"/>
                </a:tc>
                <a:tc>
                  <a:txBody>
                    <a:bodyPr/>
                    <a:lstStyle/>
                    <a:p>
                      <a:r>
                        <a:rPr lang="en-US" sz="1900" dirty="0" smtClean="0">
                          <a:hlinkClick r:id="rId4"/>
                        </a:rPr>
                        <a:t>http://aka.ms/wp8testing</a:t>
                      </a:r>
                      <a:endParaRPr lang="en-US" sz="1900" dirty="0"/>
                    </a:p>
                  </a:txBody>
                  <a:tcPr marL="93260" marR="93260" marT="46630" marB="46630"/>
                </a:tc>
              </a:tr>
              <a:tr h="383404">
                <a:tc>
                  <a:txBody>
                    <a:bodyPr/>
                    <a:lstStyle/>
                    <a:p>
                      <a:pPr algn="r"/>
                      <a:r>
                        <a:rPr lang="en-US" sz="1900" dirty="0" smtClean="0"/>
                        <a:t>Publish</a:t>
                      </a:r>
                      <a:endParaRPr lang="en-US" sz="1900" dirty="0"/>
                    </a:p>
                  </a:txBody>
                  <a:tcPr marL="93260" marR="93260" marT="46630" marB="46630"/>
                </a:tc>
                <a:tc>
                  <a:txBody>
                    <a:bodyPr/>
                    <a:lstStyle/>
                    <a:p>
                      <a:r>
                        <a:rPr lang="en-US" sz="1900" dirty="0" smtClean="0">
                          <a:hlinkClick r:id="rId5"/>
                        </a:rPr>
                        <a:t>http://aka.ms/wp8publishing</a:t>
                      </a:r>
                      <a:endParaRPr lang="en-US" sz="1900" dirty="0"/>
                    </a:p>
                  </a:txBody>
                  <a:tcPr marL="93260" marR="93260" marT="46630" marB="46630"/>
                </a:tc>
              </a:tr>
              <a:tr h="383404">
                <a:tc>
                  <a:txBody>
                    <a:bodyPr/>
                    <a:lstStyle/>
                    <a:p>
                      <a:pPr algn="r"/>
                      <a:r>
                        <a:rPr lang="en-US" sz="1900" dirty="0" smtClean="0"/>
                        <a:t>Samples</a:t>
                      </a:r>
                      <a:endParaRPr lang="en-US" sz="1900" dirty="0"/>
                    </a:p>
                  </a:txBody>
                  <a:tcPr marL="93260" marR="93260" marT="46630" marB="46630"/>
                </a:tc>
                <a:tc>
                  <a:txBody>
                    <a:bodyPr/>
                    <a:lstStyle/>
                    <a:p>
                      <a:r>
                        <a:rPr lang="en-US" sz="1900" dirty="0" smtClean="0">
                          <a:hlinkClick r:id="rId6"/>
                        </a:rPr>
                        <a:t>http://aka.ms/wp8samples</a:t>
                      </a:r>
                      <a:endParaRPr lang="en-US" sz="1900" dirty="0" smtClean="0"/>
                    </a:p>
                  </a:txBody>
                  <a:tcPr marL="93260" marR="93260" marT="46630" marB="46630"/>
                </a:tc>
              </a:tr>
            </a:tbl>
          </a:graphicData>
        </a:graphic>
      </p:graphicFrame>
      <p:sp>
        <p:nvSpPr>
          <p:cNvPr id="9" name="Text Placeholder 8"/>
          <p:cNvSpPr>
            <a:spLocks noGrp="1"/>
          </p:cNvSpPr>
          <p:nvPr>
            <p:ph type="body" sz="quarter" idx="3"/>
          </p:nvPr>
        </p:nvSpPr>
        <p:spPr>
          <a:xfrm>
            <a:off x="-982663" y="4411662"/>
            <a:ext cx="2492123" cy="839343"/>
          </a:xfrm>
        </p:spPr>
        <p:txBody>
          <a:bodyPr>
            <a:normAutofit fontScale="92500" lnSpcReduction="20000"/>
          </a:bodyPr>
          <a:lstStyle/>
          <a:p>
            <a:pPr algn="r"/>
            <a:r>
              <a:rPr lang="en-US" dirty="0" smtClean="0"/>
              <a:t>TRAINING CONTENT</a:t>
            </a:r>
            <a:endParaRPr lang="en-US" dirty="0"/>
          </a:p>
        </p:txBody>
      </p:sp>
      <p:graphicFrame>
        <p:nvGraphicFramePr>
          <p:cNvPr id="11" name="Content Placeholder 10"/>
          <p:cNvGraphicFramePr>
            <a:graphicFrameLocks noGrp="1"/>
          </p:cNvGraphicFramePr>
          <p:nvPr>
            <p:ph sz="quarter" idx="4"/>
            <p:extLst/>
          </p:nvPr>
        </p:nvGraphicFramePr>
        <p:xfrm>
          <a:off x="1538294" y="4534839"/>
          <a:ext cx="7137280" cy="1651429"/>
        </p:xfrm>
        <a:graphic>
          <a:graphicData uri="http://schemas.openxmlformats.org/drawingml/2006/table">
            <a:tbl>
              <a:tblPr bandRow="1">
                <a:tableStyleId>{912C8C85-51F0-491E-9774-3900AFEF0FD7}</a:tableStyleId>
              </a:tblPr>
              <a:tblGrid>
                <a:gridCol w="2859146"/>
                <a:gridCol w="4278134"/>
              </a:tblGrid>
              <a:tr h="439044">
                <a:tc>
                  <a:txBody>
                    <a:bodyPr/>
                    <a:lstStyle/>
                    <a:p>
                      <a:pPr algn="r"/>
                      <a:r>
                        <a:rPr lang="en-US" sz="1900" dirty="0" smtClean="0"/>
                        <a:t>Absolute Beginners</a:t>
                      </a:r>
                      <a:endParaRPr lang="en-US" sz="1900" dirty="0"/>
                    </a:p>
                  </a:txBody>
                  <a:tcPr marL="93260" marR="93260" marT="46630" marB="46630"/>
                </a:tc>
                <a:tc>
                  <a:txBody>
                    <a:bodyPr/>
                    <a:lstStyle/>
                    <a:p>
                      <a:r>
                        <a:rPr lang="en-US" sz="1900" dirty="0" smtClean="0">
                          <a:hlinkClick r:id="rId7"/>
                        </a:rPr>
                        <a:t>http://wpdev.ms/beginvids</a:t>
                      </a:r>
                      <a:endParaRPr lang="en-US" sz="1900" dirty="0" smtClean="0"/>
                    </a:p>
                  </a:txBody>
                  <a:tcPr marL="93260" marR="93260" marT="46630" marB="46630" anchor="ctr"/>
                </a:tc>
              </a:tr>
              <a:tr h="383404">
                <a:tc>
                  <a:txBody>
                    <a:bodyPr/>
                    <a:lstStyle/>
                    <a:p>
                      <a:pPr algn="r"/>
                      <a:r>
                        <a:rPr lang="en-US" sz="1900" dirty="0" smtClean="0"/>
                        <a:t>Jump Start</a:t>
                      </a:r>
                      <a:endParaRPr lang="en-US" sz="1900" dirty="0"/>
                    </a:p>
                  </a:txBody>
                  <a:tcPr marL="93260" marR="93260" marT="46630" marB="46630"/>
                </a:tc>
                <a:tc>
                  <a:txBody>
                    <a:bodyPr/>
                    <a:lstStyle/>
                    <a:p>
                      <a:r>
                        <a:rPr lang="en-US" sz="1900" dirty="0" smtClean="0">
                          <a:hlinkClick r:id="rId8"/>
                        </a:rPr>
                        <a:t>http://aka.ms/wp8js</a:t>
                      </a:r>
                      <a:endParaRPr lang="en-US" sz="1900" dirty="0"/>
                    </a:p>
                  </a:txBody>
                  <a:tcPr marL="93260" marR="93260" marT="46630" marB="46630"/>
                </a:tc>
              </a:tr>
              <a:tr h="445577">
                <a:tc>
                  <a:txBody>
                    <a:bodyPr/>
                    <a:lstStyle/>
                    <a:p>
                      <a:pPr algn="r"/>
                      <a:r>
                        <a:rPr lang="en-US" sz="1900" dirty="0" smtClean="0"/>
                        <a:t>Design Boot Camp</a:t>
                      </a:r>
                      <a:endParaRPr lang="en-US" sz="1900" dirty="0"/>
                    </a:p>
                  </a:txBody>
                  <a:tcPr marL="93260" marR="93260" marT="46630" marB="46630"/>
                </a:tc>
                <a:tc>
                  <a:txBody>
                    <a:bodyPr/>
                    <a:lstStyle/>
                    <a:p>
                      <a:r>
                        <a:rPr lang="en-US" sz="1900" dirty="0" smtClean="0">
                          <a:hlinkClick r:id="rId9"/>
                        </a:rPr>
                        <a:t>http://aka.ms/wp8designbootcamp</a:t>
                      </a:r>
                      <a:endParaRPr lang="en-US" sz="1900" dirty="0"/>
                    </a:p>
                  </a:txBody>
                  <a:tcPr marL="93260" marR="93260" marT="46630" marB="46630"/>
                </a:tc>
              </a:tr>
              <a:tr h="383404">
                <a:tc>
                  <a:txBody>
                    <a:bodyPr/>
                    <a:lstStyle/>
                    <a:p>
                      <a:pPr algn="r"/>
                      <a:r>
                        <a:rPr lang="en-US" sz="1900" dirty="0" smtClean="0"/>
                        <a:t>Training Kit</a:t>
                      </a:r>
                      <a:endParaRPr lang="en-US" sz="1900" dirty="0"/>
                    </a:p>
                  </a:txBody>
                  <a:tcPr marL="93260" marR="93260" marT="46630" marB="46630"/>
                </a:tc>
                <a:tc>
                  <a:txBody>
                    <a:bodyPr/>
                    <a:lstStyle/>
                    <a:p>
                      <a:r>
                        <a:rPr lang="en-US" sz="1900" dirty="0" smtClean="0">
                          <a:hlinkClick r:id="rId10"/>
                        </a:rPr>
                        <a:t>http://aka.ms/wp8hol</a:t>
                      </a:r>
                      <a:endParaRPr lang="en-US" sz="1900" dirty="0"/>
                    </a:p>
                  </a:txBody>
                  <a:tcPr marL="93260" marR="93260" marT="46630" marB="46630"/>
                </a:tc>
              </a:tr>
            </a:tbl>
          </a:graphicData>
        </a:graphic>
      </p:graphicFrame>
      <p:sp>
        <p:nvSpPr>
          <p:cNvPr id="12" name="Text Placeholder 7"/>
          <p:cNvSpPr txBox="1">
            <a:spLocks/>
          </p:cNvSpPr>
          <p:nvPr/>
        </p:nvSpPr>
        <p:spPr>
          <a:xfrm>
            <a:off x="5335306" y="1657390"/>
            <a:ext cx="2254137" cy="839343"/>
          </a:xfrm>
          <a:prstGeom prst="rect">
            <a:avLst/>
          </a:prstGeom>
        </p:spPr>
        <p:txBody>
          <a:bodyPr vert="horz" lIns="139891" tIns="46630" rIns="139891" bIns="46630" rtlCol="0" anchor="ctr">
            <a:normAutofit/>
          </a:bodyPr>
          <a:lstStyle>
            <a:lvl1pPr marL="0" indent="0" algn="l" defTabSz="914400"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300" b="0" kern="1200" cap="none" baseline="0">
                <a:solidFill>
                  <a:schemeClr val="accent2">
                    <a:lumMod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pPr algn="r">
              <a:buClr>
                <a:srgbClr val="00BCF2"/>
              </a:buClr>
            </a:pPr>
            <a:r>
              <a:rPr lang="en-US" sz="2346" dirty="0">
                <a:solidFill>
                  <a:srgbClr val="00BCF2">
                    <a:lumMod val="75000"/>
                  </a:srgbClr>
                </a:solidFill>
              </a:rPr>
              <a:t>NEWS &amp; UPDATES</a:t>
            </a:r>
          </a:p>
        </p:txBody>
      </p:sp>
      <p:graphicFrame>
        <p:nvGraphicFramePr>
          <p:cNvPr id="13" name="Content Placeholder 6"/>
          <p:cNvGraphicFramePr>
            <a:graphicFrameLocks/>
          </p:cNvGraphicFramePr>
          <p:nvPr>
            <p:extLst/>
          </p:nvPr>
        </p:nvGraphicFramePr>
        <p:xfrm>
          <a:off x="7529300" y="1683296"/>
          <a:ext cx="4826742" cy="1533616"/>
        </p:xfrm>
        <a:graphic>
          <a:graphicData uri="http://schemas.openxmlformats.org/drawingml/2006/table">
            <a:tbl>
              <a:tblPr bandRow="1">
                <a:tableStyleId>{912C8C85-51F0-491E-9774-3900AFEF0FD7}</a:tableStyleId>
              </a:tblPr>
              <a:tblGrid>
                <a:gridCol w="1253597"/>
                <a:gridCol w="3573145"/>
              </a:tblGrid>
              <a:tr h="383404">
                <a:tc>
                  <a:txBody>
                    <a:bodyPr/>
                    <a:lstStyle/>
                    <a:p>
                      <a:pPr algn="r"/>
                      <a:r>
                        <a:rPr lang="en-US" sz="1900" dirty="0" smtClean="0"/>
                        <a:t>Portal</a:t>
                      </a:r>
                      <a:endParaRPr lang="en-US" sz="1900" dirty="0"/>
                    </a:p>
                  </a:txBody>
                  <a:tcPr marL="93260" marR="93260" marT="46630" marB="46630"/>
                </a:tc>
                <a:tc>
                  <a:txBody>
                    <a:bodyPr/>
                    <a:lstStyle/>
                    <a:p>
                      <a:r>
                        <a:rPr lang="en-US" sz="1900" dirty="0" smtClean="0">
                          <a:hlinkClick r:id="rId11"/>
                        </a:rPr>
                        <a:t>http://dev.windowsphone.com</a:t>
                      </a:r>
                      <a:endParaRPr lang="en-US" sz="1900" dirty="0"/>
                    </a:p>
                  </a:txBody>
                  <a:tcPr marL="93260" marR="93260" marT="46630" marB="46630"/>
                </a:tc>
              </a:tr>
              <a:tr h="383404">
                <a:tc>
                  <a:txBody>
                    <a:bodyPr/>
                    <a:lstStyle/>
                    <a:p>
                      <a:pPr algn="r"/>
                      <a:r>
                        <a:rPr lang="en-US" sz="1900" dirty="0" smtClean="0"/>
                        <a:t>Blog</a:t>
                      </a:r>
                      <a:endParaRPr lang="en-US" sz="1900" dirty="0"/>
                    </a:p>
                  </a:txBody>
                  <a:tcPr marL="93260" marR="93260" marT="46630" marB="46630"/>
                </a:tc>
                <a:tc>
                  <a:txBody>
                    <a:bodyPr/>
                    <a:lstStyle/>
                    <a:p>
                      <a:r>
                        <a:rPr lang="en-US" sz="1900" dirty="0" smtClean="0">
                          <a:hlinkClick r:id="rId12"/>
                        </a:rPr>
                        <a:t>http://wpdev.ms/developerblog</a:t>
                      </a:r>
                      <a:endParaRPr lang="en-US" sz="1900" dirty="0"/>
                    </a:p>
                  </a:txBody>
                  <a:tcPr marL="93260" marR="93260" marT="46630" marB="46630"/>
                </a:tc>
              </a:tr>
              <a:tr h="383404">
                <a:tc>
                  <a:txBody>
                    <a:bodyPr/>
                    <a:lstStyle/>
                    <a:p>
                      <a:pPr algn="r"/>
                      <a:r>
                        <a:rPr lang="en-US" sz="1900" dirty="0" smtClean="0"/>
                        <a:t>Channel 9</a:t>
                      </a:r>
                      <a:endParaRPr lang="en-US" sz="1900" dirty="0"/>
                    </a:p>
                  </a:txBody>
                  <a:tcPr marL="93260" marR="93260" marT="46630" marB="46630"/>
                </a:tc>
                <a:tc>
                  <a:txBody>
                    <a:bodyPr/>
                    <a:lstStyle/>
                    <a:p>
                      <a:r>
                        <a:rPr lang="en-US" sz="1900" dirty="0" smtClean="0">
                          <a:hlinkClick r:id="rId13"/>
                        </a:rPr>
                        <a:t>http://wpdev.ms/insidewp</a:t>
                      </a:r>
                      <a:endParaRPr lang="en-US" sz="1900" dirty="0"/>
                    </a:p>
                  </a:txBody>
                  <a:tcPr marL="93260" marR="93260" marT="46630" marB="46630"/>
                </a:tc>
              </a:tr>
              <a:tr h="383404">
                <a:tc>
                  <a:txBody>
                    <a:bodyPr/>
                    <a:lstStyle/>
                    <a:p>
                      <a:pPr algn="r"/>
                      <a:r>
                        <a:rPr lang="en-US" sz="1900" dirty="0" smtClean="0"/>
                        <a:t>Twitter</a:t>
                      </a:r>
                      <a:endParaRPr lang="en-US" sz="1900" dirty="0"/>
                    </a:p>
                  </a:txBody>
                  <a:tcPr marL="93260" marR="93260" marT="46630" marB="46630"/>
                </a:tc>
                <a:tc>
                  <a:txBody>
                    <a:bodyPr/>
                    <a:lstStyle/>
                    <a:p>
                      <a:r>
                        <a:rPr lang="en-US" sz="1900" dirty="0" smtClean="0">
                          <a:hlinkClick r:id="rId14"/>
                        </a:rPr>
                        <a:t>http:/twitter.com/wpdev</a:t>
                      </a:r>
                      <a:endParaRPr lang="en-US" sz="1900" dirty="0"/>
                    </a:p>
                  </a:txBody>
                  <a:tcPr marL="93260" marR="93260" marT="46630" marB="46630"/>
                </a:tc>
              </a:tr>
            </a:tbl>
          </a:graphicData>
        </a:graphic>
      </p:graphicFrame>
    </p:spTree>
    <p:extLst>
      <p:ext uri="{BB962C8B-B14F-4D97-AF65-F5344CB8AC3E}">
        <p14:creationId xmlns:p14="http://schemas.microsoft.com/office/powerpoint/2010/main" val="1904615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814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584949" y="6715832"/>
            <a:ext cx="5817673" cy="156952"/>
          </a:xfrm>
          <a:prstGeom prst="rect">
            <a:avLst/>
          </a:prstGeom>
          <a:noFill/>
        </p:spPr>
        <p:txBody>
          <a:bodyPr wrap="square" lIns="0" tIns="0" rIns="0" bIns="0" rtlCol="0">
            <a:spAutoFit/>
          </a:bodyPr>
          <a:lstStyle/>
          <a:p>
            <a:r>
              <a:rPr lang="en-US" sz="1000" dirty="0">
                <a:gradFill>
                  <a:gsLst>
                    <a:gs pos="0">
                      <a:srgbClr val="000000"/>
                    </a:gs>
                    <a:gs pos="74000">
                      <a:srgbClr val="000000"/>
                    </a:gs>
                  </a:gsLst>
                  <a:lin ang="5400000" scaled="1"/>
                </a:gradFill>
              </a:rPr>
              <a:t>Source: Windows Phone Store. Period: 10/30/12 - 1/31/13</a:t>
            </a:r>
          </a:p>
        </p:txBody>
      </p:sp>
      <p:sp useBgFill="1">
        <p:nvSpPr>
          <p:cNvPr id="3" name="Rectangle 2"/>
          <p:cNvSpPr/>
          <p:nvPr/>
        </p:nvSpPr>
        <p:spPr bwMode="auto">
          <a:xfrm>
            <a:off x="1" y="6599981"/>
            <a:ext cx="9810750" cy="3945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19" tIns="146174" rIns="182719" bIns="146174" numCol="1" spcCol="0" rtlCol="0" fromWordArt="0" anchor="t" anchorCtr="0" forceAA="0" compatLnSpc="1">
            <a:prstTxWarp prst="textNoShape">
              <a:avLst/>
            </a:prstTxWarp>
            <a:noAutofit/>
          </a:bodyPr>
          <a:lstStyle/>
          <a:p>
            <a:pPr algn="ctr" defTabSz="93164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9" name="TextBox 108"/>
          <p:cNvSpPr txBox="1"/>
          <p:nvPr/>
        </p:nvSpPr>
        <p:spPr>
          <a:xfrm>
            <a:off x="302092" y="6339376"/>
            <a:ext cx="5928641" cy="246221"/>
          </a:xfrm>
          <a:prstGeom prst="rect">
            <a:avLst/>
          </a:prstGeom>
          <a:noFill/>
        </p:spPr>
        <p:txBody>
          <a:bodyPr wrap="square" lIns="0" tIns="0" rIns="0" bIns="0" rtlCol="0">
            <a:spAutoFit/>
          </a:bodyPr>
          <a:lstStyle/>
          <a:p>
            <a:r>
              <a:rPr lang="en-US" sz="1600" dirty="0">
                <a:gradFill>
                  <a:gsLst>
                    <a:gs pos="83000">
                      <a:srgbClr val="505151"/>
                    </a:gs>
                    <a:gs pos="100000">
                      <a:srgbClr val="505151"/>
                    </a:gs>
                  </a:gsLst>
                  <a:lin ang="5400000" scaled="1"/>
                </a:gradFill>
              </a:rPr>
              <a:t>Source: Windows Phone Store.  Period: 10/30/12 – </a:t>
            </a:r>
            <a:r>
              <a:rPr lang="en-US" sz="1600" dirty="0" smtClean="0">
                <a:gradFill>
                  <a:gsLst>
                    <a:gs pos="83000">
                      <a:srgbClr val="505151"/>
                    </a:gs>
                    <a:gs pos="100000">
                      <a:srgbClr val="505151"/>
                    </a:gs>
                  </a:gsLst>
                  <a:lin ang="5400000" scaled="1"/>
                </a:gradFill>
              </a:rPr>
              <a:t>5/31/13</a:t>
            </a:r>
            <a:endParaRPr lang="en-US" sz="1600" dirty="0">
              <a:gradFill>
                <a:gsLst>
                  <a:gs pos="83000">
                    <a:srgbClr val="505151"/>
                  </a:gs>
                  <a:gs pos="100000">
                    <a:srgbClr val="505151"/>
                  </a:gs>
                </a:gsLst>
                <a:lin ang="5400000" scaled="1"/>
              </a:gradFill>
            </a:endParaRPr>
          </a:p>
        </p:txBody>
      </p:sp>
      <p:grpSp>
        <p:nvGrpSpPr>
          <p:cNvPr id="9" name="Group 8"/>
          <p:cNvGrpSpPr/>
          <p:nvPr/>
        </p:nvGrpSpPr>
        <p:grpSpPr>
          <a:xfrm>
            <a:off x="9894171" y="677862"/>
            <a:ext cx="1429466" cy="5537356"/>
            <a:chOff x="8531211" y="1262911"/>
            <a:chExt cx="1429466" cy="5148181"/>
          </a:xfrm>
        </p:grpSpPr>
        <p:sp>
          <p:nvSpPr>
            <p:cNvPr id="50" name="Rectangle 49"/>
            <p:cNvSpPr/>
            <p:nvPr/>
          </p:nvSpPr>
          <p:spPr>
            <a:xfrm>
              <a:off x="8531211" y="2021481"/>
              <a:ext cx="1402374" cy="4389611"/>
            </a:xfrm>
            <a:prstGeom prst="rect">
              <a:avLst/>
            </a:prstGeom>
            <a:solidFill>
              <a:srgbClr val="979796"/>
            </a:solidFill>
            <a:ln>
              <a:noFill/>
            </a:ln>
          </p:spPr>
          <p:style>
            <a:lnRef idx="2">
              <a:schemeClr val="accent1">
                <a:shade val="50000"/>
              </a:schemeClr>
            </a:lnRef>
            <a:fillRef idx="1">
              <a:schemeClr val="accent1"/>
            </a:fillRef>
            <a:effectRef idx="0">
              <a:schemeClr val="accent1"/>
            </a:effectRef>
            <a:fontRef idx="minor">
              <a:schemeClr val="lt1"/>
            </a:fontRef>
          </p:style>
          <p:txBody>
            <a:bodyPr lIns="123928" tIns="123928" rIns="123928" bIns="123928" rtlCol="0" anchor="t" anchorCtr="0"/>
            <a:lstStyle/>
            <a:p>
              <a:pPr algn="ctr"/>
              <a:r>
                <a:rPr lang="en-US" sz="2400" dirty="0" smtClean="0">
                  <a:gradFill>
                    <a:gsLst>
                      <a:gs pos="83000">
                        <a:srgbClr val="FFFFFF"/>
                      </a:gs>
                      <a:gs pos="100000">
                        <a:srgbClr val="FFFFFF"/>
                      </a:gs>
                    </a:gsLst>
                    <a:lin ang="5400000" scaled="1"/>
                  </a:gradFill>
                </a:rPr>
                <a:t>160k</a:t>
              </a:r>
              <a:r>
                <a:rPr lang="en-US" sz="2400" dirty="0">
                  <a:gradFill>
                    <a:gsLst>
                      <a:gs pos="83000">
                        <a:srgbClr val="FFFFFF"/>
                      </a:gs>
                      <a:gs pos="100000">
                        <a:srgbClr val="FFFFFF"/>
                      </a:gs>
                    </a:gsLst>
                    <a:lin ang="5400000" scaled="1"/>
                  </a:gradFill>
                </a:rPr>
                <a:t>+</a:t>
              </a:r>
            </a:p>
          </p:txBody>
        </p:sp>
        <p:sp>
          <p:nvSpPr>
            <p:cNvPr id="59" name="TextBox 58"/>
            <p:cNvSpPr txBox="1"/>
            <p:nvPr/>
          </p:nvSpPr>
          <p:spPr>
            <a:xfrm>
              <a:off x="8669651" y="1739103"/>
              <a:ext cx="1119983" cy="219733"/>
            </a:xfrm>
            <a:prstGeom prst="rect">
              <a:avLst/>
            </a:prstGeom>
            <a:noFill/>
          </p:spPr>
          <p:txBody>
            <a:bodyPr wrap="square" lIns="0" tIns="0" rIns="0" bIns="0" rtlCol="0">
              <a:spAutoFit/>
            </a:bodyPr>
            <a:lstStyle/>
            <a:p>
              <a:pPr algn="ctr"/>
              <a:r>
                <a:rPr lang="en-US" sz="1400" dirty="0">
                  <a:gradFill>
                    <a:gsLst>
                      <a:gs pos="83000">
                        <a:srgbClr val="505151"/>
                      </a:gs>
                      <a:gs pos="100000">
                        <a:srgbClr val="505151"/>
                      </a:gs>
                    </a:gsLst>
                    <a:lin ang="5400000" scaled="1"/>
                  </a:gradFill>
                </a:rPr>
                <a:t>Apps</a:t>
              </a:r>
            </a:p>
          </p:txBody>
        </p:sp>
        <p:grpSp>
          <p:nvGrpSpPr>
            <p:cNvPr id="82" name="Group 81"/>
            <p:cNvGrpSpPr/>
            <p:nvPr/>
          </p:nvGrpSpPr>
          <p:grpSpPr>
            <a:xfrm>
              <a:off x="9013882" y="1262911"/>
              <a:ext cx="431521" cy="482919"/>
              <a:chOff x="6861453" y="618342"/>
              <a:chExt cx="366752" cy="481950"/>
            </a:xfrm>
          </p:grpSpPr>
          <p:grpSp>
            <p:nvGrpSpPr>
              <p:cNvPr id="68" name="Group 67"/>
              <p:cNvGrpSpPr/>
              <p:nvPr/>
            </p:nvGrpSpPr>
            <p:grpSpPr>
              <a:xfrm>
                <a:off x="6861453" y="618342"/>
                <a:ext cx="366752" cy="481950"/>
                <a:chOff x="7191408" y="-1382918"/>
                <a:chExt cx="784525" cy="1030953"/>
              </a:xfrm>
              <a:solidFill>
                <a:srgbClr val="979796"/>
              </a:solidFill>
            </p:grpSpPr>
            <p:sp>
              <p:nvSpPr>
                <p:cNvPr id="69" name="Freeform 41"/>
                <p:cNvSpPr>
                  <a:spLocks/>
                </p:cNvSpPr>
                <p:nvPr/>
              </p:nvSpPr>
              <p:spPr bwMode="auto">
                <a:xfrm>
                  <a:off x="7345987" y="-1382918"/>
                  <a:ext cx="629946" cy="817491"/>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grpFill/>
                <a:ln>
                  <a:noFill/>
                </a:ln>
              </p:spPr>
              <p:txBody>
                <a:bodyPr vert="horz" wrap="square" lIns="124039" tIns="62020" rIns="124039" bIns="62020" numCol="1" anchor="t" anchorCtr="0" compatLnSpc="1">
                  <a:prstTxWarp prst="textNoShape">
                    <a:avLst/>
                  </a:prstTxWarp>
                </a:bodyPr>
                <a:lstStyle/>
                <a:p>
                  <a:endParaRPr lang="en-US" sz="2400" dirty="0">
                    <a:solidFill>
                      <a:srgbClr val="979796"/>
                    </a:solidFill>
                  </a:endParaRPr>
                </a:p>
              </p:txBody>
            </p:sp>
            <p:sp>
              <p:nvSpPr>
                <p:cNvPr id="70" name="Freeform 42"/>
                <p:cNvSpPr>
                  <a:spLocks/>
                </p:cNvSpPr>
                <p:nvPr/>
              </p:nvSpPr>
              <p:spPr bwMode="auto">
                <a:xfrm>
                  <a:off x="7191408" y="-937939"/>
                  <a:ext cx="362526" cy="585974"/>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grpFill/>
                <a:ln>
                  <a:noFill/>
                </a:ln>
              </p:spPr>
              <p:txBody>
                <a:bodyPr vert="horz" wrap="square" lIns="124039" tIns="62020" rIns="124039" bIns="62020" numCol="1" anchor="t" anchorCtr="0" compatLnSpc="1">
                  <a:prstTxWarp prst="textNoShape">
                    <a:avLst/>
                  </a:prstTxWarp>
                </a:bodyPr>
                <a:lstStyle/>
                <a:p>
                  <a:endParaRPr lang="en-US" sz="2400" dirty="0">
                    <a:solidFill>
                      <a:srgbClr val="979796"/>
                    </a:solidFill>
                  </a:endParaRPr>
                </a:p>
              </p:txBody>
            </p:sp>
          </p:grpSp>
          <p:grpSp>
            <p:nvGrpSpPr>
              <p:cNvPr id="77" name="Group 76"/>
              <p:cNvGrpSpPr/>
              <p:nvPr/>
            </p:nvGrpSpPr>
            <p:grpSpPr>
              <a:xfrm>
                <a:off x="7012142" y="675196"/>
                <a:ext cx="151291" cy="148880"/>
                <a:chOff x="4712710" y="2662492"/>
                <a:chExt cx="151291" cy="148880"/>
              </a:xfrm>
            </p:grpSpPr>
            <p:sp>
              <p:nvSpPr>
                <p:cNvPr id="78" name="Rectangle 77"/>
                <p:cNvSpPr/>
                <p:nvPr/>
              </p:nvSpPr>
              <p:spPr>
                <a:xfrm>
                  <a:off x="4712710" y="2662492"/>
                  <a:ext cx="69138" cy="69138"/>
                </a:xfrm>
                <a:prstGeom prst="rect">
                  <a:avLst/>
                </a:prstGeom>
                <a:solidFill>
                  <a:srgbClr val="979796"/>
                </a:solidFill>
                <a:ln>
                  <a:noFill/>
                </a:ln>
              </p:spPr>
              <p:style>
                <a:lnRef idx="2">
                  <a:schemeClr val="accent1">
                    <a:shade val="50000"/>
                  </a:schemeClr>
                </a:lnRef>
                <a:fillRef idx="1">
                  <a:schemeClr val="accent1"/>
                </a:fillRef>
                <a:effectRef idx="0">
                  <a:schemeClr val="accent1"/>
                </a:effectRef>
                <a:fontRef idx="minor">
                  <a:schemeClr val="lt1"/>
                </a:fontRef>
              </p:style>
              <p:txBody>
                <a:bodyPr lIns="186060" tIns="124039" rIns="186060" bIns="124039" rtlCol="0" anchor="t" anchorCtr="0"/>
                <a:lstStyle/>
                <a:p>
                  <a:pPr algn="ctr"/>
                  <a:endParaRPr lang="en-US" sz="2400" dirty="0">
                    <a:solidFill>
                      <a:srgbClr val="505151"/>
                    </a:solidFill>
                  </a:endParaRPr>
                </a:p>
              </p:txBody>
            </p:sp>
            <p:sp>
              <p:nvSpPr>
                <p:cNvPr id="79" name="Rectangle 78"/>
                <p:cNvSpPr/>
                <p:nvPr/>
              </p:nvSpPr>
              <p:spPr>
                <a:xfrm>
                  <a:off x="4794863" y="2662492"/>
                  <a:ext cx="69138" cy="69138"/>
                </a:xfrm>
                <a:prstGeom prst="rect">
                  <a:avLst/>
                </a:prstGeom>
                <a:solidFill>
                  <a:srgbClr val="979796"/>
                </a:solidFill>
                <a:ln>
                  <a:noFill/>
                </a:ln>
              </p:spPr>
              <p:style>
                <a:lnRef idx="2">
                  <a:schemeClr val="accent1">
                    <a:shade val="50000"/>
                  </a:schemeClr>
                </a:lnRef>
                <a:fillRef idx="1">
                  <a:schemeClr val="accent1"/>
                </a:fillRef>
                <a:effectRef idx="0">
                  <a:schemeClr val="accent1"/>
                </a:effectRef>
                <a:fontRef idx="minor">
                  <a:schemeClr val="lt1"/>
                </a:fontRef>
              </p:style>
              <p:txBody>
                <a:bodyPr lIns="186060" tIns="124039" rIns="186060" bIns="124039" rtlCol="0" anchor="t" anchorCtr="0"/>
                <a:lstStyle/>
                <a:p>
                  <a:pPr algn="ctr"/>
                  <a:endParaRPr lang="en-US" sz="2400" dirty="0">
                    <a:solidFill>
                      <a:srgbClr val="505151"/>
                    </a:solidFill>
                  </a:endParaRPr>
                </a:p>
              </p:txBody>
            </p:sp>
            <p:sp>
              <p:nvSpPr>
                <p:cNvPr id="80" name="Rectangle 79"/>
                <p:cNvSpPr/>
                <p:nvPr/>
              </p:nvSpPr>
              <p:spPr>
                <a:xfrm>
                  <a:off x="4712710" y="2742234"/>
                  <a:ext cx="69138" cy="69138"/>
                </a:xfrm>
                <a:prstGeom prst="rect">
                  <a:avLst/>
                </a:prstGeom>
                <a:solidFill>
                  <a:srgbClr val="979796"/>
                </a:solidFill>
                <a:ln>
                  <a:noFill/>
                </a:ln>
              </p:spPr>
              <p:style>
                <a:lnRef idx="2">
                  <a:schemeClr val="accent1">
                    <a:shade val="50000"/>
                  </a:schemeClr>
                </a:lnRef>
                <a:fillRef idx="1">
                  <a:schemeClr val="accent1"/>
                </a:fillRef>
                <a:effectRef idx="0">
                  <a:schemeClr val="accent1"/>
                </a:effectRef>
                <a:fontRef idx="minor">
                  <a:schemeClr val="lt1"/>
                </a:fontRef>
              </p:style>
              <p:txBody>
                <a:bodyPr lIns="186060" tIns="124039" rIns="186060" bIns="124039" rtlCol="0" anchor="t" anchorCtr="0"/>
                <a:lstStyle/>
                <a:p>
                  <a:pPr algn="ctr"/>
                  <a:endParaRPr lang="en-US" sz="2400" dirty="0">
                    <a:solidFill>
                      <a:srgbClr val="505151"/>
                    </a:solidFill>
                  </a:endParaRPr>
                </a:p>
              </p:txBody>
            </p:sp>
            <p:sp>
              <p:nvSpPr>
                <p:cNvPr id="81" name="Rectangle 80"/>
                <p:cNvSpPr/>
                <p:nvPr/>
              </p:nvSpPr>
              <p:spPr>
                <a:xfrm>
                  <a:off x="4794859" y="2742233"/>
                  <a:ext cx="69138" cy="69138"/>
                </a:xfrm>
                <a:prstGeom prst="rect">
                  <a:avLst/>
                </a:prstGeom>
                <a:solidFill>
                  <a:srgbClr val="979796"/>
                </a:solidFill>
                <a:ln>
                  <a:noFill/>
                </a:ln>
              </p:spPr>
              <p:style>
                <a:lnRef idx="2">
                  <a:schemeClr val="accent1">
                    <a:shade val="50000"/>
                  </a:schemeClr>
                </a:lnRef>
                <a:fillRef idx="1">
                  <a:schemeClr val="accent1"/>
                </a:fillRef>
                <a:effectRef idx="0">
                  <a:schemeClr val="accent1"/>
                </a:effectRef>
                <a:fontRef idx="minor">
                  <a:schemeClr val="lt1"/>
                </a:fontRef>
              </p:style>
              <p:txBody>
                <a:bodyPr lIns="186060" tIns="124039" rIns="186060" bIns="124039" rtlCol="0" anchor="t" anchorCtr="0"/>
                <a:lstStyle/>
                <a:p>
                  <a:pPr algn="ctr"/>
                  <a:endParaRPr lang="en-US" sz="2400" dirty="0">
                    <a:solidFill>
                      <a:srgbClr val="505151"/>
                    </a:solidFill>
                  </a:endParaRPr>
                </a:p>
              </p:txBody>
            </p:sp>
          </p:grpSp>
        </p:grpSp>
        <p:sp>
          <p:nvSpPr>
            <p:cNvPr id="73" name="TextBox 72"/>
            <p:cNvSpPr txBox="1"/>
            <p:nvPr/>
          </p:nvSpPr>
          <p:spPr>
            <a:xfrm>
              <a:off x="8558303" y="2728430"/>
              <a:ext cx="1402374" cy="1001509"/>
            </a:xfrm>
            <a:prstGeom prst="rect">
              <a:avLst/>
            </a:prstGeom>
            <a:noFill/>
          </p:spPr>
          <p:txBody>
            <a:bodyPr wrap="square" lIns="93175" tIns="0" rIns="93175" bIns="0" rtlCol="0">
              <a:spAutoFit/>
            </a:bodyPr>
            <a:lstStyle/>
            <a:p>
              <a:r>
                <a:rPr lang="en-US" sz="1400" b="1" spc="-69" dirty="0">
                  <a:gradFill>
                    <a:gsLst>
                      <a:gs pos="83000">
                        <a:srgbClr val="FFFFFF"/>
                      </a:gs>
                      <a:gs pos="100000">
                        <a:srgbClr val="FFFFFF"/>
                      </a:gs>
                    </a:gsLst>
                    <a:lin ang="5400000" scaled="1"/>
                  </a:gradFill>
                </a:rPr>
                <a:t>Store available in 50 languages and 191 markets</a:t>
              </a:r>
            </a:p>
            <a:p>
              <a:endParaRPr lang="en-US" sz="1400" spc="-69" dirty="0">
                <a:gradFill>
                  <a:gsLst>
                    <a:gs pos="83000">
                      <a:srgbClr val="FFFFFF"/>
                    </a:gs>
                    <a:gs pos="100000">
                      <a:srgbClr val="FFFFFF"/>
                    </a:gs>
                  </a:gsLst>
                  <a:lin ang="5400000" scaled="1"/>
                </a:gradFill>
              </a:endParaRPr>
            </a:p>
          </p:txBody>
        </p:sp>
      </p:grpSp>
      <p:grpSp>
        <p:nvGrpSpPr>
          <p:cNvPr id="4" name="Group 3"/>
          <p:cNvGrpSpPr/>
          <p:nvPr/>
        </p:nvGrpSpPr>
        <p:grpSpPr>
          <a:xfrm>
            <a:off x="3394620" y="3256957"/>
            <a:ext cx="1515749" cy="2958261"/>
            <a:chOff x="2217397" y="3880034"/>
            <a:chExt cx="1515749" cy="2719938"/>
          </a:xfrm>
        </p:grpSpPr>
        <p:sp>
          <p:nvSpPr>
            <p:cNvPr id="24" name="Rectangle 23"/>
            <p:cNvSpPr/>
            <p:nvPr/>
          </p:nvSpPr>
          <p:spPr>
            <a:xfrm>
              <a:off x="2265659" y="4502866"/>
              <a:ext cx="1402374" cy="20971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5895" tIns="123928" rIns="185895" bIns="123928" rtlCol="0" anchor="t" anchorCtr="0"/>
            <a:lstStyle/>
            <a:p>
              <a:pPr algn="ctr"/>
              <a:r>
                <a:rPr lang="en-US" sz="2400" dirty="0" smtClean="0">
                  <a:gradFill>
                    <a:gsLst>
                      <a:gs pos="83000">
                        <a:srgbClr val="FFFFFF"/>
                      </a:gs>
                      <a:gs pos="100000">
                        <a:srgbClr val="FFFFFF"/>
                      </a:gs>
                    </a:gsLst>
                    <a:lin ang="5400000" scaled="1"/>
                  </a:gradFill>
                </a:rPr>
                <a:t>102k</a:t>
              </a:r>
              <a:r>
                <a:rPr lang="en-US" sz="2400" dirty="0">
                  <a:gradFill>
                    <a:gsLst>
                      <a:gs pos="83000">
                        <a:srgbClr val="FFFFFF"/>
                      </a:gs>
                      <a:gs pos="100000">
                        <a:srgbClr val="FFFFFF"/>
                      </a:gs>
                    </a:gsLst>
                    <a:lin ang="5400000" scaled="1"/>
                  </a:gradFill>
                </a:rPr>
                <a:t>+</a:t>
              </a:r>
            </a:p>
          </p:txBody>
        </p:sp>
        <p:grpSp>
          <p:nvGrpSpPr>
            <p:cNvPr id="33" name="Group 740"/>
            <p:cNvGrpSpPr>
              <a:grpSpLocks noChangeAspect="1"/>
            </p:cNvGrpSpPr>
            <p:nvPr/>
          </p:nvGrpSpPr>
          <p:grpSpPr bwMode="auto">
            <a:xfrm>
              <a:off x="2721719" y="3880034"/>
              <a:ext cx="497074" cy="363112"/>
              <a:chOff x="7265" y="-2816"/>
              <a:chExt cx="661" cy="567"/>
            </a:xfrm>
            <a:solidFill>
              <a:srgbClr val="0070C0"/>
            </a:solidFill>
          </p:grpSpPr>
          <p:sp>
            <p:nvSpPr>
              <p:cNvPr id="34" name="Freeform 741"/>
              <p:cNvSpPr>
                <a:spLocks/>
              </p:cNvSpPr>
              <p:nvPr/>
            </p:nvSpPr>
            <p:spPr bwMode="auto">
              <a:xfrm>
                <a:off x="7489"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039" tIns="62020" rIns="124039" bIns="62020" numCol="1" anchor="t" anchorCtr="0" compatLnSpc="1">
                <a:prstTxWarp prst="textNoShape">
                  <a:avLst/>
                </a:prstTxWarp>
              </a:bodyPr>
              <a:lstStyle/>
              <a:p>
                <a:pPr defTabSz="1239171"/>
                <a:endParaRPr lang="en-US" sz="2400" dirty="0">
                  <a:solidFill>
                    <a:srgbClr val="FFFFFF"/>
                  </a:solidFill>
                </a:endParaRPr>
              </a:p>
            </p:txBody>
          </p:sp>
          <p:sp>
            <p:nvSpPr>
              <p:cNvPr id="35" name="Oval 742"/>
              <p:cNvSpPr>
                <a:spLocks noChangeArrowheads="1"/>
              </p:cNvSpPr>
              <p:nvPr/>
            </p:nvSpPr>
            <p:spPr bwMode="auto">
              <a:xfrm>
                <a:off x="7544"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039" tIns="62020" rIns="124039" bIns="62020" numCol="1" anchor="t" anchorCtr="0" compatLnSpc="1">
                <a:prstTxWarp prst="textNoShape">
                  <a:avLst/>
                </a:prstTxWarp>
              </a:bodyPr>
              <a:lstStyle/>
              <a:p>
                <a:pPr defTabSz="1239171"/>
                <a:endParaRPr lang="en-US" sz="2400" dirty="0">
                  <a:solidFill>
                    <a:srgbClr val="FFFFFF"/>
                  </a:solidFill>
                </a:endParaRPr>
              </a:p>
            </p:txBody>
          </p:sp>
          <p:sp>
            <p:nvSpPr>
              <p:cNvPr id="36" name="Freeform 743"/>
              <p:cNvSpPr>
                <a:spLocks/>
              </p:cNvSpPr>
              <p:nvPr/>
            </p:nvSpPr>
            <p:spPr bwMode="auto">
              <a:xfrm>
                <a:off x="7747"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039" tIns="62020" rIns="124039" bIns="62020" numCol="1" anchor="t" anchorCtr="0" compatLnSpc="1">
                <a:prstTxWarp prst="textNoShape">
                  <a:avLst/>
                </a:prstTxWarp>
              </a:bodyPr>
              <a:lstStyle/>
              <a:p>
                <a:pPr defTabSz="1239171"/>
                <a:endParaRPr lang="en-US" sz="2400" dirty="0">
                  <a:solidFill>
                    <a:srgbClr val="FFFFFF"/>
                  </a:solidFill>
                </a:endParaRPr>
              </a:p>
            </p:txBody>
          </p:sp>
          <p:sp>
            <p:nvSpPr>
              <p:cNvPr id="37" name="Oval 744"/>
              <p:cNvSpPr>
                <a:spLocks noChangeArrowheads="1"/>
              </p:cNvSpPr>
              <p:nvPr/>
            </p:nvSpPr>
            <p:spPr bwMode="auto">
              <a:xfrm>
                <a:off x="779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039" tIns="62020" rIns="124039" bIns="62020" numCol="1" anchor="t" anchorCtr="0" compatLnSpc="1">
                <a:prstTxWarp prst="textNoShape">
                  <a:avLst/>
                </a:prstTxWarp>
              </a:bodyPr>
              <a:lstStyle/>
              <a:p>
                <a:pPr defTabSz="1239171"/>
                <a:endParaRPr lang="en-US" sz="2400" dirty="0">
                  <a:solidFill>
                    <a:srgbClr val="FFFFFF"/>
                  </a:solidFill>
                </a:endParaRPr>
              </a:p>
            </p:txBody>
          </p:sp>
          <p:sp>
            <p:nvSpPr>
              <p:cNvPr id="38" name="Freeform 745"/>
              <p:cNvSpPr>
                <a:spLocks/>
              </p:cNvSpPr>
              <p:nvPr/>
            </p:nvSpPr>
            <p:spPr bwMode="auto">
              <a:xfrm>
                <a:off x="7265"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039" tIns="62020" rIns="124039" bIns="62020" numCol="1" anchor="t" anchorCtr="0" compatLnSpc="1">
                <a:prstTxWarp prst="textNoShape">
                  <a:avLst/>
                </a:prstTxWarp>
              </a:bodyPr>
              <a:lstStyle/>
              <a:p>
                <a:pPr defTabSz="1239171"/>
                <a:endParaRPr lang="en-US" sz="2400" dirty="0">
                  <a:solidFill>
                    <a:srgbClr val="FFFFFF"/>
                  </a:solidFill>
                </a:endParaRPr>
              </a:p>
            </p:txBody>
          </p:sp>
          <p:sp>
            <p:nvSpPr>
              <p:cNvPr id="39" name="Oval 746"/>
              <p:cNvSpPr>
                <a:spLocks noChangeArrowheads="1"/>
              </p:cNvSpPr>
              <p:nvPr/>
            </p:nvSpPr>
            <p:spPr bwMode="auto">
              <a:xfrm>
                <a:off x="7312"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039" tIns="62020" rIns="124039" bIns="62020" numCol="1" anchor="t" anchorCtr="0" compatLnSpc="1">
                <a:prstTxWarp prst="textNoShape">
                  <a:avLst/>
                </a:prstTxWarp>
              </a:bodyPr>
              <a:lstStyle/>
              <a:p>
                <a:pPr defTabSz="1239171"/>
                <a:endParaRPr lang="en-US" sz="2400" dirty="0">
                  <a:solidFill>
                    <a:srgbClr val="FFFFFF"/>
                  </a:solidFill>
                </a:endParaRPr>
              </a:p>
            </p:txBody>
          </p:sp>
        </p:grpSp>
        <p:sp>
          <p:nvSpPr>
            <p:cNvPr id="45" name="TextBox 44"/>
            <p:cNvSpPr txBox="1"/>
            <p:nvPr/>
          </p:nvSpPr>
          <p:spPr>
            <a:xfrm>
              <a:off x="2217397" y="4274514"/>
              <a:ext cx="1505718" cy="219733"/>
            </a:xfrm>
            <a:prstGeom prst="rect">
              <a:avLst/>
            </a:prstGeom>
            <a:noFill/>
          </p:spPr>
          <p:txBody>
            <a:bodyPr wrap="square" lIns="0" tIns="0" rIns="0" bIns="0" rtlCol="0">
              <a:spAutoFit/>
            </a:bodyPr>
            <a:lstStyle/>
            <a:p>
              <a:pPr algn="ctr"/>
              <a:r>
                <a:rPr lang="en-US" sz="1400" dirty="0">
                  <a:solidFill>
                    <a:srgbClr val="0070C0"/>
                  </a:solidFill>
                </a:rPr>
                <a:t>More developers</a:t>
              </a:r>
            </a:p>
          </p:txBody>
        </p:sp>
        <p:sp>
          <p:nvSpPr>
            <p:cNvPr id="96" name="TextBox 95"/>
            <p:cNvSpPr txBox="1"/>
            <p:nvPr/>
          </p:nvSpPr>
          <p:spPr>
            <a:xfrm>
              <a:off x="2330772" y="5072983"/>
              <a:ext cx="1402374" cy="792348"/>
            </a:xfrm>
            <a:prstGeom prst="rect">
              <a:avLst/>
            </a:prstGeom>
            <a:noFill/>
          </p:spPr>
          <p:txBody>
            <a:bodyPr wrap="square" lIns="93175" tIns="0" rIns="93175" bIns="0" rtlCol="0">
              <a:spAutoFit/>
            </a:bodyPr>
            <a:lstStyle/>
            <a:p>
              <a:r>
                <a:rPr lang="en-US" sz="1400" b="1" dirty="0">
                  <a:gradFill>
                    <a:gsLst>
                      <a:gs pos="83000">
                        <a:srgbClr val="FFFFFF"/>
                      </a:gs>
                      <a:gs pos="100000">
                        <a:srgbClr val="FFFFFF"/>
                      </a:gs>
                    </a:gsLst>
                    <a:lin ang="5400000" scaled="1"/>
                  </a:gradFill>
                </a:rPr>
                <a:t>New registered developers</a:t>
              </a:r>
            </a:p>
            <a:p>
              <a:endParaRPr lang="en-US" sz="1400" dirty="0">
                <a:gradFill>
                  <a:gsLst>
                    <a:gs pos="83000">
                      <a:srgbClr val="FFFFFF"/>
                    </a:gs>
                    <a:gs pos="100000">
                      <a:srgbClr val="FFFFFF"/>
                    </a:gs>
                  </a:gsLst>
                  <a:lin ang="5400000" scaled="1"/>
                </a:gradFill>
              </a:endParaRPr>
            </a:p>
          </p:txBody>
        </p:sp>
      </p:grpSp>
      <p:sp>
        <p:nvSpPr>
          <p:cNvPr id="25" name="Rectangle 24"/>
          <p:cNvSpPr/>
          <p:nvPr/>
        </p:nvSpPr>
        <p:spPr>
          <a:xfrm>
            <a:off x="5639157" y="3002425"/>
            <a:ext cx="1480610" cy="32127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5895" tIns="123928" rIns="185895" bIns="123928" rtlCol="0" anchor="t" anchorCtr="0"/>
          <a:lstStyle/>
          <a:p>
            <a:pPr algn="ctr"/>
            <a:r>
              <a:rPr lang="en-US" sz="2400" dirty="0" smtClean="0">
                <a:gradFill>
                  <a:gsLst>
                    <a:gs pos="83000">
                      <a:srgbClr val="FFFFFF"/>
                    </a:gs>
                    <a:gs pos="100000">
                      <a:srgbClr val="FFFFFF"/>
                    </a:gs>
                  </a:gsLst>
                  <a:lin ang="5400000" scaled="1"/>
                </a:gradFill>
              </a:rPr>
              <a:t>124%</a:t>
            </a:r>
            <a:endParaRPr lang="en-US" sz="2400" dirty="0">
              <a:gradFill>
                <a:gsLst>
                  <a:gs pos="83000">
                    <a:srgbClr val="FFFFFF"/>
                  </a:gs>
                  <a:gs pos="100000">
                    <a:srgbClr val="FFFFFF"/>
                  </a:gs>
                </a:gsLst>
                <a:lin ang="5400000" scaled="1"/>
              </a:gradFill>
            </a:endParaRPr>
          </a:p>
        </p:txBody>
      </p:sp>
      <p:grpSp>
        <p:nvGrpSpPr>
          <p:cNvPr id="16" name="Group 15"/>
          <p:cNvGrpSpPr/>
          <p:nvPr/>
        </p:nvGrpSpPr>
        <p:grpSpPr>
          <a:xfrm>
            <a:off x="5676637" y="2274666"/>
            <a:ext cx="1383728" cy="886322"/>
            <a:chOff x="5601836" y="2559237"/>
            <a:chExt cx="1383728" cy="886322"/>
          </a:xfrm>
        </p:grpSpPr>
        <p:grpSp>
          <p:nvGrpSpPr>
            <p:cNvPr id="15" name="Group 14"/>
            <p:cNvGrpSpPr/>
            <p:nvPr/>
          </p:nvGrpSpPr>
          <p:grpSpPr>
            <a:xfrm>
              <a:off x="6057646" y="2559237"/>
              <a:ext cx="472107" cy="426971"/>
              <a:chOff x="6057646" y="2559237"/>
              <a:chExt cx="472107" cy="426971"/>
            </a:xfrm>
          </p:grpSpPr>
          <p:sp>
            <p:nvSpPr>
              <p:cNvPr id="43" name="Right Arrow 42"/>
              <p:cNvSpPr/>
              <p:nvPr/>
            </p:nvSpPr>
            <p:spPr>
              <a:xfrm rot="16200000">
                <a:off x="6080214" y="2536669"/>
                <a:ext cx="426971" cy="47210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060" tIns="124039" rIns="186060" bIns="124039" rtlCol="0" anchor="t" anchorCtr="0"/>
              <a:lstStyle/>
              <a:p>
                <a:pPr algn="ctr"/>
                <a:endParaRPr lang="en-US" sz="2400" dirty="0">
                  <a:solidFill>
                    <a:srgbClr val="505151"/>
                  </a:solidFill>
                </a:endParaRPr>
              </a:p>
            </p:txBody>
          </p:sp>
          <p:sp>
            <p:nvSpPr>
              <p:cNvPr id="108" name="Freeform 10"/>
              <p:cNvSpPr>
                <a:spLocks noEditPoints="1"/>
              </p:cNvSpPr>
              <p:nvPr/>
            </p:nvSpPr>
            <p:spPr bwMode="auto">
              <a:xfrm>
                <a:off x="6230163" y="2712025"/>
                <a:ext cx="150052" cy="198178"/>
              </a:xfrm>
              <a:custGeom>
                <a:avLst/>
                <a:gdLst>
                  <a:gd name="T0" fmla="*/ 141 w 146"/>
                  <a:gd name="T1" fmla="*/ 128 h 226"/>
                  <a:gd name="T2" fmla="*/ 129 w 146"/>
                  <a:gd name="T3" fmla="*/ 112 h 226"/>
                  <a:gd name="T4" fmla="*/ 109 w 146"/>
                  <a:gd name="T5" fmla="*/ 101 h 226"/>
                  <a:gd name="T6" fmla="*/ 82 w 146"/>
                  <a:gd name="T7" fmla="*/ 94 h 226"/>
                  <a:gd name="T8" fmla="*/ 82 w 146"/>
                  <a:gd name="T9" fmla="*/ 29 h 226"/>
                  <a:gd name="T10" fmla="*/ 103 w 146"/>
                  <a:gd name="T11" fmla="*/ 39 h 226"/>
                  <a:gd name="T12" fmla="*/ 112 w 146"/>
                  <a:gd name="T13" fmla="*/ 59 h 226"/>
                  <a:gd name="T14" fmla="*/ 140 w 146"/>
                  <a:gd name="T15" fmla="*/ 55 h 226"/>
                  <a:gd name="T16" fmla="*/ 119 w 146"/>
                  <a:gd name="T17" fmla="*/ 22 h 226"/>
                  <a:gd name="T18" fmla="*/ 82 w 146"/>
                  <a:gd name="T19" fmla="*/ 10 h 226"/>
                  <a:gd name="T20" fmla="*/ 82 w 146"/>
                  <a:gd name="T21" fmla="*/ 0 h 226"/>
                  <a:gd name="T22" fmla="*/ 66 w 146"/>
                  <a:gd name="T23" fmla="*/ 0 h 226"/>
                  <a:gd name="T24" fmla="*/ 66 w 146"/>
                  <a:gd name="T25" fmla="*/ 10 h 226"/>
                  <a:gd name="T26" fmla="*/ 25 w 146"/>
                  <a:gd name="T27" fmla="*/ 23 h 226"/>
                  <a:gd name="T28" fmla="*/ 5 w 146"/>
                  <a:gd name="T29" fmla="*/ 61 h 226"/>
                  <a:gd name="T30" fmla="*/ 12 w 146"/>
                  <a:gd name="T31" fmla="*/ 86 h 226"/>
                  <a:gd name="T32" fmla="*/ 32 w 146"/>
                  <a:gd name="T33" fmla="*/ 102 h 226"/>
                  <a:gd name="T34" fmla="*/ 66 w 146"/>
                  <a:gd name="T35" fmla="*/ 113 h 226"/>
                  <a:gd name="T36" fmla="*/ 66 w 146"/>
                  <a:gd name="T37" fmla="*/ 185 h 226"/>
                  <a:gd name="T38" fmla="*/ 39 w 146"/>
                  <a:gd name="T39" fmla="*/ 171 h 226"/>
                  <a:gd name="T40" fmla="*/ 28 w 146"/>
                  <a:gd name="T41" fmla="*/ 145 h 226"/>
                  <a:gd name="T42" fmla="*/ 0 w 146"/>
                  <a:gd name="T43" fmla="*/ 149 h 226"/>
                  <a:gd name="T44" fmla="*/ 11 w 146"/>
                  <a:gd name="T45" fmla="*/ 178 h 226"/>
                  <a:gd name="T46" fmla="*/ 33 w 146"/>
                  <a:gd name="T47" fmla="*/ 196 h 226"/>
                  <a:gd name="T48" fmla="*/ 66 w 146"/>
                  <a:gd name="T49" fmla="*/ 204 h 226"/>
                  <a:gd name="T50" fmla="*/ 66 w 146"/>
                  <a:gd name="T51" fmla="*/ 226 h 226"/>
                  <a:gd name="T52" fmla="*/ 82 w 146"/>
                  <a:gd name="T53" fmla="*/ 226 h 226"/>
                  <a:gd name="T54" fmla="*/ 82 w 146"/>
                  <a:gd name="T55" fmla="*/ 203 h 226"/>
                  <a:gd name="T56" fmla="*/ 128 w 146"/>
                  <a:gd name="T57" fmla="*/ 187 h 226"/>
                  <a:gd name="T58" fmla="*/ 146 w 146"/>
                  <a:gd name="T59" fmla="*/ 148 h 226"/>
                  <a:gd name="T60" fmla="*/ 141 w 146"/>
                  <a:gd name="T61" fmla="*/ 128 h 226"/>
                  <a:gd name="T62" fmla="*/ 66 w 146"/>
                  <a:gd name="T63" fmla="*/ 91 h 226"/>
                  <a:gd name="T64" fmla="*/ 40 w 146"/>
                  <a:gd name="T65" fmla="*/ 79 h 226"/>
                  <a:gd name="T66" fmla="*/ 32 w 146"/>
                  <a:gd name="T67" fmla="*/ 60 h 226"/>
                  <a:gd name="T68" fmla="*/ 41 w 146"/>
                  <a:gd name="T69" fmla="*/ 40 h 226"/>
                  <a:gd name="T70" fmla="*/ 66 w 146"/>
                  <a:gd name="T71" fmla="*/ 29 h 226"/>
                  <a:gd name="T72" fmla="*/ 66 w 146"/>
                  <a:gd name="T73" fmla="*/ 91 h 226"/>
                  <a:gd name="T74" fmla="*/ 108 w 146"/>
                  <a:gd name="T75" fmla="*/ 173 h 226"/>
                  <a:gd name="T76" fmla="*/ 82 w 146"/>
                  <a:gd name="T77" fmla="*/ 185 h 226"/>
                  <a:gd name="T78" fmla="*/ 82 w 146"/>
                  <a:gd name="T79" fmla="*/ 116 h 226"/>
                  <a:gd name="T80" fmla="*/ 111 w 146"/>
                  <a:gd name="T81" fmla="*/ 129 h 226"/>
                  <a:gd name="T82" fmla="*/ 118 w 146"/>
                  <a:gd name="T83" fmla="*/ 149 h 226"/>
                  <a:gd name="T84" fmla="*/ 108 w 146"/>
                  <a:gd name="T85" fmla="*/ 17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 h="226">
                    <a:moveTo>
                      <a:pt x="141" y="128"/>
                    </a:moveTo>
                    <a:cubicBezTo>
                      <a:pt x="139" y="122"/>
                      <a:pt x="135" y="116"/>
                      <a:pt x="129" y="112"/>
                    </a:cubicBezTo>
                    <a:cubicBezTo>
                      <a:pt x="124" y="108"/>
                      <a:pt x="117" y="104"/>
                      <a:pt x="109" y="101"/>
                    </a:cubicBezTo>
                    <a:cubicBezTo>
                      <a:pt x="104" y="99"/>
                      <a:pt x="95" y="97"/>
                      <a:pt x="82" y="94"/>
                    </a:cubicBezTo>
                    <a:cubicBezTo>
                      <a:pt x="82" y="29"/>
                      <a:pt x="82" y="29"/>
                      <a:pt x="82" y="29"/>
                    </a:cubicBezTo>
                    <a:cubicBezTo>
                      <a:pt x="91" y="31"/>
                      <a:pt x="97" y="34"/>
                      <a:pt x="103" y="39"/>
                    </a:cubicBezTo>
                    <a:cubicBezTo>
                      <a:pt x="108" y="43"/>
                      <a:pt x="111" y="50"/>
                      <a:pt x="112" y="59"/>
                    </a:cubicBezTo>
                    <a:cubicBezTo>
                      <a:pt x="140" y="55"/>
                      <a:pt x="140" y="55"/>
                      <a:pt x="140" y="55"/>
                    </a:cubicBezTo>
                    <a:cubicBezTo>
                      <a:pt x="138" y="41"/>
                      <a:pt x="131" y="30"/>
                      <a:pt x="119" y="22"/>
                    </a:cubicBezTo>
                    <a:cubicBezTo>
                      <a:pt x="110" y="15"/>
                      <a:pt x="97" y="12"/>
                      <a:pt x="82" y="10"/>
                    </a:cubicBezTo>
                    <a:cubicBezTo>
                      <a:pt x="82" y="0"/>
                      <a:pt x="82" y="0"/>
                      <a:pt x="82" y="0"/>
                    </a:cubicBezTo>
                    <a:cubicBezTo>
                      <a:pt x="66" y="0"/>
                      <a:pt x="66" y="0"/>
                      <a:pt x="66" y="0"/>
                    </a:cubicBezTo>
                    <a:cubicBezTo>
                      <a:pt x="66" y="10"/>
                      <a:pt x="66" y="10"/>
                      <a:pt x="66" y="10"/>
                    </a:cubicBezTo>
                    <a:cubicBezTo>
                      <a:pt x="48" y="12"/>
                      <a:pt x="35" y="16"/>
                      <a:pt x="25" y="23"/>
                    </a:cubicBezTo>
                    <a:cubicBezTo>
                      <a:pt x="12" y="32"/>
                      <a:pt x="5" y="45"/>
                      <a:pt x="5" y="61"/>
                    </a:cubicBezTo>
                    <a:cubicBezTo>
                      <a:pt x="5" y="70"/>
                      <a:pt x="7" y="78"/>
                      <a:pt x="12" y="86"/>
                    </a:cubicBezTo>
                    <a:cubicBezTo>
                      <a:pt x="17" y="93"/>
                      <a:pt x="23" y="98"/>
                      <a:pt x="32" y="102"/>
                    </a:cubicBezTo>
                    <a:cubicBezTo>
                      <a:pt x="43" y="108"/>
                      <a:pt x="55" y="111"/>
                      <a:pt x="66" y="113"/>
                    </a:cubicBezTo>
                    <a:cubicBezTo>
                      <a:pt x="66" y="185"/>
                      <a:pt x="66" y="185"/>
                      <a:pt x="66" y="185"/>
                    </a:cubicBezTo>
                    <a:cubicBezTo>
                      <a:pt x="55" y="184"/>
                      <a:pt x="46" y="179"/>
                      <a:pt x="39" y="171"/>
                    </a:cubicBezTo>
                    <a:cubicBezTo>
                      <a:pt x="33" y="165"/>
                      <a:pt x="30" y="157"/>
                      <a:pt x="28" y="145"/>
                    </a:cubicBezTo>
                    <a:cubicBezTo>
                      <a:pt x="0" y="149"/>
                      <a:pt x="0" y="149"/>
                      <a:pt x="0" y="149"/>
                    </a:cubicBezTo>
                    <a:cubicBezTo>
                      <a:pt x="1" y="160"/>
                      <a:pt x="5" y="170"/>
                      <a:pt x="11" y="178"/>
                    </a:cubicBezTo>
                    <a:cubicBezTo>
                      <a:pt x="17" y="186"/>
                      <a:pt x="25" y="192"/>
                      <a:pt x="33" y="196"/>
                    </a:cubicBezTo>
                    <a:cubicBezTo>
                      <a:pt x="41" y="200"/>
                      <a:pt x="52" y="202"/>
                      <a:pt x="66" y="204"/>
                    </a:cubicBezTo>
                    <a:cubicBezTo>
                      <a:pt x="66" y="226"/>
                      <a:pt x="66" y="226"/>
                      <a:pt x="66" y="226"/>
                    </a:cubicBezTo>
                    <a:cubicBezTo>
                      <a:pt x="82" y="226"/>
                      <a:pt x="82" y="226"/>
                      <a:pt x="82" y="226"/>
                    </a:cubicBezTo>
                    <a:cubicBezTo>
                      <a:pt x="82" y="203"/>
                      <a:pt x="82" y="203"/>
                      <a:pt x="82" y="203"/>
                    </a:cubicBezTo>
                    <a:cubicBezTo>
                      <a:pt x="101" y="203"/>
                      <a:pt x="116" y="197"/>
                      <a:pt x="128" y="187"/>
                    </a:cubicBezTo>
                    <a:cubicBezTo>
                      <a:pt x="140" y="176"/>
                      <a:pt x="146" y="163"/>
                      <a:pt x="146" y="148"/>
                    </a:cubicBezTo>
                    <a:cubicBezTo>
                      <a:pt x="146" y="140"/>
                      <a:pt x="144" y="134"/>
                      <a:pt x="141" y="128"/>
                    </a:cubicBezTo>
                    <a:close/>
                    <a:moveTo>
                      <a:pt x="66" y="91"/>
                    </a:moveTo>
                    <a:cubicBezTo>
                      <a:pt x="54" y="88"/>
                      <a:pt x="45" y="84"/>
                      <a:pt x="40" y="79"/>
                    </a:cubicBezTo>
                    <a:cubicBezTo>
                      <a:pt x="35" y="74"/>
                      <a:pt x="32" y="67"/>
                      <a:pt x="32" y="60"/>
                    </a:cubicBezTo>
                    <a:cubicBezTo>
                      <a:pt x="32" y="52"/>
                      <a:pt x="35" y="45"/>
                      <a:pt x="41" y="40"/>
                    </a:cubicBezTo>
                    <a:cubicBezTo>
                      <a:pt x="47" y="34"/>
                      <a:pt x="55" y="30"/>
                      <a:pt x="66" y="29"/>
                    </a:cubicBezTo>
                    <a:lnTo>
                      <a:pt x="66" y="91"/>
                    </a:lnTo>
                    <a:close/>
                    <a:moveTo>
                      <a:pt x="108" y="173"/>
                    </a:moveTo>
                    <a:cubicBezTo>
                      <a:pt x="101" y="180"/>
                      <a:pt x="92" y="183"/>
                      <a:pt x="82" y="185"/>
                    </a:cubicBezTo>
                    <a:cubicBezTo>
                      <a:pt x="82" y="116"/>
                      <a:pt x="82" y="116"/>
                      <a:pt x="82" y="116"/>
                    </a:cubicBezTo>
                    <a:cubicBezTo>
                      <a:pt x="96" y="120"/>
                      <a:pt x="106" y="124"/>
                      <a:pt x="111" y="129"/>
                    </a:cubicBezTo>
                    <a:cubicBezTo>
                      <a:pt x="116" y="134"/>
                      <a:pt x="118" y="141"/>
                      <a:pt x="118" y="149"/>
                    </a:cubicBezTo>
                    <a:cubicBezTo>
                      <a:pt x="118" y="159"/>
                      <a:pt x="115" y="167"/>
                      <a:pt x="108" y="173"/>
                    </a:cubicBezTo>
                    <a:close/>
                  </a:path>
                </a:pathLst>
              </a:custGeom>
              <a:solidFill>
                <a:schemeClr val="bg1"/>
              </a:solidFill>
              <a:ln>
                <a:noFill/>
              </a:ln>
              <a:extLst/>
            </p:spPr>
            <p:txBody>
              <a:bodyPr vert="horz" wrap="square" lIns="121512" tIns="60755" rIns="121512" bIns="60755" numCol="1" anchor="t" anchorCtr="0" compatLnSpc="1">
                <a:prstTxWarp prst="textNoShape">
                  <a:avLst/>
                </a:prstTxWarp>
              </a:bodyPr>
              <a:lstStyle/>
              <a:p>
                <a:endParaRPr lang="en-US" sz="2300" dirty="0">
                  <a:solidFill>
                    <a:srgbClr val="979796"/>
                  </a:solidFill>
                </a:endParaRPr>
              </a:p>
            </p:txBody>
          </p:sp>
        </p:grpSp>
        <p:sp>
          <p:nvSpPr>
            <p:cNvPr id="100" name="TextBox 99"/>
            <p:cNvSpPr txBox="1"/>
            <p:nvPr/>
          </p:nvSpPr>
          <p:spPr>
            <a:xfrm>
              <a:off x="5601836" y="3014672"/>
              <a:ext cx="1383728" cy="430887"/>
            </a:xfrm>
            <a:prstGeom prst="rect">
              <a:avLst/>
            </a:prstGeom>
            <a:noFill/>
          </p:spPr>
          <p:txBody>
            <a:bodyPr wrap="square" lIns="0" tIns="0" rIns="0" bIns="0" rtlCol="0">
              <a:spAutoFit/>
            </a:bodyPr>
            <a:lstStyle/>
            <a:p>
              <a:pPr algn="ctr"/>
              <a:r>
                <a:rPr lang="en-US" sz="1400" dirty="0">
                  <a:solidFill>
                    <a:srgbClr val="979796"/>
                  </a:solidFill>
                </a:rPr>
                <a:t>More </a:t>
              </a:r>
              <a:r>
                <a:rPr lang="en-US" sz="1400" dirty="0" smtClean="0">
                  <a:solidFill>
                    <a:srgbClr val="979796"/>
                  </a:solidFill>
                </a:rPr>
                <a:t>Revenue</a:t>
              </a:r>
              <a:r>
                <a:rPr lang="en-US" sz="1400" dirty="0" smtClean="0">
                  <a:gradFill>
                    <a:gsLst>
                      <a:gs pos="83000">
                        <a:srgbClr val="505151"/>
                      </a:gs>
                      <a:gs pos="100000">
                        <a:srgbClr val="505151"/>
                      </a:gs>
                    </a:gsLst>
                    <a:lin ang="5400000" scaled="1"/>
                  </a:gradFill>
                </a:rPr>
                <a:t>	</a:t>
              </a:r>
              <a:endParaRPr lang="en-US" sz="1400" dirty="0">
                <a:gradFill>
                  <a:gsLst>
                    <a:gs pos="83000">
                      <a:srgbClr val="505151"/>
                    </a:gs>
                    <a:gs pos="100000">
                      <a:srgbClr val="505151"/>
                    </a:gs>
                  </a:gsLst>
                  <a:lin ang="5400000" scaled="1"/>
                </a:gradFill>
              </a:endParaRPr>
            </a:p>
          </p:txBody>
        </p:sp>
      </p:grpSp>
      <p:sp>
        <p:nvSpPr>
          <p:cNvPr id="101" name="TextBox 100"/>
          <p:cNvSpPr txBox="1"/>
          <p:nvPr/>
        </p:nvSpPr>
        <p:spPr>
          <a:xfrm>
            <a:off x="5720459" y="3610048"/>
            <a:ext cx="1437810" cy="1077218"/>
          </a:xfrm>
          <a:prstGeom prst="rect">
            <a:avLst/>
          </a:prstGeom>
          <a:noFill/>
        </p:spPr>
        <p:txBody>
          <a:bodyPr wrap="square" lIns="91387" tIns="0" rIns="91387" bIns="0" rtlCol="0">
            <a:spAutoFit/>
          </a:bodyPr>
          <a:lstStyle/>
          <a:p>
            <a:r>
              <a:rPr lang="en-US" sz="1400" b="1" dirty="0" smtClean="0">
                <a:gradFill>
                  <a:gsLst>
                    <a:gs pos="83000">
                      <a:srgbClr val="FFFFFF"/>
                    </a:gs>
                    <a:gs pos="100000">
                      <a:srgbClr val="FFFFFF"/>
                    </a:gs>
                  </a:gsLst>
                  <a:lin ang="5400000" scaled="1"/>
                </a:gradFill>
              </a:rPr>
              <a:t>Increase </a:t>
            </a:r>
            <a:r>
              <a:rPr lang="en-US" sz="1400" b="1" dirty="0">
                <a:gradFill>
                  <a:gsLst>
                    <a:gs pos="83000">
                      <a:srgbClr val="FFFFFF"/>
                    </a:gs>
                    <a:gs pos="100000">
                      <a:srgbClr val="FFFFFF"/>
                    </a:gs>
                  </a:gsLst>
                  <a:lin ang="5400000" scaled="1"/>
                </a:gradFill>
              </a:rPr>
              <a:t>in monthly paid app revenue volume</a:t>
            </a:r>
          </a:p>
          <a:p>
            <a:endParaRPr lang="en-US" sz="1400" b="1" spc="-69" dirty="0">
              <a:gradFill>
                <a:gsLst>
                  <a:gs pos="83000">
                    <a:srgbClr val="FFFFFF"/>
                  </a:gs>
                  <a:gs pos="100000">
                    <a:srgbClr val="FFFFFF"/>
                  </a:gs>
                </a:gsLst>
                <a:lin ang="5400000" scaled="1"/>
              </a:gradFill>
            </a:endParaRPr>
          </a:p>
        </p:txBody>
      </p:sp>
      <p:grpSp>
        <p:nvGrpSpPr>
          <p:cNvPr id="17" name="Group 16"/>
          <p:cNvGrpSpPr/>
          <p:nvPr/>
        </p:nvGrpSpPr>
        <p:grpSpPr>
          <a:xfrm>
            <a:off x="7701444" y="1503380"/>
            <a:ext cx="1393927" cy="637713"/>
            <a:chOff x="7763721" y="1479459"/>
            <a:chExt cx="1393927" cy="637713"/>
          </a:xfrm>
        </p:grpSpPr>
        <p:sp>
          <p:nvSpPr>
            <p:cNvPr id="84" name="TextBox 83"/>
            <p:cNvSpPr txBox="1"/>
            <p:nvPr/>
          </p:nvSpPr>
          <p:spPr>
            <a:xfrm>
              <a:off x="7763721" y="1897439"/>
              <a:ext cx="1393927" cy="219733"/>
            </a:xfrm>
            <a:prstGeom prst="rect">
              <a:avLst/>
            </a:prstGeom>
            <a:noFill/>
          </p:spPr>
          <p:txBody>
            <a:bodyPr wrap="square" lIns="0" tIns="0" rIns="0" bIns="0" rtlCol="0">
              <a:spAutoFit/>
            </a:bodyPr>
            <a:lstStyle/>
            <a:p>
              <a:pPr algn="ctr"/>
              <a:r>
                <a:rPr lang="en-US" sz="1400" dirty="0" smtClean="0">
                  <a:solidFill>
                    <a:srgbClr val="00B0F0"/>
                  </a:solidFill>
                </a:rPr>
                <a:t>More Downloads</a:t>
              </a:r>
              <a:endParaRPr lang="en-US" sz="1400" dirty="0">
                <a:solidFill>
                  <a:srgbClr val="00B0F0"/>
                </a:solidFill>
              </a:endParaRPr>
            </a:p>
          </p:txBody>
        </p:sp>
        <p:sp>
          <p:nvSpPr>
            <p:cNvPr id="97" name="Freeform 74"/>
            <p:cNvSpPr>
              <a:spLocks noEditPoints="1"/>
            </p:cNvSpPr>
            <p:nvPr/>
          </p:nvSpPr>
          <p:spPr bwMode="black">
            <a:xfrm>
              <a:off x="8196863" y="1479459"/>
              <a:ext cx="527642" cy="384365"/>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00B0F0"/>
            </a:solidFill>
            <a:ln>
              <a:noFill/>
            </a:ln>
          </p:spPr>
          <p:txBody>
            <a:bodyPr vert="horz" wrap="square" lIns="0" tIns="54702" rIns="109403" bIns="54702" numCol="1" anchor="t" anchorCtr="0" compatLnSpc="1">
              <a:prstTxWarp prst="textNoShape">
                <a:avLst/>
              </a:prstTxWarp>
            </a:bodyPr>
            <a:lstStyle/>
            <a:p>
              <a:pPr algn="ctr" defTabSz="1215336"/>
              <a:endParaRPr lang="en-US" sz="2200" dirty="0">
                <a:gradFill>
                  <a:gsLst>
                    <a:gs pos="0">
                      <a:srgbClr val="FFFFFF"/>
                    </a:gs>
                    <a:gs pos="100000">
                      <a:srgbClr val="FFFFFF"/>
                    </a:gs>
                  </a:gsLst>
                  <a:lin ang="5400000" scaled="0"/>
                </a:gradFill>
              </a:endParaRPr>
            </a:p>
          </p:txBody>
        </p:sp>
      </p:grpSp>
      <p:sp>
        <p:nvSpPr>
          <p:cNvPr id="95" name="Rectangle 94"/>
          <p:cNvSpPr/>
          <p:nvPr/>
        </p:nvSpPr>
        <p:spPr>
          <a:xfrm>
            <a:off x="7780350" y="2216217"/>
            <a:ext cx="1375002" cy="39990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2318" tIns="121545" rIns="182318" bIns="121545" rtlCol="0" anchor="t" anchorCtr="0"/>
          <a:lstStyle/>
          <a:p>
            <a:pPr algn="ctr"/>
            <a:r>
              <a:rPr lang="en-US" sz="2400" dirty="0" smtClean="0">
                <a:gradFill>
                  <a:gsLst>
                    <a:gs pos="83000">
                      <a:srgbClr val="FFFFFF"/>
                    </a:gs>
                    <a:gs pos="100000">
                      <a:srgbClr val="FFFFFF"/>
                    </a:gs>
                  </a:gsLst>
                  <a:lin ang="5400000" scaled="1"/>
                </a:gradFill>
              </a:rPr>
              <a:t>155%</a:t>
            </a:r>
            <a:endParaRPr lang="en-US" sz="2400" dirty="0">
              <a:gradFill>
                <a:gsLst>
                  <a:gs pos="83000">
                    <a:srgbClr val="FFFFFF"/>
                  </a:gs>
                  <a:gs pos="100000">
                    <a:srgbClr val="FFFFFF"/>
                  </a:gs>
                </a:gsLst>
                <a:lin ang="5400000" scaled="1"/>
              </a:gradFill>
            </a:endParaRPr>
          </a:p>
        </p:txBody>
      </p:sp>
      <p:sp>
        <p:nvSpPr>
          <p:cNvPr id="87" name="TextBox 86"/>
          <p:cNvSpPr txBox="1"/>
          <p:nvPr/>
        </p:nvSpPr>
        <p:spPr>
          <a:xfrm>
            <a:off x="7854196" y="2900167"/>
            <a:ext cx="1187101" cy="861774"/>
          </a:xfrm>
          <a:prstGeom prst="rect">
            <a:avLst/>
          </a:prstGeom>
          <a:solidFill>
            <a:srgbClr val="00B0F0"/>
          </a:solidFill>
        </p:spPr>
        <p:txBody>
          <a:bodyPr wrap="square" lIns="93175" tIns="0" rIns="93175" bIns="0" rtlCol="0">
            <a:spAutoFit/>
          </a:bodyPr>
          <a:lstStyle/>
          <a:p>
            <a:r>
              <a:rPr lang="en-US" sz="1400" b="1" spc="-69" dirty="0">
                <a:gradFill>
                  <a:gsLst>
                    <a:gs pos="83000">
                      <a:srgbClr val="FFFFFF"/>
                    </a:gs>
                    <a:gs pos="100000">
                      <a:srgbClr val="FFFFFF"/>
                    </a:gs>
                  </a:gsLst>
                  <a:lin ang="5400000" scaled="1"/>
                </a:gradFill>
              </a:rPr>
              <a:t>Increase in monthly app download volume</a:t>
            </a:r>
          </a:p>
        </p:txBody>
      </p:sp>
      <p:grpSp>
        <p:nvGrpSpPr>
          <p:cNvPr id="12" name="Group 11"/>
          <p:cNvGrpSpPr/>
          <p:nvPr/>
        </p:nvGrpSpPr>
        <p:grpSpPr>
          <a:xfrm>
            <a:off x="1189028" y="3779346"/>
            <a:ext cx="1466773" cy="2435872"/>
            <a:chOff x="1085856" y="4050229"/>
            <a:chExt cx="1466773" cy="2423003"/>
          </a:xfrm>
        </p:grpSpPr>
        <p:grpSp>
          <p:nvGrpSpPr>
            <p:cNvPr id="8" name="Group 7"/>
            <p:cNvGrpSpPr/>
            <p:nvPr/>
          </p:nvGrpSpPr>
          <p:grpSpPr>
            <a:xfrm>
              <a:off x="1085856" y="4474730"/>
              <a:ext cx="1466773" cy="1998502"/>
              <a:chOff x="638453" y="4601475"/>
              <a:chExt cx="1466773" cy="1998502"/>
            </a:xfrm>
          </p:grpSpPr>
          <p:sp>
            <p:nvSpPr>
              <p:cNvPr id="47" name="TextBox 46"/>
              <p:cNvSpPr txBox="1"/>
              <p:nvPr/>
            </p:nvSpPr>
            <p:spPr>
              <a:xfrm>
                <a:off x="779653" y="4601475"/>
                <a:ext cx="1119983" cy="219733"/>
              </a:xfrm>
              <a:prstGeom prst="rect">
                <a:avLst/>
              </a:prstGeom>
              <a:noFill/>
              <a:ln>
                <a:noFill/>
              </a:ln>
            </p:spPr>
            <p:txBody>
              <a:bodyPr wrap="square" lIns="0" tIns="0" rIns="0" bIns="0" rtlCol="0">
                <a:spAutoFit/>
              </a:bodyPr>
              <a:lstStyle/>
              <a:p>
                <a:pPr algn="ctr"/>
                <a:r>
                  <a:rPr lang="en-US" sz="1400" dirty="0">
                    <a:solidFill>
                      <a:srgbClr val="00BCF2"/>
                    </a:solidFill>
                  </a:rPr>
                  <a:t>More apps</a:t>
                </a:r>
              </a:p>
            </p:txBody>
          </p:sp>
          <p:sp>
            <p:nvSpPr>
              <p:cNvPr id="26" name="Rectangle 25"/>
              <p:cNvSpPr/>
              <p:nvPr/>
            </p:nvSpPr>
            <p:spPr>
              <a:xfrm>
                <a:off x="638453" y="4829278"/>
                <a:ext cx="1402374" cy="1770699"/>
              </a:xfrm>
              <a:prstGeom prst="rect">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lIns="185895" tIns="123928" rIns="185895" bIns="123928" rtlCol="0" anchor="t" anchorCtr="0"/>
              <a:lstStyle/>
              <a:p>
                <a:pPr algn="ctr"/>
                <a:r>
                  <a:rPr lang="en-US" sz="2400" dirty="0" smtClean="0">
                    <a:gradFill>
                      <a:gsLst>
                        <a:gs pos="83000">
                          <a:srgbClr val="FFFFFF"/>
                        </a:gs>
                        <a:gs pos="100000">
                          <a:srgbClr val="FFFFFF"/>
                        </a:gs>
                      </a:gsLst>
                      <a:lin ang="5400000" scaled="1"/>
                    </a:gradFill>
                  </a:rPr>
                  <a:t>52k+</a:t>
                </a:r>
                <a:endParaRPr lang="en-US" sz="2400" dirty="0">
                  <a:gradFill>
                    <a:gsLst>
                      <a:gs pos="83000">
                        <a:srgbClr val="FFFFFF"/>
                      </a:gs>
                      <a:gs pos="100000">
                        <a:srgbClr val="FFFFFF"/>
                      </a:gs>
                    </a:gsLst>
                    <a:lin ang="5400000" scaled="1"/>
                  </a:gradFill>
                </a:endParaRPr>
              </a:p>
            </p:txBody>
          </p:sp>
          <p:sp>
            <p:nvSpPr>
              <p:cNvPr id="2" name="Rectangle 1"/>
              <p:cNvSpPr/>
              <p:nvPr/>
            </p:nvSpPr>
            <p:spPr>
              <a:xfrm>
                <a:off x="701910" y="5417261"/>
                <a:ext cx="1403316" cy="971173"/>
              </a:xfrm>
              <a:prstGeom prst="rect">
                <a:avLst/>
              </a:prstGeom>
              <a:ln>
                <a:noFill/>
              </a:ln>
            </p:spPr>
            <p:txBody>
              <a:bodyPr wrap="square" lIns="91360" tIns="45680" rIns="91360" bIns="45680">
                <a:spAutoFit/>
              </a:bodyPr>
              <a:lstStyle/>
              <a:p>
                <a:r>
                  <a:rPr lang="en-US" sz="1400" b="1" dirty="0">
                    <a:gradFill>
                      <a:gsLst>
                        <a:gs pos="83000">
                          <a:srgbClr val="FFFFFF"/>
                        </a:gs>
                        <a:gs pos="100000">
                          <a:srgbClr val="FFFFFF"/>
                        </a:gs>
                      </a:gsLst>
                      <a:lin ang="5400000" scaled="1"/>
                    </a:gradFill>
                  </a:rPr>
                  <a:t>New apps submitted </a:t>
                </a:r>
                <a:br>
                  <a:rPr lang="en-US" sz="1400" b="1" dirty="0">
                    <a:gradFill>
                      <a:gsLst>
                        <a:gs pos="83000">
                          <a:srgbClr val="FFFFFF"/>
                        </a:gs>
                        <a:gs pos="100000">
                          <a:srgbClr val="FFFFFF"/>
                        </a:gs>
                      </a:gsLst>
                      <a:lin ang="5400000" scaled="1"/>
                    </a:gradFill>
                  </a:rPr>
                </a:br>
                <a:r>
                  <a:rPr lang="en-US" sz="1400" b="1" dirty="0">
                    <a:gradFill>
                      <a:gsLst>
                        <a:gs pos="83000">
                          <a:srgbClr val="FFFFFF"/>
                        </a:gs>
                        <a:gs pos="100000">
                          <a:srgbClr val="FFFFFF"/>
                        </a:gs>
                      </a:gsLst>
                      <a:lin ang="5400000" scaled="1"/>
                    </a:gradFill>
                  </a:rPr>
                  <a:t>with Windows Phone 8 SDK</a:t>
                </a:r>
              </a:p>
            </p:txBody>
          </p:sp>
        </p:grpSp>
        <p:grpSp>
          <p:nvGrpSpPr>
            <p:cNvPr id="102" name="Group 101"/>
            <p:cNvGrpSpPr/>
            <p:nvPr/>
          </p:nvGrpSpPr>
          <p:grpSpPr>
            <a:xfrm>
              <a:off x="1699813" y="4050229"/>
              <a:ext cx="280857" cy="375238"/>
              <a:chOff x="3367836" y="2692554"/>
              <a:chExt cx="275375" cy="368825"/>
            </a:xfrm>
          </p:grpSpPr>
          <p:sp>
            <p:nvSpPr>
              <p:cNvPr id="104" name="Freeform 18"/>
              <p:cNvSpPr>
                <a:spLocks noEditPoints="1"/>
              </p:cNvSpPr>
              <p:nvPr/>
            </p:nvSpPr>
            <p:spPr bwMode="auto">
              <a:xfrm>
                <a:off x="3367836" y="2692554"/>
                <a:ext cx="275375" cy="368825"/>
              </a:xfrm>
              <a:custGeom>
                <a:avLst/>
                <a:gdLst>
                  <a:gd name="T0" fmla="*/ 152 w 176"/>
                  <a:gd name="T1" fmla="*/ 0 h 236"/>
                  <a:gd name="T2" fmla="*/ 24 w 176"/>
                  <a:gd name="T3" fmla="*/ 0 h 236"/>
                  <a:gd name="T4" fmla="*/ 0 w 176"/>
                  <a:gd name="T5" fmla="*/ 25 h 236"/>
                  <a:gd name="T6" fmla="*/ 0 w 176"/>
                  <a:gd name="T7" fmla="*/ 212 h 236"/>
                  <a:gd name="T8" fmla="*/ 24 w 176"/>
                  <a:gd name="T9" fmla="*/ 236 h 236"/>
                  <a:gd name="T10" fmla="*/ 152 w 176"/>
                  <a:gd name="T11" fmla="*/ 236 h 236"/>
                  <a:gd name="T12" fmla="*/ 176 w 176"/>
                  <a:gd name="T13" fmla="*/ 212 h 236"/>
                  <a:gd name="T14" fmla="*/ 176 w 176"/>
                  <a:gd name="T15" fmla="*/ 25 h 236"/>
                  <a:gd name="T16" fmla="*/ 152 w 176"/>
                  <a:gd name="T17" fmla="*/ 0 h 236"/>
                  <a:gd name="T18" fmla="*/ 88 w 176"/>
                  <a:gd name="T19" fmla="*/ 228 h 236"/>
                  <a:gd name="T20" fmla="*/ 84 w 176"/>
                  <a:gd name="T21" fmla="*/ 224 h 236"/>
                  <a:gd name="T22" fmla="*/ 88 w 176"/>
                  <a:gd name="T23" fmla="*/ 220 h 236"/>
                  <a:gd name="T24" fmla="*/ 92 w 176"/>
                  <a:gd name="T25" fmla="*/ 224 h 236"/>
                  <a:gd name="T26" fmla="*/ 88 w 176"/>
                  <a:gd name="T27" fmla="*/ 228 h 236"/>
                  <a:gd name="T28" fmla="*/ 156 w 176"/>
                  <a:gd name="T29" fmla="*/ 212 h 236"/>
                  <a:gd name="T30" fmla="*/ 20 w 176"/>
                  <a:gd name="T31" fmla="*/ 212 h 236"/>
                  <a:gd name="T32" fmla="*/ 20 w 176"/>
                  <a:gd name="T33" fmla="*/ 16 h 236"/>
                  <a:gd name="T34" fmla="*/ 156 w 176"/>
                  <a:gd name="T35" fmla="*/ 16 h 236"/>
                  <a:gd name="T36" fmla="*/ 156 w 176"/>
                  <a:gd name="T37" fmla="*/ 212 h 236"/>
                  <a:gd name="T38" fmla="*/ 40 w 176"/>
                  <a:gd name="T39" fmla="*/ 198 h 236"/>
                  <a:gd name="T40" fmla="*/ 40 w 176"/>
                  <a:gd name="T41" fmla="*/ 186 h 236"/>
                  <a:gd name="T42" fmla="*/ 42 w 176"/>
                  <a:gd name="T43" fmla="*/ 184 h 236"/>
                  <a:gd name="T44" fmla="*/ 54 w 176"/>
                  <a:gd name="T45" fmla="*/ 184 h 236"/>
                  <a:gd name="T46" fmla="*/ 56 w 176"/>
                  <a:gd name="T47" fmla="*/ 186 h 236"/>
                  <a:gd name="T48" fmla="*/ 56 w 176"/>
                  <a:gd name="T49" fmla="*/ 198 h 236"/>
                  <a:gd name="T50" fmla="*/ 54 w 176"/>
                  <a:gd name="T51" fmla="*/ 200 h 236"/>
                  <a:gd name="T52" fmla="*/ 42 w 176"/>
                  <a:gd name="T53" fmla="*/ 200 h 236"/>
                  <a:gd name="T54" fmla="*/ 40 w 176"/>
                  <a:gd name="T55" fmla="*/ 198 h 236"/>
                  <a:gd name="T56" fmla="*/ 67 w 176"/>
                  <a:gd name="T57" fmla="*/ 198 h 236"/>
                  <a:gd name="T58" fmla="*/ 67 w 176"/>
                  <a:gd name="T59" fmla="*/ 186 h 236"/>
                  <a:gd name="T60" fmla="*/ 68 w 176"/>
                  <a:gd name="T61" fmla="*/ 184 h 236"/>
                  <a:gd name="T62" fmla="*/ 80 w 176"/>
                  <a:gd name="T63" fmla="*/ 184 h 236"/>
                  <a:gd name="T64" fmla="*/ 83 w 176"/>
                  <a:gd name="T65" fmla="*/ 186 h 236"/>
                  <a:gd name="T66" fmla="*/ 83 w 176"/>
                  <a:gd name="T67" fmla="*/ 198 h 236"/>
                  <a:gd name="T68" fmla="*/ 80 w 176"/>
                  <a:gd name="T69" fmla="*/ 200 h 236"/>
                  <a:gd name="T70" fmla="*/ 68 w 176"/>
                  <a:gd name="T71" fmla="*/ 200 h 236"/>
                  <a:gd name="T72" fmla="*/ 67 w 176"/>
                  <a:gd name="T73" fmla="*/ 198 h 236"/>
                  <a:gd name="T74" fmla="*/ 93 w 176"/>
                  <a:gd name="T75" fmla="*/ 198 h 236"/>
                  <a:gd name="T76" fmla="*/ 93 w 176"/>
                  <a:gd name="T77" fmla="*/ 186 h 236"/>
                  <a:gd name="T78" fmla="*/ 96 w 176"/>
                  <a:gd name="T79" fmla="*/ 184 h 236"/>
                  <a:gd name="T80" fmla="*/ 108 w 176"/>
                  <a:gd name="T81" fmla="*/ 184 h 236"/>
                  <a:gd name="T82" fmla="*/ 109 w 176"/>
                  <a:gd name="T83" fmla="*/ 186 h 236"/>
                  <a:gd name="T84" fmla="*/ 109 w 176"/>
                  <a:gd name="T85" fmla="*/ 198 h 236"/>
                  <a:gd name="T86" fmla="*/ 108 w 176"/>
                  <a:gd name="T87" fmla="*/ 200 h 236"/>
                  <a:gd name="T88" fmla="*/ 96 w 176"/>
                  <a:gd name="T89" fmla="*/ 200 h 236"/>
                  <a:gd name="T90" fmla="*/ 93 w 176"/>
                  <a:gd name="T91" fmla="*/ 198 h 236"/>
                  <a:gd name="T92" fmla="*/ 120 w 176"/>
                  <a:gd name="T93" fmla="*/ 198 h 236"/>
                  <a:gd name="T94" fmla="*/ 120 w 176"/>
                  <a:gd name="T95" fmla="*/ 186 h 236"/>
                  <a:gd name="T96" fmla="*/ 122 w 176"/>
                  <a:gd name="T97" fmla="*/ 184 h 236"/>
                  <a:gd name="T98" fmla="*/ 134 w 176"/>
                  <a:gd name="T99" fmla="*/ 184 h 236"/>
                  <a:gd name="T100" fmla="*/ 136 w 176"/>
                  <a:gd name="T101" fmla="*/ 186 h 236"/>
                  <a:gd name="T102" fmla="*/ 136 w 176"/>
                  <a:gd name="T103" fmla="*/ 198 h 236"/>
                  <a:gd name="T104" fmla="*/ 134 w 176"/>
                  <a:gd name="T105" fmla="*/ 200 h 236"/>
                  <a:gd name="T106" fmla="*/ 122 w 176"/>
                  <a:gd name="T107" fmla="*/ 200 h 236"/>
                  <a:gd name="T108" fmla="*/ 120 w 176"/>
                  <a:gd name="T109" fmla="*/ 19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236">
                    <a:moveTo>
                      <a:pt x="152" y="0"/>
                    </a:moveTo>
                    <a:cubicBezTo>
                      <a:pt x="152" y="0"/>
                      <a:pt x="152" y="0"/>
                      <a:pt x="24" y="0"/>
                    </a:cubicBezTo>
                    <a:cubicBezTo>
                      <a:pt x="11" y="0"/>
                      <a:pt x="0" y="11"/>
                      <a:pt x="0" y="25"/>
                    </a:cubicBezTo>
                    <a:cubicBezTo>
                      <a:pt x="0" y="212"/>
                      <a:pt x="0" y="212"/>
                      <a:pt x="0" y="212"/>
                    </a:cubicBezTo>
                    <a:cubicBezTo>
                      <a:pt x="0" y="225"/>
                      <a:pt x="11" y="236"/>
                      <a:pt x="24" y="236"/>
                    </a:cubicBezTo>
                    <a:cubicBezTo>
                      <a:pt x="24" y="236"/>
                      <a:pt x="24" y="236"/>
                      <a:pt x="152" y="236"/>
                    </a:cubicBezTo>
                    <a:cubicBezTo>
                      <a:pt x="165" y="236"/>
                      <a:pt x="176" y="225"/>
                      <a:pt x="176" y="212"/>
                    </a:cubicBezTo>
                    <a:cubicBezTo>
                      <a:pt x="176" y="212"/>
                      <a:pt x="176" y="212"/>
                      <a:pt x="176" y="25"/>
                    </a:cubicBezTo>
                    <a:cubicBezTo>
                      <a:pt x="176" y="11"/>
                      <a:pt x="165" y="0"/>
                      <a:pt x="152" y="0"/>
                    </a:cubicBezTo>
                    <a:close/>
                    <a:moveTo>
                      <a:pt x="88" y="228"/>
                    </a:moveTo>
                    <a:cubicBezTo>
                      <a:pt x="86" y="228"/>
                      <a:pt x="84" y="226"/>
                      <a:pt x="84" y="224"/>
                    </a:cubicBezTo>
                    <a:cubicBezTo>
                      <a:pt x="84" y="222"/>
                      <a:pt x="86" y="220"/>
                      <a:pt x="88" y="220"/>
                    </a:cubicBezTo>
                    <a:cubicBezTo>
                      <a:pt x="90" y="220"/>
                      <a:pt x="92" y="222"/>
                      <a:pt x="92" y="224"/>
                    </a:cubicBezTo>
                    <a:cubicBezTo>
                      <a:pt x="92" y="226"/>
                      <a:pt x="90" y="228"/>
                      <a:pt x="88" y="228"/>
                    </a:cubicBezTo>
                    <a:close/>
                    <a:moveTo>
                      <a:pt x="156" y="212"/>
                    </a:moveTo>
                    <a:cubicBezTo>
                      <a:pt x="20" y="212"/>
                      <a:pt x="20" y="212"/>
                      <a:pt x="20" y="212"/>
                    </a:cubicBezTo>
                    <a:cubicBezTo>
                      <a:pt x="20" y="16"/>
                      <a:pt x="20" y="16"/>
                      <a:pt x="20" y="16"/>
                    </a:cubicBezTo>
                    <a:cubicBezTo>
                      <a:pt x="156" y="16"/>
                      <a:pt x="156" y="16"/>
                      <a:pt x="156" y="16"/>
                    </a:cubicBezTo>
                    <a:lnTo>
                      <a:pt x="156" y="212"/>
                    </a:lnTo>
                    <a:close/>
                    <a:moveTo>
                      <a:pt x="40" y="198"/>
                    </a:moveTo>
                    <a:cubicBezTo>
                      <a:pt x="40" y="186"/>
                      <a:pt x="40" y="186"/>
                      <a:pt x="40" y="186"/>
                    </a:cubicBezTo>
                    <a:cubicBezTo>
                      <a:pt x="40" y="185"/>
                      <a:pt x="40" y="184"/>
                      <a:pt x="42" y="184"/>
                    </a:cubicBezTo>
                    <a:cubicBezTo>
                      <a:pt x="54" y="184"/>
                      <a:pt x="54" y="184"/>
                      <a:pt x="54" y="184"/>
                    </a:cubicBezTo>
                    <a:cubicBezTo>
                      <a:pt x="55" y="184"/>
                      <a:pt x="56" y="185"/>
                      <a:pt x="56" y="186"/>
                    </a:cubicBezTo>
                    <a:cubicBezTo>
                      <a:pt x="56" y="198"/>
                      <a:pt x="56" y="198"/>
                      <a:pt x="56" y="198"/>
                    </a:cubicBezTo>
                    <a:cubicBezTo>
                      <a:pt x="56" y="199"/>
                      <a:pt x="55" y="200"/>
                      <a:pt x="54" y="200"/>
                    </a:cubicBezTo>
                    <a:cubicBezTo>
                      <a:pt x="42" y="200"/>
                      <a:pt x="42" y="200"/>
                      <a:pt x="42" y="200"/>
                    </a:cubicBezTo>
                    <a:cubicBezTo>
                      <a:pt x="40" y="200"/>
                      <a:pt x="40" y="199"/>
                      <a:pt x="40" y="198"/>
                    </a:cubicBezTo>
                    <a:close/>
                    <a:moveTo>
                      <a:pt x="67" y="198"/>
                    </a:moveTo>
                    <a:cubicBezTo>
                      <a:pt x="67" y="186"/>
                      <a:pt x="67" y="186"/>
                      <a:pt x="67" y="186"/>
                    </a:cubicBezTo>
                    <a:cubicBezTo>
                      <a:pt x="67" y="185"/>
                      <a:pt x="67" y="184"/>
                      <a:pt x="68" y="184"/>
                    </a:cubicBezTo>
                    <a:cubicBezTo>
                      <a:pt x="80" y="184"/>
                      <a:pt x="80" y="184"/>
                      <a:pt x="80" y="184"/>
                    </a:cubicBezTo>
                    <a:cubicBezTo>
                      <a:pt x="81" y="184"/>
                      <a:pt x="83" y="185"/>
                      <a:pt x="83" y="186"/>
                    </a:cubicBezTo>
                    <a:cubicBezTo>
                      <a:pt x="83" y="198"/>
                      <a:pt x="83" y="198"/>
                      <a:pt x="83" y="198"/>
                    </a:cubicBezTo>
                    <a:cubicBezTo>
                      <a:pt x="83" y="199"/>
                      <a:pt x="81" y="200"/>
                      <a:pt x="80" y="200"/>
                    </a:cubicBezTo>
                    <a:cubicBezTo>
                      <a:pt x="68" y="200"/>
                      <a:pt x="68" y="200"/>
                      <a:pt x="68" y="200"/>
                    </a:cubicBezTo>
                    <a:cubicBezTo>
                      <a:pt x="67" y="200"/>
                      <a:pt x="67" y="199"/>
                      <a:pt x="67" y="198"/>
                    </a:cubicBezTo>
                    <a:close/>
                    <a:moveTo>
                      <a:pt x="93" y="198"/>
                    </a:moveTo>
                    <a:cubicBezTo>
                      <a:pt x="93" y="186"/>
                      <a:pt x="93" y="186"/>
                      <a:pt x="93" y="186"/>
                    </a:cubicBezTo>
                    <a:cubicBezTo>
                      <a:pt x="93" y="185"/>
                      <a:pt x="94" y="184"/>
                      <a:pt x="96" y="184"/>
                    </a:cubicBezTo>
                    <a:cubicBezTo>
                      <a:pt x="108" y="184"/>
                      <a:pt x="108" y="184"/>
                      <a:pt x="108" y="184"/>
                    </a:cubicBezTo>
                    <a:cubicBezTo>
                      <a:pt x="109" y="184"/>
                      <a:pt x="109" y="185"/>
                      <a:pt x="109" y="186"/>
                    </a:cubicBezTo>
                    <a:cubicBezTo>
                      <a:pt x="109" y="198"/>
                      <a:pt x="109" y="198"/>
                      <a:pt x="109" y="198"/>
                    </a:cubicBezTo>
                    <a:cubicBezTo>
                      <a:pt x="109" y="199"/>
                      <a:pt x="109" y="200"/>
                      <a:pt x="108" y="200"/>
                    </a:cubicBezTo>
                    <a:cubicBezTo>
                      <a:pt x="96" y="200"/>
                      <a:pt x="96" y="200"/>
                      <a:pt x="96" y="200"/>
                    </a:cubicBezTo>
                    <a:cubicBezTo>
                      <a:pt x="94" y="200"/>
                      <a:pt x="93" y="199"/>
                      <a:pt x="93" y="198"/>
                    </a:cubicBezTo>
                    <a:close/>
                    <a:moveTo>
                      <a:pt x="120" y="198"/>
                    </a:moveTo>
                    <a:cubicBezTo>
                      <a:pt x="120" y="186"/>
                      <a:pt x="120" y="186"/>
                      <a:pt x="120" y="186"/>
                    </a:cubicBezTo>
                    <a:cubicBezTo>
                      <a:pt x="120" y="185"/>
                      <a:pt x="121" y="184"/>
                      <a:pt x="122" y="184"/>
                    </a:cubicBezTo>
                    <a:cubicBezTo>
                      <a:pt x="134" y="184"/>
                      <a:pt x="134" y="184"/>
                      <a:pt x="134" y="184"/>
                    </a:cubicBezTo>
                    <a:cubicBezTo>
                      <a:pt x="135" y="184"/>
                      <a:pt x="136" y="185"/>
                      <a:pt x="136" y="186"/>
                    </a:cubicBezTo>
                    <a:cubicBezTo>
                      <a:pt x="136" y="198"/>
                      <a:pt x="136" y="198"/>
                      <a:pt x="136" y="198"/>
                    </a:cubicBezTo>
                    <a:cubicBezTo>
                      <a:pt x="136" y="199"/>
                      <a:pt x="135" y="200"/>
                      <a:pt x="134" y="200"/>
                    </a:cubicBezTo>
                    <a:cubicBezTo>
                      <a:pt x="122" y="200"/>
                      <a:pt x="122" y="200"/>
                      <a:pt x="122" y="200"/>
                    </a:cubicBezTo>
                    <a:cubicBezTo>
                      <a:pt x="121" y="200"/>
                      <a:pt x="120" y="199"/>
                      <a:pt x="120" y="198"/>
                    </a:cubicBezTo>
                    <a:close/>
                  </a:path>
                </a:pathLst>
              </a:custGeom>
              <a:solidFill>
                <a:schemeClr val="tx2"/>
              </a:solidFill>
              <a:ln>
                <a:noFill/>
              </a:ln>
              <a:extLst/>
            </p:spPr>
            <p:txBody>
              <a:bodyPr vert="horz" wrap="square" lIns="93030" tIns="46515" rIns="93030" bIns="46515" numCol="1" anchor="t" anchorCtr="0" compatLnSpc="1">
                <a:prstTxWarp prst="textNoShape">
                  <a:avLst/>
                </a:prstTxWarp>
              </a:bodyPr>
              <a:lstStyle/>
              <a:p>
                <a:endParaRPr lang="en-US" sz="3256" dirty="0">
                  <a:solidFill>
                    <a:srgbClr val="979796"/>
                  </a:solidFill>
                </a:endParaRPr>
              </a:p>
            </p:txBody>
          </p:sp>
          <p:grpSp>
            <p:nvGrpSpPr>
              <p:cNvPr id="105" name="Group 104"/>
              <p:cNvGrpSpPr/>
              <p:nvPr/>
            </p:nvGrpSpPr>
            <p:grpSpPr>
              <a:xfrm>
                <a:off x="3409720" y="2731726"/>
                <a:ext cx="151287" cy="149555"/>
                <a:chOff x="3409720" y="2745496"/>
                <a:chExt cx="151287" cy="149555"/>
              </a:xfrm>
            </p:grpSpPr>
            <p:sp>
              <p:nvSpPr>
                <p:cNvPr id="129" name="Rectangle 128"/>
                <p:cNvSpPr/>
                <p:nvPr/>
              </p:nvSpPr>
              <p:spPr>
                <a:xfrm>
                  <a:off x="3409720" y="2745496"/>
                  <a:ext cx="69138" cy="69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9545" tIns="93030" rIns="139545" bIns="93030" rtlCol="0" anchor="t" anchorCtr="0"/>
                <a:lstStyle/>
                <a:p>
                  <a:pPr algn="ctr"/>
                  <a:endParaRPr lang="en-US" sz="3256" dirty="0">
                    <a:solidFill>
                      <a:srgbClr val="505151"/>
                    </a:solidFill>
                  </a:endParaRPr>
                </a:p>
              </p:txBody>
            </p:sp>
            <p:sp>
              <p:nvSpPr>
                <p:cNvPr id="131" name="Rectangle 130"/>
                <p:cNvSpPr/>
                <p:nvPr/>
              </p:nvSpPr>
              <p:spPr>
                <a:xfrm>
                  <a:off x="3491869" y="2745496"/>
                  <a:ext cx="69138" cy="69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9545" tIns="93030" rIns="139545" bIns="93030" rtlCol="0" anchor="t" anchorCtr="0"/>
                <a:lstStyle/>
                <a:p>
                  <a:pPr algn="ctr"/>
                  <a:endParaRPr lang="en-US" sz="3256" dirty="0">
                    <a:solidFill>
                      <a:srgbClr val="505151"/>
                    </a:solidFill>
                  </a:endParaRPr>
                </a:p>
              </p:txBody>
            </p:sp>
            <p:sp>
              <p:nvSpPr>
                <p:cNvPr id="132" name="Rectangle 131"/>
                <p:cNvSpPr/>
                <p:nvPr/>
              </p:nvSpPr>
              <p:spPr>
                <a:xfrm>
                  <a:off x="3409720" y="2825913"/>
                  <a:ext cx="69138" cy="69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9545" tIns="93030" rIns="139545" bIns="93030" rtlCol="0" anchor="t" anchorCtr="0"/>
                <a:lstStyle/>
                <a:p>
                  <a:pPr algn="ctr"/>
                  <a:endParaRPr lang="en-US" sz="3256" dirty="0">
                    <a:solidFill>
                      <a:srgbClr val="505151"/>
                    </a:solidFill>
                  </a:endParaRPr>
                </a:p>
              </p:txBody>
            </p:sp>
            <p:sp>
              <p:nvSpPr>
                <p:cNvPr id="138" name="Rectangle 137"/>
                <p:cNvSpPr/>
                <p:nvPr/>
              </p:nvSpPr>
              <p:spPr>
                <a:xfrm>
                  <a:off x="3491869" y="2825911"/>
                  <a:ext cx="69138" cy="69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9545" tIns="93030" rIns="139545" bIns="93030" rtlCol="0" anchor="t" anchorCtr="0"/>
                <a:lstStyle/>
                <a:p>
                  <a:pPr algn="ctr"/>
                  <a:endParaRPr lang="en-US" sz="3256" dirty="0">
                    <a:solidFill>
                      <a:srgbClr val="505151"/>
                    </a:solidFill>
                  </a:endParaRPr>
                </a:p>
              </p:txBody>
            </p:sp>
          </p:grpSp>
        </p:grpSp>
      </p:grpSp>
      <p:sp>
        <p:nvSpPr>
          <p:cNvPr id="10" name="Rectangle 9"/>
          <p:cNvSpPr/>
          <p:nvPr/>
        </p:nvSpPr>
        <p:spPr>
          <a:xfrm>
            <a:off x="9867079" y="5416207"/>
            <a:ext cx="1245212" cy="707886"/>
          </a:xfrm>
          <a:prstGeom prst="rect">
            <a:avLst/>
          </a:prstGeom>
        </p:spPr>
        <p:txBody>
          <a:bodyPr wrap="square">
            <a:spAutoFit/>
          </a:bodyPr>
          <a:lstStyle/>
          <a:p>
            <a:endParaRPr lang="en-US" sz="2800" b="1" spc="-51" dirty="0">
              <a:gradFill>
                <a:gsLst>
                  <a:gs pos="83000">
                    <a:srgbClr val="FFFFFF"/>
                  </a:gs>
                  <a:gs pos="100000">
                    <a:srgbClr val="FFFFFF"/>
                  </a:gs>
                </a:gsLst>
                <a:lin ang="5400000" scaled="1"/>
              </a:gradFill>
            </a:endParaRPr>
          </a:p>
          <a:p>
            <a:r>
              <a:rPr lang="en-US" sz="1200" spc="-51" dirty="0">
                <a:gradFill>
                  <a:gsLst>
                    <a:gs pos="83000">
                      <a:srgbClr val="FFFFFF"/>
                    </a:gs>
                    <a:gs pos="100000">
                      <a:srgbClr val="FFFFFF"/>
                    </a:gs>
                  </a:gsLst>
                  <a:lin ang="5400000" scaled="1"/>
                </a:gradFill>
              </a:rPr>
              <a:t>As of </a:t>
            </a:r>
            <a:r>
              <a:rPr lang="en-US" sz="1200" spc="-51" dirty="0" smtClean="0">
                <a:gradFill>
                  <a:gsLst>
                    <a:gs pos="83000">
                      <a:srgbClr val="FFFFFF"/>
                    </a:gs>
                    <a:gs pos="100000">
                      <a:srgbClr val="FFFFFF"/>
                    </a:gs>
                  </a:gsLst>
                  <a:lin ang="5400000" scaled="1"/>
                </a:gradFill>
              </a:rPr>
              <a:t>6/21/13</a:t>
            </a:r>
            <a:endParaRPr lang="en-US" sz="1200" spc="-51" dirty="0">
              <a:gradFill>
                <a:gsLst>
                  <a:gs pos="83000">
                    <a:srgbClr val="FFFFFF"/>
                  </a:gs>
                  <a:gs pos="100000">
                    <a:srgbClr val="FFFFFF"/>
                  </a:gs>
                </a:gsLst>
                <a:lin ang="5400000" scaled="1"/>
              </a:gradFill>
            </a:endParaRPr>
          </a:p>
        </p:txBody>
      </p:sp>
      <p:sp>
        <p:nvSpPr>
          <p:cNvPr id="76" name="Title 2"/>
          <p:cNvSpPr>
            <a:spLocks noGrp="1"/>
          </p:cNvSpPr>
          <p:nvPr>
            <p:ph type="title"/>
          </p:nvPr>
        </p:nvSpPr>
        <p:spPr>
          <a:xfrm>
            <a:off x="274638" y="182562"/>
            <a:ext cx="11887199" cy="1015663"/>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sysClr val="windowText" lastClr="000000"/>
                </a:solidFill>
                <a:effectLst/>
                <a:uLnTx/>
                <a:uFillTx/>
                <a:latin typeface="Segoe UI Light" pitchFamily="34" charset="0"/>
                <a:cs typeface="Segoe UI Light" pitchFamily="34" charset="0"/>
              </a:rPr>
              <a:t>Platform Momentum</a:t>
            </a:r>
            <a:r>
              <a:rPr kumimoji="0" lang="en-US" sz="4800" b="0" i="0" u="none" strike="noStrike" kern="0" cap="none" spc="0" normalizeH="0" noProof="0" dirty="0" smtClean="0">
                <a:ln>
                  <a:noFill/>
                </a:ln>
                <a:solidFill>
                  <a:sysClr val="windowText" lastClr="000000"/>
                </a:solidFill>
                <a:effectLst/>
                <a:uLnTx/>
                <a:uFillTx/>
                <a:latin typeface="Segoe UI Light" pitchFamily="34" charset="0"/>
                <a:cs typeface="Segoe UI Light" pitchFamily="34" charset="0"/>
              </a:rPr>
              <a:t> Since Launch</a:t>
            </a:r>
            <a:r>
              <a:rPr kumimoji="0" lang="en-US" sz="1800" b="1" i="0" u="none" strike="noStrike" kern="0" cap="none" spc="0" normalizeH="0" baseline="0" noProof="0" dirty="0">
                <a:ln>
                  <a:noFill/>
                </a:ln>
                <a:solidFill>
                  <a:sysClr val="windowText" lastClr="000000"/>
                </a:solidFill>
                <a:effectLst/>
                <a:uLnTx/>
                <a:uFillTx/>
              </a:rPr>
              <a:t/>
            </a:r>
            <a:br>
              <a:rPr kumimoji="0" lang="en-US" sz="1800" b="1" i="0" u="none" strike="noStrike" kern="0" cap="none" spc="0" normalizeH="0" baseline="0" noProof="0" dirty="0">
                <a:ln>
                  <a:noFill/>
                </a:ln>
                <a:solidFill>
                  <a:sysClr val="windowText" lastClr="000000"/>
                </a:solidFill>
                <a:effectLst/>
                <a:uLnTx/>
                <a:uFillTx/>
              </a:rPr>
            </a:b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51687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fade">
                                      <p:cBhvr>
                                        <p:cTn id="28" dur="500"/>
                                        <p:tgtEl>
                                          <p:spTgt spid="9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1" grpId="0"/>
      <p:bldP spid="95" grpId="0" animBg="1"/>
      <p:bldP spid="87"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 Have a </a:t>
            </a:r>
            <a:br>
              <a:rPr lang="en-US" dirty="0" smtClean="0"/>
            </a:br>
            <a:r>
              <a:rPr lang="en-US" dirty="0" smtClean="0"/>
              <a:t>Full Featured App Platform</a:t>
            </a:r>
            <a:endParaRPr lang="en-US" dirty="0"/>
          </a:p>
        </p:txBody>
      </p:sp>
      <p:grpSp>
        <p:nvGrpSpPr>
          <p:cNvPr id="3" name="Group 2"/>
          <p:cNvGrpSpPr/>
          <p:nvPr/>
        </p:nvGrpSpPr>
        <p:grpSpPr>
          <a:xfrm>
            <a:off x="2252599" y="184402"/>
            <a:ext cx="10245158" cy="6689354"/>
            <a:chOff x="2252599" y="184402"/>
            <a:chExt cx="10245158" cy="6689354"/>
          </a:xfrm>
        </p:grpSpPr>
        <p:sp>
          <p:nvSpPr>
            <p:cNvPr id="6" name="Rectangle 5"/>
            <p:cNvSpPr/>
            <p:nvPr/>
          </p:nvSpPr>
          <p:spPr>
            <a:xfrm>
              <a:off x="2252599" y="449259"/>
              <a:ext cx="1819729"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Design Principles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8" name="Rectangle 7"/>
            <p:cNvSpPr/>
            <p:nvPr/>
          </p:nvSpPr>
          <p:spPr>
            <a:xfrm>
              <a:off x="4505308" y="539884"/>
              <a:ext cx="758541"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XAML</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9" name="Rectangle 8"/>
            <p:cNvSpPr/>
            <p:nvPr/>
          </p:nvSpPr>
          <p:spPr>
            <a:xfrm>
              <a:off x="5164840" y="1061312"/>
              <a:ext cx="1838965"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Files and Storage</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11" name="Rectangle 10"/>
            <p:cNvSpPr/>
            <p:nvPr/>
          </p:nvSpPr>
          <p:spPr>
            <a:xfrm>
              <a:off x="5053368" y="1752458"/>
              <a:ext cx="466794"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C#</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12" name="Rectangle 11"/>
            <p:cNvSpPr/>
            <p:nvPr/>
          </p:nvSpPr>
          <p:spPr>
            <a:xfrm>
              <a:off x="3062276" y="1384157"/>
              <a:ext cx="2020105"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Native Code </a:t>
              </a:r>
              <a:r>
                <a:rPr lang="en-US" dirty="0">
                  <a:gradFill>
                    <a:gsLst>
                      <a:gs pos="28302">
                        <a:srgbClr val="000000">
                          <a:lumMod val="75000"/>
                          <a:lumOff val="25000"/>
                        </a:srgbClr>
                      </a:gs>
                      <a:gs pos="67000">
                        <a:srgbClr val="000000">
                          <a:lumMod val="75000"/>
                          <a:lumOff val="25000"/>
                        </a:srgbClr>
                      </a:gs>
                    </a:gsLst>
                    <a:lin ang="5400000" scaled="0"/>
                  </a:gradFill>
                  <a:latin typeface="Segoe UI Light"/>
                </a:rPr>
                <a:t>R</a:t>
              </a: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euse</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13" name="Rectangle 12"/>
            <p:cNvSpPr/>
            <p:nvPr/>
          </p:nvSpPr>
          <p:spPr>
            <a:xfrm>
              <a:off x="4598486" y="2355707"/>
              <a:ext cx="1269899"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App Model</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14" name="Rectangle 13"/>
            <p:cNvSpPr/>
            <p:nvPr/>
          </p:nvSpPr>
          <p:spPr>
            <a:xfrm>
              <a:off x="8697230" y="2787162"/>
              <a:ext cx="2145139"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Application Lifecycle</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15" name="Rectangle 14"/>
            <p:cNvSpPr/>
            <p:nvPr/>
          </p:nvSpPr>
          <p:spPr>
            <a:xfrm>
              <a:off x="4373689" y="2989318"/>
              <a:ext cx="2074799"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Background Agents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16" name="Rectangle 15"/>
            <p:cNvSpPr/>
            <p:nvPr/>
          </p:nvSpPr>
          <p:spPr>
            <a:xfrm>
              <a:off x="7900780" y="4093354"/>
              <a:ext cx="1043876"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Live Tiles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17" name="Rectangle 16"/>
            <p:cNvSpPr/>
            <p:nvPr/>
          </p:nvSpPr>
          <p:spPr>
            <a:xfrm>
              <a:off x="2286327" y="5443495"/>
              <a:ext cx="3026982"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Lock Screen and Notifications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18" name="Rectangle 17"/>
            <p:cNvSpPr/>
            <p:nvPr/>
          </p:nvSpPr>
          <p:spPr>
            <a:xfrm>
              <a:off x="4524254" y="4760022"/>
              <a:ext cx="2369623"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Lock Screen Wallpaper</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19" name="Rectangle 18"/>
            <p:cNvSpPr/>
            <p:nvPr/>
          </p:nvSpPr>
          <p:spPr>
            <a:xfrm>
              <a:off x="6440551" y="5443495"/>
              <a:ext cx="1907895"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Push Notifications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0" name="Rectangle 19"/>
            <p:cNvSpPr/>
            <p:nvPr/>
          </p:nvSpPr>
          <p:spPr>
            <a:xfrm>
              <a:off x="4880240" y="5877266"/>
              <a:ext cx="1635769"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DirectX Interop</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1" name="Rectangle 20"/>
            <p:cNvSpPr/>
            <p:nvPr/>
          </p:nvSpPr>
          <p:spPr>
            <a:xfrm>
              <a:off x="5976487" y="6518274"/>
              <a:ext cx="1396408"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WebBrowser</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2" name="Rectangle 21"/>
            <p:cNvSpPr/>
            <p:nvPr/>
          </p:nvSpPr>
          <p:spPr>
            <a:xfrm>
              <a:off x="5782650" y="273102"/>
              <a:ext cx="2914580"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App to App Communication</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3" name="Rectangle 22"/>
            <p:cNvSpPr/>
            <p:nvPr/>
          </p:nvSpPr>
          <p:spPr>
            <a:xfrm>
              <a:off x="8013281" y="1488208"/>
              <a:ext cx="1887312"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HTTP Networking</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4" name="Rectangle 23"/>
            <p:cNvSpPr/>
            <p:nvPr/>
          </p:nvSpPr>
          <p:spPr>
            <a:xfrm>
              <a:off x="6753062" y="1665949"/>
              <a:ext cx="910827"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Sockets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5" name="Rectangle 24"/>
            <p:cNvSpPr/>
            <p:nvPr/>
          </p:nvSpPr>
          <p:spPr>
            <a:xfrm>
              <a:off x="7282855" y="2431680"/>
              <a:ext cx="1119217"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Bluetooth</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6" name="Rectangle 25"/>
            <p:cNvSpPr/>
            <p:nvPr/>
          </p:nvSpPr>
          <p:spPr>
            <a:xfrm>
              <a:off x="7816601" y="3588469"/>
              <a:ext cx="1063689"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Proximity</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7" name="Rectangle 26"/>
            <p:cNvSpPr/>
            <p:nvPr/>
          </p:nvSpPr>
          <p:spPr>
            <a:xfrm>
              <a:off x="6281491" y="4129004"/>
              <a:ext cx="889987"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Speech</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8" name="Rectangle 27"/>
            <p:cNvSpPr/>
            <p:nvPr/>
          </p:nvSpPr>
          <p:spPr>
            <a:xfrm>
              <a:off x="6684048" y="3540847"/>
              <a:ext cx="710451"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Maps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29" name="Rectangle 28"/>
            <p:cNvSpPr/>
            <p:nvPr/>
          </p:nvSpPr>
          <p:spPr>
            <a:xfrm>
              <a:off x="4850265" y="3598980"/>
              <a:ext cx="1007007"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Location</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30" name="Rectangle 29"/>
            <p:cNvSpPr/>
            <p:nvPr/>
          </p:nvSpPr>
          <p:spPr>
            <a:xfrm>
              <a:off x="4579325" y="4130449"/>
              <a:ext cx="774443"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Wallet</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31" name="Rectangle 30"/>
            <p:cNvSpPr/>
            <p:nvPr/>
          </p:nvSpPr>
          <p:spPr>
            <a:xfrm>
              <a:off x="8112731" y="4804356"/>
              <a:ext cx="1787862"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In-App Purchase</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32" name="Rectangle 31"/>
            <p:cNvSpPr/>
            <p:nvPr/>
          </p:nvSpPr>
          <p:spPr>
            <a:xfrm>
              <a:off x="7161953" y="6036558"/>
              <a:ext cx="559769"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Trial</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33" name="Rectangle 32"/>
            <p:cNvSpPr/>
            <p:nvPr/>
          </p:nvSpPr>
          <p:spPr>
            <a:xfrm>
              <a:off x="10739060" y="6488975"/>
              <a:ext cx="1207382"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DevCenter</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34" name="Rectangle 33"/>
            <p:cNvSpPr/>
            <p:nvPr/>
          </p:nvSpPr>
          <p:spPr>
            <a:xfrm>
              <a:off x="8264490" y="6301649"/>
              <a:ext cx="1148071"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Enterprise</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36" name="Rectangle 35"/>
            <p:cNvSpPr/>
            <p:nvPr/>
          </p:nvSpPr>
          <p:spPr>
            <a:xfrm>
              <a:off x="10121081" y="184402"/>
              <a:ext cx="1977016"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Background Audio</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37" name="Rectangle 36"/>
            <p:cNvSpPr/>
            <p:nvPr/>
          </p:nvSpPr>
          <p:spPr>
            <a:xfrm>
              <a:off x="8117859" y="878624"/>
              <a:ext cx="609719"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VoIP</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38" name="Rectangle 37"/>
            <p:cNvSpPr/>
            <p:nvPr/>
          </p:nvSpPr>
          <p:spPr>
            <a:xfrm>
              <a:off x="10167664" y="1239053"/>
              <a:ext cx="748923"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Video</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39" name="Rectangle 38"/>
            <p:cNvSpPr/>
            <p:nvPr/>
          </p:nvSpPr>
          <p:spPr>
            <a:xfrm>
              <a:off x="10752722" y="2021431"/>
              <a:ext cx="1069524"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Compass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40" name="Rectangle 39"/>
            <p:cNvSpPr/>
            <p:nvPr/>
          </p:nvSpPr>
          <p:spPr>
            <a:xfrm>
              <a:off x="8927076" y="2192799"/>
              <a:ext cx="938077"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Camera</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41" name="Rectangle 40"/>
            <p:cNvSpPr/>
            <p:nvPr/>
          </p:nvSpPr>
          <p:spPr>
            <a:xfrm>
              <a:off x="11078491" y="2946257"/>
              <a:ext cx="827471"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Lenses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42" name="Rectangle 41"/>
            <p:cNvSpPr/>
            <p:nvPr/>
          </p:nvSpPr>
          <p:spPr>
            <a:xfrm>
              <a:off x="9448358" y="3460749"/>
              <a:ext cx="1747594"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File Associations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43" name="Rectangle 42"/>
            <p:cNvSpPr/>
            <p:nvPr/>
          </p:nvSpPr>
          <p:spPr>
            <a:xfrm>
              <a:off x="2704929" y="6311234"/>
              <a:ext cx="989566"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Controls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44" name="Rectangle 43"/>
            <p:cNvSpPr/>
            <p:nvPr/>
          </p:nvSpPr>
          <p:spPr>
            <a:xfrm>
              <a:off x="10147755" y="4250600"/>
              <a:ext cx="2350002"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Launchers &amp; Choosers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45" name="Rectangle 44"/>
            <p:cNvSpPr/>
            <p:nvPr/>
          </p:nvSpPr>
          <p:spPr>
            <a:xfrm>
              <a:off x="10717555" y="5101360"/>
              <a:ext cx="636713"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Data</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46" name="Rectangle 45"/>
            <p:cNvSpPr/>
            <p:nvPr/>
          </p:nvSpPr>
          <p:spPr>
            <a:xfrm>
              <a:off x="9675980" y="5684977"/>
              <a:ext cx="683200"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Hubs</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47" name="Rectangle 46"/>
            <p:cNvSpPr/>
            <p:nvPr/>
          </p:nvSpPr>
          <p:spPr>
            <a:xfrm>
              <a:off x="9137343" y="700883"/>
              <a:ext cx="2077748"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Pages &amp; Navigation</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sp>
          <p:nvSpPr>
            <p:cNvPr id="49" name="Rectangle 48"/>
            <p:cNvSpPr/>
            <p:nvPr/>
          </p:nvSpPr>
          <p:spPr>
            <a:xfrm>
              <a:off x="9271895" y="4081977"/>
              <a:ext cx="898003" cy="355482"/>
            </a:xfrm>
            <a:prstGeom prst="rect">
              <a:avLst/>
            </a:prstGeom>
          </p:spPr>
          <p:txBody>
            <a:bodyPr wrap="none">
              <a:spAutoFit/>
            </a:bodyPr>
            <a:lstStyle/>
            <a:p>
              <a:pPr defTabSz="914166">
                <a:lnSpc>
                  <a:spcPct val="95000"/>
                </a:lnSpc>
                <a:spcAft>
                  <a:spcPts val="1632"/>
                </a:spcAft>
              </a:pPr>
              <a:r>
                <a:rPr lang="en-US" dirty="0" smtClean="0">
                  <a:gradFill>
                    <a:gsLst>
                      <a:gs pos="28302">
                        <a:srgbClr val="000000">
                          <a:lumMod val="75000"/>
                          <a:lumOff val="25000"/>
                        </a:srgbClr>
                      </a:gs>
                      <a:gs pos="67000">
                        <a:srgbClr val="000000">
                          <a:lumMod val="75000"/>
                          <a:lumOff val="25000"/>
                        </a:srgbClr>
                      </a:gs>
                    </a:gsLst>
                    <a:lin ang="5400000" scaled="0"/>
                  </a:gradFill>
                  <a:latin typeface="Segoe UI Light"/>
                </a:rPr>
                <a:t>VB.NET</a:t>
              </a:r>
              <a:endParaRPr lang="en-US" dirty="0">
                <a:gradFill>
                  <a:gsLst>
                    <a:gs pos="28302">
                      <a:srgbClr val="000000">
                        <a:lumMod val="75000"/>
                        <a:lumOff val="25000"/>
                      </a:srgbClr>
                    </a:gs>
                    <a:gs pos="67000">
                      <a:srgbClr val="000000">
                        <a:lumMod val="75000"/>
                        <a:lumOff val="25000"/>
                      </a:srgbClr>
                    </a:gs>
                  </a:gsLst>
                  <a:lin ang="5400000" scaled="0"/>
                </a:gradFill>
                <a:latin typeface="Segoe UI Light"/>
              </a:endParaRPr>
            </a:p>
          </p:txBody>
        </p:sp>
      </p:grpSp>
    </p:spTree>
    <p:extLst>
      <p:ext uri="{BB962C8B-B14F-4D97-AF65-F5344CB8AC3E}">
        <p14:creationId xmlns:p14="http://schemas.microsoft.com/office/powerpoint/2010/main" val="188702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 Have a </a:t>
            </a:r>
            <a:br>
              <a:rPr lang="en-US" dirty="0" smtClean="0"/>
            </a:br>
            <a:r>
              <a:rPr lang="en-US" dirty="0" smtClean="0"/>
              <a:t>Full Featured App Platform</a:t>
            </a:r>
            <a:endParaRPr lang="en-US" dirty="0"/>
          </a:p>
        </p:txBody>
      </p:sp>
      <p:sp>
        <p:nvSpPr>
          <p:cNvPr id="6" name="Rectangle 5"/>
          <p:cNvSpPr/>
          <p:nvPr/>
        </p:nvSpPr>
        <p:spPr>
          <a:xfrm>
            <a:off x="2252599" y="449259"/>
            <a:ext cx="1819729"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Design Principles</a:t>
            </a:r>
            <a:endParaRPr lang="en-US" dirty="0">
              <a:solidFill>
                <a:srgbClr val="00188F">
                  <a:alpha val="20000"/>
                </a:srgbClr>
              </a:solidFill>
              <a:latin typeface="Segoe UI Light"/>
            </a:endParaRPr>
          </a:p>
        </p:txBody>
      </p:sp>
      <p:sp>
        <p:nvSpPr>
          <p:cNvPr id="8" name="Rectangle 7"/>
          <p:cNvSpPr/>
          <p:nvPr/>
        </p:nvSpPr>
        <p:spPr>
          <a:xfrm>
            <a:off x="4505308" y="539884"/>
            <a:ext cx="758541"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XAML</a:t>
            </a:r>
            <a:endParaRPr lang="en-US" dirty="0">
              <a:solidFill>
                <a:srgbClr val="00188F">
                  <a:alpha val="20000"/>
                </a:srgbClr>
              </a:solidFill>
              <a:latin typeface="Segoe UI Light"/>
            </a:endParaRPr>
          </a:p>
        </p:txBody>
      </p:sp>
      <p:sp>
        <p:nvSpPr>
          <p:cNvPr id="9" name="Rectangle 8"/>
          <p:cNvSpPr/>
          <p:nvPr/>
        </p:nvSpPr>
        <p:spPr>
          <a:xfrm>
            <a:off x="5164840" y="1061312"/>
            <a:ext cx="1838965"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Files and Storage</a:t>
            </a:r>
            <a:endParaRPr lang="en-US" dirty="0">
              <a:solidFill>
                <a:srgbClr val="00188F">
                  <a:alpha val="20000"/>
                </a:srgbClr>
              </a:solidFill>
              <a:latin typeface="Segoe UI Light"/>
            </a:endParaRPr>
          </a:p>
        </p:txBody>
      </p:sp>
      <p:sp>
        <p:nvSpPr>
          <p:cNvPr id="11" name="Rectangle 10"/>
          <p:cNvSpPr/>
          <p:nvPr/>
        </p:nvSpPr>
        <p:spPr>
          <a:xfrm>
            <a:off x="5053368" y="1752458"/>
            <a:ext cx="466794"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C#</a:t>
            </a:r>
            <a:endParaRPr lang="en-US" dirty="0">
              <a:solidFill>
                <a:srgbClr val="00188F">
                  <a:alpha val="20000"/>
                </a:srgbClr>
              </a:solidFill>
              <a:latin typeface="Segoe UI Light"/>
            </a:endParaRPr>
          </a:p>
        </p:txBody>
      </p:sp>
      <p:sp>
        <p:nvSpPr>
          <p:cNvPr id="12" name="Rectangle 11"/>
          <p:cNvSpPr/>
          <p:nvPr/>
        </p:nvSpPr>
        <p:spPr>
          <a:xfrm>
            <a:off x="3062276" y="1384157"/>
            <a:ext cx="2020105"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Native Code </a:t>
            </a:r>
            <a:r>
              <a:rPr lang="en-US" dirty="0">
                <a:solidFill>
                  <a:srgbClr val="00188F">
                    <a:alpha val="20000"/>
                  </a:srgbClr>
                </a:solidFill>
                <a:latin typeface="Segoe UI Light"/>
              </a:rPr>
              <a:t>R</a:t>
            </a:r>
            <a:r>
              <a:rPr lang="en-US" dirty="0" smtClean="0">
                <a:solidFill>
                  <a:srgbClr val="00188F">
                    <a:alpha val="20000"/>
                  </a:srgbClr>
                </a:solidFill>
                <a:latin typeface="Segoe UI Light"/>
              </a:rPr>
              <a:t>euse</a:t>
            </a:r>
            <a:endParaRPr lang="en-US" dirty="0">
              <a:solidFill>
                <a:srgbClr val="00188F">
                  <a:alpha val="20000"/>
                </a:srgbClr>
              </a:solidFill>
              <a:latin typeface="Segoe UI Light"/>
            </a:endParaRPr>
          </a:p>
        </p:txBody>
      </p:sp>
      <p:sp>
        <p:nvSpPr>
          <p:cNvPr id="13" name="Rectangle 12"/>
          <p:cNvSpPr/>
          <p:nvPr/>
        </p:nvSpPr>
        <p:spPr>
          <a:xfrm>
            <a:off x="4598486" y="2355707"/>
            <a:ext cx="1269899"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App Model</a:t>
            </a:r>
            <a:endParaRPr lang="en-US" dirty="0">
              <a:solidFill>
                <a:srgbClr val="00188F">
                  <a:alpha val="20000"/>
                </a:srgbClr>
              </a:solidFill>
              <a:latin typeface="Segoe UI Light"/>
            </a:endParaRPr>
          </a:p>
        </p:txBody>
      </p:sp>
      <p:sp>
        <p:nvSpPr>
          <p:cNvPr id="14" name="Rectangle 13"/>
          <p:cNvSpPr/>
          <p:nvPr/>
        </p:nvSpPr>
        <p:spPr>
          <a:xfrm>
            <a:off x="8697230" y="2787162"/>
            <a:ext cx="2145139"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Application Lifecycle</a:t>
            </a:r>
            <a:endParaRPr lang="en-US" dirty="0">
              <a:solidFill>
                <a:srgbClr val="00188F">
                  <a:alpha val="20000"/>
                </a:srgbClr>
              </a:solidFill>
              <a:latin typeface="Segoe UI Light"/>
            </a:endParaRPr>
          </a:p>
        </p:txBody>
      </p:sp>
      <p:sp>
        <p:nvSpPr>
          <p:cNvPr id="15" name="Rectangle 14"/>
          <p:cNvSpPr/>
          <p:nvPr/>
        </p:nvSpPr>
        <p:spPr>
          <a:xfrm>
            <a:off x="4373689" y="2989318"/>
            <a:ext cx="2074799"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Background Agents</a:t>
            </a:r>
            <a:endParaRPr lang="en-US" dirty="0">
              <a:solidFill>
                <a:srgbClr val="00188F">
                  <a:alpha val="20000"/>
                </a:srgbClr>
              </a:solidFill>
              <a:latin typeface="Segoe UI Light"/>
            </a:endParaRPr>
          </a:p>
        </p:txBody>
      </p:sp>
      <p:sp>
        <p:nvSpPr>
          <p:cNvPr id="16" name="Rectangle 15"/>
          <p:cNvSpPr/>
          <p:nvPr/>
        </p:nvSpPr>
        <p:spPr>
          <a:xfrm>
            <a:off x="7900780" y="4093354"/>
            <a:ext cx="1043876"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Live Tiles</a:t>
            </a:r>
            <a:endParaRPr lang="en-US" dirty="0">
              <a:solidFill>
                <a:srgbClr val="00188F">
                  <a:alpha val="20000"/>
                </a:srgbClr>
              </a:solidFill>
              <a:latin typeface="Segoe UI Light"/>
            </a:endParaRPr>
          </a:p>
        </p:txBody>
      </p:sp>
      <p:sp>
        <p:nvSpPr>
          <p:cNvPr id="17" name="Rectangle 16"/>
          <p:cNvSpPr/>
          <p:nvPr/>
        </p:nvSpPr>
        <p:spPr>
          <a:xfrm>
            <a:off x="2286327" y="5443495"/>
            <a:ext cx="3026982"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Lock Screen and Notifications</a:t>
            </a:r>
            <a:endParaRPr lang="en-US" dirty="0">
              <a:solidFill>
                <a:srgbClr val="00188F">
                  <a:alpha val="20000"/>
                </a:srgbClr>
              </a:solidFill>
              <a:latin typeface="Segoe UI Light"/>
            </a:endParaRPr>
          </a:p>
        </p:txBody>
      </p:sp>
      <p:sp>
        <p:nvSpPr>
          <p:cNvPr id="18" name="Rectangle 17"/>
          <p:cNvSpPr/>
          <p:nvPr/>
        </p:nvSpPr>
        <p:spPr>
          <a:xfrm>
            <a:off x="4524254" y="4760022"/>
            <a:ext cx="2369623"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Lock Screen Wallpaper</a:t>
            </a:r>
            <a:endParaRPr lang="en-US" dirty="0">
              <a:solidFill>
                <a:srgbClr val="00188F">
                  <a:alpha val="20000"/>
                </a:srgbClr>
              </a:solidFill>
              <a:latin typeface="Segoe UI Light"/>
            </a:endParaRPr>
          </a:p>
        </p:txBody>
      </p:sp>
      <p:sp>
        <p:nvSpPr>
          <p:cNvPr id="19" name="Rectangle 18"/>
          <p:cNvSpPr/>
          <p:nvPr/>
        </p:nvSpPr>
        <p:spPr>
          <a:xfrm>
            <a:off x="6440551" y="5443495"/>
            <a:ext cx="1907895"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Push Notifications</a:t>
            </a:r>
            <a:endParaRPr lang="en-US" dirty="0">
              <a:solidFill>
                <a:srgbClr val="00188F">
                  <a:alpha val="20000"/>
                </a:srgbClr>
              </a:solidFill>
              <a:latin typeface="Segoe UI Light"/>
            </a:endParaRPr>
          </a:p>
        </p:txBody>
      </p:sp>
      <p:sp>
        <p:nvSpPr>
          <p:cNvPr id="20" name="Rectangle 19"/>
          <p:cNvSpPr/>
          <p:nvPr/>
        </p:nvSpPr>
        <p:spPr>
          <a:xfrm>
            <a:off x="4880240" y="5877266"/>
            <a:ext cx="1635769"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DirectX Interop</a:t>
            </a:r>
            <a:endParaRPr lang="en-US" dirty="0">
              <a:solidFill>
                <a:srgbClr val="00188F">
                  <a:alpha val="20000"/>
                </a:srgbClr>
              </a:solidFill>
              <a:latin typeface="Segoe UI Light"/>
            </a:endParaRPr>
          </a:p>
        </p:txBody>
      </p:sp>
      <p:sp>
        <p:nvSpPr>
          <p:cNvPr id="21" name="Rectangle 20"/>
          <p:cNvSpPr/>
          <p:nvPr/>
        </p:nvSpPr>
        <p:spPr>
          <a:xfrm>
            <a:off x="5976487" y="6518274"/>
            <a:ext cx="1396408"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WebBrowser</a:t>
            </a:r>
            <a:endParaRPr lang="en-US" dirty="0">
              <a:solidFill>
                <a:srgbClr val="00188F">
                  <a:alpha val="20000"/>
                </a:srgbClr>
              </a:solidFill>
              <a:latin typeface="Segoe UI Light"/>
            </a:endParaRPr>
          </a:p>
        </p:txBody>
      </p:sp>
      <p:sp>
        <p:nvSpPr>
          <p:cNvPr id="22" name="Rectangle 21"/>
          <p:cNvSpPr/>
          <p:nvPr/>
        </p:nvSpPr>
        <p:spPr>
          <a:xfrm>
            <a:off x="5782650" y="273102"/>
            <a:ext cx="2914580"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App to App Communication</a:t>
            </a:r>
            <a:endParaRPr lang="en-US" dirty="0">
              <a:solidFill>
                <a:srgbClr val="00188F">
                  <a:alpha val="20000"/>
                </a:srgbClr>
              </a:solidFill>
              <a:latin typeface="Segoe UI Light"/>
            </a:endParaRPr>
          </a:p>
        </p:txBody>
      </p:sp>
      <p:sp>
        <p:nvSpPr>
          <p:cNvPr id="23" name="Rectangle 22"/>
          <p:cNvSpPr/>
          <p:nvPr/>
        </p:nvSpPr>
        <p:spPr>
          <a:xfrm>
            <a:off x="8013281" y="1488208"/>
            <a:ext cx="1887312"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HTTP Networking</a:t>
            </a:r>
            <a:endParaRPr lang="en-US" dirty="0">
              <a:solidFill>
                <a:srgbClr val="00188F">
                  <a:alpha val="20000"/>
                </a:srgbClr>
              </a:solidFill>
              <a:latin typeface="Segoe UI Light"/>
            </a:endParaRPr>
          </a:p>
        </p:txBody>
      </p:sp>
      <p:sp>
        <p:nvSpPr>
          <p:cNvPr id="24" name="Rectangle 23"/>
          <p:cNvSpPr/>
          <p:nvPr/>
        </p:nvSpPr>
        <p:spPr>
          <a:xfrm>
            <a:off x="6753062" y="1665949"/>
            <a:ext cx="910827"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Sockets</a:t>
            </a:r>
            <a:endParaRPr lang="en-US" dirty="0">
              <a:solidFill>
                <a:srgbClr val="00188F">
                  <a:alpha val="20000"/>
                </a:srgbClr>
              </a:solidFill>
              <a:latin typeface="Segoe UI Light"/>
            </a:endParaRPr>
          </a:p>
        </p:txBody>
      </p:sp>
      <p:sp>
        <p:nvSpPr>
          <p:cNvPr id="25" name="Rectangle 24"/>
          <p:cNvSpPr/>
          <p:nvPr/>
        </p:nvSpPr>
        <p:spPr>
          <a:xfrm>
            <a:off x="7282855" y="2431680"/>
            <a:ext cx="1119217"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Bluetooth</a:t>
            </a:r>
            <a:endParaRPr lang="en-US" dirty="0">
              <a:solidFill>
                <a:srgbClr val="00188F">
                  <a:alpha val="20000"/>
                </a:srgbClr>
              </a:solidFill>
              <a:latin typeface="Segoe UI Light"/>
            </a:endParaRPr>
          </a:p>
        </p:txBody>
      </p:sp>
      <p:sp>
        <p:nvSpPr>
          <p:cNvPr id="26" name="Rectangle 25"/>
          <p:cNvSpPr/>
          <p:nvPr/>
        </p:nvSpPr>
        <p:spPr>
          <a:xfrm>
            <a:off x="7816601" y="3588469"/>
            <a:ext cx="1063689"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Proximity</a:t>
            </a:r>
            <a:endParaRPr lang="en-US" dirty="0">
              <a:solidFill>
                <a:srgbClr val="00188F">
                  <a:alpha val="20000"/>
                </a:srgbClr>
              </a:solidFill>
              <a:latin typeface="Segoe UI Light"/>
            </a:endParaRPr>
          </a:p>
        </p:txBody>
      </p:sp>
      <p:sp>
        <p:nvSpPr>
          <p:cNvPr id="27" name="Rectangle 26"/>
          <p:cNvSpPr/>
          <p:nvPr/>
        </p:nvSpPr>
        <p:spPr>
          <a:xfrm>
            <a:off x="6281491" y="4129004"/>
            <a:ext cx="889987"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Speech</a:t>
            </a:r>
            <a:endParaRPr lang="en-US" dirty="0">
              <a:solidFill>
                <a:srgbClr val="00188F">
                  <a:alpha val="20000"/>
                </a:srgbClr>
              </a:solidFill>
              <a:latin typeface="Segoe UI Light"/>
            </a:endParaRPr>
          </a:p>
        </p:txBody>
      </p:sp>
      <p:sp>
        <p:nvSpPr>
          <p:cNvPr id="28" name="Rectangle 27"/>
          <p:cNvSpPr/>
          <p:nvPr/>
        </p:nvSpPr>
        <p:spPr>
          <a:xfrm>
            <a:off x="6684048" y="3540847"/>
            <a:ext cx="710451"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Maps</a:t>
            </a:r>
            <a:endParaRPr lang="en-US" dirty="0">
              <a:solidFill>
                <a:srgbClr val="00188F">
                  <a:alpha val="20000"/>
                </a:srgbClr>
              </a:solidFill>
              <a:latin typeface="Segoe UI Light"/>
            </a:endParaRPr>
          </a:p>
        </p:txBody>
      </p:sp>
      <p:sp>
        <p:nvSpPr>
          <p:cNvPr id="29" name="Rectangle 28"/>
          <p:cNvSpPr/>
          <p:nvPr/>
        </p:nvSpPr>
        <p:spPr>
          <a:xfrm>
            <a:off x="4850265" y="3598980"/>
            <a:ext cx="1007007"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Location</a:t>
            </a:r>
            <a:endParaRPr lang="en-US" dirty="0">
              <a:solidFill>
                <a:srgbClr val="00188F">
                  <a:alpha val="20000"/>
                </a:srgbClr>
              </a:solidFill>
              <a:latin typeface="Segoe UI Light"/>
            </a:endParaRPr>
          </a:p>
        </p:txBody>
      </p:sp>
      <p:sp>
        <p:nvSpPr>
          <p:cNvPr id="30" name="Rectangle 29"/>
          <p:cNvSpPr/>
          <p:nvPr/>
        </p:nvSpPr>
        <p:spPr>
          <a:xfrm>
            <a:off x="4579325" y="4130449"/>
            <a:ext cx="774443"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Wallet</a:t>
            </a:r>
            <a:endParaRPr lang="en-US" dirty="0">
              <a:solidFill>
                <a:srgbClr val="00188F">
                  <a:alpha val="20000"/>
                </a:srgbClr>
              </a:solidFill>
              <a:latin typeface="Segoe UI Light"/>
            </a:endParaRPr>
          </a:p>
        </p:txBody>
      </p:sp>
      <p:sp>
        <p:nvSpPr>
          <p:cNvPr id="31" name="Rectangle 30"/>
          <p:cNvSpPr/>
          <p:nvPr/>
        </p:nvSpPr>
        <p:spPr>
          <a:xfrm>
            <a:off x="8112731" y="4804356"/>
            <a:ext cx="1787862"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In-App Purchase</a:t>
            </a:r>
            <a:endParaRPr lang="en-US" dirty="0">
              <a:solidFill>
                <a:srgbClr val="00188F">
                  <a:alpha val="20000"/>
                </a:srgbClr>
              </a:solidFill>
              <a:latin typeface="Segoe UI Light"/>
            </a:endParaRPr>
          </a:p>
        </p:txBody>
      </p:sp>
      <p:sp>
        <p:nvSpPr>
          <p:cNvPr id="32" name="Rectangle 31"/>
          <p:cNvSpPr/>
          <p:nvPr/>
        </p:nvSpPr>
        <p:spPr>
          <a:xfrm>
            <a:off x="7161953" y="6036558"/>
            <a:ext cx="559769"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Trial</a:t>
            </a:r>
            <a:endParaRPr lang="en-US" dirty="0">
              <a:solidFill>
                <a:srgbClr val="00188F">
                  <a:alpha val="20000"/>
                </a:srgbClr>
              </a:solidFill>
              <a:latin typeface="Segoe UI Light"/>
            </a:endParaRPr>
          </a:p>
        </p:txBody>
      </p:sp>
      <p:sp>
        <p:nvSpPr>
          <p:cNvPr id="33" name="Rectangle 32"/>
          <p:cNvSpPr/>
          <p:nvPr/>
        </p:nvSpPr>
        <p:spPr>
          <a:xfrm>
            <a:off x="10739060" y="6488975"/>
            <a:ext cx="1207382"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DevCenter</a:t>
            </a:r>
            <a:endParaRPr lang="en-US" dirty="0">
              <a:solidFill>
                <a:srgbClr val="00188F">
                  <a:alpha val="20000"/>
                </a:srgbClr>
              </a:solidFill>
              <a:latin typeface="Segoe UI Light"/>
            </a:endParaRPr>
          </a:p>
        </p:txBody>
      </p:sp>
      <p:sp>
        <p:nvSpPr>
          <p:cNvPr id="34" name="Rectangle 33"/>
          <p:cNvSpPr/>
          <p:nvPr/>
        </p:nvSpPr>
        <p:spPr>
          <a:xfrm>
            <a:off x="8264490" y="6301649"/>
            <a:ext cx="1148071"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Enterprise</a:t>
            </a:r>
            <a:endParaRPr lang="en-US" dirty="0">
              <a:solidFill>
                <a:srgbClr val="00188F">
                  <a:alpha val="20000"/>
                </a:srgbClr>
              </a:solidFill>
              <a:latin typeface="Segoe UI Light"/>
            </a:endParaRPr>
          </a:p>
        </p:txBody>
      </p:sp>
      <p:sp>
        <p:nvSpPr>
          <p:cNvPr id="36" name="Rectangle 35"/>
          <p:cNvSpPr/>
          <p:nvPr/>
        </p:nvSpPr>
        <p:spPr>
          <a:xfrm>
            <a:off x="10121081" y="184402"/>
            <a:ext cx="1977016"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Background Audio</a:t>
            </a:r>
            <a:endParaRPr lang="en-US" dirty="0">
              <a:solidFill>
                <a:srgbClr val="00188F">
                  <a:alpha val="20000"/>
                </a:srgbClr>
              </a:solidFill>
              <a:latin typeface="Segoe UI Light"/>
            </a:endParaRPr>
          </a:p>
        </p:txBody>
      </p:sp>
      <p:sp>
        <p:nvSpPr>
          <p:cNvPr id="37" name="Rectangle 36"/>
          <p:cNvSpPr/>
          <p:nvPr/>
        </p:nvSpPr>
        <p:spPr>
          <a:xfrm>
            <a:off x="8117859" y="878624"/>
            <a:ext cx="609719"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VoIP</a:t>
            </a:r>
            <a:endParaRPr lang="en-US" dirty="0">
              <a:solidFill>
                <a:srgbClr val="00188F">
                  <a:alpha val="20000"/>
                </a:srgbClr>
              </a:solidFill>
              <a:latin typeface="Segoe UI Light"/>
            </a:endParaRPr>
          </a:p>
        </p:txBody>
      </p:sp>
      <p:sp>
        <p:nvSpPr>
          <p:cNvPr id="38" name="Rectangle 37"/>
          <p:cNvSpPr/>
          <p:nvPr/>
        </p:nvSpPr>
        <p:spPr>
          <a:xfrm>
            <a:off x="10167664" y="1239053"/>
            <a:ext cx="748923"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Video</a:t>
            </a:r>
            <a:endParaRPr lang="en-US" dirty="0">
              <a:solidFill>
                <a:srgbClr val="00188F">
                  <a:alpha val="20000"/>
                </a:srgbClr>
              </a:solidFill>
              <a:latin typeface="Segoe UI Light"/>
            </a:endParaRPr>
          </a:p>
        </p:txBody>
      </p:sp>
      <p:sp>
        <p:nvSpPr>
          <p:cNvPr id="39" name="Rectangle 38"/>
          <p:cNvSpPr/>
          <p:nvPr/>
        </p:nvSpPr>
        <p:spPr>
          <a:xfrm>
            <a:off x="10752722" y="2021431"/>
            <a:ext cx="1069524"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Compass</a:t>
            </a:r>
            <a:endParaRPr lang="en-US" dirty="0">
              <a:solidFill>
                <a:srgbClr val="00188F">
                  <a:alpha val="20000"/>
                </a:srgbClr>
              </a:solidFill>
              <a:latin typeface="Segoe UI Light"/>
            </a:endParaRPr>
          </a:p>
        </p:txBody>
      </p:sp>
      <p:sp>
        <p:nvSpPr>
          <p:cNvPr id="40" name="Rectangle 39"/>
          <p:cNvSpPr/>
          <p:nvPr/>
        </p:nvSpPr>
        <p:spPr>
          <a:xfrm>
            <a:off x="8927076" y="2192799"/>
            <a:ext cx="938077"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Camera</a:t>
            </a:r>
            <a:endParaRPr lang="en-US" dirty="0">
              <a:solidFill>
                <a:srgbClr val="00188F">
                  <a:alpha val="20000"/>
                </a:srgbClr>
              </a:solidFill>
              <a:latin typeface="Segoe UI Light"/>
            </a:endParaRPr>
          </a:p>
        </p:txBody>
      </p:sp>
      <p:sp>
        <p:nvSpPr>
          <p:cNvPr id="41" name="Rectangle 40"/>
          <p:cNvSpPr/>
          <p:nvPr/>
        </p:nvSpPr>
        <p:spPr>
          <a:xfrm>
            <a:off x="11078491" y="2946257"/>
            <a:ext cx="827471"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Lenses</a:t>
            </a:r>
            <a:endParaRPr lang="en-US" dirty="0">
              <a:solidFill>
                <a:srgbClr val="00188F">
                  <a:alpha val="20000"/>
                </a:srgbClr>
              </a:solidFill>
              <a:latin typeface="Segoe UI Light"/>
            </a:endParaRPr>
          </a:p>
        </p:txBody>
      </p:sp>
      <p:sp>
        <p:nvSpPr>
          <p:cNvPr id="42" name="Rectangle 41"/>
          <p:cNvSpPr/>
          <p:nvPr/>
        </p:nvSpPr>
        <p:spPr>
          <a:xfrm>
            <a:off x="9448358" y="3460749"/>
            <a:ext cx="1747594"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File Associations</a:t>
            </a:r>
            <a:endParaRPr lang="en-US" dirty="0">
              <a:solidFill>
                <a:srgbClr val="00188F">
                  <a:alpha val="20000"/>
                </a:srgbClr>
              </a:solidFill>
              <a:latin typeface="Segoe UI Light"/>
            </a:endParaRPr>
          </a:p>
        </p:txBody>
      </p:sp>
      <p:sp>
        <p:nvSpPr>
          <p:cNvPr id="43" name="Rectangle 42"/>
          <p:cNvSpPr/>
          <p:nvPr/>
        </p:nvSpPr>
        <p:spPr>
          <a:xfrm>
            <a:off x="2704929" y="6311234"/>
            <a:ext cx="989566"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Controls</a:t>
            </a:r>
            <a:endParaRPr lang="en-US" dirty="0">
              <a:solidFill>
                <a:srgbClr val="00188F">
                  <a:alpha val="20000"/>
                </a:srgbClr>
              </a:solidFill>
              <a:latin typeface="Segoe UI Light"/>
            </a:endParaRPr>
          </a:p>
        </p:txBody>
      </p:sp>
      <p:sp>
        <p:nvSpPr>
          <p:cNvPr id="44" name="Rectangle 43"/>
          <p:cNvSpPr/>
          <p:nvPr/>
        </p:nvSpPr>
        <p:spPr>
          <a:xfrm>
            <a:off x="10147755" y="4250600"/>
            <a:ext cx="2350002"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Launchers &amp; Choosers</a:t>
            </a:r>
            <a:endParaRPr lang="en-US" dirty="0">
              <a:solidFill>
                <a:srgbClr val="00188F">
                  <a:alpha val="20000"/>
                </a:srgbClr>
              </a:solidFill>
              <a:latin typeface="Segoe UI Light"/>
            </a:endParaRPr>
          </a:p>
        </p:txBody>
      </p:sp>
      <p:sp>
        <p:nvSpPr>
          <p:cNvPr id="45" name="Rectangle 44"/>
          <p:cNvSpPr/>
          <p:nvPr/>
        </p:nvSpPr>
        <p:spPr>
          <a:xfrm>
            <a:off x="10717555" y="5101360"/>
            <a:ext cx="636713"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Data</a:t>
            </a:r>
            <a:endParaRPr lang="en-US" dirty="0">
              <a:solidFill>
                <a:srgbClr val="00188F">
                  <a:alpha val="20000"/>
                </a:srgbClr>
              </a:solidFill>
              <a:latin typeface="Segoe UI Light"/>
            </a:endParaRPr>
          </a:p>
        </p:txBody>
      </p:sp>
      <p:sp>
        <p:nvSpPr>
          <p:cNvPr id="46" name="Rectangle 45"/>
          <p:cNvSpPr/>
          <p:nvPr/>
        </p:nvSpPr>
        <p:spPr>
          <a:xfrm>
            <a:off x="9675980" y="5684977"/>
            <a:ext cx="683200"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Hubs</a:t>
            </a:r>
            <a:endParaRPr lang="en-US" dirty="0">
              <a:solidFill>
                <a:srgbClr val="00188F">
                  <a:alpha val="20000"/>
                </a:srgbClr>
              </a:solidFill>
              <a:latin typeface="Segoe UI Light"/>
            </a:endParaRPr>
          </a:p>
        </p:txBody>
      </p:sp>
      <p:sp>
        <p:nvSpPr>
          <p:cNvPr id="47" name="Rectangle 46"/>
          <p:cNvSpPr/>
          <p:nvPr/>
        </p:nvSpPr>
        <p:spPr>
          <a:xfrm>
            <a:off x="9137343" y="700883"/>
            <a:ext cx="2077748"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Pages &amp; Navigation</a:t>
            </a:r>
            <a:endParaRPr lang="en-US" dirty="0">
              <a:solidFill>
                <a:srgbClr val="00188F">
                  <a:alpha val="20000"/>
                </a:srgbClr>
              </a:solidFill>
              <a:latin typeface="Segoe UI Light"/>
            </a:endParaRPr>
          </a:p>
        </p:txBody>
      </p:sp>
      <p:sp>
        <p:nvSpPr>
          <p:cNvPr id="49" name="Rectangle 48"/>
          <p:cNvSpPr/>
          <p:nvPr/>
        </p:nvSpPr>
        <p:spPr>
          <a:xfrm>
            <a:off x="9271895" y="4081977"/>
            <a:ext cx="898003" cy="355482"/>
          </a:xfrm>
          <a:prstGeom prst="rect">
            <a:avLst/>
          </a:prstGeom>
        </p:spPr>
        <p:txBody>
          <a:bodyPr wrap="none">
            <a:spAutoFit/>
          </a:bodyPr>
          <a:lstStyle/>
          <a:p>
            <a:pPr defTabSz="914166">
              <a:lnSpc>
                <a:spcPct val="95000"/>
              </a:lnSpc>
              <a:spcAft>
                <a:spcPts val="1632"/>
              </a:spcAft>
            </a:pPr>
            <a:r>
              <a:rPr lang="en-US" dirty="0" smtClean="0">
                <a:solidFill>
                  <a:srgbClr val="00188F">
                    <a:alpha val="20000"/>
                  </a:srgbClr>
                </a:solidFill>
                <a:latin typeface="Segoe UI Light"/>
              </a:rPr>
              <a:t>VB.NET</a:t>
            </a:r>
            <a:endParaRPr lang="en-US" dirty="0">
              <a:solidFill>
                <a:srgbClr val="00188F">
                  <a:alpha val="20000"/>
                </a:srgbClr>
              </a:solidFill>
              <a:latin typeface="Segoe UI Light"/>
            </a:endParaRPr>
          </a:p>
        </p:txBody>
      </p:sp>
      <p:sp>
        <p:nvSpPr>
          <p:cNvPr id="48" name="Rectangle 47"/>
          <p:cNvSpPr/>
          <p:nvPr/>
        </p:nvSpPr>
        <p:spPr>
          <a:xfrm>
            <a:off x="4452937" y="2120759"/>
            <a:ext cx="5063760" cy="2723823"/>
          </a:xfrm>
          <a:prstGeom prst="rect">
            <a:avLst/>
          </a:prstGeom>
          <a:solidFill>
            <a:srgbClr val="92D050"/>
          </a:solidFill>
        </p:spPr>
        <p:txBody>
          <a:bodyPr wrap="square">
            <a:spAutoFit/>
          </a:bodyPr>
          <a:lstStyle/>
          <a:p>
            <a:pPr defTabSz="914166">
              <a:lnSpc>
                <a:spcPct val="95000"/>
              </a:lnSpc>
              <a:spcAft>
                <a:spcPts val="1632"/>
              </a:spcAft>
            </a:pPr>
            <a:r>
              <a:rPr lang="en-US" sz="18000" b="1" dirty="0" smtClean="0">
                <a:solidFill>
                  <a:srgbClr val="FFFFFF"/>
                </a:solidFill>
                <a:latin typeface="Segoe UI Light"/>
              </a:rPr>
              <a:t>C++</a:t>
            </a:r>
            <a:endParaRPr lang="en-US" sz="18000" b="1" dirty="0">
              <a:solidFill>
                <a:srgbClr val="FFFFFF"/>
              </a:solidFill>
              <a:latin typeface="Segoe UI Light"/>
            </a:endParaRPr>
          </a:p>
        </p:txBody>
      </p:sp>
    </p:spTree>
    <p:extLst>
      <p:ext uri="{BB962C8B-B14F-4D97-AF65-F5344CB8AC3E}">
        <p14:creationId xmlns:p14="http://schemas.microsoft.com/office/powerpoint/2010/main" val="1268944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 Support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457" y="2163762"/>
            <a:ext cx="4381500" cy="2628900"/>
          </a:xfrm>
          <a:prstGeom prst="rect">
            <a:avLst/>
          </a:prstGeom>
        </p:spPr>
      </p:pic>
    </p:spTree>
    <p:extLst>
      <p:ext uri="{BB962C8B-B14F-4D97-AF65-F5344CB8AC3E}">
        <p14:creationId xmlns:p14="http://schemas.microsoft.com/office/powerpoint/2010/main" val="2568959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Smart Sh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4548" y="3689717"/>
            <a:ext cx="1794515" cy="179451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Top Apps and games that use C++</a:t>
            </a:r>
            <a:endParaRPr lang="en-US" dirty="0"/>
          </a:p>
        </p:txBody>
      </p:sp>
      <p:pic>
        <p:nvPicPr>
          <p:cNvPr id="1026" name="Picture 2" descr="Boom Brigad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632" y="201940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ng Odd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609" y="2014125"/>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okia Mus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0746" y="3454484"/>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DF Rea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205" y="5183830"/>
            <a:ext cx="1506537" cy="150653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okia Dri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4554" y="3244452"/>
            <a:ext cx="1704183" cy="170418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inemagrap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04437" y="1343240"/>
            <a:ext cx="1526696" cy="152669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noram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9678" y="5213754"/>
            <a:ext cx="1562173" cy="156217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reative Studi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94637" y="5421312"/>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Transfer my Dat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5576" y="5060777"/>
            <a:ext cx="1833055" cy="183305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Translato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0490" y="3061056"/>
            <a:ext cx="1513405" cy="1513405"/>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SoundHou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6133" y="2173965"/>
            <a:ext cx="1391942" cy="139194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amWo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58795" y="4759211"/>
            <a:ext cx="1430337" cy="1430337"/>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Where's My Perr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91090" y="1989054"/>
            <a:ext cx="1465430" cy="14654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kyp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27837" y="446774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okia City Len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264548" y="5297670"/>
            <a:ext cx="1628592" cy="16285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atsApp"/>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18036" y="2365489"/>
            <a:ext cx="1887537" cy="18875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mple Run"/>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56237" y="3681941"/>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ync 20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58355" y="3768554"/>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Where's My Wat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803" y="2246007"/>
            <a:ext cx="1467588" cy="14675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ngry Birds"/>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04037" y="2134721"/>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Slacker Radio"/>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5899" y="3159011"/>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327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44"/>
                                        </p:tgtEl>
                                        <p:attrNameLst>
                                          <p:attrName>style.visibility</p:attrName>
                                        </p:attrNameLst>
                                      </p:cBhvr>
                                      <p:to>
                                        <p:strVal val="visible"/>
                                      </p:to>
                                    </p:set>
                                    <p:animEffect transition="in" filter="fade">
                                      <p:cBhvr>
                                        <p:cTn id="11" dur="500"/>
                                        <p:tgtEl>
                                          <p:spTgt spid="104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54"/>
                                        </p:tgtEl>
                                        <p:attrNameLst>
                                          <p:attrName>style.visibility</p:attrName>
                                        </p:attrNameLst>
                                      </p:cBhvr>
                                      <p:to>
                                        <p:strVal val="visible"/>
                                      </p:to>
                                    </p:set>
                                    <p:animEffect transition="in" filter="fade">
                                      <p:cBhvr>
                                        <p:cTn id="15" dur="500"/>
                                        <p:tgtEl>
                                          <p:spTgt spid="105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50"/>
                                        </p:tgtEl>
                                        <p:attrNameLst>
                                          <p:attrName>style.visibility</p:attrName>
                                        </p:attrNameLst>
                                      </p:cBhvr>
                                      <p:to>
                                        <p:strVal val="visible"/>
                                      </p:to>
                                    </p:set>
                                    <p:animEffect transition="in" filter="fade">
                                      <p:cBhvr>
                                        <p:cTn id="19" dur="500"/>
                                        <p:tgtEl>
                                          <p:spTgt spid="1050"/>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48"/>
                                        </p:tgtEl>
                                        <p:attrNameLst>
                                          <p:attrName>style.visibility</p:attrName>
                                        </p:attrNameLst>
                                      </p:cBhvr>
                                      <p:to>
                                        <p:strVal val="visible"/>
                                      </p:to>
                                    </p:set>
                                    <p:animEffect transition="in" filter="fade">
                                      <p:cBhvr>
                                        <p:cTn id="23" dur="500"/>
                                        <p:tgtEl>
                                          <p:spTgt spid="1048"/>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fade">
                                      <p:cBhvr>
                                        <p:cTn id="27" dur="500"/>
                                        <p:tgtEl>
                                          <p:spTgt spid="1038"/>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040"/>
                                        </p:tgtEl>
                                        <p:attrNameLst>
                                          <p:attrName>style.visibility</p:attrName>
                                        </p:attrNameLst>
                                      </p:cBhvr>
                                      <p:to>
                                        <p:strVal val="visible"/>
                                      </p:to>
                                    </p:set>
                                    <p:animEffect transition="in" filter="fade">
                                      <p:cBhvr>
                                        <p:cTn id="31" dur="500"/>
                                        <p:tgtEl>
                                          <p:spTgt spid="1040"/>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1042"/>
                                        </p:tgtEl>
                                        <p:attrNameLst>
                                          <p:attrName>style.visibility</p:attrName>
                                        </p:attrNameLst>
                                      </p:cBhvr>
                                      <p:to>
                                        <p:strVal val="visible"/>
                                      </p:to>
                                    </p:set>
                                    <p:animEffect transition="in" filter="fade">
                                      <p:cBhvr>
                                        <p:cTn id="35" dur="500"/>
                                        <p:tgtEl>
                                          <p:spTgt spid="1042"/>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1036"/>
                                        </p:tgtEl>
                                        <p:attrNameLst>
                                          <p:attrName>style.visibility</p:attrName>
                                        </p:attrNameLst>
                                      </p:cBhvr>
                                      <p:to>
                                        <p:strVal val="visible"/>
                                      </p:to>
                                    </p:set>
                                    <p:animEffect transition="in" filter="fade">
                                      <p:cBhvr>
                                        <p:cTn id="43" dur="500"/>
                                        <p:tgtEl>
                                          <p:spTgt spid="103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1046"/>
                                        </p:tgtEl>
                                        <p:attrNameLst>
                                          <p:attrName>style.visibility</p:attrName>
                                        </p:attrNameLst>
                                      </p:cBhvr>
                                      <p:to>
                                        <p:strVal val="visible"/>
                                      </p:to>
                                    </p:set>
                                    <p:animEffect transition="in" filter="fade">
                                      <p:cBhvr>
                                        <p:cTn id="47" dur="500"/>
                                        <p:tgtEl>
                                          <p:spTgt spid="1046"/>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1052"/>
                                        </p:tgtEl>
                                        <p:attrNameLst>
                                          <p:attrName>style.visibility</p:attrName>
                                        </p:attrNameLst>
                                      </p:cBhvr>
                                      <p:to>
                                        <p:strVal val="visible"/>
                                      </p:to>
                                    </p:set>
                                    <p:animEffect transition="in" filter="fade">
                                      <p:cBhvr>
                                        <p:cTn id="51" dur="500"/>
                                        <p:tgtEl>
                                          <p:spTgt spid="1052"/>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1056"/>
                                        </p:tgtEl>
                                        <p:attrNameLst>
                                          <p:attrName>style.visibility</p:attrName>
                                        </p:attrNameLst>
                                      </p:cBhvr>
                                      <p:to>
                                        <p:strVal val="visible"/>
                                      </p:to>
                                    </p:set>
                                    <p:animEffect transition="in" filter="fade">
                                      <p:cBhvr>
                                        <p:cTn id="55" dur="500"/>
                                        <p:tgtEl>
                                          <p:spTgt spid="1056"/>
                                        </p:tgtEl>
                                      </p:cBhvr>
                                    </p:animEffect>
                                  </p:childTnLst>
                                </p:cTn>
                              </p:par>
                            </p:childTnLst>
                          </p:cTn>
                        </p:par>
                        <p:par>
                          <p:cTn id="56" fill="hold">
                            <p:stCondLst>
                              <p:cond delay="7500"/>
                            </p:stCondLst>
                            <p:childTnLst>
                              <p:par>
                                <p:cTn id="57" presetID="10" presetClass="entr" presetSubtype="0" fill="hold" nodeType="afterEffect">
                                  <p:stCondLst>
                                    <p:cond delay="0"/>
                                  </p:stCondLst>
                                  <p:childTnLst>
                                    <p:set>
                                      <p:cBhvr>
                                        <p:cTn id="58" dur="1" fill="hold">
                                          <p:stCondLst>
                                            <p:cond delay="0"/>
                                          </p:stCondLst>
                                        </p:cTn>
                                        <p:tgtEl>
                                          <p:spTgt spid="1060"/>
                                        </p:tgtEl>
                                        <p:attrNameLst>
                                          <p:attrName>style.visibility</p:attrName>
                                        </p:attrNameLst>
                                      </p:cBhvr>
                                      <p:to>
                                        <p:strVal val="visible"/>
                                      </p:to>
                                    </p:set>
                                    <p:animEffect transition="in" filter="fade">
                                      <p:cBhvr>
                                        <p:cTn id="59" dur="500"/>
                                        <p:tgtEl>
                                          <p:spTgt spid="1060"/>
                                        </p:tgtEl>
                                      </p:cBhvr>
                                    </p:animEffect>
                                  </p:childTnLst>
                                </p:cTn>
                              </p:par>
                            </p:childTnLst>
                          </p:cTn>
                        </p:par>
                        <p:par>
                          <p:cTn id="60" fill="hold">
                            <p:stCondLst>
                              <p:cond delay="8000"/>
                            </p:stCondLst>
                            <p:childTnLst>
                              <p:par>
                                <p:cTn id="61" presetID="10" presetClass="entr" presetSubtype="0" fill="hold" nodeType="afterEffect">
                                  <p:stCondLst>
                                    <p:cond delay="0"/>
                                  </p:stCondLst>
                                  <p:childTnLst>
                                    <p:set>
                                      <p:cBhvr>
                                        <p:cTn id="62" dur="1" fill="hold">
                                          <p:stCondLst>
                                            <p:cond delay="0"/>
                                          </p:stCondLst>
                                        </p:cTn>
                                        <p:tgtEl>
                                          <p:spTgt spid="1062"/>
                                        </p:tgtEl>
                                        <p:attrNameLst>
                                          <p:attrName>style.visibility</p:attrName>
                                        </p:attrNameLst>
                                      </p:cBhvr>
                                      <p:to>
                                        <p:strVal val="visible"/>
                                      </p:to>
                                    </p:set>
                                    <p:animEffect transition="in" filter="fade">
                                      <p:cBhvr>
                                        <p:cTn id="63" dur="500"/>
                                        <p:tgtEl>
                                          <p:spTgt spid="1062"/>
                                        </p:tgtEl>
                                      </p:cBhvr>
                                    </p:animEffect>
                                  </p:childTnLst>
                                </p:cTn>
                              </p:par>
                            </p:childTnLst>
                          </p:cTn>
                        </p:par>
                        <p:par>
                          <p:cTn id="64" fill="hold">
                            <p:stCondLst>
                              <p:cond delay="8500"/>
                            </p:stCondLst>
                            <p:childTnLst>
                              <p:par>
                                <p:cTn id="65" presetID="10" presetClass="entr" presetSubtype="0" fill="hold" nodeType="afterEffect">
                                  <p:stCondLst>
                                    <p:cond delay="0"/>
                                  </p:stCondLst>
                                  <p:childTnLst>
                                    <p:set>
                                      <p:cBhvr>
                                        <p:cTn id="66" dur="1" fill="hold">
                                          <p:stCondLst>
                                            <p:cond delay="0"/>
                                          </p:stCondLst>
                                        </p:cTn>
                                        <p:tgtEl>
                                          <p:spTgt spid="1068"/>
                                        </p:tgtEl>
                                        <p:attrNameLst>
                                          <p:attrName>style.visibility</p:attrName>
                                        </p:attrNameLst>
                                      </p:cBhvr>
                                      <p:to>
                                        <p:strVal val="visible"/>
                                      </p:to>
                                    </p:set>
                                    <p:animEffect transition="in" filter="fade">
                                      <p:cBhvr>
                                        <p:cTn id="67" dur="500"/>
                                        <p:tgtEl>
                                          <p:spTgt spid="1068"/>
                                        </p:tgtEl>
                                      </p:cBhvr>
                                    </p:animEffect>
                                  </p:childTnLst>
                                </p:cTn>
                              </p:par>
                            </p:childTnLst>
                          </p:cTn>
                        </p:par>
                        <p:par>
                          <p:cTn id="68" fill="hold">
                            <p:stCondLst>
                              <p:cond delay="9000"/>
                            </p:stCondLst>
                            <p:childTnLst>
                              <p:par>
                                <p:cTn id="69" presetID="10" presetClass="entr" presetSubtype="0" fill="hold" nodeType="afterEffect">
                                  <p:stCondLst>
                                    <p:cond delay="0"/>
                                  </p:stCondLst>
                                  <p:childTnLst>
                                    <p:set>
                                      <p:cBhvr>
                                        <p:cTn id="70" dur="1" fill="hold">
                                          <p:stCondLst>
                                            <p:cond delay="0"/>
                                          </p:stCondLst>
                                        </p:cTn>
                                        <p:tgtEl>
                                          <p:spTgt spid="1064"/>
                                        </p:tgtEl>
                                        <p:attrNameLst>
                                          <p:attrName>style.visibility</p:attrName>
                                        </p:attrNameLst>
                                      </p:cBhvr>
                                      <p:to>
                                        <p:strVal val="visible"/>
                                      </p:to>
                                    </p:set>
                                    <p:animEffect transition="in" filter="fade">
                                      <p:cBhvr>
                                        <p:cTn id="71" dur="500"/>
                                        <p:tgtEl>
                                          <p:spTgt spid="1064"/>
                                        </p:tgtEl>
                                      </p:cBhvr>
                                    </p:animEffect>
                                  </p:childTnLst>
                                </p:cTn>
                              </p:par>
                            </p:childTnLst>
                          </p:cTn>
                        </p:par>
                        <p:par>
                          <p:cTn id="72" fill="hold">
                            <p:stCondLst>
                              <p:cond delay="9500"/>
                            </p:stCondLst>
                            <p:childTnLst>
                              <p:par>
                                <p:cTn id="73" presetID="10" presetClass="entr" presetSubtype="0" fill="hold" nodeType="afterEffect">
                                  <p:stCondLst>
                                    <p:cond delay="0"/>
                                  </p:stCondLst>
                                  <p:childTnLst>
                                    <p:set>
                                      <p:cBhvr>
                                        <p:cTn id="74" dur="1" fill="hold">
                                          <p:stCondLst>
                                            <p:cond delay="0"/>
                                          </p:stCondLst>
                                        </p:cTn>
                                        <p:tgtEl>
                                          <p:spTgt spid="1028"/>
                                        </p:tgtEl>
                                        <p:attrNameLst>
                                          <p:attrName>style.visibility</p:attrName>
                                        </p:attrNameLst>
                                      </p:cBhvr>
                                      <p:to>
                                        <p:strVal val="visible"/>
                                      </p:to>
                                    </p:set>
                                    <p:animEffect transition="in" filter="fade">
                                      <p:cBhvr>
                                        <p:cTn id="75" dur="500"/>
                                        <p:tgtEl>
                                          <p:spTgt spid="1028"/>
                                        </p:tgtEl>
                                      </p:cBhvr>
                                    </p:animEffect>
                                  </p:childTnLst>
                                </p:cTn>
                              </p:par>
                            </p:childTnLst>
                          </p:cTn>
                        </p:par>
                        <p:par>
                          <p:cTn id="76" fill="hold">
                            <p:stCondLst>
                              <p:cond delay="10000"/>
                            </p:stCondLst>
                            <p:childTnLst>
                              <p:par>
                                <p:cTn id="77" presetID="10" presetClass="entr" presetSubtype="0" fill="hold" nodeType="afterEffect">
                                  <p:stCondLst>
                                    <p:cond delay="0"/>
                                  </p:stCondLst>
                                  <p:childTnLst>
                                    <p:set>
                                      <p:cBhvr>
                                        <p:cTn id="78" dur="1" fill="hold">
                                          <p:stCondLst>
                                            <p:cond delay="0"/>
                                          </p:stCondLst>
                                        </p:cTn>
                                        <p:tgtEl>
                                          <p:spTgt spid="1066"/>
                                        </p:tgtEl>
                                        <p:attrNameLst>
                                          <p:attrName>style.visibility</p:attrName>
                                        </p:attrNameLst>
                                      </p:cBhvr>
                                      <p:to>
                                        <p:strVal val="visible"/>
                                      </p:to>
                                    </p:set>
                                    <p:animEffect transition="in" filter="fade">
                                      <p:cBhvr>
                                        <p:cTn id="79" dur="500"/>
                                        <p:tgtEl>
                                          <p:spTgt spid="1066"/>
                                        </p:tgtEl>
                                      </p:cBhvr>
                                    </p:animEffect>
                                  </p:childTnLst>
                                </p:cTn>
                              </p:par>
                            </p:childTnLst>
                          </p:cTn>
                        </p:par>
                        <p:par>
                          <p:cTn id="80" fill="hold">
                            <p:stCondLst>
                              <p:cond delay="10500"/>
                            </p:stCondLst>
                            <p:childTnLst>
                              <p:par>
                                <p:cTn id="81" presetID="10" presetClass="entr" presetSubtype="0" fill="hold" nodeType="afterEffect">
                                  <p:stCondLst>
                                    <p:cond delay="0"/>
                                  </p:stCondLst>
                                  <p:childTnLst>
                                    <p:set>
                                      <p:cBhvr>
                                        <p:cTn id="82" dur="1" fill="hold">
                                          <p:stCondLst>
                                            <p:cond delay="0"/>
                                          </p:stCondLst>
                                        </p:cTn>
                                        <p:tgtEl>
                                          <p:spTgt spid="1030"/>
                                        </p:tgtEl>
                                        <p:attrNameLst>
                                          <p:attrName>style.visibility</p:attrName>
                                        </p:attrNameLst>
                                      </p:cBhvr>
                                      <p:to>
                                        <p:strVal val="visible"/>
                                      </p:to>
                                    </p:set>
                                    <p:animEffect transition="in" filter="fade">
                                      <p:cBhvr>
                                        <p:cTn id="83" dur="500"/>
                                        <p:tgtEl>
                                          <p:spTgt spid="1030"/>
                                        </p:tgtEl>
                                      </p:cBhvr>
                                    </p:animEffect>
                                  </p:childTnLst>
                                </p:cTn>
                              </p:par>
                            </p:childTnLst>
                          </p:cTn>
                        </p:par>
                        <p:par>
                          <p:cTn id="84" fill="hold">
                            <p:stCondLst>
                              <p:cond delay="11000"/>
                            </p:stCondLst>
                            <p:childTnLst>
                              <p:par>
                                <p:cTn id="85" presetID="10" presetClass="entr" presetSubtype="0" fill="hold" nodeType="afterEffect">
                                  <p:stCondLst>
                                    <p:cond delay="0"/>
                                  </p:stCondLst>
                                  <p:childTnLst>
                                    <p:set>
                                      <p:cBhvr>
                                        <p:cTn id="86" dur="1" fill="hold">
                                          <p:stCondLst>
                                            <p:cond delay="0"/>
                                          </p:stCondLst>
                                        </p:cTn>
                                        <p:tgtEl>
                                          <p:spTgt spid="1034"/>
                                        </p:tgtEl>
                                        <p:attrNameLst>
                                          <p:attrName>style.visibility</p:attrName>
                                        </p:attrNameLst>
                                      </p:cBhvr>
                                      <p:to>
                                        <p:strVal val="visible"/>
                                      </p:to>
                                    </p:set>
                                    <p:animEffect transition="in" filter="fade">
                                      <p:cBhvr>
                                        <p:cTn id="87" dur="500"/>
                                        <p:tgtEl>
                                          <p:spTgt spid="1034"/>
                                        </p:tgtEl>
                                      </p:cBhvr>
                                    </p:animEffect>
                                  </p:childTnLst>
                                </p:cTn>
                              </p:par>
                              <p:par>
                                <p:cTn id="88" presetID="10" presetClass="entr" presetSubtype="0" fill="hold" nodeType="withEffect">
                                  <p:stCondLst>
                                    <p:cond delay="0"/>
                                  </p:stCondLst>
                                  <p:childTnLst>
                                    <p:set>
                                      <p:cBhvr>
                                        <p:cTn id="89" dur="1" fill="hold">
                                          <p:stCondLst>
                                            <p:cond delay="0"/>
                                          </p:stCondLst>
                                        </p:cTn>
                                        <p:tgtEl>
                                          <p:spTgt spid="1070"/>
                                        </p:tgtEl>
                                        <p:attrNameLst>
                                          <p:attrName>style.visibility</p:attrName>
                                        </p:attrNameLst>
                                      </p:cBhvr>
                                      <p:to>
                                        <p:strVal val="visible"/>
                                      </p:to>
                                    </p:set>
                                    <p:animEffect transition="in" filter="fade">
                                      <p:cBhvr>
                                        <p:cTn id="90" dur="500"/>
                                        <p:tgtEl>
                                          <p:spTgt spid="1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615250" y="2825773"/>
            <a:ext cx="9303909" cy="1165754"/>
          </a:xfrm>
          <a:prstGeom prst="rect">
            <a:avLst/>
          </a:prstGeom>
        </p:spPr>
        <p:txBody>
          <a:bodyPr vert="horz" lIns="182880" tIns="146304" rIns="182880" bIns="146304" rtlCol="0" anchor="ctr">
            <a:normAutofit lnSpcReduction="10000"/>
          </a:bodyPr>
          <a:lstStyle>
            <a:lvl1pPr algn="l" defTabSz="914166" rtl="0" eaLnBrk="1" latinLnBrk="0" hangingPunct="1">
              <a:lnSpc>
                <a:spcPct val="90000"/>
              </a:lnSpc>
              <a:spcBef>
                <a:spcPct val="0"/>
              </a:spcBef>
              <a:buNone/>
              <a:defRPr sz="6600" kern="1200" spc="0" baseline="0">
                <a:gradFill>
                  <a:gsLst>
                    <a:gs pos="0">
                      <a:srgbClr val="404040"/>
                    </a:gs>
                    <a:gs pos="100000">
                      <a:schemeClr val="tx1">
                        <a:lumMod val="75000"/>
                        <a:lumOff val="25000"/>
                      </a:schemeClr>
                    </a:gs>
                  </a:gsLst>
                  <a:lin ang="5400000" scaled="0"/>
                </a:gradFill>
                <a:latin typeface="Segoe UI Light" pitchFamily="34" charset="0"/>
                <a:ea typeface="+mj-ea"/>
                <a:cs typeface="Segoe UI Light" pitchFamily="34" charset="0"/>
              </a:defRPr>
            </a:lvl1pPr>
          </a:lstStyle>
          <a:p>
            <a:r>
              <a:rPr lang="en-US" dirty="0" smtClean="0">
                <a:solidFill>
                  <a:srgbClr val="000000"/>
                </a:solidFill>
              </a:rPr>
              <a:t>Welcome back to C++!</a:t>
            </a:r>
            <a:endParaRPr lang="en-US" dirty="0">
              <a:solidFill>
                <a:srgbClr val="000000"/>
              </a:solidFill>
            </a:endParaRPr>
          </a:p>
        </p:txBody>
      </p:sp>
    </p:spTree>
    <p:extLst>
      <p:ext uri="{BB962C8B-B14F-4D97-AF65-F5344CB8AC3E}">
        <p14:creationId xmlns:p14="http://schemas.microsoft.com/office/powerpoint/2010/main" val="398127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65637" y="3040063"/>
            <a:ext cx="7696205" cy="914400"/>
          </a:xfrm>
        </p:spPr>
        <p:txBody>
          <a:bodyPr/>
          <a:lstStyle/>
          <a:p>
            <a:pPr marL="571500" indent="-571500">
              <a:buFont typeface="Arial" pitchFamily="34" charset="0"/>
              <a:buChar char="•"/>
            </a:pPr>
            <a:r>
              <a:rPr lang="en-US" dirty="0" smtClean="0"/>
              <a:t>How &amp; Where C</a:t>
            </a:r>
            <a:r>
              <a:rPr lang="en-US" dirty="0"/>
              <a:t>++ </a:t>
            </a:r>
            <a:r>
              <a:rPr lang="en-US" dirty="0" smtClean="0"/>
              <a:t>is supported</a:t>
            </a:r>
            <a:endParaRPr lang="en-US" dirty="0"/>
          </a:p>
          <a:p>
            <a:pPr marL="571500" indent="-571500">
              <a:buFont typeface="Arial" pitchFamily="34" charset="0"/>
              <a:buChar char="•"/>
            </a:pPr>
            <a:r>
              <a:rPr lang="en-US" dirty="0"/>
              <a:t>When and why to use C++</a:t>
            </a:r>
          </a:p>
          <a:p>
            <a:pPr marL="571500" indent="-571500">
              <a:buFont typeface="Arial" pitchFamily="34" charset="0"/>
              <a:buChar char="•"/>
            </a:pPr>
            <a:r>
              <a:rPr lang="en-US" dirty="0"/>
              <a:t>Introduction to </a:t>
            </a:r>
            <a:r>
              <a:rPr lang="en-US" dirty="0" smtClean="0"/>
              <a:t>the Windows </a:t>
            </a:r>
            <a:r>
              <a:rPr lang="en-US" dirty="0"/>
              <a:t>(Phone) </a:t>
            </a:r>
            <a:r>
              <a:rPr lang="en-US" dirty="0" smtClean="0"/>
              <a:t>Runtime</a:t>
            </a:r>
          </a:p>
          <a:p>
            <a:pPr marL="571500" indent="-571500">
              <a:buFont typeface="Arial" pitchFamily="34" charset="0"/>
              <a:buChar char="•"/>
            </a:pPr>
            <a:r>
              <a:rPr lang="en-US" dirty="0" smtClean="0"/>
              <a:t>Sharing C++ code across platforms</a:t>
            </a:r>
            <a:endParaRPr lang="en-US" dirty="0"/>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1179901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Build_2013_Template_16x9">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potx" id="{6FEF5033-200E-4BA8-ADE8-81201C76C738}" vid="{67DB07A0-5A0F-40F4-B2E1-D1C77B1182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Tim Laverty</External_x0020_Speaker>
    <Session_x0020_Code xmlns="2295e2e7-0eeb-498e-8716-217bb2ee6ee3" xsi:nil="tru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230e9df3-be65-4c73-a93b-d1236ebd677e"/>
    <ds:schemaRef ds:uri="2295e2e7-0eeb-498e-8716-217bb2ee6ee3"/>
    <ds:schemaRef ds:uri="http://www.w3.org/XML/1998/namespace"/>
    <ds:schemaRef ds:uri="http://schemas.microsoft.com/office/2006/metadata/properties"/>
    <ds:schemaRef ds:uri="8b529f77-48ab-4581-b468-93f09345b8aa"/>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9</TotalTime>
  <Words>3305</Words>
  <Application>Microsoft Office PowerPoint</Application>
  <PresentationFormat>Custom</PresentationFormat>
  <Paragraphs>424</Paragraphs>
  <Slides>24</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ＭＳ Ｐゴシック</vt:lpstr>
      <vt:lpstr>Arial</vt:lpstr>
      <vt:lpstr>Avenir LT Pro 45 Book</vt:lpstr>
      <vt:lpstr>Calibri</vt:lpstr>
      <vt:lpstr>Consolas</vt:lpstr>
      <vt:lpstr>Segoe UI</vt:lpstr>
      <vt:lpstr>Segoe UI Light</vt:lpstr>
      <vt:lpstr>Tw Cen MT</vt:lpstr>
      <vt:lpstr>5-30426_BUILD_2013_Template_White</vt:lpstr>
      <vt:lpstr>1_5-30426_BUILD_2013_Template_D.Blue</vt:lpstr>
      <vt:lpstr>Build_2013_Template_16x9</vt:lpstr>
      <vt:lpstr>PowerPoint Presentation</vt:lpstr>
      <vt:lpstr>C++ in Windows Phone Apps</vt:lpstr>
      <vt:lpstr>Platform Momentum Since Launch </vt:lpstr>
      <vt:lpstr>We Have a  Full Featured App Platform</vt:lpstr>
      <vt:lpstr>We Have a  Full Featured App Platform</vt:lpstr>
      <vt:lpstr>C++ Support</vt:lpstr>
      <vt:lpstr>Top Apps and games that use C++</vt:lpstr>
      <vt:lpstr>PowerPoint Presentation</vt:lpstr>
      <vt:lpstr>Agenda </vt:lpstr>
      <vt:lpstr>PowerPoint Presentation</vt:lpstr>
      <vt:lpstr>How: Windows Phone C++ Support</vt:lpstr>
      <vt:lpstr>PowerPoint Presentation</vt:lpstr>
      <vt:lpstr>Quick tour of C++ features</vt:lpstr>
      <vt:lpstr>Where you can use C++</vt:lpstr>
      <vt:lpstr>Why use C++</vt:lpstr>
      <vt:lpstr>Introduction to the Windows Phone Runtime</vt:lpstr>
      <vt:lpstr>What is the Windows Runtime?</vt:lpstr>
      <vt:lpstr>WinRT In Action </vt:lpstr>
      <vt:lpstr>Sharing C++ code across Platforms</vt:lpstr>
      <vt:lpstr>Using SQLite</vt:lpstr>
      <vt:lpstr>Key takeaways</vt:lpstr>
      <vt:lpstr>PowerPoint Presentation</vt:lpstr>
      <vt:lpstr>Developer 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in Windows Phone Apps</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3</cp:revision>
  <dcterms:created xsi:type="dcterms:W3CDTF">2013-06-27T17:00:27Z</dcterms:created>
  <dcterms:modified xsi:type="dcterms:W3CDTF">2013-06-28T18:07:30Z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