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4.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1" r:id="rId4"/>
    <p:sldMasterId id="2147484330" r:id="rId5"/>
    <p:sldMasterId id="2147484345" r:id="rId6"/>
    <p:sldMasterId id="2147484364" r:id="rId7"/>
    <p:sldMasterId id="2147484379" r:id="rId8"/>
    <p:sldMasterId id="2147484398" r:id="rId9"/>
    <p:sldMasterId id="2147484415" r:id="rId10"/>
  </p:sldMasterIdLst>
  <p:notesMasterIdLst>
    <p:notesMasterId r:id="rId48"/>
  </p:notesMasterIdLst>
  <p:handoutMasterIdLst>
    <p:handoutMasterId r:id="rId49"/>
  </p:handoutMasterIdLst>
  <p:sldIdLst>
    <p:sldId id="1091" r:id="rId11"/>
    <p:sldId id="1092" r:id="rId12"/>
    <p:sldId id="1093" r:id="rId13"/>
    <p:sldId id="1094" r:id="rId14"/>
    <p:sldId id="1095" r:id="rId15"/>
    <p:sldId id="1096" r:id="rId16"/>
    <p:sldId id="1097" r:id="rId17"/>
    <p:sldId id="1098" r:id="rId18"/>
    <p:sldId id="1099" r:id="rId19"/>
    <p:sldId id="1100" r:id="rId20"/>
    <p:sldId id="1101" r:id="rId21"/>
    <p:sldId id="1102" r:id="rId22"/>
    <p:sldId id="1103" r:id="rId23"/>
    <p:sldId id="1104" r:id="rId24"/>
    <p:sldId id="1105" r:id="rId25"/>
    <p:sldId id="1106" r:id="rId26"/>
    <p:sldId id="1107" r:id="rId27"/>
    <p:sldId id="1108" r:id="rId28"/>
    <p:sldId id="1109" r:id="rId29"/>
    <p:sldId id="1110" r:id="rId30"/>
    <p:sldId id="1111" r:id="rId31"/>
    <p:sldId id="1112" r:id="rId32"/>
    <p:sldId id="1113" r:id="rId33"/>
    <p:sldId id="1114" r:id="rId34"/>
    <p:sldId id="1115" r:id="rId35"/>
    <p:sldId id="1116" r:id="rId36"/>
    <p:sldId id="1117" r:id="rId37"/>
    <p:sldId id="1118" r:id="rId38"/>
    <p:sldId id="1119" r:id="rId39"/>
    <p:sldId id="1120" r:id="rId40"/>
    <p:sldId id="1121" r:id="rId41"/>
    <p:sldId id="1122" r:id="rId42"/>
    <p:sldId id="1123" r:id="rId43"/>
    <p:sldId id="1124" r:id="rId44"/>
    <p:sldId id="1125" r:id="rId45"/>
    <p:sldId id="1126" r:id="rId46"/>
    <p:sldId id="1127" r:id="rId47"/>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4392">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0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00BCF2"/>
    <a:srgbClr val="FFFFFF"/>
    <a:srgbClr val="000000"/>
    <a:srgbClr val="969696"/>
    <a:srgbClr val="002050"/>
    <a:srgbClr val="442359"/>
    <a:srgbClr val="333333"/>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2" autoAdjust="0"/>
    <p:restoredTop sz="90110" autoAdjust="0"/>
  </p:normalViewPr>
  <p:slideViewPr>
    <p:cSldViewPr>
      <p:cViewPr varScale="1">
        <p:scale>
          <a:sx n="114" d="100"/>
          <a:sy n="114" d="100"/>
        </p:scale>
        <p:origin x="714" y="120"/>
      </p:cViewPr>
      <p:guideLst>
        <p:guide orient="horz" pos="188"/>
        <p:guide orient="horz" pos="763"/>
        <p:guide orient="horz" pos="1339"/>
        <p:guide orient="horz" pos="2491"/>
        <p:guide orient="horz" pos="4218"/>
        <p:guide orient="horz" pos="3643"/>
        <p:guide orient="horz" pos="3067"/>
        <p:guide orient="horz" pos="1915"/>
        <p:guide orient="horz" pos="4392"/>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bzamora\Desktop\Shared\BernardoZamora\Desktop\BOM\Blogs\trial%20analysis%20(complet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bzamora\AppData\Local\Microsoft\Windows\Temporary%20Internet%20Files\Content.Outlook\35T7N9S8\Copy%20of%20ConsumerLanguages%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2903997577225918E-2"/>
          <c:y val="2.9721363318636295E-2"/>
          <c:w val="0.90658318190995357"/>
          <c:h val="0.86945721252463981"/>
        </c:manualLayout>
      </c:layout>
      <c:barChart>
        <c:barDir val="col"/>
        <c:grouping val="clustered"/>
        <c:varyColors val="0"/>
        <c:ser>
          <c:idx val="0"/>
          <c:order val="0"/>
          <c:tx>
            <c:strRef>
              <c:f>Sheet2!$G$4</c:f>
              <c:strCache>
                <c:ptCount val="1"/>
                <c:pt idx="0">
                  <c:v>With Trial</c:v>
                </c:pt>
              </c:strCache>
            </c:strRef>
          </c:tx>
          <c:spPr>
            <a:solidFill>
              <a:schemeClr val="accent1"/>
            </a:solidFill>
            <a:ln>
              <a:noFill/>
            </a:ln>
            <a:effectLst/>
          </c:spPr>
          <c:invertIfNegative val="0"/>
          <c:cat>
            <c:strRef>
              <c:f>Sheet2!$F$14:$F$16</c:f>
              <c:strCache>
                <c:ptCount val="3"/>
                <c:pt idx="0">
                  <c:v>50</c:v>
                </c:pt>
                <c:pt idx="1">
                  <c:v>500</c:v>
                </c:pt>
                <c:pt idx="2">
                  <c:v>5000</c:v>
                </c:pt>
              </c:strCache>
            </c:strRef>
          </c:cat>
          <c:val>
            <c:numRef>
              <c:f>Sheet2!$G$14:$G$16</c:f>
              <c:numCache>
                <c:formatCode>0%</c:formatCode>
                <c:ptCount val="3"/>
                <c:pt idx="0">
                  <c:v>0.94</c:v>
                </c:pt>
                <c:pt idx="1">
                  <c:v>0.79666666666666663</c:v>
                </c:pt>
                <c:pt idx="2">
                  <c:v>0.63649999999999995</c:v>
                </c:pt>
              </c:numCache>
            </c:numRef>
          </c:val>
        </c:ser>
        <c:dLbls>
          <c:showLegendKey val="0"/>
          <c:showVal val="0"/>
          <c:showCatName val="0"/>
          <c:showSerName val="0"/>
          <c:showPercent val="0"/>
          <c:showBubbleSize val="0"/>
        </c:dLbls>
        <c:gapWidth val="219"/>
        <c:overlap val="-27"/>
        <c:axId val="1346486912"/>
        <c:axId val="1346488544"/>
      </c:barChart>
      <c:catAx>
        <c:axId val="1346486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346488544"/>
        <c:crosses val="autoZero"/>
        <c:auto val="1"/>
        <c:lblAlgn val="ctr"/>
        <c:lblOffset val="100"/>
        <c:noMultiLvlLbl val="0"/>
      </c:catAx>
      <c:valAx>
        <c:axId val="1346488544"/>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346486912"/>
        <c:crosses val="autoZero"/>
        <c:crossBetween val="between"/>
      </c:valAx>
      <c:spPr>
        <a:noFill/>
        <a:ln w="25400">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spPr>
              <a:solidFill>
                <a:schemeClr val="accent4">
                  <a:lumMod val="75000"/>
                </a:schemeClr>
              </a:solidFill>
              <a:ln>
                <a:noFill/>
              </a:ln>
              <a:effectLst/>
            </c:spPr>
          </c:dPt>
          <c:dPt>
            <c:idx val="1"/>
            <c:bubble3D val="0"/>
            <c:spPr>
              <a:solidFill>
                <a:schemeClr val="accent4"/>
              </a:solidFill>
              <a:ln>
                <a:noFill/>
              </a:ln>
              <a:effectLst/>
            </c:spPr>
          </c:dPt>
          <c:dPt>
            <c:idx val="2"/>
            <c:bubble3D val="0"/>
            <c:spPr>
              <a:solidFill>
                <a:schemeClr val="tx1">
                  <a:lumMod val="50000"/>
                  <a:lumOff val="50000"/>
                </a:schemeClr>
              </a:solidFill>
              <a:ln>
                <a:noFill/>
              </a:ln>
              <a:effectLst/>
            </c:spPr>
          </c:dPt>
          <c:cat>
            <c:strRef>
              <c:f>Sheet1!$A$2:$A$4</c:f>
              <c:strCache>
                <c:ptCount val="3"/>
                <c:pt idx="0">
                  <c:v>Greater than 4.4</c:v>
                </c:pt>
                <c:pt idx="1">
                  <c:v>Greater than 4</c:v>
                </c:pt>
                <c:pt idx="2">
                  <c:v>Less than 4</c:v>
                </c:pt>
              </c:strCache>
            </c:strRef>
          </c:cat>
          <c:val>
            <c:numRef>
              <c:f>Sheet1!$B$2:$B$4</c:f>
              <c:numCache>
                <c:formatCode>General</c:formatCode>
                <c:ptCount val="3"/>
                <c:pt idx="0">
                  <c:v>24</c:v>
                </c:pt>
                <c:pt idx="1">
                  <c:v>20</c:v>
                </c:pt>
                <c:pt idx="2">
                  <c:v>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1.5457838744823498E-2"/>
          <c:y val="0.88511280975718798"/>
          <c:w val="0.9834766583235135"/>
          <c:h val="9.223725480404536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949498500187477E-2"/>
          <c:y val="4.6527957990505124E-2"/>
          <c:w val="0.5164106439820022"/>
          <c:h val="0.89702788929765376"/>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dPt>
            <c:idx val="7"/>
            <c:bubble3D val="0"/>
            <c:spPr>
              <a:solidFill>
                <a:schemeClr val="accent2">
                  <a:lumMod val="60000"/>
                </a:schemeClr>
              </a:solidFill>
              <a:ln w="19050">
                <a:solidFill>
                  <a:schemeClr val="lt1"/>
                </a:solidFill>
              </a:ln>
              <a:effectLst/>
            </c:spPr>
          </c:dPt>
          <c:dPt>
            <c:idx val="8"/>
            <c:bubble3D val="0"/>
            <c:spPr>
              <a:solidFill>
                <a:schemeClr val="accent3">
                  <a:lumMod val="60000"/>
                </a:schemeClr>
              </a:solidFill>
              <a:ln w="19050">
                <a:solidFill>
                  <a:schemeClr val="lt1"/>
                </a:solidFill>
              </a:ln>
              <a:effectLst/>
            </c:spPr>
          </c:dPt>
          <c:cat>
            <c:strRef>
              <c:f>Sheet1!$A$2:$A$10</c:f>
              <c:strCache>
                <c:ptCount val="9"/>
                <c:pt idx="0">
                  <c:v>Greater China</c:v>
                </c:pt>
                <c:pt idx="1">
                  <c:v>Latin America</c:v>
                </c:pt>
                <c:pt idx="2">
                  <c:v>United States &amp; Canada</c:v>
                </c:pt>
                <c:pt idx="3">
                  <c:v>Germany, France, UK</c:v>
                </c:pt>
                <c:pt idx="4">
                  <c:v>Central and Eastern Europe</c:v>
                </c:pt>
                <c:pt idx="5">
                  <c:v>India</c:v>
                </c:pt>
                <c:pt idx="6">
                  <c:v>Asia Pacific &amp; Japan</c:v>
                </c:pt>
                <c:pt idx="7">
                  <c:v>Western Europe</c:v>
                </c:pt>
                <c:pt idx="8">
                  <c:v>Middle East &amp; Africa</c:v>
                </c:pt>
              </c:strCache>
            </c:strRef>
          </c:cat>
          <c:val>
            <c:numRef>
              <c:f>Sheet1!$B$2:$B$10</c:f>
              <c:numCache>
                <c:formatCode>0%</c:formatCode>
                <c:ptCount val="9"/>
                <c:pt idx="0">
                  <c:v>0.18</c:v>
                </c:pt>
                <c:pt idx="1">
                  <c:v>0.16</c:v>
                </c:pt>
                <c:pt idx="2">
                  <c:v>0.14000000000000001</c:v>
                </c:pt>
                <c:pt idx="3">
                  <c:v>0.12</c:v>
                </c:pt>
                <c:pt idx="4">
                  <c:v>0.12</c:v>
                </c:pt>
                <c:pt idx="5">
                  <c:v>7.0000000000000007E-2</c:v>
                </c:pt>
                <c:pt idx="6">
                  <c:v>7.0000000000000007E-2</c:v>
                </c:pt>
                <c:pt idx="7">
                  <c:v>0.03</c:v>
                </c:pt>
                <c:pt idx="8">
                  <c:v>0.03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55228006655418072"/>
          <c:y val="1.5945493494532559E-2"/>
          <c:w val="0.44628292557180349"/>
          <c:h val="0.96021615350562517"/>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11139828895435"/>
          <c:y val="9.8858592450561222E-2"/>
          <c:w val="0.38711446374546687"/>
          <c:h val="0.81297023049893813"/>
        </c:manualLayout>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6">
                  <a:lumMod val="75000"/>
                </a:schemeClr>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rgbClr val="7030A0"/>
              </a:solidFill>
              <a:ln w="19050">
                <a:solidFill>
                  <a:schemeClr val="lt1"/>
                </a:solidFill>
              </a:ln>
              <a:effectLst/>
            </c:spPr>
          </c:dPt>
          <c:dPt>
            <c:idx val="6"/>
            <c:bubble3D val="0"/>
            <c:spPr>
              <a:solidFill>
                <a:schemeClr val="accent1">
                  <a:lumMod val="60000"/>
                </a:schemeClr>
              </a:solidFill>
              <a:ln w="19050">
                <a:solidFill>
                  <a:schemeClr val="lt1"/>
                </a:solidFill>
              </a:ln>
              <a:effectLst/>
            </c:spPr>
          </c:dPt>
          <c:dPt>
            <c:idx val="7"/>
            <c:bubble3D val="0"/>
            <c:spPr>
              <a:solidFill>
                <a:schemeClr val="accent2">
                  <a:lumMod val="60000"/>
                </a:schemeClr>
              </a:solidFill>
              <a:ln w="19050">
                <a:solidFill>
                  <a:schemeClr val="lt1"/>
                </a:solidFill>
              </a:ln>
              <a:effectLst/>
            </c:spPr>
          </c:dPt>
          <c:dPt>
            <c:idx val="8"/>
            <c:bubble3D val="0"/>
            <c:spPr>
              <a:solidFill>
                <a:schemeClr val="accent3">
                  <a:lumMod val="60000"/>
                </a:schemeClr>
              </a:solidFill>
              <a:ln w="19050">
                <a:solidFill>
                  <a:schemeClr val="lt1"/>
                </a:solidFill>
              </a:ln>
              <a:effectLst/>
            </c:spPr>
          </c:dPt>
          <c:dPt>
            <c:idx val="9"/>
            <c:bubble3D val="0"/>
            <c:spPr>
              <a:solidFill>
                <a:schemeClr val="accent4">
                  <a:lumMod val="60000"/>
                </a:schemeClr>
              </a:solidFill>
              <a:ln w="19050">
                <a:solidFill>
                  <a:schemeClr val="lt1"/>
                </a:solidFill>
              </a:ln>
              <a:effectLst/>
            </c:spPr>
          </c:dPt>
          <c:dPt>
            <c:idx val="10"/>
            <c:bubble3D val="0"/>
            <c:spPr>
              <a:solidFill>
                <a:schemeClr val="accent5">
                  <a:lumMod val="60000"/>
                </a:schemeClr>
              </a:solidFill>
              <a:ln w="19050">
                <a:solidFill>
                  <a:schemeClr val="lt1"/>
                </a:solidFill>
              </a:ln>
              <a:effectLst/>
            </c:spPr>
          </c:dPt>
          <c:cat>
            <c:strRef>
              <c:f>Results!$A$3:$A$11</c:f>
              <c:strCache>
                <c:ptCount val="9"/>
                <c:pt idx="0">
                  <c:v>English</c:v>
                </c:pt>
                <c:pt idx="1">
                  <c:v>Mandarin</c:v>
                </c:pt>
                <c:pt idx="2">
                  <c:v>Cantonese</c:v>
                </c:pt>
                <c:pt idx="3">
                  <c:v>Spanish</c:v>
                </c:pt>
                <c:pt idx="4">
                  <c:v>Russian</c:v>
                </c:pt>
                <c:pt idx="5">
                  <c:v>Italian</c:v>
                </c:pt>
                <c:pt idx="6">
                  <c:v>Brazilian Portugese</c:v>
                </c:pt>
                <c:pt idx="7">
                  <c:v>French</c:v>
                </c:pt>
                <c:pt idx="8">
                  <c:v>German</c:v>
                </c:pt>
              </c:strCache>
            </c:strRef>
          </c:cat>
          <c:val>
            <c:numRef>
              <c:f>Results!$B$3:$B$11</c:f>
              <c:numCache>
                <c:formatCode>0.00%</c:formatCode>
                <c:ptCount val="9"/>
                <c:pt idx="0">
                  <c:v>0.18099999999999999</c:v>
                </c:pt>
                <c:pt idx="1">
                  <c:v>0.153</c:v>
                </c:pt>
                <c:pt idx="2">
                  <c:v>2.8000000000000001E-2</c:v>
                </c:pt>
                <c:pt idx="3">
                  <c:v>0.13900000000000001</c:v>
                </c:pt>
                <c:pt idx="4">
                  <c:v>6.9000000000000006E-2</c:v>
                </c:pt>
                <c:pt idx="5">
                  <c:v>5.2999999999999999E-2</c:v>
                </c:pt>
                <c:pt idx="6">
                  <c:v>4.3999999999999997E-2</c:v>
                </c:pt>
                <c:pt idx="7">
                  <c:v>0.03</c:v>
                </c:pt>
                <c:pt idx="8">
                  <c:v>2.9000000000000001E-2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ayout>
        <c:manualLayout>
          <c:xMode val="edge"/>
          <c:yMode val="edge"/>
          <c:x val="0.64332281461000596"/>
          <c:y val="4.428881772360576E-2"/>
          <c:w val="0.35540489782382861"/>
          <c:h val="0.89530457885957193"/>
        </c:manualLayout>
      </c:layout>
      <c:overlay val="0"/>
      <c:spPr>
        <a:noFill/>
        <a:ln>
          <a:noFill/>
        </a:ln>
        <a:effectLst/>
      </c:spPr>
      <c:txPr>
        <a:bodyPr rot="0" vert="horz"/>
        <a:lstStyle/>
        <a:p>
          <a:pPr>
            <a:defRPr sz="2400">
              <a:gradFill>
                <a:gsLst>
                  <a:gs pos="0">
                    <a:schemeClr val="tx1">
                      <a:lumMod val="65000"/>
                      <a:lumOff val="35000"/>
                    </a:schemeClr>
                  </a:gs>
                  <a:gs pos="100000">
                    <a:schemeClr val="tx1">
                      <a:lumMod val="65000"/>
                      <a:lumOff val="35000"/>
                    </a:schemeClr>
                  </a:gs>
                </a:gsLst>
                <a:lin ang="0" scaled="0"/>
              </a:gradFill>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2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6E3FF0-B29B-4EE4-8E7B-39E757476AAE}"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0EC81EE6-BAB6-472D-B150-17FF5C4FF13D}">
      <dgm:prSet phldrT="[Text]" custT="1"/>
      <dgm:spPr/>
      <dgm:t>
        <a:bodyPr/>
        <a:lstStyle/>
        <a:p>
          <a:r>
            <a:rPr lang="en-US" sz="1800" dirty="0" smtClean="0">
              <a:latin typeface="+mj-lt"/>
            </a:rPr>
            <a:t>1) Choose the Best Business Model</a:t>
          </a:r>
          <a:endParaRPr lang="en-US" sz="1800" dirty="0">
            <a:latin typeface="+mj-lt"/>
          </a:endParaRPr>
        </a:p>
      </dgm:t>
    </dgm:pt>
    <dgm:pt modelId="{11F772A3-9131-48B1-999A-2C4F7E172AA9}" type="parTrans" cxnId="{40665E27-8C86-43F8-AE3C-0B0CDE696FF3}">
      <dgm:prSet/>
      <dgm:spPr/>
      <dgm:t>
        <a:bodyPr/>
        <a:lstStyle/>
        <a:p>
          <a:endParaRPr lang="en-US"/>
        </a:p>
      </dgm:t>
    </dgm:pt>
    <dgm:pt modelId="{4DFF2603-F844-4724-86D6-0541680F4F55}" type="sibTrans" cxnId="{40665E27-8C86-43F8-AE3C-0B0CDE696FF3}">
      <dgm:prSet/>
      <dgm:spPr/>
      <dgm:t>
        <a:bodyPr/>
        <a:lstStyle/>
        <a:p>
          <a:endParaRPr lang="en-US">
            <a:latin typeface="+mj-lt"/>
          </a:endParaRPr>
        </a:p>
      </dgm:t>
    </dgm:pt>
    <dgm:pt modelId="{B1D4375D-7F31-4164-89FF-50C07C999EB0}">
      <dgm:prSet phldrT="[Text]" custT="1"/>
      <dgm:spPr/>
      <dgm:t>
        <a:bodyPr/>
        <a:lstStyle/>
        <a:p>
          <a:r>
            <a:rPr lang="en-US" sz="1800" dirty="0" smtClean="0">
              <a:latin typeface="+mj-lt"/>
            </a:rPr>
            <a:t>4) Optimize your App</a:t>
          </a:r>
          <a:endParaRPr lang="en-US" sz="1800" dirty="0">
            <a:latin typeface="+mj-lt"/>
          </a:endParaRPr>
        </a:p>
      </dgm:t>
    </dgm:pt>
    <dgm:pt modelId="{886977AB-5ABF-4500-8BA1-4EFBCEA42537}" type="parTrans" cxnId="{79D2E30A-4035-4B7A-ACE7-49F95C6020EB}">
      <dgm:prSet/>
      <dgm:spPr/>
      <dgm:t>
        <a:bodyPr/>
        <a:lstStyle/>
        <a:p>
          <a:endParaRPr lang="en-US"/>
        </a:p>
      </dgm:t>
    </dgm:pt>
    <dgm:pt modelId="{D00D4270-CA1C-400B-9C29-4CC04E90E23D}" type="sibTrans" cxnId="{79D2E30A-4035-4B7A-ACE7-49F95C6020EB}">
      <dgm:prSet/>
      <dgm:spPr/>
      <dgm:t>
        <a:bodyPr/>
        <a:lstStyle/>
        <a:p>
          <a:endParaRPr lang="en-US"/>
        </a:p>
      </dgm:t>
    </dgm:pt>
    <dgm:pt modelId="{01B1000E-558E-4E30-BC93-305C26D43DAD}">
      <dgm:prSet phldrT="[Text]" custT="1"/>
      <dgm:spPr/>
      <dgm:t>
        <a:bodyPr/>
        <a:lstStyle/>
        <a:p>
          <a:r>
            <a:rPr lang="en-US" sz="1800" dirty="0" smtClean="0">
              <a:latin typeface="+mj-lt"/>
            </a:rPr>
            <a:t>2) Publish your App</a:t>
          </a:r>
          <a:endParaRPr lang="en-US" sz="1800" dirty="0">
            <a:latin typeface="+mj-lt"/>
          </a:endParaRPr>
        </a:p>
      </dgm:t>
    </dgm:pt>
    <dgm:pt modelId="{FEE42124-C154-47C2-B07A-A204141A7B23}" type="parTrans" cxnId="{C9FE06F2-9F7D-4EC6-A11B-6D7487592721}">
      <dgm:prSet/>
      <dgm:spPr/>
      <dgm:t>
        <a:bodyPr/>
        <a:lstStyle/>
        <a:p>
          <a:endParaRPr lang="en-US"/>
        </a:p>
      </dgm:t>
    </dgm:pt>
    <dgm:pt modelId="{3AEF8013-7223-4810-90D5-730DF5426869}" type="sibTrans" cxnId="{C9FE06F2-9F7D-4EC6-A11B-6D7487592721}">
      <dgm:prSet/>
      <dgm:spPr/>
      <dgm:t>
        <a:bodyPr/>
        <a:lstStyle/>
        <a:p>
          <a:endParaRPr lang="en-US"/>
        </a:p>
      </dgm:t>
    </dgm:pt>
    <dgm:pt modelId="{5305E006-7273-4B47-94BF-C9D9E256FE0C}">
      <dgm:prSet phldrT="[Text]" custT="1"/>
      <dgm:spPr/>
      <dgm:t>
        <a:bodyPr/>
        <a:lstStyle/>
        <a:p>
          <a:r>
            <a:rPr lang="en-US" sz="1800" dirty="0" smtClean="0">
              <a:latin typeface="+mj-lt"/>
            </a:rPr>
            <a:t>3) Market your App</a:t>
          </a:r>
          <a:endParaRPr lang="en-US" sz="1800" dirty="0">
            <a:latin typeface="+mj-lt"/>
          </a:endParaRPr>
        </a:p>
      </dgm:t>
    </dgm:pt>
    <dgm:pt modelId="{E1D278DF-B74E-4214-9748-62BFBC275C12}" type="parTrans" cxnId="{5F473040-F678-4125-9EDE-99424C74D96A}">
      <dgm:prSet/>
      <dgm:spPr/>
      <dgm:t>
        <a:bodyPr/>
        <a:lstStyle/>
        <a:p>
          <a:endParaRPr lang="en-US"/>
        </a:p>
      </dgm:t>
    </dgm:pt>
    <dgm:pt modelId="{08A2F184-C815-4FB5-9CB3-1F6257A9CFD5}" type="sibTrans" cxnId="{5F473040-F678-4125-9EDE-99424C74D96A}">
      <dgm:prSet/>
      <dgm:spPr/>
      <dgm:t>
        <a:bodyPr/>
        <a:lstStyle/>
        <a:p>
          <a:endParaRPr lang="en-US"/>
        </a:p>
      </dgm:t>
    </dgm:pt>
    <dgm:pt modelId="{636780E6-B28D-4B52-A994-2BB1AEACE31D}" type="pres">
      <dgm:prSet presAssocID="{156E3FF0-B29B-4EE4-8E7B-39E757476AAE}" presName="cycle" presStyleCnt="0">
        <dgm:presLayoutVars>
          <dgm:dir/>
          <dgm:resizeHandles val="exact"/>
        </dgm:presLayoutVars>
      </dgm:prSet>
      <dgm:spPr/>
      <dgm:t>
        <a:bodyPr/>
        <a:lstStyle/>
        <a:p>
          <a:endParaRPr lang="en-US"/>
        </a:p>
      </dgm:t>
    </dgm:pt>
    <dgm:pt modelId="{57AFAEE2-28D7-48D6-AED4-D0F0BE24BDA5}" type="pres">
      <dgm:prSet presAssocID="{0EC81EE6-BAB6-472D-B150-17FF5C4FF13D}" presName="node" presStyleLbl="node1" presStyleIdx="0" presStyleCnt="4" custScaleY="86263">
        <dgm:presLayoutVars>
          <dgm:bulletEnabled val="1"/>
        </dgm:presLayoutVars>
      </dgm:prSet>
      <dgm:spPr/>
      <dgm:t>
        <a:bodyPr/>
        <a:lstStyle/>
        <a:p>
          <a:endParaRPr lang="en-US"/>
        </a:p>
      </dgm:t>
    </dgm:pt>
    <dgm:pt modelId="{3CF4D6B8-FFC3-46F1-8B14-0A090045E7D4}" type="pres">
      <dgm:prSet presAssocID="{0EC81EE6-BAB6-472D-B150-17FF5C4FF13D}" presName="spNode" presStyleCnt="0"/>
      <dgm:spPr/>
    </dgm:pt>
    <dgm:pt modelId="{B1C0B9AF-4271-4D35-ABFA-5EB47B8AF666}" type="pres">
      <dgm:prSet presAssocID="{4DFF2603-F844-4724-86D6-0541680F4F55}" presName="sibTrans" presStyleLbl="sibTrans1D1" presStyleIdx="0" presStyleCnt="4"/>
      <dgm:spPr/>
      <dgm:t>
        <a:bodyPr/>
        <a:lstStyle/>
        <a:p>
          <a:endParaRPr lang="en-US"/>
        </a:p>
      </dgm:t>
    </dgm:pt>
    <dgm:pt modelId="{CD9FCE1E-BDB9-4F43-A4E1-F26307B7B8CD}" type="pres">
      <dgm:prSet presAssocID="{01B1000E-558E-4E30-BC93-305C26D43DAD}" presName="node" presStyleLbl="node1" presStyleIdx="1" presStyleCnt="4">
        <dgm:presLayoutVars>
          <dgm:bulletEnabled val="1"/>
        </dgm:presLayoutVars>
      </dgm:prSet>
      <dgm:spPr/>
      <dgm:t>
        <a:bodyPr/>
        <a:lstStyle/>
        <a:p>
          <a:endParaRPr lang="en-US"/>
        </a:p>
      </dgm:t>
    </dgm:pt>
    <dgm:pt modelId="{08B2E30A-5A8B-4A18-9D3E-867787A870C1}" type="pres">
      <dgm:prSet presAssocID="{01B1000E-558E-4E30-BC93-305C26D43DAD}" presName="spNode" presStyleCnt="0"/>
      <dgm:spPr/>
    </dgm:pt>
    <dgm:pt modelId="{20C3929F-D731-4C79-ACC6-6658C955B913}" type="pres">
      <dgm:prSet presAssocID="{3AEF8013-7223-4810-90D5-730DF5426869}" presName="sibTrans" presStyleLbl="sibTrans1D1" presStyleIdx="1" presStyleCnt="4"/>
      <dgm:spPr/>
      <dgm:t>
        <a:bodyPr/>
        <a:lstStyle/>
        <a:p>
          <a:endParaRPr lang="en-US"/>
        </a:p>
      </dgm:t>
    </dgm:pt>
    <dgm:pt modelId="{F4AF6A14-BBEA-4991-99A9-7E9A05199672}" type="pres">
      <dgm:prSet presAssocID="{5305E006-7273-4B47-94BF-C9D9E256FE0C}" presName="node" presStyleLbl="node1" presStyleIdx="2" presStyleCnt="4">
        <dgm:presLayoutVars>
          <dgm:bulletEnabled val="1"/>
        </dgm:presLayoutVars>
      </dgm:prSet>
      <dgm:spPr/>
      <dgm:t>
        <a:bodyPr/>
        <a:lstStyle/>
        <a:p>
          <a:endParaRPr lang="en-US"/>
        </a:p>
      </dgm:t>
    </dgm:pt>
    <dgm:pt modelId="{A1C83CBC-61BA-45AE-A799-DE601DE98C06}" type="pres">
      <dgm:prSet presAssocID="{5305E006-7273-4B47-94BF-C9D9E256FE0C}" presName="spNode" presStyleCnt="0"/>
      <dgm:spPr/>
    </dgm:pt>
    <dgm:pt modelId="{8E7F9190-0BDD-4108-8F4D-35033F1BD3F5}" type="pres">
      <dgm:prSet presAssocID="{08A2F184-C815-4FB5-9CB3-1F6257A9CFD5}" presName="sibTrans" presStyleLbl="sibTrans1D1" presStyleIdx="2" presStyleCnt="4"/>
      <dgm:spPr/>
      <dgm:t>
        <a:bodyPr/>
        <a:lstStyle/>
        <a:p>
          <a:endParaRPr lang="en-US"/>
        </a:p>
      </dgm:t>
    </dgm:pt>
    <dgm:pt modelId="{B65A6167-0F65-4630-BA8F-DFEB1E815D71}" type="pres">
      <dgm:prSet presAssocID="{B1D4375D-7F31-4164-89FF-50C07C999EB0}" presName="node" presStyleLbl="node1" presStyleIdx="3" presStyleCnt="4">
        <dgm:presLayoutVars>
          <dgm:bulletEnabled val="1"/>
        </dgm:presLayoutVars>
      </dgm:prSet>
      <dgm:spPr/>
      <dgm:t>
        <a:bodyPr/>
        <a:lstStyle/>
        <a:p>
          <a:endParaRPr lang="en-US"/>
        </a:p>
      </dgm:t>
    </dgm:pt>
    <dgm:pt modelId="{AC9F5198-D9F8-4C52-8456-C0B0B8225B80}" type="pres">
      <dgm:prSet presAssocID="{B1D4375D-7F31-4164-89FF-50C07C999EB0}" presName="spNode" presStyleCnt="0"/>
      <dgm:spPr/>
    </dgm:pt>
    <dgm:pt modelId="{55DCDFBC-693C-4BAE-85D3-D8E752DF0E68}" type="pres">
      <dgm:prSet presAssocID="{D00D4270-CA1C-400B-9C29-4CC04E90E23D}" presName="sibTrans" presStyleLbl="sibTrans1D1" presStyleIdx="3" presStyleCnt="4"/>
      <dgm:spPr/>
      <dgm:t>
        <a:bodyPr/>
        <a:lstStyle/>
        <a:p>
          <a:endParaRPr lang="en-US"/>
        </a:p>
      </dgm:t>
    </dgm:pt>
  </dgm:ptLst>
  <dgm:cxnLst>
    <dgm:cxn modelId="{B7E57D1B-D90B-4B07-A65A-97EAE4B773C7}" type="presOf" srcId="{4DFF2603-F844-4724-86D6-0541680F4F55}" destId="{B1C0B9AF-4271-4D35-ABFA-5EB47B8AF666}" srcOrd="0" destOrd="0" presId="urn:microsoft.com/office/officeart/2005/8/layout/cycle5"/>
    <dgm:cxn modelId="{916A24AC-9141-4E0F-8C5F-608FFC584155}" type="presOf" srcId="{156E3FF0-B29B-4EE4-8E7B-39E757476AAE}" destId="{636780E6-B28D-4B52-A994-2BB1AEACE31D}" srcOrd="0" destOrd="0" presId="urn:microsoft.com/office/officeart/2005/8/layout/cycle5"/>
    <dgm:cxn modelId="{0A196267-4C20-4FBB-80D9-A638928AD6AF}" type="presOf" srcId="{5305E006-7273-4B47-94BF-C9D9E256FE0C}" destId="{F4AF6A14-BBEA-4991-99A9-7E9A05199672}" srcOrd="0" destOrd="0" presId="urn:microsoft.com/office/officeart/2005/8/layout/cycle5"/>
    <dgm:cxn modelId="{75839CBC-4D95-4963-B105-4B13C1DD93F9}" type="presOf" srcId="{01B1000E-558E-4E30-BC93-305C26D43DAD}" destId="{CD9FCE1E-BDB9-4F43-A4E1-F26307B7B8CD}" srcOrd="0" destOrd="0" presId="urn:microsoft.com/office/officeart/2005/8/layout/cycle5"/>
    <dgm:cxn modelId="{40665E27-8C86-43F8-AE3C-0B0CDE696FF3}" srcId="{156E3FF0-B29B-4EE4-8E7B-39E757476AAE}" destId="{0EC81EE6-BAB6-472D-B150-17FF5C4FF13D}" srcOrd="0" destOrd="0" parTransId="{11F772A3-9131-48B1-999A-2C4F7E172AA9}" sibTransId="{4DFF2603-F844-4724-86D6-0541680F4F55}"/>
    <dgm:cxn modelId="{041A8DD6-0751-43D4-9A16-7235045D9BCA}" type="presOf" srcId="{08A2F184-C815-4FB5-9CB3-1F6257A9CFD5}" destId="{8E7F9190-0BDD-4108-8F4D-35033F1BD3F5}" srcOrd="0" destOrd="0" presId="urn:microsoft.com/office/officeart/2005/8/layout/cycle5"/>
    <dgm:cxn modelId="{B489163A-744D-4A4A-A891-CAE120352B5B}" type="presOf" srcId="{3AEF8013-7223-4810-90D5-730DF5426869}" destId="{20C3929F-D731-4C79-ACC6-6658C955B913}" srcOrd="0" destOrd="0" presId="urn:microsoft.com/office/officeart/2005/8/layout/cycle5"/>
    <dgm:cxn modelId="{7642D4C3-01CE-4FB7-88A5-C09FC3AE1689}" type="presOf" srcId="{0EC81EE6-BAB6-472D-B150-17FF5C4FF13D}" destId="{57AFAEE2-28D7-48D6-AED4-D0F0BE24BDA5}" srcOrd="0" destOrd="0" presId="urn:microsoft.com/office/officeart/2005/8/layout/cycle5"/>
    <dgm:cxn modelId="{5F473040-F678-4125-9EDE-99424C74D96A}" srcId="{156E3FF0-B29B-4EE4-8E7B-39E757476AAE}" destId="{5305E006-7273-4B47-94BF-C9D9E256FE0C}" srcOrd="2" destOrd="0" parTransId="{E1D278DF-B74E-4214-9748-62BFBC275C12}" sibTransId="{08A2F184-C815-4FB5-9CB3-1F6257A9CFD5}"/>
    <dgm:cxn modelId="{79D2E30A-4035-4B7A-ACE7-49F95C6020EB}" srcId="{156E3FF0-B29B-4EE4-8E7B-39E757476AAE}" destId="{B1D4375D-7F31-4164-89FF-50C07C999EB0}" srcOrd="3" destOrd="0" parTransId="{886977AB-5ABF-4500-8BA1-4EFBCEA42537}" sibTransId="{D00D4270-CA1C-400B-9C29-4CC04E90E23D}"/>
    <dgm:cxn modelId="{9A0F6849-0A53-48E7-BCD9-12C1772CE1F9}" type="presOf" srcId="{B1D4375D-7F31-4164-89FF-50C07C999EB0}" destId="{B65A6167-0F65-4630-BA8F-DFEB1E815D71}" srcOrd="0" destOrd="0" presId="urn:microsoft.com/office/officeart/2005/8/layout/cycle5"/>
    <dgm:cxn modelId="{C9FE06F2-9F7D-4EC6-A11B-6D7487592721}" srcId="{156E3FF0-B29B-4EE4-8E7B-39E757476AAE}" destId="{01B1000E-558E-4E30-BC93-305C26D43DAD}" srcOrd="1" destOrd="0" parTransId="{FEE42124-C154-47C2-B07A-A204141A7B23}" sibTransId="{3AEF8013-7223-4810-90D5-730DF5426869}"/>
    <dgm:cxn modelId="{7EE10CEB-F264-43A9-B11E-7515FFFCBB56}" type="presOf" srcId="{D00D4270-CA1C-400B-9C29-4CC04E90E23D}" destId="{55DCDFBC-693C-4BAE-85D3-D8E752DF0E68}" srcOrd="0" destOrd="0" presId="urn:microsoft.com/office/officeart/2005/8/layout/cycle5"/>
    <dgm:cxn modelId="{5C2406C7-DCBC-4DDE-9D91-BA6866DFBA08}" type="presParOf" srcId="{636780E6-B28D-4B52-A994-2BB1AEACE31D}" destId="{57AFAEE2-28D7-48D6-AED4-D0F0BE24BDA5}" srcOrd="0" destOrd="0" presId="urn:microsoft.com/office/officeart/2005/8/layout/cycle5"/>
    <dgm:cxn modelId="{B881CA6E-7873-445F-9B63-5673FF6A7F12}" type="presParOf" srcId="{636780E6-B28D-4B52-A994-2BB1AEACE31D}" destId="{3CF4D6B8-FFC3-46F1-8B14-0A090045E7D4}" srcOrd="1" destOrd="0" presId="urn:microsoft.com/office/officeart/2005/8/layout/cycle5"/>
    <dgm:cxn modelId="{4011D05D-ADCA-4016-B27C-44582EA12DBC}" type="presParOf" srcId="{636780E6-B28D-4B52-A994-2BB1AEACE31D}" destId="{B1C0B9AF-4271-4D35-ABFA-5EB47B8AF666}" srcOrd="2" destOrd="0" presId="urn:microsoft.com/office/officeart/2005/8/layout/cycle5"/>
    <dgm:cxn modelId="{5950E40C-C030-4734-AA11-59798CE331DF}" type="presParOf" srcId="{636780E6-B28D-4B52-A994-2BB1AEACE31D}" destId="{CD9FCE1E-BDB9-4F43-A4E1-F26307B7B8CD}" srcOrd="3" destOrd="0" presId="urn:microsoft.com/office/officeart/2005/8/layout/cycle5"/>
    <dgm:cxn modelId="{DE9CAC3A-8F3A-44AB-B385-19866F00411D}" type="presParOf" srcId="{636780E6-B28D-4B52-A994-2BB1AEACE31D}" destId="{08B2E30A-5A8B-4A18-9D3E-867787A870C1}" srcOrd="4" destOrd="0" presId="urn:microsoft.com/office/officeart/2005/8/layout/cycle5"/>
    <dgm:cxn modelId="{0BCD7915-2F36-48D8-8261-F7ED7BF69120}" type="presParOf" srcId="{636780E6-B28D-4B52-A994-2BB1AEACE31D}" destId="{20C3929F-D731-4C79-ACC6-6658C955B913}" srcOrd="5" destOrd="0" presId="urn:microsoft.com/office/officeart/2005/8/layout/cycle5"/>
    <dgm:cxn modelId="{AE705570-92FA-4438-A45A-FB50DB9272AE}" type="presParOf" srcId="{636780E6-B28D-4B52-A994-2BB1AEACE31D}" destId="{F4AF6A14-BBEA-4991-99A9-7E9A05199672}" srcOrd="6" destOrd="0" presId="urn:microsoft.com/office/officeart/2005/8/layout/cycle5"/>
    <dgm:cxn modelId="{7CE2BF00-C52B-49A8-92FF-4BC616A29307}" type="presParOf" srcId="{636780E6-B28D-4B52-A994-2BB1AEACE31D}" destId="{A1C83CBC-61BA-45AE-A799-DE601DE98C06}" srcOrd="7" destOrd="0" presId="urn:microsoft.com/office/officeart/2005/8/layout/cycle5"/>
    <dgm:cxn modelId="{5F1CED88-25A9-4EB0-AB82-7DA1E01D181F}" type="presParOf" srcId="{636780E6-B28D-4B52-A994-2BB1AEACE31D}" destId="{8E7F9190-0BDD-4108-8F4D-35033F1BD3F5}" srcOrd="8" destOrd="0" presId="urn:microsoft.com/office/officeart/2005/8/layout/cycle5"/>
    <dgm:cxn modelId="{170FA5B7-79E4-4E3C-B2BB-8A63B63CA646}" type="presParOf" srcId="{636780E6-B28D-4B52-A994-2BB1AEACE31D}" destId="{B65A6167-0F65-4630-BA8F-DFEB1E815D71}" srcOrd="9" destOrd="0" presId="urn:microsoft.com/office/officeart/2005/8/layout/cycle5"/>
    <dgm:cxn modelId="{8C1EBD21-78F8-4A09-85C3-7CE02E2D14DD}" type="presParOf" srcId="{636780E6-B28D-4B52-A994-2BB1AEACE31D}" destId="{AC9F5198-D9F8-4C52-8456-C0B0B8225B80}" srcOrd="10" destOrd="0" presId="urn:microsoft.com/office/officeart/2005/8/layout/cycle5"/>
    <dgm:cxn modelId="{F7D4732F-CCD2-40F3-9E13-D1B76133615F}" type="presParOf" srcId="{636780E6-B28D-4B52-A994-2BB1AEACE31D}" destId="{55DCDFBC-693C-4BAE-85D3-D8E752DF0E68}"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6E3FF0-B29B-4EE4-8E7B-39E757476AAE}"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0EC81EE6-BAB6-472D-B150-17FF5C4FF13D}">
      <dgm:prSet phldrT="[Text]" custT="1"/>
      <dgm:spPr/>
      <dgm:t>
        <a:bodyPr/>
        <a:lstStyle/>
        <a:p>
          <a:r>
            <a:rPr lang="en-US" sz="1800" dirty="0" smtClean="0">
              <a:latin typeface="+mj-lt"/>
            </a:rPr>
            <a:t>1) Choose the Best Business Model</a:t>
          </a:r>
          <a:endParaRPr lang="en-US" sz="1800" dirty="0">
            <a:latin typeface="+mj-lt"/>
          </a:endParaRPr>
        </a:p>
      </dgm:t>
    </dgm:pt>
    <dgm:pt modelId="{11F772A3-9131-48B1-999A-2C4F7E172AA9}" type="parTrans" cxnId="{40665E27-8C86-43F8-AE3C-0B0CDE696FF3}">
      <dgm:prSet/>
      <dgm:spPr/>
      <dgm:t>
        <a:bodyPr/>
        <a:lstStyle/>
        <a:p>
          <a:endParaRPr lang="en-US"/>
        </a:p>
      </dgm:t>
    </dgm:pt>
    <dgm:pt modelId="{4DFF2603-F844-4724-86D6-0541680F4F55}" type="sibTrans" cxnId="{40665E27-8C86-43F8-AE3C-0B0CDE696FF3}">
      <dgm:prSet/>
      <dgm:spPr/>
      <dgm:t>
        <a:bodyPr/>
        <a:lstStyle/>
        <a:p>
          <a:endParaRPr lang="en-US">
            <a:latin typeface="+mj-lt"/>
          </a:endParaRPr>
        </a:p>
      </dgm:t>
    </dgm:pt>
    <dgm:pt modelId="{B1D4375D-7F31-4164-89FF-50C07C999EB0}">
      <dgm:prSet phldrT="[Text]" custT="1"/>
      <dgm:spPr/>
      <dgm:t>
        <a:bodyPr/>
        <a:lstStyle/>
        <a:p>
          <a:r>
            <a:rPr lang="en-US" sz="1800" dirty="0" smtClean="0">
              <a:latin typeface="+mj-lt"/>
            </a:rPr>
            <a:t>4) Optimize your App</a:t>
          </a:r>
          <a:endParaRPr lang="en-US" sz="1800" dirty="0">
            <a:latin typeface="+mj-lt"/>
          </a:endParaRPr>
        </a:p>
      </dgm:t>
    </dgm:pt>
    <dgm:pt modelId="{886977AB-5ABF-4500-8BA1-4EFBCEA42537}" type="parTrans" cxnId="{79D2E30A-4035-4B7A-ACE7-49F95C6020EB}">
      <dgm:prSet/>
      <dgm:spPr/>
      <dgm:t>
        <a:bodyPr/>
        <a:lstStyle/>
        <a:p>
          <a:endParaRPr lang="en-US"/>
        </a:p>
      </dgm:t>
    </dgm:pt>
    <dgm:pt modelId="{D00D4270-CA1C-400B-9C29-4CC04E90E23D}" type="sibTrans" cxnId="{79D2E30A-4035-4B7A-ACE7-49F95C6020EB}">
      <dgm:prSet/>
      <dgm:spPr/>
      <dgm:t>
        <a:bodyPr/>
        <a:lstStyle/>
        <a:p>
          <a:endParaRPr lang="en-US"/>
        </a:p>
      </dgm:t>
    </dgm:pt>
    <dgm:pt modelId="{01B1000E-558E-4E30-BC93-305C26D43DAD}">
      <dgm:prSet phldrT="[Text]" custT="1"/>
      <dgm:spPr/>
      <dgm:t>
        <a:bodyPr/>
        <a:lstStyle/>
        <a:p>
          <a:r>
            <a:rPr lang="en-US" sz="1800" dirty="0" smtClean="0">
              <a:latin typeface="+mj-lt"/>
            </a:rPr>
            <a:t>2) Publish your App</a:t>
          </a:r>
          <a:endParaRPr lang="en-US" sz="1800" dirty="0">
            <a:latin typeface="+mj-lt"/>
          </a:endParaRPr>
        </a:p>
      </dgm:t>
    </dgm:pt>
    <dgm:pt modelId="{FEE42124-C154-47C2-B07A-A204141A7B23}" type="parTrans" cxnId="{C9FE06F2-9F7D-4EC6-A11B-6D7487592721}">
      <dgm:prSet/>
      <dgm:spPr/>
      <dgm:t>
        <a:bodyPr/>
        <a:lstStyle/>
        <a:p>
          <a:endParaRPr lang="en-US"/>
        </a:p>
      </dgm:t>
    </dgm:pt>
    <dgm:pt modelId="{3AEF8013-7223-4810-90D5-730DF5426869}" type="sibTrans" cxnId="{C9FE06F2-9F7D-4EC6-A11B-6D7487592721}">
      <dgm:prSet/>
      <dgm:spPr/>
      <dgm:t>
        <a:bodyPr/>
        <a:lstStyle/>
        <a:p>
          <a:endParaRPr lang="en-US"/>
        </a:p>
      </dgm:t>
    </dgm:pt>
    <dgm:pt modelId="{5305E006-7273-4B47-94BF-C9D9E256FE0C}">
      <dgm:prSet phldrT="[Text]" custT="1"/>
      <dgm:spPr/>
      <dgm:t>
        <a:bodyPr/>
        <a:lstStyle/>
        <a:p>
          <a:r>
            <a:rPr lang="en-US" sz="1800" dirty="0" smtClean="0">
              <a:latin typeface="+mj-lt"/>
            </a:rPr>
            <a:t>3) Market your App</a:t>
          </a:r>
          <a:endParaRPr lang="en-US" sz="1800" dirty="0">
            <a:latin typeface="+mj-lt"/>
          </a:endParaRPr>
        </a:p>
      </dgm:t>
    </dgm:pt>
    <dgm:pt modelId="{E1D278DF-B74E-4214-9748-62BFBC275C12}" type="parTrans" cxnId="{5F473040-F678-4125-9EDE-99424C74D96A}">
      <dgm:prSet/>
      <dgm:spPr/>
      <dgm:t>
        <a:bodyPr/>
        <a:lstStyle/>
        <a:p>
          <a:endParaRPr lang="en-US"/>
        </a:p>
      </dgm:t>
    </dgm:pt>
    <dgm:pt modelId="{08A2F184-C815-4FB5-9CB3-1F6257A9CFD5}" type="sibTrans" cxnId="{5F473040-F678-4125-9EDE-99424C74D96A}">
      <dgm:prSet/>
      <dgm:spPr/>
      <dgm:t>
        <a:bodyPr/>
        <a:lstStyle/>
        <a:p>
          <a:endParaRPr lang="en-US"/>
        </a:p>
      </dgm:t>
    </dgm:pt>
    <dgm:pt modelId="{636780E6-B28D-4B52-A994-2BB1AEACE31D}" type="pres">
      <dgm:prSet presAssocID="{156E3FF0-B29B-4EE4-8E7B-39E757476AAE}" presName="cycle" presStyleCnt="0">
        <dgm:presLayoutVars>
          <dgm:dir/>
          <dgm:resizeHandles val="exact"/>
        </dgm:presLayoutVars>
      </dgm:prSet>
      <dgm:spPr/>
      <dgm:t>
        <a:bodyPr/>
        <a:lstStyle/>
        <a:p>
          <a:endParaRPr lang="en-US"/>
        </a:p>
      </dgm:t>
    </dgm:pt>
    <dgm:pt modelId="{57AFAEE2-28D7-48D6-AED4-D0F0BE24BDA5}" type="pres">
      <dgm:prSet presAssocID="{0EC81EE6-BAB6-472D-B150-17FF5C4FF13D}" presName="node" presStyleLbl="node1" presStyleIdx="0" presStyleCnt="4" custScaleY="86263">
        <dgm:presLayoutVars>
          <dgm:bulletEnabled val="1"/>
        </dgm:presLayoutVars>
      </dgm:prSet>
      <dgm:spPr/>
      <dgm:t>
        <a:bodyPr/>
        <a:lstStyle/>
        <a:p>
          <a:endParaRPr lang="en-US"/>
        </a:p>
      </dgm:t>
    </dgm:pt>
    <dgm:pt modelId="{3CF4D6B8-FFC3-46F1-8B14-0A090045E7D4}" type="pres">
      <dgm:prSet presAssocID="{0EC81EE6-BAB6-472D-B150-17FF5C4FF13D}" presName="spNode" presStyleCnt="0"/>
      <dgm:spPr/>
    </dgm:pt>
    <dgm:pt modelId="{B1C0B9AF-4271-4D35-ABFA-5EB47B8AF666}" type="pres">
      <dgm:prSet presAssocID="{4DFF2603-F844-4724-86D6-0541680F4F55}" presName="sibTrans" presStyleLbl="sibTrans1D1" presStyleIdx="0" presStyleCnt="4"/>
      <dgm:spPr/>
      <dgm:t>
        <a:bodyPr/>
        <a:lstStyle/>
        <a:p>
          <a:endParaRPr lang="en-US"/>
        </a:p>
      </dgm:t>
    </dgm:pt>
    <dgm:pt modelId="{CD9FCE1E-BDB9-4F43-A4E1-F26307B7B8CD}" type="pres">
      <dgm:prSet presAssocID="{01B1000E-558E-4E30-BC93-305C26D43DAD}" presName="node" presStyleLbl="node1" presStyleIdx="1" presStyleCnt="4">
        <dgm:presLayoutVars>
          <dgm:bulletEnabled val="1"/>
        </dgm:presLayoutVars>
      </dgm:prSet>
      <dgm:spPr/>
      <dgm:t>
        <a:bodyPr/>
        <a:lstStyle/>
        <a:p>
          <a:endParaRPr lang="en-US"/>
        </a:p>
      </dgm:t>
    </dgm:pt>
    <dgm:pt modelId="{08B2E30A-5A8B-4A18-9D3E-867787A870C1}" type="pres">
      <dgm:prSet presAssocID="{01B1000E-558E-4E30-BC93-305C26D43DAD}" presName="spNode" presStyleCnt="0"/>
      <dgm:spPr/>
    </dgm:pt>
    <dgm:pt modelId="{20C3929F-D731-4C79-ACC6-6658C955B913}" type="pres">
      <dgm:prSet presAssocID="{3AEF8013-7223-4810-90D5-730DF5426869}" presName="sibTrans" presStyleLbl="sibTrans1D1" presStyleIdx="1" presStyleCnt="4"/>
      <dgm:spPr/>
      <dgm:t>
        <a:bodyPr/>
        <a:lstStyle/>
        <a:p>
          <a:endParaRPr lang="en-US"/>
        </a:p>
      </dgm:t>
    </dgm:pt>
    <dgm:pt modelId="{F4AF6A14-BBEA-4991-99A9-7E9A05199672}" type="pres">
      <dgm:prSet presAssocID="{5305E006-7273-4B47-94BF-C9D9E256FE0C}" presName="node" presStyleLbl="node1" presStyleIdx="2" presStyleCnt="4">
        <dgm:presLayoutVars>
          <dgm:bulletEnabled val="1"/>
        </dgm:presLayoutVars>
      </dgm:prSet>
      <dgm:spPr/>
      <dgm:t>
        <a:bodyPr/>
        <a:lstStyle/>
        <a:p>
          <a:endParaRPr lang="en-US"/>
        </a:p>
      </dgm:t>
    </dgm:pt>
    <dgm:pt modelId="{A1C83CBC-61BA-45AE-A799-DE601DE98C06}" type="pres">
      <dgm:prSet presAssocID="{5305E006-7273-4B47-94BF-C9D9E256FE0C}" presName="spNode" presStyleCnt="0"/>
      <dgm:spPr/>
    </dgm:pt>
    <dgm:pt modelId="{8E7F9190-0BDD-4108-8F4D-35033F1BD3F5}" type="pres">
      <dgm:prSet presAssocID="{08A2F184-C815-4FB5-9CB3-1F6257A9CFD5}" presName="sibTrans" presStyleLbl="sibTrans1D1" presStyleIdx="2" presStyleCnt="4"/>
      <dgm:spPr/>
      <dgm:t>
        <a:bodyPr/>
        <a:lstStyle/>
        <a:p>
          <a:endParaRPr lang="en-US"/>
        </a:p>
      </dgm:t>
    </dgm:pt>
    <dgm:pt modelId="{B65A6167-0F65-4630-BA8F-DFEB1E815D71}" type="pres">
      <dgm:prSet presAssocID="{B1D4375D-7F31-4164-89FF-50C07C999EB0}" presName="node" presStyleLbl="node1" presStyleIdx="3" presStyleCnt="4">
        <dgm:presLayoutVars>
          <dgm:bulletEnabled val="1"/>
        </dgm:presLayoutVars>
      </dgm:prSet>
      <dgm:spPr/>
      <dgm:t>
        <a:bodyPr/>
        <a:lstStyle/>
        <a:p>
          <a:endParaRPr lang="en-US"/>
        </a:p>
      </dgm:t>
    </dgm:pt>
    <dgm:pt modelId="{AC9F5198-D9F8-4C52-8456-C0B0B8225B80}" type="pres">
      <dgm:prSet presAssocID="{B1D4375D-7F31-4164-89FF-50C07C999EB0}" presName="spNode" presStyleCnt="0"/>
      <dgm:spPr/>
    </dgm:pt>
    <dgm:pt modelId="{55DCDFBC-693C-4BAE-85D3-D8E752DF0E68}" type="pres">
      <dgm:prSet presAssocID="{D00D4270-CA1C-400B-9C29-4CC04E90E23D}" presName="sibTrans" presStyleLbl="sibTrans1D1" presStyleIdx="3" presStyleCnt="4"/>
      <dgm:spPr/>
      <dgm:t>
        <a:bodyPr/>
        <a:lstStyle/>
        <a:p>
          <a:endParaRPr lang="en-US"/>
        </a:p>
      </dgm:t>
    </dgm:pt>
  </dgm:ptLst>
  <dgm:cxnLst>
    <dgm:cxn modelId="{20F22028-BBC4-4CA8-BED4-A173F1B2F004}" type="presOf" srcId="{156E3FF0-B29B-4EE4-8E7B-39E757476AAE}" destId="{636780E6-B28D-4B52-A994-2BB1AEACE31D}" srcOrd="0" destOrd="0" presId="urn:microsoft.com/office/officeart/2005/8/layout/cycle5"/>
    <dgm:cxn modelId="{6E710E46-CED3-4A61-8FE8-2EBB7D41E3E9}" type="presOf" srcId="{0EC81EE6-BAB6-472D-B150-17FF5C4FF13D}" destId="{57AFAEE2-28D7-48D6-AED4-D0F0BE24BDA5}" srcOrd="0" destOrd="0" presId="urn:microsoft.com/office/officeart/2005/8/layout/cycle5"/>
    <dgm:cxn modelId="{C209AE68-8A2B-463A-B9F6-A18349B70C8F}" type="presOf" srcId="{D00D4270-CA1C-400B-9C29-4CC04E90E23D}" destId="{55DCDFBC-693C-4BAE-85D3-D8E752DF0E68}" srcOrd="0" destOrd="0" presId="urn:microsoft.com/office/officeart/2005/8/layout/cycle5"/>
    <dgm:cxn modelId="{A1764232-03A4-4F59-A03C-A81431BE52A5}" type="presOf" srcId="{B1D4375D-7F31-4164-89FF-50C07C999EB0}" destId="{B65A6167-0F65-4630-BA8F-DFEB1E815D71}" srcOrd="0" destOrd="0" presId="urn:microsoft.com/office/officeart/2005/8/layout/cycle5"/>
    <dgm:cxn modelId="{40665E27-8C86-43F8-AE3C-0B0CDE696FF3}" srcId="{156E3FF0-B29B-4EE4-8E7B-39E757476AAE}" destId="{0EC81EE6-BAB6-472D-B150-17FF5C4FF13D}" srcOrd="0" destOrd="0" parTransId="{11F772A3-9131-48B1-999A-2C4F7E172AA9}" sibTransId="{4DFF2603-F844-4724-86D6-0541680F4F55}"/>
    <dgm:cxn modelId="{EDFE283F-8DD4-4FC1-B853-458C77435F40}" type="presOf" srcId="{01B1000E-558E-4E30-BC93-305C26D43DAD}" destId="{CD9FCE1E-BDB9-4F43-A4E1-F26307B7B8CD}" srcOrd="0" destOrd="0" presId="urn:microsoft.com/office/officeart/2005/8/layout/cycle5"/>
    <dgm:cxn modelId="{5F473040-F678-4125-9EDE-99424C74D96A}" srcId="{156E3FF0-B29B-4EE4-8E7B-39E757476AAE}" destId="{5305E006-7273-4B47-94BF-C9D9E256FE0C}" srcOrd="2" destOrd="0" parTransId="{E1D278DF-B74E-4214-9748-62BFBC275C12}" sibTransId="{08A2F184-C815-4FB5-9CB3-1F6257A9CFD5}"/>
    <dgm:cxn modelId="{CE349553-9178-4094-B910-90E67713A359}" type="presOf" srcId="{4DFF2603-F844-4724-86D6-0541680F4F55}" destId="{B1C0B9AF-4271-4D35-ABFA-5EB47B8AF666}" srcOrd="0" destOrd="0" presId="urn:microsoft.com/office/officeart/2005/8/layout/cycle5"/>
    <dgm:cxn modelId="{D3CA287A-4BAD-487F-B947-65FDE53FB028}" type="presOf" srcId="{3AEF8013-7223-4810-90D5-730DF5426869}" destId="{20C3929F-D731-4C79-ACC6-6658C955B913}" srcOrd="0" destOrd="0" presId="urn:microsoft.com/office/officeart/2005/8/layout/cycle5"/>
    <dgm:cxn modelId="{C9FE06F2-9F7D-4EC6-A11B-6D7487592721}" srcId="{156E3FF0-B29B-4EE4-8E7B-39E757476AAE}" destId="{01B1000E-558E-4E30-BC93-305C26D43DAD}" srcOrd="1" destOrd="0" parTransId="{FEE42124-C154-47C2-B07A-A204141A7B23}" sibTransId="{3AEF8013-7223-4810-90D5-730DF5426869}"/>
    <dgm:cxn modelId="{79D2E30A-4035-4B7A-ACE7-49F95C6020EB}" srcId="{156E3FF0-B29B-4EE4-8E7B-39E757476AAE}" destId="{B1D4375D-7F31-4164-89FF-50C07C999EB0}" srcOrd="3" destOrd="0" parTransId="{886977AB-5ABF-4500-8BA1-4EFBCEA42537}" sibTransId="{D00D4270-CA1C-400B-9C29-4CC04E90E23D}"/>
    <dgm:cxn modelId="{104E74A7-787F-44AA-8D87-DA27C1F770F6}" type="presOf" srcId="{5305E006-7273-4B47-94BF-C9D9E256FE0C}" destId="{F4AF6A14-BBEA-4991-99A9-7E9A05199672}" srcOrd="0" destOrd="0" presId="urn:microsoft.com/office/officeart/2005/8/layout/cycle5"/>
    <dgm:cxn modelId="{9B29C0A6-30A8-4C6E-A2BE-6E7A08AAFEDA}" type="presOf" srcId="{08A2F184-C815-4FB5-9CB3-1F6257A9CFD5}" destId="{8E7F9190-0BDD-4108-8F4D-35033F1BD3F5}" srcOrd="0" destOrd="0" presId="urn:microsoft.com/office/officeart/2005/8/layout/cycle5"/>
    <dgm:cxn modelId="{92E7B344-7CF8-4B1C-8E39-2E2CB7553F7F}" type="presParOf" srcId="{636780E6-B28D-4B52-A994-2BB1AEACE31D}" destId="{57AFAEE2-28D7-48D6-AED4-D0F0BE24BDA5}" srcOrd="0" destOrd="0" presId="urn:microsoft.com/office/officeart/2005/8/layout/cycle5"/>
    <dgm:cxn modelId="{58625B0D-1EAE-41C0-A749-A4FED5E94EAB}" type="presParOf" srcId="{636780E6-B28D-4B52-A994-2BB1AEACE31D}" destId="{3CF4D6B8-FFC3-46F1-8B14-0A090045E7D4}" srcOrd="1" destOrd="0" presId="urn:microsoft.com/office/officeart/2005/8/layout/cycle5"/>
    <dgm:cxn modelId="{C548F47A-2DDE-45C6-9EC8-BADFA6F6E621}" type="presParOf" srcId="{636780E6-B28D-4B52-A994-2BB1AEACE31D}" destId="{B1C0B9AF-4271-4D35-ABFA-5EB47B8AF666}" srcOrd="2" destOrd="0" presId="urn:microsoft.com/office/officeart/2005/8/layout/cycle5"/>
    <dgm:cxn modelId="{C8EE7B81-C089-4FA1-8942-7A94861E003B}" type="presParOf" srcId="{636780E6-B28D-4B52-A994-2BB1AEACE31D}" destId="{CD9FCE1E-BDB9-4F43-A4E1-F26307B7B8CD}" srcOrd="3" destOrd="0" presId="urn:microsoft.com/office/officeart/2005/8/layout/cycle5"/>
    <dgm:cxn modelId="{35AC0062-F628-46EC-AFE8-01AC836847C2}" type="presParOf" srcId="{636780E6-B28D-4B52-A994-2BB1AEACE31D}" destId="{08B2E30A-5A8B-4A18-9D3E-867787A870C1}" srcOrd="4" destOrd="0" presId="urn:microsoft.com/office/officeart/2005/8/layout/cycle5"/>
    <dgm:cxn modelId="{AB8B8D05-E68D-42A1-AD6A-6519E4A83489}" type="presParOf" srcId="{636780E6-B28D-4B52-A994-2BB1AEACE31D}" destId="{20C3929F-D731-4C79-ACC6-6658C955B913}" srcOrd="5" destOrd="0" presId="urn:microsoft.com/office/officeart/2005/8/layout/cycle5"/>
    <dgm:cxn modelId="{2CB498FB-7FA0-486C-BF52-86D9B3C71954}" type="presParOf" srcId="{636780E6-B28D-4B52-A994-2BB1AEACE31D}" destId="{F4AF6A14-BBEA-4991-99A9-7E9A05199672}" srcOrd="6" destOrd="0" presId="urn:microsoft.com/office/officeart/2005/8/layout/cycle5"/>
    <dgm:cxn modelId="{4B4E0B74-CA58-4731-AB43-2A7282F13FAE}" type="presParOf" srcId="{636780E6-B28D-4B52-A994-2BB1AEACE31D}" destId="{A1C83CBC-61BA-45AE-A799-DE601DE98C06}" srcOrd="7" destOrd="0" presId="urn:microsoft.com/office/officeart/2005/8/layout/cycle5"/>
    <dgm:cxn modelId="{606AB07D-F514-46D9-AEAF-F902CF7A9411}" type="presParOf" srcId="{636780E6-B28D-4B52-A994-2BB1AEACE31D}" destId="{8E7F9190-0BDD-4108-8F4D-35033F1BD3F5}" srcOrd="8" destOrd="0" presId="urn:microsoft.com/office/officeart/2005/8/layout/cycle5"/>
    <dgm:cxn modelId="{1D9EEB35-BDD0-4111-9383-A0601CD7375E}" type="presParOf" srcId="{636780E6-B28D-4B52-A994-2BB1AEACE31D}" destId="{B65A6167-0F65-4630-BA8F-DFEB1E815D71}" srcOrd="9" destOrd="0" presId="urn:microsoft.com/office/officeart/2005/8/layout/cycle5"/>
    <dgm:cxn modelId="{CF39C506-D706-4CF8-AE23-A1727C16A0BB}" type="presParOf" srcId="{636780E6-B28D-4B52-A994-2BB1AEACE31D}" destId="{AC9F5198-D9F8-4C52-8456-C0B0B8225B80}" srcOrd="10" destOrd="0" presId="urn:microsoft.com/office/officeart/2005/8/layout/cycle5"/>
    <dgm:cxn modelId="{40E13658-6B8B-45D2-BE44-C7193A59FE0C}" type="presParOf" srcId="{636780E6-B28D-4B52-A994-2BB1AEACE31D}" destId="{55DCDFBC-693C-4BAE-85D3-D8E752DF0E68}"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2012</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6/26/2013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2012</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6/26/2013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503"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2C935E-1307-4D3B-8158-D28377E34A5A}"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482535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3940FB2-F65A-466A-A819-2893661B2299}"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848592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3FB4A28-5855-42FF-A9B9-DD52FDAF355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823566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E40917-27B3-4571-A38C-2AFD40C4AC3C}"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201951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AECF5D-5ADB-4786-8478-9FB91BB4BCB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160823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DF6-5DC9-49C5-A48E-A9C40F30735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973302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961F1F-6582-408A-96F5-CC628B5042D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521508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961F1F-6582-408A-96F5-CC628B5042D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41212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EA5191-5ABA-4025-B553-F90BDFB734E6}"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780576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17107B-1715-454D-AFB9-CB445E2BD5C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113955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ACF683-7404-41B7-AF44-CE95D8697B3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16691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17107B-1715-454D-AFB9-CB445E2BD5C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45961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ACF683-7404-41B7-AF44-CE95D8697B37}"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252464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6/26/2013 5:32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3073796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6BD75C-D3D9-4AF3-A188-2449B968E27F}"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953189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4D0C6A-40B8-43FA-88E8-19B5F7C54115}"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897437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72ADA1-384C-4E74-A8E8-DEA31226777A}"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001449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13AF3E-0183-48FA-B50D-39103E7BE74B}"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286978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24CFB77-0A58-4A3B-BF68-79792F9A4479}"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546957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07259A-1663-4AAB-8A05-B20ACE9F180B}"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31598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295BF9-A314-4332-9332-02397CCCE259}" type="datetime1">
              <a:rPr lang="en-US" smtClean="0">
                <a:solidFill>
                  <a:prstClr val="black"/>
                </a:solidFill>
              </a:rPr>
              <a:pPr/>
              <a:t>6/26/2013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57027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048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431257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16468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2685944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53694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3821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120650" y="6316662"/>
            <a:ext cx="10745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0374097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5288029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53241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7142052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4317547"/>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79731883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451225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8655377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687142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42270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0072167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14602804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37829040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825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3001430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3956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5294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551697691"/>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0807130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7009020"/>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32846028"/>
      </p:ext>
    </p:extLst>
  </p:cSld>
  <p:clrMapOvr>
    <a:masterClrMapping/>
  </p:clrMapOvr>
  <p:extLst>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034778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6960105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36248403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8156968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05200875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132791530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42605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7952129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85903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262675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_Color  2">
    <p:bg>
      <p:bgPr>
        <a:solidFill>
          <a:srgbClr val="505050"/>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41436036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Content Layout">
    <p:bg>
      <p:bgPr>
        <a:solidFill>
          <a:srgbClr val="505050"/>
        </a:solid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1754357"/>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Content 2">
    <p:bg>
      <p:bgPr>
        <a:solidFill>
          <a:srgbClr val="505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934615679"/>
      </p:ext>
    </p:extLst>
  </p:cSld>
  <p:clrMapOvr>
    <a:masterClrMapping/>
  </p:clrMapOvr>
  <p:extLst mod="1">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nly_Large">
    <p:bg>
      <p:bgPr>
        <a:solidFill>
          <a:srgbClr val="505050"/>
        </a:solidFill>
        <a:effectLst/>
      </p:bgPr>
    </p:bg>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3202776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505050"/>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494994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1484712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00BCF2"/>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8844108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bg>
      <p:bgPr>
        <a:solidFill>
          <a:srgbClr val="505050"/>
        </a:solidFill>
        <a:effectLst/>
      </p:bgPr>
    </p:bg>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38691339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492397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bg>
      <p:bgPr>
        <a:solidFill>
          <a:srgbClr val="50505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382378589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Layout">
    <p:bg>
      <p:bgPr>
        <a:solidFill>
          <a:srgbClr val="505050"/>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0727766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bg>
      <p:bgPr>
        <a:solidFill>
          <a:srgbClr val="505050"/>
        </a:solidFill>
        <a:effectLst/>
      </p:bgPr>
    </p:bg>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36186597"/>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Logo on Background">
    <p:bg>
      <p:bgPr>
        <a:solidFill>
          <a:srgbClr val="505050"/>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11888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1157291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2091358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5694643"/>
      </p:ext>
    </p:extLst>
  </p:cSld>
  <p:clrMapOvr>
    <a:masterClrMapping/>
  </p:clrMapOvr>
  <p:extLst>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0" tIns="0" rIns="0" bIns="0">
            <a:noAutofit/>
          </a:bodyPr>
          <a:lstStyle>
            <a:lvl1pPr>
              <a:defRPr sz="3600"/>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0" tIns="0" rIns="0" bIns="0">
            <a:noAutofit/>
          </a:bodyPr>
          <a:lstStyle>
            <a:lvl1pPr algn="l" defTabSz="914166"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854668642"/>
      </p:ext>
    </p:extLst>
  </p:cSld>
  <p:clrMapOvr>
    <a:masterClrMapping/>
  </p:clrMapOvr>
  <p:extLst>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514224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1778164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9122374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0" tIns="0" rIns="0" bIns="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1465868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65427188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202366674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3355242539"/>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5987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952373282"/>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34028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42518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120650" y="6316662"/>
            <a:ext cx="10745787"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528909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26188090"/>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auto">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800940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16154468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userDrawn="1"/>
        </p:nvSpPr>
        <p:spPr bwMode="auto">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64473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8" y="2125663"/>
            <a:ext cx="11887202"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1468013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_Color  2">
    <p:bg>
      <p:bgRef idx="1001">
        <a:schemeClr val="bg1"/>
      </p:bgRef>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4175600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407681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Content 2">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145778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403653922"/>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953864635"/>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0636074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76819540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437155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0" tIns="0" rIns="0" bIns="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166760402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8974346"/>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123487"/>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8459787"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 </a:t>
            </a:r>
            <a:r>
              <a:rPr lang="en-US" sz="700" dirty="0" smtClean="0">
                <a:gradFill>
                  <a:gsLst>
                    <a:gs pos="0">
                      <a:srgbClr val="000000">
                        <a:lumMod val="75000"/>
                        <a:lumOff val="25000"/>
                      </a:srgbClr>
                    </a:gs>
                    <a:gs pos="100000">
                      <a:srgbClr val="000000">
                        <a:lumMod val="75000"/>
                        <a:lumOff val="25000"/>
                      </a:srgbClr>
                    </a:gs>
                  </a:gsLst>
                  <a:lin ang="5400000" scaled="0"/>
                </a:gradFill>
                <a:cs typeface="Segoe UI" pitchFamily="34" charset="0"/>
              </a:rPr>
              <a:t>2013 </a:t>
            </a:r>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000000">
                        <a:lumMod val="75000"/>
                        <a:lumOff val="25000"/>
                      </a:srgbClr>
                    </a:gs>
                    <a:gs pos="100000">
                      <a:srgbClr val="00000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141109292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6888044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404040"/>
                    </a:gs>
                    <a:gs pos="100000">
                      <a:schemeClr val="tx1">
                        <a:lumMod val="75000"/>
                        <a:lumOff val="25000"/>
                      </a:schemeClr>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chemeClr val="tx1">
                        <a:lumMod val="75000"/>
                        <a:lumOff val="25000"/>
                      </a:schemeClr>
                    </a:gs>
                    <a:gs pos="100000">
                      <a:schemeClr val="tx1">
                        <a:lumMod val="75000"/>
                        <a:lumOff val="25000"/>
                      </a:schemeClr>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3977695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96173421"/>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202970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270313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362137140"/>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056982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2200517451"/>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94928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791913268"/>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732362835"/>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91314425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9509080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10274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4237591"/>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0860360"/>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17060847"/>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47370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theme" Target="../theme/theme5.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theme" Target="../theme/theme6.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264522774"/>
      </p:ext>
    </p:extLst>
  </p:cSld>
  <p:clrMap bg1="dk1" tx1="lt1" bg2="dk2" tx2="lt2" accent1="accent1" accent2="accent2" accent3="accent3" accent4="accent4" accent5="accent5" accent6="accent6" hlink="hlink" folHlink="folHlink"/>
  <p:sldLayoutIdLst>
    <p:sldLayoutId id="2147484182" r:id="rId1"/>
    <p:sldLayoutId id="2147484244" r:id="rId2"/>
    <p:sldLayoutId id="2147484183" r:id="rId3"/>
    <p:sldLayoutId id="2147484184" r:id="rId4"/>
    <p:sldLayoutId id="2147484245" r:id="rId5"/>
    <p:sldLayoutId id="2147484186" r:id="rId6"/>
    <p:sldLayoutId id="2147484187" r:id="rId7"/>
    <p:sldLayoutId id="2147484191" r:id="rId8"/>
    <p:sldLayoutId id="2147484188" r:id="rId9"/>
    <p:sldLayoutId id="2147484196" r:id="rId10"/>
    <p:sldLayoutId id="2147484189" r:id="rId11"/>
    <p:sldLayoutId id="2147484217" r:id="rId12"/>
    <p:sldLayoutId id="2147484218" r:id="rId13"/>
    <p:sldLayoutId id="2147484198" r:id="rId14"/>
    <p:sldLayoutId id="2147484344" r:id="rId15"/>
    <p:sldLayoutId id="2147484363" r:id="rId16"/>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778585588"/>
      </p:ext>
    </p:extLst>
  </p:cSld>
  <p:clrMap bg1="dk1" tx1="lt1" bg2="dk2" tx2="lt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Lst>
  <p:txStyles>
    <p:titleStyle>
      <a:lvl1pPr algn="l" defTabSz="914166" rtl="0" eaLnBrk="1" latinLnBrk="0" hangingPunct="1">
        <a:spcBef>
          <a:spcPct val="0"/>
        </a:spcBef>
        <a:buNone/>
        <a:defRPr sz="4800" kern="1200">
          <a:solidFill>
            <a:srgbClr val="505050"/>
          </a:soli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solidFill>
            <a:srgbClr val="505050"/>
          </a:solidFill>
          <a:latin typeface="+mj-lt"/>
          <a:ea typeface="+mn-ea"/>
          <a:cs typeface="+mn-cs"/>
        </a:defRPr>
      </a:lvl1pPr>
      <a:lvl2pPr marL="0" indent="0" algn="l" defTabSz="914166" rtl="0" eaLnBrk="1" latinLnBrk="0" hangingPunct="1">
        <a:spcBef>
          <a:spcPct val="20000"/>
        </a:spcBef>
        <a:buFont typeface="Arial" pitchFamily="34" charset="0"/>
        <a:buNone/>
        <a:defRPr sz="2800" kern="1200">
          <a:solidFill>
            <a:srgbClr val="505050"/>
          </a:soli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solidFill>
            <a:srgbClr val="505050"/>
          </a:soli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solidFill>
            <a:srgbClr val="505050"/>
          </a:soli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solidFill>
            <a:srgbClr val="505050"/>
          </a:soli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4145866818"/>
      </p:ext>
    </p:extLst>
  </p:cSld>
  <p:clrMap bg1="dk1" tx1="lt1" bg2="dk2" tx2="lt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9"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505050"/>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451785515"/>
      </p:ext>
    </p:extLst>
  </p:cSld>
  <p:clrMap bg1="dk1" tx1="lt1" bg2="dk2" tx2="lt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8" r:id="rId12"/>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1014235793"/>
      </p:ext>
    </p:extLst>
  </p:cSld>
  <p:clrMap bg1="dk1" tx1="lt1" bg2="dk2" tx2="lt2" accent1="accent1" accent2="accent2" accent3="accent3" accent4="accent4" accent5="accent5" accent6="accent6" hlink="hlink" folHlink="folHlink"/>
  <p:sldLayoutIdLst>
    <p:sldLayoutId id="2147484380" r:id="rId1"/>
    <p:sldLayoutId id="2147484381" r:id="rId2"/>
    <p:sldLayoutId id="2147484382" r:id="rId3"/>
    <p:sldLayoutId id="2147484383" r:id="rId4"/>
    <p:sldLayoutId id="2147484384" r:id="rId5"/>
    <p:sldLayoutId id="2147484385" r:id="rId6"/>
    <p:sldLayoutId id="2147484386" r:id="rId7"/>
    <p:sldLayoutId id="2147484387" r:id="rId8"/>
    <p:sldLayoutId id="2147484388" r:id="rId9"/>
    <p:sldLayoutId id="2147484389" r:id="rId10"/>
    <p:sldLayoutId id="2147484390" r:id="rId11"/>
    <p:sldLayoutId id="2147484391" r:id="rId12"/>
    <p:sldLayoutId id="2147484392" r:id="rId13"/>
    <p:sldLayoutId id="2147484393" r:id="rId14"/>
    <p:sldLayoutId id="2147484394" r:id="rId15"/>
    <p:sldLayoutId id="2147484395" r:id="rId16"/>
    <p:sldLayoutId id="2147484396" r:id="rId17"/>
    <p:sldLayoutId id="2147484397" r:id="rId18"/>
  </p:sldLayoutIdLst>
  <p:txStyles>
    <p:titleStyle>
      <a:lvl1pPr algn="l" defTabSz="914166"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2143523687"/>
      </p:ext>
    </p:extLst>
  </p:cSld>
  <p:clrMap bg1="lt1" tx1="dk1" bg2="lt2" tx2="dk2" accent1="accent1" accent2="accent2" accent3="accent3" accent4="accent4" accent5="accent5" accent6="accent6" hlink="hlink" folHlink="folHlink"/>
  <p:sldLayoutIdLst>
    <p:sldLayoutId id="2147484399" r:id="rId1"/>
    <p:sldLayoutId id="2147484400" r:id="rId2"/>
    <p:sldLayoutId id="2147484401" r:id="rId3"/>
    <p:sldLayoutId id="2147484402" r:id="rId4"/>
    <p:sldLayoutId id="2147484403" r:id="rId5"/>
    <p:sldLayoutId id="2147484404" r:id="rId6"/>
    <p:sldLayoutId id="2147484405" r:id="rId7"/>
    <p:sldLayoutId id="2147484406" r:id="rId8"/>
    <p:sldLayoutId id="2147484407" r:id="rId9"/>
    <p:sldLayoutId id="2147484408" r:id="rId10"/>
    <p:sldLayoutId id="2147484409" r:id="rId11"/>
    <p:sldLayoutId id="2147484410" r:id="rId12"/>
    <p:sldLayoutId id="2147484411" r:id="rId13"/>
    <p:sldLayoutId id="2147484412" r:id="rId14"/>
    <p:sldLayoutId id="2147484413" r:id="rId15"/>
    <p:sldLayoutId id="2147484414" r:id="rId16"/>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81803982"/>
      </p:ext>
    </p:extLst>
  </p:cSld>
  <p:clrMap bg1="dk1" tx1="lt1" bg2="dk2" tx2="lt2" accent1="accent1" accent2="accent2" accent3="accent3" accent4="accent4" accent5="accent5" accent6="accent6" hlink="hlink" folHlink="folHlink"/>
  <p:sldLayoutIdLst>
    <p:sldLayoutId id="2147484416" r:id="rId1"/>
    <p:sldLayoutId id="2147484417" r:id="rId2"/>
    <p:sldLayoutId id="2147484418" r:id="rId3"/>
    <p:sldLayoutId id="2147484419" r:id="rId4"/>
    <p:sldLayoutId id="2147484420" r:id="rId5"/>
    <p:sldLayoutId id="2147484421" r:id="rId6"/>
    <p:sldLayoutId id="2147484422" r:id="rId7"/>
    <p:sldLayoutId id="2147484423" r:id="rId8"/>
    <p:sldLayoutId id="2147484424" r:id="rId9"/>
    <p:sldLayoutId id="2147484425" r:id="rId10"/>
    <p:sldLayoutId id="2147484426" r:id="rId11"/>
    <p:sldLayoutId id="2147484427" r:id="rId12"/>
    <p:sldLayoutId id="2147484428"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76.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6.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3" Type="http://schemas.openxmlformats.org/officeDocument/2006/relationships/hyperlink" Target="https://pubcenter.microsoft.com/" TargetMode="External"/><Relationship Id="rId2" Type="http://schemas.openxmlformats.org/officeDocument/2006/relationships/notesSlide" Target="../notesSlides/notesSlide10.xml"/><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3" Type="http://schemas.openxmlformats.org/officeDocument/2006/relationships/hyperlink" Target="mailto:bzamora@microsoft.com" TargetMode="External"/><Relationship Id="rId2" Type="http://schemas.openxmlformats.org/officeDocument/2006/relationships/notesSlide" Target="../notesSlides/notesSlide1.xml"/><Relationship Id="rId1" Type="http://schemas.openxmlformats.org/officeDocument/2006/relationships/slideLayout" Target="../slideLayouts/slideLayout8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6.xml"/></Relationships>
</file>

<file path=ppt/slides/_rels/slide22.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25.gif"/><Relationship Id="rId18" Type="http://schemas.openxmlformats.org/officeDocument/2006/relationships/image" Target="../media/image30.jpg"/><Relationship Id="rId26" Type="http://schemas.openxmlformats.org/officeDocument/2006/relationships/image" Target="../media/image38.png"/><Relationship Id="rId3" Type="http://schemas.openxmlformats.org/officeDocument/2006/relationships/hyperlink" Target="http://msdn.microsoft.com/library/windowsphone/help/jj215902(v=vs.105).aspx" TargetMode="External"/><Relationship Id="rId21" Type="http://schemas.openxmlformats.org/officeDocument/2006/relationships/image" Target="../media/image33.jpg"/><Relationship Id="rId7" Type="http://schemas.openxmlformats.org/officeDocument/2006/relationships/image" Target="../media/image19.jpg"/><Relationship Id="rId12" Type="http://schemas.openxmlformats.org/officeDocument/2006/relationships/image" Target="../media/image24.jpg"/><Relationship Id="rId17" Type="http://schemas.openxmlformats.org/officeDocument/2006/relationships/image" Target="../media/image29.jpg"/><Relationship Id="rId25" Type="http://schemas.openxmlformats.org/officeDocument/2006/relationships/image" Target="../media/image37.jpg"/><Relationship Id="rId2" Type="http://schemas.openxmlformats.org/officeDocument/2006/relationships/notesSlide" Target="../notesSlides/notesSlide12.xml"/><Relationship Id="rId16" Type="http://schemas.openxmlformats.org/officeDocument/2006/relationships/image" Target="../media/image28.jpg"/><Relationship Id="rId20" Type="http://schemas.openxmlformats.org/officeDocument/2006/relationships/image" Target="../media/image32.jpg"/><Relationship Id="rId29" Type="http://schemas.openxmlformats.org/officeDocument/2006/relationships/image" Target="../media/image41.jpeg"/><Relationship Id="rId1" Type="http://schemas.openxmlformats.org/officeDocument/2006/relationships/slideLayout" Target="../slideLayouts/slideLayout76.xml"/><Relationship Id="rId6" Type="http://schemas.openxmlformats.org/officeDocument/2006/relationships/image" Target="../media/image18.jpg"/><Relationship Id="rId11" Type="http://schemas.openxmlformats.org/officeDocument/2006/relationships/image" Target="../media/image23.png"/><Relationship Id="rId24" Type="http://schemas.openxmlformats.org/officeDocument/2006/relationships/image" Target="../media/image36.jpg"/><Relationship Id="rId5" Type="http://schemas.openxmlformats.org/officeDocument/2006/relationships/image" Target="../media/image17.png"/><Relationship Id="rId15" Type="http://schemas.openxmlformats.org/officeDocument/2006/relationships/image" Target="../media/image27.jpg"/><Relationship Id="rId23" Type="http://schemas.openxmlformats.org/officeDocument/2006/relationships/image" Target="../media/image35.jpg"/><Relationship Id="rId28" Type="http://schemas.openxmlformats.org/officeDocument/2006/relationships/image" Target="../media/image40.png"/><Relationship Id="rId10" Type="http://schemas.openxmlformats.org/officeDocument/2006/relationships/image" Target="../media/image22.jpg"/><Relationship Id="rId19" Type="http://schemas.openxmlformats.org/officeDocument/2006/relationships/image" Target="../media/image31.jpg"/><Relationship Id="rId4" Type="http://schemas.openxmlformats.org/officeDocument/2006/relationships/image" Target="../media/image16.png"/><Relationship Id="rId9" Type="http://schemas.openxmlformats.org/officeDocument/2006/relationships/image" Target="../media/image21.jpg"/><Relationship Id="rId14" Type="http://schemas.openxmlformats.org/officeDocument/2006/relationships/image" Target="../media/image26.jpg"/><Relationship Id="rId22" Type="http://schemas.openxmlformats.org/officeDocument/2006/relationships/image" Target="../media/image34.jpg"/><Relationship Id="rId27" Type="http://schemas.openxmlformats.org/officeDocument/2006/relationships/image" Target="../media/image39.jpeg"/><Relationship Id="rId30"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7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76.xml"/><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46.png"/><Relationship Id="rId7" Type="http://schemas.openxmlformats.org/officeDocument/2006/relationships/image" Target="../media/image49.jpg"/><Relationship Id="rId2" Type="http://schemas.openxmlformats.org/officeDocument/2006/relationships/hyperlink" Target="http://blogs.windows.com/cfs-file.ashx/__key/communityserver-blogs-components-weblogfiles/00-00-00-53-84-metablogapi/clip_5F00_image002_5F00_6A1131F2.png" TargetMode="External"/><Relationship Id="rId1" Type="http://schemas.openxmlformats.org/officeDocument/2006/relationships/slideLayout" Target="../slideLayouts/slideLayout76.xml"/><Relationship Id="rId6" Type="http://schemas.openxmlformats.org/officeDocument/2006/relationships/image" Target="../media/image48.jpg"/><Relationship Id="rId11" Type="http://schemas.openxmlformats.org/officeDocument/2006/relationships/image" Target="../media/image52.png"/><Relationship Id="rId5" Type="http://schemas.openxmlformats.org/officeDocument/2006/relationships/image" Target="../media/image47.jpg"/><Relationship Id="rId10" Type="http://schemas.openxmlformats.org/officeDocument/2006/relationships/hyperlink" Target="https://www.adduplex.com/" TargetMode="External"/><Relationship Id="rId4" Type="http://schemas.openxmlformats.org/officeDocument/2006/relationships/hyperlink" Target="http://www.microsoft.com/en-us/download/details.aspx?id=5014" TargetMode="External"/><Relationship Id="rId9" Type="http://schemas.openxmlformats.org/officeDocument/2006/relationships/image" Target="../media/image5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msdn.microsoft.com/en-us/windows/apps/hh848309.aspx" TargetMode="External"/><Relationship Id="rId2" Type="http://schemas.openxmlformats.org/officeDocument/2006/relationships/notesSlide" Target="../notesSlides/notesSlide16.xml"/><Relationship Id="rId1" Type="http://schemas.openxmlformats.org/officeDocument/2006/relationships/slideLayout" Target="../slideLayouts/slideLayout76.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76.xml"/><Relationship Id="rId6" Type="http://schemas.openxmlformats.org/officeDocument/2006/relationships/image" Target="../media/image56.png"/><Relationship Id="rId5" Type="http://schemas.openxmlformats.org/officeDocument/2006/relationships/hyperlink" Target="http://aka.ms/Qz1k05" TargetMode="Externa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7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msdn.microsoft.com/en-us/windows/apps/hh848309.aspx" TargetMode="External"/><Relationship Id="rId13" Type="http://schemas.openxmlformats.org/officeDocument/2006/relationships/image" Target="../media/image53.png"/><Relationship Id="rId3" Type="http://schemas.openxmlformats.org/officeDocument/2006/relationships/hyperlink" Target="http://aka.ms/Eesuto" TargetMode="External"/><Relationship Id="rId7" Type="http://schemas.openxmlformats.org/officeDocument/2006/relationships/hyperlink" Target="http://aka.ms/Jhs5bg" TargetMode="External"/><Relationship Id="rId12" Type="http://schemas.openxmlformats.org/officeDocument/2006/relationships/hyperlink" Target="http://aka.ms/Qz1k05" TargetMode="External"/><Relationship Id="rId2" Type="http://schemas.openxmlformats.org/officeDocument/2006/relationships/notesSlide" Target="../notesSlides/notesSlide19.xml"/><Relationship Id="rId1" Type="http://schemas.openxmlformats.org/officeDocument/2006/relationships/slideLayout" Target="../slideLayouts/slideLayout76.xml"/><Relationship Id="rId6" Type="http://schemas.openxmlformats.org/officeDocument/2006/relationships/hyperlink" Target="http://aka.ms/H4nml5" TargetMode="External"/><Relationship Id="rId11" Type="http://schemas.openxmlformats.org/officeDocument/2006/relationships/hyperlink" Target="http://aka.ms/E35azi" TargetMode="External"/><Relationship Id="rId5" Type="http://schemas.openxmlformats.org/officeDocument/2006/relationships/hyperlink" Target="http://aka.ms/Tcpxtg" TargetMode="External"/><Relationship Id="rId10" Type="http://schemas.openxmlformats.org/officeDocument/2006/relationships/hyperlink" Target="https://pubcenter.microsoft.com/" TargetMode="External"/><Relationship Id="rId4" Type="http://schemas.openxmlformats.org/officeDocument/2006/relationships/hyperlink" Target="http://aka.ms/Hk1sxo" TargetMode="External"/><Relationship Id="rId9" Type="http://schemas.openxmlformats.org/officeDocument/2006/relationships/hyperlink" Target="https://dev.windowsphone.com/"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6.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89.xml"/><Relationship Id="rId5" Type="http://schemas.openxmlformats.org/officeDocument/2006/relationships/image" Target="../media/image59.png"/><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650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IAP apps best practices: Freemium model</a:t>
            </a:r>
            <a:br>
              <a:rPr lang="en-US" dirty="0" smtClean="0"/>
            </a:br>
            <a:r>
              <a:rPr lang="en-US" sz="2800" dirty="0" smtClean="0">
                <a:solidFill>
                  <a:schemeClr val="accent1"/>
                </a:solidFill>
              </a:rPr>
              <a:t>Available with Windows Phone 8</a:t>
            </a:r>
            <a:endParaRPr lang="en-US" dirty="0">
              <a:solidFill>
                <a:schemeClr val="accent1"/>
              </a:solidFill>
            </a:endParaRPr>
          </a:p>
        </p:txBody>
      </p:sp>
      <p:sp>
        <p:nvSpPr>
          <p:cNvPr id="6" name="Rectangle 5"/>
          <p:cNvSpPr/>
          <p:nvPr/>
        </p:nvSpPr>
        <p:spPr>
          <a:xfrm>
            <a:off x="1036637" y="2457076"/>
            <a:ext cx="3810000" cy="35010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Business model for free apps that have high number of downloads and add value through in-app purchase</a:t>
            </a:r>
            <a:endParaRPr lang="en-US" sz="2800" dirty="0">
              <a:gradFill>
                <a:gsLst>
                  <a:gs pos="0">
                    <a:srgbClr val="FFFFFF"/>
                  </a:gs>
                  <a:gs pos="100000">
                    <a:srgbClr val="FFFFFF"/>
                  </a:gs>
                </a:gsLst>
                <a:lin ang="5400000" scaled="0"/>
              </a:gradFill>
              <a:latin typeface="Segoe UI Light"/>
            </a:endParaRPr>
          </a:p>
        </p:txBody>
      </p:sp>
      <p:sp>
        <p:nvSpPr>
          <p:cNvPr id="7" name="Rectangle 6"/>
          <p:cNvSpPr/>
          <p:nvPr/>
        </p:nvSpPr>
        <p:spPr>
          <a:xfrm>
            <a:off x="5761037" y="1900497"/>
            <a:ext cx="5410200"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Go do’s</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a:xfrm>
            <a:off x="5761037" y="2457076"/>
            <a:ext cx="5410200" cy="378338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000" dirty="0" smtClean="0">
                <a:gradFill>
                  <a:gsLst>
                    <a:gs pos="0">
                      <a:srgbClr val="00188F"/>
                    </a:gs>
                    <a:gs pos="100000">
                      <a:srgbClr val="00188F"/>
                    </a:gs>
                  </a:gsLst>
                  <a:lin ang="5400000" scaled="0"/>
                </a:gradFill>
                <a:latin typeface="Segoe UI Light"/>
              </a:rPr>
              <a:t>Integrate in-app purchase as part of the app design</a:t>
            </a:r>
          </a:p>
          <a:p>
            <a:endParaRPr lang="en-US" sz="2000" dirty="0" smtClean="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Enable users to get some value through using the app, then extend with in-app purchase</a:t>
            </a:r>
          </a:p>
          <a:p>
            <a:endParaRPr lang="en-US" sz="2000" dirty="0" smtClean="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Also offer a version for Windows Phone 7</a:t>
            </a:r>
          </a:p>
          <a:p>
            <a:endParaRPr lang="en-US" sz="2000" dirty="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Provide multiple purchase packs at different prices. All should be easy to purchase</a:t>
            </a:r>
          </a:p>
        </p:txBody>
      </p:sp>
    </p:spTree>
    <p:extLst>
      <p:ext uri="{BB962C8B-B14F-4D97-AF65-F5344CB8AC3E}">
        <p14:creationId xmlns:p14="http://schemas.microsoft.com/office/powerpoint/2010/main" val="3294460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4948978" y="1794667"/>
            <a:ext cx="3692697"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Consumable</a:t>
            </a:r>
            <a:endParaRPr lang="en-US" sz="2800" dirty="0">
              <a:gradFill>
                <a:gsLst>
                  <a:gs pos="0">
                    <a:srgbClr val="FFFFFF"/>
                  </a:gs>
                  <a:gs pos="100000">
                    <a:srgbClr val="FFFFFF"/>
                  </a:gs>
                </a:gsLst>
                <a:lin ang="5400000" scaled="0"/>
              </a:gradFill>
              <a:latin typeface="Segoe UI Light"/>
            </a:endParaRPr>
          </a:p>
        </p:txBody>
      </p:sp>
      <p:sp>
        <p:nvSpPr>
          <p:cNvPr id="18" name="Rectangle 17"/>
          <p:cNvSpPr/>
          <p:nvPr/>
        </p:nvSpPr>
        <p:spPr>
          <a:xfrm>
            <a:off x="4963940" y="2387706"/>
            <a:ext cx="3692697" cy="378338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000" dirty="0" smtClean="0">
                <a:gradFill>
                  <a:gsLst>
                    <a:gs pos="0">
                      <a:srgbClr val="00188F"/>
                    </a:gs>
                    <a:gs pos="100000">
                      <a:srgbClr val="00188F"/>
                    </a:gs>
                  </a:gsLst>
                  <a:lin ang="5400000" scaled="0"/>
                </a:gradFill>
                <a:latin typeface="Segoe UI Light"/>
              </a:rPr>
              <a:t>Digital items that are ‘consumed’ as they are used</a:t>
            </a:r>
          </a:p>
          <a:p>
            <a:endParaRPr lang="en-US" sz="2000" dirty="0" smtClean="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Examples:</a:t>
            </a:r>
          </a:p>
          <a:p>
            <a:pPr marL="342900" indent="-342900">
              <a:buFontTx/>
              <a:buChar char="-"/>
            </a:pPr>
            <a:r>
              <a:rPr lang="en-US" sz="2000" dirty="0" smtClean="0">
                <a:gradFill>
                  <a:gsLst>
                    <a:gs pos="0">
                      <a:srgbClr val="00188F"/>
                    </a:gs>
                    <a:gs pos="100000">
                      <a:srgbClr val="00188F"/>
                    </a:gs>
                  </a:gsLst>
                  <a:lin ang="5400000" scaled="0"/>
                </a:gradFill>
                <a:latin typeface="Segoe UI Light"/>
              </a:rPr>
              <a:t>Game gold or credits</a:t>
            </a:r>
          </a:p>
          <a:p>
            <a:pPr marL="342900" indent="-342900">
              <a:buFontTx/>
              <a:buChar char="-"/>
            </a:pPr>
            <a:r>
              <a:rPr lang="en-US" sz="2000" dirty="0" smtClean="0">
                <a:gradFill>
                  <a:gsLst>
                    <a:gs pos="0">
                      <a:srgbClr val="00188F"/>
                    </a:gs>
                    <a:gs pos="100000">
                      <a:srgbClr val="00188F"/>
                    </a:gs>
                  </a:gsLst>
                  <a:lin ang="5400000" scaled="0"/>
                </a:gradFill>
                <a:latin typeface="Segoe UI Light"/>
              </a:rPr>
              <a:t>Book chapters</a:t>
            </a:r>
          </a:p>
          <a:p>
            <a:pPr marL="342900" indent="-342900">
              <a:buFontTx/>
              <a:buChar char="-"/>
            </a:pPr>
            <a:r>
              <a:rPr lang="en-US" sz="2000" dirty="0" smtClean="0">
                <a:gradFill>
                  <a:gsLst>
                    <a:gs pos="0">
                      <a:srgbClr val="00188F"/>
                    </a:gs>
                    <a:gs pos="100000">
                      <a:srgbClr val="00188F"/>
                    </a:gs>
                  </a:gsLst>
                  <a:lin ang="5400000" scaled="0"/>
                </a:gradFill>
                <a:latin typeface="Segoe UI Light"/>
              </a:rPr>
              <a:t>Ringtones</a:t>
            </a:r>
            <a:endParaRPr lang="en-US" sz="2000" dirty="0">
              <a:gradFill>
                <a:gsLst>
                  <a:gs pos="0">
                    <a:srgbClr val="00188F"/>
                  </a:gs>
                  <a:gs pos="100000">
                    <a:srgbClr val="00188F"/>
                  </a:gs>
                </a:gsLst>
                <a:lin ang="5400000" scaled="0"/>
              </a:gradFill>
              <a:latin typeface="Segoe UI Light"/>
            </a:endParaRPr>
          </a:p>
        </p:txBody>
      </p:sp>
      <p:sp>
        <p:nvSpPr>
          <p:cNvPr id="4" name="Title 3"/>
          <p:cNvSpPr>
            <a:spLocks noGrp="1"/>
          </p:cNvSpPr>
          <p:nvPr>
            <p:ph type="title"/>
          </p:nvPr>
        </p:nvSpPr>
        <p:spPr>
          <a:xfrm>
            <a:off x="274638" y="298450"/>
            <a:ext cx="12161837" cy="912813"/>
          </a:xfrm>
        </p:spPr>
        <p:txBody>
          <a:bodyPr/>
          <a:lstStyle/>
          <a:p>
            <a:r>
              <a:rPr lang="en-US" dirty="0" smtClean="0"/>
              <a:t>What is In-App Purchase? Top App Examples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014" y="4187927"/>
            <a:ext cx="1905072" cy="1905072"/>
          </a:xfrm>
          <a:prstGeom prst="rect">
            <a:avLst/>
          </a:prstGeom>
        </p:spPr>
      </p:pic>
      <p:pic>
        <p:nvPicPr>
          <p:cNvPr id="1028" name="Picture 4" descr="Slee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9280" y="1604565"/>
            <a:ext cx="1904806" cy="190480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0382824" y="3496410"/>
            <a:ext cx="1236236" cy="261610"/>
          </a:xfrm>
          <a:prstGeom prst="rect">
            <a:avLst/>
          </a:prstGeom>
          <a:noFill/>
        </p:spPr>
        <p:txBody>
          <a:bodyPr wrap="none" rtlCol="0">
            <a:spAutoFit/>
          </a:bodyPr>
          <a:lstStyle/>
          <a:p>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Sleep (</a:t>
            </a:r>
            <a:r>
              <a:rPr lang="en-US" sz="1100" dirty="0" err="1" smtClean="0">
                <a:gradFill>
                  <a:gsLst>
                    <a:gs pos="0">
                      <a:srgbClr val="000000">
                        <a:lumMod val="75000"/>
                        <a:lumOff val="25000"/>
                      </a:srgbClr>
                    </a:gs>
                    <a:gs pos="100000">
                      <a:srgbClr val="000000">
                        <a:lumMod val="75000"/>
                        <a:lumOff val="25000"/>
                      </a:srgbClr>
                    </a:gs>
                  </a:gsLst>
                  <a:lin ang="5400000" scaled="0"/>
                </a:gradFill>
                <a:latin typeface="Segoe UI Light"/>
              </a:rPr>
              <a:t>microhaxo</a:t>
            </a:r>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a:t>
            </a:r>
          </a:p>
        </p:txBody>
      </p:sp>
      <p:sp>
        <p:nvSpPr>
          <p:cNvPr id="11" name="TextBox 10"/>
          <p:cNvSpPr txBox="1"/>
          <p:nvPr/>
        </p:nvSpPr>
        <p:spPr>
          <a:xfrm>
            <a:off x="9207582" y="6092999"/>
            <a:ext cx="2406428" cy="261610"/>
          </a:xfrm>
          <a:prstGeom prst="rect">
            <a:avLst/>
          </a:prstGeom>
          <a:noFill/>
        </p:spPr>
        <p:txBody>
          <a:bodyPr wrap="none" rtlCol="0">
            <a:spAutoFit/>
          </a:bodyPr>
          <a:lstStyle/>
          <a:p>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Brutal Chase 3D (Mutant Bear Games)</a:t>
            </a:r>
          </a:p>
        </p:txBody>
      </p:sp>
      <p:sp>
        <p:nvSpPr>
          <p:cNvPr id="13" name="Rectangle 12"/>
          <p:cNvSpPr/>
          <p:nvPr/>
        </p:nvSpPr>
        <p:spPr>
          <a:xfrm rot="20151616">
            <a:off x="9044907" y="1365953"/>
            <a:ext cx="1971866"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200" dirty="0" smtClean="0">
                <a:gradFill>
                  <a:gsLst>
                    <a:gs pos="0">
                      <a:srgbClr val="FFFFFF"/>
                    </a:gs>
                    <a:gs pos="100000">
                      <a:srgbClr val="FFFFFF"/>
                    </a:gs>
                  </a:gsLst>
                  <a:lin ang="5400000" scaled="0"/>
                </a:gradFill>
                <a:latin typeface="Segoe UI Light"/>
              </a:rPr>
              <a:t>Examples</a:t>
            </a:r>
            <a:endParaRPr lang="en-US" sz="2200" dirty="0">
              <a:gradFill>
                <a:gsLst>
                  <a:gs pos="0">
                    <a:srgbClr val="FFFFFF"/>
                  </a:gs>
                  <a:gs pos="100000">
                    <a:srgbClr val="FFFFFF"/>
                  </a:gs>
                </a:gsLst>
                <a:lin ang="5400000" scaled="0"/>
              </a:gradFill>
              <a:latin typeface="Segoe UI Light"/>
            </a:endParaRPr>
          </a:p>
        </p:txBody>
      </p:sp>
      <p:sp>
        <p:nvSpPr>
          <p:cNvPr id="15" name="Rectangle 14"/>
          <p:cNvSpPr/>
          <p:nvPr/>
        </p:nvSpPr>
        <p:spPr>
          <a:xfrm>
            <a:off x="769630" y="1794668"/>
            <a:ext cx="3692697"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Durable</a:t>
            </a:r>
            <a:endParaRPr lang="en-US" sz="2800" dirty="0">
              <a:gradFill>
                <a:gsLst>
                  <a:gs pos="0">
                    <a:srgbClr val="FFFFFF"/>
                  </a:gs>
                  <a:gs pos="100000">
                    <a:srgbClr val="FFFFFF"/>
                  </a:gs>
                </a:gsLst>
                <a:lin ang="5400000" scaled="0"/>
              </a:gradFill>
              <a:latin typeface="Segoe UI Light"/>
            </a:endParaRPr>
          </a:p>
        </p:txBody>
      </p:sp>
      <p:sp>
        <p:nvSpPr>
          <p:cNvPr id="16" name="Rectangle 15"/>
          <p:cNvSpPr/>
          <p:nvPr/>
        </p:nvSpPr>
        <p:spPr>
          <a:xfrm>
            <a:off x="769630" y="2351247"/>
            <a:ext cx="3692697" cy="378338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000" dirty="0" smtClean="0">
                <a:gradFill>
                  <a:gsLst>
                    <a:gs pos="0">
                      <a:srgbClr val="00188F"/>
                    </a:gs>
                    <a:gs pos="100000">
                      <a:srgbClr val="00188F"/>
                    </a:gs>
                  </a:gsLst>
                  <a:lin ang="5400000" scaled="0"/>
                </a:gradFill>
                <a:latin typeface="Segoe UI Light"/>
              </a:rPr>
              <a:t>Digital items that is purchased once, owned forever</a:t>
            </a:r>
          </a:p>
          <a:p>
            <a:endParaRPr lang="en-US" sz="2000" dirty="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Examples:</a:t>
            </a:r>
          </a:p>
          <a:p>
            <a:pPr marL="342900" indent="-342900">
              <a:buFontTx/>
              <a:buChar char="-"/>
            </a:pPr>
            <a:r>
              <a:rPr lang="en-US" sz="2000" dirty="0" smtClean="0">
                <a:gradFill>
                  <a:gsLst>
                    <a:gs pos="0">
                      <a:srgbClr val="00188F"/>
                    </a:gs>
                    <a:gs pos="100000">
                      <a:srgbClr val="00188F"/>
                    </a:gs>
                  </a:gsLst>
                  <a:lin ang="5400000" scaled="0"/>
                </a:gradFill>
                <a:latin typeface="Segoe UI Light"/>
              </a:rPr>
              <a:t>Maps</a:t>
            </a:r>
          </a:p>
          <a:p>
            <a:pPr marL="342900" indent="-342900">
              <a:buFontTx/>
              <a:buChar char="-"/>
            </a:pPr>
            <a:r>
              <a:rPr lang="en-US" sz="2000" dirty="0" smtClean="0">
                <a:gradFill>
                  <a:gsLst>
                    <a:gs pos="0">
                      <a:srgbClr val="00188F"/>
                    </a:gs>
                    <a:gs pos="100000">
                      <a:srgbClr val="00188F"/>
                    </a:gs>
                  </a:gsLst>
                  <a:lin ang="5400000" scaled="0"/>
                </a:gradFill>
                <a:latin typeface="Segoe UI Light"/>
              </a:rPr>
              <a:t>Game levels</a:t>
            </a:r>
          </a:p>
          <a:p>
            <a:pPr marL="342900" indent="-342900">
              <a:buFontTx/>
              <a:buChar char="-"/>
            </a:pPr>
            <a:r>
              <a:rPr lang="en-US" sz="2000" dirty="0" smtClean="0">
                <a:gradFill>
                  <a:gsLst>
                    <a:gs pos="0">
                      <a:srgbClr val="00188F"/>
                    </a:gs>
                    <a:gs pos="100000">
                      <a:srgbClr val="00188F"/>
                    </a:gs>
                  </a:gsLst>
                  <a:lin ang="5400000" scaled="0"/>
                </a:gradFill>
                <a:latin typeface="Segoe UI Light"/>
              </a:rPr>
              <a:t>Premium versions</a:t>
            </a:r>
          </a:p>
          <a:p>
            <a:pPr marL="342900" indent="-342900">
              <a:buFontTx/>
              <a:buChar char="-"/>
            </a:pPr>
            <a:endParaRPr lang="en-US" sz="2000" dirty="0" smtClean="0">
              <a:gradFill>
                <a:gsLst>
                  <a:gs pos="0">
                    <a:srgbClr val="00188F"/>
                  </a:gs>
                  <a:gs pos="100000">
                    <a:srgbClr val="00188F"/>
                  </a:gs>
                </a:gsLst>
                <a:lin ang="5400000" scaled="0"/>
              </a:gradFill>
              <a:latin typeface="Segoe UI Light"/>
            </a:endParaRPr>
          </a:p>
        </p:txBody>
      </p:sp>
      <p:sp>
        <p:nvSpPr>
          <p:cNvPr id="19" name="Rectangle 18"/>
          <p:cNvSpPr/>
          <p:nvPr/>
        </p:nvSpPr>
        <p:spPr bwMode="auto">
          <a:xfrm rot="2163487">
            <a:off x="10588218" y="124717"/>
            <a:ext cx="2575737" cy="541338"/>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Demo</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7105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0" grpId="0"/>
      <p:bldP spid="11" grpId="0"/>
      <p:bldP spid="13"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Top app example: </a:t>
            </a:r>
            <a:r>
              <a:rPr lang="en-US" dirty="0" err="1" smtClean="0"/>
              <a:t>Shotly</a:t>
            </a:r>
            <a:r>
              <a:rPr lang="en-US" dirty="0" smtClean="0"/>
              <a:t> Golf (</a:t>
            </a:r>
            <a:r>
              <a:rPr lang="en-US" dirty="0" err="1" smtClean="0"/>
              <a:t>Vertisan</a:t>
            </a:r>
            <a:r>
              <a:rPr lang="en-US" dirty="0" smtClean="0"/>
              <a:t>)</a:t>
            </a:r>
            <a:endParaRPr lang="en-US" dirty="0"/>
          </a:p>
        </p:txBody>
      </p:sp>
      <p:sp>
        <p:nvSpPr>
          <p:cNvPr id="2" name="Rectangle 1"/>
          <p:cNvSpPr/>
          <p:nvPr/>
        </p:nvSpPr>
        <p:spPr>
          <a:xfrm>
            <a:off x="8653556" y="1287462"/>
            <a:ext cx="3584481" cy="1446550"/>
          </a:xfrm>
          <a:prstGeom prst="rect">
            <a:avLst/>
          </a:prstGeom>
        </p:spPr>
        <p:txBody>
          <a:bodyPr wrap="square">
            <a:spAutoFit/>
          </a:bodyPr>
          <a:lstStyle/>
          <a:p>
            <a:r>
              <a:rPr lang="en-US" sz="2800" dirty="0">
                <a:gradFill>
                  <a:gsLst>
                    <a:gs pos="0">
                      <a:srgbClr val="00188F"/>
                    </a:gs>
                    <a:gs pos="50000">
                      <a:srgbClr val="00188F"/>
                    </a:gs>
                  </a:gsLst>
                  <a:lin ang="5400000" scaled="0"/>
                </a:gradFill>
                <a:latin typeface="Segoe UI Light"/>
                <a:ea typeface="Segoe UI" pitchFamily="34" charset="0"/>
                <a:cs typeface="Segoe UI" pitchFamily="34" charset="0"/>
              </a:rPr>
              <a:t>Freemium model</a:t>
            </a:r>
            <a:r>
              <a:rPr lang="en-US" sz="2400" dirty="0">
                <a:gradFill>
                  <a:gsLst>
                    <a:gs pos="0">
                      <a:srgbClr val="00188F"/>
                    </a:gs>
                    <a:gs pos="50000">
                      <a:srgbClr val="00188F"/>
                    </a:gs>
                  </a:gsLst>
                  <a:lin ang="5400000" scaled="0"/>
                </a:gradFill>
                <a:latin typeface="Segoe UI Light"/>
                <a:ea typeface="Segoe UI" pitchFamily="34" charset="0"/>
                <a:cs typeface="Segoe UI" pitchFamily="34" charset="0"/>
              </a:rPr>
              <a:t/>
            </a:r>
            <a:br>
              <a:rPr lang="en-US" sz="2400" dirty="0">
                <a:gradFill>
                  <a:gsLst>
                    <a:gs pos="0">
                      <a:srgbClr val="00188F"/>
                    </a:gs>
                    <a:gs pos="50000">
                      <a:srgbClr val="00188F"/>
                    </a:gs>
                  </a:gsLst>
                  <a:lin ang="5400000" scaled="0"/>
                </a:gradFill>
                <a:latin typeface="Segoe UI Light"/>
                <a:ea typeface="Segoe UI" pitchFamily="34" charset="0"/>
                <a:cs typeface="Segoe UI" pitchFamily="34" charset="0"/>
              </a:rPr>
            </a:b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In-app extends </a:t>
            </a:r>
            <a:r>
              <a:rPr lang="en-US" sz="2000" dirty="0">
                <a:gradFill>
                  <a:gsLst>
                    <a:gs pos="0">
                      <a:srgbClr val="000000"/>
                    </a:gs>
                    <a:gs pos="100000">
                      <a:srgbClr val="000000"/>
                    </a:gs>
                  </a:gsLst>
                  <a:lin ang="0" scaled="0"/>
                </a:gradFill>
                <a:latin typeface="Segoe UI Light"/>
                <a:ea typeface="Segoe UI" pitchFamily="34" charset="0"/>
                <a:cs typeface="Segoe UI" pitchFamily="34" charset="0"/>
              </a:rPr>
              <a:t>value through in-app </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purchase. IAP integrated as part of app design</a:t>
            </a:r>
            <a:endParaRPr lang="en-US" sz="2400" dirty="0">
              <a:solidFill>
                <a:srgbClr val="979796"/>
              </a:solidFill>
              <a:latin typeface="Segoe UI Light"/>
              <a:ea typeface="Segoe UI" pitchFamily="34" charset="0"/>
              <a:cs typeface="Segoe UI" pitchFamily="34" charset="0"/>
            </a:endParaRPr>
          </a:p>
        </p:txBody>
      </p:sp>
      <p:sp>
        <p:nvSpPr>
          <p:cNvPr id="4" name="Rectangle 3"/>
          <p:cNvSpPr/>
          <p:nvPr/>
        </p:nvSpPr>
        <p:spPr>
          <a:xfrm>
            <a:off x="8653556" y="3082270"/>
            <a:ext cx="3584481" cy="1938992"/>
          </a:xfrm>
          <a:prstGeom prst="rect">
            <a:avLst/>
          </a:prstGeom>
        </p:spPr>
        <p:txBody>
          <a:bodyPr wrap="square">
            <a:spAutoFit/>
          </a:bodyPr>
          <a:lstStyle/>
          <a:p>
            <a:r>
              <a:rPr lang="en-US" sz="2800" dirty="0" smtClean="0">
                <a:gradFill>
                  <a:gsLst>
                    <a:gs pos="0">
                      <a:srgbClr val="00188F"/>
                    </a:gs>
                    <a:gs pos="50000">
                      <a:srgbClr val="00188F"/>
                    </a:gs>
                  </a:gsLst>
                  <a:lin ang="5400000" scaled="0"/>
                </a:gradFill>
                <a:latin typeface="Segoe UI Light"/>
                <a:ea typeface="Segoe UI" pitchFamily="34" charset="0"/>
                <a:cs typeface="Segoe UI" pitchFamily="34" charset="0"/>
              </a:rPr>
              <a:t>Offers version for Windows </a:t>
            </a:r>
            <a:r>
              <a:rPr lang="en-US" sz="2800" dirty="0">
                <a:gradFill>
                  <a:gsLst>
                    <a:gs pos="0">
                      <a:srgbClr val="00188F"/>
                    </a:gs>
                    <a:gs pos="50000">
                      <a:srgbClr val="00188F"/>
                    </a:gs>
                  </a:gsLst>
                  <a:lin ang="5400000" scaled="0"/>
                </a:gradFill>
                <a:latin typeface="Segoe UI Light"/>
                <a:ea typeface="Segoe UI" pitchFamily="34" charset="0"/>
                <a:cs typeface="Segoe UI" pitchFamily="34" charset="0"/>
              </a:rPr>
              <a:t>Phone 7</a:t>
            </a:r>
            <a:br>
              <a:rPr lang="en-US" sz="2800" dirty="0">
                <a:gradFill>
                  <a:gsLst>
                    <a:gs pos="0">
                      <a:srgbClr val="00188F"/>
                    </a:gs>
                    <a:gs pos="50000">
                      <a:srgbClr val="00188F"/>
                    </a:gs>
                  </a:gsLst>
                  <a:lin ang="5400000" scaled="0"/>
                </a:gradFill>
                <a:latin typeface="Segoe UI Light"/>
                <a:ea typeface="Segoe UI" pitchFamily="34" charset="0"/>
                <a:cs typeface="Segoe UI" pitchFamily="34" charset="0"/>
              </a:rPr>
            </a:br>
            <a:r>
              <a:rPr lang="en-US" sz="2000" dirty="0">
                <a:gradFill>
                  <a:gsLst>
                    <a:gs pos="0">
                      <a:srgbClr val="000000"/>
                    </a:gs>
                    <a:gs pos="100000">
                      <a:srgbClr val="000000"/>
                    </a:gs>
                  </a:gsLst>
                  <a:lin ang="0" scaled="0"/>
                </a:gradFill>
                <a:latin typeface="Segoe UI Light"/>
                <a:ea typeface="Segoe UI" pitchFamily="34" charset="0"/>
                <a:cs typeface="Segoe UI" pitchFamily="34" charset="0"/>
              </a:rPr>
              <a:t>Free version with no </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IAP: it is the Free Mobile edition (base functionality)</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p:txBody>
      </p:sp>
      <p:sp>
        <p:nvSpPr>
          <p:cNvPr id="9" name="Rectangle 8"/>
          <p:cNvSpPr/>
          <p:nvPr/>
        </p:nvSpPr>
        <p:spPr>
          <a:xfrm>
            <a:off x="8653556" y="5326062"/>
            <a:ext cx="3584481" cy="1477328"/>
          </a:xfrm>
          <a:prstGeom prst="rect">
            <a:avLst/>
          </a:prstGeom>
        </p:spPr>
        <p:txBody>
          <a:bodyPr wrap="square">
            <a:spAutoFit/>
          </a:bodyPr>
          <a:lstStyle/>
          <a:p>
            <a:r>
              <a:rPr lang="en-US" sz="2800" dirty="0" smtClean="0">
                <a:gradFill>
                  <a:gsLst>
                    <a:gs pos="0">
                      <a:srgbClr val="00188F"/>
                    </a:gs>
                    <a:gs pos="50000">
                      <a:srgbClr val="00188F"/>
                    </a:gs>
                  </a:gsLst>
                  <a:lin ang="5400000" scaled="0"/>
                </a:gradFill>
                <a:latin typeface="Segoe UI Light"/>
                <a:ea typeface="Segoe UI" pitchFamily="34" charset="0"/>
                <a:cs typeface="Segoe UI" pitchFamily="34" charset="0"/>
              </a:rPr>
              <a:t>Give users choice</a:t>
            </a:r>
            <a:br>
              <a:rPr lang="en-US" sz="2800" dirty="0" smtClean="0">
                <a:gradFill>
                  <a:gsLst>
                    <a:gs pos="0">
                      <a:srgbClr val="00188F"/>
                    </a:gs>
                    <a:gs pos="50000">
                      <a:srgbClr val="00188F"/>
                    </a:gs>
                  </a:gsLst>
                  <a:lin ang="5400000" scaled="0"/>
                </a:gradFill>
                <a:latin typeface="Segoe UI Light"/>
                <a:ea typeface="Segoe UI" pitchFamily="34" charset="0"/>
                <a:cs typeface="Segoe UI" pitchFamily="34" charset="0"/>
              </a:rPr>
            </a:b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Users don’t need to purchase</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Options with more functionality</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Clearly explain value</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203" y="3456892"/>
            <a:ext cx="1899897" cy="316457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314" y="1386207"/>
            <a:ext cx="2868631" cy="5235256"/>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b="805"/>
          <a:stretch/>
        </p:blipFill>
        <p:spPr>
          <a:xfrm>
            <a:off x="5480457" y="1386207"/>
            <a:ext cx="2968719" cy="5235255"/>
          </a:xfrm>
          <a:prstGeom prst="rect">
            <a:avLst/>
          </a:prstGeom>
        </p:spPr>
      </p:pic>
    </p:spTree>
    <p:extLst>
      <p:ext uri="{BB962C8B-B14F-4D97-AF65-F5344CB8AC3E}">
        <p14:creationId xmlns:p14="http://schemas.microsoft.com/office/powerpoint/2010/main" val="2966596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Paid+Trial</a:t>
            </a:r>
            <a:r>
              <a:rPr lang="en-US" dirty="0" smtClean="0"/>
              <a:t>  vs</a:t>
            </a:r>
            <a:r>
              <a:rPr lang="en-US" dirty="0"/>
              <a:t>.</a:t>
            </a:r>
            <a:r>
              <a:rPr lang="en-US" dirty="0" smtClean="0"/>
              <a:t>  </a:t>
            </a:r>
            <a:r>
              <a:rPr lang="en-US" dirty="0" err="1" smtClean="0"/>
              <a:t>Free+In-app</a:t>
            </a:r>
            <a:r>
              <a:rPr lang="en-US" dirty="0" smtClean="0"/>
              <a:t> purchase</a:t>
            </a:r>
            <a:endParaRPr lang="en-US" dirty="0"/>
          </a:p>
        </p:txBody>
      </p:sp>
      <p:graphicFrame>
        <p:nvGraphicFramePr>
          <p:cNvPr id="2" name="Table 1"/>
          <p:cNvGraphicFramePr>
            <a:graphicFrameLocks noGrp="1"/>
          </p:cNvGraphicFramePr>
          <p:nvPr>
            <p:extLst/>
          </p:nvPr>
        </p:nvGraphicFramePr>
        <p:xfrm>
          <a:off x="731838" y="1935162"/>
          <a:ext cx="10972799" cy="3733799"/>
        </p:xfrm>
        <a:graphic>
          <a:graphicData uri="http://schemas.openxmlformats.org/drawingml/2006/table">
            <a:tbl>
              <a:tblPr firstRow="1" bandRow="1">
                <a:tableStyleId>{5C22544A-7EE6-4342-B048-85BDC9FD1C3A}</a:tableStyleId>
              </a:tblPr>
              <a:tblGrid>
                <a:gridCol w="3228817"/>
                <a:gridCol w="3629183"/>
                <a:gridCol w="4114799"/>
              </a:tblGrid>
              <a:tr h="688759">
                <a:tc>
                  <a:txBody>
                    <a:bodyPr/>
                    <a:lstStyle/>
                    <a:p>
                      <a:endParaRPr lang="en-US" sz="3200" b="0" dirty="0">
                        <a:latin typeface="+mj-lt"/>
                      </a:endParaRPr>
                    </a:p>
                  </a:txBody>
                  <a:tcPr anchor="ctr"/>
                </a:tc>
                <a:tc>
                  <a:txBody>
                    <a:bodyPr/>
                    <a:lstStyle/>
                    <a:p>
                      <a:pPr algn="ctr"/>
                      <a:r>
                        <a:rPr lang="en-US" sz="3200" b="0" dirty="0" smtClean="0">
                          <a:latin typeface="+mj-lt"/>
                        </a:rPr>
                        <a:t>Paid + Trial</a:t>
                      </a:r>
                      <a:endParaRPr lang="en-US" sz="3200" b="0" dirty="0">
                        <a:latin typeface="+mj-lt"/>
                      </a:endParaRPr>
                    </a:p>
                  </a:txBody>
                  <a:tcPr anchor="ctr"/>
                </a:tc>
                <a:tc>
                  <a:txBody>
                    <a:bodyPr/>
                    <a:lstStyle/>
                    <a:p>
                      <a:pPr algn="ctr"/>
                      <a:r>
                        <a:rPr lang="en-US" sz="3200" b="0" dirty="0" smtClean="0">
                          <a:latin typeface="+mj-lt"/>
                        </a:rPr>
                        <a:t>Free + IAP</a:t>
                      </a:r>
                      <a:endParaRPr lang="en-US" sz="3200" b="0" dirty="0">
                        <a:latin typeface="+mj-lt"/>
                      </a:endParaRPr>
                    </a:p>
                  </a:txBody>
                  <a:tcPr anchor="ctr"/>
                </a:tc>
              </a:tr>
              <a:tr h="543757">
                <a:tc>
                  <a:txBody>
                    <a:bodyPr/>
                    <a:lstStyle/>
                    <a:p>
                      <a:r>
                        <a:rPr lang="en-US" sz="2400" b="0" dirty="0" smtClean="0">
                          <a:latin typeface="+mj-lt"/>
                        </a:rPr>
                        <a:t>App listed</a:t>
                      </a:r>
                      <a:r>
                        <a:rPr lang="en-US" sz="2400" b="0" baseline="0" dirty="0" smtClean="0">
                          <a:latin typeface="+mj-lt"/>
                        </a:rPr>
                        <a:t> in</a:t>
                      </a:r>
                      <a:endParaRPr lang="en-US" sz="2400" b="0" dirty="0">
                        <a:latin typeface="+mj-lt"/>
                      </a:endParaRPr>
                    </a:p>
                  </a:txBody>
                  <a:tcPr anchor="ctr"/>
                </a:tc>
                <a:tc>
                  <a:txBody>
                    <a:bodyPr/>
                    <a:lstStyle/>
                    <a:p>
                      <a:pPr algn="ctr"/>
                      <a:r>
                        <a:rPr lang="en-US" sz="2400" b="1" dirty="0" smtClean="0">
                          <a:latin typeface="+mj-lt"/>
                        </a:rPr>
                        <a:t>Paid</a:t>
                      </a:r>
                      <a:r>
                        <a:rPr lang="en-US" sz="2400" b="0" dirty="0" smtClean="0">
                          <a:latin typeface="+mj-lt"/>
                        </a:rPr>
                        <a:t> Apps</a:t>
                      </a:r>
                      <a:endParaRPr lang="en-US" sz="2400" b="0" dirty="0">
                        <a:latin typeface="+mj-lt"/>
                      </a:endParaRPr>
                    </a:p>
                  </a:txBody>
                  <a:tcPr anchor="ctr"/>
                </a:tc>
                <a:tc>
                  <a:txBody>
                    <a:bodyPr/>
                    <a:lstStyle/>
                    <a:p>
                      <a:pPr algn="ctr"/>
                      <a:r>
                        <a:rPr lang="en-US" sz="2400" b="1" dirty="0" smtClean="0">
                          <a:solidFill>
                            <a:schemeClr val="bg1"/>
                          </a:solidFill>
                          <a:latin typeface="+mj-lt"/>
                        </a:rPr>
                        <a:t>Free</a:t>
                      </a:r>
                      <a:r>
                        <a:rPr lang="en-US" sz="2400" b="0" dirty="0" smtClean="0">
                          <a:solidFill>
                            <a:schemeClr val="bg1"/>
                          </a:solidFill>
                          <a:latin typeface="+mj-lt"/>
                        </a:rPr>
                        <a:t> Apps (more views)</a:t>
                      </a:r>
                      <a:endParaRPr lang="en-US" sz="2400" b="0" dirty="0">
                        <a:solidFill>
                          <a:schemeClr val="bg1"/>
                        </a:solidFill>
                        <a:latin typeface="+mj-lt"/>
                      </a:endParaRPr>
                    </a:p>
                  </a:txBody>
                  <a:tcPr anchor="ctr">
                    <a:solidFill>
                      <a:schemeClr val="accent4"/>
                    </a:solidFill>
                  </a:tcPr>
                </a:tc>
              </a:tr>
              <a:tr h="543757">
                <a:tc>
                  <a:txBody>
                    <a:bodyPr/>
                    <a:lstStyle/>
                    <a:p>
                      <a:r>
                        <a:rPr lang="en-US" sz="2400" b="0" dirty="0" smtClean="0">
                          <a:latin typeface="+mj-lt"/>
                        </a:rPr>
                        <a:t>Feature managed by</a:t>
                      </a:r>
                      <a:endParaRPr lang="en-US" sz="2400" b="0" dirty="0">
                        <a:latin typeface="+mj-lt"/>
                      </a:endParaRPr>
                    </a:p>
                  </a:txBody>
                  <a:tcPr anchor="ctr"/>
                </a:tc>
                <a:tc>
                  <a:txBody>
                    <a:bodyPr/>
                    <a:lstStyle/>
                    <a:p>
                      <a:pPr algn="ctr"/>
                      <a:r>
                        <a:rPr lang="en-US" sz="2400" b="0" dirty="0" smtClean="0">
                          <a:solidFill>
                            <a:schemeClr val="bg1"/>
                          </a:solidFill>
                          <a:latin typeface="+mj-lt"/>
                        </a:rPr>
                        <a:t>OS, </a:t>
                      </a:r>
                      <a:r>
                        <a:rPr lang="en-US" sz="2400" b="1" dirty="0" smtClean="0">
                          <a:solidFill>
                            <a:schemeClr val="bg1"/>
                          </a:solidFill>
                          <a:latin typeface="+mj-lt"/>
                        </a:rPr>
                        <a:t>little</a:t>
                      </a:r>
                      <a:r>
                        <a:rPr lang="en-US" sz="2400" b="1" baseline="0" dirty="0" smtClean="0">
                          <a:solidFill>
                            <a:schemeClr val="bg1"/>
                          </a:solidFill>
                          <a:latin typeface="+mj-lt"/>
                        </a:rPr>
                        <a:t> </a:t>
                      </a:r>
                      <a:r>
                        <a:rPr lang="en-US" sz="2400" b="1" baseline="0" dirty="0" err="1" smtClean="0">
                          <a:solidFill>
                            <a:schemeClr val="bg1"/>
                          </a:solidFill>
                          <a:latin typeface="+mj-lt"/>
                        </a:rPr>
                        <a:t>dev</a:t>
                      </a:r>
                      <a:r>
                        <a:rPr lang="en-US" sz="2400" b="1" baseline="0" dirty="0" smtClean="0">
                          <a:solidFill>
                            <a:schemeClr val="bg1"/>
                          </a:solidFill>
                          <a:latin typeface="+mj-lt"/>
                        </a:rPr>
                        <a:t> </a:t>
                      </a:r>
                      <a:r>
                        <a:rPr lang="en-US" sz="2400" b="0" baseline="0" dirty="0" smtClean="0">
                          <a:solidFill>
                            <a:schemeClr val="bg1"/>
                          </a:solidFill>
                          <a:latin typeface="+mj-lt"/>
                        </a:rPr>
                        <a:t>work</a:t>
                      </a:r>
                      <a:endParaRPr lang="en-US" sz="2400" b="0" dirty="0">
                        <a:solidFill>
                          <a:schemeClr val="bg1"/>
                        </a:solidFill>
                        <a:latin typeface="+mj-lt"/>
                      </a:endParaRPr>
                    </a:p>
                  </a:txBody>
                  <a:tcPr anchor="ctr">
                    <a:solidFill>
                      <a:schemeClr val="accent4"/>
                    </a:solidFill>
                  </a:tcPr>
                </a:tc>
                <a:tc>
                  <a:txBody>
                    <a:bodyPr/>
                    <a:lstStyle/>
                    <a:p>
                      <a:pPr algn="ctr"/>
                      <a:r>
                        <a:rPr lang="en-US" sz="2400" b="0" dirty="0" smtClean="0">
                          <a:latin typeface="+mj-lt"/>
                        </a:rPr>
                        <a:t>App, </a:t>
                      </a:r>
                      <a:r>
                        <a:rPr lang="en-US" sz="2400" b="1" dirty="0" smtClean="0">
                          <a:latin typeface="+mj-lt"/>
                        </a:rPr>
                        <a:t>more</a:t>
                      </a:r>
                      <a:r>
                        <a:rPr lang="en-US" sz="2400" b="0" dirty="0" smtClean="0">
                          <a:latin typeface="+mj-lt"/>
                        </a:rPr>
                        <a:t> </a:t>
                      </a:r>
                      <a:r>
                        <a:rPr lang="en-US" sz="2400" b="1" dirty="0" smtClean="0">
                          <a:latin typeface="+mj-lt"/>
                        </a:rPr>
                        <a:t>work</a:t>
                      </a:r>
                      <a:r>
                        <a:rPr lang="en-US" sz="2400" b="0" dirty="0" smtClean="0">
                          <a:latin typeface="+mj-lt"/>
                        </a:rPr>
                        <a:t> required</a:t>
                      </a:r>
                      <a:endParaRPr lang="en-US" sz="2400" b="0" dirty="0">
                        <a:latin typeface="+mj-lt"/>
                      </a:endParaRPr>
                    </a:p>
                  </a:txBody>
                  <a:tcPr anchor="ctr"/>
                </a:tc>
              </a:tr>
              <a:tr h="1413769">
                <a:tc>
                  <a:txBody>
                    <a:bodyPr/>
                    <a:lstStyle/>
                    <a:p>
                      <a:r>
                        <a:rPr lang="en-US" sz="2400" b="0" dirty="0" smtClean="0">
                          <a:latin typeface="+mj-lt"/>
                        </a:rPr>
                        <a:t>Options and Flexibility</a:t>
                      </a:r>
                      <a:endParaRPr lang="en-US" sz="2400" b="0" dirty="0">
                        <a:latin typeface="+mj-lt"/>
                      </a:endParaRPr>
                    </a:p>
                  </a:txBody>
                  <a:tcPr anchor="ctr"/>
                </a:tc>
                <a:tc>
                  <a:txBody>
                    <a:bodyPr/>
                    <a:lstStyle/>
                    <a:p>
                      <a:pPr algn="ctr"/>
                      <a:r>
                        <a:rPr lang="en-US" sz="2400" b="1" dirty="0" smtClean="0">
                          <a:latin typeface="+mj-lt"/>
                        </a:rPr>
                        <a:t>One</a:t>
                      </a:r>
                      <a:r>
                        <a:rPr lang="en-US" sz="2400" b="0" dirty="0" smtClean="0">
                          <a:latin typeface="+mj-lt"/>
                        </a:rPr>
                        <a:t>: Trial</a:t>
                      </a:r>
                      <a:endParaRPr lang="en-US" sz="2400" b="0" dirty="0">
                        <a:latin typeface="+mj-lt"/>
                      </a:endParaRPr>
                    </a:p>
                  </a:txBody>
                  <a:tcPr anchor="ctr"/>
                </a:tc>
                <a:tc>
                  <a:txBody>
                    <a:bodyPr/>
                    <a:lstStyle/>
                    <a:p>
                      <a:pPr algn="ctr"/>
                      <a:r>
                        <a:rPr lang="en-US" sz="2400" b="1" dirty="0" smtClean="0">
                          <a:solidFill>
                            <a:schemeClr val="bg1"/>
                          </a:solidFill>
                          <a:latin typeface="+mj-lt"/>
                        </a:rPr>
                        <a:t>Many</a:t>
                      </a:r>
                      <a:r>
                        <a:rPr lang="en-US" sz="2400" b="0" dirty="0" smtClean="0">
                          <a:solidFill>
                            <a:schemeClr val="bg1"/>
                          </a:solidFill>
                          <a:latin typeface="+mj-lt"/>
                        </a:rPr>
                        <a:t>: consumable/durable, one/many, different prices, show some options only</a:t>
                      </a:r>
                      <a:endParaRPr lang="en-US" sz="2400" b="0" dirty="0">
                        <a:solidFill>
                          <a:schemeClr val="bg1"/>
                        </a:solidFill>
                        <a:latin typeface="+mj-lt"/>
                      </a:endParaRPr>
                    </a:p>
                  </a:txBody>
                  <a:tcPr anchor="ctr">
                    <a:solidFill>
                      <a:schemeClr val="accent4"/>
                    </a:solidFill>
                  </a:tcPr>
                </a:tc>
              </a:tr>
              <a:tr h="543757">
                <a:tc>
                  <a:txBody>
                    <a:bodyPr/>
                    <a:lstStyle/>
                    <a:p>
                      <a:r>
                        <a:rPr lang="en-US" sz="2400" b="0" dirty="0" smtClean="0">
                          <a:latin typeface="+mj-lt"/>
                        </a:rPr>
                        <a:t>Supports</a:t>
                      </a:r>
                      <a:endParaRPr lang="en-US" sz="2400" b="0" dirty="0">
                        <a:latin typeface="+mj-lt"/>
                      </a:endParaRPr>
                    </a:p>
                  </a:txBody>
                  <a:tcPr anchor="ctr"/>
                </a:tc>
                <a:tc>
                  <a:txBody>
                    <a:bodyPr/>
                    <a:lstStyle/>
                    <a:p>
                      <a:pPr algn="ctr"/>
                      <a:r>
                        <a:rPr lang="en-US" sz="2400" b="0" dirty="0" smtClean="0">
                          <a:solidFill>
                            <a:schemeClr val="bg1"/>
                          </a:solidFill>
                          <a:latin typeface="+mj-lt"/>
                        </a:rPr>
                        <a:t>Windows Phone </a:t>
                      </a:r>
                      <a:r>
                        <a:rPr lang="en-US" sz="2400" b="1" dirty="0" smtClean="0">
                          <a:solidFill>
                            <a:schemeClr val="bg1"/>
                          </a:solidFill>
                          <a:latin typeface="+mj-lt"/>
                        </a:rPr>
                        <a:t>7</a:t>
                      </a:r>
                      <a:r>
                        <a:rPr lang="en-US" sz="2400" b="0" baseline="0" dirty="0" smtClean="0">
                          <a:solidFill>
                            <a:schemeClr val="bg1"/>
                          </a:solidFill>
                          <a:latin typeface="+mj-lt"/>
                        </a:rPr>
                        <a:t> &amp; 8</a:t>
                      </a:r>
                      <a:endParaRPr lang="en-US" sz="2400" b="0" dirty="0">
                        <a:solidFill>
                          <a:schemeClr val="bg1"/>
                        </a:solidFill>
                        <a:latin typeface="+mj-lt"/>
                      </a:endParaRPr>
                    </a:p>
                  </a:txBody>
                  <a:tcPr anchor="ctr">
                    <a:solidFill>
                      <a:schemeClr val="accent4"/>
                    </a:solidFill>
                  </a:tcPr>
                </a:tc>
                <a:tc>
                  <a:txBody>
                    <a:bodyPr/>
                    <a:lstStyle/>
                    <a:p>
                      <a:pPr algn="ctr"/>
                      <a:r>
                        <a:rPr lang="en-US" sz="2400" b="0" dirty="0" smtClean="0">
                          <a:latin typeface="+mj-lt"/>
                        </a:rPr>
                        <a:t>Windows</a:t>
                      </a:r>
                      <a:r>
                        <a:rPr lang="en-US" sz="2400" b="0" baseline="0" dirty="0" smtClean="0">
                          <a:latin typeface="+mj-lt"/>
                        </a:rPr>
                        <a:t> Phone 8</a:t>
                      </a:r>
                      <a:endParaRPr lang="en-US" sz="2400" b="0" dirty="0">
                        <a:latin typeface="+mj-lt"/>
                      </a:endParaRPr>
                    </a:p>
                  </a:txBody>
                  <a:tcPr anchor="ctr"/>
                </a:tc>
              </a:tr>
            </a:tbl>
          </a:graphicData>
        </a:graphic>
      </p:graphicFrame>
    </p:spTree>
    <p:extLst>
      <p:ext uri="{BB962C8B-B14F-4D97-AF65-F5344CB8AC3E}">
        <p14:creationId xmlns:p14="http://schemas.microsoft.com/office/powerpoint/2010/main" val="3194158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
            <a:ext cx="12436475" cy="6994525"/>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a:xfrm>
            <a:off x="274638" y="2430462"/>
            <a:ext cx="11887199" cy="912813"/>
          </a:xfrm>
        </p:spPr>
        <p:txBody>
          <a:bodyPr/>
          <a:lstStyle/>
          <a:p>
            <a:pPr algn="ctr"/>
            <a:r>
              <a:rPr lang="en-US" dirty="0" smtClean="0">
                <a:solidFill>
                  <a:schemeClr val="bg1"/>
                </a:solidFill>
              </a:rPr>
              <a:t>1) Choose a Business Model</a:t>
            </a:r>
            <a:r>
              <a:rPr lang="en-US" dirty="0" smtClean="0">
                <a:solidFill>
                  <a:schemeClr val="bg2">
                    <a:lumMod val="60000"/>
                    <a:lumOff val="40000"/>
                  </a:schemeClr>
                </a:solidFill>
              </a:rPr>
              <a:t/>
            </a:r>
            <a:br>
              <a:rPr lang="en-US" dirty="0" smtClean="0">
                <a:solidFill>
                  <a:schemeClr val="bg2">
                    <a:lumMod val="60000"/>
                    <a:lumOff val="40000"/>
                  </a:schemeClr>
                </a:solidFill>
              </a:rPr>
            </a:br>
            <a:r>
              <a:rPr lang="en-US" sz="4000" dirty="0" smtClean="0">
                <a:solidFill>
                  <a:schemeClr val="tx2">
                    <a:lumMod val="60000"/>
                    <a:lumOff val="40000"/>
                  </a:schemeClr>
                </a:solidFill>
              </a:rPr>
              <a:t>- Paid</a:t>
            </a:r>
            <a:br>
              <a:rPr lang="en-US" sz="4000" dirty="0" smtClean="0">
                <a:solidFill>
                  <a:schemeClr val="tx2">
                    <a:lumMod val="60000"/>
                    <a:lumOff val="40000"/>
                  </a:schemeClr>
                </a:solidFill>
              </a:rPr>
            </a:br>
            <a:r>
              <a:rPr lang="en-US" sz="4000" dirty="0" smtClean="0">
                <a:solidFill>
                  <a:schemeClr val="tx2">
                    <a:lumMod val="60000"/>
                    <a:lumOff val="40000"/>
                  </a:schemeClr>
                </a:solidFill>
              </a:rPr>
              <a:t>- In-App Purchase</a:t>
            </a:r>
            <a:r>
              <a:rPr lang="en-US" sz="4000" dirty="0" smtClean="0">
                <a:solidFill>
                  <a:schemeClr val="bg2">
                    <a:lumMod val="60000"/>
                    <a:lumOff val="40000"/>
                  </a:schemeClr>
                </a:solidFill>
              </a:rPr>
              <a:t/>
            </a:r>
            <a:br>
              <a:rPr lang="en-US" sz="4000" dirty="0" smtClean="0">
                <a:solidFill>
                  <a:schemeClr val="bg2">
                    <a:lumMod val="60000"/>
                    <a:lumOff val="40000"/>
                  </a:schemeClr>
                </a:solidFill>
              </a:rPr>
            </a:br>
            <a:r>
              <a:rPr lang="en-US" sz="4000" b="1" dirty="0" smtClean="0">
                <a:solidFill>
                  <a:schemeClr val="bg1"/>
                </a:solidFill>
              </a:rPr>
              <a:t>- Mobile Ads</a:t>
            </a:r>
            <a:endParaRPr lang="en-US" sz="2400" b="1" dirty="0">
              <a:solidFill>
                <a:schemeClr val="bg1"/>
              </a:solidFill>
            </a:endParaRPr>
          </a:p>
        </p:txBody>
      </p:sp>
    </p:spTree>
    <p:extLst>
      <p:ext uri="{BB962C8B-B14F-4D97-AF65-F5344CB8AC3E}">
        <p14:creationId xmlns:p14="http://schemas.microsoft.com/office/powerpoint/2010/main" val="3775101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Best practices: smart use of Ads</a:t>
            </a:r>
            <a:endParaRPr lang="en-US" dirty="0"/>
          </a:p>
        </p:txBody>
      </p:sp>
      <p:sp>
        <p:nvSpPr>
          <p:cNvPr id="6" name="Rectangle 5"/>
          <p:cNvSpPr/>
          <p:nvPr/>
        </p:nvSpPr>
        <p:spPr>
          <a:xfrm>
            <a:off x="1189037" y="2457076"/>
            <a:ext cx="3276600" cy="3010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a:gradFill>
                  <a:gsLst>
                    <a:gs pos="0">
                      <a:srgbClr val="FFFFFF"/>
                    </a:gs>
                    <a:gs pos="100000">
                      <a:srgbClr val="FFFFFF"/>
                    </a:gs>
                  </a:gsLst>
                  <a:lin ang="5400000" scaled="0"/>
                </a:gradFill>
                <a:latin typeface="Segoe UI Light"/>
              </a:rPr>
              <a:t>Business model for apps that are used </a:t>
            </a:r>
            <a:r>
              <a:rPr lang="en-US" sz="2800" b="1" dirty="0">
                <a:gradFill>
                  <a:gsLst>
                    <a:gs pos="0">
                      <a:srgbClr val="FFFFFF"/>
                    </a:gs>
                    <a:gs pos="100000">
                      <a:srgbClr val="FFFFFF"/>
                    </a:gs>
                  </a:gsLst>
                  <a:lin ang="5400000" scaled="0"/>
                </a:gradFill>
                <a:latin typeface="Segoe UI Light"/>
              </a:rPr>
              <a:t>many </a:t>
            </a:r>
            <a:r>
              <a:rPr lang="en-US" sz="2800" b="1" dirty="0" smtClean="0">
                <a:gradFill>
                  <a:gsLst>
                    <a:gs pos="0">
                      <a:srgbClr val="FFFFFF"/>
                    </a:gs>
                    <a:gs pos="100000">
                      <a:srgbClr val="FFFFFF"/>
                    </a:gs>
                  </a:gsLst>
                  <a:lin ang="5400000" scaled="0"/>
                </a:gradFill>
                <a:latin typeface="Segoe UI Light"/>
              </a:rPr>
              <a:t>hours/day by the average user</a:t>
            </a:r>
            <a:endParaRPr lang="en-US" sz="2800" b="1" dirty="0">
              <a:gradFill>
                <a:gsLst>
                  <a:gs pos="0">
                    <a:srgbClr val="FFFFFF"/>
                  </a:gs>
                  <a:gs pos="100000">
                    <a:srgbClr val="FFFFFF"/>
                  </a:gs>
                </a:gsLst>
                <a:lin ang="5400000" scaled="0"/>
              </a:gradFill>
              <a:latin typeface="Segoe UI Light"/>
            </a:endParaRPr>
          </a:p>
        </p:txBody>
      </p:sp>
      <p:sp>
        <p:nvSpPr>
          <p:cNvPr id="7" name="Rectangle 6"/>
          <p:cNvSpPr/>
          <p:nvPr/>
        </p:nvSpPr>
        <p:spPr>
          <a:xfrm>
            <a:off x="5075237" y="1532623"/>
            <a:ext cx="5943600"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Go do’s</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a:xfrm>
            <a:off x="5075237" y="2152276"/>
            <a:ext cx="5943600" cy="408818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000" dirty="0" smtClean="0">
                <a:gradFill>
                  <a:gsLst>
                    <a:gs pos="0">
                      <a:srgbClr val="00188F"/>
                    </a:gs>
                    <a:gs pos="100000">
                      <a:srgbClr val="00188F"/>
                    </a:gs>
                  </a:gsLst>
                  <a:lin ang="5400000" scaled="0"/>
                </a:gradFill>
                <a:latin typeface="Segoe UI Light"/>
              </a:rPr>
              <a:t>Ads are not intrusive, designed as part of the app graphics</a:t>
            </a:r>
          </a:p>
          <a:p>
            <a:endParaRPr lang="en-US" sz="2000" dirty="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One ad per page</a:t>
            </a:r>
          </a:p>
          <a:p>
            <a:endParaRPr lang="en-US" sz="2000" dirty="0" smtClean="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Set ‘</a:t>
            </a:r>
            <a:r>
              <a:rPr lang="en-US" sz="2000" dirty="0" err="1" smtClean="0">
                <a:gradFill>
                  <a:gsLst>
                    <a:gs pos="0">
                      <a:srgbClr val="00188F"/>
                    </a:gs>
                    <a:gs pos="100000">
                      <a:srgbClr val="00188F"/>
                    </a:gs>
                  </a:gsLst>
                  <a:lin ang="5400000" scaled="0"/>
                </a:gradFill>
                <a:latin typeface="Segoe UI Light"/>
              </a:rPr>
              <a:t>Autocollapse</a:t>
            </a:r>
            <a:r>
              <a:rPr lang="en-US" sz="2000" dirty="0" smtClean="0">
                <a:gradFill>
                  <a:gsLst>
                    <a:gs pos="0">
                      <a:srgbClr val="00188F"/>
                    </a:gs>
                    <a:gs pos="100000">
                      <a:srgbClr val="00188F"/>
                    </a:gs>
                  </a:gsLst>
                  <a:lin ang="5400000" scaled="0"/>
                </a:gradFill>
                <a:latin typeface="Segoe UI Light"/>
              </a:rPr>
              <a:t>’ to be true</a:t>
            </a:r>
          </a:p>
          <a:p>
            <a:endParaRPr lang="en-US" sz="2000" dirty="0" smtClean="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Choose ‘</a:t>
            </a:r>
            <a:r>
              <a:rPr lang="en-US" sz="2000" dirty="0" err="1" smtClean="0">
                <a:gradFill>
                  <a:gsLst>
                    <a:gs pos="0">
                      <a:srgbClr val="00188F"/>
                    </a:gs>
                    <a:gs pos="100000">
                      <a:srgbClr val="00188F"/>
                    </a:gs>
                  </a:gsLst>
                  <a:lin ang="5400000" scaled="0"/>
                </a:gradFill>
                <a:latin typeface="Segoe UI Light"/>
              </a:rPr>
              <a:t>AutoRefresh</a:t>
            </a:r>
            <a:r>
              <a:rPr lang="en-US" sz="2000" dirty="0" smtClean="0">
                <a:gradFill>
                  <a:gsLst>
                    <a:gs pos="0">
                      <a:srgbClr val="00188F"/>
                    </a:gs>
                    <a:gs pos="100000">
                      <a:srgbClr val="00188F"/>
                    </a:gs>
                  </a:gsLst>
                  <a:lin ang="5400000" scaled="0"/>
                </a:gradFill>
                <a:latin typeface="Segoe UI Light"/>
              </a:rPr>
              <a:t>’ or do manual refresh to optimize animations</a:t>
            </a:r>
          </a:p>
          <a:p>
            <a:endParaRPr lang="en-US" sz="2000" dirty="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Trap exception, detect ad is not shown, then show your own ad, or another ad provider</a:t>
            </a:r>
          </a:p>
        </p:txBody>
      </p:sp>
    </p:spTree>
    <p:extLst>
      <p:ext uri="{BB962C8B-B14F-4D97-AF65-F5344CB8AC3E}">
        <p14:creationId xmlns:p14="http://schemas.microsoft.com/office/powerpoint/2010/main" val="506408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Backgammon Pro (my app)</a:t>
            </a:r>
            <a:endParaRPr lang="en-US" dirty="0"/>
          </a:p>
        </p:txBody>
      </p:sp>
      <p:grpSp>
        <p:nvGrpSpPr>
          <p:cNvPr id="2" name="Group 1"/>
          <p:cNvGrpSpPr/>
          <p:nvPr/>
        </p:nvGrpSpPr>
        <p:grpSpPr>
          <a:xfrm>
            <a:off x="295275" y="1897062"/>
            <a:ext cx="6916939" cy="4495800"/>
            <a:chOff x="5084762" y="2485322"/>
            <a:chExt cx="6010275" cy="3906496"/>
          </a:xfrm>
        </p:grpSpPr>
        <p:sp>
          <p:nvSpPr>
            <p:cNvPr id="3" name="Rectangle 2"/>
            <p:cNvSpPr/>
            <p:nvPr/>
          </p:nvSpPr>
          <p:spPr>
            <a:xfrm>
              <a:off x="5084762" y="6130208"/>
              <a:ext cx="2743200" cy="261610"/>
            </a:xfrm>
            <a:prstGeom prst="rect">
              <a:avLst/>
            </a:prstGeom>
          </p:spPr>
          <p:txBody>
            <a:bodyPr wrap="square">
              <a:spAutoFit/>
            </a:bodyPr>
            <a:lstStyle/>
            <a:p>
              <a:r>
                <a:rPr lang="en-US" sz="1100" dirty="0" smtClean="0">
                  <a:solidFill>
                    <a:srgbClr val="000000">
                      <a:lumMod val="50000"/>
                      <a:lumOff val="50000"/>
                    </a:srgbClr>
                  </a:solidFill>
                </a:rPr>
                <a:t>Backgammon Pro (Bernardo Zamora)</a:t>
              </a:r>
              <a:endParaRPr lang="en-US" sz="1100" dirty="0">
                <a:solidFill>
                  <a:srgbClr val="000000">
                    <a:lumMod val="50000"/>
                    <a:lumOff val="50000"/>
                  </a:srgbClr>
                </a:solidFill>
              </a:endParaRPr>
            </a:p>
          </p:txBody>
        </p:sp>
        <p:grpSp>
          <p:nvGrpSpPr>
            <p:cNvPr id="10" name="Group 9"/>
            <p:cNvGrpSpPr/>
            <p:nvPr/>
          </p:nvGrpSpPr>
          <p:grpSpPr>
            <a:xfrm>
              <a:off x="5151437" y="2485322"/>
              <a:ext cx="5943600" cy="3615086"/>
              <a:chOff x="4465637" y="2837586"/>
              <a:chExt cx="5943600" cy="3615086"/>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7519"/>
              <a:stretch/>
            </p:blipFill>
            <p:spPr>
              <a:xfrm>
                <a:off x="4465637" y="2837586"/>
                <a:ext cx="5943600" cy="3615086"/>
              </a:xfrm>
              <a:prstGeom prst="rect">
                <a:avLst/>
              </a:prstGeom>
            </p:spPr>
          </p:pic>
          <p:sp>
            <p:nvSpPr>
              <p:cNvPr id="9" name="Rectangle 8"/>
              <p:cNvSpPr/>
              <p:nvPr/>
            </p:nvSpPr>
            <p:spPr bwMode="auto">
              <a:xfrm>
                <a:off x="6370637" y="2880337"/>
                <a:ext cx="2819400" cy="54996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3" name="Rectangle 12"/>
          <p:cNvSpPr/>
          <p:nvPr/>
        </p:nvSpPr>
        <p:spPr>
          <a:xfrm>
            <a:off x="7628106" y="5144134"/>
            <a:ext cx="4686131" cy="1477328"/>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Always show an ad</a:t>
            </a:r>
          </a:p>
          <a:p>
            <a:r>
              <a:rPr lang="en-US" sz="2000" dirty="0">
                <a:gradFill>
                  <a:gsLst>
                    <a:gs pos="0">
                      <a:srgbClr val="000000"/>
                    </a:gs>
                    <a:gs pos="100000">
                      <a:srgbClr val="000000"/>
                    </a:gs>
                  </a:gsLst>
                  <a:lin ang="0" scaled="0"/>
                </a:gradFill>
                <a:latin typeface="Segoe UI Light"/>
                <a:ea typeface="Segoe UI" pitchFamily="34" charset="0"/>
                <a:cs typeface="Segoe UI" pitchFamily="34" charset="0"/>
              </a:rPr>
              <a:t>1) </a:t>
            </a:r>
            <a:r>
              <a:rPr lang="en-US" sz="2000" b="1" dirty="0">
                <a:gradFill>
                  <a:gsLst>
                    <a:gs pos="0">
                      <a:srgbClr val="000000"/>
                    </a:gs>
                    <a:gs pos="100000">
                      <a:srgbClr val="000000"/>
                    </a:gs>
                  </a:gsLst>
                  <a:lin ang="0" scaled="0"/>
                </a:gradFill>
                <a:latin typeface="Segoe UI Light"/>
                <a:ea typeface="Segoe UI" pitchFamily="34" charset="0"/>
                <a:cs typeface="Segoe UI" pitchFamily="34" charset="0"/>
              </a:rPr>
              <a:t>MS Ad Control</a:t>
            </a:r>
            <a:r>
              <a:rPr lang="en-US" sz="2000" dirty="0">
                <a:gradFill>
                  <a:gsLst>
                    <a:gs pos="0">
                      <a:srgbClr val="000000"/>
                    </a:gs>
                    <a:gs pos="100000">
                      <a:srgbClr val="000000"/>
                    </a:gs>
                  </a:gsLst>
                  <a:lin ang="0" scaled="0"/>
                </a:gradFill>
                <a:latin typeface="Segoe UI Light"/>
                <a:ea typeface="Segoe UI" pitchFamily="34" charset="0"/>
                <a:cs typeface="Segoe UI" pitchFamily="34" charset="0"/>
              </a:rPr>
              <a:t>, if there is no </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ad then</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a:p>
            <a:r>
              <a:rPr lang="en-US" sz="2000" dirty="0">
                <a:gradFill>
                  <a:gsLst>
                    <a:gs pos="0">
                      <a:srgbClr val="000000"/>
                    </a:gs>
                    <a:gs pos="100000">
                      <a:srgbClr val="000000"/>
                    </a:gs>
                  </a:gsLst>
                  <a:lin ang="0" scaled="0"/>
                </a:gradFill>
                <a:latin typeface="Segoe UI Light"/>
                <a:ea typeface="Segoe UI" pitchFamily="34" charset="0"/>
                <a:cs typeface="Segoe UI" pitchFamily="34" charset="0"/>
              </a:rPr>
              <a:t>2) </a:t>
            </a:r>
            <a:r>
              <a:rPr lang="en-US" sz="2000" b="1" dirty="0">
                <a:gradFill>
                  <a:gsLst>
                    <a:gs pos="0">
                      <a:srgbClr val="000000"/>
                    </a:gs>
                    <a:gs pos="100000">
                      <a:srgbClr val="000000"/>
                    </a:gs>
                  </a:gsLst>
                  <a:lin ang="0" scaled="0"/>
                </a:gradFill>
                <a:latin typeface="Segoe UI Light"/>
                <a:ea typeface="Segoe UI" pitchFamily="34" charset="0"/>
                <a:cs typeface="Segoe UI" pitchFamily="34" charset="0"/>
              </a:rPr>
              <a:t>Ad Duplex</a:t>
            </a:r>
            <a:r>
              <a:rPr lang="en-US" sz="2000" dirty="0">
                <a:gradFill>
                  <a:gsLst>
                    <a:gs pos="0">
                      <a:srgbClr val="000000"/>
                    </a:gs>
                    <a:gs pos="100000">
                      <a:srgbClr val="000000"/>
                    </a:gs>
                  </a:gsLst>
                  <a:lin ang="0" scaled="0"/>
                </a:gradFill>
                <a:latin typeface="Segoe UI Light"/>
                <a:ea typeface="Segoe UI" pitchFamily="34" charset="0"/>
                <a:cs typeface="Segoe UI" pitchFamily="34" charset="0"/>
              </a:rPr>
              <a:t>, if there is no </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ad then</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a:p>
            <a:r>
              <a:rPr lang="en-US" sz="2000" dirty="0">
                <a:gradFill>
                  <a:gsLst>
                    <a:gs pos="0">
                      <a:srgbClr val="000000"/>
                    </a:gs>
                    <a:gs pos="100000">
                      <a:srgbClr val="000000"/>
                    </a:gs>
                  </a:gsLst>
                  <a:lin ang="0" scaled="0"/>
                </a:gradFill>
                <a:latin typeface="Segoe UI Light"/>
                <a:ea typeface="Segoe UI" pitchFamily="34" charset="0"/>
                <a:cs typeface="Segoe UI" pitchFamily="34" charset="0"/>
              </a:rPr>
              <a:t>3) </a:t>
            </a:r>
            <a:r>
              <a:rPr lang="en-US" sz="2000" b="1" dirty="0">
                <a:gradFill>
                  <a:gsLst>
                    <a:gs pos="0">
                      <a:srgbClr val="000000"/>
                    </a:gs>
                    <a:gs pos="100000">
                      <a:srgbClr val="000000"/>
                    </a:gs>
                  </a:gsLst>
                  <a:lin ang="0" scaled="0"/>
                </a:gradFill>
                <a:latin typeface="Segoe UI Light"/>
                <a:ea typeface="Segoe UI" pitchFamily="34" charset="0"/>
                <a:cs typeface="Segoe UI" pitchFamily="34" charset="0"/>
              </a:rPr>
              <a:t>My Ad</a:t>
            </a:r>
          </a:p>
        </p:txBody>
      </p:sp>
      <p:sp>
        <p:nvSpPr>
          <p:cNvPr id="14" name="Rectangle 13"/>
          <p:cNvSpPr/>
          <p:nvPr/>
        </p:nvSpPr>
        <p:spPr>
          <a:xfrm>
            <a:off x="7628106" y="1217613"/>
            <a:ext cx="4686131" cy="1785104"/>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Ads part of the design</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One ad per page</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Feels like it is part of the app</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Flows up and down to show the app without the ad</a:t>
            </a:r>
            <a:endParaRPr lang="en-US" sz="2400" dirty="0">
              <a:solidFill>
                <a:srgbClr val="979796"/>
              </a:solidFill>
              <a:latin typeface="Segoe UI Light"/>
              <a:ea typeface="Segoe UI" pitchFamily="34" charset="0"/>
              <a:cs typeface="Segoe UI" pitchFamily="34" charset="0"/>
            </a:endParaRPr>
          </a:p>
        </p:txBody>
      </p:sp>
      <p:sp>
        <p:nvSpPr>
          <p:cNvPr id="15" name="Rectangle 14"/>
          <p:cNvSpPr/>
          <p:nvPr/>
        </p:nvSpPr>
        <p:spPr>
          <a:xfrm>
            <a:off x="7628106" y="3331435"/>
            <a:ext cx="4686131" cy="1477328"/>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Smart display of ads</a:t>
            </a:r>
          </a:p>
          <a:p>
            <a:r>
              <a:rPr lang="en-US" sz="2000" dirty="0" err="1" smtClean="0">
                <a:gradFill>
                  <a:gsLst>
                    <a:gs pos="0">
                      <a:srgbClr val="000000"/>
                    </a:gs>
                    <a:gs pos="100000">
                      <a:srgbClr val="000000"/>
                    </a:gs>
                  </a:gsLst>
                  <a:lin ang="0" scaled="0"/>
                </a:gradFill>
                <a:latin typeface="Segoe UI Light"/>
                <a:ea typeface="Segoe UI" pitchFamily="34" charset="0"/>
                <a:cs typeface="Segoe UI" pitchFamily="34" charset="0"/>
              </a:rPr>
              <a:t>AutoCollapse</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 on</a:t>
            </a:r>
          </a:p>
          <a:p>
            <a:r>
              <a:rPr lang="en-US" sz="2000" dirty="0" err="1" smtClean="0">
                <a:gradFill>
                  <a:gsLst>
                    <a:gs pos="0">
                      <a:srgbClr val="000000"/>
                    </a:gs>
                    <a:gs pos="100000">
                      <a:srgbClr val="000000"/>
                    </a:gs>
                  </a:gsLst>
                  <a:lin ang="0" scaled="0"/>
                </a:gradFill>
                <a:latin typeface="Segoe UI Light"/>
                <a:ea typeface="Segoe UI" pitchFamily="34" charset="0"/>
                <a:cs typeface="Segoe UI" pitchFamily="34" charset="0"/>
              </a:rPr>
              <a:t>AutoRefresh</a:t>
            </a: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 Off (refresh every 40 seconds when no animation is happening)</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383131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6423"/>
          <a:stretch/>
        </p:blipFill>
        <p:spPr>
          <a:xfrm>
            <a:off x="2147142" y="1540451"/>
            <a:ext cx="2993778" cy="4980421"/>
          </a:xfrm>
          <a:prstGeom prst="rect">
            <a:avLst/>
          </a:prstGeom>
        </p:spPr>
      </p:pic>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6423"/>
          <a:stretch/>
        </p:blipFill>
        <p:spPr>
          <a:xfrm>
            <a:off x="5226751" y="1540451"/>
            <a:ext cx="2993778" cy="4980421"/>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4004"/>
          <a:stretch/>
        </p:blipFill>
        <p:spPr>
          <a:xfrm>
            <a:off x="198437" y="3521652"/>
            <a:ext cx="1875734" cy="2999220"/>
          </a:xfrm>
          <a:prstGeom prst="rect">
            <a:avLst/>
          </a:prstGeom>
        </p:spPr>
      </p:pic>
      <p:sp>
        <p:nvSpPr>
          <p:cNvPr id="3" name="Title 2"/>
          <p:cNvSpPr>
            <a:spLocks noGrp="1"/>
          </p:cNvSpPr>
          <p:nvPr>
            <p:ph type="title"/>
          </p:nvPr>
        </p:nvSpPr>
        <p:spPr/>
        <p:txBody>
          <a:bodyPr/>
          <a:lstStyle/>
          <a:p>
            <a:r>
              <a:rPr lang="en-US" dirty="0"/>
              <a:t>Top app example: Parking Car (</a:t>
            </a:r>
            <a:r>
              <a:rPr lang="en-US" dirty="0" err="1"/>
              <a:t>SlickDroid</a:t>
            </a:r>
            <a:r>
              <a:rPr lang="en-US" dirty="0"/>
              <a:t>)</a:t>
            </a:r>
          </a:p>
        </p:txBody>
      </p:sp>
      <p:sp>
        <p:nvSpPr>
          <p:cNvPr id="13" name="Rectangle 12"/>
          <p:cNvSpPr/>
          <p:nvPr/>
        </p:nvSpPr>
        <p:spPr>
          <a:xfrm>
            <a:off x="8504237" y="5607288"/>
            <a:ext cx="3962400" cy="861774"/>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Many hours of play</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3000 puzzles</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p:txBody>
      </p:sp>
      <p:sp>
        <p:nvSpPr>
          <p:cNvPr id="14" name="Rectangle 13"/>
          <p:cNvSpPr/>
          <p:nvPr/>
        </p:nvSpPr>
        <p:spPr>
          <a:xfrm>
            <a:off x="8504237" y="1687420"/>
            <a:ext cx="3962400" cy="1169551"/>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Wide range of users</a:t>
            </a:r>
            <a:r>
              <a:rPr lang="en-US" sz="2400" dirty="0">
                <a:gradFill>
                  <a:gsLst>
                    <a:gs pos="0">
                      <a:srgbClr val="00188F"/>
                    </a:gs>
                    <a:gs pos="50000">
                      <a:srgbClr val="00188F"/>
                    </a:gs>
                  </a:gsLst>
                  <a:lin ang="5400000" scaled="0"/>
                </a:gradFill>
                <a:latin typeface="Segoe UI Light"/>
                <a:ea typeface="Segoe UI" pitchFamily="34" charset="0"/>
                <a:cs typeface="Segoe UI" pitchFamily="34" charset="0"/>
              </a:rPr>
              <a:t/>
            </a:r>
            <a:br>
              <a:rPr lang="en-US" sz="2400" dirty="0">
                <a:gradFill>
                  <a:gsLst>
                    <a:gs pos="0">
                      <a:srgbClr val="00188F"/>
                    </a:gs>
                    <a:gs pos="50000">
                      <a:srgbClr val="00188F"/>
                    </a:gs>
                  </a:gsLst>
                  <a:lin ang="5400000" scaled="0"/>
                </a:gradFill>
                <a:latin typeface="Segoe UI Light"/>
                <a:ea typeface="Segoe UI" pitchFamily="34" charset="0"/>
                <a:cs typeface="Segoe UI" pitchFamily="34" charset="0"/>
              </a:rPr>
            </a:br>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Easy to use, good for users of many ages and cultures</a:t>
            </a:r>
            <a:endParaRPr lang="en-US" sz="2400" dirty="0">
              <a:solidFill>
                <a:srgbClr val="979796"/>
              </a:solidFill>
              <a:latin typeface="Segoe UI Light"/>
              <a:ea typeface="Segoe UI" pitchFamily="34" charset="0"/>
              <a:cs typeface="Segoe UI" pitchFamily="34" charset="0"/>
            </a:endParaRPr>
          </a:p>
        </p:txBody>
      </p:sp>
      <p:sp>
        <p:nvSpPr>
          <p:cNvPr id="16" name="Rectangle 15"/>
          <p:cNvSpPr/>
          <p:nvPr/>
        </p:nvSpPr>
        <p:spPr>
          <a:xfrm>
            <a:off x="8504237" y="3387680"/>
            <a:ext cx="3962400" cy="1785104"/>
          </a:xfrm>
          <a:prstGeom prst="rect">
            <a:avLst/>
          </a:prstGeom>
        </p:spPr>
        <p:txBody>
          <a:bodyPr wrap="square">
            <a:spAutoFit/>
          </a:bodyPr>
          <a:lstStyle/>
          <a:p>
            <a:r>
              <a:rPr lang="en-US" sz="3000" dirty="0" smtClean="0">
                <a:gradFill>
                  <a:gsLst>
                    <a:gs pos="0">
                      <a:srgbClr val="00188F"/>
                    </a:gs>
                    <a:gs pos="50000">
                      <a:srgbClr val="00188F"/>
                    </a:gs>
                  </a:gsLst>
                  <a:lin ang="5400000" scaled="0"/>
                </a:gradFill>
                <a:latin typeface="Segoe UI Light"/>
                <a:ea typeface="Segoe UI" pitchFamily="34" charset="0"/>
                <a:cs typeface="Segoe UI" pitchFamily="34" charset="0"/>
              </a:rPr>
              <a:t>Ads are not intrusive</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Ads integrated in the app.</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Ad position adapts to screen.</a:t>
            </a:r>
          </a:p>
          <a:p>
            <a:r>
              <a:rPr lang="en-US" sz="2000" dirty="0" smtClean="0">
                <a:gradFill>
                  <a:gsLst>
                    <a:gs pos="0">
                      <a:srgbClr val="000000"/>
                    </a:gs>
                    <a:gs pos="100000">
                      <a:srgbClr val="000000"/>
                    </a:gs>
                  </a:gsLst>
                  <a:lin ang="0" scaled="0"/>
                </a:gradFill>
                <a:latin typeface="Segoe UI Light"/>
                <a:ea typeface="Segoe UI" pitchFamily="34" charset="0"/>
                <a:cs typeface="Segoe UI" pitchFamily="34" charset="0"/>
              </a:rPr>
              <a:t>App shows game background when ad is not available.</a:t>
            </a:r>
            <a:endParaRPr lang="en-US" sz="2000" dirty="0">
              <a:gradFill>
                <a:gsLst>
                  <a:gs pos="0">
                    <a:srgbClr val="000000"/>
                  </a:gs>
                  <a:gs pos="100000">
                    <a:srgbClr val="000000"/>
                  </a:gs>
                </a:gsLst>
                <a:lin ang="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537395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618037" y="1668462"/>
            <a:ext cx="7543800" cy="4419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Adding the Microsoft Ad Control</a:t>
            </a:r>
            <a:endParaRPr lang="en-US" dirty="0"/>
          </a:p>
        </p:txBody>
      </p:sp>
      <p:sp>
        <p:nvSpPr>
          <p:cNvPr id="6" name="Rectangle 5"/>
          <p:cNvSpPr/>
          <p:nvPr/>
        </p:nvSpPr>
        <p:spPr>
          <a:xfrm>
            <a:off x="334105" y="2428021"/>
            <a:ext cx="4038600"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Microsoft Ad Control</a:t>
            </a:r>
            <a:endParaRPr lang="en-US" sz="2800" dirty="0">
              <a:gradFill>
                <a:gsLst>
                  <a:gs pos="0">
                    <a:srgbClr val="FFFFFF"/>
                  </a:gs>
                  <a:gs pos="100000">
                    <a:srgbClr val="FFFFFF"/>
                  </a:gs>
                </a:gsLst>
                <a:lin ang="5400000" scaled="0"/>
              </a:gradFill>
              <a:latin typeface="Segoe UI Light"/>
            </a:endParaRPr>
          </a:p>
        </p:txBody>
      </p:sp>
      <p:sp>
        <p:nvSpPr>
          <p:cNvPr id="7" name="Rectangle 6"/>
          <p:cNvSpPr/>
          <p:nvPr/>
        </p:nvSpPr>
        <p:spPr>
          <a:xfrm>
            <a:off x="334105" y="3021063"/>
            <a:ext cx="4038600" cy="2538361"/>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t" anchorCtr="0"/>
          <a:lstStyle/>
          <a:p>
            <a:endParaRPr lang="en-US" sz="2400" dirty="0">
              <a:gradFill>
                <a:gsLst>
                  <a:gs pos="0">
                    <a:srgbClr val="00188F"/>
                  </a:gs>
                  <a:gs pos="100000">
                    <a:srgbClr val="00188F"/>
                  </a:gs>
                </a:gsLst>
                <a:lin ang="5400000" scaled="0"/>
              </a:gradFill>
              <a:latin typeface="Segoe UI Light"/>
            </a:endParaRPr>
          </a:p>
          <a:p>
            <a:r>
              <a:rPr lang="en-US" sz="2400" dirty="0" smtClean="0">
                <a:gradFill>
                  <a:gsLst>
                    <a:gs pos="0">
                      <a:srgbClr val="00188F"/>
                    </a:gs>
                    <a:gs pos="100000">
                      <a:srgbClr val="00188F"/>
                    </a:gs>
                  </a:gsLst>
                  <a:lin ang="5400000" scaled="0"/>
                </a:gradFill>
                <a:latin typeface="Segoe UI Light"/>
              </a:rPr>
              <a:t>1) Create Ad Units in PubCenter</a:t>
            </a:r>
          </a:p>
          <a:p>
            <a:endParaRPr lang="en-US" sz="2400" dirty="0">
              <a:gradFill>
                <a:gsLst>
                  <a:gs pos="0">
                    <a:srgbClr val="00188F"/>
                  </a:gs>
                  <a:gs pos="100000">
                    <a:srgbClr val="00188F"/>
                  </a:gs>
                </a:gsLst>
                <a:lin ang="5400000" scaled="0"/>
              </a:gradFill>
              <a:latin typeface="Segoe UI Light"/>
            </a:endParaRPr>
          </a:p>
          <a:p>
            <a:r>
              <a:rPr lang="en-US" sz="2400" dirty="0" smtClean="0">
                <a:gradFill>
                  <a:gsLst>
                    <a:gs pos="0">
                      <a:srgbClr val="00188F"/>
                    </a:gs>
                    <a:gs pos="100000">
                      <a:srgbClr val="00188F"/>
                    </a:gs>
                  </a:gsLst>
                  <a:lin ang="5400000" scaled="0"/>
                </a:gradFill>
                <a:latin typeface="Segoe UI Light"/>
              </a:rPr>
              <a:t>2) Add Ad Control to App</a:t>
            </a:r>
          </a:p>
        </p:txBody>
      </p:sp>
      <p:sp>
        <p:nvSpPr>
          <p:cNvPr id="8" name="Rectangle 7"/>
          <p:cNvSpPr/>
          <p:nvPr/>
        </p:nvSpPr>
        <p:spPr>
          <a:xfrm>
            <a:off x="4702175" y="1942256"/>
            <a:ext cx="7307262" cy="1323439"/>
          </a:xfrm>
          <a:prstGeom prst="rect">
            <a:avLst/>
          </a:prstGeom>
        </p:spPr>
        <p:txBody>
          <a:bodyPr wrap="square">
            <a:spAutoFit/>
          </a:bodyPr>
          <a:lstStyle/>
          <a:p>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&lt;</a:t>
            </a:r>
            <a:r>
              <a:rPr lang="en-US" sz="1600" dirty="0" err="1">
                <a:solidFill>
                  <a:srgbClr val="A31515"/>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phone</a:t>
            </a:r>
            <a:r>
              <a:rPr lang="en-US" sz="1600" dirty="0" err="1">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a:solidFill>
                  <a:srgbClr val="A31515"/>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PhoneApplicationPage</a:t>
            </a:r>
            <a:r>
              <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p>
          <a:p>
            <a:r>
              <a:rPr lang="en-US" sz="1600" dirty="0" smtClean="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 . .</a:t>
            </a:r>
            <a:endPar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endParaRPr>
          </a:p>
          <a:p>
            <a:r>
              <a:rPr lang="en-US" sz="1600" dirty="0" err="1"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xmlns</a:t>
            </a:r>
            <a:r>
              <a:rPr lang="en-US" sz="1600" dirty="0" err="1"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my</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clr-namespace:Microsoft.Advertising.Mobile.UI;assembly</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Microsoft.Advertising.Mobile.UI</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endPar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Rectangle 8"/>
          <p:cNvSpPr/>
          <p:nvPr/>
        </p:nvSpPr>
        <p:spPr>
          <a:xfrm>
            <a:off x="5151437" y="4799865"/>
            <a:ext cx="6750050" cy="830997"/>
          </a:xfrm>
          <a:prstGeom prst="rect">
            <a:avLst/>
          </a:prstGeom>
        </p:spPr>
        <p:txBody>
          <a:bodyPr wrap="square">
            <a:spAutoFit/>
          </a:bodyPr>
          <a:lstStyle/>
          <a:p>
            <a:r>
              <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&lt;</a:t>
            </a:r>
            <a:r>
              <a:rPr lang="en-US" sz="1600" dirty="0" err="1">
                <a:solidFill>
                  <a:srgbClr val="A31515"/>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my</a:t>
            </a:r>
            <a:r>
              <a:rPr lang="en-US" sz="1600" dirty="0" err="1">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a:solidFill>
                  <a:srgbClr val="A31515"/>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AdControl</a:t>
            </a:r>
            <a:r>
              <a:rPr lang="en-US" sz="1600" dirty="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Height</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="80"</a:t>
            </a:r>
            <a:r>
              <a:rPr lang="en-US" sz="1600" dirty="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Width</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="480" </a:t>
            </a:r>
            <a:r>
              <a:rPr lang="en-US" sz="1600" dirty="0"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Name</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MyAdName</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err="1"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ApplicationId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"&lt;</a:t>
            </a:r>
            <a:r>
              <a:rPr lang="en-US" sz="1600" dirty="0" err="1"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AppID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&gt;"</a:t>
            </a:r>
            <a:r>
              <a:rPr lang="en-US" sz="1600" dirty="0"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err="1">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AdUnitId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"&lt;</a:t>
            </a:r>
            <a:r>
              <a:rPr lang="en-US" sz="1600" dirty="0" err="1"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AdUnitID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&gt;"</a:t>
            </a:r>
            <a:r>
              <a:rPr lang="en-US" sz="1600" dirty="0"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err="1">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IsAutoRefreshEnabled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"True"</a:t>
            </a:r>
            <a:r>
              <a:rPr lang="en-US" sz="1600" dirty="0" smtClean="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/&gt;</a:t>
            </a:r>
            <a:endParaRPr lang="en-US" sz="16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10" name="Rectangle 9"/>
          <p:cNvSpPr/>
          <p:nvPr/>
        </p:nvSpPr>
        <p:spPr>
          <a:xfrm>
            <a:off x="4702175" y="4038278"/>
            <a:ext cx="6216650" cy="830997"/>
          </a:xfrm>
          <a:prstGeom prst="rect">
            <a:avLst/>
          </a:prstGeom>
        </p:spPr>
        <p:txBody>
          <a:bodyPr>
            <a:spAutoFit/>
          </a:bodyPr>
          <a:lstStyle/>
          <a:p>
            <a:r>
              <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&lt;</a:t>
            </a:r>
            <a:r>
              <a:rPr lang="en-US" sz="1600" dirty="0">
                <a:solidFill>
                  <a:srgbClr val="A31515"/>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Grid</a:t>
            </a:r>
            <a:r>
              <a:rPr lang="en-US" sz="1600" dirty="0">
                <a:solidFill>
                  <a:srgbClr val="FF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Name</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600" dirty="0" err="1"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MainGrid</a:t>
            </a:r>
            <a:r>
              <a:rPr lang="en-US" sz="1600" dirty="0" smtClean="0">
                <a:solidFill>
                  <a:srgbClr val="0000FF"/>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"&gt;</a:t>
            </a:r>
          </a:p>
          <a:p>
            <a:r>
              <a:rPr lang="en-US" sz="1600" dirty="0">
                <a:solidFill>
                  <a:srgbClr val="000000"/>
                </a:solidFill>
                <a:highlight>
                  <a:srgbClr val="FFFFFF"/>
                </a:highlight>
                <a:latin typeface="Arial Unicode MS" panose="020B0604020202020204" pitchFamily="34" charset="-128"/>
                <a:ea typeface="Arial Unicode MS" panose="020B0604020202020204" pitchFamily="34" charset="-128"/>
                <a:cs typeface="Arial Unicode MS" panose="020B0604020202020204" pitchFamily="34" charset="-128"/>
              </a:rPr>
              <a:t> . . .</a:t>
            </a:r>
          </a:p>
          <a:p>
            <a:endParaRPr lang="en-US" sz="1600" dirty="0">
              <a:solidFill>
                <a:srgbClr val="00000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2" name="Rectangle 1"/>
          <p:cNvSpPr/>
          <p:nvPr/>
        </p:nvSpPr>
        <p:spPr bwMode="auto">
          <a:xfrm rot="2163487">
            <a:off x="10588218" y="124717"/>
            <a:ext cx="2575737" cy="541338"/>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Demo</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0429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4889835" y="1570401"/>
            <a:ext cx="7119602"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Third Party Ad Controls</a:t>
            </a:r>
            <a:endParaRPr lang="en-US" sz="2800" dirty="0">
              <a:gradFill>
                <a:gsLst>
                  <a:gs pos="0">
                    <a:srgbClr val="FFFFFF"/>
                  </a:gs>
                  <a:gs pos="100000">
                    <a:srgbClr val="FFFFFF"/>
                  </a:gs>
                </a:gsLst>
                <a:lin ang="5400000" scaled="0"/>
              </a:gradFill>
              <a:latin typeface="Segoe UI Light"/>
            </a:endParaRPr>
          </a:p>
        </p:txBody>
      </p:sp>
      <p:sp>
        <p:nvSpPr>
          <p:cNvPr id="22" name="Rectangle 21"/>
          <p:cNvSpPr/>
          <p:nvPr/>
        </p:nvSpPr>
        <p:spPr>
          <a:xfrm>
            <a:off x="4889835" y="2163443"/>
            <a:ext cx="7119602" cy="36198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200" dirty="0" smtClean="0">
                <a:gradFill>
                  <a:gsLst>
                    <a:gs pos="0">
                      <a:srgbClr val="00188F"/>
                    </a:gs>
                    <a:gs pos="100000">
                      <a:srgbClr val="00188F"/>
                    </a:gs>
                  </a:gsLst>
                  <a:lin ang="5400000" scaled="0"/>
                </a:gradFill>
                <a:latin typeface="Segoe UI Light"/>
              </a:rPr>
              <a:t>Ad Duplex</a:t>
            </a:r>
          </a:p>
          <a:p>
            <a:pPr algn="ctr"/>
            <a:r>
              <a:rPr lang="en-US" sz="2200" dirty="0" smtClean="0">
                <a:gradFill>
                  <a:gsLst>
                    <a:gs pos="0">
                      <a:srgbClr val="00188F"/>
                    </a:gs>
                    <a:gs pos="100000">
                      <a:srgbClr val="00188F"/>
                    </a:gs>
                  </a:gsLst>
                  <a:lin ang="5400000" scaled="0"/>
                </a:gradFill>
                <a:latin typeface="Segoe UI Light"/>
              </a:rPr>
              <a:t>Ad Mob</a:t>
            </a:r>
          </a:p>
          <a:p>
            <a:pPr algn="ctr"/>
            <a:r>
              <a:rPr lang="en-US" sz="2200" dirty="0" smtClean="0">
                <a:gradFill>
                  <a:gsLst>
                    <a:gs pos="0">
                      <a:srgbClr val="00188F"/>
                    </a:gs>
                    <a:gs pos="100000">
                      <a:srgbClr val="00188F"/>
                    </a:gs>
                  </a:gsLst>
                  <a:lin ang="5400000" scaled="0"/>
                </a:gradFill>
                <a:latin typeface="Segoe UI Light"/>
              </a:rPr>
              <a:t>Mob Fox</a:t>
            </a:r>
          </a:p>
          <a:p>
            <a:pPr algn="ctr"/>
            <a:r>
              <a:rPr lang="en-US" sz="2200" dirty="0" err="1" smtClean="0">
                <a:gradFill>
                  <a:gsLst>
                    <a:gs pos="0">
                      <a:srgbClr val="00188F"/>
                    </a:gs>
                    <a:gs pos="100000">
                      <a:srgbClr val="00188F"/>
                    </a:gs>
                  </a:gsLst>
                  <a:lin ang="5400000" scaled="0"/>
                </a:gradFill>
                <a:latin typeface="Segoe UI Light"/>
              </a:rPr>
              <a:t>Smaato</a:t>
            </a:r>
            <a:endParaRPr lang="en-US" sz="2200" dirty="0" smtClean="0">
              <a:gradFill>
                <a:gsLst>
                  <a:gs pos="0">
                    <a:srgbClr val="00188F"/>
                  </a:gs>
                  <a:gs pos="100000">
                    <a:srgbClr val="00188F"/>
                  </a:gs>
                </a:gsLst>
                <a:lin ang="5400000" scaled="0"/>
              </a:gradFill>
              <a:latin typeface="Segoe UI Light"/>
            </a:endParaRPr>
          </a:p>
          <a:p>
            <a:pPr algn="ctr"/>
            <a:r>
              <a:rPr lang="en-US" sz="2200" dirty="0" smtClean="0">
                <a:gradFill>
                  <a:gsLst>
                    <a:gs pos="0">
                      <a:srgbClr val="00188F"/>
                    </a:gs>
                    <a:gs pos="100000">
                      <a:srgbClr val="00188F"/>
                    </a:gs>
                  </a:gsLst>
                  <a:lin ang="5400000" scaled="0"/>
                </a:gradFill>
                <a:latin typeface="Segoe UI Light"/>
              </a:rPr>
              <a:t>Nokia Developer (NAX)</a:t>
            </a:r>
          </a:p>
          <a:p>
            <a:pPr algn="ctr"/>
            <a:r>
              <a:rPr lang="en-US" sz="2200" dirty="0" smtClean="0">
                <a:gradFill>
                  <a:gsLst>
                    <a:gs pos="0">
                      <a:srgbClr val="00188F"/>
                    </a:gs>
                    <a:gs pos="100000">
                      <a:srgbClr val="00188F"/>
                    </a:gs>
                  </a:gsLst>
                  <a:lin ang="5400000" scaled="0"/>
                </a:gradFill>
                <a:latin typeface="Segoe UI Light"/>
              </a:rPr>
              <a:t>Ad Rotator</a:t>
            </a:r>
          </a:p>
          <a:p>
            <a:pPr algn="ctr"/>
            <a:r>
              <a:rPr lang="en-US" sz="2200" dirty="0" err="1" smtClean="0">
                <a:gradFill>
                  <a:gsLst>
                    <a:gs pos="0">
                      <a:srgbClr val="00188F"/>
                    </a:gs>
                    <a:gs pos="100000">
                      <a:srgbClr val="00188F"/>
                    </a:gs>
                  </a:gsLst>
                  <a:lin ang="5400000" scaled="0"/>
                </a:gradFill>
                <a:latin typeface="Segoe UI Light"/>
              </a:rPr>
              <a:t>MillennialMedia</a:t>
            </a:r>
            <a:endParaRPr lang="en-US" sz="2200" dirty="0" smtClean="0">
              <a:gradFill>
                <a:gsLst>
                  <a:gs pos="0">
                    <a:srgbClr val="00188F"/>
                  </a:gs>
                  <a:gs pos="100000">
                    <a:srgbClr val="00188F"/>
                  </a:gs>
                </a:gsLst>
                <a:lin ang="5400000" scaled="0"/>
              </a:gradFill>
              <a:latin typeface="Segoe UI Light"/>
            </a:endParaRPr>
          </a:p>
          <a:p>
            <a:pPr algn="ctr"/>
            <a:r>
              <a:rPr lang="en-US" sz="2200" dirty="0" err="1" smtClean="0">
                <a:gradFill>
                  <a:gsLst>
                    <a:gs pos="0">
                      <a:srgbClr val="00188F"/>
                    </a:gs>
                    <a:gs pos="100000">
                      <a:srgbClr val="00188F"/>
                    </a:gs>
                  </a:gsLst>
                  <a:lin ang="5400000" scaled="0"/>
                </a:gradFill>
                <a:latin typeface="Segoe UI Light"/>
              </a:rPr>
              <a:t>Inneractive</a:t>
            </a:r>
            <a:endParaRPr lang="en-US" sz="2200" dirty="0" smtClean="0">
              <a:gradFill>
                <a:gsLst>
                  <a:gs pos="0">
                    <a:srgbClr val="00188F"/>
                  </a:gs>
                  <a:gs pos="100000">
                    <a:srgbClr val="00188F"/>
                  </a:gs>
                </a:gsLst>
                <a:lin ang="5400000" scaled="0"/>
              </a:gradFill>
              <a:latin typeface="Segoe UI Light"/>
            </a:endParaRPr>
          </a:p>
          <a:p>
            <a:pPr algn="ctr"/>
            <a:r>
              <a:rPr lang="en-US" sz="2200" dirty="0" err="1" smtClean="0">
                <a:gradFill>
                  <a:gsLst>
                    <a:gs pos="0">
                      <a:srgbClr val="00188F"/>
                    </a:gs>
                    <a:gs pos="100000">
                      <a:srgbClr val="00188F"/>
                    </a:gs>
                  </a:gsLst>
                  <a:lin ang="5400000" scaled="0"/>
                </a:gradFill>
                <a:latin typeface="Segoe UI Light"/>
              </a:rPr>
              <a:t>SmartMad</a:t>
            </a:r>
            <a:endParaRPr lang="en-US" sz="2200" dirty="0" smtClean="0">
              <a:gradFill>
                <a:gsLst>
                  <a:gs pos="0">
                    <a:srgbClr val="00188F"/>
                  </a:gs>
                  <a:gs pos="100000">
                    <a:srgbClr val="00188F"/>
                  </a:gs>
                </a:gsLst>
                <a:lin ang="5400000" scaled="0"/>
              </a:gradFill>
              <a:latin typeface="Segoe UI Light"/>
            </a:endParaRPr>
          </a:p>
          <a:p>
            <a:pPr algn="ctr"/>
            <a:r>
              <a:rPr lang="en-US" sz="2200" dirty="0" err="1" smtClean="0">
                <a:gradFill>
                  <a:gsLst>
                    <a:gs pos="0">
                      <a:srgbClr val="00188F"/>
                    </a:gs>
                    <a:gs pos="100000">
                      <a:srgbClr val="00188F"/>
                    </a:gs>
                  </a:gsLst>
                  <a:lin ang="5400000" scaled="0"/>
                </a:gradFill>
                <a:latin typeface="Segoe UI Light"/>
              </a:rPr>
              <a:t>Inmobi</a:t>
            </a:r>
            <a:endParaRPr lang="en-US" sz="2200" dirty="0" smtClean="0">
              <a:gradFill>
                <a:gsLst>
                  <a:gs pos="0">
                    <a:srgbClr val="00188F"/>
                  </a:gs>
                  <a:gs pos="100000">
                    <a:srgbClr val="00188F"/>
                  </a:gs>
                </a:gsLst>
                <a:lin ang="5400000" scaled="0"/>
              </a:gradFill>
              <a:latin typeface="Segoe UI Light"/>
            </a:endParaRPr>
          </a:p>
        </p:txBody>
      </p:sp>
      <p:sp>
        <p:nvSpPr>
          <p:cNvPr id="3" name="Title 2"/>
          <p:cNvSpPr>
            <a:spLocks noGrp="1"/>
          </p:cNvSpPr>
          <p:nvPr>
            <p:ph type="title"/>
          </p:nvPr>
        </p:nvSpPr>
        <p:spPr>
          <a:xfrm>
            <a:off x="274638" y="298450"/>
            <a:ext cx="12039599" cy="912813"/>
          </a:xfrm>
        </p:spPr>
        <p:txBody>
          <a:bodyPr/>
          <a:lstStyle/>
          <a:p>
            <a:r>
              <a:rPr lang="en-US" sz="4400" dirty="0" smtClean="0"/>
              <a:t>Windows Phone Supports Third Party Ad Controls</a:t>
            </a:r>
            <a:endParaRPr lang="en-US" sz="4400" dirty="0"/>
          </a:p>
        </p:txBody>
      </p:sp>
      <p:sp>
        <p:nvSpPr>
          <p:cNvPr id="10" name="Rectangle 9"/>
          <p:cNvSpPr/>
          <p:nvPr/>
        </p:nvSpPr>
        <p:spPr>
          <a:xfrm>
            <a:off x="467979" y="1570401"/>
            <a:ext cx="4220917"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Elements to consider</a:t>
            </a:r>
            <a:endParaRPr lang="en-US" sz="2800" dirty="0">
              <a:gradFill>
                <a:gsLst>
                  <a:gs pos="0">
                    <a:srgbClr val="FFFFFF"/>
                  </a:gs>
                  <a:gs pos="100000">
                    <a:srgbClr val="FFFFFF"/>
                  </a:gs>
                </a:gsLst>
                <a:lin ang="5400000" scaled="0"/>
              </a:gradFill>
              <a:latin typeface="Segoe UI Light"/>
            </a:endParaRPr>
          </a:p>
        </p:txBody>
      </p:sp>
      <p:sp>
        <p:nvSpPr>
          <p:cNvPr id="11" name="Rectangle 10"/>
          <p:cNvSpPr/>
          <p:nvPr/>
        </p:nvSpPr>
        <p:spPr>
          <a:xfrm>
            <a:off x="467979" y="2163443"/>
            <a:ext cx="4220917" cy="36198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200" dirty="0" smtClean="0">
                <a:gradFill>
                  <a:gsLst>
                    <a:gs pos="0">
                      <a:srgbClr val="00188F"/>
                    </a:gs>
                    <a:gs pos="100000">
                      <a:srgbClr val="00188F"/>
                    </a:gs>
                  </a:gsLst>
                  <a:lin ang="5400000" scaled="0"/>
                </a:gradFill>
                <a:latin typeface="Segoe UI Light"/>
              </a:rPr>
              <a:t>Analyze your app downloads per market</a:t>
            </a:r>
          </a:p>
          <a:p>
            <a:endParaRPr lang="en-US" sz="2200" dirty="0">
              <a:gradFill>
                <a:gsLst>
                  <a:gs pos="0">
                    <a:srgbClr val="00188F"/>
                  </a:gs>
                  <a:gs pos="100000">
                    <a:srgbClr val="00188F"/>
                  </a:gs>
                </a:gsLst>
                <a:lin ang="5400000" scaled="0"/>
              </a:gradFill>
              <a:latin typeface="Segoe UI Light"/>
            </a:endParaRPr>
          </a:p>
          <a:p>
            <a:r>
              <a:rPr lang="en-US" sz="2200" dirty="0" smtClean="0">
                <a:gradFill>
                  <a:gsLst>
                    <a:gs pos="0">
                      <a:srgbClr val="00188F"/>
                    </a:gs>
                    <a:gs pos="100000">
                      <a:srgbClr val="00188F"/>
                    </a:gs>
                  </a:gsLst>
                  <a:lin ang="5400000" scaled="0"/>
                </a:gradFill>
                <a:latin typeface="Segoe UI Light"/>
              </a:rPr>
              <a:t>View current impressions delivered by MS Ad Control by market </a:t>
            </a:r>
            <a:r>
              <a:rPr lang="en-US" sz="2200" dirty="0" smtClean="0">
                <a:gradFill>
                  <a:gsLst>
                    <a:gs pos="0">
                      <a:srgbClr val="00188F"/>
                    </a:gs>
                    <a:gs pos="100000">
                      <a:srgbClr val="00188F"/>
                    </a:gs>
                  </a:gsLst>
                  <a:lin ang="5400000" scaled="0"/>
                </a:gradFill>
                <a:latin typeface="Segoe UI Light"/>
                <a:hlinkClick r:id="rId3"/>
              </a:rPr>
              <a:t>PubCenter</a:t>
            </a:r>
            <a:r>
              <a:rPr lang="en-US" sz="2200" dirty="0" smtClean="0">
                <a:gradFill>
                  <a:gsLst>
                    <a:gs pos="0">
                      <a:srgbClr val="00188F"/>
                    </a:gs>
                    <a:gs pos="100000">
                      <a:srgbClr val="00188F"/>
                    </a:gs>
                  </a:gsLst>
                  <a:lin ang="5400000" scaled="0"/>
                </a:gradFill>
                <a:latin typeface="Segoe UI Light"/>
              </a:rPr>
              <a:t>*</a:t>
            </a:r>
          </a:p>
          <a:p>
            <a:endParaRPr lang="en-US" sz="2200" dirty="0" smtClean="0">
              <a:gradFill>
                <a:gsLst>
                  <a:gs pos="0">
                    <a:srgbClr val="00188F"/>
                  </a:gs>
                  <a:gs pos="100000">
                    <a:srgbClr val="00188F"/>
                  </a:gs>
                </a:gsLst>
                <a:lin ang="5400000" scaled="0"/>
              </a:gradFill>
              <a:latin typeface="Segoe UI Light"/>
            </a:endParaRPr>
          </a:p>
          <a:p>
            <a:r>
              <a:rPr lang="en-US" sz="2200" dirty="0" smtClean="0">
                <a:gradFill>
                  <a:gsLst>
                    <a:gs pos="0">
                      <a:srgbClr val="00188F"/>
                    </a:gs>
                    <a:gs pos="100000">
                      <a:srgbClr val="00188F"/>
                    </a:gs>
                  </a:gsLst>
                  <a:lin ang="5400000" scaled="0"/>
                </a:gradFill>
                <a:latin typeface="Segoe UI Light"/>
              </a:rPr>
              <a:t>Test Third Party Ad controls in markets where you see low coverage</a:t>
            </a:r>
          </a:p>
        </p:txBody>
      </p:sp>
      <p:sp>
        <p:nvSpPr>
          <p:cNvPr id="2" name="Rectangle 1"/>
          <p:cNvSpPr/>
          <p:nvPr/>
        </p:nvSpPr>
        <p:spPr>
          <a:xfrm>
            <a:off x="100011" y="6675106"/>
            <a:ext cx="12214225" cy="276999"/>
          </a:xfrm>
          <a:prstGeom prst="rect">
            <a:avLst/>
          </a:prstGeom>
        </p:spPr>
        <p:txBody>
          <a:bodyPr wrap="square">
            <a:spAutoFit/>
          </a:bodyPr>
          <a:lstStyle/>
          <a:p>
            <a:r>
              <a:rPr lang="en-US" sz="1200" i="1" dirty="0" smtClean="0">
                <a:solidFill>
                  <a:srgbClr val="000000"/>
                </a:solidFill>
                <a:latin typeface="Segoe UI Light"/>
              </a:rPr>
              <a:t>* </a:t>
            </a:r>
            <a:r>
              <a:rPr lang="en-US" sz="1200" i="1" dirty="0">
                <a:solidFill>
                  <a:srgbClr val="000000"/>
                </a:solidFill>
                <a:latin typeface="Segoe UI Light"/>
              </a:rPr>
              <a:t>PubCenter URL: </a:t>
            </a:r>
            <a:r>
              <a:rPr lang="en-US" sz="1200" i="1" dirty="0">
                <a:solidFill>
                  <a:srgbClr val="000000"/>
                </a:solidFill>
                <a:latin typeface="Segoe UI Light"/>
                <a:hlinkClick r:id="rId3"/>
              </a:rPr>
              <a:t>https://pubcenter.microsoft.com</a:t>
            </a:r>
            <a:r>
              <a:rPr lang="en-US" sz="1200" i="1" dirty="0">
                <a:solidFill>
                  <a:srgbClr val="000000"/>
                </a:solidFill>
                <a:latin typeface="Segoe UI Light"/>
              </a:rPr>
              <a:t> </a:t>
            </a:r>
            <a:r>
              <a:rPr lang="en-US" sz="1200" i="1" dirty="0" smtClean="0">
                <a:solidFill>
                  <a:srgbClr val="000000"/>
                </a:solidFill>
                <a:latin typeface="Segoe UI Light"/>
              </a:rPr>
              <a:t>. See</a:t>
            </a:r>
            <a:r>
              <a:rPr lang="en-US" sz="1200" b="1" i="1" dirty="0" smtClean="0">
                <a:solidFill>
                  <a:srgbClr val="000000"/>
                </a:solidFill>
                <a:latin typeface="Segoe UI Light"/>
              </a:rPr>
              <a:t> </a:t>
            </a:r>
            <a:r>
              <a:rPr lang="en-US" sz="1200" i="1" dirty="0" smtClean="0">
                <a:solidFill>
                  <a:srgbClr val="000000"/>
                </a:solidFill>
                <a:latin typeface="Segoe UI Light"/>
              </a:rPr>
              <a:t>Market report: in PubCenter view </a:t>
            </a:r>
            <a:r>
              <a:rPr lang="en-US" sz="1200" i="1" dirty="0" err="1" smtClean="0">
                <a:solidFill>
                  <a:srgbClr val="000000"/>
                </a:solidFill>
                <a:latin typeface="Segoe UI Light"/>
              </a:rPr>
              <a:t>Reports</a:t>
            </a:r>
            <a:r>
              <a:rPr lang="en-US" sz="1200" i="1" dirty="0" err="1">
                <a:solidFill>
                  <a:srgbClr val="000000"/>
                </a:solidFill>
                <a:latin typeface="Segoe UI Light"/>
                <a:sym typeface="Wingdings" panose="05000000000000000000" pitchFamily="2" charset="2"/>
              </a:rPr>
              <a:t>Create</a:t>
            </a:r>
            <a:r>
              <a:rPr lang="en-US" sz="1200" i="1" dirty="0">
                <a:solidFill>
                  <a:srgbClr val="000000"/>
                </a:solidFill>
                <a:latin typeface="Segoe UI Light"/>
                <a:sym typeface="Wingdings" panose="05000000000000000000" pitchFamily="2" charset="2"/>
              </a:rPr>
              <a:t> Report  Ad Unit Performance Include This Data </a:t>
            </a:r>
            <a:r>
              <a:rPr lang="en-US" sz="1200" i="1" dirty="0" smtClean="0">
                <a:solidFill>
                  <a:srgbClr val="000000"/>
                </a:solidFill>
                <a:latin typeface="Segoe UI Light"/>
                <a:sym typeface="Wingdings" panose="05000000000000000000" pitchFamily="2" charset="2"/>
              </a:rPr>
              <a:t>Market.</a:t>
            </a:r>
            <a:endParaRPr lang="en-US" sz="1600" i="1" dirty="0">
              <a:solidFill>
                <a:srgbClr val="000000"/>
              </a:solidFill>
              <a:latin typeface="Segoe UI Light"/>
            </a:endParaRPr>
          </a:p>
        </p:txBody>
      </p:sp>
    </p:spTree>
    <p:extLst>
      <p:ext uri="{BB962C8B-B14F-4D97-AF65-F5344CB8AC3E}">
        <p14:creationId xmlns:p14="http://schemas.microsoft.com/office/powerpoint/2010/main" val="707640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638" y="1516062"/>
            <a:ext cx="11887200" cy="2133600"/>
          </a:xfrm>
        </p:spPr>
        <p:txBody>
          <a:bodyPr/>
          <a:lstStyle/>
          <a:p>
            <a:r>
              <a:rPr lang="en-US" dirty="0" smtClean="0">
                <a:latin typeface="+mj-lt"/>
              </a:rPr>
              <a:t>Learn From The Leaders: </a:t>
            </a:r>
            <a:br>
              <a:rPr lang="en-US" dirty="0" smtClean="0">
                <a:latin typeface="+mj-lt"/>
              </a:rPr>
            </a:br>
            <a:r>
              <a:rPr lang="en-US" dirty="0" smtClean="0">
                <a:latin typeface="+mj-lt"/>
              </a:rPr>
              <a:t>Grow Your Windows Phone </a:t>
            </a:r>
            <a:br>
              <a:rPr lang="en-US" dirty="0" smtClean="0">
                <a:latin typeface="+mj-lt"/>
              </a:rPr>
            </a:br>
            <a:r>
              <a:rPr lang="en-US" dirty="0" smtClean="0">
                <a:latin typeface="+mj-lt"/>
              </a:rPr>
              <a:t>App Revenue</a:t>
            </a:r>
            <a:endParaRPr lang="en-US" dirty="0">
              <a:latin typeface="+mj-lt"/>
            </a:endParaRPr>
          </a:p>
        </p:txBody>
      </p:sp>
      <p:sp>
        <p:nvSpPr>
          <p:cNvPr id="3" name="Subtitle 2"/>
          <p:cNvSpPr>
            <a:spLocks noGrp="1"/>
          </p:cNvSpPr>
          <p:nvPr>
            <p:ph type="subTitle" idx="1"/>
          </p:nvPr>
        </p:nvSpPr>
        <p:spPr/>
        <p:txBody>
          <a:bodyPr/>
          <a:lstStyle/>
          <a:p>
            <a:r>
              <a:rPr lang="en-US" dirty="0" smtClean="0">
                <a:latin typeface="+mj-lt"/>
              </a:rPr>
              <a:t>Bernardo Zamora</a:t>
            </a:r>
            <a:endParaRPr lang="en-US" dirty="0">
              <a:latin typeface="+mj-lt"/>
            </a:endParaRPr>
          </a:p>
          <a:p>
            <a:r>
              <a:rPr lang="en-US" dirty="0" smtClean="0">
                <a:latin typeface="+mj-lt"/>
              </a:rPr>
              <a:t>Developer Monetization</a:t>
            </a:r>
            <a:endParaRPr lang="en-US" dirty="0">
              <a:latin typeface="+mj-lt"/>
            </a:endParaRPr>
          </a:p>
          <a:p>
            <a:r>
              <a:rPr lang="en-US" dirty="0" smtClean="0">
                <a:latin typeface="+mj-lt"/>
              </a:rPr>
              <a:t>Windows Phone Store</a:t>
            </a:r>
          </a:p>
          <a:p>
            <a:r>
              <a:rPr lang="en-US" dirty="0" smtClean="0">
                <a:latin typeface="+mj-lt"/>
                <a:hlinkClick r:id="rId3"/>
              </a:rPr>
              <a:t>bzamora@microsoft.com</a:t>
            </a:r>
            <a:endParaRPr lang="en-US" dirty="0" smtClean="0">
              <a:latin typeface="+mj-lt"/>
            </a:endParaRPr>
          </a:p>
          <a:p>
            <a:r>
              <a:rPr lang="en-US" dirty="0" smtClean="0">
                <a:latin typeface="+mj-lt"/>
              </a:rPr>
              <a:t>2-213</a:t>
            </a:r>
            <a:endParaRPr lang="en-US" dirty="0">
              <a:latin typeface="+mj-lt"/>
            </a:endParaRPr>
          </a:p>
        </p:txBody>
      </p:sp>
      <p:sp>
        <p:nvSpPr>
          <p:cNvPr id="5" name="Rectangle 4"/>
          <p:cNvSpPr/>
          <p:nvPr/>
        </p:nvSpPr>
        <p:spPr bwMode="auto">
          <a:xfrm rot="2163487">
            <a:off x="10588218" y="124717"/>
            <a:ext cx="2575737" cy="541338"/>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Phone</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74171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1"/>
            <a:ext cx="12436475" cy="6994525"/>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pPr algn="ctr"/>
            <a:r>
              <a:rPr lang="en-US" dirty="0" smtClean="0">
                <a:solidFill>
                  <a:schemeClr val="bg1"/>
                </a:solidFill>
              </a:rPr>
              <a:t>2) Publish your app</a:t>
            </a:r>
            <a:endParaRPr lang="en-US" sz="3600" dirty="0">
              <a:solidFill>
                <a:schemeClr val="bg1"/>
              </a:solidFill>
            </a:endParaRPr>
          </a:p>
        </p:txBody>
      </p:sp>
    </p:spTree>
    <p:extLst>
      <p:ext uri="{BB962C8B-B14F-4D97-AF65-F5344CB8AC3E}">
        <p14:creationId xmlns:p14="http://schemas.microsoft.com/office/powerpoint/2010/main" val="194227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Table stakes: create a high quality app</a:t>
            </a:r>
            <a:br>
              <a:rPr lang="en-US" dirty="0" smtClean="0"/>
            </a:br>
            <a:r>
              <a:rPr lang="en-US" sz="1800" dirty="0" smtClean="0">
                <a:gradFill>
                  <a:gsLst>
                    <a:gs pos="66981">
                      <a:schemeClr val="tx2"/>
                    </a:gs>
                    <a:gs pos="0">
                      <a:schemeClr val="tx2"/>
                    </a:gs>
                  </a:gsLst>
                  <a:lin ang="5400000" scaled="0"/>
                </a:gradFill>
              </a:rPr>
              <a:t>Insights from the apps with highest store revenue</a:t>
            </a:r>
            <a:endParaRPr lang="en-US" sz="1800" dirty="0">
              <a:gradFill>
                <a:gsLst>
                  <a:gs pos="66981">
                    <a:schemeClr val="tx2"/>
                  </a:gs>
                  <a:gs pos="0">
                    <a:schemeClr val="tx2"/>
                  </a:gs>
                </a:gsLst>
                <a:lin ang="5400000" scaled="0"/>
              </a:gradFill>
            </a:endParaRPr>
          </a:p>
        </p:txBody>
      </p:sp>
      <p:sp>
        <p:nvSpPr>
          <p:cNvPr id="6" name="Rectangle 5"/>
          <p:cNvSpPr/>
          <p:nvPr/>
        </p:nvSpPr>
        <p:spPr>
          <a:xfrm>
            <a:off x="1112837" y="1820862"/>
            <a:ext cx="4495799" cy="584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600" dirty="0" smtClean="0">
                <a:gradFill>
                  <a:gsLst>
                    <a:gs pos="0">
                      <a:srgbClr val="FFFFFF"/>
                    </a:gs>
                    <a:gs pos="100000">
                      <a:srgbClr val="FFFFFF"/>
                    </a:gs>
                  </a:gsLst>
                  <a:lin ang="5400000" scaled="0"/>
                </a:gradFill>
                <a:latin typeface="Segoe UI Light"/>
              </a:rPr>
              <a:t>App Characteristics</a:t>
            </a:r>
            <a:endParaRPr lang="en-US" sz="2600" dirty="0">
              <a:gradFill>
                <a:gsLst>
                  <a:gs pos="0">
                    <a:srgbClr val="FFFFFF"/>
                  </a:gs>
                  <a:gs pos="100000">
                    <a:srgbClr val="FFFFFF"/>
                  </a:gs>
                </a:gsLst>
                <a:lin ang="5400000" scaled="0"/>
              </a:gradFill>
              <a:latin typeface="Segoe UI Light"/>
            </a:endParaRPr>
          </a:p>
        </p:txBody>
      </p:sp>
      <p:sp>
        <p:nvSpPr>
          <p:cNvPr id="8" name="Rectangle 7"/>
          <p:cNvSpPr/>
          <p:nvPr/>
        </p:nvSpPr>
        <p:spPr>
          <a:xfrm>
            <a:off x="1112837" y="2405399"/>
            <a:ext cx="4495800" cy="38350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sz="2000" dirty="0">
                <a:gradFill>
                  <a:gsLst>
                    <a:gs pos="0">
                      <a:srgbClr val="00188F"/>
                    </a:gs>
                    <a:gs pos="100000">
                      <a:srgbClr val="00188F"/>
                    </a:gs>
                  </a:gsLst>
                  <a:lin ang="5400000" scaled="0"/>
                </a:gradFill>
                <a:latin typeface="Segoe UI Light"/>
              </a:rPr>
              <a:t>Beautiful graphics, sounds and music</a:t>
            </a:r>
          </a:p>
          <a:p>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smtClean="0">
                <a:gradFill>
                  <a:gsLst>
                    <a:gs pos="0">
                      <a:srgbClr val="00188F"/>
                    </a:gs>
                    <a:gs pos="100000">
                      <a:srgbClr val="00188F"/>
                    </a:gs>
                  </a:gsLst>
                  <a:lin ang="5400000" scaled="0"/>
                </a:gradFill>
                <a:latin typeface="Segoe UI Light"/>
              </a:rPr>
              <a:t>Engaging, simple to use</a:t>
            </a: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Rock solid, no crashes</a:t>
            </a:r>
            <a:br>
              <a:rPr lang="en-US" sz="2000" dirty="0">
                <a:gradFill>
                  <a:gsLst>
                    <a:gs pos="0">
                      <a:srgbClr val="00188F"/>
                    </a:gs>
                    <a:gs pos="100000">
                      <a:srgbClr val="00188F"/>
                    </a:gs>
                  </a:gsLst>
                  <a:lin ang="5400000" scaled="0"/>
                </a:gradFill>
                <a:latin typeface="Segoe UI Light"/>
              </a:rPr>
            </a:br>
            <a:endParaRPr lang="en-US" sz="2000" dirty="0">
              <a:gradFill>
                <a:gsLst>
                  <a:gs pos="0">
                    <a:srgbClr val="00188F"/>
                  </a:gs>
                  <a:gs pos="100000">
                    <a:srgbClr val="00188F"/>
                  </a:gs>
                </a:gsLst>
                <a:lin ang="5400000" scaled="0"/>
              </a:gradFill>
              <a:latin typeface="Segoe UI Light"/>
            </a:endParaRPr>
          </a:p>
          <a:p>
            <a:r>
              <a:rPr lang="en-US" sz="2000" dirty="0" smtClean="0">
                <a:gradFill>
                  <a:gsLst>
                    <a:gs pos="0">
                      <a:srgbClr val="00188F"/>
                    </a:gs>
                    <a:gs pos="100000">
                      <a:srgbClr val="00188F"/>
                    </a:gs>
                  </a:gsLst>
                  <a:lin ang="5400000" scaled="0"/>
                </a:gradFill>
                <a:latin typeface="Segoe UI Light"/>
              </a:rPr>
              <a:t>Usable by wide range of users</a:t>
            </a: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4-star ratings or </a:t>
            </a:r>
            <a:r>
              <a:rPr lang="en-US" sz="2000" dirty="0" smtClean="0">
                <a:gradFill>
                  <a:gsLst>
                    <a:gs pos="0">
                      <a:srgbClr val="00188F"/>
                    </a:gs>
                    <a:gs pos="100000">
                      <a:srgbClr val="00188F"/>
                    </a:gs>
                  </a:gsLst>
                  <a:lin ang="5400000" scaled="0"/>
                </a:gradFill>
                <a:latin typeface="Segoe UI Light"/>
              </a:rPr>
              <a:t>higher</a:t>
            </a: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
            </a:r>
            <a:br>
              <a:rPr lang="en-US" sz="2000" dirty="0">
                <a:gradFill>
                  <a:gsLst>
                    <a:gs pos="0">
                      <a:srgbClr val="00188F"/>
                    </a:gs>
                    <a:gs pos="100000">
                      <a:srgbClr val="00188F"/>
                    </a:gs>
                  </a:gsLst>
                  <a:lin ang="5400000" scaled="0"/>
                </a:gradFill>
                <a:latin typeface="Segoe UI Light"/>
              </a:rPr>
            </a:br>
            <a:r>
              <a:rPr lang="en-US" sz="2000" dirty="0">
                <a:gradFill>
                  <a:gsLst>
                    <a:gs pos="0">
                      <a:srgbClr val="00188F"/>
                    </a:gs>
                    <a:gs pos="100000">
                      <a:srgbClr val="00188F"/>
                    </a:gs>
                  </a:gsLst>
                  <a:lin ang="5400000" scaled="0"/>
                </a:gradFill>
                <a:latin typeface="Segoe UI Light"/>
              </a:rPr>
              <a:t>Users love the app (rating </a:t>
            </a:r>
            <a:r>
              <a:rPr lang="en-US" sz="2000" dirty="0" smtClean="0">
                <a:gradFill>
                  <a:gsLst>
                    <a:gs pos="0">
                      <a:srgbClr val="00188F"/>
                    </a:gs>
                    <a:gs pos="100000">
                      <a:srgbClr val="00188F"/>
                    </a:gs>
                  </a:gsLst>
                  <a:lin ang="5400000" scaled="0"/>
                </a:gradFill>
                <a:latin typeface="Segoe UI Light"/>
              </a:rPr>
              <a:t>comments)</a:t>
            </a:r>
            <a:endParaRPr lang="en-US" sz="2000" dirty="0">
              <a:gradFill>
                <a:gsLst>
                  <a:gs pos="0">
                    <a:srgbClr val="00188F"/>
                  </a:gs>
                  <a:gs pos="100000">
                    <a:srgbClr val="00188F"/>
                  </a:gs>
                </a:gsLst>
                <a:lin ang="5400000" scaled="0"/>
              </a:gradFill>
              <a:latin typeface="Segoe UI Light"/>
            </a:endParaRPr>
          </a:p>
        </p:txBody>
      </p:sp>
      <p:sp>
        <p:nvSpPr>
          <p:cNvPr id="7" name="Rectangle 6"/>
          <p:cNvSpPr/>
          <p:nvPr/>
        </p:nvSpPr>
        <p:spPr>
          <a:xfrm>
            <a:off x="6218237" y="1820862"/>
            <a:ext cx="4953000" cy="5845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600" dirty="0" smtClean="0">
                <a:gradFill>
                  <a:gsLst>
                    <a:gs pos="0">
                      <a:srgbClr val="FFFFFF"/>
                    </a:gs>
                    <a:gs pos="100000">
                      <a:srgbClr val="FFFFFF"/>
                    </a:gs>
                  </a:gsLst>
                  <a:lin ang="5400000" scaled="0"/>
                </a:gradFill>
                <a:latin typeface="Segoe UI Light"/>
              </a:rPr>
              <a:t>Highest grossing apps: 4+ rating</a:t>
            </a:r>
            <a:endParaRPr lang="en-US" sz="2600" dirty="0">
              <a:gradFill>
                <a:gsLst>
                  <a:gs pos="0">
                    <a:srgbClr val="FFFFFF"/>
                  </a:gs>
                  <a:gs pos="100000">
                    <a:srgbClr val="FFFFFF"/>
                  </a:gs>
                </a:gsLst>
                <a:lin ang="5400000" scaled="0"/>
              </a:gradFill>
              <a:latin typeface="Segoe UI Light"/>
            </a:endParaRPr>
          </a:p>
        </p:txBody>
      </p:sp>
      <p:graphicFrame>
        <p:nvGraphicFramePr>
          <p:cNvPr id="9" name="Chart 8"/>
          <p:cNvGraphicFramePr/>
          <p:nvPr>
            <p:extLst/>
          </p:nvPr>
        </p:nvGraphicFramePr>
        <p:xfrm>
          <a:off x="6454436" y="2952414"/>
          <a:ext cx="4412001" cy="336424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6948358" y="2558544"/>
            <a:ext cx="3556550" cy="369332"/>
          </a:xfrm>
          <a:prstGeom prst="rect">
            <a:avLst/>
          </a:prstGeom>
          <a:noFill/>
        </p:spPr>
        <p:txBody>
          <a:bodyPr wrap="none" rtlCol="0">
            <a:spAutoFit/>
          </a:bodyPr>
          <a:lstStyle/>
          <a:p>
            <a:pPr algn="ctr"/>
            <a:r>
              <a:rPr lang="en-US" dirty="0" smtClean="0">
                <a:solidFill>
                  <a:srgbClr val="000000"/>
                </a:solidFill>
                <a:latin typeface="Segoe UI Light"/>
              </a:rPr>
              <a:t>Average rating of top 50 paid apps</a:t>
            </a:r>
          </a:p>
        </p:txBody>
      </p:sp>
      <p:sp>
        <p:nvSpPr>
          <p:cNvPr id="2" name="TextBox 1"/>
          <p:cNvSpPr txBox="1"/>
          <p:nvPr/>
        </p:nvSpPr>
        <p:spPr>
          <a:xfrm>
            <a:off x="8923337" y="6669082"/>
            <a:ext cx="3505200" cy="307777"/>
          </a:xfrm>
          <a:prstGeom prst="rect">
            <a:avLst/>
          </a:prstGeom>
          <a:noFill/>
        </p:spPr>
        <p:txBody>
          <a:bodyPr wrap="square" rtlCol="0">
            <a:spAutoFit/>
          </a:bodyPr>
          <a:lstStyle/>
          <a:p>
            <a:pPr algn="r"/>
            <a:r>
              <a:rPr lang="en-US" sz="1400" dirty="0" smtClean="0">
                <a:gradFill>
                  <a:gsLst>
                    <a:gs pos="0">
                      <a:srgbClr val="000000">
                        <a:lumMod val="75000"/>
                        <a:lumOff val="25000"/>
                      </a:srgbClr>
                    </a:gs>
                    <a:gs pos="100000">
                      <a:srgbClr val="000000">
                        <a:lumMod val="75000"/>
                        <a:lumOff val="25000"/>
                      </a:srgbClr>
                    </a:gs>
                  </a:gsLst>
                  <a:lin ang="5400000" scaled="0"/>
                </a:gradFill>
                <a:latin typeface="Segoe UI Light"/>
              </a:rPr>
              <a:t>Source: Microsoft Analysis, May 2013</a:t>
            </a:r>
          </a:p>
        </p:txBody>
      </p:sp>
    </p:spTree>
    <p:extLst>
      <p:ext uri="{BB962C8B-B14F-4D97-AF65-F5344CB8AC3E}">
        <p14:creationId xmlns:p14="http://schemas.microsoft.com/office/powerpoint/2010/main" val="3163154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smtClean="0"/>
              <a:t>Windows Phone Store: Largest commerce footprint*</a:t>
            </a:r>
            <a:endParaRPr lang="en-US" sz="4000" dirty="0"/>
          </a:p>
        </p:txBody>
      </p:sp>
      <p:sp>
        <p:nvSpPr>
          <p:cNvPr id="4" name="Rectangle 3"/>
          <p:cNvSpPr/>
          <p:nvPr/>
        </p:nvSpPr>
        <p:spPr>
          <a:xfrm>
            <a:off x="80793" y="6669945"/>
            <a:ext cx="6583306" cy="276999"/>
          </a:xfrm>
          <a:prstGeom prst="rect">
            <a:avLst/>
          </a:prstGeom>
        </p:spPr>
        <p:txBody>
          <a:bodyPr wrap="square">
            <a:spAutoFit/>
          </a:bodyPr>
          <a:lstStyle/>
          <a:p>
            <a:r>
              <a:rPr lang="en-US" sz="1200" dirty="0" smtClean="0">
                <a:solidFill>
                  <a:srgbClr val="00188F"/>
                </a:solidFill>
                <a:latin typeface="Segoe UI Light"/>
                <a:sym typeface="Wingdings" pitchFamily="2" charset="2"/>
              </a:rPr>
              <a:t>MO list: </a:t>
            </a:r>
            <a:r>
              <a:rPr lang="en-US" sz="1200" dirty="0" smtClean="0">
                <a:solidFill>
                  <a:srgbClr val="00188F"/>
                </a:solidFill>
                <a:latin typeface="Segoe UI Light"/>
                <a:hlinkClick r:id="rId3"/>
              </a:rPr>
              <a:t>http</a:t>
            </a:r>
            <a:r>
              <a:rPr lang="en-US" sz="1200" dirty="0">
                <a:solidFill>
                  <a:srgbClr val="00188F"/>
                </a:solidFill>
                <a:latin typeface="Segoe UI Light"/>
                <a:hlinkClick r:id="rId3"/>
              </a:rPr>
              <a:t>://msdn.microsoft.com/library/windowsphone/help/jj215902(v=vs.105).aspx</a:t>
            </a:r>
            <a:r>
              <a:rPr lang="en-US" sz="1200" dirty="0">
                <a:solidFill>
                  <a:srgbClr val="00188F"/>
                </a:solidFill>
                <a:latin typeface="Segoe UI Light"/>
              </a:rPr>
              <a:t> </a:t>
            </a:r>
          </a:p>
        </p:txBody>
      </p:sp>
      <p:sp>
        <p:nvSpPr>
          <p:cNvPr id="1024" name="TextBox 1023"/>
          <p:cNvSpPr txBox="1"/>
          <p:nvPr/>
        </p:nvSpPr>
        <p:spPr>
          <a:xfrm>
            <a:off x="5977206" y="6700723"/>
            <a:ext cx="6459269" cy="307777"/>
          </a:xfrm>
          <a:prstGeom prst="rect">
            <a:avLst/>
          </a:prstGeom>
          <a:noFill/>
        </p:spPr>
        <p:txBody>
          <a:bodyPr wrap="none" rtlCol="0">
            <a:spAutoFit/>
          </a:bodyPr>
          <a:lstStyle/>
          <a:p>
            <a:pPr algn="r"/>
            <a:r>
              <a:rPr lang="en-US" sz="1400" dirty="0" smtClean="0">
                <a:gradFill>
                  <a:gsLst>
                    <a:gs pos="0">
                      <a:srgbClr val="000000">
                        <a:lumMod val="75000"/>
                        <a:lumOff val="25000"/>
                      </a:srgbClr>
                    </a:gs>
                    <a:gs pos="100000">
                      <a:srgbClr val="000000">
                        <a:lumMod val="75000"/>
                        <a:lumOff val="25000"/>
                      </a:srgbClr>
                    </a:gs>
                  </a:gsLst>
                  <a:lin ang="5400000" scaled="0"/>
                </a:gradFill>
                <a:latin typeface="Segoe UI Light"/>
              </a:rPr>
              <a:t>* Source: Microsoft analysis. “Only One” comparisons </a:t>
            </a:r>
            <a:r>
              <a:rPr lang="en-US" sz="1400" dirty="0" err="1" smtClean="0">
                <a:gradFill>
                  <a:gsLst>
                    <a:gs pos="0">
                      <a:srgbClr val="000000">
                        <a:lumMod val="75000"/>
                        <a:lumOff val="25000"/>
                      </a:srgbClr>
                    </a:gs>
                    <a:gs pos="100000">
                      <a:srgbClr val="000000">
                        <a:lumMod val="75000"/>
                        <a:lumOff val="25000"/>
                      </a:srgbClr>
                    </a:gs>
                  </a:gsLst>
                  <a:lin ang="5400000" scaled="0"/>
                </a:gradFill>
                <a:latin typeface="Segoe UI Light"/>
              </a:rPr>
              <a:t>vs</a:t>
            </a:r>
            <a:r>
              <a:rPr lang="en-US" sz="1400" dirty="0" smtClean="0">
                <a:gradFill>
                  <a:gsLst>
                    <a:gs pos="0">
                      <a:srgbClr val="000000">
                        <a:lumMod val="75000"/>
                        <a:lumOff val="25000"/>
                      </a:srgbClr>
                    </a:gs>
                    <a:gs pos="100000">
                      <a:srgbClr val="000000">
                        <a:lumMod val="75000"/>
                        <a:lumOff val="25000"/>
                      </a:srgbClr>
                    </a:gs>
                  </a:gsLst>
                  <a:lin ang="5400000" scaled="0"/>
                </a:gradFill>
                <a:latin typeface="Segoe UI Light"/>
              </a:rPr>
              <a:t> </a:t>
            </a:r>
            <a:r>
              <a:rPr lang="en-US" sz="1400" b="1" dirty="0" err="1" smtClean="0">
                <a:gradFill>
                  <a:gsLst>
                    <a:gs pos="0">
                      <a:srgbClr val="000000">
                        <a:lumMod val="75000"/>
                        <a:lumOff val="25000"/>
                      </a:srgbClr>
                    </a:gs>
                    <a:gs pos="100000">
                      <a:srgbClr val="000000">
                        <a:lumMod val="75000"/>
                        <a:lumOff val="25000"/>
                      </a:srgbClr>
                    </a:gs>
                  </a:gsLst>
                  <a:lin ang="5400000" scaled="0"/>
                </a:gradFill>
                <a:latin typeface="Segoe UI Light"/>
              </a:rPr>
              <a:t>iOS</a:t>
            </a:r>
            <a:r>
              <a:rPr lang="en-US" sz="1400" b="1" dirty="0" smtClean="0">
                <a:gradFill>
                  <a:gsLst>
                    <a:gs pos="0">
                      <a:srgbClr val="000000">
                        <a:lumMod val="75000"/>
                        <a:lumOff val="25000"/>
                      </a:srgbClr>
                    </a:gs>
                    <a:gs pos="100000">
                      <a:srgbClr val="000000">
                        <a:lumMod val="75000"/>
                        <a:lumOff val="25000"/>
                      </a:srgbClr>
                    </a:gs>
                  </a:gsLst>
                  <a:lin ang="5400000" scaled="0"/>
                </a:gradFill>
                <a:latin typeface="Segoe UI Light"/>
              </a:rPr>
              <a:t> and Android</a:t>
            </a:r>
            <a:r>
              <a:rPr lang="en-US" sz="1400" dirty="0" smtClean="0">
                <a:gradFill>
                  <a:gsLst>
                    <a:gs pos="0">
                      <a:srgbClr val="000000">
                        <a:lumMod val="75000"/>
                        <a:lumOff val="25000"/>
                      </a:srgbClr>
                    </a:gs>
                    <a:gs pos="100000">
                      <a:srgbClr val="000000">
                        <a:lumMod val="75000"/>
                        <a:lumOff val="25000"/>
                      </a:srgbClr>
                    </a:gs>
                  </a:gsLst>
                  <a:lin ang="5400000" scaled="0"/>
                </a:gradFill>
                <a:latin typeface="Segoe UI Light"/>
              </a:rPr>
              <a:t>, May 2013</a:t>
            </a:r>
          </a:p>
        </p:txBody>
      </p:sp>
      <p:grpSp>
        <p:nvGrpSpPr>
          <p:cNvPr id="7" name="Group 6"/>
          <p:cNvGrpSpPr/>
          <p:nvPr/>
        </p:nvGrpSpPr>
        <p:grpSpPr>
          <a:xfrm>
            <a:off x="1952236" y="1502539"/>
            <a:ext cx="8304601" cy="4845352"/>
            <a:chOff x="2904599" y="1911145"/>
            <a:chExt cx="6868095" cy="4007217"/>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3727" y="4475211"/>
              <a:ext cx="754366" cy="66761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4289" y="4462583"/>
              <a:ext cx="633003" cy="68024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60689" y="4550243"/>
              <a:ext cx="1276705" cy="506496"/>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t="24672" b="21898"/>
            <a:stretch/>
          </p:blipFill>
          <p:spPr>
            <a:xfrm>
              <a:off x="4742073" y="3687157"/>
              <a:ext cx="1140923" cy="609600"/>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43870" y="2225689"/>
              <a:ext cx="711490" cy="382782"/>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87945" y="4693278"/>
              <a:ext cx="1698504" cy="456080"/>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59811" y="3574674"/>
              <a:ext cx="1046213" cy="633943"/>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68021" y="2819692"/>
              <a:ext cx="914402" cy="573025"/>
            </a:xfrm>
            <a:prstGeom prst="rect">
              <a:avLst/>
            </a:prstGeom>
          </p:spPr>
        </p:pic>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49666" y="3776522"/>
              <a:ext cx="605444" cy="605444"/>
            </a:xfrm>
            <a:prstGeom prst="rect">
              <a:avLst/>
            </a:prstGeom>
          </p:spPr>
        </p:pic>
        <p:pic>
          <p:nvPicPr>
            <p:cNvPr id="20" name="Picture 19"/>
            <p:cNvPicPr>
              <a:picLocks noChangeAspect="1"/>
            </p:cNvPicPr>
            <p:nvPr/>
          </p:nvPicPr>
          <p:blipFill rotWithShape="1">
            <a:blip r:embed="rId13">
              <a:extLst>
                <a:ext uri="{28A0092B-C50C-407E-A947-70E740481C1C}">
                  <a14:useLocalDpi xmlns:a14="http://schemas.microsoft.com/office/drawing/2010/main" val="0"/>
                </a:ext>
              </a:extLst>
            </a:blip>
            <a:srcRect t="28121" b="31500"/>
            <a:stretch/>
          </p:blipFill>
          <p:spPr>
            <a:xfrm>
              <a:off x="3389250" y="3843378"/>
              <a:ext cx="1320949" cy="533400"/>
            </a:xfrm>
            <a:prstGeom prst="rect">
              <a:avLst/>
            </a:prstGeom>
          </p:spPr>
        </p:pic>
        <p:pic>
          <p:nvPicPr>
            <p:cNvPr id="21" name="Picture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26112" y="1947007"/>
              <a:ext cx="538930" cy="724312"/>
            </a:xfrm>
            <a:prstGeom prst="rect">
              <a:avLst/>
            </a:prstGeom>
          </p:spPr>
        </p:pic>
        <p:pic>
          <p:nvPicPr>
            <p:cNvPr id="22" name="Picture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972049" y="5395269"/>
              <a:ext cx="1447800" cy="500509"/>
            </a:xfrm>
            <a:prstGeom prst="rect">
              <a:avLst/>
            </a:prstGeom>
          </p:spPr>
        </p:pic>
        <p:pic>
          <p:nvPicPr>
            <p:cNvPr id="23" name="Picture 2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811719" y="2938875"/>
              <a:ext cx="1229998" cy="676499"/>
            </a:xfrm>
            <a:prstGeom prst="rect">
              <a:avLst/>
            </a:prstGeom>
          </p:spPr>
        </p:pic>
        <p:pic>
          <p:nvPicPr>
            <p:cNvPr id="24" name="Picture 2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023587" y="3112030"/>
              <a:ext cx="1184792" cy="330188"/>
            </a:xfrm>
            <a:prstGeom prst="rect">
              <a:avLst/>
            </a:prstGeom>
          </p:spPr>
        </p:pic>
        <p:pic>
          <p:nvPicPr>
            <p:cNvPr id="25" name="Picture 2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333655" y="2774076"/>
              <a:ext cx="1247994" cy="934621"/>
            </a:xfrm>
            <a:prstGeom prst="rect">
              <a:avLst/>
            </a:prstGeom>
          </p:spPr>
        </p:pic>
        <p:pic>
          <p:nvPicPr>
            <p:cNvPr id="26" name="Picture 25"/>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961437" y="1911145"/>
              <a:ext cx="548279" cy="697326"/>
            </a:xfrm>
            <a:prstGeom prst="rect">
              <a:avLst/>
            </a:prstGeom>
          </p:spPr>
        </p:pic>
        <p:pic>
          <p:nvPicPr>
            <p:cNvPr id="27" name="Picture 2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424804" y="2315542"/>
              <a:ext cx="1472587" cy="362583"/>
            </a:xfrm>
            <a:prstGeom prst="rect">
              <a:avLst/>
            </a:prstGeom>
          </p:spPr>
        </p:pic>
        <p:pic>
          <p:nvPicPr>
            <p:cNvPr id="28" name="Picture 27"/>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635712" y="2243690"/>
              <a:ext cx="1686501" cy="561770"/>
            </a:xfrm>
            <a:prstGeom prst="rect">
              <a:avLst/>
            </a:prstGeom>
          </p:spPr>
        </p:pic>
        <p:pic>
          <p:nvPicPr>
            <p:cNvPr id="16" name="Picture 1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282840" y="3728600"/>
              <a:ext cx="1090010" cy="619125"/>
            </a:xfrm>
            <a:prstGeom prst="rect">
              <a:avLst/>
            </a:prstGeom>
          </p:spPr>
        </p:pic>
        <p:pic>
          <p:nvPicPr>
            <p:cNvPr id="6" name="Picture 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559960" y="5372684"/>
              <a:ext cx="810588" cy="545678"/>
            </a:xfrm>
            <a:prstGeom prst="rect">
              <a:avLst/>
            </a:prstGeom>
          </p:spPr>
        </p:pic>
        <p:pic>
          <p:nvPicPr>
            <p:cNvPr id="8" name="Picture 7"/>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4611560" y="5374704"/>
              <a:ext cx="782368" cy="541639"/>
            </a:xfrm>
            <a:prstGeom prst="rect">
              <a:avLst/>
            </a:prstGeom>
          </p:spPr>
        </p:pic>
        <p:pic>
          <p:nvPicPr>
            <p:cNvPr id="9" name="Picture 8"/>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5686049" y="5379201"/>
              <a:ext cx="700178" cy="532645"/>
            </a:xfrm>
            <a:prstGeom prst="rect">
              <a:avLst/>
            </a:prstGeom>
          </p:spPr>
        </p:pic>
        <p:pic>
          <p:nvPicPr>
            <p:cNvPr id="1026" name="Picture 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95014" y="5480423"/>
              <a:ext cx="1185862" cy="330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8" descr="image01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125843" y="1937161"/>
              <a:ext cx="70485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6" descr="image02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904599" y="4393570"/>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image02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981629" y="4474916"/>
              <a:ext cx="6762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9" descr="image02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994740" y="2834510"/>
              <a:ext cx="7143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12" descr="image02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786857" y="2756772"/>
              <a:ext cx="985837"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2" name="Group 1031"/>
          <p:cNvGrpSpPr/>
          <p:nvPr/>
        </p:nvGrpSpPr>
        <p:grpSpPr>
          <a:xfrm>
            <a:off x="3265714" y="1690966"/>
            <a:ext cx="5608924" cy="4368418"/>
            <a:chOff x="3360529" y="1671710"/>
            <a:chExt cx="5608924" cy="4368418"/>
          </a:xfrm>
        </p:grpSpPr>
        <p:sp>
          <p:nvSpPr>
            <p:cNvPr id="5" name="Rectangle 4"/>
            <p:cNvSpPr/>
            <p:nvPr/>
          </p:nvSpPr>
          <p:spPr bwMode="auto">
            <a:xfrm>
              <a:off x="3360529" y="1672194"/>
              <a:ext cx="1783062" cy="1660144"/>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Only one with </a:t>
              </a:r>
              <a: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t>191</a:t>
              </a:r>
              <a:r>
                <a:rPr lang="en-US" sz="4000" spc="-102" dirty="0" smtClean="0">
                  <a:gradFill>
                    <a:gsLst>
                      <a:gs pos="0">
                        <a:srgbClr val="FFFFFF"/>
                      </a:gs>
                      <a:gs pos="100000">
                        <a:srgbClr val="FFFFFF"/>
                      </a:gs>
                    </a:gsLst>
                    <a:lin ang="5400000" scaled="0"/>
                  </a:gradFill>
                  <a:latin typeface="Segoe UI Light"/>
                  <a:ea typeface="Segoe UI" pitchFamily="34" charset="0"/>
                  <a:cs typeface="Segoe UI" pitchFamily="34" charset="0"/>
                </a:rPr>
                <a:t> </a:t>
              </a:r>
              <a:br>
                <a:rPr lang="en-US" sz="4000" spc="-102"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Markets</a:t>
              </a:r>
              <a:endParaRPr lang="en-US"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9" name="Rectangle 28"/>
            <p:cNvSpPr/>
            <p:nvPr/>
          </p:nvSpPr>
          <p:spPr bwMode="auto">
            <a:xfrm>
              <a:off x="5248693" y="1671710"/>
              <a:ext cx="1783062" cy="1660144"/>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Only one with </a:t>
              </a:r>
              <a:r>
                <a:rPr lang="en-US" sz="2800" b="1" spc="-102" dirty="0" err="1" smtClean="0">
                  <a:gradFill>
                    <a:gsLst>
                      <a:gs pos="0">
                        <a:srgbClr val="FFFFFF"/>
                      </a:gs>
                      <a:gs pos="100000">
                        <a:srgbClr val="FFFFFF"/>
                      </a:gs>
                    </a:gsLst>
                    <a:lin ang="5400000" scaled="0"/>
                  </a:gradFill>
                  <a:latin typeface="Segoe UI Light"/>
                  <a:ea typeface="Segoe UI" pitchFamily="34" charset="0"/>
                  <a:cs typeface="Segoe UI" pitchFamily="34" charset="0"/>
                </a:rPr>
                <a:t>Alipay</a:t>
              </a:r>
              <a:r>
                <a:rPr lang="en-US" sz="28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t> in China</a:t>
              </a:r>
            </a:p>
          </p:txBody>
        </p:sp>
        <p:sp>
          <p:nvSpPr>
            <p:cNvPr id="30" name="Rectangle 29"/>
            <p:cNvSpPr/>
            <p:nvPr/>
          </p:nvSpPr>
          <p:spPr bwMode="auto">
            <a:xfrm>
              <a:off x="3366452" y="4379984"/>
              <a:ext cx="1783062" cy="1660144"/>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t>All</a:t>
              </a:r>
              <a:b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000" spc="-102" dirty="0" smtClean="0">
                  <a:gradFill>
                    <a:gsLst>
                      <a:gs pos="0">
                        <a:srgbClr val="FFFFFF"/>
                      </a:gs>
                      <a:gs pos="100000">
                        <a:srgbClr val="FFFFFF"/>
                      </a:gs>
                    </a:gsLst>
                    <a:lin ang="5400000" scaled="0"/>
                  </a:gradFill>
                  <a:latin typeface="Segoe UI Light"/>
                  <a:ea typeface="Segoe UI" pitchFamily="34" charset="0"/>
                  <a:cs typeface="Segoe UI" pitchFamily="34" charset="0"/>
                </a:rPr>
                <a:t>Markets support paid apps and in-app purchase</a:t>
              </a:r>
              <a:endParaRPr lang="en-US" sz="28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1" name="Rectangle 30"/>
            <p:cNvSpPr/>
            <p:nvPr/>
          </p:nvSpPr>
          <p:spPr bwMode="auto">
            <a:xfrm>
              <a:off x="5267951" y="4379984"/>
              <a:ext cx="1783062" cy="1660144"/>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t>20x</a:t>
              </a:r>
              <a:r>
                <a:rPr lang="en-US" sz="4000" spc="-102" dirty="0" smtClean="0">
                  <a:gradFill>
                    <a:gsLst>
                      <a:gs pos="0">
                        <a:srgbClr val="FFFFFF"/>
                      </a:gs>
                      <a:gs pos="100000">
                        <a:srgbClr val="FFFFFF"/>
                      </a:gs>
                    </a:gsLst>
                    <a:lin ang="5400000" scaled="0"/>
                  </a:gradFill>
                  <a:latin typeface="Segoe UI Light"/>
                  <a:ea typeface="Segoe UI" pitchFamily="34" charset="0"/>
                  <a:cs typeface="Segoe UI" pitchFamily="34" charset="0"/>
                </a:rPr>
                <a:t/>
              </a:r>
              <a:br>
                <a:rPr lang="en-US" sz="4000" spc="-102"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More purchases with </a:t>
              </a:r>
              <a:r>
                <a:rPr lang="en-US" spc="-102" dirty="0" err="1" smtClean="0">
                  <a:gradFill>
                    <a:gsLst>
                      <a:gs pos="0">
                        <a:srgbClr val="FFFFFF"/>
                      </a:gs>
                      <a:gs pos="100000">
                        <a:srgbClr val="FFFFFF"/>
                      </a:gs>
                    </a:gsLst>
                    <a:lin ang="5400000" scaled="0"/>
                  </a:gradFill>
                  <a:latin typeface="Segoe UI Light"/>
                  <a:ea typeface="Segoe UI" pitchFamily="34" charset="0"/>
                  <a:cs typeface="Segoe UI" pitchFamily="34" charset="0"/>
                </a:rPr>
                <a:t>Alipay</a:t>
              </a:r>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 than Credit Card</a:t>
              </a:r>
              <a:endParaRPr lang="en-US"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9" name="Rectangle 38"/>
            <p:cNvSpPr/>
            <p:nvPr/>
          </p:nvSpPr>
          <p:spPr bwMode="auto">
            <a:xfrm>
              <a:off x="7159290" y="1679009"/>
              <a:ext cx="1783062" cy="1660144"/>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000" spc="-102" dirty="0" smtClean="0">
                  <a:gradFill>
                    <a:gsLst>
                      <a:gs pos="0">
                        <a:srgbClr val="FFFFFF"/>
                      </a:gs>
                      <a:gs pos="100000">
                        <a:srgbClr val="FFFFFF"/>
                      </a:gs>
                    </a:gsLst>
                    <a:lin ang="5400000" scaled="0"/>
                  </a:gradFill>
                  <a:latin typeface="Segoe UI Light"/>
                  <a:ea typeface="Segoe UI" pitchFamily="34" charset="0"/>
                  <a:cs typeface="Segoe UI" pitchFamily="34" charset="0"/>
                </a:rPr>
                <a:t>Only one with</a:t>
              </a:r>
              <a:br>
                <a:rPr lang="en-US" sz="2000" spc="-102"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t>30</a:t>
              </a:r>
              <a:br>
                <a:rPr lang="en-US" sz="4000" b="1" spc="-102"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000" spc="-102" dirty="0" smtClean="0">
                  <a:gradFill>
                    <a:gsLst>
                      <a:gs pos="0">
                        <a:srgbClr val="FFFFFF"/>
                      </a:gs>
                      <a:gs pos="100000">
                        <a:srgbClr val="FFFFFF"/>
                      </a:gs>
                    </a:gsLst>
                    <a:lin ang="5400000" scaled="0"/>
                  </a:gradFill>
                  <a:latin typeface="Segoe UI Light"/>
                  <a:ea typeface="Segoe UI" pitchFamily="34" charset="0"/>
                  <a:cs typeface="Segoe UI" pitchFamily="34" charset="0"/>
                </a:rPr>
                <a:t>MO Billing Partners</a:t>
              </a:r>
              <a:endParaRPr lang="en-US" sz="20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40" name="Rectangle 39"/>
            <p:cNvSpPr/>
            <p:nvPr/>
          </p:nvSpPr>
          <p:spPr bwMode="auto">
            <a:xfrm>
              <a:off x="7186391" y="4379984"/>
              <a:ext cx="1783062" cy="1660144"/>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4000" b="1" spc="-102" dirty="0">
                  <a:gradFill>
                    <a:gsLst>
                      <a:gs pos="0">
                        <a:srgbClr val="FFFFFF"/>
                      </a:gs>
                      <a:gs pos="100000">
                        <a:srgbClr val="FFFFFF"/>
                      </a:gs>
                    </a:gsLst>
                    <a:lin ang="5400000" scaled="0"/>
                  </a:gradFill>
                  <a:latin typeface="Segoe UI Light"/>
                  <a:ea typeface="Segoe UI" pitchFamily="34" charset="0"/>
                  <a:cs typeface="Segoe UI" pitchFamily="34" charset="0"/>
                </a:rPr>
                <a:t>4x</a:t>
              </a:r>
              <a:r>
                <a:rPr lang="en-US" sz="4000" spc="-102" dirty="0">
                  <a:gradFill>
                    <a:gsLst>
                      <a:gs pos="0">
                        <a:srgbClr val="FFFFFF"/>
                      </a:gs>
                      <a:gs pos="100000">
                        <a:srgbClr val="FFFFFF"/>
                      </a:gs>
                    </a:gsLst>
                    <a:lin ang="5400000" scaled="0"/>
                  </a:gradFill>
                  <a:latin typeface="Segoe UI Light"/>
                  <a:ea typeface="Segoe UI" pitchFamily="34" charset="0"/>
                  <a:cs typeface="Segoe UI" pitchFamily="34" charset="0"/>
                </a:rPr>
                <a:t/>
              </a:r>
              <a:br>
                <a:rPr lang="en-US" sz="4000" spc="-102"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pc="-102" dirty="0" smtClean="0">
                  <a:gradFill>
                    <a:gsLst>
                      <a:gs pos="0">
                        <a:srgbClr val="FFFFFF"/>
                      </a:gs>
                      <a:gs pos="100000">
                        <a:srgbClr val="FFFFFF"/>
                      </a:gs>
                    </a:gsLst>
                    <a:lin ang="5400000" scaled="0"/>
                  </a:gradFill>
                  <a:latin typeface="Segoe UI Light"/>
                  <a:ea typeface="Segoe UI" pitchFamily="34" charset="0"/>
                  <a:cs typeface="Segoe UI" pitchFamily="34" charset="0"/>
                </a:rPr>
                <a:t>More purchases with MO billing than Credit Card</a:t>
              </a:r>
              <a:endParaRPr lang="en-US"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25" name="Isosceles Triangle 1024"/>
            <p:cNvSpPr/>
            <p:nvPr/>
          </p:nvSpPr>
          <p:spPr bwMode="auto">
            <a:xfrm rot="10800000">
              <a:off x="3360529" y="3448669"/>
              <a:ext cx="5560613" cy="667860"/>
            </a:xfrm>
            <a:prstGeom prst="triangle">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3787648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childTnLst>
                                  <p:subTnLst>
                                    <p:set>
                                      <p:cBhvr override="childStyle">
                                        <p:cTn dur="1" fill="hold" display="0" masterRel="nextClick" afterEffect="1"/>
                                        <p:tgtEl>
                                          <p:spTgt spid="103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Publish your app in all markets</a:t>
            </a:r>
            <a:br>
              <a:rPr lang="en-US" dirty="0" smtClean="0"/>
            </a:br>
            <a:r>
              <a:rPr lang="en-US" sz="1800" dirty="0" smtClean="0">
                <a:gradFill>
                  <a:gsLst>
                    <a:gs pos="66981">
                      <a:schemeClr val="tx2"/>
                    </a:gs>
                    <a:gs pos="0">
                      <a:schemeClr val="tx2"/>
                    </a:gs>
                  </a:gsLst>
                  <a:lin ang="5400000" scaled="0"/>
                </a:gradFill>
              </a:rPr>
              <a:t>App </a:t>
            </a:r>
            <a:r>
              <a:rPr lang="en-US" sz="1800" dirty="0">
                <a:gradFill>
                  <a:gsLst>
                    <a:gs pos="66981">
                      <a:schemeClr val="tx2"/>
                    </a:gs>
                    <a:gs pos="0">
                      <a:schemeClr val="tx2"/>
                    </a:gs>
                  </a:gsLst>
                  <a:lin ang="5400000" scaled="0"/>
                </a:gradFill>
              </a:rPr>
              <a:t>downloads per market, </a:t>
            </a:r>
            <a:r>
              <a:rPr lang="en-US" sz="1800" dirty="0" smtClean="0">
                <a:gradFill>
                  <a:gsLst>
                    <a:gs pos="66981">
                      <a:schemeClr val="tx2"/>
                    </a:gs>
                    <a:gs pos="0">
                      <a:schemeClr val="tx2"/>
                    </a:gs>
                  </a:gsLst>
                  <a:lin ang="5400000" scaled="0"/>
                </a:gradFill>
              </a:rPr>
              <a:t>CY2013 (Jan-May)</a:t>
            </a:r>
            <a:endParaRPr lang="en-US" sz="1800" dirty="0">
              <a:gradFill>
                <a:gsLst>
                  <a:gs pos="66981">
                    <a:schemeClr val="tx2"/>
                  </a:gs>
                  <a:gs pos="0">
                    <a:schemeClr val="tx2"/>
                  </a:gs>
                </a:gsLst>
                <a:lin ang="5400000" scaled="0"/>
              </a:gradFill>
            </a:endParaRPr>
          </a:p>
        </p:txBody>
      </p:sp>
      <p:graphicFrame>
        <p:nvGraphicFramePr>
          <p:cNvPr id="9" name="Chart 8"/>
          <p:cNvGraphicFramePr/>
          <p:nvPr>
            <p:extLst/>
          </p:nvPr>
        </p:nvGraphicFramePr>
        <p:xfrm>
          <a:off x="259715" y="1668462"/>
          <a:ext cx="8534400" cy="4913175"/>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p:nvPr/>
        </p:nvSpPr>
        <p:spPr>
          <a:xfrm>
            <a:off x="8961437" y="2659062"/>
            <a:ext cx="2895600" cy="2819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dirty="0" smtClean="0">
                <a:gradFill>
                  <a:gsLst>
                    <a:gs pos="0">
                      <a:srgbClr val="FFFFFF"/>
                    </a:gs>
                    <a:gs pos="100000">
                      <a:srgbClr val="FFFFFF"/>
                    </a:gs>
                  </a:gsLst>
                  <a:lin ang="5400000" scaled="0"/>
                </a:gradFill>
                <a:latin typeface="Segoe UI Light"/>
              </a:rPr>
              <a:t>12 of top 15 apps are published in &gt;= 187 markets.</a:t>
            </a:r>
          </a:p>
          <a:p>
            <a:pPr algn="ctr"/>
            <a:endParaRPr lang="en-US" sz="2000" dirty="0">
              <a:gradFill>
                <a:gsLst>
                  <a:gs pos="0">
                    <a:srgbClr val="FFFFFF"/>
                  </a:gs>
                  <a:gs pos="100000">
                    <a:srgbClr val="FFFFFF"/>
                  </a:gs>
                </a:gsLst>
                <a:lin ang="5400000" scaled="0"/>
              </a:gradFill>
              <a:latin typeface="Segoe UI Light"/>
            </a:endParaRPr>
          </a:p>
          <a:p>
            <a:pPr algn="ctr"/>
            <a:r>
              <a:rPr lang="en-US" sz="2000" dirty="0" smtClean="0">
                <a:gradFill>
                  <a:gsLst>
                    <a:gs pos="0">
                      <a:srgbClr val="FFFFFF"/>
                    </a:gs>
                    <a:gs pos="100000">
                      <a:srgbClr val="FFFFFF"/>
                    </a:gs>
                  </a:gsLst>
                  <a:lin ang="5400000" scaled="0"/>
                </a:gradFill>
                <a:latin typeface="Segoe UI Light"/>
              </a:rPr>
              <a:t>What markets are your apps published in?</a:t>
            </a:r>
            <a:endParaRPr lang="en-US" sz="2000" dirty="0">
              <a:gradFill>
                <a:gsLst>
                  <a:gs pos="0">
                    <a:srgbClr val="FFFFFF"/>
                  </a:gs>
                  <a:gs pos="100000">
                    <a:srgbClr val="FFFFFF"/>
                  </a:gs>
                </a:gsLst>
                <a:lin ang="5400000" scaled="0"/>
              </a:gradFill>
              <a:latin typeface="Segoe UI Light"/>
            </a:endParaRPr>
          </a:p>
        </p:txBody>
      </p:sp>
      <p:sp>
        <p:nvSpPr>
          <p:cNvPr id="12" name="Rectangle 11"/>
          <p:cNvSpPr/>
          <p:nvPr/>
        </p:nvSpPr>
        <p:spPr>
          <a:xfrm>
            <a:off x="274638" y="6463367"/>
            <a:ext cx="3872819" cy="523220"/>
          </a:xfrm>
          <a:prstGeom prst="rect">
            <a:avLst/>
          </a:prstGeom>
        </p:spPr>
        <p:txBody>
          <a:bodyPr wrap="square">
            <a:spAutoFit/>
          </a:bodyPr>
          <a:lstStyle/>
          <a:p>
            <a:r>
              <a:rPr lang="en-US" sz="1400" dirty="0" smtClean="0">
                <a:solidFill>
                  <a:srgbClr val="000000"/>
                </a:solidFill>
                <a:latin typeface="Segoe UI Light"/>
                <a:cs typeface="Segoe UI Semibold" panose="020B0702040204020203" pitchFamily="34" charset="0"/>
              </a:rPr>
              <a:t>Some markets have additional content requirements for publication</a:t>
            </a:r>
            <a:endParaRPr lang="en-US" sz="1400" dirty="0">
              <a:solidFill>
                <a:srgbClr val="000000"/>
              </a:solidFill>
              <a:latin typeface="Segoe UI Light"/>
              <a:cs typeface="Segoe UI Semibold" panose="020B0702040204020203" pitchFamily="34" charset="0"/>
            </a:endParaRPr>
          </a:p>
        </p:txBody>
      </p:sp>
    </p:spTree>
    <p:extLst>
      <p:ext uri="{BB962C8B-B14F-4D97-AF65-F5344CB8AC3E}">
        <p14:creationId xmlns:p14="http://schemas.microsoft.com/office/powerpoint/2010/main" val="3857152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lvl="0" algn="ctr"/>
            <a:r>
              <a:rPr lang="en-US" dirty="0" smtClean="0"/>
              <a:t>3) Market your app</a:t>
            </a:r>
            <a:endParaRPr lang="en-US" dirty="0"/>
          </a:p>
        </p:txBody>
      </p:sp>
    </p:spTree>
    <p:extLst>
      <p:ext uri="{BB962C8B-B14F-4D97-AF65-F5344CB8AC3E}">
        <p14:creationId xmlns:p14="http://schemas.microsoft.com/office/powerpoint/2010/main" val="2568829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Windows Phone Store can do to help</a:t>
            </a: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8037" y="4868862"/>
            <a:ext cx="2891288" cy="1935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8387938" y="1463089"/>
            <a:ext cx="3558422" cy="104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Show apps in Web, Lists and Phone Search</a:t>
            </a:r>
            <a:endParaRPr lang="en-US" sz="2000" b="1" dirty="0">
              <a:gradFill>
                <a:gsLst>
                  <a:gs pos="0">
                    <a:srgbClr val="FFFFFF"/>
                  </a:gs>
                  <a:gs pos="100000">
                    <a:srgbClr val="FFFFFF"/>
                  </a:gs>
                </a:gsLst>
                <a:lin ang="5400000" scaled="0"/>
              </a:gradFill>
              <a:latin typeface="Segoe UI Light"/>
            </a:endParaRPr>
          </a:p>
        </p:txBody>
      </p:sp>
      <p:sp>
        <p:nvSpPr>
          <p:cNvPr id="13" name="Rectangle 12"/>
          <p:cNvSpPr/>
          <p:nvPr/>
        </p:nvSpPr>
        <p:spPr>
          <a:xfrm>
            <a:off x="4419597" y="1463089"/>
            <a:ext cx="3558422" cy="104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Give you the user feedback and crash reports</a:t>
            </a:r>
            <a:endParaRPr lang="en-US" sz="2000" b="1" dirty="0">
              <a:gradFill>
                <a:gsLst>
                  <a:gs pos="0">
                    <a:srgbClr val="FFFFFF"/>
                  </a:gs>
                  <a:gs pos="100000">
                    <a:srgbClr val="FFFFFF"/>
                  </a:gs>
                </a:gsLst>
                <a:lin ang="5400000" scaled="0"/>
              </a:gradFill>
              <a:latin typeface="Segoe UI Light"/>
            </a:endParaRPr>
          </a:p>
        </p:txBody>
      </p:sp>
      <p:sp>
        <p:nvSpPr>
          <p:cNvPr id="14" name="Rectangle 13"/>
          <p:cNvSpPr/>
          <p:nvPr/>
        </p:nvSpPr>
        <p:spPr>
          <a:xfrm>
            <a:off x="499050" y="1463089"/>
            <a:ext cx="3558422" cy="104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Merchandise apps*</a:t>
            </a:r>
            <a:br>
              <a:rPr lang="en-US" sz="2000" b="1" dirty="0" smtClean="0">
                <a:gradFill>
                  <a:gsLst>
                    <a:gs pos="0">
                      <a:srgbClr val="FFFFFF"/>
                    </a:gs>
                    <a:gs pos="100000">
                      <a:srgbClr val="FFFFFF"/>
                    </a:gs>
                  </a:gsLst>
                  <a:lin ang="5400000" scaled="0"/>
                </a:gradFill>
                <a:latin typeface="Segoe UI Light"/>
              </a:rPr>
            </a:br>
            <a:r>
              <a:rPr lang="en-US" sz="2000" b="1" dirty="0" smtClean="0">
                <a:gradFill>
                  <a:gsLst>
                    <a:gs pos="0">
                      <a:srgbClr val="FFFFFF"/>
                    </a:gs>
                    <a:gs pos="100000">
                      <a:srgbClr val="FFFFFF"/>
                    </a:gs>
                  </a:gsLst>
                  <a:lin ang="5400000" scaled="0"/>
                </a:gradFill>
                <a:latin typeface="Segoe UI Light"/>
              </a:rPr>
              <a:t>(Typical 2x-10x more downloads)</a:t>
            </a:r>
            <a:endParaRPr lang="en-US" sz="2000" b="1" dirty="0">
              <a:gradFill>
                <a:gsLst>
                  <a:gs pos="0">
                    <a:srgbClr val="FFFFFF"/>
                  </a:gs>
                  <a:gs pos="100000">
                    <a:srgbClr val="FFFFFF"/>
                  </a:gs>
                </a:gsLst>
                <a:lin ang="5400000" scaled="0"/>
              </a:gradFill>
              <a:latin typeface="Segoe UI Light"/>
            </a:endParaRPr>
          </a:p>
        </p:txBody>
      </p:sp>
      <p:sp>
        <p:nvSpPr>
          <p:cNvPr id="17" name="Rectangle 16"/>
          <p:cNvSpPr/>
          <p:nvPr/>
        </p:nvSpPr>
        <p:spPr>
          <a:xfrm>
            <a:off x="4313237" y="2699543"/>
            <a:ext cx="3653288" cy="1384995"/>
          </a:xfrm>
          <a:prstGeom prst="rect">
            <a:avLst/>
          </a:prstGeom>
        </p:spPr>
        <p:txBody>
          <a:bodyPr wrap="square">
            <a:spAutoFit/>
          </a:bodyPr>
          <a:lstStyle/>
          <a:p>
            <a:r>
              <a:rPr lang="en-US" b="1" dirty="0" smtClean="0">
                <a:gradFill>
                  <a:gsLst>
                    <a:gs pos="0">
                      <a:srgbClr val="000000"/>
                    </a:gs>
                    <a:gs pos="100000">
                      <a:srgbClr val="000000"/>
                    </a:gs>
                  </a:gsLst>
                  <a:lin ang="5400000" scaled="0"/>
                </a:gradFill>
                <a:latin typeface="Segoe UI Light"/>
              </a:rPr>
              <a:t>YOU: ACT ON FEEDBACK</a:t>
            </a:r>
          </a:p>
          <a:p>
            <a:endParaRPr lang="en-US" dirty="0">
              <a:gradFill>
                <a:gsLst>
                  <a:gs pos="0">
                    <a:srgbClr val="000000"/>
                  </a:gs>
                  <a:gs pos="100000">
                    <a:srgbClr val="000000"/>
                  </a:gs>
                </a:gsLst>
                <a:lin ang="5400000" scaled="0"/>
              </a:gradFill>
              <a:latin typeface="Segoe UI Light"/>
            </a:endParaRPr>
          </a:p>
          <a:p>
            <a:r>
              <a:rPr lang="en-US" sz="1600" dirty="0" smtClean="0">
                <a:gradFill>
                  <a:gsLst>
                    <a:gs pos="0">
                      <a:srgbClr val="000000"/>
                    </a:gs>
                    <a:gs pos="100000">
                      <a:srgbClr val="000000"/>
                    </a:gs>
                  </a:gsLst>
                  <a:lin ang="5400000" scaled="0"/>
                </a:gradFill>
                <a:latin typeface="Segoe UI Light"/>
              </a:rPr>
              <a:t>Adjust your app based on user feedback</a:t>
            </a:r>
          </a:p>
          <a:p>
            <a:endParaRPr lang="en-US" sz="1600" dirty="0">
              <a:gradFill>
                <a:gsLst>
                  <a:gs pos="0">
                    <a:srgbClr val="000000"/>
                  </a:gs>
                  <a:gs pos="100000">
                    <a:srgbClr val="000000"/>
                  </a:gs>
                </a:gsLst>
                <a:lin ang="5400000" scaled="0"/>
              </a:gradFill>
              <a:latin typeface="Segoe UI Light"/>
            </a:endParaRPr>
          </a:p>
          <a:p>
            <a:r>
              <a:rPr lang="en-US" sz="1600" dirty="0" smtClean="0">
                <a:gradFill>
                  <a:gsLst>
                    <a:gs pos="0">
                      <a:srgbClr val="000000"/>
                    </a:gs>
                    <a:gs pos="100000">
                      <a:srgbClr val="000000"/>
                    </a:gs>
                  </a:gsLst>
                  <a:lin ang="5400000" scaled="0"/>
                </a:gradFill>
                <a:latin typeface="Segoe UI Light"/>
              </a:rPr>
              <a:t>Fix crashes reported by Dev Center</a:t>
            </a:r>
          </a:p>
        </p:txBody>
      </p:sp>
      <p:sp>
        <p:nvSpPr>
          <p:cNvPr id="21" name="Rectangle 20"/>
          <p:cNvSpPr/>
          <p:nvPr/>
        </p:nvSpPr>
        <p:spPr>
          <a:xfrm>
            <a:off x="465428" y="2699543"/>
            <a:ext cx="3653288" cy="1938992"/>
          </a:xfrm>
          <a:prstGeom prst="rect">
            <a:avLst/>
          </a:prstGeom>
        </p:spPr>
        <p:txBody>
          <a:bodyPr wrap="square">
            <a:spAutoFit/>
          </a:bodyPr>
          <a:lstStyle/>
          <a:p>
            <a:r>
              <a:rPr lang="en-US" b="1" dirty="0" smtClean="0">
                <a:gradFill>
                  <a:gsLst>
                    <a:gs pos="0">
                      <a:srgbClr val="000000"/>
                    </a:gs>
                    <a:gs pos="100000">
                      <a:srgbClr val="000000"/>
                    </a:gs>
                  </a:gsLst>
                  <a:lin ang="5400000" scaled="0"/>
                </a:gradFill>
                <a:latin typeface="Segoe UI Light"/>
              </a:rPr>
              <a:t>YOU: CREATE INNOVATIVE APP</a:t>
            </a:r>
          </a:p>
          <a:p>
            <a:endParaRPr lang="en-US" dirty="0">
              <a:gradFill>
                <a:gsLst>
                  <a:gs pos="0">
                    <a:srgbClr val="000000"/>
                  </a:gs>
                  <a:gs pos="100000">
                    <a:srgbClr val="000000"/>
                  </a:gs>
                </a:gsLst>
                <a:lin ang="5400000" scaled="0"/>
              </a:gradFill>
              <a:latin typeface="Segoe UI Light"/>
            </a:endParaRPr>
          </a:p>
          <a:p>
            <a:r>
              <a:rPr lang="en-US" sz="1600" dirty="0" smtClean="0">
                <a:gradFill>
                  <a:gsLst>
                    <a:gs pos="0">
                      <a:srgbClr val="000000"/>
                    </a:gs>
                    <a:gs pos="100000">
                      <a:srgbClr val="000000"/>
                    </a:gs>
                  </a:gsLst>
                  <a:lin ang="5400000" scaled="0"/>
                </a:gradFill>
                <a:latin typeface="Segoe UI Light"/>
              </a:rPr>
              <a:t>Create differentiated, innovative, addictive user experience</a:t>
            </a:r>
          </a:p>
          <a:p>
            <a:endParaRPr lang="en-US" sz="1600" dirty="0">
              <a:gradFill>
                <a:gsLst>
                  <a:gs pos="0">
                    <a:srgbClr val="000000"/>
                  </a:gs>
                  <a:gs pos="100000">
                    <a:srgbClr val="000000"/>
                  </a:gs>
                </a:gsLst>
                <a:lin ang="5400000" scaled="0"/>
              </a:gradFill>
              <a:latin typeface="Segoe UI Light"/>
            </a:endParaRPr>
          </a:p>
          <a:p>
            <a:r>
              <a:rPr lang="en-US" sz="1600" dirty="0" smtClean="0">
                <a:gradFill>
                  <a:gsLst>
                    <a:gs pos="0">
                      <a:srgbClr val="000000"/>
                    </a:gs>
                    <a:gs pos="100000">
                      <a:srgbClr val="000000"/>
                    </a:gs>
                  </a:gsLst>
                  <a:lin ang="5400000" scaled="0"/>
                </a:gradFill>
                <a:latin typeface="Segoe UI Light"/>
              </a:rPr>
              <a:t>Use Windows Phone 8 features (Live Tiles, Lock Screen, etc.)</a:t>
            </a:r>
          </a:p>
        </p:txBody>
      </p:sp>
      <p:sp>
        <p:nvSpPr>
          <p:cNvPr id="22" name="Rectangle 21"/>
          <p:cNvSpPr/>
          <p:nvPr/>
        </p:nvSpPr>
        <p:spPr>
          <a:xfrm>
            <a:off x="8293071" y="2699543"/>
            <a:ext cx="4143403" cy="3231654"/>
          </a:xfrm>
          <a:prstGeom prst="rect">
            <a:avLst/>
          </a:prstGeom>
        </p:spPr>
        <p:txBody>
          <a:bodyPr wrap="square">
            <a:spAutoFit/>
          </a:bodyPr>
          <a:lstStyle/>
          <a:p>
            <a:r>
              <a:rPr lang="en-US" b="1" dirty="0" smtClean="0">
                <a:gradFill>
                  <a:gsLst>
                    <a:gs pos="0">
                      <a:srgbClr val="000000"/>
                    </a:gs>
                    <a:gs pos="100000">
                      <a:srgbClr val="000000"/>
                    </a:gs>
                  </a:gsLst>
                  <a:lin ang="5400000" scaled="0"/>
                </a:gradFill>
                <a:latin typeface="Segoe UI Light"/>
              </a:rPr>
              <a:t>YOU: DELIVER SOLID FIRST IMPRESSION</a:t>
            </a:r>
          </a:p>
          <a:p>
            <a:endParaRPr lang="en-US" dirty="0">
              <a:gradFill>
                <a:gsLst>
                  <a:gs pos="0">
                    <a:srgbClr val="000000"/>
                  </a:gs>
                  <a:gs pos="100000">
                    <a:srgbClr val="000000"/>
                  </a:gs>
                </a:gsLst>
                <a:lin ang="5400000" scaled="0"/>
              </a:gradFill>
              <a:latin typeface="Segoe UI Light"/>
            </a:endParaRPr>
          </a:p>
          <a:p>
            <a:r>
              <a:rPr lang="en-US" sz="1600" dirty="0" smtClean="0">
                <a:gradFill>
                  <a:gsLst>
                    <a:gs pos="0">
                      <a:srgbClr val="000000"/>
                    </a:gs>
                    <a:gs pos="100000">
                      <a:srgbClr val="000000"/>
                    </a:gs>
                  </a:gsLst>
                  <a:lin ang="5400000" scaled="0"/>
                </a:gradFill>
                <a:latin typeface="Segoe UI Light"/>
              </a:rPr>
              <a:t>Impactful </a:t>
            </a:r>
            <a:r>
              <a:rPr lang="en-US" sz="1600" b="1" dirty="0" smtClean="0">
                <a:gradFill>
                  <a:gsLst>
                    <a:gs pos="0">
                      <a:srgbClr val="000000"/>
                    </a:gs>
                    <a:gs pos="100000">
                      <a:srgbClr val="000000"/>
                    </a:gs>
                  </a:gsLst>
                  <a:lin ang="5400000" scaled="0"/>
                </a:gradFill>
                <a:latin typeface="Segoe UI Light"/>
              </a:rPr>
              <a:t>metadata</a:t>
            </a:r>
            <a:r>
              <a:rPr lang="en-US" sz="1600" dirty="0" smtClean="0">
                <a:gradFill>
                  <a:gsLst>
                    <a:gs pos="0">
                      <a:srgbClr val="000000"/>
                    </a:gs>
                    <a:gs pos="100000">
                      <a:srgbClr val="000000"/>
                    </a:gs>
                  </a:gsLst>
                  <a:lin ang="5400000" scaled="0"/>
                </a:gradFill>
                <a:latin typeface="Segoe UI Light"/>
              </a:rPr>
              <a:t>: keywords, app name (users will search for), description (key: first lines)</a:t>
            </a:r>
          </a:p>
          <a:p>
            <a:endParaRPr lang="en-US" sz="1600" dirty="0">
              <a:gradFill>
                <a:gsLst>
                  <a:gs pos="0">
                    <a:srgbClr val="000000"/>
                  </a:gs>
                  <a:gs pos="100000">
                    <a:srgbClr val="000000"/>
                  </a:gs>
                </a:gsLst>
                <a:lin ang="5400000" scaled="0"/>
              </a:gradFill>
              <a:latin typeface="Segoe UI Light"/>
            </a:endParaRPr>
          </a:p>
          <a:p>
            <a:r>
              <a:rPr lang="en-US" sz="1600" b="1" dirty="0" smtClean="0">
                <a:gradFill>
                  <a:gsLst>
                    <a:gs pos="0">
                      <a:srgbClr val="000000"/>
                    </a:gs>
                    <a:gs pos="100000">
                      <a:srgbClr val="000000"/>
                    </a:gs>
                  </a:gsLst>
                  <a:lin ang="5400000" scaled="0"/>
                </a:gradFill>
                <a:latin typeface="Segoe UI Light"/>
              </a:rPr>
              <a:t>Fix bugs </a:t>
            </a:r>
            <a:r>
              <a:rPr lang="en-US" sz="1600" dirty="0" smtClean="0">
                <a:gradFill>
                  <a:gsLst>
                    <a:gs pos="0">
                      <a:srgbClr val="000000"/>
                    </a:gs>
                    <a:gs pos="100000">
                      <a:srgbClr val="000000"/>
                    </a:gs>
                  </a:gsLst>
                  <a:lin ang="5400000" scaled="0"/>
                </a:gradFill>
                <a:latin typeface="Segoe UI Light"/>
              </a:rPr>
              <a:t>rapidly to take advantage of the exposure of the ‘New &amp; Rising’ list</a:t>
            </a:r>
          </a:p>
          <a:p>
            <a:endParaRPr lang="en-US" sz="1600" dirty="0">
              <a:gradFill>
                <a:gsLst>
                  <a:gs pos="0">
                    <a:srgbClr val="000000"/>
                  </a:gs>
                  <a:gs pos="100000">
                    <a:srgbClr val="000000"/>
                  </a:gs>
                </a:gsLst>
                <a:lin ang="5400000" scaled="0"/>
              </a:gradFill>
              <a:latin typeface="Segoe UI Light"/>
            </a:endParaRPr>
          </a:p>
          <a:p>
            <a:r>
              <a:rPr lang="en-US" sz="1600" b="1" dirty="0" smtClean="0">
                <a:gradFill>
                  <a:gsLst>
                    <a:gs pos="0">
                      <a:srgbClr val="000000"/>
                    </a:gs>
                    <a:gs pos="100000">
                      <a:srgbClr val="000000"/>
                    </a:gs>
                  </a:gsLst>
                  <a:lin ang="5400000" scaled="0"/>
                </a:gradFill>
                <a:latin typeface="Segoe UI Light"/>
              </a:rPr>
              <a:t>Icon</a:t>
            </a:r>
            <a:r>
              <a:rPr lang="en-US" sz="1600" dirty="0" smtClean="0">
                <a:gradFill>
                  <a:gsLst>
                    <a:gs pos="0">
                      <a:srgbClr val="000000"/>
                    </a:gs>
                    <a:gs pos="100000">
                      <a:srgbClr val="000000"/>
                    </a:gs>
                  </a:gsLst>
                  <a:lin ang="5400000" scaled="0"/>
                </a:gradFill>
                <a:latin typeface="Segoe UI Light"/>
              </a:rPr>
              <a:t>: simple, easy to</a:t>
            </a:r>
            <a:br>
              <a:rPr lang="en-US" sz="1600" dirty="0" smtClean="0">
                <a:gradFill>
                  <a:gsLst>
                    <a:gs pos="0">
                      <a:srgbClr val="000000"/>
                    </a:gs>
                    <a:gs pos="100000">
                      <a:srgbClr val="000000"/>
                    </a:gs>
                  </a:gsLst>
                  <a:lin ang="5400000" scaled="0"/>
                </a:gradFill>
                <a:latin typeface="Segoe UI Light"/>
              </a:rPr>
            </a:br>
            <a:r>
              <a:rPr lang="en-US" sz="1600" dirty="0" smtClean="0">
                <a:gradFill>
                  <a:gsLst>
                    <a:gs pos="0">
                      <a:srgbClr val="000000"/>
                    </a:gs>
                    <a:gs pos="100000">
                      <a:srgbClr val="000000"/>
                    </a:gs>
                  </a:gsLst>
                  <a:lin ang="5400000" scaled="0"/>
                </a:gradFill>
                <a:latin typeface="Segoe UI Light"/>
              </a:rPr>
              <a:t>understand; Use a</a:t>
            </a:r>
            <a:br>
              <a:rPr lang="en-US" sz="1600" dirty="0" smtClean="0">
                <a:gradFill>
                  <a:gsLst>
                    <a:gs pos="0">
                      <a:srgbClr val="000000"/>
                    </a:gs>
                    <a:gs pos="100000">
                      <a:srgbClr val="000000"/>
                    </a:gs>
                  </a:gsLst>
                  <a:lin ang="5400000" scaled="0"/>
                </a:gradFill>
                <a:latin typeface="Segoe UI Light"/>
              </a:rPr>
            </a:br>
            <a:r>
              <a:rPr lang="en-US" sz="1600" dirty="0" smtClean="0">
                <a:gradFill>
                  <a:gsLst>
                    <a:gs pos="0">
                      <a:srgbClr val="000000"/>
                    </a:gs>
                    <a:gs pos="100000">
                      <a:srgbClr val="000000"/>
                    </a:gs>
                  </a:gsLst>
                  <a:lin ang="5400000" scaled="0"/>
                </a:gradFill>
                <a:latin typeface="Segoe UI Light"/>
              </a:rPr>
              <a:t>Graphic Designer</a:t>
            </a:r>
          </a:p>
        </p:txBody>
      </p:sp>
      <p:pic>
        <p:nvPicPr>
          <p:cNvPr id="4" name="Picture 3"/>
          <p:cNvPicPr>
            <a:picLocks noChangeAspect="1"/>
          </p:cNvPicPr>
          <p:nvPr/>
        </p:nvPicPr>
        <p:blipFill>
          <a:blip r:embed="rId4"/>
          <a:stretch>
            <a:fillRect/>
          </a:stretch>
        </p:blipFill>
        <p:spPr>
          <a:xfrm>
            <a:off x="1096781" y="4683521"/>
            <a:ext cx="2514600" cy="1991834"/>
          </a:xfrm>
          <a:prstGeom prst="rect">
            <a:avLst/>
          </a:prstGeom>
        </p:spPr>
      </p:pic>
      <p:pic>
        <p:nvPicPr>
          <p:cNvPr id="24" name="Picture 2" descr="AE Bowling 3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85437" y="4991280"/>
            <a:ext cx="944381" cy="94438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6787018"/>
            <a:ext cx="4499950" cy="215444"/>
          </a:xfrm>
          <a:prstGeom prst="rect">
            <a:avLst/>
          </a:prstGeom>
          <a:noFill/>
        </p:spPr>
        <p:txBody>
          <a:bodyPr wrap="none" rtlCol="0">
            <a:spAutoFit/>
          </a:bodyPr>
          <a:lstStyle/>
          <a:p>
            <a:r>
              <a:rPr lang="en-US" sz="800" dirty="0" smtClean="0">
                <a:gradFill>
                  <a:gsLst>
                    <a:gs pos="0">
                      <a:srgbClr val="000000">
                        <a:lumMod val="75000"/>
                        <a:lumOff val="25000"/>
                      </a:srgbClr>
                    </a:gs>
                    <a:gs pos="100000">
                      <a:srgbClr val="000000">
                        <a:lumMod val="75000"/>
                        <a:lumOff val="25000"/>
                      </a:srgbClr>
                    </a:gs>
                  </a:gsLst>
                  <a:lin ang="5400000" scaled="0"/>
                </a:gradFill>
                <a:latin typeface="Segoe UI Light"/>
              </a:rPr>
              <a:t>* All decisions regarding placement or promotion of apps in the WP Store are at Microsoft discretion</a:t>
            </a:r>
          </a:p>
        </p:txBody>
      </p:sp>
    </p:spTree>
    <p:extLst>
      <p:ext uri="{BB962C8B-B14F-4D97-AF65-F5344CB8AC3E}">
        <p14:creationId xmlns:p14="http://schemas.microsoft.com/office/powerpoint/2010/main" val="40548586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7"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you can do</a:t>
            </a:r>
            <a:endParaRPr lang="en-US" dirty="0"/>
          </a:p>
        </p:txBody>
      </p:sp>
      <p:pic>
        <p:nvPicPr>
          <p:cNvPr id="5" name="Picture 2" descr="clip_image00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13" y="4411662"/>
            <a:ext cx="3539391" cy="5405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77892" y="1403117"/>
            <a:ext cx="3592470" cy="1036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Promote via web, social media, advertisement</a:t>
            </a:r>
            <a:endParaRPr lang="en-US" sz="1600" b="1" dirty="0">
              <a:gradFill>
                <a:gsLst>
                  <a:gs pos="0">
                    <a:srgbClr val="FFFFFF"/>
                  </a:gs>
                  <a:gs pos="100000">
                    <a:srgbClr val="FFFFFF"/>
                  </a:gs>
                </a:gsLst>
                <a:lin ang="5400000" scaled="0"/>
              </a:gradFill>
              <a:latin typeface="Segoe UI Light"/>
            </a:endParaRPr>
          </a:p>
        </p:txBody>
      </p:sp>
      <p:sp>
        <p:nvSpPr>
          <p:cNvPr id="10" name="Rectangle 9"/>
          <p:cNvSpPr/>
          <p:nvPr/>
        </p:nvSpPr>
        <p:spPr>
          <a:xfrm>
            <a:off x="4449661" y="1412039"/>
            <a:ext cx="3592470" cy="10184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Maintain the relationship with the user</a:t>
            </a:r>
            <a:br>
              <a:rPr lang="en-US" sz="2000" b="1" dirty="0" smtClean="0">
                <a:gradFill>
                  <a:gsLst>
                    <a:gs pos="0">
                      <a:srgbClr val="FFFFFF"/>
                    </a:gs>
                    <a:gs pos="100000">
                      <a:srgbClr val="FFFFFF"/>
                    </a:gs>
                  </a:gsLst>
                  <a:lin ang="5400000" scaled="0"/>
                </a:gradFill>
                <a:latin typeface="Segoe UI Light"/>
              </a:rPr>
            </a:br>
            <a:r>
              <a:rPr lang="en-US" sz="1050" dirty="0" smtClean="0">
                <a:gradFill>
                  <a:gsLst>
                    <a:gs pos="0">
                      <a:srgbClr val="FFFFFF"/>
                    </a:gs>
                    <a:gs pos="100000">
                      <a:srgbClr val="FFFFFF"/>
                    </a:gs>
                  </a:gsLst>
                  <a:lin ang="5400000" scaled="0"/>
                </a:gradFill>
                <a:latin typeface="Segoe UI Light"/>
              </a:rPr>
              <a:t>(Achievements, Daily Deals, Live Tile, Notifications, …)</a:t>
            </a:r>
            <a:endParaRPr lang="en-US" sz="900" dirty="0">
              <a:gradFill>
                <a:gsLst>
                  <a:gs pos="0">
                    <a:srgbClr val="FFFFFF"/>
                  </a:gs>
                  <a:gs pos="100000">
                    <a:srgbClr val="FFFFFF"/>
                  </a:gs>
                </a:gsLst>
                <a:lin ang="5400000" scaled="0"/>
              </a:gradFill>
              <a:latin typeface="Segoe UI Light"/>
            </a:endParaRPr>
          </a:p>
        </p:txBody>
      </p:sp>
      <p:sp>
        <p:nvSpPr>
          <p:cNvPr id="12" name="Rectangle 11"/>
          <p:cNvSpPr/>
          <p:nvPr/>
        </p:nvSpPr>
        <p:spPr>
          <a:xfrm>
            <a:off x="519155" y="4975220"/>
            <a:ext cx="3729548" cy="338554"/>
          </a:xfrm>
          <a:prstGeom prst="rect">
            <a:avLst/>
          </a:prstGeom>
        </p:spPr>
        <p:txBody>
          <a:bodyPr wrap="square">
            <a:spAutoFit/>
          </a:bodyPr>
          <a:lstStyle/>
          <a:p>
            <a:r>
              <a:rPr lang="en-US" sz="1600" dirty="0" smtClean="0">
                <a:gradFill>
                  <a:gsLst>
                    <a:gs pos="0">
                      <a:srgbClr val="000000"/>
                    </a:gs>
                    <a:gs pos="100000">
                      <a:srgbClr val="000000"/>
                    </a:gs>
                  </a:gsLst>
                  <a:lin ang="5400000" scaled="0"/>
                </a:gradFill>
                <a:latin typeface="Segoe UI Light"/>
              </a:rPr>
              <a:t>Use the Badge (</a:t>
            </a:r>
            <a:r>
              <a:rPr lang="en-US" sz="1600" dirty="0" smtClean="0">
                <a:gradFill>
                  <a:gsLst>
                    <a:gs pos="0">
                      <a:srgbClr val="000000"/>
                    </a:gs>
                    <a:gs pos="100000">
                      <a:srgbClr val="000000"/>
                    </a:gs>
                  </a:gsLst>
                  <a:lin ang="5400000" scaled="0"/>
                </a:gradFill>
                <a:latin typeface="Segoe UI Light"/>
                <a:hlinkClick r:id="rId4"/>
              </a:rPr>
              <a:t>link to graphics</a:t>
            </a:r>
            <a:r>
              <a:rPr lang="en-US" sz="1600" dirty="0" smtClean="0">
                <a:gradFill>
                  <a:gsLst>
                    <a:gs pos="0">
                      <a:srgbClr val="000000"/>
                    </a:gs>
                    <a:gs pos="100000">
                      <a:srgbClr val="000000"/>
                    </a:gs>
                  </a:gsLst>
                  <a:lin ang="5400000" scaled="0"/>
                </a:gradFill>
                <a:latin typeface="Segoe UI Light"/>
              </a:rPr>
              <a:t>)</a:t>
            </a:r>
            <a:endParaRPr lang="en-US" sz="1600" dirty="0">
              <a:gradFill>
                <a:gsLst>
                  <a:gs pos="0">
                    <a:srgbClr val="000000"/>
                  </a:gs>
                  <a:gs pos="100000">
                    <a:srgbClr val="000000"/>
                  </a:gs>
                </a:gsLst>
                <a:lin ang="5400000" scaled="0"/>
              </a:gradFill>
              <a:latin typeface="Segoe UI Light"/>
            </a:endParaRPr>
          </a:p>
        </p:txBody>
      </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12205" r="33929" b="56474"/>
          <a:stretch/>
        </p:blipFill>
        <p:spPr>
          <a:xfrm>
            <a:off x="350837" y="2659062"/>
            <a:ext cx="3857061" cy="1036638"/>
          </a:xfrm>
          <a:prstGeom prst="rect">
            <a:avLst/>
          </a:prstGeom>
        </p:spPr>
      </p:pic>
      <p:sp>
        <p:nvSpPr>
          <p:cNvPr id="17" name="Rectangle 16"/>
          <p:cNvSpPr/>
          <p:nvPr/>
        </p:nvSpPr>
        <p:spPr>
          <a:xfrm>
            <a:off x="547730" y="3794523"/>
            <a:ext cx="2546308" cy="338554"/>
          </a:xfrm>
          <a:prstGeom prst="rect">
            <a:avLst/>
          </a:prstGeom>
        </p:spPr>
        <p:txBody>
          <a:bodyPr wrap="square">
            <a:spAutoFit/>
          </a:bodyPr>
          <a:lstStyle/>
          <a:p>
            <a:r>
              <a:rPr lang="en-US" sz="1600" dirty="0" smtClean="0">
                <a:gradFill>
                  <a:gsLst>
                    <a:gs pos="0">
                      <a:srgbClr val="000000"/>
                    </a:gs>
                    <a:gs pos="100000">
                      <a:srgbClr val="000000"/>
                    </a:gs>
                  </a:gsLst>
                  <a:lin ang="5400000" scaled="0"/>
                </a:gradFill>
                <a:latin typeface="Segoe UI Light"/>
              </a:rPr>
              <a:t>Use social media</a:t>
            </a:r>
            <a:endParaRPr lang="en-US" sz="1600" dirty="0">
              <a:gradFill>
                <a:gsLst>
                  <a:gs pos="0">
                    <a:srgbClr val="000000"/>
                  </a:gs>
                  <a:gs pos="100000">
                    <a:srgbClr val="000000"/>
                  </a:gs>
                </a:gsLst>
                <a:lin ang="5400000" scaled="0"/>
              </a:gradFill>
              <a:latin typeface="Segoe UI Light"/>
            </a:endParaRPr>
          </a:p>
        </p:txBody>
      </p:sp>
      <p:sp>
        <p:nvSpPr>
          <p:cNvPr id="18" name="Rectangle 17"/>
          <p:cNvSpPr/>
          <p:nvPr/>
        </p:nvSpPr>
        <p:spPr>
          <a:xfrm>
            <a:off x="6817257" y="6596112"/>
            <a:ext cx="1334829" cy="338554"/>
          </a:xfrm>
          <a:prstGeom prst="rect">
            <a:avLst/>
          </a:prstGeom>
        </p:spPr>
        <p:txBody>
          <a:bodyPr wrap="square">
            <a:spAutoFit/>
          </a:bodyPr>
          <a:lstStyle/>
          <a:p>
            <a:pPr algn="r"/>
            <a:r>
              <a:rPr lang="en-US" sz="1600" dirty="0" smtClean="0">
                <a:gradFill>
                  <a:gsLst>
                    <a:gs pos="0">
                      <a:srgbClr val="000000"/>
                    </a:gs>
                    <a:gs pos="100000">
                      <a:srgbClr val="000000"/>
                    </a:gs>
                  </a:gsLst>
                  <a:lin ang="5400000" scaled="0"/>
                </a:gradFill>
                <a:latin typeface="Segoe UI Light"/>
              </a:rPr>
              <a:t>Daily Deals</a:t>
            </a:r>
            <a:endParaRPr lang="en-US" sz="1600" dirty="0">
              <a:gradFill>
                <a:gsLst>
                  <a:gs pos="0">
                    <a:srgbClr val="000000"/>
                  </a:gs>
                  <a:gs pos="100000">
                    <a:srgbClr val="000000"/>
                  </a:gs>
                </a:gsLst>
                <a:lin ang="5400000" scaled="0"/>
              </a:gradFill>
              <a:latin typeface="Segoe UI Light"/>
            </a:endParaRPr>
          </a:p>
        </p:txBody>
      </p:sp>
      <p:pic>
        <p:nvPicPr>
          <p:cNvPr id="20" name="Picture 19"/>
          <p:cNvPicPr>
            <a:picLocks noChangeAspect="1"/>
          </p:cNvPicPr>
          <p:nvPr/>
        </p:nvPicPr>
        <p:blipFill rotWithShape="1">
          <a:blip r:embed="rId6">
            <a:extLst>
              <a:ext uri="{28A0092B-C50C-407E-A947-70E740481C1C}">
                <a14:useLocalDpi xmlns:a14="http://schemas.microsoft.com/office/drawing/2010/main" val="0"/>
              </a:ext>
            </a:extLst>
          </a:blip>
          <a:srcRect t="3155" b="12959"/>
          <a:stretch/>
        </p:blipFill>
        <p:spPr>
          <a:xfrm>
            <a:off x="8761915" y="2659062"/>
            <a:ext cx="2640013" cy="3937050"/>
          </a:xfrm>
          <a:prstGeom prst="rect">
            <a:avLst/>
          </a:prstGeom>
        </p:spPr>
      </p:pic>
      <p:sp>
        <p:nvSpPr>
          <p:cNvPr id="21" name="TextBox 20"/>
          <p:cNvSpPr txBox="1"/>
          <p:nvPr/>
        </p:nvSpPr>
        <p:spPr>
          <a:xfrm>
            <a:off x="9952492" y="6619994"/>
            <a:ext cx="1449436" cy="246221"/>
          </a:xfrm>
          <a:prstGeom prst="rect">
            <a:avLst/>
          </a:prstGeom>
          <a:noFill/>
        </p:spPr>
        <p:txBody>
          <a:bodyPr wrap="none" rtlCol="0">
            <a:spAutoFit/>
          </a:bodyPr>
          <a:lstStyle/>
          <a:p>
            <a:r>
              <a:rPr lang="en-US" sz="1000" dirty="0" smtClean="0">
                <a:gradFill>
                  <a:gsLst>
                    <a:gs pos="0">
                      <a:srgbClr val="000000">
                        <a:lumMod val="75000"/>
                        <a:lumOff val="25000"/>
                      </a:srgbClr>
                    </a:gs>
                    <a:gs pos="100000">
                      <a:srgbClr val="000000">
                        <a:lumMod val="75000"/>
                        <a:lumOff val="25000"/>
                      </a:srgbClr>
                    </a:gs>
                  </a:gsLst>
                  <a:lin ang="5400000" scaled="0"/>
                </a:gradFill>
                <a:latin typeface="Segoe UI Light"/>
              </a:rPr>
              <a:t>3D Bowling (AE Mobile)</a:t>
            </a:r>
          </a:p>
        </p:txBody>
      </p:sp>
      <p:sp>
        <p:nvSpPr>
          <p:cNvPr id="23" name="Rectangle 22"/>
          <p:cNvSpPr/>
          <p:nvPr/>
        </p:nvSpPr>
        <p:spPr>
          <a:xfrm>
            <a:off x="6905786" y="2478216"/>
            <a:ext cx="1020762" cy="338554"/>
          </a:xfrm>
          <a:prstGeom prst="rect">
            <a:avLst/>
          </a:prstGeom>
        </p:spPr>
        <p:txBody>
          <a:bodyPr wrap="square">
            <a:spAutoFit/>
          </a:bodyPr>
          <a:lstStyle/>
          <a:p>
            <a:r>
              <a:rPr lang="en-US" sz="1600" dirty="0" smtClean="0">
                <a:gradFill>
                  <a:gsLst>
                    <a:gs pos="0">
                      <a:srgbClr val="000000"/>
                    </a:gs>
                    <a:gs pos="100000">
                      <a:srgbClr val="000000"/>
                    </a:gs>
                  </a:gsLst>
                  <a:lin ang="5400000" scaled="0"/>
                </a:gradFill>
                <a:latin typeface="Segoe UI Light"/>
              </a:rPr>
              <a:t>Live Tile</a:t>
            </a:r>
            <a:endParaRPr lang="en-US" sz="1600" dirty="0">
              <a:gradFill>
                <a:gsLst>
                  <a:gs pos="0">
                    <a:srgbClr val="000000"/>
                  </a:gs>
                  <a:gs pos="100000">
                    <a:srgbClr val="000000"/>
                  </a:gs>
                </a:gsLst>
                <a:lin ang="5400000" scaled="0"/>
              </a:gradFill>
              <a:latin typeface="Segoe UI Light"/>
            </a:endParaRPr>
          </a:p>
        </p:txBody>
      </p:sp>
      <p:grpSp>
        <p:nvGrpSpPr>
          <p:cNvPr id="30" name="Group 29"/>
          <p:cNvGrpSpPr/>
          <p:nvPr/>
        </p:nvGrpSpPr>
        <p:grpSpPr>
          <a:xfrm>
            <a:off x="5081275" y="2778181"/>
            <a:ext cx="2562226" cy="1350850"/>
            <a:chOff x="8456611" y="2668587"/>
            <a:chExt cx="3733801" cy="1968525"/>
          </a:xfrm>
        </p:grpSpPr>
        <p:sp>
          <p:nvSpPr>
            <p:cNvPr id="29" name="Rectangle 28"/>
            <p:cNvSpPr/>
            <p:nvPr/>
          </p:nvSpPr>
          <p:spPr bwMode="auto">
            <a:xfrm>
              <a:off x="8456611" y="2668587"/>
              <a:ext cx="3733801" cy="1968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25" name="Picture 24"/>
            <p:cNvPicPr>
              <a:picLocks noChangeAspect="1"/>
            </p:cNvPicPr>
            <p:nvPr/>
          </p:nvPicPr>
          <p:blipFill rotWithShape="1">
            <a:blip r:embed="rId7">
              <a:extLst>
                <a:ext uri="{28A0092B-C50C-407E-A947-70E740481C1C}">
                  <a14:useLocalDpi xmlns:a14="http://schemas.microsoft.com/office/drawing/2010/main" val="0"/>
                </a:ext>
              </a:extLst>
            </a:blip>
            <a:srcRect l="3874" t="47936" r="49644" b="25917"/>
            <a:stretch/>
          </p:blipFill>
          <p:spPr>
            <a:xfrm>
              <a:off x="8516769" y="2713095"/>
              <a:ext cx="1828800" cy="1828801"/>
            </a:xfrm>
            <a:prstGeom prst="rect">
              <a:avLst/>
            </a:prstGeom>
          </p:spPr>
        </p:pic>
        <p:pic>
          <p:nvPicPr>
            <p:cNvPr id="26" name="Picture 25"/>
            <p:cNvPicPr>
              <a:picLocks noChangeAspect="1"/>
            </p:cNvPicPr>
            <p:nvPr/>
          </p:nvPicPr>
          <p:blipFill rotWithShape="1">
            <a:blip r:embed="rId8">
              <a:extLst>
                <a:ext uri="{28A0092B-C50C-407E-A947-70E740481C1C}">
                  <a14:useLocalDpi xmlns:a14="http://schemas.microsoft.com/office/drawing/2010/main" val="0"/>
                </a:ext>
              </a:extLst>
            </a:blip>
            <a:srcRect l="49644" t="38731" r="3874" b="35123"/>
            <a:stretch/>
          </p:blipFill>
          <p:spPr>
            <a:xfrm>
              <a:off x="10331449" y="2738176"/>
              <a:ext cx="1828800" cy="1828800"/>
            </a:xfrm>
            <a:prstGeom prst="rect">
              <a:avLst/>
            </a:prstGeom>
          </p:spPr>
        </p:pic>
      </p:grpSp>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57597" y="4564062"/>
            <a:ext cx="3632203" cy="2043114"/>
          </a:xfrm>
          <a:prstGeom prst="rect">
            <a:avLst/>
          </a:prstGeom>
        </p:spPr>
      </p:pic>
      <p:sp>
        <p:nvSpPr>
          <p:cNvPr id="31" name="TextBox 30"/>
          <p:cNvSpPr txBox="1"/>
          <p:nvPr/>
        </p:nvSpPr>
        <p:spPr>
          <a:xfrm>
            <a:off x="4344887" y="6603793"/>
            <a:ext cx="1789272" cy="246221"/>
          </a:xfrm>
          <a:prstGeom prst="rect">
            <a:avLst/>
          </a:prstGeom>
          <a:noFill/>
        </p:spPr>
        <p:txBody>
          <a:bodyPr wrap="none" rtlCol="0">
            <a:spAutoFit/>
          </a:bodyPr>
          <a:lstStyle/>
          <a:p>
            <a:r>
              <a:rPr lang="en-US" sz="1000" dirty="0" err="1" smtClean="0">
                <a:gradFill>
                  <a:gsLst>
                    <a:gs pos="0">
                      <a:srgbClr val="000000">
                        <a:lumMod val="75000"/>
                        <a:lumOff val="25000"/>
                      </a:srgbClr>
                    </a:gs>
                    <a:gs pos="100000">
                      <a:srgbClr val="000000">
                        <a:lumMod val="75000"/>
                        <a:lumOff val="25000"/>
                      </a:srgbClr>
                    </a:gs>
                  </a:gsLst>
                  <a:lin ang="5400000" scaled="0"/>
                </a:gradFill>
                <a:latin typeface="Segoe UI Light"/>
              </a:rPr>
              <a:t>Dredd</a:t>
            </a:r>
            <a:r>
              <a:rPr lang="en-US" sz="1000" dirty="0" smtClean="0">
                <a:gradFill>
                  <a:gsLst>
                    <a:gs pos="0">
                      <a:srgbClr val="000000">
                        <a:lumMod val="75000"/>
                        <a:lumOff val="25000"/>
                      </a:srgbClr>
                    </a:gs>
                    <a:gs pos="100000">
                      <a:srgbClr val="000000">
                        <a:lumMod val="75000"/>
                        <a:lumOff val="25000"/>
                      </a:srgbClr>
                    </a:gs>
                  </a:gsLst>
                  <a:lin ang="5400000" scaled="0"/>
                </a:gradFill>
                <a:latin typeface="Segoe UI Light"/>
              </a:rPr>
              <a:t> vs. Zombies (Rebellion)</a:t>
            </a:r>
          </a:p>
        </p:txBody>
      </p:sp>
      <p:sp>
        <p:nvSpPr>
          <p:cNvPr id="32" name="Oval 31"/>
          <p:cNvSpPr/>
          <p:nvPr/>
        </p:nvSpPr>
        <p:spPr bwMode="auto">
          <a:xfrm>
            <a:off x="8277728" y="2226888"/>
            <a:ext cx="1796235" cy="1796235"/>
          </a:xfrm>
          <a:prstGeom prst="ellipse">
            <a:avLst/>
          </a:prstGeom>
          <a:noFill/>
          <a:ln w="571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8" name="Rectangle 7"/>
          <p:cNvSpPr/>
          <p:nvPr/>
        </p:nvSpPr>
        <p:spPr>
          <a:xfrm>
            <a:off x="8277728" y="1406826"/>
            <a:ext cx="3592470" cy="1032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b="1" dirty="0" smtClean="0">
                <a:gradFill>
                  <a:gsLst>
                    <a:gs pos="0">
                      <a:srgbClr val="FFFFFF"/>
                    </a:gs>
                    <a:gs pos="100000">
                      <a:srgbClr val="FFFFFF"/>
                    </a:gs>
                  </a:gsLst>
                  <a:lin ang="5400000" scaled="0"/>
                </a:gradFill>
                <a:latin typeface="Segoe UI Light"/>
              </a:rPr>
              <a:t>Promote inside your app</a:t>
            </a:r>
            <a:endParaRPr lang="en-US" sz="1600" b="1" dirty="0">
              <a:gradFill>
                <a:gsLst>
                  <a:gs pos="0">
                    <a:srgbClr val="FFFFFF"/>
                  </a:gs>
                  <a:gs pos="100000">
                    <a:srgbClr val="FFFFFF"/>
                  </a:gs>
                </a:gsLst>
                <a:lin ang="5400000" scaled="0"/>
              </a:gradFill>
              <a:latin typeface="Segoe UI Light"/>
            </a:endParaRPr>
          </a:p>
        </p:txBody>
      </p:sp>
      <p:sp>
        <p:nvSpPr>
          <p:cNvPr id="33" name="TextBox 32"/>
          <p:cNvSpPr txBox="1"/>
          <p:nvPr/>
        </p:nvSpPr>
        <p:spPr>
          <a:xfrm>
            <a:off x="4999037" y="4089241"/>
            <a:ext cx="2644464" cy="400110"/>
          </a:xfrm>
          <a:prstGeom prst="rect">
            <a:avLst/>
          </a:prstGeom>
          <a:noFill/>
        </p:spPr>
        <p:txBody>
          <a:bodyPr wrap="square" rtlCol="0">
            <a:spAutoFit/>
          </a:bodyPr>
          <a:lstStyle/>
          <a:p>
            <a:r>
              <a:rPr lang="en-US" sz="1000" dirty="0" smtClean="0">
                <a:gradFill>
                  <a:gsLst>
                    <a:gs pos="0">
                      <a:srgbClr val="000000">
                        <a:lumMod val="75000"/>
                        <a:lumOff val="25000"/>
                      </a:srgbClr>
                    </a:gs>
                    <a:gs pos="100000">
                      <a:srgbClr val="000000">
                        <a:lumMod val="75000"/>
                        <a:lumOff val="25000"/>
                      </a:srgbClr>
                    </a:gs>
                  </a:gsLst>
                  <a:lin ang="5400000" scaled="0"/>
                </a:gradFill>
                <a:latin typeface="Segoe UI Light"/>
              </a:rPr>
              <a:t>Weather </a:t>
            </a:r>
            <a:r>
              <a:rPr lang="en-US" sz="1000" dirty="0">
                <a:gradFill>
                  <a:gsLst>
                    <a:gs pos="0">
                      <a:srgbClr val="000000">
                        <a:lumMod val="75000"/>
                        <a:lumOff val="25000"/>
                      </a:srgbClr>
                    </a:gs>
                    <a:gs pos="100000">
                      <a:srgbClr val="000000">
                        <a:lumMod val="75000"/>
                        <a:lumOff val="25000"/>
                      </a:srgbClr>
                    </a:gs>
                  </a:gsLst>
                  <a:lin ang="5400000" scaled="0"/>
                </a:gradFill>
                <a:latin typeface="Segoe UI Light"/>
              </a:rPr>
              <a:t>Flow (Gergely </a:t>
            </a:r>
            <a:r>
              <a:rPr lang="en-US" sz="1000" dirty="0" smtClean="0">
                <a:gradFill>
                  <a:gsLst>
                    <a:gs pos="0">
                      <a:srgbClr val="000000">
                        <a:lumMod val="75000"/>
                        <a:lumOff val="25000"/>
                      </a:srgbClr>
                    </a:gs>
                    <a:gs pos="100000">
                      <a:srgbClr val="000000">
                        <a:lumMod val="75000"/>
                        <a:lumOff val="25000"/>
                      </a:srgbClr>
                    </a:gs>
                  </a:gsLst>
                  <a:lin ang="5400000" scaled="0"/>
                </a:gradFill>
                <a:latin typeface="Segoe UI Light"/>
              </a:rPr>
              <a:t>Orosz)</a:t>
            </a:r>
          </a:p>
          <a:p>
            <a:pPr algn="r"/>
            <a:r>
              <a:rPr lang="en-US" sz="1000" dirty="0" err="1" smtClean="0">
                <a:gradFill>
                  <a:gsLst>
                    <a:gs pos="0">
                      <a:srgbClr val="000000">
                        <a:lumMod val="75000"/>
                        <a:lumOff val="25000"/>
                      </a:srgbClr>
                    </a:gs>
                    <a:gs pos="100000">
                      <a:srgbClr val="000000">
                        <a:lumMod val="75000"/>
                        <a:lumOff val="25000"/>
                      </a:srgbClr>
                    </a:gs>
                  </a:gsLst>
                  <a:lin ang="5400000" scaled="0"/>
                </a:gradFill>
                <a:latin typeface="Segoe UI Light"/>
              </a:rPr>
              <a:t>MyTrips</a:t>
            </a:r>
            <a:r>
              <a:rPr lang="en-US" sz="1000" dirty="0" smtClean="0">
                <a:gradFill>
                  <a:gsLst>
                    <a:gs pos="0">
                      <a:srgbClr val="000000">
                        <a:lumMod val="75000"/>
                        <a:lumOff val="25000"/>
                      </a:srgbClr>
                    </a:gs>
                    <a:gs pos="100000">
                      <a:srgbClr val="000000">
                        <a:lumMod val="75000"/>
                        <a:lumOff val="25000"/>
                      </a:srgbClr>
                    </a:gs>
                  </a:gsLst>
                  <a:lin ang="5400000" scaled="0"/>
                </a:gradFill>
                <a:latin typeface="Segoe UI Light"/>
              </a:rPr>
              <a:t> (Ace Widgets)</a:t>
            </a:r>
          </a:p>
        </p:txBody>
      </p:sp>
      <p:sp>
        <p:nvSpPr>
          <p:cNvPr id="24" name="Rectangle 23"/>
          <p:cNvSpPr/>
          <p:nvPr/>
        </p:nvSpPr>
        <p:spPr>
          <a:xfrm>
            <a:off x="519155" y="6314687"/>
            <a:ext cx="3729548" cy="338554"/>
          </a:xfrm>
          <a:prstGeom prst="rect">
            <a:avLst/>
          </a:prstGeom>
        </p:spPr>
        <p:txBody>
          <a:bodyPr wrap="square">
            <a:spAutoFit/>
          </a:bodyPr>
          <a:lstStyle/>
          <a:p>
            <a:r>
              <a:rPr lang="en-US" sz="1600" dirty="0" smtClean="0">
                <a:gradFill>
                  <a:gsLst>
                    <a:gs pos="0">
                      <a:srgbClr val="000000"/>
                    </a:gs>
                    <a:gs pos="100000">
                      <a:srgbClr val="000000"/>
                    </a:gs>
                  </a:gsLst>
                  <a:lin ang="5400000" scaled="0"/>
                </a:gradFill>
                <a:latin typeface="Segoe UI Light"/>
              </a:rPr>
              <a:t>Buy Ads (</a:t>
            </a:r>
            <a:r>
              <a:rPr lang="en-US" sz="1600" dirty="0" smtClean="0">
                <a:gradFill>
                  <a:gsLst>
                    <a:gs pos="0">
                      <a:srgbClr val="000000"/>
                    </a:gs>
                    <a:gs pos="100000">
                      <a:srgbClr val="000000"/>
                    </a:gs>
                  </a:gsLst>
                  <a:lin ang="5400000" scaled="0"/>
                </a:gradFill>
                <a:latin typeface="Segoe UI Light"/>
                <a:hlinkClick r:id="rId10"/>
              </a:rPr>
              <a:t>AdDuplex</a:t>
            </a:r>
            <a:r>
              <a:rPr lang="en-US" sz="1600" dirty="0" smtClean="0">
                <a:gradFill>
                  <a:gsLst>
                    <a:gs pos="0">
                      <a:srgbClr val="000000"/>
                    </a:gs>
                    <a:gs pos="100000">
                      <a:srgbClr val="000000"/>
                    </a:gs>
                  </a:gsLst>
                  <a:lin ang="5400000" scaled="0"/>
                </a:gradFill>
                <a:latin typeface="Segoe UI Light"/>
              </a:rPr>
              <a:t>, others)</a:t>
            </a:r>
            <a:endParaRPr lang="en-US" sz="1600" dirty="0">
              <a:gradFill>
                <a:gsLst>
                  <a:gs pos="0">
                    <a:srgbClr val="000000"/>
                  </a:gs>
                  <a:gs pos="100000">
                    <a:srgbClr val="000000"/>
                  </a:gs>
                </a:gsLst>
                <a:lin ang="5400000" scaled="0"/>
              </a:gradFill>
              <a:latin typeface="Segoe UI Light"/>
            </a:endParaRPr>
          </a:p>
        </p:txBody>
      </p:sp>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7892" y="5707062"/>
            <a:ext cx="3526902" cy="587817"/>
          </a:xfrm>
          <a:prstGeom prst="rect">
            <a:avLst/>
          </a:prstGeom>
        </p:spPr>
      </p:pic>
      <p:sp>
        <p:nvSpPr>
          <p:cNvPr id="28" name="Rectangle 27"/>
          <p:cNvSpPr/>
          <p:nvPr/>
        </p:nvSpPr>
        <p:spPr bwMode="auto">
          <a:xfrm rot="2163487">
            <a:off x="10588218" y="124717"/>
            <a:ext cx="2575737" cy="541338"/>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Demo</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66677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p:bldP spid="17" grpId="0"/>
      <p:bldP spid="18" grpId="0"/>
      <p:bldP spid="21" grpId="0"/>
      <p:bldP spid="23" grpId="0"/>
      <p:bldP spid="31" grpId="0"/>
      <p:bldP spid="32" grpId="0" animBg="1"/>
      <p:bldP spid="8" grpId="0" animBg="1"/>
      <p:bldP spid="3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659062"/>
            <a:ext cx="11887199" cy="912813"/>
          </a:xfrm>
        </p:spPr>
        <p:txBody>
          <a:bodyPr/>
          <a:lstStyle/>
          <a:p>
            <a:pPr algn="ctr"/>
            <a:r>
              <a:rPr lang="en-US" dirty="0" smtClean="0"/>
              <a:t>4) Optimize your app</a:t>
            </a:r>
            <a:endParaRPr lang="en-US" sz="3600" dirty="0"/>
          </a:p>
        </p:txBody>
      </p:sp>
    </p:spTree>
    <p:extLst>
      <p:ext uri="{BB962C8B-B14F-4D97-AF65-F5344CB8AC3E}">
        <p14:creationId xmlns:p14="http://schemas.microsoft.com/office/powerpoint/2010/main" val="694789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Optimize for Windows Phone 8</a:t>
            </a:r>
            <a:br>
              <a:rPr lang="en-US" dirty="0" smtClean="0"/>
            </a:br>
            <a:r>
              <a:rPr lang="en-US" sz="2400" dirty="0" smtClean="0">
                <a:solidFill>
                  <a:schemeClr val="accent1"/>
                </a:solidFill>
              </a:rPr>
              <a:t>Add Windows Phone 7 version of need to offer option for all users</a:t>
            </a:r>
            <a:endParaRPr lang="en-US" sz="1600" dirty="0">
              <a:solidFill>
                <a:schemeClr val="accent1"/>
              </a:solidFill>
            </a:endParaRPr>
          </a:p>
        </p:txBody>
      </p:sp>
      <p:sp>
        <p:nvSpPr>
          <p:cNvPr id="9" name="TextBox 8"/>
          <p:cNvSpPr txBox="1"/>
          <p:nvPr/>
        </p:nvSpPr>
        <p:spPr>
          <a:xfrm>
            <a:off x="385935" y="1973262"/>
            <a:ext cx="11664603" cy="4278094"/>
          </a:xfrm>
          <a:prstGeom prst="rect">
            <a:avLst/>
          </a:prstGeom>
          <a:noFill/>
        </p:spPr>
        <p:txBody>
          <a:bodyPr wrap="none" rtlCol="0">
            <a:spAutoFit/>
          </a:bodyPr>
          <a:lstStyle/>
          <a:p>
            <a:pPr marL="342900" indent="-342900">
              <a:buFont typeface="Arial" panose="020B0604020202020204" pitchFamily="34" charset="0"/>
              <a:buChar char="•"/>
            </a:pPr>
            <a:r>
              <a:rPr lang="en-US" sz="2800" b="1" dirty="0" smtClean="0">
                <a:gradFill>
                  <a:gsLst>
                    <a:gs pos="0">
                      <a:srgbClr val="000000">
                        <a:lumMod val="75000"/>
                        <a:lumOff val="25000"/>
                      </a:srgbClr>
                    </a:gs>
                    <a:gs pos="100000">
                      <a:srgbClr val="000000">
                        <a:lumMod val="75000"/>
                        <a:lumOff val="25000"/>
                      </a:srgbClr>
                    </a:gs>
                  </a:gsLst>
                  <a:lin ang="5400000" scaled="0"/>
                </a:gradFill>
                <a:latin typeface="Segoe UI Light"/>
              </a:rPr>
              <a:t>Windows Phone 8 taking off</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5o% of all Windows Phone downloads in only 6 months</a:t>
            </a:r>
            <a:endParaRPr lang="en-US" sz="2400" dirty="0">
              <a:gradFill>
                <a:gsLst>
                  <a:gs pos="0">
                    <a:srgbClr val="000000">
                      <a:lumMod val="75000"/>
                      <a:lumOff val="25000"/>
                    </a:srgbClr>
                  </a:gs>
                  <a:gs pos="100000">
                    <a:srgbClr val="000000">
                      <a:lumMod val="75000"/>
                      <a:lumOff val="25000"/>
                    </a:srgbClr>
                  </a:gs>
                </a:gsLst>
                <a:lin ang="5400000" scaled="0"/>
              </a:gradFill>
              <a:latin typeface="Segoe UI Light"/>
            </a:endParaRP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Windows Phone 8 users download </a:t>
            </a:r>
            <a:r>
              <a:rPr lang="en-US" sz="2400" b="1" dirty="0" smtClean="0">
                <a:solidFill>
                  <a:srgbClr val="7FBA00">
                    <a:lumMod val="75000"/>
                  </a:srgbClr>
                </a:solidFill>
                <a:latin typeface="Segoe UI Light"/>
              </a:rPr>
              <a:t>200% </a:t>
            </a: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more apps than Windows Phone 7 users*</a:t>
            </a:r>
          </a:p>
          <a:p>
            <a:pPr marL="342900" indent="-342900">
              <a:buFont typeface="Arial" panose="020B0604020202020204" pitchFamily="34" charset="0"/>
              <a:buChar char="•"/>
            </a:pPr>
            <a:endParaRPr lang="en-US" sz="2400" dirty="0">
              <a:gradFill>
                <a:gsLst>
                  <a:gs pos="0">
                    <a:srgbClr val="000000">
                      <a:lumMod val="75000"/>
                      <a:lumOff val="25000"/>
                    </a:srgbClr>
                  </a:gs>
                  <a:gs pos="100000">
                    <a:srgbClr val="000000">
                      <a:lumMod val="75000"/>
                      <a:lumOff val="25000"/>
                    </a:srgbClr>
                  </a:gs>
                </a:gsLst>
                <a:lin ang="5400000" scaled="0"/>
              </a:gradFill>
              <a:latin typeface="Segoe UI Light"/>
            </a:endParaRPr>
          </a:p>
          <a:p>
            <a:pPr marL="342900" indent="-342900">
              <a:buFont typeface="Arial" panose="020B0604020202020204" pitchFamily="34" charset="0"/>
              <a:buChar char="•"/>
            </a:pPr>
            <a:r>
              <a:rPr lang="en-US" sz="2800" b="1" dirty="0" smtClean="0">
                <a:gradFill>
                  <a:gsLst>
                    <a:gs pos="0">
                      <a:srgbClr val="000000">
                        <a:lumMod val="75000"/>
                        <a:lumOff val="25000"/>
                      </a:srgbClr>
                    </a:gs>
                    <a:gs pos="100000">
                      <a:srgbClr val="000000">
                        <a:lumMod val="75000"/>
                        <a:lumOff val="25000"/>
                      </a:srgbClr>
                    </a:gs>
                  </a:gsLst>
                  <a:lin ang="5400000" scaled="0"/>
                </a:gradFill>
                <a:latin typeface="Segoe UI Light"/>
              </a:rPr>
              <a:t>Include features that improve monetization</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In-app Purchase</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Native development (C++)</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Tile and Lock Screen Notifications</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Faster controls, including Long List Selector</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Bluetooth and NFC</a:t>
            </a:r>
          </a:p>
          <a:p>
            <a:pPr marL="809152" lvl="1" indent="-342900">
              <a:buFont typeface="Arial" panose="020B0604020202020204" pitchFamily="34" charset="0"/>
              <a:buChar char="•"/>
            </a:pPr>
            <a:r>
              <a:rPr lang="en-US" sz="2400" dirty="0" smtClean="0">
                <a:gradFill>
                  <a:gsLst>
                    <a:gs pos="0">
                      <a:srgbClr val="000000">
                        <a:lumMod val="75000"/>
                        <a:lumOff val="25000"/>
                      </a:srgbClr>
                    </a:gs>
                    <a:gs pos="100000">
                      <a:srgbClr val="000000">
                        <a:lumMod val="75000"/>
                        <a:lumOff val="25000"/>
                      </a:srgbClr>
                    </a:gs>
                  </a:gsLst>
                  <a:lin ang="5400000" scaled="0"/>
                </a:gradFill>
                <a:latin typeface="Segoe UI Light"/>
              </a:rPr>
              <a:t>Speech, Camera APIs, etc.</a:t>
            </a:r>
          </a:p>
        </p:txBody>
      </p:sp>
      <p:sp>
        <p:nvSpPr>
          <p:cNvPr id="2" name="TextBox 1"/>
          <p:cNvSpPr txBox="1"/>
          <p:nvPr/>
        </p:nvSpPr>
        <p:spPr>
          <a:xfrm>
            <a:off x="46037" y="6717526"/>
            <a:ext cx="3227550" cy="276999"/>
          </a:xfrm>
          <a:prstGeom prst="rect">
            <a:avLst/>
          </a:prstGeom>
          <a:noFill/>
        </p:spPr>
        <p:txBody>
          <a:bodyPr wrap="none" rtlCol="0">
            <a:spAutoFit/>
          </a:bodyPr>
          <a:lstStyle/>
          <a:p>
            <a:r>
              <a:rPr lang="en-US" sz="1200" dirty="0" smtClean="0">
                <a:gradFill>
                  <a:gsLst>
                    <a:gs pos="0">
                      <a:srgbClr val="000000">
                        <a:lumMod val="75000"/>
                        <a:lumOff val="25000"/>
                      </a:srgbClr>
                    </a:gs>
                    <a:gs pos="100000">
                      <a:srgbClr val="000000">
                        <a:lumMod val="75000"/>
                        <a:lumOff val="25000"/>
                      </a:srgbClr>
                    </a:gs>
                  </a:gsLst>
                  <a:lin ang="5400000" scaled="0"/>
                </a:gradFill>
                <a:latin typeface="Segoe UI Light"/>
              </a:rPr>
              <a:t>* Analysis: Microsoft Data from Jan to May 2013</a:t>
            </a:r>
          </a:p>
        </p:txBody>
      </p:sp>
    </p:spTree>
    <p:extLst>
      <p:ext uri="{BB962C8B-B14F-4D97-AF65-F5344CB8AC3E}">
        <p14:creationId xmlns:p14="http://schemas.microsoft.com/office/powerpoint/2010/main" val="408668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nvPr>
        </p:nvGraphicFramePr>
        <p:xfrm>
          <a:off x="-1706563" y="1744662"/>
          <a:ext cx="9982200" cy="4753254"/>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lstStyle/>
          <a:p>
            <a:r>
              <a:rPr lang="en-US" dirty="0" smtClean="0"/>
              <a:t>Add support for more languages</a:t>
            </a:r>
            <a:br>
              <a:rPr lang="en-US" dirty="0" smtClean="0"/>
            </a:br>
            <a:r>
              <a:rPr lang="en-US" sz="1800" dirty="0" smtClean="0">
                <a:gradFill>
                  <a:gsLst>
                    <a:gs pos="66981">
                      <a:schemeClr val="tx2"/>
                    </a:gs>
                    <a:gs pos="0">
                      <a:schemeClr val="tx2"/>
                    </a:gs>
                  </a:gsLst>
                  <a:lin ang="5400000" scaled="0"/>
                </a:gradFill>
              </a:rPr>
              <a:t>Primary user languages for app downloads CY2013 (Jan-May 2013)</a:t>
            </a:r>
            <a:endParaRPr lang="en-US" sz="1800" dirty="0">
              <a:gradFill>
                <a:gsLst>
                  <a:gs pos="66981">
                    <a:schemeClr val="tx2"/>
                  </a:gs>
                  <a:gs pos="0">
                    <a:schemeClr val="tx2"/>
                  </a:gs>
                </a:gsLst>
                <a:lin ang="5400000" scaled="0"/>
              </a:gradFill>
            </a:endParaRPr>
          </a:p>
        </p:txBody>
      </p:sp>
      <p:sp>
        <p:nvSpPr>
          <p:cNvPr id="5" name="Rectangle 4"/>
          <p:cNvSpPr/>
          <p:nvPr/>
        </p:nvSpPr>
        <p:spPr>
          <a:xfrm>
            <a:off x="9037637" y="2735262"/>
            <a:ext cx="2438400" cy="2459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5400" b="1" dirty="0" smtClean="0">
                <a:gradFill>
                  <a:gsLst>
                    <a:gs pos="0">
                      <a:srgbClr val="FFFFFF"/>
                    </a:gs>
                    <a:gs pos="100000">
                      <a:srgbClr val="FFFFFF"/>
                    </a:gs>
                  </a:gsLst>
                  <a:lin ang="5400000" scaled="0"/>
                </a:gradFill>
                <a:latin typeface="Segoe UI Light"/>
              </a:rPr>
              <a:t>8</a:t>
            </a:r>
            <a:r>
              <a:rPr lang="en-US" sz="3200" b="1" dirty="0" smtClean="0">
                <a:gradFill>
                  <a:gsLst>
                    <a:gs pos="0">
                      <a:srgbClr val="FFFFFF"/>
                    </a:gs>
                    <a:gs pos="100000">
                      <a:srgbClr val="FFFFFF"/>
                    </a:gs>
                  </a:gsLst>
                  <a:lin ang="5400000" scaled="0"/>
                </a:gradFill>
                <a:latin typeface="Segoe UI Light"/>
              </a:rPr>
              <a:t/>
            </a:r>
            <a:br>
              <a:rPr lang="en-US" sz="3200" b="1" dirty="0" smtClean="0">
                <a:gradFill>
                  <a:gsLst>
                    <a:gs pos="0">
                      <a:srgbClr val="FFFFFF"/>
                    </a:gs>
                    <a:gs pos="100000">
                      <a:srgbClr val="FFFFFF"/>
                    </a:gs>
                  </a:gsLst>
                  <a:lin ang="5400000" scaled="0"/>
                </a:gradFill>
                <a:latin typeface="Segoe UI Light"/>
              </a:rPr>
            </a:br>
            <a:r>
              <a:rPr lang="en-US" sz="2400" b="1" dirty="0" smtClean="0">
                <a:gradFill>
                  <a:gsLst>
                    <a:gs pos="0">
                      <a:srgbClr val="FFFFFF"/>
                    </a:gs>
                    <a:gs pos="100000">
                      <a:srgbClr val="FFFFFF"/>
                    </a:gs>
                  </a:gsLst>
                  <a:lin ang="5400000" scaled="0"/>
                </a:gradFill>
                <a:latin typeface="Segoe UI Light"/>
              </a:rPr>
              <a:t>languages supported</a:t>
            </a:r>
            <a:endParaRPr lang="en-US" sz="3200" b="1" dirty="0" smtClean="0">
              <a:gradFill>
                <a:gsLst>
                  <a:gs pos="0">
                    <a:srgbClr val="FFFFFF"/>
                  </a:gs>
                  <a:gs pos="100000">
                    <a:srgbClr val="FFFFFF"/>
                  </a:gs>
                </a:gsLst>
                <a:lin ang="5400000" scaled="0"/>
              </a:gradFill>
              <a:latin typeface="Segoe UI Light"/>
            </a:endParaRPr>
          </a:p>
          <a:p>
            <a:pPr algn="ctr"/>
            <a:endParaRPr lang="en-US" sz="2000" dirty="0" smtClean="0">
              <a:gradFill>
                <a:gsLst>
                  <a:gs pos="0">
                    <a:srgbClr val="FFFFFF"/>
                  </a:gs>
                  <a:gs pos="100000">
                    <a:srgbClr val="FFFFFF"/>
                  </a:gs>
                </a:gsLst>
                <a:lin ang="5400000" scaled="0"/>
              </a:gradFill>
              <a:latin typeface="Segoe UI Light"/>
            </a:endParaRPr>
          </a:p>
          <a:p>
            <a:pPr algn="ctr"/>
            <a:r>
              <a:rPr lang="en-US" sz="1100" dirty="0" smtClean="0">
                <a:gradFill>
                  <a:gsLst>
                    <a:gs pos="0">
                      <a:srgbClr val="FFFFFF"/>
                    </a:gs>
                    <a:gs pos="100000">
                      <a:srgbClr val="FFFFFF"/>
                    </a:gs>
                  </a:gsLst>
                  <a:lin ang="5400000" scaled="0"/>
                </a:gradFill>
                <a:latin typeface="Segoe UI Light"/>
              </a:rPr>
              <a:t>Average, top </a:t>
            </a:r>
            <a:r>
              <a:rPr lang="en-US" sz="1100" b="1" dirty="0" smtClean="0">
                <a:gradFill>
                  <a:gsLst>
                    <a:gs pos="0">
                      <a:srgbClr val="FFFFFF"/>
                    </a:gs>
                    <a:gs pos="100000">
                      <a:srgbClr val="FFFFFF"/>
                    </a:gs>
                  </a:gsLst>
                  <a:lin ang="5400000" scaled="0"/>
                </a:gradFill>
                <a:latin typeface="Segoe UI Light"/>
              </a:rPr>
              <a:t>15</a:t>
            </a:r>
            <a:r>
              <a:rPr lang="en-US" sz="1100" dirty="0" smtClean="0">
                <a:gradFill>
                  <a:gsLst>
                    <a:gs pos="0">
                      <a:srgbClr val="FFFFFF"/>
                    </a:gs>
                    <a:gs pos="100000">
                      <a:srgbClr val="FFFFFF"/>
                    </a:gs>
                  </a:gsLst>
                  <a:lin ang="5400000" scaled="0"/>
                </a:gradFill>
                <a:latin typeface="Segoe UI Light"/>
              </a:rPr>
              <a:t> highest grossing apps (WP7 and WP8)</a:t>
            </a:r>
          </a:p>
        </p:txBody>
      </p:sp>
    </p:spTree>
    <p:extLst>
      <p:ext uri="{BB962C8B-B14F-4D97-AF65-F5344CB8AC3E}">
        <p14:creationId xmlns:p14="http://schemas.microsoft.com/office/powerpoint/2010/main" val="1136414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027237" y="1363662"/>
          <a:ext cx="8290983"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6"/>
          <p:cNvSpPr>
            <a:spLocks noGrp="1"/>
          </p:cNvSpPr>
          <p:nvPr>
            <p:ph type="title"/>
          </p:nvPr>
        </p:nvSpPr>
        <p:spPr>
          <a:xfrm>
            <a:off x="274638" y="220662"/>
            <a:ext cx="11887199" cy="912813"/>
          </a:xfrm>
        </p:spPr>
        <p:txBody>
          <a:bodyPr/>
          <a:lstStyle/>
          <a:p>
            <a:r>
              <a:rPr lang="en-US" dirty="0" smtClean="0"/>
              <a:t>Model to increase revenue opportunity</a:t>
            </a:r>
            <a:endParaRPr lang="en-US" sz="2400" dirty="0">
              <a:gradFill>
                <a:gsLst>
                  <a:gs pos="66981">
                    <a:schemeClr val="tx2"/>
                  </a:gs>
                  <a:gs pos="0">
                    <a:schemeClr val="tx2"/>
                  </a:gs>
                </a:gsLst>
                <a:lin ang="5400000" scaled="0"/>
              </a:gradFill>
            </a:endParaRPr>
          </a:p>
        </p:txBody>
      </p:sp>
      <p:sp>
        <p:nvSpPr>
          <p:cNvPr id="3" name="Oval 2"/>
          <p:cNvSpPr/>
          <p:nvPr/>
        </p:nvSpPr>
        <p:spPr bwMode="auto">
          <a:xfrm>
            <a:off x="5403320" y="3040062"/>
            <a:ext cx="1638300" cy="1638300"/>
          </a:xfrm>
          <a:prstGeom prst="ellipse">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latin typeface="Segoe UI Light"/>
                <a:ea typeface="Segoe UI" pitchFamily="34" charset="0"/>
                <a:cs typeface="Segoe UI" pitchFamily="34" charset="0"/>
              </a:rPr>
              <a:t>Higher</a:t>
            </a:r>
          </a:p>
          <a:p>
            <a:pPr algn="ctr" defTabSz="932406"/>
            <a:r>
              <a:rPr lang="en-US" sz="2400" spc="-102" dirty="0" smtClean="0">
                <a:gradFill>
                  <a:gsLst>
                    <a:gs pos="0">
                      <a:srgbClr val="FFFFFF"/>
                    </a:gs>
                    <a:gs pos="100000">
                      <a:srgbClr val="FFFFFF"/>
                    </a:gs>
                  </a:gsLst>
                  <a:lin ang="5400000" scaled="0"/>
                </a:gradFill>
                <a:latin typeface="Segoe UI Light"/>
                <a:ea typeface="Segoe UI" pitchFamily="34" charset="0"/>
                <a:cs typeface="Segoe UI" pitchFamily="34" charset="0"/>
              </a:rPr>
              <a:t>Revenue</a:t>
            </a:r>
            <a:endParaRPr lang="en-US" sz="24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TextBox 4"/>
          <p:cNvSpPr txBox="1"/>
          <p:nvPr/>
        </p:nvSpPr>
        <p:spPr>
          <a:xfrm>
            <a:off x="3345920" y="1973262"/>
            <a:ext cx="1219200" cy="646331"/>
          </a:xfrm>
          <a:prstGeom prst="rect">
            <a:avLst/>
          </a:prstGeom>
          <a:noFill/>
        </p:spPr>
        <p:txBody>
          <a:bodyPr wrap="square" rtlCol="0">
            <a:spAutoFit/>
          </a:bodyPr>
          <a:lstStyle/>
          <a:p>
            <a:pPr algn="r"/>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Learn for next app</a:t>
            </a:r>
          </a:p>
        </p:txBody>
      </p:sp>
      <p:sp>
        <p:nvSpPr>
          <p:cNvPr id="8" name="TextBox 7"/>
          <p:cNvSpPr txBox="1"/>
          <p:nvPr/>
        </p:nvSpPr>
        <p:spPr>
          <a:xfrm>
            <a:off x="7803620" y="1973262"/>
            <a:ext cx="1219200" cy="646331"/>
          </a:xfrm>
          <a:prstGeom prst="rect">
            <a:avLst/>
          </a:prstGeom>
          <a:noFill/>
        </p:spPr>
        <p:txBody>
          <a:bodyPr wrap="square" rtlCol="0">
            <a:spAutoFit/>
          </a:bodyPr>
          <a:lstStyle/>
          <a:p>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Create app</a:t>
            </a:r>
          </a:p>
        </p:txBody>
      </p:sp>
      <p:sp>
        <p:nvSpPr>
          <p:cNvPr id="9" name="TextBox 8"/>
          <p:cNvSpPr txBox="1"/>
          <p:nvPr/>
        </p:nvSpPr>
        <p:spPr>
          <a:xfrm>
            <a:off x="7803620" y="5021262"/>
            <a:ext cx="1981200" cy="646331"/>
          </a:xfrm>
          <a:prstGeom prst="rect">
            <a:avLst/>
          </a:prstGeom>
          <a:noFill/>
        </p:spPr>
        <p:txBody>
          <a:bodyPr wrap="square" rtlCol="0">
            <a:spAutoFit/>
          </a:bodyPr>
          <a:lstStyle/>
          <a:p>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Choose widest audience possible</a:t>
            </a:r>
          </a:p>
        </p:txBody>
      </p:sp>
      <p:sp>
        <p:nvSpPr>
          <p:cNvPr id="10" name="TextBox 9"/>
          <p:cNvSpPr txBox="1"/>
          <p:nvPr/>
        </p:nvSpPr>
        <p:spPr>
          <a:xfrm>
            <a:off x="2583920" y="5021262"/>
            <a:ext cx="1981200" cy="646331"/>
          </a:xfrm>
          <a:prstGeom prst="rect">
            <a:avLst/>
          </a:prstGeom>
          <a:noFill/>
        </p:spPr>
        <p:txBody>
          <a:bodyPr wrap="square" rtlCol="0">
            <a:spAutoFit/>
          </a:bodyPr>
          <a:lstStyle/>
          <a:p>
            <a:pPr algn="r"/>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Learn from app performance</a:t>
            </a:r>
          </a:p>
        </p:txBody>
      </p:sp>
    </p:spTree>
    <p:extLst>
      <p:ext uri="{BB962C8B-B14F-4D97-AF65-F5344CB8AC3E}">
        <p14:creationId xmlns:p14="http://schemas.microsoft.com/office/powerpoint/2010/main" val="2322647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5761037" y="4664259"/>
            <a:ext cx="1905000" cy="5334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a:t>Add support for more </a:t>
            </a:r>
            <a:r>
              <a:rPr lang="en-US" dirty="0" smtClean="0"/>
              <a:t>languages: phases</a:t>
            </a:r>
            <a:endParaRPr lang="en-US" sz="1800" dirty="0">
              <a:gradFill>
                <a:gsLst>
                  <a:gs pos="66981">
                    <a:schemeClr val="tx2"/>
                  </a:gs>
                  <a:gs pos="0">
                    <a:schemeClr val="tx2"/>
                  </a:gs>
                </a:gsLst>
                <a:lin ang="5400000" scaled="0"/>
              </a:gradFill>
            </a:endParaRPr>
          </a:p>
        </p:txBody>
      </p:sp>
      <p:grpSp>
        <p:nvGrpSpPr>
          <p:cNvPr id="24" name="Group 23"/>
          <p:cNvGrpSpPr/>
          <p:nvPr/>
        </p:nvGrpSpPr>
        <p:grpSpPr>
          <a:xfrm>
            <a:off x="9198452" y="1516062"/>
            <a:ext cx="2667002" cy="5181600"/>
            <a:chOff x="9303415" y="1621877"/>
            <a:chExt cx="2667002" cy="2304901"/>
          </a:xfrm>
        </p:grpSpPr>
        <p:sp>
          <p:nvSpPr>
            <p:cNvPr id="14" name="Rectangle 13"/>
            <p:cNvSpPr/>
            <p:nvPr/>
          </p:nvSpPr>
          <p:spPr>
            <a:xfrm>
              <a:off x="9303415" y="1621877"/>
              <a:ext cx="2667001" cy="27116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400" dirty="0" smtClean="0">
                  <a:gradFill>
                    <a:gsLst>
                      <a:gs pos="0">
                        <a:srgbClr val="FFFFFF"/>
                      </a:gs>
                      <a:gs pos="100000">
                        <a:srgbClr val="FFFFFF"/>
                      </a:gs>
                    </a:gsLst>
                    <a:lin ang="5400000" scaled="0"/>
                  </a:gradFill>
                  <a:latin typeface="Segoe UI Light"/>
                </a:rPr>
                <a:t>Resources</a:t>
              </a:r>
              <a:endParaRPr lang="en-US" sz="2000" dirty="0">
                <a:gradFill>
                  <a:gsLst>
                    <a:gs pos="0">
                      <a:srgbClr val="FFFFFF"/>
                    </a:gs>
                    <a:gs pos="100000">
                      <a:srgbClr val="FFFFFF"/>
                    </a:gs>
                  </a:gsLst>
                  <a:lin ang="5400000" scaled="0"/>
                </a:gradFill>
                <a:latin typeface="Segoe UI Light"/>
              </a:endParaRPr>
            </a:p>
          </p:txBody>
        </p:sp>
        <p:sp>
          <p:nvSpPr>
            <p:cNvPr id="15" name="Rectangle 14"/>
            <p:cNvSpPr/>
            <p:nvPr/>
          </p:nvSpPr>
          <p:spPr>
            <a:xfrm>
              <a:off x="9303417" y="1893042"/>
              <a:ext cx="2667000" cy="2033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t" anchorCtr="0"/>
            <a:lstStyle/>
            <a:p>
              <a:pPr algn="ctr"/>
              <a:r>
                <a:rPr lang="en-US" sz="1400" dirty="0">
                  <a:solidFill>
                    <a:srgbClr val="000000"/>
                  </a:solidFill>
                  <a:latin typeface="Segoe UI Light"/>
                </a:rPr>
                <a:t/>
              </a:r>
              <a:br>
                <a:rPr lang="en-US" sz="1400" dirty="0">
                  <a:solidFill>
                    <a:srgbClr val="000000"/>
                  </a:solidFill>
                  <a:latin typeface="Segoe UI Light"/>
                </a:rPr>
              </a:br>
              <a:r>
                <a:rPr lang="en-US" sz="2800" dirty="0" smtClean="0">
                  <a:solidFill>
                    <a:srgbClr val="000000"/>
                  </a:solidFill>
                  <a:latin typeface="Segoe UI Light"/>
                </a:rPr>
                <a:t>tethras.com</a:t>
              </a:r>
            </a:p>
            <a:p>
              <a:pPr algn="ctr"/>
              <a:endParaRPr lang="en-US" sz="2800" dirty="0" smtClean="0">
                <a:solidFill>
                  <a:srgbClr val="000000"/>
                </a:solidFill>
                <a:latin typeface="Segoe UI Light"/>
              </a:endParaRPr>
            </a:p>
            <a:p>
              <a:pPr algn="ctr"/>
              <a:r>
                <a:rPr lang="en-US" sz="2800" dirty="0" smtClean="0">
                  <a:solidFill>
                    <a:srgbClr val="000000"/>
                  </a:solidFill>
                  <a:latin typeface="Segoe UI Light"/>
                </a:rPr>
                <a:t>ibabbleon.com</a:t>
              </a:r>
            </a:p>
            <a:p>
              <a:pPr algn="ctr"/>
              <a:endParaRPr lang="en-US" sz="2800" dirty="0">
                <a:solidFill>
                  <a:srgbClr val="000000"/>
                </a:solidFill>
                <a:latin typeface="Segoe UI Light"/>
              </a:endParaRPr>
            </a:p>
            <a:p>
              <a:pPr algn="ctr"/>
              <a:r>
                <a:rPr lang="en-US" sz="2800" dirty="0" smtClean="0">
                  <a:solidFill>
                    <a:srgbClr val="000000"/>
                  </a:solidFill>
                  <a:latin typeface="Segoe UI Light"/>
                  <a:hlinkClick r:id="rId3"/>
                </a:rPr>
                <a:t>Multilingual Toolkit</a:t>
              </a:r>
              <a:endParaRPr lang="en-US" sz="2800" dirty="0" smtClean="0">
                <a:solidFill>
                  <a:srgbClr val="000000"/>
                </a:solidFill>
                <a:latin typeface="Segoe UI Light"/>
              </a:endParaRPr>
            </a:p>
          </p:txBody>
        </p:sp>
      </p:grpSp>
      <p:grpSp>
        <p:nvGrpSpPr>
          <p:cNvPr id="23" name="Group 22"/>
          <p:cNvGrpSpPr/>
          <p:nvPr/>
        </p:nvGrpSpPr>
        <p:grpSpPr>
          <a:xfrm>
            <a:off x="655637" y="2049462"/>
            <a:ext cx="7848600" cy="3457729"/>
            <a:chOff x="6294437" y="4132355"/>
            <a:chExt cx="6220529" cy="2740476"/>
          </a:xfrm>
        </p:grpSpPr>
        <p:sp>
          <p:nvSpPr>
            <p:cNvPr id="19" name="Right Arrow 18"/>
            <p:cNvSpPr/>
            <p:nvPr/>
          </p:nvSpPr>
          <p:spPr bwMode="auto">
            <a:xfrm>
              <a:off x="6294437" y="4132355"/>
              <a:ext cx="6220529" cy="2461102"/>
            </a:xfrm>
            <a:prstGeom prst="rightArrow">
              <a:avLst>
                <a:gd name="adj1" fmla="val 54109"/>
                <a:gd name="adj2" fmla="val 50000"/>
              </a:avLst>
            </a:prstGeom>
            <a:solidFill>
              <a:srgbClr val="DDE3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a:xfrm>
              <a:off x="6391865" y="4814362"/>
              <a:ext cx="1252290" cy="1093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186521" tIns="124347" rIns="186521" bIns="124347" rtlCol="0" anchor="ctr" anchorCtr="0"/>
            <a:lstStyle/>
            <a:p>
              <a:pPr algn="ctr"/>
              <a:r>
                <a:rPr lang="en-US" sz="2000" dirty="0" smtClean="0">
                  <a:gradFill>
                    <a:gsLst>
                      <a:gs pos="0">
                        <a:srgbClr val="FFFFFF"/>
                      </a:gs>
                      <a:gs pos="100000">
                        <a:srgbClr val="FFFFFF"/>
                      </a:gs>
                    </a:gsLst>
                    <a:lin ang="5400000" scaled="0"/>
                  </a:gradFill>
                  <a:latin typeface="Segoe UI Light"/>
                </a:rPr>
                <a:t>Metadata</a:t>
              </a:r>
              <a:endParaRPr lang="en-US" sz="2000" dirty="0">
                <a:gradFill>
                  <a:gsLst>
                    <a:gs pos="0">
                      <a:srgbClr val="FFFFFF"/>
                    </a:gs>
                    <a:gs pos="100000">
                      <a:srgbClr val="FFFFFF"/>
                    </a:gs>
                  </a:gsLst>
                  <a:lin ang="5400000" scaled="0"/>
                </a:gradFill>
                <a:latin typeface="Segoe UI Light"/>
              </a:endParaRPr>
            </a:p>
          </p:txBody>
        </p:sp>
        <p:sp>
          <p:nvSpPr>
            <p:cNvPr id="16" name="Rectangle 15"/>
            <p:cNvSpPr/>
            <p:nvPr/>
          </p:nvSpPr>
          <p:spPr>
            <a:xfrm>
              <a:off x="7821559" y="4814361"/>
              <a:ext cx="1252290" cy="1093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186521" tIns="124347" rIns="186521" bIns="124347" rtlCol="0" anchor="ctr" anchorCtr="0"/>
            <a:lstStyle/>
            <a:p>
              <a:pPr algn="ctr"/>
              <a:r>
                <a:rPr lang="en-US" sz="2000" dirty="0" smtClean="0">
                  <a:gradFill>
                    <a:gsLst>
                      <a:gs pos="0">
                        <a:srgbClr val="FFFFFF"/>
                      </a:gs>
                      <a:gs pos="100000">
                        <a:srgbClr val="FFFFFF"/>
                      </a:gs>
                    </a:gsLst>
                    <a:lin ang="5400000" scaled="0"/>
                  </a:gradFill>
                  <a:latin typeface="Segoe UI Light"/>
                </a:rPr>
                <a:t>App</a:t>
              </a:r>
              <a:br>
                <a:rPr lang="en-US" sz="2000" dirty="0" smtClean="0">
                  <a:gradFill>
                    <a:gsLst>
                      <a:gs pos="0">
                        <a:srgbClr val="FFFFFF"/>
                      </a:gs>
                      <a:gs pos="100000">
                        <a:srgbClr val="FFFFFF"/>
                      </a:gs>
                    </a:gsLst>
                    <a:lin ang="5400000" scaled="0"/>
                  </a:gradFill>
                  <a:latin typeface="Segoe UI Light"/>
                </a:rPr>
              </a:br>
              <a:r>
                <a:rPr lang="en-US" sz="2000" dirty="0" smtClean="0">
                  <a:gradFill>
                    <a:gsLst>
                      <a:gs pos="0">
                        <a:srgbClr val="FFFFFF"/>
                      </a:gs>
                      <a:gs pos="100000">
                        <a:srgbClr val="FFFFFF"/>
                      </a:gs>
                    </a:gsLst>
                    <a:lin ang="5400000" scaled="0"/>
                  </a:gradFill>
                  <a:latin typeface="Segoe UI Light"/>
                </a:rPr>
                <a:t>Local-Aware</a:t>
              </a:r>
              <a:endParaRPr lang="en-US" sz="2000" dirty="0">
                <a:gradFill>
                  <a:gsLst>
                    <a:gs pos="0">
                      <a:srgbClr val="FFFFFF"/>
                    </a:gs>
                    <a:gs pos="100000">
                      <a:srgbClr val="FFFFFF"/>
                    </a:gs>
                  </a:gsLst>
                  <a:lin ang="5400000" scaled="0"/>
                </a:gradFill>
                <a:latin typeface="Segoe UI Light"/>
              </a:endParaRPr>
            </a:p>
          </p:txBody>
        </p:sp>
        <p:sp>
          <p:nvSpPr>
            <p:cNvPr id="17" name="Rectangle 16"/>
            <p:cNvSpPr/>
            <p:nvPr/>
          </p:nvSpPr>
          <p:spPr>
            <a:xfrm>
              <a:off x="9251253" y="4814363"/>
              <a:ext cx="1252290" cy="1093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186521" tIns="124347" rIns="186521" bIns="124347" rtlCol="0" anchor="ctr" anchorCtr="0"/>
            <a:lstStyle/>
            <a:p>
              <a:pPr algn="ctr"/>
              <a:r>
                <a:rPr lang="en-US" sz="2000" dirty="0" smtClean="0">
                  <a:gradFill>
                    <a:gsLst>
                      <a:gs pos="0">
                        <a:srgbClr val="FFFFFF"/>
                      </a:gs>
                      <a:gs pos="100000">
                        <a:srgbClr val="FFFFFF"/>
                      </a:gs>
                    </a:gsLst>
                    <a:lin ang="5400000" scaled="0"/>
                  </a:gradFill>
                  <a:latin typeface="Segoe UI Light"/>
                </a:rPr>
                <a:t>App</a:t>
              </a:r>
              <a:br>
                <a:rPr lang="en-US" sz="2000" dirty="0" smtClean="0">
                  <a:gradFill>
                    <a:gsLst>
                      <a:gs pos="0">
                        <a:srgbClr val="FFFFFF"/>
                      </a:gs>
                      <a:gs pos="100000">
                        <a:srgbClr val="FFFFFF"/>
                      </a:gs>
                    </a:gsLst>
                    <a:lin ang="5400000" scaled="0"/>
                  </a:gradFill>
                  <a:latin typeface="Segoe UI Light"/>
                </a:rPr>
              </a:br>
              <a:r>
                <a:rPr lang="en-US" sz="2000" dirty="0" smtClean="0">
                  <a:gradFill>
                    <a:gsLst>
                      <a:gs pos="0">
                        <a:srgbClr val="FFFFFF"/>
                      </a:gs>
                      <a:gs pos="100000">
                        <a:srgbClr val="FFFFFF"/>
                      </a:gs>
                    </a:gsLst>
                    <a:lin ang="5400000" scaled="0"/>
                  </a:gradFill>
                  <a:latin typeface="Segoe UI Light"/>
                </a:rPr>
                <a:t>UI</a:t>
              </a:r>
              <a:endParaRPr lang="en-US" sz="2000" dirty="0">
                <a:gradFill>
                  <a:gsLst>
                    <a:gs pos="0">
                      <a:srgbClr val="FFFFFF"/>
                    </a:gs>
                    <a:gs pos="100000">
                      <a:srgbClr val="FFFFFF"/>
                    </a:gs>
                  </a:gsLst>
                  <a:lin ang="5400000" scaled="0"/>
                </a:gradFill>
                <a:latin typeface="Segoe UI Light"/>
              </a:endParaRPr>
            </a:p>
          </p:txBody>
        </p:sp>
        <p:sp>
          <p:nvSpPr>
            <p:cNvPr id="18" name="Rectangle 17"/>
            <p:cNvSpPr/>
            <p:nvPr/>
          </p:nvSpPr>
          <p:spPr>
            <a:xfrm>
              <a:off x="10680947" y="4814361"/>
              <a:ext cx="1252290" cy="1093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186521" tIns="124347" rIns="186521" bIns="124347" rtlCol="0" anchor="ctr" anchorCtr="0"/>
            <a:lstStyle/>
            <a:p>
              <a:pPr algn="ctr"/>
              <a:r>
                <a:rPr lang="en-US" sz="2000" dirty="0" smtClean="0">
                  <a:gradFill>
                    <a:gsLst>
                      <a:gs pos="0">
                        <a:srgbClr val="FFFFFF"/>
                      </a:gs>
                      <a:gs pos="100000">
                        <a:srgbClr val="FFFFFF"/>
                      </a:gs>
                    </a:gsLst>
                    <a:lin ang="5400000" scaled="0"/>
                  </a:gradFill>
                  <a:latin typeface="Segoe UI Light"/>
                </a:rPr>
                <a:t>Promote in</a:t>
              </a:r>
              <a:br>
                <a:rPr lang="en-US" sz="2000" dirty="0" smtClean="0">
                  <a:gradFill>
                    <a:gsLst>
                      <a:gs pos="0">
                        <a:srgbClr val="FFFFFF"/>
                      </a:gs>
                      <a:gs pos="100000">
                        <a:srgbClr val="FFFFFF"/>
                      </a:gs>
                    </a:gsLst>
                    <a:lin ang="5400000" scaled="0"/>
                  </a:gradFill>
                  <a:latin typeface="Segoe UI Light"/>
                </a:rPr>
              </a:br>
              <a:r>
                <a:rPr lang="en-US" sz="2000" dirty="0" smtClean="0">
                  <a:gradFill>
                    <a:gsLst>
                      <a:gs pos="0">
                        <a:srgbClr val="FFFFFF"/>
                      </a:gs>
                      <a:gs pos="100000">
                        <a:srgbClr val="FFFFFF"/>
                      </a:gs>
                    </a:gsLst>
                    <a:lin ang="5400000" scaled="0"/>
                  </a:gradFill>
                  <a:latin typeface="Segoe UI Light"/>
                </a:rPr>
                <a:t>local markets</a:t>
              </a:r>
              <a:endParaRPr lang="en-US" sz="2000" dirty="0">
                <a:gradFill>
                  <a:gsLst>
                    <a:gs pos="0">
                      <a:srgbClr val="FFFFFF"/>
                    </a:gs>
                    <a:gs pos="100000">
                      <a:srgbClr val="FFFFFF"/>
                    </a:gs>
                  </a:gsLst>
                  <a:lin ang="5400000" scaled="0"/>
                </a:gradFill>
                <a:latin typeface="Segoe UI Light"/>
              </a:endParaRPr>
            </a:p>
          </p:txBody>
        </p:sp>
        <p:sp>
          <p:nvSpPr>
            <p:cNvPr id="4" name="TextBox 3"/>
            <p:cNvSpPr txBox="1"/>
            <p:nvPr/>
          </p:nvSpPr>
          <p:spPr>
            <a:xfrm>
              <a:off x="6528839" y="6019065"/>
              <a:ext cx="957489" cy="853766"/>
            </a:xfrm>
            <a:prstGeom prst="rect">
              <a:avLst/>
            </a:prstGeom>
            <a:noFill/>
          </p:spPr>
          <p:txBody>
            <a:bodyPr wrap="none" rtlCol="0">
              <a:spAutoFit/>
            </a:bodyPr>
            <a:lstStyle/>
            <a:p>
              <a:pPr algn="ctr"/>
              <a:r>
                <a:rPr lang="en-US" sz="1600" dirty="0" smtClean="0">
                  <a:solidFill>
                    <a:srgbClr val="000000"/>
                  </a:solidFill>
                  <a:latin typeface="Segoe UI Light"/>
                </a:rPr>
                <a:t>App Name</a:t>
              </a:r>
            </a:p>
            <a:p>
              <a:pPr algn="ctr"/>
              <a:r>
                <a:rPr lang="en-US" sz="1600" dirty="0" smtClean="0">
                  <a:solidFill>
                    <a:srgbClr val="000000"/>
                  </a:solidFill>
                  <a:latin typeface="Segoe UI Light"/>
                </a:rPr>
                <a:t>Description</a:t>
              </a:r>
            </a:p>
            <a:p>
              <a:pPr algn="ctr"/>
              <a:r>
                <a:rPr lang="en-US" sz="1600" dirty="0" smtClean="0">
                  <a:solidFill>
                    <a:srgbClr val="000000"/>
                  </a:solidFill>
                  <a:latin typeface="Segoe UI Light"/>
                </a:rPr>
                <a:t>Screenshots</a:t>
              </a:r>
            </a:p>
            <a:p>
              <a:pPr algn="ctr"/>
              <a:r>
                <a:rPr lang="en-US" sz="1600" dirty="0" smtClean="0">
                  <a:solidFill>
                    <a:srgbClr val="000000"/>
                  </a:solidFill>
                  <a:latin typeface="Segoe UI Light"/>
                </a:rPr>
                <a:t>Keywords</a:t>
              </a:r>
            </a:p>
          </p:txBody>
        </p:sp>
        <p:sp>
          <p:nvSpPr>
            <p:cNvPr id="20" name="TextBox 19"/>
            <p:cNvSpPr txBox="1"/>
            <p:nvPr/>
          </p:nvSpPr>
          <p:spPr>
            <a:xfrm>
              <a:off x="7822450" y="6019065"/>
              <a:ext cx="1250513" cy="658619"/>
            </a:xfrm>
            <a:prstGeom prst="rect">
              <a:avLst/>
            </a:prstGeom>
            <a:noFill/>
          </p:spPr>
          <p:txBody>
            <a:bodyPr wrap="none" rtlCol="0">
              <a:spAutoFit/>
            </a:bodyPr>
            <a:lstStyle/>
            <a:p>
              <a:pPr algn="ctr"/>
              <a:r>
                <a:rPr lang="en-US" sz="1600" dirty="0" smtClean="0">
                  <a:solidFill>
                    <a:srgbClr val="000000"/>
                  </a:solidFill>
                  <a:latin typeface="Segoe UI Light"/>
                </a:rPr>
                <a:t>Number format</a:t>
              </a:r>
            </a:p>
            <a:p>
              <a:pPr algn="ctr"/>
              <a:r>
                <a:rPr lang="en-US" sz="1600" dirty="0" smtClean="0">
                  <a:solidFill>
                    <a:srgbClr val="000000"/>
                  </a:solidFill>
                  <a:latin typeface="Segoe UI Light"/>
                </a:rPr>
                <a:t>Date format</a:t>
              </a:r>
            </a:p>
            <a:p>
              <a:pPr algn="ctr"/>
              <a:r>
                <a:rPr lang="en-US" sz="1600" dirty="0" smtClean="0">
                  <a:solidFill>
                    <a:srgbClr val="000000"/>
                  </a:solidFill>
                  <a:latin typeface="Segoe UI Light"/>
                </a:rPr>
                <a:t>Currency format</a:t>
              </a:r>
            </a:p>
          </p:txBody>
        </p:sp>
        <p:sp>
          <p:nvSpPr>
            <p:cNvPr id="21" name="TextBox 20"/>
            <p:cNvSpPr txBox="1"/>
            <p:nvPr/>
          </p:nvSpPr>
          <p:spPr>
            <a:xfrm>
              <a:off x="9398172" y="6019065"/>
              <a:ext cx="921915" cy="853766"/>
            </a:xfrm>
            <a:prstGeom prst="rect">
              <a:avLst/>
            </a:prstGeom>
            <a:noFill/>
          </p:spPr>
          <p:txBody>
            <a:bodyPr wrap="none" rtlCol="0">
              <a:spAutoFit/>
            </a:bodyPr>
            <a:lstStyle/>
            <a:p>
              <a:pPr algn="ctr"/>
              <a:r>
                <a:rPr lang="en-US" sz="1600" dirty="0" smtClean="0">
                  <a:solidFill>
                    <a:srgbClr val="000000"/>
                  </a:solidFill>
                  <a:latin typeface="Segoe UI Light"/>
                </a:rPr>
                <a:t>Icons</a:t>
              </a:r>
              <a:br>
                <a:rPr lang="en-US" sz="1600" dirty="0" smtClean="0">
                  <a:solidFill>
                    <a:srgbClr val="000000"/>
                  </a:solidFill>
                  <a:latin typeface="Segoe UI Light"/>
                </a:rPr>
              </a:br>
              <a:r>
                <a:rPr lang="en-US" sz="1600" dirty="0" smtClean="0">
                  <a:solidFill>
                    <a:srgbClr val="000000"/>
                  </a:solidFill>
                  <a:latin typeface="Segoe UI Light"/>
                </a:rPr>
                <a:t>Text</a:t>
              </a:r>
            </a:p>
            <a:p>
              <a:pPr algn="ctr"/>
              <a:r>
                <a:rPr lang="en-US" sz="1600" dirty="0" smtClean="0">
                  <a:solidFill>
                    <a:srgbClr val="000000"/>
                  </a:solidFill>
                  <a:latin typeface="Segoe UI Light"/>
                </a:rPr>
                <a:t>Graphics</a:t>
              </a:r>
            </a:p>
            <a:p>
              <a:pPr algn="ctr"/>
              <a:r>
                <a:rPr lang="en-US" sz="1600" dirty="0" smtClean="0">
                  <a:solidFill>
                    <a:srgbClr val="000000"/>
                  </a:solidFill>
                  <a:latin typeface="Segoe UI Light"/>
                </a:rPr>
                <a:t>(Resources)</a:t>
              </a:r>
            </a:p>
          </p:txBody>
        </p:sp>
        <p:sp>
          <p:nvSpPr>
            <p:cNvPr id="22" name="TextBox 21"/>
            <p:cNvSpPr txBox="1"/>
            <p:nvPr/>
          </p:nvSpPr>
          <p:spPr>
            <a:xfrm>
              <a:off x="10644773" y="6019065"/>
              <a:ext cx="1324659" cy="463472"/>
            </a:xfrm>
            <a:prstGeom prst="rect">
              <a:avLst/>
            </a:prstGeom>
            <a:noFill/>
          </p:spPr>
          <p:txBody>
            <a:bodyPr wrap="none" rtlCol="0">
              <a:spAutoFit/>
            </a:bodyPr>
            <a:lstStyle/>
            <a:p>
              <a:pPr algn="ctr"/>
              <a:r>
                <a:rPr lang="en-US" sz="1600" dirty="0" smtClean="0">
                  <a:solidFill>
                    <a:srgbClr val="000000"/>
                  </a:solidFill>
                  <a:latin typeface="Segoe UI Light"/>
                </a:rPr>
                <a:t>Translated Badge</a:t>
              </a:r>
            </a:p>
            <a:p>
              <a:pPr algn="ctr"/>
              <a:r>
                <a:rPr lang="en-US" sz="1600" dirty="0" smtClean="0">
                  <a:solidFill>
                    <a:srgbClr val="000000"/>
                  </a:solidFill>
                  <a:latin typeface="Segoe UI Light"/>
                </a:rPr>
                <a:t>Local promotions</a:t>
              </a:r>
            </a:p>
          </p:txBody>
        </p:sp>
      </p:grpSp>
      <p:pic>
        <p:nvPicPr>
          <p:cNvPr id="26" name="Picture 25"/>
          <p:cNvPicPr>
            <a:picLocks noChangeAspect="1"/>
          </p:cNvPicPr>
          <p:nvPr/>
        </p:nvPicPr>
        <p:blipFill>
          <a:blip r:embed="rId4"/>
          <a:stretch>
            <a:fillRect/>
          </a:stretch>
        </p:blipFill>
        <p:spPr>
          <a:xfrm>
            <a:off x="9432793" y="5402262"/>
            <a:ext cx="2208511" cy="631003"/>
          </a:xfrm>
          <a:prstGeom prst="rect">
            <a:avLst/>
          </a:prstGeom>
        </p:spPr>
      </p:pic>
      <p:pic>
        <p:nvPicPr>
          <p:cNvPr id="27" name="Picture 26"/>
          <p:cNvPicPr>
            <a:picLocks noChangeAspect="1"/>
          </p:cNvPicPr>
          <p:nvPr/>
        </p:nvPicPr>
        <p:blipFill>
          <a:blip r:embed="rId4"/>
          <a:stretch>
            <a:fillRect/>
          </a:stretch>
        </p:blipFill>
        <p:spPr>
          <a:xfrm>
            <a:off x="9436058" y="6050075"/>
            <a:ext cx="2208511" cy="631003"/>
          </a:xfrm>
          <a:prstGeom prst="rect">
            <a:avLst/>
          </a:prstGeom>
        </p:spPr>
      </p:pic>
      <p:sp>
        <p:nvSpPr>
          <p:cNvPr id="29" name="Rectangle 28"/>
          <p:cNvSpPr/>
          <p:nvPr/>
        </p:nvSpPr>
        <p:spPr bwMode="auto">
          <a:xfrm>
            <a:off x="9905576" y="5480805"/>
            <a:ext cx="1600200" cy="490439"/>
          </a:xfrm>
          <a:prstGeom prst="rect">
            <a:avLst/>
          </a:prstGeom>
          <a:solidFill>
            <a:srgbClr val="1B1B1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9934574" y="6128593"/>
            <a:ext cx="1600200" cy="490439"/>
          </a:xfrm>
          <a:prstGeom prst="rect">
            <a:avLst/>
          </a:prstGeom>
          <a:solidFill>
            <a:srgbClr val="1B1B1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9905576" y="5495193"/>
            <a:ext cx="1704826" cy="461665"/>
          </a:xfrm>
          <a:prstGeom prst="rect">
            <a:avLst/>
          </a:prstGeom>
          <a:noFill/>
        </p:spPr>
        <p:txBody>
          <a:bodyPr wrap="none" rtlCol="0">
            <a:spAutoFit/>
          </a:bodyPr>
          <a:lstStyle/>
          <a:p>
            <a:r>
              <a:rPr lang="fr-FR" sz="1200" dirty="0">
                <a:solidFill>
                  <a:srgbClr val="FFFFFF"/>
                </a:solidFill>
              </a:rPr>
              <a:t>Télécharger à </a:t>
            </a:r>
            <a:r>
              <a:rPr lang="fr-FR" sz="1200" dirty="0" smtClean="0">
                <a:solidFill>
                  <a:srgbClr val="FFFFFF"/>
                </a:solidFill>
              </a:rPr>
              <a:t>partir du</a:t>
            </a:r>
            <a:br>
              <a:rPr lang="fr-FR" sz="1200" dirty="0" smtClean="0">
                <a:solidFill>
                  <a:srgbClr val="FFFFFF"/>
                </a:solidFill>
              </a:rPr>
            </a:br>
            <a:r>
              <a:rPr lang="fr-FR" sz="1200" dirty="0" smtClean="0">
                <a:solidFill>
                  <a:srgbClr val="FFFFFF"/>
                </a:solidFill>
              </a:rPr>
              <a:t>Windows </a:t>
            </a:r>
            <a:r>
              <a:rPr lang="fr-FR" sz="1200" dirty="0">
                <a:solidFill>
                  <a:srgbClr val="FFFFFF"/>
                </a:solidFill>
              </a:rPr>
              <a:t>Phone Store</a:t>
            </a:r>
            <a:endParaRPr lang="en-US" sz="1200" dirty="0" smtClean="0">
              <a:solidFill>
                <a:srgbClr val="FFFFFF"/>
              </a:solidFill>
            </a:endParaRPr>
          </a:p>
        </p:txBody>
      </p:sp>
      <p:sp>
        <p:nvSpPr>
          <p:cNvPr id="33" name="TextBox 32"/>
          <p:cNvSpPr txBox="1"/>
          <p:nvPr/>
        </p:nvSpPr>
        <p:spPr>
          <a:xfrm>
            <a:off x="9938826" y="6149136"/>
            <a:ext cx="1286314" cy="461665"/>
          </a:xfrm>
          <a:prstGeom prst="rect">
            <a:avLst/>
          </a:prstGeom>
          <a:noFill/>
        </p:spPr>
        <p:txBody>
          <a:bodyPr wrap="none" rtlCol="0">
            <a:spAutoFit/>
          </a:bodyPr>
          <a:lstStyle/>
          <a:p>
            <a:r>
              <a:rPr lang="en-US" sz="1200" dirty="0" err="1">
                <a:solidFill>
                  <a:srgbClr val="FFFFFF"/>
                </a:solidFill>
              </a:rPr>
              <a:t>Baixe</a:t>
            </a:r>
            <a:r>
              <a:rPr lang="en-US" sz="1200" dirty="0">
                <a:solidFill>
                  <a:srgbClr val="FFFFFF"/>
                </a:solidFill>
              </a:rPr>
              <a:t> </a:t>
            </a:r>
            <a:r>
              <a:rPr lang="en-US" sz="1200" dirty="0" err="1">
                <a:solidFill>
                  <a:srgbClr val="FFFFFF"/>
                </a:solidFill>
              </a:rPr>
              <a:t>na</a:t>
            </a:r>
            <a:r>
              <a:rPr lang="en-US" sz="1200" dirty="0">
                <a:solidFill>
                  <a:srgbClr val="FFFFFF"/>
                </a:solidFill>
              </a:rPr>
              <a:t> Loja </a:t>
            </a:r>
            <a:r>
              <a:rPr lang="en-US" sz="1200" dirty="0" smtClean="0">
                <a:solidFill>
                  <a:srgbClr val="FFFFFF"/>
                </a:solidFill>
              </a:rPr>
              <a:t>do</a:t>
            </a:r>
            <a:br>
              <a:rPr lang="en-US" sz="1200" dirty="0" smtClean="0">
                <a:solidFill>
                  <a:srgbClr val="FFFFFF"/>
                </a:solidFill>
              </a:rPr>
            </a:br>
            <a:r>
              <a:rPr lang="en-US" sz="1200" dirty="0" smtClean="0">
                <a:solidFill>
                  <a:srgbClr val="FFFFFF"/>
                </a:solidFill>
              </a:rPr>
              <a:t>Windows </a:t>
            </a:r>
            <a:r>
              <a:rPr lang="en-US" sz="1200" dirty="0">
                <a:solidFill>
                  <a:srgbClr val="FFFFFF"/>
                </a:solidFill>
              </a:rPr>
              <a:t>Phone</a:t>
            </a:r>
          </a:p>
        </p:txBody>
      </p:sp>
      <p:sp>
        <p:nvSpPr>
          <p:cNvPr id="35" name="TextBox 34"/>
          <p:cNvSpPr txBox="1"/>
          <p:nvPr/>
        </p:nvSpPr>
        <p:spPr>
          <a:xfrm>
            <a:off x="625473" y="2357420"/>
            <a:ext cx="1460998" cy="400110"/>
          </a:xfrm>
          <a:prstGeom prst="rect">
            <a:avLst/>
          </a:prstGeom>
          <a:noFill/>
        </p:spPr>
        <p:txBody>
          <a:bodyPr wrap="square" rtlCol="0">
            <a:spAutoFit/>
          </a:bodyPr>
          <a:lstStyle/>
          <a:p>
            <a:r>
              <a:rPr lang="en-US" sz="2000" dirty="0" smtClean="0">
                <a:gradFill>
                  <a:gsLst>
                    <a:gs pos="0">
                      <a:srgbClr val="000000">
                        <a:lumMod val="75000"/>
                        <a:lumOff val="25000"/>
                      </a:srgbClr>
                    </a:gs>
                    <a:gs pos="100000">
                      <a:srgbClr val="000000">
                        <a:lumMod val="75000"/>
                        <a:lumOff val="25000"/>
                      </a:srgbClr>
                    </a:gs>
                  </a:gsLst>
                  <a:lin ang="5400000" scaled="0"/>
                </a:gradFill>
                <a:latin typeface="Segoe UI Light"/>
              </a:rPr>
              <a:t>Less effort</a:t>
            </a:r>
          </a:p>
        </p:txBody>
      </p:sp>
      <p:sp>
        <p:nvSpPr>
          <p:cNvPr id="36" name="TextBox 35"/>
          <p:cNvSpPr txBox="1"/>
          <p:nvPr/>
        </p:nvSpPr>
        <p:spPr>
          <a:xfrm>
            <a:off x="6354925" y="2369905"/>
            <a:ext cx="1460998" cy="400110"/>
          </a:xfrm>
          <a:prstGeom prst="rect">
            <a:avLst/>
          </a:prstGeom>
          <a:noFill/>
        </p:spPr>
        <p:txBody>
          <a:bodyPr wrap="square" rtlCol="0">
            <a:spAutoFit/>
          </a:bodyPr>
          <a:lstStyle/>
          <a:p>
            <a:pPr algn="r"/>
            <a:r>
              <a:rPr lang="en-US" sz="2000" dirty="0" smtClean="0">
                <a:gradFill>
                  <a:gsLst>
                    <a:gs pos="0">
                      <a:srgbClr val="000000">
                        <a:lumMod val="75000"/>
                        <a:lumOff val="25000"/>
                      </a:srgbClr>
                    </a:gs>
                    <a:gs pos="100000">
                      <a:srgbClr val="000000">
                        <a:lumMod val="75000"/>
                        <a:lumOff val="25000"/>
                      </a:srgbClr>
                    </a:gs>
                  </a:gsLst>
                  <a:lin ang="5400000" scaled="0"/>
                </a:gradFill>
                <a:latin typeface="Segoe UI Light"/>
              </a:rPr>
              <a:t>More effort</a:t>
            </a:r>
          </a:p>
        </p:txBody>
      </p:sp>
    </p:spTree>
    <p:extLst>
      <p:ext uri="{BB962C8B-B14F-4D97-AF65-F5344CB8AC3E}">
        <p14:creationId xmlns:p14="http://schemas.microsoft.com/office/powerpoint/2010/main" val="2045756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2" grpId="0"/>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So, in conclusion…</a:t>
            </a:r>
            <a:endParaRPr lang="en-US" sz="3600" dirty="0"/>
          </a:p>
        </p:txBody>
      </p:sp>
    </p:spTree>
    <p:extLst>
      <p:ext uri="{BB962C8B-B14F-4D97-AF65-F5344CB8AC3E}">
        <p14:creationId xmlns:p14="http://schemas.microsoft.com/office/powerpoint/2010/main" val="3202892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r="40311" b="20083"/>
          <a:stretch/>
        </p:blipFill>
        <p:spPr>
          <a:xfrm>
            <a:off x="5021294" y="1129076"/>
            <a:ext cx="6572250" cy="549592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8438" y="1266826"/>
            <a:ext cx="3134162" cy="5220429"/>
          </a:xfrm>
          <a:prstGeom prst="rect">
            <a:avLst/>
          </a:prstGeom>
        </p:spPr>
      </p:pic>
      <p:sp>
        <p:nvSpPr>
          <p:cNvPr id="4" name="Title 3"/>
          <p:cNvSpPr>
            <a:spLocks noGrp="1"/>
          </p:cNvSpPr>
          <p:nvPr>
            <p:ph type="title"/>
          </p:nvPr>
        </p:nvSpPr>
        <p:spPr/>
        <p:txBody>
          <a:bodyPr/>
          <a:lstStyle/>
          <a:p>
            <a:r>
              <a:rPr lang="en-US" dirty="0" smtClean="0"/>
              <a:t>Are you ready to start?</a:t>
            </a:r>
            <a:endParaRPr lang="en-US" dirty="0"/>
          </a:p>
        </p:txBody>
      </p:sp>
      <p:sp>
        <p:nvSpPr>
          <p:cNvPr id="6" name="Text Placeholder 1"/>
          <p:cNvSpPr>
            <a:spLocks noGrp="1"/>
          </p:cNvSpPr>
          <p:nvPr>
            <p:ph type="body" sz="quarter" idx="4294967295"/>
          </p:nvPr>
        </p:nvSpPr>
        <p:spPr>
          <a:xfrm>
            <a:off x="6554819" y="2049462"/>
            <a:ext cx="3505200" cy="3375376"/>
          </a:xfrm>
          <a:prstGeom prst="rect">
            <a:avLst/>
          </a:prstGeom>
          <a:solidFill>
            <a:schemeClr val="accent4">
              <a:lumMod val="75000"/>
            </a:schemeClr>
          </a:solidFill>
        </p:spPr>
        <p:txBody>
          <a:bodyPr anchor="ctr"/>
          <a:lstStyle/>
          <a:p>
            <a:pPr marL="0" indent="0" algn="ctr">
              <a:buNone/>
            </a:pPr>
            <a:r>
              <a:rPr lang="en-US" b="1" dirty="0" smtClean="0">
                <a:solidFill>
                  <a:schemeClr val="bg1"/>
                </a:solidFill>
              </a:rPr>
              <a:t>Dev Center Registration</a:t>
            </a:r>
          </a:p>
          <a:p>
            <a:pPr marL="0" indent="0" algn="ctr">
              <a:buNone/>
            </a:pPr>
            <a:r>
              <a:rPr lang="en-US" sz="7200" b="1" dirty="0" smtClean="0">
                <a:solidFill>
                  <a:schemeClr val="bg1"/>
                </a:solidFill>
              </a:rPr>
              <a:t>US $19</a:t>
            </a:r>
            <a:endParaRPr lang="en-US" sz="7200" b="1" dirty="0">
              <a:solidFill>
                <a:schemeClr val="bg1"/>
              </a:solidFill>
            </a:endParaRPr>
          </a:p>
          <a:p>
            <a:pPr marL="0" indent="0" algn="ctr">
              <a:buNone/>
            </a:pPr>
            <a:endParaRPr lang="en-US" sz="1600" dirty="0" smtClean="0">
              <a:solidFill>
                <a:schemeClr val="bg1"/>
              </a:solidFill>
            </a:endParaRPr>
          </a:p>
          <a:p>
            <a:pPr marL="0" indent="0" algn="ctr">
              <a:buNone/>
            </a:pPr>
            <a:r>
              <a:rPr lang="en-US" sz="1600" dirty="0" smtClean="0">
                <a:solidFill>
                  <a:schemeClr val="bg1"/>
                </a:solidFill>
              </a:rPr>
              <a:t>60-day promotion</a:t>
            </a:r>
          </a:p>
          <a:p>
            <a:pPr marL="0" indent="0" algn="ctr">
              <a:buNone/>
            </a:pPr>
            <a:r>
              <a:rPr lang="en-US" sz="1600" dirty="0" smtClean="0">
                <a:solidFill>
                  <a:schemeClr val="bg1"/>
                </a:solidFill>
              </a:rPr>
              <a:t>Individual or Company registration</a:t>
            </a:r>
            <a:endParaRPr lang="en-US" sz="7200" dirty="0">
              <a:solidFill>
                <a:schemeClr val="bg1"/>
              </a:solidFill>
            </a:endParaRPr>
          </a:p>
        </p:txBody>
      </p:sp>
      <p:sp>
        <p:nvSpPr>
          <p:cNvPr id="8" name="TextBox 7"/>
          <p:cNvSpPr txBox="1"/>
          <p:nvPr/>
        </p:nvSpPr>
        <p:spPr>
          <a:xfrm>
            <a:off x="277786" y="2204795"/>
            <a:ext cx="4965635" cy="3662541"/>
          </a:xfrm>
          <a:prstGeom prst="rect">
            <a:avLst/>
          </a:prstGeom>
          <a:noFill/>
        </p:spPr>
        <p:txBody>
          <a:bodyPr wrap="square" rtlCol="0">
            <a:spAutoFit/>
          </a:bodyPr>
          <a:lstStyle/>
          <a:p>
            <a:pPr marL="342900" indent="-342900">
              <a:buFont typeface="Arial" panose="020B0604020202020204" pitchFamily="34" charset="0"/>
              <a:buChar char="•"/>
            </a:pPr>
            <a: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t>Create your app</a:t>
            </a:r>
          </a:p>
          <a:p>
            <a:pPr marL="342900" indent="-342900">
              <a:buFont typeface="Arial" panose="020B0604020202020204" pitchFamily="34" charset="0"/>
              <a:buChar char="•"/>
            </a:pPr>
            <a:endPar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pPr marL="342900" indent="-342900">
              <a:buFont typeface="Arial" panose="020B0604020202020204" pitchFamily="34" charset="0"/>
              <a:buChar char="•"/>
            </a:pPr>
            <a: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t>Submit in Dev Center </a:t>
            </a:r>
            <a:r>
              <a:rPr lang="en-US" sz="2000"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sz="2000" dirty="0" smtClean="0">
                <a:solidFill>
                  <a:srgbClr val="000000"/>
                </a:solidFill>
                <a:latin typeface="Segoe UI Light"/>
              </a:rPr>
              <a:t>dev.windowsphone.com</a:t>
            </a:r>
            <a:r>
              <a:rPr lang="en-US" sz="2000" dirty="0" smtClean="0">
                <a:gradFill>
                  <a:gsLst>
                    <a:gs pos="0">
                      <a:srgbClr val="000000">
                        <a:lumMod val="75000"/>
                        <a:lumOff val="25000"/>
                      </a:srgbClr>
                    </a:gs>
                    <a:gs pos="100000">
                      <a:srgbClr val="000000">
                        <a:lumMod val="75000"/>
                        <a:lumOff val="25000"/>
                      </a:srgbClr>
                    </a:gs>
                  </a:gsLst>
                  <a:lin ang="5400000" scaled="0"/>
                </a:gradFill>
                <a:latin typeface="Segoe UI Light"/>
              </a:rPr>
              <a:t>)</a:t>
            </a:r>
          </a:p>
          <a:p>
            <a:pPr marL="342900" indent="-342900">
              <a:buFont typeface="Arial" panose="020B0604020202020204" pitchFamily="34" charset="0"/>
              <a:buChar char="•"/>
            </a:pPr>
            <a:endPar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pPr marL="342900" indent="-342900">
              <a:buFont typeface="Arial" panose="020B0604020202020204" pitchFamily="34" charset="0"/>
              <a:buChar char="•"/>
            </a:pPr>
            <a: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t>Manage through</a:t>
            </a:r>
            <a:b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br>
            <a: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t>Dev Center App</a:t>
            </a:r>
            <a:br>
              <a:rPr lang="en-US" sz="3200" dirty="0" smtClean="0">
                <a:gradFill>
                  <a:gsLst>
                    <a:gs pos="0">
                      <a:srgbClr val="000000">
                        <a:lumMod val="75000"/>
                        <a:lumOff val="25000"/>
                      </a:srgbClr>
                    </a:gs>
                    <a:gs pos="100000">
                      <a:srgbClr val="000000">
                        <a:lumMod val="75000"/>
                        <a:lumOff val="25000"/>
                      </a:srgbClr>
                    </a:gs>
                  </a:gsLst>
                  <a:lin ang="5400000" scaled="0"/>
                </a:gradFill>
                <a:latin typeface="Segoe UI Light"/>
              </a:rPr>
            </a:br>
            <a:r>
              <a:rPr lang="en-US" sz="2000" dirty="0" smtClean="0">
                <a:solidFill>
                  <a:srgbClr val="000000"/>
                </a:solidFill>
                <a:latin typeface="Segoe UI Light"/>
                <a:hlinkClick r:id="rId5"/>
              </a:rPr>
              <a:t>http</a:t>
            </a:r>
            <a:r>
              <a:rPr lang="en-US" sz="2000" dirty="0">
                <a:solidFill>
                  <a:srgbClr val="000000"/>
                </a:solidFill>
                <a:latin typeface="Segoe UI Light"/>
                <a:hlinkClick r:id="rId5"/>
              </a:rPr>
              <a:t>://</a:t>
            </a:r>
            <a:r>
              <a:rPr lang="en-US" sz="2000" dirty="0" smtClean="0">
                <a:solidFill>
                  <a:srgbClr val="000000"/>
                </a:solidFill>
                <a:latin typeface="Segoe UI Light"/>
                <a:hlinkClick r:id="rId5"/>
              </a:rPr>
              <a:t>aka.ms/Qz1k05</a:t>
            </a:r>
            <a:r>
              <a:rPr lang="en-US" sz="2000" dirty="0" smtClean="0">
                <a:solidFill>
                  <a:srgbClr val="000000"/>
                </a:solidFill>
                <a:latin typeface="Segoe UI Light"/>
              </a:rPr>
              <a:t> </a:t>
            </a:r>
            <a:endParaRPr lang="en-US" sz="2000" dirty="0">
              <a:solidFill>
                <a:srgbClr val="000000"/>
              </a:solidFill>
              <a:latin typeface="Segoe UI Light"/>
            </a:endParaRPr>
          </a:p>
        </p:txBody>
      </p:sp>
      <p:pic>
        <p:nvPicPr>
          <p:cNvPr id="2" name="Picture 1"/>
          <p:cNvPicPr>
            <a:picLocks noChangeAspect="1"/>
          </p:cNvPicPr>
          <p:nvPr/>
        </p:nvPicPr>
        <p:blipFill>
          <a:blip r:embed="rId6"/>
          <a:stretch>
            <a:fillRect/>
          </a:stretch>
        </p:blipFill>
        <p:spPr>
          <a:xfrm>
            <a:off x="4856887" y="2093109"/>
            <a:ext cx="6977264" cy="3567861"/>
          </a:xfrm>
          <a:prstGeom prst="rect">
            <a:avLst/>
          </a:prstGeom>
        </p:spPr>
      </p:pic>
    </p:spTree>
    <p:extLst>
      <p:ext uri="{BB962C8B-B14F-4D97-AF65-F5344CB8AC3E}">
        <p14:creationId xmlns:p14="http://schemas.microsoft.com/office/powerpoint/2010/main" val="3226844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74638" y="220662"/>
            <a:ext cx="11887199" cy="912813"/>
          </a:xfrm>
        </p:spPr>
        <p:txBody>
          <a:bodyPr/>
          <a:lstStyle/>
          <a:p>
            <a:r>
              <a:rPr lang="en-US" dirty="0" smtClean="0"/>
              <a:t>Remember…</a:t>
            </a:r>
            <a:endParaRPr lang="en-US" sz="2400" dirty="0">
              <a:gradFill>
                <a:gsLst>
                  <a:gs pos="66981">
                    <a:schemeClr val="tx2"/>
                  </a:gs>
                  <a:gs pos="0">
                    <a:schemeClr val="tx2"/>
                  </a:gs>
                </a:gsLst>
                <a:lin ang="5400000" scaled="0"/>
              </a:gradFill>
            </a:endParaRPr>
          </a:p>
        </p:txBody>
      </p:sp>
      <p:graphicFrame>
        <p:nvGraphicFramePr>
          <p:cNvPr id="12" name="Diagram 11"/>
          <p:cNvGraphicFramePr/>
          <p:nvPr>
            <p:extLst/>
          </p:nvPr>
        </p:nvGraphicFramePr>
        <p:xfrm>
          <a:off x="4389437" y="1125537"/>
          <a:ext cx="8290983"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Oval 12"/>
          <p:cNvSpPr/>
          <p:nvPr/>
        </p:nvSpPr>
        <p:spPr bwMode="auto">
          <a:xfrm>
            <a:off x="7765520" y="2801937"/>
            <a:ext cx="1638300" cy="1638300"/>
          </a:xfrm>
          <a:prstGeom prst="ellipse">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latin typeface="Segoe UI Light"/>
                <a:ea typeface="Segoe UI" pitchFamily="34" charset="0"/>
                <a:cs typeface="Segoe UI" pitchFamily="34" charset="0"/>
              </a:rPr>
              <a:t>Higher</a:t>
            </a:r>
          </a:p>
          <a:p>
            <a:pPr algn="ctr" defTabSz="932406"/>
            <a:r>
              <a:rPr lang="en-US" sz="2400" spc="-102" dirty="0" smtClean="0">
                <a:gradFill>
                  <a:gsLst>
                    <a:gs pos="0">
                      <a:srgbClr val="FFFFFF"/>
                    </a:gs>
                    <a:gs pos="100000">
                      <a:srgbClr val="FFFFFF"/>
                    </a:gs>
                  </a:gsLst>
                  <a:lin ang="5400000" scaled="0"/>
                </a:gradFill>
                <a:latin typeface="Segoe UI Light"/>
                <a:ea typeface="Segoe UI" pitchFamily="34" charset="0"/>
                <a:cs typeface="Segoe UI" pitchFamily="34" charset="0"/>
              </a:rPr>
              <a:t>Revenue</a:t>
            </a:r>
            <a:endParaRPr lang="en-US" sz="2400" spc="-102"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4" name="TextBox 13"/>
          <p:cNvSpPr txBox="1"/>
          <p:nvPr/>
        </p:nvSpPr>
        <p:spPr>
          <a:xfrm>
            <a:off x="5708120" y="1735137"/>
            <a:ext cx="1219200" cy="646331"/>
          </a:xfrm>
          <a:prstGeom prst="rect">
            <a:avLst/>
          </a:prstGeom>
          <a:noFill/>
        </p:spPr>
        <p:txBody>
          <a:bodyPr wrap="square" rtlCol="0">
            <a:spAutoFit/>
          </a:bodyPr>
          <a:lstStyle/>
          <a:p>
            <a:pPr algn="r"/>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Learn for next app</a:t>
            </a:r>
          </a:p>
        </p:txBody>
      </p:sp>
      <p:sp>
        <p:nvSpPr>
          <p:cNvPr id="15" name="TextBox 14"/>
          <p:cNvSpPr txBox="1"/>
          <p:nvPr/>
        </p:nvSpPr>
        <p:spPr>
          <a:xfrm>
            <a:off x="10165820" y="1735137"/>
            <a:ext cx="1219200" cy="646331"/>
          </a:xfrm>
          <a:prstGeom prst="rect">
            <a:avLst/>
          </a:prstGeom>
          <a:noFill/>
        </p:spPr>
        <p:txBody>
          <a:bodyPr wrap="square" rtlCol="0">
            <a:spAutoFit/>
          </a:bodyPr>
          <a:lstStyle/>
          <a:p>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Create app</a:t>
            </a:r>
          </a:p>
        </p:txBody>
      </p:sp>
      <p:sp>
        <p:nvSpPr>
          <p:cNvPr id="23" name="TextBox 22"/>
          <p:cNvSpPr txBox="1"/>
          <p:nvPr/>
        </p:nvSpPr>
        <p:spPr>
          <a:xfrm>
            <a:off x="10165820" y="4783137"/>
            <a:ext cx="1981200" cy="646331"/>
          </a:xfrm>
          <a:prstGeom prst="rect">
            <a:avLst/>
          </a:prstGeom>
          <a:noFill/>
        </p:spPr>
        <p:txBody>
          <a:bodyPr wrap="square" rtlCol="0">
            <a:spAutoFit/>
          </a:bodyPr>
          <a:lstStyle/>
          <a:p>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Choose widest audience possible</a:t>
            </a:r>
          </a:p>
        </p:txBody>
      </p:sp>
      <p:sp>
        <p:nvSpPr>
          <p:cNvPr id="24" name="TextBox 23"/>
          <p:cNvSpPr txBox="1"/>
          <p:nvPr/>
        </p:nvSpPr>
        <p:spPr>
          <a:xfrm>
            <a:off x="4946120" y="4783137"/>
            <a:ext cx="1981200" cy="646331"/>
          </a:xfrm>
          <a:prstGeom prst="rect">
            <a:avLst/>
          </a:prstGeom>
          <a:noFill/>
        </p:spPr>
        <p:txBody>
          <a:bodyPr wrap="square" rtlCol="0">
            <a:spAutoFit/>
          </a:bodyPr>
          <a:lstStyle/>
          <a:p>
            <a:pPr algn="r"/>
            <a:r>
              <a:rPr lang="en-US" dirty="0" smtClean="0">
                <a:gradFill>
                  <a:gsLst>
                    <a:gs pos="0">
                      <a:srgbClr val="000000">
                        <a:lumMod val="75000"/>
                        <a:lumOff val="25000"/>
                      </a:srgbClr>
                    </a:gs>
                    <a:gs pos="100000">
                      <a:srgbClr val="000000">
                        <a:lumMod val="75000"/>
                        <a:lumOff val="25000"/>
                      </a:srgbClr>
                    </a:gs>
                  </a:gsLst>
                  <a:lin ang="5400000" scaled="0"/>
                </a:gradFill>
                <a:latin typeface="Segoe UI Light"/>
              </a:rPr>
              <a:t>Learn from app performance</a:t>
            </a:r>
          </a:p>
        </p:txBody>
      </p:sp>
      <p:sp>
        <p:nvSpPr>
          <p:cNvPr id="2" name="TextBox 1"/>
          <p:cNvSpPr txBox="1"/>
          <p:nvPr/>
        </p:nvSpPr>
        <p:spPr>
          <a:xfrm>
            <a:off x="488420" y="2011880"/>
            <a:ext cx="3962400" cy="3554194"/>
          </a:xfrm>
          <a:prstGeom prst="rect">
            <a:avLst/>
          </a:prstGeom>
          <a:solidFill>
            <a:schemeClr val="accent4">
              <a:lumMod val="75000"/>
            </a:schemeClr>
          </a:solidFill>
        </p:spPr>
        <p:txBody>
          <a:bodyPr wrap="none" rtlCol="0" anchor="ctr">
            <a:noAutofit/>
          </a:bodyPr>
          <a:lstStyle/>
          <a:p>
            <a:pPr algn="ctr"/>
            <a:r>
              <a:rPr lang="en-US" sz="4800" dirty="0" smtClean="0">
                <a:solidFill>
                  <a:srgbClr val="FFFFFF"/>
                </a:solidFill>
                <a:latin typeface="Segoe UI Light"/>
              </a:rPr>
              <a:t>Put today’s</a:t>
            </a:r>
            <a:br>
              <a:rPr lang="en-US" sz="4800" dirty="0" smtClean="0">
                <a:solidFill>
                  <a:srgbClr val="FFFFFF"/>
                </a:solidFill>
                <a:latin typeface="Segoe UI Light"/>
              </a:rPr>
            </a:br>
            <a:r>
              <a:rPr lang="en-US" sz="4800" dirty="0" smtClean="0">
                <a:solidFill>
                  <a:srgbClr val="FFFFFF"/>
                </a:solidFill>
                <a:latin typeface="Segoe UI Light"/>
              </a:rPr>
              <a:t>ideas</a:t>
            </a:r>
            <a:br>
              <a:rPr lang="en-US" sz="4800" dirty="0" smtClean="0">
                <a:solidFill>
                  <a:srgbClr val="FFFFFF"/>
                </a:solidFill>
                <a:latin typeface="Segoe UI Light"/>
              </a:rPr>
            </a:br>
            <a:r>
              <a:rPr lang="en-US" sz="4800" dirty="0" smtClean="0">
                <a:solidFill>
                  <a:srgbClr val="FFFFFF"/>
                </a:solidFill>
                <a:latin typeface="Segoe UI Light"/>
              </a:rPr>
              <a:t>in Action!</a:t>
            </a:r>
          </a:p>
        </p:txBody>
      </p:sp>
    </p:spTree>
    <p:extLst>
      <p:ext uri="{BB962C8B-B14F-4D97-AF65-F5344CB8AC3E}">
        <p14:creationId xmlns:p14="http://schemas.microsoft.com/office/powerpoint/2010/main" val="3406590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44462"/>
            <a:ext cx="11887199" cy="912813"/>
          </a:xfrm>
        </p:spPr>
        <p:txBody>
          <a:bodyPr/>
          <a:lstStyle/>
          <a:p>
            <a:r>
              <a:rPr lang="en-US" dirty="0" smtClean="0"/>
              <a:t>Resources</a:t>
            </a:r>
            <a:endParaRPr lang="en-US" dirty="0"/>
          </a:p>
        </p:txBody>
      </p:sp>
      <p:graphicFrame>
        <p:nvGraphicFramePr>
          <p:cNvPr id="5" name="Table 4"/>
          <p:cNvGraphicFramePr>
            <a:graphicFrameLocks noGrp="1"/>
          </p:cNvGraphicFramePr>
          <p:nvPr>
            <p:extLst/>
          </p:nvPr>
        </p:nvGraphicFramePr>
        <p:xfrm>
          <a:off x="1493837" y="1104582"/>
          <a:ext cx="9906000" cy="5516880"/>
        </p:xfrm>
        <a:graphic>
          <a:graphicData uri="http://schemas.openxmlformats.org/drawingml/2006/table">
            <a:tbl>
              <a:tblPr firstRow="1" bandRow="1">
                <a:tableStyleId>{5C22544A-7EE6-4342-B048-85BDC9FD1C3A}</a:tableStyleId>
              </a:tblPr>
              <a:tblGrid>
                <a:gridCol w="5334000"/>
                <a:gridCol w="4572000"/>
              </a:tblGrid>
              <a:tr h="326943">
                <a:tc>
                  <a:txBody>
                    <a:bodyPr/>
                    <a:lstStyle/>
                    <a:p>
                      <a:r>
                        <a:rPr lang="en-US" sz="2400" dirty="0" smtClean="0">
                          <a:latin typeface="+mj-lt"/>
                        </a:rPr>
                        <a:t>Resource</a:t>
                      </a:r>
                      <a:endParaRPr lang="en-US" sz="2400" dirty="0">
                        <a:latin typeface="+mj-lt"/>
                      </a:endParaRPr>
                    </a:p>
                  </a:txBody>
                  <a:tcPr/>
                </a:tc>
                <a:tc>
                  <a:txBody>
                    <a:bodyPr/>
                    <a:lstStyle/>
                    <a:p>
                      <a:r>
                        <a:rPr lang="en-US" sz="2400" dirty="0" smtClean="0">
                          <a:latin typeface="+mj-lt"/>
                        </a:rPr>
                        <a:t>URL</a:t>
                      </a:r>
                      <a:endParaRPr lang="en-US" sz="2400" dirty="0">
                        <a:latin typeface="+mj-lt"/>
                      </a:endParaRPr>
                    </a:p>
                  </a:txBody>
                  <a:tcPr/>
                </a:tc>
              </a:tr>
              <a:tr h="283350">
                <a:tc rowSpan="2">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Marketing</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apps</a:t>
                      </a:r>
                    </a:p>
                  </a:txBody>
                  <a:tcPr anchor="ctr">
                    <a:solidFill>
                      <a:schemeClr val="bg1">
                        <a:lumMod val="95000"/>
                      </a:schemeClr>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3"/>
                        </a:rPr>
                        <a:t>http://aka.ms/Eesuto</a:t>
                      </a:r>
                      <a:r>
                        <a:rPr lang="en-US" sz="2000" kern="1200" dirty="0" smtClean="0">
                          <a:solidFill>
                            <a:schemeClr val="tx2"/>
                          </a:solidFill>
                          <a:latin typeface="+mj-lt"/>
                          <a:ea typeface="+mn-ea"/>
                          <a:cs typeface="+mn-cs"/>
                        </a:rPr>
                        <a:t> </a:t>
                      </a:r>
                    </a:p>
                  </a:txBody>
                  <a:tcPr anchor="ctr">
                    <a:solidFill>
                      <a:schemeClr val="bg1">
                        <a:lumMod val="95000"/>
                      </a:schemeClr>
                    </a:solidFill>
                  </a:tcPr>
                </a:tc>
              </a:tr>
              <a:tr h="283350">
                <a:tc vMerge="1">
                  <a:txBody>
                    <a:bodyPr/>
                    <a:lstStyle/>
                    <a:p>
                      <a:endParaRPr lang="en-US" sz="2000" dirty="0"/>
                    </a:p>
                  </a:txBody>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4"/>
                        </a:rPr>
                        <a:t>http://aka.ms/Hk1sxo</a:t>
                      </a:r>
                      <a:r>
                        <a:rPr lang="en-US" sz="2000" kern="1200" dirty="0" smtClean="0">
                          <a:solidFill>
                            <a:schemeClr val="tx2"/>
                          </a:solidFill>
                          <a:latin typeface="+mj-lt"/>
                          <a:ea typeface="+mn-ea"/>
                          <a:cs typeface="+mn-cs"/>
                        </a:rPr>
                        <a:t> </a:t>
                      </a:r>
                    </a:p>
                  </a:txBody>
                  <a:tcPr anchor="ctr">
                    <a:solidFill>
                      <a:schemeClr val="bg1">
                        <a:lumMod val="95000"/>
                      </a:schemeClr>
                    </a:solidFill>
                  </a:tcPr>
                </a:tc>
              </a:tr>
              <a:tr h="326943">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Using </a:t>
                      </a:r>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in-app purchase</a:t>
                      </a:r>
                    </a:p>
                  </a:txBody>
                  <a:tcPr anchor="ctr">
                    <a:solidFill>
                      <a:schemeClr val="bg1"/>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5"/>
                        </a:rPr>
                        <a:t>http://aka.ms/Tcpxtg</a:t>
                      </a:r>
                      <a:r>
                        <a:rPr lang="en-US" sz="2000" kern="1200" dirty="0" smtClean="0">
                          <a:solidFill>
                            <a:schemeClr val="tx2"/>
                          </a:solidFill>
                          <a:latin typeface="+mj-lt"/>
                          <a:ea typeface="+mn-ea"/>
                          <a:cs typeface="+mn-cs"/>
                        </a:rPr>
                        <a:t> </a:t>
                      </a:r>
                    </a:p>
                  </a:txBody>
                  <a:tcPr anchor="ctr">
                    <a:solidFill>
                      <a:schemeClr val="bg1"/>
                    </a:solidFill>
                  </a:tcPr>
                </a:tc>
              </a:tr>
              <a:tr h="588497">
                <a:tc>
                  <a:txBody>
                    <a:bodyPr/>
                    <a:lstStyle/>
                    <a:p>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Tips</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from the Windows Phone Store </a:t>
                      </a:r>
                      <a:r>
                        <a:rPr lang="en-US" sz="2400" b="1"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Merchandising</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team</a:t>
                      </a:r>
                      <a:endPar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endParaRPr>
                    </a:p>
                  </a:txBody>
                  <a:tcPr anchor="ctr">
                    <a:solidFill>
                      <a:schemeClr val="bg1">
                        <a:lumMod val="95000"/>
                      </a:schemeClr>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6"/>
                        </a:rPr>
                        <a:t>http://aka.ms/H4nml5</a:t>
                      </a:r>
                      <a:r>
                        <a:rPr lang="en-US" sz="2000" kern="1200" dirty="0" smtClean="0">
                          <a:solidFill>
                            <a:schemeClr val="tx2"/>
                          </a:solidFill>
                          <a:latin typeface="+mj-lt"/>
                          <a:ea typeface="+mn-ea"/>
                          <a:cs typeface="+mn-cs"/>
                        </a:rPr>
                        <a:t> </a:t>
                      </a:r>
                    </a:p>
                  </a:txBody>
                  <a:tcPr anchor="ctr">
                    <a:solidFill>
                      <a:schemeClr val="bg1">
                        <a:lumMod val="95000"/>
                      </a:schemeClr>
                    </a:solidFill>
                  </a:tcPr>
                </a:tc>
              </a:tr>
              <a:tr h="391888">
                <a:tc>
                  <a:txBody>
                    <a:bodyPr/>
                    <a:lstStyle/>
                    <a:p>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Localization</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how</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to</a:t>
                      </a:r>
                      <a:endPar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endParaRPr>
                    </a:p>
                  </a:txBody>
                  <a:tcPr anchor="ctr">
                    <a:solidFill>
                      <a:schemeClr val="bg1"/>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7"/>
                        </a:rPr>
                        <a:t>http://aka.ms/Jhs5bg</a:t>
                      </a:r>
                      <a:r>
                        <a:rPr lang="en-US" sz="2000" kern="1200" dirty="0" smtClean="0">
                          <a:solidFill>
                            <a:schemeClr val="tx2"/>
                          </a:solidFill>
                          <a:latin typeface="+mj-lt"/>
                          <a:ea typeface="+mn-ea"/>
                          <a:cs typeface="+mn-cs"/>
                        </a:rPr>
                        <a:t> </a:t>
                      </a:r>
                    </a:p>
                  </a:txBody>
                  <a:tcPr anchor="ctr">
                    <a:solidFill>
                      <a:schemeClr val="bg1"/>
                    </a:solidFill>
                  </a:tcPr>
                </a:tc>
              </a:tr>
              <a:tr h="501312">
                <a:tc>
                  <a:txBody>
                    <a:bodyPr/>
                    <a:lstStyle/>
                    <a:p>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Multilingual</a:t>
                      </a:r>
                      <a:r>
                        <a:rPr lang="en-US" sz="2400" b="1"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toolkit (helps localize apps)</a:t>
                      </a:r>
                      <a:endPar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endParaRPr>
                    </a:p>
                  </a:txBody>
                  <a:tcPr anchor="ctr">
                    <a:solidFill>
                      <a:schemeClr val="bg1">
                        <a:lumMod val="95000"/>
                      </a:schemeClr>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8"/>
                        </a:rPr>
                        <a:t>http://msdn.microsoft.com/en-us/windows/apps/hh848309.aspx</a:t>
                      </a:r>
                      <a:endParaRPr lang="en-US" sz="2000" kern="1200" dirty="0" smtClean="0">
                        <a:solidFill>
                          <a:schemeClr val="tx2"/>
                        </a:solidFill>
                        <a:latin typeface="+mj-lt"/>
                        <a:ea typeface="+mn-ea"/>
                        <a:cs typeface="+mn-cs"/>
                      </a:endParaRPr>
                    </a:p>
                  </a:txBody>
                  <a:tcPr anchor="ctr">
                    <a:solidFill>
                      <a:schemeClr val="bg1">
                        <a:lumMod val="95000"/>
                      </a:schemeClr>
                    </a:solidFill>
                  </a:tcPr>
                </a:tc>
              </a:tr>
              <a:tr h="326943">
                <a:tc>
                  <a:txBody>
                    <a:bodyPr/>
                    <a:lstStyle/>
                    <a:p>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Dev Center </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publish and manage apps</a:t>
                      </a:r>
                    </a:p>
                  </a:txBody>
                  <a:tcPr anchor="ctr">
                    <a:solidFill>
                      <a:schemeClr val="bg1"/>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9"/>
                        </a:rPr>
                        <a:t>https://dev.windowsphone.com</a:t>
                      </a:r>
                      <a:r>
                        <a:rPr lang="en-US" sz="2000" kern="1200" dirty="0" smtClean="0">
                          <a:solidFill>
                            <a:schemeClr val="tx2"/>
                          </a:solidFill>
                          <a:latin typeface="+mj-lt"/>
                          <a:ea typeface="+mn-ea"/>
                          <a:cs typeface="+mn-cs"/>
                        </a:rPr>
                        <a:t> </a:t>
                      </a:r>
                    </a:p>
                  </a:txBody>
                  <a:tcPr anchor="ctr">
                    <a:solidFill>
                      <a:schemeClr val="bg1"/>
                    </a:solidFill>
                  </a:tcPr>
                </a:tc>
              </a:tr>
              <a:tr h="326943">
                <a:tc>
                  <a:txBody>
                    <a:bodyPr/>
                    <a:lstStyle/>
                    <a:p>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PubCenter</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a:t>
                      </a:r>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set</a:t>
                      </a:r>
                      <a:r>
                        <a:rPr lang="en-US" sz="2400" b="0" kern="1200" baseline="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 up ads</a:t>
                      </a:r>
                      <a:endPar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endParaRPr>
                    </a:p>
                  </a:txBody>
                  <a:tcPr anchor="ctr">
                    <a:solidFill>
                      <a:schemeClr val="bg1">
                        <a:lumMod val="95000"/>
                      </a:schemeClr>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10"/>
                        </a:rPr>
                        <a:t>https://pubcenter.microsoft.com</a:t>
                      </a:r>
                      <a:r>
                        <a:rPr lang="en-US" sz="2000" kern="1200" dirty="0" smtClean="0">
                          <a:solidFill>
                            <a:schemeClr val="tx2"/>
                          </a:solidFill>
                          <a:latin typeface="+mj-lt"/>
                          <a:ea typeface="+mn-ea"/>
                          <a:cs typeface="+mn-cs"/>
                        </a:rPr>
                        <a:t> </a:t>
                      </a:r>
                    </a:p>
                  </a:txBody>
                  <a:tcPr anchor="ctr">
                    <a:solidFill>
                      <a:schemeClr val="bg1">
                        <a:lumMod val="95000"/>
                      </a:schemeClr>
                    </a:solidFill>
                  </a:tcPr>
                </a:tc>
              </a:tr>
              <a:tr h="326943">
                <a:tc>
                  <a:txBody>
                    <a:bodyPr/>
                    <a:lstStyle/>
                    <a:p>
                      <a:r>
                        <a:rPr lang="en-US" sz="2400" b="0"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Windows Phone Store </a:t>
                      </a:r>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badges</a:t>
                      </a:r>
                    </a:p>
                  </a:txBody>
                  <a:tcPr anchor="ctr">
                    <a:solidFill>
                      <a:schemeClr val="bg1"/>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11"/>
                        </a:rPr>
                        <a:t>http://aka.ms/E35azi</a:t>
                      </a:r>
                      <a:r>
                        <a:rPr lang="en-US" sz="2000" kern="1200" dirty="0" smtClean="0">
                          <a:solidFill>
                            <a:schemeClr val="tx2"/>
                          </a:solidFill>
                          <a:latin typeface="+mj-lt"/>
                          <a:ea typeface="+mn-ea"/>
                          <a:cs typeface="+mn-cs"/>
                        </a:rPr>
                        <a:t> </a:t>
                      </a:r>
                    </a:p>
                  </a:txBody>
                  <a:tcPr anchor="ctr">
                    <a:solidFill>
                      <a:schemeClr val="bg1"/>
                    </a:solidFill>
                  </a:tcPr>
                </a:tc>
              </a:tr>
              <a:tr h="326943">
                <a:tc>
                  <a:txBody>
                    <a:bodyPr/>
                    <a:lstStyle/>
                    <a:p>
                      <a:r>
                        <a:rPr lang="en-US" sz="2400" b="1" kern="1200" dirty="0" smtClean="0">
                          <a:gradFill>
                            <a:gsLst>
                              <a:gs pos="0">
                                <a:schemeClr val="tx1">
                                  <a:lumMod val="75000"/>
                                  <a:lumOff val="25000"/>
                                </a:schemeClr>
                              </a:gs>
                              <a:gs pos="100000">
                                <a:schemeClr val="tx1">
                                  <a:lumMod val="75000"/>
                                  <a:lumOff val="25000"/>
                                </a:schemeClr>
                              </a:gs>
                            </a:gsLst>
                            <a:lin ang="5400000" scaled="0"/>
                          </a:gradFill>
                          <a:latin typeface="+mj-lt"/>
                          <a:ea typeface="+mn-ea"/>
                          <a:cs typeface="+mn-cs"/>
                        </a:rPr>
                        <a:t>Dev Center App</a:t>
                      </a:r>
                    </a:p>
                  </a:txBody>
                  <a:tcPr anchor="ctr">
                    <a:solidFill>
                      <a:schemeClr val="bg1">
                        <a:lumMod val="95000"/>
                      </a:schemeClr>
                    </a:solidFill>
                  </a:tcPr>
                </a:tc>
                <a:tc>
                  <a:txBody>
                    <a:bodyPr/>
                    <a:lstStyle/>
                    <a:p>
                      <a:pPr marL="0" marR="0" indent="0" algn="l" defTabSz="914166" rtl="0" eaLnBrk="1" fontAlgn="auto" latinLnBrk="0" hangingPunct="1">
                        <a:lnSpc>
                          <a:spcPct val="100000"/>
                        </a:lnSpc>
                        <a:spcBef>
                          <a:spcPts val="0"/>
                        </a:spcBef>
                        <a:spcAft>
                          <a:spcPts val="0"/>
                        </a:spcAft>
                        <a:buClrTx/>
                        <a:buSzTx/>
                        <a:buFontTx/>
                        <a:buNone/>
                        <a:tabLst/>
                        <a:defRPr/>
                      </a:pPr>
                      <a:r>
                        <a:rPr lang="en-US" sz="2000" kern="1200" dirty="0" smtClean="0">
                          <a:solidFill>
                            <a:schemeClr val="tx2"/>
                          </a:solidFill>
                          <a:latin typeface="+mj-lt"/>
                          <a:ea typeface="+mn-ea"/>
                          <a:cs typeface="+mn-cs"/>
                          <a:hlinkClick r:id="rId12"/>
                        </a:rPr>
                        <a:t>http://aka.ms/Qz1k05</a:t>
                      </a:r>
                      <a:r>
                        <a:rPr lang="en-US" sz="2000" kern="1200" dirty="0" smtClean="0">
                          <a:solidFill>
                            <a:schemeClr val="tx2"/>
                          </a:solidFill>
                          <a:latin typeface="+mj-lt"/>
                          <a:ea typeface="+mn-ea"/>
                          <a:cs typeface="+mn-cs"/>
                        </a:rPr>
                        <a:t> </a:t>
                      </a:r>
                    </a:p>
                  </a:txBody>
                  <a:tcPr anchor="ctr">
                    <a:solidFill>
                      <a:schemeClr val="bg1">
                        <a:lumMod val="95000"/>
                      </a:schemeClr>
                    </a:solidFill>
                  </a:tcPr>
                </a:tc>
              </a:tr>
            </a:tbl>
          </a:graphicData>
        </a:graphic>
      </p:graphicFrame>
      <p:pic>
        <p:nvPicPr>
          <p:cNvPr id="6" name="Picture 5"/>
          <p:cNvPicPr>
            <a:picLocks noChangeAspect="1"/>
          </p:cNvPicPr>
          <p:nvPr/>
        </p:nvPicPr>
        <p:blipFill>
          <a:blip r:embed="rId13"/>
          <a:stretch>
            <a:fillRect/>
          </a:stretch>
        </p:blipFill>
        <p:spPr>
          <a:xfrm>
            <a:off x="9647237" y="5768022"/>
            <a:ext cx="1408411" cy="402403"/>
          </a:xfrm>
          <a:prstGeom prst="rect">
            <a:avLst/>
          </a:prstGeom>
        </p:spPr>
      </p:pic>
    </p:spTree>
    <p:extLst>
      <p:ext uri="{BB962C8B-B14F-4D97-AF65-F5344CB8AC3E}">
        <p14:creationId xmlns:p14="http://schemas.microsoft.com/office/powerpoint/2010/main" val="2060224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44462"/>
            <a:ext cx="11887199" cy="912813"/>
          </a:xfrm>
        </p:spPr>
        <p:txBody>
          <a:bodyPr/>
          <a:lstStyle/>
          <a:p>
            <a:r>
              <a:rPr lang="en-US" dirty="0" smtClean="0"/>
              <a:t>Other sessions</a:t>
            </a:r>
            <a:endParaRPr lang="en-US" dirty="0"/>
          </a:p>
        </p:txBody>
      </p:sp>
      <p:sp>
        <p:nvSpPr>
          <p:cNvPr id="7" name="TextBox 6"/>
          <p:cNvSpPr txBox="1"/>
          <p:nvPr/>
        </p:nvSpPr>
        <p:spPr>
          <a:xfrm>
            <a:off x="731838" y="1211262"/>
            <a:ext cx="10744199" cy="5418947"/>
          </a:xfrm>
          <a:prstGeom prst="rect">
            <a:avLst/>
          </a:prstGeom>
          <a:solidFill>
            <a:schemeClr val="accent4">
              <a:lumMod val="75000"/>
            </a:schemeClr>
          </a:solidFill>
        </p:spPr>
        <p:txBody>
          <a:bodyPr wrap="none" rtlCol="0" anchor="ctr">
            <a:noAutofit/>
          </a:bodyPr>
          <a:lstStyle/>
          <a:p>
            <a:pPr algn="ctr"/>
            <a:endParaRPr lang="en-US" sz="4800" dirty="0" smtClean="0">
              <a:solidFill>
                <a:srgbClr val="FFFFFF"/>
              </a:solidFill>
              <a:latin typeface="Segoe UI Light"/>
            </a:endParaRPr>
          </a:p>
        </p:txBody>
      </p:sp>
      <p:sp>
        <p:nvSpPr>
          <p:cNvPr id="2" name="Rectangle 1"/>
          <p:cNvSpPr/>
          <p:nvPr/>
        </p:nvSpPr>
        <p:spPr>
          <a:xfrm>
            <a:off x="1036637" y="1417915"/>
            <a:ext cx="10287000" cy="666750"/>
          </a:xfrm>
          <a:prstGeom prst="rect">
            <a:avLst/>
          </a:prstGeom>
        </p:spPr>
        <p:txBody>
          <a:bodyPr wrap="square">
            <a:spAutoFit/>
          </a:bodyPr>
          <a:lstStyle/>
          <a:p>
            <a:r>
              <a:rPr lang="en-US" dirty="0">
                <a:solidFill>
                  <a:srgbClr val="FFFFFF"/>
                </a:solidFill>
                <a:latin typeface="Segoe UI Light"/>
              </a:rPr>
              <a:t>2-123 6/26/2013 14:00 South Hall: Gateway Ballroom 102 Windows Store Overview for Windows 8.1: New design, </a:t>
            </a:r>
            <a:r>
              <a:rPr lang="en-US" b="1" dirty="0">
                <a:solidFill>
                  <a:srgbClr val="FFFFFF"/>
                </a:solidFill>
                <a:latin typeface="Segoe UI Light"/>
              </a:rPr>
              <a:t>new promotion and monetization opportunities </a:t>
            </a:r>
          </a:p>
        </p:txBody>
      </p:sp>
      <p:sp>
        <p:nvSpPr>
          <p:cNvPr id="3" name="Rectangle 2"/>
          <p:cNvSpPr/>
          <p:nvPr/>
        </p:nvSpPr>
        <p:spPr>
          <a:xfrm>
            <a:off x="1036637" y="2375349"/>
            <a:ext cx="10287000" cy="381000"/>
          </a:xfrm>
          <a:prstGeom prst="rect">
            <a:avLst/>
          </a:prstGeom>
        </p:spPr>
        <p:txBody>
          <a:bodyPr wrap="square">
            <a:spAutoFit/>
          </a:bodyPr>
          <a:lstStyle/>
          <a:p>
            <a:r>
              <a:rPr lang="en-US" dirty="0">
                <a:solidFill>
                  <a:srgbClr val="FFFFFF"/>
                </a:solidFill>
                <a:latin typeface="Segoe UI Light"/>
              </a:rPr>
              <a:t>2-207 6/26/2013 17:00 South Hall: Esplanade 304 Windows Phone </a:t>
            </a:r>
            <a:r>
              <a:rPr lang="en-US" b="1" dirty="0">
                <a:solidFill>
                  <a:srgbClr val="FFFFFF"/>
                </a:solidFill>
                <a:latin typeface="Segoe UI Light"/>
              </a:rPr>
              <a:t>Game Development Basics </a:t>
            </a:r>
          </a:p>
        </p:txBody>
      </p:sp>
      <p:sp>
        <p:nvSpPr>
          <p:cNvPr id="8" name="Rectangle 7"/>
          <p:cNvSpPr/>
          <p:nvPr/>
        </p:nvSpPr>
        <p:spPr>
          <a:xfrm>
            <a:off x="1036637" y="3718717"/>
            <a:ext cx="10287000" cy="381000"/>
          </a:xfrm>
          <a:prstGeom prst="rect">
            <a:avLst/>
          </a:prstGeom>
        </p:spPr>
        <p:txBody>
          <a:bodyPr wrap="square">
            <a:spAutoFit/>
          </a:bodyPr>
          <a:lstStyle/>
          <a:p>
            <a:r>
              <a:rPr lang="en-US" dirty="0">
                <a:solidFill>
                  <a:srgbClr val="FFFFFF"/>
                </a:solidFill>
                <a:latin typeface="Segoe UI Light"/>
              </a:rPr>
              <a:t>2-206 6/27/2013 11:30 North Hall: 134 Windows Phone: </a:t>
            </a:r>
            <a:r>
              <a:rPr lang="en-US" b="1" dirty="0">
                <a:solidFill>
                  <a:srgbClr val="FFFFFF"/>
                </a:solidFill>
                <a:latin typeface="Segoe UI Light"/>
              </a:rPr>
              <a:t>Tiles, Lock, &amp; Notifications </a:t>
            </a:r>
          </a:p>
        </p:txBody>
      </p:sp>
      <p:sp>
        <p:nvSpPr>
          <p:cNvPr id="9" name="Rectangle 8"/>
          <p:cNvSpPr/>
          <p:nvPr/>
        </p:nvSpPr>
        <p:spPr>
          <a:xfrm>
            <a:off x="1036637" y="4390401"/>
            <a:ext cx="10287000" cy="381000"/>
          </a:xfrm>
          <a:prstGeom prst="rect">
            <a:avLst/>
          </a:prstGeom>
        </p:spPr>
        <p:txBody>
          <a:bodyPr wrap="square">
            <a:spAutoFit/>
          </a:bodyPr>
          <a:lstStyle/>
          <a:p>
            <a:r>
              <a:rPr lang="en-US" dirty="0">
                <a:solidFill>
                  <a:srgbClr val="FFFFFF"/>
                </a:solidFill>
                <a:latin typeface="Segoe UI Light"/>
              </a:rPr>
              <a:t>2-150 6/27/2013 11:30 South Hall: Gateway Ballroom 104 </a:t>
            </a:r>
            <a:r>
              <a:rPr lang="en-US" b="1" dirty="0">
                <a:solidFill>
                  <a:srgbClr val="FFFFFF"/>
                </a:solidFill>
                <a:latin typeface="Segoe UI Light"/>
              </a:rPr>
              <a:t>Beautiful apps at any size on any screen </a:t>
            </a:r>
          </a:p>
        </p:txBody>
      </p:sp>
      <p:sp>
        <p:nvSpPr>
          <p:cNvPr id="10" name="Rectangle 9"/>
          <p:cNvSpPr/>
          <p:nvPr/>
        </p:nvSpPr>
        <p:spPr>
          <a:xfrm>
            <a:off x="1036637" y="5062085"/>
            <a:ext cx="10287000" cy="666750"/>
          </a:xfrm>
          <a:prstGeom prst="rect">
            <a:avLst/>
          </a:prstGeom>
        </p:spPr>
        <p:txBody>
          <a:bodyPr wrap="square">
            <a:spAutoFit/>
          </a:bodyPr>
          <a:lstStyle/>
          <a:p>
            <a:r>
              <a:rPr lang="en-US" dirty="0">
                <a:solidFill>
                  <a:srgbClr val="FFFFFF"/>
                </a:solidFill>
                <a:latin typeface="Segoe UI Light"/>
              </a:rPr>
              <a:t>3-121 6/27/2013 15:30 South Hall: Esplanade 308 </a:t>
            </a:r>
            <a:r>
              <a:rPr lang="en-US" b="1" dirty="0">
                <a:solidFill>
                  <a:srgbClr val="FFFFFF"/>
                </a:solidFill>
                <a:latin typeface="Segoe UI Light"/>
              </a:rPr>
              <a:t>Monetization Opportunities </a:t>
            </a:r>
            <a:r>
              <a:rPr lang="en-US" dirty="0">
                <a:solidFill>
                  <a:srgbClr val="FFFFFF"/>
                </a:solidFill>
                <a:latin typeface="Segoe UI Light"/>
              </a:rPr>
              <a:t>for Windows Store apps in Windows 8.1 </a:t>
            </a:r>
          </a:p>
        </p:txBody>
      </p:sp>
      <p:sp>
        <p:nvSpPr>
          <p:cNvPr id="11" name="Rectangle 10"/>
          <p:cNvSpPr/>
          <p:nvPr/>
        </p:nvSpPr>
        <p:spPr>
          <a:xfrm>
            <a:off x="1036637" y="3047033"/>
            <a:ext cx="10287000" cy="381000"/>
          </a:xfrm>
          <a:prstGeom prst="rect">
            <a:avLst/>
          </a:prstGeom>
        </p:spPr>
        <p:txBody>
          <a:bodyPr wrap="square">
            <a:spAutoFit/>
          </a:bodyPr>
          <a:lstStyle/>
          <a:p>
            <a:r>
              <a:rPr lang="en-US" dirty="0">
                <a:solidFill>
                  <a:srgbClr val="FFFFFF"/>
                </a:solidFill>
                <a:latin typeface="Segoe UI Light"/>
              </a:rPr>
              <a:t>2-218 6/27/2013 17:00 North Hall: 123 </a:t>
            </a:r>
            <a:r>
              <a:rPr lang="en-US" b="1" dirty="0">
                <a:solidFill>
                  <a:srgbClr val="FFFFFF"/>
                </a:solidFill>
                <a:latin typeface="Segoe UI Light"/>
              </a:rPr>
              <a:t>Windows Phone: Learn from the Winners </a:t>
            </a:r>
          </a:p>
        </p:txBody>
      </p:sp>
      <p:sp>
        <p:nvSpPr>
          <p:cNvPr id="12" name="Rectangle 11"/>
          <p:cNvSpPr/>
          <p:nvPr/>
        </p:nvSpPr>
        <p:spPr>
          <a:xfrm>
            <a:off x="1036637" y="6019520"/>
            <a:ext cx="10287000" cy="381000"/>
          </a:xfrm>
          <a:prstGeom prst="rect">
            <a:avLst/>
          </a:prstGeom>
        </p:spPr>
        <p:txBody>
          <a:bodyPr wrap="square">
            <a:spAutoFit/>
          </a:bodyPr>
          <a:lstStyle/>
          <a:p>
            <a:r>
              <a:rPr lang="en-US" dirty="0">
                <a:solidFill>
                  <a:srgbClr val="FFFFFF"/>
                </a:solidFill>
                <a:latin typeface="Segoe UI Light"/>
              </a:rPr>
              <a:t>2-221 6/27/2013 17:00 North Hall: 135 Windows Phone: </a:t>
            </a:r>
            <a:r>
              <a:rPr lang="en-US" b="1" dirty="0">
                <a:solidFill>
                  <a:srgbClr val="FFFFFF"/>
                </a:solidFill>
                <a:latin typeface="Segoe UI Light"/>
              </a:rPr>
              <a:t>Low </a:t>
            </a:r>
            <a:r>
              <a:rPr lang="en-US" b="1" dirty="0" err="1">
                <a:solidFill>
                  <a:srgbClr val="FFFFFF"/>
                </a:solidFill>
                <a:latin typeface="Segoe UI Light"/>
              </a:rPr>
              <a:t>Mem</a:t>
            </a:r>
            <a:r>
              <a:rPr lang="en-US" b="1" dirty="0">
                <a:solidFill>
                  <a:srgbClr val="FFFFFF"/>
                </a:solidFill>
                <a:latin typeface="Segoe UI Light"/>
              </a:rPr>
              <a:t> &amp; Hardware Constraints </a:t>
            </a:r>
          </a:p>
        </p:txBody>
      </p:sp>
    </p:spTree>
    <p:extLst>
      <p:ext uri="{BB962C8B-B14F-4D97-AF65-F5344CB8AC3E}">
        <p14:creationId xmlns:p14="http://schemas.microsoft.com/office/powerpoint/2010/main" val="879276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66049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3" name="Text Placeholder 2"/>
          <p:cNvSpPr>
            <a:spLocks noGrp="1"/>
          </p:cNvSpPr>
          <p:nvPr>
            <p:ph type="body" sz="quarter" idx="10"/>
          </p:nvPr>
        </p:nvSpPr>
        <p:spPr>
          <a:xfrm>
            <a:off x="274638" y="1834961"/>
            <a:ext cx="4445652" cy="4861113"/>
          </a:xfrm>
        </p:spPr>
        <p:txBody>
          <a:bodyPr/>
          <a:lstStyle/>
          <a:p>
            <a:r>
              <a:rPr lang="en-US" b="1" dirty="0">
                <a:gradFill>
                  <a:gsLst>
                    <a:gs pos="1250">
                      <a:srgbClr val="FFFFFF"/>
                    </a:gs>
                    <a:gs pos="100000">
                      <a:srgbClr val="FFFFFF"/>
                    </a:gs>
                  </a:gsLst>
                  <a:lin ang="5400000" scaled="0"/>
                </a:gradFill>
                <a:latin typeface="+mn-lt"/>
              </a:rPr>
              <a:t>Scan this QR code</a:t>
            </a:r>
            <a:r>
              <a:rPr lang="en-US" b="1" dirty="0">
                <a:gradFill>
                  <a:gsLst>
                    <a:gs pos="1250">
                      <a:srgbClr val="FFFFFF"/>
                    </a:gs>
                    <a:gs pos="100000">
                      <a:srgbClr val="FFFFFF"/>
                    </a:gs>
                  </a:gsLst>
                  <a:lin ang="5400000" scaled="0"/>
                </a:gradFill>
              </a:rPr>
              <a:t> </a:t>
            </a:r>
            <a:r>
              <a:rPr lang="en-US" dirty="0">
                <a:gradFill>
                  <a:gsLst>
                    <a:gs pos="1250">
                      <a:srgbClr val="FFFFFF"/>
                    </a:gs>
                    <a:gs pos="100000">
                      <a:srgbClr val="FFFFFF"/>
                    </a:gs>
                  </a:gsLst>
                  <a:lin ang="5400000" scaled="0"/>
                </a:gradFill>
              </a:rPr>
              <a:t>to evaluate this session and be automatically entered in a </a:t>
            </a:r>
            <a:r>
              <a:rPr lang="en-US" dirty="0" smtClean="0">
                <a:gradFill>
                  <a:gsLst>
                    <a:gs pos="1250">
                      <a:srgbClr val="FFFFFF"/>
                    </a:gs>
                    <a:gs pos="100000">
                      <a:srgbClr val="FFFFFF"/>
                    </a:gs>
                  </a:gsLst>
                  <a:lin ang="5400000" scaled="0"/>
                </a:gradFill>
              </a:rPr>
              <a:t>drawing </a:t>
            </a:r>
            <a:r>
              <a:rPr lang="en-US" dirty="0">
                <a:gradFill>
                  <a:gsLst>
                    <a:gs pos="1250">
                      <a:srgbClr val="FFFFFF"/>
                    </a:gs>
                    <a:gs pos="100000">
                      <a:srgbClr val="FFFFFF"/>
                    </a:gs>
                  </a:gsLst>
                  <a:lin ang="5400000" scaled="0"/>
                </a:gradFill>
              </a:rPr>
              <a:t>to </a:t>
            </a:r>
            <a:r>
              <a:rPr lang="en-US" dirty="0" smtClean="0">
                <a:gradFill>
                  <a:gsLst>
                    <a:gs pos="1250">
                      <a:srgbClr val="FFFFFF"/>
                    </a:gs>
                    <a:gs pos="100000">
                      <a:srgbClr val="FFFFFF"/>
                    </a:gs>
                  </a:gsLst>
                  <a:lin ang="5400000" scaled="0"/>
                </a:gradFill>
              </a:rPr>
              <a:t>win </a:t>
            </a:r>
            <a:r>
              <a:rPr lang="en-US" dirty="0">
                <a:gradFill>
                  <a:gsLst>
                    <a:gs pos="1250">
                      <a:srgbClr val="FFFFFF"/>
                    </a:gs>
                    <a:gs pos="100000">
                      <a:srgbClr val="FFFFFF"/>
                    </a:gs>
                  </a:gsLst>
                  <a:lin ang="5400000" scaled="0"/>
                </a:gradFill>
              </a:rPr>
              <a:t>a </a:t>
            </a:r>
            <a:r>
              <a:rPr lang="en-US" dirty="0" smtClean="0">
                <a:gradFill>
                  <a:gsLst>
                    <a:gs pos="1250">
                      <a:srgbClr val="FFFFFF"/>
                    </a:gs>
                    <a:gs pos="100000">
                      <a:srgbClr val="FFFFFF"/>
                    </a:gs>
                  </a:gsLst>
                  <a:lin ang="5400000" scaled="0"/>
                </a:gradFill>
              </a:rPr>
              <a:t>prize!</a:t>
            </a:r>
            <a:endParaRPr lang="en-US" b="1" dirty="0">
              <a:gradFill>
                <a:gsLst>
                  <a:gs pos="1250">
                    <a:srgbClr val="FFFFFF"/>
                  </a:gs>
                  <a:gs pos="100000">
                    <a:srgbClr val="FFFFFF"/>
                  </a:gs>
                </a:gsLst>
                <a:lin ang="5400000" scaled="0"/>
              </a:gra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834962"/>
            <a:ext cx="4572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9943129" y="217960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pPr defTabSz="932742"/>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2449072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sz="3600" dirty="0"/>
          </a:p>
        </p:txBody>
      </p:sp>
    </p:spTree>
    <p:extLst>
      <p:ext uri="{BB962C8B-B14F-4D97-AF65-F5344CB8AC3E}">
        <p14:creationId xmlns:p14="http://schemas.microsoft.com/office/powerpoint/2010/main" val="2819716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1"/>
            <a:ext cx="12436475" cy="6994525"/>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a:xfrm>
            <a:off x="274638" y="2430462"/>
            <a:ext cx="11887199" cy="912813"/>
          </a:xfrm>
        </p:spPr>
        <p:txBody>
          <a:bodyPr/>
          <a:lstStyle/>
          <a:p>
            <a:pPr algn="ctr"/>
            <a:r>
              <a:rPr lang="en-US" dirty="0" smtClean="0">
                <a:solidFill>
                  <a:schemeClr val="bg1"/>
                </a:solidFill>
              </a:rPr>
              <a:t>1) Choose a business model</a:t>
            </a:r>
            <a:br>
              <a:rPr lang="en-US" dirty="0" smtClean="0">
                <a:solidFill>
                  <a:schemeClr val="bg1"/>
                </a:solidFill>
              </a:rPr>
            </a:br>
            <a:r>
              <a:rPr lang="en-US" sz="4000" b="1" dirty="0" smtClean="0">
                <a:solidFill>
                  <a:schemeClr val="bg1"/>
                </a:solidFill>
              </a:rPr>
              <a:t>- Paid</a:t>
            </a:r>
            <a:r>
              <a:rPr lang="en-US" sz="4000" dirty="0" smtClean="0"/>
              <a:t/>
            </a:r>
            <a:br>
              <a:rPr lang="en-US" sz="4000" dirty="0" smtClean="0"/>
            </a:br>
            <a:r>
              <a:rPr lang="en-US" sz="4000" dirty="0" smtClean="0">
                <a:solidFill>
                  <a:schemeClr val="tx2">
                    <a:lumMod val="60000"/>
                    <a:lumOff val="40000"/>
                  </a:schemeClr>
                </a:solidFill>
              </a:rPr>
              <a:t>- In-App Purchase</a:t>
            </a:r>
            <a:br>
              <a:rPr lang="en-US" sz="4000" dirty="0" smtClean="0">
                <a:solidFill>
                  <a:schemeClr val="tx2">
                    <a:lumMod val="60000"/>
                    <a:lumOff val="40000"/>
                  </a:schemeClr>
                </a:solidFill>
              </a:rPr>
            </a:br>
            <a:r>
              <a:rPr lang="en-US" sz="4000" dirty="0" smtClean="0">
                <a:solidFill>
                  <a:schemeClr val="tx2">
                    <a:lumMod val="60000"/>
                    <a:lumOff val="40000"/>
                  </a:schemeClr>
                </a:solidFill>
              </a:rPr>
              <a:t>- Mobile Ads</a:t>
            </a:r>
            <a:endParaRPr lang="en-US" sz="2400" dirty="0">
              <a:solidFill>
                <a:schemeClr val="tx2">
                  <a:lumMod val="60000"/>
                  <a:lumOff val="40000"/>
                </a:schemeClr>
              </a:solidFill>
            </a:endParaRPr>
          </a:p>
        </p:txBody>
      </p:sp>
    </p:spTree>
    <p:extLst>
      <p:ext uri="{BB962C8B-B14F-4D97-AF65-F5344CB8AC3E}">
        <p14:creationId xmlns:p14="http://schemas.microsoft.com/office/powerpoint/2010/main" val="1155513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Paid apps best practices: use Trial</a:t>
            </a:r>
            <a:endParaRPr lang="en-US" dirty="0"/>
          </a:p>
        </p:txBody>
      </p:sp>
      <p:sp>
        <p:nvSpPr>
          <p:cNvPr id="6" name="Rectangle 5"/>
          <p:cNvSpPr/>
          <p:nvPr/>
        </p:nvSpPr>
        <p:spPr>
          <a:xfrm>
            <a:off x="808037" y="2278062"/>
            <a:ext cx="3276600" cy="3010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Business model for apps that are leaders in their type of app</a:t>
            </a:r>
            <a:endParaRPr lang="en-US" sz="2800" dirty="0">
              <a:gradFill>
                <a:gsLst>
                  <a:gs pos="0">
                    <a:srgbClr val="FFFFFF"/>
                  </a:gs>
                  <a:gs pos="100000">
                    <a:srgbClr val="FFFFFF"/>
                  </a:gs>
                </a:gsLst>
                <a:lin ang="5400000" scaled="0"/>
              </a:gradFill>
              <a:latin typeface="Segoe UI Light"/>
            </a:endParaRPr>
          </a:p>
        </p:txBody>
      </p:sp>
      <p:sp>
        <p:nvSpPr>
          <p:cNvPr id="7" name="Rectangle 6"/>
          <p:cNvSpPr/>
          <p:nvPr/>
        </p:nvSpPr>
        <p:spPr>
          <a:xfrm>
            <a:off x="5037137" y="1509947"/>
            <a:ext cx="6591300" cy="59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Go do’s</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a:xfrm>
            <a:off x="5037137" y="2102986"/>
            <a:ext cx="6591300" cy="479876"/>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000" dirty="0" smtClean="0">
                <a:gradFill>
                  <a:gsLst>
                    <a:gs pos="0">
                      <a:srgbClr val="00188F"/>
                    </a:gs>
                    <a:gs pos="100000">
                      <a:srgbClr val="00188F"/>
                    </a:gs>
                  </a:gsLst>
                  <a:lin ang="5400000" scaled="0"/>
                </a:gradFill>
                <a:latin typeface="Segoe UI Light"/>
              </a:rPr>
              <a:t>Add Trial: 94% of top 50 paid apps use it</a:t>
            </a:r>
            <a:endParaRPr lang="en-US" sz="2000" dirty="0">
              <a:gradFill>
                <a:gsLst>
                  <a:gs pos="0">
                    <a:srgbClr val="00188F"/>
                  </a:gs>
                  <a:gs pos="100000">
                    <a:srgbClr val="00188F"/>
                  </a:gs>
                </a:gsLst>
                <a:lin ang="5400000" scaled="0"/>
              </a:gradFill>
              <a:latin typeface="Segoe UI Light"/>
            </a:endParaRPr>
          </a:p>
        </p:txBody>
      </p:sp>
      <p:sp>
        <p:nvSpPr>
          <p:cNvPr id="12" name="TextBox 11"/>
          <p:cNvSpPr txBox="1"/>
          <p:nvPr/>
        </p:nvSpPr>
        <p:spPr>
          <a:xfrm>
            <a:off x="5037454" y="6392862"/>
            <a:ext cx="6629400" cy="369332"/>
          </a:xfrm>
          <a:prstGeom prst="rect">
            <a:avLst/>
          </a:prstGeom>
          <a:noFill/>
        </p:spPr>
        <p:txBody>
          <a:bodyPr wrap="square" rtlCol="0">
            <a:spAutoFit/>
          </a:bodyPr>
          <a:lstStyle/>
          <a:p>
            <a:pPr algn="ctr"/>
            <a:r>
              <a:rPr lang="en-US" dirty="0" smtClean="0">
                <a:solidFill>
                  <a:srgbClr val="000000">
                    <a:lumMod val="85000"/>
                    <a:lumOff val="15000"/>
                  </a:srgbClr>
                </a:solidFill>
                <a:latin typeface="Segoe UI Light"/>
              </a:rPr>
              <a:t>Adoption of </a:t>
            </a:r>
            <a:r>
              <a:rPr lang="en-US" b="1" dirty="0" smtClean="0">
                <a:solidFill>
                  <a:srgbClr val="000000">
                    <a:lumMod val="85000"/>
                    <a:lumOff val="15000"/>
                  </a:srgbClr>
                </a:solidFill>
                <a:latin typeface="Segoe UI Light"/>
              </a:rPr>
              <a:t>Trial</a:t>
            </a:r>
            <a:r>
              <a:rPr lang="en-US" dirty="0" smtClean="0">
                <a:solidFill>
                  <a:srgbClr val="000000">
                    <a:lumMod val="85000"/>
                    <a:lumOff val="15000"/>
                  </a:srgbClr>
                </a:solidFill>
                <a:latin typeface="Segoe UI Light"/>
              </a:rPr>
              <a:t> functionality in top N highest grossing apps</a:t>
            </a:r>
            <a:endParaRPr lang="en-US" dirty="0">
              <a:solidFill>
                <a:srgbClr val="000000">
                  <a:lumMod val="85000"/>
                  <a:lumOff val="15000"/>
                </a:srgbClr>
              </a:solidFill>
              <a:latin typeface="Segoe UI Light"/>
            </a:endParaRPr>
          </a:p>
        </p:txBody>
      </p:sp>
      <p:graphicFrame>
        <p:nvGraphicFramePr>
          <p:cNvPr id="13" name="Chart 12"/>
          <p:cNvGraphicFramePr>
            <a:graphicFrameLocks/>
          </p:cNvGraphicFramePr>
          <p:nvPr>
            <p:extLst/>
          </p:nvPr>
        </p:nvGraphicFramePr>
        <p:xfrm>
          <a:off x="5037137" y="2680972"/>
          <a:ext cx="6553200" cy="35602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91048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Converting Trial to Paid is an Art: </a:t>
            </a:r>
            <a:r>
              <a:rPr lang="en-US" u="sng" dirty="0" smtClean="0"/>
              <a:t>test &amp; learn</a:t>
            </a:r>
            <a:endParaRPr lang="en-US" u="sng" dirty="0"/>
          </a:p>
        </p:txBody>
      </p:sp>
      <p:sp>
        <p:nvSpPr>
          <p:cNvPr id="5" name="Rectangle 4"/>
          <p:cNvSpPr/>
          <p:nvPr/>
        </p:nvSpPr>
        <p:spPr>
          <a:xfrm>
            <a:off x="3856037" y="1820862"/>
            <a:ext cx="7348274" cy="832168"/>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800" dirty="0" smtClean="0">
                <a:gradFill>
                  <a:gsLst>
                    <a:gs pos="0">
                      <a:srgbClr val="FFFFFF"/>
                    </a:gs>
                    <a:gs pos="100000">
                      <a:srgbClr val="FFFFFF"/>
                    </a:gs>
                  </a:gsLst>
                  <a:lin ang="5400000" scaled="0"/>
                </a:gradFill>
                <a:latin typeface="Segoe UI Light"/>
              </a:rPr>
              <a:t>Insights from apps with +20% conversion rate</a:t>
            </a:r>
            <a:endParaRPr lang="en-US" sz="2800" dirty="0">
              <a:gradFill>
                <a:gsLst>
                  <a:gs pos="0">
                    <a:srgbClr val="FFFFFF"/>
                  </a:gs>
                  <a:gs pos="100000">
                    <a:srgbClr val="FFFFFF"/>
                  </a:gs>
                </a:gsLst>
                <a:lin ang="5400000" scaled="0"/>
              </a:gradFill>
              <a:latin typeface="Segoe UI Light"/>
            </a:endParaRPr>
          </a:p>
        </p:txBody>
      </p:sp>
      <p:sp>
        <p:nvSpPr>
          <p:cNvPr id="6" name="Rectangle 5"/>
          <p:cNvSpPr/>
          <p:nvPr/>
        </p:nvSpPr>
        <p:spPr>
          <a:xfrm>
            <a:off x="3856037" y="2653035"/>
            <a:ext cx="7348274" cy="3285284"/>
          </a:xfrm>
          <a:prstGeom prst="rect">
            <a:avLst/>
          </a:prstGeom>
          <a:solidFill>
            <a:schemeClr val="bg2">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r>
              <a:rPr lang="en-US" dirty="0" smtClean="0">
                <a:gradFill>
                  <a:gsLst>
                    <a:gs pos="0">
                      <a:srgbClr val="00188F"/>
                    </a:gs>
                    <a:gs pos="100000">
                      <a:srgbClr val="00188F"/>
                    </a:gs>
                  </a:gsLst>
                  <a:lin ang="5400000" scaled="0"/>
                </a:gradFill>
                <a:latin typeface="Segoe UI Light"/>
              </a:rPr>
              <a:t>These app experiences are very compelling, so users want to pay to continue using the app.</a:t>
            </a:r>
          </a:p>
          <a:p>
            <a:endParaRPr lang="en-US" dirty="0">
              <a:gradFill>
                <a:gsLst>
                  <a:gs pos="0">
                    <a:srgbClr val="00188F"/>
                  </a:gs>
                  <a:gs pos="100000">
                    <a:srgbClr val="00188F"/>
                  </a:gs>
                </a:gsLst>
                <a:lin ang="5400000" scaled="0"/>
              </a:gradFill>
              <a:latin typeface="Segoe UI Light"/>
            </a:endParaRPr>
          </a:p>
          <a:p>
            <a:r>
              <a:rPr lang="en-US" dirty="0" smtClean="0">
                <a:gradFill>
                  <a:gsLst>
                    <a:gs pos="0">
                      <a:srgbClr val="00188F"/>
                    </a:gs>
                    <a:gs pos="100000">
                      <a:srgbClr val="00188F"/>
                    </a:gs>
                  </a:gsLst>
                  <a:lin ang="5400000" scaled="0"/>
                </a:gradFill>
                <a:latin typeface="Segoe UI Light"/>
              </a:rPr>
              <a:t>The trial gives enough of a ‘taste’ of the full app, but not too much that users don’t pay for the app.</a:t>
            </a:r>
          </a:p>
          <a:p>
            <a:endParaRPr lang="en-US" dirty="0" smtClean="0">
              <a:gradFill>
                <a:gsLst>
                  <a:gs pos="0">
                    <a:srgbClr val="00188F"/>
                  </a:gs>
                  <a:gs pos="100000">
                    <a:srgbClr val="00188F"/>
                  </a:gs>
                </a:gsLst>
                <a:lin ang="5400000" scaled="0"/>
              </a:gradFill>
              <a:latin typeface="Segoe UI Light"/>
            </a:endParaRPr>
          </a:p>
          <a:p>
            <a:r>
              <a:rPr lang="en-US" sz="2000" u="sng" dirty="0" smtClean="0">
                <a:gradFill>
                  <a:gsLst>
                    <a:gs pos="0">
                      <a:srgbClr val="00188F"/>
                    </a:gs>
                    <a:gs pos="100000">
                      <a:srgbClr val="00188F"/>
                    </a:gs>
                  </a:gsLst>
                  <a:lin ang="5400000" scaled="0"/>
                </a:gradFill>
                <a:latin typeface="Segoe UI Light"/>
              </a:rPr>
              <a:t>Strategy 1</a:t>
            </a:r>
            <a:r>
              <a:rPr lang="en-US" sz="2000" dirty="0" smtClean="0">
                <a:gradFill>
                  <a:gsLst>
                    <a:gs pos="0">
                      <a:srgbClr val="00188F"/>
                    </a:gs>
                    <a:gs pos="100000">
                      <a:srgbClr val="00188F"/>
                    </a:gs>
                  </a:gsLst>
                  <a:lin ang="5400000" scaled="0"/>
                </a:gradFill>
                <a:latin typeface="Segoe UI Light"/>
              </a:rPr>
              <a:t>: Time limited trial (3-7 days)</a:t>
            </a:r>
          </a:p>
          <a:p>
            <a:endParaRPr lang="en-US" sz="2000" dirty="0">
              <a:gradFill>
                <a:gsLst>
                  <a:gs pos="0">
                    <a:srgbClr val="00188F"/>
                  </a:gs>
                  <a:gs pos="100000">
                    <a:srgbClr val="00188F"/>
                  </a:gs>
                </a:gsLst>
                <a:lin ang="5400000" scaled="0"/>
              </a:gradFill>
              <a:latin typeface="Segoe UI Light"/>
            </a:endParaRPr>
          </a:p>
          <a:p>
            <a:r>
              <a:rPr lang="en-US" sz="2000" u="sng" dirty="0" smtClean="0">
                <a:gradFill>
                  <a:gsLst>
                    <a:gs pos="0">
                      <a:srgbClr val="00188F"/>
                    </a:gs>
                    <a:gs pos="100000">
                      <a:srgbClr val="00188F"/>
                    </a:gs>
                  </a:gsLst>
                  <a:lin ang="5400000" scaled="0"/>
                </a:gradFill>
                <a:latin typeface="Segoe UI Light"/>
              </a:rPr>
              <a:t>Strategy 2</a:t>
            </a:r>
            <a:r>
              <a:rPr lang="en-US" sz="2000" dirty="0" smtClean="0">
                <a:gradFill>
                  <a:gsLst>
                    <a:gs pos="0">
                      <a:srgbClr val="00188F"/>
                    </a:gs>
                    <a:gs pos="100000">
                      <a:srgbClr val="00188F"/>
                    </a:gs>
                  </a:gsLst>
                  <a:lin ang="5400000" scaled="0"/>
                </a:gradFill>
                <a:latin typeface="Segoe UI Light"/>
              </a:rPr>
              <a:t>: Feature limited (levels, advanced options, etc.)</a:t>
            </a:r>
            <a:endParaRPr lang="en-US" sz="2000" dirty="0">
              <a:gradFill>
                <a:gsLst>
                  <a:gs pos="0">
                    <a:srgbClr val="00188F"/>
                  </a:gs>
                  <a:gs pos="100000">
                    <a:srgbClr val="00188F"/>
                  </a:gs>
                </a:gsLst>
                <a:lin ang="5400000" scaled="0"/>
              </a:gradFill>
              <a:latin typeface="Segoe UI Light"/>
            </a:endParaRPr>
          </a:p>
        </p:txBody>
      </p:sp>
      <p:sp>
        <p:nvSpPr>
          <p:cNvPr id="17" name="Rectangle 16"/>
          <p:cNvSpPr/>
          <p:nvPr/>
        </p:nvSpPr>
        <p:spPr>
          <a:xfrm>
            <a:off x="1265237" y="1823518"/>
            <a:ext cx="2438400" cy="4114801"/>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400" dirty="0" smtClean="0">
                <a:gradFill>
                  <a:gsLst>
                    <a:gs pos="0">
                      <a:srgbClr val="FFFFFF"/>
                    </a:gs>
                    <a:gs pos="100000">
                      <a:srgbClr val="FFFFFF"/>
                    </a:gs>
                  </a:gsLst>
                  <a:lin ang="5400000" scaled="0"/>
                </a:gradFill>
                <a:latin typeface="Segoe UI Light"/>
              </a:rPr>
              <a:t>Most apps see</a:t>
            </a:r>
          </a:p>
          <a:p>
            <a:pPr algn="ctr"/>
            <a:endParaRPr lang="en-US" sz="2400" b="1" dirty="0" smtClean="0">
              <a:gradFill>
                <a:gsLst>
                  <a:gs pos="0">
                    <a:srgbClr val="FFFFFF"/>
                  </a:gs>
                  <a:gs pos="100000">
                    <a:srgbClr val="FFFFFF"/>
                  </a:gs>
                </a:gsLst>
                <a:lin ang="5400000" scaled="0"/>
              </a:gradFill>
              <a:latin typeface="Segoe UI Light"/>
            </a:endParaRPr>
          </a:p>
          <a:p>
            <a:pPr algn="ctr"/>
            <a:r>
              <a:rPr lang="en-US" sz="2400" b="1" dirty="0" smtClean="0">
                <a:gradFill>
                  <a:gsLst>
                    <a:gs pos="0">
                      <a:srgbClr val="FFFFFF"/>
                    </a:gs>
                    <a:gs pos="100000">
                      <a:srgbClr val="FFFFFF"/>
                    </a:gs>
                  </a:gsLst>
                  <a:lin ang="5400000" scaled="0"/>
                </a:gradFill>
                <a:latin typeface="Segoe UI Light"/>
              </a:rPr>
              <a:t>1% – 5% </a:t>
            </a:r>
          </a:p>
          <a:p>
            <a:pPr algn="ctr"/>
            <a:endParaRPr lang="en-US" sz="2400" b="1" dirty="0">
              <a:gradFill>
                <a:gsLst>
                  <a:gs pos="0">
                    <a:srgbClr val="FFFFFF"/>
                  </a:gs>
                  <a:gs pos="100000">
                    <a:srgbClr val="FFFFFF"/>
                  </a:gs>
                </a:gsLst>
                <a:lin ang="5400000" scaled="0"/>
              </a:gradFill>
              <a:latin typeface="Segoe UI Light"/>
            </a:endParaRPr>
          </a:p>
          <a:p>
            <a:pPr algn="ctr"/>
            <a:r>
              <a:rPr lang="en-US" sz="2400" dirty="0" smtClean="0">
                <a:gradFill>
                  <a:gsLst>
                    <a:gs pos="0">
                      <a:srgbClr val="FFFFFF"/>
                    </a:gs>
                    <a:gs pos="100000">
                      <a:srgbClr val="FFFFFF"/>
                    </a:gs>
                  </a:gsLst>
                  <a:lin ang="5400000" scaled="0"/>
                </a:gradFill>
                <a:latin typeface="Segoe UI Light"/>
              </a:rPr>
              <a:t>conversion rate</a:t>
            </a:r>
            <a:endParaRPr lang="en-US" sz="2400" dirty="0">
              <a:gradFill>
                <a:gsLst>
                  <a:gs pos="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2835676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Top </a:t>
            </a:r>
            <a:r>
              <a:rPr lang="en-US" dirty="0"/>
              <a:t>a</a:t>
            </a:r>
            <a:r>
              <a:rPr lang="en-US" dirty="0" smtClean="0"/>
              <a:t>pp </a:t>
            </a:r>
            <a:r>
              <a:rPr lang="en-US" dirty="0"/>
              <a:t>e</a:t>
            </a:r>
            <a:r>
              <a:rPr lang="en-US" dirty="0" smtClean="0"/>
              <a:t>xamples: </a:t>
            </a:r>
            <a:r>
              <a:rPr lang="en-US" sz="4000" b="1" dirty="0" smtClean="0"/>
              <a:t>High Conversion Trial to Paid</a:t>
            </a:r>
            <a:endParaRPr lang="en-US" sz="4000" b="1"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2037" y="2354261"/>
            <a:ext cx="1807288" cy="1807288"/>
          </a:xfrm>
          <a:prstGeom prst="rect">
            <a:avLst/>
          </a:prstGeom>
        </p:spPr>
      </p:pic>
      <p:sp>
        <p:nvSpPr>
          <p:cNvPr id="10" name="TextBox 9"/>
          <p:cNvSpPr txBox="1"/>
          <p:nvPr/>
        </p:nvSpPr>
        <p:spPr>
          <a:xfrm>
            <a:off x="2270939" y="4151787"/>
            <a:ext cx="1693092" cy="261610"/>
          </a:xfrm>
          <a:prstGeom prst="rect">
            <a:avLst/>
          </a:prstGeom>
          <a:noFill/>
        </p:spPr>
        <p:txBody>
          <a:bodyPr wrap="none" rtlCol="0">
            <a:spAutoFit/>
          </a:bodyPr>
          <a:lstStyle/>
          <a:p>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Pro Shot (Rise Up Games)</a:t>
            </a:r>
          </a:p>
        </p:txBody>
      </p:sp>
      <p:sp>
        <p:nvSpPr>
          <p:cNvPr id="11" name="Rectangle 10"/>
          <p:cNvSpPr/>
          <p:nvPr/>
        </p:nvSpPr>
        <p:spPr>
          <a:xfrm>
            <a:off x="2332036" y="4847084"/>
            <a:ext cx="3230592" cy="1015663"/>
          </a:xfrm>
          <a:prstGeom prst="rect">
            <a:avLst/>
          </a:prstGeom>
        </p:spPr>
        <p:txBody>
          <a:bodyPr wrap="square">
            <a:spAutoFit/>
          </a:bodyPr>
          <a:lstStyle/>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Pro Shot</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Photo manipulation</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Trial: cannot save photos</a:t>
            </a:r>
          </a:p>
        </p:txBody>
      </p:sp>
      <p:sp>
        <p:nvSpPr>
          <p:cNvPr id="16" name="Rectangle 15"/>
          <p:cNvSpPr/>
          <p:nvPr/>
        </p:nvSpPr>
        <p:spPr>
          <a:xfrm rot="20151616">
            <a:off x="1596006" y="1943541"/>
            <a:ext cx="1971866"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200" dirty="0" smtClean="0">
                <a:gradFill>
                  <a:gsLst>
                    <a:gs pos="0">
                      <a:srgbClr val="FFFFFF"/>
                    </a:gs>
                    <a:gs pos="100000">
                      <a:srgbClr val="FFFFFF"/>
                    </a:gs>
                  </a:gsLst>
                  <a:lin ang="5400000" scaled="0"/>
                </a:gradFill>
                <a:latin typeface="Segoe UI Light"/>
              </a:rPr>
              <a:t>Examples</a:t>
            </a:r>
            <a:endParaRPr lang="en-US" sz="2200" dirty="0">
              <a:gradFill>
                <a:gsLst>
                  <a:gs pos="0">
                    <a:srgbClr val="FFFFFF"/>
                  </a:gs>
                  <a:gs pos="100000">
                    <a:srgbClr val="FFFFFF"/>
                  </a:gs>
                </a:gsLst>
                <a:lin ang="5400000" scaled="0"/>
              </a:gradFill>
              <a:latin typeface="Segoe UI Light"/>
            </a:endParaRPr>
          </a:p>
        </p:txBody>
      </p:sp>
      <p:sp>
        <p:nvSpPr>
          <p:cNvPr id="19" name="TextBox 18"/>
          <p:cNvSpPr txBox="1"/>
          <p:nvPr/>
        </p:nvSpPr>
        <p:spPr>
          <a:xfrm>
            <a:off x="7571580" y="4122906"/>
            <a:ext cx="1994457" cy="261610"/>
          </a:xfrm>
          <a:prstGeom prst="rect">
            <a:avLst/>
          </a:prstGeom>
          <a:noFill/>
        </p:spPr>
        <p:txBody>
          <a:bodyPr wrap="none" rtlCol="0">
            <a:spAutoFit/>
          </a:bodyPr>
          <a:lstStyle/>
          <a:p>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Weather </a:t>
            </a:r>
            <a:r>
              <a:rPr lang="en-US" sz="1100" dirty="0">
                <a:gradFill>
                  <a:gsLst>
                    <a:gs pos="0">
                      <a:srgbClr val="000000">
                        <a:lumMod val="75000"/>
                        <a:lumOff val="25000"/>
                      </a:srgbClr>
                    </a:gs>
                    <a:gs pos="100000">
                      <a:srgbClr val="000000">
                        <a:lumMod val="75000"/>
                        <a:lumOff val="25000"/>
                      </a:srgbClr>
                    </a:gs>
                  </a:gsLst>
                  <a:lin ang="5400000" scaled="0"/>
                </a:gradFill>
                <a:latin typeface="Segoe UI Light"/>
              </a:rPr>
              <a:t>Flow (Gergely </a:t>
            </a:r>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Orosz)</a:t>
            </a:r>
          </a:p>
        </p:txBody>
      </p:sp>
      <p:sp>
        <p:nvSpPr>
          <p:cNvPr id="20" name="Rectangle 19"/>
          <p:cNvSpPr/>
          <p:nvPr/>
        </p:nvSpPr>
        <p:spPr>
          <a:xfrm>
            <a:off x="7442452" y="4811746"/>
            <a:ext cx="2967852" cy="1015663"/>
          </a:xfrm>
          <a:prstGeom prst="rect">
            <a:avLst/>
          </a:prstGeom>
        </p:spPr>
        <p:txBody>
          <a:bodyPr wrap="square">
            <a:spAutoFit/>
          </a:bodyPr>
          <a:lstStyle/>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Weather Flow</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Weather app</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Trial: 3-day limit</a:t>
            </a:r>
          </a:p>
        </p:txBody>
      </p:sp>
      <p:sp>
        <p:nvSpPr>
          <p:cNvPr id="17" name="Rectangle 16"/>
          <p:cNvSpPr/>
          <p:nvPr/>
        </p:nvSpPr>
        <p:spPr bwMode="auto">
          <a:xfrm rot="2163487">
            <a:off x="10588218" y="124717"/>
            <a:ext cx="2575737" cy="541338"/>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Demo</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6037" y="2354262"/>
            <a:ext cx="1797526" cy="1797526"/>
          </a:xfrm>
          <a:prstGeom prst="rect">
            <a:avLst/>
          </a:prstGeom>
        </p:spPr>
      </p:pic>
    </p:spTree>
    <p:extLst>
      <p:ext uri="{BB962C8B-B14F-4D97-AF65-F5344CB8AC3E}">
        <p14:creationId xmlns:p14="http://schemas.microsoft.com/office/powerpoint/2010/main" val="949502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Top app examples: highest grossing apps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3307" y="1691433"/>
            <a:ext cx="2025157" cy="2025157"/>
          </a:xfrm>
          <a:prstGeom prst="rect">
            <a:avLst/>
          </a:prstGeom>
        </p:spPr>
      </p:pic>
      <p:sp>
        <p:nvSpPr>
          <p:cNvPr id="10" name="TextBox 9"/>
          <p:cNvSpPr txBox="1"/>
          <p:nvPr/>
        </p:nvSpPr>
        <p:spPr>
          <a:xfrm>
            <a:off x="6535659" y="3716590"/>
            <a:ext cx="2273378" cy="261610"/>
          </a:xfrm>
          <a:prstGeom prst="rect">
            <a:avLst/>
          </a:prstGeom>
          <a:noFill/>
        </p:spPr>
        <p:txBody>
          <a:bodyPr wrap="none" rtlCol="0">
            <a:spAutoFit/>
          </a:bodyPr>
          <a:lstStyle/>
          <a:p>
            <a:pPr algn="r"/>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Jack of Tools Pro (Digitalmason.net)</a:t>
            </a:r>
          </a:p>
        </p:txBody>
      </p:sp>
      <p:sp>
        <p:nvSpPr>
          <p:cNvPr id="11" name="Rectangle 10"/>
          <p:cNvSpPr/>
          <p:nvPr/>
        </p:nvSpPr>
        <p:spPr>
          <a:xfrm>
            <a:off x="8809037" y="2168111"/>
            <a:ext cx="3059902" cy="1015663"/>
          </a:xfrm>
          <a:prstGeom prst="rect">
            <a:avLst/>
          </a:prstGeom>
        </p:spPr>
        <p:txBody>
          <a:bodyPr wrap="square">
            <a:spAutoFit/>
          </a:bodyPr>
          <a:lstStyle/>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High quality tools</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Has free version</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Paid adds more tools</a:t>
            </a:r>
            <a:endParaRPr lang="en-US" sz="2000" dirty="0">
              <a:gradFill>
                <a:gsLst>
                  <a:gs pos="0">
                    <a:srgbClr val="000000"/>
                  </a:gs>
                  <a:gs pos="100000">
                    <a:srgbClr val="000000"/>
                  </a:gs>
                </a:gsLst>
                <a:lin ang="5400000" scaled="0"/>
              </a:gradFill>
              <a:latin typeface="Segoe UI Light"/>
            </a:endParaRPr>
          </a:p>
        </p:txBody>
      </p:sp>
      <p:sp>
        <p:nvSpPr>
          <p:cNvPr id="9" name="TextBox 8"/>
          <p:cNvSpPr txBox="1"/>
          <p:nvPr/>
        </p:nvSpPr>
        <p:spPr>
          <a:xfrm>
            <a:off x="6574546" y="6235588"/>
            <a:ext cx="2295820" cy="261610"/>
          </a:xfrm>
          <a:prstGeom prst="rect">
            <a:avLst/>
          </a:prstGeom>
          <a:noFill/>
        </p:spPr>
        <p:txBody>
          <a:bodyPr wrap="none" rtlCol="0">
            <a:spAutoFit/>
          </a:bodyPr>
          <a:lstStyle/>
          <a:p>
            <a:pPr algn="r"/>
            <a:r>
              <a:rPr lang="en-US" sz="1100" dirty="0">
                <a:gradFill>
                  <a:gsLst>
                    <a:gs pos="0">
                      <a:srgbClr val="000000">
                        <a:lumMod val="75000"/>
                        <a:lumOff val="25000"/>
                      </a:srgbClr>
                    </a:gs>
                    <a:gs pos="100000">
                      <a:srgbClr val="000000">
                        <a:lumMod val="75000"/>
                        <a:lumOff val="25000"/>
                      </a:srgbClr>
                    </a:gs>
                  </a:gsLst>
                  <a:lin ang="5400000" scaled="0"/>
                </a:gradFill>
                <a:latin typeface="Segoe UI Light"/>
              </a:rPr>
              <a:t>Spectral Souls (</a:t>
            </a:r>
            <a:r>
              <a:rPr lang="en-US" sz="1100" dirty="0" err="1">
                <a:gradFill>
                  <a:gsLst>
                    <a:gs pos="0">
                      <a:srgbClr val="000000">
                        <a:lumMod val="75000"/>
                        <a:lumOff val="25000"/>
                      </a:srgbClr>
                    </a:gs>
                    <a:gs pos="100000">
                      <a:srgbClr val="000000">
                        <a:lumMod val="75000"/>
                        <a:lumOff val="25000"/>
                      </a:srgbClr>
                    </a:gs>
                  </a:gsLst>
                  <a:lin ang="5400000" scaled="0"/>
                </a:gradFill>
                <a:latin typeface="Segoe UI Light"/>
              </a:rPr>
              <a:t>HyperDevbox</a:t>
            </a:r>
            <a:r>
              <a:rPr lang="en-US" sz="1100" dirty="0">
                <a:gradFill>
                  <a:gsLst>
                    <a:gs pos="0">
                      <a:srgbClr val="000000">
                        <a:lumMod val="75000"/>
                        <a:lumOff val="25000"/>
                      </a:srgbClr>
                    </a:gs>
                    <a:gs pos="100000">
                      <a:srgbClr val="000000">
                        <a:lumMod val="75000"/>
                        <a:lumOff val="25000"/>
                      </a:srgbClr>
                    </a:gs>
                  </a:gsLst>
                  <a:lin ang="5400000" scaled="0"/>
                </a:gradFill>
                <a:latin typeface="Segoe UI Light"/>
              </a:rPr>
              <a:t> </a:t>
            </a:r>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Japan)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307" y="4180722"/>
            <a:ext cx="2025157" cy="2025157"/>
          </a:xfrm>
          <a:prstGeom prst="rect">
            <a:avLst/>
          </a:prstGeom>
        </p:spPr>
      </p:pic>
      <p:sp>
        <p:nvSpPr>
          <p:cNvPr id="12" name="Rectangle 11"/>
          <p:cNvSpPr/>
          <p:nvPr/>
        </p:nvSpPr>
        <p:spPr>
          <a:xfrm>
            <a:off x="8961437" y="4816400"/>
            <a:ext cx="3276600" cy="1015663"/>
          </a:xfrm>
          <a:prstGeom prst="rect">
            <a:avLst/>
          </a:prstGeom>
        </p:spPr>
        <p:txBody>
          <a:bodyPr wrap="square">
            <a:spAutoFit/>
          </a:bodyPr>
          <a:lstStyle/>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High quality graphics</a:t>
            </a:r>
          </a:p>
          <a:p>
            <a:pPr marL="285750" indent="-285750">
              <a:buFont typeface="Arial" panose="020B0604020202020204" pitchFamily="34" charset="0"/>
              <a:buChar char="•"/>
            </a:pPr>
            <a:r>
              <a:rPr lang="en-US" sz="2000" dirty="0" smtClean="0">
                <a:gradFill>
                  <a:gsLst>
                    <a:gs pos="0">
                      <a:srgbClr val="000000"/>
                    </a:gs>
                    <a:gs pos="100000">
                      <a:srgbClr val="000000"/>
                    </a:gs>
                  </a:gsLst>
                  <a:lin ang="5400000" scaled="0"/>
                </a:gradFill>
                <a:latin typeface="Segoe UI Light"/>
              </a:rPr>
              <a:t>Lots of high res content (music, images, levels)</a:t>
            </a:r>
            <a:endParaRPr lang="en-US" sz="2000" dirty="0">
              <a:gradFill>
                <a:gsLst>
                  <a:gs pos="0">
                    <a:srgbClr val="000000"/>
                  </a:gs>
                  <a:gs pos="100000">
                    <a:srgbClr val="000000"/>
                  </a:gs>
                </a:gsLst>
                <a:lin ang="5400000" scaled="0"/>
              </a:gradFill>
              <a:latin typeface="Segoe UI Light"/>
            </a:endParaRPr>
          </a:p>
        </p:txBody>
      </p:sp>
      <p:sp>
        <p:nvSpPr>
          <p:cNvPr id="13" name="Rectangle 12"/>
          <p:cNvSpPr/>
          <p:nvPr/>
        </p:nvSpPr>
        <p:spPr>
          <a:xfrm rot="20151616">
            <a:off x="5692107" y="1594482"/>
            <a:ext cx="1971866"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24347" rIns="186521" bIns="124347" rtlCol="0" anchor="ctr" anchorCtr="0"/>
          <a:lstStyle/>
          <a:p>
            <a:pPr algn="ctr"/>
            <a:r>
              <a:rPr lang="en-US" sz="2200" dirty="0" smtClean="0">
                <a:gradFill>
                  <a:gsLst>
                    <a:gs pos="0">
                      <a:srgbClr val="FFFFFF"/>
                    </a:gs>
                    <a:gs pos="100000">
                      <a:srgbClr val="FFFFFF"/>
                    </a:gs>
                  </a:gsLst>
                  <a:lin ang="5400000" scaled="0"/>
                </a:gradFill>
                <a:latin typeface="Segoe UI Light"/>
              </a:rPr>
              <a:t>Examples</a:t>
            </a:r>
            <a:endParaRPr lang="en-US" sz="2200" dirty="0">
              <a:gradFill>
                <a:gsLst>
                  <a:gs pos="0">
                    <a:srgbClr val="FFFFFF"/>
                  </a:gs>
                  <a:gs pos="100000">
                    <a:srgbClr val="FFFFFF"/>
                  </a:gs>
                </a:gsLst>
                <a:lin ang="5400000" scaled="0"/>
              </a:gradFill>
              <a:latin typeface="Segoe UI Light"/>
            </a:endParaRPr>
          </a:p>
        </p:txBody>
      </p:sp>
      <p:sp>
        <p:nvSpPr>
          <p:cNvPr id="16" name="TextBox 15"/>
          <p:cNvSpPr txBox="1"/>
          <p:nvPr/>
        </p:nvSpPr>
        <p:spPr>
          <a:xfrm>
            <a:off x="427037" y="1592262"/>
            <a:ext cx="5410199" cy="4524315"/>
          </a:xfrm>
          <a:prstGeom prst="rect">
            <a:avLst/>
          </a:prstGeom>
          <a:noFill/>
        </p:spPr>
        <p:txBody>
          <a:bodyPr wrap="square" rtlCol="0">
            <a:spAutoFit/>
          </a:bodyPr>
          <a:lstStyle/>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“What a great experience”</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“Love this game!”</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Awesome, addicting, good graphics”</a:t>
            </a:r>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Best Racing Game On The Market</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err="1">
                <a:gradFill>
                  <a:gsLst>
                    <a:gs pos="0">
                      <a:srgbClr val="000000">
                        <a:lumMod val="75000"/>
                        <a:lumOff val="25000"/>
                      </a:srgbClr>
                    </a:gs>
                    <a:gs pos="100000">
                      <a:srgbClr val="000000">
                        <a:lumMod val="75000"/>
                        <a:lumOff val="25000"/>
                      </a:srgbClr>
                    </a:gs>
                  </a:gsLst>
                  <a:lin ang="5400000" scaled="0"/>
                </a:gradFill>
                <a:latin typeface="Segoe UI Light"/>
              </a:rPr>
              <a:t>Sooo</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 fun, worth every penny. I can't believe it's so cheap</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Very fun, simple, and </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addicting”</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The best </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Weather app </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in </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WP”</a:t>
            </a:r>
          </a:p>
          <a:p>
            <a:endParaRPr lang="en-US" i="1" dirty="0" smtClean="0">
              <a:gradFill>
                <a:gsLst>
                  <a:gs pos="0">
                    <a:srgbClr val="000000">
                      <a:lumMod val="75000"/>
                      <a:lumOff val="25000"/>
                    </a:srgbClr>
                  </a:gs>
                  <a:gs pos="100000">
                    <a:srgbClr val="000000">
                      <a:lumMod val="75000"/>
                      <a:lumOff val="25000"/>
                    </a:srgbClr>
                  </a:gs>
                </a:gsLst>
                <a:lin ang="5400000" scaled="0"/>
              </a:gradFill>
              <a:latin typeface="Segoe UI Light"/>
            </a:endParaRPr>
          </a:p>
          <a:p>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The best game </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that </a:t>
            </a:r>
            <a:r>
              <a:rPr lang="en-US" i="1" dirty="0">
                <a:gradFill>
                  <a:gsLst>
                    <a:gs pos="0">
                      <a:srgbClr val="000000">
                        <a:lumMod val="75000"/>
                        <a:lumOff val="25000"/>
                      </a:srgbClr>
                    </a:gs>
                    <a:gs pos="100000">
                      <a:srgbClr val="000000">
                        <a:lumMod val="75000"/>
                        <a:lumOff val="25000"/>
                      </a:srgbClr>
                    </a:gs>
                  </a:gsLst>
                  <a:lin ang="5400000" scaled="0"/>
                </a:gradFill>
                <a:latin typeface="Segoe UI Light"/>
              </a:rPr>
              <a:t>I played so far</a:t>
            </a:r>
            <a:r>
              <a:rPr lang="en-US" i="1" dirty="0" smtClean="0">
                <a:gradFill>
                  <a:gsLst>
                    <a:gs pos="0">
                      <a:srgbClr val="000000">
                        <a:lumMod val="75000"/>
                        <a:lumOff val="25000"/>
                      </a:srgbClr>
                    </a:gs>
                    <a:gs pos="100000">
                      <a:srgbClr val="000000">
                        <a:lumMod val="75000"/>
                        <a:lumOff val="25000"/>
                      </a:srgbClr>
                    </a:gs>
                  </a:gsLst>
                  <a:lin ang="5400000" scaled="0"/>
                </a:gradFill>
                <a:latin typeface="Segoe UI Light"/>
              </a:rPr>
              <a:t>! :)”</a:t>
            </a:r>
          </a:p>
        </p:txBody>
      </p:sp>
      <p:sp>
        <p:nvSpPr>
          <p:cNvPr id="17" name="TextBox 16"/>
          <p:cNvSpPr txBox="1"/>
          <p:nvPr/>
        </p:nvSpPr>
        <p:spPr>
          <a:xfrm>
            <a:off x="0" y="6722674"/>
            <a:ext cx="2541080" cy="261610"/>
          </a:xfrm>
          <a:prstGeom prst="rect">
            <a:avLst/>
          </a:prstGeom>
          <a:noFill/>
        </p:spPr>
        <p:txBody>
          <a:bodyPr wrap="none" rtlCol="0">
            <a:spAutoFit/>
          </a:bodyPr>
          <a:lstStyle/>
          <a:p>
            <a:r>
              <a:rPr lang="en-US" sz="1100" dirty="0" smtClean="0">
                <a:gradFill>
                  <a:gsLst>
                    <a:gs pos="0">
                      <a:srgbClr val="000000">
                        <a:lumMod val="75000"/>
                        <a:lumOff val="25000"/>
                      </a:srgbClr>
                    </a:gs>
                    <a:gs pos="100000">
                      <a:srgbClr val="000000">
                        <a:lumMod val="75000"/>
                        <a:lumOff val="25000"/>
                      </a:srgbClr>
                    </a:gs>
                  </a:gsLst>
                  <a:lin ang="5400000" scaled="0"/>
                </a:gradFill>
                <a:latin typeface="Segoe UI Light"/>
              </a:rPr>
              <a:t>Quotes from top 10 paid apps, last week</a:t>
            </a:r>
          </a:p>
        </p:txBody>
      </p:sp>
    </p:spTree>
    <p:extLst>
      <p:ext uri="{BB962C8B-B14F-4D97-AF65-F5344CB8AC3E}">
        <p14:creationId xmlns:p14="http://schemas.microsoft.com/office/powerpoint/2010/main" val="1259074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1"/>
            <a:ext cx="12436475" cy="6994525"/>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a:xfrm>
            <a:off x="274638" y="2430462"/>
            <a:ext cx="11887199" cy="912813"/>
          </a:xfrm>
        </p:spPr>
        <p:txBody>
          <a:bodyPr/>
          <a:lstStyle/>
          <a:p>
            <a:pPr algn="ctr"/>
            <a:r>
              <a:rPr lang="en-US" dirty="0" smtClean="0">
                <a:solidFill>
                  <a:schemeClr val="bg1"/>
                </a:solidFill>
              </a:rPr>
              <a:t>1) Choose a business model</a:t>
            </a:r>
            <a:r>
              <a:rPr lang="en-US" dirty="0" smtClean="0">
                <a:solidFill>
                  <a:schemeClr val="bg2">
                    <a:lumMod val="60000"/>
                    <a:lumOff val="40000"/>
                  </a:schemeClr>
                </a:solidFill>
              </a:rPr>
              <a:t/>
            </a:r>
            <a:br>
              <a:rPr lang="en-US" dirty="0" smtClean="0">
                <a:solidFill>
                  <a:schemeClr val="bg2">
                    <a:lumMod val="60000"/>
                    <a:lumOff val="40000"/>
                  </a:schemeClr>
                </a:solidFill>
              </a:rPr>
            </a:br>
            <a:r>
              <a:rPr lang="en-US" sz="4000" dirty="0" smtClean="0">
                <a:solidFill>
                  <a:schemeClr val="tx2">
                    <a:lumMod val="60000"/>
                    <a:lumOff val="40000"/>
                  </a:schemeClr>
                </a:solidFill>
              </a:rPr>
              <a:t>- Paid</a:t>
            </a:r>
            <a:r>
              <a:rPr lang="en-US" sz="4000" dirty="0" smtClean="0"/>
              <a:t/>
            </a:r>
            <a:br>
              <a:rPr lang="en-US" sz="4000" dirty="0" smtClean="0"/>
            </a:br>
            <a:r>
              <a:rPr lang="en-US" sz="4000" b="1" dirty="0" smtClean="0">
                <a:solidFill>
                  <a:schemeClr val="bg1"/>
                </a:solidFill>
              </a:rPr>
              <a:t>- In-App Purchase</a:t>
            </a:r>
            <a:r>
              <a:rPr lang="en-US" sz="4000" dirty="0" smtClean="0">
                <a:solidFill>
                  <a:schemeClr val="bg2">
                    <a:lumMod val="60000"/>
                    <a:lumOff val="40000"/>
                  </a:schemeClr>
                </a:solidFill>
              </a:rPr>
              <a:t/>
            </a:r>
            <a:br>
              <a:rPr lang="en-US" sz="4000" dirty="0" smtClean="0">
                <a:solidFill>
                  <a:schemeClr val="bg2">
                    <a:lumMod val="60000"/>
                    <a:lumOff val="40000"/>
                  </a:schemeClr>
                </a:solidFill>
              </a:rPr>
            </a:br>
            <a:r>
              <a:rPr lang="en-US" sz="4000" dirty="0" smtClean="0">
                <a:solidFill>
                  <a:schemeClr val="tx2">
                    <a:lumMod val="60000"/>
                    <a:lumOff val="40000"/>
                  </a:schemeClr>
                </a:solidFill>
              </a:rPr>
              <a:t>- Mobile Ads</a:t>
            </a:r>
            <a:endParaRPr lang="en-US" sz="2400" dirty="0">
              <a:solidFill>
                <a:schemeClr val="tx2">
                  <a:lumMod val="60000"/>
                  <a:lumOff val="40000"/>
                </a:schemeClr>
              </a:solidFill>
            </a:endParaRPr>
          </a:p>
        </p:txBody>
      </p:sp>
    </p:spTree>
    <p:extLst>
      <p:ext uri="{BB962C8B-B14F-4D97-AF65-F5344CB8AC3E}">
        <p14:creationId xmlns:p14="http://schemas.microsoft.com/office/powerpoint/2010/main" val="1731417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2.xml><?xml version="1.0" encoding="utf-8"?>
<a:theme xmlns:a="http://schemas.openxmlformats.org/drawingml/2006/main" name="1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3.xml><?xml version="1.0" encoding="utf-8"?>
<a:theme xmlns:a="http://schemas.openxmlformats.org/drawingml/2006/main" name="2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4.xml><?xml version="1.0" encoding="utf-8"?>
<a:theme xmlns:a="http://schemas.openxmlformats.org/drawingml/2006/main" name="3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5.xml><?xml version="1.0" encoding="utf-8"?>
<a:theme xmlns:a="http://schemas.openxmlformats.org/drawingml/2006/main" name="5_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6.xml><?xml version="1.0" encoding="utf-8"?>
<a:theme xmlns:a="http://schemas.openxmlformats.org/drawingml/2006/main" name="5-30426_BUILD_2013_Template_Whit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161FDC1C-887D-4D37-A3B8-501A0D7FCE91}"/>
    </a:ext>
  </a:extLst>
</a:theme>
</file>

<file path=ppt/theme/theme7.xml><?xml version="1.0" encoding="utf-8"?>
<a:theme xmlns:a="http://schemas.openxmlformats.org/drawingml/2006/main" name="1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406DC43E-3286-418B-B3CF-9AE2AA3691B2}"/>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2013-06-28T07:00:00+00:00</Event_x0020_End_x0020_Date>
    <Event_x0020_Start_x0020_Date xmlns="2295e2e7-0eeb-498e-8716-217bb2ee6ee3">2013-06-26T07:00:00+00:00</Event_x0020_Start_x0020_Date>
    <MS_x0020_Speaker xmlns="2295e2e7-0eeb-498e-8716-217bb2ee6ee3">
      <UserInfo>
        <DisplayName/>
        <AccountId xsi:nil="true"/>
        <AccountType/>
      </UserInfo>
    </MS_x0020_Speaker>
    <External_x0020_Speaker xmlns="2295e2e7-0eeb-498e-8716-217bb2ee6ee3"> Bernardo Zamora</External_x0020_Speaker>
    <Session_x0020_Code xmlns="2295e2e7-0eeb-498e-8716-217bb2ee6ee3"> 2-213</Session_x0020_Code>
    <ProductTaxHTField0 xmlns="2295e2e7-0eeb-498e-8716-217bb2ee6ee3">
      <Terms xmlns="http://schemas.microsoft.com/office/infopath/2007/PartnerControls"/>
    </ProductTaxHTField0>
    <Presentation_x0020_Date xmlns="2295e2e7-0eeb-498e-8716-217bb2ee6ee3">2013-06-26T00:00:00-07:00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TaxCatchAll xmlns="230e9df3-be65-4c73-a93b-d1236ebd677e">
      <Value>497</Value>
      <Value>605</Value>
    </TaxCatchAll>
    <AudienceTaxHTField0 xmlns="8b529f77-48ab-4581-b468-93f09345b8aa">
      <Terms xmlns="http://schemas.microsoft.com/office/infopath/2007/PartnerControls"/>
    </AudienceTaxHTField0>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89fe5faf2f25a24617a4f509b32cc989">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dfcb5511298a0ed35e170e5fd997f4f9"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www.w3.org/XML/1998/namespace"/>
    <ds:schemaRef ds:uri="230e9df3-be65-4c73-a93b-d1236ebd677e"/>
    <ds:schemaRef ds:uri="http://purl.org/dc/elements/1.1/"/>
    <ds:schemaRef ds:uri="http://schemas.microsoft.com/office/2006/documentManagement/types"/>
    <ds:schemaRef ds:uri="http://purl.org/dc/terms/"/>
    <ds:schemaRef ds:uri="http://schemas.microsoft.com/office/2006/metadata/properties"/>
    <ds:schemaRef ds:uri="http://schemas.microsoft.com/office/infopath/2007/PartnerControls"/>
    <ds:schemaRef ds:uri="8b529f77-48ab-4581-b468-93f09345b8aa"/>
    <ds:schemaRef ds:uri="2295e2e7-0eeb-498e-8716-217bb2ee6ee3"/>
    <ds:schemaRef ds:uri="http://purl.org/dc/dcmitype/"/>
  </ds:schemaRefs>
</ds:datastoreItem>
</file>

<file path=customXml/itemProps2.xml><?xml version="1.0" encoding="utf-8"?>
<ds:datastoreItem xmlns:ds="http://schemas.openxmlformats.org/officeDocument/2006/customXml" ds:itemID="{AD6B4C58-F9B2-43BC-BF4E-8D7166BE85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Build_Template_16x9 - Rev 03</Template>
  <TotalTime>58</TotalTime>
  <Words>4304</Words>
  <Application>Microsoft Office PowerPoint</Application>
  <PresentationFormat>Custom</PresentationFormat>
  <Paragraphs>460</Paragraphs>
  <Slides>37</Slides>
  <Notes>21</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37</vt:i4>
      </vt:variant>
    </vt:vector>
  </HeadingPairs>
  <TitlesOfParts>
    <vt:vector size="54" baseType="lpstr">
      <vt:lpstr>Arial Unicode MS</vt:lpstr>
      <vt:lpstr>ＭＳ Ｐゴシック</vt:lpstr>
      <vt:lpstr>Arial</vt:lpstr>
      <vt:lpstr>Avenir LT Pro 45 Book</vt:lpstr>
      <vt:lpstr>Calibri</vt:lpstr>
      <vt:lpstr>Consolas</vt:lpstr>
      <vt:lpstr>Segoe UI</vt:lpstr>
      <vt:lpstr>Segoe UI Light</vt:lpstr>
      <vt:lpstr>Segoe UI Semibold</vt:lpstr>
      <vt:lpstr>Wingdings</vt:lpstr>
      <vt:lpstr>Build_Template_16x9 - Rev 03</vt:lpstr>
      <vt:lpstr>1_Build_Template_16x9 - Rev 03</vt:lpstr>
      <vt:lpstr>2_Build_Template_16x9 - Rev 03</vt:lpstr>
      <vt:lpstr>3_Build_Template_16x9 - Rev 03</vt:lpstr>
      <vt:lpstr>5_Build_Template_16x9 - Rev 03</vt:lpstr>
      <vt:lpstr>5-30426_BUILD_2013_Template_White</vt:lpstr>
      <vt:lpstr>1_5-30426_BUILD_2013_Template_D.Blue</vt:lpstr>
      <vt:lpstr>PowerPoint Presentation</vt:lpstr>
      <vt:lpstr>Learn From The Leaders:  Grow Your Windows Phone  App Revenue</vt:lpstr>
      <vt:lpstr>Model to increase revenue opportunity</vt:lpstr>
      <vt:lpstr>1) Choose a business model - Paid - In-App Purchase - Mobile Ads</vt:lpstr>
      <vt:lpstr>Paid apps best practices: use Trial</vt:lpstr>
      <vt:lpstr>Converting Trial to Paid is an Art: test &amp; learn</vt:lpstr>
      <vt:lpstr>Top app examples: High Conversion Trial to Paid</vt:lpstr>
      <vt:lpstr>Top app examples: highest grossing apps</vt:lpstr>
      <vt:lpstr>1) Choose a business model - Paid - In-App Purchase - Mobile Ads</vt:lpstr>
      <vt:lpstr>IAP apps best practices: Freemium model Available with Windows Phone 8</vt:lpstr>
      <vt:lpstr>What is In-App Purchase? Top App Examples</vt:lpstr>
      <vt:lpstr>Top app example: Shotly Golf (Vertisan)</vt:lpstr>
      <vt:lpstr>Paid+Trial  vs.  Free+In-app purchase</vt:lpstr>
      <vt:lpstr>1) Choose a Business Model - Paid - In-App Purchase - Mobile Ads</vt:lpstr>
      <vt:lpstr>Best practices: smart use of Ads</vt:lpstr>
      <vt:lpstr>Backgammon Pro (my app)</vt:lpstr>
      <vt:lpstr>Top app example: Parking Car (SlickDroid)</vt:lpstr>
      <vt:lpstr>Adding the Microsoft Ad Control</vt:lpstr>
      <vt:lpstr>Windows Phone Supports Third Party Ad Controls</vt:lpstr>
      <vt:lpstr>2) Publish your app</vt:lpstr>
      <vt:lpstr>Table stakes: create a high quality app Insights from the apps with highest store revenue</vt:lpstr>
      <vt:lpstr>Windows Phone Store: Largest commerce footprint*</vt:lpstr>
      <vt:lpstr>Publish your app in all markets App downloads per market, CY2013 (Jan-May)</vt:lpstr>
      <vt:lpstr>3) Market your app</vt:lpstr>
      <vt:lpstr>What Windows Phone Store can do to help</vt:lpstr>
      <vt:lpstr>What you can do</vt:lpstr>
      <vt:lpstr>4) Optimize your app</vt:lpstr>
      <vt:lpstr>Optimize for Windows Phone 8 Add Windows Phone 7 version of need to offer option for all users</vt:lpstr>
      <vt:lpstr>Add support for more languages Primary user languages for app downloads CY2013 (Jan-May 2013)</vt:lpstr>
      <vt:lpstr>Add support for more languages: phases</vt:lpstr>
      <vt:lpstr>So, in conclusion…</vt:lpstr>
      <vt:lpstr>Are you ready to start?</vt:lpstr>
      <vt:lpstr>Remember…</vt:lpstr>
      <vt:lpstr>Resources</vt:lpstr>
      <vt:lpstr>Other sessions</vt:lpstr>
      <vt:lpstr>Evaluate this session</vt:lpstr>
      <vt:lpstr>Thank you</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 From The Leaders: Grow Your Windows Phone App Revenue</dc:title>
  <dc:subject>Build 2013</dc:subject>
  <dc:creator>Vijay Rajagopalan</dc:creator>
  <cp:keywords>Build 2013</cp:keywords>
  <dc:description>Template: Mitchell Derrey, Silver Fox Productions
Formatting: Brett Perry, Silver Fox Productions
Date: June 25 - June 28, 2013
Location: MSCC, Redmond, WA
Audience Type: Internal</dc:description>
  <cp:lastModifiedBy>Shows</cp:lastModifiedBy>
  <cp:revision>15</cp:revision>
  <dcterms:created xsi:type="dcterms:W3CDTF">2013-03-29T21:32:40Z</dcterms:created>
  <dcterms:modified xsi:type="dcterms:W3CDTF">2013-06-27T00:32:16Z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497;#San Francisco|84dfcb53-432b-499d-8965-93d483d36b4a</vt:lpwstr>
  </property>
  <property fmtid="{D5CDD505-2E9C-101B-9397-08002B2CF9AE}" pid="7" name="Campaign">
    <vt:lpwstr/>
  </property>
  <property fmtid="{D5CDD505-2E9C-101B-9397-08002B2CF9AE}" pid="8" name="Event Venue">
    <vt:lpwstr/>
  </property>
  <property fmtid="{D5CDD505-2E9C-101B-9397-08002B2CF9AE}" pid="9" name="Track">
    <vt:lpwstr/>
  </property>
</Properties>
</file>