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401" r:id="rId5"/>
    <p:sldMasterId id="2147484418" r:id="rId6"/>
  </p:sldMasterIdLst>
  <p:notesMasterIdLst>
    <p:notesMasterId r:id="rId67"/>
  </p:notesMasterIdLst>
  <p:handoutMasterIdLst>
    <p:handoutMasterId r:id="rId68"/>
  </p:handoutMasterIdLst>
  <p:sldIdLst>
    <p:sldId id="1211" r:id="rId7"/>
    <p:sldId id="1210" r:id="rId8"/>
    <p:sldId id="1126" r:id="rId9"/>
    <p:sldId id="1185" r:id="rId10"/>
    <p:sldId id="1201" r:id="rId11"/>
    <p:sldId id="1098" r:id="rId12"/>
    <p:sldId id="1140" r:id="rId13"/>
    <p:sldId id="1160" r:id="rId14"/>
    <p:sldId id="1161" r:id="rId15"/>
    <p:sldId id="1162" r:id="rId16"/>
    <p:sldId id="1178" r:id="rId17"/>
    <p:sldId id="1154" r:id="rId18"/>
    <p:sldId id="1139" r:id="rId19"/>
    <p:sldId id="1155" r:id="rId20"/>
    <p:sldId id="1156" r:id="rId21"/>
    <p:sldId id="1157" r:id="rId22"/>
    <p:sldId id="1179" r:id="rId23"/>
    <p:sldId id="1163" r:id="rId24"/>
    <p:sldId id="1131" r:id="rId25"/>
    <p:sldId id="1180" r:id="rId26"/>
    <p:sldId id="1136" r:id="rId27"/>
    <p:sldId id="1137" r:id="rId28"/>
    <p:sldId id="1138" r:id="rId29"/>
    <p:sldId id="1191" r:id="rId30"/>
    <p:sldId id="1141" r:id="rId31"/>
    <p:sldId id="1142" r:id="rId32"/>
    <p:sldId id="1143" r:id="rId33"/>
    <p:sldId id="1172" r:id="rId34"/>
    <p:sldId id="1158" r:id="rId35"/>
    <p:sldId id="1203" r:id="rId36"/>
    <p:sldId id="1173" r:id="rId37"/>
    <p:sldId id="1170" r:id="rId38"/>
    <p:sldId id="1204" r:id="rId39"/>
    <p:sldId id="1165" r:id="rId40"/>
    <p:sldId id="1168" r:id="rId41"/>
    <p:sldId id="1169" r:id="rId42"/>
    <p:sldId id="1207" r:id="rId43"/>
    <p:sldId id="1205" r:id="rId44"/>
    <p:sldId id="1209" r:id="rId45"/>
    <p:sldId id="1174" r:id="rId46"/>
    <p:sldId id="1196" r:id="rId47"/>
    <p:sldId id="1192" r:id="rId48"/>
    <p:sldId id="1195" r:id="rId49"/>
    <p:sldId id="1183" r:id="rId50"/>
    <p:sldId id="1182" r:id="rId51"/>
    <p:sldId id="1197" r:id="rId52"/>
    <p:sldId id="1145" r:id="rId53"/>
    <p:sldId id="1144" r:id="rId54"/>
    <p:sldId id="1147" r:id="rId55"/>
    <p:sldId id="1146" r:id="rId56"/>
    <p:sldId id="1193" r:id="rId57"/>
    <p:sldId id="1148" r:id="rId58"/>
    <p:sldId id="1149" r:id="rId59"/>
    <p:sldId id="1198" r:id="rId60"/>
    <p:sldId id="1151" r:id="rId61"/>
    <p:sldId id="1164" r:id="rId62"/>
    <p:sldId id="1152" r:id="rId63"/>
    <p:sldId id="1177" r:id="rId64"/>
    <p:sldId id="1212" r:id="rId65"/>
    <p:sldId id="1110" r:id="rId66"/>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Template" id="{D88B19E0-7F40-4EB1-BF25-B9D8E02B1AB4}">
          <p14:sldIdLst>
            <p14:sldId id="1211"/>
            <p14:sldId id="1210"/>
            <p14:sldId id="1126"/>
            <p14:sldId id="1185"/>
            <p14:sldId id="1201"/>
            <p14:sldId id="1098"/>
            <p14:sldId id="1140"/>
            <p14:sldId id="1160"/>
            <p14:sldId id="1161"/>
            <p14:sldId id="1162"/>
            <p14:sldId id="1178"/>
            <p14:sldId id="1154"/>
            <p14:sldId id="1139"/>
            <p14:sldId id="1155"/>
            <p14:sldId id="1156"/>
            <p14:sldId id="1157"/>
            <p14:sldId id="1179"/>
            <p14:sldId id="1163"/>
            <p14:sldId id="1131"/>
            <p14:sldId id="1180"/>
            <p14:sldId id="1136"/>
            <p14:sldId id="1137"/>
            <p14:sldId id="1138"/>
            <p14:sldId id="1191"/>
            <p14:sldId id="1141"/>
            <p14:sldId id="1142"/>
            <p14:sldId id="1143"/>
            <p14:sldId id="1172"/>
            <p14:sldId id="1158"/>
            <p14:sldId id="1203"/>
            <p14:sldId id="1173"/>
            <p14:sldId id="1170"/>
            <p14:sldId id="1204"/>
            <p14:sldId id="1165"/>
            <p14:sldId id="1168"/>
            <p14:sldId id="1169"/>
            <p14:sldId id="1207"/>
            <p14:sldId id="1205"/>
            <p14:sldId id="1209"/>
            <p14:sldId id="1174"/>
            <p14:sldId id="1196"/>
            <p14:sldId id="1192"/>
            <p14:sldId id="1195"/>
            <p14:sldId id="1183"/>
            <p14:sldId id="1182"/>
            <p14:sldId id="1197"/>
            <p14:sldId id="1145"/>
            <p14:sldId id="1144"/>
            <p14:sldId id="1147"/>
            <p14:sldId id="1146"/>
            <p14:sldId id="1193"/>
            <p14:sldId id="1148"/>
            <p14:sldId id="1149"/>
            <p14:sldId id="1198"/>
            <p14:sldId id="1151"/>
            <p14:sldId id="1164"/>
            <p14:sldId id="1152"/>
            <p14:sldId id="1177"/>
            <p14:sldId id="1212"/>
            <p14:sldId id="1110"/>
          </p14:sldIdLst>
        </p14:section>
      </p14:sectionLst>
    </p:ex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68F"/>
    <a:srgbClr val="323232"/>
    <a:srgbClr val="9B4F96"/>
    <a:srgbClr val="00BCF3"/>
    <a:srgbClr val="00D9CD"/>
    <a:srgbClr val="FF8D00"/>
    <a:srgbClr val="404040"/>
    <a:srgbClr val="1E1E1E"/>
    <a:srgbClr val="666666"/>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44" autoAdjust="0"/>
    <p:restoredTop sz="89320" autoAdjust="0"/>
  </p:normalViewPr>
  <p:slideViewPr>
    <p:cSldViewPr>
      <p:cViewPr varScale="1">
        <p:scale>
          <a:sx n="90" d="100"/>
          <a:sy n="90" d="100"/>
        </p:scale>
        <p:origin x="1662" y="78"/>
      </p:cViewPr>
      <p:guideLst>
        <p:guide orient="horz" pos="188"/>
        <p:guide orient="horz" pos="763"/>
        <p:guide orient="horz" pos="1339"/>
        <p:guide orient="horz" pos="2491"/>
        <p:guide orient="horz" pos="4218"/>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howGuides="1">
      <p:cViewPr varScale="1">
        <p:scale>
          <a:sx n="95" d="100"/>
          <a:sy n="95" d="100"/>
        </p:scale>
        <p:origin x="358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a:t>
            </a:r>
            <a:r>
              <a:rPr lang="en-US" dirty="0" smtClean="0"/>
              <a:t>2013</a:t>
            </a:r>
            <a:endParaRPr lang="en-US" dirty="0"/>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6/27/2013</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6/27/2013</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1851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2751F02-6EE1-427E-96AC-A5F1A776EEA6}"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65061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3766317-4732-4137-89D4-96F1390139D7}"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252624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5036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08989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90507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60605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54660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62948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20576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F08968C-556B-4587-BE10-5D03D74586D9}"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809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089237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F08968C-556B-4587-BE10-5D03D74586D9}"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412742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326C4B2-F0E7-4E90-BFCD-8543ADE09E6B}"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64358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C5AA050-656C-4159-BE4B-96B605A35599}"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770365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AC2A6C4-2EAA-434F-BD82-21FCC8B23FD5}"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1393609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8E26298-F64B-445C-BCF7-481C22E0581F}"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3567072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A824F-78EE-4C94-98F5-19D64E5D53E9}"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4162730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CC77D9C-8B7E-4CCE-97AB-F5442A0C2F25}"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95153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A824F-78EE-4C94-98F5-19D64E5D53E9}"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106211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01EB049-08E5-4E6D-AED4-28D8494FBE68}"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261597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F750ACF-99A7-4E20-9D31-34437B5E982A}"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343094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B0432A7-0105-47CA-A3E9-40852062964A}"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634038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886332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4112422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886332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16F6D29-4AAA-4B03-9379-0215419D067A}"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97172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886332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2648046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2648046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2F488D3-BC57-49AA-9B94-20FF8FBE3E4A}"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57</a:t>
            </a:fld>
            <a:endParaRPr lang="en-US" dirty="0"/>
          </a:p>
        </p:txBody>
      </p:sp>
    </p:spTree>
    <p:extLst>
      <p:ext uri="{BB962C8B-B14F-4D97-AF65-F5344CB8AC3E}">
        <p14:creationId xmlns:p14="http://schemas.microsoft.com/office/powerpoint/2010/main" val="2113517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20B471B-9EF2-43D9-B3E8-CB0D02D3F7DD}" type="datetime1">
              <a:rPr lang="en-US" smtClean="0"/>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2760652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6/27/2013 5:19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63683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16180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76308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92588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Build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6/27/2013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26979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F08968C-556B-4587-BE10-5D03D74586D9}"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5809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0E74FE-C11A-4857-811D-87C2B3464243}"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5516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714205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25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8459787"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 </a:t>
            </a:r>
            <a:r>
              <a:rPr lang="en-US" sz="700" dirty="0" smtClean="0">
                <a:gradFill>
                  <a:gsLst>
                    <a:gs pos="0">
                      <a:schemeClr val="tx1">
                        <a:lumMod val="75000"/>
                        <a:lumOff val="25000"/>
                      </a:schemeClr>
                    </a:gs>
                    <a:gs pos="100000">
                      <a:schemeClr val="tx1">
                        <a:lumMod val="75000"/>
                        <a:lumOff val="25000"/>
                      </a:schemeClr>
                    </a:gs>
                  </a:gsLst>
                  <a:lin ang="5400000" scaled="0"/>
                </a:gradFill>
                <a:cs typeface="Segoe UI" pitchFamily="34" charset="0"/>
              </a:rPr>
              <a:t>2013 </a:t>
            </a:r>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35970746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556850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404040"/>
                    </a:gs>
                    <a:gs pos="100000">
                      <a:schemeClr val="tx1">
                        <a:lumMod val="75000"/>
                        <a:lumOff val="25000"/>
                      </a:schemeClr>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chemeClr val="tx1">
                        <a:lumMod val="75000"/>
                        <a:lumOff val="25000"/>
                      </a:schemeClr>
                    </a:gs>
                    <a:gs pos="100000">
                      <a:schemeClr val="tx1">
                        <a:lumMod val="75000"/>
                        <a:lumOff val="25000"/>
                      </a:schemeClr>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67130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00143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3956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5294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200273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56721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752412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3175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04456001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94867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778852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42600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532498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92128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626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458154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2929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96791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97318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Color  2">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497293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80618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214287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26591678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556056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98203573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4015823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08135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763084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8842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8655377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8459787"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000000">
                        <a:lumMod val="75000"/>
                        <a:lumOff val="25000"/>
                      </a:srgbClr>
                    </a:gs>
                    <a:gs pos="100000">
                      <a:srgbClr val="000000">
                        <a:lumMod val="75000"/>
                        <a:lumOff val="25000"/>
                      </a:srgbClr>
                    </a:gs>
                  </a:gsLst>
                  <a:lin ang="5400000" scaled="0"/>
                </a:gradFill>
                <a:cs typeface="Segoe UI" pitchFamily="34" charset="0"/>
              </a:rPr>
              <a:t>© </a:t>
            </a:r>
            <a:r>
              <a:rPr lang="en-US" sz="700" dirty="0" smtClean="0">
                <a:gradFill>
                  <a:gsLst>
                    <a:gs pos="0">
                      <a:srgbClr val="000000">
                        <a:lumMod val="75000"/>
                        <a:lumOff val="25000"/>
                      </a:srgbClr>
                    </a:gs>
                    <a:gs pos="100000">
                      <a:srgbClr val="000000">
                        <a:lumMod val="75000"/>
                        <a:lumOff val="25000"/>
                      </a:srgbClr>
                    </a:gs>
                  </a:gsLst>
                  <a:lin ang="5400000" scaled="0"/>
                </a:gradFill>
                <a:cs typeface="Segoe UI" pitchFamily="34" charset="0"/>
              </a:rPr>
              <a:t>2013 </a:t>
            </a:r>
            <a:r>
              <a:rPr lang="en-US" sz="700" dirty="0">
                <a:gradFill>
                  <a:gsLst>
                    <a:gs pos="0">
                      <a:srgbClr val="000000">
                        <a:lumMod val="75000"/>
                        <a:lumOff val="25000"/>
                      </a:srgbClr>
                    </a:gs>
                    <a:gs pos="100000">
                      <a:srgbClr val="00000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000000">
                        <a:lumMod val="75000"/>
                        <a:lumOff val="25000"/>
                      </a:srgbClr>
                    </a:gs>
                    <a:gs pos="100000">
                      <a:srgbClr val="00000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11536474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24391915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404040"/>
                    </a:gs>
                    <a:gs pos="100000">
                      <a:schemeClr val="tx1">
                        <a:lumMod val="75000"/>
                        <a:lumOff val="25000"/>
                      </a:schemeClr>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chemeClr val="tx1">
                        <a:lumMod val="75000"/>
                        <a:lumOff val="25000"/>
                      </a:schemeClr>
                    </a:gs>
                    <a:gs pos="100000">
                      <a:schemeClr val="tx1">
                        <a:lumMod val="75000"/>
                        <a:lumOff val="25000"/>
                      </a:schemeClr>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smtClean="0"/>
              <a:t>Click to edit Master subtitle style</a:t>
            </a:r>
            <a:endParaRPr lang="en-US" dirty="0"/>
          </a:p>
        </p:txBody>
      </p:sp>
      <p:sp>
        <p:nvSpPr>
          <p:cNvPr id="7" name="Freeform 6"/>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416971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8554136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20795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08931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687142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42270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007216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60280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82904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78585588"/>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400" r:id="rId11"/>
    <p:sldLayoutId id="2147484398" r:id="rId12"/>
    <p:sldLayoutId id="2147484399" r:id="rId13"/>
    <p:sldLayoutId id="2147484341" r:id="rId14"/>
    <p:sldLayoutId id="2147484342" r:id="rId15"/>
    <p:sldLayoutId id="2147484343" r:id="rId16"/>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4127301949"/>
      </p:ext>
    </p:extLst>
  </p:cSld>
  <p:clrMap bg1="dk1" tx1="lt1" bg2="dk2"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5" r:id="rId11"/>
    <p:sldLayoutId id="2147484416" r:id="rId12"/>
    <p:sldLayoutId id="2147484417" r:id="rId13"/>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294637414"/>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dreads.com/author/show/2298.Steve_Krug"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www.goodreads.com/work/quotes/56128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hyperlink" Target="http://msdn.microsoft.com/en-us/library/windows/apps/hh779072.aspx"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nokia.ly/wpmusicapi"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30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bg1"/>
                </a:solidFill>
              </a:rPr>
              <a:t>Information </a:t>
            </a:r>
            <a:r>
              <a:rPr lang="en-US" dirty="0">
                <a:solidFill>
                  <a:schemeClr val="bg1"/>
                </a:solidFill>
              </a:rPr>
              <a:t>Architecture for Nokia </a:t>
            </a:r>
            <a:r>
              <a:rPr lang="en-US" dirty="0" smtClean="0">
                <a:solidFill>
                  <a:schemeClr val="bg1"/>
                </a:solidFill>
              </a:rPr>
              <a:t>Music</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1189037" y="1439862"/>
            <a:ext cx="9561053" cy="5334001"/>
          </a:xfrm>
          <a:prstGeom prst="rect">
            <a:avLst/>
          </a:prstGeom>
        </p:spPr>
      </p:pic>
    </p:spTree>
    <p:extLst>
      <p:ext uri="{BB962C8B-B14F-4D97-AF65-F5344CB8AC3E}">
        <p14:creationId xmlns:p14="http://schemas.microsoft.com/office/powerpoint/2010/main" val="405502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Original architecture</a:t>
            </a:r>
            <a:endParaRPr lang="en-US" dirty="0"/>
          </a:p>
        </p:txBody>
      </p:sp>
    </p:spTree>
    <p:extLst>
      <p:ext uri="{BB962C8B-B14F-4D97-AF65-F5344CB8AC3E}">
        <p14:creationId xmlns:p14="http://schemas.microsoft.com/office/powerpoint/2010/main" val="174004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Windows Phone Application Architecture</a:t>
            </a:r>
            <a:endParaRPr lang="en-US" dirty="0"/>
          </a:p>
        </p:txBody>
      </p:sp>
      <p:sp>
        <p:nvSpPr>
          <p:cNvPr id="22" name="Rectangle 21"/>
          <p:cNvSpPr/>
          <p:nvPr/>
        </p:nvSpPr>
        <p:spPr>
          <a:xfrm>
            <a:off x="1311778" y="5783262"/>
            <a:ext cx="6794808" cy="650695"/>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200" dirty="0" smtClean="0">
                <a:solidFill>
                  <a:srgbClr val="000000"/>
                </a:solidFill>
              </a:rPr>
              <a:t>Nokia Music REST API</a:t>
            </a:r>
          </a:p>
        </p:txBody>
      </p:sp>
      <p:sp>
        <p:nvSpPr>
          <p:cNvPr id="47" name="Rectangle 46"/>
          <p:cNvSpPr/>
          <p:nvPr/>
        </p:nvSpPr>
        <p:spPr>
          <a:xfrm>
            <a:off x="1320937" y="4030662"/>
            <a:ext cx="6833906" cy="1371600"/>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Shared Libraries (WP7)</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48" name="Rectangle 47"/>
          <p:cNvSpPr/>
          <p:nvPr/>
        </p:nvSpPr>
        <p:spPr>
          <a:xfrm>
            <a:off x="1429162" y="4466416"/>
            <a:ext cx="6637533"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49" name="Rectangle 48"/>
          <p:cNvSpPr/>
          <p:nvPr/>
        </p:nvSpPr>
        <p:spPr>
          <a:xfrm>
            <a:off x="1419501" y="4923284"/>
            <a:ext cx="6647194"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Utilities and Business Logic</a:t>
            </a:r>
          </a:p>
        </p:txBody>
      </p:sp>
      <p:grpSp>
        <p:nvGrpSpPr>
          <p:cNvPr id="10" name="Group 1"/>
          <p:cNvGrpSpPr/>
          <p:nvPr/>
        </p:nvGrpSpPr>
        <p:grpSpPr>
          <a:xfrm>
            <a:off x="1320937" y="1705286"/>
            <a:ext cx="2392405" cy="1791975"/>
            <a:chOff x="1347816" y="2425367"/>
            <a:chExt cx="2392405" cy="1791975"/>
          </a:xfrm>
        </p:grpSpPr>
        <p:sp>
          <p:nvSpPr>
            <p:cNvPr id="34" name="Rectangle 2"/>
            <p:cNvSpPr/>
            <p:nvPr/>
          </p:nvSpPr>
          <p:spPr>
            <a:xfrm>
              <a:off x="1347816" y="2425367"/>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7 Application</a:t>
              </a:r>
            </a:p>
          </p:txBody>
        </p:sp>
        <p:sp>
          <p:nvSpPr>
            <p:cNvPr id="27" name="Rectangle 4"/>
            <p:cNvSpPr/>
            <p:nvPr/>
          </p:nvSpPr>
          <p:spPr>
            <a:xfrm>
              <a:off x="1455282" y="2847477"/>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24" name="Rectangle 5"/>
            <p:cNvSpPr/>
            <p:nvPr/>
          </p:nvSpPr>
          <p:spPr>
            <a:xfrm>
              <a:off x="1455282" y="3281238"/>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54" name="Rectangle 6"/>
            <p:cNvSpPr/>
            <p:nvPr/>
          </p:nvSpPr>
          <p:spPr>
            <a:xfrm>
              <a:off x="1446604" y="3713286"/>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grpSp>
      <p:sp>
        <p:nvSpPr>
          <p:cNvPr id="75" name="Rectangle 74"/>
          <p:cNvSpPr/>
          <p:nvPr/>
        </p:nvSpPr>
        <p:spPr>
          <a:xfrm>
            <a:off x="5714181" y="1705287"/>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8 Application</a:t>
            </a:r>
          </a:p>
        </p:txBody>
      </p:sp>
      <p:sp>
        <p:nvSpPr>
          <p:cNvPr id="76" name="Rectangle 75"/>
          <p:cNvSpPr/>
          <p:nvPr/>
        </p:nvSpPr>
        <p:spPr>
          <a:xfrm>
            <a:off x="5821647" y="2127397"/>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77" name="Rectangle 76"/>
          <p:cNvSpPr/>
          <p:nvPr/>
        </p:nvSpPr>
        <p:spPr>
          <a:xfrm>
            <a:off x="5821647" y="2561158"/>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78" name="Rectangle 77"/>
          <p:cNvSpPr/>
          <p:nvPr/>
        </p:nvSpPr>
        <p:spPr>
          <a:xfrm>
            <a:off x="5812969" y="2993206"/>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sp>
        <p:nvSpPr>
          <p:cNvPr id="11" name="Right Arrow 10"/>
          <p:cNvSpPr/>
          <p:nvPr/>
        </p:nvSpPr>
        <p:spPr bwMode="auto">
          <a:xfrm>
            <a:off x="4057997" y="2367183"/>
            <a:ext cx="1179135" cy="484632"/>
          </a:xfrm>
          <a:prstGeom prst="rightArrow">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GB"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2647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smtClean="0"/>
              <a:t>Target architecture</a:t>
            </a:r>
            <a:endParaRPr lang="en-US" dirty="0"/>
          </a:p>
        </p:txBody>
      </p:sp>
    </p:spTree>
    <p:extLst>
      <p:ext uri="{BB962C8B-B14F-4D97-AF65-F5344CB8AC3E}">
        <p14:creationId xmlns:p14="http://schemas.microsoft.com/office/powerpoint/2010/main" val="10829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Target Architecture</a:t>
            </a:r>
            <a:endParaRPr lang="en-US" dirty="0"/>
          </a:p>
        </p:txBody>
      </p:sp>
      <p:sp>
        <p:nvSpPr>
          <p:cNvPr id="22" name="Rectangle 21"/>
          <p:cNvSpPr/>
          <p:nvPr/>
        </p:nvSpPr>
        <p:spPr>
          <a:xfrm>
            <a:off x="1337488" y="6123167"/>
            <a:ext cx="7977093" cy="650695"/>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200" dirty="0" smtClean="0">
                <a:solidFill>
                  <a:srgbClr val="000000"/>
                </a:solidFill>
              </a:rPr>
              <a:t>Nokia Music REST API</a:t>
            </a:r>
          </a:p>
        </p:txBody>
      </p:sp>
      <p:sp>
        <p:nvSpPr>
          <p:cNvPr id="59" name="Rectangle 58"/>
          <p:cNvSpPr/>
          <p:nvPr/>
        </p:nvSpPr>
        <p:spPr>
          <a:xfrm>
            <a:off x="1320937" y="3168056"/>
            <a:ext cx="7993644" cy="2664296"/>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Shared Libraries (PCL)</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60" name="Rectangle 59"/>
          <p:cNvSpPr/>
          <p:nvPr/>
        </p:nvSpPr>
        <p:spPr>
          <a:xfrm>
            <a:off x="1429162" y="4390216"/>
            <a:ext cx="7797270"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61" name="Rectangle 60"/>
          <p:cNvSpPr/>
          <p:nvPr/>
        </p:nvSpPr>
        <p:spPr>
          <a:xfrm>
            <a:off x="1419500" y="4847084"/>
            <a:ext cx="7806931"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Utilities and Business Logic</a:t>
            </a:r>
          </a:p>
        </p:txBody>
      </p:sp>
      <p:sp>
        <p:nvSpPr>
          <p:cNvPr id="63" name="Rectangle 62"/>
          <p:cNvSpPr/>
          <p:nvPr/>
        </p:nvSpPr>
        <p:spPr>
          <a:xfrm>
            <a:off x="1414292" y="5303612"/>
            <a:ext cx="7812139"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Platform Abstraction Interfaces</a:t>
            </a:r>
          </a:p>
        </p:txBody>
      </p:sp>
      <p:sp>
        <p:nvSpPr>
          <p:cNvPr id="66" name="Rectangle 65"/>
          <p:cNvSpPr/>
          <p:nvPr/>
        </p:nvSpPr>
        <p:spPr>
          <a:xfrm>
            <a:off x="1320937" y="1439862"/>
            <a:ext cx="2392405" cy="1368153"/>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7 Application</a:t>
            </a:r>
          </a:p>
        </p:txBody>
      </p:sp>
      <p:sp>
        <p:nvSpPr>
          <p:cNvPr id="67" name="Rectangle 66"/>
          <p:cNvSpPr/>
          <p:nvPr/>
        </p:nvSpPr>
        <p:spPr>
          <a:xfrm>
            <a:off x="1428403" y="1861972"/>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69" name="Rectangle 68"/>
          <p:cNvSpPr/>
          <p:nvPr/>
        </p:nvSpPr>
        <p:spPr>
          <a:xfrm>
            <a:off x="1419725" y="2303959"/>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Platform Specifics</a:t>
            </a:r>
          </a:p>
        </p:txBody>
      </p:sp>
      <p:sp>
        <p:nvSpPr>
          <p:cNvPr id="71" name="Rectangle 70"/>
          <p:cNvSpPr/>
          <p:nvPr/>
        </p:nvSpPr>
        <p:spPr>
          <a:xfrm>
            <a:off x="4185872" y="1439864"/>
            <a:ext cx="2392405" cy="1368152"/>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8 Application</a:t>
            </a:r>
          </a:p>
        </p:txBody>
      </p:sp>
      <p:sp>
        <p:nvSpPr>
          <p:cNvPr id="72" name="Rectangle 71"/>
          <p:cNvSpPr/>
          <p:nvPr/>
        </p:nvSpPr>
        <p:spPr>
          <a:xfrm>
            <a:off x="4293338" y="1861973"/>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74" name="Rectangle 73"/>
          <p:cNvSpPr/>
          <p:nvPr/>
        </p:nvSpPr>
        <p:spPr>
          <a:xfrm>
            <a:off x="4284660" y="2303959"/>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Platform Specifics</a:t>
            </a:r>
          </a:p>
        </p:txBody>
      </p:sp>
      <p:sp>
        <p:nvSpPr>
          <p:cNvPr id="76" name="Rectangle 75"/>
          <p:cNvSpPr/>
          <p:nvPr/>
        </p:nvSpPr>
        <p:spPr>
          <a:xfrm>
            <a:off x="6922176" y="1439864"/>
            <a:ext cx="2392405" cy="1368151"/>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8 Application</a:t>
            </a:r>
          </a:p>
        </p:txBody>
      </p:sp>
      <p:sp>
        <p:nvSpPr>
          <p:cNvPr id="77" name="Rectangle 76"/>
          <p:cNvSpPr/>
          <p:nvPr/>
        </p:nvSpPr>
        <p:spPr>
          <a:xfrm>
            <a:off x="7029642" y="1861974"/>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79" name="Rectangle 78"/>
          <p:cNvSpPr/>
          <p:nvPr/>
        </p:nvSpPr>
        <p:spPr>
          <a:xfrm>
            <a:off x="7020964" y="2303960"/>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Platform Specific</a:t>
            </a:r>
          </a:p>
        </p:txBody>
      </p:sp>
      <p:sp>
        <p:nvSpPr>
          <p:cNvPr id="80" name="Rectangle 79"/>
          <p:cNvSpPr/>
          <p:nvPr/>
        </p:nvSpPr>
        <p:spPr>
          <a:xfrm>
            <a:off x="1419725" y="3528095"/>
            <a:ext cx="7797270"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81" name="Rectangle 80"/>
          <p:cNvSpPr/>
          <p:nvPr/>
        </p:nvSpPr>
        <p:spPr>
          <a:xfrm>
            <a:off x="1419725" y="3967224"/>
            <a:ext cx="7797270"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spTree>
    <p:extLst>
      <p:ext uri="{BB962C8B-B14F-4D97-AF65-F5344CB8AC3E}">
        <p14:creationId xmlns:p14="http://schemas.microsoft.com/office/powerpoint/2010/main" val="344102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337488" y="3319711"/>
            <a:ext cx="7905086" cy="936104"/>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Shared Libraries (PCL)</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37" name="Rectangle 36"/>
          <p:cNvSpPr/>
          <p:nvPr/>
        </p:nvSpPr>
        <p:spPr>
          <a:xfrm>
            <a:off x="1429162" y="3749784"/>
            <a:ext cx="7597387"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4" name="Title 3"/>
          <p:cNvSpPr>
            <a:spLocks noGrp="1"/>
          </p:cNvSpPr>
          <p:nvPr>
            <p:ph type="title"/>
          </p:nvPr>
        </p:nvSpPr>
        <p:spPr/>
        <p:txBody>
          <a:bodyPr/>
          <a:lstStyle/>
          <a:p>
            <a:r>
              <a:rPr lang="en-US" dirty="0" smtClean="0"/>
              <a:t>REST API and C# APIs</a:t>
            </a:r>
            <a:endParaRPr lang="en-US" dirty="0"/>
          </a:p>
        </p:txBody>
      </p:sp>
      <p:sp>
        <p:nvSpPr>
          <p:cNvPr id="22" name="Rectangle 21"/>
          <p:cNvSpPr/>
          <p:nvPr/>
        </p:nvSpPr>
        <p:spPr>
          <a:xfrm>
            <a:off x="1337489" y="5009053"/>
            <a:ext cx="7905086" cy="1079009"/>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t" anchorCtr="0"/>
          <a:lstStyle/>
          <a:p>
            <a:pPr algn="ctr"/>
            <a:r>
              <a:rPr lang="en-US" sz="1200" dirty="0" smtClean="0">
                <a:solidFill>
                  <a:srgbClr val="000000"/>
                </a:solidFill>
              </a:rPr>
              <a:t>Nokia Music REST API</a:t>
            </a:r>
          </a:p>
        </p:txBody>
      </p:sp>
      <p:sp>
        <p:nvSpPr>
          <p:cNvPr id="30" name="Rectangle 29"/>
          <p:cNvSpPr/>
          <p:nvPr/>
        </p:nvSpPr>
        <p:spPr>
          <a:xfrm>
            <a:off x="3443178" y="5548556"/>
            <a:ext cx="5439355" cy="421211"/>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Public REST API</a:t>
            </a:r>
          </a:p>
        </p:txBody>
      </p:sp>
      <p:sp>
        <p:nvSpPr>
          <p:cNvPr id="38" name="Rectangle 37"/>
          <p:cNvSpPr/>
          <p:nvPr/>
        </p:nvSpPr>
        <p:spPr>
          <a:xfrm>
            <a:off x="3443178" y="2887662"/>
            <a:ext cx="1712670" cy="1524793"/>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t" anchorCtr="0"/>
          <a:lstStyle/>
          <a:p>
            <a:pPr algn="ctr"/>
            <a:r>
              <a:rPr lang="en-US" sz="1200" dirty="0" smtClean="0">
                <a:solidFill>
                  <a:srgbClr val="000000"/>
                </a:solidFill>
              </a:rPr>
              <a:t>WP7 API</a:t>
            </a:r>
          </a:p>
        </p:txBody>
      </p:sp>
      <p:sp>
        <p:nvSpPr>
          <p:cNvPr id="41" name="Rectangle 40"/>
          <p:cNvSpPr/>
          <p:nvPr/>
        </p:nvSpPr>
        <p:spPr>
          <a:xfrm>
            <a:off x="3515934" y="3749784"/>
            <a:ext cx="1583428"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Public API wrapper</a:t>
            </a:r>
          </a:p>
        </p:txBody>
      </p:sp>
      <p:sp>
        <p:nvSpPr>
          <p:cNvPr id="42" name="Rectangle 41"/>
          <p:cNvSpPr/>
          <p:nvPr/>
        </p:nvSpPr>
        <p:spPr>
          <a:xfrm>
            <a:off x="5297655" y="2887663"/>
            <a:ext cx="1712670" cy="1524793"/>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t" anchorCtr="0"/>
          <a:lstStyle/>
          <a:p>
            <a:pPr algn="ctr"/>
            <a:r>
              <a:rPr lang="en-US" sz="1200" dirty="0" smtClean="0">
                <a:solidFill>
                  <a:srgbClr val="000000"/>
                </a:solidFill>
              </a:rPr>
              <a:t>WP8 API</a:t>
            </a:r>
          </a:p>
        </p:txBody>
      </p:sp>
      <p:sp>
        <p:nvSpPr>
          <p:cNvPr id="43" name="Rectangle 42"/>
          <p:cNvSpPr/>
          <p:nvPr/>
        </p:nvSpPr>
        <p:spPr>
          <a:xfrm>
            <a:off x="5370411" y="3749785"/>
            <a:ext cx="1583428"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Public API wrapper</a:t>
            </a:r>
          </a:p>
        </p:txBody>
      </p:sp>
      <p:sp>
        <p:nvSpPr>
          <p:cNvPr id="50" name="Rectangle 49"/>
          <p:cNvSpPr/>
          <p:nvPr/>
        </p:nvSpPr>
        <p:spPr>
          <a:xfrm>
            <a:off x="7169863" y="2887663"/>
            <a:ext cx="1712670" cy="1524793"/>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t" anchorCtr="0"/>
          <a:lstStyle/>
          <a:p>
            <a:pPr algn="ctr"/>
            <a:r>
              <a:rPr lang="en-US" sz="1200" dirty="0" smtClean="0">
                <a:solidFill>
                  <a:srgbClr val="000000"/>
                </a:solidFill>
              </a:rPr>
              <a:t>Win 8 API</a:t>
            </a:r>
          </a:p>
        </p:txBody>
      </p:sp>
      <p:sp>
        <p:nvSpPr>
          <p:cNvPr id="51" name="Rectangle 50"/>
          <p:cNvSpPr/>
          <p:nvPr/>
        </p:nvSpPr>
        <p:spPr>
          <a:xfrm>
            <a:off x="7242619" y="3749785"/>
            <a:ext cx="1583428"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Public API wrapper</a:t>
            </a:r>
          </a:p>
        </p:txBody>
      </p:sp>
    </p:spTree>
    <p:extLst>
      <p:ext uri="{BB962C8B-B14F-4D97-AF65-F5344CB8AC3E}">
        <p14:creationId xmlns:p14="http://schemas.microsoft.com/office/powerpoint/2010/main" val="10483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50085" y="1193006"/>
            <a:ext cx="7311756" cy="5112568"/>
          </a:xfrm>
        </p:spPr>
        <p:txBody>
          <a:bodyPr/>
          <a:lstStyle/>
          <a:p>
            <a:pPr lvl="0"/>
            <a:r>
              <a:rPr lang="en-GB" dirty="0" smtClean="0"/>
              <a:t>Makes it easy for you to </a:t>
            </a:r>
            <a:r>
              <a:rPr lang="en-GB" dirty="0"/>
              <a:t>integrate music data into your </a:t>
            </a:r>
            <a:r>
              <a:rPr lang="en-GB" dirty="0" smtClean="0"/>
              <a:t>app.</a:t>
            </a:r>
          </a:p>
          <a:p>
            <a:pPr lvl="0"/>
            <a:endParaRPr lang="en-GB" sz="2400" dirty="0">
              <a:solidFill>
                <a:srgbClr val="2B91AF"/>
              </a:solidFill>
              <a:highlight>
                <a:srgbClr val="FFFFFF"/>
              </a:highlight>
              <a:latin typeface="Consolas"/>
            </a:endParaRPr>
          </a:p>
          <a:p>
            <a:pPr lvl="0"/>
            <a:r>
              <a:rPr lang="en-GB" sz="2400" dirty="0" err="1" smtClean="0">
                <a:solidFill>
                  <a:srgbClr val="2B91AF"/>
                </a:solidFill>
                <a:highlight>
                  <a:srgbClr val="FFFFFF"/>
                </a:highlight>
                <a:latin typeface="Consolas"/>
              </a:rPr>
              <a:t>MusicClient</a:t>
            </a:r>
            <a:r>
              <a:rPr lang="en-GB" sz="2400" dirty="0" smtClean="0">
                <a:solidFill>
                  <a:srgbClr val="000000"/>
                </a:solidFill>
                <a:highlight>
                  <a:srgbClr val="FFFFFF"/>
                </a:highlight>
                <a:latin typeface="Consolas"/>
              </a:rPr>
              <a:t> </a:t>
            </a:r>
            <a:r>
              <a:rPr lang="en-GB" sz="2400" dirty="0" err="1">
                <a:solidFill>
                  <a:srgbClr val="000000"/>
                </a:solidFill>
                <a:highlight>
                  <a:srgbClr val="FFFFFF"/>
                </a:highlight>
                <a:latin typeface="Consolas"/>
              </a:rPr>
              <a:t>api</a:t>
            </a:r>
            <a:r>
              <a:rPr lang="en-GB" sz="2400" dirty="0">
                <a:solidFill>
                  <a:srgbClr val="000000"/>
                </a:solidFill>
                <a:highlight>
                  <a:srgbClr val="FFFFFF"/>
                </a:highlight>
                <a:latin typeface="Consolas"/>
              </a:rPr>
              <a:t> </a:t>
            </a:r>
            <a:r>
              <a:rPr lang="en-GB" sz="2400" dirty="0" smtClean="0">
                <a:solidFill>
                  <a:srgbClr val="000000"/>
                </a:solidFill>
                <a:highlight>
                  <a:srgbClr val="FFFFFF"/>
                </a:highlight>
                <a:latin typeface="Consolas"/>
              </a:rPr>
              <a:t>= </a:t>
            </a:r>
            <a:r>
              <a:rPr lang="en-GB" sz="2400" dirty="0" smtClean="0">
                <a:solidFill>
                  <a:srgbClr val="0000FF"/>
                </a:solidFill>
                <a:highlight>
                  <a:srgbClr val="FFFFFF"/>
                </a:highlight>
                <a:latin typeface="Consolas"/>
              </a:rPr>
              <a:t>new </a:t>
            </a:r>
            <a:r>
              <a:rPr lang="en-GB" sz="2400" dirty="0" err="1">
                <a:solidFill>
                  <a:srgbClr val="2B91AF"/>
                </a:solidFill>
                <a:highlight>
                  <a:srgbClr val="FFFFFF"/>
                </a:highlight>
                <a:latin typeface="Consolas"/>
              </a:rPr>
              <a:t>MusicClient</a:t>
            </a:r>
            <a:r>
              <a:rPr lang="en-GB" sz="2400" dirty="0">
                <a:solidFill>
                  <a:srgbClr val="000000"/>
                </a:solidFill>
                <a:highlight>
                  <a:srgbClr val="FFFFFF"/>
                </a:highlight>
                <a:latin typeface="Consolas"/>
              </a:rPr>
              <a:t>(</a:t>
            </a:r>
            <a:r>
              <a:rPr lang="en-GB" sz="2400" dirty="0" err="1">
                <a:solidFill>
                  <a:srgbClr val="000000"/>
                </a:solidFill>
                <a:highlight>
                  <a:srgbClr val="FFFFFF"/>
                </a:highlight>
                <a:latin typeface="Consolas"/>
              </a:rPr>
              <a:t>AppId</a:t>
            </a:r>
            <a:r>
              <a:rPr lang="en-GB" sz="2400" dirty="0">
                <a:solidFill>
                  <a:srgbClr val="000000"/>
                </a:solidFill>
                <a:highlight>
                  <a:srgbClr val="FFFFFF"/>
                </a:highlight>
                <a:latin typeface="Consolas"/>
              </a:rPr>
              <a:t>);</a:t>
            </a:r>
            <a:endParaRPr lang="en-GB" sz="2400" dirty="0">
              <a:solidFill>
                <a:srgbClr val="0000FF"/>
              </a:solidFill>
              <a:highlight>
                <a:srgbClr val="FFFFFF"/>
              </a:highlight>
              <a:latin typeface="Consolas"/>
            </a:endParaRPr>
          </a:p>
          <a:p>
            <a:pPr defTabSz="685576">
              <a:spcBef>
                <a:spcPts val="423"/>
              </a:spcBef>
              <a:spcAft>
                <a:spcPts val="600"/>
              </a:spcAft>
            </a:pPr>
            <a:r>
              <a:rPr lang="en-GB" sz="2400" dirty="0" err="1">
                <a:solidFill>
                  <a:srgbClr val="0000FF"/>
                </a:solidFill>
                <a:highlight>
                  <a:srgbClr val="FFFFFF"/>
                </a:highlight>
                <a:latin typeface="Consolas"/>
              </a:rPr>
              <a:t>var</a:t>
            </a:r>
            <a:r>
              <a:rPr lang="en-GB" sz="2400" dirty="0">
                <a:solidFill>
                  <a:srgbClr val="000000"/>
                </a:solidFill>
                <a:highlight>
                  <a:srgbClr val="FFFFFF"/>
                </a:highlight>
                <a:latin typeface="Consolas"/>
              </a:rPr>
              <a:t> artists = </a:t>
            </a:r>
            <a:r>
              <a:rPr lang="en-GB" sz="2400" dirty="0" smtClean="0">
                <a:solidFill>
                  <a:srgbClr val="0000FF"/>
                </a:solidFill>
                <a:highlight>
                  <a:srgbClr val="FFFFFF"/>
                </a:highlight>
                <a:latin typeface="Consolas"/>
              </a:rPr>
              <a:t>await</a:t>
            </a:r>
            <a:r>
              <a:rPr lang="en-GB" sz="2400" dirty="0" smtClean="0">
                <a:solidFill>
                  <a:srgbClr val="000000"/>
                </a:solidFill>
                <a:highlight>
                  <a:srgbClr val="FFFFFF"/>
                </a:highlight>
                <a:latin typeface="Consolas"/>
              </a:rPr>
              <a:t> </a:t>
            </a:r>
            <a:r>
              <a:rPr lang="en-GB" sz="2400" dirty="0" err="1" smtClean="0">
                <a:solidFill>
                  <a:srgbClr val="000000"/>
                </a:solidFill>
                <a:highlight>
                  <a:srgbClr val="FFFFFF"/>
                </a:highlight>
                <a:latin typeface="Consolas"/>
              </a:rPr>
              <a:t>api.GetTopArtistsAsync</a:t>
            </a:r>
            <a:r>
              <a:rPr lang="en-GB" sz="2400" dirty="0">
                <a:solidFill>
                  <a:srgbClr val="000000"/>
                </a:solidFill>
                <a:highlight>
                  <a:srgbClr val="FFFFFF"/>
                </a:highlight>
                <a:latin typeface="Consolas"/>
              </a:rPr>
              <a:t>();</a:t>
            </a:r>
          </a:p>
          <a:p>
            <a:pPr defTabSz="685576">
              <a:spcBef>
                <a:spcPts val="423"/>
              </a:spcBef>
              <a:spcAft>
                <a:spcPts val="600"/>
              </a:spcAft>
            </a:pPr>
            <a:r>
              <a:rPr lang="en-GB" sz="2400" dirty="0" err="1">
                <a:solidFill>
                  <a:srgbClr val="000000"/>
                </a:solidFill>
                <a:highlight>
                  <a:srgbClr val="FFFFFF"/>
                </a:highlight>
                <a:latin typeface="Consolas"/>
              </a:rPr>
              <a:t>list.ItemsSource</a:t>
            </a:r>
            <a:r>
              <a:rPr lang="en-GB" sz="2400" dirty="0">
                <a:solidFill>
                  <a:srgbClr val="000000"/>
                </a:solidFill>
                <a:highlight>
                  <a:srgbClr val="FFFFFF"/>
                </a:highlight>
                <a:latin typeface="Consolas"/>
              </a:rPr>
              <a:t> = </a:t>
            </a:r>
            <a:r>
              <a:rPr lang="en-GB" sz="2400" dirty="0" err="1">
                <a:solidFill>
                  <a:srgbClr val="000000"/>
                </a:solidFill>
                <a:highlight>
                  <a:srgbClr val="FFFFFF"/>
                </a:highlight>
                <a:latin typeface="Consolas"/>
              </a:rPr>
              <a:t>artists.Result</a:t>
            </a:r>
            <a:r>
              <a:rPr lang="en-GB" sz="2400" dirty="0">
                <a:solidFill>
                  <a:srgbClr val="000000"/>
                </a:solidFill>
                <a:highlight>
                  <a:srgbClr val="FFFFFF"/>
                </a:highlight>
                <a:latin typeface="Consolas"/>
              </a:rPr>
              <a:t>;</a:t>
            </a:r>
          </a:p>
          <a:p>
            <a:pPr defTabSz="685576">
              <a:spcBef>
                <a:spcPts val="423"/>
              </a:spcBef>
              <a:spcAft>
                <a:spcPts val="600"/>
              </a:spcAft>
            </a:pPr>
            <a:r>
              <a:rPr lang="en-US" sz="2400" dirty="0">
                <a:solidFill>
                  <a:srgbClr val="008000"/>
                </a:solidFill>
                <a:highlight>
                  <a:srgbClr val="FFFFFF"/>
                </a:highlight>
                <a:latin typeface="Consolas" panose="020B0609020204030204" pitchFamily="49" charset="0"/>
              </a:rPr>
              <a:t>// when user selects artist... </a:t>
            </a:r>
            <a:endParaRPr lang="en-GB" sz="2400" dirty="0">
              <a:solidFill>
                <a:srgbClr val="000000"/>
              </a:solidFill>
              <a:highlight>
                <a:srgbClr val="FFFFFF"/>
              </a:highlight>
              <a:latin typeface="Consolas"/>
            </a:endParaRPr>
          </a:p>
          <a:p>
            <a:pPr defTabSz="685576">
              <a:spcBef>
                <a:spcPts val="423"/>
              </a:spcBef>
              <a:spcAft>
                <a:spcPts val="600"/>
              </a:spcAft>
            </a:pPr>
            <a:r>
              <a:rPr lang="en-GB" sz="2400" dirty="0" err="1">
                <a:solidFill>
                  <a:srgbClr val="000000"/>
                </a:solidFill>
                <a:highlight>
                  <a:srgbClr val="FFFFFF"/>
                </a:highlight>
                <a:latin typeface="Consolas"/>
              </a:rPr>
              <a:t>artist.PlayMix</a:t>
            </a:r>
            <a:r>
              <a:rPr lang="en-GB" sz="2400" dirty="0">
                <a:solidFill>
                  <a:srgbClr val="000000"/>
                </a:solidFill>
                <a:highlight>
                  <a:srgbClr val="FFFFFF"/>
                </a:highlight>
                <a:latin typeface="Consolas"/>
              </a:rPr>
              <a:t>(); </a:t>
            </a:r>
          </a:p>
        </p:txBody>
      </p:sp>
      <p:sp>
        <p:nvSpPr>
          <p:cNvPr id="3" name="Title 2"/>
          <p:cNvSpPr>
            <a:spLocks noGrp="1"/>
          </p:cNvSpPr>
          <p:nvPr>
            <p:ph type="title"/>
          </p:nvPr>
        </p:nvSpPr>
        <p:spPr/>
        <p:txBody>
          <a:bodyPr/>
          <a:lstStyle/>
          <a:p>
            <a:r>
              <a:rPr lang="en-US" dirty="0" smtClean="0"/>
              <a:t>Nokia Music C# API</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25" y="2099862"/>
            <a:ext cx="1658628" cy="30635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255" y="1698404"/>
            <a:ext cx="2020582" cy="3732089"/>
          </a:xfrm>
          <a:prstGeom prst="rect">
            <a:avLst/>
          </a:prstGeom>
        </p:spPr>
      </p:pic>
      <p:sp>
        <p:nvSpPr>
          <p:cNvPr id="8" name="Right Arrow 7"/>
          <p:cNvSpPr/>
          <p:nvPr/>
        </p:nvSpPr>
        <p:spPr bwMode="auto">
          <a:xfrm>
            <a:off x="1729287" y="3678371"/>
            <a:ext cx="573101" cy="283913"/>
          </a:xfrm>
          <a:prstGeom prst="rightArrow">
            <a:avLst/>
          </a:prstGeom>
          <a:solidFill>
            <a:srgbClr val="1580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7227" tIns="67227" rIns="25213" bIns="25213" rtlCol="0" anchor="t" anchorCtr="0"/>
          <a:lstStyle>
            <a:defPPr>
              <a:defRPr lang="en-US"/>
            </a:defPPr>
            <a:lvl1pPr marL="0" algn="l" defTabSz="389582" rtl="0" eaLnBrk="1" latinLnBrk="0" hangingPunct="1">
              <a:defRPr sz="1500" kern="1200">
                <a:solidFill>
                  <a:schemeClr val="lt1"/>
                </a:solidFill>
                <a:latin typeface="+mn-lt"/>
                <a:ea typeface="+mn-ea"/>
                <a:cs typeface="+mn-cs"/>
              </a:defRPr>
            </a:lvl1pPr>
            <a:lvl2pPr marL="389582" algn="l" defTabSz="389582" rtl="0" eaLnBrk="1" latinLnBrk="0" hangingPunct="1">
              <a:defRPr sz="1500" kern="1200">
                <a:solidFill>
                  <a:schemeClr val="lt1"/>
                </a:solidFill>
                <a:latin typeface="+mn-lt"/>
                <a:ea typeface="+mn-ea"/>
                <a:cs typeface="+mn-cs"/>
              </a:defRPr>
            </a:lvl2pPr>
            <a:lvl3pPr marL="779163" algn="l" defTabSz="389582" rtl="0" eaLnBrk="1" latinLnBrk="0" hangingPunct="1">
              <a:defRPr sz="1500" kern="1200">
                <a:solidFill>
                  <a:schemeClr val="lt1"/>
                </a:solidFill>
                <a:latin typeface="+mn-lt"/>
                <a:ea typeface="+mn-ea"/>
                <a:cs typeface="+mn-cs"/>
              </a:defRPr>
            </a:lvl3pPr>
            <a:lvl4pPr marL="1168745" algn="l" defTabSz="389582" rtl="0" eaLnBrk="1" latinLnBrk="0" hangingPunct="1">
              <a:defRPr sz="1500" kern="1200">
                <a:solidFill>
                  <a:schemeClr val="lt1"/>
                </a:solidFill>
                <a:latin typeface="+mn-lt"/>
                <a:ea typeface="+mn-ea"/>
                <a:cs typeface="+mn-cs"/>
              </a:defRPr>
            </a:lvl4pPr>
            <a:lvl5pPr marL="1558326" algn="l" defTabSz="389582" rtl="0" eaLnBrk="1" latinLnBrk="0" hangingPunct="1">
              <a:defRPr sz="1500" kern="1200">
                <a:solidFill>
                  <a:schemeClr val="lt1"/>
                </a:solidFill>
                <a:latin typeface="+mn-lt"/>
                <a:ea typeface="+mn-ea"/>
                <a:cs typeface="+mn-cs"/>
              </a:defRPr>
            </a:lvl5pPr>
            <a:lvl6pPr marL="1947908" algn="l" defTabSz="389582" rtl="0" eaLnBrk="1" latinLnBrk="0" hangingPunct="1">
              <a:defRPr sz="1500" kern="1200">
                <a:solidFill>
                  <a:schemeClr val="lt1"/>
                </a:solidFill>
                <a:latin typeface="+mn-lt"/>
                <a:ea typeface="+mn-ea"/>
                <a:cs typeface="+mn-cs"/>
              </a:defRPr>
            </a:lvl6pPr>
            <a:lvl7pPr marL="2337489" algn="l" defTabSz="389582" rtl="0" eaLnBrk="1" latinLnBrk="0" hangingPunct="1">
              <a:defRPr sz="1500" kern="1200">
                <a:solidFill>
                  <a:schemeClr val="lt1"/>
                </a:solidFill>
                <a:latin typeface="+mn-lt"/>
                <a:ea typeface="+mn-ea"/>
                <a:cs typeface="+mn-cs"/>
              </a:defRPr>
            </a:lvl7pPr>
            <a:lvl8pPr marL="2727071" algn="l" defTabSz="389582" rtl="0" eaLnBrk="1" latinLnBrk="0" hangingPunct="1">
              <a:defRPr sz="1500" kern="1200">
                <a:solidFill>
                  <a:schemeClr val="lt1"/>
                </a:solidFill>
                <a:latin typeface="+mn-lt"/>
                <a:ea typeface="+mn-ea"/>
                <a:cs typeface="+mn-cs"/>
              </a:defRPr>
            </a:lvl8pPr>
            <a:lvl9pPr marL="3116652" algn="l" defTabSz="389582" rtl="0" eaLnBrk="1" latinLnBrk="0" hangingPunct="1">
              <a:defRPr sz="1500" kern="1200">
                <a:solidFill>
                  <a:schemeClr val="lt1"/>
                </a:solidFill>
                <a:latin typeface="+mn-lt"/>
                <a:ea typeface="+mn-ea"/>
                <a:cs typeface="+mn-cs"/>
              </a:defRPr>
            </a:lvl9pPr>
          </a:lstStyle>
          <a:p>
            <a:pPr algn="ctr" defTabSz="685505"/>
            <a:endParaRPr lang="en-GB" sz="1200" spc="-75" dirty="0">
              <a:solidFill>
                <a:srgbClr val="1580DD"/>
              </a:solidFill>
              <a:ea typeface="Segoe UI" pitchFamily="34" charset="0"/>
              <a:cs typeface="Segoe UI" pitchFamily="34" charset="0"/>
            </a:endParaRPr>
          </a:p>
        </p:txBody>
      </p:sp>
    </p:spTree>
    <p:extLst>
      <p:ext uri="{BB962C8B-B14F-4D97-AF65-F5344CB8AC3E}">
        <p14:creationId xmlns:p14="http://schemas.microsoft.com/office/powerpoint/2010/main" val="71361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smtClean="0"/>
              <a:t>Initial </a:t>
            </a:r>
            <a:r>
              <a:rPr lang="en-US" dirty="0"/>
              <a:t>d</a:t>
            </a:r>
            <a:r>
              <a:rPr lang="en-US" dirty="0" smtClean="0"/>
              <a:t>esign approach</a:t>
            </a:r>
            <a:endParaRPr lang="en-US" dirty="0"/>
          </a:p>
        </p:txBody>
      </p:sp>
    </p:spTree>
    <p:extLst>
      <p:ext uri="{BB962C8B-B14F-4D97-AF65-F5344CB8AC3E}">
        <p14:creationId xmlns:p14="http://schemas.microsoft.com/office/powerpoint/2010/main" val="75337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75038" y="1439862"/>
            <a:ext cx="8686801" cy="5029181"/>
          </a:xfrm>
        </p:spPr>
        <p:txBody>
          <a:bodyPr/>
          <a:lstStyle/>
          <a:p>
            <a:r>
              <a:rPr lang="en-US" sz="3200" dirty="0" smtClean="0">
                <a:solidFill>
                  <a:schemeClr val="bg1"/>
                </a:solidFill>
              </a:rPr>
              <a:t>SIMPLE</a:t>
            </a:r>
          </a:p>
          <a:p>
            <a:r>
              <a:rPr lang="en-US" sz="3200" dirty="0" smtClean="0">
                <a:solidFill>
                  <a:schemeClr val="bg1"/>
                </a:solidFill>
              </a:rPr>
              <a:t>	</a:t>
            </a:r>
            <a:r>
              <a:rPr lang="en-US" sz="2400" dirty="0" smtClean="0">
                <a:solidFill>
                  <a:schemeClr val="bg1"/>
                </a:solidFill>
              </a:rPr>
              <a:t>Supreme ease of use from FTU onwards</a:t>
            </a:r>
          </a:p>
          <a:p>
            <a:r>
              <a:rPr lang="en-US" sz="2400" dirty="0" smtClean="0">
                <a:solidFill>
                  <a:schemeClr val="bg1"/>
                </a:solidFill>
              </a:rPr>
              <a:t>	No registration. Click: play</a:t>
            </a:r>
          </a:p>
          <a:p>
            <a:r>
              <a:rPr lang="en-US" sz="3200" dirty="0" smtClean="0">
                <a:solidFill>
                  <a:schemeClr val="bg1"/>
                </a:solidFill>
              </a:rPr>
              <a:t>DELIGHTFUL</a:t>
            </a:r>
          </a:p>
          <a:p>
            <a:r>
              <a:rPr lang="en-US" sz="3200" dirty="0">
                <a:solidFill>
                  <a:schemeClr val="bg1"/>
                </a:solidFill>
              </a:rPr>
              <a:t>	</a:t>
            </a:r>
            <a:r>
              <a:rPr lang="en-US" sz="2400" dirty="0" smtClean="0">
                <a:solidFill>
                  <a:schemeClr val="bg1"/>
                </a:solidFill>
              </a:rPr>
              <a:t>Content is king</a:t>
            </a:r>
          </a:p>
          <a:p>
            <a:r>
              <a:rPr lang="en-US" sz="2400" dirty="0" smtClean="0">
                <a:solidFill>
                  <a:schemeClr val="bg1"/>
                </a:solidFill>
              </a:rPr>
              <a:t>	Personally relevant</a:t>
            </a:r>
          </a:p>
          <a:p>
            <a:r>
              <a:rPr lang="en-US" sz="3200" dirty="0" smtClean="0">
                <a:solidFill>
                  <a:schemeClr val="bg1"/>
                </a:solidFill>
              </a:rPr>
              <a:t>EFFORTLESS</a:t>
            </a:r>
          </a:p>
          <a:p>
            <a:r>
              <a:rPr lang="en-US" sz="3200" dirty="0" smtClean="0">
                <a:solidFill>
                  <a:schemeClr val="bg1"/>
                </a:solidFill>
              </a:rPr>
              <a:t>	</a:t>
            </a:r>
            <a:r>
              <a:rPr lang="en-US" sz="2400" dirty="0" smtClean="0">
                <a:solidFill>
                  <a:schemeClr val="bg1"/>
                </a:solidFill>
              </a:rPr>
              <a:t>Focus on the casual user</a:t>
            </a:r>
            <a:endParaRPr lang="en-US" sz="3200" dirty="0" smtClean="0">
              <a:solidFill>
                <a:schemeClr val="bg1"/>
              </a:solidFill>
            </a:endParaRPr>
          </a:p>
          <a:p>
            <a:r>
              <a:rPr lang="en-US" sz="3200" dirty="0" smtClean="0">
                <a:solidFill>
                  <a:schemeClr val="bg1"/>
                </a:solidFill>
              </a:rPr>
              <a:t>LOVE THE PLATFORM</a:t>
            </a:r>
          </a:p>
        </p:txBody>
      </p:sp>
      <p:sp>
        <p:nvSpPr>
          <p:cNvPr id="4" name="Content Placeholder 3"/>
          <p:cNvSpPr>
            <a:spLocks noGrp="1"/>
          </p:cNvSpPr>
          <p:nvPr>
            <p:ph type="body" sz="quarter" idx="11"/>
          </p:nvPr>
        </p:nvSpPr>
        <p:spPr>
          <a:xfrm>
            <a:off x="274638" y="1516081"/>
            <a:ext cx="2743200" cy="5029181"/>
          </a:xfrm>
        </p:spPr>
        <p:txBody>
          <a:bodyPr/>
          <a:lstStyle/>
          <a:p>
            <a:r>
              <a:rPr lang="en-US" sz="2000" dirty="0">
                <a:solidFill>
                  <a:schemeClr val="bg1"/>
                </a:solidFill>
              </a:rPr>
              <a:t>K</a:t>
            </a:r>
            <a:r>
              <a:rPr lang="en-US" sz="2000" dirty="0" smtClean="0">
                <a:solidFill>
                  <a:schemeClr val="bg1"/>
                </a:solidFill>
              </a:rPr>
              <a:t>now what’s important. </a:t>
            </a:r>
          </a:p>
          <a:p>
            <a:endParaRPr lang="en-US" sz="2000" dirty="0">
              <a:solidFill>
                <a:schemeClr val="bg1"/>
              </a:solidFill>
            </a:endParaRPr>
          </a:p>
          <a:p>
            <a:r>
              <a:rPr lang="en-US" sz="2000" dirty="0" smtClean="0">
                <a:solidFill>
                  <a:schemeClr val="bg1"/>
                </a:solidFill>
              </a:rPr>
              <a:t>It helps when making design decisions.</a:t>
            </a:r>
          </a:p>
        </p:txBody>
      </p:sp>
      <p:sp>
        <p:nvSpPr>
          <p:cNvPr id="3" name="Title 2"/>
          <p:cNvSpPr>
            <a:spLocks noGrp="1"/>
          </p:cNvSpPr>
          <p:nvPr>
            <p:ph type="title"/>
          </p:nvPr>
        </p:nvSpPr>
        <p:spPr/>
        <p:txBody>
          <a:bodyPr/>
          <a:lstStyle/>
          <a:p>
            <a:r>
              <a:rPr lang="en-US" dirty="0" smtClean="0">
                <a:solidFill>
                  <a:schemeClr val="bg1"/>
                </a:solidFill>
              </a:rPr>
              <a:t>Design Principles</a:t>
            </a:r>
            <a:endParaRPr lang="en-US" dirty="0">
              <a:solidFill>
                <a:schemeClr val="bg1"/>
              </a:solidFill>
            </a:endParaRPr>
          </a:p>
        </p:txBody>
      </p:sp>
    </p:spTree>
    <p:extLst>
      <p:ext uri="{BB962C8B-B14F-4D97-AF65-F5344CB8AC3E}">
        <p14:creationId xmlns:p14="http://schemas.microsoft.com/office/powerpoint/2010/main" val="33290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837" y="2887662"/>
            <a:ext cx="10058400" cy="912813"/>
          </a:xfrm>
        </p:spPr>
        <p:txBody>
          <a:bodyPr/>
          <a:lstStyle/>
          <a:p>
            <a:r>
              <a:rPr lang="en-US" dirty="0" smtClean="0">
                <a:solidFill>
                  <a:srgbClr val="FFFFFF"/>
                </a:solidFill>
              </a:rPr>
              <a:t>Know </a:t>
            </a:r>
            <a:r>
              <a:rPr lang="en-US" b="1" dirty="0" smtClean="0">
                <a:solidFill>
                  <a:srgbClr val="FFFFFF"/>
                </a:solidFill>
              </a:rPr>
              <a:t>HOW </a:t>
            </a:r>
            <a:r>
              <a:rPr lang="en-US" dirty="0" smtClean="0">
                <a:solidFill>
                  <a:srgbClr val="FFFFFF"/>
                </a:solidFill>
              </a:rPr>
              <a:t>you’re going to be used</a:t>
            </a:r>
            <a:endParaRPr lang="en-US" dirty="0">
              <a:solidFill>
                <a:srgbClr val="FFFFFF"/>
              </a:solidFill>
            </a:endParaRPr>
          </a:p>
        </p:txBody>
      </p:sp>
    </p:spTree>
    <p:extLst>
      <p:ext uri="{BB962C8B-B14F-4D97-AF65-F5344CB8AC3E}">
        <p14:creationId xmlns:p14="http://schemas.microsoft.com/office/powerpoint/2010/main" val="353723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068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12" y="949325"/>
            <a:ext cx="9086850" cy="5095875"/>
          </a:xfrm>
          <a:prstGeom prst="rect">
            <a:avLst/>
          </a:prstGeom>
        </p:spPr>
      </p:pic>
    </p:spTree>
    <p:extLst>
      <p:ext uri="{BB962C8B-B14F-4D97-AF65-F5344CB8AC3E}">
        <p14:creationId xmlns:p14="http://schemas.microsoft.com/office/powerpoint/2010/main" val="1427607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3505199" cy="5027593"/>
          </a:xfrm>
        </p:spPr>
        <p:txBody>
          <a:bodyPr/>
          <a:lstStyle/>
          <a:p>
            <a:r>
              <a:rPr lang="en-US" dirty="0" smtClean="0">
                <a:solidFill>
                  <a:schemeClr val="tx1"/>
                </a:solidFill>
              </a:rPr>
              <a:t>Microsoft have lots of information on this in their design guidelines.</a:t>
            </a:r>
            <a:endParaRPr lang="en-US" dirty="0">
              <a:solidFill>
                <a:schemeClr val="tx1"/>
              </a:solidFill>
            </a:endParaRPr>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Ergonomics &amp; Gestures</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5380037" y="1668462"/>
            <a:ext cx="6261100" cy="4699000"/>
          </a:xfrm>
          <a:prstGeom prst="rect">
            <a:avLst/>
          </a:prstGeom>
          <a:ln>
            <a:solidFill>
              <a:srgbClr val="00188F"/>
            </a:solidFill>
          </a:ln>
        </p:spPr>
      </p:pic>
    </p:spTree>
    <p:extLst>
      <p:ext uri="{BB962C8B-B14F-4D97-AF65-F5344CB8AC3E}">
        <p14:creationId xmlns:p14="http://schemas.microsoft.com/office/powerpoint/2010/main" val="10434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837" y="3116262"/>
            <a:ext cx="10591800" cy="912813"/>
          </a:xfrm>
        </p:spPr>
        <p:txBody>
          <a:bodyPr/>
          <a:lstStyle/>
          <a:p>
            <a:r>
              <a:rPr lang="en-US" dirty="0" smtClean="0">
                <a:solidFill>
                  <a:srgbClr val="FFFFFF"/>
                </a:solidFill>
              </a:rPr>
              <a:t>Know </a:t>
            </a:r>
            <a:r>
              <a:rPr lang="en-US" b="1" dirty="0" smtClean="0">
                <a:solidFill>
                  <a:srgbClr val="FFFFFF"/>
                </a:solidFill>
              </a:rPr>
              <a:t>WHERE </a:t>
            </a:r>
            <a:r>
              <a:rPr lang="en-US" dirty="0" smtClean="0">
                <a:solidFill>
                  <a:srgbClr val="FFFFFF"/>
                </a:solidFill>
              </a:rPr>
              <a:t>you’re going to be used</a:t>
            </a:r>
            <a:endParaRPr lang="en-US" dirty="0">
              <a:solidFill>
                <a:srgbClr val="FFFFFF"/>
              </a:solidFill>
            </a:endParaRPr>
          </a:p>
        </p:txBody>
      </p:sp>
    </p:spTree>
    <p:extLst>
      <p:ext uri="{BB962C8B-B14F-4D97-AF65-F5344CB8AC3E}">
        <p14:creationId xmlns:p14="http://schemas.microsoft.com/office/powerpoint/2010/main" val="40029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837" y="2887662"/>
            <a:ext cx="10591800" cy="912813"/>
          </a:xfrm>
        </p:spPr>
        <p:txBody>
          <a:bodyPr/>
          <a:lstStyle/>
          <a:p>
            <a:r>
              <a:rPr lang="en-US" dirty="0" smtClean="0">
                <a:solidFill>
                  <a:srgbClr val="FFFFFF"/>
                </a:solidFill>
              </a:rPr>
              <a:t>Know </a:t>
            </a:r>
            <a:r>
              <a:rPr lang="en-US" b="1" dirty="0" smtClean="0">
                <a:solidFill>
                  <a:srgbClr val="FFFFFF"/>
                </a:solidFill>
              </a:rPr>
              <a:t>WHO </a:t>
            </a:r>
            <a:r>
              <a:rPr lang="en-US" dirty="0" smtClean="0">
                <a:solidFill>
                  <a:srgbClr val="FFFFFF"/>
                </a:solidFill>
              </a:rPr>
              <a:t>will be using your app</a:t>
            </a:r>
            <a:endParaRPr lang="en-US" dirty="0">
              <a:solidFill>
                <a:srgbClr val="FFFFFF"/>
              </a:solidFill>
            </a:endParaRPr>
          </a:p>
        </p:txBody>
      </p:sp>
    </p:spTree>
    <p:extLst>
      <p:ext uri="{BB962C8B-B14F-4D97-AF65-F5344CB8AC3E}">
        <p14:creationId xmlns:p14="http://schemas.microsoft.com/office/powerpoint/2010/main" val="193329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er_testing_image.jpeg"/>
          <p:cNvPicPr>
            <a:picLocks noChangeAspect="1"/>
          </p:cNvPicPr>
          <p:nvPr/>
        </p:nvPicPr>
        <p:blipFill>
          <a:blip r:embed="rId3"/>
          <a:stretch>
            <a:fillRect/>
          </a:stretch>
        </p:blipFill>
        <p:spPr>
          <a:xfrm>
            <a:off x="-93307" y="-879312"/>
            <a:ext cx="12500434" cy="9351178"/>
          </a:xfrm>
          <a:prstGeom prst="rect">
            <a:avLst/>
          </a:prstGeom>
        </p:spPr>
      </p:pic>
    </p:spTree>
    <p:extLst>
      <p:ext uri="{BB962C8B-B14F-4D97-AF65-F5344CB8AC3E}">
        <p14:creationId xmlns:p14="http://schemas.microsoft.com/office/powerpoint/2010/main" val="381654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637" y="982662"/>
            <a:ext cx="10591800" cy="6185148"/>
          </a:xfrm>
        </p:spPr>
        <p:txBody>
          <a:bodyPr/>
          <a:lstStyle/>
          <a:p>
            <a:r>
              <a:rPr lang="en-US" dirty="0">
                <a:solidFill>
                  <a:srgbClr val="FFFFFF"/>
                </a:solidFill>
              </a:rPr>
              <a:t>“If you want a great site, you’ve got to test. After you’ve worked on a site for even a few weeks, you can’t see it freshly anymore. You know too much. The only way to find out if it really works is to test it</a:t>
            </a:r>
            <a:r>
              <a:rPr lang="en-US" dirty="0" smtClean="0">
                <a:solidFill>
                  <a:srgbClr val="FFFFFF"/>
                </a:solidFill>
              </a:rPr>
              <a:t>.”</a:t>
            </a:r>
            <a:br>
              <a:rPr lang="en-US" dirty="0" smtClean="0">
                <a:solidFill>
                  <a:srgbClr val="FFFFFF"/>
                </a:solidFill>
              </a:rPr>
            </a:br>
            <a:r>
              <a:rPr lang="en-US" dirty="0">
                <a:solidFill>
                  <a:srgbClr val="FFFFFF"/>
                </a:solidFill>
              </a:rPr>
              <a:t>	</a:t>
            </a:r>
            <a:r>
              <a:rPr lang="en-US" b="1" dirty="0" smtClean="0">
                <a:solidFill>
                  <a:srgbClr val="FFFFFF"/>
                </a:solidFill>
              </a:rPr>
              <a:t>- Steve Krug</a:t>
            </a:r>
            <a:r>
              <a:rPr lang="en-US" dirty="0" smtClean="0">
                <a:solidFill>
                  <a:schemeClr val="bg1"/>
                </a:solidFill>
                <a:hlinkClick r:id="rId3" tooltip="http://www.goodreads.com/author/show/2298.Steve_Krug"/>
              </a:rPr>
              <a:t> </a:t>
            </a:r>
            <a:r>
              <a:rPr lang="en-US" sz="1878" dirty="0">
                <a:solidFill>
                  <a:schemeClr val="bg1"/>
                </a:solidFill>
                <a:hlinkClick r:id="rId3" tooltip="http://www.goodreads.com/author/show/2298.Steve_Krug"/>
              </a:rPr>
              <a:t>Krug</a:t>
            </a:r>
            <a:r>
              <a:rPr lang="en-US" sz="1878" dirty="0">
                <a:solidFill>
                  <a:schemeClr val="bg1"/>
                </a:solidFill>
              </a:rPr>
              <a:t>, </a:t>
            </a:r>
            <a:r>
              <a:rPr lang="en-US" sz="1878" i="1" dirty="0">
                <a:solidFill>
                  <a:schemeClr val="bg1"/>
                </a:solidFill>
                <a:hlinkClick r:id="rId4" tooltip="http://www.goodreads.com/work/quotes/561281"/>
              </a:rPr>
              <a:t>Don't </a:t>
            </a:r>
            <a:r>
              <a:rPr lang="en-US" sz="1878" i="1" dirty="0" smtClean="0">
                <a:solidFill>
                  <a:schemeClr val="bg1"/>
                </a:solidFill>
                <a:hlinkClick r:id="rId4" tooltip="http://www.goodreads.com/work/quotes/561281"/>
              </a:rPr>
              <a:t>Make </a:t>
            </a:r>
            <a:r>
              <a:rPr lang="en-US" sz="1878" i="1" dirty="0">
                <a:solidFill>
                  <a:schemeClr val="bg1"/>
                </a:solidFill>
                <a:hlinkClick r:id="rId4" tooltip="http://www.goodreads.com/work/quotes/561281"/>
              </a:rPr>
              <a:t>Think: A Common Sense Approach to Web Usability</a:t>
            </a:r>
          </a:p>
        </p:txBody>
      </p:sp>
    </p:spTree>
    <p:extLst>
      <p:ext uri="{BB962C8B-B14F-4D97-AF65-F5344CB8AC3E}">
        <p14:creationId xmlns:p14="http://schemas.microsoft.com/office/powerpoint/2010/main" val="30317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What we did first</a:t>
            </a:r>
            <a:endParaRPr lang="en-US" dirty="0"/>
          </a:p>
        </p:txBody>
      </p:sp>
    </p:spTree>
    <p:extLst>
      <p:ext uri="{BB962C8B-B14F-4D97-AF65-F5344CB8AC3E}">
        <p14:creationId xmlns:p14="http://schemas.microsoft.com/office/powerpoint/2010/main" val="13736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Cut-out-and-stick IA demo</a:t>
            </a:r>
            <a:endParaRPr lang="en-US" dirty="0"/>
          </a:p>
        </p:txBody>
      </p:sp>
    </p:spTree>
    <p:extLst>
      <p:ext uri="{BB962C8B-B14F-4D97-AF65-F5344CB8AC3E}">
        <p14:creationId xmlns:p14="http://schemas.microsoft.com/office/powerpoint/2010/main" val="191512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WP8 &lt;&gt; W8 demo</a:t>
            </a:r>
            <a:endParaRPr lang="en-US" dirty="0"/>
          </a:p>
        </p:txBody>
      </p:sp>
    </p:spTree>
    <p:extLst>
      <p:ext uri="{BB962C8B-B14F-4D97-AF65-F5344CB8AC3E}">
        <p14:creationId xmlns:p14="http://schemas.microsoft.com/office/powerpoint/2010/main" val="278545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837" y="2887662"/>
            <a:ext cx="10591800" cy="912813"/>
          </a:xfrm>
        </p:spPr>
        <p:txBody>
          <a:bodyPr/>
          <a:lstStyle/>
          <a:p>
            <a:r>
              <a:rPr lang="en-US" dirty="0" smtClean="0">
                <a:solidFill>
                  <a:srgbClr val="404040"/>
                </a:solidFill>
              </a:rPr>
              <a:t>The harsh reality…</a:t>
            </a:r>
            <a:endParaRPr lang="en-US" dirty="0">
              <a:solidFill>
                <a:srgbClr val="404040"/>
              </a:solidFill>
            </a:endParaRPr>
          </a:p>
        </p:txBody>
      </p:sp>
    </p:spTree>
    <p:extLst>
      <p:ext uri="{BB962C8B-B14F-4D97-AF65-F5344CB8AC3E}">
        <p14:creationId xmlns:p14="http://schemas.microsoft.com/office/powerpoint/2010/main" val="321728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Original Windows 8 application architecture</a:t>
            </a:r>
            <a:endParaRPr lang="en-US" dirty="0"/>
          </a:p>
        </p:txBody>
      </p:sp>
      <p:sp>
        <p:nvSpPr>
          <p:cNvPr id="22" name="Rectangle 21"/>
          <p:cNvSpPr/>
          <p:nvPr/>
        </p:nvSpPr>
        <p:spPr>
          <a:xfrm>
            <a:off x="1337613" y="1553046"/>
            <a:ext cx="8265000" cy="650695"/>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200" dirty="0" smtClean="0">
                <a:solidFill>
                  <a:srgbClr val="000000"/>
                </a:solidFill>
              </a:rPr>
              <a:t>Nokia Music REST API</a:t>
            </a:r>
          </a:p>
        </p:txBody>
      </p:sp>
      <p:sp>
        <p:nvSpPr>
          <p:cNvPr id="47" name="Rectangle 46"/>
          <p:cNvSpPr/>
          <p:nvPr/>
        </p:nvSpPr>
        <p:spPr>
          <a:xfrm>
            <a:off x="1320937" y="4982837"/>
            <a:ext cx="4985449" cy="1322737"/>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Shared Libraries (WP7)</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48" name="Rectangle 47"/>
          <p:cNvSpPr/>
          <p:nvPr/>
        </p:nvSpPr>
        <p:spPr>
          <a:xfrm>
            <a:off x="1429162" y="5367495"/>
            <a:ext cx="4780397"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49" name="Rectangle 48"/>
          <p:cNvSpPr/>
          <p:nvPr/>
        </p:nvSpPr>
        <p:spPr>
          <a:xfrm>
            <a:off x="1419501" y="5824363"/>
            <a:ext cx="4790058"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Utilities &amp; Business Logic</a:t>
            </a:r>
          </a:p>
        </p:txBody>
      </p:sp>
      <p:grpSp>
        <p:nvGrpSpPr>
          <p:cNvPr id="10" name="Group 9"/>
          <p:cNvGrpSpPr/>
          <p:nvPr/>
        </p:nvGrpSpPr>
        <p:grpSpPr>
          <a:xfrm>
            <a:off x="1320937" y="2417141"/>
            <a:ext cx="2392405" cy="1791975"/>
            <a:chOff x="1347816" y="2425367"/>
            <a:chExt cx="2392405" cy="1791975"/>
          </a:xfrm>
        </p:grpSpPr>
        <p:sp>
          <p:nvSpPr>
            <p:cNvPr id="34" name="Rectangle 33"/>
            <p:cNvSpPr/>
            <p:nvPr/>
          </p:nvSpPr>
          <p:spPr>
            <a:xfrm>
              <a:off x="1347816" y="2425367"/>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7 Application</a:t>
              </a:r>
            </a:p>
          </p:txBody>
        </p:sp>
        <p:sp>
          <p:nvSpPr>
            <p:cNvPr id="27" name="Rectangle 26"/>
            <p:cNvSpPr/>
            <p:nvPr/>
          </p:nvSpPr>
          <p:spPr>
            <a:xfrm>
              <a:off x="1455282" y="2847477"/>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24" name="Rectangle 23"/>
            <p:cNvSpPr/>
            <p:nvPr/>
          </p:nvSpPr>
          <p:spPr>
            <a:xfrm>
              <a:off x="1455282" y="3281238"/>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54" name="Rectangle 53"/>
            <p:cNvSpPr/>
            <p:nvPr/>
          </p:nvSpPr>
          <p:spPr>
            <a:xfrm>
              <a:off x="1446604" y="3713286"/>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grpSp>
      <p:grpSp>
        <p:nvGrpSpPr>
          <p:cNvPr id="2" name="Group 1"/>
          <p:cNvGrpSpPr/>
          <p:nvPr/>
        </p:nvGrpSpPr>
        <p:grpSpPr>
          <a:xfrm>
            <a:off x="3913981" y="2417142"/>
            <a:ext cx="2392405" cy="1791975"/>
            <a:chOff x="4778077" y="2417142"/>
            <a:chExt cx="2392405" cy="1791975"/>
          </a:xfrm>
        </p:grpSpPr>
        <p:sp>
          <p:nvSpPr>
            <p:cNvPr id="75" name="Rectangle 74"/>
            <p:cNvSpPr/>
            <p:nvPr/>
          </p:nvSpPr>
          <p:spPr>
            <a:xfrm>
              <a:off x="4778077" y="2417142"/>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8 Application</a:t>
              </a:r>
            </a:p>
          </p:txBody>
        </p:sp>
        <p:sp>
          <p:nvSpPr>
            <p:cNvPr id="76" name="Rectangle 75"/>
            <p:cNvSpPr/>
            <p:nvPr/>
          </p:nvSpPr>
          <p:spPr>
            <a:xfrm>
              <a:off x="4885543" y="2839252"/>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77" name="Rectangle 76"/>
            <p:cNvSpPr/>
            <p:nvPr/>
          </p:nvSpPr>
          <p:spPr>
            <a:xfrm>
              <a:off x="4885543" y="3273013"/>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78" name="Rectangle 77"/>
            <p:cNvSpPr/>
            <p:nvPr/>
          </p:nvSpPr>
          <p:spPr>
            <a:xfrm>
              <a:off x="4876865" y="3705061"/>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grpSp>
      <p:sp>
        <p:nvSpPr>
          <p:cNvPr id="19" name="Right Arrow 18"/>
          <p:cNvSpPr/>
          <p:nvPr/>
        </p:nvSpPr>
        <p:spPr bwMode="auto">
          <a:xfrm>
            <a:off x="6506269" y="3079038"/>
            <a:ext cx="589567" cy="484632"/>
          </a:xfrm>
          <a:prstGeom prst="rightArrow">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GB"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a:xfrm>
            <a:off x="7210208" y="2417142"/>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8 Application</a:t>
            </a:r>
          </a:p>
        </p:txBody>
      </p:sp>
      <p:sp>
        <p:nvSpPr>
          <p:cNvPr id="26" name="Rectangle 25"/>
          <p:cNvSpPr/>
          <p:nvPr/>
        </p:nvSpPr>
        <p:spPr>
          <a:xfrm>
            <a:off x="7317674" y="2839252"/>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28" name="Rectangle 27"/>
          <p:cNvSpPr/>
          <p:nvPr/>
        </p:nvSpPr>
        <p:spPr>
          <a:xfrm>
            <a:off x="7317674" y="3273013"/>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29" name="Rectangle 28"/>
          <p:cNvSpPr/>
          <p:nvPr/>
        </p:nvSpPr>
        <p:spPr>
          <a:xfrm>
            <a:off x="7308996" y="3705061"/>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sp>
        <p:nvSpPr>
          <p:cNvPr id="30" name="Rectangle 29"/>
          <p:cNvSpPr/>
          <p:nvPr/>
        </p:nvSpPr>
        <p:spPr>
          <a:xfrm>
            <a:off x="7210208" y="4982837"/>
            <a:ext cx="2409302" cy="1322737"/>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8 Libraries</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31" name="Rectangle 30"/>
          <p:cNvSpPr/>
          <p:nvPr/>
        </p:nvSpPr>
        <p:spPr>
          <a:xfrm>
            <a:off x="7317674" y="5367495"/>
            <a:ext cx="2205009"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32" name="Rectangle 31"/>
          <p:cNvSpPr/>
          <p:nvPr/>
        </p:nvSpPr>
        <p:spPr>
          <a:xfrm>
            <a:off x="7317673" y="5824363"/>
            <a:ext cx="2205009"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Utilities &amp; Business Logic</a:t>
            </a:r>
          </a:p>
        </p:txBody>
      </p:sp>
      <p:sp>
        <p:nvSpPr>
          <p:cNvPr id="33" name="Right Arrow 32"/>
          <p:cNvSpPr/>
          <p:nvPr/>
        </p:nvSpPr>
        <p:spPr bwMode="auto">
          <a:xfrm>
            <a:off x="6506269" y="5513486"/>
            <a:ext cx="589567" cy="484632"/>
          </a:xfrm>
          <a:prstGeom prst="rightArrow">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GB"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118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Nokia Music is, like, awesome</a:t>
            </a:r>
          </a:p>
        </p:txBody>
      </p:sp>
    </p:spTree>
    <p:extLst>
      <p:ext uri="{BB962C8B-B14F-4D97-AF65-F5344CB8AC3E}">
        <p14:creationId xmlns:p14="http://schemas.microsoft.com/office/powerpoint/2010/main" val="26645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Current application architecture</a:t>
            </a:r>
            <a:endParaRPr lang="en-US" dirty="0"/>
          </a:p>
        </p:txBody>
      </p:sp>
      <p:sp>
        <p:nvSpPr>
          <p:cNvPr id="22" name="Rectangle 21"/>
          <p:cNvSpPr/>
          <p:nvPr/>
        </p:nvSpPr>
        <p:spPr>
          <a:xfrm>
            <a:off x="1337613" y="1553046"/>
            <a:ext cx="8265000" cy="650695"/>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200" dirty="0" smtClean="0">
                <a:solidFill>
                  <a:srgbClr val="000000"/>
                </a:solidFill>
              </a:rPr>
              <a:t>Nokia Music REST API</a:t>
            </a:r>
          </a:p>
        </p:txBody>
      </p:sp>
      <p:sp>
        <p:nvSpPr>
          <p:cNvPr id="47" name="Rectangle 46"/>
          <p:cNvSpPr/>
          <p:nvPr/>
        </p:nvSpPr>
        <p:spPr>
          <a:xfrm>
            <a:off x="1320937" y="4982837"/>
            <a:ext cx="3144700" cy="1322737"/>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Shared Libraries (WP7)</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48" name="Rectangle 47"/>
          <p:cNvSpPr/>
          <p:nvPr/>
        </p:nvSpPr>
        <p:spPr>
          <a:xfrm>
            <a:off x="1429162" y="5367495"/>
            <a:ext cx="2960275"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49" name="Rectangle 48"/>
          <p:cNvSpPr/>
          <p:nvPr/>
        </p:nvSpPr>
        <p:spPr>
          <a:xfrm>
            <a:off x="1419501" y="5824363"/>
            <a:ext cx="2969936"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Utilities &amp; Business Logic</a:t>
            </a:r>
          </a:p>
        </p:txBody>
      </p:sp>
      <p:grpSp>
        <p:nvGrpSpPr>
          <p:cNvPr id="10" name="Group 9"/>
          <p:cNvGrpSpPr/>
          <p:nvPr/>
        </p:nvGrpSpPr>
        <p:grpSpPr>
          <a:xfrm>
            <a:off x="1320937" y="2417141"/>
            <a:ext cx="2392405" cy="1791975"/>
            <a:chOff x="1347816" y="2425367"/>
            <a:chExt cx="2392405" cy="1791975"/>
          </a:xfrm>
        </p:grpSpPr>
        <p:sp>
          <p:nvSpPr>
            <p:cNvPr id="34" name="Rectangle 33"/>
            <p:cNvSpPr/>
            <p:nvPr/>
          </p:nvSpPr>
          <p:spPr>
            <a:xfrm>
              <a:off x="1347816" y="2425367"/>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7 Application</a:t>
              </a:r>
            </a:p>
          </p:txBody>
        </p:sp>
        <p:sp>
          <p:nvSpPr>
            <p:cNvPr id="27" name="Rectangle 26"/>
            <p:cNvSpPr/>
            <p:nvPr/>
          </p:nvSpPr>
          <p:spPr>
            <a:xfrm>
              <a:off x="1455282" y="2847477"/>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24" name="Rectangle 23"/>
            <p:cNvSpPr/>
            <p:nvPr/>
          </p:nvSpPr>
          <p:spPr>
            <a:xfrm>
              <a:off x="1455282" y="3281238"/>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54" name="Rectangle 53"/>
            <p:cNvSpPr/>
            <p:nvPr/>
          </p:nvSpPr>
          <p:spPr>
            <a:xfrm>
              <a:off x="1446604" y="3713286"/>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grpSp>
      <p:grpSp>
        <p:nvGrpSpPr>
          <p:cNvPr id="2" name="Group 1"/>
          <p:cNvGrpSpPr/>
          <p:nvPr/>
        </p:nvGrpSpPr>
        <p:grpSpPr>
          <a:xfrm>
            <a:off x="4313237" y="2417142"/>
            <a:ext cx="2392405" cy="1791975"/>
            <a:chOff x="4778077" y="2417142"/>
            <a:chExt cx="2392405" cy="1791975"/>
          </a:xfrm>
        </p:grpSpPr>
        <p:sp>
          <p:nvSpPr>
            <p:cNvPr id="75" name="Rectangle 74"/>
            <p:cNvSpPr/>
            <p:nvPr/>
          </p:nvSpPr>
          <p:spPr>
            <a:xfrm>
              <a:off x="4778077" y="2417142"/>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Phone 8 Application</a:t>
              </a:r>
            </a:p>
          </p:txBody>
        </p:sp>
        <p:sp>
          <p:nvSpPr>
            <p:cNvPr id="76" name="Rectangle 75"/>
            <p:cNvSpPr/>
            <p:nvPr/>
          </p:nvSpPr>
          <p:spPr>
            <a:xfrm>
              <a:off x="4885543" y="2839252"/>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77" name="Rectangle 76"/>
            <p:cNvSpPr/>
            <p:nvPr/>
          </p:nvSpPr>
          <p:spPr>
            <a:xfrm>
              <a:off x="4885543" y="3273013"/>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78" name="Rectangle 77"/>
            <p:cNvSpPr/>
            <p:nvPr/>
          </p:nvSpPr>
          <p:spPr>
            <a:xfrm>
              <a:off x="4876865" y="3705061"/>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grpSp>
      <p:sp>
        <p:nvSpPr>
          <p:cNvPr id="25" name="Rectangle 24"/>
          <p:cNvSpPr/>
          <p:nvPr/>
        </p:nvSpPr>
        <p:spPr>
          <a:xfrm>
            <a:off x="7210208" y="2417142"/>
            <a:ext cx="2392405" cy="1791975"/>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Windows 8 Application</a:t>
            </a:r>
          </a:p>
        </p:txBody>
      </p:sp>
      <p:sp>
        <p:nvSpPr>
          <p:cNvPr id="26" name="Rectangle 25"/>
          <p:cNvSpPr/>
          <p:nvPr/>
        </p:nvSpPr>
        <p:spPr>
          <a:xfrm>
            <a:off x="7317674" y="2839252"/>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Views</a:t>
            </a:r>
          </a:p>
        </p:txBody>
      </p:sp>
      <p:sp>
        <p:nvSpPr>
          <p:cNvPr id="28" name="Rectangle 27"/>
          <p:cNvSpPr/>
          <p:nvPr/>
        </p:nvSpPr>
        <p:spPr>
          <a:xfrm>
            <a:off x="7317674" y="3273013"/>
            <a:ext cx="2196790" cy="384722"/>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View Models</a:t>
            </a:r>
          </a:p>
        </p:txBody>
      </p:sp>
      <p:sp>
        <p:nvSpPr>
          <p:cNvPr id="29" name="Rectangle 28"/>
          <p:cNvSpPr/>
          <p:nvPr/>
        </p:nvSpPr>
        <p:spPr>
          <a:xfrm>
            <a:off x="7308996" y="3705061"/>
            <a:ext cx="2196790" cy="374316"/>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Models</a:t>
            </a:r>
          </a:p>
        </p:txBody>
      </p:sp>
      <p:sp>
        <p:nvSpPr>
          <p:cNvPr id="30" name="Rectangle 29"/>
          <p:cNvSpPr/>
          <p:nvPr/>
        </p:nvSpPr>
        <p:spPr>
          <a:xfrm>
            <a:off x="4846637" y="4982837"/>
            <a:ext cx="4772873" cy="1322737"/>
          </a:xfrm>
          <a:prstGeom prst="rect">
            <a:avLst/>
          </a:prstGeom>
          <a:solidFill>
            <a:srgbClr val="00188F">
              <a:lumMod val="40000"/>
              <a:lumOff val="60000"/>
            </a:srgbClr>
          </a:solidFill>
          <a:ln w="9525" cap="flat" cmpd="sng" algn="ctr">
            <a:noFill/>
            <a:prstDash val="solid"/>
          </a:ln>
          <a:effectLst/>
        </p:spPr>
        <p:txBody>
          <a:bodyPr lIns="121725" tIns="60862" rIns="121725" bIns="60862" rtlCol="0" anchor="t" anchorCtr="0"/>
          <a:lstStyle/>
          <a:p>
            <a:pPr defTabSz="914400">
              <a:defRPr/>
            </a:pPr>
            <a:r>
              <a:rPr lang="en-US" sz="1200" kern="0" dirty="0" smtClean="0">
                <a:solidFill>
                  <a:srgbClr val="FFFFFF"/>
                </a:solidFill>
              </a:rPr>
              <a:t>Portable Libraries</a:t>
            </a:r>
            <a:r>
              <a:rPr lang="en-US" sz="1200" kern="0" dirty="0">
                <a:solidFill>
                  <a:srgbClr val="FFFFFF"/>
                </a:solidFill>
              </a:rPr>
              <a:t/>
            </a:r>
            <a:br>
              <a:rPr lang="en-US" sz="1200" kern="0" dirty="0">
                <a:solidFill>
                  <a:srgbClr val="FFFFFF"/>
                </a:solidFill>
              </a:rPr>
            </a:br>
            <a:endParaRPr lang="en-US" sz="1200" kern="0" dirty="0" smtClean="0">
              <a:solidFill>
                <a:srgbClr val="FFFFFF"/>
              </a:solidFill>
            </a:endParaRPr>
          </a:p>
        </p:txBody>
      </p:sp>
      <p:sp>
        <p:nvSpPr>
          <p:cNvPr id="31" name="Rectangle 30"/>
          <p:cNvSpPr/>
          <p:nvPr/>
        </p:nvSpPr>
        <p:spPr>
          <a:xfrm>
            <a:off x="4999037" y="5367495"/>
            <a:ext cx="4523647"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API Wrapper</a:t>
            </a:r>
          </a:p>
        </p:txBody>
      </p:sp>
      <p:sp>
        <p:nvSpPr>
          <p:cNvPr id="32" name="Rectangle 31"/>
          <p:cNvSpPr/>
          <p:nvPr/>
        </p:nvSpPr>
        <p:spPr>
          <a:xfrm>
            <a:off x="4999037" y="5824363"/>
            <a:ext cx="4523646" cy="384723"/>
          </a:xfrm>
          <a:prstGeom prst="rect">
            <a:avLst/>
          </a:prstGeom>
          <a:solidFill>
            <a:srgbClr val="00188F">
              <a:lumMod val="60000"/>
              <a:lumOff val="40000"/>
            </a:srgbClr>
          </a:solidFill>
          <a:ln w="9525" cap="flat" cmpd="sng" algn="ctr">
            <a:noFill/>
            <a:prstDash val="solid"/>
          </a:ln>
          <a:effectLst/>
        </p:spPr>
        <p:txBody>
          <a:bodyPr lIns="121725" tIns="60862" rIns="121725" bIns="60862" rtlCol="0" anchor="ctr"/>
          <a:lstStyle/>
          <a:p>
            <a:pPr defTabSz="914400">
              <a:defRPr/>
            </a:pPr>
            <a:r>
              <a:rPr lang="en-US" sz="1200" kern="0" dirty="0" smtClean="0">
                <a:gradFill>
                  <a:gsLst>
                    <a:gs pos="0">
                      <a:srgbClr val="FFFFFF"/>
                    </a:gs>
                    <a:gs pos="100000">
                      <a:srgbClr val="FFFFFF"/>
                    </a:gs>
                  </a:gsLst>
                  <a:lin ang="5400000" scaled="0"/>
                </a:gradFill>
              </a:rPr>
              <a:t>Utilities &amp; Business Logic</a:t>
            </a:r>
          </a:p>
        </p:txBody>
      </p:sp>
    </p:spTree>
    <p:extLst>
      <p:ext uri="{BB962C8B-B14F-4D97-AF65-F5344CB8AC3E}">
        <p14:creationId xmlns:p14="http://schemas.microsoft.com/office/powerpoint/2010/main" val="303742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237" y="3116262"/>
            <a:ext cx="10591800" cy="912813"/>
          </a:xfrm>
        </p:spPr>
        <p:txBody>
          <a:bodyPr/>
          <a:lstStyle/>
          <a:p>
            <a:r>
              <a:rPr lang="en-US" dirty="0" smtClean="0">
                <a:solidFill>
                  <a:srgbClr val="404040"/>
                </a:solidFill>
              </a:rPr>
              <a:t>Ben Buttigieg</a:t>
            </a:r>
            <a:br>
              <a:rPr lang="en-US" dirty="0" smtClean="0">
                <a:solidFill>
                  <a:srgbClr val="404040"/>
                </a:solidFill>
              </a:rPr>
            </a:br>
            <a:r>
              <a:rPr lang="en-US" sz="3600" dirty="0" smtClean="0">
                <a:solidFill>
                  <a:srgbClr val="404040"/>
                </a:solidFill>
              </a:rPr>
              <a:t>(Senior code monkey)</a:t>
            </a:r>
            <a:endParaRPr lang="en-US" sz="3600" dirty="0">
              <a:solidFill>
                <a:srgbClr val="404040"/>
              </a:solidFill>
            </a:endParaRPr>
          </a:p>
        </p:txBody>
      </p:sp>
      <p:pic>
        <p:nvPicPr>
          <p:cNvPr id="3" name="Picture 2"/>
          <p:cNvPicPr>
            <a:picLocks noChangeAspect="1"/>
          </p:cNvPicPr>
          <p:nvPr/>
        </p:nvPicPr>
        <p:blipFill>
          <a:blip r:embed="rId3"/>
          <a:stretch>
            <a:fillRect/>
          </a:stretch>
        </p:blipFill>
        <p:spPr>
          <a:xfrm>
            <a:off x="1341437" y="2506662"/>
            <a:ext cx="2032000" cy="2032000"/>
          </a:xfrm>
          <a:prstGeom prst="rect">
            <a:avLst/>
          </a:prstGeom>
        </p:spPr>
      </p:pic>
    </p:spTree>
    <p:extLst>
      <p:ext uri="{BB962C8B-B14F-4D97-AF65-F5344CB8AC3E}">
        <p14:creationId xmlns:p14="http://schemas.microsoft.com/office/powerpoint/2010/main" val="404352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55637" y="3230393"/>
            <a:ext cx="7315203" cy="914400"/>
          </a:xfrm>
        </p:spPr>
        <p:txBody>
          <a:bodyPr/>
          <a:lstStyle/>
          <a:p>
            <a:r>
              <a:rPr lang="en-US" dirty="0" smtClean="0"/>
              <a:t>What is it?</a:t>
            </a:r>
          </a:p>
          <a:p>
            <a:r>
              <a:rPr lang="en-US" dirty="0" smtClean="0"/>
              <a:t>What was the problem?</a:t>
            </a:r>
          </a:p>
          <a:p>
            <a:r>
              <a:rPr lang="en-GB" dirty="0" smtClean="0"/>
              <a:t>What was the solution?</a:t>
            </a:r>
          </a:p>
        </p:txBody>
      </p:sp>
      <p:sp>
        <p:nvSpPr>
          <p:cNvPr id="3" name="Title 2"/>
          <p:cNvSpPr>
            <a:spLocks noGrp="1"/>
          </p:cNvSpPr>
          <p:nvPr>
            <p:ph type="title"/>
          </p:nvPr>
        </p:nvSpPr>
        <p:spPr/>
        <p:txBody>
          <a:bodyPr/>
          <a:lstStyle/>
          <a:p>
            <a:r>
              <a:rPr lang="en-US" dirty="0" smtClean="0"/>
              <a:t>Connected Standby</a:t>
            </a:r>
            <a:endParaRPr lang="en-US" dirty="0"/>
          </a:p>
        </p:txBody>
      </p:sp>
      <p:pic>
        <p:nvPicPr>
          <p:cNvPr id="8" name="Picture Placeholder 7"/>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1" b="31"/>
          <a:stretch>
            <a:fillRect/>
          </a:stretch>
        </p:blipFill>
        <p:spPr>
          <a:xfrm>
            <a:off x="6599237" y="1211263"/>
            <a:ext cx="4346448" cy="4337661"/>
          </a:xfrm>
        </p:spPr>
      </p:pic>
    </p:spTree>
    <p:extLst>
      <p:ext uri="{BB962C8B-B14F-4D97-AF65-F5344CB8AC3E}">
        <p14:creationId xmlns:p14="http://schemas.microsoft.com/office/powerpoint/2010/main" val="251861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1829120" y="1670682"/>
            <a:ext cx="8763752" cy="650695"/>
          </a:xfrm>
          <a:prstGeom prst="rect">
            <a:avLst/>
          </a:prstGeom>
          <a:solidFill>
            <a:srgbClr val="323232"/>
          </a:solidFill>
          <a:ln w="25400" cap="flat" cmpd="sng" algn="ctr">
            <a:noFill/>
            <a:prstDash val="solid"/>
          </a:ln>
          <a:effectLst/>
        </p:spPr>
        <p:txBody>
          <a:bodyPr lIns="121725" tIns="60862" rIns="121725" bIns="608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Screen OFF</a:t>
            </a:r>
          </a:p>
        </p:txBody>
      </p:sp>
      <p:sp>
        <p:nvSpPr>
          <p:cNvPr id="55" name="Rectangle 54"/>
          <p:cNvSpPr/>
          <p:nvPr/>
        </p:nvSpPr>
        <p:spPr>
          <a:xfrm>
            <a:off x="5225418" y="2413489"/>
            <a:ext cx="1232216" cy="715766"/>
          </a:xfrm>
          <a:prstGeom prst="rect">
            <a:avLst/>
          </a:prstGeom>
          <a:solidFill>
            <a:schemeClr val="accent4"/>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Network ON</a:t>
            </a:r>
          </a:p>
        </p:txBody>
      </p:sp>
      <p:sp>
        <p:nvSpPr>
          <p:cNvPr id="4" name="Title 3"/>
          <p:cNvSpPr>
            <a:spLocks noGrp="1"/>
          </p:cNvSpPr>
          <p:nvPr>
            <p:ph type="title"/>
          </p:nvPr>
        </p:nvSpPr>
        <p:spPr/>
        <p:txBody>
          <a:bodyPr/>
          <a:lstStyle/>
          <a:p>
            <a:r>
              <a:rPr lang="en-US" dirty="0" smtClean="0"/>
              <a:t>Connected Standby Flow </a:t>
            </a:r>
            <a:endParaRPr lang="en-US" dirty="0"/>
          </a:p>
        </p:txBody>
      </p:sp>
      <p:grpSp>
        <p:nvGrpSpPr>
          <p:cNvPr id="25" name="Group 24"/>
          <p:cNvGrpSpPr/>
          <p:nvPr/>
        </p:nvGrpSpPr>
        <p:grpSpPr>
          <a:xfrm>
            <a:off x="579437" y="3956012"/>
            <a:ext cx="11582398" cy="2436849"/>
            <a:chOff x="1182914" y="2935601"/>
            <a:chExt cx="10212623" cy="1620796"/>
          </a:xfrm>
          <a:solidFill>
            <a:srgbClr val="00188F">
              <a:lumMod val="40000"/>
              <a:lumOff val="60000"/>
            </a:srgbClr>
          </a:solidFill>
          <a:effectLst/>
        </p:grpSpPr>
        <p:sp>
          <p:nvSpPr>
            <p:cNvPr id="32" name="Rectangle 31"/>
            <p:cNvSpPr/>
            <p:nvPr/>
          </p:nvSpPr>
          <p:spPr>
            <a:xfrm>
              <a:off x="1182914" y="2935601"/>
              <a:ext cx="4098488" cy="459837"/>
            </a:xfrm>
            <a:prstGeom prst="rect">
              <a:avLst/>
            </a:prstGeom>
            <a:grp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Segoe UI"/>
                </a:rPr>
                <a:t>Song 1</a:t>
              </a:r>
            </a:p>
          </p:txBody>
        </p:sp>
        <p:sp>
          <p:nvSpPr>
            <p:cNvPr id="34" name="Rectangle 33"/>
            <p:cNvSpPr/>
            <p:nvPr/>
          </p:nvSpPr>
          <p:spPr>
            <a:xfrm>
              <a:off x="5617343" y="2935601"/>
              <a:ext cx="5778194" cy="459837"/>
            </a:xfrm>
            <a:prstGeom prst="rect">
              <a:avLst/>
            </a:prstGeom>
            <a:grp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Segoe UI"/>
                </a:rPr>
                <a:t>Song 2</a:t>
              </a:r>
            </a:p>
          </p:txBody>
        </p:sp>
        <p:sp>
          <p:nvSpPr>
            <p:cNvPr id="38" name="Rectangle 37"/>
            <p:cNvSpPr/>
            <p:nvPr/>
          </p:nvSpPr>
          <p:spPr>
            <a:xfrm>
              <a:off x="1182915" y="3586174"/>
              <a:ext cx="1948461" cy="970223"/>
            </a:xfrm>
            <a:prstGeom prst="rect">
              <a:avLst/>
            </a:prstGeom>
            <a:solidFill>
              <a:srgbClr val="9B4F96"/>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FFFFFF"/>
                  </a:solidFill>
                  <a:effectLst/>
                  <a:uLnTx/>
                  <a:uFillTx/>
                  <a:latin typeface="Segoe UI"/>
                </a:rPr>
                <a:t>Device enters connected standby. Screen shuts off, device enters lowest</a:t>
              </a:r>
              <a:r>
                <a:rPr kumimoji="0" lang="en-GB" sz="1100" b="0" i="0" u="none" strike="noStrike" kern="0" cap="none" spc="0" normalizeH="0" noProof="0" dirty="0" smtClean="0">
                  <a:ln>
                    <a:noFill/>
                  </a:ln>
                  <a:solidFill>
                    <a:srgbClr val="FFFFFF"/>
                  </a:solidFill>
                  <a:effectLst/>
                  <a:uLnTx/>
                  <a:uFillTx/>
                  <a:latin typeface="Segoe UI"/>
                </a:rPr>
                <a:t> power mode that supports audio playback.</a:t>
              </a:r>
              <a:endParaRPr kumimoji="0" lang="en-US" sz="1100" b="0" i="0" u="none" strike="noStrike" kern="0" cap="none" spc="0" normalizeH="0" baseline="0" noProof="0" dirty="0" smtClean="0">
                <a:ln>
                  <a:noFill/>
                </a:ln>
                <a:solidFill>
                  <a:srgbClr val="FFFFFF"/>
                </a:solidFill>
                <a:effectLst/>
                <a:uLnTx/>
                <a:uFillTx/>
                <a:latin typeface="Segoe UI"/>
              </a:endParaRPr>
            </a:p>
          </p:txBody>
        </p:sp>
        <p:sp>
          <p:nvSpPr>
            <p:cNvPr id="39" name="Rectangle 38"/>
            <p:cNvSpPr/>
            <p:nvPr/>
          </p:nvSpPr>
          <p:spPr>
            <a:xfrm>
              <a:off x="3688154" y="3586174"/>
              <a:ext cx="2144492" cy="970223"/>
            </a:xfrm>
            <a:prstGeom prst="rect">
              <a:avLst/>
            </a:prstGeom>
            <a:solidFill>
              <a:srgbClr val="9B4F96"/>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smtClean="0">
                  <a:ln>
                    <a:noFill/>
                  </a:ln>
                  <a:solidFill>
                    <a:srgbClr val="FFFFFF"/>
                  </a:solidFill>
                  <a:effectLst/>
                  <a:uLnTx/>
                  <a:uFillTx/>
                  <a:latin typeface="Segoe UI"/>
                </a:rPr>
                <a:t>MediaElement</a:t>
              </a:r>
              <a:r>
                <a:rPr lang="en-US" sz="1100" kern="0" noProof="0" dirty="0">
                  <a:solidFill>
                    <a:srgbClr val="FFFFFF"/>
                  </a:solidFill>
                  <a:latin typeface="Segoe UI"/>
                </a:rPr>
                <a:t> </a:t>
              </a:r>
              <a:r>
                <a:rPr lang="en-US" sz="1100" kern="0" noProof="0" dirty="0" smtClean="0">
                  <a:solidFill>
                    <a:srgbClr val="FFFFFF"/>
                  </a:solidFill>
                  <a:latin typeface="Segoe UI"/>
                </a:rPr>
                <a:t>opens network connection and starts buffering Song 2. </a:t>
              </a:r>
              <a:br>
                <a:rPr lang="en-US" sz="1100" kern="0" noProof="0" dirty="0" smtClean="0">
                  <a:solidFill>
                    <a:srgbClr val="FFFFFF"/>
                  </a:solidFill>
                  <a:latin typeface="Segoe UI"/>
                </a:rPr>
              </a:br>
              <a:r>
                <a:rPr lang="en-US" sz="1100" kern="0" noProof="0" dirty="0" smtClean="0">
                  <a:solidFill>
                    <a:srgbClr val="FFFFFF"/>
                  </a:solidFill>
                  <a:latin typeface="Segoe UI"/>
                </a:rPr>
                <a:t>We use this is our opportunity to request next set of tracks to stream.</a:t>
              </a:r>
              <a:endParaRPr kumimoji="0" lang="en-US" sz="1100" b="0" i="0" u="none" strike="noStrike" kern="0" cap="none" spc="0" normalizeH="0" baseline="0" noProof="0" dirty="0" smtClean="0">
                <a:ln>
                  <a:noFill/>
                </a:ln>
                <a:solidFill>
                  <a:srgbClr val="FFFFFF"/>
                </a:solidFill>
                <a:effectLst/>
                <a:uLnTx/>
                <a:uFillTx/>
                <a:latin typeface="Segoe UI"/>
              </a:endParaRPr>
            </a:p>
          </p:txBody>
        </p:sp>
      </p:grpSp>
      <p:sp>
        <p:nvSpPr>
          <p:cNvPr id="44" name="Rectangle 43"/>
          <p:cNvSpPr/>
          <p:nvPr/>
        </p:nvSpPr>
        <p:spPr>
          <a:xfrm>
            <a:off x="274636" y="2399148"/>
            <a:ext cx="1541048" cy="715766"/>
          </a:xfrm>
          <a:prstGeom prst="rect">
            <a:avLst/>
          </a:prstGeom>
          <a:solidFill>
            <a:schemeClr val="accent4"/>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Network ON</a:t>
            </a:r>
          </a:p>
        </p:txBody>
      </p:sp>
      <p:sp>
        <p:nvSpPr>
          <p:cNvPr id="45" name="Rectangle 44"/>
          <p:cNvSpPr/>
          <p:nvPr/>
        </p:nvSpPr>
        <p:spPr>
          <a:xfrm>
            <a:off x="6457634" y="3191921"/>
            <a:ext cx="4135238" cy="681157"/>
          </a:xfrm>
          <a:prstGeom prst="rect">
            <a:avLst/>
          </a:prstGeom>
          <a:solidFill>
            <a:srgbClr val="00188F">
              <a:lumMod val="60000"/>
              <a:lumOff val="40000"/>
            </a:srgbClr>
          </a:solidFill>
          <a:ln w="3175" cap="flat" cmpd="sng" algn="ctr">
            <a:noFill/>
            <a:prstDash val="solid"/>
          </a:ln>
          <a:effectLst/>
        </p:spPr>
        <p:txBody>
          <a:bodyPr lIns="121725" tIns="60862" rIns="121725" bIns="608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gradFill>
                  <a:gsLst>
                    <a:gs pos="0">
                      <a:srgbClr val="FFFFFF"/>
                    </a:gs>
                    <a:gs pos="100000">
                      <a:srgbClr val="FFFFFF"/>
                    </a:gs>
                  </a:gsLst>
                  <a:lin ang="5400000" scaled="0"/>
                </a:gradFill>
                <a:latin typeface="Segoe UI"/>
              </a:rPr>
              <a:t>Low Power Audio Platform State</a:t>
            </a:r>
            <a:endPar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47" name="Rectangle 46"/>
          <p:cNvSpPr/>
          <p:nvPr/>
        </p:nvSpPr>
        <p:spPr>
          <a:xfrm>
            <a:off x="10606309" y="1668462"/>
            <a:ext cx="1545396" cy="650695"/>
          </a:xfrm>
          <a:prstGeom prst="rect">
            <a:avLst/>
          </a:prstGeom>
          <a:solidFill>
            <a:srgbClr val="00188F"/>
          </a:solidFill>
          <a:ln w="25400" cap="flat" cmpd="sng" algn="ctr">
            <a:noFill/>
            <a:prstDash val="solid"/>
          </a:ln>
          <a:effectLst/>
        </p:spPr>
        <p:txBody>
          <a:bodyPr lIns="121725" tIns="60862" rIns="121725" bIns="608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Screen ON</a:t>
            </a:r>
          </a:p>
        </p:txBody>
      </p:sp>
      <p:sp>
        <p:nvSpPr>
          <p:cNvPr id="48" name="Rectangle 47"/>
          <p:cNvSpPr/>
          <p:nvPr/>
        </p:nvSpPr>
        <p:spPr>
          <a:xfrm>
            <a:off x="274638" y="1670683"/>
            <a:ext cx="1541046" cy="650695"/>
          </a:xfrm>
          <a:prstGeom prst="rect">
            <a:avLst/>
          </a:prstGeom>
          <a:solidFill>
            <a:schemeClr val="accent1"/>
          </a:solidFill>
          <a:ln w="25400"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Screen ON</a:t>
            </a:r>
          </a:p>
        </p:txBody>
      </p:sp>
      <p:sp>
        <p:nvSpPr>
          <p:cNvPr id="50" name="Rectangle 49"/>
          <p:cNvSpPr/>
          <p:nvPr/>
        </p:nvSpPr>
        <p:spPr>
          <a:xfrm>
            <a:off x="10606309" y="2399148"/>
            <a:ext cx="1555528" cy="715766"/>
          </a:xfrm>
          <a:prstGeom prst="rect">
            <a:avLst/>
          </a:prstGeom>
          <a:solidFill>
            <a:schemeClr val="accent4"/>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Network ON</a:t>
            </a:r>
          </a:p>
        </p:txBody>
      </p:sp>
      <p:sp>
        <p:nvSpPr>
          <p:cNvPr id="57" name="Rectangle 56"/>
          <p:cNvSpPr/>
          <p:nvPr/>
        </p:nvSpPr>
        <p:spPr>
          <a:xfrm>
            <a:off x="9875837" y="4934141"/>
            <a:ext cx="2285999" cy="1458720"/>
          </a:xfrm>
          <a:prstGeom prst="rect">
            <a:avLst/>
          </a:prstGeom>
          <a:solidFill>
            <a:srgbClr val="9B4F96"/>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Segoe UI"/>
              </a:rPr>
              <a:t>Device exits connected standby. Screen turns on and network is </a:t>
            </a:r>
            <a:r>
              <a:rPr kumimoji="0" lang="en-US" sz="1100" b="0" i="0" u="none" strike="noStrike" kern="0" cap="none" spc="0" normalizeH="0" baseline="0" noProof="0" dirty="0" err="1" smtClean="0">
                <a:ln>
                  <a:noFill/>
                </a:ln>
                <a:solidFill>
                  <a:srgbClr val="FFFFFF"/>
                </a:solidFill>
                <a:effectLst/>
                <a:uLnTx/>
                <a:uFillTx/>
                <a:latin typeface="Segoe UI"/>
              </a:rPr>
              <a:t>brough</a:t>
            </a:r>
            <a:r>
              <a:rPr kumimoji="0" lang="en-US" sz="1100" b="0" i="0" u="none" strike="noStrike" kern="0" cap="none" spc="0" normalizeH="0" baseline="0" noProof="0" dirty="0" smtClean="0">
                <a:ln>
                  <a:noFill/>
                </a:ln>
                <a:solidFill>
                  <a:srgbClr val="FFFFFF"/>
                </a:solidFill>
                <a:effectLst/>
                <a:uLnTx/>
                <a:uFillTx/>
                <a:latin typeface="Segoe UI"/>
              </a:rPr>
              <a:t> out </a:t>
            </a:r>
            <a:r>
              <a:rPr lang="en-US" sz="1100" kern="0" dirty="0" smtClean="0">
                <a:solidFill>
                  <a:srgbClr val="FFFFFF"/>
                </a:solidFill>
                <a:latin typeface="Segoe UI"/>
              </a:rPr>
              <a:t>of it’s low power state.</a:t>
            </a:r>
            <a:endParaRPr kumimoji="0" lang="en-US" sz="1100" b="0" i="0" u="none" strike="noStrike" kern="0" cap="none" spc="0" normalizeH="0" baseline="0" noProof="0" dirty="0" smtClean="0">
              <a:ln>
                <a:noFill/>
              </a:ln>
              <a:solidFill>
                <a:srgbClr val="FFFFFF"/>
              </a:solidFill>
              <a:effectLst/>
              <a:uLnTx/>
              <a:uFillTx/>
              <a:latin typeface="Segoe UI"/>
            </a:endParaRPr>
          </a:p>
        </p:txBody>
      </p:sp>
      <p:sp>
        <p:nvSpPr>
          <p:cNvPr id="59" name="Rectangle 58"/>
          <p:cNvSpPr/>
          <p:nvPr/>
        </p:nvSpPr>
        <p:spPr>
          <a:xfrm>
            <a:off x="1821242" y="3223832"/>
            <a:ext cx="3420103" cy="681157"/>
          </a:xfrm>
          <a:prstGeom prst="rect">
            <a:avLst/>
          </a:prstGeom>
          <a:solidFill>
            <a:srgbClr val="00188F">
              <a:lumMod val="60000"/>
              <a:lumOff val="40000"/>
            </a:srgbClr>
          </a:solidFill>
          <a:ln w="3175" cap="flat" cmpd="sng" algn="ctr">
            <a:noFill/>
            <a:prstDash val="solid"/>
          </a:ln>
          <a:effectLst/>
        </p:spPr>
        <p:txBody>
          <a:bodyPr lIns="121725" tIns="60862" rIns="121725" bIns="608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gradFill>
                  <a:gsLst>
                    <a:gs pos="0">
                      <a:srgbClr val="FFFFFF"/>
                    </a:gs>
                    <a:gs pos="100000">
                      <a:srgbClr val="FFFFFF"/>
                    </a:gs>
                  </a:gsLst>
                  <a:lin ang="5400000" scaled="0"/>
                </a:gradFill>
                <a:latin typeface="Segoe UI"/>
              </a:rPr>
              <a:t>Low Power Audio Platform State</a:t>
            </a:r>
            <a:endParaRPr kumimoji="0" 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60" name="Rectangle 59"/>
          <p:cNvSpPr/>
          <p:nvPr/>
        </p:nvSpPr>
        <p:spPr>
          <a:xfrm>
            <a:off x="6294437" y="4934141"/>
            <a:ext cx="3276600" cy="1458720"/>
          </a:xfrm>
          <a:prstGeom prst="rect">
            <a:avLst/>
          </a:prstGeom>
          <a:solidFill>
            <a:srgbClr val="9B4F96"/>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smtClean="0">
                <a:ln>
                  <a:noFill/>
                </a:ln>
                <a:solidFill>
                  <a:srgbClr val="FFFFFF"/>
                </a:solidFill>
                <a:effectLst/>
                <a:uLnTx/>
                <a:uFillTx/>
                <a:latin typeface="Segoe UI"/>
              </a:rPr>
              <a:t>MediaElements</a:t>
            </a:r>
            <a:r>
              <a:rPr kumimoji="0" lang="en-US" sz="1100" b="0" i="0" u="none" strike="noStrike" kern="0" cap="none" spc="0" normalizeH="0" baseline="0" noProof="0" dirty="0" smtClean="0">
                <a:ln>
                  <a:noFill/>
                </a:ln>
                <a:solidFill>
                  <a:srgbClr val="FFFFFF"/>
                </a:solidFill>
                <a:effectLst/>
                <a:uLnTx/>
                <a:uFillTx/>
                <a:latin typeface="Segoe UI"/>
              </a:rPr>
              <a:t> indicates</a:t>
            </a:r>
            <a:r>
              <a:rPr kumimoji="0" lang="en-US" sz="1100" b="0" i="0" u="none" strike="noStrike" kern="0" cap="none" spc="0" normalizeH="0" noProof="0" dirty="0" smtClean="0">
                <a:ln>
                  <a:noFill/>
                </a:ln>
                <a:solidFill>
                  <a:srgbClr val="FFFFFF"/>
                </a:solidFill>
                <a:effectLst/>
                <a:uLnTx/>
                <a:uFillTx/>
                <a:latin typeface="Segoe UI"/>
              </a:rPr>
              <a:t> that it no longer requires n</a:t>
            </a:r>
            <a:r>
              <a:rPr kumimoji="0" lang="en-US" sz="1100" b="0" i="0" u="none" strike="noStrike" kern="0" cap="none" spc="0" normalizeH="0" baseline="0" noProof="0" dirty="0" smtClean="0">
                <a:ln>
                  <a:noFill/>
                </a:ln>
                <a:solidFill>
                  <a:srgbClr val="FFFFFF"/>
                </a:solidFill>
                <a:effectLst/>
                <a:uLnTx/>
                <a:uFillTx/>
                <a:latin typeface="Segoe UI"/>
              </a:rPr>
              <a:t>etwork</a:t>
            </a:r>
            <a:r>
              <a:rPr kumimoji="0" lang="en-US" sz="1100" b="0" i="0" u="none" strike="noStrike" kern="0" cap="none" spc="0" normalizeH="0" noProof="0" dirty="0" smtClean="0">
                <a:ln>
                  <a:noFill/>
                </a:ln>
                <a:solidFill>
                  <a:srgbClr val="FFFFFF"/>
                </a:solidFill>
                <a:effectLst/>
                <a:uLnTx/>
                <a:uFillTx/>
                <a:latin typeface="Segoe UI"/>
              </a:rPr>
              <a:t> connection so device re enters low power audio playback mode and drops network connection. Any requests made after this point is likely to cause the app to be terminated.</a:t>
            </a:r>
            <a:endParaRPr kumimoji="0" lang="en-US" sz="1100" b="0" i="0" u="none" strike="noStrike" kern="0" cap="none" spc="0" normalizeH="0" baseline="0" noProof="0" dirty="0" smtClean="0">
              <a:ln>
                <a:noFill/>
              </a:ln>
              <a:solidFill>
                <a:srgbClr val="FFFFFF"/>
              </a:solidFill>
              <a:effectLst/>
              <a:uLnTx/>
              <a:uFillTx/>
              <a:latin typeface="Segoe UI"/>
            </a:endParaRPr>
          </a:p>
        </p:txBody>
      </p:sp>
      <p:cxnSp>
        <p:nvCxnSpPr>
          <p:cNvPr id="51" name="Straight Arrow Connector 50"/>
          <p:cNvCxnSpPr/>
          <p:nvPr/>
        </p:nvCxnSpPr>
        <p:spPr>
          <a:xfrm>
            <a:off x="5225418" y="2321377"/>
            <a:ext cx="0" cy="26127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a:xfrm>
            <a:off x="10592872" y="1670682"/>
            <a:ext cx="0" cy="32634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 name="Straight Arrow Connector 2"/>
          <p:cNvCxnSpPr/>
          <p:nvPr/>
        </p:nvCxnSpPr>
        <p:spPr>
          <a:xfrm flipH="1">
            <a:off x="1809004" y="1672270"/>
            <a:ext cx="6680" cy="32634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6450974" y="2321377"/>
            <a:ext cx="11099" cy="26127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549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What is it?</a:t>
            </a:r>
          </a:p>
          <a:p>
            <a:r>
              <a:rPr lang="en-US" dirty="0" smtClean="0"/>
              <a:t>What was the problem?</a:t>
            </a:r>
          </a:p>
          <a:p>
            <a:r>
              <a:rPr lang="en-GB" dirty="0" smtClean="0"/>
              <a:t>What was the solution? </a:t>
            </a:r>
            <a:endParaRPr lang="en-US" dirty="0"/>
          </a:p>
        </p:txBody>
      </p:sp>
      <p:sp>
        <p:nvSpPr>
          <p:cNvPr id="3" name="Title 2"/>
          <p:cNvSpPr>
            <a:spLocks noGrp="1"/>
          </p:cNvSpPr>
          <p:nvPr>
            <p:ph type="title"/>
          </p:nvPr>
        </p:nvSpPr>
        <p:spPr/>
        <p:txBody>
          <a:bodyPr/>
          <a:lstStyle/>
          <a:p>
            <a:r>
              <a:rPr lang="en-US" dirty="0" smtClean="0"/>
              <a:t>Semantic Zoom</a:t>
            </a:r>
            <a:endParaRPr lang="en-US" dirty="0"/>
          </a:p>
        </p:txBody>
      </p:sp>
      <p:pic>
        <p:nvPicPr>
          <p:cNvPr id="16" name="Picture Placeholder 15"/>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277" r="40359"/>
          <a:stretch/>
        </p:blipFill>
        <p:spPr>
          <a:xfrm>
            <a:off x="503237" y="1439862"/>
            <a:ext cx="3931920" cy="3922776"/>
          </a:xfrm>
        </p:spPr>
      </p:pic>
    </p:spTree>
    <p:extLst>
      <p:ext uri="{BB962C8B-B14F-4D97-AF65-F5344CB8AC3E}">
        <p14:creationId xmlns:p14="http://schemas.microsoft.com/office/powerpoint/2010/main" val="262181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8"/>
            <a:ext cx="12466637" cy="7012483"/>
          </a:xfrm>
          <a:prstGeom prst="rect">
            <a:avLst/>
          </a:prstGeom>
        </p:spPr>
      </p:pic>
    </p:spTree>
    <p:extLst>
      <p:ext uri="{BB962C8B-B14F-4D97-AF65-F5344CB8AC3E}">
        <p14:creationId xmlns:p14="http://schemas.microsoft.com/office/powerpoint/2010/main" val="64939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436475" cy="6995516"/>
          </a:xfrm>
          <a:prstGeom prst="rect">
            <a:avLst/>
          </a:prstGeom>
          <a:ln>
            <a:solidFill>
              <a:schemeClr val="tx2"/>
            </a:solidFill>
          </a:ln>
          <a:effectLst/>
        </p:spPr>
      </p:pic>
    </p:spTree>
    <p:extLst>
      <p:ext uri="{BB962C8B-B14F-4D97-AF65-F5344CB8AC3E}">
        <p14:creationId xmlns:p14="http://schemas.microsoft.com/office/powerpoint/2010/main" val="95942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4711" cy="6994525"/>
          </a:xfrm>
          <a:prstGeom prst="rect">
            <a:avLst/>
          </a:prstGeom>
        </p:spPr>
      </p:pic>
    </p:spTree>
    <p:extLst>
      <p:ext uri="{BB962C8B-B14F-4D97-AF65-F5344CB8AC3E}">
        <p14:creationId xmlns:p14="http://schemas.microsoft.com/office/powerpoint/2010/main" val="102507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34410" y="1744663"/>
            <a:ext cx="3900704" cy="4200770"/>
          </a:xfrm>
        </p:spPr>
        <p:txBody>
          <a:bodyPr/>
          <a:lstStyle/>
          <a:p>
            <a:r>
              <a:rPr lang="en-US" dirty="0" err="1" smtClean="0"/>
              <a:t>SemanticZoom</a:t>
            </a:r>
            <a:r>
              <a:rPr lang="en-US" dirty="0" smtClean="0"/>
              <a:t> views bound to </a:t>
            </a:r>
            <a:r>
              <a:rPr lang="en-US" dirty="0" err="1" smtClean="0"/>
              <a:t>CollectionViewSource</a:t>
            </a:r>
            <a:r>
              <a:rPr lang="en-US" dirty="0" smtClean="0"/>
              <a:t> used to perform the sorting and grouping. Automatically synchronizes scroll position when switching between the two views.</a:t>
            </a:r>
            <a:endParaRPr lang="en-US" dirty="0"/>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t>Typical Semantic Zoom Implementation</a:t>
            </a:r>
            <a:endParaRPr lang="en-US" dirty="0"/>
          </a:p>
        </p:txBody>
      </p:sp>
      <p:sp>
        <p:nvSpPr>
          <p:cNvPr id="5" name="Rectangle 4"/>
          <p:cNvSpPr/>
          <p:nvPr/>
        </p:nvSpPr>
        <p:spPr>
          <a:xfrm>
            <a:off x="4999036" y="1925491"/>
            <a:ext cx="6477001" cy="1266971"/>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r>
              <a:rPr lang="en-US" sz="1100" smtClean="0">
                <a:gradFill>
                  <a:gsLst>
                    <a:gs pos="0">
                      <a:schemeClr val="tx1"/>
                    </a:gs>
                    <a:gs pos="100000">
                      <a:schemeClr val="tx1"/>
                    </a:gs>
                  </a:gsLst>
                  <a:lin ang="5400000" scaled="0"/>
                </a:gradFill>
              </a:rPr>
              <a:t>SemanticZoom Control</a:t>
            </a:r>
            <a:endParaRPr lang="en-US" sz="1100" dirty="0">
              <a:gradFill>
                <a:gsLst>
                  <a:gs pos="0">
                    <a:schemeClr val="tx1"/>
                  </a:gs>
                  <a:gs pos="100000">
                    <a:schemeClr val="tx1"/>
                  </a:gs>
                </a:gsLst>
                <a:lin ang="5400000" scaled="0"/>
              </a:gradFill>
            </a:endParaRPr>
          </a:p>
        </p:txBody>
      </p:sp>
      <p:sp>
        <p:nvSpPr>
          <p:cNvPr id="7" name="Rectangle 6"/>
          <p:cNvSpPr/>
          <p:nvPr/>
        </p:nvSpPr>
        <p:spPr>
          <a:xfrm>
            <a:off x="5245728" y="2217115"/>
            <a:ext cx="2900582" cy="560000"/>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100" dirty="0" smtClean="0">
                <a:gradFill>
                  <a:gsLst>
                    <a:gs pos="12583">
                      <a:srgbClr val="1E1E1E"/>
                    </a:gs>
                    <a:gs pos="100000">
                      <a:srgbClr val="1E1E1E"/>
                    </a:gs>
                  </a:gsLst>
                  <a:lin ang="5400000" scaled="0"/>
                </a:gradFill>
              </a:rPr>
              <a:t>Zoomed In View</a:t>
            </a:r>
            <a:endParaRPr lang="en-US" sz="1100" dirty="0">
              <a:gradFill>
                <a:gsLst>
                  <a:gs pos="12583">
                    <a:srgbClr val="1E1E1E"/>
                  </a:gs>
                  <a:gs pos="100000">
                    <a:srgbClr val="1E1E1E"/>
                  </a:gs>
                </a:gsLst>
                <a:lin ang="5400000" scaled="0"/>
              </a:gradFill>
            </a:endParaRPr>
          </a:p>
        </p:txBody>
      </p:sp>
      <p:sp>
        <p:nvSpPr>
          <p:cNvPr id="17" name="Rectangle 16"/>
          <p:cNvSpPr/>
          <p:nvPr/>
        </p:nvSpPr>
        <p:spPr>
          <a:xfrm>
            <a:off x="5254785" y="4792662"/>
            <a:ext cx="5938329" cy="600575"/>
          </a:xfrm>
          <a:prstGeom prst="rect">
            <a:avLst/>
          </a:prstGeom>
          <a:solidFill>
            <a:schemeClr val="accent1">
              <a:lumMod val="40000"/>
              <a:lumOff val="60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r>
              <a:rPr lang="en-US" sz="1050" dirty="0" smtClean="0">
                <a:solidFill>
                  <a:schemeClr val="accent1">
                    <a:lumMod val="75000"/>
                  </a:schemeClr>
                </a:solidFill>
              </a:rPr>
              <a:t>Model</a:t>
            </a:r>
            <a:endParaRPr lang="en-US" sz="1050" dirty="0">
              <a:solidFill>
                <a:schemeClr val="accent1">
                  <a:lumMod val="75000"/>
                </a:schemeClr>
              </a:solidFill>
            </a:endParaRPr>
          </a:p>
        </p:txBody>
      </p:sp>
      <p:sp>
        <p:nvSpPr>
          <p:cNvPr id="22" name="Rectangle 21"/>
          <p:cNvSpPr/>
          <p:nvPr/>
        </p:nvSpPr>
        <p:spPr>
          <a:xfrm>
            <a:off x="5245728" y="3520646"/>
            <a:ext cx="5947386" cy="586216"/>
          </a:xfrm>
          <a:prstGeom prst="rect">
            <a:avLst/>
          </a:prstGeom>
          <a:solidFill>
            <a:schemeClr val="accent5"/>
          </a:solidFill>
          <a:ln w="3175">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100" dirty="0" err="1" smtClean="0">
                <a:solidFill>
                  <a:schemeClr val="tx1"/>
                </a:solidFill>
              </a:rPr>
              <a:t>CollectionViewSource</a:t>
            </a:r>
            <a:endParaRPr lang="en-US" sz="1100" dirty="0">
              <a:solidFill>
                <a:schemeClr val="tx1"/>
              </a:solidFill>
            </a:endParaRPr>
          </a:p>
        </p:txBody>
      </p:sp>
      <p:sp>
        <p:nvSpPr>
          <p:cNvPr id="23" name="Rectangle 22"/>
          <p:cNvSpPr/>
          <p:nvPr/>
        </p:nvSpPr>
        <p:spPr>
          <a:xfrm>
            <a:off x="8292532" y="2225905"/>
            <a:ext cx="2900582" cy="560000"/>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100" dirty="0" smtClean="0">
                <a:gradFill>
                  <a:gsLst>
                    <a:gs pos="12583">
                      <a:srgbClr val="1E1E1E"/>
                    </a:gs>
                    <a:gs pos="100000">
                      <a:srgbClr val="1E1E1E"/>
                    </a:gs>
                  </a:gsLst>
                  <a:lin ang="5400000" scaled="0"/>
                </a:gradFill>
              </a:rPr>
              <a:t>Zoomed Out View</a:t>
            </a:r>
            <a:endParaRPr lang="en-US" sz="1100" dirty="0">
              <a:gradFill>
                <a:gsLst>
                  <a:gs pos="12583">
                    <a:srgbClr val="1E1E1E"/>
                  </a:gs>
                  <a:gs pos="100000">
                    <a:srgbClr val="1E1E1E"/>
                  </a:gs>
                </a:gsLst>
                <a:lin ang="5400000" scaled="0"/>
              </a:gradFill>
            </a:endParaRPr>
          </a:p>
        </p:txBody>
      </p:sp>
      <p:sp>
        <p:nvSpPr>
          <p:cNvPr id="27" name="Rectangle 26"/>
          <p:cNvSpPr/>
          <p:nvPr/>
        </p:nvSpPr>
        <p:spPr>
          <a:xfrm>
            <a:off x="4618037" y="1592262"/>
            <a:ext cx="7315200" cy="2895600"/>
          </a:xfrm>
          <a:prstGeom prst="rect">
            <a:avLst/>
          </a:prstGeom>
          <a:noFill/>
          <a:ln>
            <a:solidFill>
              <a:schemeClr val="tx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r>
              <a:rPr lang="en-US" sz="1100" dirty="0" smtClean="0">
                <a:gradFill>
                  <a:gsLst>
                    <a:gs pos="0">
                      <a:schemeClr val="tx1"/>
                    </a:gs>
                    <a:gs pos="100000">
                      <a:schemeClr val="tx1"/>
                    </a:gs>
                  </a:gsLst>
                  <a:lin ang="5400000" scaled="0"/>
                </a:gradFill>
              </a:rPr>
              <a:t>XAML</a:t>
            </a:r>
            <a:endParaRPr lang="en-US" sz="1100" dirty="0">
              <a:gradFill>
                <a:gsLst>
                  <a:gs pos="0">
                    <a:schemeClr val="tx1"/>
                  </a:gs>
                  <a:gs pos="100000">
                    <a:schemeClr val="tx1"/>
                  </a:gs>
                </a:gsLst>
                <a:lin ang="5400000" scaled="0"/>
              </a:gradFill>
            </a:endParaRPr>
          </a:p>
        </p:txBody>
      </p:sp>
      <p:cxnSp>
        <p:nvCxnSpPr>
          <p:cNvPr id="28" name="Straight Arrow Connector 27"/>
          <p:cNvCxnSpPr>
            <a:stCxn id="22" idx="2"/>
            <a:endCxn id="17" idx="0"/>
          </p:cNvCxnSpPr>
          <p:nvPr/>
        </p:nvCxnSpPr>
        <p:spPr>
          <a:xfrm>
            <a:off x="8219421" y="4106862"/>
            <a:ext cx="4529"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6675437" y="2785905"/>
            <a:ext cx="0" cy="734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723437" y="2785905"/>
            <a:ext cx="0" cy="734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254785" y="5783262"/>
            <a:ext cx="5947386" cy="600575"/>
          </a:xfrm>
          <a:prstGeom prst="rect">
            <a:avLst/>
          </a:prstGeom>
          <a:solidFill>
            <a:schemeClr val="accent1">
              <a:lumMod val="40000"/>
              <a:lumOff val="60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r>
              <a:rPr lang="en-US" sz="1050" dirty="0" smtClean="0">
                <a:solidFill>
                  <a:schemeClr val="accent1">
                    <a:lumMod val="75000"/>
                  </a:schemeClr>
                </a:solidFill>
              </a:rPr>
              <a:t>Database</a:t>
            </a:r>
            <a:endParaRPr lang="en-US" sz="1050" dirty="0">
              <a:solidFill>
                <a:schemeClr val="accent1">
                  <a:lumMod val="75000"/>
                </a:schemeClr>
              </a:solidFill>
            </a:endParaRPr>
          </a:p>
        </p:txBody>
      </p:sp>
      <p:cxnSp>
        <p:nvCxnSpPr>
          <p:cNvPr id="10" name="Straight Arrow Connector 9"/>
          <p:cNvCxnSpPr>
            <a:stCxn id="17" idx="2"/>
            <a:endCxn id="14" idx="0"/>
          </p:cNvCxnSpPr>
          <p:nvPr/>
        </p:nvCxnSpPr>
        <p:spPr>
          <a:xfrm>
            <a:off x="8223950" y="5393237"/>
            <a:ext cx="4528" cy="390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9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437" y="1820862"/>
            <a:ext cx="4244378" cy="5027593"/>
          </a:xfrm>
        </p:spPr>
        <p:txBody>
          <a:bodyPr/>
          <a:lstStyle/>
          <a:p>
            <a:r>
              <a:rPr lang="en-US" dirty="0" smtClean="0"/>
              <a:t>Dedicated virtualized collections with no grouping and bound to each view independently. </a:t>
            </a:r>
          </a:p>
          <a:p>
            <a:r>
              <a:rPr lang="en-GB" dirty="0" smtClean="0"/>
              <a:t>Ensures </a:t>
            </a:r>
            <a:r>
              <a:rPr lang="en-GB" dirty="0"/>
              <a:t>v</a:t>
            </a:r>
            <a:r>
              <a:rPr lang="en-GB" dirty="0" smtClean="0"/>
              <a:t>irtualisation can still be enabled. But requires scroll position to be manually synchronised between views.</a:t>
            </a:r>
            <a:endParaRPr lang="en-US" dirty="0"/>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t>Our Semantic Zoom Implementation</a:t>
            </a:r>
            <a:endParaRPr lang="en-US" dirty="0"/>
          </a:p>
        </p:txBody>
      </p:sp>
      <p:sp>
        <p:nvSpPr>
          <p:cNvPr id="5" name="Rectangle 4"/>
          <p:cNvSpPr/>
          <p:nvPr/>
        </p:nvSpPr>
        <p:spPr>
          <a:xfrm>
            <a:off x="4999038" y="1925491"/>
            <a:ext cx="6858000" cy="1266971"/>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r>
              <a:rPr lang="en-US" sz="1100" dirty="0" err="1" smtClean="0">
                <a:gradFill>
                  <a:gsLst>
                    <a:gs pos="0">
                      <a:schemeClr val="tx1"/>
                    </a:gs>
                    <a:gs pos="100000">
                      <a:schemeClr val="tx1"/>
                    </a:gs>
                  </a:gsLst>
                  <a:lin ang="5400000" scaled="0"/>
                </a:gradFill>
              </a:rPr>
              <a:t>SemanticZoom</a:t>
            </a:r>
            <a:r>
              <a:rPr lang="en-US" sz="1100" dirty="0" smtClean="0">
                <a:gradFill>
                  <a:gsLst>
                    <a:gs pos="0">
                      <a:schemeClr val="tx1"/>
                    </a:gs>
                    <a:gs pos="100000">
                      <a:schemeClr val="tx1"/>
                    </a:gs>
                  </a:gsLst>
                  <a:lin ang="5400000" scaled="0"/>
                </a:gradFill>
              </a:rPr>
              <a:t> Control</a:t>
            </a:r>
            <a:endParaRPr lang="en-US" sz="1100" dirty="0">
              <a:gradFill>
                <a:gsLst>
                  <a:gs pos="0">
                    <a:schemeClr val="tx1"/>
                  </a:gs>
                  <a:gs pos="100000">
                    <a:schemeClr val="tx1"/>
                  </a:gs>
                </a:gsLst>
                <a:lin ang="5400000" scaled="0"/>
              </a:gradFill>
            </a:endParaRPr>
          </a:p>
        </p:txBody>
      </p:sp>
      <p:sp>
        <p:nvSpPr>
          <p:cNvPr id="7" name="Rectangle 6"/>
          <p:cNvSpPr/>
          <p:nvPr/>
        </p:nvSpPr>
        <p:spPr>
          <a:xfrm>
            <a:off x="5227636" y="2246505"/>
            <a:ext cx="3073401" cy="560000"/>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100" dirty="0" smtClean="0">
                <a:gradFill>
                  <a:gsLst>
                    <a:gs pos="12583">
                      <a:srgbClr val="1E1E1E"/>
                    </a:gs>
                    <a:gs pos="100000">
                      <a:srgbClr val="1E1E1E"/>
                    </a:gs>
                  </a:gsLst>
                  <a:lin ang="5400000" scaled="0"/>
                </a:gradFill>
              </a:rPr>
              <a:t>Zoomed In View</a:t>
            </a:r>
            <a:endParaRPr lang="en-US" sz="1100" dirty="0">
              <a:gradFill>
                <a:gsLst>
                  <a:gs pos="12583">
                    <a:srgbClr val="1E1E1E"/>
                  </a:gs>
                  <a:gs pos="100000">
                    <a:srgbClr val="1E1E1E"/>
                  </a:gs>
                </a:gsLst>
                <a:lin ang="5400000" scaled="0"/>
              </a:gradFill>
            </a:endParaRPr>
          </a:p>
        </p:txBody>
      </p:sp>
      <p:sp>
        <p:nvSpPr>
          <p:cNvPr id="17" name="Rectangle 16"/>
          <p:cNvSpPr/>
          <p:nvPr/>
        </p:nvSpPr>
        <p:spPr>
          <a:xfrm>
            <a:off x="5241323" y="5900131"/>
            <a:ext cx="6373427" cy="600575"/>
          </a:xfrm>
          <a:prstGeom prst="rect">
            <a:avLst/>
          </a:prstGeom>
          <a:solidFill>
            <a:schemeClr val="accent1">
              <a:lumMod val="40000"/>
              <a:lumOff val="60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r>
              <a:rPr lang="en-US" sz="1050" dirty="0" smtClean="0">
                <a:solidFill>
                  <a:schemeClr val="accent1">
                    <a:lumMod val="75000"/>
                  </a:schemeClr>
                </a:solidFill>
              </a:rPr>
              <a:t>Database</a:t>
            </a:r>
            <a:endParaRPr lang="en-US" sz="1050" dirty="0">
              <a:solidFill>
                <a:schemeClr val="accent1">
                  <a:lumMod val="75000"/>
                </a:schemeClr>
              </a:solidFill>
            </a:endParaRPr>
          </a:p>
        </p:txBody>
      </p:sp>
      <p:sp>
        <p:nvSpPr>
          <p:cNvPr id="22" name="Rectangle 21"/>
          <p:cNvSpPr/>
          <p:nvPr/>
        </p:nvSpPr>
        <p:spPr>
          <a:xfrm>
            <a:off x="5227636" y="4187129"/>
            <a:ext cx="3084128" cy="1179601"/>
          </a:xfrm>
          <a:prstGeom prst="rect">
            <a:avLst/>
          </a:prstGeom>
          <a:solidFill>
            <a:schemeClr val="accent5"/>
          </a:solidFill>
          <a:ln w="3175">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100" dirty="0" smtClean="0">
                <a:solidFill>
                  <a:schemeClr val="tx1"/>
                </a:solidFill>
              </a:rPr>
              <a:t>Albums Virtualized Vector</a:t>
            </a:r>
          </a:p>
          <a:p>
            <a:pPr algn="ctr"/>
            <a:endParaRPr lang="en-US" sz="1100" dirty="0">
              <a:solidFill>
                <a:schemeClr val="tx1"/>
              </a:solidFill>
            </a:endParaRPr>
          </a:p>
          <a:p>
            <a:r>
              <a:rPr lang="en-US" sz="1100" dirty="0" smtClean="0"/>
              <a:t>Task&lt;</a:t>
            </a:r>
            <a:r>
              <a:rPr lang="en-US" sz="1100" dirty="0" err="1" smtClean="0"/>
              <a:t>int</a:t>
            </a:r>
            <a:r>
              <a:rPr lang="en-US" sz="1100" dirty="0"/>
              <a:t>&gt; </a:t>
            </a:r>
            <a:r>
              <a:rPr lang="en-US" sz="1100" dirty="0" err="1"/>
              <a:t>GetCountAsync</a:t>
            </a:r>
            <a:r>
              <a:rPr lang="en-US" sz="1100" dirty="0" smtClean="0"/>
              <a:t>();</a:t>
            </a:r>
            <a:endParaRPr lang="en-US" sz="1100" dirty="0"/>
          </a:p>
          <a:p>
            <a:r>
              <a:rPr lang="en-GB" sz="1100" dirty="0" smtClean="0"/>
              <a:t>Task&lt;T</a:t>
            </a:r>
            <a:r>
              <a:rPr lang="en-GB" sz="1100" dirty="0"/>
              <a:t>&gt; </a:t>
            </a:r>
            <a:r>
              <a:rPr lang="en-GB" sz="1100" dirty="0" err="1"/>
              <a:t>GetItemAsync</a:t>
            </a:r>
            <a:r>
              <a:rPr lang="en-GB" sz="1100" dirty="0"/>
              <a:t>(</a:t>
            </a:r>
            <a:r>
              <a:rPr lang="en-GB" sz="1100" dirty="0" err="1"/>
              <a:t>int</a:t>
            </a:r>
            <a:r>
              <a:rPr lang="en-GB" sz="1100" dirty="0"/>
              <a:t> index</a:t>
            </a:r>
            <a:r>
              <a:rPr lang="en-GB" sz="1100" dirty="0" smtClean="0"/>
              <a:t>);</a:t>
            </a:r>
            <a:endParaRPr lang="en-US" sz="1100" dirty="0"/>
          </a:p>
          <a:p>
            <a:r>
              <a:rPr lang="en-GB" sz="1100" dirty="0" err="1" smtClean="0"/>
              <a:t>int</a:t>
            </a:r>
            <a:r>
              <a:rPr lang="en-GB" sz="1100" dirty="0" smtClean="0"/>
              <a:t> </a:t>
            </a:r>
            <a:r>
              <a:rPr lang="en-GB" sz="1100" dirty="0" err="1"/>
              <a:t>GetIndexOf</a:t>
            </a:r>
            <a:r>
              <a:rPr lang="en-GB" sz="1100" dirty="0"/>
              <a:t>(T item);</a:t>
            </a:r>
            <a:endParaRPr lang="en-US" sz="1100" dirty="0">
              <a:solidFill>
                <a:schemeClr val="tx1"/>
              </a:solidFill>
            </a:endParaRPr>
          </a:p>
        </p:txBody>
      </p:sp>
      <p:sp>
        <p:nvSpPr>
          <p:cNvPr id="23" name="Rectangle 22"/>
          <p:cNvSpPr/>
          <p:nvPr/>
        </p:nvSpPr>
        <p:spPr>
          <a:xfrm>
            <a:off x="8500270" y="2246505"/>
            <a:ext cx="3128167" cy="560000"/>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100" dirty="0" smtClean="0">
                <a:gradFill>
                  <a:gsLst>
                    <a:gs pos="12583">
                      <a:srgbClr val="1E1E1E"/>
                    </a:gs>
                    <a:gs pos="100000">
                      <a:srgbClr val="1E1E1E"/>
                    </a:gs>
                  </a:gsLst>
                  <a:lin ang="5400000" scaled="0"/>
                </a:gradFill>
              </a:rPr>
              <a:t>Zoomed Out View</a:t>
            </a:r>
            <a:endParaRPr lang="en-US" sz="1100" dirty="0">
              <a:gradFill>
                <a:gsLst>
                  <a:gs pos="12583">
                    <a:srgbClr val="1E1E1E"/>
                  </a:gs>
                  <a:gs pos="100000">
                    <a:srgbClr val="1E1E1E"/>
                  </a:gs>
                </a:gsLst>
                <a:lin ang="5400000" scaled="0"/>
              </a:gradFill>
            </a:endParaRPr>
          </a:p>
        </p:txBody>
      </p:sp>
      <p:sp>
        <p:nvSpPr>
          <p:cNvPr id="9" name="Rectangle 8"/>
          <p:cNvSpPr/>
          <p:nvPr/>
        </p:nvSpPr>
        <p:spPr>
          <a:xfrm>
            <a:off x="8512979" y="4187128"/>
            <a:ext cx="3128167" cy="1179601"/>
          </a:xfrm>
          <a:prstGeom prst="rect">
            <a:avLst/>
          </a:prstGeom>
          <a:solidFill>
            <a:schemeClr val="accent5"/>
          </a:solidFill>
          <a:ln w="3175">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100" dirty="0">
                <a:solidFill>
                  <a:schemeClr val="tx1"/>
                </a:solidFill>
              </a:rPr>
              <a:t>Artists </a:t>
            </a:r>
            <a:r>
              <a:rPr lang="en-US" sz="1100" dirty="0" smtClean="0">
                <a:solidFill>
                  <a:schemeClr val="tx1"/>
                </a:solidFill>
              </a:rPr>
              <a:t>Virtualized Vector</a:t>
            </a:r>
          </a:p>
          <a:p>
            <a:endParaRPr lang="en-US" sz="1100" dirty="0" smtClean="0">
              <a:solidFill>
                <a:schemeClr val="tx1"/>
              </a:solidFill>
            </a:endParaRPr>
          </a:p>
          <a:p>
            <a:r>
              <a:rPr lang="en-US" sz="1100" dirty="0" smtClean="0"/>
              <a:t>Task&lt;</a:t>
            </a:r>
            <a:r>
              <a:rPr lang="en-US" sz="1100" dirty="0" err="1" smtClean="0"/>
              <a:t>int</a:t>
            </a:r>
            <a:r>
              <a:rPr lang="en-US" sz="1100" dirty="0"/>
              <a:t>&gt; </a:t>
            </a:r>
            <a:r>
              <a:rPr lang="en-US" sz="1100" dirty="0" err="1"/>
              <a:t>GetCountAsync</a:t>
            </a:r>
            <a:r>
              <a:rPr lang="en-US" sz="1100" dirty="0"/>
              <a:t>();</a:t>
            </a:r>
          </a:p>
          <a:p>
            <a:r>
              <a:rPr lang="en-GB" sz="1100" dirty="0" smtClean="0"/>
              <a:t>Task&lt;T</a:t>
            </a:r>
            <a:r>
              <a:rPr lang="en-GB" sz="1100" dirty="0"/>
              <a:t>&gt; </a:t>
            </a:r>
            <a:r>
              <a:rPr lang="en-GB" sz="1100" dirty="0" err="1"/>
              <a:t>GetItemAsync</a:t>
            </a:r>
            <a:r>
              <a:rPr lang="en-GB" sz="1100" dirty="0"/>
              <a:t>(</a:t>
            </a:r>
            <a:r>
              <a:rPr lang="en-GB" sz="1100" dirty="0" err="1"/>
              <a:t>int</a:t>
            </a:r>
            <a:r>
              <a:rPr lang="en-GB" sz="1100" dirty="0"/>
              <a:t> index);</a:t>
            </a:r>
            <a:endParaRPr lang="en-US" sz="1100" dirty="0"/>
          </a:p>
          <a:p>
            <a:r>
              <a:rPr lang="en-GB" sz="1100" dirty="0" err="1" smtClean="0"/>
              <a:t>int</a:t>
            </a:r>
            <a:r>
              <a:rPr lang="en-GB" sz="1100" dirty="0" smtClean="0"/>
              <a:t> </a:t>
            </a:r>
            <a:r>
              <a:rPr lang="en-GB" sz="1100" dirty="0" err="1"/>
              <a:t>GetIndexOf</a:t>
            </a:r>
            <a:r>
              <a:rPr lang="en-GB" sz="1100" dirty="0"/>
              <a:t>(T item</a:t>
            </a:r>
            <a:r>
              <a:rPr lang="en-GB" sz="1100" dirty="0" smtClean="0"/>
              <a:t>);</a:t>
            </a:r>
            <a:endParaRPr lang="en-US" sz="1100" dirty="0">
              <a:solidFill>
                <a:schemeClr val="tx1"/>
              </a:solidFill>
            </a:endParaRPr>
          </a:p>
        </p:txBody>
      </p:sp>
      <p:cxnSp>
        <p:nvCxnSpPr>
          <p:cNvPr id="15" name="Straight Arrow Connector 14"/>
          <p:cNvCxnSpPr/>
          <p:nvPr/>
        </p:nvCxnSpPr>
        <p:spPr>
          <a:xfrm>
            <a:off x="6751637" y="5366731"/>
            <a:ext cx="0" cy="5334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p:cNvCxnSpPr>
          <p:nvPr/>
        </p:nvCxnSpPr>
        <p:spPr>
          <a:xfrm>
            <a:off x="10077063" y="5366729"/>
            <a:ext cx="1" cy="53340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694237" y="1592262"/>
            <a:ext cx="7467600" cy="2133600"/>
          </a:xfrm>
          <a:prstGeom prst="rect">
            <a:avLst/>
          </a:prstGeom>
          <a:noFill/>
          <a:ln>
            <a:solidFill>
              <a:schemeClr val="tx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r>
              <a:rPr lang="en-US" sz="1100" dirty="0" smtClean="0">
                <a:gradFill>
                  <a:gsLst>
                    <a:gs pos="0">
                      <a:schemeClr val="tx1"/>
                    </a:gs>
                    <a:gs pos="100000">
                      <a:schemeClr val="tx1"/>
                    </a:gs>
                  </a:gsLst>
                  <a:lin ang="5400000" scaled="0"/>
                </a:gradFill>
              </a:rPr>
              <a:t>XAML</a:t>
            </a:r>
            <a:endParaRPr lang="en-US" sz="1100" dirty="0">
              <a:gradFill>
                <a:gsLst>
                  <a:gs pos="0">
                    <a:schemeClr val="tx1"/>
                  </a:gs>
                  <a:gs pos="100000">
                    <a:schemeClr val="tx1"/>
                  </a:gs>
                </a:gsLst>
                <a:lin ang="5400000" scaled="0"/>
              </a:gradFill>
            </a:endParaRPr>
          </a:p>
        </p:txBody>
      </p:sp>
      <p:cxnSp>
        <p:nvCxnSpPr>
          <p:cNvPr id="72" name="Straight Arrow Connector 71"/>
          <p:cNvCxnSpPr/>
          <p:nvPr/>
        </p:nvCxnSpPr>
        <p:spPr>
          <a:xfrm>
            <a:off x="6812186" y="2806505"/>
            <a:ext cx="0" cy="13846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23" idx="2"/>
            <a:endCxn id="9" idx="0"/>
          </p:cNvCxnSpPr>
          <p:nvPr/>
        </p:nvCxnSpPr>
        <p:spPr>
          <a:xfrm>
            <a:off x="10064354" y="2806505"/>
            <a:ext cx="12709" cy="13806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76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637" y="1897062"/>
            <a:ext cx="11887200" cy="1338773"/>
          </a:xfrm>
        </p:spPr>
        <p:txBody>
          <a:bodyPr/>
          <a:lstStyle/>
          <a:p>
            <a:r>
              <a:rPr lang="en-US" dirty="0" smtClean="0"/>
              <a:t>The Story of Bringing Nokia Music to Big Windows</a:t>
            </a:r>
            <a:endParaRPr lang="en-US" dirty="0"/>
          </a:p>
        </p:txBody>
      </p:sp>
      <p:sp>
        <p:nvSpPr>
          <p:cNvPr id="3" name="Subtitle 2"/>
          <p:cNvSpPr>
            <a:spLocks noGrp="1"/>
          </p:cNvSpPr>
          <p:nvPr>
            <p:ph type="subTitle" idx="1"/>
          </p:nvPr>
        </p:nvSpPr>
        <p:spPr>
          <a:xfrm>
            <a:off x="274640" y="5783263"/>
            <a:ext cx="9372597" cy="914400"/>
          </a:xfrm>
        </p:spPr>
        <p:txBody>
          <a:bodyPr/>
          <a:lstStyle/>
          <a:p>
            <a:r>
              <a:rPr lang="en-US" dirty="0"/>
              <a:t>Matt Cooper, Ben Buttigieg, Craig Pugsley</a:t>
            </a:r>
          </a:p>
          <a:p>
            <a:r>
              <a:rPr lang="en-US" dirty="0"/>
              <a:t>Senior Architect, Senior Code Monkey, Principle Pixel Pusher</a:t>
            </a:r>
          </a:p>
          <a:p>
            <a:r>
              <a:rPr lang="en-US" dirty="0"/>
              <a:t>Nokia Music, Bristol, UK</a:t>
            </a:r>
          </a:p>
          <a:p>
            <a:r>
              <a:rPr lang="en-US" dirty="0" smtClean="0">
                <a:ea typeface="Segoe UI"/>
              </a:rPr>
              <a:t>2-219</a:t>
            </a:r>
            <a:endParaRPr lang="en-US" dirty="0"/>
          </a:p>
        </p:txBody>
      </p:sp>
    </p:spTree>
    <p:extLst>
      <p:ext uri="{BB962C8B-B14F-4D97-AF65-F5344CB8AC3E}">
        <p14:creationId xmlns:p14="http://schemas.microsoft.com/office/powerpoint/2010/main" val="2288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Top 10 design </a:t>
            </a:r>
            <a:r>
              <a:rPr lang="en-US" dirty="0"/>
              <a:t>t</a:t>
            </a:r>
            <a:r>
              <a:rPr lang="en-US" dirty="0" smtClean="0"/>
              <a:t>ips &amp; tricks</a:t>
            </a:r>
            <a:endParaRPr lang="en-US" dirty="0"/>
          </a:p>
        </p:txBody>
      </p:sp>
    </p:spTree>
    <p:extLst>
      <p:ext uri="{BB962C8B-B14F-4D97-AF65-F5344CB8AC3E}">
        <p14:creationId xmlns:p14="http://schemas.microsoft.com/office/powerpoint/2010/main" val="19895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Top 10 design </a:t>
            </a:r>
            <a:r>
              <a:rPr lang="en-US" dirty="0">
                <a:solidFill>
                  <a:schemeClr val="tx1"/>
                </a:solidFill>
              </a:rPr>
              <a:t>tips &amp; tricks</a:t>
            </a:r>
          </a:p>
        </p:txBody>
      </p:sp>
      <p:sp>
        <p:nvSpPr>
          <p:cNvPr id="7" name="Title 1"/>
          <p:cNvSpPr txBox="1">
            <a:spLocks/>
          </p:cNvSpPr>
          <p:nvPr/>
        </p:nvSpPr>
        <p:spPr>
          <a:xfrm>
            <a:off x="1570037" y="2278062"/>
            <a:ext cx="10591800" cy="3048329"/>
          </a:xfrm>
          <a:prstGeom prst="rect">
            <a:avLst/>
          </a:prstGeom>
        </p:spPr>
        <p:txBody>
          <a:bodyPr vert="horz" lIns="182880" tIns="146304" rIns="182880" bIns="146304" rtlCol="0" anchor="t">
            <a:no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pPr marL="742950" indent="-742950">
              <a:buAutoNum type="arabicPeriod"/>
            </a:pPr>
            <a:r>
              <a:rPr lang="en-US" sz="3600" dirty="0" smtClean="0">
                <a:solidFill>
                  <a:srgbClr val="FFFFFF"/>
                </a:solidFill>
              </a:rPr>
              <a:t>Make some principles</a:t>
            </a:r>
          </a:p>
          <a:p>
            <a:pPr marL="742950" indent="-742950">
              <a:buAutoNum type="arabicPeriod"/>
            </a:pPr>
            <a:r>
              <a:rPr lang="en-US" sz="3600" dirty="0" smtClean="0">
                <a:solidFill>
                  <a:srgbClr val="FFFFFF"/>
                </a:solidFill>
              </a:rPr>
              <a:t>Make your app consistent</a:t>
            </a:r>
          </a:p>
        </p:txBody>
      </p:sp>
    </p:spTree>
    <p:extLst>
      <p:ext uri="{BB962C8B-B14F-4D97-AF65-F5344CB8AC3E}">
        <p14:creationId xmlns:p14="http://schemas.microsoft.com/office/powerpoint/2010/main" val="11305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3657600" cy="5027593"/>
          </a:xfrm>
        </p:spPr>
        <p:txBody>
          <a:bodyPr/>
          <a:lstStyle/>
          <a:p>
            <a:r>
              <a:rPr lang="en-US" dirty="0" smtClean="0">
                <a:solidFill>
                  <a:schemeClr val="tx1"/>
                </a:solidFill>
              </a:rPr>
              <a:t>Share:</a:t>
            </a:r>
          </a:p>
          <a:p>
            <a:r>
              <a:rPr lang="en-US" dirty="0">
                <a:solidFill>
                  <a:schemeClr val="tx1"/>
                </a:solidFill>
              </a:rPr>
              <a:t> </a:t>
            </a:r>
            <a:r>
              <a:rPr lang="en-US" dirty="0" smtClean="0">
                <a:solidFill>
                  <a:schemeClr val="tx1"/>
                </a:solidFill>
              </a:rPr>
              <a:t> visual styles</a:t>
            </a:r>
            <a:endParaRPr lang="en-US" dirty="0">
              <a:solidFill>
                <a:schemeClr val="tx1"/>
              </a:solidFill>
            </a:endParaRPr>
          </a:p>
          <a:p>
            <a:r>
              <a:rPr lang="en-US" dirty="0" smtClean="0">
                <a:solidFill>
                  <a:schemeClr val="tx1"/>
                </a:solidFill>
              </a:rPr>
              <a:t>  iconography  </a:t>
            </a:r>
          </a:p>
          <a:p>
            <a:r>
              <a:rPr lang="en-US" dirty="0">
                <a:solidFill>
                  <a:schemeClr val="tx1"/>
                </a:solidFill>
              </a:rPr>
              <a:t> </a:t>
            </a:r>
            <a:r>
              <a:rPr lang="en-US" dirty="0" smtClean="0">
                <a:solidFill>
                  <a:schemeClr val="tx1"/>
                </a:solidFill>
              </a:rPr>
              <a:t> naming conventions</a:t>
            </a:r>
          </a:p>
          <a:p>
            <a:r>
              <a:rPr lang="en-US" dirty="0" smtClean="0">
                <a:solidFill>
                  <a:schemeClr val="tx1"/>
                </a:solidFill>
              </a:rPr>
              <a:t>  copy style</a:t>
            </a:r>
            <a:endParaRPr lang="en-US" dirty="0">
              <a:solidFill>
                <a:schemeClr val="tx1"/>
              </a:solidFill>
            </a:endParaRPr>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Consistent Brand Experience</a:t>
            </a:r>
            <a:endParaRPr lang="en-US" dirty="0">
              <a:solidFill>
                <a:schemeClr val="tx1"/>
              </a:solidFill>
            </a:endParaRPr>
          </a:p>
        </p:txBody>
      </p:sp>
      <p:pic>
        <p:nvPicPr>
          <p:cNvPr id="2" name="Picture 1"/>
          <p:cNvPicPr>
            <a:picLocks noChangeAspect="1"/>
          </p:cNvPicPr>
          <p:nvPr/>
        </p:nvPicPr>
        <p:blipFill rotWithShape="1">
          <a:blip r:embed="rId3"/>
          <a:srcRect l="2716" r="66316"/>
          <a:stretch/>
        </p:blipFill>
        <p:spPr>
          <a:xfrm>
            <a:off x="4313237" y="2811462"/>
            <a:ext cx="1474825" cy="2624967"/>
          </a:xfrm>
          <a:prstGeom prst="rect">
            <a:avLst/>
          </a:prstGeom>
        </p:spPr>
      </p:pic>
      <p:pic>
        <p:nvPicPr>
          <p:cNvPr id="4" name="Picture 3"/>
          <p:cNvPicPr>
            <a:picLocks noChangeAspect="1"/>
          </p:cNvPicPr>
          <p:nvPr/>
        </p:nvPicPr>
        <p:blipFill>
          <a:blip r:embed="rId4"/>
          <a:stretch>
            <a:fillRect/>
          </a:stretch>
        </p:blipFill>
        <p:spPr>
          <a:xfrm>
            <a:off x="6218237" y="2278062"/>
            <a:ext cx="5606211" cy="3147487"/>
          </a:xfrm>
          <a:prstGeom prst="rect">
            <a:avLst/>
          </a:prstGeom>
        </p:spPr>
      </p:pic>
    </p:spTree>
    <p:extLst>
      <p:ext uri="{BB962C8B-B14F-4D97-AF65-F5344CB8AC3E}">
        <p14:creationId xmlns:p14="http://schemas.microsoft.com/office/powerpoint/2010/main" val="228915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Top 10 design </a:t>
            </a:r>
            <a:r>
              <a:rPr lang="en-US" dirty="0">
                <a:solidFill>
                  <a:schemeClr val="tx1"/>
                </a:solidFill>
              </a:rPr>
              <a:t>tips &amp; tricks</a:t>
            </a:r>
          </a:p>
        </p:txBody>
      </p:sp>
      <p:sp>
        <p:nvSpPr>
          <p:cNvPr id="7" name="Title 1"/>
          <p:cNvSpPr txBox="1">
            <a:spLocks/>
          </p:cNvSpPr>
          <p:nvPr/>
        </p:nvSpPr>
        <p:spPr>
          <a:xfrm>
            <a:off x="1570037" y="2278062"/>
            <a:ext cx="10591800" cy="3048329"/>
          </a:xfrm>
          <a:prstGeom prst="rect">
            <a:avLst/>
          </a:prstGeom>
        </p:spPr>
        <p:txBody>
          <a:bodyPr vert="horz" lIns="182880" tIns="146304" rIns="182880" bIns="146304" rtlCol="0" anchor="t">
            <a:no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pPr marL="742950" indent="-742950">
              <a:buAutoNum type="arabicPeriod"/>
            </a:pPr>
            <a:r>
              <a:rPr lang="en-US" sz="3600" dirty="0" smtClean="0">
                <a:solidFill>
                  <a:srgbClr val="FFFFFF"/>
                </a:solidFill>
              </a:rPr>
              <a:t>Make some principles</a:t>
            </a:r>
          </a:p>
          <a:p>
            <a:pPr marL="742950" indent="-742950">
              <a:buAutoNum type="arabicPeriod"/>
            </a:pPr>
            <a:r>
              <a:rPr lang="en-US" sz="3600" dirty="0" smtClean="0">
                <a:solidFill>
                  <a:srgbClr val="FFFFFF"/>
                </a:solidFill>
              </a:rPr>
              <a:t>Make your app consistent</a:t>
            </a:r>
          </a:p>
          <a:p>
            <a:pPr marL="742950" indent="-742950">
              <a:buAutoNum type="arabicPeriod"/>
            </a:pPr>
            <a:r>
              <a:rPr lang="en-US" sz="3600" dirty="0" smtClean="0">
                <a:solidFill>
                  <a:srgbClr val="FFFFFF"/>
                </a:solidFill>
              </a:rPr>
              <a:t>READ THE GUIDELINES!</a:t>
            </a:r>
          </a:p>
        </p:txBody>
      </p:sp>
    </p:spTree>
    <p:extLst>
      <p:ext uri="{BB962C8B-B14F-4D97-AF65-F5344CB8AC3E}">
        <p14:creationId xmlns:p14="http://schemas.microsoft.com/office/powerpoint/2010/main" val="326246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3505199" cy="5027593"/>
          </a:xfrm>
        </p:spPr>
        <p:txBody>
          <a:bodyPr/>
          <a:lstStyle/>
          <a:p>
            <a:r>
              <a:rPr lang="en-US" dirty="0" smtClean="0">
                <a:solidFill>
                  <a:schemeClr val="tx1"/>
                </a:solidFill>
              </a:rPr>
              <a:t>FLAT</a:t>
            </a:r>
            <a:endParaRPr lang="en-US" dirty="0">
              <a:solidFill>
                <a:schemeClr val="tx1"/>
              </a:solidFill>
            </a:endParaRPr>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Understand Windows 8 Interaction Models</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441214" y="2430462"/>
            <a:ext cx="4710223" cy="2743200"/>
          </a:xfrm>
          <a:prstGeom prst="rect">
            <a:avLst/>
          </a:prstGeom>
        </p:spPr>
      </p:pic>
      <p:pic>
        <p:nvPicPr>
          <p:cNvPr id="7" name="Picture 6"/>
          <p:cNvPicPr>
            <a:picLocks noChangeAspect="1"/>
          </p:cNvPicPr>
          <p:nvPr/>
        </p:nvPicPr>
        <p:blipFill>
          <a:blip r:embed="rId4"/>
          <a:stretch>
            <a:fillRect/>
          </a:stretch>
        </p:blipFill>
        <p:spPr>
          <a:xfrm>
            <a:off x="7437437" y="1592262"/>
            <a:ext cx="3322316" cy="4881562"/>
          </a:xfrm>
          <a:prstGeom prst="rect">
            <a:avLst/>
          </a:prstGeom>
        </p:spPr>
      </p:pic>
    </p:spTree>
    <p:extLst>
      <p:ext uri="{BB962C8B-B14F-4D97-AF65-F5344CB8AC3E}">
        <p14:creationId xmlns:p14="http://schemas.microsoft.com/office/powerpoint/2010/main" val="138222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3505199" cy="5027593"/>
          </a:xfrm>
        </p:spPr>
        <p:txBody>
          <a:bodyPr/>
          <a:lstStyle/>
          <a:p>
            <a:r>
              <a:rPr lang="en-US" dirty="0" smtClean="0">
                <a:solidFill>
                  <a:schemeClr val="tx1"/>
                </a:solidFill>
              </a:rPr>
              <a:t>HEIRARCHICAL</a:t>
            </a:r>
            <a:endParaRPr lang="en-US" dirty="0">
              <a:solidFill>
                <a:schemeClr val="tx1"/>
              </a:solidFill>
            </a:endParaRPr>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Understand Windows 8 Interaction Models</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457200" y="2430462"/>
            <a:ext cx="4922837" cy="2794338"/>
          </a:xfrm>
          <a:prstGeom prst="rect">
            <a:avLst/>
          </a:prstGeom>
        </p:spPr>
      </p:pic>
      <p:pic>
        <p:nvPicPr>
          <p:cNvPr id="5" name="Picture 4"/>
          <p:cNvPicPr>
            <a:picLocks noChangeAspect="1"/>
          </p:cNvPicPr>
          <p:nvPr/>
        </p:nvPicPr>
        <p:blipFill>
          <a:blip r:embed="rId3"/>
          <a:stretch>
            <a:fillRect/>
          </a:stretch>
        </p:blipFill>
        <p:spPr>
          <a:xfrm>
            <a:off x="7589837" y="1439862"/>
            <a:ext cx="2369419" cy="5334000"/>
          </a:xfrm>
          <a:prstGeom prst="rect">
            <a:avLst/>
          </a:prstGeom>
        </p:spPr>
      </p:pic>
    </p:spTree>
    <p:extLst>
      <p:ext uri="{BB962C8B-B14F-4D97-AF65-F5344CB8AC3E}">
        <p14:creationId xmlns:p14="http://schemas.microsoft.com/office/powerpoint/2010/main" val="7064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Top 10 design </a:t>
            </a:r>
            <a:r>
              <a:rPr lang="en-US" dirty="0">
                <a:solidFill>
                  <a:schemeClr val="tx1"/>
                </a:solidFill>
              </a:rPr>
              <a:t>tips &amp; tricks</a:t>
            </a:r>
          </a:p>
        </p:txBody>
      </p:sp>
      <p:sp>
        <p:nvSpPr>
          <p:cNvPr id="7" name="Title 1"/>
          <p:cNvSpPr txBox="1">
            <a:spLocks/>
          </p:cNvSpPr>
          <p:nvPr/>
        </p:nvSpPr>
        <p:spPr>
          <a:xfrm>
            <a:off x="1570037" y="2278062"/>
            <a:ext cx="10591800" cy="3048329"/>
          </a:xfrm>
          <a:prstGeom prst="rect">
            <a:avLst/>
          </a:prstGeom>
        </p:spPr>
        <p:txBody>
          <a:bodyPr vert="horz" lIns="182880" tIns="146304" rIns="182880" bIns="146304" rtlCol="0" anchor="t">
            <a:no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pPr marL="742950" indent="-742950">
              <a:buAutoNum type="arabicPeriod"/>
            </a:pPr>
            <a:r>
              <a:rPr lang="en-US" sz="3600" dirty="0" smtClean="0">
                <a:solidFill>
                  <a:srgbClr val="FFFFFF"/>
                </a:solidFill>
              </a:rPr>
              <a:t>Make some principles</a:t>
            </a:r>
          </a:p>
          <a:p>
            <a:pPr marL="742950" indent="-742950">
              <a:buAutoNum type="arabicPeriod"/>
            </a:pPr>
            <a:r>
              <a:rPr lang="en-US" sz="3600" dirty="0" smtClean="0">
                <a:solidFill>
                  <a:srgbClr val="FFFFFF"/>
                </a:solidFill>
              </a:rPr>
              <a:t>Make your app consistent</a:t>
            </a:r>
          </a:p>
          <a:p>
            <a:pPr marL="742950" indent="-742950">
              <a:buAutoNum type="arabicPeriod"/>
            </a:pPr>
            <a:r>
              <a:rPr lang="en-US" sz="3600" dirty="0" smtClean="0">
                <a:solidFill>
                  <a:srgbClr val="FFFFFF"/>
                </a:solidFill>
              </a:rPr>
              <a:t>READ THE GUIDELINES!</a:t>
            </a:r>
          </a:p>
          <a:p>
            <a:pPr marL="742950" indent="-742950">
              <a:buAutoNum type="arabicPeriod"/>
            </a:pPr>
            <a:r>
              <a:rPr lang="en-US" sz="3600" dirty="0" smtClean="0">
                <a:solidFill>
                  <a:srgbClr val="FFFFFF"/>
                </a:solidFill>
              </a:rPr>
              <a:t>Use the apps</a:t>
            </a:r>
          </a:p>
          <a:p>
            <a:pPr marL="742950" indent="-742950">
              <a:buAutoNum type="arabicPeriod"/>
            </a:pPr>
            <a:r>
              <a:rPr lang="en-US" sz="3600" dirty="0" smtClean="0">
                <a:solidFill>
                  <a:srgbClr val="FFFFFF"/>
                </a:solidFill>
              </a:rPr>
              <a:t>Don’t fear long Hubs</a:t>
            </a:r>
          </a:p>
          <a:p>
            <a:pPr marL="742950" indent="-742950">
              <a:buAutoNum type="arabicPeriod"/>
            </a:pPr>
            <a:endParaRPr lang="en-US" sz="3600" dirty="0" smtClean="0">
              <a:solidFill>
                <a:srgbClr val="FFFFFF"/>
              </a:solidFill>
            </a:endParaRPr>
          </a:p>
        </p:txBody>
      </p:sp>
    </p:spTree>
    <p:extLst>
      <p:ext uri="{BB962C8B-B14F-4D97-AF65-F5344CB8AC3E}">
        <p14:creationId xmlns:p14="http://schemas.microsoft.com/office/powerpoint/2010/main" val="7272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2" name="Picture 1"/>
          <p:cNvPicPr>
            <a:picLocks noChangeAspect="1"/>
          </p:cNvPicPr>
          <p:nvPr/>
        </p:nvPicPr>
        <p:blipFill>
          <a:blip r:embed="rId2"/>
          <a:stretch>
            <a:fillRect/>
          </a:stretch>
        </p:blipFill>
        <p:spPr>
          <a:xfrm>
            <a:off x="0" y="729"/>
            <a:ext cx="12436475" cy="6993796"/>
          </a:xfrm>
          <a:prstGeom prst="rect">
            <a:avLst/>
          </a:prstGeom>
        </p:spPr>
      </p:pic>
    </p:spTree>
    <p:extLst>
      <p:ext uri="{BB962C8B-B14F-4D97-AF65-F5344CB8AC3E}">
        <p14:creationId xmlns:p14="http://schemas.microsoft.com/office/powerpoint/2010/main" val="26016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436475" cy="6992103"/>
          </a:xfrm>
          <a:prstGeom prst="rect">
            <a:avLst/>
          </a:prstGeom>
        </p:spPr>
      </p:pic>
    </p:spTree>
    <p:extLst>
      <p:ext uri="{BB962C8B-B14F-4D97-AF65-F5344CB8AC3E}">
        <p14:creationId xmlns:p14="http://schemas.microsoft.com/office/powerpoint/2010/main" val="39993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2" name="Picture 1"/>
          <p:cNvPicPr>
            <a:picLocks noChangeAspect="1"/>
          </p:cNvPicPr>
          <p:nvPr/>
        </p:nvPicPr>
        <p:blipFill>
          <a:blip r:embed="rId2"/>
          <a:stretch>
            <a:fillRect/>
          </a:stretch>
        </p:blipFill>
        <p:spPr>
          <a:xfrm>
            <a:off x="0" y="0"/>
            <a:ext cx="12436475" cy="6992103"/>
          </a:xfrm>
          <a:prstGeom prst="rect">
            <a:avLst/>
          </a:prstGeom>
        </p:spPr>
      </p:pic>
    </p:spTree>
    <p:extLst>
      <p:ext uri="{BB962C8B-B14F-4D97-AF65-F5344CB8AC3E}">
        <p14:creationId xmlns:p14="http://schemas.microsoft.com/office/powerpoint/2010/main" val="37541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Where we started</a:t>
            </a:r>
          </a:p>
          <a:p>
            <a:r>
              <a:rPr lang="en-US" dirty="0" smtClean="0"/>
              <a:t>Design approach</a:t>
            </a:r>
          </a:p>
          <a:p>
            <a:r>
              <a:rPr lang="en-US" dirty="0" smtClean="0"/>
              <a:t>Architecture approach</a:t>
            </a:r>
          </a:p>
          <a:p>
            <a:r>
              <a:rPr lang="en-US" dirty="0" smtClean="0"/>
              <a:t>Development challenges</a:t>
            </a:r>
          </a:p>
          <a:p>
            <a:r>
              <a:rPr lang="en-GB" dirty="0" smtClean="0"/>
              <a:t>Design tips and tricks</a:t>
            </a:r>
            <a:endParaRPr lang="en-US" dirty="0"/>
          </a:p>
        </p:txBody>
      </p:sp>
      <p:pic>
        <p:nvPicPr>
          <p:cNvPr id="4" name="Picture Placeholder 3"/>
          <p:cNvPicPr>
            <a:picLocks noGrp="1" noChangeAspect="1"/>
          </p:cNvPicPr>
          <p:nvPr>
            <p:ph type="pic" sz="quarter" idx="16"/>
          </p:nvPr>
        </p:nvPicPr>
        <p:blipFill rotWithShape="1">
          <a:blip r:embed="rId2" cstate="email">
            <a:extLst>
              <a:ext uri="{28A0092B-C50C-407E-A947-70E740481C1C}">
                <a14:useLocalDpi xmlns:a14="http://schemas.microsoft.com/office/drawing/2010/main"/>
              </a:ext>
            </a:extLst>
          </a:blip>
          <a:srcRect l="16545" r="16545"/>
          <a:stretch/>
        </p:blipFill>
        <p:spPr/>
      </p:pic>
      <p:sp>
        <p:nvSpPr>
          <p:cNvPr id="5" name="Title 4"/>
          <p:cNvSpPr>
            <a:spLocks noGrp="1"/>
          </p:cNvSpPr>
          <p:nvPr>
            <p:ph type="title"/>
          </p:nvPr>
        </p:nvSpPr>
        <p:spPr/>
        <p:txBody>
          <a:bodyPr/>
          <a:lstStyle/>
          <a:p>
            <a:r>
              <a:rPr lang="en-US" dirty="0" smtClean="0"/>
              <a:t>Agenda</a:t>
            </a:r>
            <a:br>
              <a:rPr lang="en-US" dirty="0" smtClean="0"/>
            </a:br>
            <a:endParaRPr lang="en-US" dirty="0"/>
          </a:p>
        </p:txBody>
      </p:sp>
    </p:spTree>
    <p:extLst>
      <p:ext uri="{BB962C8B-B14F-4D97-AF65-F5344CB8AC3E}">
        <p14:creationId xmlns:p14="http://schemas.microsoft.com/office/powerpoint/2010/main" val="274127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0" y="0"/>
            <a:ext cx="18434017" cy="7078662"/>
          </a:xfrm>
          <a:prstGeom prst="rect">
            <a:avLst/>
          </a:prstGeom>
        </p:spPr>
      </p:pic>
    </p:spTree>
    <p:extLst>
      <p:ext uri="{BB962C8B-B14F-4D97-AF65-F5344CB8AC3E}">
        <p14:creationId xmlns:p14="http://schemas.microsoft.com/office/powerpoint/2010/main" val="69402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Top 10 design </a:t>
            </a:r>
            <a:r>
              <a:rPr lang="en-US" dirty="0">
                <a:solidFill>
                  <a:schemeClr val="tx1"/>
                </a:solidFill>
              </a:rPr>
              <a:t>tips &amp; tricks</a:t>
            </a:r>
          </a:p>
        </p:txBody>
      </p:sp>
      <p:sp>
        <p:nvSpPr>
          <p:cNvPr id="7" name="Title 1"/>
          <p:cNvSpPr txBox="1">
            <a:spLocks/>
          </p:cNvSpPr>
          <p:nvPr/>
        </p:nvSpPr>
        <p:spPr>
          <a:xfrm>
            <a:off x="1570037" y="2278062"/>
            <a:ext cx="10591800" cy="3048329"/>
          </a:xfrm>
          <a:prstGeom prst="rect">
            <a:avLst/>
          </a:prstGeom>
        </p:spPr>
        <p:txBody>
          <a:bodyPr vert="horz" lIns="182880" tIns="146304" rIns="182880" bIns="146304" rtlCol="0" anchor="t">
            <a:no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r>
              <a:rPr lang="en-US" sz="3600" dirty="0" smtClean="0">
                <a:solidFill>
                  <a:srgbClr val="FFFFFF"/>
                </a:solidFill>
              </a:rPr>
              <a:t>6. Sweat the details</a:t>
            </a:r>
          </a:p>
          <a:p>
            <a:r>
              <a:rPr lang="en-US" sz="3600" dirty="0" smtClean="0">
                <a:solidFill>
                  <a:srgbClr val="FFFFFF"/>
                </a:solidFill>
              </a:rPr>
              <a:t>7. Know how components map</a:t>
            </a:r>
          </a:p>
          <a:p>
            <a:r>
              <a:rPr lang="en-US" sz="3600" dirty="0" smtClean="0">
                <a:solidFill>
                  <a:srgbClr val="FFFFFF"/>
                </a:solidFill>
              </a:rPr>
              <a:t>8. Flatten your IA</a:t>
            </a:r>
          </a:p>
          <a:p>
            <a:r>
              <a:rPr lang="en-US" sz="3600" dirty="0" smtClean="0">
                <a:solidFill>
                  <a:srgbClr val="FFFFFF"/>
                </a:solidFill>
              </a:rPr>
              <a:t>9. Be aware of resolution &amp; scaling</a:t>
            </a:r>
          </a:p>
        </p:txBody>
      </p:sp>
    </p:spTree>
    <p:extLst>
      <p:ext uri="{BB962C8B-B14F-4D97-AF65-F5344CB8AC3E}">
        <p14:creationId xmlns:p14="http://schemas.microsoft.com/office/powerpoint/2010/main" val="220827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2" name="Picture 1"/>
          <p:cNvPicPr>
            <a:picLocks noChangeAspect="1"/>
          </p:cNvPicPr>
          <p:nvPr/>
        </p:nvPicPr>
        <p:blipFill>
          <a:blip r:embed="rId2"/>
          <a:stretch>
            <a:fillRect/>
          </a:stretch>
        </p:blipFill>
        <p:spPr>
          <a:xfrm>
            <a:off x="-54502" y="-1173162"/>
            <a:ext cx="12529604" cy="8709024"/>
          </a:xfrm>
          <a:prstGeom prst="rect">
            <a:avLst/>
          </a:prstGeom>
        </p:spPr>
      </p:pic>
    </p:spTree>
    <p:extLst>
      <p:ext uri="{BB962C8B-B14F-4D97-AF65-F5344CB8AC3E}">
        <p14:creationId xmlns:p14="http://schemas.microsoft.com/office/powerpoint/2010/main" val="51427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1684338"/>
            <a:ext cx="12429252" cy="8840185"/>
          </a:xfrm>
          <a:prstGeom prst="rect">
            <a:avLst/>
          </a:prstGeom>
        </p:spPr>
      </p:pic>
    </p:spTree>
    <p:extLst>
      <p:ext uri="{BB962C8B-B14F-4D97-AF65-F5344CB8AC3E}">
        <p14:creationId xmlns:p14="http://schemas.microsoft.com/office/powerpoint/2010/main" val="207643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tx1"/>
                </a:solidFill>
              </a:rPr>
              <a:t>Top 10 design </a:t>
            </a:r>
            <a:r>
              <a:rPr lang="en-US" dirty="0">
                <a:solidFill>
                  <a:schemeClr val="tx1"/>
                </a:solidFill>
              </a:rPr>
              <a:t>tips &amp; tricks</a:t>
            </a:r>
          </a:p>
        </p:txBody>
      </p:sp>
      <p:sp>
        <p:nvSpPr>
          <p:cNvPr id="7" name="Title 1"/>
          <p:cNvSpPr txBox="1">
            <a:spLocks/>
          </p:cNvSpPr>
          <p:nvPr/>
        </p:nvSpPr>
        <p:spPr>
          <a:xfrm>
            <a:off x="1570037" y="2278062"/>
            <a:ext cx="10591800" cy="3048329"/>
          </a:xfrm>
          <a:prstGeom prst="rect">
            <a:avLst/>
          </a:prstGeom>
        </p:spPr>
        <p:txBody>
          <a:bodyPr vert="horz" lIns="182880" tIns="146304" rIns="182880" bIns="146304" rtlCol="0" anchor="t">
            <a:no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r>
              <a:rPr lang="en-US" sz="3600" dirty="0" smtClean="0">
                <a:solidFill>
                  <a:srgbClr val="FFFFFF"/>
                </a:solidFill>
              </a:rPr>
              <a:t>6. Sweat the details</a:t>
            </a:r>
          </a:p>
          <a:p>
            <a:r>
              <a:rPr lang="en-US" sz="3600" dirty="0" smtClean="0">
                <a:solidFill>
                  <a:srgbClr val="FFFFFF"/>
                </a:solidFill>
              </a:rPr>
              <a:t>7. Know how components map</a:t>
            </a:r>
          </a:p>
          <a:p>
            <a:r>
              <a:rPr lang="en-US" sz="3600" dirty="0" smtClean="0">
                <a:solidFill>
                  <a:srgbClr val="FFFFFF"/>
                </a:solidFill>
              </a:rPr>
              <a:t>8. Flatten your IA</a:t>
            </a:r>
          </a:p>
          <a:p>
            <a:r>
              <a:rPr lang="en-US" sz="3600" dirty="0" smtClean="0">
                <a:solidFill>
                  <a:srgbClr val="FFFFFF"/>
                </a:solidFill>
              </a:rPr>
              <a:t>9. Be aware of resolution &amp; scaling</a:t>
            </a:r>
          </a:p>
          <a:p>
            <a:r>
              <a:rPr lang="en-US" sz="3600" dirty="0" smtClean="0">
                <a:solidFill>
                  <a:srgbClr val="FFFFFF"/>
                </a:solidFill>
              </a:rPr>
              <a:t>10. Leave snap view to last</a:t>
            </a:r>
            <a:endParaRPr lang="en-US" sz="3600" dirty="0">
              <a:solidFill>
                <a:srgbClr val="FFFFFF"/>
              </a:solidFill>
            </a:endParaRPr>
          </a:p>
        </p:txBody>
      </p:sp>
    </p:spTree>
    <p:extLst>
      <p:ext uri="{BB962C8B-B14F-4D97-AF65-F5344CB8AC3E}">
        <p14:creationId xmlns:p14="http://schemas.microsoft.com/office/powerpoint/2010/main" val="97835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That’s it!</a:t>
            </a:r>
            <a:endParaRPr lang="en-US" dirty="0"/>
          </a:p>
        </p:txBody>
      </p:sp>
    </p:spTree>
    <p:extLst>
      <p:ext uri="{BB962C8B-B14F-4D97-AF65-F5344CB8AC3E}">
        <p14:creationId xmlns:p14="http://schemas.microsoft.com/office/powerpoint/2010/main" val="219746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0" y="0"/>
            <a:ext cx="12436475" cy="6983372"/>
          </a:xfrm>
          <a:prstGeom prst="rect">
            <a:avLst/>
          </a:prstGeom>
        </p:spPr>
      </p:pic>
    </p:spTree>
    <p:extLst>
      <p:ext uri="{BB962C8B-B14F-4D97-AF65-F5344CB8AC3E}">
        <p14:creationId xmlns:p14="http://schemas.microsoft.com/office/powerpoint/2010/main" val="42458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56862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Text Placeholder 4"/>
          <p:cNvSpPr>
            <a:spLocks noGrp="1"/>
          </p:cNvSpPr>
          <p:nvPr>
            <p:ph type="body" sz="quarter" idx="10"/>
          </p:nvPr>
        </p:nvSpPr>
        <p:spPr/>
        <p:txBody>
          <a:bodyPr/>
          <a:lstStyle/>
          <a:p>
            <a:r>
              <a:rPr lang="en-US" b="1" dirty="0" smtClean="0"/>
              <a:t>Windows 8 Design Guidelines</a:t>
            </a:r>
          </a:p>
          <a:p>
            <a:r>
              <a:rPr lang="en-US" sz="2400" dirty="0" smtClean="0">
                <a:hlinkClick r:id="rId3"/>
              </a:rPr>
              <a:t>http</a:t>
            </a:r>
            <a:r>
              <a:rPr lang="en-US" sz="2400" dirty="0">
                <a:hlinkClick r:id="rId3"/>
              </a:rPr>
              <a:t>://</a:t>
            </a:r>
            <a:r>
              <a:rPr lang="en-US" sz="2400" dirty="0" smtClean="0">
                <a:hlinkClick r:id="rId3"/>
              </a:rPr>
              <a:t>msdn.microsoft.com/en-us/library/windows/apps/hh779072.aspx</a:t>
            </a:r>
            <a:endParaRPr lang="en-US" sz="2400" dirty="0" smtClean="0"/>
          </a:p>
          <a:p>
            <a:endParaRPr lang="en-US" sz="2400" dirty="0"/>
          </a:p>
          <a:p>
            <a:r>
              <a:rPr lang="en-US" b="1" dirty="0" smtClean="0"/>
              <a:t>Nokia Music API</a:t>
            </a:r>
            <a:endParaRPr lang="en-US" b="1" dirty="0"/>
          </a:p>
          <a:p>
            <a:r>
              <a:rPr lang="en-GB" sz="2400" dirty="0">
                <a:solidFill>
                  <a:srgbClr val="404040"/>
                </a:solidFill>
                <a:hlinkClick r:id="rId4"/>
              </a:rPr>
              <a:t>http://nokia.ly/wpmusicapi</a:t>
            </a:r>
            <a:endParaRPr lang="en-US" sz="2400" dirty="0" smtClean="0"/>
          </a:p>
          <a:p>
            <a:endParaRPr lang="en-US" sz="2400" dirty="0"/>
          </a:p>
        </p:txBody>
      </p:sp>
      <p:sp>
        <p:nvSpPr>
          <p:cNvPr id="10" name="Rectangle 17"/>
          <p:cNvSpPr/>
          <p:nvPr/>
        </p:nvSpPr>
        <p:spPr bwMode="auto">
          <a:xfrm>
            <a:off x="1158875" y="5635685"/>
            <a:ext cx="2647950" cy="7410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4"/>
          <p:cNvSpPr txBox="1">
            <a:spLocks/>
          </p:cNvSpPr>
          <p:nvPr/>
        </p:nvSpPr>
        <p:spPr>
          <a:xfrm>
            <a:off x="839507" y="5688439"/>
            <a:ext cx="3235899" cy="804863"/>
          </a:xfrm>
          <a:prstGeom prst="rect">
            <a:avLst/>
          </a:prstGeom>
        </p:spPr>
        <p:txBody>
          <a:bodyPr vert="horz" lIns="182880" tIns="146304" rIns="182880" bIns="146304" rtlCol="0">
            <a:noAutofit/>
          </a:bodyPr>
          <a:lst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@craigpugsley</a:t>
            </a:r>
          </a:p>
        </p:txBody>
      </p:sp>
      <p:sp>
        <p:nvSpPr>
          <p:cNvPr id="11" name="Text Placeholder 4"/>
          <p:cNvSpPr txBox="1">
            <a:spLocks/>
          </p:cNvSpPr>
          <p:nvPr/>
        </p:nvSpPr>
        <p:spPr>
          <a:xfrm>
            <a:off x="4384911" y="5702203"/>
            <a:ext cx="3235899" cy="804863"/>
          </a:xfrm>
          <a:prstGeom prst="rect">
            <a:avLst/>
          </a:prstGeom>
        </p:spPr>
        <p:txBody>
          <a:bodyPr vert="horz" lIns="182880" tIns="146304" rIns="182880" bIns="146304" rtlCol="0">
            <a:noAutofit/>
          </a:bodyPr>
          <a:lst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b="1" dirty="0"/>
              <a:t>@benbtg</a:t>
            </a:r>
          </a:p>
        </p:txBody>
      </p:sp>
      <p:sp>
        <p:nvSpPr>
          <p:cNvPr id="12" name="Text Placeholder 4"/>
          <p:cNvSpPr txBox="1">
            <a:spLocks/>
          </p:cNvSpPr>
          <p:nvPr/>
        </p:nvSpPr>
        <p:spPr>
          <a:xfrm>
            <a:off x="7982155" y="5702202"/>
            <a:ext cx="3235899" cy="804863"/>
          </a:xfrm>
          <a:prstGeom prst="rect">
            <a:avLst/>
          </a:prstGeom>
        </p:spPr>
        <p:txBody>
          <a:bodyPr vert="horz" lIns="182880" tIns="146304" rIns="182880" bIns="146304" rtlCol="0">
            <a:noAutofit/>
          </a:bodyPr>
          <a:lst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b="1" dirty="0"/>
              <a:t>@mcooperg</a:t>
            </a:r>
          </a:p>
        </p:txBody>
      </p:sp>
    </p:spTree>
    <p:extLst>
      <p:ext uri="{BB962C8B-B14F-4D97-AF65-F5344CB8AC3E}">
        <p14:creationId xmlns:p14="http://schemas.microsoft.com/office/powerpoint/2010/main" val="365395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bwMode="auto">
          <a:xfrm>
            <a:off x="4759570" y="1735016"/>
            <a:ext cx="4736122" cy="4736122"/>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2" name="Isosceles Triangle 11"/>
          <p:cNvSpPr/>
          <p:nvPr/>
        </p:nvSpPr>
        <p:spPr bwMode="auto">
          <a:xfrm rot="5400000">
            <a:off x="7589748" y="3663852"/>
            <a:ext cx="4554072" cy="896294"/>
          </a:xfrm>
          <a:prstGeom prst="triangle">
            <a:avLst/>
          </a:prstGeom>
          <a:gradFill flip="none" rotWithShape="1">
            <a:gsLst>
              <a:gs pos="0">
                <a:schemeClr val="bg2"/>
              </a:gs>
              <a:gs pos="100000">
                <a:schemeClr val="bg2">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gradFill>
                  <a:gsLst>
                    <a:gs pos="42478">
                      <a:schemeClr val="bg1"/>
                    </a:gs>
                    <a:gs pos="83000">
                      <a:schemeClr val="bg1"/>
                    </a:gs>
                  </a:gsLst>
                  <a:lin ang="5400000" scaled="1"/>
                </a:gradFill>
              </a:rPr>
              <a:t>Evaluate this session</a:t>
            </a:r>
            <a:endParaRPr lang="en-US" dirty="0">
              <a:gradFill>
                <a:gsLst>
                  <a:gs pos="42478">
                    <a:schemeClr val="bg1"/>
                  </a:gs>
                  <a:gs pos="83000">
                    <a:schemeClr val="bg1"/>
                  </a:gs>
                </a:gsLst>
                <a:lin ang="5400000" scaled="1"/>
              </a:gradFill>
            </a:endParaRPr>
          </a:p>
        </p:txBody>
      </p:sp>
      <p:sp>
        <p:nvSpPr>
          <p:cNvPr id="3" name="Text Placeholder 2"/>
          <p:cNvSpPr>
            <a:spLocks noGrp="1"/>
          </p:cNvSpPr>
          <p:nvPr>
            <p:ph type="body" sz="quarter" idx="10"/>
          </p:nvPr>
        </p:nvSpPr>
        <p:spPr>
          <a:xfrm>
            <a:off x="274638" y="1834961"/>
            <a:ext cx="4445652" cy="4861113"/>
          </a:xfrm>
        </p:spPr>
        <p:txBody>
          <a:bodyPr/>
          <a:lstStyle/>
          <a:p>
            <a:r>
              <a:rPr lang="en-US" b="1" dirty="0">
                <a:gradFill>
                  <a:gsLst>
                    <a:gs pos="42478">
                      <a:schemeClr val="bg1"/>
                    </a:gs>
                    <a:gs pos="83000">
                      <a:schemeClr val="bg1"/>
                    </a:gs>
                  </a:gsLst>
                  <a:lin ang="5400000" scaled="1"/>
                </a:gradFill>
                <a:latin typeface="+mn-lt"/>
              </a:rPr>
              <a:t>Scan this QR code</a:t>
            </a:r>
            <a:r>
              <a:rPr lang="en-US" b="1" dirty="0">
                <a:gradFill>
                  <a:gsLst>
                    <a:gs pos="42478">
                      <a:schemeClr val="bg1"/>
                    </a:gs>
                    <a:gs pos="83000">
                      <a:schemeClr val="bg1"/>
                    </a:gs>
                  </a:gsLst>
                  <a:lin ang="5400000" scaled="1"/>
                </a:gradFill>
              </a:rPr>
              <a:t> </a:t>
            </a:r>
            <a:r>
              <a:rPr lang="en-US" dirty="0">
                <a:gradFill>
                  <a:gsLst>
                    <a:gs pos="42478">
                      <a:schemeClr val="bg1"/>
                    </a:gs>
                    <a:gs pos="83000">
                      <a:schemeClr val="bg1"/>
                    </a:gs>
                  </a:gsLst>
                  <a:lin ang="5400000" scaled="1"/>
                </a:gradFill>
              </a:rPr>
              <a:t>to evaluate this session and be automatically entered in a </a:t>
            </a:r>
            <a:r>
              <a:rPr lang="en-US" dirty="0" smtClean="0">
                <a:gradFill>
                  <a:gsLst>
                    <a:gs pos="42478">
                      <a:schemeClr val="bg1"/>
                    </a:gs>
                    <a:gs pos="83000">
                      <a:schemeClr val="bg1"/>
                    </a:gs>
                  </a:gsLst>
                  <a:lin ang="5400000" scaled="1"/>
                </a:gradFill>
              </a:rPr>
              <a:t>drawing </a:t>
            </a:r>
            <a:r>
              <a:rPr lang="en-US" dirty="0">
                <a:gradFill>
                  <a:gsLst>
                    <a:gs pos="42478">
                      <a:schemeClr val="bg1"/>
                    </a:gs>
                    <a:gs pos="83000">
                      <a:schemeClr val="bg1"/>
                    </a:gs>
                  </a:gsLst>
                  <a:lin ang="5400000" scaled="1"/>
                </a:gradFill>
              </a:rPr>
              <a:t>to </a:t>
            </a:r>
            <a:r>
              <a:rPr lang="en-US" dirty="0" smtClean="0">
                <a:gradFill>
                  <a:gsLst>
                    <a:gs pos="42478">
                      <a:schemeClr val="bg1"/>
                    </a:gs>
                    <a:gs pos="83000">
                      <a:schemeClr val="bg1"/>
                    </a:gs>
                  </a:gsLst>
                  <a:lin ang="5400000" scaled="1"/>
                </a:gradFill>
              </a:rPr>
              <a:t>win </a:t>
            </a:r>
            <a:r>
              <a:rPr lang="en-US" dirty="0">
                <a:gradFill>
                  <a:gsLst>
                    <a:gs pos="42478">
                      <a:schemeClr val="bg1"/>
                    </a:gs>
                    <a:gs pos="83000">
                      <a:schemeClr val="bg1"/>
                    </a:gs>
                  </a:gsLst>
                  <a:lin ang="5400000" scaled="1"/>
                </a:gradFill>
              </a:rPr>
              <a:t>a </a:t>
            </a:r>
            <a:r>
              <a:rPr lang="en-US" dirty="0" smtClean="0">
                <a:gradFill>
                  <a:gsLst>
                    <a:gs pos="42478">
                      <a:schemeClr val="bg1"/>
                    </a:gs>
                    <a:gs pos="83000">
                      <a:schemeClr val="bg1"/>
                    </a:gs>
                  </a:gsLst>
                  <a:lin ang="5400000" scaled="1"/>
                </a:gradFill>
              </a:rPr>
              <a:t>prize!</a:t>
            </a:r>
            <a:endParaRPr lang="en-US" b="1" dirty="0">
              <a:gradFill>
                <a:gsLst>
                  <a:gs pos="42478">
                    <a:schemeClr val="bg1"/>
                  </a:gs>
                  <a:gs pos="83000">
                    <a:schemeClr val="bg1"/>
                  </a:gs>
                </a:gsLst>
                <a:lin ang="5400000" scaled="1"/>
              </a:gra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1631" y="1817077"/>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943129" y="217960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pPr defTabSz="932742"/>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428155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Nokia Music for Windows Phone demo</a:t>
            </a:r>
            <a:endParaRPr lang="en-US" dirty="0"/>
          </a:p>
        </p:txBody>
      </p:sp>
    </p:spTree>
    <p:extLst>
      <p:ext uri="{BB962C8B-B14F-4D97-AF65-F5344CB8AC3E}">
        <p14:creationId xmlns:p14="http://schemas.microsoft.com/office/powerpoint/2010/main" val="179507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6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8D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Windows Phone design</a:t>
            </a:r>
            <a:endParaRPr lang="en-US" dirty="0"/>
          </a:p>
        </p:txBody>
      </p:sp>
    </p:spTree>
    <p:extLst>
      <p:ext uri="{BB962C8B-B14F-4D97-AF65-F5344CB8AC3E}">
        <p14:creationId xmlns:p14="http://schemas.microsoft.com/office/powerpoint/2010/main" val="17303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3505199" cy="5027593"/>
          </a:xfrm>
        </p:spPr>
        <p:txBody>
          <a:bodyPr/>
          <a:lstStyle/>
          <a:p>
            <a:r>
              <a:rPr lang="en-US" dirty="0" smtClean="0">
                <a:solidFill>
                  <a:schemeClr val="bg1"/>
                </a:solidFill>
              </a:rPr>
              <a:t>Central application hub with home page menu</a:t>
            </a:r>
            <a:endParaRPr lang="en-US" dirty="0">
              <a:solidFill>
                <a:schemeClr val="bg1"/>
              </a:solidFill>
            </a:endParaRPr>
          </a:p>
        </p:txBody>
      </p:sp>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bg1"/>
                </a:solidFill>
              </a:rPr>
              <a:t>Information Architecture</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3779837" y="1439862"/>
            <a:ext cx="7911337" cy="5084762"/>
          </a:xfrm>
          <a:prstGeom prst="rect">
            <a:avLst/>
          </a:prstGeom>
        </p:spPr>
      </p:pic>
    </p:spTree>
    <p:extLst>
      <p:ext uri="{BB962C8B-B14F-4D97-AF65-F5344CB8AC3E}">
        <p14:creationId xmlns:p14="http://schemas.microsoft.com/office/powerpoint/2010/main" val="142874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CF3"/>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274638" y="298450"/>
            <a:ext cx="11887199" cy="912813"/>
          </a:xfrm>
        </p:spPr>
        <p:txBody>
          <a:bodyPr>
            <a:normAutofit fontScale="90000"/>
          </a:bodyPr>
          <a:lstStyle/>
          <a:p>
            <a:r>
              <a:rPr lang="en-US" dirty="0" smtClean="0">
                <a:solidFill>
                  <a:schemeClr val="bg1"/>
                </a:solidFill>
              </a:rPr>
              <a:t>Information </a:t>
            </a:r>
            <a:r>
              <a:rPr lang="en-US" dirty="0">
                <a:solidFill>
                  <a:schemeClr val="bg1"/>
                </a:solidFill>
              </a:rPr>
              <a:t>Architecture for Nokia </a:t>
            </a:r>
            <a:r>
              <a:rPr lang="en-US" dirty="0" smtClean="0">
                <a:solidFill>
                  <a:schemeClr val="bg1"/>
                </a:solidFill>
              </a:rPr>
              <a:t>Music</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8564563" y="1439862"/>
            <a:ext cx="22494875" cy="12549629"/>
          </a:xfrm>
          <a:prstGeom prst="rect">
            <a:avLst/>
          </a:prstGeom>
        </p:spPr>
      </p:pic>
    </p:spTree>
    <p:extLst>
      <p:ext uri="{BB962C8B-B14F-4D97-AF65-F5344CB8AC3E}">
        <p14:creationId xmlns:p14="http://schemas.microsoft.com/office/powerpoint/2010/main" val="152771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426_BUILD_2013_Template_Whit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161FDC1C-887D-4D37-A3B8-501A0D7FCE91}"/>
    </a:ext>
  </a:extLst>
</a:theme>
</file>

<file path=ppt/theme/theme2.xml><?xml version="1.0" encoding="utf-8"?>
<a:theme xmlns:a="http://schemas.openxmlformats.org/drawingml/2006/main" name="1_5-30426_BUILD_2013_Template_D.Blu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406DC43E-3286-418B-B3CF-9AE2AA3691B2}"/>
    </a:ext>
  </a:extLst>
</a:theme>
</file>

<file path=ppt/theme/theme3.xml><?xml version="1.0" encoding="utf-8"?>
<a:theme xmlns:a="http://schemas.openxmlformats.org/drawingml/2006/main" name="Build_2013_Template_16x9">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161FDC1C-887D-4D37-A3B8-501A0D7FCE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2013-06-28T07:00:00+00:00</Event_x0020_End_x0020_Date>
    <Event_x0020_Start_x0020_Date xmlns="2295e2e7-0eeb-498e-8716-217bb2ee6ee3">2013-06-26T07:00:00+00:00</Event_x0020_Start_x0020_Date>
    <MS_x0020_Speaker xmlns="2295e2e7-0eeb-498e-8716-217bb2ee6ee3">
      <UserInfo>
        <DisplayName/>
        <AccountId xsi:nil="true"/>
        <AccountType/>
      </UserInfo>
    </MS_x0020_Speaker>
    <External_x0020_Speaker xmlns="2295e2e7-0eeb-498e-8716-217bb2ee6ee3"> Matt Cooper, Ben Buttigieg, Craig Pugsley</External_x0020_Speaker>
    <Session_x0020_Code xmlns="2295e2e7-0eeb-498e-8716-217bb2ee6ee3">2-219</Session_x0020_Code>
    <ProductTaxHTField0 xmlns="2295e2e7-0eeb-498e-8716-217bb2ee6ee3">
      <Terms xmlns="http://schemas.microsoft.com/office/infopath/2007/PartnerControls"/>
    </ProductTaxHTField0>
    <Presentation_x0020_Date xmlns="2295e2e7-0eeb-498e-8716-217bb2ee6ee3">2013-06-27T00:00:00-07:00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Event_x0020_VenueTaxHTField0>
    <TaxCatchAll xmlns="230e9df3-be65-4c73-a93b-d1236ebd677e">
      <Value>497</Value>
      <Value>605</Value>
    </TaxCatchAll>
    <AudienceTaxHTField0 xmlns="8b529f77-48ab-4581-b468-93f09345b8aa">
      <Terms xmlns="http://schemas.microsoft.com/office/infopath/2007/PartnerControls"/>
    </AudienceTaxHTField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terms/"/>
    <ds:schemaRef ds:uri="230e9df3-be65-4c73-a93b-d1236ebd677e"/>
    <ds:schemaRef ds:uri="http://schemas.microsoft.com/office/2006/metadata/properties"/>
    <ds:schemaRef ds:uri="8b529f77-48ab-4581-b468-93f09345b8aa"/>
    <ds:schemaRef ds:uri="2295e2e7-0eeb-498e-8716-217bb2ee6ee3"/>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0B689815-4B65-4FA2-B74B-E9A4DF6AE7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7189</TotalTime>
  <Words>5673</Words>
  <Application>Microsoft Office PowerPoint</Application>
  <PresentationFormat>Custom</PresentationFormat>
  <Paragraphs>429</Paragraphs>
  <Slides>60</Slides>
  <Notes>39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ＭＳ Ｐゴシック</vt:lpstr>
      <vt:lpstr>Arial</vt:lpstr>
      <vt:lpstr>Avenir LT Pro 45 Book</vt:lpstr>
      <vt:lpstr>Calibri</vt:lpstr>
      <vt:lpstr>Consolas</vt:lpstr>
      <vt:lpstr>Segoe UI</vt:lpstr>
      <vt:lpstr>Segoe UI Light</vt:lpstr>
      <vt:lpstr>5-30426_BUILD_2013_Template_White</vt:lpstr>
      <vt:lpstr>1_5-30426_BUILD_2013_Template_D.Blue</vt:lpstr>
      <vt:lpstr>Build_2013_Template_16x9</vt:lpstr>
      <vt:lpstr>PowerPoint Presentation</vt:lpstr>
      <vt:lpstr>PowerPoint Presentation</vt:lpstr>
      <vt:lpstr>Nokia Music is, like, awesome</vt:lpstr>
      <vt:lpstr>The Story of Bringing Nokia Music to Big Windows</vt:lpstr>
      <vt:lpstr>Agenda </vt:lpstr>
      <vt:lpstr>Nokia Music for Windows Phone demo</vt:lpstr>
      <vt:lpstr>Windows Phone design</vt:lpstr>
      <vt:lpstr>Information Architecture</vt:lpstr>
      <vt:lpstr>Information Architecture for Nokia Music</vt:lpstr>
      <vt:lpstr>Information Architecture for Nokia Music</vt:lpstr>
      <vt:lpstr>Original architecture</vt:lpstr>
      <vt:lpstr>Windows Phone Application Architecture</vt:lpstr>
      <vt:lpstr>Target architecture</vt:lpstr>
      <vt:lpstr>Target Architecture</vt:lpstr>
      <vt:lpstr>REST API and C# APIs</vt:lpstr>
      <vt:lpstr>Nokia Music C# API</vt:lpstr>
      <vt:lpstr>Initial design approach</vt:lpstr>
      <vt:lpstr>Design Principles</vt:lpstr>
      <vt:lpstr>Know HOW you’re going to be used</vt:lpstr>
      <vt:lpstr>Ergonomics &amp; Gestures</vt:lpstr>
      <vt:lpstr>Know WHERE you’re going to be used</vt:lpstr>
      <vt:lpstr>Know WHO will be using your app</vt:lpstr>
      <vt:lpstr>PowerPoint Presentation</vt:lpstr>
      <vt:lpstr>“If you want a great site, you’ve got to test. After you’ve worked on a site for even a few weeks, you can’t see it freshly anymore. You know too much. The only way to find out if it really works is to test it.”  - Steve Krug Krug, Don't Make Think: A Common Sense Approach to Web Usability</vt:lpstr>
      <vt:lpstr>What we did first</vt:lpstr>
      <vt:lpstr>Cut-out-and-stick IA demo</vt:lpstr>
      <vt:lpstr>WP8 &lt;&gt; W8 demo</vt:lpstr>
      <vt:lpstr>The harsh reality…</vt:lpstr>
      <vt:lpstr>Original Windows 8 application architecture</vt:lpstr>
      <vt:lpstr>Current application architecture</vt:lpstr>
      <vt:lpstr>Ben Buttigieg (Senior code monkey)</vt:lpstr>
      <vt:lpstr>Connected Standby</vt:lpstr>
      <vt:lpstr>Connected Standby Flow </vt:lpstr>
      <vt:lpstr>Semantic Zoom</vt:lpstr>
      <vt:lpstr>PowerPoint Presentation</vt:lpstr>
      <vt:lpstr>PowerPoint Presentation</vt:lpstr>
      <vt:lpstr>PowerPoint Presentation</vt:lpstr>
      <vt:lpstr>Typical Semantic Zoom Implementation</vt:lpstr>
      <vt:lpstr>Our Semantic Zoom Implementation</vt:lpstr>
      <vt:lpstr>Top 10 design tips &amp; tricks</vt:lpstr>
      <vt:lpstr>Top 10 design tips &amp; tricks</vt:lpstr>
      <vt:lpstr>Consistent Brand Experience</vt:lpstr>
      <vt:lpstr>Top 10 design tips &amp; tricks</vt:lpstr>
      <vt:lpstr>Understand Windows 8 Interaction Models</vt:lpstr>
      <vt:lpstr>Understand Windows 8 Interaction Models</vt:lpstr>
      <vt:lpstr>Top 10 design tips &amp; tricks</vt:lpstr>
      <vt:lpstr>PowerPoint Presentation</vt:lpstr>
      <vt:lpstr>PowerPoint Presentation</vt:lpstr>
      <vt:lpstr>PowerPoint Presentation</vt:lpstr>
      <vt:lpstr>PowerPoint Presentation</vt:lpstr>
      <vt:lpstr>Top 10 design tips &amp; tricks</vt:lpstr>
      <vt:lpstr>PowerPoint Presentation</vt:lpstr>
      <vt:lpstr>PowerPoint Presentation</vt:lpstr>
      <vt:lpstr>Top 10 design tips &amp; tricks</vt:lpstr>
      <vt:lpstr>That’s it!</vt:lpstr>
      <vt:lpstr>PowerPoint Presentation</vt:lpstr>
      <vt:lpstr>Q&amp;A</vt:lpstr>
      <vt:lpstr>Resources</vt:lpstr>
      <vt:lpstr>Evaluate this session</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Bringing Nokia Music to Big Windows</dc:title>
  <dc:subject>Build 2013</dc:subject>
  <dc:creator>Matt Cooper, Ben Buttigieg, Craig Pugsley</dc:creator>
  <cp:keywords>Build 2013</cp:keywords>
  <dc:description>Template: Mitchell Derrey, Silver Fox Productions
Formatting: 
Date: October 26-28, 2013
Location: San Francisco, CA
Audience Type: Internal</dc:description>
  <cp:lastModifiedBy>Shows</cp:lastModifiedBy>
  <cp:revision>183</cp:revision>
  <dcterms:created xsi:type="dcterms:W3CDTF">2013-03-29T21:32:40Z</dcterms:created>
  <dcterms:modified xsi:type="dcterms:W3CDTF">2013-06-28T00:22:21Z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497;#San Francisco|84dfcb53-432b-499d-8965-93d483d36b4a</vt:lpwstr>
  </property>
  <property fmtid="{D5CDD505-2E9C-101B-9397-08002B2CF9AE}" pid="7" name="Campaign">
    <vt:lpwstr/>
  </property>
  <property fmtid="{D5CDD505-2E9C-101B-9397-08002B2CF9AE}" pid="8" name="Event Venue">
    <vt:lpwstr/>
  </property>
  <property fmtid="{D5CDD505-2E9C-101B-9397-08002B2CF9AE}" pid="9" name="Track">
    <vt:lpwstr/>
  </property>
</Properties>
</file>