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4"/>
    <p:sldMasterId id="2147484401" r:id="rId5"/>
    <p:sldMasterId id="2147484418" r:id="rId6"/>
    <p:sldMasterId id="2147484435" r:id="rId7"/>
    <p:sldMasterId id="2147484449" r:id="rId8"/>
  </p:sldMasterIdLst>
  <p:notesMasterIdLst>
    <p:notesMasterId r:id="rId43"/>
  </p:notesMasterIdLst>
  <p:handoutMasterIdLst>
    <p:handoutMasterId r:id="rId44"/>
  </p:handoutMasterIdLst>
  <p:sldIdLst>
    <p:sldId id="1123" r:id="rId9"/>
    <p:sldId id="1090" r:id="rId10"/>
    <p:sldId id="1091" r:id="rId11"/>
    <p:sldId id="1092" r:id="rId12"/>
    <p:sldId id="1093" r:id="rId13"/>
    <p:sldId id="1094" r:id="rId14"/>
    <p:sldId id="1095" r:id="rId15"/>
    <p:sldId id="1096" r:id="rId16"/>
    <p:sldId id="1097" r:id="rId17"/>
    <p:sldId id="1098" r:id="rId18"/>
    <p:sldId id="1099" r:id="rId19"/>
    <p:sldId id="1100" r:id="rId20"/>
    <p:sldId id="1101" r:id="rId21"/>
    <p:sldId id="1102" r:id="rId22"/>
    <p:sldId id="1103" r:id="rId23"/>
    <p:sldId id="1104" r:id="rId24"/>
    <p:sldId id="1105" r:id="rId25"/>
    <p:sldId id="1106" r:id="rId26"/>
    <p:sldId id="1107" r:id="rId27"/>
    <p:sldId id="1108" r:id="rId28"/>
    <p:sldId id="1109" r:id="rId29"/>
    <p:sldId id="1110" r:id="rId30"/>
    <p:sldId id="1111" r:id="rId31"/>
    <p:sldId id="1112" r:id="rId32"/>
    <p:sldId id="1113" r:id="rId33"/>
    <p:sldId id="1114" r:id="rId34"/>
    <p:sldId id="1115" r:id="rId35"/>
    <p:sldId id="1116" r:id="rId36"/>
    <p:sldId id="1117" r:id="rId37"/>
    <p:sldId id="1118" r:id="rId38"/>
    <p:sldId id="1119" r:id="rId39"/>
    <p:sldId id="1120" r:id="rId40"/>
    <p:sldId id="1121" r:id="rId41"/>
    <p:sldId id="1122" r:id="rId42"/>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123"/>
            <p14:sldId id="1090"/>
            <p14:sldId id="1091"/>
            <p14:sldId id="1092"/>
            <p14:sldId id="1093"/>
            <p14:sldId id="1094"/>
            <p14:sldId id="1095"/>
            <p14:sldId id="1096"/>
            <p14:sldId id="1097"/>
            <p14:sldId id="1098"/>
            <p14:sldId id="1099"/>
            <p14:sldId id="1100"/>
            <p14:sldId id="1101"/>
            <p14:sldId id="1102"/>
            <p14:sldId id="1103"/>
            <p14:sldId id="1104"/>
            <p14:sldId id="1105"/>
            <p14:sldId id="1106"/>
            <p14:sldId id="1107"/>
            <p14:sldId id="1108"/>
            <p14:sldId id="1109"/>
            <p14:sldId id="1110"/>
            <p14:sldId id="1111"/>
            <p14:sldId id="1112"/>
            <p14:sldId id="1113"/>
            <p14:sldId id="1114"/>
            <p14:sldId id="1115"/>
            <p14:sldId id="1116"/>
            <p14:sldId id="1117"/>
            <p14:sldId id="1118"/>
            <p14:sldId id="1119"/>
            <p14:sldId id="1120"/>
            <p14:sldId id="1121"/>
            <p14:sldId id="1122"/>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23232"/>
    <a:srgbClr val="1E1E1E"/>
    <a:srgbClr val="666666"/>
    <a:srgbClr val="505050"/>
    <a:srgbClr val="00BCF2"/>
    <a:srgbClr val="FFFFFF"/>
    <a:srgbClr val="000000"/>
    <a:srgbClr val="969696"/>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35" autoAdjust="0"/>
  </p:normalViewPr>
  <p:slideViewPr>
    <p:cSldViewPr>
      <p:cViewPr varScale="1">
        <p:scale>
          <a:sx n="101" d="100"/>
          <a:sy n="101" d="100"/>
        </p:scale>
        <p:origin x="738" y="96"/>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presProps" Target="presProps.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9:52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16898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0450100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476951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1327302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5617527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2648008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459280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9868404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518396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0181292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79354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 </a:t>
            </a:r>
            <a:r>
              <a:rPr lang="en-US" sz="700" dirty="0" smtClean="0">
                <a:gradFill>
                  <a:gsLst>
                    <a:gs pos="0">
                      <a:srgbClr val="000000">
                        <a:lumMod val="75000"/>
                        <a:lumOff val="25000"/>
                      </a:srgbClr>
                    </a:gs>
                    <a:gs pos="100000">
                      <a:srgbClr val="000000">
                        <a:lumMod val="75000"/>
                        <a:lumOff val="25000"/>
                      </a:srgbClr>
                    </a:gs>
                  </a:gsLst>
                  <a:lin ang="5400000" scaled="0"/>
                </a:gradFill>
                <a:cs typeface="Segoe UI" pitchFamily="34" charset="0"/>
              </a:rPr>
              <a:t>2013 </a:t>
            </a:r>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6175963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2855235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91375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35542328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121804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767027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64805140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48232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617876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42376659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2881946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381260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5093748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487491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4546635"/>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44767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64758038"/>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1318699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5559920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101754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437394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031151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138089543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93902458"/>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08475512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7398234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621086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7361378"/>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65517"/>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35372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297298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774725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91459098"/>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 id="2147484430" r:id="rId12"/>
    <p:sldLayoutId id="2147484431" r:id="rId13"/>
    <p:sldLayoutId id="2147484432" r:id="rId14"/>
    <p:sldLayoutId id="2147484433" r:id="rId15"/>
    <p:sldLayoutId id="2147484434"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692400649"/>
      </p:ext>
    </p:extLst>
  </p:cSld>
  <p:clrMap bg1="dk1" tx1="lt1" bg2="dk2" tx2="lt2" accent1="accent1" accent2="accent2" accent3="accent3" accent4="accent4" accent5="accent5" accent6="accent6" hlink="hlink" folHlink="folHlink"/>
  <p:sldLayoutIdLst>
    <p:sldLayoutId id="2147484436" r:id="rId1"/>
    <p:sldLayoutId id="2147484437" r:id="rId2"/>
    <p:sldLayoutId id="2147484438" r:id="rId3"/>
    <p:sldLayoutId id="2147484439" r:id="rId4"/>
    <p:sldLayoutId id="2147484440" r:id="rId5"/>
    <p:sldLayoutId id="2147484441" r:id="rId6"/>
    <p:sldLayoutId id="2147484442" r:id="rId7"/>
    <p:sldLayoutId id="2147484443" r:id="rId8"/>
    <p:sldLayoutId id="2147484444" r:id="rId9"/>
    <p:sldLayoutId id="2147484445" r:id="rId10"/>
    <p:sldLayoutId id="2147484446" r:id="rId11"/>
    <p:sldLayoutId id="2147484447" r:id="rId12"/>
    <p:sldLayoutId id="2147484448"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3893475728"/>
      </p:ext>
    </p:extLst>
  </p:cSld>
  <p:clrMap bg1="dk1" tx1="lt1" bg2="dk2" tx2="lt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 id="2147484461" r:id="rId12"/>
    <p:sldLayoutId id="2147484462"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0.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7494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Add reservation for http.sys</a:t>
            </a:r>
            <a:endParaRPr lang="en-US" dirty="0"/>
          </a:p>
        </p:txBody>
      </p:sp>
      <p:sp>
        <p:nvSpPr>
          <p:cNvPr id="3" name="Text Placeholder 2"/>
          <p:cNvSpPr>
            <a:spLocks noGrp="1"/>
          </p:cNvSpPr>
          <p:nvPr>
            <p:ph type="body" sz="quarter" idx="10"/>
          </p:nvPr>
        </p:nvSpPr>
        <p:spPr/>
        <p:txBody>
          <a:bodyPr/>
          <a:lstStyle/>
          <a:p>
            <a:r>
              <a:rPr lang="en-US" dirty="0" smtClean="0"/>
              <a:t>From elevated command-prompt:</a:t>
            </a:r>
          </a:p>
          <a:p>
            <a:endParaRPr lang="en-US" dirty="0"/>
          </a:p>
          <a:p>
            <a:r>
              <a:rPr lang="en-US" sz="4000" dirty="0" smtClean="0">
                <a:latin typeface="Courier New" panose="02070309020205020404" pitchFamily="49" charset="0"/>
                <a:cs typeface="Courier New" panose="02070309020205020404" pitchFamily="49" charset="0"/>
              </a:rPr>
              <a:t>C:\&gt;</a:t>
            </a:r>
            <a:r>
              <a:rPr lang="en-US" sz="4000" b="1" dirty="0" smtClean="0">
                <a:latin typeface="Courier New" panose="02070309020205020404" pitchFamily="49" charset="0"/>
                <a:cs typeface="Courier New" panose="02070309020205020404" pitchFamily="49" charset="0"/>
              </a:rPr>
              <a:t>netsh </a:t>
            </a:r>
            <a:r>
              <a:rPr lang="en-US" sz="4000" b="1" dirty="0">
                <a:latin typeface="Courier New" panose="02070309020205020404" pitchFamily="49" charset="0"/>
                <a:cs typeface="Courier New" panose="02070309020205020404" pitchFamily="49" charset="0"/>
              </a:rPr>
              <a:t>http add </a:t>
            </a:r>
            <a:r>
              <a:rPr lang="en-US" sz="4000" b="1" dirty="0" err="1">
                <a:latin typeface="Courier New" panose="02070309020205020404" pitchFamily="49" charset="0"/>
                <a:cs typeface="Courier New" panose="02070309020205020404" pitchFamily="49" charset="0"/>
              </a:rPr>
              <a:t>urlacl</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url</a:t>
            </a:r>
            <a:r>
              <a:rPr lang="en-US" sz="4000" b="1" dirty="0">
                <a:latin typeface="Courier New" panose="02070309020205020404" pitchFamily="49" charset="0"/>
                <a:cs typeface="Courier New" panose="02070309020205020404" pitchFamily="49" charset="0"/>
              </a:rPr>
              <a:t>=http://</a:t>
            </a:r>
            <a:r>
              <a:rPr lang="en-US" sz="4000" b="1" dirty="0" smtClean="0">
                <a:solidFill>
                  <a:srgbClr val="FF0000"/>
                </a:solidFill>
                <a:latin typeface="Courier New" panose="02070309020205020404" pitchFamily="49" charset="0"/>
                <a:cs typeface="Courier New" panose="02070309020205020404" pitchFamily="49" charset="0"/>
              </a:rPr>
              <a:t>192.168.0.123:</a:t>
            </a:r>
            <a:r>
              <a:rPr lang="en-US" sz="4000" b="1" dirty="0" smtClean="0">
                <a:solidFill>
                  <a:schemeClr val="accent2"/>
                </a:solidFill>
                <a:latin typeface="Courier New" panose="02070309020205020404" pitchFamily="49" charset="0"/>
                <a:cs typeface="Courier New" panose="02070309020205020404" pitchFamily="49" charset="0"/>
              </a:rPr>
              <a:t>45678</a:t>
            </a:r>
            <a:r>
              <a:rPr lang="en-US" sz="4000" b="1" dirty="0" smtClean="0">
                <a:latin typeface="Courier New" panose="02070309020205020404" pitchFamily="49" charset="0"/>
                <a:cs typeface="Courier New" panose="02070309020205020404" pitchFamily="49" charset="0"/>
              </a:rPr>
              <a:t>/ </a:t>
            </a:r>
            <a:r>
              <a:rPr lang="en-US" sz="4000" b="1" dirty="0">
                <a:latin typeface="Courier New" panose="02070309020205020404" pitchFamily="49" charset="0"/>
                <a:cs typeface="Courier New" panose="02070309020205020404" pitchFamily="49" charset="0"/>
              </a:rPr>
              <a:t>user=everyone</a:t>
            </a:r>
          </a:p>
        </p:txBody>
      </p:sp>
      <p:sp>
        <p:nvSpPr>
          <p:cNvPr id="4" name="Down Arrow 3"/>
          <p:cNvSpPr/>
          <p:nvPr/>
        </p:nvSpPr>
        <p:spPr bwMode="auto">
          <a:xfrm rot="12948822">
            <a:off x="5014483" y="4083679"/>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 name="Down Arrow 4"/>
          <p:cNvSpPr/>
          <p:nvPr/>
        </p:nvSpPr>
        <p:spPr bwMode="auto">
          <a:xfrm rot="1559492">
            <a:off x="9321532" y="1703071"/>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680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Enable traffic through firewall</a:t>
            </a:r>
            <a:endParaRPr lang="en-US" dirty="0"/>
          </a:p>
        </p:txBody>
      </p:sp>
      <p:sp>
        <p:nvSpPr>
          <p:cNvPr id="3" name="Text Placeholder 2"/>
          <p:cNvSpPr>
            <a:spLocks noGrp="1"/>
          </p:cNvSpPr>
          <p:nvPr>
            <p:ph type="body" sz="quarter" idx="10"/>
          </p:nvPr>
        </p:nvSpPr>
        <p:spPr/>
        <p:txBody>
          <a:bodyPr/>
          <a:lstStyle/>
          <a:p>
            <a:r>
              <a:rPr lang="en-US" dirty="0" smtClean="0"/>
              <a:t>From elevated command-prompt:</a:t>
            </a:r>
          </a:p>
          <a:p>
            <a:endParaRPr lang="en-US" dirty="0"/>
          </a:p>
          <a:p>
            <a:r>
              <a:rPr lang="en-US" sz="4000" dirty="0" smtClean="0">
                <a:latin typeface="Courier New" panose="02070309020205020404" pitchFamily="49" charset="0"/>
                <a:cs typeface="Courier New" panose="02070309020205020404" pitchFamily="49" charset="0"/>
              </a:rPr>
              <a:t>C:\&gt;</a:t>
            </a:r>
            <a:r>
              <a:rPr lang="en-US" sz="4000" b="1" dirty="0" smtClean="0">
                <a:latin typeface="Courier New" panose="02070309020205020404" pitchFamily="49" charset="0"/>
                <a:cs typeface="Courier New" panose="02070309020205020404" pitchFamily="49" charset="0"/>
              </a:rPr>
              <a:t>netsh </a:t>
            </a:r>
            <a:r>
              <a:rPr lang="en-US" sz="4000" b="1" dirty="0" err="1">
                <a:latin typeface="Courier New" panose="02070309020205020404" pitchFamily="49" charset="0"/>
                <a:cs typeface="Courier New" panose="02070309020205020404" pitchFamily="49" charset="0"/>
              </a:rPr>
              <a:t>advfirewall</a:t>
            </a:r>
            <a:r>
              <a:rPr lang="en-US" sz="4000" b="1" dirty="0">
                <a:latin typeface="Courier New" panose="02070309020205020404" pitchFamily="49" charset="0"/>
                <a:cs typeface="Courier New" panose="02070309020205020404" pitchFamily="49" charset="0"/>
              </a:rPr>
              <a:t> firewall add rule </a:t>
            </a:r>
            <a:r>
              <a:rPr lang="en-US" sz="4000" b="1" dirty="0" err="1">
                <a:latin typeface="Courier New" panose="02070309020205020404" pitchFamily="49" charset="0"/>
                <a:cs typeface="Courier New" panose="02070309020205020404" pitchFamily="49" charset="0"/>
              </a:rPr>
              <a:t>dir</a:t>
            </a:r>
            <a:r>
              <a:rPr lang="en-US" sz="4000" b="1" dirty="0">
                <a:latin typeface="Courier New" panose="02070309020205020404" pitchFamily="49" charset="0"/>
                <a:cs typeface="Courier New" panose="02070309020205020404" pitchFamily="49" charset="0"/>
              </a:rPr>
              <a:t>=in action=allow protocol=</a:t>
            </a:r>
            <a:r>
              <a:rPr lang="en-US" sz="4000" b="1" dirty="0" err="1">
                <a:latin typeface="Courier New" panose="02070309020205020404" pitchFamily="49" charset="0"/>
                <a:cs typeface="Courier New" panose="02070309020205020404" pitchFamily="49" charset="0"/>
              </a:rPr>
              <a:t>tcp</a:t>
            </a:r>
            <a:r>
              <a:rPr lang="en-US" sz="4000" b="1" dirty="0">
                <a:latin typeface="Courier New" panose="02070309020205020404" pitchFamily="49" charset="0"/>
                <a:cs typeface="Courier New" panose="02070309020205020404" pitchFamily="49" charset="0"/>
              </a:rPr>
              <a:t> </a:t>
            </a:r>
            <a:r>
              <a:rPr lang="en-US" sz="4000" b="1" dirty="0" err="1" smtClean="0">
                <a:latin typeface="Courier New" panose="02070309020205020404" pitchFamily="49" charset="0"/>
                <a:cs typeface="Courier New" panose="02070309020205020404" pitchFamily="49" charset="0"/>
              </a:rPr>
              <a:t>localport</a:t>
            </a:r>
            <a:r>
              <a:rPr lang="en-US" sz="4000" b="1" dirty="0" smtClean="0">
                <a:latin typeface="Courier New" panose="02070309020205020404" pitchFamily="49" charset="0"/>
                <a:cs typeface="Courier New" panose="02070309020205020404" pitchFamily="49" charset="0"/>
              </a:rPr>
              <a:t>=</a:t>
            </a:r>
            <a:r>
              <a:rPr lang="en-US" sz="4000" b="1" dirty="0" smtClean="0">
                <a:solidFill>
                  <a:schemeClr val="accent2"/>
                </a:solidFill>
                <a:latin typeface="Courier New" panose="02070309020205020404" pitchFamily="49" charset="0"/>
                <a:cs typeface="Courier New" panose="02070309020205020404" pitchFamily="49" charset="0"/>
              </a:rPr>
              <a:t>45678</a:t>
            </a:r>
            <a:r>
              <a:rPr lang="en-US" sz="4000" b="1" dirty="0">
                <a:latin typeface="Courier New" panose="02070309020205020404" pitchFamily="49" charset="0"/>
                <a:cs typeface="Courier New" panose="02070309020205020404" pitchFamily="49" charset="0"/>
              </a:rPr>
              <a:t> </a:t>
            </a:r>
            <a:r>
              <a:rPr lang="en-US" sz="4000" b="1" dirty="0" err="1" smtClean="0">
                <a:latin typeface="Courier New" panose="02070309020205020404" pitchFamily="49" charset="0"/>
                <a:cs typeface="Courier New" panose="02070309020205020404" pitchFamily="49" charset="0"/>
              </a:rPr>
              <a:t>remoteip</a:t>
            </a:r>
            <a:r>
              <a:rPr lang="en-US" sz="4000" b="1" dirty="0" smtClean="0">
                <a:latin typeface="Courier New" panose="02070309020205020404" pitchFamily="49" charset="0"/>
                <a:cs typeface="Courier New" panose="02070309020205020404" pitchFamily="49" charset="0"/>
              </a:rPr>
              <a:t>=</a:t>
            </a:r>
            <a:r>
              <a:rPr lang="en-US" sz="4000" b="1" dirty="0" err="1" smtClean="0">
                <a:latin typeface="Courier New" panose="02070309020205020404" pitchFamily="49" charset="0"/>
                <a:cs typeface="Courier New" panose="02070309020205020404" pitchFamily="49" charset="0"/>
              </a:rPr>
              <a:t>localsubnet</a:t>
            </a:r>
            <a:r>
              <a:rPr lang="en-US" sz="4000" b="1" dirty="0" smtClean="0">
                <a:latin typeface="Courier New" panose="02070309020205020404" pitchFamily="49" charset="0"/>
                <a:cs typeface="Courier New" panose="02070309020205020404" pitchFamily="49" charset="0"/>
              </a:rPr>
              <a:t> profile=</a:t>
            </a:r>
            <a:r>
              <a:rPr lang="en-US" sz="4000" b="1" dirty="0" err="1" smtClean="0">
                <a:latin typeface="Courier New" panose="02070309020205020404" pitchFamily="49" charset="0"/>
                <a:cs typeface="Courier New" panose="02070309020205020404" pitchFamily="49" charset="0"/>
              </a:rPr>
              <a:t>private,domain</a:t>
            </a:r>
            <a:r>
              <a:rPr lang="en-US" sz="4000" b="1" dirty="0" smtClean="0">
                <a:latin typeface="Courier New" panose="02070309020205020404" pitchFamily="49" charset="0"/>
                <a:cs typeface="Courier New" panose="02070309020205020404" pitchFamily="49" charset="0"/>
              </a:rPr>
              <a:t> name=</a:t>
            </a:r>
            <a:r>
              <a:rPr lang="en-US" sz="4000" b="1" dirty="0" err="1" smtClean="0">
                <a:latin typeface="Courier New" panose="02070309020205020404" pitchFamily="49" charset="0"/>
                <a:cs typeface="Courier New" panose="02070309020205020404" pitchFamily="49" charset="0"/>
              </a:rPr>
              <a:t>TestApp</a:t>
            </a:r>
            <a:endParaRPr lang="en-US" sz="4000" b="1" dirty="0">
              <a:latin typeface="Courier New" panose="02070309020205020404" pitchFamily="49" charset="0"/>
              <a:cs typeface="Courier New" panose="02070309020205020404" pitchFamily="49" charset="0"/>
            </a:endParaRPr>
          </a:p>
        </p:txBody>
      </p:sp>
      <p:sp>
        <p:nvSpPr>
          <p:cNvPr id="4" name="Down Arrow 3"/>
          <p:cNvSpPr/>
          <p:nvPr/>
        </p:nvSpPr>
        <p:spPr bwMode="auto">
          <a:xfrm rot="7711287">
            <a:off x="5002847" y="4485765"/>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03831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endParaRPr lang="en-US" dirty="0"/>
          </a:p>
        </p:txBody>
      </p:sp>
      <p:sp>
        <p:nvSpPr>
          <p:cNvPr id="5" name="Title 4"/>
          <p:cNvSpPr>
            <a:spLocks noGrp="1"/>
          </p:cNvSpPr>
          <p:nvPr>
            <p:ph type="title"/>
          </p:nvPr>
        </p:nvSpPr>
        <p:spPr/>
        <p:txBody>
          <a:bodyPr/>
          <a:lstStyle/>
          <a:p>
            <a:r>
              <a:rPr lang="en-US" dirty="0" smtClean="0"/>
              <a:t>HTTP APIs</a:t>
            </a:r>
            <a:endParaRPr lang="en-US" dirty="0"/>
          </a:p>
        </p:txBody>
      </p:sp>
    </p:spTree>
    <p:extLst>
      <p:ext uri="{BB962C8B-B14F-4D97-AF65-F5344CB8AC3E}">
        <p14:creationId xmlns:p14="http://schemas.microsoft.com/office/powerpoint/2010/main" val="3882818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.NET </a:t>
            </a:r>
            <a:r>
              <a:rPr lang="en-US" dirty="0" err="1" smtClean="0"/>
              <a:t>HttpClient</a:t>
            </a:r>
            <a:endParaRPr lang="en-US" dirty="0"/>
          </a:p>
        </p:txBody>
      </p:sp>
      <p:sp>
        <p:nvSpPr>
          <p:cNvPr id="6" name="Text Placeholder 5"/>
          <p:cNvSpPr>
            <a:spLocks noGrp="1"/>
          </p:cNvSpPr>
          <p:nvPr>
            <p:ph type="body" sz="quarter" idx="10"/>
          </p:nvPr>
        </p:nvSpPr>
        <p:spPr/>
        <p:txBody>
          <a:bodyPr/>
          <a:lstStyle/>
          <a:p>
            <a:r>
              <a:rPr lang="en-US" dirty="0" smtClean="0"/>
              <a:t>Simple, modern API based on </a:t>
            </a:r>
            <a:r>
              <a:rPr lang="en-US" dirty="0" err="1" smtClean="0"/>
              <a:t>async</a:t>
            </a:r>
            <a:r>
              <a:rPr lang="en-US" dirty="0" smtClean="0"/>
              <a:t> pattern</a:t>
            </a:r>
          </a:p>
          <a:p>
            <a:endParaRPr lang="en-US" dirty="0" smtClean="0"/>
          </a:p>
          <a:p>
            <a:r>
              <a:rPr lang="en-US" dirty="0" smtClean="0"/>
              <a:t>Built in to .NET 4.5 and Windows 8</a:t>
            </a:r>
          </a:p>
          <a:p>
            <a:endParaRPr lang="en-US" dirty="0" smtClean="0"/>
          </a:p>
          <a:p>
            <a:r>
              <a:rPr lang="en-US" dirty="0" err="1" smtClean="0"/>
              <a:t>NuGet</a:t>
            </a:r>
            <a:r>
              <a:rPr lang="en-US" dirty="0" smtClean="0"/>
              <a:t> package for Windows Phone 7.5 and 8</a:t>
            </a:r>
          </a:p>
          <a:p>
            <a:endParaRPr lang="en-US" dirty="0" smtClean="0"/>
          </a:p>
          <a:p>
            <a:r>
              <a:rPr lang="en-US" dirty="0" smtClean="0"/>
              <a:t>“Pipeline” model for filters, mocks, and more</a:t>
            </a:r>
            <a:endParaRPr lang="en-US" dirty="0"/>
          </a:p>
        </p:txBody>
      </p:sp>
    </p:spTree>
    <p:extLst>
      <p:ext uri="{BB962C8B-B14F-4D97-AF65-F5344CB8AC3E}">
        <p14:creationId xmlns:p14="http://schemas.microsoft.com/office/powerpoint/2010/main" val="2186071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IXmlHttpRequest2</a:t>
            </a:r>
            <a:endParaRPr lang="en-US" dirty="0"/>
          </a:p>
        </p:txBody>
      </p:sp>
      <p:sp>
        <p:nvSpPr>
          <p:cNvPr id="5" name="Text Placeholder 4"/>
          <p:cNvSpPr>
            <a:spLocks noGrp="1"/>
          </p:cNvSpPr>
          <p:nvPr>
            <p:ph type="body" sz="quarter" idx="10"/>
          </p:nvPr>
        </p:nvSpPr>
        <p:spPr/>
        <p:txBody>
          <a:bodyPr/>
          <a:lstStyle/>
          <a:p>
            <a:endParaRPr lang="en-US" dirty="0" smtClean="0"/>
          </a:p>
          <a:p>
            <a:r>
              <a:rPr lang="en-US" dirty="0" smtClean="0"/>
              <a:t>Mature COM API</a:t>
            </a:r>
          </a:p>
          <a:p>
            <a:endParaRPr lang="en-US" dirty="0" smtClean="0"/>
          </a:p>
          <a:p>
            <a:r>
              <a:rPr lang="en-US" dirty="0" smtClean="0"/>
              <a:t>Built in to Windows 8 and Windows Phone 8</a:t>
            </a:r>
            <a:endParaRPr lang="en-US" dirty="0"/>
          </a:p>
          <a:p>
            <a:endParaRPr lang="en-US" dirty="0" smtClean="0"/>
          </a:p>
          <a:p>
            <a:r>
              <a:rPr lang="en-US" dirty="0" smtClean="0"/>
              <a:t>Only HTTP stack available to native</a:t>
            </a:r>
            <a:endParaRPr lang="en-US" dirty="0"/>
          </a:p>
        </p:txBody>
      </p:sp>
    </p:spTree>
    <p:extLst>
      <p:ext uri="{BB962C8B-B14F-4D97-AF65-F5344CB8AC3E}">
        <p14:creationId xmlns:p14="http://schemas.microsoft.com/office/powerpoint/2010/main" val="4006859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DEMO</a:t>
            </a:r>
            <a:endParaRPr lang="en-US" dirty="0"/>
          </a:p>
        </p:txBody>
      </p:sp>
      <p:sp>
        <p:nvSpPr>
          <p:cNvPr id="4" name="Title 3"/>
          <p:cNvSpPr>
            <a:spLocks noGrp="1"/>
          </p:cNvSpPr>
          <p:nvPr>
            <p:ph type="ctrTitle"/>
          </p:nvPr>
        </p:nvSpPr>
        <p:spPr/>
        <p:txBody>
          <a:bodyPr/>
          <a:lstStyle/>
          <a:p>
            <a:r>
              <a:rPr lang="en-US" dirty="0" smtClean="0"/>
              <a:t>HTTP APIs</a:t>
            </a:r>
            <a:endParaRPr lang="en-US" dirty="0"/>
          </a:p>
        </p:txBody>
      </p:sp>
    </p:spTree>
    <p:extLst>
      <p:ext uri="{BB962C8B-B14F-4D97-AF65-F5344CB8AC3E}">
        <p14:creationId xmlns:p14="http://schemas.microsoft.com/office/powerpoint/2010/main" val="3859958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Socket and Proximity APIs</a:t>
            </a:r>
            <a:endParaRPr lang="en-US" dirty="0"/>
          </a:p>
        </p:txBody>
      </p:sp>
    </p:spTree>
    <p:extLst>
      <p:ext uri="{BB962C8B-B14F-4D97-AF65-F5344CB8AC3E}">
        <p14:creationId xmlns:p14="http://schemas.microsoft.com/office/powerpoint/2010/main" val="3202487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WinRT</a:t>
            </a:r>
            <a:r>
              <a:rPr lang="en-US" dirty="0" smtClean="0"/>
              <a:t> Sockets</a:t>
            </a:r>
            <a:endParaRPr lang="en-US" dirty="0"/>
          </a:p>
        </p:txBody>
      </p:sp>
      <p:sp>
        <p:nvSpPr>
          <p:cNvPr id="5" name="Text Placeholder 4"/>
          <p:cNvSpPr>
            <a:spLocks noGrp="1"/>
          </p:cNvSpPr>
          <p:nvPr>
            <p:ph type="body" sz="quarter" idx="10"/>
          </p:nvPr>
        </p:nvSpPr>
        <p:spPr/>
        <p:txBody>
          <a:bodyPr/>
          <a:lstStyle/>
          <a:p>
            <a:r>
              <a:rPr lang="en-US" dirty="0" smtClean="0"/>
              <a:t>Simple, modern API based on </a:t>
            </a:r>
            <a:r>
              <a:rPr lang="en-US" dirty="0" err="1" smtClean="0"/>
              <a:t>async</a:t>
            </a:r>
            <a:r>
              <a:rPr lang="en-US" dirty="0" smtClean="0"/>
              <a:t> pattern</a:t>
            </a:r>
          </a:p>
          <a:p>
            <a:endParaRPr lang="en-US" dirty="0" smtClean="0"/>
          </a:p>
          <a:p>
            <a:r>
              <a:rPr lang="en-US" dirty="0" smtClean="0"/>
              <a:t>Built in to Windows 8 and Windows Phone 8</a:t>
            </a:r>
            <a:endParaRPr lang="en-US" dirty="0"/>
          </a:p>
          <a:p>
            <a:endParaRPr lang="en-US" dirty="0" smtClean="0"/>
          </a:p>
          <a:p>
            <a:r>
              <a:rPr lang="en-US" dirty="0" smtClean="0"/>
              <a:t>Stream- and Datagram- based (no </a:t>
            </a:r>
            <a:r>
              <a:rPr lang="en-US" dirty="0" err="1" smtClean="0"/>
              <a:t>WebSockets</a:t>
            </a:r>
            <a:r>
              <a:rPr lang="en-US" dirty="0" smtClean="0"/>
              <a:t> on Phone)</a:t>
            </a:r>
          </a:p>
          <a:p>
            <a:endParaRPr lang="en-US" dirty="0" smtClean="0"/>
          </a:p>
          <a:p>
            <a:r>
              <a:rPr lang="en-US" dirty="0" smtClean="0"/>
              <a:t>Support for client and server scenarios</a:t>
            </a:r>
          </a:p>
        </p:txBody>
      </p:sp>
    </p:spTree>
    <p:extLst>
      <p:ext uri="{BB962C8B-B14F-4D97-AF65-F5344CB8AC3E}">
        <p14:creationId xmlns:p14="http://schemas.microsoft.com/office/powerpoint/2010/main" val="2733800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DEMO</a:t>
            </a:r>
            <a:endParaRPr lang="en-US" dirty="0"/>
          </a:p>
        </p:txBody>
      </p:sp>
      <p:sp>
        <p:nvSpPr>
          <p:cNvPr id="4" name="Title 3"/>
          <p:cNvSpPr>
            <a:spLocks noGrp="1"/>
          </p:cNvSpPr>
          <p:nvPr>
            <p:ph type="ctrTitle"/>
          </p:nvPr>
        </p:nvSpPr>
        <p:spPr/>
        <p:txBody>
          <a:bodyPr/>
          <a:lstStyle/>
          <a:p>
            <a:r>
              <a:rPr lang="en-US" dirty="0" err="1" smtClean="0"/>
              <a:t>StreamSocket</a:t>
            </a:r>
            <a:endParaRPr lang="en-US" dirty="0"/>
          </a:p>
        </p:txBody>
      </p:sp>
    </p:spTree>
    <p:extLst>
      <p:ext uri="{BB962C8B-B14F-4D97-AF65-F5344CB8AC3E}">
        <p14:creationId xmlns:p14="http://schemas.microsoft.com/office/powerpoint/2010/main" val="1963208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sp>
        <p:nvSpPr>
          <p:cNvPr id="3" name="Text Placeholder 2"/>
          <p:cNvSpPr>
            <a:spLocks noGrp="1"/>
          </p:cNvSpPr>
          <p:nvPr>
            <p:ph type="body" sz="quarter" idx="10"/>
          </p:nvPr>
        </p:nvSpPr>
        <p:spPr/>
        <p:txBody>
          <a:bodyPr/>
          <a:lstStyle/>
          <a:p>
            <a:r>
              <a:rPr lang="en-US" dirty="0" smtClean="0"/>
              <a:t>Abstraction over NFC, Bluetooth, and </a:t>
            </a:r>
            <a:r>
              <a:rPr lang="en-US" dirty="0" err="1" smtClean="0"/>
              <a:t>WiFi</a:t>
            </a:r>
            <a:endParaRPr lang="en-US" dirty="0" smtClean="0"/>
          </a:p>
          <a:p>
            <a:endParaRPr lang="en-US" dirty="0" smtClean="0"/>
          </a:p>
          <a:p>
            <a:r>
              <a:rPr lang="en-US" dirty="0" smtClean="0"/>
              <a:t>Built </a:t>
            </a:r>
            <a:r>
              <a:rPr lang="en-US" dirty="0"/>
              <a:t>in to Windows 8 and Windows Phone 8</a:t>
            </a:r>
          </a:p>
          <a:p>
            <a:endParaRPr lang="en-US" dirty="0" smtClean="0"/>
          </a:p>
          <a:p>
            <a:r>
              <a:rPr lang="en-US" dirty="0" smtClean="0"/>
              <a:t>Enables P2P gaming, transfers, etc. (NFC has other uses)</a:t>
            </a:r>
          </a:p>
          <a:p>
            <a:endParaRPr lang="en-US" dirty="0"/>
          </a:p>
          <a:p>
            <a:r>
              <a:rPr lang="en-US" dirty="0" smtClean="0"/>
              <a:t>Once connected, uses </a:t>
            </a:r>
            <a:r>
              <a:rPr lang="en-US" dirty="0" err="1" smtClean="0"/>
              <a:t>StreamSocket</a:t>
            </a:r>
            <a:r>
              <a:rPr lang="en-US" dirty="0" smtClean="0"/>
              <a:t> for communication</a:t>
            </a:r>
            <a:endParaRPr lang="en-US" dirty="0"/>
          </a:p>
        </p:txBody>
      </p:sp>
    </p:spTree>
    <p:extLst>
      <p:ext uri="{BB962C8B-B14F-4D97-AF65-F5344CB8AC3E}">
        <p14:creationId xmlns:p14="http://schemas.microsoft.com/office/powerpoint/2010/main" val="623693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Networking in Windows Phone 8</a:t>
            </a:r>
            <a:endParaRPr lang="en-US" dirty="0"/>
          </a:p>
        </p:txBody>
      </p:sp>
      <p:sp>
        <p:nvSpPr>
          <p:cNvPr id="3" name="Subtitle 2"/>
          <p:cNvSpPr>
            <a:spLocks noGrp="1"/>
          </p:cNvSpPr>
          <p:nvPr>
            <p:ph type="subTitle" idx="1"/>
          </p:nvPr>
        </p:nvSpPr>
        <p:spPr>
          <a:xfrm>
            <a:off x="274640" y="5783263"/>
            <a:ext cx="10439397" cy="914400"/>
          </a:xfrm>
        </p:spPr>
        <p:txBody>
          <a:bodyPr/>
          <a:lstStyle/>
          <a:p>
            <a:r>
              <a:rPr lang="en-US" dirty="0" smtClean="0"/>
              <a:t>Peter Torr</a:t>
            </a:r>
            <a:endParaRPr lang="en-US" dirty="0"/>
          </a:p>
          <a:p>
            <a:r>
              <a:rPr lang="en-US" dirty="0" smtClean="0"/>
              <a:t>Program Manager, Windows Phone Developer Platform</a:t>
            </a:r>
            <a:endParaRPr lang="en-US" dirty="0"/>
          </a:p>
          <a:p>
            <a:r>
              <a:rPr lang="en-US" dirty="0" smtClean="0"/>
              <a:t>2-222</a:t>
            </a:r>
            <a:endParaRPr lang="en-US" dirty="0"/>
          </a:p>
        </p:txBody>
      </p:sp>
    </p:spTree>
    <p:extLst>
      <p:ext uri="{BB962C8B-B14F-4D97-AF65-F5344CB8AC3E}">
        <p14:creationId xmlns:p14="http://schemas.microsoft.com/office/powerpoint/2010/main" val="339117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err="1" smtClean="0"/>
              <a:t>Cinemagraph</a:t>
            </a:r>
            <a:r>
              <a:rPr lang="en-US" dirty="0" smtClean="0"/>
              <a:t> by </a:t>
            </a:r>
          </a:p>
          <a:p>
            <a:r>
              <a:rPr lang="en-US" dirty="0" smtClean="0"/>
              <a:t>Nokia</a:t>
            </a:r>
            <a:endParaRPr lang="en-US" dirty="0"/>
          </a:p>
        </p:txBody>
      </p:sp>
      <p:sp>
        <p:nvSpPr>
          <p:cNvPr id="4" name="Title 3"/>
          <p:cNvSpPr>
            <a:spLocks noGrp="1"/>
          </p:cNvSpPr>
          <p:nvPr>
            <p:ph type="ctrTitle"/>
          </p:nvPr>
        </p:nvSpPr>
        <p:spPr/>
        <p:txBody>
          <a:bodyPr/>
          <a:lstStyle/>
          <a:p>
            <a:r>
              <a:rPr lang="en-US" dirty="0" smtClean="0"/>
              <a:t>Proximity Demo</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3274" y="1782762"/>
            <a:ext cx="3922442" cy="3429000"/>
          </a:xfrm>
          <a:prstGeom prst="rect">
            <a:avLst/>
          </a:prstGeom>
          <a:scene3d>
            <a:camera prst="perspectiveLeft">
              <a:rot lat="0" lon="2700000" rev="0"/>
            </a:camera>
            <a:lightRig rig="threePt" dir="t"/>
          </a:scene3d>
        </p:spPr>
      </p:pic>
    </p:spTree>
    <p:extLst>
      <p:ext uri="{BB962C8B-B14F-4D97-AF65-F5344CB8AC3E}">
        <p14:creationId xmlns:p14="http://schemas.microsoft.com/office/powerpoint/2010/main" val="3381418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Flowchart - Host</a:t>
            </a:r>
            <a:endParaRPr lang="en-US" dirty="0"/>
          </a:p>
        </p:txBody>
      </p:sp>
      <p:sp>
        <p:nvSpPr>
          <p:cNvPr id="5" name="Rectangle 4"/>
          <p:cNvSpPr/>
          <p:nvPr/>
        </p:nvSpPr>
        <p:spPr bwMode="auto">
          <a:xfrm>
            <a:off x="118847" y="1820862"/>
            <a:ext cx="2060790" cy="4191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Start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3345777" y="1820862"/>
            <a:ext cx="2060790" cy="12954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Look for </a:t>
            </a:r>
          </a:p>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peers</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345777" y="4716462"/>
            <a:ext cx="2060790" cy="12954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Tap other phone</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9" name="Rectangle 8"/>
          <p:cNvSpPr/>
          <p:nvPr/>
        </p:nvSpPr>
        <p:spPr bwMode="auto">
          <a:xfrm>
            <a:off x="6572707" y="4716462"/>
            <a:ext cx="2060790" cy="12954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Magic </a:t>
            </a:r>
          </a:p>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Happens</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0" name="Rectangle 9"/>
          <p:cNvSpPr/>
          <p:nvPr/>
        </p:nvSpPr>
        <p:spPr bwMode="auto">
          <a:xfrm>
            <a:off x="9799637" y="1820862"/>
            <a:ext cx="2060790" cy="419100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Connected </a:t>
            </a:r>
            <a:r>
              <a:rPr lang="en-US" sz="2400" spc="-102" dirty="0" err="1" smtClean="0">
                <a:gradFill>
                  <a:gsLst>
                    <a:gs pos="0">
                      <a:srgbClr val="FFFFFF"/>
                    </a:gs>
                    <a:gs pos="100000">
                      <a:srgbClr val="FFFFFF"/>
                    </a:gs>
                  </a:gsLst>
                  <a:lin ang="5400000" scaled="0"/>
                </a:gradFill>
                <a:ea typeface="Segoe UI" pitchFamily="34" charset="0"/>
                <a:cs typeface="Segoe UI" pitchFamily="34" charset="0"/>
              </a:rPr>
              <a:t>StreamSocket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a:off x="6572707" y="1820862"/>
            <a:ext cx="2060790" cy="12954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Connect to peer</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Right Arrow 12"/>
          <p:cNvSpPr/>
          <p:nvPr/>
        </p:nvSpPr>
        <p:spPr bwMode="auto">
          <a:xfrm>
            <a:off x="5570537" y="2239962"/>
            <a:ext cx="838200"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4" name="Right Arrow 13"/>
          <p:cNvSpPr/>
          <p:nvPr/>
        </p:nvSpPr>
        <p:spPr bwMode="auto">
          <a:xfrm>
            <a:off x="5570537" y="5135562"/>
            <a:ext cx="838200"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5" name="Right Arrow 14"/>
          <p:cNvSpPr/>
          <p:nvPr/>
        </p:nvSpPr>
        <p:spPr bwMode="auto">
          <a:xfrm>
            <a:off x="2329642" y="2239962"/>
            <a:ext cx="852165"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6" name="Right Arrow 15"/>
          <p:cNvSpPr/>
          <p:nvPr/>
        </p:nvSpPr>
        <p:spPr bwMode="auto">
          <a:xfrm>
            <a:off x="2329642" y="5135562"/>
            <a:ext cx="852165"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7" name="Right Arrow 16"/>
          <p:cNvSpPr/>
          <p:nvPr/>
        </p:nvSpPr>
        <p:spPr bwMode="auto">
          <a:xfrm>
            <a:off x="8797467" y="2239962"/>
            <a:ext cx="838200"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8" name="Right Arrow 17"/>
          <p:cNvSpPr/>
          <p:nvPr/>
        </p:nvSpPr>
        <p:spPr bwMode="auto">
          <a:xfrm>
            <a:off x="8797467" y="5135562"/>
            <a:ext cx="838200"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9" name="U-Turn Arrow 18"/>
          <p:cNvSpPr/>
          <p:nvPr/>
        </p:nvSpPr>
        <p:spPr bwMode="auto">
          <a:xfrm rot="10800000">
            <a:off x="3995172" y="3007542"/>
            <a:ext cx="762000" cy="685800"/>
          </a:xfrm>
          <a:prstGeom prst="uturn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0" name="TextBox 19"/>
          <p:cNvSpPr txBox="1"/>
          <p:nvPr/>
        </p:nvSpPr>
        <p:spPr>
          <a:xfrm>
            <a:off x="268852" y="2053063"/>
            <a:ext cx="1817230" cy="830997"/>
          </a:xfrm>
          <a:prstGeom prst="rect">
            <a:avLst/>
          </a:prstGeom>
          <a:noFill/>
        </p:spPr>
        <p:txBody>
          <a:bodyPr wrap="square" rtlCol="0">
            <a:spAutoFit/>
          </a:bodyPr>
          <a:lstStyle/>
          <a:p>
            <a:pPr algn="ctr"/>
            <a:r>
              <a:rPr lang="en-US" sz="2400" dirty="0" smtClean="0">
                <a:solidFill>
                  <a:srgbClr val="FFFFFF"/>
                </a:solidFill>
              </a:rPr>
              <a:t>Browse for peers</a:t>
            </a:r>
          </a:p>
        </p:txBody>
      </p:sp>
      <p:sp>
        <p:nvSpPr>
          <p:cNvPr id="21" name="TextBox 20"/>
          <p:cNvSpPr txBox="1"/>
          <p:nvPr/>
        </p:nvSpPr>
        <p:spPr>
          <a:xfrm>
            <a:off x="268852" y="5135562"/>
            <a:ext cx="1817230" cy="461665"/>
          </a:xfrm>
          <a:prstGeom prst="rect">
            <a:avLst/>
          </a:prstGeom>
          <a:noFill/>
        </p:spPr>
        <p:txBody>
          <a:bodyPr wrap="square" rtlCol="0">
            <a:spAutoFit/>
          </a:bodyPr>
          <a:lstStyle/>
          <a:p>
            <a:pPr algn="ctr"/>
            <a:r>
              <a:rPr lang="en-US" sz="2400" dirty="0" smtClean="0">
                <a:solidFill>
                  <a:srgbClr val="FFFFFF"/>
                </a:solidFill>
              </a:rPr>
              <a:t>Tap + Play</a:t>
            </a:r>
          </a:p>
        </p:txBody>
      </p:sp>
    </p:spTree>
    <p:extLst>
      <p:ext uri="{BB962C8B-B14F-4D97-AF65-F5344CB8AC3E}">
        <p14:creationId xmlns:p14="http://schemas.microsoft.com/office/powerpoint/2010/main" val="299072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childTnLst>
                          </p:cTn>
                        </p:par>
                        <p:par>
                          <p:cTn id="55" fill="hold">
                            <p:stCondLst>
                              <p:cond delay="150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childTnLst>
                          </p:cTn>
                        </p:par>
                        <p:par>
                          <p:cTn id="59" fill="hold">
                            <p:stCondLst>
                              <p:cond delay="2000"/>
                            </p:stCondLst>
                            <p:childTnLst>
                              <p:par>
                                <p:cTn id="60" presetID="22" presetClass="entr" presetSubtype="8"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childTnLst>
                          </p:cTn>
                        </p:par>
                        <p:par>
                          <p:cTn id="63" fill="hold">
                            <p:stCondLst>
                              <p:cond delay="2500"/>
                            </p:stCondLst>
                            <p:childTnLst>
                              <p:par>
                                <p:cTn id="64" presetID="22" presetClass="entr" presetSubtype="8"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left)">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3" grpId="0" animBg="1"/>
      <p:bldP spid="14" grpId="0" animBg="1"/>
      <p:bldP spid="15" grpId="0" animBg="1"/>
      <p:bldP spid="16" grpId="0" animBg="1"/>
      <p:bldP spid="17" grpId="0" animBg="1"/>
      <p:bldP spid="18" grpId="0" animBg="1"/>
      <p:bldP spid="19" grpId="0" animBg="1"/>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 Flowchart - Client</a:t>
            </a:r>
            <a:endParaRPr lang="en-US" dirty="0"/>
          </a:p>
        </p:txBody>
      </p:sp>
      <p:sp>
        <p:nvSpPr>
          <p:cNvPr id="5" name="Rectangle 4"/>
          <p:cNvSpPr/>
          <p:nvPr/>
        </p:nvSpPr>
        <p:spPr bwMode="auto">
          <a:xfrm>
            <a:off x="118847" y="1820862"/>
            <a:ext cx="2060790" cy="4191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Start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345777" y="4716462"/>
            <a:ext cx="2060790" cy="12954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Launched </a:t>
            </a:r>
          </a:p>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via tap</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9" name="Rectangle 8"/>
          <p:cNvSpPr/>
          <p:nvPr/>
        </p:nvSpPr>
        <p:spPr bwMode="auto">
          <a:xfrm>
            <a:off x="6572707" y="4716462"/>
            <a:ext cx="2060790" cy="12954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a:gradFill>
                  <a:gsLst>
                    <a:gs pos="0">
                      <a:srgbClr val="FFFFFF"/>
                    </a:gs>
                    <a:gs pos="100000">
                      <a:srgbClr val="FFFFFF"/>
                    </a:gs>
                  </a:gsLst>
                  <a:lin ang="5400000" scaled="0"/>
                </a:gradFill>
                <a:ea typeface="Segoe UI" pitchFamily="34" charset="0"/>
                <a:cs typeface="Segoe UI" pitchFamily="34" charset="0"/>
              </a:rPr>
              <a:t>Magic </a:t>
            </a:r>
          </a:p>
          <a:p>
            <a:pPr algn="ctr" defTabSz="932406"/>
            <a:r>
              <a:rPr lang="en-US" sz="2400" spc="-102" dirty="0">
                <a:gradFill>
                  <a:gsLst>
                    <a:gs pos="0">
                      <a:srgbClr val="FFFFFF"/>
                    </a:gs>
                    <a:gs pos="100000">
                      <a:srgbClr val="FFFFFF"/>
                    </a:gs>
                  </a:gsLst>
                  <a:lin ang="5400000" scaled="0"/>
                </a:gradFill>
                <a:ea typeface="Segoe UI" pitchFamily="34" charset="0"/>
                <a:cs typeface="Segoe UI" pitchFamily="34" charset="0"/>
              </a:rPr>
              <a:t>Happens</a:t>
            </a:r>
          </a:p>
        </p:txBody>
      </p:sp>
      <p:sp>
        <p:nvSpPr>
          <p:cNvPr id="10" name="Rectangle 9"/>
          <p:cNvSpPr/>
          <p:nvPr/>
        </p:nvSpPr>
        <p:spPr bwMode="auto">
          <a:xfrm>
            <a:off x="9799637" y="1820862"/>
            <a:ext cx="2060790" cy="419100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Connected </a:t>
            </a:r>
            <a:r>
              <a:rPr lang="en-US" sz="2400" spc="-102" dirty="0" err="1" smtClean="0">
                <a:gradFill>
                  <a:gsLst>
                    <a:gs pos="0">
                      <a:srgbClr val="FFFFFF"/>
                    </a:gs>
                    <a:gs pos="100000">
                      <a:srgbClr val="FFFFFF"/>
                    </a:gs>
                  </a:gsLst>
                  <a:lin ang="5400000" scaled="0"/>
                </a:gradFill>
                <a:ea typeface="Segoe UI" pitchFamily="34" charset="0"/>
                <a:cs typeface="Segoe UI" pitchFamily="34" charset="0"/>
              </a:rPr>
              <a:t>StreamSocket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Right Arrow 11"/>
          <p:cNvSpPr/>
          <p:nvPr/>
        </p:nvSpPr>
        <p:spPr bwMode="auto">
          <a:xfrm>
            <a:off x="5570537" y="5135562"/>
            <a:ext cx="838200"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Right Arrow 12"/>
          <p:cNvSpPr/>
          <p:nvPr/>
        </p:nvSpPr>
        <p:spPr bwMode="auto">
          <a:xfrm>
            <a:off x="2331253" y="5135562"/>
            <a:ext cx="850554"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4" name="Right Arrow 13"/>
          <p:cNvSpPr/>
          <p:nvPr/>
        </p:nvSpPr>
        <p:spPr bwMode="auto">
          <a:xfrm>
            <a:off x="8797467" y="5135562"/>
            <a:ext cx="838200" cy="4572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7" name="TextBox 16"/>
          <p:cNvSpPr txBox="1"/>
          <p:nvPr/>
        </p:nvSpPr>
        <p:spPr>
          <a:xfrm>
            <a:off x="268852" y="2053063"/>
            <a:ext cx="1817230" cy="830997"/>
          </a:xfrm>
          <a:prstGeom prst="rect">
            <a:avLst/>
          </a:prstGeom>
          <a:noFill/>
        </p:spPr>
        <p:txBody>
          <a:bodyPr wrap="square" rtlCol="0">
            <a:spAutoFit/>
          </a:bodyPr>
          <a:lstStyle/>
          <a:p>
            <a:pPr algn="ctr"/>
            <a:r>
              <a:rPr lang="en-US" sz="2400" dirty="0" smtClean="0">
                <a:solidFill>
                  <a:srgbClr val="FFFFFF"/>
                </a:solidFill>
              </a:rPr>
              <a:t>Browse for peers</a:t>
            </a:r>
          </a:p>
        </p:txBody>
      </p:sp>
      <p:sp>
        <p:nvSpPr>
          <p:cNvPr id="18" name="TextBox 17"/>
          <p:cNvSpPr txBox="1"/>
          <p:nvPr/>
        </p:nvSpPr>
        <p:spPr>
          <a:xfrm>
            <a:off x="268852" y="5135562"/>
            <a:ext cx="1817230" cy="461665"/>
          </a:xfrm>
          <a:prstGeom prst="rect">
            <a:avLst/>
          </a:prstGeom>
          <a:noFill/>
        </p:spPr>
        <p:txBody>
          <a:bodyPr wrap="square" rtlCol="0">
            <a:spAutoFit/>
          </a:bodyPr>
          <a:lstStyle/>
          <a:p>
            <a:pPr algn="ctr"/>
            <a:r>
              <a:rPr lang="en-US" sz="2400" dirty="0" smtClean="0">
                <a:solidFill>
                  <a:srgbClr val="FFFFFF"/>
                </a:solidFill>
              </a:rPr>
              <a:t>Tap + Play</a:t>
            </a:r>
          </a:p>
        </p:txBody>
      </p:sp>
      <p:sp>
        <p:nvSpPr>
          <p:cNvPr id="19" name="Rectangle 18"/>
          <p:cNvSpPr/>
          <p:nvPr/>
        </p:nvSpPr>
        <p:spPr bwMode="auto">
          <a:xfrm>
            <a:off x="3345777" y="1820862"/>
            <a:ext cx="2060790" cy="12954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Wait for </a:t>
            </a:r>
          </a:p>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peer</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0" name="Rectangle 19"/>
          <p:cNvSpPr/>
          <p:nvPr/>
        </p:nvSpPr>
        <p:spPr bwMode="auto">
          <a:xfrm>
            <a:off x="6572707" y="1820862"/>
            <a:ext cx="2060790" cy="12954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Connect to peer</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1" name="Right Arrow 20"/>
          <p:cNvSpPr/>
          <p:nvPr/>
        </p:nvSpPr>
        <p:spPr bwMode="auto">
          <a:xfrm>
            <a:off x="5570537" y="2239962"/>
            <a:ext cx="838200"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2" name="Right Arrow 21"/>
          <p:cNvSpPr/>
          <p:nvPr/>
        </p:nvSpPr>
        <p:spPr bwMode="auto">
          <a:xfrm>
            <a:off x="2329642" y="2239962"/>
            <a:ext cx="852165"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3" name="Right Arrow 22"/>
          <p:cNvSpPr/>
          <p:nvPr/>
        </p:nvSpPr>
        <p:spPr bwMode="auto">
          <a:xfrm>
            <a:off x="8797467" y="2239962"/>
            <a:ext cx="838200" cy="4572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08324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left)">
                                      <p:cBhvr>
                                        <p:cTn id="45" dur="500"/>
                                        <p:tgtEl>
                                          <p:spTgt spid="22"/>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left)">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2" grpId="0" animBg="1"/>
      <p:bldP spid="13" grpId="0" animBg="1"/>
      <p:bldP spid="14" grpId="0" animBg="1"/>
      <p:bldP spid="17" grpId="0"/>
      <p:bldP spid="18" grpId="0"/>
      <p:bldP spid="19" grpId="0" animBg="1"/>
      <p:bldP spid="20" grpId="0" animBg="1"/>
      <p:bldP spid="21" grpId="0" animBg="1"/>
      <p:bldP spid="22" grpId="0" animBg="1"/>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DEMO</a:t>
            </a:r>
            <a:endParaRPr lang="en-US" dirty="0"/>
          </a:p>
        </p:txBody>
      </p:sp>
      <p:sp>
        <p:nvSpPr>
          <p:cNvPr id="4" name="Title 3"/>
          <p:cNvSpPr>
            <a:spLocks noGrp="1"/>
          </p:cNvSpPr>
          <p:nvPr>
            <p:ph type="ctrTitle"/>
          </p:nvPr>
        </p:nvSpPr>
        <p:spPr/>
        <p:txBody>
          <a:bodyPr/>
          <a:lstStyle/>
          <a:p>
            <a:r>
              <a:rPr lang="en-US" dirty="0" smtClean="0"/>
              <a:t>Proximity</a:t>
            </a:r>
            <a:endParaRPr lang="en-US" dirty="0"/>
          </a:p>
        </p:txBody>
      </p:sp>
    </p:spTree>
    <p:extLst>
      <p:ext uri="{BB962C8B-B14F-4D97-AF65-F5344CB8AC3E}">
        <p14:creationId xmlns:p14="http://schemas.microsoft.com/office/powerpoint/2010/main" val="3687764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Tips and Tricks</a:t>
            </a:r>
            <a:endParaRPr lang="en-US" dirty="0"/>
          </a:p>
        </p:txBody>
      </p:sp>
    </p:spTree>
    <p:extLst>
      <p:ext uri="{BB962C8B-B14F-4D97-AF65-F5344CB8AC3E}">
        <p14:creationId xmlns:p14="http://schemas.microsoft.com/office/powerpoint/2010/main" val="3853377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Tips from today</a:t>
            </a:r>
            <a:endParaRPr lang="en-US" dirty="0"/>
          </a:p>
        </p:txBody>
      </p:sp>
      <p:sp>
        <p:nvSpPr>
          <p:cNvPr id="5" name="Text Placeholder 4"/>
          <p:cNvSpPr>
            <a:spLocks noGrp="1"/>
          </p:cNvSpPr>
          <p:nvPr>
            <p:ph type="body" sz="quarter" idx="10"/>
          </p:nvPr>
        </p:nvSpPr>
        <p:spPr/>
        <p:txBody>
          <a:bodyPr/>
          <a:lstStyle/>
          <a:p>
            <a:r>
              <a:rPr lang="en-US" dirty="0" smtClean="0"/>
              <a:t>Setup your </a:t>
            </a:r>
            <a:r>
              <a:rPr lang="en-US" dirty="0" err="1" smtClean="0"/>
              <a:t>dev</a:t>
            </a:r>
            <a:r>
              <a:rPr lang="en-US" dirty="0" smtClean="0"/>
              <a:t> machine for each new project</a:t>
            </a:r>
          </a:p>
          <a:p>
            <a:endParaRPr lang="en-US" dirty="0" smtClean="0"/>
          </a:p>
          <a:p>
            <a:r>
              <a:rPr lang="en-US" dirty="0" smtClean="0"/>
              <a:t>Use the pre-release version of </a:t>
            </a:r>
            <a:r>
              <a:rPr lang="en-US" dirty="0" err="1" smtClean="0"/>
              <a:t>WebAPI</a:t>
            </a:r>
            <a:r>
              <a:rPr lang="en-US" dirty="0" smtClean="0"/>
              <a:t> Client Libraries</a:t>
            </a:r>
          </a:p>
          <a:p>
            <a:endParaRPr lang="en-US" dirty="0" smtClean="0"/>
          </a:p>
          <a:p>
            <a:r>
              <a:rPr lang="en-US" dirty="0" smtClean="0"/>
              <a:t>Plan your proximity connection experience before you code</a:t>
            </a:r>
          </a:p>
          <a:p>
            <a:endParaRPr lang="en-US" dirty="0" smtClean="0"/>
          </a:p>
          <a:p>
            <a:r>
              <a:rPr lang="en-US" dirty="0" smtClean="0"/>
              <a:t>Hookup </a:t>
            </a:r>
            <a:r>
              <a:rPr lang="en-US" dirty="0" err="1" smtClean="0"/>
              <a:t>PeerFinder</a:t>
            </a:r>
            <a:r>
              <a:rPr lang="en-US" dirty="0" smtClean="0"/>
              <a:t> events before calling Start()</a:t>
            </a:r>
          </a:p>
        </p:txBody>
      </p:sp>
    </p:spTree>
    <p:extLst>
      <p:ext uri="{BB962C8B-B14F-4D97-AF65-F5344CB8AC3E}">
        <p14:creationId xmlns:p14="http://schemas.microsoft.com/office/powerpoint/2010/main" val="4181307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Tips from today</a:t>
            </a:r>
            <a:endParaRPr lang="en-US" dirty="0"/>
          </a:p>
        </p:txBody>
      </p:sp>
      <p:sp>
        <p:nvSpPr>
          <p:cNvPr id="5" name="Text Placeholder 4"/>
          <p:cNvSpPr>
            <a:spLocks noGrp="1"/>
          </p:cNvSpPr>
          <p:nvPr>
            <p:ph type="body" sz="quarter" idx="10"/>
          </p:nvPr>
        </p:nvSpPr>
        <p:spPr>
          <a:xfrm>
            <a:off x="274638" y="1668462"/>
            <a:ext cx="11887200" cy="5027612"/>
          </a:xfrm>
        </p:spPr>
        <p:txBody>
          <a:bodyPr/>
          <a:lstStyle/>
          <a:p>
            <a:endParaRPr lang="en-US" dirty="0" smtClean="0"/>
          </a:p>
          <a:p>
            <a:r>
              <a:rPr lang="en-US" dirty="0" smtClean="0"/>
              <a:t>Remove </a:t>
            </a:r>
            <a:r>
              <a:rPr lang="en-US" dirty="0"/>
              <a:t>&lt;meta&gt; tags </a:t>
            </a:r>
            <a:r>
              <a:rPr lang="en-US" dirty="0" smtClean="0"/>
              <a:t>for </a:t>
            </a:r>
            <a:r>
              <a:rPr lang="en-US" dirty="0" err="1" smtClean="0"/>
              <a:t>WebBrowser.NavigateToString</a:t>
            </a:r>
            <a:endParaRPr lang="en-US" dirty="0" smtClean="0"/>
          </a:p>
          <a:p>
            <a:endParaRPr lang="en-US" dirty="0"/>
          </a:p>
          <a:p>
            <a:r>
              <a:rPr lang="en-US" dirty="0" smtClean="0"/>
              <a:t>Copy the Windows SDK code for IXmlHttpRequest2</a:t>
            </a:r>
            <a:endParaRPr lang="en-US" dirty="0"/>
          </a:p>
        </p:txBody>
      </p:sp>
      <p:sp>
        <p:nvSpPr>
          <p:cNvPr id="6" name="Text Placeholder 4"/>
          <p:cNvSpPr txBox="1">
            <a:spLocks/>
          </p:cNvSpPr>
          <p:nvPr/>
        </p:nvSpPr>
        <p:spPr>
          <a:xfrm>
            <a:off x="274638" y="4945062"/>
            <a:ext cx="11887200" cy="989012"/>
          </a:xfrm>
          <a:prstGeom prst="rect">
            <a:avLst/>
          </a:prstGeom>
        </p:spPr>
        <p:txBody>
          <a:bodyPr vert="horz" lIns="182880" tIns="146304" rIns="182880" bIns="146304" rtlCol="0">
            <a:noAutofit/>
          </a:bodyPr>
          <a:lst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8C00"/>
                </a:solidFill>
                <a:latin typeface="Comic Sans MS" panose="030F0702030302020204" pitchFamily="66" charset="0"/>
              </a:rPr>
              <a:t>Always code your web sites in orange Comic Sans MS</a:t>
            </a:r>
            <a:endParaRPr lang="en-US" dirty="0">
              <a:solidFill>
                <a:srgbClr val="FF8C00"/>
              </a:solidFill>
              <a:latin typeface="Comic Sans MS" panose="030F0702030302020204" pitchFamily="66" charset="0"/>
            </a:endParaRPr>
          </a:p>
        </p:txBody>
      </p:sp>
    </p:spTree>
    <p:extLst>
      <p:ext uri="{BB962C8B-B14F-4D97-AF65-F5344CB8AC3E}">
        <p14:creationId xmlns:p14="http://schemas.microsoft.com/office/powerpoint/2010/main" val="10305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Reader by Sam Jarawan</a:t>
            </a:r>
            <a:endParaRPr lang="en-US" dirty="0"/>
          </a:p>
        </p:txBody>
      </p:sp>
      <p:sp>
        <p:nvSpPr>
          <p:cNvPr id="3" name="Text Placeholder 2"/>
          <p:cNvSpPr>
            <a:spLocks noGrp="1"/>
          </p:cNvSpPr>
          <p:nvPr>
            <p:ph type="body" sz="quarter" idx="10"/>
          </p:nvPr>
        </p:nvSpPr>
        <p:spPr/>
        <p:txBody>
          <a:bodyPr/>
          <a:lstStyle/>
          <a:p>
            <a:endParaRPr lang="en-US" dirty="0" smtClean="0"/>
          </a:p>
          <a:p>
            <a:r>
              <a:rPr lang="en-US" dirty="0" err="1" smtClean="0"/>
              <a:t>HttpWebRequest</a:t>
            </a:r>
            <a:r>
              <a:rPr lang="en-US" dirty="0" smtClean="0"/>
              <a:t> works; use </a:t>
            </a:r>
            <a:r>
              <a:rPr lang="en-US" dirty="0" err="1" smtClean="0"/>
              <a:t>HttpClient</a:t>
            </a:r>
            <a:r>
              <a:rPr lang="en-US" dirty="0" smtClean="0"/>
              <a:t> if rebuilding today</a:t>
            </a:r>
          </a:p>
          <a:p>
            <a:endParaRPr lang="en-US" dirty="0" smtClean="0"/>
          </a:p>
          <a:p>
            <a:r>
              <a:rPr lang="en-US" dirty="0" smtClean="0"/>
              <a:t>Prefer </a:t>
            </a:r>
            <a:r>
              <a:rPr lang="en-US" dirty="0" err="1" smtClean="0"/>
              <a:t>Json</a:t>
            </a:r>
            <a:r>
              <a:rPr lang="en-US" dirty="0" smtClean="0"/>
              <a:t> .NET over built-in </a:t>
            </a:r>
            <a:r>
              <a:rPr lang="en-US" dirty="0" err="1" smtClean="0"/>
              <a:t>serializer</a:t>
            </a:r>
            <a:r>
              <a:rPr lang="en-US" dirty="0" smtClean="0"/>
              <a:t> for complex objects</a:t>
            </a:r>
          </a:p>
          <a:p>
            <a:endParaRPr lang="en-US" dirty="0"/>
          </a:p>
          <a:p>
            <a:r>
              <a:rPr lang="en-US" dirty="0" smtClean="0"/>
              <a:t>Consider </a:t>
            </a:r>
            <a:r>
              <a:rPr lang="en-US" dirty="0" err="1" smtClean="0"/>
              <a:t>WebBrowser</a:t>
            </a:r>
            <a:r>
              <a:rPr lang="en-US" dirty="0" smtClean="0"/>
              <a:t> </a:t>
            </a:r>
            <a:r>
              <a:rPr lang="en-US" dirty="0" err="1" smtClean="0"/>
              <a:t>vs</a:t>
            </a:r>
            <a:r>
              <a:rPr lang="en-US" dirty="0" smtClean="0"/>
              <a:t> custom XAML UX trade-off</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7675" y="0"/>
            <a:ext cx="1828800" cy="1828800"/>
          </a:xfrm>
          <a:prstGeom prst="rect">
            <a:avLst/>
          </a:prstGeom>
        </p:spPr>
      </p:pic>
    </p:spTree>
    <p:extLst>
      <p:ext uri="{BB962C8B-B14F-4D97-AF65-F5344CB8AC3E}">
        <p14:creationId xmlns:p14="http://schemas.microsoft.com/office/powerpoint/2010/main" val="753234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Engadget</a:t>
            </a:r>
            <a:endParaRPr lang="en-US" dirty="0"/>
          </a:p>
        </p:txBody>
      </p:sp>
      <p:sp>
        <p:nvSpPr>
          <p:cNvPr id="3" name="Text Placeholder 2"/>
          <p:cNvSpPr>
            <a:spLocks noGrp="1"/>
          </p:cNvSpPr>
          <p:nvPr>
            <p:ph type="body" sz="quarter" idx="10"/>
          </p:nvPr>
        </p:nvSpPr>
        <p:spPr/>
        <p:txBody>
          <a:bodyPr/>
          <a:lstStyle/>
          <a:p>
            <a:endParaRPr lang="en-US" dirty="0"/>
          </a:p>
          <a:p>
            <a:r>
              <a:rPr lang="en-US" dirty="0" smtClean="0"/>
              <a:t>Uses background agent to pre-load data</a:t>
            </a:r>
          </a:p>
          <a:p>
            <a:endParaRPr lang="en-US" dirty="0"/>
          </a:p>
          <a:p>
            <a:r>
              <a:rPr lang="en-US" dirty="0" smtClean="0"/>
              <a:t>Great for jumping on an </a:t>
            </a:r>
            <a:r>
              <a:rPr lang="en-US" dirty="0" err="1" smtClean="0"/>
              <a:t>aeroplane</a:t>
            </a:r>
            <a:r>
              <a:rPr lang="en-US" dirty="0" smtClean="0"/>
              <a:t> or slow connections</a:t>
            </a:r>
          </a:p>
          <a:p>
            <a:endParaRPr lang="en-US" dirty="0"/>
          </a:p>
          <a:p>
            <a:r>
              <a:rPr lang="en-US" dirty="0" smtClean="0"/>
              <a:t>Also just a great UX in general vs. basic web browser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7675" y="-13018"/>
            <a:ext cx="1828800" cy="1828800"/>
          </a:xfrm>
          <a:prstGeom prst="rect">
            <a:avLst/>
          </a:prstGeom>
        </p:spPr>
      </p:pic>
    </p:spTree>
    <p:extLst>
      <p:ext uri="{BB962C8B-B14F-4D97-AF65-F5344CB8AC3E}">
        <p14:creationId xmlns:p14="http://schemas.microsoft.com/office/powerpoint/2010/main" val="3666834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Tips from Popular Apps</a:t>
            </a:r>
            <a:endParaRPr lang="en-US" dirty="0"/>
          </a:p>
        </p:txBody>
      </p:sp>
      <p:sp>
        <p:nvSpPr>
          <p:cNvPr id="3" name="Text Placeholder 2"/>
          <p:cNvSpPr>
            <a:spLocks noGrp="1"/>
          </p:cNvSpPr>
          <p:nvPr>
            <p:ph type="body" sz="quarter" idx="10"/>
          </p:nvPr>
        </p:nvSpPr>
        <p:spPr/>
        <p:txBody>
          <a:bodyPr/>
          <a:lstStyle/>
          <a:p>
            <a:r>
              <a:rPr lang="en-US" dirty="0" smtClean="0"/>
              <a:t>Build a priority queue for requests if you have lots going on</a:t>
            </a:r>
          </a:p>
          <a:p>
            <a:endParaRPr lang="en-US" dirty="0"/>
          </a:p>
          <a:p>
            <a:r>
              <a:rPr lang="en-US" dirty="0" smtClean="0"/>
              <a:t>Use the new </a:t>
            </a:r>
            <a:r>
              <a:rPr lang="en-US" dirty="0" err="1" smtClean="0"/>
              <a:t>HttpClient.Compression</a:t>
            </a:r>
            <a:r>
              <a:rPr lang="en-US" dirty="0" smtClean="0"/>
              <a:t> </a:t>
            </a:r>
            <a:r>
              <a:rPr lang="en-US" dirty="0" err="1" smtClean="0"/>
              <a:t>NuGet</a:t>
            </a:r>
            <a:r>
              <a:rPr lang="en-US" dirty="0" smtClean="0"/>
              <a:t> package</a:t>
            </a:r>
          </a:p>
          <a:p>
            <a:endParaRPr lang="en-US" dirty="0"/>
          </a:p>
          <a:p>
            <a:r>
              <a:rPr lang="en-US" dirty="0" smtClean="0"/>
              <a:t>Validate your URIs if dynamically generating them</a:t>
            </a:r>
          </a:p>
          <a:p>
            <a:endParaRPr lang="en-US" dirty="0"/>
          </a:p>
          <a:p>
            <a:r>
              <a:rPr lang="en-US" dirty="0" smtClean="0"/>
              <a:t>Use network simulator in Visual Studio</a:t>
            </a:r>
            <a:endParaRPr lang="en-US" dirty="0"/>
          </a:p>
        </p:txBody>
      </p:sp>
    </p:spTree>
    <p:extLst>
      <p:ext uri="{BB962C8B-B14F-4D97-AF65-F5344CB8AC3E}">
        <p14:creationId xmlns:p14="http://schemas.microsoft.com/office/powerpoint/2010/main" val="305738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br>
              <a:rPr lang="en-US" dirty="0" smtClean="0"/>
            </a:br>
            <a:endParaRPr lang="en-US" dirty="0"/>
          </a:p>
        </p:txBody>
      </p:sp>
      <p:sp>
        <p:nvSpPr>
          <p:cNvPr id="2" name="Text Placeholder 1"/>
          <p:cNvSpPr>
            <a:spLocks noGrp="1"/>
          </p:cNvSpPr>
          <p:nvPr>
            <p:ph type="body" sz="quarter" idx="10"/>
          </p:nvPr>
        </p:nvSpPr>
        <p:spPr/>
        <p:txBody>
          <a:bodyPr/>
          <a:lstStyle/>
          <a:p>
            <a:r>
              <a:rPr lang="en-US" dirty="0" smtClean="0"/>
              <a:t>HTTP</a:t>
            </a:r>
          </a:p>
          <a:p>
            <a:endParaRPr lang="en-US" dirty="0" smtClean="0"/>
          </a:p>
          <a:p>
            <a:r>
              <a:rPr lang="en-US" dirty="0" smtClean="0"/>
              <a:t>Sockets</a:t>
            </a:r>
          </a:p>
          <a:p>
            <a:endParaRPr lang="en-US" dirty="0" smtClean="0"/>
          </a:p>
          <a:p>
            <a:r>
              <a:rPr lang="en-US" dirty="0" smtClean="0"/>
              <a:t>Proximity</a:t>
            </a:r>
          </a:p>
          <a:p>
            <a:endParaRPr lang="en-US" dirty="0" smtClean="0"/>
          </a:p>
          <a:p>
            <a:r>
              <a:rPr lang="en-US" dirty="0" smtClean="0"/>
              <a:t>Tips and Tricks</a:t>
            </a:r>
            <a:endParaRPr lang="en-US" dirty="0"/>
          </a:p>
        </p:txBody>
      </p:sp>
    </p:spTree>
    <p:extLst>
      <p:ext uri="{BB962C8B-B14F-4D97-AF65-F5344CB8AC3E}">
        <p14:creationId xmlns:p14="http://schemas.microsoft.com/office/powerpoint/2010/main" val="2675931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Wrap-Up</a:t>
            </a:r>
            <a:endParaRPr lang="en-US" dirty="0"/>
          </a:p>
        </p:txBody>
      </p:sp>
    </p:spTree>
    <p:extLst>
      <p:ext uri="{BB962C8B-B14F-4D97-AF65-F5344CB8AC3E}">
        <p14:creationId xmlns:p14="http://schemas.microsoft.com/office/powerpoint/2010/main" val="3382511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p:txBody>
          <a:bodyPr/>
          <a:lstStyle/>
          <a:p>
            <a:r>
              <a:rPr lang="en-US" dirty="0" smtClean="0"/>
              <a:t>HTTP – </a:t>
            </a:r>
            <a:r>
              <a:rPr lang="en-US" dirty="0" err="1" smtClean="0"/>
              <a:t>HttpClient</a:t>
            </a:r>
            <a:r>
              <a:rPr lang="en-US" dirty="0" smtClean="0"/>
              <a:t> (managed); IXmlHttpRequest2 (native)</a:t>
            </a:r>
            <a:endParaRPr lang="en-US" dirty="0"/>
          </a:p>
          <a:p>
            <a:endParaRPr lang="en-US" dirty="0" smtClean="0"/>
          </a:p>
          <a:p>
            <a:r>
              <a:rPr lang="en-US" dirty="0" smtClean="0"/>
              <a:t>Sockets – </a:t>
            </a:r>
            <a:r>
              <a:rPr lang="en-US" dirty="0" err="1" smtClean="0"/>
              <a:t>WinRT</a:t>
            </a:r>
            <a:r>
              <a:rPr lang="en-US" dirty="0" smtClean="0"/>
              <a:t> Sockets</a:t>
            </a:r>
            <a:endParaRPr lang="en-US" dirty="0"/>
          </a:p>
          <a:p>
            <a:endParaRPr lang="en-US" dirty="0"/>
          </a:p>
          <a:p>
            <a:r>
              <a:rPr lang="en-US" dirty="0" smtClean="0"/>
              <a:t>Proximity – Browse vs. Tap; </a:t>
            </a:r>
            <a:r>
              <a:rPr lang="en-US" dirty="0" err="1" smtClean="0"/>
              <a:t>PeerFinder</a:t>
            </a:r>
            <a:r>
              <a:rPr lang="en-US" dirty="0" smtClean="0"/>
              <a:t> &amp; </a:t>
            </a:r>
            <a:r>
              <a:rPr lang="en-US" dirty="0" err="1" smtClean="0"/>
              <a:t>WinRT</a:t>
            </a:r>
            <a:r>
              <a:rPr lang="en-US" dirty="0" smtClean="0"/>
              <a:t> Sockets</a:t>
            </a:r>
            <a:endParaRPr lang="en-US" dirty="0"/>
          </a:p>
          <a:p>
            <a:endParaRPr lang="en-US" dirty="0"/>
          </a:p>
          <a:p>
            <a:r>
              <a:rPr lang="en-US" dirty="0"/>
              <a:t>Tips and </a:t>
            </a:r>
            <a:r>
              <a:rPr lang="en-US" dirty="0" smtClean="0"/>
              <a:t>Tricks – </a:t>
            </a:r>
            <a:r>
              <a:rPr lang="en-US" dirty="0" err="1" smtClean="0"/>
              <a:t>dev</a:t>
            </a:r>
            <a:r>
              <a:rPr lang="en-US" dirty="0" smtClean="0"/>
              <a:t> setup, JSON, compression, agents</a:t>
            </a:r>
            <a:endParaRPr lang="en-US" dirty="0"/>
          </a:p>
        </p:txBody>
      </p:sp>
      <p:sp>
        <p:nvSpPr>
          <p:cNvPr id="4" name="Text Placeholder 4"/>
          <p:cNvSpPr txBox="1">
            <a:spLocks/>
          </p:cNvSpPr>
          <p:nvPr/>
        </p:nvSpPr>
        <p:spPr>
          <a:xfrm>
            <a:off x="3475037" y="6201569"/>
            <a:ext cx="7543800" cy="989012"/>
          </a:xfrm>
          <a:prstGeom prst="rect">
            <a:avLst/>
          </a:prstGeom>
        </p:spPr>
        <p:txBody>
          <a:bodyPr vert="horz" lIns="182880" tIns="146304" rIns="182880" bIns="146304" rtlCol="0">
            <a:noAutofit/>
          </a:bodyPr>
          <a:lst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8C00"/>
                </a:solidFill>
                <a:latin typeface="Comic Sans MS" panose="030F0702030302020204" pitchFamily="66" charset="0"/>
              </a:rPr>
              <a:t>and </a:t>
            </a:r>
            <a:r>
              <a:rPr lang="en-US" i="1" u="sng" dirty="0" smtClean="0">
                <a:solidFill>
                  <a:srgbClr val="FF8C00"/>
                </a:solidFill>
                <a:latin typeface="Comic Sans MS" panose="030F0702030302020204" pitchFamily="66" charset="0"/>
              </a:rPr>
              <a:t>always</a:t>
            </a:r>
            <a:r>
              <a:rPr lang="en-US" dirty="0" smtClean="0">
                <a:solidFill>
                  <a:srgbClr val="FF8C00"/>
                </a:solidFill>
                <a:latin typeface="Comic Sans MS" panose="030F0702030302020204" pitchFamily="66" charset="0"/>
              </a:rPr>
              <a:t> use Comic Sans MS</a:t>
            </a:r>
            <a:endParaRPr lang="en-US" dirty="0">
              <a:solidFill>
                <a:srgbClr val="FF8C00"/>
              </a:solidFill>
              <a:latin typeface="Comic Sans MS" panose="030F0702030302020204" pitchFamily="66" charset="0"/>
            </a:endParaRPr>
          </a:p>
        </p:txBody>
      </p:sp>
    </p:spTree>
    <p:extLst>
      <p:ext uri="{BB962C8B-B14F-4D97-AF65-F5344CB8AC3E}">
        <p14:creationId xmlns:p14="http://schemas.microsoft.com/office/powerpoint/2010/main" val="223154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a:t>
            </a:r>
            <a:endParaRPr lang="en-US" dirty="0"/>
          </a:p>
        </p:txBody>
      </p:sp>
      <p:sp>
        <p:nvSpPr>
          <p:cNvPr id="5" name="Text Placeholder 4"/>
          <p:cNvSpPr>
            <a:spLocks noGrp="1"/>
          </p:cNvSpPr>
          <p:nvPr>
            <p:ph type="body" sz="quarter" idx="10"/>
          </p:nvPr>
        </p:nvSpPr>
        <p:spPr/>
        <p:txBody>
          <a:bodyPr/>
          <a:lstStyle/>
          <a:p>
            <a:r>
              <a:rPr lang="en-US" dirty="0" smtClean="0"/>
              <a:t>2-211 Native Code: Tim </a:t>
            </a:r>
            <a:r>
              <a:rPr lang="en-US" dirty="0"/>
              <a:t>Laverty </a:t>
            </a:r>
            <a:r>
              <a:rPr lang="en-US" dirty="0" smtClean="0"/>
              <a:t>- South </a:t>
            </a:r>
            <a:r>
              <a:rPr lang="en-US" dirty="0"/>
              <a:t>102 @ </a:t>
            </a:r>
            <a:r>
              <a:rPr lang="en-US" dirty="0" smtClean="0"/>
              <a:t>10:30</a:t>
            </a:r>
          </a:p>
          <a:p>
            <a:r>
              <a:rPr lang="en-US" dirty="0" smtClean="0"/>
              <a:t>2-212 App2App: Sean McKenna - South 222 @ 2:00</a:t>
            </a:r>
          </a:p>
          <a:p>
            <a:r>
              <a:rPr lang="en-US" dirty="0" smtClean="0"/>
              <a:t>2-220 Maps: Mike O’Malley - Here (North 134) @ 2:00</a:t>
            </a:r>
          </a:p>
          <a:p>
            <a:endParaRPr lang="en-US" dirty="0"/>
          </a:p>
          <a:p>
            <a:r>
              <a:rPr lang="en-US" dirty="0"/>
              <a:t>2-215 Build for Both: Matt </a:t>
            </a:r>
            <a:r>
              <a:rPr lang="en-US" dirty="0" err="1"/>
              <a:t>Hidinger</a:t>
            </a:r>
            <a:r>
              <a:rPr lang="en-US" dirty="0"/>
              <a:t> - View online</a:t>
            </a:r>
          </a:p>
          <a:p>
            <a:r>
              <a:rPr lang="en-US" dirty="0" smtClean="0"/>
              <a:t>3-548 Phone + Azure: </a:t>
            </a:r>
            <a:r>
              <a:rPr lang="en-US" dirty="0" err="1" smtClean="0"/>
              <a:t>Yvor</a:t>
            </a:r>
            <a:r>
              <a:rPr lang="en-US" dirty="0" smtClean="0"/>
              <a:t> </a:t>
            </a:r>
            <a:r>
              <a:rPr lang="en-US" dirty="0" err="1" smtClean="0"/>
              <a:t>Georgiev</a:t>
            </a:r>
            <a:r>
              <a:rPr lang="en-US" dirty="0"/>
              <a:t> - View online</a:t>
            </a:r>
            <a:endParaRPr lang="en-US" dirty="0" smtClean="0"/>
          </a:p>
          <a:p>
            <a:r>
              <a:rPr lang="en-US" dirty="0" smtClean="0"/>
              <a:t>4-092 </a:t>
            </a:r>
            <a:r>
              <a:rPr lang="en-US" dirty="0" err="1" smtClean="0"/>
              <a:t>WinRT</a:t>
            </a:r>
            <a:r>
              <a:rPr lang="en-US" dirty="0" smtClean="0"/>
              <a:t> </a:t>
            </a:r>
            <a:r>
              <a:rPr lang="en-US" dirty="0" err="1" smtClean="0"/>
              <a:t>HttpClient</a:t>
            </a:r>
            <a:r>
              <a:rPr lang="en-US" dirty="0" smtClean="0"/>
              <a:t>: Peter Smith - View online</a:t>
            </a:r>
          </a:p>
          <a:p>
            <a:r>
              <a:rPr lang="en-US" dirty="0" smtClean="0"/>
              <a:t>3-057 Networking: Tim Laverty (//Build/ 2012) - View online</a:t>
            </a:r>
          </a:p>
        </p:txBody>
      </p:sp>
    </p:spTree>
    <p:extLst>
      <p:ext uri="{BB962C8B-B14F-4D97-AF65-F5344CB8AC3E}">
        <p14:creationId xmlns:p14="http://schemas.microsoft.com/office/powerpoint/2010/main" val="16342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bwMode="auto">
          <a:xfrm>
            <a:off x="4759570" y="1735016"/>
            <a:ext cx="4736122" cy="4736122"/>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Isosceles Triangle 11"/>
          <p:cNvSpPr/>
          <p:nvPr/>
        </p:nvSpPr>
        <p:spPr bwMode="auto">
          <a:xfrm rot="5400000">
            <a:off x="7589748" y="3663852"/>
            <a:ext cx="4554072" cy="896294"/>
          </a:xfrm>
          <a:prstGeom prst="triangle">
            <a:avLst/>
          </a:prstGeom>
          <a:gradFill flip="none" rotWithShape="1">
            <a:gsLst>
              <a:gs pos="0">
                <a:schemeClr val="bg2"/>
              </a:gs>
              <a:gs pos="100000">
                <a:schemeClr val="bg2">
                  <a:alpha val="0"/>
                </a:scheme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gradFill>
                  <a:gsLst>
                    <a:gs pos="42478">
                      <a:schemeClr val="bg1"/>
                    </a:gs>
                    <a:gs pos="83000">
                      <a:schemeClr val="bg1"/>
                    </a:gs>
                  </a:gsLst>
                  <a:lin ang="5400000" scaled="1"/>
                </a:gradFill>
              </a:rPr>
              <a:t>Evaluate this session</a:t>
            </a:r>
            <a:endParaRPr lang="en-US" dirty="0">
              <a:gradFill>
                <a:gsLst>
                  <a:gs pos="42478">
                    <a:schemeClr val="bg1"/>
                  </a:gs>
                  <a:gs pos="83000">
                    <a:schemeClr val="bg1"/>
                  </a:gs>
                </a:gsLst>
                <a:lin ang="5400000" scaled="1"/>
              </a:gradFill>
            </a:endParaRPr>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42478">
                      <a:schemeClr val="bg1"/>
                    </a:gs>
                    <a:gs pos="83000">
                      <a:schemeClr val="bg1"/>
                    </a:gs>
                  </a:gsLst>
                  <a:lin ang="5400000" scaled="1"/>
                </a:gradFill>
                <a:latin typeface="+mn-lt"/>
              </a:rPr>
              <a:t>Scan this QR code</a:t>
            </a:r>
            <a:r>
              <a:rPr lang="en-US" b="1" dirty="0">
                <a:gradFill>
                  <a:gsLst>
                    <a:gs pos="42478">
                      <a:schemeClr val="bg1"/>
                    </a:gs>
                    <a:gs pos="83000">
                      <a:schemeClr val="bg1"/>
                    </a:gs>
                  </a:gsLst>
                  <a:lin ang="5400000" scaled="1"/>
                </a:gradFill>
              </a:rPr>
              <a:t> </a:t>
            </a:r>
            <a:r>
              <a:rPr lang="en-US" dirty="0">
                <a:gradFill>
                  <a:gsLst>
                    <a:gs pos="42478">
                      <a:schemeClr val="bg1"/>
                    </a:gs>
                    <a:gs pos="83000">
                      <a:schemeClr val="bg1"/>
                    </a:gs>
                  </a:gsLst>
                  <a:lin ang="5400000" scaled="1"/>
                </a:gradFill>
              </a:rPr>
              <a:t>to evaluate this session and be automatically entered in a </a:t>
            </a:r>
            <a:r>
              <a:rPr lang="en-US" dirty="0" smtClean="0">
                <a:gradFill>
                  <a:gsLst>
                    <a:gs pos="42478">
                      <a:schemeClr val="bg1"/>
                    </a:gs>
                    <a:gs pos="83000">
                      <a:schemeClr val="bg1"/>
                    </a:gs>
                  </a:gsLst>
                  <a:lin ang="5400000" scaled="1"/>
                </a:gradFill>
              </a:rPr>
              <a:t>drawing </a:t>
            </a:r>
            <a:r>
              <a:rPr lang="en-US" dirty="0">
                <a:gradFill>
                  <a:gsLst>
                    <a:gs pos="42478">
                      <a:schemeClr val="bg1"/>
                    </a:gs>
                    <a:gs pos="83000">
                      <a:schemeClr val="bg1"/>
                    </a:gs>
                  </a:gsLst>
                  <a:lin ang="5400000" scaled="1"/>
                </a:gradFill>
              </a:rPr>
              <a:t>to </a:t>
            </a:r>
            <a:r>
              <a:rPr lang="en-US" dirty="0" smtClean="0">
                <a:gradFill>
                  <a:gsLst>
                    <a:gs pos="42478">
                      <a:schemeClr val="bg1"/>
                    </a:gs>
                    <a:gs pos="83000">
                      <a:schemeClr val="bg1"/>
                    </a:gs>
                  </a:gsLst>
                  <a:lin ang="5400000" scaled="1"/>
                </a:gradFill>
              </a:rPr>
              <a:t>win </a:t>
            </a:r>
            <a:r>
              <a:rPr lang="en-US" dirty="0">
                <a:gradFill>
                  <a:gsLst>
                    <a:gs pos="42478">
                      <a:schemeClr val="bg1"/>
                    </a:gs>
                    <a:gs pos="83000">
                      <a:schemeClr val="bg1"/>
                    </a:gs>
                  </a:gsLst>
                  <a:lin ang="5400000" scaled="1"/>
                </a:gradFill>
              </a:rPr>
              <a:t>a </a:t>
            </a:r>
            <a:r>
              <a:rPr lang="en-US" dirty="0" smtClean="0">
                <a:gradFill>
                  <a:gsLst>
                    <a:gs pos="42478">
                      <a:schemeClr val="bg1"/>
                    </a:gs>
                    <a:gs pos="83000">
                      <a:schemeClr val="bg1"/>
                    </a:gs>
                  </a:gsLst>
                  <a:lin ang="5400000" scaled="1"/>
                </a:gradFill>
              </a:rPr>
              <a:t>prize!</a:t>
            </a:r>
            <a:endParaRPr lang="en-US" b="1" dirty="0">
              <a:gradFill>
                <a:gsLst>
                  <a:gs pos="42478">
                    <a:schemeClr val="bg1"/>
                  </a:gs>
                  <a:gs pos="83000">
                    <a:schemeClr val="bg1"/>
                  </a:gs>
                </a:gsLst>
                <a:lin ang="5400000" scaled="1"/>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1631" y="1817077"/>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685836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258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Choosing the Right API</a:t>
            </a:r>
            <a:endParaRPr lang="en-US" dirty="0"/>
          </a:p>
        </p:txBody>
      </p:sp>
    </p:spTree>
    <p:extLst>
      <p:ext uri="{BB962C8B-B14F-4D97-AF65-F5344CB8AC3E}">
        <p14:creationId xmlns:p14="http://schemas.microsoft.com/office/powerpoint/2010/main" val="1859687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446837" y="220662"/>
            <a:ext cx="4191000" cy="65532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ight Arrow 6"/>
          <p:cNvSpPr/>
          <p:nvPr/>
        </p:nvSpPr>
        <p:spPr bwMode="auto">
          <a:xfrm>
            <a:off x="1189037" y="515226"/>
            <a:ext cx="4953000" cy="11430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a:gradFill>
                  <a:gsLst>
                    <a:gs pos="0">
                      <a:srgbClr val="FFFFFF"/>
                    </a:gs>
                    <a:gs pos="100000">
                      <a:srgbClr val="FFFFFF"/>
                    </a:gs>
                  </a:gsLst>
                  <a:lin ang="5400000" scaled="0"/>
                </a:gradFill>
                <a:ea typeface="Segoe UI" pitchFamily="34" charset="0"/>
                <a:cs typeface="Segoe UI" pitchFamily="34" charset="0"/>
              </a:rPr>
              <a:t>Windows </a:t>
            </a:r>
            <a:r>
              <a:rPr lang="en-US" sz="2400" spc="-102" dirty="0" smtClean="0">
                <a:gradFill>
                  <a:gsLst>
                    <a:gs pos="0">
                      <a:srgbClr val="FFFFFF"/>
                    </a:gs>
                    <a:gs pos="100000">
                      <a:srgbClr val="FFFFFF"/>
                    </a:gs>
                  </a:gsLst>
                  <a:lin ang="5400000" scaled="0"/>
                </a:gradFill>
                <a:ea typeface="Segoe UI" pitchFamily="34" charset="0"/>
                <a:cs typeface="Segoe UI" pitchFamily="34" charset="0"/>
              </a:rPr>
              <a:t>8.x</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8" name="Right Arrow 7"/>
          <p:cNvSpPr/>
          <p:nvPr/>
        </p:nvSpPr>
        <p:spPr bwMode="auto">
          <a:xfrm>
            <a:off x="1189037" y="5336298"/>
            <a:ext cx="4953000" cy="11430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Legacy C++</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9" name="Right Arrow 8"/>
          <p:cNvSpPr/>
          <p:nvPr/>
        </p:nvSpPr>
        <p:spPr bwMode="auto">
          <a:xfrm>
            <a:off x="1179469" y="2122250"/>
            <a:ext cx="4953000" cy="1143000"/>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a:gradFill>
                  <a:gsLst>
                    <a:gs pos="0">
                      <a:srgbClr val="FFFFFF"/>
                    </a:gs>
                    <a:gs pos="100000">
                      <a:srgbClr val="FFFFFF"/>
                    </a:gs>
                  </a:gsLst>
                  <a:lin ang="5400000" scaled="0"/>
                </a:gradFill>
                <a:ea typeface="Segoe UI" pitchFamily="34" charset="0"/>
                <a:cs typeface="Segoe UI" pitchFamily="34" charset="0"/>
              </a:rPr>
              <a:t>Desktop .</a:t>
            </a:r>
            <a:r>
              <a:rPr lang="en-US" sz="2400" spc="-102" dirty="0" smtClean="0">
                <a:gradFill>
                  <a:gsLst>
                    <a:gs pos="0">
                      <a:srgbClr val="FFFFFF"/>
                    </a:gs>
                    <a:gs pos="100000">
                      <a:srgbClr val="FFFFFF"/>
                    </a:gs>
                  </a:gsLst>
                  <a:lin ang="5400000" scaled="0"/>
                </a:gradFill>
                <a:ea typeface="Segoe UI" pitchFamily="34" charset="0"/>
                <a:cs typeface="Segoe UI" pitchFamily="34" charset="0"/>
              </a:rPr>
              <a:t>NET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0" name="Right Arrow 9"/>
          <p:cNvSpPr/>
          <p:nvPr/>
        </p:nvSpPr>
        <p:spPr bwMode="auto">
          <a:xfrm>
            <a:off x="1189037" y="3729274"/>
            <a:ext cx="4953000" cy="1143000"/>
          </a:xfrm>
          <a:prstGeom prst="right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a:gradFill>
                  <a:gsLst>
                    <a:gs pos="0">
                      <a:srgbClr val="FFFFFF"/>
                    </a:gs>
                    <a:gs pos="100000">
                      <a:srgbClr val="FFFFFF"/>
                    </a:gs>
                  </a:gsLst>
                  <a:lin ang="5400000" scaled="0"/>
                </a:gradFill>
                <a:ea typeface="Segoe UI" pitchFamily="34" charset="0"/>
                <a:cs typeface="Segoe UI" pitchFamily="34" charset="0"/>
              </a:rPr>
              <a:t>Windows Phone </a:t>
            </a:r>
            <a:r>
              <a:rPr lang="en-US" sz="2400" spc="-102" dirty="0" smtClean="0">
                <a:gradFill>
                  <a:gsLst>
                    <a:gs pos="0">
                      <a:srgbClr val="FFFFFF"/>
                    </a:gs>
                    <a:gs pos="100000">
                      <a:srgbClr val="FFFFFF"/>
                    </a:gs>
                  </a:gsLst>
                  <a:lin ang="5400000" scaled="0"/>
                </a:gradFill>
                <a:ea typeface="Segoe UI" pitchFamily="34" charset="0"/>
                <a:cs typeface="Segoe UI" pitchFamily="34" charset="0"/>
              </a:rPr>
              <a:t>7.x</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a:off x="6675437" y="4413771"/>
            <a:ext cx="3733800" cy="54864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err="1" smtClean="0">
                <a:gradFill>
                  <a:gsLst>
                    <a:gs pos="0">
                      <a:srgbClr val="FFFFFF"/>
                    </a:gs>
                    <a:gs pos="100000">
                      <a:srgbClr val="FFFFFF"/>
                    </a:gs>
                  </a:gsLst>
                  <a:lin ang="5400000" scaled="0"/>
                </a:gradFill>
                <a:ea typeface="Segoe UI" pitchFamily="34" charset="0"/>
                <a:cs typeface="Segoe UI" pitchFamily="34" charset="0"/>
              </a:rPr>
              <a:t>HttpWebRequest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6675437" y="3620496"/>
            <a:ext cx="3733800" cy="54864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err="1" smtClean="0">
                <a:gradFill>
                  <a:gsLst>
                    <a:gs pos="0">
                      <a:srgbClr val="FFFFFF"/>
                    </a:gs>
                    <a:gs pos="100000">
                      <a:srgbClr val="FFFFFF"/>
                    </a:gs>
                  </a:gsLst>
                  <a:lin ang="5400000" scaled="0"/>
                </a:gradFill>
                <a:ea typeface="Segoe UI" pitchFamily="34" charset="0"/>
                <a:cs typeface="Segoe UI" pitchFamily="34" charset="0"/>
              </a:rPr>
              <a:t>WebClient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6675437" y="2827221"/>
            <a:ext cx="3733800" cy="54864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.NET Sockets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a:off x="6675437" y="447396"/>
            <a:ext cx="3733800" cy="54864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a:gradFill>
                  <a:gsLst>
                    <a:gs pos="0">
                      <a:srgbClr val="FFFFFF"/>
                    </a:gs>
                    <a:gs pos="100000">
                      <a:srgbClr val="FFFFFF"/>
                    </a:gs>
                  </a:gsLst>
                  <a:lin ang="5400000" scaled="0"/>
                </a:gradFill>
                <a:ea typeface="Segoe UI" pitchFamily="34" charset="0"/>
                <a:cs typeface="Segoe UI" pitchFamily="34" charset="0"/>
              </a:rPr>
              <a:t>.NET HttpClient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a:off x="6675437" y="1240671"/>
            <a:ext cx="3733800" cy="54864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err="1">
                <a:gradFill>
                  <a:gsLst>
                    <a:gs pos="0">
                      <a:srgbClr val="FFFFFF"/>
                    </a:gs>
                    <a:gs pos="100000">
                      <a:srgbClr val="FFFFFF"/>
                    </a:gs>
                  </a:gsLst>
                  <a:lin ang="5400000" scaled="0"/>
                </a:gradFill>
                <a:ea typeface="Segoe UI" pitchFamily="34" charset="0"/>
                <a:cs typeface="Segoe UI" pitchFamily="34" charset="0"/>
              </a:rPr>
              <a:t>WinRT</a:t>
            </a:r>
            <a:r>
              <a:rPr lang="en-US" sz="2000" spc="-102" dirty="0">
                <a:gradFill>
                  <a:gsLst>
                    <a:gs pos="0">
                      <a:srgbClr val="FFFFFF"/>
                    </a:gs>
                    <a:gs pos="100000">
                      <a:srgbClr val="FFFFFF"/>
                    </a:gs>
                  </a:gsLst>
                  <a:lin ang="5400000" scaled="0"/>
                </a:gradFill>
                <a:ea typeface="Segoe UI" pitchFamily="34" charset="0"/>
                <a:cs typeface="Segoe UI" pitchFamily="34" charset="0"/>
              </a:rPr>
              <a:t> </a:t>
            </a:r>
            <a:r>
              <a:rPr lang="en-US" sz="2000" spc="-102" dirty="0" smtClean="0">
                <a:gradFill>
                  <a:gsLst>
                    <a:gs pos="0">
                      <a:srgbClr val="FFFFFF"/>
                    </a:gs>
                    <a:gs pos="100000">
                      <a:srgbClr val="FFFFFF"/>
                    </a:gs>
                  </a:gsLst>
                  <a:lin ang="5400000" scaled="0"/>
                </a:gradFill>
                <a:ea typeface="Segoe UI" pitchFamily="34" charset="0"/>
                <a:cs typeface="Segoe UI" pitchFamily="34" charset="0"/>
              </a:rPr>
              <a:t>Sockets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2" name="Rectangle 21"/>
          <p:cNvSpPr/>
          <p:nvPr/>
        </p:nvSpPr>
        <p:spPr bwMode="auto">
          <a:xfrm>
            <a:off x="6675437" y="2033946"/>
            <a:ext cx="3733800" cy="54864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WCF</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 name="TextBox 3"/>
          <p:cNvSpPr txBox="1"/>
          <p:nvPr/>
        </p:nvSpPr>
        <p:spPr>
          <a:xfrm>
            <a:off x="10683597" y="992506"/>
            <a:ext cx="677108" cy="5009513"/>
          </a:xfrm>
          <a:prstGeom prst="rect">
            <a:avLst/>
          </a:prstGeom>
          <a:noFill/>
        </p:spPr>
        <p:txBody>
          <a:bodyPr vert="vert" wrap="none" rtlCol="0">
            <a:spAutoFit/>
          </a:bodyPr>
          <a:lstStyle/>
          <a:p>
            <a:r>
              <a:rPr lang="en-US" sz="3200" dirty="0" smtClean="0">
                <a:gradFill>
                  <a:gsLst>
                    <a:gs pos="0">
                      <a:srgbClr val="000000">
                        <a:lumMod val="75000"/>
                        <a:lumOff val="25000"/>
                      </a:srgbClr>
                    </a:gs>
                    <a:gs pos="100000">
                      <a:srgbClr val="000000">
                        <a:lumMod val="75000"/>
                        <a:lumOff val="25000"/>
                      </a:srgbClr>
                    </a:gs>
                  </a:gsLst>
                  <a:lin ang="5400000" scaled="0"/>
                </a:gradFill>
              </a:rPr>
              <a:t>Windows Phone 8 Platform</a:t>
            </a:r>
          </a:p>
        </p:txBody>
      </p:sp>
      <p:sp>
        <p:nvSpPr>
          <p:cNvPr id="18" name="Right Triangle 17"/>
          <p:cNvSpPr/>
          <p:nvPr/>
        </p:nvSpPr>
        <p:spPr bwMode="auto">
          <a:xfrm rot="10800000">
            <a:off x="9860597" y="2827222"/>
            <a:ext cx="548640" cy="548640"/>
          </a:xfrm>
          <a:prstGeom prst="rtTriangl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9" name="Right Triangle 18"/>
          <p:cNvSpPr/>
          <p:nvPr/>
        </p:nvSpPr>
        <p:spPr bwMode="auto">
          <a:xfrm rot="10800000">
            <a:off x="9860597" y="3620497"/>
            <a:ext cx="548640" cy="548640"/>
          </a:xfrm>
          <a:prstGeom prst="rtTriangl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0" name="Right Triangle 19"/>
          <p:cNvSpPr/>
          <p:nvPr/>
        </p:nvSpPr>
        <p:spPr bwMode="auto">
          <a:xfrm rot="10800000">
            <a:off x="9860597" y="4413770"/>
            <a:ext cx="548640" cy="548640"/>
          </a:xfrm>
          <a:prstGeom prst="rtTriangl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0" name="Right Triangle 29"/>
          <p:cNvSpPr/>
          <p:nvPr/>
        </p:nvSpPr>
        <p:spPr bwMode="auto">
          <a:xfrm rot="10800000">
            <a:off x="9860597" y="2033946"/>
            <a:ext cx="548640" cy="548640"/>
          </a:xfrm>
          <a:prstGeom prst="rtTriangl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p:cNvSpPr/>
          <p:nvPr/>
        </p:nvSpPr>
        <p:spPr bwMode="auto">
          <a:xfrm>
            <a:off x="6675437" y="6000322"/>
            <a:ext cx="3733800" cy="54864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WinSock</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14"/>
          <p:cNvSpPr/>
          <p:nvPr/>
        </p:nvSpPr>
        <p:spPr bwMode="auto">
          <a:xfrm>
            <a:off x="6675437" y="5207046"/>
            <a:ext cx="3733800" cy="54864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IXmlHttpRequest2</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75010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25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50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75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0-#ppt_w/2"/>
                                          </p:val>
                                        </p:tav>
                                        <p:tav tm="100000">
                                          <p:val>
                                            <p:strVal val="#ppt_x"/>
                                          </p:val>
                                        </p:tav>
                                      </p:tavLst>
                                    </p:anim>
                                    <p:anim calcmode="lin" valueType="num">
                                      <p:cBhvr additive="base">
                                        <p:cTn id="31" dur="500" fill="hold"/>
                                        <p:tgtEl>
                                          <p:spTgt spid="9"/>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2"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25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50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75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0-#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500"/>
                            </p:stCondLst>
                            <p:childTnLst>
                              <p:par>
                                <p:cTn id="56" presetID="2" presetClass="entr" presetSubtype="1"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0-#ppt_h/2"/>
                                          </p:val>
                                        </p:tav>
                                        <p:tav tm="100000">
                                          <p:val>
                                            <p:strVal val="#ppt_y"/>
                                          </p:val>
                                        </p:tav>
                                      </p:tavLst>
                                    </p:anim>
                                  </p:childTnLst>
                                </p:cTn>
                              </p:par>
                              <p:par>
                                <p:cTn id="60" presetID="2" presetClass="entr" presetSubtype="1" fill="hold" grpId="0" nodeType="withEffect">
                                  <p:stCondLst>
                                    <p:cond delay="25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ppt_x"/>
                                          </p:val>
                                        </p:tav>
                                        <p:tav tm="100000">
                                          <p:val>
                                            <p:strVal val="#ppt_x"/>
                                          </p:val>
                                        </p:tav>
                                      </p:tavLst>
                                    </p:anim>
                                    <p:anim calcmode="lin" valueType="num">
                                      <p:cBhvr additive="base">
                                        <p:cTn id="63"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0-#ppt_w/2"/>
                                          </p:val>
                                        </p:tav>
                                        <p:tav tm="100000">
                                          <p:val>
                                            <p:strVal val="#ppt_x"/>
                                          </p:val>
                                        </p:tav>
                                      </p:tavLst>
                                    </p:anim>
                                    <p:anim calcmode="lin" valueType="num">
                                      <p:cBhvr additive="base">
                                        <p:cTn id="69" dur="500" fill="hold"/>
                                        <p:tgtEl>
                                          <p:spTgt spid="7"/>
                                        </p:tgtEl>
                                        <p:attrNameLst>
                                          <p:attrName>ppt_y</p:attrName>
                                        </p:attrNameLst>
                                      </p:cBhvr>
                                      <p:tavLst>
                                        <p:tav tm="0">
                                          <p:val>
                                            <p:strVal val="#ppt_y"/>
                                          </p:val>
                                        </p:tav>
                                        <p:tav tm="100000">
                                          <p:val>
                                            <p:strVal val="#ppt_y"/>
                                          </p:val>
                                        </p:tav>
                                      </p:tavLst>
                                    </p:anim>
                                  </p:childTnLst>
                                </p:cTn>
                              </p:par>
                            </p:childTnLst>
                          </p:cTn>
                        </p:par>
                        <p:par>
                          <p:cTn id="70" fill="hold">
                            <p:stCondLst>
                              <p:cond delay="500"/>
                            </p:stCondLst>
                            <p:childTnLst>
                              <p:par>
                                <p:cTn id="71" presetID="2" presetClass="entr" presetSubtype="1"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0-#ppt_h/2"/>
                                          </p:val>
                                        </p:tav>
                                        <p:tav tm="100000">
                                          <p:val>
                                            <p:strVal val="#ppt_y"/>
                                          </p:val>
                                        </p:tav>
                                      </p:tavLst>
                                    </p:anim>
                                  </p:childTnLst>
                                </p:cTn>
                              </p:par>
                              <p:par>
                                <p:cTn id="75" presetID="2" presetClass="entr" presetSubtype="1" fill="hold" grpId="0" nodeType="withEffect">
                                  <p:stCondLst>
                                    <p:cond delay="250"/>
                                  </p:stCondLst>
                                  <p:childTnLst>
                                    <p:set>
                                      <p:cBhvr>
                                        <p:cTn id="76" dur="1" fill="hold">
                                          <p:stCondLst>
                                            <p:cond delay="0"/>
                                          </p:stCondLst>
                                        </p:cTn>
                                        <p:tgtEl>
                                          <p:spTgt spid="16"/>
                                        </p:tgtEl>
                                        <p:attrNameLst>
                                          <p:attrName>style.visibility</p:attrName>
                                        </p:attrNameLst>
                                      </p:cBhvr>
                                      <p:to>
                                        <p:strVal val="visible"/>
                                      </p:to>
                                    </p:set>
                                    <p:anim calcmode="lin" valueType="num">
                                      <p:cBhvr additive="base">
                                        <p:cTn id="77" dur="500" fill="hold"/>
                                        <p:tgtEl>
                                          <p:spTgt spid="16"/>
                                        </p:tgtEl>
                                        <p:attrNameLst>
                                          <p:attrName>ppt_x</p:attrName>
                                        </p:attrNameLst>
                                      </p:cBhvr>
                                      <p:tavLst>
                                        <p:tav tm="0">
                                          <p:val>
                                            <p:strVal val="#ppt_x"/>
                                          </p:val>
                                        </p:tav>
                                        <p:tav tm="100000">
                                          <p:val>
                                            <p:strVal val="#ppt_x"/>
                                          </p:val>
                                        </p:tav>
                                      </p:tavLst>
                                    </p:anim>
                                    <p:anim calcmode="lin" valueType="num">
                                      <p:cBhvr additive="base">
                                        <p:cTn id="7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6" grpId="0" animBg="1"/>
      <p:bldP spid="17" grpId="0" animBg="1"/>
      <p:bldP spid="22" grpId="0" animBg="1"/>
      <p:bldP spid="18" grpId="0" animBg="1"/>
      <p:bldP spid="19" grpId="0" animBg="1"/>
      <p:bldP spid="20" grpId="0" animBg="1"/>
      <p:bldP spid="30"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446837" y="220662"/>
            <a:ext cx="4191000" cy="65532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a:gradFill>
                <a:gsLst>
                  <a:gs pos="0">
                    <a:srgbClr val="FFFFFF"/>
                  </a:gs>
                  <a:gs pos="100000">
                    <a:srgbClr val="FFFFFF"/>
                  </a:gs>
                </a:gsLst>
                <a:lin ang="5400000" scaled="0"/>
              </a:gradFill>
              <a:ea typeface="Segoe UI" pitchFamily="34" charset="0"/>
              <a:cs typeface="Segoe UI" pitchFamily="34" charset="0"/>
            </a:endParaRPr>
          </a:p>
          <a:p>
            <a:pPr algn="ctr" defTabSz="932406"/>
            <a:endParaRPr lang="en-US" sz="2400" spc="-102"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a:off x="6675437" y="6000322"/>
            <a:ext cx="3733800" cy="54864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err="1" smtClean="0">
                <a:gradFill>
                  <a:gsLst>
                    <a:gs pos="0">
                      <a:srgbClr val="FFFFFF"/>
                    </a:gs>
                    <a:gs pos="100000">
                      <a:srgbClr val="FFFFFF"/>
                    </a:gs>
                  </a:gsLst>
                  <a:lin ang="5400000" scaled="0"/>
                </a:gradFill>
                <a:ea typeface="Segoe UI" pitchFamily="34" charset="0"/>
                <a:cs typeface="Segoe UI" pitchFamily="34" charset="0"/>
              </a:rPr>
              <a:t>WinRT</a:t>
            </a:r>
            <a:r>
              <a:rPr lang="en-US" sz="2000" spc="-102" dirty="0" smtClean="0">
                <a:gradFill>
                  <a:gsLst>
                    <a:gs pos="0">
                      <a:srgbClr val="FFFFFF"/>
                    </a:gs>
                    <a:gs pos="100000">
                      <a:srgbClr val="FFFFFF"/>
                    </a:gs>
                  </a:gsLst>
                  <a:lin ang="5400000" scaled="0"/>
                </a:gradFill>
                <a:ea typeface="Segoe UI" pitchFamily="34" charset="0"/>
                <a:cs typeface="Segoe UI" pitchFamily="34" charset="0"/>
              </a:rPr>
              <a:t> Sockets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6675437" y="5207046"/>
            <a:ext cx="3733800" cy="54864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IXmlHttpRequest2</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6675437" y="1240670"/>
            <a:ext cx="3733800" cy="54864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err="1" smtClean="0">
                <a:gradFill>
                  <a:gsLst>
                    <a:gs pos="0">
                      <a:srgbClr val="FFFFFF"/>
                    </a:gs>
                    <a:gs pos="100000">
                      <a:srgbClr val="FFFFFF"/>
                    </a:gs>
                  </a:gsLst>
                  <a:lin ang="5400000" scaled="0"/>
                </a:gradFill>
                <a:ea typeface="Segoe UI" pitchFamily="34" charset="0"/>
                <a:cs typeface="Segoe UI" pitchFamily="34" charset="0"/>
              </a:rPr>
              <a:t>WinRT</a:t>
            </a:r>
            <a:r>
              <a:rPr lang="en-US" sz="2000" spc="-102" dirty="0" smtClean="0">
                <a:gradFill>
                  <a:gsLst>
                    <a:gs pos="0">
                      <a:srgbClr val="FFFFFF"/>
                    </a:gs>
                    <a:gs pos="100000">
                      <a:srgbClr val="FFFFFF"/>
                    </a:gs>
                  </a:gsLst>
                  <a:lin ang="5400000" scaled="0"/>
                </a:gradFill>
                <a:ea typeface="Segoe UI" pitchFamily="34" charset="0"/>
                <a:cs typeface="Segoe UI" pitchFamily="34" charset="0"/>
              </a:rPr>
              <a:t> Sockets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a:off x="6675437" y="448056"/>
            <a:ext cx="3733800" cy="54864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.NET </a:t>
            </a:r>
            <a:r>
              <a:rPr lang="en-US" sz="2000" spc="-102" dirty="0" err="1" smtClean="0">
                <a:gradFill>
                  <a:gsLst>
                    <a:gs pos="0">
                      <a:srgbClr val="FFFFFF"/>
                    </a:gs>
                    <a:gs pos="100000">
                      <a:srgbClr val="FFFFFF"/>
                    </a:gs>
                  </a:gsLst>
                  <a:lin ang="5400000" scaled="0"/>
                </a:gradFill>
                <a:ea typeface="Segoe UI" pitchFamily="34" charset="0"/>
                <a:cs typeface="Segoe UI" pitchFamily="34" charset="0"/>
              </a:rPr>
              <a:t>HttpClient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9" name="Right Triangle 18"/>
          <p:cNvSpPr/>
          <p:nvPr/>
        </p:nvSpPr>
        <p:spPr bwMode="auto">
          <a:xfrm rot="10800000">
            <a:off x="9860597" y="6000322"/>
            <a:ext cx="548640" cy="548640"/>
          </a:xfrm>
          <a:prstGeom prst="rtTriangle">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0" name="Right Triangle 19"/>
          <p:cNvSpPr/>
          <p:nvPr/>
        </p:nvSpPr>
        <p:spPr bwMode="auto">
          <a:xfrm rot="10800000">
            <a:off x="9860597" y="1240670"/>
            <a:ext cx="548640" cy="548640"/>
          </a:xfrm>
          <a:prstGeom prst="rtTriangl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21" name="Group 20"/>
          <p:cNvGrpSpPr/>
          <p:nvPr/>
        </p:nvGrpSpPr>
        <p:grpSpPr>
          <a:xfrm>
            <a:off x="1189037" y="515226"/>
            <a:ext cx="4953000" cy="5964072"/>
            <a:chOff x="2332037" y="525462"/>
            <a:chExt cx="4953000" cy="5964072"/>
          </a:xfrm>
        </p:grpSpPr>
        <p:sp>
          <p:nvSpPr>
            <p:cNvPr id="23" name="Right Arrow 22"/>
            <p:cNvSpPr/>
            <p:nvPr/>
          </p:nvSpPr>
          <p:spPr bwMode="auto">
            <a:xfrm>
              <a:off x="2332037" y="525462"/>
              <a:ext cx="4953000" cy="1143000"/>
            </a:xfrm>
            <a:prstGeom prst="rightArrow">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.NET</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5" name="Right Arrow 24"/>
            <p:cNvSpPr/>
            <p:nvPr/>
          </p:nvSpPr>
          <p:spPr bwMode="auto">
            <a:xfrm>
              <a:off x="2332037" y="5346534"/>
              <a:ext cx="4953000" cy="1143000"/>
            </a:xfrm>
            <a:prstGeom prst="rightArrow">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400" spc="-102" dirty="0" smtClean="0">
                  <a:gradFill>
                    <a:gsLst>
                      <a:gs pos="0">
                        <a:srgbClr val="FFFFFF"/>
                      </a:gs>
                      <a:gs pos="100000">
                        <a:srgbClr val="FFFFFF"/>
                      </a:gs>
                    </a:gsLst>
                    <a:lin ang="5400000" scaled="0"/>
                  </a:gradFill>
                  <a:ea typeface="Segoe UI" pitchFamily="34" charset="0"/>
                  <a:cs typeface="Segoe UI" pitchFamily="34" charset="0"/>
                </a:rPr>
                <a:t>C++</a:t>
              </a:r>
              <a:endParaRPr lang="en-US" sz="2400" spc="-102" dirty="0">
                <a:gradFill>
                  <a:gsLst>
                    <a:gs pos="0">
                      <a:srgbClr val="FFFFFF"/>
                    </a:gs>
                    <a:gs pos="100000">
                      <a:srgbClr val="FFFFFF"/>
                    </a:gs>
                  </a:gsLst>
                  <a:lin ang="5400000" scaled="0"/>
                </a:gradFill>
                <a:ea typeface="Segoe UI" pitchFamily="34" charset="0"/>
                <a:cs typeface="Segoe UI" pitchFamily="34" charset="0"/>
              </a:endParaRPr>
            </a:p>
          </p:txBody>
        </p:sp>
      </p:grpSp>
      <p:sp>
        <p:nvSpPr>
          <p:cNvPr id="28" name="TextBox 27"/>
          <p:cNvSpPr txBox="1"/>
          <p:nvPr/>
        </p:nvSpPr>
        <p:spPr>
          <a:xfrm>
            <a:off x="10683597" y="992506"/>
            <a:ext cx="677108" cy="5009513"/>
          </a:xfrm>
          <a:prstGeom prst="rect">
            <a:avLst/>
          </a:prstGeom>
          <a:noFill/>
        </p:spPr>
        <p:txBody>
          <a:bodyPr vert="vert" wrap="none" rtlCol="0">
            <a:spAutoFit/>
          </a:bodyPr>
          <a:lstStyle/>
          <a:p>
            <a:r>
              <a:rPr lang="en-US" sz="3200" dirty="0" smtClean="0">
                <a:gradFill>
                  <a:gsLst>
                    <a:gs pos="0">
                      <a:srgbClr val="000000">
                        <a:lumMod val="75000"/>
                        <a:lumOff val="25000"/>
                      </a:srgbClr>
                    </a:gs>
                    <a:gs pos="100000">
                      <a:srgbClr val="000000">
                        <a:lumMod val="75000"/>
                        <a:lumOff val="25000"/>
                      </a:srgbClr>
                    </a:gs>
                  </a:gsLst>
                  <a:lin ang="5400000" scaled="0"/>
                </a:gradFill>
              </a:rPr>
              <a:t>Windows Phone 8 Platform</a:t>
            </a:r>
          </a:p>
        </p:txBody>
      </p:sp>
    </p:spTree>
    <p:extLst>
      <p:ext uri="{BB962C8B-B14F-4D97-AF65-F5344CB8AC3E}">
        <p14:creationId xmlns:p14="http://schemas.microsoft.com/office/powerpoint/2010/main" val="747496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endParaRPr lang="en-US" dirty="0"/>
          </a:p>
        </p:txBody>
      </p:sp>
      <p:sp>
        <p:nvSpPr>
          <p:cNvPr id="5" name="Title 4"/>
          <p:cNvSpPr>
            <a:spLocks noGrp="1"/>
          </p:cNvSpPr>
          <p:nvPr>
            <p:ph type="title"/>
          </p:nvPr>
        </p:nvSpPr>
        <p:spPr/>
        <p:txBody>
          <a:bodyPr/>
          <a:lstStyle/>
          <a:p>
            <a:r>
              <a:rPr lang="en-US" dirty="0" smtClean="0"/>
              <a:t>Setting up your Development Machine</a:t>
            </a:r>
            <a:endParaRPr lang="en-US" dirty="0"/>
          </a:p>
        </p:txBody>
      </p:sp>
    </p:spTree>
    <p:extLst>
      <p:ext uri="{BB962C8B-B14F-4D97-AF65-F5344CB8AC3E}">
        <p14:creationId xmlns:p14="http://schemas.microsoft.com/office/powerpoint/2010/main" val="3066552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Get your IPv4 address</a:t>
            </a:r>
            <a:endParaRPr lang="en-US" dirty="0"/>
          </a:p>
        </p:txBody>
      </p:sp>
      <p:sp>
        <p:nvSpPr>
          <p:cNvPr id="3" name="Text Placeholder 2"/>
          <p:cNvSpPr>
            <a:spLocks noGrp="1"/>
          </p:cNvSpPr>
          <p:nvPr>
            <p:ph type="body" sz="quarter" idx="10"/>
          </p:nvPr>
        </p:nvSpPr>
        <p:spPr/>
        <p:txBody>
          <a:bodyPr/>
          <a:lstStyle/>
          <a:p>
            <a:r>
              <a:rPr lang="en-US" dirty="0"/>
              <a:t>From elevated command prompt</a:t>
            </a:r>
          </a:p>
          <a:p>
            <a:endParaRPr lang="en-US" sz="2800" dirty="0" smtClean="0">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C</a:t>
            </a:r>
            <a:r>
              <a:rPr lang="en-US" sz="2800" dirty="0">
                <a:latin typeface="Courier New" panose="02070309020205020404" pitchFamily="49" charset="0"/>
                <a:cs typeface="Courier New" panose="02070309020205020404" pitchFamily="49" charset="0"/>
              </a:rPr>
              <a:t>:\&gt;</a:t>
            </a:r>
            <a:r>
              <a:rPr lang="en-US" sz="2800" b="1" dirty="0" smtClean="0">
                <a:solidFill>
                  <a:schemeClr val="tx1"/>
                </a:solidFill>
                <a:latin typeface="Courier New" panose="02070309020205020404" pitchFamily="49" charset="0"/>
                <a:cs typeface="Courier New" panose="02070309020205020404" pitchFamily="49" charset="0"/>
              </a:rPr>
              <a:t>ipconfig</a:t>
            </a:r>
          </a:p>
          <a:p>
            <a:endParaRPr lang="en-US" sz="2800" dirty="0" smtClean="0">
              <a:solidFill>
                <a:schemeClr val="tx1"/>
              </a:solidFill>
              <a:latin typeface="Courier New" panose="02070309020205020404" pitchFamily="49" charset="0"/>
              <a:cs typeface="Courier New" panose="02070309020205020404" pitchFamily="49" charset="0"/>
            </a:endParaRPr>
          </a:p>
          <a:p>
            <a:r>
              <a:rPr lang="en-US" sz="2800" dirty="0" smtClean="0">
                <a:solidFill>
                  <a:schemeClr val="tx1"/>
                </a:solidFill>
                <a:latin typeface="Courier New" panose="02070309020205020404" pitchFamily="49" charset="0"/>
                <a:cs typeface="Courier New" panose="02070309020205020404" pitchFamily="49" charset="0"/>
              </a:rPr>
              <a:t>Windows IP Configuration</a:t>
            </a:r>
          </a:p>
          <a:p>
            <a:endParaRPr lang="en-US" sz="2800" dirty="0">
              <a:solidFill>
                <a:schemeClr val="tx1"/>
              </a:solidFill>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Ethernet </a:t>
            </a:r>
            <a:r>
              <a:rPr lang="en-US" sz="2800" dirty="0">
                <a:latin typeface="Courier New" panose="02070309020205020404" pitchFamily="49" charset="0"/>
                <a:cs typeface="Courier New" panose="02070309020205020404" pitchFamily="49" charset="0"/>
              </a:rPr>
              <a:t>adapter </a:t>
            </a:r>
            <a:r>
              <a:rPr lang="en-US" sz="2800" dirty="0" err="1" smtClean="0">
                <a:latin typeface="Courier New" panose="02070309020205020404" pitchFamily="49" charset="0"/>
                <a:cs typeface="Courier New" panose="02070309020205020404" pitchFamily="49" charset="0"/>
              </a:rPr>
              <a:t>vEthernet</a:t>
            </a:r>
            <a:r>
              <a:rPr lang="en-US" sz="2800" dirty="0" smtClean="0">
                <a:latin typeface="Courier New" panose="02070309020205020404" pitchFamily="49" charset="0"/>
                <a:cs typeface="Courier New" panose="02070309020205020404" pitchFamily="49" charset="0"/>
              </a:rPr>
              <a:t> (</a:t>
            </a:r>
            <a:r>
              <a:rPr lang="en-US" sz="2800" dirty="0" smtClean="0">
                <a:solidFill>
                  <a:srgbClr val="FF0000"/>
                </a:solidFill>
                <a:latin typeface="Courier New" panose="02070309020205020404" pitchFamily="49" charset="0"/>
                <a:cs typeface="Courier New" panose="02070309020205020404" pitchFamily="49" charset="0"/>
              </a:rPr>
              <a:t>don't pick the Emulator</a:t>
            </a:r>
            <a:r>
              <a:rPr lang="en-US" sz="2800" dirty="0" smtClean="0">
                <a:latin typeface="Courier New" panose="02070309020205020404" pitchFamily="49"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   [...]</a:t>
            </a:r>
          </a:p>
          <a:p>
            <a:r>
              <a:rPr lang="en-US" sz="2800" dirty="0" smtClean="0">
                <a:latin typeface="Courier New" panose="02070309020205020404" pitchFamily="49" charset="0"/>
                <a:cs typeface="Courier New" panose="02070309020205020404" pitchFamily="49" charset="0"/>
              </a:rPr>
              <a:t>   IPv4 Address. . . . . . . . . . . : </a:t>
            </a:r>
            <a:r>
              <a:rPr lang="en-US" sz="2800" dirty="0" smtClean="0">
                <a:solidFill>
                  <a:srgbClr val="FF0000"/>
                </a:solidFill>
                <a:latin typeface="Courier New" panose="02070309020205020404" pitchFamily="49" charset="0"/>
                <a:cs typeface="Courier New" panose="02070309020205020404" pitchFamily="49" charset="0"/>
              </a:rPr>
              <a:t>192.168.0.123</a:t>
            </a:r>
            <a:endParaRPr lang="en-US" sz="2800" dirty="0">
              <a:solidFill>
                <a:srgbClr val="FF0000"/>
              </a:solidFill>
              <a:latin typeface="Courier New" panose="02070309020205020404" pitchFamily="49" charset="0"/>
              <a:cs typeface="Courier New" panose="02070309020205020404" pitchFamily="49" charset="0"/>
            </a:endParaRPr>
          </a:p>
        </p:txBody>
      </p:sp>
      <p:sp>
        <p:nvSpPr>
          <p:cNvPr id="4" name="Down Arrow 3"/>
          <p:cNvSpPr/>
          <p:nvPr/>
        </p:nvSpPr>
        <p:spPr bwMode="auto">
          <a:xfrm rot="2291339">
            <a:off x="2316208" y="1095376"/>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 name="Down Arrow 4"/>
          <p:cNvSpPr/>
          <p:nvPr/>
        </p:nvSpPr>
        <p:spPr bwMode="auto">
          <a:xfrm rot="17116001">
            <a:off x="7402989" y="4911063"/>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95746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Add binding for </a:t>
            </a:r>
            <a:r>
              <a:rPr lang="en-US" dirty="0" err="1" smtClean="0"/>
              <a:t>IISExpress</a:t>
            </a:r>
            <a:endParaRPr lang="en-US" dirty="0"/>
          </a:p>
        </p:txBody>
      </p:sp>
      <p:sp>
        <p:nvSpPr>
          <p:cNvPr id="3" name="Text Placeholder 2"/>
          <p:cNvSpPr>
            <a:spLocks noGrp="1"/>
          </p:cNvSpPr>
          <p:nvPr>
            <p:ph type="body" sz="quarter" idx="10"/>
          </p:nvPr>
        </p:nvSpPr>
        <p:spPr/>
        <p:txBody>
          <a:bodyPr/>
          <a:lstStyle/>
          <a:p>
            <a:r>
              <a:rPr lang="en-US" dirty="0" smtClean="0"/>
              <a:t>Update the </a:t>
            </a:r>
            <a:r>
              <a:rPr lang="en-US" dirty="0" err="1" smtClean="0"/>
              <a:t>IISExpress</a:t>
            </a:r>
            <a:r>
              <a:rPr lang="en-US" dirty="0" smtClean="0"/>
              <a:t> </a:t>
            </a:r>
            <a:r>
              <a:rPr lang="en-US" dirty="0" err="1" smtClean="0"/>
              <a:t>config</a:t>
            </a:r>
            <a:r>
              <a:rPr lang="en-US" dirty="0" smtClean="0"/>
              <a:t> file</a:t>
            </a:r>
          </a:p>
          <a:p>
            <a:r>
              <a:rPr lang="en-US" sz="2800" dirty="0" smtClean="0"/>
              <a:t>%</a:t>
            </a:r>
            <a:r>
              <a:rPr lang="en-US" sz="2800" dirty="0" err="1" smtClean="0"/>
              <a:t>userprofile</a:t>
            </a:r>
            <a:r>
              <a:rPr lang="en-US" sz="2800" dirty="0" smtClean="0"/>
              <a:t>%\Documents\</a:t>
            </a:r>
            <a:r>
              <a:rPr lang="en-US" sz="2800" dirty="0" err="1" smtClean="0"/>
              <a:t>IISExpress</a:t>
            </a:r>
            <a:r>
              <a:rPr lang="en-US" sz="2800" dirty="0" smtClean="0"/>
              <a:t>\</a:t>
            </a:r>
            <a:r>
              <a:rPr lang="en-US" sz="2800" dirty="0" err="1" smtClean="0"/>
              <a:t>config</a:t>
            </a:r>
            <a:r>
              <a:rPr lang="en-US" sz="2800" dirty="0" smtClean="0"/>
              <a:t>\</a:t>
            </a:r>
            <a:r>
              <a:rPr lang="en-US" sz="2800" dirty="0" err="1" smtClean="0"/>
              <a:t>applicationhost.config</a:t>
            </a:r>
            <a:endParaRPr lang="en-US" sz="2800" dirty="0" smtClean="0"/>
          </a:p>
          <a:p>
            <a:endParaRPr lang="en-US" sz="1800" dirty="0" smtClean="0">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&lt;</a:t>
            </a:r>
            <a:r>
              <a:rPr lang="en-US" sz="2800" dirty="0">
                <a:latin typeface="Courier New" panose="02070309020205020404" pitchFamily="49" charset="0"/>
                <a:cs typeface="Courier New" panose="02070309020205020404" pitchFamily="49" charset="0"/>
              </a:rPr>
              <a:t>site name</a:t>
            </a:r>
            <a:r>
              <a:rPr lang="en-US" sz="2800" dirty="0" smtClean="0">
                <a:latin typeface="Courier New" panose="02070309020205020404" pitchFamily="49" charset="0"/>
                <a:cs typeface="Courier New" panose="02070309020205020404" pitchFamily="49" charset="0"/>
              </a:rPr>
              <a:t>="</a:t>
            </a:r>
            <a:r>
              <a:rPr lang="en-US" sz="2800" dirty="0" err="1" smtClean="0">
                <a:solidFill>
                  <a:schemeClr val="tx1"/>
                </a:solidFill>
                <a:latin typeface="Courier New" panose="02070309020205020404" pitchFamily="49" charset="0"/>
                <a:cs typeface="Courier New" panose="02070309020205020404" pitchFamily="49" charset="0"/>
              </a:rPr>
              <a:t>TestApp</a:t>
            </a:r>
            <a:r>
              <a:rPr lang="en-US" sz="2800" dirty="0" smtClean="0">
                <a:latin typeface="Courier New" panose="02070309020205020404" pitchFamily="49" charset="0"/>
                <a:cs typeface="Courier New" panose="02070309020205020404" pitchFamily="49" charset="0"/>
              </a:rPr>
              <a:t>" </a:t>
            </a:r>
            <a:r>
              <a:rPr lang="en-US" sz="2800" dirty="0">
                <a:latin typeface="Courier New" panose="02070309020205020404" pitchFamily="49" charset="0"/>
                <a:cs typeface="Courier New" panose="02070309020205020404" pitchFamily="49" charset="0"/>
              </a:rPr>
              <a:t>id</a:t>
            </a:r>
            <a:r>
              <a:rPr lang="en-US" sz="2800" dirty="0" smtClean="0">
                <a:latin typeface="Courier New" panose="02070309020205020404" pitchFamily="49" charset="0"/>
                <a:cs typeface="Courier New" panose="02070309020205020404" pitchFamily="49" charset="0"/>
              </a:rPr>
              <a:t>="1"&gt;</a:t>
            </a:r>
            <a:endParaRPr lang="en-US" sz="2800" dirty="0">
              <a:latin typeface="Courier New" panose="02070309020205020404" pitchFamily="49" charset="0"/>
              <a:cs typeface="Courier New" panose="02070309020205020404" pitchFamily="49" charset="0"/>
            </a:endParaRPr>
          </a:p>
          <a:p>
            <a:r>
              <a:rPr lang="en-US" sz="2800" dirty="0" smtClean="0">
                <a:latin typeface="Courier New" panose="02070309020205020404" pitchFamily="49" charset="0"/>
                <a:cs typeface="Courier New" panose="02070309020205020404" pitchFamily="49" charset="0"/>
              </a:rPr>
              <a:t>  &lt;...&gt;</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&lt;</a:t>
            </a:r>
            <a:r>
              <a:rPr lang="en-US" sz="2800" dirty="0">
                <a:latin typeface="Courier New" panose="02070309020205020404" pitchFamily="49" charset="0"/>
                <a:cs typeface="Courier New" panose="02070309020205020404" pitchFamily="49" charset="0"/>
              </a:rPr>
              <a:t>binding protocol="</a:t>
            </a:r>
            <a:r>
              <a:rPr lang="en-US" sz="2800" dirty="0" smtClean="0">
                <a:latin typeface="Courier New" panose="02070309020205020404" pitchFamily="49" charset="0"/>
                <a:cs typeface="Courier New" panose="02070309020205020404" pitchFamily="49" charset="0"/>
              </a:rPr>
              <a:t>http"</a:t>
            </a:r>
          </a:p>
          <a:p>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bindingInformation</a:t>
            </a:r>
            <a:r>
              <a:rPr lang="en-US" sz="2800" dirty="0">
                <a:latin typeface="Courier New" panose="02070309020205020404" pitchFamily="49" charset="0"/>
                <a:cs typeface="Courier New" panose="02070309020205020404" pitchFamily="49" charset="0"/>
              </a:rPr>
              <a:t>="*:</a:t>
            </a:r>
            <a:r>
              <a:rPr lang="en-US" sz="2800" dirty="0" smtClean="0">
                <a:solidFill>
                  <a:schemeClr val="tx1"/>
                </a:solidFill>
                <a:latin typeface="Courier New" panose="02070309020205020404" pitchFamily="49" charset="0"/>
                <a:cs typeface="Courier New" panose="02070309020205020404" pitchFamily="49" charset="0"/>
              </a:rPr>
              <a:t>45678:localhost</a:t>
            </a:r>
            <a:r>
              <a:rPr lang="en-US" sz="2800" dirty="0">
                <a:latin typeface="Courier New" panose="02070309020205020404" pitchFamily="49" charset="0"/>
                <a:cs typeface="Courier New" panose="02070309020205020404" pitchFamily="49" charset="0"/>
              </a:rPr>
              <a:t>" /&gt;</a:t>
            </a:r>
          </a:p>
          <a:p>
            <a:r>
              <a:rPr lang="en-US" sz="2800" b="1" dirty="0" smtClean="0">
                <a:solidFill>
                  <a:schemeClr val="tx1"/>
                </a:solidFill>
                <a:latin typeface="Courier New" panose="02070309020205020404" pitchFamily="49" charset="0"/>
                <a:cs typeface="Courier New" panose="02070309020205020404" pitchFamily="49" charset="0"/>
              </a:rPr>
              <a:t>  &lt;</a:t>
            </a:r>
            <a:r>
              <a:rPr lang="en-US" sz="2800" b="1" dirty="0">
                <a:solidFill>
                  <a:schemeClr val="tx1"/>
                </a:solidFill>
                <a:latin typeface="Courier New" panose="02070309020205020404" pitchFamily="49" charset="0"/>
                <a:cs typeface="Courier New" panose="02070309020205020404" pitchFamily="49" charset="0"/>
              </a:rPr>
              <a:t>binding protocol="</a:t>
            </a:r>
            <a:r>
              <a:rPr lang="en-US" sz="2800" b="1" dirty="0" smtClean="0">
                <a:solidFill>
                  <a:schemeClr val="tx1"/>
                </a:solidFill>
                <a:latin typeface="Courier New" panose="02070309020205020404" pitchFamily="49" charset="0"/>
                <a:cs typeface="Courier New" panose="02070309020205020404" pitchFamily="49" charset="0"/>
              </a:rPr>
              <a:t>http"</a:t>
            </a:r>
          </a:p>
          <a:p>
            <a:r>
              <a:rPr lang="en-US" sz="2800" b="1" dirty="0">
                <a:solidFill>
                  <a:schemeClr val="tx1"/>
                </a:solidFill>
                <a:latin typeface="Courier New" panose="02070309020205020404" pitchFamily="49" charset="0"/>
                <a:cs typeface="Courier New" panose="02070309020205020404" pitchFamily="49" charset="0"/>
              </a:rPr>
              <a:t> </a:t>
            </a:r>
            <a:r>
              <a:rPr lang="en-US" sz="2800" b="1" dirty="0" smtClean="0">
                <a:solidFill>
                  <a:schemeClr val="tx1"/>
                </a:solidFill>
                <a:latin typeface="Courier New" panose="02070309020205020404" pitchFamily="49" charset="0"/>
                <a:cs typeface="Courier New" panose="02070309020205020404" pitchFamily="49" charset="0"/>
              </a:rPr>
              <a:t>   </a:t>
            </a:r>
            <a:r>
              <a:rPr lang="en-US" sz="2800" b="1" dirty="0" err="1">
                <a:solidFill>
                  <a:schemeClr val="tx1"/>
                </a:solidFill>
                <a:latin typeface="Courier New" panose="02070309020205020404" pitchFamily="49" charset="0"/>
                <a:cs typeface="Courier New" panose="02070309020205020404" pitchFamily="49" charset="0"/>
              </a:rPr>
              <a:t>bindingInformation</a:t>
            </a:r>
            <a:r>
              <a:rPr lang="en-US" sz="2800" b="1" dirty="0">
                <a:solidFill>
                  <a:schemeClr val="tx1"/>
                </a:solidFill>
                <a:latin typeface="Courier New" panose="02070309020205020404" pitchFamily="49" charset="0"/>
                <a:cs typeface="Courier New" panose="02070309020205020404" pitchFamily="49" charset="0"/>
              </a:rPr>
              <a:t>="*:</a:t>
            </a:r>
            <a:r>
              <a:rPr lang="en-US" sz="2800" b="1" dirty="0" smtClean="0">
                <a:solidFill>
                  <a:schemeClr val="accent2"/>
                </a:solidFill>
                <a:latin typeface="Courier New" panose="02070309020205020404" pitchFamily="49" charset="0"/>
                <a:cs typeface="Courier New" panose="02070309020205020404" pitchFamily="49" charset="0"/>
              </a:rPr>
              <a:t>45678</a:t>
            </a:r>
            <a:r>
              <a:rPr lang="en-US" sz="2800" b="1" dirty="0" smtClean="0">
                <a:solidFill>
                  <a:schemeClr val="tx1"/>
                </a:solidFill>
                <a:latin typeface="Courier New" panose="02070309020205020404" pitchFamily="49" charset="0"/>
                <a:cs typeface="Courier New" panose="02070309020205020404" pitchFamily="49" charset="0"/>
              </a:rPr>
              <a:t>:</a:t>
            </a:r>
            <a:r>
              <a:rPr lang="en-US" sz="2800" b="1" dirty="0" smtClean="0">
                <a:solidFill>
                  <a:srgbClr val="FF0000"/>
                </a:solidFill>
                <a:latin typeface="Courier New" panose="02070309020205020404" pitchFamily="49" charset="0"/>
                <a:cs typeface="Courier New" panose="02070309020205020404" pitchFamily="49" charset="0"/>
              </a:rPr>
              <a:t>192.168.0.123</a:t>
            </a:r>
            <a:r>
              <a:rPr lang="en-US" sz="2800" b="1" dirty="0" smtClean="0">
                <a:solidFill>
                  <a:schemeClr val="tx1"/>
                </a:solidFill>
                <a:latin typeface="Courier New" panose="02070309020205020404" pitchFamily="49" charset="0"/>
                <a:cs typeface="Courier New" panose="02070309020205020404" pitchFamily="49" charset="0"/>
              </a:rPr>
              <a:t>" /&gt;</a:t>
            </a:r>
            <a:endParaRPr lang="en-US" sz="2800" b="1" dirty="0">
              <a:solidFill>
                <a:schemeClr val="tx1"/>
              </a:solidFill>
              <a:latin typeface="Courier New" panose="02070309020205020404" pitchFamily="49" charset="0"/>
              <a:cs typeface="Courier New" panose="02070309020205020404" pitchFamily="49" charset="0"/>
            </a:endParaRPr>
          </a:p>
        </p:txBody>
      </p:sp>
      <p:sp>
        <p:nvSpPr>
          <p:cNvPr id="7" name="Down Arrow 6"/>
          <p:cNvSpPr/>
          <p:nvPr/>
        </p:nvSpPr>
        <p:spPr bwMode="auto">
          <a:xfrm rot="2159508">
            <a:off x="9453453" y="3930103"/>
            <a:ext cx="609600" cy="213181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8" name="Down Arrow 7"/>
          <p:cNvSpPr/>
          <p:nvPr/>
        </p:nvSpPr>
        <p:spPr bwMode="auto">
          <a:xfrm rot="18915574">
            <a:off x="4933932" y="3583589"/>
            <a:ext cx="609600" cy="2682170"/>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Down Arrow 5"/>
          <p:cNvSpPr/>
          <p:nvPr/>
        </p:nvSpPr>
        <p:spPr bwMode="auto">
          <a:xfrm rot="17673520">
            <a:off x="4926125" y="3424726"/>
            <a:ext cx="609600" cy="1959439"/>
          </a:xfrm>
          <a:prstGeom prst="down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38416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animBg="1"/>
    </p:bldLst>
  </p:timing>
</p:sld>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Presentation2" id="{01CC4781-2D43-4389-B8C5-5917EDE70A2B}" vid="{0DD32DD0-D69E-4CFF-A0B1-C3BC1547CA53}"/>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Presentation2" id="{01CC4781-2D43-4389-B8C5-5917EDE70A2B}" vid="{15BB8D36-BFCB-4EA6-B816-869B286C4401}"/>
    </a:ext>
  </a:extLst>
</a:theme>
</file>

<file path=ppt/theme/theme3.xml><?xml version="1.0" encoding="utf-8"?>
<a:theme xmlns:a="http://schemas.openxmlformats.org/drawingml/2006/main" name="1_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Read-Only]" id="{D5ED2982-C926-4138-8FA8-C48C1198D0B2}" vid="{FAB85E45-895E-49C3-AFA0-E2380372600B}"/>
    </a:ext>
  </a:extLst>
</a:theme>
</file>

<file path=ppt/theme/theme4.xml><?xml version="1.0" encoding="utf-8"?>
<a:theme xmlns:a="http://schemas.openxmlformats.org/drawingml/2006/main" name="2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Read-Only]" id="{D5ED2982-C926-4138-8FA8-C48C1198D0B2}" vid="{FA5DEC74-CF7E-4012-8FA5-9783C63BAED8}"/>
    </a:ext>
  </a:extLst>
</a:theme>
</file>

<file path=ppt/theme/theme5.xml><?xml version="1.0" encoding="utf-8"?>
<a:theme xmlns:a="http://schemas.openxmlformats.org/drawingml/2006/main" name="3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 Peter Torr</External_x0020_Speaker>
    <Session_x0020_Code xmlns="2295e2e7-0eeb-498e-8716-217bb2ee6ee3">2-222</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purl.org/dc/terms/"/>
    <ds:schemaRef ds:uri="http://purl.org/dc/elements/1.1/"/>
    <ds:schemaRef ds:uri="http://www.w3.org/XML/1998/namespace"/>
    <ds:schemaRef ds:uri="http://schemas.microsoft.com/office/infopath/2007/PartnerControls"/>
    <ds:schemaRef ds:uri="2295e2e7-0eeb-498e-8716-217bb2ee6ee3"/>
    <ds:schemaRef ds:uri="http://schemas.microsoft.com/office/2006/metadata/properties"/>
    <ds:schemaRef ds:uri="http://schemas.microsoft.com/office/2006/documentManagement/types"/>
    <ds:schemaRef ds:uri="http://purl.org/dc/dcmitype/"/>
    <ds:schemaRef ds:uri="http://schemas.openxmlformats.org/package/2006/metadata/core-properties"/>
    <ds:schemaRef ds:uri="8b529f77-48ab-4581-b468-93f09345b8aa"/>
    <ds:schemaRef ds:uri="230e9df3-be65-4c73-a93b-d1236ebd677e"/>
  </ds:schemaRefs>
</ds:datastoreItem>
</file>

<file path=customXml/itemProps3.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Build_2013_Template_16x9_v02</Template>
  <TotalTime>14</TotalTime>
  <Words>864</Words>
  <Application>Microsoft Office PowerPoint</Application>
  <PresentationFormat>Custom</PresentationFormat>
  <Paragraphs>197</Paragraphs>
  <Slides>34</Slides>
  <Notes>1</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34</vt:i4>
      </vt:variant>
    </vt:vector>
  </HeadingPairs>
  <TitlesOfParts>
    <vt:vector size="48" baseType="lpstr">
      <vt:lpstr>ＭＳ Ｐゴシック</vt:lpstr>
      <vt:lpstr>Arial</vt:lpstr>
      <vt:lpstr>Avenir LT Pro 45 Book</vt:lpstr>
      <vt:lpstr>Calibri</vt:lpstr>
      <vt:lpstr>Comic Sans MS</vt:lpstr>
      <vt:lpstr>Consolas</vt:lpstr>
      <vt:lpstr>Courier New</vt:lpstr>
      <vt:lpstr>Segoe UI</vt:lpstr>
      <vt:lpstr>Segoe UI Light</vt:lpstr>
      <vt:lpstr>5-30426_BUILD_2013_Template_White</vt:lpstr>
      <vt:lpstr>1_5-30426_BUILD_2013_Template_D.Blue</vt:lpstr>
      <vt:lpstr>1_5-30426_BUILD_2013_Template_White</vt:lpstr>
      <vt:lpstr>2_5-30426_BUILD_2013_Template_D.Blue</vt:lpstr>
      <vt:lpstr>3_5-30426_BUILD_2013_Template_D.Blue</vt:lpstr>
      <vt:lpstr>PowerPoint Presentation</vt:lpstr>
      <vt:lpstr>Networking in Windows Phone 8</vt:lpstr>
      <vt:lpstr>Agenda </vt:lpstr>
      <vt:lpstr>Choosing the Right API</vt:lpstr>
      <vt:lpstr>PowerPoint Presentation</vt:lpstr>
      <vt:lpstr>PowerPoint Presentation</vt:lpstr>
      <vt:lpstr>Setting up your Development Machine</vt:lpstr>
      <vt:lpstr>Step 1: Get your IPv4 address</vt:lpstr>
      <vt:lpstr>Step 2: Add binding for IISExpress</vt:lpstr>
      <vt:lpstr>Step 3: Add reservation for http.sys</vt:lpstr>
      <vt:lpstr>Step 4: Enable traffic through firewall</vt:lpstr>
      <vt:lpstr>HTTP APIs</vt:lpstr>
      <vt:lpstr>.NET HttpClient</vt:lpstr>
      <vt:lpstr>IXmlHttpRequest2</vt:lpstr>
      <vt:lpstr>HTTP APIs</vt:lpstr>
      <vt:lpstr>Socket and Proximity APIs</vt:lpstr>
      <vt:lpstr>WinRT Sockets</vt:lpstr>
      <vt:lpstr>StreamSocket</vt:lpstr>
      <vt:lpstr>Proximity</vt:lpstr>
      <vt:lpstr>Proximity Demo</vt:lpstr>
      <vt:lpstr>Proximity Flowchart - Host</vt:lpstr>
      <vt:lpstr>Proximity Flowchart - Client</vt:lpstr>
      <vt:lpstr>Proximity</vt:lpstr>
      <vt:lpstr>Tips and Tricks</vt:lpstr>
      <vt:lpstr>Tips from today</vt:lpstr>
      <vt:lpstr>Tips from today</vt:lpstr>
      <vt:lpstr>Feed Reader by Sam Jarawan</vt:lpstr>
      <vt:lpstr>Engadget</vt:lpstr>
      <vt:lpstr>Other Tips from Popular Apps</vt:lpstr>
      <vt:lpstr>Wrap-Up</vt:lpstr>
      <vt:lpstr>Agenda</vt:lpstr>
      <vt:lpstr>Other Resources</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in Windows Phone 8</dc:title>
  <dc:subject>Build 2013</dc:subject>
  <dc:creator>Shows</dc:creator>
  <cp:keywords>Build 2013</cp:keywords>
  <dc:description>Template: Mitchell Derrey, Silver Fox Productions
Formatting: 
Date: October 26-28, 2013
Location: San Francisco, CA
Audience Type: Internal</dc:description>
  <cp:lastModifiedBy>Shows</cp:lastModifiedBy>
  <cp:revision>2</cp:revision>
  <dcterms:created xsi:type="dcterms:W3CDTF">2013-06-27T19:13:24Z</dcterms:created>
  <dcterms:modified xsi:type="dcterms:W3CDTF">2013-06-28T16:52:35Z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