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5" r:id="rId7"/>
    <p:sldMasterId id="2147484452" r:id="rId8"/>
  </p:sldMasterIdLst>
  <p:notesMasterIdLst>
    <p:notesMasterId r:id="rId65"/>
  </p:notesMasterIdLst>
  <p:handoutMasterIdLst>
    <p:handoutMasterId r:id="rId66"/>
  </p:handoutMasterIdLst>
  <p:sldIdLst>
    <p:sldId id="1118" r:id="rId9"/>
    <p:sldId id="1247" r:id="rId10"/>
    <p:sldId id="1092" r:id="rId11"/>
    <p:sldId id="1123" r:id="rId12"/>
    <p:sldId id="1128" r:id="rId13"/>
    <p:sldId id="1127" r:id="rId14"/>
    <p:sldId id="1245" r:id="rId15"/>
    <p:sldId id="1244" r:id="rId16"/>
    <p:sldId id="1208" r:id="rId17"/>
    <p:sldId id="1093" r:id="rId18"/>
    <p:sldId id="1207" r:id="rId19"/>
    <p:sldId id="1246" r:id="rId20"/>
    <p:sldId id="1224" r:id="rId21"/>
    <p:sldId id="1170" r:id="rId22"/>
    <p:sldId id="1169" r:id="rId23"/>
    <p:sldId id="1232" r:id="rId24"/>
    <p:sldId id="1125" r:id="rId25"/>
    <p:sldId id="1163" r:id="rId26"/>
    <p:sldId id="1135" r:id="rId27"/>
    <p:sldId id="1209" r:id="rId28"/>
    <p:sldId id="1136" r:id="rId29"/>
    <p:sldId id="1231" r:id="rId30"/>
    <p:sldId id="1204" r:id="rId31"/>
    <p:sldId id="1134" r:id="rId32"/>
    <p:sldId id="1133" r:id="rId33"/>
    <p:sldId id="1167" r:id="rId34"/>
    <p:sldId id="1242" r:id="rId35"/>
    <p:sldId id="1137" r:id="rId36"/>
    <p:sldId id="1216" r:id="rId37"/>
    <p:sldId id="1145" r:id="rId38"/>
    <p:sldId id="1144" r:id="rId39"/>
    <p:sldId id="1165" r:id="rId40"/>
    <p:sldId id="1210" r:id="rId41"/>
    <p:sldId id="1166" r:id="rId42"/>
    <p:sldId id="1139" r:id="rId43"/>
    <p:sldId id="1240" r:id="rId44"/>
    <p:sldId id="1241" r:id="rId45"/>
    <p:sldId id="1153" r:id="rId46"/>
    <p:sldId id="1235" r:id="rId47"/>
    <p:sldId id="1239" r:id="rId48"/>
    <p:sldId id="1238" r:id="rId49"/>
    <p:sldId id="1243" r:id="rId50"/>
    <p:sldId id="1237" r:id="rId51"/>
    <p:sldId id="1225" r:id="rId52"/>
    <p:sldId id="1179" r:id="rId53"/>
    <p:sldId id="1236" r:id="rId54"/>
    <p:sldId id="1211" r:id="rId55"/>
    <p:sldId id="1184" r:id="rId56"/>
    <p:sldId id="1186" r:id="rId57"/>
    <p:sldId id="1187" r:id="rId58"/>
    <p:sldId id="1188" r:id="rId59"/>
    <p:sldId id="1202" r:id="rId60"/>
    <p:sldId id="1190" r:id="rId61"/>
    <p:sldId id="1191" r:id="rId62"/>
    <p:sldId id="1203" r:id="rId63"/>
    <p:sldId id="1110" r:id="rId64"/>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118"/>
            <p14:sldId id="1247"/>
            <p14:sldId id="1092"/>
            <p14:sldId id="1123"/>
            <p14:sldId id="1128"/>
            <p14:sldId id="1127"/>
            <p14:sldId id="1245"/>
            <p14:sldId id="1244"/>
            <p14:sldId id="1208"/>
            <p14:sldId id="1093"/>
            <p14:sldId id="1207"/>
            <p14:sldId id="1246"/>
            <p14:sldId id="1224"/>
            <p14:sldId id="1170"/>
            <p14:sldId id="1169"/>
            <p14:sldId id="1232"/>
            <p14:sldId id="1125"/>
            <p14:sldId id="1163"/>
            <p14:sldId id="1135"/>
            <p14:sldId id="1209"/>
            <p14:sldId id="1136"/>
            <p14:sldId id="1231"/>
            <p14:sldId id="1204"/>
            <p14:sldId id="1134"/>
            <p14:sldId id="1133"/>
            <p14:sldId id="1167"/>
            <p14:sldId id="1242"/>
            <p14:sldId id="1137"/>
            <p14:sldId id="1216"/>
            <p14:sldId id="1145"/>
            <p14:sldId id="1144"/>
            <p14:sldId id="1165"/>
            <p14:sldId id="1210"/>
            <p14:sldId id="1166"/>
            <p14:sldId id="1139"/>
            <p14:sldId id="1240"/>
            <p14:sldId id="1241"/>
            <p14:sldId id="1153"/>
            <p14:sldId id="1235"/>
            <p14:sldId id="1239"/>
            <p14:sldId id="1238"/>
            <p14:sldId id="1243"/>
            <p14:sldId id="1237"/>
            <p14:sldId id="1225"/>
            <p14:sldId id="1179"/>
            <p14:sldId id="1236"/>
            <p14:sldId id="1211"/>
            <p14:sldId id="1184"/>
            <p14:sldId id="1186"/>
            <p14:sldId id="1187"/>
            <p14:sldId id="1188"/>
            <p14:sldId id="1202"/>
            <p14:sldId id="1190"/>
            <p14:sldId id="1191"/>
            <p14:sldId id="1203"/>
            <p14:sldId id="1110"/>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F7F"/>
    <a:srgbClr val="00188F"/>
    <a:srgbClr val="404040"/>
    <a:srgbClr val="D6FF7D"/>
    <a:srgbClr val="707070"/>
    <a:srgbClr val="323232"/>
    <a:srgbClr val="1E1E1E"/>
    <a:srgbClr val="666666"/>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8" autoAdjust="0"/>
    <p:restoredTop sz="94680" autoAdjust="0"/>
  </p:normalViewPr>
  <p:slideViewPr>
    <p:cSldViewPr>
      <p:cViewPr varScale="1">
        <p:scale>
          <a:sx n="95" d="100"/>
          <a:sy n="95" d="100"/>
        </p:scale>
        <p:origin x="732" y="90"/>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400" b="0"/>
            </a:pPr>
            <a:r>
              <a:rPr lang="en-US" sz="2400" b="0" dirty="0" smtClean="0"/>
              <a:t>Meeting size (#attendees)</a:t>
            </a:r>
            <a:endParaRPr lang="en-US" sz="2400" b="0" dirty="0"/>
          </a:p>
        </c:rich>
      </c:tx>
      <c:overlay val="0"/>
    </c:title>
    <c:autoTitleDeleted val="0"/>
    <c:plotArea>
      <c:layout>
        <c:manualLayout>
          <c:layoutTarget val="inner"/>
          <c:xMode val="edge"/>
          <c:yMode val="edge"/>
          <c:x val="7.7091960727131328E-2"/>
          <c:y val="0.16235216934941099"/>
          <c:w val="0.89569906192281523"/>
          <c:h val="0.66796875"/>
        </c:manualLayout>
      </c:layout>
      <c:barChart>
        <c:barDir val="col"/>
        <c:grouping val="clustered"/>
        <c:varyColors val="0"/>
        <c:ser>
          <c:idx val="0"/>
          <c:order val="0"/>
          <c:tx>
            <c:strRef>
              <c:f>Sheet1!$B$1</c:f>
              <c:strCache>
                <c:ptCount val="1"/>
                <c:pt idx="0">
                  <c:v>Attendees</c:v>
                </c:pt>
              </c:strCache>
            </c:strRef>
          </c:tx>
          <c:invertIfNegative val="0"/>
          <c:dPt>
            <c:idx val="0"/>
            <c:invertIfNegative val="0"/>
            <c:bubble3D val="0"/>
            <c:spPr>
              <a:solidFill>
                <a:schemeClr val="accent4"/>
              </a:solidFill>
            </c:spPr>
          </c:dPt>
          <c:dPt>
            <c:idx val="1"/>
            <c:invertIfNegative val="0"/>
            <c:bubble3D val="0"/>
            <c:spPr>
              <a:solidFill>
                <a:schemeClr val="accent4"/>
              </a:solidFill>
            </c:spPr>
          </c:dPt>
          <c:dPt>
            <c:idx val="2"/>
            <c:invertIfNegative val="0"/>
            <c:bubble3D val="0"/>
            <c:spPr>
              <a:solidFill>
                <a:schemeClr val="accent4"/>
              </a:solidFill>
            </c:spPr>
          </c:dPt>
          <c:dPt>
            <c:idx val="3"/>
            <c:invertIfNegative val="0"/>
            <c:bubble3D val="0"/>
            <c:spPr>
              <a:solidFill>
                <a:schemeClr val="accent4"/>
              </a:solidFill>
            </c:spPr>
          </c:dPt>
          <c:dPt>
            <c:idx val="4"/>
            <c:invertIfNegative val="0"/>
            <c:bubble3D val="0"/>
            <c:spPr>
              <a:solidFill>
                <a:schemeClr val="accent4"/>
              </a:solidFill>
            </c:spPr>
          </c:dPt>
          <c:dPt>
            <c:idx val="5"/>
            <c:invertIfNegative val="0"/>
            <c:bubble3D val="0"/>
            <c:spPr>
              <a:solidFill>
                <a:schemeClr val="accent4"/>
              </a:solidFill>
            </c:spPr>
          </c:dPt>
          <c:dPt>
            <c:idx val="6"/>
            <c:invertIfNegative val="0"/>
            <c:bubble3D val="0"/>
            <c:spPr>
              <a:solidFill>
                <a:schemeClr val="accent4"/>
              </a:solidFill>
            </c:spPr>
          </c:dPt>
          <c:dPt>
            <c:idx val="7"/>
            <c:invertIfNegative val="0"/>
            <c:bubble3D val="0"/>
            <c:spPr>
              <a:solidFill>
                <a:schemeClr val="accent4"/>
              </a:solidFill>
            </c:spPr>
          </c:dPt>
          <c:dPt>
            <c:idx val="8"/>
            <c:invertIfNegative val="0"/>
            <c:bubble3D val="0"/>
            <c:spPr>
              <a:solidFill>
                <a:schemeClr val="accent4"/>
              </a:solidFill>
            </c:spPr>
          </c:dPt>
          <c:dPt>
            <c:idx val="9"/>
            <c:invertIfNegative val="0"/>
            <c:bubble3D val="0"/>
            <c:spPr>
              <a:solidFill>
                <a:schemeClr val="accent4">
                  <a:lumMod val="60000"/>
                  <a:lumOff val="40000"/>
                </a:schemeClr>
              </a:solidFill>
            </c:spPr>
          </c:dPt>
          <c:dPt>
            <c:idx val="10"/>
            <c:invertIfNegative val="0"/>
            <c:bubble3D val="0"/>
            <c:spPr>
              <a:solidFill>
                <a:schemeClr val="accent4">
                  <a:lumMod val="60000"/>
                  <a:lumOff val="40000"/>
                </a:schemeClr>
              </a:solidFill>
            </c:spPr>
          </c:dPt>
          <c:dPt>
            <c:idx val="11"/>
            <c:invertIfNegative val="0"/>
            <c:bubble3D val="0"/>
            <c:spPr>
              <a:solidFill>
                <a:schemeClr val="accent4">
                  <a:lumMod val="60000"/>
                  <a:lumOff val="40000"/>
                </a:schemeClr>
              </a:solidFill>
            </c:spPr>
          </c:dPt>
          <c:cat>
            <c:strRef>
              <c:f>Sheet1!$A$2:$A$13</c:f>
              <c:strCache>
                <c:ptCount val="12"/>
                <c:pt idx="0">
                  <c:v>Sep 2008</c:v>
                </c:pt>
                <c:pt idx="1">
                  <c:v>Mar 2009</c:v>
                </c:pt>
                <c:pt idx="2">
                  <c:v>Jul 2009</c:v>
                </c:pt>
                <c:pt idx="3">
                  <c:v>Oct 2009</c:v>
                </c:pt>
                <c:pt idx="4">
                  <c:v>Mar 2010</c:v>
                </c:pt>
                <c:pt idx="5">
                  <c:v>Aug 2010</c:v>
                </c:pt>
                <c:pt idx="6">
                  <c:v>Nov 2010</c:v>
                </c:pt>
                <c:pt idx="7">
                  <c:v>Mar 2011</c:v>
                </c:pt>
                <c:pt idx="8">
                  <c:v>Aug 2011</c:v>
                </c:pt>
                <c:pt idx="9">
                  <c:v>Feb 2012</c:v>
                </c:pt>
                <c:pt idx="10">
                  <c:v>Oct 2012</c:v>
                </c:pt>
                <c:pt idx="11">
                  <c:v>Apr 2013</c:v>
                </c:pt>
              </c:strCache>
            </c:strRef>
          </c:cat>
          <c:val>
            <c:numRef>
              <c:f>Sheet1!$B$2:$B$13</c:f>
              <c:numCache>
                <c:formatCode>General</c:formatCode>
                <c:ptCount val="12"/>
                <c:pt idx="0">
                  <c:v>53</c:v>
                </c:pt>
                <c:pt idx="1">
                  <c:v>44</c:v>
                </c:pt>
                <c:pt idx="2">
                  <c:v>51</c:v>
                </c:pt>
                <c:pt idx="3">
                  <c:v>51</c:v>
                </c:pt>
                <c:pt idx="4">
                  <c:v>47</c:v>
                </c:pt>
                <c:pt idx="5">
                  <c:v>51</c:v>
                </c:pt>
                <c:pt idx="6">
                  <c:v>46</c:v>
                </c:pt>
                <c:pt idx="7">
                  <c:v>63</c:v>
                </c:pt>
                <c:pt idx="8">
                  <c:v>48</c:v>
                </c:pt>
                <c:pt idx="9">
                  <c:v>71</c:v>
                </c:pt>
                <c:pt idx="10">
                  <c:v>75</c:v>
                </c:pt>
                <c:pt idx="11">
                  <c:v>107</c:v>
                </c:pt>
              </c:numCache>
            </c:numRef>
          </c:val>
        </c:ser>
        <c:dLbls>
          <c:showLegendKey val="0"/>
          <c:showVal val="0"/>
          <c:showCatName val="0"/>
          <c:showSerName val="0"/>
          <c:showPercent val="0"/>
          <c:showBubbleSize val="0"/>
        </c:dLbls>
        <c:gapWidth val="120"/>
        <c:axId val="-868889872"/>
        <c:axId val="-868889328"/>
      </c:barChart>
      <c:catAx>
        <c:axId val="-868889872"/>
        <c:scaling>
          <c:orientation val="minMax"/>
        </c:scaling>
        <c:delete val="0"/>
        <c:axPos val="b"/>
        <c:numFmt formatCode="General" sourceLinked="0"/>
        <c:majorTickMark val="out"/>
        <c:minorTickMark val="none"/>
        <c:tickLblPos val="nextTo"/>
        <c:txPr>
          <a:bodyPr/>
          <a:lstStyle/>
          <a:p>
            <a:pPr>
              <a:defRPr sz="1200"/>
            </a:pPr>
            <a:endParaRPr lang="en-US"/>
          </a:p>
        </c:txPr>
        <c:crossAx val="-868889328"/>
        <c:crosses val="autoZero"/>
        <c:auto val="1"/>
        <c:lblAlgn val="ctr"/>
        <c:lblOffset val="100"/>
        <c:noMultiLvlLbl val="0"/>
      </c:catAx>
      <c:valAx>
        <c:axId val="-868889328"/>
        <c:scaling>
          <c:orientation val="minMax"/>
          <c:max val="110"/>
          <c:min val="0"/>
        </c:scaling>
        <c:delete val="0"/>
        <c:axPos val="l"/>
        <c:majorGridlines/>
        <c:numFmt formatCode="General" sourceLinked="1"/>
        <c:majorTickMark val="out"/>
        <c:minorTickMark val="none"/>
        <c:tickLblPos val="nextTo"/>
        <c:crossAx val="-868889872"/>
        <c:crosses val="autoZero"/>
        <c:crossBetween val="between"/>
        <c:minorUnit val="1"/>
      </c:valAx>
    </c:plotArea>
    <c:plotVisOnly val="1"/>
    <c:dispBlanksAs val="gap"/>
    <c:showDLblsOverMax val="0"/>
  </c:chart>
  <c:txPr>
    <a:bodyPr/>
    <a:lstStyle/>
    <a:p>
      <a:pPr>
        <a:defRPr sz="1800">
          <a:gradFill>
            <a:gsLst>
              <a:gs pos="0">
                <a:srgbClr val="505050"/>
              </a:gs>
              <a:gs pos="100000">
                <a:srgbClr val="505050"/>
              </a:gs>
            </a:gsLst>
            <a:lin ang="5400000" scaled="0"/>
          </a:gra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400" b="0"/>
            </a:pPr>
            <a:r>
              <a:rPr lang="en-US" sz="2400" b="0" dirty="0" smtClean="0"/>
              <a:t>Meeting size (#attendees)</a:t>
            </a:r>
            <a:endParaRPr lang="en-US" sz="2400" b="0" dirty="0"/>
          </a:p>
        </c:rich>
      </c:tx>
      <c:overlay val="0"/>
    </c:title>
    <c:autoTitleDeleted val="0"/>
    <c:plotArea>
      <c:layout>
        <c:manualLayout>
          <c:layoutTarget val="inner"/>
          <c:xMode val="edge"/>
          <c:yMode val="edge"/>
          <c:x val="7.7091960727131328E-2"/>
          <c:y val="0.16235216934941099"/>
          <c:w val="0.89569906192281523"/>
          <c:h val="0.66796875"/>
        </c:manualLayout>
      </c:layout>
      <c:barChart>
        <c:barDir val="col"/>
        <c:grouping val="clustered"/>
        <c:varyColors val="0"/>
        <c:ser>
          <c:idx val="0"/>
          <c:order val="0"/>
          <c:tx>
            <c:strRef>
              <c:f>Sheet1!$B$1</c:f>
              <c:strCache>
                <c:ptCount val="1"/>
                <c:pt idx="0">
                  <c:v>Attendees</c:v>
                </c:pt>
              </c:strCache>
            </c:strRef>
          </c:tx>
          <c:invertIfNegative val="0"/>
          <c:dPt>
            <c:idx val="0"/>
            <c:invertIfNegative val="0"/>
            <c:bubble3D val="0"/>
            <c:spPr>
              <a:solidFill>
                <a:schemeClr val="accent4"/>
              </a:solidFill>
            </c:spPr>
          </c:dPt>
          <c:dPt>
            <c:idx val="1"/>
            <c:invertIfNegative val="0"/>
            <c:bubble3D val="0"/>
            <c:spPr>
              <a:solidFill>
                <a:schemeClr val="accent4"/>
              </a:solidFill>
            </c:spPr>
          </c:dPt>
          <c:dPt>
            <c:idx val="2"/>
            <c:invertIfNegative val="0"/>
            <c:bubble3D val="0"/>
            <c:spPr>
              <a:solidFill>
                <a:schemeClr val="accent4"/>
              </a:solidFill>
            </c:spPr>
          </c:dPt>
          <c:dPt>
            <c:idx val="3"/>
            <c:invertIfNegative val="0"/>
            <c:bubble3D val="0"/>
            <c:spPr>
              <a:solidFill>
                <a:schemeClr val="accent4"/>
              </a:solidFill>
            </c:spPr>
          </c:dPt>
          <c:dPt>
            <c:idx val="4"/>
            <c:invertIfNegative val="0"/>
            <c:bubble3D val="0"/>
            <c:spPr>
              <a:solidFill>
                <a:schemeClr val="accent4"/>
              </a:solidFill>
            </c:spPr>
          </c:dPt>
          <c:dPt>
            <c:idx val="5"/>
            <c:invertIfNegative val="0"/>
            <c:bubble3D val="0"/>
            <c:spPr>
              <a:solidFill>
                <a:schemeClr val="accent4"/>
              </a:solidFill>
            </c:spPr>
          </c:dPt>
          <c:dPt>
            <c:idx val="6"/>
            <c:invertIfNegative val="0"/>
            <c:bubble3D val="0"/>
            <c:spPr>
              <a:solidFill>
                <a:schemeClr val="accent4"/>
              </a:solidFill>
            </c:spPr>
          </c:dPt>
          <c:dPt>
            <c:idx val="7"/>
            <c:invertIfNegative val="0"/>
            <c:bubble3D val="0"/>
            <c:spPr>
              <a:solidFill>
                <a:schemeClr val="accent4"/>
              </a:solidFill>
            </c:spPr>
          </c:dPt>
          <c:dPt>
            <c:idx val="8"/>
            <c:invertIfNegative val="0"/>
            <c:bubble3D val="0"/>
            <c:spPr>
              <a:solidFill>
                <a:schemeClr val="accent4"/>
              </a:solidFill>
            </c:spPr>
          </c:dPt>
          <c:dPt>
            <c:idx val="9"/>
            <c:invertIfNegative val="0"/>
            <c:bubble3D val="0"/>
            <c:spPr>
              <a:solidFill>
                <a:schemeClr val="accent4">
                  <a:lumMod val="60000"/>
                  <a:lumOff val="40000"/>
                </a:schemeClr>
              </a:solidFill>
            </c:spPr>
          </c:dPt>
          <c:dPt>
            <c:idx val="10"/>
            <c:invertIfNegative val="0"/>
            <c:bubble3D val="0"/>
            <c:spPr>
              <a:solidFill>
                <a:schemeClr val="accent4">
                  <a:lumMod val="60000"/>
                  <a:lumOff val="40000"/>
                </a:schemeClr>
              </a:solidFill>
            </c:spPr>
          </c:dPt>
          <c:dPt>
            <c:idx val="11"/>
            <c:invertIfNegative val="0"/>
            <c:bubble3D val="0"/>
            <c:spPr>
              <a:solidFill>
                <a:schemeClr val="accent4">
                  <a:lumMod val="60000"/>
                  <a:lumOff val="40000"/>
                </a:schemeClr>
              </a:solidFill>
            </c:spPr>
          </c:dPt>
          <c:cat>
            <c:strRef>
              <c:f>Sheet1!$A$2:$A$13</c:f>
              <c:strCache>
                <c:ptCount val="12"/>
                <c:pt idx="0">
                  <c:v>Sep 2008</c:v>
                </c:pt>
                <c:pt idx="1">
                  <c:v>Mar 2009</c:v>
                </c:pt>
                <c:pt idx="2">
                  <c:v>Jul 2009</c:v>
                </c:pt>
                <c:pt idx="3">
                  <c:v>Oct 2009</c:v>
                </c:pt>
                <c:pt idx="4">
                  <c:v>Mar 2010</c:v>
                </c:pt>
                <c:pt idx="5">
                  <c:v>Aug 2010</c:v>
                </c:pt>
                <c:pt idx="6">
                  <c:v>Nov 2010</c:v>
                </c:pt>
                <c:pt idx="7">
                  <c:v>Mar 2011</c:v>
                </c:pt>
                <c:pt idx="8">
                  <c:v>Aug 2011</c:v>
                </c:pt>
                <c:pt idx="9">
                  <c:v>Feb 2012</c:v>
                </c:pt>
                <c:pt idx="10">
                  <c:v>Oct 2012</c:v>
                </c:pt>
                <c:pt idx="11">
                  <c:v>Apr 2013</c:v>
                </c:pt>
              </c:strCache>
            </c:strRef>
          </c:cat>
          <c:val>
            <c:numRef>
              <c:f>Sheet1!$B$2:$B$13</c:f>
              <c:numCache>
                <c:formatCode>General</c:formatCode>
                <c:ptCount val="12"/>
                <c:pt idx="0">
                  <c:v>53</c:v>
                </c:pt>
                <c:pt idx="1">
                  <c:v>44</c:v>
                </c:pt>
                <c:pt idx="2">
                  <c:v>51</c:v>
                </c:pt>
                <c:pt idx="3">
                  <c:v>51</c:v>
                </c:pt>
                <c:pt idx="4">
                  <c:v>47</c:v>
                </c:pt>
                <c:pt idx="5">
                  <c:v>51</c:v>
                </c:pt>
                <c:pt idx="6">
                  <c:v>46</c:v>
                </c:pt>
                <c:pt idx="7">
                  <c:v>63</c:v>
                </c:pt>
                <c:pt idx="8">
                  <c:v>48</c:v>
                </c:pt>
                <c:pt idx="9">
                  <c:v>71</c:v>
                </c:pt>
                <c:pt idx="10">
                  <c:v>75</c:v>
                </c:pt>
                <c:pt idx="11">
                  <c:v>107</c:v>
                </c:pt>
              </c:numCache>
            </c:numRef>
          </c:val>
        </c:ser>
        <c:dLbls>
          <c:showLegendKey val="0"/>
          <c:showVal val="0"/>
          <c:showCatName val="0"/>
          <c:showSerName val="0"/>
          <c:showPercent val="0"/>
          <c:showBubbleSize val="0"/>
        </c:dLbls>
        <c:gapWidth val="120"/>
        <c:axId val="-868886608"/>
        <c:axId val="-868886064"/>
      </c:barChart>
      <c:catAx>
        <c:axId val="-868886608"/>
        <c:scaling>
          <c:orientation val="minMax"/>
        </c:scaling>
        <c:delete val="0"/>
        <c:axPos val="b"/>
        <c:numFmt formatCode="General" sourceLinked="0"/>
        <c:majorTickMark val="out"/>
        <c:minorTickMark val="none"/>
        <c:tickLblPos val="nextTo"/>
        <c:txPr>
          <a:bodyPr/>
          <a:lstStyle/>
          <a:p>
            <a:pPr>
              <a:defRPr sz="1200"/>
            </a:pPr>
            <a:endParaRPr lang="en-US"/>
          </a:p>
        </c:txPr>
        <c:crossAx val="-868886064"/>
        <c:crosses val="autoZero"/>
        <c:auto val="1"/>
        <c:lblAlgn val="ctr"/>
        <c:lblOffset val="100"/>
        <c:noMultiLvlLbl val="0"/>
      </c:catAx>
      <c:valAx>
        <c:axId val="-868886064"/>
        <c:scaling>
          <c:orientation val="minMax"/>
          <c:max val="110"/>
          <c:min val="0"/>
        </c:scaling>
        <c:delete val="0"/>
        <c:axPos val="l"/>
        <c:majorGridlines/>
        <c:numFmt formatCode="General" sourceLinked="1"/>
        <c:majorTickMark val="out"/>
        <c:minorTickMark val="none"/>
        <c:tickLblPos val="nextTo"/>
        <c:crossAx val="-868886608"/>
        <c:crosses val="autoZero"/>
        <c:crossBetween val="between"/>
        <c:minorUnit val="1"/>
      </c:valAx>
    </c:plotArea>
    <c:plotVisOnly val="1"/>
    <c:dispBlanksAs val="gap"/>
    <c:showDLblsOverMax val="0"/>
  </c:chart>
  <c:txPr>
    <a:bodyPr/>
    <a:lstStyle/>
    <a:p>
      <a:pPr>
        <a:defRPr sz="1800">
          <a:gradFill>
            <a:gsLst>
              <a:gs pos="0">
                <a:srgbClr val="505050"/>
              </a:gs>
              <a:gs pos="100000">
                <a:srgbClr val="505050"/>
              </a:gs>
            </a:gsLst>
            <a:lin ang="5400000" scaled="0"/>
          </a:gra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EC41DFE-14BB-4C1A-9566-ED30EF566B4D}"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88192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0B6806C-8772-47AA-9CE9-C0D49054BB2D}"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77074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11869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4231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4265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975000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29350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42</a:t>
            </a:fld>
            <a:endParaRPr lang="en-US" dirty="0"/>
          </a:p>
        </p:txBody>
      </p:sp>
    </p:spTree>
    <p:extLst>
      <p:ext uri="{BB962C8B-B14F-4D97-AF65-F5344CB8AC3E}">
        <p14:creationId xmlns:p14="http://schemas.microsoft.com/office/powerpoint/2010/main" val="2638161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66267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04153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142290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9232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0178D0-A7D2-47D9-8F56-3151508D3780}"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33993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0178D0-A7D2-47D9-8F56-3151508D3780}"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1923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pPr/>
              <a:t>8</a:t>
            </a:fld>
            <a:endParaRPr lang="en-US" dirty="0"/>
          </a:p>
        </p:txBody>
      </p:sp>
    </p:spTree>
    <p:extLst>
      <p:ext uri="{BB962C8B-B14F-4D97-AF65-F5344CB8AC3E}">
        <p14:creationId xmlns:p14="http://schemas.microsoft.com/office/powerpoint/2010/main" val="188736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850194C-7210-4F75-9B9C-3B3DBE3B326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08298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850194C-7210-4F75-9B9C-3B3DBE3B326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26356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9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53418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7332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C281539-C833-4285-ABA3-B214661DFE5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48985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8785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9" y="2125665"/>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58428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2"/>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561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0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06"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526" indent="0" algn="l" defTabSz="914106"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7052" indent="0" algn="l" defTabSz="914106"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538" indent="0" algn="l" defTabSz="914106"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7896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5"/>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76891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2"/>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8901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2"/>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0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8853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0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9"/>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18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4675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0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18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2" y="296864"/>
            <a:ext cx="11887199" cy="914400"/>
          </a:xfrm>
        </p:spPr>
        <p:txBody>
          <a:bodyPr vert="horz" lIns="182880" tIns="45720" rIns="182880" bIns="4572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32809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0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7"/>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1419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566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52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184"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5"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41"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184"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4342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4570413"/>
          </a:xfrm>
          <a:prstGeom prst="rect">
            <a:avLst/>
          </a:prstGeom>
        </p:spPr>
        <p:txBody>
          <a:bodyPr/>
          <a:lstStyle>
            <a:lvl1pPr marL="290494" indent="-290494">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63" indent="-280969">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56" indent="-29049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42" indent="-22858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26" indent="-228586">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1"/>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425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5483225"/>
          </a:xfrm>
          <a:prstGeom prst="rect">
            <a:avLst/>
          </a:prstGeom>
        </p:spPr>
        <p:txBody>
          <a:bodyPr/>
          <a:lstStyle>
            <a:lvl1pPr marL="290494" indent="-290494">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63" indent="-280969">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56" indent="-29049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42" indent="-22858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26" indent="-228586">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145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088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1" y="6079033"/>
            <a:ext cx="11888787" cy="618588"/>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229"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29"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6270"/>
            <a:ext cx="3288506" cy="701985"/>
          </a:xfrm>
          <a:prstGeom prst="rect">
            <a:avLst/>
          </a:prstGeom>
        </p:spPr>
      </p:pic>
    </p:spTree>
    <p:extLst>
      <p:ext uri="{BB962C8B-B14F-4D97-AF65-F5344CB8AC3E}">
        <p14:creationId xmlns:p14="http://schemas.microsoft.com/office/powerpoint/2010/main" val="25393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1675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70748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055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625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61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5230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9288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772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6050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5616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683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8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1210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836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07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793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130864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0250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74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3751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05659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2012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38545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84997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04747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5833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398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22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4847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646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059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7733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1824" y="233151"/>
            <a:ext cx="11192828" cy="932603"/>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21824" y="1311473"/>
            <a:ext cx="5494936" cy="699453"/>
          </a:xfrm>
          <a:noFill/>
          <a:ln>
            <a:noFill/>
          </a:ln>
        </p:spPr>
        <p:txBody>
          <a:bodyPr lIns="91440" anchor="b" anchorCtr="0">
            <a:noAutofit/>
          </a:bodyPr>
          <a:lstStyle>
            <a:lvl1pPr marL="0" indent="0">
              <a:buNone/>
              <a:defRPr sz="3264" b="1">
                <a:solidFill>
                  <a:schemeClr val="accent2"/>
                </a:solidFill>
              </a:defRPr>
            </a:lvl1pPr>
            <a:lvl2pPr>
              <a:buNone/>
              <a:defRPr sz="2720" b="1"/>
            </a:lvl2pPr>
            <a:lvl3pPr>
              <a:buNone/>
              <a:defRPr sz="2448" b="1"/>
            </a:lvl3pPr>
            <a:lvl4pPr>
              <a:buNone/>
              <a:defRPr sz="2176" b="1"/>
            </a:lvl4pPr>
            <a:lvl5pPr>
              <a:buNone/>
              <a:defRPr sz="2176"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21904" y="1321188"/>
            <a:ext cx="5497095" cy="699453"/>
          </a:xfrm>
          <a:noFill/>
          <a:ln>
            <a:noFill/>
          </a:ln>
        </p:spPr>
        <p:txBody>
          <a:bodyPr lIns="91440" anchor="b" anchorCtr="0"/>
          <a:lstStyle>
            <a:lvl1pPr marL="0" indent="0">
              <a:buNone/>
              <a:defRPr sz="3264" b="1">
                <a:solidFill>
                  <a:schemeClr val="accent2"/>
                </a:solidFill>
              </a:defRPr>
            </a:lvl1pPr>
            <a:lvl2pPr>
              <a:buNone/>
              <a:defRPr sz="2720" b="1"/>
            </a:lvl2pPr>
            <a:lvl3pPr>
              <a:buNone/>
              <a:defRPr sz="2448" b="1"/>
            </a:lvl3pPr>
            <a:lvl4pPr>
              <a:buNone/>
              <a:defRPr sz="2176" b="1"/>
            </a:lvl4pPr>
            <a:lvl5pPr>
              <a:buNone/>
              <a:defRPr sz="2176"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8705533" y="6482889"/>
            <a:ext cx="3113264" cy="373041"/>
          </a:xfrm>
          <a:prstGeom prst="rect">
            <a:avLst/>
          </a:prstGeom>
        </p:spPr>
        <p:txBody>
          <a:bodyPr/>
          <a:lstStyle/>
          <a:p>
            <a:endParaRPr lang="en-US" dirty="0">
              <a:solidFill>
                <a:srgbClr val="FFFFFF"/>
              </a:solidFill>
            </a:endParaRPr>
          </a:p>
        </p:txBody>
      </p:sp>
      <p:sp>
        <p:nvSpPr>
          <p:cNvPr id="8" name="Footer Placeholder 7"/>
          <p:cNvSpPr>
            <a:spLocks noGrp="1"/>
          </p:cNvSpPr>
          <p:nvPr>
            <p:ph type="ftr" sz="quarter" idx="11"/>
          </p:nvPr>
        </p:nvSpPr>
        <p:spPr>
          <a:xfrm>
            <a:off x="3942363" y="6482889"/>
            <a:ext cx="4767315" cy="373041"/>
          </a:xfrm>
          <a:prstGeom prst="rect">
            <a:avLst/>
          </a:prstGeom>
        </p:spPr>
        <p:txBody>
          <a:bodyPr/>
          <a:lstStyle/>
          <a:p>
            <a:endParaRPr lang="en-US" dirty="0">
              <a:solidFill>
                <a:srgbClr val="FFFFFF"/>
              </a:solidFill>
            </a:endParaRPr>
          </a:p>
        </p:txBody>
      </p:sp>
      <p:sp>
        <p:nvSpPr>
          <p:cNvPr id="9" name="Slide Number Placeholder 8"/>
          <p:cNvSpPr>
            <a:spLocks noGrp="1"/>
          </p:cNvSpPr>
          <p:nvPr>
            <p:ph type="sldNum" sz="quarter" idx="12"/>
          </p:nvPr>
        </p:nvSpPr>
        <p:spPr>
          <a:xfrm>
            <a:off x="833244" y="6482889"/>
            <a:ext cx="2694570" cy="373041"/>
          </a:xfrm>
          <a:prstGeom prst="rect">
            <a:avLst/>
          </a:prstGeom>
        </p:spPr>
        <p:txBody>
          <a:bodyPr/>
          <a:lstStyle/>
          <a:p>
            <a:fld id="{25708C90-7C07-431C-983F-E97A77ADBCD5}"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2"/>
          </p:nvPr>
        </p:nvSpPr>
        <p:spPr>
          <a:xfrm>
            <a:off x="621824" y="2176074"/>
            <a:ext cx="5492776" cy="411899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321875" y="2176074"/>
            <a:ext cx="5492776" cy="411899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3595815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 id="2147484482" r:id="rId17"/>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4"/>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9" y="298451"/>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963729422"/>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8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06" rtl="0" eaLnBrk="1" latinLnBrk="0" hangingPunct="1">
        <a:spcBef>
          <a:spcPct val="0"/>
        </a:spcBef>
        <a:buNone/>
        <a:defRPr sz="4799" kern="1200">
          <a:gradFill>
            <a:gsLst>
              <a:gs pos="0">
                <a:srgbClr val="505050"/>
              </a:gs>
              <a:gs pos="100000">
                <a:srgbClr val="505050"/>
              </a:gs>
            </a:gsLst>
            <a:lin ang="5400000" scaled="0"/>
          </a:gradFill>
          <a:latin typeface="+mj-lt"/>
          <a:ea typeface="+mj-ea"/>
          <a:cs typeface="+mj-cs"/>
        </a:defRPr>
      </a:lvl1pPr>
    </p:titleStyle>
    <p:bodyStyle>
      <a:lvl1pPr marL="0" indent="0" algn="l" defTabSz="91410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0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52" indent="-228526" algn="l" defTabSz="91410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38" indent="-282484" algn="l" defTabSz="91410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31" indent="-293593" algn="l" defTabSz="914106" rtl="0" eaLnBrk="1" latinLnBrk="0" hangingPunct="1">
        <a:spcBef>
          <a:spcPct val="20000"/>
        </a:spcBef>
        <a:buFont typeface="Arial" pitchFamily="34" charset="0"/>
        <a:buChar char="»"/>
        <a:defRPr sz="1801" kern="1200">
          <a:gradFill>
            <a:gsLst>
              <a:gs pos="0">
                <a:srgbClr val="505050"/>
              </a:gs>
              <a:gs pos="100000">
                <a:srgbClr val="505050"/>
              </a:gs>
            </a:gsLst>
            <a:lin ang="5400000" scaled="0"/>
          </a:gradFill>
          <a:latin typeface="+mn-lt"/>
          <a:ea typeface="+mn-ea"/>
          <a:cs typeface="+mn-cs"/>
        </a:defRPr>
      </a:lvl5pPr>
      <a:lvl6pPr marL="2513791" indent="-228526" algn="l" defTabSz="9141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43" indent="-228526" algn="l" defTabSz="9141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97" indent="-228526" algn="l" defTabSz="9141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50" indent="-228526" algn="l" defTabSz="9141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6" rtl="0" eaLnBrk="1" latinLnBrk="0" hangingPunct="1">
        <a:defRPr sz="1801" kern="1200">
          <a:solidFill>
            <a:schemeClr val="tx1"/>
          </a:solidFill>
          <a:latin typeface="+mn-lt"/>
          <a:ea typeface="+mn-ea"/>
          <a:cs typeface="+mn-cs"/>
        </a:defRPr>
      </a:lvl1pPr>
      <a:lvl2pPr marL="457052" algn="l" defTabSz="914106" rtl="0" eaLnBrk="1" latinLnBrk="0" hangingPunct="1">
        <a:defRPr sz="1801" kern="1200">
          <a:solidFill>
            <a:schemeClr val="tx1"/>
          </a:solidFill>
          <a:latin typeface="+mn-lt"/>
          <a:ea typeface="+mn-ea"/>
          <a:cs typeface="+mn-cs"/>
        </a:defRPr>
      </a:lvl2pPr>
      <a:lvl3pPr marL="914106" algn="l" defTabSz="914106" rtl="0" eaLnBrk="1" latinLnBrk="0" hangingPunct="1">
        <a:defRPr sz="1801" kern="1200">
          <a:solidFill>
            <a:schemeClr val="tx1"/>
          </a:solidFill>
          <a:latin typeface="+mn-lt"/>
          <a:ea typeface="+mn-ea"/>
          <a:cs typeface="+mn-cs"/>
        </a:defRPr>
      </a:lvl3pPr>
      <a:lvl4pPr marL="1371159" algn="l" defTabSz="914106" rtl="0" eaLnBrk="1" latinLnBrk="0" hangingPunct="1">
        <a:defRPr sz="1801" kern="1200">
          <a:solidFill>
            <a:schemeClr val="tx1"/>
          </a:solidFill>
          <a:latin typeface="+mn-lt"/>
          <a:ea typeface="+mn-ea"/>
          <a:cs typeface="+mn-cs"/>
        </a:defRPr>
      </a:lvl4pPr>
      <a:lvl5pPr marL="1828213" algn="l" defTabSz="914106" rtl="0" eaLnBrk="1" latinLnBrk="0" hangingPunct="1">
        <a:defRPr sz="1801" kern="1200">
          <a:solidFill>
            <a:schemeClr val="tx1"/>
          </a:solidFill>
          <a:latin typeface="+mn-lt"/>
          <a:ea typeface="+mn-ea"/>
          <a:cs typeface="+mn-cs"/>
        </a:defRPr>
      </a:lvl5pPr>
      <a:lvl6pPr marL="2285266" algn="l" defTabSz="914106" rtl="0" eaLnBrk="1" latinLnBrk="0" hangingPunct="1">
        <a:defRPr sz="1801" kern="1200">
          <a:solidFill>
            <a:schemeClr val="tx1"/>
          </a:solidFill>
          <a:latin typeface="+mn-lt"/>
          <a:ea typeface="+mn-ea"/>
          <a:cs typeface="+mn-cs"/>
        </a:defRPr>
      </a:lvl6pPr>
      <a:lvl7pPr marL="2742319" algn="l" defTabSz="914106" rtl="0" eaLnBrk="1" latinLnBrk="0" hangingPunct="1">
        <a:defRPr sz="1801" kern="1200">
          <a:solidFill>
            <a:schemeClr val="tx1"/>
          </a:solidFill>
          <a:latin typeface="+mn-lt"/>
          <a:ea typeface="+mn-ea"/>
          <a:cs typeface="+mn-cs"/>
        </a:defRPr>
      </a:lvl7pPr>
      <a:lvl8pPr marL="3199371" algn="l" defTabSz="914106" rtl="0" eaLnBrk="1" latinLnBrk="0" hangingPunct="1">
        <a:defRPr sz="1801" kern="1200">
          <a:solidFill>
            <a:schemeClr val="tx1"/>
          </a:solidFill>
          <a:latin typeface="+mn-lt"/>
          <a:ea typeface="+mn-ea"/>
          <a:cs typeface="+mn-cs"/>
        </a:defRPr>
      </a:lvl8pPr>
      <a:lvl9pPr marL="3656423" algn="l" defTabSz="914106"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098593977"/>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 id="214748445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725619596"/>
      </p:ext>
    </p:extLst>
  </p:cSld>
  <p:clrMap bg1="dk1" tx1="lt1" bg2="dk2" tx2="lt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 id="214748446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4.xml"/><Relationship Id="rId5" Type="http://schemas.openxmlformats.org/officeDocument/2006/relationships/image" Target="../media/image8.pn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4.xml"/><Relationship Id="rId5" Type="http://schemas.openxmlformats.org/officeDocument/2006/relationships/image" Target="../media/image8.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future </a:t>
            </a:r>
            <a:r>
              <a:rPr lang="en-US" smtClean="0"/>
              <a:t>of C</a:t>
            </a:r>
            <a:r>
              <a:rPr lang="en-US" dirty="0" smtClean="0"/>
              <a:t>++</a:t>
            </a:r>
            <a:endParaRPr lang="en-US" dirty="0"/>
          </a:p>
        </p:txBody>
      </p:sp>
      <p:sp>
        <p:nvSpPr>
          <p:cNvPr id="3" name="Subtitle 2"/>
          <p:cNvSpPr>
            <a:spLocks noGrp="1"/>
          </p:cNvSpPr>
          <p:nvPr>
            <p:ph type="subTitle" idx="1"/>
          </p:nvPr>
        </p:nvSpPr>
        <p:spPr/>
        <p:txBody>
          <a:bodyPr/>
          <a:lstStyle/>
          <a:p>
            <a:r>
              <a:rPr lang="en-US" dirty="0" smtClean="0"/>
              <a:t>Herb Sutter</a:t>
            </a:r>
            <a:endParaRPr lang="en-US" dirty="0"/>
          </a:p>
          <a:p>
            <a:r>
              <a:rPr lang="en-US" dirty="0" smtClean="0"/>
              <a:t>Partner Program Manager</a:t>
            </a:r>
            <a:endParaRPr lang="en-US" dirty="0"/>
          </a:p>
          <a:p>
            <a:r>
              <a:rPr lang="en-US" dirty="0" smtClean="0">
                <a:solidFill>
                  <a:schemeClr val="accent4"/>
                </a:solidFill>
              </a:rPr>
              <a:t>2-306</a:t>
            </a:r>
            <a:endParaRPr lang="en-US" dirty="0">
              <a:solidFill>
                <a:schemeClr val="accent4"/>
              </a:solidFill>
            </a:endParaRPr>
          </a:p>
        </p:txBody>
      </p:sp>
    </p:spTree>
    <p:extLst>
      <p:ext uri="{BB962C8B-B14F-4D97-AF65-F5344CB8AC3E}">
        <p14:creationId xmlns:p14="http://schemas.microsoft.com/office/powerpoint/2010/main" val="404653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smtClean="0"/>
          </a:p>
        </p:txBody>
      </p:sp>
      <p:sp>
        <p:nvSpPr>
          <p:cNvPr id="4" name="Title 3"/>
          <p:cNvSpPr>
            <a:spLocks noGrp="1"/>
          </p:cNvSpPr>
          <p:nvPr>
            <p:ph type="title"/>
          </p:nvPr>
        </p:nvSpPr>
        <p:spPr/>
        <p:txBody>
          <a:bodyPr/>
          <a:lstStyle/>
          <a:p>
            <a:r>
              <a:rPr lang="en-US" dirty="0" smtClean="0"/>
              <a:t>Visual C++ Roadmap</a:t>
            </a:r>
            <a:endParaRPr lang="en-US" b="1" dirty="0"/>
          </a:p>
        </p:txBody>
      </p:sp>
    </p:spTree>
    <p:extLst>
      <p:ext uri="{BB962C8B-B14F-4D97-AF65-F5344CB8AC3E}">
        <p14:creationId xmlns:p14="http://schemas.microsoft.com/office/powerpoint/2010/main" val="170198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As each new ISO C++ language feature implementation reaches the stream’s bar, it will appear in the stream’s next planned drop — CTP or (usually major) release</a:t>
            </a:r>
            <a:endParaRPr lang="en-US" dirty="0"/>
          </a:p>
        </p:txBody>
      </p:sp>
      <p:sp>
        <p:nvSpPr>
          <p:cNvPr id="5" name="Title 4"/>
          <p:cNvSpPr>
            <a:spLocks noGrp="1"/>
          </p:cNvSpPr>
          <p:nvPr>
            <p:ph type="title"/>
          </p:nvPr>
        </p:nvSpPr>
        <p:spPr>
          <a:xfrm>
            <a:off x="274638" y="298450"/>
            <a:ext cx="11887199" cy="912813"/>
          </a:xfrm>
        </p:spPr>
        <p:txBody>
          <a:bodyPr>
            <a:normAutofit fontScale="90000"/>
          </a:bodyPr>
          <a:lstStyle/>
          <a:p>
            <a:r>
              <a:rPr lang="en-US" dirty="0" smtClean="0"/>
              <a:t>Two streams: Release + CTP</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06017075"/>
              </p:ext>
            </p:extLst>
          </p:nvPr>
        </p:nvGraphicFramePr>
        <p:xfrm>
          <a:off x="3932239" y="1666420"/>
          <a:ext cx="8153398" cy="3693364"/>
        </p:xfrm>
        <a:graphic>
          <a:graphicData uri="http://schemas.openxmlformats.org/drawingml/2006/table">
            <a:tbl>
              <a:tblPr firstRow="1" firstCol="1" bandRow="1">
                <a:tableStyleId>{793D81CF-94F2-401A-BA57-92F5A7B2D0C5}</a:tableStyleId>
              </a:tblPr>
              <a:tblGrid>
                <a:gridCol w="2209798"/>
                <a:gridCol w="3581400"/>
                <a:gridCol w="2362200"/>
              </a:tblGrid>
              <a:tr h="685226">
                <a:tc>
                  <a:txBody>
                    <a:bodyPr/>
                    <a:lstStyle/>
                    <a:p>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Visual Studio</a:t>
                      </a:r>
                      <a:r>
                        <a:rPr lang="en-US" sz="1600" baseline="0" dirty="0" smtClean="0">
                          <a:gradFill>
                            <a:gsLst>
                              <a:gs pos="9934">
                                <a:srgbClr val="1E1E1E"/>
                              </a:gs>
                              <a:gs pos="100000">
                                <a:srgbClr val="1E1E1E"/>
                              </a:gs>
                            </a:gsLst>
                            <a:lin ang="5400000" scaled="0"/>
                          </a:gradFill>
                          <a:latin typeface="+mn-lt"/>
                        </a:rPr>
                        <a:t> </a:t>
                      </a:r>
                      <a:br>
                        <a:rPr lang="en-US" sz="1600" baseline="0" dirty="0" smtClean="0">
                          <a:gradFill>
                            <a:gsLst>
                              <a:gs pos="9934">
                                <a:srgbClr val="1E1E1E"/>
                              </a:gs>
                              <a:gs pos="100000">
                                <a:srgbClr val="1E1E1E"/>
                              </a:gs>
                            </a:gsLst>
                            <a:lin ang="5400000" scaled="0"/>
                          </a:gradFill>
                          <a:latin typeface="+mn-lt"/>
                        </a:rPr>
                      </a:br>
                      <a:r>
                        <a:rPr lang="en-US" sz="1600" dirty="0" smtClean="0">
                          <a:gradFill>
                            <a:gsLst>
                              <a:gs pos="9934">
                                <a:srgbClr val="1E1E1E"/>
                              </a:gs>
                              <a:gs pos="100000">
                                <a:srgbClr val="1E1E1E"/>
                              </a:gs>
                            </a:gsLst>
                            <a:lin ang="5400000" scaled="0"/>
                          </a:gradFill>
                          <a:latin typeface="+mn-lt"/>
                        </a:rPr>
                        <a:t>Release Stream</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Out of Band (OOB) </a:t>
                      </a:r>
                      <a:br>
                        <a:rPr lang="en-US" sz="1600" dirty="0" smtClean="0">
                          <a:gradFill>
                            <a:gsLst>
                              <a:gs pos="9934">
                                <a:srgbClr val="1E1E1E"/>
                              </a:gs>
                              <a:gs pos="100000">
                                <a:srgbClr val="1E1E1E"/>
                              </a:gs>
                            </a:gsLst>
                            <a:lin ang="5400000" scaled="0"/>
                          </a:gradFill>
                          <a:latin typeface="+mn-lt"/>
                        </a:rPr>
                      </a:br>
                      <a:r>
                        <a:rPr lang="en-US" sz="1600" dirty="0" smtClean="0">
                          <a:gradFill>
                            <a:gsLst>
                              <a:gs pos="9934">
                                <a:srgbClr val="1E1E1E"/>
                              </a:gs>
                              <a:gs pos="100000">
                                <a:srgbClr val="1E1E1E"/>
                              </a:gs>
                            </a:gsLst>
                            <a:lin ang="5400000" scaled="0"/>
                          </a:gradFill>
                          <a:latin typeface="+mn-lt"/>
                        </a:rPr>
                        <a:t>CTP Stream</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30618">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Ship vehicle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Normally: Major release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on new cadence</a:t>
                      </a:r>
                    </a:p>
                    <a:p>
                      <a:pPr algn="ctr"/>
                      <a:r>
                        <a:rPr lang="en-US" sz="1400" dirty="0" smtClean="0">
                          <a:gradFill>
                            <a:gsLst>
                              <a:gs pos="66981">
                                <a:schemeClr val="tx1">
                                  <a:lumMod val="75000"/>
                                  <a:lumOff val="25000"/>
                                </a:schemeClr>
                              </a:gs>
                              <a:gs pos="0">
                                <a:schemeClr val="tx1">
                                  <a:lumMod val="75000"/>
                                  <a:lumOff val="25000"/>
                                </a:schemeClr>
                              </a:gs>
                            </a:gsLst>
                            <a:lin ang="5400000" scaled="0"/>
                          </a:gradFill>
                        </a:rPr>
                        <a:t>Maybe: </a:t>
                      </a:r>
                      <a:r>
                        <a:rPr lang="en-US" sz="1400" i="1" dirty="0" smtClean="0">
                          <a:gradFill>
                            <a:gsLst>
                              <a:gs pos="66981">
                                <a:schemeClr val="tx1">
                                  <a:lumMod val="75000"/>
                                  <a:lumOff val="25000"/>
                                </a:schemeClr>
                              </a:gs>
                              <a:gs pos="0">
                                <a:schemeClr val="tx1">
                                  <a:lumMod val="75000"/>
                                  <a:lumOff val="25000"/>
                                </a:schemeClr>
                              </a:gs>
                            </a:gsLst>
                            <a:lin ang="5400000" scaled="0"/>
                          </a:gradFill>
                        </a:rPr>
                        <a:t>Some</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i="1" dirty="0" smtClean="0">
                          <a:gradFill>
                            <a:gsLst>
                              <a:gs pos="66981">
                                <a:schemeClr val="tx1">
                                  <a:lumMod val="75000"/>
                                  <a:lumOff val="25000"/>
                                </a:schemeClr>
                              </a:gs>
                              <a:gs pos="0">
                                <a:schemeClr val="tx1">
                                  <a:lumMod val="75000"/>
                                  <a:lumOff val="25000"/>
                                </a:schemeClr>
                              </a:gs>
                            </a:gsLst>
                            <a:lin ang="5400000" scaled="0"/>
                          </a:gradFill>
                        </a:rPr>
                        <a:t>might</a:t>
                      </a:r>
                      <a:r>
                        <a:rPr lang="en-US" sz="1400" dirty="0" smtClean="0">
                          <a:gradFill>
                            <a:gsLst>
                              <a:gs pos="66981">
                                <a:schemeClr val="tx1">
                                  <a:lumMod val="75000"/>
                                  <a:lumOff val="25000"/>
                                </a:schemeClr>
                              </a:gs>
                              <a:gs pos="0">
                                <a:schemeClr val="tx1">
                                  <a:lumMod val="75000"/>
                                  <a:lumOff val="25000"/>
                                </a:schemeClr>
                              </a:gs>
                            </a:gsLst>
                            <a:lin ang="5400000" scaled="0"/>
                          </a:gradFill>
                        </a:rPr>
                        <a:t> appear in an Update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Separate CTP drop</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51187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Batch</a:t>
                      </a:r>
                      <a:r>
                        <a:rPr lang="en-US" sz="1400" baseline="0" dirty="0" smtClean="0">
                          <a:gradFill>
                            <a:gsLst>
                              <a:gs pos="66981">
                                <a:schemeClr val="tx1">
                                  <a:lumMod val="75000"/>
                                  <a:lumOff val="25000"/>
                                </a:schemeClr>
                              </a:gs>
                              <a:gs pos="0">
                                <a:schemeClr val="tx1">
                                  <a:lumMod val="75000"/>
                                  <a:lumOff val="25000"/>
                                </a:schemeClr>
                              </a:gs>
                            </a:gsLst>
                            <a:lin ang="5400000" scaled="0"/>
                          </a:gradFill>
                        </a:rPr>
                        <a:t> compiler support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b="1" dirty="0" smtClean="0">
                          <a:solidFill>
                            <a:schemeClr val="accent4"/>
                          </a:solidFill>
                        </a:rPr>
                        <a:t>Yes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b="1" dirty="0" smtClean="0">
                          <a:solidFill>
                            <a:schemeClr val="accent4"/>
                          </a:solidFill>
                        </a:rPr>
                        <a:t>Yes — </a:t>
                      </a:r>
                      <a:r>
                        <a:rPr lang="en-US" sz="1400" b="1" dirty="0" err="1" smtClean="0">
                          <a:solidFill>
                            <a:schemeClr val="accent4"/>
                          </a:solidFill>
                        </a:rPr>
                        <a:t>SxS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51187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Use in standard library</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b="1" dirty="0" smtClean="0">
                          <a:solidFill>
                            <a:schemeClr val="accent4"/>
                          </a:solidFill>
                        </a:rPr>
                        <a:t>Yes </a:t>
                      </a:r>
                      <a:br>
                        <a:rPr lang="en-US" sz="1400" b="1" dirty="0" smtClean="0">
                          <a:solidFill>
                            <a:schemeClr val="accent4"/>
                          </a:solidFill>
                        </a:rPr>
                      </a:br>
                      <a:r>
                        <a:rPr lang="en-US" sz="1400" b="0" dirty="0" smtClean="0">
                          <a:solidFill>
                            <a:schemeClr val="accent4"/>
                          </a:solidFill>
                        </a:rPr>
                        <a:t>(but </a:t>
                      </a:r>
                      <a:r>
                        <a:rPr lang="en-US" sz="1400" b="0" u="sng" dirty="0" smtClean="0">
                          <a:solidFill>
                            <a:schemeClr val="accent4"/>
                          </a:solidFill>
                        </a:rPr>
                        <a:t>no</a:t>
                      </a:r>
                      <a:r>
                        <a:rPr lang="en-US" sz="1400" b="0" dirty="0" smtClean="0">
                          <a:solidFill>
                            <a:schemeClr val="accent4"/>
                          </a:solidFill>
                        </a:rPr>
                        <a:t> breaking changes in Updates)</a:t>
                      </a:r>
                      <a:endParaRPr lang="en-US" sz="1400" b="0"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5">
                              <a:lumMod val="75000"/>
                            </a:schemeClr>
                          </a:solidFill>
                        </a:rPr>
                        <a:t>Maybe</a:t>
                      </a:r>
                      <a:endParaRPr lang="en-US" sz="1400" dirty="0">
                        <a:solidFill>
                          <a:schemeClr val="accent5">
                            <a:lumMod val="75000"/>
                          </a:schemeClr>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42094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Intellisense support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b="1" dirty="0" smtClean="0">
                          <a:solidFill>
                            <a:schemeClr val="accent4"/>
                          </a:solidFill>
                        </a:rPr>
                        <a:t>Yes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rgbClr val="C00000"/>
                          </a:solidFill>
                        </a:rPr>
                        <a:t>No</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51187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Static analysis support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b="1" dirty="0" smtClean="0">
                          <a:solidFill>
                            <a:schemeClr val="accent4"/>
                          </a:solidFill>
                        </a:rPr>
                        <a:t>Yes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5">
                              <a:lumMod val="75000"/>
                            </a:schemeClr>
                          </a:solidFill>
                        </a:rPr>
                        <a:t>Maybe</a:t>
                      </a:r>
                      <a:endParaRPr lang="en-US" sz="1400" dirty="0">
                        <a:solidFill>
                          <a:schemeClr val="accent5">
                            <a:lumMod val="75000"/>
                          </a:schemeClr>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42094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Go-live license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b="1" dirty="0" smtClean="0">
                          <a:solidFill>
                            <a:schemeClr val="accent4"/>
                          </a:solidFill>
                        </a:rPr>
                        <a:t>Yes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rgbClr val="C00000"/>
                          </a:solidFill>
                        </a:rPr>
                        <a:t>No</a:t>
                      </a:r>
                      <a:endParaRPr lang="en-US" sz="1400" dirty="0">
                        <a:solidFill>
                          <a:srgbClr val="C00000"/>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bl>
          </a:graphicData>
        </a:graphic>
      </p:graphicFrame>
    </p:spTree>
    <p:extLst>
      <p:ext uri="{BB962C8B-B14F-4D97-AF65-F5344CB8AC3E}">
        <p14:creationId xmlns:p14="http://schemas.microsoft.com/office/powerpoint/2010/main" val="356718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As each new ISO C++ language feature implementation reaches the stream’s bar, it will appear in the stream’s next planned drop — CTP or (usually major) release</a:t>
            </a:r>
            <a:endParaRPr lang="en-US" dirty="0"/>
          </a:p>
        </p:txBody>
      </p:sp>
      <p:sp>
        <p:nvSpPr>
          <p:cNvPr id="5" name="Title 4"/>
          <p:cNvSpPr>
            <a:spLocks noGrp="1"/>
          </p:cNvSpPr>
          <p:nvPr>
            <p:ph type="title"/>
          </p:nvPr>
        </p:nvSpPr>
        <p:spPr>
          <a:xfrm>
            <a:off x="274638" y="298450"/>
            <a:ext cx="11887199" cy="912813"/>
          </a:xfrm>
        </p:spPr>
        <p:txBody>
          <a:bodyPr>
            <a:normAutofit fontScale="90000"/>
          </a:bodyPr>
          <a:lstStyle/>
          <a:p>
            <a:r>
              <a:rPr lang="en-US" dirty="0" smtClean="0"/>
              <a:t>Two streams: Release + CTP</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50051933"/>
              </p:ext>
            </p:extLst>
          </p:nvPr>
        </p:nvGraphicFramePr>
        <p:xfrm>
          <a:off x="3932239" y="1666420"/>
          <a:ext cx="8153398" cy="5186884"/>
        </p:xfrm>
        <a:graphic>
          <a:graphicData uri="http://schemas.openxmlformats.org/drawingml/2006/table">
            <a:tbl>
              <a:tblPr firstRow="1" firstCol="1" bandRow="1">
                <a:tableStyleId>{793D81CF-94F2-401A-BA57-92F5A7B2D0C5}</a:tableStyleId>
              </a:tblPr>
              <a:tblGrid>
                <a:gridCol w="2209798"/>
                <a:gridCol w="3581400"/>
                <a:gridCol w="2362200"/>
              </a:tblGrid>
              <a:tr h="685226">
                <a:tc>
                  <a:txBody>
                    <a:bodyPr/>
                    <a:lstStyle/>
                    <a:p>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Visual Studio</a:t>
                      </a:r>
                      <a:r>
                        <a:rPr lang="en-US" sz="1600" baseline="0" dirty="0" smtClean="0">
                          <a:gradFill>
                            <a:gsLst>
                              <a:gs pos="9934">
                                <a:srgbClr val="1E1E1E"/>
                              </a:gs>
                              <a:gs pos="100000">
                                <a:srgbClr val="1E1E1E"/>
                              </a:gs>
                            </a:gsLst>
                            <a:lin ang="5400000" scaled="0"/>
                          </a:gradFill>
                          <a:latin typeface="+mn-lt"/>
                        </a:rPr>
                        <a:t> </a:t>
                      </a:r>
                      <a:br>
                        <a:rPr lang="en-US" sz="1600" baseline="0" dirty="0" smtClean="0">
                          <a:gradFill>
                            <a:gsLst>
                              <a:gs pos="9934">
                                <a:srgbClr val="1E1E1E"/>
                              </a:gs>
                              <a:gs pos="100000">
                                <a:srgbClr val="1E1E1E"/>
                              </a:gs>
                            </a:gsLst>
                            <a:lin ang="5400000" scaled="0"/>
                          </a:gradFill>
                          <a:latin typeface="+mn-lt"/>
                        </a:rPr>
                      </a:br>
                      <a:r>
                        <a:rPr lang="en-US" sz="1600" dirty="0" smtClean="0">
                          <a:gradFill>
                            <a:gsLst>
                              <a:gs pos="9934">
                                <a:srgbClr val="1E1E1E"/>
                              </a:gs>
                              <a:gs pos="100000">
                                <a:srgbClr val="1E1E1E"/>
                              </a:gs>
                            </a:gsLst>
                            <a:lin ang="5400000" scaled="0"/>
                          </a:gradFill>
                          <a:latin typeface="+mn-lt"/>
                        </a:rPr>
                        <a:t>Release Stream</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Out of Band (OOB) </a:t>
                      </a:r>
                      <a:br>
                        <a:rPr lang="en-US" sz="1600" dirty="0" smtClean="0">
                          <a:gradFill>
                            <a:gsLst>
                              <a:gs pos="9934">
                                <a:srgbClr val="1E1E1E"/>
                              </a:gs>
                              <a:gs pos="100000">
                                <a:srgbClr val="1E1E1E"/>
                              </a:gs>
                            </a:gsLst>
                            <a:lin ang="5400000" scaled="0"/>
                          </a:gradFill>
                          <a:latin typeface="+mn-lt"/>
                        </a:rPr>
                      </a:br>
                      <a:r>
                        <a:rPr lang="en-US" sz="1600" dirty="0" smtClean="0">
                          <a:gradFill>
                            <a:gsLst>
                              <a:gs pos="9934">
                                <a:srgbClr val="1E1E1E"/>
                              </a:gs>
                              <a:gs pos="100000">
                                <a:srgbClr val="1E1E1E"/>
                              </a:gs>
                            </a:gsLst>
                            <a:lin ang="5400000" scaled="0"/>
                          </a:gradFill>
                          <a:latin typeface="+mn-lt"/>
                        </a:rPr>
                        <a:t>CTP Stream</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30618">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Ship vehicle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Normally: Major release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on new cadence</a:t>
                      </a:r>
                    </a:p>
                    <a:p>
                      <a:pPr algn="ctr"/>
                      <a:r>
                        <a:rPr lang="en-US" sz="1400" dirty="0" smtClean="0">
                          <a:gradFill>
                            <a:gsLst>
                              <a:gs pos="66981">
                                <a:schemeClr val="tx1">
                                  <a:lumMod val="75000"/>
                                  <a:lumOff val="25000"/>
                                </a:schemeClr>
                              </a:gs>
                              <a:gs pos="0">
                                <a:schemeClr val="tx1">
                                  <a:lumMod val="75000"/>
                                  <a:lumOff val="25000"/>
                                </a:schemeClr>
                              </a:gs>
                            </a:gsLst>
                            <a:lin ang="5400000" scaled="0"/>
                          </a:gradFill>
                        </a:rPr>
                        <a:t>Maybe: </a:t>
                      </a:r>
                      <a:r>
                        <a:rPr lang="en-US" sz="1400" i="1" dirty="0" smtClean="0">
                          <a:gradFill>
                            <a:gsLst>
                              <a:gs pos="66981">
                                <a:schemeClr val="tx1">
                                  <a:lumMod val="75000"/>
                                  <a:lumOff val="25000"/>
                                </a:schemeClr>
                              </a:gs>
                              <a:gs pos="0">
                                <a:schemeClr val="tx1">
                                  <a:lumMod val="75000"/>
                                  <a:lumOff val="25000"/>
                                </a:schemeClr>
                              </a:gs>
                            </a:gsLst>
                            <a:lin ang="5400000" scaled="0"/>
                          </a:gradFill>
                        </a:rPr>
                        <a:t>Some</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i="1" dirty="0" smtClean="0">
                          <a:gradFill>
                            <a:gsLst>
                              <a:gs pos="66981">
                                <a:schemeClr val="tx1">
                                  <a:lumMod val="75000"/>
                                  <a:lumOff val="25000"/>
                                </a:schemeClr>
                              </a:gs>
                              <a:gs pos="0">
                                <a:schemeClr val="tx1">
                                  <a:lumMod val="75000"/>
                                  <a:lumOff val="25000"/>
                                </a:schemeClr>
                              </a:gs>
                            </a:gsLst>
                            <a:lin ang="5400000" scaled="0"/>
                          </a:gradFill>
                        </a:rPr>
                        <a:t>might</a:t>
                      </a:r>
                      <a:r>
                        <a:rPr lang="en-US" sz="1400" dirty="0" smtClean="0">
                          <a:gradFill>
                            <a:gsLst>
                              <a:gs pos="66981">
                                <a:schemeClr val="tx1">
                                  <a:lumMod val="75000"/>
                                  <a:lumOff val="25000"/>
                                </a:schemeClr>
                              </a:gs>
                              <a:gs pos="0">
                                <a:schemeClr val="tx1">
                                  <a:lumMod val="75000"/>
                                  <a:lumOff val="25000"/>
                                </a:schemeClr>
                              </a:gs>
                            </a:gsLst>
                            <a:lin ang="5400000" scaled="0"/>
                          </a:gradFill>
                        </a:rPr>
                        <a:t> appear in an Update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Separate CTP drop</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51187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Batch</a:t>
                      </a:r>
                      <a:r>
                        <a:rPr lang="en-US" sz="1400" baseline="0" dirty="0" smtClean="0">
                          <a:gradFill>
                            <a:gsLst>
                              <a:gs pos="66981">
                                <a:schemeClr val="tx1">
                                  <a:lumMod val="75000"/>
                                  <a:lumOff val="25000"/>
                                </a:schemeClr>
                              </a:gs>
                              <a:gs pos="0">
                                <a:schemeClr val="tx1">
                                  <a:lumMod val="75000"/>
                                  <a:lumOff val="25000"/>
                                </a:schemeClr>
                              </a:gs>
                            </a:gsLst>
                            <a:lin ang="5400000" scaled="0"/>
                          </a:gradFill>
                        </a:rPr>
                        <a:t> compiler support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b="1" dirty="0" smtClean="0">
                          <a:solidFill>
                            <a:schemeClr val="accent4"/>
                          </a:solidFill>
                        </a:rPr>
                        <a:t>Yes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b="1" dirty="0" smtClean="0">
                          <a:solidFill>
                            <a:schemeClr val="accent4"/>
                          </a:solidFill>
                        </a:rPr>
                        <a:t>Yes — </a:t>
                      </a:r>
                      <a:r>
                        <a:rPr lang="en-US" sz="1400" b="1" dirty="0" err="1" smtClean="0">
                          <a:solidFill>
                            <a:schemeClr val="accent4"/>
                          </a:solidFill>
                        </a:rPr>
                        <a:t>SxS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51187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Use in standard library</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b="1" dirty="0" smtClean="0">
                          <a:solidFill>
                            <a:schemeClr val="accent4"/>
                          </a:solidFill>
                        </a:rPr>
                        <a:t>Yes </a:t>
                      </a:r>
                      <a:br>
                        <a:rPr lang="en-US" sz="1400" b="1" dirty="0" smtClean="0">
                          <a:solidFill>
                            <a:schemeClr val="accent4"/>
                          </a:solidFill>
                        </a:rPr>
                      </a:br>
                      <a:r>
                        <a:rPr lang="en-US" sz="1400" b="0" dirty="0" smtClean="0">
                          <a:solidFill>
                            <a:schemeClr val="accent4"/>
                          </a:solidFill>
                        </a:rPr>
                        <a:t>(but </a:t>
                      </a:r>
                      <a:r>
                        <a:rPr lang="en-US" sz="1400" b="0" u="sng" dirty="0" smtClean="0">
                          <a:solidFill>
                            <a:schemeClr val="accent4"/>
                          </a:solidFill>
                        </a:rPr>
                        <a:t>no</a:t>
                      </a:r>
                      <a:r>
                        <a:rPr lang="en-US" sz="1400" b="0" dirty="0" smtClean="0">
                          <a:solidFill>
                            <a:schemeClr val="accent4"/>
                          </a:solidFill>
                        </a:rPr>
                        <a:t> breaking changes in Updates)</a:t>
                      </a:r>
                      <a:endParaRPr lang="en-US" sz="1400" b="0"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5">
                              <a:lumMod val="75000"/>
                            </a:schemeClr>
                          </a:solidFill>
                        </a:rPr>
                        <a:t>Maybe</a:t>
                      </a:r>
                      <a:endParaRPr lang="en-US" sz="1400" dirty="0">
                        <a:solidFill>
                          <a:schemeClr val="accent5">
                            <a:lumMod val="75000"/>
                          </a:schemeClr>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42094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Intellisense support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b="1" dirty="0" smtClean="0">
                          <a:solidFill>
                            <a:schemeClr val="accent4"/>
                          </a:solidFill>
                        </a:rPr>
                        <a:t>Yes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rgbClr val="C00000"/>
                          </a:solidFill>
                        </a:rPr>
                        <a:t>No</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51187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Static analysis support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b="1" dirty="0" smtClean="0">
                          <a:solidFill>
                            <a:schemeClr val="accent4"/>
                          </a:solidFill>
                        </a:rPr>
                        <a:t>Yes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5">
                              <a:lumMod val="75000"/>
                            </a:schemeClr>
                          </a:solidFill>
                        </a:rPr>
                        <a:t>Maybe</a:t>
                      </a:r>
                      <a:endParaRPr lang="en-US" sz="1400" dirty="0">
                        <a:solidFill>
                          <a:schemeClr val="accent5">
                            <a:lumMod val="75000"/>
                          </a:schemeClr>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420946">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Go-live license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b="1" dirty="0" smtClean="0">
                          <a:solidFill>
                            <a:schemeClr val="accent4"/>
                          </a:solidFill>
                        </a:rPr>
                        <a:t>Yes</a:t>
                      </a:r>
                      <a:endParaRPr lang="en-US" sz="1400" b="1" dirty="0">
                        <a:solidFill>
                          <a:schemeClr val="accent4"/>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rgbClr val="C00000"/>
                          </a:solidFill>
                        </a:rPr>
                        <a:t>No</a:t>
                      </a:r>
                      <a:endParaRPr lang="en-US" sz="1400" dirty="0">
                        <a:solidFill>
                          <a:srgbClr val="C00000"/>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1414079">
                <a:tc>
                  <a:txBody>
                    <a:bodyPr/>
                    <a:lstStyle/>
                    <a:p>
                      <a:endParaRPr lang="en-US" sz="1400" dirty="0" smtClean="0">
                        <a:gradFill>
                          <a:gsLst>
                            <a:gs pos="66981">
                              <a:schemeClr val="tx1">
                                <a:lumMod val="75000"/>
                                <a:lumOff val="25000"/>
                              </a:schemeClr>
                            </a:gs>
                            <a:gs pos="0">
                              <a:schemeClr val="tx1">
                                <a:lumMod val="75000"/>
                                <a:lumOff val="25000"/>
                              </a:schemeClr>
                            </a:gs>
                          </a:gsLst>
                          <a:lin ang="5400000" scaled="0"/>
                        </a:gradFill>
                      </a:endParaRPr>
                    </a:p>
                    <a:p>
                      <a:endParaRPr lang="en-US" sz="1400" dirty="0" smtClean="0">
                        <a:gradFill>
                          <a:gsLst>
                            <a:gs pos="66981">
                              <a:schemeClr val="tx1">
                                <a:lumMod val="75000"/>
                                <a:lumOff val="25000"/>
                              </a:schemeClr>
                            </a:gs>
                            <a:gs pos="0">
                              <a:schemeClr val="tx1">
                                <a:lumMod val="75000"/>
                                <a:lumOff val="25000"/>
                              </a:schemeClr>
                            </a:gs>
                          </a:gsLst>
                          <a:lin ang="5400000" scaled="0"/>
                        </a:gradFill>
                      </a:endParaRPr>
                    </a:p>
                    <a:p>
                      <a:endParaRPr lang="en-US" sz="1400" dirty="0" smtClean="0">
                        <a:gradFill>
                          <a:gsLst>
                            <a:gs pos="66981">
                              <a:schemeClr val="tx1">
                                <a:lumMod val="75000"/>
                                <a:lumOff val="25000"/>
                              </a:schemeClr>
                            </a:gs>
                            <a:gs pos="0">
                              <a:schemeClr val="tx1">
                                <a:lumMod val="75000"/>
                                <a:lumOff val="25000"/>
                              </a:schemeClr>
                            </a:gs>
                          </a:gsLst>
                          <a:lin ang="5400000" scaled="0"/>
                        </a:gradFill>
                      </a:endParaRPr>
                    </a:p>
                    <a:p>
                      <a:r>
                        <a:rPr lang="en-US" sz="1400" dirty="0" smtClean="0">
                          <a:gradFill>
                            <a:gsLst>
                              <a:gs pos="66981">
                                <a:schemeClr val="tx1">
                                  <a:lumMod val="75000"/>
                                  <a:lumOff val="25000"/>
                                </a:schemeClr>
                              </a:gs>
                              <a:gs pos="0">
                                <a:schemeClr val="tx1">
                                  <a:lumMod val="75000"/>
                                  <a:lumOff val="25000"/>
                                </a:schemeClr>
                              </a:gs>
                            </a:gsLst>
                            <a:lin ang="5400000" scaled="0"/>
                          </a:gradFill>
                        </a:rPr>
                        <a:t>2013 Roadmap</a:t>
                      </a:r>
                    </a:p>
                    <a:p>
                      <a:endParaRPr lang="en-US" sz="1400" dirty="0" smtClean="0">
                        <a:gradFill>
                          <a:gsLst>
                            <a:gs pos="66981">
                              <a:schemeClr val="tx1">
                                <a:lumMod val="75000"/>
                                <a:lumOff val="25000"/>
                              </a:schemeClr>
                            </a:gs>
                            <a:gs pos="0">
                              <a:schemeClr val="tx1">
                                <a:lumMod val="75000"/>
                                <a:lumOff val="25000"/>
                              </a:schemeClr>
                            </a:gs>
                          </a:gsLst>
                          <a:lin ang="5400000" scaled="0"/>
                        </a:gradFill>
                      </a:endParaRPr>
                    </a:p>
                    <a:p>
                      <a:endParaRPr lang="en-US" sz="1400" dirty="0" smtClean="0">
                        <a:gradFill>
                          <a:gsLst>
                            <a:gs pos="66981">
                              <a:schemeClr val="tx1">
                                <a:lumMod val="75000"/>
                                <a:lumOff val="25000"/>
                              </a:schemeClr>
                            </a:gs>
                            <a:gs pos="0">
                              <a:schemeClr val="tx1">
                                <a:lumMod val="75000"/>
                                <a:lumOff val="25000"/>
                              </a:schemeClr>
                            </a:gs>
                          </a:gsLst>
                          <a:lin ang="5400000" scaled="0"/>
                        </a:gradFill>
                      </a:endParaRPr>
                    </a:p>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1" dirty="0" smtClean="0">
                          <a:solidFill>
                            <a:srgbClr val="707070"/>
                          </a:solidFill>
                        </a:rPr>
                        <a:t>VS</a:t>
                      </a:r>
                      <a:r>
                        <a:rPr lang="en-US" sz="1400" b="1" baseline="0" dirty="0" smtClean="0">
                          <a:solidFill>
                            <a:srgbClr val="707070"/>
                          </a:solidFill>
                        </a:rPr>
                        <a:t> 2013 Preview today</a:t>
                      </a:r>
                    </a:p>
                    <a:p>
                      <a:pPr marL="0" marR="0" indent="0" algn="ctr" defTabSz="914166" rtl="0" eaLnBrk="1" fontAlgn="auto" latinLnBrk="0" hangingPunct="1">
                        <a:lnSpc>
                          <a:spcPct val="100000"/>
                        </a:lnSpc>
                        <a:spcBef>
                          <a:spcPts val="0"/>
                        </a:spcBef>
                        <a:spcAft>
                          <a:spcPts val="0"/>
                        </a:spcAft>
                        <a:buClrTx/>
                        <a:buSzTx/>
                        <a:buFontTx/>
                        <a:buNone/>
                        <a:tabLst/>
                        <a:defRPr/>
                      </a:pPr>
                      <a:endParaRPr lang="en-US" sz="1400" b="1" dirty="0" smtClean="0">
                        <a:solidFill>
                          <a:srgbClr val="707070"/>
                        </a:solidFill>
                      </a:endParaRPr>
                    </a:p>
                    <a:p>
                      <a:pPr marL="0" marR="0" indent="0" algn="ctr" defTabSz="914166" rtl="0" eaLnBrk="1" fontAlgn="auto" latinLnBrk="0" hangingPunct="1">
                        <a:lnSpc>
                          <a:spcPct val="100000"/>
                        </a:lnSpc>
                        <a:spcBef>
                          <a:spcPts val="0"/>
                        </a:spcBef>
                        <a:spcAft>
                          <a:spcPts val="0"/>
                        </a:spcAft>
                        <a:buClrTx/>
                        <a:buSzTx/>
                        <a:buFontTx/>
                        <a:buNone/>
                        <a:tabLst/>
                        <a:defRPr/>
                      </a:pPr>
                      <a:r>
                        <a:rPr lang="en-US" sz="1400" b="1" dirty="0" smtClean="0">
                          <a:solidFill>
                            <a:srgbClr val="707070"/>
                          </a:solidFill>
                        </a:rPr>
                        <a:t>VS 2013</a:t>
                      </a:r>
                      <a:r>
                        <a:rPr lang="en-US" sz="1400" b="1" baseline="0" dirty="0" smtClean="0">
                          <a:solidFill>
                            <a:srgbClr val="707070"/>
                          </a:solidFill>
                        </a:rPr>
                        <a:t> RTM later this year</a:t>
                      </a:r>
                      <a:endParaRPr lang="en-US" sz="1400" b="1" dirty="0" smtClean="0">
                        <a:solidFill>
                          <a:srgbClr val="707070"/>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a:r>
                        <a:rPr lang="en-US" sz="1400" b="1" dirty="0" smtClean="0">
                          <a:solidFill>
                            <a:srgbClr val="707070"/>
                          </a:solidFill>
                        </a:rPr>
                        <a:t>CTP following</a:t>
                      </a:r>
                      <a:r>
                        <a:rPr lang="en-US" sz="1400" b="1" baseline="0" dirty="0" smtClean="0">
                          <a:solidFill>
                            <a:srgbClr val="707070"/>
                          </a:solidFill>
                        </a:rPr>
                        <a:t> </a:t>
                      </a:r>
                      <a:br>
                        <a:rPr lang="en-US" sz="1400" b="1" baseline="0" dirty="0" smtClean="0">
                          <a:solidFill>
                            <a:srgbClr val="707070"/>
                          </a:solidFill>
                        </a:rPr>
                      </a:br>
                      <a:r>
                        <a:rPr lang="en-US" sz="1400" b="1" baseline="0" dirty="0" smtClean="0">
                          <a:solidFill>
                            <a:srgbClr val="707070"/>
                          </a:solidFill>
                        </a:rPr>
                        <a:t>VS 2013 RTM</a:t>
                      </a:r>
                      <a:endParaRPr lang="en-US" sz="1400" b="1" dirty="0">
                        <a:solidFill>
                          <a:srgbClr val="707070"/>
                        </a:soli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r>
            </a:tbl>
          </a:graphicData>
        </a:graphic>
      </p:graphicFrame>
      <p:sp>
        <p:nvSpPr>
          <p:cNvPr id="7" name="Freeform 6"/>
          <p:cNvSpPr/>
          <p:nvPr/>
        </p:nvSpPr>
        <p:spPr bwMode="auto">
          <a:xfrm>
            <a:off x="3779837" y="2371975"/>
            <a:ext cx="8382000" cy="3081088"/>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530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lnSpc>
                <a:spcPct val="100000"/>
              </a:lnSpc>
              <a:spcBef>
                <a:spcPts val="1728"/>
              </a:spcBef>
              <a:spcAft>
                <a:spcPts val="0"/>
              </a:spcAft>
            </a:pPr>
            <a:r>
              <a:rPr lang="en-US" dirty="0"/>
              <a:t>Continue to deliver C++11</a:t>
            </a:r>
          </a:p>
          <a:p>
            <a:pPr marL="6350" lvl="1">
              <a:spcBef>
                <a:spcPts val="528"/>
              </a:spcBef>
              <a:tabLst>
                <a:tab pos="346075" algn="l"/>
              </a:tabLst>
            </a:pPr>
            <a:r>
              <a:rPr lang="en-US" sz="2200" dirty="0">
                <a:gradFill>
                  <a:gsLst>
                    <a:gs pos="0">
                      <a:srgbClr val="505050"/>
                    </a:gs>
                    <a:gs pos="100000">
                      <a:srgbClr val="505050"/>
                    </a:gs>
                  </a:gsLst>
                  <a:lin ang="5400000" scaled="0"/>
                </a:gradFill>
              </a:rPr>
              <a:t>More batches coming in 1H13</a:t>
            </a:r>
          </a:p>
          <a:p>
            <a:pPr>
              <a:lnSpc>
                <a:spcPct val="100000"/>
              </a:lnSpc>
              <a:spcBef>
                <a:spcPts val="1728"/>
              </a:spcBef>
              <a:spcAft>
                <a:spcPts val="0"/>
              </a:spcAft>
            </a:pPr>
            <a:r>
              <a:rPr lang="en-US" dirty="0"/>
              <a:t>Continue to </a:t>
            </a:r>
            <a:r>
              <a:rPr lang="en-US" dirty="0" smtClean="0"/>
              <a:t>invest</a:t>
            </a:r>
            <a:br>
              <a:rPr lang="en-US" dirty="0" smtClean="0"/>
            </a:br>
            <a:r>
              <a:rPr lang="en-US" dirty="0" smtClean="0"/>
              <a:t>in platform </a:t>
            </a:r>
            <a:r>
              <a:rPr lang="en-US" dirty="0"/>
              <a:t>support</a:t>
            </a:r>
          </a:p>
          <a:p>
            <a:pPr marL="6350" lvl="1">
              <a:spcBef>
                <a:spcPts val="528"/>
              </a:spcBef>
              <a:tabLst>
                <a:tab pos="346075" algn="l"/>
              </a:tabLst>
            </a:pPr>
            <a:r>
              <a:rPr lang="en-US" sz="2200" dirty="0">
                <a:gradFill>
                  <a:gsLst>
                    <a:gs pos="0">
                      <a:srgbClr val="505050"/>
                    </a:gs>
                    <a:gs pos="100000">
                      <a:srgbClr val="505050"/>
                    </a:gs>
                  </a:gsLst>
                  <a:lin ang="5400000" scaled="0"/>
                </a:gradFill>
              </a:rPr>
              <a:t>Windows Store apps</a:t>
            </a:r>
          </a:p>
          <a:p>
            <a:pPr lvl="2"/>
            <a:r>
              <a:rPr lang="en-US" sz="2000" dirty="0" smtClean="0">
                <a:gradFill>
                  <a:gsLst>
                    <a:gs pos="0">
                      <a:srgbClr val="505050"/>
                    </a:gs>
                    <a:gs pos="100000">
                      <a:srgbClr val="505050"/>
                    </a:gs>
                  </a:gsLst>
                  <a:lin ang="5400000" scaled="0"/>
                </a:gradFill>
              </a:rPr>
              <a:t>Continue to bring C++/CX forward to solve problems like asynchrony</a:t>
            </a:r>
          </a:p>
          <a:p>
            <a:pPr lvl="2"/>
            <a:r>
              <a:rPr lang="en-US" sz="2000" dirty="0" smtClean="0">
                <a:gradFill>
                  <a:gsLst>
                    <a:gs pos="0">
                      <a:srgbClr val="505050"/>
                    </a:gs>
                    <a:gs pos="100000">
                      <a:srgbClr val="505050"/>
                    </a:gs>
                  </a:gsLst>
                  <a:lin ang="5400000" scaled="0"/>
                </a:gradFill>
              </a:rPr>
              <a:t>Continue to make extensions/rewrite less intrusive to existing C++ code</a:t>
            </a:r>
          </a:p>
          <a:p>
            <a:pPr lvl="2"/>
            <a:r>
              <a:rPr lang="en-US" sz="2000" dirty="0" smtClean="0">
                <a:gradFill>
                  <a:gsLst>
                    <a:gs pos="0">
                      <a:srgbClr val="505050"/>
                    </a:gs>
                    <a:gs pos="100000">
                      <a:srgbClr val="505050"/>
                    </a:gs>
                  </a:gsLst>
                  <a:lin ang="5400000" scaled="0"/>
                </a:gradFill>
              </a:rPr>
              <a:t>Example of both: </a:t>
            </a:r>
            <a:r>
              <a:rPr lang="en-US" sz="2000" i="1" dirty="0" smtClean="0">
                <a:gradFill>
                  <a:gsLst>
                    <a:gs pos="0">
                      <a:srgbClr val="505050"/>
                    </a:gs>
                    <a:gs pos="100000">
                      <a:srgbClr val="505050"/>
                    </a:gs>
                  </a:gsLst>
                  <a:lin ang="5400000" scaled="0"/>
                </a:gradFill>
              </a:rPr>
              <a:t>await</a:t>
            </a:r>
            <a:endParaRPr lang="en-US" sz="2000" dirty="0" smtClean="0">
              <a:gradFill>
                <a:gsLst>
                  <a:gs pos="0">
                    <a:srgbClr val="505050"/>
                  </a:gs>
                  <a:gs pos="100000">
                    <a:srgbClr val="505050"/>
                  </a:gs>
                </a:gsLst>
                <a:lin ang="5400000" scaled="0"/>
              </a:gradFill>
            </a:endParaRPr>
          </a:p>
          <a:p>
            <a:pPr marL="6350" lvl="1">
              <a:spcBef>
                <a:spcPts val="528"/>
              </a:spcBef>
              <a:tabLst>
                <a:tab pos="346075" algn="l"/>
              </a:tabLst>
            </a:pPr>
            <a:r>
              <a:rPr lang="en-US" sz="2200" dirty="0">
                <a:gradFill>
                  <a:gsLst>
                    <a:gs pos="0">
                      <a:srgbClr val="505050"/>
                    </a:gs>
                    <a:gs pos="100000">
                      <a:srgbClr val="505050"/>
                    </a:gs>
                  </a:gsLst>
                  <a:lin ang="5400000" scaled="0"/>
                </a:gradFill>
              </a:rPr>
              <a:t>Phone </a:t>
            </a:r>
            <a:r>
              <a:rPr lang="en-US" sz="2200" dirty="0" smtClean="0">
                <a:gradFill>
                  <a:gsLst>
                    <a:gs pos="0">
                      <a:srgbClr val="505050"/>
                    </a:gs>
                    <a:gs pos="100000">
                      <a:srgbClr val="505050"/>
                    </a:gs>
                  </a:gsLst>
                  <a:lin ang="5400000" scaled="0"/>
                </a:gradFill>
              </a:rPr>
              <a:t>apps</a:t>
            </a:r>
          </a:p>
          <a:p>
            <a:pPr marL="463432" lvl="2">
              <a:spcBef>
                <a:spcPts val="528"/>
              </a:spcBef>
              <a:tabLst>
                <a:tab pos="346075" algn="l"/>
              </a:tabLst>
            </a:pPr>
            <a:r>
              <a:rPr lang="en-US" sz="2200" dirty="0" smtClean="0">
                <a:gradFill>
                  <a:gsLst>
                    <a:gs pos="0">
                      <a:srgbClr val="505050"/>
                    </a:gs>
                    <a:gs pos="100000">
                      <a:srgbClr val="505050"/>
                    </a:gs>
                  </a:gsLst>
                  <a:lin ang="5400000" scaled="0"/>
                </a:gradFill>
              </a:rPr>
              <a:t>See also: </a:t>
            </a:r>
            <a:r>
              <a:rPr lang="en-US" sz="2200" i="1" dirty="0" smtClean="0">
                <a:gradFill>
                  <a:gsLst>
                    <a:gs pos="0">
                      <a:srgbClr val="505050"/>
                    </a:gs>
                    <a:gs pos="100000">
                      <a:srgbClr val="505050"/>
                    </a:gs>
                  </a:gsLst>
                  <a:lin ang="5400000" scaled="0"/>
                </a:gradFill>
              </a:rPr>
              <a:t>Writing </a:t>
            </a:r>
            <a:r>
              <a:rPr lang="en-US" sz="2200" i="1" dirty="0">
                <a:gradFill>
                  <a:gsLst>
                    <a:gs pos="0">
                      <a:srgbClr val="505050"/>
                    </a:gs>
                    <a:gs pos="100000">
                      <a:srgbClr val="505050"/>
                    </a:gs>
                  </a:gsLst>
                  <a:lin ang="5400000" scaled="0"/>
                </a:gradFill>
              </a:rPr>
              <a:t>C++ components </a:t>
            </a:r>
            <a:r>
              <a:rPr lang="en-US" sz="2200" i="1" dirty="0" smtClean="0">
                <a:gradFill>
                  <a:gsLst>
                    <a:gs pos="0">
                      <a:srgbClr val="505050"/>
                    </a:gs>
                    <a:gs pos="100000">
                      <a:srgbClr val="505050"/>
                    </a:gs>
                  </a:gsLst>
                  <a:lin ang="5400000" scaled="0"/>
                </a:gradFill>
              </a:rPr>
              <a:t>on Windows 8 </a:t>
            </a:r>
            <a:r>
              <a:rPr lang="en-US" sz="2200" i="1" dirty="0">
                <a:gradFill>
                  <a:gsLst>
                    <a:gs pos="0">
                      <a:srgbClr val="505050"/>
                    </a:gs>
                    <a:gs pos="100000">
                      <a:srgbClr val="505050"/>
                    </a:gs>
                  </a:gsLst>
                  <a:lin ang="5400000" scaled="0"/>
                </a:gradFill>
              </a:rPr>
              <a:t>&amp; </a:t>
            </a:r>
            <a:r>
              <a:rPr lang="en-US" sz="2200" i="1" dirty="0" smtClean="0">
                <a:gradFill>
                  <a:gsLst>
                    <a:gs pos="0">
                      <a:srgbClr val="505050"/>
                    </a:gs>
                    <a:gs pos="100000">
                      <a:srgbClr val="505050"/>
                    </a:gs>
                  </a:gsLst>
                  <a:lin ang="5400000" scaled="0"/>
                </a:gradFill>
              </a:rPr>
              <a:t>Windows Phone 8</a:t>
            </a:r>
            <a:endParaRPr lang="en-US" sz="2200" i="1" dirty="0">
              <a:gradFill>
                <a:gsLst>
                  <a:gs pos="0">
                    <a:srgbClr val="505050"/>
                  </a:gs>
                  <a:gs pos="100000">
                    <a:srgbClr val="505050"/>
                  </a:gs>
                </a:gsLst>
                <a:lin ang="5400000" scaled="0"/>
              </a:gradFill>
            </a:endParaRPr>
          </a:p>
          <a:p>
            <a:pPr marL="6350" lvl="1">
              <a:spcBef>
                <a:spcPts val="528"/>
              </a:spcBef>
              <a:tabLst>
                <a:tab pos="346075" algn="l"/>
              </a:tabLst>
            </a:pPr>
            <a:r>
              <a:rPr lang="en-US" sz="2200" dirty="0">
                <a:gradFill>
                  <a:gsLst>
                    <a:gs pos="0">
                      <a:srgbClr val="505050"/>
                    </a:gs>
                    <a:gs pos="100000">
                      <a:srgbClr val="505050"/>
                    </a:gs>
                  </a:gsLst>
                  <a:lin ang="5400000" scaled="0"/>
                </a:gradFill>
              </a:rPr>
              <a:t>Azure (e.g., Casablanca)</a:t>
            </a:r>
          </a:p>
        </p:txBody>
      </p:sp>
      <p:sp>
        <p:nvSpPr>
          <p:cNvPr id="5" name="Title 4"/>
          <p:cNvSpPr>
            <a:spLocks noGrp="1"/>
          </p:cNvSpPr>
          <p:nvPr>
            <p:ph type="ctrTitle"/>
          </p:nvPr>
        </p:nvSpPr>
        <p:spPr>
          <a:solidFill>
            <a:schemeClr val="accent4"/>
          </a:solidFill>
          <a:ln>
            <a:noFill/>
          </a:ln>
        </p:spPr>
        <p:txBody>
          <a:bodyPr vert="horz" wrap="square" lIns="248654" tIns="0" rIns="248654" bIns="0" numCol="1" rtlCol="0" anchor="ctr" anchorCtr="0" compatLnSpc="1">
            <a:prstTxWarp prst="textNoShape">
              <a:avLst/>
            </a:prstTxWarp>
            <a:noAutofit/>
          </a:bodyPr>
          <a:lstStyle/>
          <a:p>
            <a:r>
              <a:rPr lang="en-US"/>
              <a:t>VC++ next steps</a:t>
            </a:r>
            <a:endParaRPr lang="en-US" dirty="0"/>
          </a:p>
        </p:txBody>
      </p:sp>
      <p:sp>
        <p:nvSpPr>
          <p:cNvPr id="7" name="TextBox 6"/>
          <p:cNvSpPr txBox="1"/>
          <p:nvPr/>
        </p:nvSpPr>
        <p:spPr>
          <a:xfrm rot="21275695">
            <a:off x="295733" y="1710421"/>
            <a:ext cx="2899576" cy="584775"/>
          </a:xfrm>
          <a:prstGeom prst="rect">
            <a:avLst/>
          </a:prstGeom>
          <a:noFill/>
        </p:spPr>
        <p:txBody>
          <a:bodyPr wrap="none" rtlCol="0">
            <a:spAutoFit/>
          </a:bodyPr>
          <a:lstStyle/>
          <a:p>
            <a:r>
              <a:rPr lang="en-US" sz="3200" dirty="0" smtClean="0">
                <a:solidFill>
                  <a:schemeClr val="accent2"/>
                </a:solidFill>
              </a:rPr>
              <a:t>from Nov 2012</a:t>
            </a:r>
          </a:p>
        </p:txBody>
      </p:sp>
      <p:sp>
        <p:nvSpPr>
          <p:cNvPr id="9" name="Freeform 8"/>
          <p:cNvSpPr/>
          <p:nvPr/>
        </p:nvSpPr>
        <p:spPr bwMode="auto">
          <a:xfrm>
            <a:off x="0" y="-1836738"/>
            <a:ext cx="12436475" cy="8831263"/>
          </a:xfrm>
          <a:custGeom>
            <a:avLst/>
            <a:gdLst>
              <a:gd name="connsiteX0" fmla="*/ 5761040 w 12436475"/>
              <a:gd name="connsiteY0" fmla="*/ 449262 h 6994525"/>
              <a:gd name="connsiteX1" fmla="*/ 5761040 w 12436475"/>
              <a:gd name="connsiteY1" fmla="*/ 2811462 h 6994525"/>
              <a:gd name="connsiteX2" fmla="*/ 11247437 w 12436475"/>
              <a:gd name="connsiteY2" fmla="*/ 2811462 h 6994525"/>
              <a:gd name="connsiteX3" fmla="*/ 11247437 w 12436475"/>
              <a:gd name="connsiteY3" fmla="*/ 449262 h 6994525"/>
              <a:gd name="connsiteX4" fmla="*/ 0 w 12436475"/>
              <a:gd name="connsiteY4" fmla="*/ 0 h 6994525"/>
              <a:gd name="connsiteX5" fmla="*/ 12436475 w 12436475"/>
              <a:gd name="connsiteY5" fmla="*/ 0 h 6994525"/>
              <a:gd name="connsiteX6" fmla="*/ 12436475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5761040" y="449262"/>
                </a:moveTo>
                <a:lnTo>
                  <a:pt x="5761040" y="2811462"/>
                </a:lnTo>
                <a:lnTo>
                  <a:pt x="11247437" y="2811462"/>
                </a:lnTo>
                <a:lnTo>
                  <a:pt x="11247437" y="449262"/>
                </a:lnTo>
                <a:close/>
                <a:moveTo>
                  <a:pt x="0" y="0"/>
                </a:moveTo>
                <a:lnTo>
                  <a:pt x="12436475" y="0"/>
                </a:lnTo>
                <a:lnTo>
                  <a:pt x="12436475" y="6994525"/>
                </a:lnTo>
                <a:lnTo>
                  <a:pt x="0" y="6994525"/>
                </a:lnTo>
                <a:close/>
              </a:path>
            </a:pathLst>
          </a:cu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2751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Visual C++ 2013 Preview</a:t>
            </a:r>
            <a:endParaRPr lang="en-US" dirty="0"/>
          </a:p>
        </p:txBody>
      </p:sp>
    </p:spTree>
    <p:extLst>
      <p:ext uri="{BB962C8B-B14F-4D97-AF65-F5344CB8AC3E}">
        <p14:creationId xmlns:p14="http://schemas.microsoft.com/office/powerpoint/2010/main" val="400576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Core language</a:t>
            </a:r>
          </a:p>
          <a:p>
            <a:pPr lvl="1"/>
            <a:r>
              <a:rPr lang="en-US" sz="2000" dirty="0" smtClean="0"/>
              <a:t>Everything in Nov 2012 CTP, with IDE/debugger/static analysis support</a:t>
            </a:r>
          </a:p>
          <a:p>
            <a:pPr lvl="2"/>
            <a:r>
              <a:rPr lang="en-US" sz="1600" i="1" dirty="0" smtClean="0"/>
              <a:t>explicit</a:t>
            </a:r>
            <a:r>
              <a:rPr lang="en-US" sz="1600" dirty="0" smtClean="0"/>
              <a:t> </a:t>
            </a:r>
            <a:r>
              <a:rPr lang="en-US" sz="1600" dirty="0"/>
              <a:t>conversion operators</a:t>
            </a:r>
          </a:p>
          <a:p>
            <a:pPr lvl="2"/>
            <a:r>
              <a:rPr lang="en-US" sz="1600" dirty="0"/>
              <a:t>Raw string literals</a:t>
            </a:r>
          </a:p>
          <a:p>
            <a:pPr lvl="2"/>
            <a:r>
              <a:rPr lang="en-US" sz="1600" dirty="0" smtClean="0"/>
              <a:t>Function template default arguments</a:t>
            </a:r>
            <a:endParaRPr lang="en-US" sz="1600" dirty="0"/>
          </a:p>
          <a:p>
            <a:pPr lvl="2"/>
            <a:r>
              <a:rPr lang="en-US" sz="1600" dirty="0"/>
              <a:t>Delegating constructors</a:t>
            </a:r>
          </a:p>
          <a:p>
            <a:pPr lvl="2"/>
            <a:r>
              <a:rPr lang="en-US" sz="1600" dirty="0"/>
              <a:t>Uniform initialization and </a:t>
            </a:r>
            <a:r>
              <a:rPr lang="en-US" sz="1600" i="1" dirty="0" err="1"/>
              <a:t>initializer_list</a:t>
            </a:r>
            <a:r>
              <a:rPr lang="en-US" sz="1600" dirty="0" err="1"/>
              <a:t>s</a:t>
            </a:r>
            <a:endParaRPr lang="en-US" sz="1600" dirty="0"/>
          </a:p>
          <a:p>
            <a:pPr lvl="2"/>
            <a:r>
              <a:rPr lang="en-US" sz="1600" dirty="0" err="1"/>
              <a:t>Variadic</a:t>
            </a:r>
            <a:r>
              <a:rPr lang="en-US" sz="1600" dirty="0"/>
              <a:t> </a:t>
            </a:r>
            <a:r>
              <a:rPr lang="en-US" sz="1600" dirty="0" smtClean="0"/>
              <a:t>templates</a:t>
            </a:r>
          </a:p>
          <a:p>
            <a:r>
              <a:rPr lang="en-US" sz="2800" dirty="0" smtClean="0"/>
              <a:t>Standard library</a:t>
            </a:r>
          </a:p>
          <a:p>
            <a:pPr lvl="1"/>
            <a:r>
              <a:rPr lang="en-US" sz="2000" dirty="0" smtClean="0"/>
              <a:t>Standard library support for the above, incl. </a:t>
            </a:r>
            <a:r>
              <a:rPr lang="en-US" sz="2000" i="1" dirty="0" smtClean="0"/>
              <a:t>vector&lt;int&gt;{ 1, 2, 3, 4 }</a:t>
            </a:r>
            <a:endParaRPr lang="en-US" sz="2000" i="1" dirty="0"/>
          </a:p>
          <a:p>
            <a:pPr lvl="1"/>
            <a:r>
              <a:rPr lang="en-US" sz="2000" dirty="0" smtClean="0"/>
              <a:t>Faster compiles &amp; reduced memory compiling </a:t>
            </a:r>
            <a:r>
              <a:rPr lang="en-US" sz="2000" dirty="0" err="1" smtClean="0"/>
              <a:t>stdlib</a:t>
            </a:r>
            <a:r>
              <a:rPr lang="en-US" sz="2000" dirty="0" smtClean="0"/>
              <a:t> (</a:t>
            </a:r>
            <a:r>
              <a:rPr lang="en-US" sz="2000" dirty="0" err="1" smtClean="0"/>
              <a:t>variadics</a:t>
            </a:r>
            <a:r>
              <a:rPr lang="en-US" sz="2000" dirty="0" smtClean="0"/>
              <a:t> help here)</a:t>
            </a:r>
          </a:p>
          <a:p>
            <a:pPr lvl="1"/>
            <a:r>
              <a:rPr lang="en-US" sz="2000" dirty="0" smtClean="0"/>
              <a:t>Some Draft C++14 improvements (approved in Portland and Bristol):</a:t>
            </a:r>
          </a:p>
          <a:p>
            <a:pPr lvl="2"/>
            <a:r>
              <a:rPr lang="en-US" sz="1600" i="1" dirty="0" err="1" smtClean="0"/>
              <a:t>make_unique</a:t>
            </a:r>
            <a:r>
              <a:rPr lang="en-US" sz="1600" dirty="0" smtClean="0"/>
              <a:t>, </a:t>
            </a:r>
            <a:r>
              <a:rPr lang="en-US" sz="1600" i="1" dirty="0" err="1" smtClean="0"/>
              <a:t>cbegin</a:t>
            </a:r>
            <a:r>
              <a:rPr lang="en-US" sz="1600" dirty="0" smtClean="0"/>
              <a:t>/</a:t>
            </a:r>
            <a:r>
              <a:rPr lang="en-US" sz="1600" i="1" dirty="0" err="1" smtClean="0"/>
              <a:t>cend</a:t>
            </a:r>
            <a:r>
              <a:rPr lang="en-US" sz="1600" dirty="0" smtClean="0"/>
              <a:t>/etc</a:t>
            </a:r>
            <a:r>
              <a:rPr lang="en-US" sz="1600" dirty="0"/>
              <a:t>., </a:t>
            </a:r>
            <a:r>
              <a:rPr lang="en-US" sz="1600" dirty="0" smtClean="0"/>
              <a:t>simplified </a:t>
            </a:r>
            <a:r>
              <a:rPr lang="en-US" sz="1600" dirty="0" err="1" smtClean="0"/>
              <a:t>functors</a:t>
            </a:r>
            <a:r>
              <a:rPr lang="en-US" sz="1600" dirty="0" smtClean="0"/>
              <a:t> </a:t>
            </a:r>
            <a:r>
              <a:rPr lang="en-US" sz="1600" dirty="0"/>
              <a:t>(e.g., </a:t>
            </a:r>
            <a:r>
              <a:rPr lang="en-US" sz="1600" i="1" dirty="0" smtClean="0"/>
              <a:t>greater&lt;&gt;</a:t>
            </a:r>
            <a:r>
              <a:rPr lang="en-US" sz="1600" dirty="0" smtClean="0"/>
              <a:t>)</a:t>
            </a:r>
            <a:endParaRPr lang="en-US" sz="1200" dirty="0" smtClean="0"/>
          </a:p>
        </p:txBody>
      </p:sp>
      <p:sp>
        <p:nvSpPr>
          <p:cNvPr id="4" name="Content Placeholder 3"/>
          <p:cNvSpPr>
            <a:spLocks noGrp="1"/>
          </p:cNvSpPr>
          <p:nvPr>
            <p:ph type="body" sz="quarter" idx="11"/>
          </p:nvPr>
        </p:nvSpPr>
        <p:spPr/>
        <p:txBody>
          <a:bodyPr/>
          <a:lstStyle/>
          <a:p>
            <a:r>
              <a:rPr lang="en-US" sz="2000" dirty="0" smtClean="0"/>
              <a:t>From CTP quality </a:t>
            </a:r>
            <a:br>
              <a:rPr lang="en-US" sz="2000" dirty="0" smtClean="0"/>
            </a:br>
            <a:r>
              <a:rPr lang="en-US" sz="2000" dirty="0" smtClean="0"/>
              <a:t>to RTM quality</a:t>
            </a:r>
          </a:p>
        </p:txBody>
      </p:sp>
      <p:sp>
        <p:nvSpPr>
          <p:cNvPr id="3" name="Title 2"/>
          <p:cNvSpPr>
            <a:spLocks noGrp="1"/>
          </p:cNvSpPr>
          <p:nvPr>
            <p:ph type="title"/>
          </p:nvPr>
        </p:nvSpPr>
        <p:spPr/>
        <p:txBody>
          <a:bodyPr/>
          <a:lstStyle/>
          <a:p>
            <a:r>
              <a:rPr lang="en-US" dirty="0" smtClean="0"/>
              <a:t>Available today: VC++ 2013 Preview</a:t>
            </a:r>
            <a:endParaRPr lang="en-US" dirty="0"/>
          </a:p>
        </p:txBody>
      </p:sp>
    </p:spTree>
    <p:extLst>
      <p:ext uri="{BB962C8B-B14F-4D97-AF65-F5344CB8AC3E}">
        <p14:creationId xmlns:p14="http://schemas.microsoft.com/office/powerpoint/2010/main" val="373454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animEffect transition="in" filter="fade">
                                      <p:cBhvr>
                                        <p:cTn id="18" dur="500"/>
                                        <p:tgtEl>
                                          <p:spTgt spid="2">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a:t>
            </a:r>
            <a:endParaRPr lang="en-US" b="1" i="1" dirty="0"/>
          </a:p>
        </p:txBody>
      </p:sp>
      <p:graphicFrame>
        <p:nvGraphicFramePr>
          <p:cNvPr id="6" name="Table 5"/>
          <p:cNvGraphicFramePr>
            <a:graphicFrameLocks noGrp="1"/>
          </p:cNvGraphicFramePr>
          <p:nvPr>
            <p:extLst>
              <p:ext uri="{D42A27DB-BD31-4B8C-83A1-F6EECF244321}">
                <p14:modId xmlns:p14="http://schemas.microsoft.com/office/powerpoint/2010/main" val="2535508019"/>
              </p:ext>
            </p:extLst>
          </p:nvPr>
        </p:nvGraphicFramePr>
        <p:xfrm>
          <a:off x="359575" y="1211586"/>
          <a:ext cx="2124862" cy="5409875"/>
        </p:xfrm>
        <a:graphic>
          <a:graphicData uri="http://schemas.openxmlformats.org/drawingml/2006/table">
            <a:tbl>
              <a:tblPr firstRow="1" bandRow="1">
                <a:tableStyleId>{793D81CF-94F2-401A-BA57-92F5A7B2D0C5}</a:tableStyleId>
              </a:tblPr>
              <a:tblGrid>
                <a:gridCol w="2124862"/>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i="0" dirty="0" smtClean="0">
                          <a:gradFill>
                            <a:gsLst>
                              <a:gs pos="9934">
                                <a:srgbClr val="1E1E1E"/>
                              </a:gs>
                              <a:gs pos="100000">
                                <a:srgbClr val="1E1E1E"/>
                              </a:gs>
                            </a:gsLst>
                            <a:lin ang="5400000" scaled="0"/>
                          </a:gradFill>
                          <a:latin typeface="+mn-lt"/>
                        </a:rPr>
                        <a:t>today</a:t>
                      </a:r>
                      <a:endParaRPr lang="en-US" sz="1600" b="0" i="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6129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Visual C++ 2013 RTM</a:t>
            </a:r>
            <a:endParaRPr lang="en-US" dirty="0"/>
          </a:p>
        </p:txBody>
      </p:sp>
    </p:spTree>
    <p:extLst>
      <p:ext uri="{BB962C8B-B14F-4D97-AF65-F5344CB8AC3E}">
        <p14:creationId xmlns:p14="http://schemas.microsoft.com/office/powerpoint/2010/main" val="18063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1"/>
            <a:r>
              <a:rPr lang="en-US" sz="2400" dirty="0" smtClean="0">
                <a:solidFill>
                  <a:srgbClr val="0070C0"/>
                </a:solidFill>
              </a:rPr>
              <a:t>class widget {</a:t>
            </a:r>
            <a:br>
              <a:rPr lang="en-US" sz="2400" dirty="0" smtClean="0">
                <a:solidFill>
                  <a:srgbClr val="0070C0"/>
                </a:solidFill>
              </a:rPr>
            </a:br>
            <a:r>
              <a:rPr lang="en-US" sz="2400" dirty="0" smtClean="0">
                <a:solidFill>
                  <a:srgbClr val="0070C0"/>
                </a:solidFill>
              </a:rPr>
              <a:t>    int a </a:t>
            </a:r>
            <a:r>
              <a:rPr lang="en-US" sz="2400" b="1" dirty="0" smtClean="0">
                <a:solidFill>
                  <a:srgbClr val="00B050"/>
                </a:solidFill>
              </a:rPr>
              <a:t>= 42</a:t>
            </a:r>
            <a:r>
              <a:rPr lang="en-US" sz="2400" dirty="0" smtClean="0">
                <a:solidFill>
                  <a:srgbClr val="0070C0"/>
                </a:solidFill>
              </a:rPr>
              <a:t>;</a:t>
            </a:r>
            <a:br>
              <a:rPr lang="en-US" sz="2400" dirty="0" smtClean="0">
                <a:solidFill>
                  <a:srgbClr val="0070C0"/>
                </a:solidFill>
              </a:rPr>
            </a:br>
            <a:r>
              <a:rPr lang="en-US" sz="2400" dirty="0" smtClean="0">
                <a:solidFill>
                  <a:srgbClr val="0070C0"/>
                </a:solidFill>
              </a:rPr>
              <a:t>    string b </a:t>
            </a:r>
            <a:r>
              <a:rPr lang="en-US" sz="2400" b="1" dirty="0" smtClean="0">
                <a:solidFill>
                  <a:srgbClr val="00B050"/>
                </a:solidFill>
              </a:rPr>
              <a:t>= “</a:t>
            </a:r>
            <a:r>
              <a:rPr lang="en-US" sz="2400" b="1" dirty="0" err="1" smtClean="0">
                <a:solidFill>
                  <a:srgbClr val="00B050"/>
                </a:solidFill>
              </a:rPr>
              <a:t>xyzzy</a:t>
            </a:r>
            <a:r>
              <a:rPr lang="en-US" sz="2400" b="1" dirty="0" smtClean="0">
                <a:solidFill>
                  <a:srgbClr val="00B050"/>
                </a:solidFill>
              </a:rPr>
              <a:t>”</a:t>
            </a:r>
            <a:r>
              <a:rPr lang="en-US" sz="2400" dirty="0" smtClean="0">
                <a:solidFill>
                  <a:srgbClr val="0070C0"/>
                </a:solidFill>
              </a:rPr>
              <a:t>;</a:t>
            </a:r>
            <a:br>
              <a:rPr lang="en-US" sz="2400" dirty="0" smtClean="0">
                <a:solidFill>
                  <a:srgbClr val="0070C0"/>
                </a:solidFill>
              </a:rPr>
            </a:br>
            <a:r>
              <a:rPr lang="en-US" sz="2400" dirty="0" smtClean="0">
                <a:solidFill>
                  <a:srgbClr val="0070C0"/>
                </a:solidFill>
              </a:rPr>
              <a:t>    vector&lt;int</a:t>
            </a:r>
            <a:r>
              <a:rPr lang="en-US" sz="2400" dirty="0">
                <a:solidFill>
                  <a:srgbClr val="0070C0"/>
                </a:solidFill>
              </a:rPr>
              <a:t>&gt; c</a:t>
            </a:r>
            <a:r>
              <a:rPr lang="en-US" sz="2400" dirty="0" smtClean="0">
                <a:solidFill>
                  <a:srgbClr val="0070C0"/>
                </a:solidFill>
              </a:rPr>
              <a:t> </a:t>
            </a:r>
            <a:r>
              <a:rPr lang="en-US" sz="2400" b="1" dirty="0">
                <a:solidFill>
                  <a:srgbClr val="00B050"/>
                </a:solidFill>
              </a:rPr>
              <a:t>= </a:t>
            </a:r>
            <a:r>
              <a:rPr lang="en-US" sz="2400" b="1" dirty="0" smtClean="0">
                <a:solidFill>
                  <a:srgbClr val="00B050"/>
                </a:solidFill>
              </a:rPr>
              <a:t>{ 1, 2, 3, 4 }</a:t>
            </a:r>
            <a:r>
              <a:rPr lang="en-US" sz="2400" dirty="0" smtClean="0">
                <a:solidFill>
                  <a:srgbClr val="0070C0"/>
                </a:solidFill>
              </a:rPr>
              <a:t>;</a:t>
            </a:r>
          </a:p>
          <a:p>
            <a:pPr lvl="1"/>
            <a:r>
              <a:rPr lang="en-US" sz="2400" dirty="0" smtClean="0">
                <a:solidFill>
                  <a:srgbClr val="0070C0"/>
                </a:solidFill>
              </a:rPr>
              <a:t>public:</a:t>
            </a:r>
          </a:p>
          <a:p>
            <a:pPr lvl="1"/>
            <a:r>
              <a:rPr lang="en-US" sz="2400" dirty="0" smtClean="0">
                <a:solidFill>
                  <a:srgbClr val="0070C0"/>
                </a:solidFill>
              </a:rPr>
              <a:t>    widget() { }  				// </a:t>
            </a:r>
            <a:r>
              <a:rPr lang="en-US" sz="2400" dirty="0" smtClean="0">
                <a:solidFill>
                  <a:srgbClr val="00B050"/>
                </a:solidFill>
              </a:rPr>
              <a:t>42	</a:t>
            </a:r>
            <a:r>
              <a:rPr lang="en-US" sz="2400" dirty="0" err="1" smtClean="0">
                <a:solidFill>
                  <a:srgbClr val="00B050"/>
                </a:solidFill>
              </a:rPr>
              <a:t>xyzzy</a:t>
            </a:r>
            <a:r>
              <a:rPr lang="en-US" sz="2400" dirty="0" smtClean="0">
                <a:solidFill>
                  <a:srgbClr val="00B050"/>
                </a:solidFill>
              </a:rPr>
              <a:t>	1 2 3 4</a:t>
            </a:r>
          </a:p>
          <a:p>
            <a:pPr lvl="1"/>
            <a:r>
              <a:rPr lang="en-US" sz="2400" dirty="0" smtClean="0">
                <a:solidFill>
                  <a:srgbClr val="0070C0"/>
                </a:solidFill>
              </a:rPr>
              <a:t>    explicit widget(int </a:t>
            </a:r>
            <a:r>
              <a:rPr lang="en-US" sz="2400" dirty="0" err="1" smtClean="0">
                <a:solidFill>
                  <a:srgbClr val="0070C0"/>
                </a:solidFill>
              </a:rPr>
              <a:t>val</a:t>
            </a:r>
            <a:r>
              <a:rPr lang="en-US" sz="2400" dirty="0" smtClean="0">
                <a:solidFill>
                  <a:srgbClr val="0070C0"/>
                </a:solidFill>
              </a:rPr>
              <a:t>) : a{</a:t>
            </a:r>
            <a:r>
              <a:rPr lang="en-US" sz="2400" dirty="0" err="1" smtClean="0">
                <a:solidFill>
                  <a:srgbClr val="0070C0"/>
                </a:solidFill>
              </a:rPr>
              <a:t>val</a:t>
            </a:r>
            <a:r>
              <a:rPr lang="en-US" sz="2400" dirty="0" smtClean="0">
                <a:solidFill>
                  <a:srgbClr val="0070C0"/>
                </a:solidFill>
              </a:rPr>
              <a:t>} { }		// </a:t>
            </a:r>
            <a:r>
              <a:rPr lang="en-US" sz="2400" dirty="0" err="1" smtClean="0">
                <a:solidFill>
                  <a:srgbClr val="0070C0"/>
                </a:solidFill>
              </a:rPr>
              <a:t>val</a:t>
            </a:r>
            <a:r>
              <a:rPr lang="en-US" sz="2400" dirty="0" smtClean="0">
                <a:solidFill>
                  <a:srgbClr val="0070C0"/>
                </a:solidFill>
              </a:rPr>
              <a:t>	</a:t>
            </a:r>
            <a:r>
              <a:rPr lang="en-US" sz="2400" dirty="0" err="1" smtClean="0">
                <a:solidFill>
                  <a:srgbClr val="00B050"/>
                </a:solidFill>
              </a:rPr>
              <a:t>xyzzy</a:t>
            </a:r>
            <a:r>
              <a:rPr lang="en-US" sz="2400" dirty="0" smtClean="0">
                <a:solidFill>
                  <a:srgbClr val="00B050"/>
                </a:solidFill>
              </a:rPr>
              <a:t>	1 2 3 4</a:t>
            </a:r>
          </a:p>
          <a:p>
            <a:pPr lvl="1"/>
            <a:r>
              <a:rPr lang="en-US" sz="2400" dirty="0" smtClean="0">
                <a:solidFill>
                  <a:srgbClr val="0070C0"/>
                </a:solidFill>
              </a:rPr>
              <a:t>    widget(int i, int j) </a:t>
            </a:r>
            <a:r>
              <a:rPr lang="en-US" sz="2400" dirty="0">
                <a:solidFill>
                  <a:srgbClr val="0070C0"/>
                </a:solidFill>
              </a:rPr>
              <a:t>: </a:t>
            </a:r>
            <a:r>
              <a:rPr lang="en-US" sz="2400" dirty="0" smtClean="0">
                <a:solidFill>
                  <a:srgbClr val="0070C0"/>
                </a:solidFill>
              </a:rPr>
              <a:t>c{i, i, i, i, j, j} </a:t>
            </a:r>
            <a:r>
              <a:rPr lang="en-US" sz="2400" dirty="0">
                <a:solidFill>
                  <a:srgbClr val="0070C0"/>
                </a:solidFill>
              </a:rPr>
              <a:t>{ </a:t>
            </a:r>
            <a:r>
              <a:rPr lang="en-US" sz="2400" dirty="0" smtClean="0">
                <a:solidFill>
                  <a:srgbClr val="0070C0"/>
                </a:solidFill>
              </a:rPr>
              <a:t>}	// </a:t>
            </a:r>
            <a:r>
              <a:rPr lang="en-US" sz="2400" dirty="0" smtClean="0">
                <a:solidFill>
                  <a:srgbClr val="00B050"/>
                </a:solidFill>
              </a:rPr>
              <a:t>42	</a:t>
            </a:r>
            <a:r>
              <a:rPr lang="en-US" sz="2400" dirty="0" err="1" smtClean="0">
                <a:solidFill>
                  <a:srgbClr val="00B050"/>
                </a:solidFill>
              </a:rPr>
              <a:t>xyzzy</a:t>
            </a:r>
            <a:r>
              <a:rPr lang="en-US" sz="2400" dirty="0" smtClean="0">
                <a:solidFill>
                  <a:schemeClr val="accent4"/>
                </a:solidFill>
              </a:rPr>
              <a:t>	</a:t>
            </a:r>
            <a:r>
              <a:rPr lang="en-US" sz="2400" dirty="0" smtClean="0">
                <a:solidFill>
                  <a:srgbClr val="0070C0"/>
                </a:solidFill>
              </a:rPr>
              <a:t>i </a:t>
            </a:r>
            <a:r>
              <a:rPr lang="en-US" sz="2400" dirty="0" err="1" smtClean="0">
                <a:solidFill>
                  <a:srgbClr val="0070C0"/>
                </a:solidFill>
              </a:rPr>
              <a:t>i</a:t>
            </a:r>
            <a:r>
              <a:rPr lang="en-US" sz="2400" dirty="0" smtClean="0">
                <a:solidFill>
                  <a:srgbClr val="0070C0"/>
                </a:solidFill>
              </a:rPr>
              <a:t> </a:t>
            </a:r>
            <a:r>
              <a:rPr lang="en-US" sz="2400" dirty="0" err="1" smtClean="0">
                <a:solidFill>
                  <a:srgbClr val="0070C0"/>
                </a:solidFill>
              </a:rPr>
              <a:t>i</a:t>
            </a:r>
            <a:r>
              <a:rPr lang="en-US" sz="2400" dirty="0" smtClean="0">
                <a:solidFill>
                  <a:srgbClr val="0070C0"/>
                </a:solidFill>
              </a:rPr>
              <a:t> </a:t>
            </a:r>
            <a:r>
              <a:rPr lang="en-US" sz="2400" dirty="0" err="1" smtClean="0">
                <a:solidFill>
                  <a:srgbClr val="0070C0"/>
                </a:solidFill>
              </a:rPr>
              <a:t>i</a:t>
            </a:r>
            <a:r>
              <a:rPr lang="en-US" sz="2400" dirty="0" smtClean="0">
                <a:solidFill>
                  <a:srgbClr val="0070C0"/>
                </a:solidFill>
              </a:rPr>
              <a:t> j </a:t>
            </a:r>
            <a:r>
              <a:rPr lang="en-US" sz="2400" dirty="0" err="1" smtClean="0">
                <a:solidFill>
                  <a:srgbClr val="0070C0"/>
                </a:solidFill>
              </a:rPr>
              <a:t>j</a:t>
            </a:r>
            <a:endParaRPr lang="en-US" sz="2400" dirty="0" smtClean="0">
              <a:solidFill>
                <a:srgbClr val="0070C0"/>
              </a:solidFill>
            </a:endParaRPr>
          </a:p>
          <a:p>
            <a:pPr lvl="1"/>
            <a:r>
              <a:rPr lang="en-US" sz="2400" dirty="0" smtClean="0">
                <a:solidFill>
                  <a:srgbClr val="0070C0"/>
                </a:solidFill>
              </a:rPr>
              <a:t>};</a:t>
            </a:r>
          </a:p>
        </p:txBody>
      </p:sp>
      <p:sp>
        <p:nvSpPr>
          <p:cNvPr id="4" name="Content Placeholder 3"/>
          <p:cNvSpPr>
            <a:spLocks noGrp="1"/>
          </p:cNvSpPr>
          <p:nvPr>
            <p:ph type="body" sz="quarter" idx="11"/>
          </p:nvPr>
        </p:nvSpPr>
        <p:spPr/>
        <p:txBody>
          <a:bodyPr/>
          <a:lstStyle/>
          <a:p>
            <a:r>
              <a:rPr lang="en-US" sz="2000" dirty="0" smtClean="0"/>
              <a:t>“… </a:t>
            </a:r>
            <a:r>
              <a:rPr lang="en-US" sz="2000" dirty="0"/>
              <a:t>to increase maintainability, reduce the risk of subtle errors in complex program code, and to make the use of initializers more consistent</a:t>
            </a:r>
            <a:r>
              <a:rPr lang="en-US" sz="2000" dirty="0" smtClean="0"/>
              <a:t>.”</a:t>
            </a:r>
          </a:p>
          <a:p>
            <a:endParaRPr lang="en-US" sz="2000" dirty="0"/>
          </a:p>
          <a:p>
            <a:pPr algn="ctr"/>
            <a:r>
              <a:rPr lang="en-US" sz="2000" dirty="0" smtClean="0"/>
              <a:t>— N2628, Michael Spertus and Bill Seymour</a:t>
            </a:r>
          </a:p>
        </p:txBody>
      </p:sp>
      <p:sp>
        <p:nvSpPr>
          <p:cNvPr id="3" name="Title 2"/>
          <p:cNvSpPr>
            <a:spLocks noGrp="1"/>
          </p:cNvSpPr>
          <p:nvPr>
            <p:ph type="title"/>
          </p:nvPr>
        </p:nvSpPr>
        <p:spPr/>
        <p:txBody>
          <a:bodyPr/>
          <a:lstStyle/>
          <a:p>
            <a:r>
              <a:rPr lang="en-US" dirty="0" smtClean="0"/>
              <a:t>Non-static data member initializers</a:t>
            </a:r>
            <a:endParaRPr lang="en-US" dirty="0"/>
          </a:p>
        </p:txBody>
      </p:sp>
    </p:spTree>
    <p:extLst>
      <p:ext uri="{BB962C8B-B14F-4D97-AF65-F5344CB8AC3E}">
        <p14:creationId xmlns:p14="http://schemas.microsoft.com/office/powerpoint/2010/main" val="173702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Why is </a:t>
            </a:r>
            <a:r>
              <a:rPr lang="en-US" sz="2800" i="1" dirty="0"/>
              <a:t>=default</a:t>
            </a:r>
            <a:r>
              <a:rPr lang="en-US" sz="2800" dirty="0"/>
              <a:t> better than writing it yourself?</a:t>
            </a:r>
          </a:p>
          <a:p>
            <a:pPr lvl="2"/>
            <a:r>
              <a:rPr lang="en-US" sz="1600" i="1" dirty="0" smtClean="0"/>
              <a:t>=default</a:t>
            </a:r>
            <a:r>
              <a:rPr lang="en-US" sz="1600" dirty="0" smtClean="0"/>
              <a:t> is shorter and less redundant.</a:t>
            </a:r>
            <a:endParaRPr lang="en-US" sz="1600" dirty="0"/>
          </a:p>
          <a:p>
            <a:pPr lvl="2"/>
            <a:r>
              <a:rPr lang="en-US" sz="1600" dirty="0" smtClean="0"/>
              <a:t>Default implementations can be more efficient than manual implementations.</a:t>
            </a:r>
          </a:p>
          <a:p>
            <a:pPr lvl="2"/>
            <a:r>
              <a:rPr lang="en-US" sz="1600" dirty="0" smtClean="0"/>
              <a:t>Default implementations can be “trivial,” so preserve POD-ness.</a:t>
            </a:r>
          </a:p>
          <a:p>
            <a:pPr lvl="2"/>
            <a:r>
              <a:rPr lang="en-US" sz="1600" dirty="0" smtClean="0"/>
              <a:t>Provides an easy way to get an otherwise implicitly-suppressed generated function.</a:t>
            </a:r>
          </a:p>
          <a:p>
            <a:r>
              <a:rPr lang="en-US" sz="2800" dirty="0" smtClean="0"/>
              <a:t>Example</a:t>
            </a:r>
            <a:endParaRPr lang="en-US" sz="2800" dirty="0">
              <a:solidFill>
                <a:srgbClr val="0070C0"/>
              </a:solidFill>
            </a:endParaRPr>
          </a:p>
          <a:p>
            <a:pPr lvl="1"/>
            <a:r>
              <a:rPr lang="en-US" sz="1800" dirty="0">
                <a:solidFill>
                  <a:srgbClr val="0070C0"/>
                </a:solidFill>
              </a:rPr>
              <a:t>class value {</a:t>
            </a:r>
            <a:br>
              <a:rPr lang="en-US" sz="1800" dirty="0">
                <a:solidFill>
                  <a:srgbClr val="0070C0"/>
                </a:solidFill>
              </a:rPr>
            </a:br>
            <a:r>
              <a:rPr lang="en-US" sz="1800" dirty="0">
                <a:solidFill>
                  <a:srgbClr val="0070C0"/>
                </a:solidFill>
              </a:rPr>
              <a:t>    // … possibly lots of members …</a:t>
            </a:r>
            <a:br>
              <a:rPr lang="en-US" sz="1800" dirty="0">
                <a:solidFill>
                  <a:srgbClr val="0070C0"/>
                </a:solidFill>
              </a:rPr>
            </a:br>
            <a:r>
              <a:rPr lang="en-US" sz="1800" dirty="0">
                <a:solidFill>
                  <a:srgbClr val="0070C0"/>
                </a:solidFill>
              </a:rPr>
              <a:t>public:</a:t>
            </a:r>
            <a:br>
              <a:rPr lang="en-US" sz="1800" dirty="0">
                <a:solidFill>
                  <a:srgbClr val="0070C0"/>
                </a:solidFill>
              </a:rPr>
            </a:br>
            <a:r>
              <a:rPr lang="en-US" sz="1800" dirty="0">
                <a:solidFill>
                  <a:srgbClr val="0070C0"/>
                </a:solidFill>
              </a:rPr>
              <a:t>    value&amp; operator=( </a:t>
            </a:r>
            <a:r>
              <a:rPr lang="en-US" sz="1800" dirty="0" err="1">
                <a:solidFill>
                  <a:srgbClr val="0070C0"/>
                </a:solidFill>
              </a:rPr>
              <a:t>const</a:t>
            </a:r>
            <a:r>
              <a:rPr lang="en-US" sz="1800" dirty="0">
                <a:solidFill>
                  <a:srgbClr val="0070C0"/>
                </a:solidFill>
              </a:rPr>
              <a:t> value&amp; );	// provide custom</a:t>
            </a:r>
            <a:br>
              <a:rPr lang="en-US" sz="1800" dirty="0">
                <a:solidFill>
                  <a:srgbClr val="0070C0"/>
                </a:solidFill>
              </a:rPr>
            </a:br>
            <a:r>
              <a:rPr lang="en-US" sz="1800" dirty="0">
                <a:solidFill>
                  <a:srgbClr val="0070C0"/>
                </a:solidFill>
              </a:rPr>
              <a:t>    value( </a:t>
            </a:r>
            <a:r>
              <a:rPr lang="en-US" sz="1800" dirty="0" err="1">
                <a:solidFill>
                  <a:srgbClr val="0070C0"/>
                </a:solidFill>
              </a:rPr>
              <a:t>const</a:t>
            </a:r>
            <a:r>
              <a:rPr lang="en-US" sz="1800" dirty="0">
                <a:solidFill>
                  <a:srgbClr val="0070C0"/>
                </a:solidFill>
              </a:rPr>
              <a:t> value&amp; );			// copying behavior</a:t>
            </a:r>
            <a:br>
              <a:rPr lang="en-US" sz="1800" dirty="0">
                <a:solidFill>
                  <a:srgbClr val="0070C0"/>
                </a:solidFill>
              </a:rPr>
            </a:br>
            <a:r>
              <a:rPr lang="en-US" sz="1800" dirty="0">
                <a:solidFill>
                  <a:srgbClr val="0070C0"/>
                </a:solidFill>
              </a:rPr>
              <a:t>    value() </a:t>
            </a:r>
            <a:r>
              <a:rPr lang="en-US" sz="1800" b="1" dirty="0">
                <a:solidFill>
                  <a:srgbClr val="00B050"/>
                </a:solidFill>
              </a:rPr>
              <a:t>= default</a:t>
            </a:r>
            <a:r>
              <a:rPr lang="en-US" sz="1800" dirty="0">
                <a:solidFill>
                  <a:srgbClr val="0070C0"/>
                </a:solidFill>
              </a:rPr>
              <a:t>;	// </a:t>
            </a:r>
            <a:r>
              <a:rPr lang="en-US" sz="1800" dirty="0" err="1">
                <a:solidFill>
                  <a:srgbClr val="0070C0"/>
                </a:solidFill>
              </a:rPr>
              <a:t>unsuppress</a:t>
            </a:r>
            <a:r>
              <a:rPr lang="en-US" sz="1800" dirty="0">
                <a:solidFill>
                  <a:srgbClr val="0070C0"/>
                </a:solidFill>
              </a:rPr>
              <a:t> default constructor w/o rewriting it</a:t>
            </a:r>
            <a:br>
              <a:rPr lang="en-US" sz="1800" dirty="0">
                <a:solidFill>
                  <a:srgbClr val="0070C0"/>
                </a:solidFill>
              </a:rPr>
            </a:br>
            <a:r>
              <a:rPr lang="en-US" sz="1800" dirty="0">
                <a:solidFill>
                  <a:srgbClr val="0070C0"/>
                </a:solidFill>
              </a:rPr>
              <a:t>};</a:t>
            </a:r>
          </a:p>
          <a:p>
            <a:pPr lvl="1"/>
            <a:r>
              <a:rPr lang="en-US" sz="2000" dirty="0" smtClean="0"/>
              <a:t>Note: Not initially on move construction/assignment</a:t>
            </a:r>
          </a:p>
          <a:p>
            <a:pPr lvl="2"/>
            <a:r>
              <a:rPr lang="en-US" sz="1600" dirty="0" smtClean="0"/>
              <a:t>Part of another feature: Will be added when we support implicit move generation</a:t>
            </a:r>
          </a:p>
        </p:txBody>
      </p:sp>
      <p:sp>
        <p:nvSpPr>
          <p:cNvPr id="4" name="Content Placeholder 3"/>
          <p:cNvSpPr>
            <a:spLocks noGrp="1"/>
          </p:cNvSpPr>
          <p:nvPr>
            <p:ph type="body" sz="quarter" idx="11"/>
          </p:nvPr>
        </p:nvSpPr>
        <p:spPr/>
        <p:txBody>
          <a:bodyPr/>
          <a:lstStyle/>
          <a:p>
            <a:r>
              <a:rPr lang="en-US" sz="2000" dirty="0"/>
              <a:t>“The definition form </a:t>
            </a:r>
            <a:r>
              <a:rPr lang="en-US" sz="2000" dirty="0" smtClean="0"/>
              <a:t>‘</a:t>
            </a:r>
            <a:r>
              <a:rPr lang="en-US" sz="2000" i="1" dirty="0" smtClean="0"/>
              <a:t>=</a:t>
            </a:r>
            <a:r>
              <a:rPr lang="en-US" sz="2000" i="1" dirty="0"/>
              <a:t>default</a:t>
            </a:r>
            <a:r>
              <a:rPr lang="en-US" sz="2000" i="1" dirty="0" smtClean="0"/>
              <a:t>;</a:t>
            </a:r>
            <a:r>
              <a:rPr lang="en-US" sz="2000" dirty="0" smtClean="0"/>
              <a:t>’ </a:t>
            </a:r>
            <a:r>
              <a:rPr lang="en-US" sz="2000" dirty="0"/>
              <a:t>indicates that the </a:t>
            </a:r>
            <a:r>
              <a:rPr lang="en-US" sz="2000" dirty="0" smtClean="0"/>
              <a:t>function’s </a:t>
            </a:r>
            <a:r>
              <a:rPr lang="en-US" sz="2000" dirty="0"/>
              <a:t>default definition should be used.”</a:t>
            </a:r>
          </a:p>
          <a:p>
            <a:endParaRPr lang="en-US" sz="2000" dirty="0"/>
          </a:p>
          <a:p>
            <a:pPr algn="ctr"/>
            <a:r>
              <a:rPr lang="en-US" sz="2000" dirty="0"/>
              <a:t>— </a:t>
            </a:r>
            <a:r>
              <a:rPr lang="en-US" sz="2000" dirty="0" smtClean="0"/>
              <a:t>N2210, </a:t>
            </a:r>
            <a:br>
              <a:rPr lang="en-US" sz="2000" dirty="0" smtClean="0"/>
            </a:br>
            <a:r>
              <a:rPr lang="en-US" sz="2000" dirty="0" smtClean="0"/>
              <a:t>Lawrence Crowl</a:t>
            </a:r>
          </a:p>
        </p:txBody>
      </p:sp>
      <p:sp>
        <p:nvSpPr>
          <p:cNvPr id="3" name="Title 2"/>
          <p:cNvSpPr>
            <a:spLocks noGrp="1"/>
          </p:cNvSpPr>
          <p:nvPr>
            <p:ph type="title"/>
          </p:nvPr>
        </p:nvSpPr>
        <p:spPr/>
        <p:txBody>
          <a:bodyPr/>
          <a:lstStyle/>
          <a:p>
            <a:r>
              <a:rPr lang="en-US" i="1" dirty="0" smtClean="0"/>
              <a:t>= default</a:t>
            </a:r>
            <a:endParaRPr lang="en-US" i="1" dirty="0"/>
          </a:p>
        </p:txBody>
      </p:sp>
    </p:spTree>
    <p:extLst>
      <p:ext uri="{BB962C8B-B14F-4D97-AF65-F5344CB8AC3E}">
        <p14:creationId xmlns:p14="http://schemas.microsoft.com/office/powerpoint/2010/main" val="384553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future of C++</a:t>
            </a:r>
            <a:endParaRPr lang="en-US" dirty="0"/>
          </a:p>
        </p:txBody>
      </p:sp>
      <p:sp>
        <p:nvSpPr>
          <p:cNvPr id="3" name="Subtitle 2"/>
          <p:cNvSpPr>
            <a:spLocks noGrp="1"/>
          </p:cNvSpPr>
          <p:nvPr>
            <p:ph type="subTitle" idx="1"/>
          </p:nvPr>
        </p:nvSpPr>
        <p:spPr/>
        <p:txBody>
          <a:bodyPr/>
          <a:lstStyle/>
          <a:p>
            <a:r>
              <a:rPr lang="en-US" dirty="0" smtClean="0"/>
              <a:t>Herb Sutter</a:t>
            </a:r>
            <a:endParaRPr lang="en-US" dirty="0"/>
          </a:p>
          <a:p>
            <a:r>
              <a:rPr lang="en-US" dirty="0" smtClean="0"/>
              <a:t>Partner Program Manager</a:t>
            </a:r>
            <a:endParaRPr lang="en-US" dirty="0"/>
          </a:p>
          <a:p>
            <a:r>
              <a:rPr lang="en-US" dirty="0" smtClean="0"/>
              <a:t>2-306</a:t>
            </a:r>
            <a:endParaRPr lang="en-US" dirty="0"/>
          </a:p>
        </p:txBody>
      </p:sp>
    </p:spTree>
    <p:extLst>
      <p:ext uri="{BB962C8B-B14F-4D97-AF65-F5344CB8AC3E}">
        <p14:creationId xmlns:p14="http://schemas.microsoft.com/office/powerpoint/2010/main" val="16310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Example: Disabling copying, better diagnostic</a:t>
            </a:r>
          </a:p>
          <a:p>
            <a:pPr lvl="1"/>
            <a:r>
              <a:rPr lang="en-US" sz="1800" dirty="0" smtClean="0">
                <a:solidFill>
                  <a:srgbClr val="0070C0"/>
                </a:solidFill>
              </a:rPr>
              <a:t>class type {</a:t>
            </a:r>
            <a:br>
              <a:rPr lang="en-US" sz="1800" dirty="0" smtClean="0">
                <a:solidFill>
                  <a:srgbClr val="0070C0"/>
                </a:solidFill>
              </a:rPr>
            </a:br>
            <a:r>
              <a:rPr lang="en-US" sz="1800" dirty="0" smtClean="0">
                <a:solidFill>
                  <a:srgbClr val="0070C0"/>
                </a:solidFill>
              </a:rPr>
              <a:t>public:</a:t>
            </a:r>
            <a:br>
              <a:rPr lang="en-US" sz="1800" dirty="0" smtClean="0">
                <a:solidFill>
                  <a:srgbClr val="0070C0"/>
                </a:solidFill>
              </a:rPr>
            </a:br>
            <a:r>
              <a:rPr lang="en-US" sz="1800" dirty="0" smtClean="0">
                <a:solidFill>
                  <a:srgbClr val="0070C0"/>
                </a:solidFill>
              </a:rPr>
              <a:t>    type( </a:t>
            </a:r>
            <a:r>
              <a:rPr lang="en-US" sz="1800" dirty="0" err="1" smtClean="0">
                <a:solidFill>
                  <a:srgbClr val="0070C0"/>
                </a:solidFill>
              </a:rPr>
              <a:t>const</a:t>
            </a:r>
            <a:r>
              <a:rPr lang="en-US" sz="1800" dirty="0" smtClean="0">
                <a:solidFill>
                  <a:srgbClr val="0070C0"/>
                </a:solidFill>
              </a:rPr>
              <a:t> type&amp; ) </a:t>
            </a:r>
            <a:r>
              <a:rPr lang="en-US" sz="1800" b="1" dirty="0" smtClean="0">
                <a:solidFill>
                  <a:srgbClr val="00B050"/>
                </a:solidFill>
              </a:rPr>
              <a:t>= delete</a:t>
            </a:r>
            <a:r>
              <a:rPr lang="en-US" sz="1800" dirty="0" smtClean="0">
                <a:solidFill>
                  <a:srgbClr val="0070C0"/>
                </a:solidFill>
              </a:rPr>
              <a:t>;</a:t>
            </a:r>
            <a:br>
              <a:rPr lang="en-US" sz="1800" dirty="0" smtClean="0">
                <a:solidFill>
                  <a:srgbClr val="0070C0"/>
                </a:solidFill>
              </a:rPr>
            </a:br>
            <a:r>
              <a:rPr lang="en-US" sz="1800" dirty="0" smtClean="0">
                <a:solidFill>
                  <a:srgbClr val="0070C0"/>
                </a:solidFill>
              </a:rPr>
              <a:t>    type&amp; operator=( </a:t>
            </a:r>
            <a:r>
              <a:rPr lang="en-US" sz="1800" dirty="0" err="1">
                <a:solidFill>
                  <a:srgbClr val="0070C0"/>
                </a:solidFill>
              </a:rPr>
              <a:t>const</a:t>
            </a:r>
            <a:r>
              <a:rPr lang="en-US" sz="1800" dirty="0">
                <a:solidFill>
                  <a:srgbClr val="0070C0"/>
                </a:solidFill>
              </a:rPr>
              <a:t> type&amp; ) </a:t>
            </a:r>
            <a:r>
              <a:rPr lang="en-US" sz="1800" b="1" dirty="0">
                <a:solidFill>
                  <a:srgbClr val="00B050"/>
                </a:solidFill>
              </a:rPr>
              <a:t>= delete</a:t>
            </a:r>
            <a:r>
              <a:rPr lang="en-US" sz="1800" dirty="0" smtClean="0">
                <a:solidFill>
                  <a:srgbClr val="0070C0"/>
                </a:solidFill>
              </a:rPr>
              <a:t>;</a:t>
            </a:r>
            <a:br>
              <a:rPr lang="en-US" sz="1800" dirty="0" smtClean="0">
                <a:solidFill>
                  <a:srgbClr val="0070C0"/>
                </a:solidFill>
              </a:rPr>
            </a:br>
            <a:r>
              <a:rPr lang="en-US" sz="1800" dirty="0" smtClean="0">
                <a:solidFill>
                  <a:srgbClr val="0070C0"/>
                </a:solidFill>
              </a:rPr>
              <a:t>    type() </a:t>
            </a:r>
            <a:r>
              <a:rPr lang="en-US" sz="1800" dirty="0" smtClean="0">
                <a:solidFill>
                  <a:srgbClr val="00B050"/>
                </a:solidFill>
              </a:rPr>
              <a:t>= default</a:t>
            </a:r>
            <a:r>
              <a:rPr lang="en-US" sz="1800" dirty="0" smtClean="0">
                <a:solidFill>
                  <a:srgbClr val="0070C0"/>
                </a:solidFill>
              </a:rPr>
              <a:t>;		// restore suppressed default constructor</a:t>
            </a:r>
            <a:br>
              <a:rPr lang="en-US" sz="1800" dirty="0" smtClean="0">
                <a:solidFill>
                  <a:srgbClr val="0070C0"/>
                </a:solidFill>
              </a:rPr>
            </a:br>
            <a:r>
              <a:rPr lang="en-US" sz="1800" dirty="0" smtClean="0">
                <a:solidFill>
                  <a:srgbClr val="0070C0"/>
                </a:solidFill>
              </a:rPr>
              <a:t>};</a:t>
            </a:r>
          </a:p>
          <a:p>
            <a:pPr lvl="0"/>
            <a:r>
              <a:rPr lang="en-US" sz="2800" dirty="0" smtClean="0">
                <a:gradFill>
                  <a:gsLst>
                    <a:gs pos="100000">
                      <a:srgbClr val="000000">
                        <a:lumMod val="75000"/>
                        <a:lumOff val="25000"/>
                      </a:srgbClr>
                    </a:gs>
                    <a:gs pos="0">
                      <a:srgbClr val="000000">
                        <a:lumMod val="75000"/>
                        <a:lumOff val="25000"/>
                      </a:srgbClr>
                    </a:gs>
                  </a:gsLst>
                  <a:lin ang="5400000" scaled="0"/>
                </a:gradFill>
              </a:rPr>
              <a:t>Example</a:t>
            </a:r>
            <a:r>
              <a:rPr lang="en-US" sz="2800" dirty="0">
                <a:gradFill>
                  <a:gsLst>
                    <a:gs pos="100000">
                      <a:srgbClr val="000000">
                        <a:lumMod val="75000"/>
                        <a:lumOff val="25000"/>
                      </a:srgbClr>
                    </a:gs>
                    <a:gs pos="0">
                      <a:srgbClr val="000000">
                        <a:lumMod val="75000"/>
                        <a:lumOff val="25000"/>
                      </a:srgbClr>
                    </a:gs>
                  </a:gsLst>
                  <a:lin ang="5400000" scaled="0"/>
                </a:gradFill>
              </a:rPr>
              <a:t>: </a:t>
            </a:r>
            <a:r>
              <a:rPr lang="en-US" sz="2800" dirty="0" smtClean="0">
                <a:gradFill>
                  <a:gsLst>
                    <a:gs pos="100000">
                      <a:srgbClr val="000000">
                        <a:lumMod val="75000"/>
                        <a:lumOff val="25000"/>
                      </a:srgbClr>
                    </a:gs>
                    <a:gs pos="0">
                      <a:srgbClr val="000000">
                        <a:lumMod val="75000"/>
                        <a:lumOff val="25000"/>
                      </a:srgbClr>
                    </a:gs>
                  </a:gsLst>
                  <a:lin ang="5400000" scaled="0"/>
                </a:gradFill>
              </a:rPr>
              <a:t>Eliminating undesirable conversions/overloads</a:t>
            </a:r>
            <a:endParaRPr lang="en-US" sz="2800" dirty="0">
              <a:gradFill>
                <a:gsLst>
                  <a:gs pos="100000">
                    <a:srgbClr val="000000">
                      <a:lumMod val="75000"/>
                      <a:lumOff val="25000"/>
                    </a:srgbClr>
                  </a:gs>
                  <a:gs pos="0">
                    <a:srgbClr val="000000">
                      <a:lumMod val="75000"/>
                      <a:lumOff val="25000"/>
                    </a:srgbClr>
                  </a:gs>
                </a:gsLst>
                <a:lin ang="5400000" scaled="0"/>
              </a:gradFill>
            </a:endParaRPr>
          </a:p>
          <a:p>
            <a:pPr lvl="1"/>
            <a:r>
              <a:rPr lang="en-US" sz="1800" dirty="0" smtClean="0">
                <a:solidFill>
                  <a:srgbClr val="0070C0"/>
                </a:solidFill>
              </a:rPr>
              <a:t>void bar( long </a:t>
            </a:r>
            <a:r>
              <a:rPr lang="en-US" sz="1800" dirty="0" err="1" smtClean="0">
                <a:solidFill>
                  <a:srgbClr val="0070C0"/>
                </a:solidFill>
              </a:rPr>
              <a:t>long</a:t>
            </a:r>
            <a:r>
              <a:rPr lang="en-US" sz="1800" dirty="0" smtClean="0">
                <a:solidFill>
                  <a:srgbClr val="0070C0"/>
                </a:solidFill>
              </a:rPr>
              <a:t> ); </a:t>
            </a:r>
            <a:r>
              <a:rPr lang="en-US" sz="1800" dirty="0">
                <a:solidFill>
                  <a:srgbClr val="0070C0"/>
                </a:solidFill>
              </a:rPr>
              <a:t>		</a:t>
            </a:r>
            <a:r>
              <a:rPr lang="en-US" sz="1800" dirty="0" smtClean="0">
                <a:solidFill>
                  <a:srgbClr val="0070C0"/>
                </a:solidFill>
              </a:rPr>
              <a:t>// accept long </a:t>
            </a:r>
            <a:r>
              <a:rPr lang="en-US" sz="1800" dirty="0" err="1" smtClean="0">
                <a:solidFill>
                  <a:srgbClr val="0070C0"/>
                </a:solidFill>
              </a:rPr>
              <a:t>long</a:t>
            </a:r>
            <a:r>
              <a:rPr lang="en-US" sz="1800" dirty="0" smtClean="0">
                <a:solidFill>
                  <a:srgbClr val="0070C0"/>
                </a:solidFill>
              </a:rPr>
              <a:t>…</a:t>
            </a:r>
            <a:r>
              <a:rPr lang="en-US" sz="1800" dirty="0">
                <a:solidFill>
                  <a:srgbClr val="0070C0"/>
                </a:solidFill>
              </a:rPr>
              <a:t/>
            </a:r>
            <a:br>
              <a:rPr lang="en-US" sz="1800" dirty="0">
                <a:solidFill>
                  <a:srgbClr val="0070C0"/>
                </a:solidFill>
              </a:rPr>
            </a:br>
            <a:r>
              <a:rPr lang="en-US" sz="1800" dirty="0">
                <a:solidFill>
                  <a:srgbClr val="0070C0"/>
                </a:solidFill>
              </a:rPr>
              <a:t>void bar( </a:t>
            </a:r>
            <a:r>
              <a:rPr lang="en-US" sz="1800" dirty="0" smtClean="0">
                <a:solidFill>
                  <a:srgbClr val="0070C0"/>
                </a:solidFill>
              </a:rPr>
              <a:t>long ) </a:t>
            </a:r>
            <a:r>
              <a:rPr lang="en-US" sz="1800" b="1" dirty="0">
                <a:solidFill>
                  <a:srgbClr val="00B050"/>
                </a:solidFill>
              </a:rPr>
              <a:t>= delete</a:t>
            </a:r>
            <a:r>
              <a:rPr lang="en-US" sz="1800" dirty="0">
                <a:solidFill>
                  <a:srgbClr val="0070C0"/>
                </a:solidFill>
              </a:rPr>
              <a:t>; 	</a:t>
            </a:r>
            <a:r>
              <a:rPr lang="en-US" sz="1800" dirty="0" smtClean="0">
                <a:solidFill>
                  <a:srgbClr val="0070C0"/>
                </a:solidFill>
              </a:rPr>
              <a:t>	// 		    … but nothing else</a:t>
            </a:r>
            <a:endParaRPr lang="en-US" sz="1800" dirty="0">
              <a:solidFill>
                <a:srgbClr val="0070C0"/>
              </a:solidFill>
            </a:endParaRPr>
          </a:p>
          <a:p>
            <a:pPr lvl="1"/>
            <a:r>
              <a:rPr lang="en-US" sz="1800" dirty="0" smtClean="0">
                <a:solidFill>
                  <a:srgbClr val="0070C0"/>
                </a:solidFill>
              </a:rPr>
              <a:t>class </a:t>
            </a:r>
            <a:r>
              <a:rPr lang="en-US" sz="1800" dirty="0" err="1" smtClean="0">
                <a:solidFill>
                  <a:srgbClr val="0070C0"/>
                </a:solidFill>
              </a:rPr>
              <a:t>custom_regex_iterator</a:t>
            </a:r>
            <a:r>
              <a:rPr lang="en-US" sz="1800" dirty="0" smtClean="0">
                <a:solidFill>
                  <a:srgbClr val="0070C0"/>
                </a:solidFill>
              </a:rPr>
              <a:t> {	// stores a pointer to its regex</a:t>
            </a:r>
            <a:br>
              <a:rPr lang="en-US" sz="1800" dirty="0" smtClean="0">
                <a:solidFill>
                  <a:srgbClr val="0070C0"/>
                </a:solidFill>
              </a:rPr>
            </a:br>
            <a:r>
              <a:rPr lang="en-US" sz="1800" dirty="0" smtClean="0">
                <a:solidFill>
                  <a:srgbClr val="0070C0"/>
                </a:solidFill>
              </a:rPr>
              <a:t>public: // …</a:t>
            </a:r>
            <a:br>
              <a:rPr lang="en-US" sz="1800" dirty="0" smtClean="0">
                <a:solidFill>
                  <a:srgbClr val="0070C0"/>
                </a:solidFill>
              </a:rPr>
            </a:br>
            <a:r>
              <a:rPr lang="en-US" sz="1800" dirty="0" smtClean="0">
                <a:solidFill>
                  <a:srgbClr val="0070C0"/>
                </a:solidFill>
              </a:rPr>
              <a:t>    </a:t>
            </a:r>
            <a:r>
              <a:rPr lang="en-US" sz="1800" dirty="0" err="1">
                <a:solidFill>
                  <a:srgbClr val="0070C0"/>
                </a:solidFill>
              </a:rPr>
              <a:t>custom_regex_iterator</a:t>
            </a:r>
            <a:r>
              <a:rPr lang="en-US" sz="1800" dirty="0">
                <a:solidFill>
                  <a:srgbClr val="0070C0"/>
                </a:solidFill>
              </a:rPr>
              <a:t>( </a:t>
            </a:r>
            <a:r>
              <a:rPr lang="en-US" sz="1800" dirty="0" err="1">
                <a:solidFill>
                  <a:srgbClr val="0070C0"/>
                </a:solidFill>
              </a:rPr>
              <a:t>const</a:t>
            </a:r>
            <a:r>
              <a:rPr lang="en-US" sz="1800" dirty="0">
                <a:solidFill>
                  <a:srgbClr val="0070C0"/>
                </a:solidFill>
              </a:rPr>
              <a:t> regex&amp; </a:t>
            </a:r>
            <a:r>
              <a:rPr lang="en-US" sz="1800" dirty="0" smtClean="0">
                <a:solidFill>
                  <a:srgbClr val="0070C0"/>
                </a:solidFill>
              </a:rPr>
              <a:t>);		// lvalues only please</a:t>
            </a:r>
            <a:br>
              <a:rPr lang="en-US" sz="1800" dirty="0" smtClean="0">
                <a:solidFill>
                  <a:srgbClr val="0070C0"/>
                </a:solidFill>
              </a:rPr>
            </a:br>
            <a:r>
              <a:rPr lang="en-US" sz="1800" dirty="0" smtClean="0">
                <a:solidFill>
                  <a:srgbClr val="0070C0"/>
                </a:solidFill>
              </a:rPr>
              <a:t>    </a:t>
            </a:r>
            <a:r>
              <a:rPr lang="en-US" sz="1800" dirty="0" err="1" smtClean="0">
                <a:solidFill>
                  <a:srgbClr val="0070C0"/>
                </a:solidFill>
              </a:rPr>
              <a:t>custom_regex_iterator</a:t>
            </a:r>
            <a:r>
              <a:rPr lang="en-US" sz="1800" dirty="0" smtClean="0">
                <a:solidFill>
                  <a:srgbClr val="0070C0"/>
                </a:solidFill>
              </a:rPr>
              <a:t>( </a:t>
            </a:r>
            <a:r>
              <a:rPr lang="en-US" sz="1800" dirty="0" err="1" smtClean="0">
                <a:solidFill>
                  <a:srgbClr val="0070C0"/>
                </a:solidFill>
              </a:rPr>
              <a:t>const</a:t>
            </a:r>
            <a:r>
              <a:rPr lang="en-US" sz="1800" dirty="0" smtClean="0">
                <a:solidFill>
                  <a:srgbClr val="0070C0"/>
                </a:solidFill>
              </a:rPr>
              <a:t> regex&amp;&amp; ) </a:t>
            </a:r>
            <a:r>
              <a:rPr lang="en-US" sz="1800" b="1" dirty="0">
                <a:solidFill>
                  <a:srgbClr val="00B050"/>
                </a:solidFill>
              </a:rPr>
              <a:t>= delete</a:t>
            </a:r>
            <a:r>
              <a:rPr lang="en-US" sz="1800" dirty="0" smtClean="0">
                <a:solidFill>
                  <a:srgbClr val="0070C0"/>
                </a:solidFill>
              </a:rPr>
              <a:t>;	// no rvalues need apply</a:t>
            </a:r>
          </a:p>
          <a:p>
            <a:pPr lvl="1"/>
            <a:r>
              <a:rPr lang="en-US" sz="1800" dirty="0" smtClean="0">
                <a:solidFill>
                  <a:srgbClr val="0070C0"/>
                </a:solidFill>
              </a:rPr>
              <a:t>};</a:t>
            </a:r>
            <a:endParaRPr lang="en-US" sz="1800" dirty="0">
              <a:solidFill>
                <a:srgbClr val="0070C0"/>
              </a:solidFill>
            </a:endParaRPr>
          </a:p>
        </p:txBody>
      </p:sp>
      <p:sp>
        <p:nvSpPr>
          <p:cNvPr id="4" name="Content Placeholder 3"/>
          <p:cNvSpPr>
            <a:spLocks noGrp="1"/>
          </p:cNvSpPr>
          <p:nvPr>
            <p:ph type="body" sz="quarter" idx="11"/>
          </p:nvPr>
        </p:nvSpPr>
        <p:spPr/>
        <p:txBody>
          <a:bodyPr/>
          <a:lstStyle/>
          <a:p>
            <a:r>
              <a:rPr lang="en-US" sz="2000" dirty="0" smtClean="0"/>
              <a:t>“… </a:t>
            </a:r>
            <a:r>
              <a:rPr lang="en-US" sz="2000" dirty="0"/>
              <a:t>use of default language </a:t>
            </a:r>
            <a:r>
              <a:rPr lang="en-US" sz="2000" dirty="0" smtClean="0"/>
              <a:t>facilities [and problematic conversions] </a:t>
            </a:r>
            <a:r>
              <a:rPr lang="en-US" sz="2000" dirty="0"/>
              <a:t>can be made an error by deleting the </a:t>
            </a:r>
            <a:r>
              <a:rPr lang="en-US" sz="2000" dirty="0" smtClean="0"/>
              <a:t>definition… [This] achieves the goal of making a bad overload visible.”</a:t>
            </a:r>
            <a:endParaRPr lang="en-US" sz="2000" dirty="0"/>
          </a:p>
          <a:p>
            <a:endParaRPr lang="en-US" sz="2000" dirty="0"/>
          </a:p>
          <a:p>
            <a:pPr algn="ctr"/>
            <a:r>
              <a:rPr lang="en-US" sz="2000" dirty="0"/>
              <a:t>— </a:t>
            </a:r>
            <a:r>
              <a:rPr lang="en-US" sz="2000" dirty="0" smtClean="0"/>
              <a:t>N2210, </a:t>
            </a:r>
            <a:br>
              <a:rPr lang="en-US" sz="2000" dirty="0" smtClean="0"/>
            </a:br>
            <a:r>
              <a:rPr lang="en-US" sz="2000" dirty="0" smtClean="0"/>
              <a:t>Lawrence Crowl</a:t>
            </a:r>
            <a:endParaRPr lang="en-US" sz="2000" dirty="0"/>
          </a:p>
        </p:txBody>
      </p:sp>
      <p:sp>
        <p:nvSpPr>
          <p:cNvPr id="3" name="Title 2"/>
          <p:cNvSpPr>
            <a:spLocks noGrp="1"/>
          </p:cNvSpPr>
          <p:nvPr>
            <p:ph type="title"/>
          </p:nvPr>
        </p:nvSpPr>
        <p:spPr/>
        <p:txBody>
          <a:bodyPr/>
          <a:lstStyle/>
          <a:p>
            <a:r>
              <a:rPr lang="en-US" i="1" dirty="0" smtClean="0"/>
              <a:t>= delete</a:t>
            </a:r>
            <a:endParaRPr lang="en-US" i="1" dirty="0"/>
          </a:p>
        </p:txBody>
      </p:sp>
    </p:spTree>
    <p:extLst>
      <p:ext uri="{BB962C8B-B14F-4D97-AF65-F5344CB8AC3E}">
        <p14:creationId xmlns:p14="http://schemas.microsoft.com/office/powerpoint/2010/main" val="320318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C++98 code</a:t>
            </a:r>
          </a:p>
          <a:p>
            <a:pPr lvl="1"/>
            <a:r>
              <a:rPr lang="fr-FR" sz="1800" dirty="0" err="1" smtClean="0">
                <a:solidFill>
                  <a:srgbClr val="0070C0"/>
                </a:solidFill>
              </a:rPr>
              <a:t>template</a:t>
            </a:r>
            <a:r>
              <a:rPr lang="fr-FR" sz="1800" dirty="0" smtClean="0">
                <a:solidFill>
                  <a:srgbClr val="0070C0"/>
                </a:solidFill>
              </a:rPr>
              <a:t>&lt;class </a:t>
            </a:r>
            <a:r>
              <a:rPr lang="fr-FR" sz="1800" dirty="0">
                <a:solidFill>
                  <a:srgbClr val="0070C0"/>
                </a:solidFill>
              </a:rPr>
              <a:t>T&gt; </a:t>
            </a:r>
            <a:r>
              <a:rPr lang="fr-FR" sz="1800" dirty="0" err="1">
                <a:solidFill>
                  <a:srgbClr val="C00000"/>
                </a:solidFill>
              </a:rPr>
              <a:t>struct</a:t>
            </a:r>
            <a:r>
              <a:rPr lang="fr-FR" sz="1800" dirty="0">
                <a:solidFill>
                  <a:srgbClr val="C00000"/>
                </a:solidFill>
              </a:rPr>
              <a:t> </a:t>
            </a:r>
            <a:r>
              <a:rPr lang="fr-FR" sz="1800" dirty="0" err="1" smtClean="0">
                <a:solidFill>
                  <a:srgbClr val="0070C0"/>
                </a:solidFill>
              </a:rPr>
              <a:t>Vec</a:t>
            </a:r>
            <a:r>
              <a:rPr lang="fr-FR" sz="1800" dirty="0" smtClean="0">
                <a:solidFill>
                  <a:srgbClr val="0070C0"/>
                </a:solidFill>
              </a:rPr>
              <a:t> </a:t>
            </a:r>
            <a:r>
              <a:rPr lang="fr-FR" sz="1800" dirty="0" smtClean="0">
                <a:solidFill>
                  <a:srgbClr val="C00000"/>
                </a:solidFill>
              </a:rPr>
              <a:t>{ </a:t>
            </a:r>
            <a:r>
              <a:rPr lang="fr-FR" sz="1800" dirty="0" err="1">
                <a:solidFill>
                  <a:srgbClr val="C00000"/>
                </a:solidFill>
              </a:rPr>
              <a:t>typedef</a:t>
            </a:r>
            <a:r>
              <a:rPr lang="fr-FR" sz="1800" dirty="0">
                <a:solidFill>
                  <a:srgbClr val="C00000"/>
                </a:solidFill>
              </a:rPr>
              <a:t> </a:t>
            </a:r>
            <a:r>
              <a:rPr lang="fr-FR" sz="1800" dirty="0" err="1" smtClean="0">
                <a:solidFill>
                  <a:srgbClr val="0070C0"/>
                </a:solidFill>
              </a:rPr>
              <a:t>vector</a:t>
            </a:r>
            <a:r>
              <a:rPr lang="fr-FR" sz="1800" dirty="0" smtClean="0">
                <a:solidFill>
                  <a:srgbClr val="0070C0"/>
                </a:solidFill>
              </a:rPr>
              <a:t>&lt;T</a:t>
            </a:r>
            <a:r>
              <a:rPr lang="fr-FR" sz="1800" dirty="0">
                <a:solidFill>
                  <a:srgbClr val="0070C0"/>
                </a:solidFill>
              </a:rPr>
              <a:t>, </a:t>
            </a:r>
            <a:r>
              <a:rPr lang="fr-FR" sz="1800" dirty="0" err="1">
                <a:solidFill>
                  <a:srgbClr val="0070C0"/>
                </a:solidFill>
              </a:rPr>
              <a:t>MyAlloc</a:t>
            </a:r>
            <a:r>
              <a:rPr lang="fr-FR" sz="1800" dirty="0">
                <a:solidFill>
                  <a:srgbClr val="0070C0"/>
                </a:solidFill>
              </a:rPr>
              <a:t>&lt;T</a:t>
            </a:r>
            <a:r>
              <a:rPr lang="fr-FR" sz="1800" dirty="0" smtClean="0">
                <a:solidFill>
                  <a:srgbClr val="0070C0"/>
                </a:solidFill>
              </a:rPr>
              <a:t>&gt;&gt; </a:t>
            </a:r>
            <a:r>
              <a:rPr lang="fr-FR" sz="1800" dirty="0">
                <a:solidFill>
                  <a:srgbClr val="C00000"/>
                </a:solidFill>
              </a:rPr>
              <a:t>type; }</a:t>
            </a:r>
            <a:r>
              <a:rPr lang="fr-FR" sz="1800" dirty="0">
                <a:solidFill>
                  <a:srgbClr val="0070C0"/>
                </a:solidFill>
              </a:rPr>
              <a:t>;</a:t>
            </a:r>
          </a:p>
          <a:p>
            <a:pPr lvl="1"/>
            <a:r>
              <a:rPr lang="fr-FR" sz="1800" dirty="0" err="1" smtClean="0">
                <a:solidFill>
                  <a:srgbClr val="C00000"/>
                </a:solidFill>
              </a:rPr>
              <a:t>Vec</a:t>
            </a:r>
            <a:r>
              <a:rPr lang="fr-FR" sz="1800" dirty="0" smtClean="0">
                <a:solidFill>
                  <a:srgbClr val="C00000"/>
                </a:solidFill>
              </a:rPr>
              <a:t>&lt;int&gt;::type</a:t>
            </a:r>
            <a:r>
              <a:rPr lang="fr-FR" sz="1800" dirty="0" smtClean="0">
                <a:solidFill>
                  <a:srgbClr val="0070C0"/>
                </a:solidFill>
              </a:rPr>
              <a:t> v;   					// </a:t>
            </a:r>
            <a:r>
              <a:rPr lang="fr-FR" sz="1800" dirty="0" err="1" smtClean="0">
                <a:solidFill>
                  <a:srgbClr val="0070C0"/>
                </a:solidFill>
              </a:rPr>
              <a:t>sample</a:t>
            </a:r>
            <a:r>
              <a:rPr lang="fr-FR" sz="1800" dirty="0" smtClean="0">
                <a:solidFill>
                  <a:srgbClr val="0070C0"/>
                </a:solidFill>
              </a:rPr>
              <a:t> usage</a:t>
            </a:r>
          </a:p>
          <a:p>
            <a:pPr lvl="1"/>
            <a:r>
              <a:rPr lang="fr-FR" sz="1800" dirty="0" err="1" smtClean="0">
                <a:solidFill>
                  <a:srgbClr val="0070C0"/>
                </a:solidFill>
              </a:rPr>
              <a:t>template</a:t>
            </a:r>
            <a:r>
              <a:rPr lang="fr-FR" sz="1800" dirty="0" smtClean="0">
                <a:solidFill>
                  <a:srgbClr val="0070C0"/>
                </a:solidFill>
              </a:rPr>
              <a:t>&lt;class T</a:t>
            </a:r>
            <a:r>
              <a:rPr lang="fr-FR" sz="1800" dirty="0">
                <a:solidFill>
                  <a:srgbClr val="0070C0"/>
                </a:solidFill>
              </a:rPr>
              <a:t>&gt; </a:t>
            </a:r>
            <a:r>
              <a:rPr lang="fr-FR" sz="1800" dirty="0" err="1">
                <a:solidFill>
                  <a:srgbClr val="0070C0"/>
                </a:solidFill>
              </a:rPr>
              <a:t>void</a:t>
            </a:r>
            <a:r>
              <a:rPr lang="fr-FR" sz="1800" dirty="0">
                <a:solidFill>
                  <a:srgbClr val="0070C0"/>
                </a:solidFill>
              </a:rPr>
              <a:t> </a:t>
            </a:r>
            <a:r>
              <a:rPr lang="fr-FR" sz="1800" dirty="0" smtClean="0">
                <a:solidFill>
                  <a:srgbClr val="0070C0"/>
                </a:solidFill>
              </a:rPr>
              <a:t>f( </a:t>
            </a:r>
            <a:r>
              <a:rPr lang="fr-FR" sz="1800" dirty="0" smtClean="0">
                <a:solidFill>
                  <a:srgbClr val="C00000"/>
                </a:solidFill>
              </a:rPr>
              <a:t>typename </a:t>
            </a:r>
            <a:r>
              <a:rPr lang="fr-FR" sz="1800" dirty="0" err="1" smtClean="0">
                <a:solidFill>
                  <a:srgbClr val="C00000"/>
                </a:solidFill>
              </a:rPr>
              <a:t>Vec</a:t>
            </a:r>
            <a:r>
              <a:rPr lang="fr-FR" sz="1800" dirty="0" smtClean="0">
                <a:solidFill>
                  <a:srgbClr val="C00000"/>
                </a:solidFill>
              </a:rPr>
              <a:t>&lt;T</a:t>
            </a:r>
            <a:r>
              <a:rPr lang="fr-FR" sz="1800" dirty="0">
                <a:solidFill>
                  <a:srgbClr val="C00000"/>
                </a:solidFill>
              </a:rPr>
              <a:t>&gt;::type</a:t>
            </a:r>
            <a:r>
              <a:rPr lang="fr-FR" sz="1800" dirty="0" smtClean="0">
                <a:solidFill>
                  <a:srgbClr val="0070C0"/>
                </a:solidFill>
              </a:rPr>
              <a:t>&amp; );		// </a:t>
            </a:r>
            <a:r>
              <a:rPr lang="fr-FR" sz="1800" dirty="0" smtClean="0">
                <a:solidFill>
                  <a:srgbClr val="C00000"/>
                </a:solidFill>
              </a:rPr>
              <a:t>non-</a:t>
            </a:r>
            <a:r>
              <a:rPr lang="fr-FR" sz="1800" dirty="0" err="1" smtClean="0">
                <a:solidFill>
                  <a:srgbClr val="C00000"/>
                </a:solidFill>
              </a:rPr>
              <a:t>deducible</a:t>
            </a:r>
            <a:r>
              <a:rPr lang="fr-FR" sz="1800" dirty="0" smtClean="0">
                <a:solidFill>
                  <a:srgbClr val="0070C0"/>
                </a:solidFill>
              </a:rPr>
              <a:t/>
            </a:r>
            <a:br>
              <a:rPr lang="fr-FR" sz="1800" dirty="0" smtClean="0">
                <a:solidFill>
                  <a:srgbClr val="0070C0"/>
                </a:solidFill>
              </a:rPr>
            </a:br>
            <a:r>
              <a:rPr lang="fr-FR" sz="1800" dirty="0" smtClean="0">
                <a:solidFill>
                  <a:srgbClr val="0070C0"/>
                </a:solidFill>
              </a:rPr>
              <a:t>f</a:t>
            </a:r>
            <a:r>
              <a:rPr lang="fr-FR" sz="1800" dirty="0" smtClean="0">
                <a:solidFill>
                  <a:srgbClr val="C00000"/>
                </a:solidFill>
              </a:rPr>
              <a:t>&lt;int&gt;</a:t>
            </a:r>
            <a:r>
              <a:rPr lang="fr-FR" sz="1800" dirty="0" smtClean="0">
                <a:solidFill>
                  <a:srgbClr val="0070C0"/>
                </a:solidFill>
              </a:rPr>
              <a:t>( v );</a:t>
            </a:r>
            <a:endParaRPr lang="fr-FR" sz="1800" dirty="0">
              <a:solidFill>
                <a:srgbClr val="C00000"/>
              </a:solidFill>
            </a:endParaRPr>
          </a:p>
          <a:p>
            <a:r>
              <a:rPr lang="en-US" sz="2800" dirty="0" smtClean="0"/>
              <a:t>C++11 code</a:t>
            </a:r>
          </a:p>
          <a:p>
            <a:pPr lvl="1"/>
            <a:r>
              <a:rPr lang="en-US" sz="1800" dirty="0" smtClean="0">
                <a:solidFill>
                  <a:srgbClr val="0070C0"/>
                </a:solidFill>
              </a:rPr>
              <a:t>template&lt;class T&gt; </a:t>
            </a:r>
            <a:r>
              <a:rPr lang="en-US" sz="1800" b="1" dirty="0" smtClean="0">
                <a:solidFill>
                  <a:srgbClr val="00B050"/>
                </a:solidFill>
              </a:rPr>
              <a:t>using </a:t>
            </a:r>
            <a:r>
              <a:rPr lang="en-US" sz="1800" dirty="0" err="1" smtClean="0">
                <a:solidFill>
                  <a:srgbClr val="0070C0"/>
                </a:solidFill>
              </a:rPr>
              <a:t>Vec</a:t>
            </a:r>
            <a:r>
              <a:rPr lang="en-US" sz="1800" dirty="0" smtClean="0">
                <a:solidFill>
                  <a:srgbClr val="0070C0"/>
                </a:solidFill>
              </a:rPr>
              <a:t> </a:t>
            </a:r>
            <a:r>
              <a:rPr lang="en-US" sz="1800" b="1" dirty="0" smtClean="0">
                <a:solidFill>
                  <a:srgbClr val="00B050"/>
                </a:solidFill>
              </a:rPr>
              <a:t>=</a:t>
            </a:r>
            <a:r>
              <a:rPr lang="en-US" sz="1800" dirty="0" smtClean="0">
                <a:solidFill>
                  <a:srgbClr val="0070C0"/>
                </a:solidFill>
              </a:rPr>
              <a:t> vector&lt;T, </a:t>
            </a:r>
            <a:r>
              <a:rPr lang="en-US" sz="1800" dirty="0" err="1" smtClean="0">
                <a:solidFill>
                  <a:srgbClr val="0070C0"/>
                </a:solidFill>
              </a:rPr>
              <a:t>MyAlloc</a:t>
            </a:r>
            <a:r>
              <a:rPr lang="en-US" sz="1800" dirty="0" smtClean="0">
                <a:solidFill>
                  <a:srgbClr val="0070C0"/>
                </a:solidFill>
              </a:rPr>
              <a:t>&lt;T&gt;&gt;;</a:t>
            </a:r>
          </a:p>
          <a:p>
            <a:pPr lvl="1"/>
            <a:r>
              <a:rPr lang="en-US" sz="1800" dirty="0" err="1" smtClean="0">
                <a:solidFill>
                  <a:srgbClr val="00B050"/>
                </a:solidFill>
              </a:rPr>
              <a:t>Vec</a:t>
            </a:r>
            <a:r>
              <a:rPr lang="en-US" sz="1800" dirty="0" smtClean="0">
                <a:solidFill>
                  <a:srgbClr val="00B050"/>
                </a:solidFill>
              </a:rPr>
              <a:t>&lt;int</a:t>
            </a:r>
            <a:r>
              <a:rPr lang="en-US" sz="1800" dirty="0">
                <a:solidFill>
                  <a:srgbClr val="00B050"/>
                </a:solidFill>
              </a:rPr>
              <a:t>&gt; </a:t>
            </a:r>
            <a:r>
              <a:rPr lang="en-US" sz="1800" dirty="0" smtClean="0">
                <a:solidFill>
                  <a:srgbClr val="0070C0"/>
                </a:solidFill>
              </a:rPr>
              <a:t>v; 						// </a:t>
            </a:r>
            <a:r>
              <a:rPr lang="en-US" sz="1800" dirty="0">
                <a:solidFill>
                  <a:srgbClr val="0070C0"/>
                </a:solidFill>
              </a:rPr>
              <a:t>sample </a:t>
            </a:r>
            <a:r>
              <a:rPr lang="en-US" sz="1800" dirty="0" smtClean="0">
                <a:solidFill>
                  <a:srgbClr val="0070C0"/>
                </a:solidFill>
              </a:rPr>
              <a:t>usage</a:t>
            </a:r>
          </a:p>
          <a:p>
            <a:pPr lvl="1"/>
            <a:r>
              <a:rPr lang="fr-FR" sz="1800" dirty="0" err="1" smtClean="0">
                <a:solidFill>
                  <a:srgbClr val="0070C0"/>
                </a:solidFill>
              </a:rPr>
              <a:t>template</a:t>
            </a:r>
            <a:r>
              <a:rPr lang="fr-FR" sz="1800" dirty="0" smtClean="0">
                <a:solidFill>
                  <a:srgbClr val="0070C0"/>
                </a:solidFill>
              </a:rPr>
              <a:t>&lt;class </a:t>
            </a:r>
            <a:r>
              <a:rPr lang="fr-FR" sz="1800" dirty="0">
                <a:solidFill>
                  <a:srgbClr val="0070C0"/>
                </a:solidFill>
              </a:rPr>
              <a:t>T&gt; </a:t>
            </a:r>
            <a:r>
              <a:rPr lang="fr-FR" sz="1800" dirty="0" err="1">
                <a:solidFill>
                  <a:srgbClr val="0070C0"/>
                </a:solidFill>
              </a:rPr>
              <a:t>void</a:t>
            </a:r>
            <a:r>
              <a:rPr lang="fr-FR" sz="1800" dirty="0">
                <a:solidFill>
                  <a:srgbClr val="0070C0"/>
                </a:solidFill>
              </a:rPr>
              <a:t> </a:t>
            </a:r>
            <a:r>
              <a:rPr lang="fr-FR" sz="1800" dirty="0" smtClean="0">
                <a:solidFill>
                  <a:srgbClr val="0070C0"/>
                </a:solidFill>
              </a:rPr>
              <a:t>f( </a:t>
            </a:r>
            <a:r>
              <a:rPr lang="fr-FR" sz="1800" dirty="0" err="1" smtClean="0">
                <a:solidFill>
                  <a:srgbClr val="00B050"/>
                </a:solidFill>
              </a:rPr>
              <a:t>Vec</a:t>
            </a:r>
            <a:r>
              <a:rPr lang="fr-FR" sz="1800" dirty="0" smtClean="0">
                <a:solidFill>
                  <a:srgbClr val="00B050"/>
                </a:solidFill>
              </a:rPr>
              <a:t>&lt;T&gt;</a:t>
            </a:r>
            <a:r>
              <a:rPr lang="fr-FR" sz="1800" dirty="0" smtClean="0">
                <a:solidFill>
                  <a:srgbClr val="0070C0"/>
                </a:solidFill>
              </a:rPr>
              <a:t>&amp; );</a:t>
            </a:r>
            <a:r>
              <a:rPr lang="fr-FR" sz="1800" dirty="0">
                <a:solidFill>
                  <a:srgbClr val="0070C0"/>
                </a:solidFill>
              </a:rPr>
              <a:t>	</a:t>
            </a:r>
            <a:r>
              <a:rPr lang="fr-FR" sz="1800" dirty="0" smtClean="0">
                <a:solidFill>
                  <a:srgbClr val="0070C0"/>
                </a:solidFill>
              </a:rPr>
              <a:t>		// </a:t>
            </a:r>
            <a:r>
              <a:rPr lang="fr-FR" sz="1800" dirty="0" err="1" smtClean="0">
                <a:solidFill>
                  <a:srgbClr val="00B050"/>
                </a:solidFill>
              </a:rPr>
              <a:t>deducible</a:t>
            </a:r>
            <a:r>
              <a:rPr lang="fr-FR" sz="1800" dirty="0">
                <a:solidFill>
                  <a:srgbClr val="0070C0"/>
                </a:solidFill>
              </a:rPr>
              <a:t/>
            </a:r>
            <a:br>
              <a:rPr lang="fr-FR" sz="1800" dirty="0">
                <a:solidFill>
                  <a:srgbClr val="0070C0"/>
                </a:solidFill>
              </a:rPr>
            </a:br>
            <a:r>
              <a:rPr lang="fr-FR" sz="1800" dirty="0" smtClean="0">
                <a:solidFill>
                  <a:srgbClr val="0070C0"/>
                </a:solidFill>
              </a:rPr>
              <a:t>f( </a:t>
            </a:r>
            <a:r>
              <a:rPr lang="fr-FR" sz="1800" dirty="0">
                <a:solidFill>
                  <a:srgbClr val="0070C0"/>
                </a:solidFill>
              </a:rPr>
              <a:t>v );</a:t>
            </a:r>
            <a:endParaRPr lang="en-US" sz="1800" dirty="0" smtClean="0">
              <a:solidFill>
                <a:srgbClr val="00B050"/>
              </a:solidFill>
            </a:endParaRPr>
          </a:p>
          <a:p>
            <a:r>
              <a:rPr lang="en-US" sz="2800" dirty="0" smtClean="0"/>
              <a:t>Draft C++14 (approved in Bristol)</a:t>
            </a:r>
          </a:p>
          <a:p>
            <a:pPr lvl="1"/>
            <a:r>
              <a:rPr lang="en-US" sz="2000" dirty="0" smtClean="0"/>
              <a:t>Standard library type aliases – thanks, Walter Brown! Examples:</a:t>
            </a:r>
          </a:p>
          <a:p>
            <a:pPr lvl="2">
              <a:spcBef>
                <a:spcPts val="0"/>
              </a:spcBef>
              <a:tabLst>
                <a:tab pos="2686050" algn="l"/>
              </a:tabLst>
            </a:pPr>
            <a:r>
              <a:rPr lang="en-US" sz="1600" dirty="0" err="1" smtClean="0"/>
              <a:t>remove_reference</a:t>
            </a:r>
            <a:r>
              <a:rPr lang="en-US" sz="1600" b="1" dirty="0" err="1" smtClean="0">
                <a:solidFill>
                  <a:srgbClr val="00B050"/>
                </a:solidFill>
              </a:rPr>
              <a:t>_t</a:t>
            </a:r>
            <a:r>
              <a:rPr lang="en-US" sz="1600" dirty="0" smtClean="0"/>
              <a:t>&lt;T&gt;	vs.  </a:t>
            </a:r>
            <a:r>
              <a:rPr lang="en-US" sz="1600" dirty="0" smtClean="0">
                <a:solidFill>
                  <a:srgbClr val="C00000"/>
                </a:solidFill>
              </a:rPr>
              <a:t>typename </a:t>
            </a:r>
            <a:r>
              <a:rPr lang="en-US" sz="1600" dirty="0" err="1" smtClean="0"/>
              <a:t>remove_reference</a:t>
            </a:r>
            <a:r>
              <a:rPr lang="en-US" sz="1600" dirty="0" smtClean="0"/>
              <a:t>&lt;T&gt;</a:t>
            </a:r>
            <a:r>
              <a:rPr lang="en-US" sz="1600" dirty="0" smtClean="0">
                <a:solidFill>
                  <a:srgbClr val="C00000"/>
                </a:solidFill>
              </a:rPr>
              <a:t>::type</a:t>
            </a:r>
          </a:p>
          <a:p>
            <a:pPr lvl="2">
              <a:spcBef>
                <a:spcPts val="0"/>
              </a:spcBef>
              <a:tabLst>
                <a:tab pos="2686050" algn="l"/>
              </a:tabLst>
            </a:pPr>
            <a:r>
              <a:rPr lang="en-US" sz="1600" dirty="0" err="1" smtClean="0"/>
              <a:t>make_unsigned</a:t>
            </a:r>
            <a:r>
              <a:rPr lang="en-US" sz="1600" b="1" dirty="0" err="1" smtClean="0">
                <a:solidFill>
                  <a:srgbClr val="00B050"/>
                </a:solidFill>
              </a:rPr>
              <a:t>_t</a:t>
            </a:r>
            <a:r>
              <a:rPr lang="en-US" sz="1600" dirty="0" smtClean="0"/>
              <a:t>&lt;T&gt;	vs.  </a:t>
            </a:r>
            <a:r>
              <a:rPr lang="en-US" sz="1600" dirty="0">
                <a:solidFill>
                  <a:srgbClr val="C00000"/>
                </a:solidFill>
              </a:rPr>
              <a:t>typename </a:t>
            </a:r>
            <a:r>
              <a:rPr lang="en-US" sz="1600" dirty="0" err="1" smtClean="0"/>
              <a:t>make_unsigned</a:t>
            </a:r>
            <a:r>
              <a:rPr lang="en-US" sz="1600" dirty="0" smtClean="0"/>
              <a:t>&lt;T&gt;</a:t>
            </a:r>
            <a:r>
              <a:rPr lang="en-US" sz="1600" dirty="0" smtClean="0">
                <a:solidFill>
                  <a:srgbClr val="C00000"/>
                </a:solidFill>
              </a:rPr>
              <a:t>::type</a:t>
            </a:r>
            <a:endParaRPr lang="en-US" sz="1600" dirty="0">
              <a:solidFill>
                <a:srgbClr val="C00000"/>
              </a:solidFill>
            </a:endParaRPr>
          </a:p>
        </p:txBody>
      </p:sp>
      <p:sp>
        <p:nvSpPr>
          <p:cNvPr id="4" name="Content Placeholder 3"/>
          <p:cNvSpPr>
            <a:spLocks noGrp="1"/>
          </p:cNvSpPr>
          <p:nvPr>
            <p:ph type="body" sz="quarter" idx="11"/>
          </p:nvPr>
        </p:nvSpPr>
        <p:spPr/>
        <p:txBody>
          <a:bodyPr/>
          <a:lstStyle/>
          <a:p>
            <a:r>
              <a:rPr lang="en-US" sz="2000" dirty="0"/>
              <a:t>“… </a:t>
            </a:r>
            <a:r>
              <a:rPr lang="en-US" sz="2000" dirty="0" smtClean="0"/>
              <a:t>it </a:t>
            </a:r>
            <a:r>
              <a:rPr lang="en-US" sz="2000" dirty="0"/>
              <a:t>will not be possible to call the function </a:t>
            </a:r>
            <a:r>
              <a:rPr lang="en-US" sz="2000" i="1" dirty="0"/>
              <a:t>foo </a:t>
            </a:r>
            <a:r>
              <a:rPr lang="en-US" sz="2000" dirty="0"/>
              <a:t>below without explicitly specifying template arguments. </a:t>
            </a:r>
            <a:r>
              <a:rPr lang="en-US" sz="2000" dirty="0" smtClean="0"/>
              <a:t>… </a:t>
            </a:r>
            <a:r>
              <a:rPr lang="en-US" sz="2000" dirty="0"/>
              <a:t>Also, the syntax is somewhat </a:t>
            </a:r>
            <a:r>
              <a:rPr lang="en-US" sz="2000" dirty="0" smtClean="0"/>
              <a:t>ugly.”</a:t>
            </a:r>
            <a:endParaRPr lang="en-US" sz="2000" dirty="0"/>
          </a:p>
          <a:p>
            <a:endParaRPr lang="en-US" sz="2000" dirty="0"/>
          </a:p>
          <a:p>
            <a:pPr algn="ctr"/>
            <a:r>
              <a:rPr lang="en-US" sz="2000" dirty="0"/>
              <a:t>— </a:t>
            </a:r>
            <a:r>
              <a:rPr lang="en-US" sz="2000" dirty="0" smtClean="0"/>
              <a:t>N1449, </a:t>
            </a:r>
            <a:br>
              <a:rPr lang="en-US" sz="2000" dirty="0" smtClean="0"/>
            </a:br>
            <a:r>
              <a:rPr lang="en-US" sz="2000" dirty="0" smtClean="0"/>
              <a:t>Gabriel Dos Reis </a:t>
            </a:r>
            <a:br>
              <a:rPr lang="en-US" sz="2000" dirty="0" smtClean="0"/>
            </a:br>
            <a:r>
              <a:rPr lang="en-US" sz="2000" dirty="0" smtClean="0"/>
              <a:t>and Mat Marcus</a:t>
            </a:r>
            <a:endParaRPr lang="en-US" sz="2000" dirty="0"/>
          </a:p>
        </p:txBody>
      </p:sp>
      <p:sp>
        <p:nvSpPr>
          <p:cNvPr id="3" name="Title 2"/>
          <p:cNvSpPr>
            <a:spLocks noGrp="1"/>
          </p:cNvSpPr>
          <p:nvPr>
            <p:ph type="title"/>
          </p:nvPr>
        </p:nvSpPr>
        <p:spPr/>
        <p:txBody>
          <a:bodyPr/>
          <a:lstStyle/>
          <a:p>
            <a:r>
              <a:rPr lang="en-US" i="1" dirty="0" smtClean="0"/>
              <a:t>using</a:t>
            </a:r>
            <a:r>
              <a:rPr lang="en-US" dirty="0" smtClean="0"/>
              <a:t> aliases</a:t>
            </a:r>
            <a:endParaRPr lang="en-US" dirty="0"/>
          </a:p>
        </p:txBody>
      </p:sp>
    </p:spTree>
    <p:extLst>
      <p:ext uri="{BB962C8B-B14F-4D97-AF65-F5344CB8AC3E}">
        <p14:creationId xmlns:p14="http://schemas.microsoft.com/office/powerpoint/2010/main" val="374382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a:t>
            </a:r>
            <a:endParaRPr lang="en-US" b="1" i="1" dirty="0"/>
          </a:p>
        </p:txBody>
      </p:sp>
      <p:graphicFrame>
        <p:nvGraphicFramePr>
          <p:cNvPr id="6" name="Table 5"/>
          <p:cNvGraphicFramePr>
            <a:graphicFrameLocks noGrp="1"/>
          </p:cNvGraphicFramePr>
          <p:nvPr>
            <p:extLst>
              <p:ext uri="{D42A27DB-BD31-4B8C-83A1-F6EECF244321}">
                <p14:modId xmlns:p14="http://schemas.microsoft.com/office/powerpoint/2010/main" val="3156884949"/>
              </p:ext>
            </p:extLst>
          </p:nvPr>
        </p:nvGraphicFramePr>
        <p:xfrm>
          <a:off x="359575" y="1211586"/>
          <a:ext cx="4182262" cy="5409875"/>
        </p:xfrm>
        <a:graphic>
          <a:graphicData uri="http://schemas.openxmlformats.org/drawingml/2006/table">
            <a:tbl>
              <a:tblPr firstRow="1" bandRow="1">
                <a:tableStyleId>{793D81CF-94F2-401A-BA57-92F5A7B2D0C5}</a:tableStyleId>
              </a:tblPr>
              <a:tblGrid>
                <a:gridCol w="2124862"/>
                <a:gridCol w="2057400"/>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 this</a:t>
                      </a:r>
                      <a:r>
                        <a:rPr lang="en-US" sz="1600" b="0" baseline="0" dirty="0" smtClean="0">
                          <a:gradFill>
                            <a:gsLst>
                              <a:gs pos="9934">
                                <a:srgbClr val="1E1E1E"/>
                              </a:gs>
                              <a:gs pos="100000">
                                <a:srgbClr val="1E1E1E"/>
                              </a:gs>
                            </a:gsLst>
                            <a:lin ang="5400000" scaled="0"/>
                          </a:gradFill>
                          <a:latin typeface="+mn-lt"/>
                        </a:rPr>
                        <a:t>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dirty="0"/>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dirty="0"/>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4" name="Freeform 3"/>
          <p:cNvSpPr/>
          <p:nvPr/>
        </p:nvSpPr>
        <p:spPr bwMode="auto">
          <a:xfrm>
            <a:off x="350838" y="2252911"/>
            <a:ext cx="2133599" cy="4597151"/>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5541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And now for something completely different…</a:t>
            </a:r>
            <a:endParaRPr lang="en-US" dirty="0"/>
          </a:p>
        </p:txBody>
      </p:sp>
    </p:spTree>
    <p:extLst>
      <p:ext uri="{BB962C8B-B14F-4D97-AF65-F5344CB8AC3E}">
        <p14:creationId xmlns:p14="http://schemas.microsoft.com/office/powerpoint/2010/main" val="353008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5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Adding a few “tactical” C99/C11 features</a:t>
            </a:r>
          </a:p>
          <a:p>
            <a:pPr lvl="1"/>
            <a:r>
              <a:rPr lang="en-US" sz="2200" dirty="0" smtClean="0">
                <a:solidFill>
                  <a:srgbClr val="0070C0"/>
                </a:solidFill>
              </a:rPr>
              <a:t>void func() {</a:t>
            </a:r>
          </a:p>
          <a:p>
            <a:pPr lvl="1"/>
            <a:r>
              <a:rPr lang="en-US" sz="2200" dirty="0" smtClean="0">
                <a:solidFill>
                  <a:srgbClr val="0070C0"/>
                </a:solidFill>
              </a:rPr>
              <a:t>    </a:t>
            </a:r>
            <a:r>
              <a:rPr lang="en-US" sz="2200" b="1" dirty="0" smtClean="0">
                <a:solidFill>
                  <a:srgbClr val="00B050"/>
                </a:solidFill>
              </a:rPr>
              <a:t>_</a:t>
            </a:r>
            <a:r>
              <a:rPr lang="en-US" sz="2200" b="1" dirty="0" err="1" smtClean="0">
                <a:solidFill>
                  <a:srgbClr val="00B050"/>
                </a:solidFill>
              </a:rPr>
              <a:t>Bool</a:t>
            </a:r>
            <a:r>
              <a:rPr lang="en-US" sz="2200" dirty="0" smtClean="0">
                <a:solidFill>
                  <a:srgbClr val="0070C0"/>
                </a:solidFill>
              </a:rPr>
              <a:t> b = whatever(); 	// _</a:t>
            </a:r>
            <a:r>
              <a:rPr lang="en-US" sz="2200" dirty="0" err="1" smtClean="0">
                <a:solidFill>
                  <a:srgbClr val="0070C0"/>
                </a:solidFill>
              </a:rPr>
              <a:t>Bool</a:t>
            </a:r>
            <a:r>
              <a:rPr lang="en-US" sz="2200" dirty="0" smtClean="0">
                <a:solidFill>
                  <a:srgbClr val="0070C0"/>
                </a:solidFill>
              </a:rPr>
              <a:t> can be 0 or 1</a:t>
            </a:r>
          </a:p>
          <a:p>
            <a:pPr lvl="1"/>
            <a:r>
              <a:rPr lang="en-US" sz="2200" dirty="0" smtClean="0">
                <a:solidFill>
                  <a:srgbClr val="0070C0"/>
                </a:solidFill>
              </a:rPr>
              <a:t>    if( b ) { … }</a:t>
            </a:r>
          </a:p>
          <a:p>
            <a:pPr lvl="1"/>
            <a:r>
              <a:rPr lang="en-US" sz="2200" dirty="0" smtClean="0">
                <a:solidFill>
                  <a:srgbClr val="0070C0"/>
                </a:solidFill>
              </a:rPr>
              <a:t>    </a:t>
            </a:r>
            <a:r>
              <a:rPr lang="en-US" sz="2200" b="1" dirty="0" smtClean="0">
                <a:solidFill>
                  <a:srgbClr val="00B050"/>
                </a:solidFill>
              </a:rPr>
              <a:t>int </a:t>
            </a:r>
            <a:r>
              <a:rPr lang="en-US" sz="2200" b="1" dirty="0" err="1" smtClean="0">
                <a:solidFill>
                  <a:srgbClr val="00B050"/>
                </a:solidFill>
              </a:rPr>
              <a:t>val</a:t>
            </a:r>
            <a:r>
              <a:rPr lang="en-US" sz="2200" b="1" dirty="0" smtClean="0">
                <a:solidFill>
                  <a:srgbClr val="00B050"/>
                </a:solidFill>
              </a:rPr>
              <a:t> </a:t>
            </a:r>
            <a:r>
              <a:rPr lang="en-US" sz="2200" dirty="0" smtClean="0">
                <a:solidFill>
                  <a:srgbClr val="0070C0"/>
                </a:solidFill>
              </a:rPr>
              <a:t>= 42;  		// variable declarations within blocks</a:t>
            </a:r>
          </a:p>
          <a:p>
            <a:pPr lvl="1"/>
            <a:r>
              <a:rPr lang="en-US" sz="2200" dirty="0" smtClean="0">
                <a:solidFill>
                  <a:srgbClr val="0070C0"/>
                </a:solidFill>
              </a:rPr>
              <a:t>    // …</a:t>
            </a:r>
            <a:br>
              <a:rPr lang="en-US" sz="2200" dirty="0" smtClean="0">
                <a:solidFill>
                  <a:srgbClr val="0070C0"/>
                </a:solidFill>
              </a:rPr>
            </a:br>
            <a:r>
              <a:rPr lang="en-US" sz="2200" dirty="0" smtClean="0">
                <a:solidFill>
                  <a:srgbClr val="0070C0"/>
                </a:solidFill>
              </a:rPr>
              <a:t>}</a:t>
            </a:r>
          </a:p>
          <a:p>
            <a:r>
              <a:rPr lang="en-US" sz="2800" dirty="0" smtClean="0"/>
              <a:t>Compound literals: “Cast </a:t>
            </a:r>
            <a:r>
              <a:rPr lang="en-US" sz="2800" dirty="0"/>
              <a:t>an initializer to a </a:t>
            </a:r>
            <a:r>
              <a:rPr lang="en-US" sz="2800" dirty="0" smtClean="0"/>
              <a:t>type”</a:t>
            </a:r>
            <a:endParaRPr lang="en-US" sz="2800" dirty="0"/>
          </a:p>
          <a:p>
            <a:pPr lvl="1"/>
            <a:r>
              <a:rPr lang="en-US" sz="2400" dirty="0" err="1">
                <a:solidFill>
                  <a:srgbClr val="0070C0"/>
                </a:solidFill>
              </a:rPr>
              <a:t>struct</a:t>
            </a:r>
            <a:r>
              <a:rPr lang="en-US" sz="2400" dirty="0">
                <a:solidFill>
                  <a:srgbClr val="0070C0"/>
                </a:solidFill>
              </a:rPr>
              <a:t> </a:t>
            </a:r>
            <a:r>
              <a:rPr lang="en-US" sz="2400" dirty="0" err="1">
                <a:solidFill>
                  <a:srgbClr val="0070C0"/>
                </a:solidFill>
              </a:rPr>
              <a:t>mystruct</a:t>
            </a:r>
            <a:r>
              <a:rPr lang="en-US" sz="2400" dirty="0">
                <a:solidFill>
                  <a:srgbClr val="0070C0"/>
                </a:solidFill>
              </a:rPr>
              <a:t> </a:t>
            </a:r>
            <a:r>
              <a:rPr lang="en-US" sz="2400" dirty="0" smtClean="0">
                <a:solidFill>
                  <a:srgbClr val="0070C0"/>
                </a:solidFill>
              </a:rPr>
              <a:t>{  </a:t>
            </a:r>
            <a:r>
              <a:rPr lang="en-US" sz="2400" dirty="0">
                <a:solidFill>
                  <a:srgbClr val="0070C0"/>
                </a:solidFill>
              </a:rPr>
              <a:t>char tag[3</a:t>
            </a:r>
            <a:r>
              <a:rPr lang="en-US" sz="2400" dirty="0" smtClean="0">
                <a:solidFill>
                  <a:srgbClr val="0070C0"/>
                </a:solidFill>
              </a:rPr>
              <a:t>]; int </a:t>
            </a:r>
            <a:r>
              <a:rPr lang="en-US" sz="2400" dirty="0">
                <a:solidFill>
                  <a:srgbClr val="0070C0"/>
                </a:solidFill>
              </a:rPr>
              <a:t>value</a:t>
            </a:r>
            <a:r>
              <a:rPr lang="en-US" sz="2400" dirty="0" smtClean="0">
                <a:solidFill>
                  <a:srgbClr val="0070C0"/>
                </a:solidFill>
              </a:rPr>
              <a:t>; };</a:t>
            </a:r>
          </a:p>
          <a:p>
            <a:pPr lvl="1"/>
            <a:r>
              <a:rPr lang="en-US" sz="2400" dirty="0" err="1" smtClean="0">
                <a:solidFill>
                  <a:srgbClr val="0070C0"/>
                </a:solidFill>
              </a:rPr>
              <a:t>struct</a:t>
            </a:r>
            <a:r>
              <a:rPr lang="en-US" sz="2400" dirty="0" smtClean="0">
                <a:solidFill>
                  <a:srgbClr val="0070C0"/>
                </a:solidFill>
              </a:rPr>
              <a:t> </a:t>
            </a:r>
            <a:r>
              <a:rPr lang="en-US" sz="2400" dirty="0" err="1">
                <a:solidFill>
                  <a:srgbClr val="0070C0"/>
                </a:solidFill>
              </a:rPr>
              <a:t>mystruct</a:t>
            </a:r>
            <a:r>
              <a:rPr lang="en-US" sz="2400" dirty="0">
                <a:solidFill>
                  <a:srgbClr val="0070C0"/>
                </a:solidFill>
              </a:rPr>
              <a:t> x;</a:t>
            </a:r>
            <a:br>
              <a:rPr lang="en-US" sz="2400" dirty="0">
                <a:solidFill>
                  <a:srgbClr val="0070C0"/>
                </a:solidFill>
              </a:rPr>
            </a:br>
            <a:r>
              <a:rPr lang="en-US" sz="2400" dirty="0">
                <a:solidFill>
                  <a:srgbClr val="0070C0"/>
                </a:solidFill>
              </a:rPr>
              <a:t>x = </a:t>
            </a:r>
            <a:r>
              <a:rPr lang="en-US" sz="2400" b="1" dirty="0" smtClean="0">
                <a:solidFill>
                  <a:srgbClr val="00B050"/>
                </a:solidFill>
              </a:rPr>
              <a:t>(</a:t>
            </a:r>
            <a:r>
              <a:rPr lang="en-US" sz="2400" b="1" dirty="0" err="1">
                <a:solidFill>
                  <a:srgbClr val="00B050"/>
                </a:solidFill>
              </a:rPr>
              <a:t>struct</a:t>
            </a:r>
            <a:r>
              <a:rPr lang="en-US" sz="2400" b="1" dirty="0">
                <a:solidFill>
                  <a:srgbClr val="00B050"/>
                </a:solidFill>
              </a:rPr>
              <a:t> </a:t>
            </a:r>
            <a:r>
              <a:rPr lang="en-US" sz="2400" b="1" dirty="0" err="1">
                <a:solidFill>
                  <a:srgbClr val="00B050"/>
                </a:solidFill>
              </a:rPr>
              <a:t>mystruct</a:t>
            </a:r>
            <a:r>
              <a:rPr lang="en-US" sz="2400" b="1" dirty="0">
                <a:solidFill>
                  <a:srgbClr val="00B050"/>
                </a:solidFill>
              </a:rPr>
              <a:t>) { ‘A’, ‘B’, 0, 42*func() </a:t>
            </a:r>
            <a:r>
              <a:rPr lang="en-US" sz="2400" b="1" dirty="0" smtClean="0">
                <a:solidFill>
                  <a:srgbClr val="00B050"/>
                </a:solidFill>
              </a:rPr>
              <a:t>}</a:t>
            </a:r>
            <a:r>
              <a:rPr lang="en-US" sz="2400" dirty="0" smtClean="0">
                <a:solidFill>
                  <a:srgbClr val="0070C0"/>
                </a:solidFill>
              </a:rPr>
              <a:t>;</a:t>
            </a:r>
            <a:endParaRPr lang="en-US" sz="2400" dirty="0">
              <a:solidFill>
                <a:srgbClr val="0070C0"/>
              </a:solidFill>
            </a:endParaRPr>
          </a:p>
        </p:txBody>
      </p:sp>
      <p:sp>
        <p:nvSpPr>
          <p:cNvPr id="4" name="Content Placeholder 3"/>
          <p:cNvSpPr>
            <a:spLocks noGrp="1"/>
          </p:cNvSpPr>
          <p:nvPr>
            <p:ph type="body" sz="quarter" idx="11"/>
          </p:nvPr>
        </p:nvSpPr>
        <p:spPr/>
        <p:txBody>
          <a:bodyPr/>
          <a:lstStyle/>
          <a:p>
            <a:r>
              <a:rPr lang="en-US" sz="2000" dirty="0" smtClean="0"/>
              <a:t>Note</a:t>
            </a:r>
            <a:r>
              <a:rPr lang="en-US" sz="2000" dirty="0"/>
              <a:t>: n</a:t>
            </a:r>
            <a:r>
              <a:rPr lang="en-US" sz="2000" dirty="0" smtClean="0"/>
              <a:t>ot </a:t>
            </a:r>
            <a:r>
              <a:rPr lang="en-US" sz="2000" dirty="0"/>
              <a:t>an intent to conform to </a:t>
            </a:r>
            <a:r>
              <a:rPr lang="en-US" sz="2000" dirty="0" smtClean="0"/>
              <a:t>C99/C11</a:t>
            </a:r>
          </a:p>
          <a:p>
            <a:endParaRPr lang="en-US" sz="2000" dirty="0"/>
          </a:p>
          <a:p>
            <a:r>
              <a:rPr lang="en-US" sz="2000" dirty="0" smtClean="0"/>
              <a:t>May not have full Intellisense</a:t>
            </a:r>
          </a:p>
        </p:txBody>
      </p:sp>
      <p:sp>
        <p:nvSpPr>
          <p:cNvPr id="3" name="Title 2"/>
          <p:cNvSpPr>
            <a:spLocks noGrp="1"/>
          </p:cNvSpPr>
          <p:nvPr>
            <p:ph type="title"/>
          </p:nvPr>
        </p:nvSpPr>
        <p:spPr/>
        <p:txBody>
          <a:bodyPr/>
          <a:lstStyle/>
          <a:p>
            <a:r>
              <a:rPr lang="en-US" dirty="0" smtClean="0"/>
              <a:t>C99 </a:t>
            </a:r>
            <a:r>
              <a:rPr lang="en-US" dirty="0"/>
              <a:t>variable </a:t>
            </a:r>
            <a:r>
              <a:rPr lang="en-US" dirty="0" err="1" smtClean="0"/>
              <a:t>decls</a:t>
            </a:r>
            <a:r>
              <a:rPr lang="en-US" dirty="0" smtClean="0"/>
              <a:t>, </a:t>
            </a:r>
            <a:r>
              <a:rPr lang="en-US" i="1" dirty="0"/>
              <a:t>_</a:t>
            </a:r>
            <a:r>
              <a:rPr lang="en-US" i="1" dirty="0" err="1" smtClean="0"/>
              <a:t>Bool</a:t>
            </a:r>
            <a:r>
              <a:rPr lang="en-US" dirty="0" smtClean="0"/>
              <a:t>, compound literals</a:t>
            </a:r>
            <a:endParaRPr lang="en-US" dirty="0"/>
          </a:p>
        </p:txBody>
      </p:sp>
    </p:spTree>
    <p:extLst>
      <p:ext uri="{BB962C8B-B14F-4D97-AF65-F5344CB8AC3E}">
        <p14:creationId xmlns:p14="http://schemas.microsoft.com/office/powerpoint/2010/main" val="93864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Initialize elements of an aggregate (array, </a:t>
            </a:r>
            <a:r>
              <a:rPr lang="en-US" sz="2800" dirty="0" err="1" smtClean="0"/>
              <a:t>struct</a:t>
            </a:r>
            <a:r>
              <a:rPr lang="en-US" sz="2800" dirty="0" smtClean="0"/>
              <a:t>, union) in any order</a:t>
            </a:r>
          </a:p>
          <a:p>
            <a:pPr lvl="1"/>
            <a:r>
              <a:rPr lang="en-US" sz="2400" dirty="0">
                <a:solidFill>
                  <a:srgbClr val="0070C0"/>
                </a:solidFill>
              </a:rPr>
              <a:t>union { </a:t>
            </a:r>
            <a:r>
              <a:rPr lang="en-US" sz="2400" dirty="0" err="1" smtClean="0">
                <a:solidFill>
                  <a:srgbClr val="0070C0"/>
                </a:solidFill>
              </a:rPr>
              <a:t>int</a:t>
            </a:r>
            <a:r>
              <a:rPr lang="en-US" sz="2400" dirty="0" smtClean="0">
                <a:solidFill>
                  <a:srgbClr val="0070C0"/>
                </a:solidFill>
              </a:rPr>
              <a:t> a; short b; </a:t>
            </a:r>
            <a:r>
              <a:rPr lang="en-US" sz="2400" dirty="0">
                <a:solidFill>
                  <a:srgbClr val="0070C0"/>
                </a:solidFill>
              </a:rPr>
              <a:t>} </a:t>
            </a:r>
            <a:r>
              <a:rPr lang="en-US" sz="2400" dirty="0" err="1" smtClean="0">
                <a:solidFill>
                  <a:srgbClr val="0070C0"/>
                </a:solidFill>
              </a:rPr>
              <a:t>uab</a:t>
            </a:r>
            <a:r>
              <a:rPr lang="en-US" sz="2400" dirty="0" smtClean="0">
                <a:solidFill>
                  <a:srgbClr val="0070C0"/>
                </a:solidFill>
              </a:rPr>
              <a:t> </a:t>
            </a:r>
            <a:r>
              <a:rPr lang="en-US" sz="2400" dirty="0">
                <a:solidFill>
                  <a:srgbClr val="0070C0"/>
                </a:solidFill>
              </a:rPr>
              <a:t>= { </a:t>
            </a:r>
            <a:r>
              <a:rPr lang="en-US" sz="2400" b="1" dirty="0" smtClean="0">
                <a:solidFill>
                  <a:srgbClr val="00B050"/>
                </a:solidFill>
              </a:rPr>
              <a:t>.b </a:t>
            </a:r>
            <a:r>
              <a:rPr lang="en-US" sz="2400" b="1" dirty="0">
                <a:solidFill>
                  <a:srgbClr val="00B050"/>
                </a:solidFill>
              </a:rPr>
              <a:t>= 13</a:t>
            </a:r>
            <a:r>
              <a:rPr lang="en-US" sz="2400" dirty="0">
                <a:solidFill>
                  <a:srgbClr val="0070C0"/>
                </a:solidFill>
              </a:rPr>
              <a:t> </a:t>
            </a:r>
            <a:r>
              <a:rPr lang="en-US" sz="2400" dirty="0" smtClean="0">
                <a:solidFill>
                  <a:srgbClr val="0070C0"/>
                </a:solidFill>
              </a:rPr>
              <a:t>};</a:t>
            </a:r>
          </a:p>
          <a:p>
            <a:pPr lvl="1"/>
            <a:r>
              <a:rPr lang="en-US" sz="2400" dirty="0" err="1" smtClean="0">
                <a:solidFill>
                  <a:srgbClr val="0070C0"/>
                </a:solidFill>
              </a:rPr>
              <a:t>struct</a:t>
            </a:r>
            <a:r>
              <a:rPr lang="en-US" sz="2400" dirty="0" smtClean="0">
                <a:solidFill>
                  <a:srgbClr val="0070C0"/>
                </a:solidFill>
              </a:rPr>
              <a:t> </a:t>
            </a:r>
            <a:r>
              <a:rPr lang="en-US" sz="2400" dirty="0" err="1" smtClean="0">
                <a:solidFill>
                  <a:srgbClr val="0070C0"/>
                </a:solidFill>
              </a:rPr>
              <a:t>mystruct</a:t>
            </a:r>
            <a:r>
              <a:rPr lang="en-US" sz="2400" dirty="0" smtClean="0">
                <a:solidFill>
                  <a:srgbClr val="0070C0"/>
                </a:solidFill>
              </a:rPr>
              <a:t> {</a:t>
            </a:r>
            <a:br>
              <a:rPr lang="en-US" sz="2400" dirty="0" smtClean="0">
                <a:solidFill>
                  <a:srgbClr val="0070C0"/>
                </a:solidFill>
              </a:rPr>
            </a:br>
            <a:r>
              <a:rPr lang="en-US" sz="2400" dirty="0" smtClean="0">
                <a:solidFill>
                  <a:srgbClr val="0070C0"/>
                </a:solidFill>
              </a:rPr>
              <a:t>    </a:t>
            </a:r>
            <a:r>
              <a:rPr lang="en-US" sz="2400" dirty="0" err="1" smtClean="0">
                <a:solidFill>
                  <a:srgbClr val="0070C0"/>
                </a:solidFill>
              </a:rPr>
              <a:t>int</a:t>
            </a:r>
            <a:r>
              <a:rPr lang="en-US" sz="2400" dirty="0" smtClean="0">
                <a:solidFill>
                  <a:srgbClr val="0070C0"/>
                </a:solidFill>
              </a:rPr>
              <a:t> m1;</a:t>
            </a:r>
            <a:br>
              <a:rPr lang="en-US" sz="2400" dirty="0" smtClean="0">
                <a:solidFill>
                  <a:srgbClr val="0070C0"/>
                </a:solidFill>
              </a:rPr>
            </a:br>
            <a:r>
              <a:rPr lang="en-US" sz="2400" dirty="0" smtClean="0">
                <a:solidFill>
                  <a:srgbClr val="0070C0"/>
                </a:solidFill>
              </a:rPr>
              <a:t>    </a:t>
            </a:r>
            <a:r>
              <a:rPr lang="en-US" sz="2400" dirty="0" err="1" smtClean="0">
                <a:solidFill>
                  <a:srgbClr val="0070C0"/>
                </a:solidFill>
              </a:rPr>
              <a:t>int</a:t>
            </a:r>
            <a:r>
              <a:rPr lang="en-US" sz="2400" dirty="0" smtClean="0">
                <a:solidFill>
                  <a:srgbClr val="0070C0"/>
                </a:solidFill>
              </a:rPr>
              <a:t> m2;</a:t>
            </a:r>
            <a:br>
              <a:rPr lang="en-US" sz="2400" dirty="0" smtClean="0">
                <a:solidFill>
                  <a:srgbClr val="0070C0"/>
                </a:solidFill>
              </a:rPr>
            </a:br>
            <a:r>
              <a:rPr lang="en-US" sz="2400" dirty="0" smtClean="0">
                <a:solidFill>
                  <a:srgbClr val="0070C0"/>
                </a:solidFill>
              </a:rPr>
              <a:t>    </a:t>
            </a:r>
            <a:r>
              <a:rPr lang="en-US" sz="2400" dirty="0" err="1" smtClean="0">
                <a:solidFill>
                  <a:srgbClr val="0070C0"/>
                </a:solidFill>
              </a:rPr>
              <a:t>int</a:t>
            </a:r>
            <a:r>
              <a:rPr lang="en-US" sz="2400" dirty="0" smtClean="0">
                <a:solidFill>
                  <a:srgbClr val="0070C0"/>
                </a:solidFill>
              </a:rPr>
              <a:t> m3;</a:t>
            </a:r>
            <a:br>
              <a:rPr lang="en-US" sz="2400" dirty="0" smtClean="0">
                <a:solidFill>
                  <a:srgbClr val="0070C0"/>
                </a:solidFill>
              </a:rPr>
            </a:br>
            <a:r>
              <a:rPr lang="en-US" sz="2400" dirty="0" smtClean="0">
                <a:solidFill>
                  <a:srgbClr val="0070C0"/>
                </a:solidFill>
              </a:rPr>
              <a:t>};</a:t>
            </a:r>
            <a:br>
              <a:rPr lang="en-US" sz="2400" dirty="0" smtClean="0">
                <a:solidFill>
                  <a:srgbClr val="0070C0"/>
                </a:solidFill>
              </a:rPr>
            </a:br>
            <a:r>
              <a:rPr lang="en-US" sz="2400" dirty="0" err="1" smtClean="0">
                <a:solidFill>
                  <a:srgbClr val="0070C0"/>
                </a:solidFill>
              </a:rPr>
              <a:t>struct</a:t>
            </a:r>
            <a:r>
              <a:rPr lang="en-US" sz="2400" dirty="0" smtClean="0">
                <a:solidFill>
                  <a:srgbClr val="0070C0"/>
                </a:solidFill>
              </a:rPr>
              <a:t> </a:t>
            </a:r>
            <a:r>
              <a:rPr lang="en-US" sz="2400" dirty="0" err="1" smtClean="0">
                <a:solidFill>
                  <a:srgbClr val="0070C0"/>
                </a:solidFill>
              </a:rPr>
              <a:t>mystruct</a:t>
            </a:r>
            <a:r>
              <a:rPr lang="en-US" sz="2400" dirty="0" smtClean="0">
                <a:solidFill>
                  <a:srgbClr val="0070C0"/>
                </a:solidFill>
              </a:rPr>
              <a:t> x = { </a:t>
            </a:r>
            <a:r>
              <a:rPr lang="en-US" sz="2400" b="1" dirty="0" smtClean="0">
                <a:solidFill>
                  <a:srgbClr val="00B050"/>
                </a:solidFill>
              </a:rPr>
              <a:t>.m1 = 42, .m3 = 84</a:t>
            </a:r>
            <a:r>
              <a:rPr lang="en-US" sz="2400" dirty="0" smtClean="0">
                <a:solidFill>
                  <a:srgbClr val="00B050"/>
                </a:solidFill>
              </a:rPr>
              <a:t> </a:t>
            </a:r>
            <a:r>
              <a:rPr lang="en-US" sz="2400" dirty="0" smtClean="0">
                <a:solidFill>
                  <a:srgbClr val="0070C0"/>
                </a:solidFill>
              </a:rPr>
              <a:t>};  // .m2==0</a:t>
            </a:r>
            <a:endParaRPr lang="en-US" sz="2400" dirty="0"/>
          </a:p>
          <a:p>
            <a:pPr lvl="1"/>
            <a:r>
              <a:rPr lang="en-US" sz="2400" dirty="0" smtClean="0">
                <a:solidFill>
                  <a:srgbClr val="0070C0"/>
                </a:solidFill>
              </a:rPr>
              <a:t>int </a:t>
            </a:r>
            <a:r>
              <a:rPr lang="en-US" sz="2400" dirty="0" err="1" smtClean="0">
                <a:solidFill>
                  <a:srgbClr val="0070C0"/>
                </a:solidFill>
              </a:rPr>
              <a:t>arr</a:t>
            </a:r>
            <a:r>
              <a:rPr lang="en-US" sz="2400" dirty="0" smtClean="0">
                <a:solidFill>
                  <a:srgbClr val="0070C0"/>
                </a:solidFill>
              </a:rPr>
              <a:t>[][2] = { </a:t>
            </a:r>
            <a:r>
              <a:rPr lang="en-US" sz="2400" b="1" dirty="0" smtClean="0">
                <a:solidFill>
                  <a:srgbClr val="00B050"/>
                </a:solidFill>
              </a:rPr>
              <a:t>[0][0]=1, [1][1]=1</a:t>
            </a:r>
            <a:r>
              <a:rPr lang="en-US" sz="2400" dirty="0" smtClean="0">
                <a:solidFill>
                  <a:srgbClr val="0070C0"/>
                </a:solidFill>
              </a:rPr>
              <a:t> };  // 2</a:t>
            </a:r>
            <a:r>
              <a:rPr lang="en-US" sz="2400" dirty="0" smtClean="0">
                <a:solidFill>
                  <a:srgbClr val="0070C0"/>
                </a:solidFill>
                <a:sym typeface="Symbol" panose="05050102010706020507" pitchFamily="18" charset="2"/>
              </a:rPr>
              <a:t></a:t>
            </a:r>
            <a:r>
              <a:rPr lang="en-US" sz="2400" dirty="0" smtClean="0">
                <a:solidFill>
                  <a:srgbClr val="0070C0"/>
                </a:solidFill>
              </a:rPr>
              <a:t>2, other values == 0</a:t>
            </a:r>
          </a:p>
        </p:txBody>
      </p:sp>
      <p:sp>
        <p:nvSpPr>
          <p:cNvPr id="4" name="Content Placeholder 3"/>
          <p:cNvSpPr>
            <a:spLocks noGrp="1"/>
          </p:cNvSpPr>
          <p:nvPr>
            <p:ph type="body" sz="quarter" idx="11"/>
          </p:nvPr>
        </p:nvSpPr>
        <p:spPr/>
        <p:txBody>
          <a:bodyPr/>
          <a:lstStyle/>
          <a:p>
            <a:r>
              <a:rPr lang="en-US" sz="2000" dirty="0"/>
              <a:t>Note: not an intent to conform to </a:t>
            </a:r>
            <a:r>
              <a:rPr lang="en-US" sz="2000" dirty="0" smtClean="0"/>
              <a:t>C99/C11</a:t>
            </a:r>
            <a:endParaRPr lang="en-US" sz="2000" dirty="0"/>
          </a:p>
          <a:p>
            <a:endParaRPr lang="en-US" sz="2000" dirty="0"/>
          </a:p>
          <a:p>
            <a:r>
              <a:rPr lang="en-US" sz="2000" dirty="0"/>
              <a:t>May not have full Intellisense</a:t>
            </a:r>
          </a:p>
          <a:p>
            <a:endParaRPr lang="en-US" sz="2000" dirty="0" smtClean="0"/>
          </a:p>
        </p:txBody>
      </p:sp>
      <p:sp>
        <p:nvSpPr>
          <p:cNvPr id="3" name="Title 2"/>
          <p:cNvSpPr>
            <a:spLocks noGrp="1"/>
          </p:cNvSpPr>
          <p:nvPr>
            <p:ph type="title"/>
          </p:nvPr>
        </p:nvSpPr>
        <p:spPr/>
        <p:txBody>
          <a:bodyPr/>
          <a:lstStyle/>
          <a:p>
            <a:r>
              <a:rPr lang="en-US" dirty="0" smtClean="0"/>
              <a:t>C99 designated initializers</a:t>
            </a:r>
            <a:endParaRPr lang="en-US" dirty="0"/>
          </a:p>
        </p:txBody>
      </p:sp>
    </p:spTree>
    <p:extLst>
      <p:ext uri="{BB962C8B-B14F-4D97-AF65-F5344CB8AC3E}">
        <p14:creationId xmlns:p14="http://schemas.microsoft.com/office/powerpoint/2010/main" val="368481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p:txBody>
          <a:bodyPr/>
          <a:lstStyle/>
          <a:p>
            <a:endParaRPr lang="en-US" dirty="0" smtClean="0"/>
          </a:p>
        </p:txBody>
      </p:sp>
      <p:sp>
        <p:nvSpPr>
          <p:cNvPr id="3" name="Title 2"/>
          <p:cNvSpPr>
            <a:spLocks noGrp="1"/>
          </p:cNvSpPr>
          <p:nvPr>
            <p:ph type="title"/>
          </p:nvPr>
        </p:nvSpPr>
        <p:spPr/>
        <p:txBody>
          <a:bodyPr/>
          <a:lstStyle/>
          <a:p>
            <a:r>
              <a:rPr lang="en-US" smtClean="0"/>
              <a:t>Example: Enables FFmpeg (ffmpeg.org)</a:t>
            </a:r>
            <a:endParaRPr lang="en-US" dirty="0"/>
          </a:p>
        </p:txBody>
      </p:sp>
      <p:pic>
        <p:nvPicPr>
          <p:cNvPr id="6" name="Picture 5"/>
          <p:cNvPicPr>
            <a:picLocks noChangeAspect="1"/>
          </p:cNvPicPr>
          <p:nvPr/>
        </p:nvPicPr>
        <p:blipFill rotWithShape="1">
          <a:blip r:embed="rId2"/>
          <a:srcRect b="20033"/>
          <a:stretch/>
        </p:blipFill>
        <p:spPr>
          <a:xfrm>
            <a:off x="4027486" y="2278062"/>
            <a:ext cx="7378995" cy="3657600"/>
          </a:xfrm>
          <a:prstGeom prst="rect">
            <a:avLst/>
          </a:prstGeom>
        </p:spPr>
      </p:pic>
    </p:spTree>
    <p:extLst>
      <p:ext uri="{BB962C8B-B14F-4D97-AF65-F5344CB8AC3E}">
        <p14:creationId xmlns:p14="http://schemas.microsoft.com/office/powerpoint/2010/main" val="172614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a:t>
            </a:r>
            <a:endParaRPr lang="en-US" b="1" i="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50106112"/>
              </p:ext>
            </p:extLst>
          </p:nvPr>
        </p:nvGraphicFramePr>
        <p:xfrm>
          <a:off x="359575" y="1211586"/>
          <a:ext cx="4182262" cy="5409875"/>
        </p:xfrm>
        <a:graphic>
          <a:graphicData uri="http://schemas.openxmlformats.org/drawingml/2006/table">
            <a:tbl>
              <a:tblPr firstRow="1" bandRow="1">
                <a:tableStyleId>{793D81CF-94F2-401A-BA57-92F5A7B2D0C5}</a:tableStyleId>
              </a:tblPr>
              <a:tblGrid>
                <a:gridCol w="2124862"/>
                <a:gridCol w="2057400"/>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a:t>
                      </a:r>
                      <a:r>
                        <a:rPr lang="en-US" sz="1600" b="0" baseline="0" dirty="0" smtClean="0">
                          <a:gradFill>
                            <a:gsLst>
                              <a:gs pos="9934">
                                <a:srgbClr val="1E1E1E"/>
                              </a:gs>
                              <a:gs pos="100000">
                                <a:srgbClr val="1E1E1E"/>
                              </a:gs>
                            </a:gsLst>
                            <a:lin ang="5400000" scaled="0"/>
                          </a:gradFill>
                          <a:latin typeface="+mn-lt"/>
                        </a:rPr>
                        <a:t> this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7" name="Freeform 6"/>
          <p:cNvSpPr/>
          <p:nvPr/>
        </p:nvSpPr>
        <p:spPr bwMode="auto">
          <a:xfrm>
            <a:off x="350838" y="2252911"/>
            <a:ext cx="2133599" cy="4597151"/>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77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Post-RTM: What we’re implementing now (some in next VC++ OOB CTP)</a:t>
            </a:r>
            <a:endParaRPr lang="en-US" sz="4800"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9383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Minor tweaks that can be helpful</a:t>
            </a:r>
          </a:p>
          <a:p>
            <a:pPr lvl="1"/>
            <a:r>
              <a:rPr lang="en-US" sz="2000" dirty="0" smtClean="0">
                <a:solidFill>
                  <a:srgbClr val="0070C0"/>
                </a:solidFill>
              </a:rPr>
              <a:t>#define ENTER_FUNC std::</a:t>
            </a:r>
            <a:r>
              <a:rPr lang="en-US" sz="2000" dirty="0" err="1" smtClean="0">
                <a:solidFill>
                  <a:srgbClr val="0070C0"/>
                </a:solidFill>
              </a:rPr>
              <a:t>cout</a:t>
            </a:r>
            <a:r>
              <a:rPr lang="en-US" sz="2000" dirty="0" smtClean="0">
                <a:solidFill>
                  <a:srgbClr val="0070C0"/>
                </a:solidFill>
              </a:rPr>
              <a:t> &lt;&lt; </a:t>
            </a:r>
            <a:r>
              <a:rPr lang="en-US" sz="2000" dirty="0">
                <a:solidFill>
                  <a:srgbClr val="0070C0"/>
                </a:solidFill>
              </a:rPr>
              <a:t>“Entering “ &lt;&lt; </a:t>
            </a:r>
            <a:r>
              <a:rPr lang="en-US" sz="2000" b="1" dirty="0">
                <a:solidFill>
                  <a:srgbClr val="00B050"/>
                </a:solidFill>
              </a:rPr>
              <a:t>__func__</a:t>
            </a:r>
            <a:r>
              <a:rPr lang="en-US" sz="2000" dirty="0">
                <a:solidFill>
                  <a:srgbClr val="0070C0"/>
                </a:solidFill>
              </a:rPr>
              <a:t> &lt;&lt; </a:t>
            </a:r>
            <a:r>
              <a:rPr lang="en-US" sz="2000" dirty="0" smtClean="0">
                <a:solidFill>
                  <a:srgbClr val="0070C0"/>
                </a:solidFill>
              </a:rPr>
              <a:t>std::</a:t>
            </a:r>
            <a:r>
              <a:rPr lang="en-US" sz="2000" dirty="0" err="1" smtClean="0">
                <a:solidFill>
                  <a:srgbClr val="0070C0"/>
                </a:solidFill>
              </a:rPr>
              <a:t>endl</a:t>
            </a:r>
            <a:r>
              <a:rPr lang="en-US" sz="2000" dirty="0" smtClean="0">
                <a:solidFill>
                  <a:srgbClr val="0070C0"/>
                </a:solidFill>
              </a:rPr>
              <a:t>;</a:t>
            </a:r>
          </a:p>
          <a:p>
            <a:pPr lvl="1"/>
            <a:r>
              <a:rPr lang="en-US" sz="2000" dirty="0" smtClean="0">
                <a:solidFill>
                  <a:srgbClr val="0070C0"/>
                </a:solidFill>
              </a:rPr>
              <a:t>void </a:t>
            </a:r>
            <a:r>
              <a:rPr lang="en-US" sz="2000" dirty="0">
                <a:solidFill>
                  <a:srgbClr val="0070C0"/>
                </a:solidFill>
              </a:rPr>
              <a:t>f() {</a:t>
            </a:r>
            <a:br>
              <a:rPr lang="en-US" sz="2000" dirty="0">
                <a:solidFill>
                  <a:srgbClr val="0070C0"/>
                </a:solidFill>
              </a:rPr>
            </a:br>
            <a:r>
              <a:rPr lang="en-US" sz="2000" dirty="0">
                <a:solidFill>
                  <a:srgbClr val="0070C0"/>
                </a:solidFill>
              </a:rPr>
              <a:t>    </a:t>
            </a:r>
            <a:r>
              <a:rPr lang="en-US" sz="2000" dirty="0" smtClean="0">
                <a:solidFill>
                  <a:srgbClr val="0070C0"/>
                </a:solidFill>
              </a:rPr>
              <a:t>ENTER_FUNC;  				// print f’s name</a:t>
            </a:r>
            <a:r>
              <a:rPr lang="en-US" sz="2000" dirty="0">
                <a:solidFill>
                  <a:srgbClr val="0070C0"/>
                </a:solidFill>
              </a:rPr>
              <a:t/>
            </a:r>
            <a:br>
              <a:rPr lang="en-US" sz="2000" dirty="0">
                <a:solidFill>
                  <a:srgbClr val="0070C0"/>
                </a:solidFill>
              </a:rPr>
            </a:br>
            <a:r>
              <a:rPr lang="en-US" sz="2000" dirty="0">
                <a:solidFill>
                  <a:srgbClr val="0070C0"/>
                </a:solidFill>
              </a:rPr>
              <a:t>}</a:t>
            </a:r>
          </a:p>
          <a:p>
            <a:r>
              <a:rPr lang="en-US" sz="2800" dirty="0" smtClean="0"/>
              <a:t>And eliminate surprising “you can’t do </a:t>
            </a:r>
            <a:r>
              <a:rPr lang="en-US" sz="2800" dirty="0" err="1" smtClean="0"/>
              <a:t>that”s</a:t>
            </a:r>
            <a:endParaRPr lang="en-US" sz="2800" dirty="0" smtClean="0"/>
          </a:p>
          <a:p>
            <a:pPr lvl="1"/>
            <a:r>
              <a:rPr lang="en-US" sz="2000" dirty="0" smtClean="0">
                <a:solidFill>
                  <a:srgbClr val="0070C0"/>
                </a:solidFill>
              </a:rPr>
              <a:t>class widget {</a:t>
            </a:r>
            <a:endParaRPr lang="en-US" sz="2000" dirty="0">
              <a:solidFill>
                <a:srgbClr val="0070C0"/>
              </a:solidFill>
            </a:endParaRPr>
          </a:p>
          <a:p>
            <a:pPr lvl="1"/>
            <a:r>
              <a:rPr lang="en-US" sz="2000" dirty="0" smtClean="0">
                <a:solidFill>
                  <a:srgbClr val="0070C0"/>
                </a:solidFill>
              </a:rPr>
              <a:t>    int member;</a:t>
            </a:r>
          </a:p>
          <a:p>
            <a:pPr lvl="1"/>
            <a:r>
              <a:rPr lang="en-US" sz="2000" dirty="0" smtClean="0">
                <a:solidFill>
                  <a:srgbClr val="0070C0"/>
                </a:solidFill>
              </a:rPr>
              <a:t>    static void f() {</a:t>
            </a:r>
            <a:br>
              <a:rPr lang="en-US" sz="2000" dirty="0" smtClean="0">
                <a:solidFill>
                  <a:srgbClr val="0070C0"/>
                </a:solidFill>
              </a:rPr>
            </a:br>
            <a:r>
              <a:rPr lang="en-US" sz="2000" dirty="0" smtClean="0">
                <a:solidFill>
                  <a:srgbClr val="0070C0"/>
                </a:solidFill>
              </a:rPr>
              <a:t>        size_t </a:t>
            </a:r>
            <a:r>
              <a:rPr lang="en-US" sz="2000" dirty="0">
                <a:solidFill>
                  <a:srgbClr val="0070C0"/>
                </a:solidFill>
              </a:rPr>
              <a:t>s = </a:t>
            </a:r>
            <a:r>
              <a:rPr lang="en-US" sz="2000" dirty="0" err="1" smtClean="0">
                <a:solidFill>
                  <a:srgbClr val="0070C0"/>
                </a:solidFill>
              </a:rPr>
              <a:t>sizeof</a:t>
            </a:r>
            <a:r>
              <a:rPr lang="en-US" sz="2000" dirty="0" smtClean="0">
                <a:solidFill>
                  <a:srgbClr val="0070C0"/>
                </a:solidFill>
              </a:rPr>
              <a:t>(</a:t>
            </a:r>
            <a:r>
              <a:rPr lang="en-US" sz="2000" b="1" dirty="0" smtClean="0">
                <a:solidFill>
                  <a:srgbClr val="00B050"/>
                </a:solidFill>
              </a:rPr>
              <a:t>member</a:t>
            </a:r>
            <a:r>
              <a:rPr lang="en-US" sz="2000" dirty="0" smtClean="0">
                <a:solidFill>
                  <a:srgbClr val="0070C0"/>
                </a:solidFill>
              </a:rPr>
              <a:t>);			// ok in C++11</a:t>
            </a:r>
            <a:br>
              <a:rPr lang="en-US" sz="2000" dirty="0" smtClean="0">
                <a:solidFill>
                  <a:srgbClr val="0070C0"/>
                </a:solidFill>
              </a:rPr>
            </a:br>
            <a:r>
              <a:rPr lang="en-US" sz="2000" dirty="0" smtClean="0">
                <a:solidFill>
                  <a:srgbClr val="0070C0"/>
                </a:solidFill>
              </a:rPr>
              <a:t>    }</a:t>
            </a:r>
            <a:br>
              <a:rPr lang="en-US" sz="2000" dirty="0" smtClean="0">
                <a:solidFill>
                  <a:srgbClr val="0070C0"/>
                </a:solidFill>
              </a:rPr>
            </a:br>
            <a:r>
              <a:rPr lang="en-US" sz="2000" dirty="0" smtClean="0">
                <a:solidFill>
                  <a:srgbClr val="0070C0"/>
                </a:solidFill>
              </a:rPr>
              <a:t>};</a:t>
            </a:r>
          </a:p>
          <a:p>
            <a:pPr lvl="1"/>
            <a:r>
              <a:rPr lang="en-US" sz="2000" dirty="0" smtClean="0">
                <a:solidFill>
                  <a:srgbClr val="0070C0"/>
                </a:solidFill>
              </a:rPr>
              <a:t>size_t </a:t>
            </a:r>
            <a:r>
              <a:rPr lang="en-US" sz="2000" dirty="0">
                <a:solidFill>
                  <a:srgbClr val="0070C0"/>
                </a:solidFill>
              </a:rPr>
              <a:t>s = </a:t>
            </a:r>
            <a:r>
              <a:rPr lang="en-US" sz="2000" dirty="0" err="1" smtClean="0">
                <a:solidFill>
                  <a:srgbClr val="0070C0"/>
                </a:solidFill>
              </a:rPr>
              <a:t>sizeof</a:t>
            </a:r>
            <a:r>
              <a:rPr lang="en-US" sz="2000" dirty="0" smtClean="0">
                <a:solidFill>
                  <a:srgbClr val="0070C0"/>
                </a:solidFill>
              </a:rPr>
              <a:t>(widget::</a:t>
            </a:r>
            <a:r>
              <a:rPr lang="en-US" sz="2000" b="1" dirty="0" smtClean="0">
                <a:solidFill>
                  <a:srgbClr val="00B050"/>
                </a:solidFill>
              </a:rPr>
              <a:t>member</a:t>
            </a:r>
            <a:r>
              <a:rPr lang="en-US" sz="2000" dirty="0" smtClean="0">
                <a:solidFill>
                  <a:srgbClr val="0070C0"/>
                </a:solidFill>
              </a:rPr>
              <a:t>);</a:t>
            </a:r>
            <a:r>
              <a:rPr lang="en-US" sz="2000" dirty="0">
                <a:solidFill>
                  <a:srgbClr val="0070C0"/>
                </a:solidFill>
              </a:rPr>
              <a:t>		// </a:t>
            </a:r>
            <a:r>
              <a:rPr lang="en-US" sz="2000" dirty="0" smtClean="0">
                <a:solidFill>
                  <a:srgbClr val="0070C0"/>
                </a:solidFill>
              </a:rPr>
              <a:t>ok in C++11</a:t>
            </a:r>
          </a:p>
        </p:txBody>
      </p:sp>
      <p:sp>
        <p:nvSpPr>
          <p:cNvPr id="4" name="Content Placeholder 3"/>
          <p:cNvSpPr>
            <a:spLocks noGrp="1"/>
          </p:cNvSpPr>
          <p:nvPr>
            <p:ph type="body" sz="quarter" idx="11"/>
          </p:nvPr>
        </p:nvSpPr>
        <p:spPr/>
        <p:txBody>
          <a:bodyPr/>
          <a:lstStyle/>
          <a:p>
            <a:endParaRPr lang="en-US" sz="2000" i="1" dirty="0" smtClean="0"/>
          </a:p>
          <a:p>
            <a:endParaRPr lang="en-US" sz="2000" i="1" dirty="0"/>
          </a:p>
          <a:p>
            <a:r>
              <a:rPr lang="en-US" sz="2000" i="1" dirty="0" smtClean="0"/>
              <a:t>__func__</a:t>
            </a:r>
            <a:r>
              <a:rPr lang="en-US" sz="2000" dirty="0" smtClean="0"/>
              <a:t> is not quite the same as in C</a:t>
            </a:r>
          </a:p>
          <a:p>
            <a:endParaRPr lang="en-US" sz="2000" dirty="0"/>
          </a:p>
          <a:p>
            <a:endParaRPr lang="en-US" sz="2000" dirty="0"/>
          </a:p>
          <a:p>
            <a:endParaRPr lang="en-US" sz="2000" dirty="0" smtClean="0"/>
          </a:p>
          <a:p>
            <a:endParaRPr lang="en-US" sz="2000" dirty="0" smtClean="0"/>
          </a:p>
          <a:p>
            <a:endParaRPr lang="en-US" sz="2000" dirty="0" smtClean="0"/>
          </a:p>
          <a:p>
            <a:r>
              <a:rPr lang="en-US" sz="2000" dirty="0" smtClean="0"/>
              <a:t>Now </a:t>
            </a:r>
            <a:r>
              <a:rPr lang="en-US" sz="2000" i="1" dirty="0" err="1" smtClean="0"/>
              <a:t>sizeof</a:t>
            </a:r>
            <a:r>
              <a:rPr lang="en-US" sz="2000" dirty="0" smtClean="0"/>
              <a:t> can be applied to a member without needing to fake up an object</a:t>
            </a:r>
          </a:p>
        </p:txBody>
      </p:sp>
      <p:sp>
        <p:nvSpPr>
          <p:cNvPr id="3" name="Title 2"/>
          <p:cNvSpPr>
            <a:spLocks noGrp="1"/>
          </p:cNvSpPr>
          <p:nvPr>
            <p:ph type="title"/>
          </p:nvPr>
        </p:nvSpPr>
        <p:spPr/>
        <p:txBody>
          <a:bodyPr/>
          <a:lstStyle/>
          <a:p>
            <a:r>
              <a:rPr lang="en-US" dirty="0" smtClean="0"/>
              <a:t>Misc.: </a:t>
            </a:r>
            <a:r>
              <a:rPr lang="en-US" i="1" dirty="0" smtClean="0"/>
              <a:t>__func__</a:t>
            </a:r>
            <a:r>
              <a:rPr lang="en-US" dirty="0" smtClean="0"/>
              <a:t>, extended </a:t>
            </a:r>
            <a:r>
              <a:rPr lang="en-US" i="1" dirty="0" err="1" smtClean="0"/>
              <a:t>sizeof</a:t>
            </a:r>
            <a:endParaRPr lang="en-US" i="1" dirty="0"/>
          </a:p>
        </p:txBody>
      </p:sp>
    </p:spTree>
    <p:extLst>
      <p:ext uri="{BB962C8B-B14F-4D97-AF65-F5344CB8AC3E}">
        <p14:creationId xmlns:p14="http://schemas.microsoft.com/office/powerpoint/2010/main" val="19714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C++ at ISO: ISO </a:t>
            </a:r>
            <a:r>
              <a:rPr lang="en-US" dirty="0"/>
              <a:t>C++ </a:t>
            </a:r>
            <a:r>
              <a:rPr lang="en-US" dirty="0" smtClean="0"/>
              <a:t>Update</a:t>
            </a:r>
            <a:endParaRPr lang="en-US" dirty="0"/>
          </a:p>
          <a:p>
            <a:r>
              <a:rPr lang="en-US" dirty="0" smtClean="0"/>
              <a:t>C++ at MSFT: Visual C++ Update</a:t>
            </a:r>
          </a:p>
        </p:txBody>
      </p:sp>
      <p:pic>
        <p:nvPicPr>
          <p:cNvPr id="4" name="Picture Placeholder 3"/>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274638" y="2086071"/>
            <a:ext cx="3931920" cy="2822383"/>
          </a:xfrm>
        </p:spPr>
      </p:pic>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54139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Consider this code</a:t>
            </a:r>
            <a:endParaRPr lang="en-US" sz="2800" dirty="0"/>
          </a:p>
          <a:p>
            <a:pPr lvl="1"/>
            <a:r>
              <a:rPr lang="en-US" sz="2000" dirty="0" smtClean="0">
                <a:solidFill>
                  <a:srgbClr val="0070C0"/>
                </a:solidFill>
              </a:rPr>
              <a:t>class </a:t>
            </a:r>
            <a:r>
              <a:rPr lang="en-US" sz="2000" dirty="0" err="1" smtClean="0">
                <a:solidFill>
                  <a:srgbClr val="0070C0"/>
                </a:solidFill>
              </a:rPr>
              <a:t>myclass</a:t>
            </a:r>
            <a:r>
              <a:rPr lang="en-US" sz="2000" dirty="0" smtClean="0">
                <a:solidFill>
                  <a:srgbClr val="0070C0"/>
                </a:solidFill>
              </a:rPr>
              <a:t> {</a:t>
            </a:r>
            <a:br>
              <a:rPr lang="en-US" sz="2000" dirty="0" smtClean="0">
                <a:solidFill>
                  <a:srgbClr val="0070C0"/>
                </a:solidFill>
              </a:rPr>
            </a:br>
            <a:r>
              <a:rPr lang="en-US" sz="2000" dirty="0" smtClean="0">
                <a:solidFill>
                  <a:srgbClr val="0070C0"/>
                </a:solidFill>
              </a:rPr>
              <a:t>    vector&lt;widget</a:t>
            </a:r>
            <a:r>
              <a:rPr lang="en-US" sz="2000" dirty="0">
                <a:solidFill>
                  <a:srgbClr val="0070C0"/>
                </a:solidFill>
              </a:rPr>
              <a:t>&gt; </a:t>
            </a:r>
            <a:r>
              <a:rPr lang="en-US" sz="2000" dirty="0" err="1">
                <a:solidFill>
                  <a:srgbClr val="0070C0"/>
                </a:solidFill>
              </a:rPr>
              <a:t>vw</a:t>
            </a:r>
            <a:r>
              <a:rPr lang="en-US" sz="2000" dirty="0" smtClean="0">
                <a:solidFill>
                  <a:srgbClr val="0070C0"/>
                </a:solidFill>
              </a:rPr>
              <a:t>;</a:t>
            </a:r>
            <a:br>
              <a:rPr lang="en-US" sz="2000" dirty="0" smtClean="0">
                <a:solidFill>
                  <a:srgbClr val="0070C0"/>
                </a:solidFill>
              </a:rPr>
            </a:br>
            <a:r>
              <a:rPr lang="en-US" sz="2000" dirty="0" smtClean="0">
                <a:solidFill>
                  <a:srgbClr val="0070C0"/>
                </a:solidFill>
              </a:rPr>
              <a:t>    string s;</a:t>
            </a:r>
            <a:r>
              <a:rPr lang="en-US" sz="2000" dirty="0">
                <a:solidFill>
                  <a:srgbClr val="0070C0"/>
                </a:solidFill>
              </a:rPr>
              <a:t/>
            </a:r>
            <a:br>
              <a:rPr lang="en-US" sz="2000" dirty="0">
                <a:solidFill>
                  <a:srgbClr val="0070C0"/>
                </a:solidFill>
              </a:rPr>
            </a:br>
            <a:r>
              <a:rPr lang="en-US" sz="2000" dirty="0" smtClean="0">
                <a:solidFill>
                  <a:srgbClr val="0070C0"/>
                </a:solidFill>
              </a:rPr>
              <a:t>};</a:t>
            </a:r>
          </a:p>
          <a:p>
            <a:pPr lvl="1"/>
            <a:r>
              <a:rPr lang="en-US" sz="2000" dirty="0" err="1" smtClean="0">
                <a:solidFill>
                  <a:srgbClr val="0070C0"/>
                </a:solidFill>
              </a:rPr>
              <a:t>myclass</a:t>
            </a:r>
            <a:r>
              <a:rPr lang="en-US" sz="2000" dirty="0" smtClean="0">
                <a:solidFill>
                  <a:srgbClr val="0070C0"/>
                </a:solidFill>
              </a:rPr>
              <a:t> factory();</a:t>
            </a:r>
          </a:p>
          <a:p>
            <a:pPr lvl="1"/>
            <a:r>
              <a:rPr lang="en-US" sz="2000" dirty="0" smtClean="0">
                <a:solidFill>
                  <a:srgbClr val="0070C0"/>
                </a:solidFill>
              </a:rPr>
              <a:t>auto instance = factory();</a:t>
            </a:r>
          </a:p>
          <a:p>
            <a:pPr lvl="1"/>
            <a:endParaRPr lang="en-US" sz="2000" dirty="0" smtClean="0">
              <a:solidFill>
                <a:srgbClr val="0070C0"/>
              </a:solidFill>
            </a:endParaRPr>
          </a:p>
          <a:p>
            <a:pPr lvl="1"/>
            <a:r>
              <a:rPr lang="en-US" sz="2000" dirty="0" smtClean="0"/>
              <a:t>C++98: OK, but inefficient</a:t>
            </a:r>
          </a:p>
          <a:p>
            <a:pPr lvl="2"/>
            <a:r>
              <a:rPr lang="en-US" sz="1600" i="1" dirty="0" err="1" smtClean="0"/>
              <a:t>myclass</a:t>
            </a:r>
            <a:r>
              <a:rPr lang="en-US" sz="1600" dirty="0" smtClean="0"/>
              <a:t> is implicitly </a:t>
            </a:r>
            <a:r>
              <a:rPr lang="en-US" sz="1600" dirty="0" err="1" smtClean="0"/>
              <a:t>memberwise</a:t>
            </a:r>
            <a:r>
              <a:rPr lang="en-US" sz="1600" dirty="0" smtClean="0"/>
              <a:t> copyable</a:t>
            </a:r>
          </a:p>
          <a:p>
            <a:pPr lvl="1"/>
            <a:r>
              <a:rPr lang="en-US" sz="2000" dirty="0" smtClean="0"/>
              <a:t>C++11: OK, fast by default</a:t>
            </a:r>
          </a:p>
          <a:p>
            <a:pPr lvl="2"/>
            <a:r>
              <a:rPr lang="en-US" sz="1600" i="1" dirty="0" err="1" smtClean="0"/>
              <a:t>myclass</a:t>
            </a:r>
            <a:r>
              <a:rPr lang="en-US" sz="1600" dirty="0" smtClean="0"/>
              <a:t> </a:t>
            </a:r>
            <a:r>
              <a:rPr lang="en-US" sz="1600" dirty="0"/>
              <a:t>is implicitly </a:t>
            </a:r>
            <a:r>
              <a:rPr lang="en-US" sz="1600" dirty="0" err="1" smtClean="0"/>
              <a:t>memberwise</a:t>
            </a:r>
            <a:r>
              <a:rPr lang="en-US" sz="1600" dirty="0" smtClean="0"/>
              <a:t> copyable </a:t>
            </a:r>
            <a:r>
              <a:rPr lang="en-US" sz="1600" u="sng" dirty="0" smtClean="0"/>
              <a:t>and movable</a:t>
            </a:r>
            <a:endParaRPr lang="en-US" sz="1600" dirty="0" smtClean="0"/>
          </a:p>
          <a:p>
            <a:pPr lvl="1"/>
            <a:r>
              <a:rPr lang="en-US" sz="2000" dirty="0" smtClean="0"/>
              <a:t>Note: Enables </a:t>
            </a:r>
            <a:r>
              <a:rPr lang="en-US" sz="2000" i="1" dirty="0" smtClean="0"/>
              <a:t>=default</a:t>
            </a:r>
            <a:r>
              <a:rPr lang="en-US" sz="2000" dirty="0" smtClean="0"/>
              <a:t> for move construction and assignment</a:t>
            </a:r>
            <a:endParaRPr lang="en-US" sz="2000" dirty="0"/>
          </a:p>
          <a:p>
            <a:pPr lvl="1"/>
            <a:endParaRPr lang="en-US" sz="2000" u="sng" dirty="0"/>
          </a:p>
        </p:txBody>
      </p:sp>
      <p:sp>
        <p:nvSpPr>
          <p:cNvPr id="4" name="Content Placeholder 3"/>
          <p:cNvSpPr>
            <a:spLocks noGrp="1"/>
          </p:cNvSpPr>
          <p:nvPr>
            <p:ph type="body" sz="quarter" idx="11"/>
          </p:nvPr>
        </p:nvSpPr>
        <p:spPr/>
        <p:txBody>
          <a:bodyPr/>
          <a:lstStyle/>
          <a:p>
            <a:r>
              <a:rPr lang="en-US" sz="2000" dirty="0" smtClean="0"/>
              <a:t>a.k.a. “rvalue references v3”</a:t>
            </a:r>
          </a:p>
          <a:p>
            <a:endParaRPr lang="en-US" sz="2000" dirty="0"/>
          </a:p>
          <a:p>
            <a:pPr algn="ctr"/>
            <a:r>
              <a:rPr lang="en-US" sz="2000" dirty="0" smtClean="0"/>
              <a:t>— Stephan </a:t>
            </a:r>
            <a:br>
              <a:rPr lang="en-US" sz="2000" dirty="0" smtClean="0"/>
            </a:br>
            <a:r>
              <a:rPr lang="en-US" sz="2000" dirty="0" smtClean="0"/>
              <a:t>T. Lavavej</a:t>
            </a:r>
          </a:p>
        </p:txBody>
      </p:sp>
      <p:sp>
        <p:nvSpPr>
          <p:cNvPr id="3" name="Title 2"/>
          <p:cNvSpPr>
            <a:spLocks noGrp="1"/>
          </p:cNvSpPr>
          <p:nvPr>
            <p:ph type="title"/>
          </p:nvPr>
        </p:nvSpPr>
        <p:spPr/>
        <p:txBody>
          <a:bodyPr/>
          <a:lstStyle/>
          <a:p>
            <a:r>
              <a:rPr lang="en-US" dirty="0" smtClean="0"/>
              <a:t>Implicit move generation</a:t>
            </a:r>
            <a:endParaRPr lang="en-US" dirty="0"/>
          </a:p>
        </p:txBody>
      </p:sp>
    </p:spTree>
    <p:extLst>
      <p:ext uri="{BB962C8B-B14F-4D97-AF65-F5344CB8AC3E}">
        <p14:creationId xmlns:p14="http://schemas.microsoft.com/office/powerpoint/2010/main" val="379605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defTabSz="731838"/>
            <a:r>
              <a:rPr lang="en-US" sz="2800" dirty="0"/>
              <a:t>If you want to take </a:t>
            </a:r>
            <a:r>
              <a:rPr lang="en-US" sz="2800" i="1" dirty="0"/>
              <a:t>&amp;&amp;</a:t>
            </a:r>
            <a:r>
              <a:rPr lang="en-US" sz="2800" dirty="0"/>
              <a:t>, just say so on the </a:t>
            </a:r>
            <a:r>
              <a:rPr lang="en-US" sz="2800" dirty="0" smtClean="0"/>
              <a:t>parameter…</a:t>
            </a:r>
            <a:endParaRPr lang="en-US" sz="2800" dirty="0"/>
          </a:p>
          <a:p>
            <a:pPr lvl="1" defTabSz="731838"/>
            <a:r>
              <a:rPr lang="en-US" sz="2000" dirty="0" smtClean="0">
                <a:solidFill>
                  <a:srgbClr val="0070C0"/>
                </a:solidFill>
              </a:rPr>
              <a:t>class widget { };</a:t>
            </a:r>
            <a:endParaRPr lang="en-US" sz="2000" dirty="0">
              <a:solidFill>
                <a:srgbClr val="0070C0"/>
              </a:solidFill>
            </a:endParaRPr>
          </a:p>
          <a:p>
            <a:pPr lvl="1" defTabSz="731838"/>
            <a:r>
              <a:rPr lang="en-US" sz="2000" dirty="0" smtClean="0">
                <a:solidFill>
                  <a:srgbClr val="0070C0"/>
                </a:solidFill>
              </a:rPr>
              <a:t>void f( </a:t>
            </a:r>
            <a:r>
              <a:rPr lang="en-US" sz="2000" b="1" dirty="0" smtClean="0">
                <a:solidFill>
                  <a:srgbClr val="0070C0"/>
                </a:solidFill>
              </a:rPr>
              <a:t>const</a:t>
            </a:r>
            <a:r>
              <a:rPr lang="en-US" sz="2000" dirty="0" smtClean="0">
                <a:solidFill>
                  <a:srgbClr val="0070C0"/>
                </a:solidFill>
              </a:rPr>
              <a:t> widget</a:t>
            </a:r>
            <a:r>
              <a:rPr lang="en-US" sz="2000" b="1" dirty="0" smtClean="0">
                <a:solidFill>
                  <a:srgbClr val="0070C0"/>
                </a:solidFill>
              </a:rPr>
              <a:t>&amp;</a:t>
            </a:r>
            <a:r>
              <a:rPr lang="en-US" sz="2000" dirty="0" smtClean="0">
                <a:solidFill>
                  <a:srgbClr val="0070C0"/>
                </a:solidFill>
              </a:rPr>
              <a:t> );</a:t>
            </a:r>
            <a:r>
              <a:rPr lang="en-US" sz="2000" dirty="0">
                <a:solidFill>
                  <a:srgbClr val="0070C0"/>
                </a:solidFill>
              </a:rPr>
              <a:t>	</a:t>
            </a:r>
            <a:r>
              <a:rPr lang="en-US" sz="2000" dirty="0" smtClean="0">
                <a:solidFill>
                  <a:srgbClr val="0070C0"/>
                </a:solidFill>
              </a:rPr>
              <a:t>	// w is a const&amp;</a:t>
            </a:r>
            <a:r>
              <a:rPr lang="en-US" sz="2000" dirty="0">
                <a:solidFill>
                  <a:srgbClr val="0070C0"/>
                </a:solidFill>
              </a:rPr>
              <a:t/>
            </a:r>
            <a:br>
              <a:rPr lang="en-US" sz="2000" dirty="0">
                <a:solidFill>
                  <a:srgbClr val="0070C0"/>
                </a:solidFill>
              </a:rPr>
            </a:br>
            <a:r>
              <a:rPr lang="en-US" sz="2000" dirty="0" smtClean="0">
                <a:solidFill>
                  <a:srgbClr val="0070C0"/>
                </a:solidFill>
              </a:rPr>
              <a:t>void </a:t>
            </a:r>
            <a:r>
              <a:rPr lang="en-US" sz="2000" dirty="0">
                <a:solidFill>
                  <a:srgbClr val="0070C0"/>
                </a:solidFill>
              </a:rPr>
              <a:t>g( widget</a:t>
            </a:r>
            <a:r>
              <a:rPr lang="en-US" sz="2000" b="1" dirty="0" smtClean="0">
                <a:solidFill>
                  <a:srgbClr val="0070C0"/>
                </a:solidFill>
              </a:rPr>
              <a:t>&amp;</a:t>
            </a:r>
            <a:r>
              <a:rPr lang="en-US" sz="2000" dirty="0" smtClean="0">
                <a:solidFill>
                  <a:srgbClr val="0070C0"/>
                </a:solidFill>
              </a:rPr>
              <a:t> </a:t>
            </a:r>
            <a:r>
              <a:rPr lang="en-US" sz="2000" dirty="0">
                <a:solidFill>
                  <a:srgbClr val="0070C0"/>
                </a:solidFill>
              </a:rPr>
              <a:t>w );		</a:t>
            </a:r>
            <a:r>
              <a:rPr lang="en-US" sz="2000" dirty="0" smtClean="0">
                <a:solidFill>
                  <a:srgbClr val="0070C0"/>
                </a:solidFill>
              </a:rPr>
              <a:t>// </a:t>
            </a:r>
            <a:r>
              <a:rPr lang="en-US" sz="2000" dirty="0">
                <a:solidFill>
                  <a:srgbClr val="0070C0"/>
                </a:solidFill>
              </a:rPr>
              <a:t>w is a </a:t>
            </a:r>
            <a:r>
              <a:rPr lang="en-US" sz="2000" dirty="0" smtClean="0">
                <a:solidFill>
                  <a:srgbClr val="0070C0"/>
                </a:solidFill>
              </a:rPr>
              <a:t>&amp; – must be lvalue</a:t>
            </a:r>
            <a:r>
              <a:rPr lang="en-US" sz="2000" dirty="0">
                <a:solidFill>
                  <a:srgbClr val="0070C0"/>
                </a:solidFill>
              </a:rPr>
              <a:t/>
            </a:r>
            <a:br>
              <a:rPr lang="en-US" sz="2000" dirty="0">
                <a:solidFill>
                  <a:srgbClr val="0070C0"/>
                </a:solidFill>
              </a:rPr>
            </a:br>
            <a:r>
              <a:rPr lang="en-US" sz="2000" dirty="0" smtClean="0">
                <a:solidFill>
                  <a:srgbClr val="0070C0"/>
                </a:solidFill>
              </a:rPr>
              <a:t>void h( widget</a:t>
            </a:r>
            <a:r>
              <a:rPr lang="en-US" sz="2000" b="1" dirty="0" smtClean="0">
                <a:solidFill>
                  <a:srgbClr val="0070C0"/>
                </a:solidFill>
              </a:rPr>
              <a:t>&amp;&amp;</a:t>
            </a:r>
            <a:r>
              <a:rPr lang="en-US" sz="2000" dirty="0" smtClean="0">
                <a:solidFill>
                  <a:srgbClr val="0070C0"/>
                </a:solidFill>
              </a:rPr>
              <a:t> w );		// w is a &amp;&amp; – must be rvalue</a:t>
            </a:r>
          </a:p>
          <a:p>
            <a:pPr lvl="1" defTabSz="731838"/>
            <a:r>
              <a:rPr lang="en-US" sz="2000" dirty="0" smtClean="0">
                <a:solidFill>
                  <a:srgbClr val="0070C0"/>
                </a:solidFill>
              </a:rPr>
              <a:t>h( widget() );				// ok for &amp;&amp; (note: temporary widget)</a:t>
            </a:r>
            <a:endParaRPr lang="en-US" sz="2400" dirty="0">
              <a:solidFill>
                <a:srgbClr val="0070C0"/>
              </a:solidFill>
            </a:endParaRPr>
          </a:p>
          <a:p>
            <a:pPr defTabSz="731838"/>
            <a:r>
              <a:rPr lang="en-US" sz="2800" dirty="0" smtClean="0"/>
              <a:t>… but what about the “invisible” implicit </a:t>
            </a:r>
            <a:r>
              <a:rPr lang="en-US" sz="2800" i="1" dirty="0" smtClean="0"/>
              <a:t>this</a:t>
            </a:r>
            <a:r>
              <a:rPr lang="en-US" sz="2800" dirty="0" smtClean="0"/>
              <a:t>?</a:t>
            </a:r>
          </a:p>
          <a:p>
            <a:pPr lvl="1" defTabSz="731838"/>
            <a:r>
              <a:rPr lang="en-US" sz="2000" dirty="0">
                <a:solidFill>
                  <a:srgbClr val="0070C0"/>
                </a:solidFill>
              </a:rPr>
              <a:t>class </a:t>
            </a:r>
            <a:r>
              <a:rPr lang="en-US" sz="2000" dirty="0" smtClean="0">
                <a:solidFill>
                  <a:srgbClr val="0070C0"/>
                </a:solidFill>
              </a:rPr>
              <a:t>widget {</a:t>
            </a:r>
            <a:r>
              <a:rPr lang="en-US" sz="2000" dirty="0">
                <a:solidFill>
                  <a:srgbClr val="0070C0"/>
                </a:solidFill>
              </a:rPr>
              <a:t/>
            </a:r>
            <a:br>
              <a:rPr lang="en-US" sz="2000" dirty="0">
                <a:solidFill>
                  <a:srgbClr val="0070C0"/>
                </a:solidFill>
              </a:rPr>
            </a:br>
            <a:r>
              <a:rPr lang="en-US" sz="2000" dirty="0" smtClean="0">
                <a:solidFill>
                  <a:srgbClr val="0070C0"/>
                </a:solidFill>
              </a:rPr>
              <a:t>    </a:t>
            </a:r>
            <a:r>
              <a:rPr lang="en-US" sz="2000" dirty="0">
                <a:solidFill>
                  <a:srgbClr val="0070C0"/>
                </a:solidFill>
              </a:rPr>
              <a:t>void </a:t>
            </a:r>
            <a:r>
              <a:rPr lang="en-US" sz="2000" dirty="0" smtClean="0">
                <a:solidFill>
                  <a:srgbClr val="0070C0"/>
                </a:solidFill>
              </a:rPr>
              <a:t>f() </a:t>
            </a:r>
            <a:r>
              <a:rPr lang="en-US" sz="2000" b="1" dirty="0" smtClean="0">
                <a:solidFill>
                  <a:srgbClr val="0070C0"/>
                </a:solidFill>
              </a:rPr>
              <a:t>const</a:t>
            </a:r>
            <a:r>
              <a:rPr lang="en-US" sz="2000" dirty="0" smtClean="0">
                <a:solidFill>
                  <a:srgbClr val="0070C0"/>
                </a:solidFill>
              </a:rPr>
              <a:t>;	</a:t>
            </a:r>
            <a:r>
              <a:rPr lang="en-US" sz="2000" dirty="0">
                <a:solidFill>
                  <a:srgbClr val="0070C0"/>
                </a:solidFill>
              </a:rPr>
              <a:t>		// </a:t>
            </a:r>
            <a:r>
              <a:rPr lang="en-US" sz="2000" b="1" dirty="0">
                <a:solidFill>
                  <a:srgbClr val="0070C0"/>
                </a:solidFill>
              </a:rPr>
              <a:t>*</a:t>
            </a:r>
            <a:r>
              <a:rPr lang="en-US" sz="2000" b="1" dirty="0" smtClean="0">
                <a:solidFill>
                  <a:srgbClr val="0070C0"/>
                </a:solidFill>
              </a:rPr>
              <a:t>this</a:t>
            </a:r>
            <a:r>
              <a:rPr lang="en-US" sz="2000" dirty="0" smtClean="0">
                <a:solidFill>
                  <a:srgbClr val="0070C0"/>
                </a:solidFill>
              </a:rPr>
              <a:t> is const (implicitly ref-like)</a:t>
            </a:r>
            <a:r>
              <a:rPr lang="en-US" sz="2000" dirty="0">
                <a:solidFill>
                  <a:srgbClr val="0070C0"/>
                </a:solidFill>
              </a:rPr>
              <a:t/>
            </a:r>
            <a:br>
              <a:rPr lang="en-US" sz="2000" dirty="0">
                <a:solidFill>
                  <a:srgbClr val="0070C0"/>
                </a:solidFill>
              </a:rPr>
            </a:br>
            <a:r>
              <a:rPr lang="en-US" sz="2000" dirty="0" smtClean="0">
                <a:solidFill>
                  <a:srgbClr val="0070C0"/>
                </a:solidFill>
              </a:rPr>
              <a:t>    void g() </a:t>
            </a:r>
            <a:r>
              <a:rPr lang="en-US" sz="2000" b="1" dirty="0" smtClean="0">
                <a:solidFill>
                  <a:srgbClr val="00B050"/>
                </a:solidFill>
              </a:rPr>
              <a:t>&amp;</a:t>
            </a:r>
            <a:r>
              <a:rPr lang="en-US" sz="2000" dirty="0" smtClean="0">
                <a:solidFill>
                  <a:srgbClr val="0070C0"/>
                </a:solidFill>
              </a:rPr>
              <a:t>;			// </a:t>
            </a:r>
            <a:r>
              <a:rPr lang="en-US" sz="2000" b="1" dirty="0" smtClean="0">
                <a:solidFill>
                  <a:srgbClr val="0070C0"/>
                </a:solidFill>
              </a:rPr>
              <a:t>*this</a:t>
            </a:r>
            <a:r>
              <a:rPr lang="en-US" sz="2000" dirty="0" smtClean="0">
                <a:solidFill>
                  <a:srgbClr val="0070C0"/>
                </a:solidFill>
              </a:rPr>
              <a:t> is an lvalue</a:t>
            </a:r>
            <a:br>
              <a:rPr lang="en-US" sz="2000" dirty="0" smtClean="0">
                <a:solidFill>
                  <a:srgbClr val="0070C0"/>
                </a:solidFill>
              </a:rPr>
            </a:br>
            <a:r>
              <a:rPr lang="en-US" sz="2000" dirty="0" smtClean="0">
                <a:solidFill>
                  <a:srgbClr val="0070C0"/>
                </a:solidFill>
              </a:rPr>
              <a:t>    void h() </a:t>
            </a:r>
            <a:r>
              <a:rPr lang="en-US" sz="2000" b="1" dirty="0" smtClean="0">
                <a:solidFill>
                  <a:srgbClr val="00B050"/>
                </a:solidFill>
              </a:rPr>
              <a:t>&amp;&amp;</a:t>
            </a:r>
            <a:r>
              <a:rPr lang="en-US" sz="2000" dirty="0" smtClean="0">
                <a:solidFill>
                  <a:srgbClr val="0070C0"/>
                </a:solidFill>
              </a:rPr>
              <a:t>;		</a:t>
            </a:r>
            <a:r>
              <a:rPr lang="en-US" sz="2000" dirty="0">
                <a:solidFill>
                  <a:srgbClr val="0070C0"/>
                </a:solidFill>
              </a:rPr>
              <a:t>	</a:t>
            </a:r>
            <a:r>
              <a:rPr lang="en-US" sz="2000" dirty="0" smtClean="0">
                <a:solidFill>
                  <a:srgbClr val="0070C0"/>
                </a:solidFill>
              </a:rPr>
              <a:t>// </a:t>
            </a:r>
            <a:r>
              <a:rPr lang="en-US" sz="2000" b="1" dirty="0" smtClean="0">
                <a:solidFill>
                  <a:srgbClr val="0070C0"/>
                </a:solidFill>
              </a:rPr>
              <a:t>*this</a:t>
            </a:r>
            <a:r>
              <a:rPr lang="en-US" sz="2000" dirty="0" smtClean="0">
                <a:solidFill>
                  <a:srgbClr val="0070C0"/>
                </a:solidFill>
              </a:rPr>
              <a:t> is an rvalue</a:t>
            </a:r>
            <a:r>
              <a:rPr lang="en-US" sz="2000" dirty="0">
                <a:solidFill>
                  <a:srgbClr val="0070C0"/>
                </a:solidFill>
              </a:rPr>
              <a:t/>
            </a:r>
            <a:br>
              <a:rPr lang="en-US" sz="2000" dirty="0">
                <a:solidFill>
                  <a:srgbClr val="0070C0"/>
                </a:solidFill>
              </a:rPr>
            </a:br>
            <a:r>
              <a:rPr lang="en-US" sz="2000" dirty="0" smtClean="0">
                <a:solidFill>
                  <a:srgbClr val="0070C0"/>
                </a:solidFill>
              </a:rPr>
              <a:t>};</a:t>
            </a:r>
          </a:p>
          <a:p>
            <a:pPr lvl="1" defTabSz="731838"/>
            <a:r>
              <a:rPr lang="en-US" sz="2000" dirty="0" smtClean="0">
                <a:solidFill>
                  <a:srgbClr val="0070C0"/>
                </a:solidFill>
              </a:rPr>
              <a:t>widget().h();	</a:t>
            </a:r>
            <a:r>
              <a:rPr lang="en-US" sz="2000" dirty="0">
                <a:solidFill>
                  <a:srgbClr val="0070C0"/>
                </a:solidFill>
              </a:rPr>
              <a:t>		</a:t>
            </a:r>
            <a:r>
              <a:rPr lang="en-US" sz="2000" dirty="0" smtClean="0">
                <a:solidFill>
                  <a:srgbClr val="0070C0"/>
                </a:solidFill>
              </a:rPr>
              <a:t>	// ok for &amp;&amp; (note: temporary widget)</a:t>
            </a:r>
            <a:endParaRPr lang="en-US" sz="2400" dirty="0">
              <a:solidFill>
                <a:srgbClr val="0070C0"/>
              </a:solidFill>
            </a:endParaRPr>
          </a:p>
        </p:txBody>
      </p:sp>
      <p:sp>
        <p:nvSpPr>
          <p:cNvPr id="4" name="Content Placeholder 3"/>
          <p:cNvSpPr>
            <a:spLocks noGrp="1"/>
          </p:cNvSpPr>
          <p:nvPr>
            <p:ph type="body" sz="quarter" idx="11"/>
          </p:nvPr>
        </p:nvSpPr>
        <p:spPr/>
        <p:txBody>
          <a:bodyPr/>
          <a:lstStyle/>
          <a:p>
            <a:r>
              <a:rPr lang="en-US" sz="2000" dirty="0" smtClean="0"/>
              <a:t>Decorating “implicit this” with </a:t>
            </a:r>
            <a:r>
              <a:rPr lang="en-US" sz="2000" i="1" dirty="0" smtClean="0"/>
              <a:t>&amp;</a:t>
            </a:r>
            <a:r>
              <a:rPr lang="en-US" sz="2000" dirty="0" smtClean="0"/>
              <a:t> and </a:t>
            </a:r>
            <a:r>
              <a:rPr lang="en-US" sz="2000" i="1" dirty="0" smtClean="0"/>
              <a:t>&amp;&amp;</a:t>
            </a:r>
            <a:r>
              <a:rPr lang="en-US" sz="2000" dirty="0" smtClean="0"/>
              <a:t>, just like we already do with </a:t>
            </a:r>
            <a:r>
              <a:rPr lang="en-US" sz="2000" dirty="0" err="1" smtClean="0"/>
              <a:t>const</a:t>
            </a:r>
            <a:r>
              <a:rPr lang="en-US" sz="2000" dirty="0" smtClean="0"/>
              <a:t> and volatile</a:t>
            </a:r>
          </a:p>
          <a:p>
            <a:endParaRPr lang="en-US" sz="2000" dirty="0"/>
          </a:p>
          <a:p>
            <a:r>
              <a:rPr lang="en-US" sz="2000" dirty="0" smtClean="0"/>
              <a:t>Example: Overload on </a:t>
            </a:r>
            <a:r>
              <a:rPr lang="en-US" sz="2000" i="1" dirty="0" smtClean="0"/>
              <a:t>&amp;</a:t>
            </a:r>
            <a:r>
              <a:rPr lang="en-US" sz="2000" dirty="0" smtClean="0"/>
              <a:t> vs. </a:t>
            </a:r>
            <a:r>
              <a:rPr lang="en-US" sz="2000" i="1" dirty="0" smtClean="0"/>
              <a:t>&amp;&amp;</a:t>
            </a:r>
            <a:r>
              <a:rPr lang="en-US" sz="2000" dirty="0" smtClean="0"/>
              <a:t> so in the latter you can “move your guts out”</a:t>
            </a:r>
          </a:p>
        </p:txBody>
      </p:sp>
      <p:sp>
        <p:nvSpPr>
          <p:cNvPr id="3" name="Title 2"/>
          <p:cNvSpPr>
            <a:spLocks noGrp="1"/>
          </p:cNvSpPr>
          <p:nvPr>
            <p:ph type="title"/>
          </p:nvPr>
        </p:nvSpPr>
        <p:spPr/>
        <p:txBody>
          <a:bodyPr/>
          <a:lstStyle/>
          <a:p>
            <a:r>
              <a:rPr lang="en-US" dirty="0" smtClean="0"/>
              <a:t>Ref-qualifiers: </a:t>
            </a:r>
            <a:r>
              <a:rPr lang="en-US" i="1" dirty="0" smtClean="0"/>
              <a:t>&amp;</a:t>
            </a:r>
            <a:r>
              <a:rPr lang="en-US" dirty="0" smtClean="0"/>
              <a:t> and </a:t>
            </a:r>
            <a:r>
              <a:rPr lang="en-US" i="1" dirty="0" smtClean="0"/>
              <a:t>&amp;&amp;</a:t>
            </a:r>
            <a:r>
              <a:rPr lang="en-US" dirty="0" smtClean="0"/>
              <a:t> for </a:t>
            </a:r>
            <a:r>
              <a:rPr lang="en-US" i="1" dirty="0" smtClean="0"/>
              <a:t>*this</a:t>
            </a:r>
            <a:endParaRPr lang="en-US" dirty="0"/>
          </a:p>
        </p:txBody>
      </p:sp>
    </p:spTree>
    <p:extLst>
      <p:ext uri="{BB962C8B-B14F-4D97-AF65-F5344CB8AC3E}">
        <p14:creationId xmlns:p14="http://schemas.microsoft.com/office/powerpoint/2010/main" val="140559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tabLst>
                <a:tab pos="2230438" algn="l"/>
                <a:tab pos="4460875" algn="l"/>
              </a:tabLst>
            </a:pPr>
            <a:r>
              <a:rPr lang="en-US" sz="2800" dirty="0" smtClean="0"/>
              <a:t>C++11</a:t>
            </a:r>
          </a:p>
          <a:p>
            <a:pPr lvl="1">
              <a:tabLst>
                <a:tab pos="2174875" algn="l"/>
                <a:tab pos="4460875" algn="l"/>
              </a:tabLst>
            </a:pPr>
            <a:r>
              <a:rPr lang="en-US" sz="2000" dirty="0" smtClean="0">
                <a:solidFill>
                  <a:srgbClr val="0070C0"/>
                </a:solidFill>
              </a:rPr>
              <a:t>[=]</a:t>
            </a:r>
            <a:r>
              <a:rPr lang="en-US" sz="2000" dirty="0" smtClean="0">
                <a:solidFill>
                  <a:srgbClr val="C00000"/>
                </a:solidFill>
              </a:rPr>
              <a:t>() </a:t>
            </a:r>
            <a:r>
              <a:rPr lang="en-US" sz="2000" dirty="0">
                <a:solidFill>
                  <a:srgbClr val="C00000"/>
                </a:solidFill>
              </a:rPr>
              <a:t>-&gt; </a:t>
            </a:r>
            <a:r>
              <a:rPr lang="en-US" sz="2000" dirty="0" err="1" smtClean="0">
                <a:solidFill>
                  <a:srgbClr val="C00000"/>
                </a:solidFill>
              </a:rPr>
              <a:t>some_type</a:t>
            </a:r>
            <a:r>
              <a:rPr lang="en-US" sz="2000" dirty="0" smtClean="0">
                <a:solidFill>
                  <a:srgbClr val="0070C0"/>
                </a:solidFill>
              </a:rPr>
              <a:t>	{ </a:t>
            </a:r>
            <a:r>
              <a:rPr lang="en-US" sz="2000" dirty="0">
                <a:solidFill>
                  <a:srgbClr val="0070C0"/>
                </a:solidFill>
              </a:rPr>
              <a:t>return foo() * 42; }	// ok</a:t>
            </a:r>
          </a:p>
          <a:p>
            <a:pPr lvl="1">
              <a:tabLst>
                <a:tab pos="2174875" algn="l"/>
                <a:tab pos="4460875" algn="l"/>
              </a:tabLst>
            </a:pPr>
            <a:r>
              <a:rPr lang="en-US" sz="2000" dirty="0" smtClean="0">
                <a:solidFill>
                  <a:srgbClr val="0070C0"/>
                </a:solidFill>
              </a:rPr>
              <a:t>[=]	{ </a:t>
            </a:r>
            <a:r>
              <a:rPr lang="en-US" sz="2000" dirty="0">
                <a:solidFill>
                  <a:srgbClr val="00B050"/>
                </a:solidFill>
              </a:rPr>
              <a:t>return</a:t>
            </a:r>
            <a:r>
              <a:rPr lang="en-US" sz="2000" dirty="0">
                <a:solidFill>
                  <a:srgbClr val="0070C0"/>
                </a:solidFill>
              </a:rPr>
              <a:t> foo() * 42; }	// ok, deduces “-&gt; </a:t>
            </a:r>
            <a:r>
              <a:rPr lang="en-US" sz="2000" dirty="0" err="1">
                <a:solidFill>
                  <a:srgbClr val="0070C0"/>
                </a:solidFill>
              </a:rPr>
              <a:t>some_type</a:t>
            </a:r>
            <a:r>
              <a:rPr lang="en-US" sz="2000" dirty="0">
                <a:solidFill>
                  <a:srgbClr val="0070C0"/>
                </a:solidFill>
              </a:rPr>
              <a:t>”</a:t>
            </a:r>
          </a:p>
          <a:p>
            <a:pPr>
              <a:tabLst>
                <a:tab pos="2230438" algn="l"/>
                <a:tab pos="4460875" algn="l"/>
              </a:tabLst>
            </a:pPr>
            <a:r>
              <a:rPr lang="en-US" sz="2800" dirty="0" smtClean="0"/>
              <a:t>Draft C++14 (approved in Bristol)</a:t>
            </a:r>
          </a:p>
          <a:p>
            <a:pPr lvl="1">
              <a:tabLst>
                <a:tab pos="2230438" algn="l"/>
                <a:tab pos="4460875" algn="l"/>
              </a:tabLst>
            </a:pPr>
            <a:r>
              <a:rPr lang="en-US" sz="2000" dirty="0" smtClean="0"/>
              <a:t>(Already supported in Visual Studio 2012)</a:t>
            </a:r>
          </a:p>
          <a:p>
            <a:pPr lvl="1">
              <a:tabLst>
                <a:tab pos="2230438" algn="l"/>
                <a:tab pos="4460875" algn="l"/>
              </a:tabLst>
            </a:pPr>
            <a:r>
              <a:rPr lang="en-US" sz="2000" dirty="0">
                <a:solidFill>
                  <a:srgbClr val="0070C0"/>
                </a:solidFill>
              </a:rPr>
              <a:t>[=] { 		</a:t>
            </a:r>
            <a:r>
              <a:rPr lang="en-US" sz="2000" dirty="0" smtClean="0">
                <a:solidFill>
                  <a:srgbClr val="0070C0"/>
                </a:solidFill>
              </a:rPr>
              <a:t>// </a:t>
            </a:r>
            <a:r>
              <a:rPr lang="en-US" sz="2000" dirty="0">
                <a:solidFill>
                  <a:srgbClr val="0070C0"/>
                </a:solidFill>
              </a:rPr>
              <a:t>ok, deduces “-&gt; </a:t>
            </a:r>
            <a:r>
              <a:rPr lang="en-US" sz="2000" dirty="0" err="1">
                <a:solidFill>
                  <a:srgbClr val="0070C0"/>
                </a:solidFill>
              </a:rPr>
              <a:t>some_type</a:t>
            </a:r>
            <a:r>
              <a:rPr lang="en-US" sz="2000" dirty="0">
                <a:solidFill>
                  <a:srgbClr val="0070C0"/>
                </a:solidFill>
              </a:rPr>
              <a:t>”</a:t>
            </a:r>
            <a:br>
              <a:rPr lang="en-US" sz="2000" dirty="0">
                <a:solidFill>
                  <a:srgbClr val="0070C0"/>
                </a:solidFill>
              </a:rPr>
            </a:br>
            <a:r>
              <a:rPr lang="en-US" sz="2000" dirty="0">
                <a:solidFill>
                  <a:srgbClr val="0070C0"/>
                </a:solidFill>
              </a:rPr>
              <a:t>    while( </a:t>
            </a:r>
            <a:r>
              <a:rPr lang="en-US" sz="2000" dirty="0" smtClean="0">
                <a:solidFill>
                  <a:srgbClr val="0070C0"/>
                </a:solidFill>
              </a:rPr>
              <a:t>something() ) </a:t>
            </a:r>
            <a:r>
              <a:rPr lang="en-US" sz="2000" dirty="0">
                <a:solidFill>
                  <a:srgbClr val="0070C0"/>
                </a:solidFill>
              </a:rPr>
              <a:t>{</a:t>
            </a:r>
            <a:br>
              <a:rPr lang="en-US" sz="2000" dirty="0">
                <a:solidFill>
                  <a:srgbClr val="0070C0"/>
                </a:solidFill>
              </a:rPr>
            </a:br>
            <a:r>
              <a:rPr lang="en-US" sz="2000" dirty="0">
                <a:solidFill>
                  <a:srgbClr val="0070C0"/>
                </a:solidFill>
              </a:rPr>
              <a:t>        if( </a:t>
            </a:r>
            <a:r>
              <a:rPr lang="en-US" sz="2000" dirty="0" err="1">
                <a:solidFill>
                  <a:srgbClr val="0070C0"/>
                </a:solidFill>
              </a:rPr>
              <a:t>expr</a:t>
            </a:r>
            <a:r>
              <a:rPr lang="en-US" sz="2000" dirty="0">
                <a:solidFill>
                  <a:srgbClr val="0070C0"/>
                </a:solidFill>
              </a:rPr>
              <a:t> ) {</a:t>
            </a:r>
            <a:br>
              <a:rPr lang="en-US" sz="2000" dirty="0">
                <a:solidFill>
                  <a:srgbClr val="0070C0"/>
                </a:solidFill>
              </a:rPr>
            </a:br>
            <a:r>
              <a:rPr lang="en-US" sz="2000" dirty="0">
                <a:solidFill>
                  <a:srgbClr val="0070C0"/>
                </a:solidFill>
              </a:rPr>
              <a:t>            </a:t>
            </a:r>
            <a:r>
              <a:rPr lang="en-US" sz="2000" b="1" dirty="0">
                <a:solidFill>
                  <a:srgbClr val="00B050"/>
                </a:solidFill>
              </a:rPr>
              <a:t>return</a:t>
            </a:r>
            <a:r>
              <a:rPr lang="en-US" sz="2000" dirty="0">
                <a:solidFill>
                  <a:srgbClr val="0070C0"/>
                </a:solidFill>
              </a:rPr>
              <a:t> foo() * 42; 	</a:t>
            </a:r>
            <a:r>
              <a:rPr lang="en-US" sz="2000" dirty="0" smtClean="0">
                <a:solidFill>
                  <a:srgbClr val="0070C0"/>
                </a:solidFill>
              </a:rPr>
              <a:t>// </a:t>
            </a:r>
            <a:r>
              <a:rPr lang="en-US" sz="2000" dirty="0">
                <a:solidFill>
                  <a:srgbClr val="0070C0"/>
                </a:solidFill>
              </a:rPr>
              <a:t>with arbitrary control flow</a:t>
            </a:r>
            <a:br>
              <a:rPr lang="en-US" sz="2000" dirty="0">
                <a:solidFill>
                  <a:srgbClr val="0070C0"/>
                </a:solidFill>
              </a:rPr>
            </a:br>
            <a:r>
              <a:rPr lang="en-US" sz="2000" dirty="0">
                <a:solidFill>
                  <a:srgbClr val="0070C0"/>
                </a:solidFill>
              </a:rPr>
              <a:t>        }</a:t>
            </a:r>
            <a:br>
              <a:rPr lang="en-US" sz="2000" dirty="0">
                <a:solidFill>
                  <a:srgbClr val="0070C0"/>
                </a:solidFill>
              </a:rPr>
            </a:br>
            <a:r>
              <a:rPr lang="en-US" sz="2000" dirty="0">
                <a:solidFill>
                  <a:srgbClr val="0070C0"/>
                </a:solidFill>
              </a:rPr>
              <a:t>    }</a:t>
            </a:r>
            <a:br>
              <a:rPr lang="en-US" sz="2000" dirty="0">
                <a:solidFill>
                  <a:srgbClr val="0070C0"/>
                </a:solidFill>
              </a:rPr>
            </a:br>
            <a:r>
              <a:rPr lang="en-US" sz="2000" dirty="0">
                <a:solidFill>
                  <a:srgbClr val="0070C0"/>
                </a:solidFill>
              </a:rPr>
              <a:t>    </a:t>
            </a:r>
            <a:r>
              <a:rPr lang="en-US" sz="2000" b="1" dirty="0">
                <a:solidFill>
                  <a:srgbClr val="00B050"/>
                </a:solidFill>
              </a:rPr>
              <a:t>return</a:t>
            </a:r>
            <a:r>
              <a:rPr lang="en-US" sz="2000" dirty="0">
                <a:solidFill>
                  <a:schemeClr val="accent4"/>
                </a:solidFill>
              </a:rPr>
              <a:t> </a:t>
            </a:r>
            <a:r>
              <a:rPr lang="en-US" sz="2000" dirty="0" err="1">
                <a:solidFill>
                  <a:srgbClr val="0070C0"/>
                </a:solidFill>
              </a:rPr>
              <a:t>bar.baz</a:t>
            </a:r>
            <a:r>
              <a:rPr lang="en-US" sz="2000" dirty="0">
                <a:solidFill>
                  <a:srgbClr val="0070C0"/>
                </a:solidFill>
              </a:rPr>
              <a:t>(84);	</a:t>
            </a:r>
            <a:r>
              <a:rPr lang="en-US" sz="2000" dirty="0" smtClean="0">
                <a:solidFill>
                  <a:srgbClr val="0070C0"/>
                </a:solidFill>
              </a:rPr>
              <a:t>// </a:t>
            </a:r>
            <a:r>
              <a:rPr lang="en-US" sz="2000" dirty="0">
                <a:solidFill>
                  <a:srgbClr val="0070C0"/>
                </a:solidFill>
              </a:rPr>
              <a:t>&amp; multiple returns</a:t>
            </a:r>
            <a:br>
              <a:rPr lang="en-US" sz="2000" dirty="0">
                <a:solidFill>
                  <a:srgbClr val="0070C0"/>
                </a:solidFill>
              </a:rPr>
            </a:br>
            <a:r>
              <a:rPr lang="en-US" sz="2000" dirty="0">
                <a:solidFill>
                  <a:srgbClr val="0070C0"/>
                </a:solidFill>
              </a:rPr>
              <a:t>}		</a:t>
            </a:r>
            <a:r>
              <a:rPr lang="en-US" sz="2000" dirty="0" smtClean="0">
                <a:solidFill>
                  <a:srgbClr val="0070C0"/>
                </a:solidFill>
              </a:rPr>
              <a:t>//   </a:t>
            </a:r>
            <a:r>
              <a:rPr lang="en-US" sz="2000" dirty="0">
                <a:solidFill>
                  <a:srgbClr val="0070C0"/>
                </a:solidFill>
              </a:rPr>
              <a:t>(types must be the same)</a:t>
            </a:r>
          </a:p>
          <a:p>
            <a:pPr lvl="1">
              <a:tabLst>
                <a:tab pos="2230438" algn="l"/>
                <a:tab pos="4460875" algn="l"/>
              </a:tabLst>
            </a:pPr>
            <a:endParaRPr lang="en-US" sz="2000" dirty="0">
              <a:solidFill>
                <a:srgbClr val="0070C0"/>
              </a:solidFill>
            </a:endParaRPr>
          </a:p>
        </p:txBody>
      </p:sp>
      <p:sp>
        <p:nvSpPr>
          <p:cNvPr id="4" name="Content Placeholder 3"/>
          <p:cNvSpPr>
            <a:spLocks noGrp="1"/>
          </p:cNvSpPr>
          <p:nvPr>
            <p:ph type="body" sz="quarter" idx="11"/>
          </p:nvPr>
        </p:nvSpPr>
        <p:spPr>
          <a:xfrm>
            <a:off x="274637" y="1668482"/>
            <a:ext cx="2819399" cy="5029181"/>
          </a:xfrm>
        </p:spPr>
        <p:txBody>
          <a:bodyPr/>
          <a:lstStyle/>
          <a:p>
            <a:r>
              <a:rPr lang="en-US" sz="2000" dirty="0" smtClean="0"/>
              <a:t>In the “quit repeating </a:t>
            </a:r>
            <a:r>
              <a:rPr lang="en-US" sz="2000" dirty="0" err="1" smtClean="0"/>
              <a:t>repeating</a:t>
            </a:r>
            <a:r>
              <a:rPr lang="en-US" sz="2000" dirty="0" smtClean="0"/>
              <a:t> yourself” category…</a:t>
            </a:r>
          </a:p>
        </p:txBody>
      </p:sp>
      <p:sp>
        <p:nvSpPr>
          <p:cNvPr id="3" name="Title 2"/>
          <p:cNvSpPr>
            <a:spLocks noGrp="1"/>
          </p:cNvSpPr>
          <p:nvPr>
            <p:ph type="title"/>
          </p:nvPr>
        </p:nvSpPr>
        <p:spPr/>
        <p:txBody>
          <a:bodyPr/>
          <a:lstStyle/>
          <a:p>
            <a:r>
              <a:rPr lang="en-US" dirty="0" smtClean="0"/>
              <a:t>C++14 lambda return type deduction</a:t>
            </a:r>
            <a:endParaRPr lang="en-US" dirty="0"/>
          </a:p>
        </p:txBody>
      </p:sp>
    </p:spTree>
    <p:extLst>
      <p:ext uri="{BB962C8B-B14F-4D97-AF65-F5344CB8AC3E}">
        <p14:creationId xmlns:p14="http://schemas.microsoft.com/office/powerpoint/2010/main" val="129291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C++</a:t>
            </a:r>
            <a:r>
              <a:rPr lang="en-US" sz="2800" dirty="0" smtClean="0"/>
              <a:t>11, explicitly named return type</a:t>
            </a:r>
            <a:endParaRPr lang="en-US" sz="2800" dirty="0"/>
          </a:p>
          <a:p>
            <a:pPr lvl="1">
              <a:tabLst>
                <a:tab pos="2516188" algn="l"/>
              </a:tabLst>
            </a:pPr>
            <a:r>
              <a:rPr lang="en-US" sz="2000" dirty="0" err="1" smtClean="0">
                <a:solidFill>
                  <a:srgbClr val="C00000"/>
                </a:solidFill>
              </a:rPr>
              <a:t>some_type</a:t>
            </a:r>
            <a:r>
              <a:rPr lang="en-US" sz="2000" dirty="0" smtClean="0">
                <a:solidFill>
                  <a:srgbClr val="0070C0"/>
                </a:solidFill>
              </a:rPr>
              <a:t> f()	{ </a:t>
            </a:r>
            <a:r>
              <a:rPr lang="en-US" sz="2000" dirty="0">
                <a:solidFill>
                  <a:srgbClr val="0070C0"/>
                </a:solidFill>
              </a:rPr>
              <a:t>return foo() * 42; }	// </a:t>
            </a:r>
            <a:r>
              <a:rPr lang="en-US" sz="2000" dirty="0" smtClean="0">
                <a:solidFill>
                  <a:srgbClr val="0070C0"/>
                </a:solidFill>
              </a:rPr>
              <a:t>ok</a:t>
            </a:r>
          </a:p>
          <a:p>
            <a:pPr lvl="1">
              <a:tabLst>
                <a:tab pos="2516188" algn="l"/>
              </a:tabLst>
            </a:pPr>
            <a:r>
              <a:rPr lang="en-US" sz="2000" dirty="0" smtClean="0">
                <a:solidFill>
                  <a:srgbClr val="0070C0"/>
                </a:solidFill>
              </a:rPr>
              <a:t>auto f() </a:t>
            </a:r>
            <a:r>
              <a:rPr lang="en-US" sz="2000" dirty="0" smtClean="0">
                <a:solidFill>
                  <a:srgbClr val="C00000"/>
                </a:solidFill>
              </a:rPr>
              <a:t>-&gt; </a:t>
            </a:r>
            <a:r>
              <a:rPr lang="en-US" sz="2000" dirty="0" err="1" smtClean="0">
                <a:solidFill>
                  <a:srgbClr val="C00000"/>
                </a:solidFill>
              </a:rPr>
              <a:t>some_type</a:t>
            </a:r>
            <a:r>
              <a:rPr lang="en-US" sz="2000" dirty="0">
                <a:solidFill>
                  <a:srgbClr val="0070C0"/>
                </a:solidFill>
              </a:rPr>
              <a:t>	</a:t>
            </a:r>
            <a:r>
              <a:rPr lang="en-US" sz="2000" dirty="0" smtClean="0">
                <a:solidFill>
                  <a:srgbClr val="0070C0"/>
                </a:solidFill>
              </a:rPr>
              <a:t>{ </a:t>
            </a:r>
            <a:r>
              <a:rPr lang="en-US" sz="2000" dirty="0">
                <a:solidFill>
                  <a:srgbClr val="0070C0"/>
                </a:solidFill>
              </a:rPr>
              <a:t>return foo() * 42; }	// ok</a:t>
            </a:r>
          </a:p>
          <a:p>
            <a:r>
              <a:rPr lang="en-US" sz="2800" dirty="0" smtClean="0"/>
              <a:t>Draft C</a:t>
            </a:r>
            <a:r>
              <a:rPr lang="en-US" sz="2800" dirty="0"/>
              <a:t>++</a:t>
            </a:r>
            <a:r>
              <a:rPr lang="en-US" sz="2800" dirty="0" smtClean="0"/>
              <a:t>14, deduced return type (approved in Bristol)</a:t>
            </a:r>
            <a:endParaRPr lang="en-US" sz="2800" dirty="0"/>
          </a:p>
          <a:p>
            <a:pPr lvl="1">
              <a:tabLst>
                <a:tab pos="2230438" algn="l"/>
                <a:tab pos="4460875" algn="l"/>
              </a:tabLst>
            </a:pPr>
            <a:r>
              <a:rPr lang="en-US" sz="2000" b="1" dirty="0" smtClean="0">
                <a:solidFill>
                  <a:srgbClr val="00B050"/>
                </a:solidFill>
              </a:rPr>
              <a:t>auto</a:t>
            </a:r>
            <a:r>
              <a:rPr lang="en-US" sz="2000" dirty="0" smtClean="0">
                <a:solidFill>
                  <a:srgbClr val="0070C0"/>
                </a:solidFill>
              </a:rPr>
              <a:t> f() { </a:t>
            </a:r>
            <a:r>
              <a:rPr lang="en-US" sz="2000" dirty="0">
                <a:solidFill>
                  <a:srgbClr val="00B050"/>
                </a:solidFill>
              </a:rPr>
              <a:t>return</a:t>
            </a:r>
            <a:r>
              <a:rPr lang="en-US" sz="2000" dirty="0">
                <a:solidFill>
                  <a:srgbClr val="0070C0"/>
                </a:solidFill>
              </a:rPr>
              <a:t> foo() * 42; }	</a:t>
            </a:r>
            <a:r>
              <a:rPr lang="en-US" sz="2000" dirty="0" smtClean="0">
                <a:solidFill>
                  <a:srgbClr val="0070C0"/>
                </a:solidFill>
              </a:rPr>
              <a:t>// </a:t>
            </a:r>
            <a:r>
              <a:rPr lang="en-US" sz="2000" dirty="0">
                <a:solidFill>
                  <a:srgbClr val="0070C0"/>
                </a:solidFill>
              </a:rPr>
              <a:t>ok, deduces “-&gt; </a:t>
            </a:r>
            <a:r>
              <a:rPr lang="en-US" sz="2000" dirty="0" err="1">
                <a:solidFill>
                  <a:srgbClr val="0070C0"/>
                </a:solidFill>
              </a:rPr>
              <a:t>some_type</a:t>
            </a:r>
            <a:r>
              <a:rPr lang="en-US" sz="2000" dirty="0">
                <a:solidFill>
                  <a:srgbClr val="0070C0"/>
                </a:solidFill>
              </a:rPr>
              <a:t>”</a:t>
            </a:r>
          </a:p>
          <a:p>
            <a:pPr lvl="1">
              <a:tabLst>
                <a:tab pos="2230438" algn="l"/>
                <a:tab pos="4460875" algn="l"/>
              </a:tabLst>
            </a:pPr>
            <a:r>
              <a:rPr lang="en-US" sz="2000" b="1" dirty="0">
                <a:solidFill>
                  <a:srgbClr val="00B050"/>
                </a:solidFill>
              </a:rPr>
              <a:t>auto</a:t>
            </a:r>
            <a:r>
              <a:rPr lang="en-US" sz="2000" dirty="0">
                <a:solidFill>
                  <a:srgbClr val="0070C0"/>
                </a:solidFill>
              </a:rPr>
              <a:t> </a:t>
            </a:r>
            <a:r>
              <a:rPr lang="en-US" sz="2000" dirty="0" smtClean="0">
                <a:solidFill>
                  <a:srgbClr val="0070C0"/>
                </a:solidFill>
              </a:rPr>
              <a:t>g() </a:t>
            </a:r>
            <a:r>
              <a:rPr lang="en-US" sz="2000" dirty="0">
                <a:solidFill>
                  <a:srgbClr val="0070C0"/>
                </a:solidFill>
              </a:rPr>
              <a:t>{ 		</a:t>
            </a:r>
            <a:r>
              <a:rPr lang="en-US" sz="2000" dirty="0" smtClean="0">
                <a:solidFill>
                  <a:srgbClr val="0070C0"/>
                </a:solidFill>
              </a:rPr>
              <a:t>// </a:t>
            </a:r>
            <a:r>
              <a:rPr lang="en-US" sz="2000" dirty="0">
                <a:solidFill>
                  <a:srgbClr val="0070C0"/>
                </a:solidFill>
              </a:rPr>
              <a:t>ok, deduces “-&gt; </a:t>
            </a:r>
            <a:r>
              <a:rPr lang="en-US" sz="2000" dirty="0" err="1">
                <a:solidFill>
                  <a:srgbClr val="0070C0"/>
                </a:solidFill>
              </a:rPr>
              <a:t>some_type</a:t>
            </a:r>
            <a:r>
              <a:rPr lang="en-US" sz="2000" dirty="0">
                <a:solidFill>
                  <a:srgbClr val="0070C0"/>
                </a:solidFill>
              </a:rPr>
              <a:t>”</a:t>
            </a:r>
            <a:br>
              <a:rPr lang="en-US" sz="2000" dirty="0">
                <a:solidFill>
                  <a:srgbClr val="0070C0"/>
                </a:solidFill>
              </a:rPr>
            </a:br>
            <a:r>
              <a:rPr lang="en-US" sz="2000" dirty="0">
                <a:solidFill>
                  <a:srgbClr val="0070C0"/>
                </a:solidFill>
              </a:rPr>
              <a:t>    while( </a:t>
            </a:r>
            <a:r>
              <a:rPr lang="en-US" sz="2000" dirty="0" smtClean="0">
                <a:solidFill>
                  <a:srgbClr val="0070C0"/>
                </a:solidFill>
              </a:rPr>
              <a:t>something() ) </a:t>
            </a:r>
            <a:r>
              <a:rPr lang="en-US" sz="2000" dirty="0">
                <a:solidFill>
                  <a:srgbClr val="0070C0"/>
                </a:solidFill>
              </a:rPr>
              <a:t>{</a:t>
            </a:r>
            <a:br>
              <a:rPr lang="en-US" sz="2000" dirty="0">
                <a:solidFill>
                  <a:srgbClr val="0070C0"/>
                </a:solidFill>
              </a:rPr>
            </a:br>
            <a:r>
              <a:rPr lang="en-US" sz="2000" dirty="0">
                <a:solidFill>
                  <a:srgbClr val="0070C0"/>
                </a:solidFill>
              </a:rPr>
              <a:t>        if( </a:t>
            </a:r>
            <a:r>
              <a:rPr lang="en-US" sz="2000" dirty="0" err="1">
                <a:solidFill>
                  <a:srgbClr val="0070C0"/>
                </a:solidFill>
              </a:rPr>
              <a:t>expr</a:t>
            </a:r>
            <a:r>
              <a:rPr lang="en-US" sz="2000" dirty="0">
                <a:solidFill>
                  <a:srgbClr val="0070C0"/>
                </a:solidFill>
              </a:rPr>
              <a:t> ) {</a:t>
            </a:r>
            <a:br>
              <a:rPr lang="en-US" sz="2000" dirty="0">
                <a:solidFill>
                  <a:srgbClr val="0070C0"/>
                </a:solidFill>
              </a:rPr>
            </a:br>
            <a:r>
              <a:rPr lang="en-US" sz="2000" dirty="0">
                <a:solidFill>
                  <a:srgbClr val="0070C0"/>
                </a:solidFill>
              </a:rPr>
              <a:t>            </a:t>
            </a:r>
            <a:r>
              <a:rPr lang="en-US" sz="2000" dirty="0">
                <a:solidFill>
                  <a:srgbClr val="00B050"/>
                </a:solidFill>
              </a:rPr>
              <a:t>return</a:t>
            </a:r>
            <a:r>
              <a:rPr lang="en-US" sz="2000" dirty="0">
                <a:solidFill>
                  <a:srgbClr val="0070C0"/>
                </a:solidFill>
              </a:rPr>
              <a:t> foo() * 42; 	</a:t>
            </a:r>
            <a:r>
              <a:rPr lang="en-US" sz="2000" dirty="0" smtClean="0">
                <a:solidFill>
                  <a:srgbClr val="0070C0"/>
                </a:solidFill>
              </a:rPr>
              <a:t>// </a:t>
            </a:r>
            <a:r>
              <a:rPr lang="en-US" sz="2000" dirty="0">
                <a:solidFill>
                  <a:srgbClr val="0070C0"/>
                </a:solidFill>
              </a:rPr>
              <a:t>with arbitrary control flow</a:t>
            </a:r>
            <a:br>
              <a:rPr lang="en-US" sz="2000" dirty="0">
                <a:solidFill>
                  <a:srgbClr val="0070C0"/>
                </a:solidFill>
              </a:rPr>
            </a:br>
            <a:r>
              <a:rPr lang="en-US" sz="2000" dirty="0">
                <a:solidFill>
                  <a:srgbClr val="0070C0"/>
                </a:solidFill>
              </a:rPr>
              <a:t>        }</a:t>
            </a:r>
            <a:br>
              <a:rPr lang="en-US" sz="2000" dirty="0">
                <a:solidFill>
                  <a:srgbClr val="0070C0"/>
                </a:solidFill>
              </a:rPr>
            </a:br>
            <a:r>
              <a:rPr lang="en-US" sz="2000" dirty="0">
                <a:solidFill>
                  <a:srgbClr val="0070C0"/>
                </a:solidFill>
              </a:rPr>
              <a:t>    }</a:t>
            </a:r>
            <a:br>
              <a:rPr lang="en-US" sz="2000" dirty="0">
                <a:solidFill>
                  <a:srgbClr val="0070C0"/>
                </a:solidFill>
              </a:rPr>
            </a:br>
            <a:r>
              <a:rPr lang="en-US" sz="2000" dirty="0">
                <a:solidFill>
                  <a:srgbClr val="0070C0"/>
                </a:solidFill>
              </a:rPr>
              <a:t>    </a:t>
            </a:r>
            <a:r>
              <a:rPr lang="en-US" sz="2000" dirty="0">
                <a:solidFill>
                  <a:srgbClr val="00B050"/>
                </a:solidFill>
              </a:rPr>
              <a:t>return</a:t>
            </a:r>
            <a:r>
              <a:rPr lang="en-US" sz="2000" dirty="0">
                <a:solidFill>
                  <a:schemeClr val="accent4"/>
                </a:solidFill>
              </a:rPr>
              <a:t> </a:t>
            </a:r>
            <a:r>
              <a:rPr lang="en-US" sz="2000" dirty="0" err="1">
                <a:solidFill>
                  <a:srgbClr val="0070C0"/>
                </a:solidFill>
              </a:rPr>
              <a:t>bar.baz</a:t>
            </a:r>
            <a:r>
              <a:rPr lang="en-US" sz="2000" dirty="0">
                <a:solidFill>
                  <a:srgbClr val="0070C0"/>
                </a:solidFill>
              </a:rPr>
              <a:t>(84);	</a:t>
            </a:r>
            <a:r>
              <a:rPr lang="en-US" sz="2000" dirty="0" smtClean="0">
                <a:solidFill>
                  <a:srgbClr val="0070C0"/>
                </a:solidFill>
              </a:rPr>
              <a:t>// </a:t>
            </a:r>
            <a:r>
              <a:rPr lang="en-US" sz="2000" dirty="0">
                <a:solidFill>
                  <a:srgbClr val="0070C0"/>
                </a:solidFill>
              </a:rPr>
              <a:t>&amp; multiple returns</a:t>
            </a:r>
            <a:br>
              <a:rPr lang="en-US" sz="2000" dirty="0">
                <a:solidFill>
                  <a:srgbClr val="0070C0"/>
                </a:solidFill>
              </a:rPr>
            </a:br>
            <a:r>
              <a:rPr lang="en-US" sz="2000" dirty="0">
                <a:solidFill>
                  <a:srgbClr val="0070C0"/>
                </a:solidFill>
              </a:rPr>
              <a:t>}		</a:t>
            </a:r>
            <a:r>
              <a:rPr lang="en-US" sz="2000" dirty="0" smtClean="0">
                <a:solidFill>
                  <a:srgbClr val="0070C0"/>
                </a:solidFill>
              </a:rPr>
              <a:t>//   </a:t>
            </a:r>
            <a:r>
              <a:rPr lang="en-US" sz="2000" dirty="0">
                <a:solidFill>
                  <a:srgbClr val="0070C0"/>
                </a:solidFill>
              </a:rPr>
              <a:t>(types must be the same)</a:t>
            </a:r>
          </a:p>
          <a:p>
            <a:pPr lvl="1">
              <a:tabLst>
                <a:tab pos="2230438" algn="l"/>
              </a:tabLst>
            </a:pPr>
            <a:endParaRPr lang="en-US" sz="2000" dirty="0">
              <a:solidFill>
                <a:srgbClr val="0070C0"/>
              </a:solidFill>
            </a:endParaRPr>
          </a:p>
        </p:txBody>
      </p:sp>
      <p:sp>
        <p:nvSpPr>
          <p:cNvPr id="4" name="Content Placeholder 3"/>
          <p:cNvSpPr>
            <a:spLocks noGrp="1"/>
          </p:cNvSpPr>
          <p:nvPr>
            <p:ph type="body" sz="quarter" idx="11"/>
          </p:nvPr>
        </p:nvSpPr>
        <p:spPr/>
        <p:txBody>
          <a:bodyPr/>
          <a:lstStyle/>
          <a:p>
            <a:r>
              <a:rPr lang="en-US" sz="2000" dirty="0" smtClean="0"/>
              <a:t>What’s good for the [goose]{} is good for the gander();</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Someone will ask: “Can it be recursive?”</a:t>
            </a:r>
          </a:p>
          <a:p>
            <a:endParaRPr lang="en-US" sz="2000" dirty="0" smtClean="0"/>
          </a:p>
          <a:p>
            <a:r>
              <a:rPr lang="en-US" sz="2000" dirty="0" smtClean="0"/>
              <a:t>Yes. </a:t>
            </a:r>
            <a:r>
              <a:rPr lang="en-US" sz="2000" dirty="0" smtClean="0">
                <a:sym typeface="Wingdings" panose="05000000000000000000" pitchFamily="2" charset="2"/>
              </a:rPr>
              <a:t>As</a:t>
            </a:r>
            <a:r>
              <a:rPr lang="en-US" sz="2000" dirty="0" smtClean="0"/>
              <a:t> long as a </a:t>
            </a:r>
            <a:r>
              <a:rPr lang="en-US" sz="2000" i="1" dirty="0" smtClean="0"/>
              <a:t>return</a:t>
            </a:r>
            <a:r>
              <a:rPr lang="en-US" sz="2000" dirty="0" smtClean="0"/>
              <a:t> precedes the recursive call.</a:t>
            </a:r>
          </a:p>
        </p:txBody>
      </p:sp>
      <p:sp>
        <p:nvSpPr>
          <p:cNvPr id="3" name="Title 2"/>
          <p:cNvSpPr>
            <a:spLocks noGrp="1"/>
          </p:cNvSpPr>
          <p:nvPr>
            <p:ph type="title"/>
          </p:nvPr>
        </p:nvSpPr>
        <p:spPr/>
        <p:txBody>
          <a:bodyPr/>
          <a:lstStyle/>
          <a:p>
            <a:r>
              <a:rPr lang="en-US" dirty="0" smtClean="0"/>
              <a:t>C++14 function return type deduction</a:t>
            </a:r>
            <a:endParaRPr lang="en-US" dirty="0"/>
          </a:p>
        </p:txBody>
      </p:sp>
    </p:spTree>
    <p:extLst>
      <p:ext uri="{BB962C8B-B14F-4D97-AF65-F5344CB8AC3E}">
        <p14:creationId xmlns:p14="http://schemas.microsoft.com/office/powerpoint/2010/main" val="329041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fade">
                                      <p:cBhvr>
                                        <p:cTn id="1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C++</a:t>
            </a:r>
            <a:r>
              <a:rPr lang="en-US" sz="2800" dirty="0" smtClean="0"/>
              <a:t>11: no move capture</a:t>
            </a:r>
            <a:endParaRPr lang="en-US" sz="2800" dirty="0"/>
          </a:p>
          <a:p>
            <a:pPr lvl="1"/>
            <a:r>
              <a:rPr lang="en-US" sz="2000" dirty="0" smtClean="0">
                <a:solidFill>
                  <a:srgbClr val="0070C0"/>
                </a:solidFill>
              </a:rPr>
              <a:t>void sink( unique_ptr&lt;widget&gt; </a:t>
            </a:r>
            <a:r>
              <a:rPr lang="en-US" sz="2000" dirty="0" err="1" smtClean="0">
                <a:solidFill>
                  <a:srgbClr val="0070C0"/>
                </a:solidFill>
              </a:rPr>
              <a:t>upw</a:t>
            </a:r>
            <a:r>
              <a:rPr lang="en-US" sz="2000" dirty="0" smtClean="0">
                <a:solidFill>
                  <a:srgbClr val="0070C0"/>
                </a:solidFill>
              </a:rPr>
              <a:t> ) {</a:t>
            </a:r>
            <a:br>
              <a:rPr lang="en-US" sz="2000" dirty="0" smtClean="0">
                <a:solidFill>
                  <a:srgbClr val="0070C0"/>
                </a:solidFill>
              </a:rPr>
            </a:br>
            <a:r>
              <a:rPr lang="en-US" sz="2000" dirty="0" smtClean="0">
                <a:solidFill>
                  <a:srgbClr val="0070C0"/>
                </a:solidFill>
              </a:rPr>
              <a:t>    </a:t>
            </a:r>
            <a:r>
              <a:rPr lang="en-US" sz="2000" dirty="0" err="1" smtClean="0">
                <a:solidFill>
                  <a:srgbClr val="0070C0"/>
                </a:solidFill>
              </a:rPr>
              <a:t>pool.run</a:t>
            </a:r>
            <a:r>
              <a:rPr lang="en-US" sz="2000" dirty="0" smtClean="0">
                <a:solidFill>
                  <a:srgbClr val="0070C0"/>
                </a:solidFill>
              </a:rPr>
              <a:t>([</a:t>
            </a:r>
            <a:r>
              <a:rPr lang="en-US" sz="2000" b="1" dirty="0" smtClean="0">
                <a:solidFill>
                  <a:srgbClr val="C00000"/>
                </a:solidFill>
              </a:rPr>
              <a:t>??</a:t>
            </a:r>
            <a:r>
              <a:rPr lang="en-US" sz="2000" dirty="0" smtClean="0">
                <a:solidFill>
                  <a:srgbClr val="0070C0"/>
                </a:solidFill>
              </a:rPr>
              <a:t>]{  use(*</a:t>
            </a:r>
            <a:r>
              <a:rPr lang="en-US" sz="2000" dirty="0" err="1" smtClean="0">
                <a:solidFill>
                  <a:srgbClr val="C00000"/>
                </a:solidFill>
              </a:rPr>
              <a:t>upw</a:t>
            </a:r>
            <a:r>
              <a:rPr lang="en-US" sz="2000" dirty="0">
                <a:solidFill>
                  <a:srgbClr val="0070C0"/>
                </a:solidFill>
              </a:rPr>
              <a:t>)</a:t>
            </a:r>
            <a:r>
              <a:rPr lang="en-US" sz="2000" dirty="0" smtClean="0">
                <a:solidFill>
                  <a:srgbClr val="0070C0"/>
                </a:solidFill>
              </a:rPr>
              <a:t>;  });   		// can’t do this</a:t>
            </a:r>
            <a:br>
              <a:rPr lang="en-US" sz="2000" dirty="0" smtClean="0">
                <a:solidFill>
                  <a:srgbClr val="0070C0"/>
                </a:solidFill>
              </a:rPr>
            </a:br>
            <a:r>
              <a:rPr lang="en-US" sz="2000" dirty="0" smtClean="0">
                <a:solidFill>
                  <a:srgbClr val="0070C0"/>
                </a:solidFill>
              </a:rPr>
              <a:t>    </a:t>
            </a:r>
            <a:r>
              <a:rPr lang="en-US" sz="2000" dirty="0" err="1" smtClean="0">
                <a:solidFill>
                  <a:srgbClr val="0070C0"/>
                </a:solidFill>
              </a:rPr>
              <a:t>pool.run</a:t>
            </a:r>
            <a:r>
              <a:rPr lang="en-US" sz="2000" dirty="0" smtClean="0">
                <a:solidFill>
                  <a:srgbClr val="0070C0"/>
                </a:solidFill>
              </a:rPr>
              <a:t>( </a:t>
            </a:r>
            <a:r>
              <a:rPr lang="en-US" sz="2000" dirty="0" smtClean="0">
                <a:solidFill>
                  <a:srgbClr val="C00000"/>
                </a:solidFill>
              </a:rPr>
              <a:t>bind([](unique_ptr&lt;widget&gt;</a:t>
            </a:r>
            <a:r>
              <a:rPr lang="en-US" sz="2000" b="1" dirty="0" smtClean="0">
                <a:solidFill>
                  <a:srgbClr val="C00000"/>
                </a:solidFill>
              </a:rPr>
              <a:t>&amp;</a:t>
            </a:r>
            <a:r>
              <a:rPr lang="en-US" sz="2000" dirty="0" smtClean="0">
                <a:solidFill>
                  <a:srgbClr val="C00000"/>
                </a:solidFill>
              </a:rPr>
              <a:t> w)</a:t>
            </a:r>
            <a:r>
              <a:rPr lang="en-US" sz="2000" dirty="0" smtClean="0">
                <a:solidFill>
                  <a:srgbClr val="0070C0"/>
                </a:solidFill>
              </a:rPr>
              <a:t>{ use(*w); }</a:t>
            </a:r>
            <a:r>
              <a:rPr lang="en-US" sz="2000" dirty="0" smtClean="0">
                <a:solidFill>
                  <a:srgbClr val="C00000"/>
                </a:solidFill>
              </a:rPr>
              <a:t>, move(</a:t>
            </a:r>
            <a:r>
              <a:rPr lang="en-US" sz="2000" dirty="0" err="1" smtClean="0">
                <a:solidFill>
                  <a:srgbClr val="C00000"/>
                </a:solidFill>
              </a:rPr>
              <a:t>upw</a:t>
            </a:r>
            <a:r>
              <a:rPr lang="en-US" sz="2000" dirty="0" smtClean="0">
                <a:solidFill>
                  <a:srgbClr val="C00000"/>
                </a:solidFill>
              </a:rPr>
              <a:t>))</a:t>
            </a:r>
            <a:r>
              <a:rPr lang="en-US" sz="2000" dirty="0" smtClean="0">
                <a:solidFill>
                  <a:srgbClr val="0070C0"/>
                </a:solidFill>
              </a:rPr>
              <a:t> );</a:t>
            </a:r>
            <a:br>
              <a:rPr lang="en-US" sz="2000" dirty="0" smtClean="0">
                <a:solidFill>
                  <a:srgbClr val="0070C0"/>
                </a:solidFill>
              </a:rPr>
            </a:br>
            <a:r>
              <a:rPr lang="en-US" sz="2000" dirty="0" smtClean="0">
                <a:solidFill>
                  <a:srgbClr val="0070C0"/>
                </a:solidFill>
              </a:rPr>
              <a:t>}</a:t>
            </a:r>
            <a:r>
              <a:rPr lang="en-US" sz="2000" i="1" dirty="0">
                <a:solidFill>
                  <a:srgbClr val="0070C0"/>
                </a:solidFill>
              </a:rPr>
              <a:t>	</a:t>
            </a:r>
            <a:r>
              <a:rPr lang="en-US" sz="2000" i="1" dirty="0" smtClean="0">
                <a:solidFill>
                  <a:srgbClr val="0070C0"/>
                </a:solidFill>
              </a:rPr>
              <a:t>	   // this is an important </a:t>
            </a:r>
            <a:r>
              <a:rPr lang="en-US" sz="2000" b="1" dirty="0" smtClean="0">
                <a:solidFill>
                  <a:srgbClr val="0070C0"/>
                </a:solidFill>
              </a:rPr>
              <a:t>&amp;</a:t>
            </a:r>
            <a:r>
              <a:rPr lang="en-US" sz="2000" i="1" dirty="0" smtClean="0">
                <a:solidFill>
                  <a:srgbClr val="0070C0"/>
                </a:solidFill>
              </a:rPr>
              <a:t> — extremely nonobvious</a:t>
            </a:r>
            <a:endParaRPr lang="en-US" sz="2400" i="1" dirty="0">
              <a:solidFill>
                <a:srgbClr val="0070C0"/>
              </a:solidFill>
            </a:endParaRPr>
          </a:p>
          <a:p>
            <a:r>
              <a:rPr lang="en-US" sz="2800" dirty="0"/>
              <a:t>C++</a:t>
            </a:r>
            <a:r>
              <a:rPr lang="en-US" sz="2800" dirty="0" smtClean="0"/>
              <a:t>14: (not just) move capture (approved in Bristol)</a:t>
            </a:r>
            <a:endParaRPr lang="en-US" sz="2800" dirty="0"/>
          </a:p>
          <a:p>
            <a:pPr lvl="1"/>
            <a:r>
              <a:rPr lang="en-US" sz="2000" dirty="0">
                <a:solidFill>
                  <a:srgbClr val="0070C0"/>
                </a:solidFill>
              </a:rPr>
              <a:t>void sink( unique_ptr&lt;widget&gt; </a:t>
            </a:r>
            <a:r>
              <a:rPr lang="en-US" sz="2000" dirty="0" err="1">
                <a:solidFill>
                  <a:srgbClr val="0070C0"/>
                </a:solidFill>
              </a:rPr>
              <a:t>upw</a:t>
            </a:r>
            <a:r>
              <a:rPr lang="en-US" sz="2000" dirty="0">
                <a:solidFill>
                  <a:srgbClr val="0070C0"/>
                </a:solidFill>
              </a:rPr>
              <a:t> ) {</a:t>
            </a:r>
            <a:br>
              <a:rPr lang="en-US" sz="2000" dirty="0">
                <a:solidFill>
                  <a:srgbClr val="0070C0"/>
                </a:solidFill>
              </a:rPr>
            </a:br>
            <a:r>
              <a:rPr lang="en-US" sz="2000" dirty="0">
                <a:solidFill>
                  <a:srgbClr val="0070C0"/>
                </a:solidFill>
              </a:rPr>
              <a:t>    </a:t>
            </a:r>
            <a:r>
              <a:rPr lang="en-US" sz="2000" dirty="0" err="1">
                <a:solidFill>
                  <a:srgbClr val="0070C0"/>
                </a:solidFill>
              </a:rPr>
              <a:t>pool.run</a:t>
            </a:r>
            <a:r>
              <a:rPr lang="en-US" sz="2000" dirty="0" smtClean="0">
                <a:solidFill>
                  <a:srgbClr val="0070C0"/>
                </a:solidFill>
              </a:rPr>
              <a:t>([</a:t>
            </a:r>
            <a:r>
              <a:rPr lang="en-US" sz="2000" dirty="0" smtClean="0">
                <a:solidFill>
                  <a:srgbClr val="00B050"/>
                </a:solidFill>
              </a:rPr>
              <a:t>w </a:t>
            </a:r>
            <a:r>
              <a:rPr lang="en-US" sz="2000" b="1" dirty="0">
                <a:solidFill>
                  <a:srgbClr val="00B050"/>
                </a:solidFill>
              </a:rPr>
              <a:t>= move(</a:t>
            </a:r>
            <a:r>
              <a:rPr lang="en-US" sz="2000" b="1" dirty="0" err="1">
                <a:solidFill>
                  <a:srgbClr val="00B050"/>
                </a:solidFill>
              </a:rPr>
              <a:t>upw</a:t>
            </a:r>
            <a:r>
              <a:rPr lang="en-US" sz="2000" b="1" dirty="0">
                <a:solidFill>
                  <a:srgbClr val="00B050"/>
                </a:solidFill>
              </a:rPr>
              <a:t>)</a:t>
            </a:r>
            <a:r>
              <a:rPr lang="en-US" sz="2000" dirty="0">
                <a:solidFill>
                  <a:srgbClr val="0070C0"/>
                </a:solidFill>
              </a:rPr>
              <a:t>]{ </a:t>
            </a:r>
            <a:r>
              <a:rPr lang="en-US" sz="2000" dirty="0" smtClean="0">
                <a:solidFill>
                  <a:srgbClr val="0070C0"/>
                </a:solidFill>
              </a:rPr>
              <a:t>use(*w); });</a:t>
            </a:r>
            <a:r>
              <a:rPr lang="en-US" sz="2000" dirty="0">
                <a:solidFill>
                  <a:srgbClr val="0070C0"/>
                </a:solidFill>
              </a:rPr>
              <a:t/>
            </a:r>
            <a:br>
              <a:rPr lang="en-US" sz="2000" dirty="0">
                <a:solidFill>
                  <a:srgbClr val="0070C0"/>
                </a:solidFill>
              </a:rPr>
            </a:br>
            <a:r>
              <a:rPr lang="en-US" sz="2000" dirty="0">
                <a:solidFill>
                  <a:srgbClr val="0070C0"/>
                </a:solidFill>
              </a:rPr>
              <a:t>}</a:t>
            </a:r>
            <a:endParaRPr lang="en-US" sz="2400" dirty="0">
              <a:solidFill>
                <a:srgbClr val="0070C0"/>
              </a:solidFill>
            </a:endParaRPr>
          </a:p>
          <a:p>
            <a:r>
              <a:rPr lang="en-US" sz="2800" dirty="0" smtClean="0"/>
              <a:t>More than move: Renaming + arbitrary extra state</a:t>
            </a:r>
          </a:p>
          <a:p>
            <a:pPr lvl="1">
              <a:tabLst>
                <a:tab pos="2797175" algn="l"/>
                <a:tab pos="4687888" algn="l"/>
              </a:tabLst>
            </a:pPr>
            <a:r>
              <a:rPr lang="en-US" sz="2000" dirty="0" smtClean="0">
                <a:solidFill>
                  <a:srgbClr val="0070C0"/>
                </a:solidFill>
              </a:rPr>
              <a:t>int x = 4;</a:t>
            </a:r>
            <a:r>
              <a:rPr lang="en-US" sz="2000" dirty="0">
                <a:solidFill>
                  <a:srgbClr val="0070C0"/>
                </a:solidFill>
              </a:rPr>
              <a:t/>
            </a:r>
            <a:br>
              <a:rPr lang="en-US" sz="2000" dirty="0">
                <a:solidFill>
                  <a:srgbClr val="0070C0"/>
                </a:solidFill>
              </a:rPr>
            </a:br>
            <a:r>
              <a:rPr lang="en-US" sz="2000" dirty="0" smtClean="0">
                <a:solidFill>
                  <a:srgbClr val="0070C0"/>
                </a:solidFill>
              </a:rPr>
              <a:t>int z </a:t>
            </a:r>
            <a:r>
              <a:rPr lang="en-US" sz="2000" dirty="0">
                <a:solidFill>
                  <a:srgbClr val="0070C0"/>
                </a:solidFill>
              </a:rPr>
              <a:t>= [</a:t>
            </a:r>
            <a:r>
              <a:rPr lang="en-US" sz="2000" dirty="0">
                <a:solidFill>
                  <a:srgbClr val="00B050"/>
                </a:solidFill>
              </a:rPr>
              <a:t>&amp;</a:t>
            </a:r>
            <a:r>
              <a:rPr lang="en-US" sz="2000" dirty="0" smtClean="0">
                <a:solidFill>
                  <a:srgbClr val="00B050"/>
                </a:solidFill>
              </a:rPr>
              <a:t>r </a:t>
            </a:r>
            <a:r>
              <a:rPr lang="en-US" sz="2000" b="1" dirty="0">
                <a:solidFill>
                  <a:srgbClr val="00B050"/>
                </a:solidFill>
              </a:rPr>
              <a:t>= x</a:t>
            </a:r>
            <a:r>
              <a:rPr lang="en-US" sz="2000" dirty="0">
                <a:solidFill>
                  <a:srgbClr val="00B050"/>
                </a:solidFill>
              </a:rPr>
              <a:t>, </a:t>
            </a:r>
            <a:r>
              <a:rPr lang="en-US" sz="2000" dirty="0" smtClean="0">
                <a:solidFill>
                  <a:srgbClr val="00B050"/>
                </a:solidFill>
              </a:rPr>
              <a:t>y </a:t>
            </a:r>
            <a:r>
              <a:rPr lang="en-US" sz="2000" b="1" dirty="0">
                <a:solidFill>
                  <a:srgbClr val="00B050"/>
                </a:solidFill>
              </a:rPr>
              <a:t>= x+1</a:t>
            </a:r>
            <a:r>
              <a:rPr lang="en-US" sz="2000" dirty="0" smtClean="0">
                <a:solidFill>
                  <a:srgbClr val="0070C0"/>
                </a:solidFill>
              </a:rPr>
              <a:t>]	{    </a:t>
            </a:r>
            <a:r>
              <a:rPr lang="en-US" sz="2000" b="1" dirty="0" smtClean="0">
                <a:solidFill>
                  <a:srgbClr val="0070C0"/>
                </a:solidFill>
              </a:rPr>
              <a:t>r</a:t>
            </a:r>
            <a:r>
              <a:rPr lang="en-US" sz="2000" dirty="0" smtClean="0">
                <a:solidFill>
                  <a:srgbClr val="0070C0"/>
                </a:solidFill>
              </a:rPr>
              <a:t> </a:t>
            </a:r>
            <a:r>
              <a:rPr lang="en-US" sz="2000" dirty="0">
                <a:solidFill>
                  <a:srgbClr val="0070C0"/>
                </a:solidFill>
              </a:rPr>
              <a:t>+= 2</a:t>
            </a:r>
            <a:r>
              <a:rPr lang="en-US" sz="2000" dirty="0" smtClean="0">
                <a:solidFill>
                  <a:srgbClr val="0070C0"/>
                </a:solidFill>
              </a:rPr>
              <a:t>;	// ::x = 6; “R is for Renamed Ref”</a:t>
            </a:r>
            <a:br>
              <a:rPr lang="en-US" sz="2000" dirty="0" smtClean="0">
                <a:solidFill>
                  <a:srgbClr val="0070C0"/>
                </a:solidFill>
              </a:rPr>
            </a:br>
            <a:r>
              <a:rPr lang="en-US" sz="2000" dirty="0" smtClean="0">
                <a:solidFill>
                  <a:srgbClr val="0070C0"/>
                </a:solidFill>
              </a:rPr>
              <a:t>	     return </a:t>
            </a:r>
            <a:r>
              <a:rPr lang="en-US" sz="2000" b="1" dirty="0">
                <a:solidFill>
                  <a:srgbClr val="0070C0"/>
                </a:solidFill>
              </a:rPr>
              <a:t>y</a:t>
            </a:r>
            <a:r>
              <a:rPr lang="en-US" sz="2000" dirty="0" smtClean="0">
                <a:solidFill>
                  <a:srgbClr val="0070C0"/>
                </a:solidFill>
              </a:rPr>
              <a:t>+2;	// return 7 to initialize z</a:t>
            </a:r>
            <a:br>
              <a:rPr lang="en-US" sz="2000" dirty="0" smtClean="0">
                <a:solidFill>
                  <a:srgbClr val="0070C0"/>
                </a:solidFill>
              </a:rPr>
            </a:br>
            <a:r>
              <a:rPr lang="en-US" sz="2000" dirty="0" smtClean="0">
                <a:solidFill>
                  <a:srgbClr val="0070C0"/>
                </a:solidFill>
              </a:rPr>
              <a:t>	} </a:t>
            </a:r>
            <a:r>
              <a:rPr lang="en-US" sz="2000" b="1" dirty="0" smtClean="0">
                <a:solidFill>
                  <a:srgbClr val="0070C0"/>
                </a:solidFill>
              </a:rPr>
              <a:t>( )</a:t>
            </a:r>
            <a:r>
              <a:rPr lang="en-US" sz="2000" dirty="0" smtClean="0">
                <a:solidFill>
                  <a:srgbClr val="0070C0"/>
                </a:solidFill>
              </a:rPr>
              <a:t>;</a:t>
            </a:r>
            <a:endParaRPr lang="en-US" sz="2000" dirty="0">
              <a:solidFill>
                <a:srgbClr val="0070C0"/>
              </a:solidFill>
            </a:endParaRPr>
          </a:p>
        </p:txBody>
      </p:sp>
      <p:sp>
        <p:nvSpPr>
          <p:cNvPr id="4" name="Content Placeholder 3"/>
          <p:cNvSpPr>
            <a:spLocks noGrp="1"/>
          </p:cNvSpPr>
          <p:nvPr>
            <p:ph type="body" sz="quarter" idx="11"/>
          </p:nvPr>
        </p:nvSpPr>
        <p:spPr/>
        <p:txBody>
          <a:bodyPr/>
          <a:lstStyle/>
          <a:p>
            <a:r>
              <a:rPr lang="en-US" sz="2000" dirty="0" smtClean="0"/>
              <a:t>Getting C++ </a:t>
            </a:r>
            <a:br>
              <a:rPr lang="en-US" sz="2000" dirty="0" smtClean="0"/>
            </a:br>
            <a:r>
              <a:rPr lang="en-US" sz="2000" dirty="0" smtClean="0"/>
              <a:t>out of a “bind”…</a:t>
            </a:r>
          </a:p>
        </p:txBody>
      </p:sp>
      <p:sp>
        <p:nvSpPr>
          <p:cNvPr id="3" name="Title 2"/>
          <p:cNvSpPr>
            <a:spLocks noGrp="1"/>
          </p:cNvSpPr>
          <p:nvPr>
            <p:ph type="title"/>
          </p:nvPr>
        </p:nvSpPr>
        <p:spPr/>
        <p:txBody>
          <a:bodyPr/>
          <a:lstStyle/>
          <a:p>
            <a:r>
              <a:rPr lang="en-US" dirty="0" smtClean="0"/>
              <a:t>C++14 Generalized lambda capture</a:t>
            </a:r>
            <a:endParaRPr lang="en-US" dirty="0"/>
          </a:p>
        </p:txBody>
      </p:sp>
    </p:spTree>
    <p:extLst>
      <p:ext uri="{BB962C8B-B14F-4D97-AF65-F5344CB8AC3E}">
        <p14:creationId xmlns:p14="http://schemas.microsoft.com/office/powerpoint/2010/main" val="191793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75038" y="1668482"/>
            <a:ext cx="8839199" cy="5029181"/>
          </a:xfrm>
        </p:spPr>
        <p:txBody>
          <a:bodyPr/>
          <a:lstStyle/>
          <a:p>
            <a:r>
              <a:rPr lang="en-US" sz="2800" dirty="0" smtClean="0"/>
              <a:t>C++11</a:t>
            </a:r>
          </a:p>
          <a:p>
            <a:pPr lvl="1"/>
            <a:r>
              <a:rPr lang="en-US" sz="2000" dirty="0" err="1">
                <a:solidFill>
                  <a:srgbClr val="0070C0"/>
                </a:solidFill>
              </a:rPr>
              <a:t>for_each</a:t>
            </a:r>
            <a:r>
              <a:rPr lang="en-US" sz="2000" dirty="0">
                <a:solidFill>
                  <a:srgbClr val="0070C0"/>
                </a:solidFill>
              </a:rPr>
              <a:t>( begin(v), end(v), </a:t>
            </a:r>
            <a:r>
              <a:rPr lang="en-US" sz="2000" dirty="0" smtClean="0">
                <a:solidFill>
                  <a:srgbClr val="0070C0"/>
                </a:solidFill>
              </a:rPr>
              <a:t>[](</a:t>
            </a:r>
            <a:r>
              <a:rPr lang="en-US" sz="2000" dirty="0" err="1" smtClean="0">
                <a:solidFill>
                  <a:srgbClr val="0070C0"/>
                </a:solidFill>
              </a:rPr>
              <a:t>const</a:t>
            </a:r>
            <a:r>
              <a:rPr lang="en-US" sz="2000" dirty="0" smtClean="0">
                <a:solidFill>
                  <a:srgbClr val="0070C0"/>
                </a:solidFill>
              </a:rPr>
              <a:t> </a:t>
            </a:r>
            <a:r>
              <a:rPr lang="en-US" sz="2000" dirty="0" err="1">
                <a:solidFill>
                  <a:srgbClr val="C00000"/>
                </a:solidFill>
              </a:rPr>
              <a:t>decltype</a:t>
            </a:r>
            <a:r>
              <a:rPr lang="en-US" sz="2000" dirty="0">
                <a:solidFill>
                  <a:srgbClr val="C00000"/>
                </a:solidFill>
              </a:rPr>
              <a:t>(*begin(v))</a:t>
            </a:r>
            <a:r>
              <a:rPr lang="en-US" sz="2000" dirty="0">
                <a:solidFill>
                  <a:srgbClr val="0070C0"/>
                </a:solidFill>
              </a:rPr>
              <a:t>&amp; </a:t>
            </a:r>
            <a:r>
              <a:rPr lang="en-US" sz="2000" dirty="0" smtClean="0">
                <a:solidFill>
                  <a:srgbClr val="0070C0"/>
                </a:solidFill>
              </a:rPr>
              <a:t>x) </a:t>
            </a:r>
            <a:r>
              <a:rPr lang="en-US" sz="2000" dirty="0">
                <a:solidFill>
                  <a:srgbClr val="0070C0"/>
                </a:solidFill>
              </a:rPr>
              <a:t>{ </a:t>
            </a:r>
            <a:r>
              <a:rPr lang="en-US" sz="2000" dirty="0" err="1">
                <a:solidFill>
                  <a:srgbClr val="0070C0"/>
                </a:solidFill>
              </a:rPr>
              <a:t>cout</a:t>
            </a:r>
            <a:r>
              <a:rPr lang="en-US" sz="2000" dirty="0">
                <a:solidFill>
                  <a:srgbClr val="0070C0"/>
                </a:solidFill>
              </a:rPr>
              <a:t> &lt;&lt; x; } );</a:t>
            </a:r>
          </a:p>
          <a:p>
            <a:pPr lvl="1"/>
            <a:r>
              <a:rPr lang="en-US" sz="2000" dirty="0">
                <a:solidFill>
                  <a:srgbClr val="0070C0"/>
                </a:solidFill>
              </a:rPr>
              <a:t>sort( </a:t>
            </a:r>
            <a:r>
              <a:rPr lang="en-US" sz="2000" dirty="0" smtClean="0">
                <a:solidFill>
                  <a:srgbClr val="0070C0"/>
                </a:solidFill>
              </a:rPr>
              <a:t>begin(w), end(w), [](</a:t>
            </a:r>
            <a:r>
              <a:rPr lang="en-US" sz="2000" dirty="0" err="1" smtClean="0">
                <a:solidFill>
                  <a:srgbClr val="0070C0"/>
                </a:solidFill>
              </a:rPr>
              <a:t>const</a:t>
            </a:r>
            <a:r>
              <a:rPr lang="en-US" sz="2000" dirty="0" smtClean="0">
                <a:solidFill>
                  <a:srgbClr val="0070C0"/>
                </a:solidFill>
              </a:rPr>
              <a:t> </a:t>
            </a:r>
            <a:r>
              <a:rPr lang="en-US" sz="2000" dirty="0">
                <a:solidFill>
                  <a:srgbClr val="C00000"/>
                </a:solidFill>
              </a:rPr>
              <a:t>shared_ptr&lt;</a:t>
            </a:r>
            <a:r>
              <a:rPr lang="en-US" sz="2000" dirty="0" err="1">
                <a:solidFill>
                  <a:srgbClr val="C00000"/>
                </a:solidFill>
              </a:rPr>
              <a:t>some_type</a:t>
            </a:r>
            <a:r>
              <a:rPr lang="en-US" sz="2000" dirty="0">
                <a:solidFill>
                  <a:srgbClr val="C00000"/>
                </a:solidFill>
              </a:rPr>
              <a:t>&gt;</a:t>
            </a:r>
            <a:r>
              <a:rPr lang="en-US" sz="2000" dirty="0">
                <a:solidFill>
                  <a:srgbClr val="0070C0"/>
                </a:solidFill>
              </a:rPr>
              <a:t>&amp; a, </a:t>
            </a:r>
            <a:br>
              <a:rPr lang="en-US" sz="2000" dirty="0">
                <a:solidFill>
                  <a:srgbClr val="0070C0"/>
                </a:solidFill>
              </a:rPr>
            </a:br>
            <a:r>
              <a:rPr lang="en-US" sz="2000" dirty="0">
                <a:solidFill>
                  <a:srgbClr val="0070C0"/>
                </a:solidFill>
              </a:rPr>
              <a:t>	</a:t>
            </a:r>
            <a:r>
              <a:rPr lang="en-US" sz="2000" dirty="0" err="1">
                <a:solidFill>
                  <a:srgbClr val="0070C0"/>
                </a:solidFill>
              </a:rPr>
              <a:t>const</a:t>
            </a:r>
            <a:r>
              <a:rPr lang="en-US" sz="2000" dirty="0">
                <a:solidFill>
                  <a:srgbClr val="0070C0"/>
                </a:solidFill>
              </a:rPr>
              <a:t> </a:t>
            </a:r>
            <a:r>
              <a:rPr lang="en-US" sz="2000" dirty="0">
                <a:solidFill>
                  <a:srgbClr val="C00000"/>
                </a:solidFill>
              </a:rPr>
              <a:t>shared_ptr&lt;</a:t>
            </a:r>
            <a:r>
              <a:rPr lang="en-US" sz="2000" dirty="0" err="1">
                <a:solidFill>
                  <a:srgbClr val="C00000"/>
                </a:solidFill>
              </a:rPr>
              <a:t>some_type</a:t>
            </a:r>
            <a:r>
              <a:rPr lang="en-US" sz="2000" dirty="0">
                <a:solidFill>
                  <a:srgbClr val="C00000"/>
                </a:solidFill>
              </a:rPr>
              <a:t>&gt;</a:t>
            </a:r>
            <a:r>
              <a:rPr lang="en-US" sz="2000" dirty="0">
                <a:solidFill>
                  <a:srgbClr val="0070C0"/>
                </a:solidFill>
              </a:rPr>
              <a:t>&amp; </a:t>
            </a:r>
            <a:r>
              <a:rPr lang="en-US" sz="2000" dirty="0" smtClean="0">
                <a:solidFill>
                  <a:srgbClr val="0070C0"/>
                </a:solidFill>
              </a:rPr>
              <a:t>b) </a:t>
            </a:r>
            <a:r>
              <a:rPr lang="en-US" sz="2000" dirty="0">
                <a:solidFill>
                  <a:srgbClr val="0070C0"/>
                </a:solidFill>
              </a:rPr>
              <a:t>{ return *</a:t>
            </a:r>
            <a:r>
              <a:rPr lang="en-US" sz="2000" dirty="0" smtClean="0">
                <a:solidFill>
                  <a:srgbClr val="0070C0"/>
                </a:solidFill>
              </a:rPr>
              <a:t>a&lt;*</a:t>
            </a:r>
            <a:r>
              <a:rPr lang="en-US" sz="2000" dirty="0">
                <a:solidFill>
                  <a:srgbClr val="0070C0"/>
                </a:solidFill>
              </a:rPr>
              <a:t>b; } );</a:t>
            </a:r>
          </a:p>
          <a:p>
            <a:pPr lvl="1"/>
            <a:r>
              <a:rPr lang="en-US" sz="2000" dirty="0">
                <a:solidFill>
                  <a:srgbClr val="0070C0"/>
                </a:solidFill>
              </a:rPr>
              <a:t>auto </a:t>
            </a:r>
            <a:r>
              <a:rPr lang="en-US" sz="2000" dirty="0" smtClean="0">
                <a:solidFill>
                  <a:srgbClr val="0070C0"/>
                </a:solidFill>
              </a:rPr>
              <a:t>size </a:t>
            </a:r>
            <a:r>
              <a:rPr lang="en-US" sz="2000" dirty="0">
                <a:solidFill>
                  <a:srgbClr val="0070C0"/>
                </a:solidFill>
              </a:rPr>
              <a:t>= </a:t>
            </a:r>
            <a:r>
              <a:rPr lang="en-US" sz="2000" dirty="0" smtClean="0">
                <a:solidFill>
                  <a:srgbClr val="0070C0"/>
                </a:solidFill>
              </a:rPr>
              <a:t>[](</a:t>
            </a:r>
            <a:r>
              <a:rPr lang="en-US" sz="2000" dirty="0" err="1" smtClean="0">
                <a:solidFill>
                  <a:srgbClr val="0070C0"/>
                </a:solidFill>
              </a:rPr>
              <a:t>const</a:t>
            </a:r>
            <a:r>
              <a:rPr lang="en-US" sz="2000" dirty="0" smtClean="0">
                <a:solidFill>
                  <a:srgbClr val="0070C0"/>
                </a:solidFill>
              </a:rPr>
              <a:t> </a:t>
            </a:r>
            <a:r>
              <a:rPr lang="en-US" sz="2000" dirty="0" err="1" smtClean="0">
                <a:solidFill>
                  <a:srgbClr val="C00000"/>
                </a:solidFill>
              </a:rPr>
              <a:t>unordered_map</a:t>
            </a:r>
            <a:r>
              <a:rPr lang="en-US" sz="2000" dirty="0" smtClean="0">
                <a:solidFill>
                  <a:srgbClr val="C00000"/>
                </a:solidFill>
              </a:rPr>
              <a:t>&lt;</a:t>
            </a:r>
            <a:r>
              <a:rPr lang="en-US" sz="2000" dirty="0" err="1" smtClean="0">
                <a:solidFill>
                  <a:srgbClr val="C00000"/>
                </a:solidFill>
              </a:rPr>
              <a:t>wstring</a:t>
            </a:r>
            <a:r>
              <a:rPr lang="en-US" sz="2000" dirty="0">
                <a:solidFill>
                  <a:srgbClr val="C00000"/>
                </a:solidFill>
              </a:rPr>
              <a:t>, </a:t>
            </a:r>
            <a:r>
              <a:rPr lang="en-US" sz="2000" dirty="0" smtClean="0">
                <a:solidFill>
                  <a:srgbClr val="C00000"/>
                </a:solidFill>
              </a:rPr>
              <a:t>vector&lt;string</a:t>
            </a:r>
            <a:r>
              <a:rPr lang="en-US" sz="2000" dirty="0">
                <a:solidFill>
                  <a:srgbClr val="C00000"/>
                </a:solidFill>
              </a:rPr>
              <a:t>&gt;&gt;</a:t>
            </a:r>
            <a:r>
              <a:rPr lang="en-US" sz="2000" dirty="0">
                <a:solidFill>
                  <a:srgbClr val="0070C0"/>
                </a:solidFill>
              </a:rPr>
              <a:t>&amp; </a:t>
            </a:r>
            <a:r>
              <a:rPr lang="en-US" sz="2000" dirty="0" smtClean="0">
                <a:solidFill>
                  <a:srgbClr val="0070C0"/>
                </a:solidFill>
              </a:rPr>
              <a:t>m) </a:t>
            </a:r>
            <a:r>
              <a:rPr lang="en-US" sz="2000" dirty="0">
                <a:solidFill>
                  <a:srgbClr val="0070C0"/>
                </a:solidFill>
              </a:rPr>
              <a:t/>
            </a:r>
            <a:br>
              <a:rPr lang="en-US" sz="2000" dirty="0">
                <a:solidFill>
                  <a:srgbClr val="0070C0"/>
                </a:solidFill>
              </a:rPr>
            </a:br>
            <a:r>
              <a:rPr lang="en-US" sz="2000" dirty="0">
                <a:solidFill>
                  <a:srgbClr val="0070C0"/>
                </a:solidFill>
              </a:rPr>
              <a:t>	{ return </a:t>
            </a:r>
            <a:r>
              <a:rPr lang="en-US" sz="2000" dirty="0" err="1">
                <a:solidFill>
                  <a:srgbClr val="0070C0"/>
                </a:solidFill>
              </a:rPr>
              <a:t>m.size</a:t>
            </a:r>
            <a:r>
              <a:rPr lang="en-US" sz="2000" dirty="0">
                <a:solidFill>
                  <a:srgbClr val="0070C0"/>
                </a:solidFill>
              </a:rPr>
              <a:t>(); </a:t>
            </a:r>
            <a:r>
              <a:rPr lang="en-US" sz="2000" dirty="0" smtClean="0">
                <a:solidFill>
                  <a:srgbClr val="0070C0"/>
                </a:solidFill>
              </a:rPr>
              <a:t>};</a:t>
            </a:r>
          </a:p>
          <a:p>
            <a:r>
              <a:rPr lang="en-US" sz="2800" dirty="0" smtClean="0"/>
              <a:t>Draft C++14: Deduce C++11 cases + </a:t>
            </a:r>
            <a:r>
              <a:rPr lang="en-US" sz="2800" smtClean="0"/>
              <a:t>reuse with</a:t>
            </a:r>
            <a:r>
              <a:rPr lang="en-US" sz="2800"/>
              <a:t> </a:t>
            </a:r>
            <a:r>
              <a:rPr lang="en-US" sz="2800" smtClean="0"/>
              <a:t>different </a:t>
            </a:r>
            <a:r>
              <a:rPr lang="en-US" sz="2800" dirty="0" smtClean="0"/>
              <a:t>types (approved in Bristol)</a:t>
            </a:r>
          </a:p>
          <a:p>
            <a:pPr lvl="1"/>
            <a:r>
              <a:rPr lang="en-US" sz="2000" dirty="0" err="1" smtClean="0">
                <a:solidFill>
                  <a:srgbClr val="0070C0"/>
                </a:solidFill>
              </a:rPr>
              <a:t>for_each</a:t>
            </a:r>
            <a:r>
              <a:rPr lang="en-US" sz="2000" dirty="0">
                <a:solidFill>
                  <a:srgbClr val="0070C0"/>
                </a:solidFill>
              </a:rPr>
              <a:t>( </a:t>
            </a:r>
            <a:r>
              <a:rPr lang="en-US" sz="2000" b="1" dirty="0" err="1">
                <a:solidFill>
                  <a:srgbClr val="0070C0"/>
                </a:solidFill>
              </a:rPr>
              <a:t>c</a:t>
            </a:r>
            <a:r>
              <a:rPr lang="en-US" sz="2000" dirty="0" err="1">
                <a:solidFill>
                  <a:srgbClr val="0070C0"/>
                </a:solidFill>
              </a:rPr>
              <a:t>begin</a:t>
            </a:r>
            <a:r>
              <a:rPr lang="en-US" sz="2000" dirty="0">
                <a:solidFill>
                  <a:srgbClr val="0070C0"/>
                </a:solidFill>
              </a:rPr>
              <a:t>(v), </a:t>
            </a:r>
            <a:r>
              <a:rPr lang="en-US" sz="2000" b="1" dirty="0" err="1">
                <a:solidFill>
                  <a:srgbClr val="0070C0"/>
                </a:solidFill>
              </a:rPr>
              <a:t>c</a:t>
            </a:r>
            <a:r>
              <a:rPr lang="en-US" sz="2000" dirty="0" err="1">
                <a:solidFill>
                  <a:srgbClr val="0070C0"/>
                </a:solidFill>
              </a:rPr>
              <a:t>end</a:t>
            </a:r>
            <a:r>
              <a:rPr lang="en-US" sz="2000" dirty="0">
                <a:solidFill>
                  <a:srgbClr val="0070C0"/>
                </a:solidFill>
              </a:rPr>
              <a:t>(v), </a:t>
            </a:r>
            <a:r>
              <a:rPr lang="en-US" sz="2000" dirty="0" smtClean="0">
                <a:solidFill>
                  <a:srgbClr val="0070C0"/>
                </a:solidFill>
              </a:rPr>
              <a:t>[](</a:t>
            </a:r>
            <a:r>
              <a:rPr lang="en-US" sz="2000" dirty="0" err="1" smtClean="0">
                <a:solidFill>
                  <a:srgbClr val="0070C0"/>
                </a:solidFill>
              </a:rPr>
              <a:t>const</a:t>
            </a:r>
            <a:r>
              <a:rPr lang="en-US" sz="2000" dirty="0" smtClean="0">
                <a:solidFill>
                  <a:srgbClr val="0070C0"/>
                </a:solidFill>
              </a:rPr>
              <a:t> </a:t>
            </a:r>
            <a:r>
              <a:rPr lang="en-US" sz="2000" b="1" dirty="0">
                <a:solidFill>
                  <a:srgbClr val="00B050"/>
                </a:solidFill>
              </a:rPr>
              <a:t>auto</a:t>
            </a:r>
            <a:r>
              <a:rPr lang="en-US" sz="2000" dirty="0">
                <a:solidFill>
                  <a:srgbClr val="0070C0"/>
                </a:solidFill>
              </a:rPr>
              <a:t>&amp; </a:t>
            </a:r>
            <a:r>
              <a:rPr lang="en-US" sz="2000" dirty="0" smtClean="0">
                <a:solidFill>
                  <a:srgbClr val="0070C0"/>
                </a:solidFill>
              </a:rPr>
              <a:t>x) </a:t>
            </a:r>
            <a:r>
              <a:rPr lang="en-US" sz="2000" dirty="0">
                <a:solidFill>
                  <a:srgbClr val="0070C0"/>
                </a:solidFill>
              </a:rPr>
              <a:t>{ </a:t>
            </a:r>
            <a:r>
              <a:rPr lang="en-US" sz="2000" dirty="0" err="1">
                <a:solidFill>
                  <a:srgbClr val="0070C0"/>
                </a:solidFill>
              </a:rPr>
              <a:t>cout</a:t>
            </a:r>
            <a:r>
              <a:rPr lang="en-US" sz="2000" dirty="0">
                <a:solidFill>
                  <a:srgbClr val="0070C0"/>
                </a:solidFill>
              </a:rPr>
              <a:t> &lt;&lt; x; } );</a:t>
            </a:r>
          </a:p>
          <a:p>
            <a:pPr lvl="1"/>
            <a:r>
              <a:rPr lang="en-US" sz="2000" dirty="0">
                <a:solidFill>
                  <a:srgbClr val="0070C0"/>
                </a:solidFill>
              </a:rPr>
              <a:t>sort( </a:t>
            </a:r>
            <a:r>
              <a:rPr lang="en-US" sz="2000" dirty="0" smtClean="0">
                <a:solidFill>
                  <a:srgbClr val="0070C0"/>
                </a:solidFill>
              </a:rPr>
              <a:t>begin(w), end(w), [](</a:t>
            </a:r>
            <a:r>
              <a:rPr lang="en-US" sz="2000" dirty="0" err="1" smtClean="0">
                <a:solidFill>
                  <a:srgbClr val="0070C0"/>
                </a:solidFill>
              </a:rPr>
              <a:t>const</a:t>
            </a:r>
            <a:r>
              <a:rPr lang="en-US" sz="2000" dirty="0" smtClean="0">
                <a:solidFill>
                  <a:srgbClr val="0070C0"/>
                </a:solidFill>
              </a:rPr>
              <a:t> </a:t>
            </a:r>
            <a:r>
              <a:rPr lang="en-US" sz="2000" b="1" dirty="0">
                <a:solidFill>
                  <a:srgbClr val="00B050"/>
                </a:solidFill>
              </a:rPr>
              <a:t>auto</a:t>
            </a:r>
            <a:r>
              <a:rPr lang="en-US" sz="2000" dirty="0">
                <a:solidFill>
                  <a:srgbClr val="0070C0"/>
                </a:solidFill>
              </a:rPr>
              <a:t>&amp; a, </a:t>
            </a:r>
            <a:r>
              <a:rPr lang="en-US" sz="2000" dirty="0" err="1">
                <a:solidFill>
                  <a:srgbClr val="0070C0"/>
                </a:solidFill>
              </a:rPr>
              <a:t>const</a:t>
            </a:r>
            <a:r>
              <a:rPr lang="en-US" sz="2000" dirty="0">
                <a:solidFill>
                  <a:srgbClr val="0070C0"/>
                </a:solidFill>
              </a:rPr>
              <a:t> </a:t>
            </a:r>
            <a:r>
              <a:rPr lang="en-US" sz="2000" b="1" dirty="0">
                <a:solidFill>
                  <a:srgbClr val="00B050"/>
                </a:solidFill>
              </a:rPr>
              <a:t>auto</a:t>
            </a:r>
            <a:r>
              <a:rPr lang="en-US" sz="2000" dirty="0">
                <a:solidFill>
                  <a:srgbClr val="0070C0"/>
                </a:solidFill>
              </a:rPr>
              <a:t>&amp; </a:t>
            </a:r>
            <a:r>
              <a:rPr lang="en-US" sz="2000" dirty="0" smtClean="0">
                <a:solidFill>
                  <a:srgbClr val="0070C0"/>
                </a:solidFill>
              </a:rPr>
              <a:t>b){ </a:t>
            </a:r>
            <a:r>
              <a:rPr lang="en-US" sz="2000" dirty="0">
                <a:solidFill>
                  <a:srgbClr val="0070C0"/>
                </a:solidFill>
              </a:rPr>
              <a:t>return *</a:t>
            </a:r>
            <a:r>
              <a:rPr lang="en-US" sz="2000" dirty="0" smtClean="0">
                <a:solidFill>
                  <a:srgbClr val="0070C0"/>
                </a:solidFill>
              </a:rPr>
              <a:t>a&lt;*</a:t>
            </a:r>
            <a:r>
              <a:rPr lang="en-US" sz="2000" dirty="0">
                <a:solidFill>
                  <a:srgbClr val="0070C0"/>
                </a:solidFill>
              </a:rPr>
              <a:t>b; </a:t>
            </a:r>
            <a:r>
              <a:rPr lang="en-US" sz="2000" dirty="0" smtClean="0">
                <a:solidFill>
                  <a:srgbClr val="0070C0"/>
                </a:solidFill>
              </a:rPr>
              <a:t>});</a:t>
            </a:r>
            <a:endParaRPr lang="en-US" sz="2000" dirty="0">
              <a:solidFill>
                <a:srgbClr val="0070C0"/>
              </a:solidFill>
            </a:endParaRPr>
          </a:p>
          <a:p>
            <a:pPr lvl="1"/>
            <a:r>
              <a:rPr lang="en-US" sz="2000" dirty="0">
                <a:solidFill>
                  <a:srgbClr val="0070C0"/>
                </a:solidFill>
              </a:rPr>
              <a:t>auto </a:t>
            </a:r>
            <a:r>
              <a:rPr lang="en-US" sz="2000" dirty="0" smtClean="0">
                <a:solidFill>
                  <a:srgbClr val="0070C0"/>
                </a:solidFill>
              </a:rPr>
              <a:t>size </a:t>
            </a:r>
            <a:r>
              <a:rPr lang="en-US" sz="2000" dirty="0">
                <a:solidFill>
                  <a:srgbClr val="0070C0"/>
                </a:solidFill>
              </a:rPr>
              <a:t>= </a:t>
            </a:r>
            <a:r>
              <a:rPr lang="en-US" sz="2000" dirty="0" smtClean="0">
                <a:solidFill>
                  <a:srgbClr val="0070C0"/>
                </a:solidFill>
              </a:rPr>
              <a:t>[](</a:t>
            </a:r>
            <a:r>
              <a:rPr lang="en-US" sz="2000" dirty="0" err="1" smtClean="0">
                <a:solidFill>
                  <a:srgbClr val="0070C0"/>
                </a:solidFill>
              </a:rPr>
              <a:t>const</a:t>
            </a:r>
            <a:r>
              <a:rPr lang="en-US" sz="2000" dirty="0" smtClean="0">
                <a:solidFill>
                  <a:srgbClr val="0070C0"/>
                </a:solidFill>
              </a:rPr>
              <a:t> </a:t>
            </a:r>
            <a:r>
              <a:rPr lang="en-US" sz="2000" b="1" dirty="0" smtClean="0">
                <a:solidFill>
                  <a:srgbClr val="00B050"/>
                </a:solidFill>
              </a:rPr>
              <a:t>auto</a:t>
            </a:r>
            <a:r>
              <a:rPr lang="en-US" sz="2000" dirty="0" smtClean="0">
                <a:solidFill>
                  <a:srgbClr val="0070C0"/>
                </a:solidFill>
              </a:rPr>
              <a:t>&amp; m) { </a:t>
            </a:r>
            <a:r>
              <a:rPr lang="en-US" sz="2000" dirty="0">
                <a:solidFill>
                  <a:srgbClr val="0070C0"/>
                </a:solidFill>
              </a:rPr>
              <a:t>return </a:t>
            </a:r>
            <a:r>
              <a:rPr lang="en-US" sz="2000" dirty="0" err="1">
                <a:solidFill>
                  <a:srgbClr val="0070C0"/>
                </a:solidFill>
              </a:rPr>
              <a:t>m.size</a:t>
            </a:r>
            <a:r>
              <a:rPr lang="en-US" sz="2000" dirty="0">
                <a:solidFill>
                  <a:srgbClr val="0070C0"/>
                </a:solidFill>
              </a:rPr>
              <a:t>(); };</a:t>
            </a:r>
            <a:br>
              <a:rPr lang="en-US" sz="2000" dirty="0">
                <a:solidFill>
                  <a:srgbClr val="0070C0"/>
                </a:solidFill>
              </a:rPr>
            </a:br>
            <a:r>
              <a:rPr lang="en-US" sz="2000" dirty="0">
                <a:solidFill>
                  <a:srgbClr val="00B050"/>
                </a:solidFill>
              </a:rPr>
              <a:t>	    </a:t>
            </a:r>
            <a:r>
              <a:rPr lang="en-US" sz="2000" dirty="0" smtClean="0">
                <a:solidFill>
                  <a:srgbClr val="00B050"/>
                </a:solidFill>
              </a:rPr>
              <a:t>       </a:t>
            </a:r>
            <a:r>
              <a:rPr lang="en-US" sz="2000" dirty="0">
                <a:solidFill>
                  <a:srgbClr val="00B050"/>
                </a:solidFill>
              </a:rPr>
              <a:t>// bonus</a:t>
            </a:r>
            <a:r>
              <a:rPr lang="en-US" sz="2000" dirty="0" smtClean="0">
                <a:solidFill>
                  <a:srgbClr val="00B050"/>
                </a:solidFill>
              </a:rPr>
              <a:t>: </a:t>
            </a:r>
            <a:r>
              <a:rPr lang="en-US" sz="2000" dirty="0">
                <a:solidFill>
                  <a:srgbClr val="00B050"/>
                </a:solidFill>
              </a:rPr>
              <a:t>now works with any container that supports .size</a:t>
            </a:r>
            <a:r>
              <a:rPr lang="en-US" sz="2000" dirty="0" smtClean="0">
                <a:solidFill>
                  <a:srgbClr val="00B050"/>
                </a:solidFill>
              </a:rPr>
              <a:t>()</a:t>
            </a:r>
            <a:endParaRPr lang="en-US" sz="2000" dirty="0">
              <a:solidFill>
                <a:srgbClr val="00B050"/>
              </a:solidFill>
            </a:endParaRPr>
          </a:p>
        </p:txBody>
      </p:sp>
      <p:sp>
        <p:nvSpPr>
          <p:cNvPr id="4" name="Content Placeholder 3"/>
          <p:cNvSpPr>
            <a:spLocks noGrp="1"/>
          </p:cNvSpPr>
          <p:nvPr>
            <p:ph type="body" sz="quarter" idx="11"/>
          </p:nvPr>
        </p:nvSpPr>
        <p:spPr/>
        <p:txBody>
          <a:bodyPr/>
          <a:lstStyle/>
          <a:p>
            <a:r>
              <a:rPr lang="en-US" sz="2000" dirty="0" smtClean="0"/>
              <a:t>Probably the #1 requested C++14 feature</a:t>
            </a:r>
          </a:p>
          <a:p>
            <a:endParaRPr lang="en-US" sz="2000" dirty="0"/>
          </a:p>
          <a:p>
            <a:endParaRPr lang="en-US" sz="2000" dirty="0" smtClean="0"/>
          </a:p>
          <a:p>
            <a:endParaRPr lang="en-US" sz="2000" dirty="0"/>
          </a:p>
          <a:p>
            <a:r>
              <a:rPr lang="en-US" sz="2000" dirty="0"/>
              <a:t>Someone will ask: “</a:t>
            </a:r>
            <a:r>
              <a:rPr lang="en-US" sz="2000" dirty="0" smtClean="0"/>
              <a:t>Can two </a:t>
            </a:r>
            <a:r>
              <a:rPr lang="en-US" sz="2000" i="1" dirty="0" smtClean="0"/>
              <a:t>auto</a:t>
            </a:r>
            <a:r>
              <a:rPr lang="en-US" sz="2000" dirty="0" smtClean="0"/>
              <a:t>s in one signature deduce differently?”</a:t>
            </a:r>
            <a:endParaRPr lang="en-US" sz="2000" dirty="0"/>
          </a:p>
          <a:p>
            <a:endParaRPr lang="en-US" sz="2000" dirty="0"/>
          </a:p>
          <a:p>
            <a:r>
              <a:rPr lang="en-US" sz="2000" dirty="0"/>
              <a:t>Yes. </a:t>
            </a:r>
            <a:r>
              <a:rPr lang="en-US" sz="2000" dirty="0" smtClean="0">
                <a:sym typeface="Wingdings" panose="05000000000000000000" pitchFamily="2" charset="2"/>
              </a:rPr>
              <a:t>And if you change </a:t>
            </a:r>
            <a:r>
              <a:rPr lang="en-US" sz="2000" i="1" dirty="0" smtClean="0">
                <a:sym typeface="Wingdings" panose="05000000000000000000" pitchFamily="2" charset="2"/>
              </a:rPr>
              <a:t>sort</a:t>
            </a:r>
            <a:r>
              <a:rPr lang="en-US" sz="2000" dirty="0" smtClean="0">
                <a:sym typeface="Wingdings" panose="05000000000000000000" pitchFamily="2" charset="2"/>
              </a:rPr>
              <a:t> to </a:t>
            </a:r>
            <a:r>
              <a:rPr lang="en-US" sz="2000" i="1" dirty="0" err="1" smtClean="0">
                <a:sym typeface="Wingdings" panose="05000000000000000000" pitchFamily="2" charset="2"/>
              </a:rPr>
              <a:t>lower_bound</a:t>
            </a:r>
            <a:r>
              <a:rPr lang="en-US" sz="2000" dirty="0" smtClean="0">
                <a:sym typeface="Wingdings" panose="05000000000000000000" pitchFamily="2" charset="2"/>
              </a:rPr>
              <a:t>, that’s what you want.</a:t>
            </a:r>
            <a:endParaRPr lang="en-US" sz="2000" dirty="0"/>
          </a:p>
          <a:p>
            <a:endParaRPr lang="en-US" sz="2000" dirty="0" smtClean="0"/>
          </a:p>
        </p:txBody>
      </p:sp>
      <p:sp>
        <p:nvSpPr>
          <p:cNvPr id="3" name="Title 2"/>
          <p:cNvSpPr>
            <a:spLocks noGrp="1"/>
          </p:cNvSpPr>
          <p:nvPr>
            <p:ph type="title"/>
          </p:nvPr>
        </p:nvSpPr>
        <p:spPr/>
        <p:txBody>
          <a:bodyPr/>
          <a:lstStyle/>
          <a:p>
            <a:r>
              <a:rPr lang="en-US" dirty="0" smtClean="0"/>
              <a:t>C++14 generic lambdas</a:t>
            </a:r>
            <a:endParaRPr lang="en-US" dirty="0"/>
          </a:p>
        </p:txBody>
      </p:sp>
    </p:spTree>
    <p:extLst>
      <p:ext uri="{BB962C8B-B14F-4D97-AF65-F5344CB8AC3E}">
        <p14:creationId xmlns:p14="http://schemas.microsoft.com/office/powerpoint/2010/main" val="25694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a:t>
            </a:r>
            <a:endParaRPr lang="en-US" b="1" i="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09791997"/>
              </p:ext>
            </p:extLst>
          </p:nvPr>
        </p:nvGraphicFramePr>
        <p:xfrm>
          <a:off x="359575" y="1211586"/>
          <a:ext cx="8220862" cy="5409875"/>
        </p:xfrm>
        <a:graphic>
          <a:graphicData uri="http://schemas.openxmlformats.org/drawingml/2006/table">
            <a:tbl>
              <a:tblPr firstRow="1" bandRow="1">
                <a:tableStyleId>{793D81CF-94F2-401A-BA57-92F5A7B2D0C5}</a:tableStyleId>
              </a:tblPr>
              <a:tblGrid>
                <a:gridCol w="2124862"/>
                <a:gridCol w="2057400"/>
                <a:gridCol w="2057400"/>
                <a:gridCol w="1981200"/>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a:t>
                      </a:r>
                      <a:r>
                        <a:rPr lang="en-US" sz="1600" b="0" baseline="0" dirty="0" smtClean="0">
                          <a:gradFill>
                            <a:gsLst>
                              <a:gs pos="9934">
                                <a:srgbClr val="1E1E1E"/>
                              </a:gs>
                              <a:gs pos="100000">
                                <a:srgbClr val="1E1E1E"/>
                              </a:gs>
                            </a:gsLst>
                            <a:lin ang="5400000" scaled="0"/>
                          </a:gradFill>
                          <a:latin typeface="+mn-lt"/>
                        </a:rPr>
                        <a:t> this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__func__</a:t>
                      </a:r>
                    </a:p>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Extended </a:t>
                      </a:r>
                      <a:r>
                        <a:rPr kumimoji="0" lang="en-US" sz="1400" b="0" i="0" u="none" strike="noStrike" kern="1200" cap="none" spc="0" normalizeH="0" baseline="0" noProof="0" dirty="0" err="1"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sizeof</a:t>
                      </a:r>
                      <a:endParaRPr lang="en-US" sz="1400" dirty="0" smtClean="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Ref-qualifiers: </a:t>
                      </a:r>
                      <a:b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b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&amp; and &amp;&amp; for *this</a:t>
                      </a:r>
                      <a:endParaRPr lang="en-US" sz="1400" dirty="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generalized lambda capture</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2" name="TextBox 1"/>
          <p:cNvSpPr txBox="1"/>
          <p:nvPr/>
        </p:nvSpPr>
        <p:spPr>
          <a:xfrm>
            <a:off x="4609570" y="1294665"/>
            <a:ext cx="3891370" cy="830997"/>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Post-RTM OOB CTP</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 we’re currently implementing, roughly in order… </a:t>
            </a:r>
            <a:r>
              <a:rPr lang="en-US" sz="1600" i="1" dirty="0" smtClean="0">
                <a:gradFill>
                  <a:gsLst>
                    <a:gs pos="9934">
                      <a:srgbClr val="1E1E1E"/>
                    </a:gs>
                    <a:gs pos="100000">
                      <a:srgbClr val="1E1E1E"/>
                    </a:gs>
                  </a:gsLst>
                  <a:lin ang="5400000" scaled="0"/>
                </a:gradFill>
              </a:rPr>
              <a:t>some subset</a:t>
            </a:r>
            <a:r>
              <a:rPr lang="en-US" sz="1600" dirty="0" smtClean="0">
                <a:gradFill>
                  <a:gsLst>
                    <a:gs pos="9934">
                      <a:srgbClr val="1E1E1E"/>
                    </a:gs>
                    <a:gs pos="100000">
                      <a:srgbClr val="1E1E1E"/>
                    </a:gs>
                  </a:gsLst>
                  <a:lin ang="5400000" scaled="0"/>
                </a:gradFill>
              </a:rPr>
              <a:t> in CTP</a:t>
            </a:r>
            <a:endParaRPr lang="en-US" sz="1600" dirty="0">
              <a:gradFill>
                <a:gsLst>
                  <a:gs pos="9934">
                    <a:srgbClr val="1E1E1E"/>
                  </a:gs>
                  <a:gs pos="100000">
                    <a:srgbClr val="1E1E1E"/>
                  </a:gs>
                </a:gsLst>
                <a:lin ang="5400000" scaled="0"/>
              </a:gradFill>
            </a:endParaRPr>
          </a:p>
        </p:txBody>
      </p:sp>
      <p:sp>
        <p:nvSpPr>
          <p:cNvPr id="7" name="Freeform 6"/>
          <p:cNvSpPr/>
          <p:nvPr/>
        </p:nvSpPr>
        <p:spPr bwMode="auto">
          <a:xfrm>
            <a:off x="350838" y="2252911"/>
            <a:ext cx="4191000" cy="4597151"/>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9"/>
          <p:cNvSpPr/>
          <p:nvPr/>
        </p:nvSpPr>
        <p:spPr bwMode="auto">
          <a:xfrm>
            <a:off x="6599237" y="2252911"/>
            <a:ext cx="4258733" cy="4597151"/>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12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a:t>
            </a:r>
            <a:endParaRPr lang="en-US" b="1" i="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84758676"/>
              </p:ext>
            </p:extLst>
          </p:nvPr>
        </p:nvGraphicFramePr>
        <p:xfrm>
          <a:off x="359575" y="1211586"/>
          <a:ext cx="8220862" cy="5409875"/>
        </p:xfrm>
        <a:graphic>
          <a:graphicData uri="http://schemas.openxmlformats.org/drawingml/2006/table">
            <a:tbl>
              <a:tblPr firstRow="1" bandRow="1">
                <a:tableStyleId>{793D81CF-94F2-401A-BA57-92F5A7B2D0C5}</a:tableStyleId>
              </a:tblPr>
              <a:tblGrid>
                <a:gridCol w="2124862"/>
                <a:gridCol w="2057400"/>
                <a:gridCol w="2057400"/>
                <a:gridCol w="1981200"/>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a:t>
                      </a:r>
                      <a:r>
                        <a:rPr lang="en-US" sz="1600" b="0" baseline="0" dirty="0" smtClean="0">
                          <a:gradFill>
                            <a:gsLst>
                              <a:gs pos="9934">
                                <a:srgbClr val="1E1E1E"/>
                              </a:gs>
                              <a:gs pos="100000">
                                <a:srgbClr val="1E1E1E"/>
                              </a:gs>
                            </a:gsLst>
                            <a:lin ang="5400000" scaled="0"/>
                          </a:gradFill>
                          <a:latin typeface="+mn-lt"/>
                        </a:rPr>
                        <a:t> this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__func__</a:t>
                      </a:r>
                    </a:p>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Extended </a:t>
                      </a:r>
                      <a:r>
                        <a:rPr kumimoji="0" lang="en-US" sz="1400" b="0" i="0" u="none" strike="noStrike" kern="1200" cap="none" spc="0" normalizeH="0" baseline="0" noProof="0" dirty="0" err="1"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sizeof</a:t>
                      </a:r>
                      <a:endParaRPr lang="en-US" sz="1400" dirty="0" smtClean="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Thread-safe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function local static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User-defined literals</a:t>
                      </a: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Ref-qualifiers: </a:t>
                      </a:r>
                      <a:b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b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&amp; and &amp;&amp; for *this</a:t>
                      </a:r>
                      <a:endParaRPr lang="en-US" sz="1400" dirty="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noexcept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generalized lambda capture</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alignof</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alignas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constexpr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dirty="0" smtClean="0">
                          <a:gradFill>
                            <a:gsLst>
                              <a:gs pos="66981">
                                <a:schemeClr val="tx1">
                                  <a:lumMod val="75000"/>
                                  <a:lumOff val="25000"/>
                                </a:schemeClr>
                              </a:gs>
                              <a:gs pos="0">
                                <a:schemeClr val="tx1">
                                  <a:lumMod val="75000"/>
                                  <a:lumOff val="25000"/>
                                </a:schemeClr>
                              </a:gs>
                            </a:gsLst>
                            <a:lin ang="5400000" scaled="0"/>
                          </a:gradFill>
                        </a:rPr>
                        <a:t>(except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ctors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literal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a:t>
                      </a:r>
                      <a:r>
                        <a:rPr lang="en-US" sz="1400" i="0" baseline="0" dirty="0" err="1" smtClean="0">
                          <a:solidFill>
                            <a:srgbClr val="0070C0"/>
                          </a:solidFill>
                        </a:rPr>
                        <a:t>decltype</a:t>
                      </a:r>
                      <a:r>
                        <a:rPr lang="en-US" sz="1400" i="0" baseline="0" dirty="0" smtClean="0">
                          <a:solidFill>
                            <a:srgbClr val="0070C0"/>
                          </a:solidFill>
                        </a:rPr>
                        <a:t>(auto)</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rgbClr val="0070C0"/>
                          </a:solidFill>
                        </a:rPr>
                        <a:t>C++14 libs: std::</a:t>
                      </a:r>
                      <a:r>
                        <a:rPr lang="en-US" sz="1400" baseline="0" dirty="0" smtClean="0">
                          <a:solidFill>
                            <a:srgbClr val="0070C0"/>
                          </a:solidFill>
                        </a:rPr>
                        <a:t> user-defined literals</a:t>
                      </a: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2" name="TextBox 1"/>
          <p:cNvSpPr txBox="1"/>
          <p:nvPr/>
        </p:nvSpPr>
        <p:spPr>
          <a:xfrm>
            <a:off x="4609570" y="1294665"/>
            <a:ext cx="3891370" cy="830997"/>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Post-RTM OOB CTP</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 we’re currently implementing, roughly in order… </a:t>
            </a:r>
            <a:r>
              <a:rPr lang="en-US" sz="1600" i="1" dirty="0" smtClean="0">
                <a:gradFill>
                  <a:gsLst>
                    <a:gs pos="9934">
                      <a:srgbClr val="1E1E1E"/>
                    </a:gs>
                    <a:gs pos="100000">
                      <a:srgbClr val="1E1E1E"/>
                    </a:gs>
                  </a:gsLst>
                  <a:lin ang="5400000" scaled="0"/>
                </a:gradFill>
              </a:rPr>
              <a:t>some subset</a:t>
            </a:r>
            <a:r>
              <a:rPr lang="en-US" sz="1600" dirty="0" smtClean="0">
                <a:gradFill>
                  <a:gsLst>
                    <a:gs pos="9934">
                      <a:srgbClr val="1E1E1E"/>
                    </a:gs>
                    <a:gs pos="100000">
                      <a:srgbClr val="1E1E1E"/>
                    </a:gs>
                  </a:gsLst>
                  <a:lin ang="5400000" scaled="0"/>
                </a:gradFill>
              </a:rPr>
              <a:t> in CTP</a:t>
            </a:r>
            <a:endParaRPr lang="en-US" sz="1600" dirty="0">
              <a:gradFill>
                <a:gsLst>
                  <a:gs pos="9934">
                    <a:srgbClr val="1E1E1E"/>
                  </a:gs>
                  <a:gs pos="100000">
                    <a:srgbClr val="1E1E1E"/>
                  </a:gs>
                </a:gsLst>
                <a:lin ang="5400000" scaled="0"/>
              </a:gradFill>
            </a:endParaRPr>
          </a:p>
        </p:txBody>
      </p:sp>
      <p:sp>
        <p:nvSpPr>
          <p:cNvPr id="7" name="Freeform 6"/>
          <p:cNvSpPr/>
          <p:nvPr/>
        </p:nvSpPr>
        <p:spPr bwMode="auto">
          <a:xfrm>
            <a:off x="350837" y="2252911"/>
            <a:ext cx="6248399" cy="4597151"/>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373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The road to C++14: What’s left beyond VC++ 2013 and the next CTP?</a:t>
            </a:r>
            <a:endParaRPr lang="en-US" dirty="0"/>
          </a:p>
        </p:txBody>
      </p:sp>
    </p:spTree>
    <p:extLst>
      <p:ext uri="{BB962C8B-B14F-4D97-AF65-F5344CB8AC3E}">
        <p14:creationId xmlns:p14="http://schemas.microsoft.com/office/powerpoint/2010/main" val="160231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a:t>
            </a:r>
            <a:endParaRPr lang="en-US" b="1" i="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82737412"/>
              </p:ext>
            </p:extLst>
          </p:nvPr>
        </p:nvGraphicFramePr>
        <p:xfrm>
          <a:off x="359575" y="1211586"/>
          <a:ext cx="11803544" cy="5409875"/>
        </p:xfrm>
        <a:graphic>
          <a:graphicData uri="http://schemas.openxmlformats.org/drawingml/2006/table">
            <a:tbl>
              <a:tblPr firstRow="1" bandRow="1">
                <a:tableStyleId>{793D81CF-94F2-401A-BA57-92F5A7B2D0C5}</a:tableStyleId>
              </a:tblPr>
              <a:tblGrid>
                <a:gridCol w="2124862"/>
                <a:gridCol w="2057400"/>
                <a:gridCol w="2057400"/>
                <a:gridCol w="1981200"/>
                <a:gridCol w="1676400"/>
                <a:gridCol w="1906282"/>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a:t>
                      </a:r>
                      <a:r>
                        <a:rPr lang="en-US" sz="1600" b="0" baseline="0" dirty="0" smtClean="0">
                          <a:gradFill>
                            <a:gsLst>
                              <a:gs pos="9934">
                                <a:srgbClr val="1E1E1E"/>
                              </a:gs>
                              <a:gs pos="100000">
                                <a:srgbClr val="1E1E1E"/>
                              </a:gs>
                            </a:gsLst>
                            <a:lin ang="5400000" scaled="0"/>
                          </a:gradFill>
                          <a:latin typeface="+mn-lt"/>
                        </a:rPr>
                        <a:t> this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endParaRPr lang="en-US" sz="1600" b="0" baseline="0" dirty="0" smtClean="0">
                        <a:gradFill>
                          <a:gsLst>
                            <a:gs pos="9934">
                              <a:srgbClr val="1E1E1E"/>
                            </a:gs>
                            <a:gs pos="100000">
                              <a:srgbClr val="1E1E1E"/>
                            </a:gs>
                          </a:gsLst>
                          <a:lin ang="5400000" scaled="0"/>
                        </a:gradFill>
                        <a:latin typeface="+mn-lt"/>
                      </a:endParaRPr>
                    </a:p>
                  </a:txBody>
                  <a:tcPr marL="91427" marR="91427" marT="0" marB="0" anchor="ctr">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__func__</a:t>
                      </a:r>
                    </a:p>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Extended </a:t>
                      </a:r>
                      <a:r>
                        <a:rPr kumimoji="0" lang="en-US" sz="1400" b="0" i="0" u="none" strike="noStrike" kern="1200" cap="none" spc="0" normalizeH="0" baseline="0" noProof="0" dirty="0" err="1"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sizeof</a:t>
                      </a:r>
                      <a:endParaRPr lang="en-US" sz="1400" dirty="0" smtClean="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Thread-safe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function local static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Unrestricted unions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Attributes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User-defined literals</a:t>
                      </a: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Universal character names in literals</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err="1" smtClean="0">
                          <a:gradFill>
                            <a:gsLst>
                              <a:gs pos="66981">
                                <a:schemeClr val="tx1">
                                  <a:lumMod val="75000"/>
                                  <a:lumOff val="25000"/>
                                </a:schemeClr>
                              </a:gs>
                              <a:gs pos="0">
                                <a:schemeClr val="tx1">
                                  <a:lumMod val="75000"/>
                                  <a:lumOff val="25000"/>
                                </a:schemeClr>
                              </a:gs>
                            </a:gsLst>
                            <a:lin ang="5400000" scaled="0"/>
                          </a:gradFill>
                        </a:rPr>
                        <a:t>thread_local</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Ref-qualifiers: </a:t>
                      </a:r>
                      <a:b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b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&amp; and &amp;&amp; for *this</a:t>
                      </a:r>
                      <a:endParaRPr lang="en-US" sz="1400" dirty="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noexcept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Expression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SFINAE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dirty="0"/>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generalized lambda capture</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alignof</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alignas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Inheriting constructors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dirty="0"/>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constexpr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dirty="0" smtClean="0">
                          <a:gradFill>
                            <a:gsLst>
                              <a:gs pos="66981">
                                <a:schemeClr val="tx1">
                                  <a:lumMod val="75000"/>
                                  <a:lumOff val="25000"/>
                                </a:schemeClr>
                              </a:gs>
                              <a:gs pos="0">
                                <a:schemeClr val="tx1">
                                  <a:lumMod val="75000"/>
                                  <a:lumOff val="25000"/>
                                </a:schemeClr>
                              </a:gs>
                            </a:gsLst>
                            <a:lin ang="5400000" scaled="0"/>
                          </a:gradFill>
                        </a:rPr>
                        <a:t>(except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ctors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literal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constexpr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(literal</a:t>
                      </a:r>
                      <a:r>
                        <a:rPr lang="en-US" sz="1400" baseline="0" dirty="0" smtClean="0">
                          <a:gradFill>
                            <a:gsLst>
                              <a:gs pos="66981">
                                <a:schemeClr val="tx1">
                                  <a:lumMod val="75000"/>
                                  <a:lumOff val="25000"/>
                                </a:schemeClr>
                              </a:gs>
                              <a:gs pos="0">
                                <a:schemeClr val="tx1">
                                  <a:lumMod val="75000"/>
                                  <a:lumOff val="25000"/>
                                </a:schemeClr>
                              </a:gs>
                            </a:gsLst>
                            <a:lin ang="5400000" scaled="0"/>
                          </a:gradFill>
                        </a:rPr>
                        <a:t>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dirty="0"/>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a:t>
                      </a:r>
                      <a:r>
                        <a:rPr lang="en-US" sz="1400" i="0" baseline="0" dirty="0" err="1" smtClean="0">
                          <a:solidFill>
                            <a:srgbClr val="0070C0"/>
                          </a:solidFill>
                        </a:rPr>
                        <a:t>decltype</a:t>
                      </a:r>
                      <a:r>
                        <a:rPr lang="en-US" sz="1400" i="0" baseline="0" dirty="0" smtClean="0">
                          <a:solidFill>
                            <a:srgbClr val="0070C0"/>
                          </a:solidFill>
                        </a:rPr>
                        <a:t>(auto)</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Inline namespaces</a:t>
                      </a:r>
                      <a:endParaRPr lang="en-US" sz="1400" i="0" dirty="0" smtClean="0">
                        <a:solidFill>
                          <a:srgbClr val="0070C0"/>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dirty="0"/>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rgbClr val="0070C0"/>
                          </a:solidFill>
                        </a:rPr>
                        <a:t>C++14 libs: std::</a:t>
                      </a:r>
                      <a:r>
                        <a:rPr lang="en-US" sz="1400" baseline="0" dirty="0" smtClean="0">
                          <a:solidFill>
                            <a:srgbClr val="0070C0"/>
                          </a:solidFill>
                        </a:rPr>
                        <a:t> user-defined literals</a:t>
                      </a: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char16_t, char32_t</a:t>
                      </a:r>
                      <a:endParaRPr lang="en-US" dirty="0"/>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2" name="TextBox 1"/>
          <p:cNvSpPr txBox="1"/>
          <p:nvPr/>
        </p:nvSpPr>
        <p:spPr>
          <a:xfrm>
            <a:off x="4609570" y="1294665"/>
            <a:ext cx="3891370" cy="830997"/>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Post-RTM OOB CTP</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 we’re currently implementing, roughly in order… </a:t>
            </a:r>
            <a:r>
              <a:rPr lang="en-US" sz="1600" i="1" dirty="0" smtClean="0">
                <a:gradFill>
                  <a:gsLst>
                    <a:gs pos="9934">
                      <a:srgbClr val="1E1E1E"/>
                    </a:gs>
                    <a:gs pos="100000">
                      <a:srgbClr val="1E1E1E"/>
                    </a:gs>
                  </a:gsLst>
                  <a:lin ang="5400000" scaled="0"/>
                </a:gradFill>
              </a:rPr>
              <a:t>some subset</a:t>
            </a:r>
            <a:r>
              <a:rPr lang="en-US" sz="1600" dirty="0" smtClean="0">
                <a:gradFill>
                  <a:gsLst>
                    <a:gs pos="9934">
                      <a:srgbClr val="1E1E1E"/>
                    </a:gs>
                    <a:gs pos="100000">
                      <a:srgbClr val="1E1E1E"/>
                    </a:gs>
                  </a:gsLst>
                  <a:lin ang="5400000" scaled="0"/>
                </a:gradFill>
              </a:rPr>
              <a:t> in CTP</a:t>
            </a:r>
            <a:endParaRPr lang="en-US" sz="1600" dirty="0">
              <a:gradFill>
                <a:gsLst>
                  <a:gs pos="9934">
                    <a:srgbClr val="1E1E1E"/>
                  </a:gs>
                  <a:gs pos="100000">
                    <a:srgbClr val="1E1E1E"/>
                  </a:gs>
                </a:gsLst>
                <a:lin ang="5400000" scaled="0"/>
              </a:gradFill>
            </a:endParaRPr>
          </a:p>
        </p:txBody>
      </p:sp>
      <p:sp>
        <p:nvSpPr>
          <p:cNvPr id="9" name="TextBox 8"/>
          <p:cNvSpPr txBox="1"/>
          <p:nvPr/>
        </p:nvSpPr>
        <p:spPr>
          <a:xfrm>
            <a:off x="8500939" y="1439862"/>
            <a:ext cx="3666067" cy="584775"/>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Planned</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What’s next for full conformance</a:t>
            </a:r>
            <a:endParaRPr lang="en-US" sz="1600" dirty="0">
              <a:gradFill>
                <a:gsLst>
                  <a:gs pos="9934">
                    <a:srgbClr val="1E1E1E"/>
                  </a:gs>
                  <a:gs pos="100000">
                    <a:srgbClr val="1E1E1E"/>
                  </a:gs>
                </a:gsLst>
                <a:lin ang="5400000" scaled="0"/>
              </a:gradFill>
            </a:endParaRPr>
          </a:p>
        </p:txBody>
      </p:sp>
      <p:sp>
        <p:nvSpPr>
          <p:cNvPr id="10" name="Freeform 9"/>
          <p:cNvSpPr/>
          <p:nvPr/>
        </p:nvSpPr>
        <p:spPr bwMode="auto">
          <a:xfrm>
            <a:off x="350837" y="2252911"/>
            <a:ext cx="8229599" cy="4597151"/>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11"/>
          <p:cNvSpPr/>
          <p:nvPr/>
        </p:nvSpPr>
        <p:spPr bwMode="auto">
          <a:xfrm>
            <a:off x="10256837" y="3878262"/>
            <a:ext cx="1904158" cy="2971800"/>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039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ISO C++ Update</a:t>
            </a:r>
            <a:endParaRPr lang="en-US" dirty="0"/>
          </a:p>
        </p:txBody>
      </p:sp>
    </p:spTree>
    <p:extLst>
      <p:ext uri="{BB962C8B-B14F-4D97-AF65-F5344CB8AC3E}">
        <p14:creationId xmlns:p14="http://schemas.microsoft.com/office/powerpoint/2010/main" val="271848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a:t>
            </a:r>
            <a:endParaRPr lang="en-US" b="1" i="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7931046"/>
              </p:ext>
            </p:extLst>
          </p:nvPr>
        </p:nvGraphicFramePr>
        <p:xfrm>
          <a:off x="359575" y="1211586"/>
          <a:ext cx="11803544" cy="5409875"/>
        </p:xfrm>
        <a:graphic>
          <a:graphicData uri="http://schemas.openxmlformats.org/drawingml/2006/table">
            <a:tbl>
              <a:tblPr firstRow="1" bandRow="1">
                <a:tableStyleId>{793D81CF-94F2-401A-BA57-92F5A7B2D0C5}</a:tableStyleId>
              </a:tblPr>
              <a:tblGrid>
                <a:gridCol w="2124862"/>
                <a:gridCol w="2057400"/>
                <a:gridCol w="2057400"/>
                <a:gridCol w="1981200"/>
                <a:gridCol w="1676400"/>
                <a:gridCol w="1906282"/>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a:t>
                      </a:r>
                      <a:r>
                        <a:rPr lang="en-US" sz="1600" b="0" baseline="0" dirty="0" smtClean="0">
                          <a:gradFill>
                            <a:gsLst>
                              <a:gs pos="9934">
                                <a:srgbClr val="1E1E1E"/>
                              </a:gs>
                              <a:gs pos="100000">
                                <a:srgbClr val="1E1E1E"/>
                              </a:gs>
                            </a:gsLst>
                            <a:lin ang="5400000" scaled="0"/>
                          </a:gradFill>
                          <a:latin typeface="+mn-lt"/>
                        </a:rPr>
                        <a:t> this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endParaRPr lang="en-US" sz="1600" b="0" baseline="0" dirty="0" smtClean="0">
                        <a:gradFill>
                          <a:gsLst>
                            <a:gs pos="9934">
                              <a:srgbClr val="1E1E1E"/>
                            </a:gs>
                            <a:gs pos="100000">
                              <a:srgbClr val="1E1E1E"/>
                            </a:gs>
                          </a:gsLst>
                          <a:lin ang="5400000" scaled="0"/>
                        </a:gradFill>
                        <a:latin typeface="+mn-lt"/>
                      </a:endParaRPr>
                    </a:p>
                  </a:txBody>
                  <a:tcPr marL="91427" marR="91427" marT="0" marB="0" anchor="ctr">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__func__</a:t>
                      </a:r>
                    </a:p>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Extended </a:t>
                      </a:r>
                      <a:r>
                        <a:rPr kumimoji="0" lang="en-US" sz="1400" b="0" i="0" u="none" strike="noStrike" kern="1200" cap="none" spc="0" normalizeH="0" baseline="0" noProof="0" dirty="0" err="1"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sizeof</a:t>
                      </a:r>
                      <a:endParaRPr lang="en-US" sz="1400" dirty="0" smtClean="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Thread-safe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function local static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Unrestricted unions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Attributes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User-defined literals</a:t>
                      </a: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Universal character names in literals</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err="1" smtClean="0">
                          <a:gradFill>
                            <a:gsLst>
                              <a:gs pos="66981">
                                <a:schemeClr val="tx1">
                                  <a:lumMod val="75000"/>
                                  <a:lumOff val="25000"/>
                                </a:schemeClr>
                              </a:gs>
                              <a:gs pos="0">
                                <a:schemeClr val="tx1">
                                  <a:lumMod val="75000"/>
                                  <a:lumOff val="25000"/>
                                </a:schemeClr>
                              </a:gs>
                            </a:gsLst>
                            <a:lin ang="5400000" scaled="0"/>
                          </a:gradFill>
                        </a:rPr>
                        <a:t>thread_local</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Ref-qualifiers: </a:t>
                      </a:r>
                      <a:b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b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&amp; and &amp;&amp; for *this</a:t>
                      </a:r>
                      <a:endParaRPr lang="en-US" sz="1400" dirty="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noexcept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Expression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SFINAE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C++11 preprocessor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dirty="0" smtClean="0">
                          <a:solidFill>
                            <a:schemeClr val="accent4">
                              <a:lumMod val="75000"/>
                            </a:schemeClr>
                          </a:solidFill>
                        </a:rPr>
                        <a:t>incl. C++98</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smtClean="0">
                          <a:solidFill>
                            <a:schemeClr val="accent3"/>
                          </a:solidFill>
                        </a:rPr>
                        <a:t>C11</a:t>
                      </a: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generalized lambda capture</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alignof</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alignas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Inheriting constructors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4">
                              <a:lumMod val="75000"/>
                            </a:schemeClr>
                          </a:solidFill>
                        </a:rPr>
                        <a:t>C++98</a:t>
                      </a:r>
                      <a:r>
                        <a:rPr lang="en-US" sz="1400" baseline="0" dirty="0" smtClean="0">
                          <a:solidFill>
                            <a:schemeClr val="accent4">
                              <a:lumMod val="75000"/>
                            </a:schemeClr>
                          </a:solidFill>
                        </a:rPr>
                        <a:t> two-phase lookup</a:t>
                      </a:r>
                      <a:endParaRPr lang="en-US" sz="1400" dirty="0">
                        <a:solidFill>
                          <a:schemeClr val="accent4">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constexpr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dirty="0" smtClean="0">
                          <a:gradFill>
                            <a:gsLst>
                              <a:gs pos="66981">
                                <a:schemeClr val="tx1">
                                  <a:lumMod val="75000"/>
                                  <a:lumOff val="25000"/>
                                </a:schemeClr>
                              </a:gs>
                              <a:gs pos="0">
                                <a:schemeClr val="tx1">
                                  <a:lumMod val="75000"/>
                                  <a:lumOff val="25000"/>
                                </a:schemeClr>
                              </a:gs>
                            </a:gsLst>
                            <a:lin ang="5400000" scaled="0"/>
                          </a:gradFill>
                        </a:rPr>
                        <a:t>(except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ctors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literal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constexpr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(literal</a:t>
                      </a:r>
                      <a:r>
                        <a:rPr lang="en-US" sz="1400" baseline="0" dirty="0" smtClean="0">
                          <a:gradFill>
                            <a:gsLst>
                              <a:gs pos="66981">
                                <a:schemeClr val="tx1">
                                  <a:lumMod val="75000"/>
                                  <a:lumOff val="25000"/>
                                </a:schemeClr>
                              </a:gs>
                              <a:gs pos="0">
                                <a:schemeClr val="tx1">
                                  <a:lumMod val="75000"/>
                                  <a:lumOff val="25000"/>
                                </a:schemeClr>
                              </a:gs>
                            </a:gsLst>
                            <a:lin ang="5400000" scaled="0"/>
                          </a:gradFill>
                        </a:rPr>
                        <a:t>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dirty="0"/>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a:t>
                      </a:r>
                      <a:r>
                        <a:rPr lang="en-US" sz="1400" i="0" baseline="0" dirty="0" err="1" smtClean="0">
                          <a:solidFill>
                            <a:srgbClr val="0070C0"/>
                          </a:solidFill>
                        </a:rPr>
                        <a:t>decltype</a:t>
                      </a:r>
                      <a:r>
                        <a:rPr lang="en-US" sz="1400" i="0" baseline="0" dirty="0" smtClean="0">
                          <a:solidFill>
                            <a:srgbClr val="0070C0"/>
                          </a:solidFill>
                        </a:rPr>
                        <a:t>(auto)</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Inline namespaces</a:t>
                      </a:r>
                      <a:endParaRPr lang="en-US" sz="1400" i="0" dirty="0" smtClean="0">
                        <a:solidFill>
                          <a:srgbClr val="0070C0"/>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dirty="0"/>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rgbClr val="0070C0"/>
                          </a:solidFill>
                        </a:rPr>
                        <a:t>C++14 libs: std::</a:t>
                      </a:r>
                      <a:r>
                        <a:rPr lang="en-US" sz="1400" baseline="0" dirty="0" smtClean="0">
                          <a:solidFill>
                            <a:srgbClr val="0070C0"/>
                          </a:solidFill>
                        </a:rPr>
                        <a:t> user-defined literals</a:t>
                      </a: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char16_t, char32_t</a:t>
                      </a:r>
                      <a:endParaRPr lang="en-US" dirty="0"/>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2" name="TextBox 1"/>
          <p:cNvSpPr txBox="1"/>
          <p:nvPr/>
        </p:nvSpPr>
        <p:spPr>
          <a:xfrm>
            <a:off x="4609570" y="1294665"/>
            <a:ext cx="3891370" cy="830997"/>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Post-RTM OOB CTP</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 we’re currently implementing, roughly in order… </a:t>
            </a:r>
            <a:r>
              <a:rPr lang="en-US" sz="1600" i="1" dirty="0" smtClean="0">
                <a:gradFill>
                  <a:gsLst>
                    <a:gs pos="9934">
                      <a:srgbClr val="1E1E1E"/>
                    </a:gs>
                    <a:gs pos="100000">
                      <a:srgbClr val="1E1E1E"/>
                    </a:gs>
                  </a:gsLst>
                  <a:lin ang="5400000" scaled="0"/>
                </a:gradFill>
              </a:rPr>
              <a:t>some subset</a:t>
            </a:r>
            <a:r>
              <a:rPr lang="en-US" sz="1600" dirty="0" smtClean="0">
                <a:gradFill>
                  <a:gsLst>
                    <a:gs pos="9934">
                      <a:srgbClr val="1E1E1E"/>
                    </a:gs>
                    <a:gs pos="100000">
                      <a:srgbClr val="1E1E1E"/>
                    </a:gs>
                  </a:gsLst>
                  <a:lin ang="5400000" scaled="0"/>
                </a:gradFill>
              </a:rPr>
              <a:t> in CTP</a:t>
            </a:r>
            <a:endParaRPr lang="en-US" sz="1600" dirty="0">
              <a:gradFill>
                <a:gsLst>
                  <a:gs pos="9934">
                    <a:srgbClr val="1E1E1E"/>
                  </a:gs>
                  <a:gs pos="100000">
                    <a:srgbClr val="1E1E1E"/>
                  </a:gs>
                </a:gsLst>
                <a:lin ang="5400000" scaled="0"/>
              </a:gradFill>
            </a:endParaRPr>
          </a:p>
        </p:txBody>
      </p:sp>
      <p:sp>
        <p:nvSpPr>
          <p:cNvPr id="9" name="TextBox 8"/>
          <p:cNvSpPr txBox="1"/>
          <p:nvPr/>
        </p:nvSpPr>
        <p:spPr>
          <a:xfrm>
            <a:off x="8500939" y="1439862"/>
            <a:ext cx="3666067" cy="584775"/>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Planned</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What’s next for full conformance</a:t>
            </a:r>
            <a:endParaRPr lang="en-US" sz="1600" dirty="0">
              <a:gradFill>
                <a:gsLst>
                  <a:gs pos="9934">
                    <a:srgbClr val="1E1E1E"/>
                  </a:gs>
                  <a:gs pos="100000">
                    <a:srgbClr val="1E1E1E"/>
                  </a:gs>
                </a:gsLst>
                <a:lin ang="5400000" scaled="0"/>
              </a:gradFill>
            </a:endParaRPr>
          </a:p>
        </p:txBody>
      </p:sp>
      <p:sp>
        <p:nvSpPr>
          <p:cNvPr id="10" name="Freeform 9"/>
          <p:cNvSpPr/>
          <p:nvPr/>
        </p:nvSpPr>
        <p:spPr bwMode="auto">
          <a:xfrm>
            <a:off x="350837" y="2252911"/>
            <a:ext cx="11887201" cy="4597151"/>
          </a:xfrm>
          <a:custGeom>
            <a:avLst/>
            <a:gdLst>
              <a:gd name="connsiteX0" fmla="*/ 9904315 w 11887201"/>
              <a:gd name="connsiteY0" fmla="*/ 1244351 h 4597151"/>
              <a:gd name="connsiteX1" fmla="*/ 9904315 w 11887201"/>
              <a:gd name="connsiteY1" fmla="*/ 2539751 h 4597151"/>
              <a:gd name="connsiteX2" fmla="*/ 11810158 w 11887201"/>
              <a:gd name="connsiteY2" fmla="*/ 2539751 h 4597151"/>
              <a:gd name="connsiteX3" fmla="*/ 11810158 w 11887201"/>
              <a:gd name="connsiteY3" fmla="*/ 1244351 h 4597151"/>
              <a:gd name="connsiteX4" fmla="*/ 0 w 11887201"/>
              <a:gd name="connsiteY4" fmla="*/ 0 h 4597151"/>
              <a:gd name="connsiteX5" fmla="*/ 11887201 w 11887201"/>
              <a:gd name="connsiteY5" fmla="*/ 0 h 4597151"/>
              <a:gd name="connsiteX6" fmla="*/ 11887201 w 11887201"/>
              <a:gd name="connsiteY6" fmla="*/ 4597151 h 4597151"/>
              <a:gd name="connsiteX7" fmla="*/ 0 w 11887201"/>
              <a:gd name="connsiteY7" fmla="*/ 4597151 h 459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7201" h="4597151">
                <a:moveTo>
                  <a:pt x="9904315" y="1244351"/>
                </a:moveTo>
                <a:lnTo>
                  <a:pt x="9904315" y="2539751"/>
                </a:lnTo>
                <a:lnTo>
                  <a:pt x="11810158" y="2539751"/>
                </a:lnTo>
                <a:lnTo>
                  <a:pt x="11810158" y="1244351"/>
                </a:lnTo>
                <a:close/>
                <a:moveTo>
                  <a:pt x="0" y="0"/>
                </a:moveTo>
                <a:lnTo>
                  <a:pt x="11887201" y="0"/>
                </a:lnTo>
                <a:lnTo>
                  <a:pt x="11887201" y="4597151"/>
                </a:lnTo>
                <a:lnTo>
                  <a:pt x="0" y="4597151"/>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2717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a:t>
            </a:r>
            <a:endParaRPr lang="en-US" b="1" i="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70098232"/>
              </p:ext>
            </p:extLst>
          </p:nvPr>
        </p:nvGraphicFramePr>
        <p:xfrm>
          <a:off x="359575" y="1211586"/>
          <a:ext cx="11803544" cy="5409875"/>
        </p:xfrm>
        <a:graphic>
          <a:graphicData uri="http://schemas.openxmlformats.org/drawingml/2006/table">
            <a:tbl>
              <a:tblPr firstRow="1" bandRow="1">
                <a:tableStyleId>{793D81CF-94F2-401A-BA57-92F5A7B2D0C5}</a:tableStyleId>
              </a:tblPr>
              <a:tblGrid>
                <a:gridCol w="2124862"/>
                <a:gridCol w="2057400"/>
                <a:gridCol w="2057400"/>
                <a:gridCol w="1981200"/>
                <a:gridCol w="1676400"/>
                <a:gridCol w="1906282"/>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a:t>
                      </a:r>
                      <a:r>
                        <a:rPr lang="en-US" sz="1600" b="0" baseline="0" dirty="0" smtClean="0">
                          <a:gradFill>
                            <a:gsLst>
                              <a:gs pos="9934">
                                <a:srgbClr val="1E1E1E"/>
                              </a:gs>
                              <a:gs pos="100000">
                                <a:srgbClr val="1E1E1E"/>
                              </a:gs>
                            </a:gsLst>
                            <a:lin ang="5400000" scaled="0"/>
                          </a:gradFill>
                          <a:latin typeface="+mn-lt"/>
                        </a:rPr>
                        <a:t> this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endParaRPr lang="en-US" sz="1600" b="0" baseline="0" dirty="0" smtClean="0">
                        <a:gradFill>
                          <a:gsLst>
                            <a:gs pos="9934">
                              <a:srgbClr val="1E1E1E"/>
                            </a:gs>
                            <a:gs pos="100000">
                              <a:srgbClr val="1E1E1E"/>
                            </a:gs>
                          </a:gsLst>
                          <a:lin ang="5400000" scaled="0"/>
                        </a:gradFill>
                        <a:latin typeface="+mn-lt"/>
                      </a:endParaRPr>
                    </a:p>
                  </a:txBody>
                  <a:tcPr marL="91427" marR="91427" marT="0" marB="0" anchor="ctr">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__func__</a:t>
                      </a:r>
                    </a:p>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Extended </a:t>
                      </a:r>
                      <a:r>
                        <a:rPr kumimoji="0" lang="en-US" sz="1400" b="0" i="0" u="none" strike="noStrike" kern="1200" cap="none" spc="0" normalizeH="0" baseline="0" noProof="0" dirty="0" err="1"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sizeof</a:t>
                      </a:r>
                      <a:endParaRPr lang="en-US" sz="1400" dirty="0" smtClean="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Thread-safe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function local static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Unrestricted unions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Attributes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User-defined literals</a:t>
                      </a: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Universal character names in literals</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err="1" smtClean="0">
                          <a:gradFill>
                            <a:gsLst>
                              <a:gs pos="66981">
                                <a:schemeClr val="tx1">
                                  <a:lumMod val="75000"/>
                                  <a:lumOff val="25000"/>
                                </a:schemeClr>
                              </a:gs>
                              <a:gs pos="0">
                                <a:schemeClr val="tx1">
                                  <a:lumMod val="75000"/>
                                  <a:lumOff val="25000"/>
                                </a:schemeClr>
                              </a:gs>
                            </a:gsLst>
                            <a:lin ang="5400000" scaled="0"/>
                          </a:gradFill>
                        </a:rPr>
                        <a:t>thread_local</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Ref-qualifiers: </a:t>
                      </a:r>
                      <a:b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b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&amp; and &amp;&amp; for *this</a:t>
                      </a:r>
                      <a:endParaRPr lang="en-US" sz="1400" dirty="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noexcept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Expression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SFINAE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C++11 preprocessor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dirty="0" smtClean="0">
                          <a:solidFill>
                            <a:schemeClr val="accent4">
                              <a:lumMod val="75000"/>
                            </a:schemeClr>
                          </a:solidFill>
                        </a:rPr>
                        <a:t>incl. C++98</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smtClean="0">
                          <a:solidFill>
                            <a:schemeClr val="accent3"/>
                          </a:solidFill>
                        </a:rPr>
                        <a:t>C11</a:t>
                      </a: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generalized lambda capture</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alignof</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alignas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Inheriting constructors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4">
                              <a:lumMod val="75000"/>
                            </a:schemeClr>
                          </a:solidFill>
                        </a:rPr>
                        <a:t>C++98</a:t>
                      </a:r>
                      <a:r>
                        <a:rPr lang="en-US" sz="1400" baseline="0" dirty="0" smtClean="0">
                          <a:solidFill>
                            <a:schemeClr val="accent4">
                              <a:lumMod val="75000"/>
                            </a:schemeClr>
                          </a:solidFill>
                        </a:rPr>
                        <a:t> two-phase lookup</a:t>
                      </a:r>
                      <a:endParaRPr lang="en-US" sz="1400" dirty="0">
                        <a:solidFill>
                          <a:schemeClr val="accent4">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constexpr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dirty="0" smtClean="0">
                          <a:gradFill>
                            <a:gsLst>
                              <a:gs pos="66981">
                                <a:schemeClr val="tx1">
                                  <a:lumMod val="75000"/>
                                  <a:lumOff val="25000"/>
                                </a:schemeClr>
                              </a:gs>
                              <a:gs pos="0">
                                <a:schemeClr val="tx1">
                                  <a:lumMod val="75000"/>
                                  <a:lumOff val="25000"/>
                                </a:schemeClr>
                              </a:gs>
                            </a:gsLst>
                            <a:lin ang="5400000" scaled="0"/>
                          </a:gradFill>
                        </a:rPr>
                        <a:t>(except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ctors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literal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constexpr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(literal</a:t>
                      </a:r>
                      <a:r>
                        <a:rPr lang="en-US" sz="1400" baseline="0" dirty="0" smtClean="0">
                          <a:gradFill>
                            <a:gsLst>
                              <a:gs pos="66981">
                                <a:schemeClr val="tx1">
                                  <a:lumMod val="75000"/>
                                  <a:lumOff val="25000"/>
                                </a:schemeClr>
                              </a:gs>
                              <a:gs pos="0">
                                <a:schemeClr val="tx1">
                                  <a:lumMod val="75000"/>
                                  <a:lumOff val="25000"/>
                                </a:schemeClr>
                              </a:gs>
                            </a:gsLst>
                            <a:lin ang="5400000" scaled="0"/>
                          </a:gradFill>
                        </a:rPr>
                        <a:t>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rgbClr val="0070C0"/>
                          </a:solidFill>
                        </a:rPr>
                        <a:t>C++14 generalized constexpr</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a:t>
                      </a:r>
                      <a:r>
                        <a:rPr lang="en-US" sz="1400" i="0" baseline="0" dirty="0" err="1" smtClean="0">
                          <a:solidFill>
                            <a:srgbClr val="0070C0"/>
                          </a:solidFill>
                        </a:rPr>
                        <a:t>decltype</a:t>
                      </a:r>
                      <a:r>
                        <a:rPr lang="en-US" sz="1400" i="0" baseline="0" dirty="0" smtClean="0">
                          <a:solidFill>
                            <a:srgbClr val="0070C0"/>
                          </a:solidFill>
                        </a:rPr>
                        <a:t>(auto)</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Inline namespaces</a:t>
                      </a:r>
                      <a:endParaRPr lang="en-US" sz="1400" i="0" dirty="0" smtClean="0">
                        <a:solidFill>
                          <a:srgbClr val="0070C0"/>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rgbClr val="0070C0"/>
                          </a:solidFill>
                        </a:rPr>
                        <a:t>C++14 </a:t>
                      </a:r>
                      <a:r>
                        <a:rPr lang="en-US" sz="1400" dirty="0" err="1" smtClean="0">
                          <a:solidFill>
                            <a:srgbClr val="0070C0"/>
                          </a:solidFill>
                        </a:rPr>
                        <a:t>dyn</a:t>
                      </a:r>
                      <a:r>
                        <a:rPr lang="en-US" sz="1400" dirty="0" smtClean="0">
                          <a:solidFill>
                            <a:srgbClr val="0070C0"/>
                          </a:solidFill>
                        </a:rPr>
                        <a:t>. arrays</a:t>
                      </a:r>
                      <a:br>
                        <a:rPr lang="en-US" sz="1400" dirty="0" smtClean="0">
                          <a:solidFill>
                            <a:srgbClr val="0070C0"/>
                          </a:solidFill>
                        </a:rPr>
                      </a:br>
                      <a:r>
                        <a:rPr lang="en-US" sz="1400" dirty="0" smtClean="0">
                          <a:solidFill>
                            <a:srgbClr val="0070C0"/>
                          </a:solidFill>
                        </a:rPr>
                        <a:t>C++14 </a:t>
                      </a:r>
                      <a:r>
                        <a:rPr lang="en-US" sz="1400" dirty="0" err="1" smtClean="0">
                          <a:solidFill>
                            <a:srgbClr val="0070C0"/>
                          </a:solidFill>
                        </a:rPr>
                        <a:t>var</a:t>
                      </a:r>
                      <a:r>
                        <a:rPr lang="en-US" sz="1400" dirty="0" smtClean="0">
                          <a:solidFill>
                            <a:srgbClr val="0070C0"/>
                          </a:solidFill>
                        </a:rPr>
                        <a:t> templates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rgbClr val="0070C0"/>
                          </a:solidFill>
                        </a:rPr>
                        <a:t>C++14 libs: std::</a:t>
                      </a:r>
                      <a:r>
                        <a:rPr lang="en-US" sz="1400" baseline="0" dirty="0" smtClean="0">
                          <a:solidFill>
                            <a:srgbClr val="0070C0"/>
                          </a:solidFill>
                        </a:rPr>
                        <a:t> user-defined literals</a:t>
                      </a: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char16_t, char32_t</a:t>
                      </a:r>
                      <a:endParaRPr lang="en-US" dirty="0"/>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2" name="TextBox 1"/>
          <p:cNvSpPr txBox="1"/>
          <p:nvPr/>
        </p:nvSpPr>
        <p:spPr>
          <a:xfrm>
            <a:off x="4609570" y="1294665"/>
            <a:ext cx="3891370" cy="830997"/>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Post-RTM OOB CTP</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 we’re currently implementing, roughly in order… </a:t>
            </a:r>
            <a:r>
              <a:rPr lang="en-US" sz="1600" i="1" dirty="0" smtClean="0">
                <a:gradFill>
                  <a:gsLst>
                    <a:gs pos="9934">
                      <a:srgbClr val="1E1E1E"/>
                    </a:gs>
                    <a:gs pos="100000">
                      <a:srgbClr val="1E1E1E"/>
                    </a:gs>
                  </a:gsLst>
                  <a:lin ang="5400000" scaled="0"/>
                </a:gradFill>
              </a:rPr>
              <a:t>some subset</a:t>
            </a:r>
            <a:r>
              <a:rPr lang="en-US" sz="1600" dirty="0" smtClean="0">
                <a:gradFill>
                  <a:gsLst>
                    <a:gs pos="9934">
                      <a:srgbClr val="1E1E1E"/>
                    </a:gs>
                    <a:gs pos="100000">
                      <a:srgbClr val="1E1E1E"/>
                    </a:gs>
                  </a:gsLst>
                  <a:lin ang="5400000" scaled="0"/>
                </a:gradFill>
              </a:rPr>
              <a:t> in CTP</a:t>
            </a:r>
            <a:endParaRPr lang="en-US" sz="1600" dirty="0">
              <a:gradFill>
                <a:gsLst>
                  <a:gs pos="9934">
                    <a:srgbClr val="1E1E1E"/>
                  </a:gs>
                  <a:gs pos="100000">
                    <a:srgbClr val="1E1E1E"/>
                  </a:gs>
                </a:gsLst>
                <a:lin ang="5400000" scaled="0"/>
              </a:gradFill>
            </a:endParaRPr>
          </a:p>
        </p:txBody>
      </p:sp>
      <p:sp>
        <p:nvSpPr>
          <p:cNvPr id="9" name="TextBox 8"/>
          <p:cNvSpPr txBox="1"/>
          <p:nvPr/>
        </p:nvSpPr>
        <p:spPr>
          <a:xfrm>
            <a:off x="8500939" y="1439862"/>
            <a:ext cx="3666067" cy="584775"/>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Planned</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What’s next for full conformance</a:t>
            </a:r>
            <a:endParaRPr lang="en-US" sz="1600" dirty="0">
              <a:gradFill>
                <a:gsLst>
                  <a:gs pos="9934">
                    <a:srgbClr val="1E1E1E"/>
                  </a:gs>
                  <a:gs pos="100000">
                    <a:srgbClr val="1E1E1E"/>
                  </a:gs>
                </a:gsLst>
                <a:lin ang="5400000" scaled="0"/>
              </a:gradFill>
            </a:endParaRPr>
          </a:p>
        </p:txBody>
      </p:sp>
      <p:sp>
        <p:nvSpPr>
          <p:cNvPr id="12" name="Freeform 11"/>
          <p:cNvSpPr/>
          <p:nvPr/>
        </p:nvSpPr>
        <p:spPr bwMode="auto">
          <a:xfrm>
            <a:off x="350837" y="2252911"/>
            <a:ext cx="11887201" cy="4597151"/>
          </a:xfrm>
          <a:custGeom>
            <a:avLst/>
            <a:gdLst>
              <a:gd name="connsiteX0" fmla="*/ 9906000 w 11887201"/>
              <a:gd name="connsiteY0" fmla="*/ 2539751 h 4597151"/>
              <a:gd name="connsiteX1" fmla="*/ 9906000 w 11887201"/>
              <a:gd name="connsiteY1" fmla="*/ 3835151 h 4597151"/>
              <a:gd name="connsiteX2" fmla="*/ 11811843 w 11887201"/>
              <a:gd name="connsiteY2" fmla="*/ 3835151 h 4597151"/>
              <a:gd name="connsiteX3" fmla="*/ 11811843 w 11887201"/>
              <a:gd name="connsiteY3" fmla="*/ 2539751 h 4597151"/>
              <a:gd name="connsiteX4" fmla="*/ 0 w 11887201"/>
              <a:gd name="connsiteY4" fmla="*/ 0 h 4597151"/>
              <a:gd name="connsiteX5" fmla="*/ 11887201 w 11887201"/>
              <a:gd name="connsiteY5" fmla="*/ 0 h 4597151"/>
              <a:gd name="connsiteX6" fmla="*/ 11887201 w 11887201"/>
              <a:gd name="connsiteY6" fmla="*/ 4597151 h 4597151"/>
              <a:gd name="connsiteX7" fmla="*/ 0 w 11887201"/>
              <a:gd name="connsiteY7" fmla="*/ 4597151 h 459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7201" h="4597151">
                <a:moveTo>
                  <a:pt x="9906000" y="2539751"/>
                </a:moveTo>
                <a:lnTo>
                  <a:pt x="9906000" y="3835151"/>
                </a:lnTo>
                <a:lnTo>
                  <a:pt x="11811843" y="3835151"/>
                </a:lnTo>
                <a:lnTo>
                  <a:pt x="11811843" y="2539751"/>
                </a:lnTo>
                <a:close/>
                <a:moveTo>
                  <a:pt x="0" y="0"/>
                </a:moveTo>
                <a:lnTo>
                  <a:pt x="11887201" y="0"/>
                </a:lnTo>
                <a:lnTo>
                  <a:pt x="11887201" y="4597151"/>
                </a:lnTo>
                <a:lnTo>
                  <a:pt x="0" y="4597151"/>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1475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Arrow Connector 64"/>
          <p:cNvCxnSpPr/>
          <p:nvPr/>
        </p:nvCxnSpPr>
        <p:spPr>
          <a:xfrm flipV="1">
            <a:off x="9638560" y="3776129"/>
            <a:ext cx="0" cy="902678"/>
          </a:xfrm>
          <a:prstGeom prst="straightConnector1">
            <a:avLst/>
          </a:prstGeom>
          <a:ln>
            <a:solidFill>
              <a:srgbClr val="92D050"/>
            </a:solidFill>
            <a:prstDash val="sysDash"/>
            <a:tailEnd type="triangle"/>
          </a:ln>
          <a:effectLst/>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flipV="1">
            <a:off x="9952037" y="3776129"/>
            <a:ext cx="0" cy="902678"/>
          </a:xfrm>
          <a:prstGeom prst="straightConnector1">
            <a:avLst/>
          </a:prstGeom>
          <a:ln>
            <a:solidFill>
              <a:srgbClr val="92D050"/>
            </a:solidFill>
            <a:prstDash val="sysDash"/>
            <a:tailEnd type="triangle"/>
          </a:ln>
          <a:effectLst/>
        </p:spPr>
        <p:style>
          <a:lnRef idx="3">
            <a:schemeClr val="accent1"/>
          </a:lnRef>
          <a:fillRef idx="0">
            <a:schemeClr val="accent1"/>
          </a:fillRef>
          <a:effectRef idx="2">
            <a:schemeClr val="accent1"/>
          </a:effectRef>
          <a:fontRef idx="minor">
            <a:schemeClr val="tx1"/>
          </a:fontRef>
        </p:style>
      </p:cxnSp>
      <p:sp>
        <p:nvSpPr>
          <p:cNvPr id="82" name="Pentagon 81"/>
          <p:cNvSpPr/>
          <p:nvPr/>
        </p:nvSpPr>
        <p:spPr>
          <a:xfrm rot="5400000">
            <a:off x="8575667" y="2989552"/>
            <a:ext cx="330825" cy="357015"/>
          </a:xfrm>
          <a:prstGeom prst="homePlate">
            <a:avLst/>
          </a:prstGeom>
          <a:solidFill>
            <a:schemeClr val="accent6"/>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dirty="0">
              <a:solidFill>
                <a:srgbClr val="000000"/>
              </a:solidFill>
            </a:endParaRPr>
          </a:p>
        </p:txBody>
      </p:sp>
      <p:sp>
        <p:nvSpPr>
          <p:cNvPr id="83" name="TextBox 82"/>
          <p:cNvSpPr txBox="1"/>
          <p:nvPr/>
        </p:nvSpPr>
        <p:spPr>
          <a:xfrm>
            <a:off x="8466467" y="2656187"/>
            <a:ext cx="549830" cy="387542"/>
          </a:xfrm>
          <a:prstGeom prst="rect">
            <a:avLst/>
          </a:prstGeom>
          <a:noFill/>
        </p:spPr>
        <p:txBody>
          <a:bodyPr wrap="none" lIns="0" rIns="0" rtlCol="0">
            <a:spAutoFit/>
          </a:bodyPr>
          <a:lstStyle/>
          <a:p>
            <a:pPr algn="ctr" defTabSz="932441">
              <a:lnSpc>
                <a:spcPct val="80000"/>
              </a:lnSpc>
            </a:pPr>
            <a:r>
              <a:rPr lang="en-US" sz="1199" b="1" dirty="0">
                <a:gradFill>
                  <a:gsLst>
                    <a:gs pos="0">
                      <a:srgbClr val="505050"/>
                    </a:gs>
                    <a:gs pos="100000">
                      <a:srgbClr val="505050"/>
                    </a:gs>
                  </a:gsLst>
                  <a:lin ang="5400000" scaled="0"/>
                </a:gradFill>
                <a:latin typeface="Segoe UI"/>
              </a:rPr>
              <a:t>You are</a:t>
            </a:r>
            <a:br>
              <a:rPr lang="en-US" sz="1199" b="1" dirty="0">
                <a:gradFill>
                  <a:gsLst>
                    <a:gs pos="0">
                      <a:srgbClr val="505050"/>
                    </a:gs>
                    <a:gs pos="100000">
                      <a:srgbClr val="505050"/>
                    </a:gs>
                  </a:gsLst>
                  <a:lin ang="5400000" scaled="0"/>
                </a:gradFill>
                <a:latin typeface="Segoe UI"/>
              </a:rPr>
            </a:br>
            <a:r>
              <a:rPr lang="en-US" sz="1199" b="1" dirty="0">
                <a:gradFill>
                  <a:gsLst>
                    <a:gs pos="0">
                      <a:srgbClr val="505050"/>
                    </a:gs>
                    <a:gs pos="100000">
                      <a:srgbClr val="505050"/>
                    </a:gs>
                  </a:gsLst>
                  <a:lin ang="5400000" scaled="0"/>
                </a:gradFill>
                <a:latin typeface="Segoe UI"/>
              </a:rPr>
              <a:t>here</a:t>
            </a:r>
          </a:p>
        </p:txBody>
      </p:sp>
      <p:sp>
        <p:nvSpPr>
          <p:cNvPr id="2" name="Title 1"/>
          <p:cNvSpPr>
            <a:spLocks noGrp="1"/>
          </p:cNvSpPr>
          <p:nvPr>
            <p:ph type="title"/>
          </p:nvPr>
        </p:nvSpPr>
        <p:spPr/>
        <p:txBody>
          <a:bodyPr/>
          <a:lstStyle/>
          <a:p>
            <a:r>
              <a:rPr lang="en-US" dirty="0" smtClean="0"/>
              <a:t>ISO C++ timeline: The “C++14 wave”</a:t>
            </a:r>
            <a:endParaRPr lang="en-US" dirty="0"/>
          </a:p>
        </p:txBody>
      </p:sp>
      <p:grpSp>
        <p:nvGrpSpPr>
          <p:cNvPr id="3" name="Group 2"/>
          <p:cNvGrpSpPr/>
          <p:nvPr/>
        </p:nvGrpSpPr>
        <p:grpSpPr>
          <a:xfrm>
            <a:off x="636801" y="3383592"/>
            <a:ext cx="11005983" cy="309929"/>
            <a:chOff x="636008" y="4030662"/>
            <a:chExt cx="11007551" cy="309974"/>
          </a:xfrm>
        </p:grpSpPr>
        <p:sp>
          <p:nvSpPr>
            <p:cNvPr id="27" name="TextBox 26"/>
            <p:cNvSpPr txBox="1"/>
            <p:nvPr/>
          </p:nvSpPr>
          <p:spPr>
            <a:xfrm>
              <a:off x="636008"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98</a:t>
              </a:r>
            </a:p>
          </p:txBody>
        </p:sp>
        <p:sp>
          <p:nvSpPr>
            <p:cNvPr id="28" name="TextBox 27"/>
            <p:cNvSpPr txBox="1"/>
            <p:nvPr/>
          </p:nvSpPr>
          <p:spPr>
            <a:xfrm>
              <a:off x="1162375"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99</a:t>
              </a:r>
            </a:p>
          </p:txBody>
        </p:sp>
        <p:sp>
          <p:nvSpPr>
            <p:cNvPr id="29" name="TextBox 28"/>
            <p:cNvSpPr txBox="1"/>
            <p:nvPr/>
          </p:nvSpPr>
          <p:spPr>
            <a:xfrm>
              <a:off x="1688743"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00</a:t>
              </a:r>
            </a:p>
          </p:txBody>
        </p:sp>
        <p:sp>
          <p:nvSpPr>
            <p:cNvPr id="30" name="TextBox 29"/>
            <p:cNvSpPr txBox="1"/>
            <p:nvPr/>
          </p:nvSpPr>
          <p:spPr>
            <a:xfrm>
              <a:off x="2215110"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01</a:t>
              </a:r>
            </a:p>
          </p:txBody>
        </p:sp>
        <p:sp>
          <p:nvSpPr>
            <p:cNvPr id="31" name="TextBox 30"/>
            <p:cNvSpPr txBox="1"/>
            <p:nvPr/>
          </p:nvSpPr>
          <p:spPr>
            <a:xfrm>
              <a:off x="2741477"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02</a:t>
              </a:r>
            </a:p>
          </p:txBody>
        </p:sp>
        <p:sp>
          <p:nvSpPr>
            <p:cNvPr id="32" name="TextBox 31"/>
            <p:cNvSpPr txBox="1"/>
            <p:nvPr/>
          </p:nvSpPr>
          <p:spPr>
            <a:xfrm>
              <a:off x="3267845"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03</a:t>
              </a:r>
            </a:p>
          </p:txBody>
        </p:sp>
        <p:sp>
          <p:nvSpPr>
            <p:cNvPr id="33" name="TextBox 32"/>
            <p:cNvSpPr txBox="1"/>
            <p:nvPr/>
          </p:nvSpPr>
          <p:spPr>
            <a:xfrm>
              <a:off x="3794212"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04</a:t>
              </a:r>
            </a:p>
          </p:txBody>
        </p:sp>
        <p:sp>
          <p:nvSpPr>
            <p:cNvPr id="34" name="TextBox 33"/>
            <p:cNvSpPr txBox="1"/>
            <p:nvPr/>
          </p:nvSpPr>
          <p:spPr>
            <a:xfrm>
              <a:off x="4320579"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05</a:t>
              </a:r>
            </a:p>
          </p:txBody>
        </p:sp>
        <p:sp>
          <p:nvSpPr>
            <p:cNvPr id="35" name="TextBox 34"/>
            <p:cNvSpPr txBox="1"/>
            <p:nvPr/>
          </p:nvSpPr>
          <p:spPr>
            <a:xfrm>
              <a:off x="4846947"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06</a:t>
              </a:r>
            </a:p>
          </p:txBody>
        </p:sp>
        <p:sp>
          <p:nvSpPr>
            <p:cNvPr id="36" name="TextBox 35"/>
            <p:cNvSpPr txBox="1"/>
            <p:nvPr/>
          </p:nvSpPr>
          <p:spPr>
            <a:xfrm>
              <a:off x="5373314" y="4030662"/>
              <a:ext cx="480218" cy="309974"/>
            </a:xfrm>
            <a:prstGeom prst="rect">
              <a:avLst/>
            </a:prstGeom>
            <a:solidFill>
              <a:schemeClr val="bg1">
                <a:lumMod val="85000"/>
              </a:schemeClr>
            </a:solidFill>
          </p:spPr>
          <p:txBody>
            <a:bodyPr wrap="none" rtlCol="0" anchor="ctr">
              <a:noAutofit/>
            </a:bodyPr>
            <a:lstStyle/>
            <a:p>
              <a:pPr algn="ctr" defTabSz="932441"/>
              <a:r>
                <a:rPr lang="en-US" sz="2448">
                  <a:gradFill>
                    <a:gsLst>
                      <a:gs pos="0">
                        <a:srgbClr val="000000"/>
                      </a:gs>
                      <a:gs pos="100000">
                        <a:srgbClr val="000000"/>
                      </a:gs>
                    </a:gsLst>
                    <a:lin ang="5400000" scaled="0"/>
                  </a:gradFill>
                  <a:latin typeface="Segoe UI"/>
                </a:rPr>
                <a:t>07</a:t>
              </a:r>
              <a:endParaRPr lang="en-US" sz="2448" dirty="0">
                <a:gradFill>
                  <a:gsLst>
                    <a:gs pos="0">
                      <a:srgbClr val="000000"/>
                    </a:gs>
                    <a:gs pos="100000">
                      <a:srgbClr val="000000"/>
                    </a:gs>
                  </a:gsLst>
                  <a:lin ang="5400000" scaled="0"/>
                </a:gradFill>
                <a:latin typeface="Segoe UI"/>
              </a:endParaRPr>
            </a:p>
          </p:txBody>
        </p:sp>
        <p:sp>
          <p:nvSpPr>
            <p:cNvPr id="37" name="TextBox 36"/>
            <p:cNvSpPr txBox="1"/>
            <p:nvPr/>
          </p:nvSpPr>
          <p:spPr>
            <a:xfrm>
              <a:off x="5899682"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08</a:t>
              </a:r>
            </a:p>
          </p:txBody>
        </p:sp>
        <p:sp>
          <p:nvSpPr>
            <p:cNvPr id="38" name="TextBox 37"/>
            <p:cNvSpPr txBox="1"/>
            <p:nvPr/>
          </p:nvSpPr>
          <p:spPr>
            <a:xfrm>
              <a:off x="6426049"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09</a:t>
              </a:r>
            </a:p>
          </p:txBody>
        </p:sp>
        <p:sp>
          <p:nvSpPr>
            <p:cNvPr id="39" name="TextBox 38"/>
            <p:cNvSpPr txBox="1"/>
            <p:nvPr/>
          </p:nvSpPr>
          <p:spPr>
            <a:xfrm>
              <a:off x="6952416"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10</a:t>
              </a:r>
            </a:p>
          </p:txBody>
        </p:sp>
        <p:sp>
          <p:nvSpPr>
            <p:cNvPr id="40" name="TextBox 39"/>
            <p:cNvSpPr txBox="1"/>
            <p:nvPr/>
          </p:nvSpPr>
          <p:spPr>
            <a:xfrm>
              <a:off x="7478784"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11</a:t>
              </a:r>
            </a:p>
          </p:txBody>
        </p:sp>
        <p:sp>
          <p:nvSpPr>
            <p:cNvPr id="41" name="TextBox 40"/>
            <p:cNvSpPr txBox="1"/>
            <p:nvPr/>
          </p:nvSpPr>
          <p:spPr>
            <a:xfrm>
              <a:off x="8005151"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12</a:t>
              </a:r>
            </a:p>
          </p:txBody>
        </p:sp>
        <p:sp>
          <p:nvSpPr>
            <p:cNvPr id="42" name="TextBox 41"/>
            <p:cNvSpPr txBox="1"/>
            <p:nvPr/>
          </p:nvSpPr>
          <p:spPr>
            <a:xfrm>
              <a:off x="8531518"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13</a:t>
              </a:r>
            </a:p>
          </p:txBody>
        </p:sp>
        <p:sp>
          <p:nvSpPr>
            <p:cNvPr id="43" name="TextBox 42"/>
            <p:cNvSpPr txBox="1"/>
            <p:nvPr/>
          </p:nvSpPr>
          <p:spPr>
            <a:xfrm>
              <a:off x="9057886"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14</a:t>
              </a:r>
            </a:p>
          </p:txBody>
        </p:sp>
        <p:sp>
          <p:nvSpPr>
            <p:cNvPr id="44" name="TextBox 43"/>
            <p:cNvSpPr txBox="1"/>
            <p:nvPr/>
          </p:nvSpPr>
          <p:spPr>
            <a:xfrm>
              <a:off x="9584252"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15</a:t>
              </a:r>
            </a:p>
          </p:txBody>
        </p:sp>
        <p:sp>
          <p:nvSpPr>
            <p:cNvPr id="46" name="TextBox 45"/>
            <p:cNvSpPr txBox="1"/>
            <p:nvPr/>
          </p:nvSpPr>
          <p:spPr>
            <a:xfrm>
              <a:off x="10110617"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16</a:t>
              </a:r>
            </a:p>
          </p:txBody>
        </p:sp>
        <p:sp>
          <p:nvSpPr>
            <p:cNvPr id="47" name="TextBox 46"/>
            <p:cNvSpPr txBox="1"/>
            <p:nvPr/>
          </p:nvSpPr>
          <p:spPr>
            <a:xfrm>
              <a:off x="10636980"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17</a:t>
              </a:r>
            </a:p>
          </p:txBody>
        </p:sp>
        <p:sp>
          <p:nvSpPr>
            <p:cNvPr id="48" name="TextBox 47"/>
            <p:cNvSpPr txBox="1"/>
            <p:nvPr/>
          </p:nvSpPr>
          <p:spPr>
            <a:xfrm>
              <a:off x="11163341"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18</a:t>
              </a:r>
            </a:p>
          </p:txBody>
        </p:sp>
      </p:grpSp>
      <p:cxnSp>
        <p:nvCxnSpPr>
          <p:cNvPr id="50" name="Straight Arrow Connector 49"/>
          <p:cNvCxnSpPr/>
          <p:nvPr/>
        </p:nvCxnSpPr>
        <p:spPr>
          <a:xfrm>
            <a:off x="884993" y="2392715"/>
            <a:ext cx="0" cy="914688"/>
          </a:xfrm>
          <a:prstGeom prst="straightConnector1">
            <a:avLst/>
          </a:prstGeom>
          <a:ln>
            <a:solidFill>
              <a:schemeClr val="accent4"/>
            </a:solidFill>
            <a:tailEnd type="triangle"/>
          </a:ln>
          <a:effectLst/>
        </p:spPr>
        <p:style>
          <a:lnRef idx="3">
            <a:schemeClr val="accent1"/>
          </a:lnRef>
          <a:fillRef idx="0">
            <a:schemeClr val="accent1"/>
          </a:fillRef>
          <a:effectRef idx="2">
            <a:schemeClr val="accent1"/>
          </a:effectRef>
          <a:fontRef idx="minor">
            <a:schemeClr val="tx1"/>
          </a:fontRef>
        </p:style>
      </p:cxnSp>
      <p:sp>
        <p:nvSpPr>
          <p:cNvPr id="51" name="TextBox 50"/>
          <p:cNvSpPr txBox="1"/>
          <p:nvPr/>
        </p:nvSpPr>
        <p:spPr>
          <a:xfrm>
            <a:off x="298813" y="1561718"/>
            <a:ext cx="1165704" cy="830997"/>
          </a:xfrm>
          <a:prstGeom prst="rect">
            <a:avLst/>
          </a:prstGeom>
          <a:noFill/>
          <a:ln>
            <a:noFill/>
          </a:ln>
        </p:spPr>
        <p:txBody>
          <a:bodyPr wrap="none" rtlCol="0" anchor="b">
            <a:spAutoFit/>
          </a:bodyPr>
          <a:lstStyle/>
          <a:p>
            <a:pPr algn="ctr" defTabSz="932441"/>
            <a:r>
              <a:rPr lang="en-US" sz="2400" b="1" dirty="0">
                <a:gradFill>
                  <a:gsLst>
                    <a:gs pos="0">
                      <a:srgbClr val="00188F"/>
                    </a:gs>
                    <a:gs pos="100000">
                      <a:srgbClr val="00188F"/>
                    </a:gs>
                  </a:gsLst>
                  <a:lin ang="5400000" scaled="0"/>
                </a:gradFill>
                <a:latin typeface="Segoe UI"/>
              </a:rPr>
              <a:t>C++98</a:t>
            </a:r>
          </a:p>
          <a:p>
            <a:pPr algn="ctr" defTabSz="932441"/>
            <a:r>
              <a:rPr lang="en-US" sz="2400" dirty="0">
                <a:gradFill>
                  <a:gsLst>
                    <a:gs pos="0">
                      <a:srgbClr val="00188F"/>
                    </a:gs>
                    <a:gs pos="100000">
                      <a:srgbClr val="00188F"/>
                    </a:gs>
                  </a:gsLst>
                  <a:lin ang="5400000" scaled="0"/>
                </a:gradFill>
                <a:latin typeface="Segoe UI"/>
              </a:rPr>
              <a:t>(major)</a:t>
            </a:r>
          </a:p>
        </p:txBody>
      </p:sp>
      <p:cxnSp>
        <p:nvCxnSpPr>
          <p:cNvPr id="52" name="Straight Arrow Connector 51"/>
          <p:cNvCxnSpPr/>
          <p:nvPr/>
        </p:nvCxnSpPr>
        <p:spPr>
          <a:xfrm flipV="1">
            <a:off x="5110293" y="3776129"/>
            <a:ext cx="0" cy="902678"/>
          </a:xfrm>
          <a:prstGeom prst="straightConnector1">
            <a:avLst/>
          </a:prstGeom>
          <a:ln>
            <a:solidFill>
              <a:schemeClr val="accent1"/>
            </a:solidFill>
            <a:tailEnd type="triangle"/>
          </a:ln>
          <a:effectLst/>
        </p:spPr>
        <p:style>
          <a:lnRef idx="3">
            <a:schemeClr val="accent1"/>
          </a:lnRef>
          <a:fillRef idx="0">
            <a:schemeClr val="accent1"/>
          </a:fillRef>
          <a:effectRef idx="2">
            <a:schemeClr val="accent1"/>
          </a:effectRef>
          <a:fontRef idx="minor">
            <a:schemeClr val="tx1"/>
          </a:fontRef>
        </p:style>
      </p:cxnSp>
      <p:sp>
        <p:nvSpPr>
          <p:cNvPr id="53" name="TextBox 52"/>
          <p:cNvSpPr txBox="1"/>
          <p:nvPr/>
        </p:nvSpPr>
        <p:spPr>
          <a:xfrm>
            <a:off x="3884742" y="4678807"/>
            <a:ext cx="2411879" cy="836126"/>
          </a:xfrm>
          <a:prstGeom prst="rect">
            <a:avLst/>
          </a:prstGeom>
          <a:noFill/>
          <a:ln>
            <a:noFill/>
          </a:ln>
        </p:spPr>
        <p:txBody>
          <a:bodyPr wrap="none" rtlCol="0" anchor="t">
            <a:spAutoFit/>
          </a:bodyPr>
          <a:lstStyle/>
          <a:p>
            <a:pPr algn="ctr" defTabSz="932441"/>
            <a:r>
              <a:rPr lang="en-US" sz="2000" dirty="0">
                <a:gradFill>
                  <a:gsLst>
                    <a:gs pos="0">
                      <a:srgbClr val="00BCF2"/>
                    </a:gs>
                    <a:gs pos="100000">
                      <a:srgbClr val="00BCF2"/>
                    </a:gs>
                  </a:gsLst>
                  <a:lin ang="5400000" scaled="0"/>
                </a:gradFill>
                <a:latin typeface="Segoe UI"/>
              </a:rPr>
              <a:t>Library </a:t>
            </a:r>
            <a:r>
              <a:rPr lang="en-US" sz="2000" dirty="0" smtClean="0">
                <a:gradFill>
                  <a:gsLst>
                    <a:gs pos="0">
                      <a:srgbClr val="00BCF2"/>
                    </a:gs>
                    <a:gs pos="100000">
                      <a:srgbClr val="00BCF2"/>
                    </a:gs>
                  </a:gsLst>
                  <a:lin ang="5400000" scaled="0"/>
                </a:gradFill>
                <a:latin typeface="Segoe UI"/>
              </a:rPr>
              <a:t>TR1 </a:t>
            </a:r>
            <a:r>
              <a:rPr lang="en-US" sz="2000" dirty="0">
                <a:gradFill>
                  <a:gsLst>
                    <a:gs pos="0">
                      <a:srgbClr val="00BCF2"/>
                    </a:gs>
                    <a:gs pos="100000">
                      <a:srgbClr val="00BCF2"/>
                    </a:gs>
                  </a:gsLst>
                  <a:lin ang="5400000" scaled="0"/>
                </a:gradFill>
                <a:latin typeface="Segoe UI"/>
              </a:rPr>
              <a:t>(aka TS)</a:t>
            </a:r>
          </a:p>
          <a:p>
            <a:pPr algn="ctr" defTabSz="932441">
              <a:spcBef>
                <a:spcPts val="1000"/>
              </a:spcBef>
            </a:pPr>
            <a:r>
              <a:rPr lang="en-US" sz="2000" dirty="0">
                <a:gradFill>
                  <a:gsLst>
                    <a:gs pos="0">
                      <a:srgbClr val="00BCF2"/>
                    </a:gs>
                    <a:gs pos="100000">
                      <a:srgbClr val="00BCF2"/>
                    </a:gs>
                  </a:gsLst>
                  <a:lin ang="5400000" scaled="0"/>
                </a:gradFill>
                <a:latin typeface="Segoe UI"/>
              </a:rPr>
              <a:t>  Performance TR</a:t>
            </a:r>
          </a:p>
        </p:txBody>
      </p:sp>
      <p:cxnSp>
        <p:nvCxnSpPr>
          <p:cNvPr id="54" name="Straight Arrow Connector 53"/>
          <p:cNvCxnSpPr/>
          <p:nvPr/>
        </p:nvCxnSpPr>
        <p:spPr>
          <a:xfrm>
            <a:off x="3419143" y="2392715"/>
            <a:ext cx="0" cy="914688"/>
          </a:xfrm>
          <a:prstGeom prst="straightConnector1">
            <a:avLst/>
          </a:prstGeom>
          <a:ln>
            <a:solidFill>
              <a:schemeClr val="accent1"/>
            </a:solidFill>
            <a:tailEnd type="triangle"/>
          </a:ln>
          <a:effectLst/>
        </p:spPr>
        <p:style>
          <a:lnRef idx="3">
            <a:schemeClr val="accent1"/>
          </a:lnRef>
          <a:fillRef idx="0">
            <a:schemeClr val="accent1"/>
          </a:fillRef>
          <a:effectRef idx="2">
            <a:schemeClr val="accent1"/>
          </a:effectRef>
          <a:fontRef idx="minor">
            <a:schemeClr val="tx1"/>
          </a:fontRef>
        </p:style>
      </p:cxnSp>
      <p:sp>
        <p:nvSpPr>
          <p:cNvPr id="55" name="TextBox 54"/>
          <p:cNvSpPr txBox="1"/>
          <p:nvPr/>
        </p:nvSpPr>
        <p:spPr>
          <a:xfrm>
            <a:off x="2041207" y="1561718"/>
            <a:ext cx="2749214" cy="830997"/>
          </a:xfrm>
          <a:prstGeom prst="rect">
            <a:avLst/>
          </a:prstGeom>
          <a:noFill/>
          <a:ln>
            <a:noFill/>
          </a:ln>
        </p:spPr>
        <p:txBody>
          <a:bodyPr wrap="none" rtlCol="0" anchor="b">
            <a:spAutoFit/>
          </a:bodyPr>
          <a:lstStyle/>
          <a:p>
            <a:pPr algn="ctr" defTabSz="932441"/>
            <a:r>
              <a:rPr lang="en-US" sz="2400" dirty="0">
                <a:gradFill>
                  <a:gsLst>
                    <a:gs pos="0">
                      <a:srgbClr val="00BCF2"/>
                    </a:gs>
                    <a:gs pos="100000">
                      <a:srgbClr val="00BCF2"/>
                    </a:gs>
                  </a:gsLst>
                  <a:lin ang="5400000" scaled="0"/>
                </a:gradFill>
                <a:latin typeface="Segoe UI"/>
              </a:rPr>
              <a:t>C++03</a:t>
            </a:r>
          </a:p>
          <a:p>
            <a:pPr algn="ctr" defTabSz="932441"/>
            <a:r>
              <a:rPr lang="en-US" sz="2400" dirty="0">
                <a:gradFill>
                  <a:gsLst>
                    <a:gs pos="0">
                      <a:srgbClr val="00BCF2"/>
                    </a:gs>
                    <a:gs pos="100000">
                      <a:srgbClr val="00BCF2"/>
                    </a:gs>
                  </a:gsLst>
                  <a:lin ang="5400000" scaled="0"/>
                </a:gradFill>
                <a:latin typeface="Segoe UI"/>
              </a:rPr>
              <a:t>(TC, bug fixes only)</a:t>
            </a:r>
          </a:p>
        </p:txBody>
      </p:sp>
      <p:cxnSp>
        <p:nvCxnSpPr>
          <p:cNvPr id="56" name="Straight Arrow Connector 55"/>
          <p:cNvCxnSpPr/>
          <p:nvPr/>
        </p:nvCxnSpPr>
        <p:spPr>
          <a:xfrm>
            <a:off x="7848284" y="2392715"/>
            <a:ext cx="0" cy="914688"/>
          </a:xfrm>
          <a:prstGeom prst="straightConnector1">
            <a:avLst/>
          </a:prstGeom>
          <a:ln>
            <a:solidFill>
              <a:schemeClr val="accent4"/>
            </a:solidFill>
            <a:tailEnd type="triangle"/>
          </a:ln>
          <a:effectLst/>
        </p:spPr>
        <p:style>
          <a:lnRef idx="3">
            <a:schemeClr val="accent1"/>
          </a:lnRef>
          <a:fillRef idx="0">
            <a:schemeClr val="accent1"/>
          </a:fillRef>
          <a:effectRef idx="2">
            <a:schemeClr val="accent1"/>
          </a:effectRef>
          <a:fontRef idx="minor">
            <a:schemeClr val="tx1"/>
          </a:fontRef>
        </p:style>
      </p:cxnSp>
      <p:sp>
        <p:nvSpPr>
          <p:cNvPr id="57" name="TextBox 56"/>
          <p:cNvSpPr txBox="1"/>
          <p:nvPr/>
        </p:nvSpPr>
        <p:spPr>
          <a:xfrm>
            <a:off x="7262103" y="1561718"/>
            <a:ext cx="1165704" cy="830997"/>
          </a:xfrm>
          <a:prstGeom prst="rect">
            <a:avLst/>
          </a:prstGeom>
          <a:noFill/>
          <a:ln>
            <a:noFill/>
          </a:ln>
        </p:spPr>
        <p:txBody>
          <a:bodyPr wrap="none" rtlCol="0" anchor="b">
            <a:spAutoFit/>
          </a:bodyPr>
          <a:lstStyle/>
          <a:p>
            <a:pPr algn="ctr" defTabSz="932441"/>
            <a:r>
              <a:rPr lang="en-US" sz="2400" b="1" dirty="0">
                <a:gradFill>
                  <a:gsLst>
                    <a:gs pos="0">
                      <a:srgbClr val="00188F"/>
                    </a:gs>
                    <a:gs pos="100000">
                      <a:srgbClr val="00188F"/>
                    </a:gs>
                  </a:gsLst>
                  <a:lin ang="5400000" scaled="0"/>
                </a:gradFill>
                <a:latin typeface="Segoe UI"/>
              </a:rPr>
              <a:t>C++11</a:t>
            </a:r>
          </a:p>
          <a:p>
            <a:pPr algn="ctr" defTabSz="932441"/>
            <a:r>
              <a:rPr lang="en-US" sz="2400" dirty="0">
                <a:gradFill>
                  <a:gsLst>
                    <a:gs pos="0">
                      <a:srgbClr val="00188F"/>
                    </a:gs>
                    <a:gs pos="100000">
                      <a:srgbClr val="00188F"/>
                    </a:gs>
                  </a:gsLst>
                  <a:lin ang="5400000" scaled="0"/>
                </a:gradFill>
                <a:latin typeface="Segoe UI"/>
              </a:rPr>
              <a:t>(major)</a:t>
            </a:r>
          </a:p>
        </p:txBody>
      </p:sp>
      <p:cxnSp>
        <p:nvCxnSpPr>
          <p:cNvPr id="60" name="Straight Arrow Connector 59"/>
          <p:cNvCxnSpPr/>
          <p:nvPr/>
        </p:nvCxnSpPr>
        <p:spPr>
          <a:xfrm>
            <a:off x="10919220" y="2393133"/>
            <a:ext cx="0" cy="914271"/>
          </a:xfrm>
          <a:prstGeom prst="straightConnector1">
            <a:avLst/>
          </a:prstGeom>
          <a:ln>
            <a:solidFill>
              <a:srgbClr val="92D050"/>
            </a:solidFill>
            <a:tailEnd type="triangle"/>
          </a:ln>
          <a:effectLst/>
        </p:spPr>
        <p:style>
          <a:lnRef idx="3">
            <a:schemeClr val="accent1"/>
          </a:lnRef>
          <a:fillRef idx="0">
            <a:schemeClr val="accent1"/>
          </a:fillRef>
          <a:effectRef idx="2">
            <a:schemeClr val="accent1"/>
          </a:effectRef>
          <a:fontRef idx="minor">
            <a:schemeClr val="tx1"/>
          </a:fontRef>
        </p:style>
      </p:cxnSp>
      <p:sp>
        <p:nvSpPr>
          <p:cNvPr id="61" name="TextBox 60"/>
          <p:cNvSpPr txBox="1"/>
          <p:nvPr/>
        </p:nvSpPr>
        <p:spPr>
          <a:xfrm>
            <a:off x="10333037" y="1561718"/>
            <a:ext cx="1165704" cy="830997"/>
          </a:xfrm>
          <a:prstGeom prst="rect">
            <a:avLst/>
          </a:prstGeom>
          <a:noFill/>
          <a:ln>
            <a:noFill/>
          </a:ln>
        </p:spPr>
        <p:txBody>
          <a:bodyPr wrap="none" rtlCol="0" anchor="b">
            <a:spAutoFit/>
          </a:bodyPr>
          <a:lstStyle/>
          <a:p>
            <a:pPr algn="ctr" defTabSz="932441"/>
            <a:r>
              <a:rPr lang="en-US" sz="2400" b="1" dirty="0">
                <a:gradFill>
                  <a:gsLst>
                    <a:gs pos="0">
                      <a:srgbClr val="7FBA00"/>
                    </a:gs>
                    <a:gs pos="100000">
                      <a:srgbClr val="7FBA00"/>
                    </a:gs>
                  </a:gsLst>
                  <a:lin ang="5400000" scaled="0"/>
                </a:gradFill>
                <a:latin typeface="Segoe UI"/>
              </a:rPr>
              <a:t>C++17</a:t>
            </a:r>
          </a:p>
          <a:p>
            <a:pPr algn="ctr" defTabSz="932441"/>
            <a:r>
              <a:rPr lang="en-US" sz="2400" dirty="0">
                <a:gradFill>
                  <a:gsLst>
                    <a:gs pos="0">
                      <a:srgbClr val="7FBA00"/>
                    </a:gs>
                    <a:gs pos="100000">
                      <a:srgbClr val="7FBA00"/>
                    </a:gs>
                  </a:gsLst>
                  <a:lin ang="5400000" scaled="0"/>
                </a:gradFill>
                <a:latin typeface="Segoe UI"/>
              </a:rPr>
              <a:t>(major)</a:t>
            </a:r>
          </a:p>
        </p:txBody>
      </p:sp>
      <p:cxnSp>
        <p:nvCxnSpPr>
          <p:cNvPr id="67" name="Straight Arrow Connector 66"/>
          <p:cNvCxnSpPr/>
          <p:nvPr/>
        </p:nvCxnSpPr>
        <p:spPr>
          <a:xfrm flipV="1">
            <a:off x="10256837" y="3776129"/>
            <a:ext cx="0" cy="902678"/>
          </a:xfrm>
          <a:prstGeom prst="straightConnector1">
            <a:avLst/>
          </a:prstGeom>
          <a:ln>
            <a:solidFill>
              <a:srgbClr val="92D050"/>
            </a:solidFill>
            <a:prstDash val="sysDash"/>
            <a:tailEnd type="triangle"/>
          </a:ln>
          <a:effectLst/>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p:nvPr/>
        </p:nvCxnSpPr>
        <p:spPr>
          <a:xfrm flipV="1">
            <a:off x="10644258" y="3776129"/>
            <a:ext cx="0" cy="902678"/>
          </a:xfrm>
          <a:prstGeom prst="straightConnector1">
            <a:avLst/>
          </a:prstGeom>
          <a:ln>
            <a:solidFill>
              <a:srgbClr val="92D050"/>
            </a:solidFill>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69" name="Straight Arrow Connector 68"/>
          <p:cNvCxnSpPr/>
          <p:nvPr/>
        </p:nvCxnSpPr>
        <p:spPr>
          <a:xfrm flipV="1">
            <a:off x="11634718" y="3776129"/>
            <a:ext cx="0" cy="902678"/>
          </a:xfrm>
          <a:prstGeom prst="straightConnector1">
            <a:avLst/>
          </a:prstGeom>
          <a:ln>
            <a:solidFill>
              <a:srgbClr val="92D050"/>
            </a:solidFill>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70" name="Straight Arrow Connector 69"/>
          <p:cNvCxnSpPr/>
          <p:nvPr/>
        </p:nvCxnSpPr>
        <p:spPr>
          <a:xfrm flipV="1">
            <a:off x="11406150" y="3776129"/>
            <a:ext cx="0" cy="902678"/>
          </a:xfrm>
          <a:prstGeom prst="straightConnector1">
            <a:avLst/>
          </a:prstGeom>
          <a:ln>
            <a:solidFill>
              <a:srgbClr val="92D050"/>
            </a:solidFill>
            <a:prstDash val="sysDash"/>
            <a:tailEnd type="triangle"/>
          </a:ln>
          <a:effectLst/>
        </p:spPr>
        <p:style>
          <a:lnRef idx="3">
            <a:schemeClr val="accent5"/>
          </a:lnRef>
          <a:fillRef idx="0">
            <a:schemeClr val="accent5"/>
          </a:fillRef>
          <a:effectRef idx="2">
            <a:schemeClr val="accent5"/>
          </a:effectRef>
          <a:fontRef idx="minor">
            <a:schemeClr val="tx1"/>
          </a:fontRef>
        </p:style>
      </p:cxnSp>
      <p:sp>
        <p:nvSpPr>
          <p:cNvPr id="76" name="Oval 75"/>
          <p:cNvSpPr/>
          <p:nvPr/>
        </p:nvSpPr>
        <p:spPr>
          <a:xfrm>
            <a:off x="10720447" y="4983564"/>
            <a:ext cx="76190" cy="76190"/>
          </a:xfrm>
          <a:prstGeom prst="ellipse">
            <a:avLst/>
          </a:prstGeom>
          <a:solidFill>
            <a:srgbClr val="92D050"/>
          </a:solidFill>
          <a:ln>
            <a:solidFill>
              <a:srgbClr val="92D05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77" name="Oval 76"/>
          <p:cNvSpPr/>
          <p:nvPr/>
        </p:nvSpPr>
        <p:spPr>
          <a:xfrm>
            <a:off x="10872826" y="4983564"/>
            <a:ext cx="76190" cy="76190"/>
          </a:xfrm>
          <a:prstGeom prst="ellipse">
            <a:avLst/>
          </a:prstGeom>
          <a:solidFill>
            <a:srgbClr val="92D050"/>
          </a:solidFill>
          <a:ln>
            <a:solidFill>
              <a:srgbClr val="92D05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78" name="Oval 77"/>
          <p:cNvSpPr/>
          <p:nvPr/>
        </p:nvSpPr>
        <p:spPr>
          <a:xfrm>
            <a:off x="11025204" y="4983564"/>
            <a:ext cx="76190" cy="76190"/>
          </a:xfrm>
          <a:prstGeom prst="ellipse">
            <a:avLst/>
          </a:prstGeom>
          <a:solidFill>
            <a:srgbClr val="92D050"/>
          </a:solidFill>
          <a:ln>
            <a:solidFill>
              <a:srgbClr val="92D05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79" name="Oval 78"/>
          <p:cNvSpPr/>
          <p:nvPr/>
        </p:nvSpPr>
        <p:spPr>
          <a:xfrm>
            <a:off x="11329960" y="5364510"/>
            <a:ext cx="76190" cy="76190"/>
          </a:xfrm>
          <a:prstGeom prst="ellipse">
            <a:avLst/>
          </a:prstGeom>
          <a:solidFill>
            <a:srgbClr val="92D050"/>
          </a:solidFill>
          <a:ln>
            <a:solidFill>
              <a:srgbClr val="92D05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80" name="Oval 79"/>
          <p:cNvSpPr/>
          <p:nvPr/>
        </p:nvSpPr>
        <p:spPr>
          <a:xfrm>
            <a:off x="11482340" y="5364510"/>
            <a:ext cx="76190" cy="76190"/>
          </a:xfrm>
          <a:prstGeom prst="ellipse">
            <a:avLst/>
          </a:prstGeom>
          <a:solidFill>
            <a:srgbClr val="92D050"/>
          </a:solidFill>
          <a:ln>
            <a:solidFill>
              <a:srgbClr val="92D05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81" name="Oval 80"/>
          <p:cNvSpPr/>
          <p:nvPr/>
        </p:nvSpPr>
        <p:spPr>
          <a:xfrm>
            <a:off x="11634718" y="5364510"/>
            <a:ext cx="76190" cy="76190"/>
          </a:xfrm>
          <a:prstGeom prst="ellipse">
            <a:avLst/>
          </a:prstGeom>
          <a:solidFill>
            <a:srgbClr val="92D050"/>
          </a:solidFill>
          <a:ln>
            <a:solidFill>
              <a:srgbClr val="92D05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cxnSp>
        <p:nvCxnSpPr>
          <p:cNvPr id="84" name="Straight Arrow Connector 83"/>
          <p:cNvCxnSpPr/>
          <p:nvPr/>
        </p:nvCxnSpPr>
        <p:spPr>
          <a:xfrm flipV="1">
            <a:off x="11025205" y="3776129"/>
            <a:ext cx="0" cy="902678"/>
          </a:xfrm>
          <a:prstGeom prst="straightConnector1">
            <a:avLst/>
          </a:prstGeom>
          <a:ln>
            <a:solidFill>
              <a:srgbClr val="92D050"/>
            </a:solidFill>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85" name="Straight Arrow Connector 84"/>
          <p:cNvCxnSpPr/>
          <p:nvPr/>
        </p:nvCxnSpPr>
        <p:spPr>
          <a:xfrm flipV="1">
            <a:off x="4923021" y="3776129"/>
            <a:ext cx="0" cy="902678"/>
          </a:xfrm>
          <a:prstGeom prst="straightConnector1">
            <a:avLst/>
          </a:prstGeom>
          <a:ln>
            <a:solidFill>
              <a:schemeClr val="accent1"/>
            </a:solidFill>
            <a:tailEnd type="triangle"/>
          </a:ln>
          <a:effectLst/>
        </p:spPr>
        <p:style>
          <a:lnRef idx="3">
            <a:schemeClr val="accent1"/>
          </a:lnRef>
          <a:fillRef idx="0">
            <a:schemeClr val="accent1"/>
          </a:fillRef>
          <a:effectRef idx="2">
            <a:schemeClr val="accent1"/>
          </a:effectRef>
          <a:fontRef idx="minor">
            <a:schemeClr val="tx1"/>
          </a:fontRef>
        </p:style>
      </p:cxnSp>
      <p:sp>
        <p:nvSpPr>
          <p:cNvPr id="74" name="Freeform 73"/>
          <p:cNvSpPr/>
          <p:nvPr/>
        </p:nvSpPr>
        <p:spPr bwMode="auto">
          <a:xfrm>
            <a:off x="0" y="1287462"/>
            <a:ext cx="12436475" cy="5707063"/>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80000"/>
            </a:srgbClr>
          </a:solidFill>
          <a:ln>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8" name="Straight Arrow Connector 57"/>
          <p:cNvCxnSpPr/>
          <p:nvPr/>
        </p:nvCxnSpPr>
        <p:spPr>
          <a:xfrm>
            <a:off x="9381627" y="2392715"/>
            <a:ext cx="0" cy="914688"/>
          </a:xfrm>
          <a:prstGeom prst="straightConnector1">
            <a:avLst/>
          </a:prstGeom>
          <a:ln>
            <a:solidFill>
              <a:srgbClr val="92D050"/>
            </a:solidFill>
            <a:tailEnd type="triangle"/>
          </a:ln>
          <a:effectLst/>
        </p:spPr>
        <p:style>
          <a:lnRef idx="3">
            <a:schemeClr val="accent1"/>
          </a:lnRef>
          <a:fillRef idx="0">
            <a:schemeClr val="accent1"/>
          </a:fillRef>
          <a:effectRef idx="2">
            <a:schemeClr val="accent1"/>
          </a:effectRef>
          <a:fontRef idx="minor">
            <a:schemeClr val="tx1"/>
          </a:fontRef>
        </p:style>
      </p:cxnSp>
      <p:sp>
        <p:nvSpPr>
          <p:cNvPr id="59" name="TextBox 58"/>
          <p:cNvSpPr txBox="1"/>
          <p:nvPr/>
        </p:nvSpPr>
        <p:spPr>
          <a:xfrm>
            <a:off x="8791438" y="1561718"/>
            <a:ext cx="1173719" cy="830997"/>
          </a:xfrm>
          <a:prstGeom prst="rect">
            <a:avLst/>
          </a:prstGeom>
          <a:noFill/>
          <a:ln>
            <a:noFill/>
          </a:ln>
        </p:spPr>
        <p:txBody>
          <a:bodyPr wrap="none" rtlCol="0" anchor="b">
            <a:spAutoFit/>
          </a:bodyPr>
          <a:lstStyle/>
          <a:p>
            <a:pPr algn="ctr" defTabSz="932441"/>
            <a:r>
              <a:rPr lang="en-US" sz="2400" b="1" dirty="0">
                <a:gradFill>
                  <a:gsLst>
                    <a:gs pos="0">
                      <a:srgbClr val="7FBA00"/>
                    </a:gs>
                    <a:gs pos="100000">
                      <a:srgbClr val="7FBA00"/>
                    </a:gs>
                  </a:gsLst>
                  <a:lin ang="5400000" scaled="0"/>
                </a:gradFill>
                <a:latin typeface="Segoe UI"/>
              </a:rPr>
              <a:t>C++14</a:t>
            </a:r>
          </a:p>
          <a:p>
            <a:pPr algn="ctr" defTabSz="932441"/>
            <a:r>
              <a:rPr lang="en-US" sz="2400" dirty="0">
                <a:gradFill>
                  <a:gsLst>
                    <a:gs pos="0">
                      <a:srgbClr val="7FBA00"/>
                    </a:gs>
                    <a:gs pos="100000">
                      <a:srgbClr val="7FBA00"/>
                    </a:gs>
                  </a:gsLst>
                  <a:lin ang="5400000" scaled="0"/>
                </a:gradFill>
                <a:latin typeface="Segoe UI"/>
              </a:rPr>
              <a:t>(</a:t>
            </a:r>
            <a:r>
              <a:rPr lang="en-US" sz="2400" dirty="0" smtClean="0">
                <a:gradFill>
                  <a:gsLst>
                    <a:gs pos="0">
                      <a:srgbClr val="7FBA00"/>
                    </a:gs>
                    <a:gs pos="100000">
                      <a:srgbClr val="7FBA00"/>
                    </a:gs>
                  </a:gsLst>
                  <a:lin ang="5400000" scaled="0"/>
                </a:gradFill>
                <a:latin typeface="Segoe UI"/>
              </a:rPr>
              <a:t>minor</a:t>
            </a:r>
            <a:r>
              <a:rPr lang="en-US" sz="2400" dirty="0">
                <a:gradFill>
                  <a:gsLst>
                    <a:gs pos="0">
                      <a:srgbClr val="7FBA00"/>
                    </a:gs>
                    <a:gs pos="100000">
                      <a:srgbClr val="7FBA00"/>
                    </a:gs>
                  </a:gsLst>
                  <a:lin ang="5400000" scaled="0"/>
                </a:gradFill>
                <a:latin typeface="Segoe UI"/>
              </a:rPr>
              <a:t>)</a:t>
            </a:r>
          </a:p>
        </p:txBody>
      </p:sp>
      <p:cxnSp>
        <p:nvCxnSpPr>
          <p:cNvPr id="63" name="Straight Arrow Connector 62"/>
          <p:cNvCxnSpPr/>
          <p:nvPr/>
        </p:nvCxnSpPr>
        <p:spPr>
          <a:xfrm flipV="1">
            <a:off x="9114498" y="3776129"/>
            <a:ext cx="0" cy="902678"/>
          </a:xfrm>
          <a:prstGeom prst="straightConnector1">
            <a:avLst/>
          </a:prstGeom>
          <a:ln>
            <a:solidFill>
              <a:srgbClr val="92D050"/>
            </a:solidFill>
            <a:tailEnd type="triangle"/>
          </a:ln>
          <a:effectLst/>
        </p:spPr>
        <p:style>
          <a:lnRef idx="3">
            <a:schemeClr val="accent1"/>
          </a:lnRef>
          <a:fillRef idx="0">
            <a:schemeClr val="accent1"/>
          </a:fillRef>
          <a:effectRef idx="2">
            <a:schemeClr val="accent1"/>
          </a:effectRef>
          <a:fontRef idx="minor">
            <a:schemeClr val="tx1"/>
          </a:fontRef>
        </p:style>
      </p:cxnSp>
      <p:sp>
        <p:nvSpPr>
          <p:cNvPr id="64" name="TextBox 63"/>
          <p:cNvSpPr txBox="1"/>
          <p:nvPr/>
        </p:nvSpPr>
        <p:spPr>
          <a:xfrm>
            <a:off x="8360125" y="4570237"/>
            <a:ext cx="932178" cy="707886"/>
          </a:xfrm>
          <a:prstGeom prst="rect">
            <a:avLst/>
          </a:prstGeom>
          <a:noFill/>
          <a:ln>
            <a:noFill/>
          </a:ln>
        </p:spPr>
        <p:txBody>
          <a:bodyPr wrap="none" rtlCol="0" anchor="t">
            <a:spAutoFit/>
          </a:bodyPr>
          <a:lstStyle/>
          <a:p>
            <a:pPr algn="r" defTabSz="932441"/>
            <a:r>
              <a:rPr lang="en-US" sz="2000" dirty="0" err="1" smtClean="0">
                <a:gradFill>
                  <a:gsLst>
                    <a:gs pos="0">
                      <a:srgbClr val="7FBA00"/>
                    </a:gs>
                    <a:gs pos="100000">
                      <a:srgbClr val="7FBA00"/>
                    </a:gs>
                  </a:gsLst>
                  <a:lin ang="5400000" scaled="0"/>
                </a:gradFill>
                <a:latin typeface="Segoe UI"/>
              </a:rPr>
              <a:t>FileSys</a:t>
            </a:r>
            <a:endParaRPr lang="en-US" sz="2000" dirty="0">
              <a:gradFill>
                <a:gsLst>
                  <a:gs pos="0">
                    <a:srgbClr val="7FBA00"/>
                  </a:gs>
                  <a:gs pos="100000">
                    <a:srgbClr val="7FBA00"/>
                  </a:gs>
                </a:gsLst>
                <a:lin ang="5400000" scaled="0"/>
              </a:gradFill>
              <a:latin typeface="Segoe UI"/>
            </a:endParaRPr>
          </a:p>
          <a:p>
            <a:pPr algn="r" defTabSz="932441"/>
            <a:r>
              <a:rPr lang="en-US" sz="2000" dirty="0">
                <a:gradFill>
                  <a:gsLst>
                    <a:gs pos="0">
                      <a:srgbClr val="7FBA00"/>
                    </a:gs>
                    <a:gs pos="100000">
                      <a:srgbClr val="7FBA00"/>
                    </a:gs>
                  </a:gsLst>
                  <a:lin ang="5400000" scaled="0"/>
                </a:gradFill>
                <a:latin typeface="Segoe UI"/>
              </a:rPr>
              <a:t>TS</a:t>
            </a:r>
          </a:p>
        </p:txBody>
      </p:sp>
      <p:cxnSp>
        <p:nvCxnSpPr>
          <p:cNvPr id="71" name="Straight Arrow Connector 70"/>
          <p:cNvCxnSpPr/>
          <p:nvPr/>
        </p:nvCxnSpPr>
        <p:spPr>
          <a:xfrm flipV="1">
            <a:off x="9259474" y="3776129"/>
            <a:ext cx="0" cy="1610464"/>
          </a:xfrm>
          <a:prstGeom prst="straightConnector1">
            <a:avLst/>
          </a:prstGeom>
          <a:ln>
            <a:solidFill>
              <a:srgbClr val="92D050"/>
            </a:solidFill>
            <a:tailEnd type="triangle"/>
          </a:ln>
          <a:effectLst/>
        </p:spPr>
        <p:style>
          <a:lnRef idx="3">
            <a:schemeClr val="accent1"/>
          </a:lnRef>
          <a:fillRef idx="0">
            <a:schemeClr val="accent1"/>
          </a:fillRef>
          <a:effectRef idx="2">
            <a:schemeClr val="accent1"/>
          </a:effectRef>
          <a:fontRef idx="minor">
            <a:schemeClr val="tx1"/>
          </a:fontRef>
        </p:style>
      </p:cxnSp>
      <p:sp>
        <p:nvSpPr>
          <p:cNvPr id="72" name="TextBox 71"/>
          <p:cNvSpPr txBox="1"/>
          <p:nvPr/>
        </p:nvSpPr>
        <p:spPr>
          <a:xfrm>
            <a:off x="8798765" y="5271202"/>
            <a:ext cx="598241" cy="707886"/>
          </a:xfrm>
          <a:prstGeom prst="rect">
            <a:avLst/>
          </a:prstGeom>
          <a:noFill/>
          <a:ln>
            <a:noFill/>
          </a:ln>
        </p:spPr>
        <p:txBody>
          <a:bodyPr wrap="none" rtlCol="0" anchor="t">
            <a:spAutoFit/>
          </a:bodyPr>
          <a:lstStyle/>
          <a:p>
            <a:pPr algn="ctr" defTabSz="932441"/>
            <a:r>
              <a:rPr lang="en-US" sz="2000" dirty="0">
                <a:gradFill>
                  <a:gsLst>
                    <a:gs pos="0">
                      <a:srgbClr val="7FBA00"/>
                    </a:gs>
                    <a:gs pos="100000">
                      <a:srgbClr val="7FBA00"/>
                    </a:gs>
                  </a:gsLst>
                  <a:lin ang="5400000" scaled="0"/>
                </a:gradFill>
                <a:latin typeface="Segoe UI"/>
              </a:rPr>
              <a:t>Net</a:t>
            </a:r>
          </a:p>
          <a:p>
            <a:pPr algn="ctr" defTabSz="932441"/>
            <a:r>
              <a:rPr lang="en-US" sz="2000" dirty="0">
                <a:gradFill>
                  <a:gsLst>
                    <a:gs pos="0">
                      <a:srgbClr val="7FBA00"/>
                    </a:gs>
                    <a:gs pos="100000">
                      <a:srgbClr val="7FBA00"/>
                    </a:gs>
                  </a:gsLst>
                  <a:lin ang="5400000" scaled="0"/>
                </a:gradFill>
                <a:latin typeface="Segoe UI"/>
              </a:rPr>
              <a:t>TS1</a:t>
            </a:r>
          </a:p>
        </p:txBody>
      </p:sp>
      <p:cxnSp>
        <p:nvCxnSpPr>
          <p:cNvPr id="62" name="Straight Arrow Connector 61"/>
          <p:cNvCxnSpPr/>
          <p:nvPr/>
        </p:nvCxnSpPr>
        <p:spPr>
          <a:xfrm flipV="1">
            <a:off x="9423576" y="3776130"/>
            <a:ext cx="0" cy="2300719"/>
          </a:xfrm>
          <a:prstGeom prst="straightConnector1">
            <a:avLst/>
          </a:prstGeom>
          <a:ln>
            <a:solidFill>
              <a:srgbClr val="92D050"/>
            </a:solidFill>
            <a:tailEnd type="triangle"/>
          </a:ln>
          <a:effectLst/>
        </p:spPr>
        <p:style>
          <a:lnRef idx="3">
            <a:schemeClr val="accent1"/>
          </a:lnRef>
          <a:fillRef idx="0">
            <a:schemeClr val="accent1"/>
          </a:fillRef>
          <a:effectRef idx="2">
            <a:schemeClr val="accent1"/>
          </a:effectRef>
          <a:fontRef idx="minor">
            <a:schemeClr val="tx1"/>
          </a:fontRef>
        </p:style>
      </p:cxnSp>
      <p:sp>
        <p:nvSpPr>
          <p:cNvPr id="86" name="TextBox 85"/>
          <p:cNvSpPr txBox="1"/>
          <p:nvPr/>
        </p:nvSpPr>
        <p:spPr>
          <a:xfrm>
            <a:off x="8779459" y="5943901"/>
            <a:ext cx="1239442" cy="707886"/>
          </a:xfrm>
          <a:prstGeom prst="rect">
            <a:avLst/>
          </a:prstGeom>
          <a:noFill/>
          <a:ln>
            <a:noFill/>
          </a:ln>
        </p:spPr>
        <p:txBody>
          <a:bodyPr wrap="none" rtlCol="0" anchor="t">
            <a:spAutoFit/>
          </a:bodyPr>
          <a:lstStyle/>
          <a:p>
            <a:pPr algn="ctr" defTabSz="932441"/>
            <a:r>
              <a:rPr lang="en-US" sz="2000" dirty="0">
                <a:gradFill>
                  <a:gsLst>
                    <a:gs pos="0">
                      <a:srgbClr val="7FBA00"/>
                    </a:gs>
                    <a:gs pos="100000">
                      <a:srgbClr val="7FBA00"/>
                    </a:gs>
                  </a:gsLst>
                  <a:lin ang="5400000" scaled="0"/>
                </a:gradFill>
                <a:latin typeface="Segoe UI"/>
              </a:rPr>
              <a:t>Concepts</a:t>
            </a:r>
          </a:p>
          <a:p>
            <a:pPr algn="ctr" defTabSz="932441"/>
            <a:r>
              <a:rPr lang="en-US" sz="2000" dirty="0">
                <a:gradFill>
                  <a:gsLst>
                    <a:gs pos="0">
                      <a:srgbClr val="7FBA00"/>
                    </a:gs>
                    <a:gs pos="100000">
                      <a:srgbClr val="7FBA00"/>
                    </a:gs>
                  </a:gsLst>
                  <a:lin ang="5400000" scaled="0"/>
                </a:gradFill>
                <a:latin typeface="Segoe UI"/>
              </a:rPr>
              <a:t>TS</a:t>
            </a:r>
          </a:p>
        </p:txBody>
      </p:sp>
      <p:sp>
        <p:nvSpPr>
          <p:cNvPr id="75" name="TextBox 74"/>
          <p:cNvSpPr txBox="1"/>
          <p:nvPr/>
        </p:nvSpPr>
        <p:spPr>
          <a:xfrm>
            <a:off x="9059934" y="3380218"/>
            <a:ext cx="480150" cy="309929"/>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14</a:t>
            </a:r>
          </a:p>
        </p:txBody>
      </p:sp>
    </p:spTree>
    <p:extLst>
      <p:ext uri="{BB962C8B-B14F-4D97-AF65-F5344CB8AC3E}">
        <p14:creationId xmlns:p14="http://schemas.microsoft.com/office/powerpoint/2010/main" val="175782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494838" y="-35370"/>
            <a:ext cx="2743200" cy="1399032"/>
            <a:chOff x="9494838" y="-35370"/>
            <a:chExt cx="2743200" cy="1399032"/>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25" b="18828"/>
            <a:stretch/>
          </p:blipFill>
          <p:spPr>
            <a:xfrm>
              <a:off x="9799637" y="-35370"/>
              <a:ext cx="2362200" cy="1322832"/>
            </a:xfrm>
            <a:prstGeom prst="rect">
              <a:avLst/>
            </a:prstGeom>
          </p:spPr>
        </p:pic>
        <p:sp>
          <p:nvSpPr>
            <p:cNvPr id="10" name="Rectangle 9"/>
            <p:cNvSpPr/>
            <p:nvPr/>
          </p:nvSpPr>
          <p:spPr bwMode="auto">
            <a:xfrm>
              <a:off x="9494838" y="-35370"/>
              <a:ext cx="2743200" cy="1399032"/>
            </a:xfrm>
            <a:prstGeom prst="rect">
              <a:avLst/>
            </a:prstGeom>
            <a:gradFill flip="none" rotWithShape="1">
              <a:gsLst>
                <a:gs pos="0">
                  <a:schemeClr val="bg2">
                    <a:alpha val="0"/>
                  </a:schemeClr>
                </a:gs>
                <a:gs pos="76000">
                  <a:srgbClr val="FFFFFF">
                    <a:alpha val="97000"/>
                  </a:srgbClr>
                </a:gs>
                <a:gs pos="48000">
                  <a:schemeClr val="bg1">
                    <a:alpha val="58000"/>
                  </a:schemeClr>
                </a:gs>
                <a:gs pos="100000">
                  <a:schemeClr val="bg1"/>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a:t>
            </a:r>
            <a:r>
              <a:rPr lang="en-US" dirty="0"/>
              <a:t>++14 </a:t>
            </a:r>
            <a:r>
              <a:rPr lang="en-US" b="1" i="1" dirty="0">
                <a:solidFill>
                  <a:schemeClr val="bg1"/>
                </a:solidFill>
              </a:rPr>
              <a:t>wave</a:t>
            </a:r>
          </a:p>
        </p:txBody>
      </p:sp>
      <p:graphicFrame>
        <p:nvGraphicFramePr>
          <p:cNvPr id="6" name="Table 5"/>
          <p:cNvGraphicFramePr>
            <a:graphicFrameLocks noGrp="1"/>
          </p:cNvGraphicFramePr>
          <p:nvPr>
            <p:extLst>
              <p:ext uri="{D42A27DB-BD31-4B8C-83A1-F6EECF244321}">
                <p14:modId xmlns:p14="http://schemas.microsoft.com/office/powerpoint/2010/main" val="4191094946"/>
              </p:ext>
            </p:extLst>
          </p:nvPr>
        </p:nvGraphicFramePr>
        <p:xfrm>
          <a:off x="359575" y="1211586"/>
          <a:ext cx="11803544" cy="5409875"/>
        </p:xfrm>
        <a:graphic>
          <a:graphicData uri="http://schemas.openxmlformats.org/drawingml/2006/table">
            <a:tbl>
              <a:tblPr firstRow="1" bandRow="1">
                <a:tableStyleId>{793D81CF-94F2-401A-BA57-92F5A7B2D0C5}</a:tableStyleId>
              </a:tblPr>
              <a:tblGrid>
                <a:gridCol w="2124862"/>
                <a:gridCol w="2057400"/>
                <a:gridCol w="2057400"/>
                <a:gridCol w="1981200"/>
                <a:gridCol w="1676400"/>
                <a:gridCol w="1906282"/>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a:t>
                      </a:r>
                      <a:r>
                        <a:rPr lang="en-US" sz="1600" b="0" baseline="0" dirty="0" smtClean="0">
                          <a:gradFill>
                            <a:gsLst>
                              <a:gs pos="9934">
                                <a:srgbClr val="1E1E1E"/>
                              </a:gs>
                              <a:gs pos="100000">
                                <a:srgbClr val="1E1E1E"/>
                              </a:gs>
                            </a:gsLst>
                            <a:lin ang="5400000" scaled="0"/>
                          </a:gradFill>
                          <a:latin typeface="+mn-lt"/>
                        </a:rPr>
                        <a:t> this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endParaRPr lang="en-US" sz="1600" b="0" baseline="0" dirty="0" smtClean="0">
                        <a:gradFill>
                          <a:gsLst>
                            <a:gs pos="9934">
                              <a:srgbClr val="1E1E1E"/>
                            </a:gs>
                            <a:gs pos="100000">
                              <a:srgbClr val="1E1E1E"/>
                            </a:gs>
                          </a:gsLst>
                          <a:lin ang="5400000" scaled="0"/>
                        </a:gradFill>
                        <a:latin typeface="+mn-lt"/>
                      </a:endParaRPr>
                    </a:p>
                  </a:txBody>
                  <a:tcPr marL="91427" marR="91427" marT="0" marB="0" anchor="ctr">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__func__</a:t>
                      </a:r>
                    </a:p>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Extended </a:t>
                      </a:r>
                      <a:r>
                        <a:rPr kumimoji="0" lang="en-US" sz="1400" b="0" i="0" u="none" strike="noStrike" kern="1200" cap="none" spc="0" normalizeH="0" baseline="0" noProof="0" dirty="0" err="1"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sizeof</a:t>
                      </a:r>
                      <a:endParaRPr lang="en-US" sz="1400" dirty="0" smtClean="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Thread-safe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function local static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Unrestricted unions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Attributes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User-defined literals</a:t>
                      </a: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Universal character names in literals</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err="1" smtClean="0">
                          <a:gradFill>
                            <a:gsLst>
                              <a:gs pos="66981">
                                <a:schemeClr val="tx1">
                                  <a:lumMod val="75000"/>
                                  <a:lumOff val="25000"/>
                                </a:schemeClr>
                              </a:gs>
                              <a:gs pos="0">
                                <a:schemeClr val="tx1">
                                  <a:lumMod val="75000"/>
                                  <a:lumOff val="25000"/>
                                </a:schemeClr>
                              </a:gs>
                            </a:gsLst>
                            <a:lin ang="5400000" scaled="0"/>
                          </a:gradFill>
                        </a:rPr>
                        <a:t>thread_local</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Ref-qualifiers: </a:t>
                      </a:r>
                      <a:b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b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&amp; and &amp;&amp; for *this</a:t>
                      </a:r>
                      <a:endParaRPr lang="en-US" sz="1400" dirty="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noexcept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Expression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SFINAE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C++11 preprocessor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dirty="0" smtClean="0">
                          <a:solidFill>
                            <a:schemeClr val="accent4">
                              <a:lumMod val="75000"/>
                            </a:schemeClr>
                          </a:solidFill>
                        </a:rPr>
                        <a:t>incl. C++98</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smtClean="0">
                          <a:solidFill>
                            <a:schemeClr val="accent3"/>
                          </a:solidFill>
                        </a:rPr>
                        <a:t>C11</a:t>
                      </a: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generalized lambda capture</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alignof</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alignas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Inheriting constructors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4">
                              <a:lumMod val="75000"/>
                            </a:schemeClr>
                          </a:solidFill>
                        </a:rPr>
                        <a:t>C++98</a:t>
                      </a:r>
                      <a:r>
                        <a:rPr lang="en-US" sz="1400" baseline="0" dirty="0" smtClean="0">
                          <a:solidFill>
                            <a:schemeClr val="accent4">
                              <a:lumMod val="75000"/>
                            </a:schemeClr>
                          </a:solidFill>
                        </a:rPr>
                        <a:t> two-phase lookup</a:t>
                      </a:r>
                      <a:endParaRPr lang="en-US" sz="1400" dirty="0">
                        <a:solidFill>
                          <a:schemeClr val="accent4">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constexpr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dirty="0" smtClean="0">
                          <a:gradFill>
                            <a:gsLst>
                              <a:gs pos="66981">
                                <a:schemeClr val="tx1">
                                  <a:lumMod val="75000"/>
                                  <a:lumOff val="25000"/>
                                </a:schemeClr>
                              </a:gs>
                              <a:gs pos="0">
                                <a:schemeClr val="tx1">
                                  <a:lumMod val="75000"/>
                                  <a:lumOff val="25000"/>
                                </a:schemeClr>
                              </a:gs>
                            </a:gsLst>
                            <a:lin ang="5400000" scaled="0"/>
                          </a:gradFill>
                        </a:rPr>
                        <a:t>(except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ctors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literal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constexpr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(literal</a:t>
                      </a:r>
                      <a:r>
                        <a:rPr lang="en-US" sz="1400" baseline="0" dirty="0" smtClean="0">
                          <a:gradFill>
                            <a:gsLst>
                              <a:gs pos="66981">
                                <a:schemeClr val="tx1">
                                  <a:lumMod val="75000"/>
                                  <a:lumOff val="25000"/>
                                </a:schemeClr>
                              </a:gs>
                              <a:gs pos="0">
                                <a:schemeClr val="tx1">
                                  <a:lumMod val="75000"/>
                                  <a:lumOff val="25000"/>
                                </a:schemeClr>
                              </a:gs>
                            </a:gsLst>
                            <a:lin ang="5400000" scaled="0"/>
                          </a:gradFill>
                        </a:rPr>
                        <a:t>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rgbClr val="0070C0"/>
                          </a:solidFill>
                        </a:rPr>
                        <a:t>C++14 generalized constexpr</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a:t>
                      </a:r>
                      <a:r>
                        <a:rPr lang="en-US" sz="1400" i="0" baseline="0" dirty="0" err="1" smtClean="0">
                          <a:solidFill>
                            <a:srgbClr val="0070C0"/>
                          </a:solidFill>
                        </a:rPr>
                        <a:t>decltype</a:t>
                      </a:r>
                      <a:r>
                        <a:rPr lang="en-US" sz="1400" i="0" baseline="0" dirty="0" smtClean="0">
                          <a:solidFill>
                            <a:srgbClr val="0070C0"/>
                          </a:solidFill>
                        </a:rPr>
                        <a:t>(auto)</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Inline namespaces</a:t>
                      </a:r>
                      <a:endParaRPr lang="en-US" sz="1400" i="0" dirty="0" smtClean="0">
                        <a:solidFill>
                          <a:srgbClr val="0070C0"/>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rgbClr val="0070C0"/>
                          </a:solidFill>
                        </a:rPr>
                        <a:t>C++14 </a:t>
                      </a:r>
                      <a:r>
                        <a:rPr lang="en-US" sz="1400" dirty="0" err="1" smtClean="0">
                          <a:solidFill>
                            <a:srgbClr val="0070C0"/>
                          </a:solidFill>
                        </a:rPr>
                        <a:t>dyn</a:t>
                      </a:r>
                      <a:r>
                        <a:rPr lang="en-US" sz="1400" dirty="0" smtClean="0">
                          <a:solidFill>
                            <a:srgbClr val="0070C0"/>
                          </a:solidFill>
                        </a:rPr>
                        <a:t>. arrays</a:t>
                      </a:r>
                      <a:br>
                        <a:rPr lang="en-US" sz="1400" dirty="0" smtClean="0">
                          <a:solidFill>
                            <a:srgbClr val="0070C0"/>
                          </a:solidFill>
                        </a:rPr>
                      </a:br>
                      <a:r>
                        <a:rPr lang="en-US" sz="1400" dirty="0" smtClean="0">
                          <a:solidFill>
                            <a:srgbClr val="0070C0"/>
                          </a:solidFill>
                        </a:rPr>
                        <a:t>C++14 </a:t>
                      </a:r>
                      <a:r>
                        <a:rPr lang="en-US" sz="1400" dirty="0" err="1" smtClean="0">
                          <a:solidFill>
                            <a:srgbClr val="0070C0"/>
                          </a:solidFill>
                        </a:rPr>
                        <a:t>var</a:t>
                      </a:r>
                      <a:r>
                        <a:rPr lang="en-US" sz="1400" dirty="0" smtClean="0">
                          <a:solidFill>
                            <a:srgbClr val="0070C0"/>
                          </a:solidFill>
                        </a:rPr>
                        <a:t> templates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rgbClr val="0070C0"/>
                          </a:solidFill>
                        </a:rPr>
                        <a:t>C++14 libs: std::</a:t>
                      </a:r>
                      <a:r>
                        <a:rPr lang="en-US" sz="1400" baseline="0" dirty="0" smtClean="0">
                          <a:solidFill>
                            <a:srgbClr val="0070C0"/>
                          </a:solidFill>
                        </a:rPr>
                        <a:t> user-defined literals</a:t>
                      </a: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char16_t, char32_t</a:t>
                      </a:r>
                      <a:endParaRPr lang="en-US" dirty="0"/>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b="1" dirty="0" smtClean="0">
                          <a:solidFill>
                            <a:srgbClr val="0070C0"/>
                          </a:solidFill>
                        </a:rPr>
                        <a:t>C++TS concepts lite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2" name="TextBox 1"/>
          <p:cNvSpPr txBox="1"/>
          <p:nvPr/>
        </p:nvSpPr>
        <p:spPr>
          <a:xfrm>
            <a:off x="4609570" y="1294665"/>
            <a:ext cx="3891370" cy="830997"/>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Post-RTM OOB CTP</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 we’re currently implementing, roughly in order… </a:t>
            </a:r>
            <a:r>
              <a:rPr lang="en-US" sz="1600" i="1" dirty="0" smtClean="0">
                <a:gradFill>
                  <a:gsLst>
                    <a:gs pos="9934">
                      <a:srgbClr val="1E1E1E"/>
                    </a:gs>
                    <a:gs pos="100000">
                      <a:srgbClr val="1E1E1E"/>
                    </a:gs>
                  </a:gsLst>
                  <a:lin ang="5400000" scaled="0"/>
                </a:gradFill>
              </a:rPr>
              <a:t>some subset</a:t>
            </a:r>
            <a:r>
              <a:rPr lang="en-US" sz="1600" dirty="0" smtClean="0">
                <a:gradFill>
                  <a:gsLst>
                    <a:gs pos="9934">
                      <a:srgbClr val="1E1E1E"/>
                    </a:gs>
                    <a:gs pos="100000">
                      <a:srgbClr val="1E1E1E"/>
                    </a:gs>
                  </a:gsLst>
                  <a:lin ang="5400000" scaled="0"/>
                </a:gradFill>
              </a:rPr>
              <a:t> in CTP</a:t>
            </a:r>
            <a:endParaRPr lang="en-US" sz="1600" dirty="0">
              <a:gradFill>
                <a:gsLst>
                  <a:gs pos="9934">
                    <a:srgbClr val="1E1E1E"/>
                  </a:gs>
                  <a:gs pos="100000">
                    <a:srgbClr val="1E1E1E"/>
                  </a:gs>
                </a:gsLst>
                <a:lin ang="5400000" scaled="0"/>
              </a:gradFill>
            </a:endParaRPr>
          </a:p>
        </p:txBody>
      </p:sp>
      <p:sp>
        <p:nvSpPr>
          <p:cNvPr id="9" name="TextBox 8"/>
          <p:cNvSpPr txBox="1"/>
          <p:nvPr/>
        </p:nvSpPr>
        <p:spPr>
          <a:xfrm>
            <a:off x="8500939" y="1439862"/>
            <a:ext cx="3666067" cy="584775"/>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Planned</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What’s next for full conformance</a:t>
            </a:r>
            <a:endParaRPr lang="en-US" sz="1600" dirty="0">
              <a:gradFill>
                <a:gsLst>
                  <a:gs pos="9934">
                    <a:srgbClr val="1E1E1E"/>
                  </a:gs>
                  <a:gs pos="100000">
                    <a:srgbClr val="1E1E1E"/>
                  </a:gs>
                </a:gsLst>
                <a:lin ang="5400000" scaled="0"/>
              </a:gradFill>
            </a:endParaRPr>
          </a:p>
        </p:txBody>
      </p:sp>
      <p:sp>
        <p:nvSpPr>
          <p:cNvPr id="13" name="Freeform 12"/>
          <p:cNvSpPr/>
          <p:nvPr/>
        </p:nvSpPr>
        <p:spPr bwMode="auto">
          <a:xfrm>
            <a:off x="350837" y="2252911"/>
            <a:ext cx="11887201" cy="4597151"/>
          </a:xfrm>
          <a:custGeom>
            <a:avLst/>
            <a:gdLst>
              <a:gd name="connsiteX0" fmla="*/ 9906000 w 11887201"/>
              <a:gd name="connsiteY0" fmla="*/ 3835151 h 4597151"/>
              <a:gd name="connsiteX1" fmla="*/ 9906000 w 11887201"/>
              <a:gd name="connsiteY1" fmla="*/ 4292351 h 4597151"/>
              <a:gd name="connsiteX2" fmla="*/ 11811843 w 11887201"/>
              <a:gd name="connsiteY2" fmla="*/ 4292351 h 4597151"/>
              <a:gd name="connsiteX3" fmla="*/ 11811843 w 11887201"/>
              <a:gd name="connsiteY3" fmla="*/ 3835151 h 4597151"/>
              <a:gd name="connsiteX4" fmla="*/ 0 w 11887201"/>
              <a:gd name="connsiteY4" fmla="*/ 0 h 4597151"/>
              <a:gd name="connsiteX5" fmla="*/ 11887201 w 11887201"/>
              <a:gd name="connsiteY5" fmla="*/ 0 h 4597151"/>
              <a:gd name="connsiteX6" fmla="*/ 11887201 w 11887201"/>
              <a:gd name="connsiteY6" fmla="*/ 4597151 h 4597151"/>
              <a:gd name="connsiteX7" fmla="*/ 0 w 11887201"/>
              <a:gd name="connsiteY7" fmla="*/ 4597151 h 459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7201" h="4597151">
                <a:moveTo>
                  <a:pt x="9906000" y="3835151"/>
                </a:moveTo>
                <a:lnTo>
                  <a:pt x="9906000" y="4292351"/>
                </a:lnTo>
                <a:lnTo>
                  <a:pt x="11811843" y="4292351"/>
                </a:lnTo>
                <a:lnTo>
                  <a:pt x="11811843" y="3835151"/>
                </a:lnTo>
                <a:close/>
                <a:moveTo>
                  <a:pt x="0" y="0"/>
                </a:moveTo>
                <a:lnTo>
                  <a:pt x="11887201" y="0"/>
                </a:lnTo>
                <a:lnTo>
                  <a:pt x="11887201" y="4597151"/>
                </a:lnTo>
                <a:lnTo>
                  <a:pt x="0" y="4597151"/>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8784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One more thing for the next OOB CTP</a:t>
            </a:r>
            <a:endParaRPr lang="en-US" dirty="0"/>
          </a:p>
        </p:txBody>
      </p:sp>
    </p:spTree>
    <p:extLst>
      <p:ext uri="{BB962C8B-B14F-4D97-AF65-F5344CB8AC3E}">
        <p14:creationId xmlns:p14="http://schemas.microsoft.com/office/powerpoint/2010/main" val="21496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lnSpc>
                <a:spcPct val="100000"/>
              </a:lnSpc>
              <a:spcBef>
                <a:spcPts val="1728"/>
              </a:spcBef>
              <a:spcAft>
                <a:spcPts val="0"/>
              </a:spcAft>
            </a:pPr>
            <a:r>
              <a:rPr lang="en-US" dirty="0"/>
              <a:t>Continue to deliver C++11</a:t>
            </a:r>
          </a:p>
          <a:p>
            <a:pPr marL="6350" lvl="1">
              <a:spcBef>
                <a:spcPts val="528"/>
              </a:spcBef>
              <a:tabLst>
                <a:tab pos="346075" algn="l"/>
              </a:tabLst>
            </a:pPr>
            <a:r>
              <a:rPr lang="en-US" sz="2200" dirty="0">
                <a:gradFill>
                  <a:gsLst>
                    <a:gs pos="0">
                      <a:srgbClr val="505050"/>
                    </a:gs>
                    <a:gs pos="100000">
                      <a:srgbClr val="505050"/>
                    </a:gs>
                  </a:gsLst>
                  <a:lin ang="5400000" scaled="0"/>
                </a:gradFill>
              </a:rPr>
              <a:t>More batches coming in 1H13</a:t>
            </a:r>
          </a:p>
          <a:p>
            <a:pPr>
              <a:lnSpc>
                <a:spcPct val="100000"/>
              </a:lnSpc>
              <a:spcBef>
                <a:spcPts val="1728"/>
              </a:spcBef>
              <a:spcAft>
                <a:spcPts val="0"/>
              </a:spcAft>
            </a:pPr>
            <a:r>
              <a:rPr lang="en-US" dirty="0"/>
              <a:t>Continue to </a:t>
            </a:r>
            <a:r>
              <a:rPr lang="en-US" dirty="0" smtClean="0"/>
              <a:t>invest</a:t>
            </a:r>
            <a:br>
              <a:rPr lang="en-US" dirty="0" smtClean="0"/>
            </a:br>
            <a:r>
              <a:rPr lang="en-US" dirty="0" smtClean="0"/>
              <a:t>in platform </a:t>
            </a:r>
            <a:r>
              <a:rPr lang="en-US" dirty="0"/>
              <a:t>support</a:t>
            </a:r>
          </a:p>
          <a:p>
            <a:pPr marL="6350" lvl="1">
              <a:spcBef>
                <a:spcPts val="528"/>
              </a:spcBef>
              <a:tabLst>
                <a:tab pos="346075" algn="l"/>
              </a:tabLst>
            </a:pPr>
            <a:r>
              <a:rPr lang="en-US" sz="2200" dirty="0">
                <a:gradFill>
                  <a:gsLst>
                    <a:gs pos="0">
                      <a:srgbClr val="505050"/>
                    </a:gs>
                    <a:gs pos="100000">
                      <a:srgbClr val="505050"/>
                    </a:gs>
                  </a:gsLst>
                  <a:lin ang="5400000" scaled="0"/>
                </a:gradFill>
              </a:rPr>
              <a:t>Windows Store apps</a:t>
            </a:r>
          </a:p>
          <a:p>
            <a:pPr lvl="2"/>
            <a:r>
              <a:rPr lang="en-US" sz="2000" dirty="0" smtClean="0">
                <a:gradFill>
                  <a:gsLst>
                    <a:gs pos="0">
                      <a:srgbClr val="505050"/>
                    </a:gs>
                    <a:gs pos="100000">
                      <a:srgbClr val="505050"/>
                    </a:gs>
                  </a:gsLst>
                  <a:lin ang="5400000" scaled="0"/>
                </a:gradFill>
              </a:rPr>
              <a:t>Continue to bring C++/CX forward to solve problems like asynchrony</a:t>
            </a:r>
          </a:p>
          <a:p>
            <a:pPr lvl="2"/>
            <a:r>
              <a:rPr lang="en-US" sz="2000" dirty="0" smtClean="0">
                <a:gradFill>
                  <a:gsLst>
                    <a:gs pos="0">
                      <a:srgbClr val="505050"/>
                    </a:gs>
                    <a:gs pos="100000">
                      <a:srgbClr val="505050"/>
                    </a:gs>
                  </a:gsLst>
                  <a:lin ang="5400000" scaled="0"/>
                </a:gradFill>
              </a:rPr>
              <a:t>Continue to make extensions/rewrite less intrusive to existing C++ code</a:t>
            </a:r>
          </a:p>
          <a:p>
            <a:pPr lvl="2"/>
            <a:r>
              <a:rPr lang="en-US" sz="2000" dirty="0" smtClean="0">
                <a:gradFill>
                  <a:gsLst>
                    <a:gs pos="0">
                      <a:srgbClr val="505050"/>
                    </a:gs>
                    <a:gs pos="100000">
                      <a:srgbClr val="505050"/>
                    </a:gs>
                  </a:gsLst>
                  <a:lin ang="5400000" scaled="0"/>
                </a:gradFill>
              </a:rPr>
              <a:t>Example of both: </a:t>
            </a:r>
            <a:r>
              <a:rPr lang="en-US" sz="2000" i="1" dirty="0" smtClean="0">
                <a:gradFill>
                  <a:gsLst>
                    <a:gs pos="0">
                      <a:srgbClr val="505050"/>
                    </a:gs>
                    <a:gs pos="100000">
                      <a:srgbClr val="505050"/>
                    </a:gs>
                  </a:gsLst>
                  <a:lin ang="5400000" scaled="0"/>
                </a:gradFill>
              </a:rPr>
              <a:t>await</a:t>
            </a:r>
            <a:endParaRPr lang="en-US" sz="2000" dirty="0" smtClean="0">
              <a:gradFill>
                <a:gsLst>
                  <a:gs pos="0">
                    <a:srgbClr val="505050"/>
                  </a:gs>
                  <a:gs pos="100000">
                    <a:srgbClr val="505050"/>
                  </a:gs>
                </a:gsLst>
                <a:lin ang="5400000" scaled="0"/>
              </a:gradFill>
            </a:endParaRPr>
          </a:p>
          <a:p>
            <a:pPr marL="6350" lvl="1">
              <a:spcBef>
                <a:spcPts val="528"/>
              </a:spcBef>
              <a:tabLst>
                <a:tab pos="346075" algn="l"/>
              </a:tabLst>
            </a:pPr>
            <a:r>
              <a:rPr lang="en-US" sz="2200" dirty="0">
                <a:gradFill>
                  <a:gsLst>
                    <a:gs pos="0">
                      <a:srgbClr val="505050"/>
                    </a:gs>
                    <a:gs pos="100000">
                      <a:srgbClr val="505050"/>
                    </a:gs>
                  </a:gsLst>
                  <a:lin ang="5400000" scaled="0"/>
                </a:gradFill>
              </a:rPr>
              <a:t>Phone </a:t>
            </a:r>
            <a:r>
              <a:rPr lang="en-US" sz="2200" dirty="0" smtClean="0">
                <a:gradFill>
                  <a:gsLst>
                    <a:gs pos="0">
                      <a:srgbClr val="505050"/>
                    </a:gs>
                    <a:gs pos="100000">
                      <a:srgbClr val="505050"/>
                    </a:gs>
                  </a:gsLst>
                  <a:lin ang="5400000" scaled="0"/>
                </a:gradFill>
              </a:rPr>
              <a:t>apps</a:t>
            </a:r>
          </a:p>
          <a:p>
            <a:pPr marL="463432" lvl="2">
              <a:spcBef>
                <a:spcPts val="528"/>
              </a:spcBef>
              <a:tabLst>
                <a:tab pos="346075" algn="l"/>
              </a:tabLst>
            </a:pPr>
            <a:r>
              <a:rPr lang="en-US" sz="2200" dirty="0" smtClean="0">
                <a:gradFill>
                  <a:gsLst>
                    <a:gs pos="0">
                      <a:srgbClr val="505050"/>
                    </a:gs>
                    <a:gs pos="100000">
                      <a:srgbClr val="505050"/>
                    </a:gs>
                  </a:gsLst>
                  <a:lin ang="5400000" scaled="0"/>
                </a:gradFill>
              </a:rPr>
              <a:t>See also: </a:t>
            </a:r>
            <a:r>
              <a:rPr lang="en-US" sz="2200" i="1" dirty="0" smtClean="0">
                <a:gradFill>
                  <a:gsLst>
                    <a:gs pos="0">
                      <a:srgbClr val="505050"/>
                    </a:gs>
                    <a:gs pos="100000">
                      <a:srgbClr val="505050"/>
                    </a:gs>
                  </a:gsLst>
                  <a:lin ang="5400000" scaled="0"/>
                </a:gradFill>
              </a:rPr>
              <a:t>Writing </a:t>
            </a:r>
            <a:r>
              <a:rPr lang="en-US" sz="2200" i="1" dirty="0">
                <a:gradFill>
                  <a:gsLst>
                    <a:gs pos="0">
                      <a:srgbClr val="505050"/>
                    </a:gs>
                    <a:gs pos="100000">
                      <a:srgbClr val="505050"/>
                    </a:gs>
                  </a:gsLst>
                  <a:lin ang="5400000" scaled="0"/>
                </a:gradFill>
              </a:rPr>
              <a:t>C++ components </a:t>
            </a:r>
            <a:r>
              <a:rPr lang="en-US" sz="2200" i="1" dirty="0" smtClean="0">
                <a:gradFill>
                  <a:gsLst>
                    <a:gs pos="0">
                      <a:srgbClr val="505050"/>
                    </a:gs>
                    <a:gs pos="100000">
                      <a:srgbClr val="505050"/>
                    </a:gs>
                  </a:gsLst>
                  <a:lin ang="5400000" scaled="0"/>
                </a:gradFill>
              </a:rPr>
              <a:t>on Windows 8 </a:t>
            </a:r>
            <a:r>
              <a:rPr lang="en-US" sz="2200" i="1" dirty="0">
                <a:gradFill>
                  <a:gsLst>
                    <a:gs pos="0">
                      <a:srgbClr val="505050"/>
                    </a:gs>
                    <a:gs pos="100000">
                      <a:srgbClr val="505050"/>
                    </a:gs>
                  </a:gsLst>
                  <a:lin ang="5400000" scaled="0"/>
                </a:gradFill>
              </a:rPr>
              <a:t>&amp; </a:t>
            </a:r>
            <a:r>
              <a:rPr lang="en-US" sz="2200" i="1" dirty="0" smtClean="0">
                <a:gradFill>
                  <a:gsLst>
                    <a:gs pos="0">
                      <a:srgbClr val="505050"/>
                    </a:gs>
                    <a:gs pos="100000">
                      <a:srgbClr val="505050"/>
                    </a:gs>
                  </a:gsLst>
                  <a:lin ang="5400000" scaled="0"/>
                </a:gradFill>
              </a:rPr>
              <a:t>Windows Phone 8</a:t>
            </a:r>
            <a:endParaRPr lang="en-US" sz="2200" i="1" dirty="0">
              <a:gradFill>
                <a:gsLst>
                  <a:gs pos="0">
                    <a:srgbClr val="505050"/>
                  </a:gs>
                  <a:gs pos="100000">
                    <a:srgbClr val="505050"/>
                  </a:gs>
                </a:gsLst>
                <a:lin ang="5400000" scaled="0"/>
              </a:gradFill>
            </a:endParaRPr>
          </a:p>
          <a:p>
            <a:pPr marL="6350" lvl="1">
              <a:spcBef>
                <a:spcPts val="528"/>
              </a:spcBef>
              <a:tabLst>
                <a:tab pos="346075" algn="l"/>
              </a:tabLst>
            </a:pPr>
            <a:r>
              <a:rPr lang="en-US" sz="2200" dirty="0">
                <a:gradFill>
                  <a:gsLst>
                    <a:gs pos="0">
                      <a:srgbClr val="505050"/>
                    </a:gs>
                    <a:gs pos="100000">
                      <a:srgbClr val="505050"/>
                    </a:gs>
                  </a:gsLst>
                  <a:lin ang="5400000" scaled="0"/>
                </a:gradFill>
              </a:rPr>
              <a:t>Azure (e.g., Casablanca)</a:t>
            </a:r>
          </a:p>
        </p:txBody>
      </p:sp>
      <p:sp>
        <p:nvSpPr>
          <p:cNvPr id="5" name="Title 4"/>
          <p:cNvSpPr>
            <a:spLocks noGrp="1"/>
          </p:cNvSpPr>
          <p:nvPr>
            <p:ph type="ctrTitle"/>
          </p:nvPr>
        </p:nvSpPr>
        <p:spPr>
          <a:solidFill>
            <a:schemeClr val="accent4"/>
          </a:solidFill>
          <a:ln>
            <a:noFill/>
          </a:ln>
        </p:spPr>
        <p:txBody>
          <a:bodyPr vert="horz" wrap="square" lIns="248654" tIns="0" rIns="248654" bIns="0" numCol="1" rtlCol="0" anchor="ctr" anchorCtr="0" compatLnSpc="1">
            <a:prstTxWarp prst="textNoShape">
              <a:avLst/>
            </a:prstTxWarp>
            <a:noAutofit/>
          </a:bodyPr>
          <a:lstStyle/>
          <a:p>
            <a:r>
              <a:rPr lang="en-US" dirty="0"/>
              <a:t>VC++ next steps</a:t>
            </a:r>
          </a:p>
        </p:txBody>
      </p:sp>
      <p:sp>
        <p:nvSpPr>
          <p:cNvPr id="6" name="TextBox 5"/>
          <p:cNvSpPr txBox="1"/>
          <p:nvPr/>
        </p:nvSpPr>
        <p:spPr>
          <a:xfrm rot="21275695">
            <a:off x="295733" y="1710421"/>
            <a:ext cx="2899576" cy="584775"/>
          </a:xfrm>
          <a:prstGeom prst="rect">
            <a:avLst/>
          </a:prstGeom>
          <a:noFill/>
        </p:spPr>
        <p:txBody>
          <a:bodyPr wrap="none" rtlCol="0">
            <a:spAutoFit/>
          </a:bodyPr>
          <a:lstStyle/>
          <a:p>
            <a:r>
              <a:rPr lang="en-US" sz="3200" dirty="0" smtClean="0">
                <a:solidFill>
                  <a:schemeClr val="accent2"/>
                </a:solidFill>
              </a:rPr>
              <a:t>from Nov 2012</a:t>
            </a:r>
          </a:p>
        </p:txBody>
      </p:sp>
      <p:sp>
        <p:nvSpPr>
          <p:cNvPr id="8" name="Freeform 7"/>
          <p:cNvSpPr/>
          <p:nvPr/>
        </p:nvSpPr>
        <p:spPr bwMode="auto">
          <a:xfrm>
            <a:off x="0" y="0"/>
            <a:ext cx="12436475" cy="6994525"/>
          </a:xfrm>
          <a:custGeom>
            <a:avLst/>
            <a:gdLst>
              <a:gd name="connsiteX0" fmla="*/ 6065837 w 12436475"/>
              <a:gd name="connsiteY0" fmla="*/ 3192462 h 6994525"/>
              <a:gd name="connsiteX1" fmla="*/ 6065837 w 12436475"/>
              <a:gd name="connsiteY1" fmla="*/ 5021262 h 6994525"/>
              <a:gd name="connsiteX2" fmla="*/ 11476037 w 12436475"/>
              <a:gd name="connsiteY2" fmla="*/ 5021262 h 6994525"/>
              <a:gd name="connsiteX3" fmla="*/ 11476037 w 12436475"/>
              <a:gd name="connsiteY3" fmla="*/ 3192462 h 6994525"/>
              <a:gd name="connsiteX4" fmla="*/ 0 w 12436475"/>
              <a:gd name="connsiteY4" fmla="*/ 0 h 6994525"/>
              <a:gd name="connsiteX5" fmla="*/ 12436475 w 12436475"/>
              <a:gd name="connsiteY5" fmla="*/ 0 h 6994525"/>
              <a:gd name="connsiteX6" fmla="*/ 12436475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6065837" y="3192462"/>
                </a:moveTo>
                <a:lnTo>
                  <a:pt x="6065837" y="5021262"/>
                </a:lnTo>
                <a:lnTo>
                  <a:pt x="11476037" y="5021262"/>
                </a:lnTo>
                <a:lnTo>
                  <a:pt x="11476037" y="3192462"/>
                </a:lnTo>
                <a:close/>
                <a:moveTo>
                  <a:pt x="0" y="0"/>
                </a:moveTo>
                <a:lnTo>
                  <a:pt x="12436475" y="0"/>
                </a:lnTo>
                <a:lnTo>
                  <a:pt x="12436475" y="6994525"/>
                </a:lnTo>
                <a:lnTo>
                  <a:pt x="0" y="6994525"/>
                </a:lnTo>
                <a:close/>
              </a:path>
            </a:pathLst>
          </a:cu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8217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494838" y="-35370"/>
            <a:ext cx="2743200" cy="1399032"/>
            <a:chOff x="9494838" y="-35370"/>
            <a:chExt cx="2743200" cy="1399032"/>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125" b="18828"/>
            <a:stretch/>
          </p:blipFill>
          <p:spPr>
            <a:xfrm>
              <a:off x="9799637" y="-35370"/>
              <a:ext cx="2362200" cy="1322832"/>
            </a:xfrm>
            <a:prstGeom prst="rect">
              <a:avLst/>
            </a:prstGeom>
          </p:spPr>
        </p:pic>
        <p:sp>
          <p:nvSpPr>
            <p:cNvPr id="8" name="Rectangle 7"/>
            <p:cNvSpPr/>
            <p:nvPr/>
          </p:nvSpPr>
          <p:spPr bwMode="auto">
            <a:xfrm>
              <a:off x="9494838" y="-35370"/>
              <a:ext cx="2743200" cy="1399032"/>
            </a:xfrm>
            <a:prstGeom prst="rect">
              <a:avLst/>
            </a:prstGeom>
            <a:gradFill flip="none" rotWithShape="1">
              <a:gsLst>
                <a:gs pos="0">
                  <a:schemeClr val="bg2">
                    <a:alpha val="0"/>
                  </a:schemeClr>
                </a:gs>
                <a:gs pos="76000">
                  <a:srgbClr val="FFFFFF">
                    <a:alpha val="97000"/>
                  </a:srgbClr>
                </a:gs>
                <a:gs pos="48000">
                  <a:schemeClr val="bg1">
                    <a:alpha val="58000"/>
                  </a:schemeClr>
                </a:gs>
                <a:gs pos="100000">
                  <a:schemeClr val="bg1"/>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 </a:t>
            </a:r>
            <a:r>
              <a:rPr lang="en-US" b="1" i="1" dirty="0" smtClean="0">
                <a:solidFill>
                  <a:schemeClr val="bg1"/>
                </a:solidFill>
              </a:rPr>
              <a:t>wave</a:t>
            </a:r>
            <a:endParaRPr lang="en-US" b="1" i="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20743279"/>
              </p:ext>
            </p:extLst>
          </p:nvPr>
        </p:nvGraphicFramePr>
        <p:xfrm>
          <a:off x="359575" y="1211586"/>
          <a:ext cx="11803544" cy="5409875"/>
        </p:xfrm>
        <a:graphic>
          <a:graphicData uri="http://schemas.openxmlformats.org/drawingml/2006/table">
            <a:tbl>
              <a:tblPr firstRow="1" bandRow="1">
                <a:tableStyleId>{793D81CF-94F2-401A-BA57-92F5A7B2D0C5}</a:tableStyleId>
              </a:tblPr>
              <a:tblGrid>
                <a:gridCol w="2124862"/>
                <a:gridCol w="2057400"/>
                <a:gridCol w="2057400"/>
                <a:gridCol w="1981200"/>
                <a:gridCol w="1676400"/>
                <a:gridCol w="1906282"/>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a:t>
                      </a:r>
                      <a:r>
                        <a:rPr lang="en-US" sz="1600" b="0" baseline="0" dirty="0" smtClean="0">
                          <a:gradFill>
                            <a:gsLst>
                              <a:gs pos="9934">
                                <a:srgbClr val="1E1E1E"/>
                              </a:gs>
                              <a:gs pos="100000">
                                <a:srgbClr val="1E1E1E"/>
                              </a:gs>
                            </a:gsLst>
                            <a:lin ang="5400000" scaled="0"/>
                          </a:gradFill>
                          <a:latin typeface="+mn-lt"/>
                        </a:rPr>
                        <a:t> this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endParaRPr lang="en-US" sz="1600" b="0" baseline="0" dirty="0" smtClean="0">
                        <a:gradFill>
                          <a:gsLst>
                            <a:gs pos="9934">
                              <a:srgbClr val="1E1E1E"/>
                            </a:gs>
                            <a:gs pos="100000">
                              <a:srgbClr val="1E1E1E"/>
                            </a:gs>
                          </a:gsLst>
                          <a:lin ang="5400000" scaled="0"/>
                        </a:gradFill>
                        <a:latin typeface="+mn-lt"/>
                      </a:endParaRPr>
                    </a:p>
                  </a:txBody>
                  <a:tcPr marL="91427" marR="91427" marT="0" marB="0" anchor="ctr">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__func__</a:t>
                      </a:r>
                    </a:p>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Extended </a:t>
                      </a:r>
                      <a:r>
                        <a:rPr kumimoji="0" lang="en-US" sz="1400" b="0" i="0" u="none" strike="noStrike" kern="1200" cap="none" spc="0" normalizeH="0" baseline="0" noProof="0" dirty="0" err="1"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sizeof</a:t>
                      </a:r>
                      <a:endParaRPr lang="en-US" sz="1400" dirty="0" smtClean="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Thread-safe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function local static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Unrestricted unions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Attributes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User-defined literals</a:t>
                      </a: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Universal character names in literals</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err="1" smtClean="0">
                          <a:gradFill>
                            <a:gsLst>
                              <a:gs pos="66981">
                                <a:schemeClr val="tx1">
                                  <a:lumMod val="75000"/>
                                  <a:lumOff val="25000"/>
                                </a:schemeClr>
                              </a:gs>
                              <a:gs pos="0">
                                <a:schemeClr val="tx1">
                                  <a:lumMod val="75000"/>
                                  <a:lumOff val="25000"/>
                                </a:schemeClr>
                              </a:gs>
                            </a:gsLst>
                            <a:lin ang="5400000" scaled="0"/>
                          </a:gradFill>
                        </a:rPr>
                        <a:t>thread_local</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Ref-qualifiers: </a:t>
                      </a:r>
                      <a:b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b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&amp; and &amp;&amp; for *this</a:t>
                      </a:r>
                      <a:endParaRPr lang="en-US" sz="1400" dirty="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noexcept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Expression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SFINAE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C++11 preprocessor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dirty="0" smtClean="0">
                          <a:solidFill>
                            <a:schemeClr val="accent4">
                              <a:lumMod val="75000"/>
                            </a:schemeClr>
                          </a:solidFill>
                        </a:rPr>
                        <a:t>incl. C++98</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smtClean="0">
                          <a:solidFill>
                            <a:schemeClr val="accent3"/>
                          </a:solidFill>
                        </a:rPr>
                        <a:t>C11</a:t>
                      </a: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generalized lambda capture</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alignof</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alignas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Inheriting constructors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4">
                              <a:lumMod val="75000"/>
                            </a:schemeClr>
                          </a:solidFill>
                        </a:rPr>
                        <a:t>C++98</a:t>
                      </a:r>
                      <a:r>
                        <a:rPr lang="en-US" sz="1400" baseline="0" dirty="0" smtClean="0">
                          <a:solidFill>
                            <a:schemeClr val="accent4">
                              <a:lumMod val="75000"/>
                            </a:schemeClr>
                          </a:solidFill>
                        </a:rPr>
                        <a:t> two-phase lookup</a:t>
                      </a:r>
                      <a:endParaRPr lang="en-US" sz="1400" dirty="0">
                        <a:solidFill>
                          <a:schemeClr val="accent4">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constexpr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dirty="0" smtClean="0">
                          <a:gradFill>
                            <a:gsLst>
                              <a:gs pos="66981">
                                <a:schemeClr val="tx1">
                                  <a:lumMod val="75000"/>
                                  <a:lumOff val="25000"/>
                                </a:schemeClr>
                              </a:gs>
                              <a:gs pos="0">
                                <a:schemeClr val="tx1">
                                  <a:lumMod val="75000"/>
                                  <a:lumOff val="25000"/>
                                </a:schemeClr>
                              </a:gs>
                            </a:gsLst>
                            <a:lin ang="5400000" scaled="0"/>
                          </a:gradFill>
                        </a:rPr>
                        <a:t>(except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ctors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literal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constexpr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(literal</a:t>
                      </a:r>
                      <a:r>
                        <a:rPr lang="en-US" sz="1400" baseline="0" dirty="0" smtClean="0">
                          <a:gradFill>
                            <a:gsLst>
                              <a:gs pos="66981">
                                <a:schemeClr val="tx1">
                                  <a:lumMod val="75000"/>
                                  <a:lumOff val="25000"/>
                                </a:schemeClr>
                              </a:gs>
                              <a:gs pos="0">
                                <a:schemeClr val="tx1">
                                  <a:lumMod val="75000"/>
                                  <a:lumOff val="25000"/>
                                </a:schemeClr>
                              </a:gs>
                            </a:gsLst>
                            <a:lin ang="5400000" scaled="0"/>
                          </a:gradFill>
                        </a:rPr>
                        <a:t>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rgbClr val="0070C0"/>
                          </a:solidFill>
                        </a:rPr>
                        <a:t>C++14 generalized constexpr</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a:t>
                      </a:r>
                      <a:r>
                        <a:rPr lang="en-US" sz="1400" i="0" baseline="0" dirty="0" err="1" smtClean="0">
                          <a:solidFill>
                            <a:srgbClr val="0070C0"/>
                          </a:solidFill>
                        </a:rPr>
                        <a:t>decltype</a:t>
                      </a:r>
                      <a:r>
                        <a:rPr lang="en-US" sz="1400" i="0" baseline="0" dirty="0" smtClean="0">
                          <a:solidFill>
                            <a:srgbClr val="0070C0"/>
                          </a:solidFill>
                        </a:rPr>
                        <a:t>(auto)</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Inline namespaces</a:t>
                      </a:r>
                      <a:endParaRPr lang="en-US" sz="1400" i="0" dirty="0" smtClean="0">
                        <a:solidFill>
                          <a:srgbClr val="0070C0"/>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rgbClr val="0070C0"/>
                          </a:solidFill>
                        </a:rPr>
                        <a:t>C++14 </a:t>
                      </a:r>
                      <a:r>
                        <a:rPr lang="en-US" sz="1400" dirty="0" err="1" smtClean="0">
                          <a:solidFill>
                            <a:srgbClr val="0070C0"/>
                          </a:solidFill>
                        </a:rPr>
                        <a:t>dyn</a:t>
                      </a:r>
                      <a:r>
                        <a:rPr lang="en-US" sz="1400" dirty="0" smtClean="0">
                          <a:solidFill>
                            <a:srgbClr val="0070C0"/>
                          </a:solidFill>
                        </a:rPr>
                        <a:t>. arrays</a:t>
                      </a:r>
                      <a:br>
                        <a:rPr lang="en-US" sz="1400" dirty="0" smtClean="0">
                          <a:solidFill>
                            <a:srgbClr val="0070C0"/>
                          </a:solidFill>
                        </a:rPr>
                      </a:br>
                      <a:r>
                        <a:rPr lang="en-US" sz="1400" dirty="0" smtClean="0">
                          <a:solidFill>
                            <a:srgbClr val="0070C0"/>
                          </a:solidFill>
                        </a:rPr>
                        <a:t>C++14 </a:t>
                      </a:r>
                      <a:r>
                        <a:rPr lang="en-US" sz="1400" dirty="0" err="1" smtClean="0">
                          <a:solidFill>
                            <a:srgbClr val="0070C0"/>
                          </a:solidFill>
                        </a:rPr>
                        <a:t>var</a:t>
                      </a:r>
                      <a:r>
                        <a:rPr lang="en-US" sz="1400" dirty="0" smtClean="0">
                          <a:solidFill>
                            <a:srgbClr val="0070C0"/>
                          </a:solidFill>
                        </a:rPr>
                        <a:t> templates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1" i="0" u="none" strike="noStrike" kern="1200" cap="none" spc="0" normalizeH="0" baseline="0" noProof="0" dirty="0" smtClean="0">
                          <a:ln>
                            <a:noFill/>
                          </a:ln>
                          <a:solidFill>
                            <a:srgbClr val="0070C0"/>
                          </a:solidFill>
                          <a:effectLst/>
                          <a:uLnTx/>
                          <a:uFillTx/>
                          <a:latin typeface="+mn-lt"/>
                        </a:rPr>
                        <a:t>C++TS? async/await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rgbClr val="0070C0"/>
                          </a:solidFill>
                        </a:rPr>
                        <a:t>C++14 libs: std::</a:t>
                      </a:r>
                      <a:r>
                        <a:rPr lang="en-US" sz="1400" baseline="0" dirty="0" smtClean="0">
                          <a:solidFill>
                            <a:srgbClr val="0070C0"/>
                          </a:solidFill>
                        </a:rPr>
                        <a:t> user-defined literals</a:t>
                      </a: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char16_t, char32_t</a:t>
                      </a:r>
                      <a:endParaRPr lang="en-US" dirty="0"/>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b="1" dirty="0" smtClean="0">
                          <a:solidFill>
                            <a:srgbClr val="0070C0"/>
                          </a:solidFill>
                        </a:rPr>
                        <a:t>C++TS concepts lite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2" name="TextBox 1"/>
          <p:cNvSpPr txBox="1"/>
          <p:nvPr/>
        </p:nvSpPr>
        <p:spPr>
          <a:xfrm>
            <a:off x="4609570" y="1294665"/>
            <a:ext cx="3891370" cy="830997"/>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Post-RTM OOB CTP</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 we’re currently implementing, roughly in order… </a:t>
            </a:r>
            <a:r>
              <a:rPr lang="en-US" sz="1600" i="1" dirty="0" smtClean="0">
                <a:gradFill>
                  <a:gsLst>
                    <a:gs pos="9934">
                      <a:srgbClr val="1E1E1E"/>
                    </a:gs>
                    <a:gs pos="100000">
                      <a:srgbClr val="1E1E1E"/>
                    </a:gs>
                  </a:gsLst>
                  <a:lin ang="5400000" scaled="0"/>
                </a:gradFill>
              </a:rPr>
              <a:t>some subset</a:t>
            </a:r>
            <a:r>
              <a:rPr lang="en-US" sz="1600" dirty="0" smtClean="0">
                <a:gradFill>
                  <a:gsLst>
                    <a:gs pos="9934">
                      <a:srgbClr val="1E1E1E"/>
                    </a:gs>
                    <a:gs pos="100000">
                      <a:srgbClr val="1E1E1E"/>
                    </a:gs>
                  </a:gsLst>
                  <a:lin ang="5400000" scaled="0"/>
                </a:gradFill>
              </a:rPr>
              <a:t> in CTP</a:t>
            </a:r>
            <a:endParaRPr lang="en-US" sz="1600" dirty="0">
              <a:gradFill>
                <a:gsLst>
                  <a:gs pos="9934">
                    <a:srgbClr val="1E1E1E"/>
                  </a:gs>
                  <a:gs pos="100000">
                    <a:srgbClr val="1E1E1E"/>
                  </a:gs>
                </a:gsLst>
                <a:lin ang="5400000" scaled="0"/>
              </a:gradFill>
            </a:endParaRPr>
          </a:p>
        </p:txBody>
      </p:sp>
      <p:sp>
        <p:nvSpPr>
          <p:cNvPr id="9" name="TextBox 8"/>
          <p:cNvSpPr txBox="1"/>
          <p:nvPr/>
        </p:nvSpPr>
        <p:spPr>
          <a:xfrm>
            <a:off x="8500939" y="1439862"/>
            <a:ext cx="3666067" cy="584775"/>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Planned</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What’s next for full conformance</a:t>
            </a:r>
            <a:endParaRPr lang="en-US" sz="1600" dirty="0">
              <a:gradFill>
                <a:gsLst>
                  <a:gs pos="9934">
                    <a:srgbClr val="1E1E1E"/>
                  </a:gs>
                  <a:gs pos="100000">
                    <a:srgbClr val="1E1E1E"/>
                  </a:gs>
                </a:gsLst>
                <a:lin ang="5400000" scaled="0"/>
              </a:gradFill>
            </a:endParaRPr>
          </a:p>
        </p:txBody>
      </p:sp>
      <p:sp>
        <p:nvSpPr>
          <p:cNvPr id="13" name="Freeform 12"/>
          <p:cNvSpPr/>
          <p:nvPr/>
        </p:nvSpPr>
        <p:spPr bwMode="auto">
          <a:xfrm>
            <a:off x="350837" y="2252911"/>
            <a:ext cx="11887201" cy="4597151"/>
          </a:xfrm>
          <a:custGeom>
            <a:avLst/>
            <a:gdLst>
              <a:gd name="connsiteX0" fmla="*/ 4343400 w 11887201"/>
              <a:gd name="connsiteY0" fmla="*/ 3835151 h 4597151"/>
              <a:gd name="connsiteX1" fmla="*/ 4343400 w 11887201"/>
              <a:gd name="connsiteY1" fmla="*/ 4292351 h 4597151"/>
              <a:gd name="connsiteX2" fmla="*/ 6172200 w 11887201"/>
              <a:gd name="connsiteY2" fmla="*/ 4292351 h 4597151"/>
              <a:gd name="connsiteX3" fmla="*/ 6172200 w 11887201"/>
              <a:gd name="connsiteY3" fmla="*/ 3835151 h 4597151"/>
              <a:gd name="connsiteX4" fmla="*/ 0 w 11887201"/>
              <a:gd name="connsiteY4" fmla="*/ 0 h 4597151"/>
              <a:gd name="connsiteX5" fmla="*/ 11887201 w 11887201"/>
              <a:gd name="connsiteY5" fmla="*/ 0 h 4597151"/>
              <a:gd name="connsiteX6" fmla="*/ 11887201 w 11887201"/>
              <a:gd name="connsiteY6" fmla="*/ 4597151 h 4597151"/>
              <a:gd name="connsiteX7" fmla="*/ 0 w 11887201"/>
              <a:gd name="connsiteY7" fmla="*/ 4597151 h 459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7201" h="4597151">
                <a:moveTo>
                  <a:pt x="4343400" y="3835151"/>
                </a:moveTo>
                <a:lnTo>
                  <a:pt x="4343400" y="4292351"/>
                </a:lnTo>
                <a:lnTo>
                  <a:pt x="6172200" y="4292351"/>
                </a:lnTo>
                <a:lnTo>
                  <a:pt x="6172200" y="3835151"/>
                </a:lnTo>
                <a:close/>
                <a:moveTo>
                  <a:pt x="0" y="0"/>
                </a:moveTo>
                <a:lnTo>
                  <a:pt x="11887201" y="0"/>
                </a:lnTo>
                <a:lnTo>
                  <a:pt x="11887201" y="4597151"/>
                </a:lnTo>
                <a:lnTo>
                  <a:pt x="0" y="4597151"/>
                </a:lnTo>
                <a:close/>
              </a:path>
            </a:pathLst>
          </a:custGeom>
          <a:solidFill>
            <a:srgbClr val="FFFFFF">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345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It’s very helpful when implementers step up to create prototype versions of proposed features</a:t>
            </a:r>
          </a:p>
          <a:p>
            <a:pPr lvl="1"/>
            <a:r>
              <a:rPr lang="en-US" sz="2000" dirty="0" smtClean="0"/>
              <a:t>GCC (partial list)</a:t>
            </a:r>
          </a:p>
          <a:p>
            <a:pPr lvl="2"/>
            <a:r>
              <a:rPr lang="en-US" sz="1600" b="1" dirty="0" smtClean="0"/>
              <a:t>(Dos Reis) Variable templates: Voted into draft C++14</a:t>
            </a:r>
          </a:p>
          <a:p>
            <a:pPr lvl="2"/>
            <a:r>
              <a:rPr lang="en-US" sz="1600" b="1" dirty="0" smtClean="0"/>
              <a:t>(Sutton) Concepts Lite:</a:t>
            </a:r>
            <a:r>
              <a:rPr lang="en-US" sz="1600" dirty="0" smtClean="0"/>
              <a:t> Prototype underway to complete library, active in Study </a:t>
            </a:r>
            <a:br>
              <a:rPr lang="en-US" sz="1600" dirty="0" smtClean="0"/>
            </a:br>
            <a:r>
              <a:rPr lang="en-US" sz="1600" dirty="0" smtClean="0"/>
              <a:t>Group 8 “Concepts,” Technical Specification expected in 2014</a:t>
            </a:r>
          </a:p>
          <a:p>
            <a:pPr lvl="1"/>
            <a:r>
              <a:rPr lang="en-US" sz="2000" dirty="0" smtClean="0"/>
              <a:t>Clang (partial list)</a:t>
            </a:r>
          </a:p>
          <a:p>
            <a:pPr lvl="2"/>
            <a:r>
              <a:rPr lang="en-US" sz="1600" b="1" dirty="0" smtClean="0"/>
              <a:t>(Smith) Generalized </a:t>
            </a:r>
            <a:r>
              <a:rPr lang="en-US" sz="1600" b="1" i="1" dirty="0" smtClean="0"/>
              <a:t>constexpr</a:t>
            </a:r>
            <a:r>
              <a:rPr lang="en-US" sz="1600" b="1" dirty="0" smtClean="0"/>
              <a:t>:</a:t>
            </a:r>
            <a:r>
              <a:rPr lang="en-US" sz="1600" dirty="0" smtClean="0"/>
              <a:t> </a:t>
            </a:r>
            <a:r>
              <a:rPr lang="en-US" sz="1600" dirty="0"/>
              <a:t>Voted into draft C++14</a:t>
            </a:r>
          </a:p>
          <a:p>
            <a:pPr lvl="2"/>
            <a:r>
              <a:rPr lang="en-US" sz="1600" b="1" dirty="0" smtClean="0"/>
              <a:t>(Vali) Generic </a:t>
            </a:r>
            <a:r>
              <a:rPr lang="en-US" sz="1600" b="1" dirty="0"/>
              <a:t>lambdas:</a:t>
            </a:r>
            <a:r>
              <a:rPr lang="en-US" sz="1600" dirty="0"/>
              <a:t> </a:t>
            </a:r>
            <a:r>
              <a:rPr lang="en-US" sz="1600" dirty="0" smtClean="0"/>
              <a:t>Voted into draft </a:t>
            </a:r>
            <a:r>
              <a:rPr lang="en-US" sz="1600" dirty="0"/>
              <a:t>C++14</a:t>
            </a:r>
          </a:p>
          <a:p>
            <a:pPr lvl="2"/>
            <a:r>
              <a:rPr lang="en-US" sz="1600" b="1" dirty="0" smtClean="0"/>
              <a:t>(Gregor) Modules: </a:t>
            </a:r>
            <a:r>
              <a:rPr lang="en-US" sz="1600" dirty="0" smtClean="0"/>
              <a:t>Prototype underway, active in Study Group 2 “Modules”</a:t>
            </a:r>
          </a:p>
          <a:p>
            <a:pPr lvl="1"/>
            <a:r>
              <a:rPr lang="en-US" sz="2000" dirty="0" smtClean="0"/>
              <a:t>Visual C++ (partial list)</a:t>
            </a:r>
          </a:p>
          <a:p>
            <a:pPr lvl="2"/>
            <a:r>
              <a:rPr lang="en-US" sz="1600" b="1" dirty="0" smtClean="0"/>
              <a:t>(various) </a:t>
            </a:r>
            <a:r>
              <a:rPr lang="en-US" sz="1600" b="1" i="1" dirty="0" err="1" smtClean="0"/>
              <a:t>enum</a:t>
            </a:r>
            <a:r>
              <a:rPr lang="en-US" sz="1600" b="1" i="1" dirty="0" smtClean="0"/>
              <a:t> class</a:t>
            </a:r>
            <a:r>
              <a:rPr lang="en-US" sz="1600" b="1" dirty="0" smtClean="0"/>
              <a:t>, </a:t>
            </a:r>
            <a:r>
              <a:rPr lang="en-US" sz="1600" b="1" i="1" dirty="0" err="1" smtClean="0"/>
              <a:t>nullptr</a:t>
            </a:r>
            <a:r>
              <a:rPr lang="en-US" sz="1600" b="1" dirty="0" smtClean="0"/>
              <a:t>, lambda syntax, delegating </a:t>
            </a:r>
            <a:r>
              <a:rPr lang="en-US" sz="1600" b="1" dirty="0" err="1" smtClean="0"/>
              <a:t>ctors</a:t>
            </a:r>
            <a:r>
              <a:rPr lang="en-US" sz="1600" b="1" dirty="0" smtClean="0"/>
              <a:t>: </a:t>
            </a:r>
            <a:r>
              <a:rPr lang="en-US" sz="1600" dirty="0" smtClean="0"/>
              <a:t>Included in C++11</a:t>
            </a:r>
            <a:endParaRPr lang="en-US" sz="1600" dirty="0"/>
          </a:p>
          <a:p>
            <a:pPr lvl="2"/>
            <a:r>
              <a:rPr lang="en-US" sz="1600" b="1" dirty="0" smtClean="0">
                <a:solidFill>
                  <a:srgbClr val="0070C0"/>
                </a:solidFill>
              </a:rPr>
              <a:t>(Gustafsson) </a:t>
            </a:r>
            <a:r>
              <a:rPr lang="en-US" sz="1600" b="1" i="1" dirty="0" smtClean="0">
                <a:solidFill>
                  <a:srgbClr val="0070C0"/>
                </a:solidFill>
              </a:rPr>
              <a:t>async</a:t>
            </a:r>
            <a:r>
              <a:rPr lang="en-US" sz="1600" b="1" dirty="0" smtClean="0">
                <a:solidFill>
                  <a:srgbClr val="0070C0"/>
                </a:solidFill>
              </a:rPr>
              <a:t>/</a:t>
            </a:r>
            <a:r>
              <a:rPr lang="en-US" sz="1600" b="1" i="1" dirty="0" smtClean="0">
                <a:solidFill>
                  <a:srgbClr val="0070C0"/>
                </a:solidFill>
              </a:rPr>
              <a:t>await</a:t>
            </a:r>
            <a:r>
              <a:rPr lang="en-US" sz="1600" b="1" dirty="0" smtClean="0">
                <a:solidFill>
                  <a:srgbClr val="0070C0"/>
                </a:solidFill>
              </a:rPr>
              <a:t>: </a:t>
            </a:r>
            <a:r>
              <a:rPr lang="en-US" sz="1600" dirty="0" smtClean="0">
                <a:solidFill>
                  <a:srgbClr val="0070C0"/>
                </a:solidFill>
              </a:rPr>
              <a:t>Next VC++ CTP, active in Study Group 1, “Concurrency”</a:t>
            </a:r>
          </a:p>
        </p:txBody>
      </p:sp>
      <p:sp>
        <p:nvSpPr>
          <p:cNvPr id="4" name="Content Placeholder 3"/>
          <p:cNvSpPr>
            <a:spLocks noGrp="1"/>
          </p:cNvSpPr>
          <p:nvPr>
            <p:ph type="body" sz="quarter" idx="11"/>
          </p:nvPr>
        </p:nvSpPr>
        <p:spPr/>
        <p:txBody>
          <a:bodyPr/>
          <a:lstStyle/>
          <a:p>
            <a:r>
              <a:rPr lang="en-US" sz="2000" dirty="0" smtClean="0"/>
              <a:t>Contributing to “existing practice”</a:t>
            </a:r>
          </a:p>
        </p:txBody>
      </p:sp>
      <p:sp>
        <p:nvSpPr>
          <p:cNvPr id="3" name="Title 2"/>
          <p:cNvSpPr>
            <a:spLocks noGrp="1"/>
          </p:cNvSpPr>
          <p:nvPr>
            <p:ph type="title"/>
          </p:nvPr>
        </p:nvSpPr>
        <p:spPr/>
        <p:txBody>
          <a:bodyPr/>
          <a:lstStyle/>
          <a:p>
            <a:r>
              <a:rPr lang="en-US" sz="4200" dirty="0" err="1" smtClean="0"/>
              <a:t>Prototypeville</a:t>
            </a:r>
            <a:r>
              <a:rPr lang="en-US" sz="4200" dirty="0" smtClean="0"/>
              <a:t>: Laying groundwork for C++14/17/…</a:t>
            </a:r>
            <a:endParaRPr lang="en-US" sz="4200" dirty="0"/>
          </a:p>
        </p:txBody>
      </p:sp>
    </p:spTree>
    <p:extLst>
      <p:ext uri="{BB962C8B-B14F-4D97-AF65-F5344CB8AC3E}">
        <p14:creationId xmlns:p14="http://schemas.microsoft.com/office/powerpoint/2010/main" val="77750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Concurrent waiting</a:t>
            </a:r>
            <a:endParaRPr lang="en-US" dirty="0"/>
          </a:p>
        </p:txBody>
      </p:sp>
      <p:sp>
        <p:nvSpPr>
          <p:cNvPr id="6" name="Text Placeholder 5"/>
          <p:cNvSpPr>
            <a:spLocks noGrp="1"/>
          </p:cNvSpPr>
          <p:nvPr>
            <p:ph type="body" idx="1"/>
          </p:nvPr>
        </p:nvSpPr>
        <p:spPr>
          <a:xfrm>
            <a:off x="621824" y="1135062"/>
            <a:ext cx="5494936" cy="699453"/>
          </a:xfrm>
        </p:spPr>
        <p:txBody>
          <a:bodyPr/>
          <a:lstStyle/>
          <a:p>
            <a:r>
              <a:rPr lang="en-US" dirty="0" smtClean="0"/>
              <a:t>.get</a:t>
            </a:r>
            <a:endParaRPr lang="en-US" dirty="0"/>
          </a:p>
        </p:txBody>
      </p:sp>
      <p:sp>
        <p:nvSpPr>
          <p:cNvPr id="8" name="Text Placeholder 7"/>
          <p:cNvSpPr>
            <a:spLocks noGrp="1"/>
          </p:cNvSpPr>
          <p:nvPr>
            <p:ph type="body" sz="half" idx="3"/>
          </p:nvPr>
        </p:nvSpPr>
        <p:spPr>
          <a:xfrm>
            <a:off x="6321904" y="1144777"/>
            <a:ext cx="5497095" cy="699453"/>
          </a:xfrm>
        </p:spPr>
        <p:txBody>
          <a:bodyPr/>
          <a:lstStyle/>
          <a:p>
            <a:r>
              <a:rPr lang="en-US" dirty="0" smtClean="0"/>
              <a:t>.then</a:t>
            </a:r>
            <a:endParaRPr lang="en-US" dirty="0"/>
          </a:p>
        </p:txBody>
      </p:sp>
      <p:sp>
        <p:nvSpPr>
          <p:cNvPr id="7" name="Content Placeholder 6"/>
          <p:cNvSpPr>
            <a:spLocks noGrp="1"/>
          </p:cNvSpPr>
          <p:nvPr>
            <p:ph sz="quarter" idx="2"/>
          </p:nvPr>
        </p:nvSpPr>
        <p:spPr>
          <a:xfrm>
            <a:off x="621824" y="1644451"/>
            <a:ext cx="5492776" cy="2538611"/>
          </a:xfrm>
        </p:spPr>
        <p:txBody>
          <a:bodyPr/>
          <a:lstStyle/>
          <a:p>
            <a:pPr>
              <a:lnSpc>
                <a:spcPct val="85000"/>
              </a:lnSpc>
            </a:pP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size_t</a:t>
            </a:r>
            <a:endParaRPr lang="en-US" sz="1700" dirty="0" smtClean="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file_sizes</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string file1, string file2 )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task&lt;file&gt; f1 </a:t>
            </a: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open(file1),</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f2 = open(file2);</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return f1</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.get()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.size() +</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f2</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.get</a:t>
            </a:r>
            <a:r>
              <a:rPr lang="en-US" sz="1700" b="1" dirty="0">
                <a:solidFill>
                  <a:schemeClr val="accent3">
                    <a:lumMod val="40000"/>
                    <a:lumOff val="60000"/>
                  </a:schemeClr>
                </a:solidFill>
                <a:latin typeface="Consolas" panose="020B0609020204030204" pitchFamily="49" charset="0"/>
                <a:cs typeface="Consolas" panose="020B0609020204030204" pitchFamily="49" charset="0"/>
              </a:rPr>
              <a:t>()</a:t>
            </a:r>
            <a:r>
              <a:rPr lang="en-US" sz="1700" dirty="0">
                <a:solidFill>
                  <a:schemeClr val="accent1">
                    <a:lumMod val="40000"/>
                    <a:lumOff val="60000"/>
                  </a:schemeClr>
                </a:solidFill>
                <a:latin typeface="Consolas" panose="020B0609020204030204" pitchFamily="49" charset="0"/>
                <a:cs typeface="Consolas" panose="020B0609020204030204" pitchFamily="49" charset="0"/>
              </a:rPr>
              <a:t>.size</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p:txBody>
      </p:sp>
      <p:sp>
        <p:nvSpPr>
          <p:cNvPr id="9" name="Content Placeholder 8"/>
          <p:cNvSpPr>
            <a:spLocks noGrp="1"/>
          </p:cNvSpPr>
          <p:nvPr>
            <p:ph sz="quarter" idx="4"/>
          </p:nvPr>
        </p:nvSpPr>
        <p:spPr>
          <a:xfrm>
            <a:off x="6321875" y="1644451"/>
            <a:ext cx="5611362" cy="4118998"/>
          </a:xfrm>
        </p:spPr>
        <p:txBody>
          <a:bodyPr/>
          <a:lstStyle/>
          <a:p>
            <a:pPr>
              <a:lnSpc>
                <a:spcPct val="85000"/>
              </a:lnSpc>
            </a:pP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task&lt;</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size_t</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&gt;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err="1">
                <a:solidFill>
                  <a:schemeClr val="accent1">
                    <a:lumMod val="40000"/>
                    <a:lumOff val="60000"/>
                  </a:schemeClr>
                </a:solidFill>
                <a:latin typeface="Consolas" panose="020B0609020204030204" pitchFamily="49" charset="0"/>
                <a:cs typeface="Consolas" panose="020B0609020204030204" pitchFamily="49" charset="0"/>
              </a:rPr>
              <a:t>file_sizes</a:t>
            </a:r>
            <a:r>
              <a:rPr lang="en-US" sz="1700" dirty="0">
                <a:solidFill>
                  <a:schemeClr val="accent1">
                    <a:lumMod val="40000"/>
                    <a:lumOff val="60000"/>
                  </a:schemeClr>
                </a:solidFill>
                <a:latin typeface="Consolas" panose="020B0609020204030204" pitchFamily="49" charset="0"/>
                <a:cs typeface="Consolas" panose="020B0609020204030204" pitchFamily="49" charset="0"/>
              </a:rPr>
              <a:t>( string file1, string file2 )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task&lt;file</a:t>
            </a:r>
            <a:r>
              <a:rPr lang="en-US" sz="1700" dirty="0">
                <a:solidFill>
                  <a:schemeClr val="accent1">
                    <a:lumMod val="40000"/>
                    <a:lumOff val="60000"/>
                  </a:schemeClr>
                </a:solidFill>
                <a:latin typeface="Consolas" panose="020B0609020204030204" pitchFamily="49" charset="0"/>
                <a:cs typeface="Consolas" panose="020B0609020204030204" pitchFamily="49" charset="0"/>
              </a:rPr>
              <a:t>&gt; f1 = open(file1</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f2 </a:t>
            </a:r>
            <a:r>
              <a:rPr lang="en-US" sz="1700" dirty="0">
                <a:solidFill>
                  <a:schemeClr val="accent1">
                    <a:lumMod val="40000"/>
                    <a:lumOff val="60000"/>
                  </a:schemeClr>
                </a:solidFill>
                <a:latin typeface="Consolas" panose="020B0609020204030204" pitchFamily="49" charset="0"/>
                <a:cs typeface="Consolas" panose="020B0609020204030204" pitchFamily="49" charset="0"/>
              </a:rPr>
              <a:t>= open(file2</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return</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 </a:t>
            </a:r>
            <a:r>
              <a:rPr lang="en-US" sz="1700" dirty="0" err="1" smtClean="0">
                <a:solidFill>
                  <a:schemeClr val="accent5">
                    <a:lumMod val="40000"/>
                    <a:lumOff val="60000"/>
                  </a:schemeClr>
                </a:solidFill>
                <a:latin typeface="Consolas" panose="020B0609020204030204" pitchFamily="49" charset="0"/>
                <a:cs typeface="Consolas" panose="020B0609020204030204" pitchFamily="49" charset="0"/>
              </a:rPr>
              <a:t>when_all</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(f1,f2)</a:t>
            </a:r>
            <a:endParaRPr lang="en-US" sz="1700" i="1" dirty="0" smtClean="0">
              <a:solidFill>
                <a:schemeClr val="accent5"/>
              </a:solidFill>
              <a:latin typeface="Consolas" panose="020B0609020204030204" pitchFamily="49" charset="0"/>
              <a:cs typeface="Consolas" panose="020B0609020204030204" pitchFamily="49" charset="0"/>
            </a:endParaRPr>
          </a:p>
          <a:p>
            <a:pPr>
              <a:lnSpc>
                <a:spcPct val="85000"/>
              </a:lnSpc>
            </a:pPr>
            <a:r>
              <a:rPr lang="en-US" sz="1700" b="1" dirty="0">
                <a:solidFill>
                  <a:schemeClr val="accent5">
                    <a:lumMod val="40000"/>
                    <a:lumOff val="60000"/>
                  </a:schemeClr>
                </a:solidFill>
                <a:latin typeface="Consolas" panose="020B0609020204030204" pitchFamily="49" charset="0"/>
                <a:cs typeface="Consolas" panose="020B0609020204030204" pitchFamily="49" charset="0"/>
              </a:rPr>
              <a:t> </a:t>
            </a:r>
            <a:r>
              <a:rPr lang="en-US" sz="1700" b="1" dirty="0" smtClean="0">
                <a:solidFill>
                  <a:schemeClr val="accent5">
                    <a:lumMod val="40000"/>
                    <a:lumOff val="60000"/>
                  </a:schemeClr>
                </a:solidFill>
                <a:latin typeface="Consolas" panose="020B0609020204030204" pitchFamily="49" charset="0"/>
                <a:cs typeface="Consolas" panose="020B0609020204030204" pitchFamily="49" charset="0"/>
              </a:rPr>
              <a:t>     .</a:t>
            </a:r>
            <a:r>
              <a:rPr lang="en-US" sz="1700" b="1" dirty="0">
                <a:solidFill>
                  <a:schemeClr val="accent5">
                    <a:lumMod val="40000"/>
                    <a:lumOff val="60000"/>
                  </a:schemeClr>
                </a:solidFill>
                <a:latin typeface="Consolas" panose="020B0609020204030204" pitchFamily="49" charset="0"/>
                <a:cs typeface="Consolas" panose="020B0609020204030204" pitchFamily="49" charset="0"/>
              </a:rPr>
              <a:t>then</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](tuple&lt;</a:t>
            </a:r>
            <a:r>
              <a:rPr lang="en-US" sz="1700" dirty="0" err="1" smtClean="0">
                <a:solidFill>
                  <a:schemeClr val="accent5">
                    <a:lumMod val="40000"/>
                    <a:lumOff val="60000"/>
                  </a:schemeClr>
                </a:solidFill>
                <a:latin typeface="Consolas" panose="020B0609020204030204" pitchFamily="49" charset="0"/>
                <a:cs typeface="Consolas" panose="020B0609020204030204" pitchFamily="49" charset="0"/>
              </a:rPr>
              <a:t>file,file</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&gt; </a:t>
            </a:r>
            <a:r>
              <a:rPr lang="en-US" sz="1700" dirty="0" err="1" smtClean="0">
                <a:solidFill>
                  <a:schemeClr val="accent5">
                    <a:lumMod val="40000"/>
                    <a:lumOff val="60000"/>
                  </a:schemeClr>
                </a:solidFill>
                <a:latin typeface="Consolas" panose="020B0609020204030204" pitchFamily="49" charset="0"/>
                <a:cs typeface="Consolas" panose="020B0609020204030204" pitchFamily="49" charset="0"/>
              </a:rPr>
              <a:t>fs</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         return </a:t>
            </a:r>
            <a:r>
              <a:rPr lang="en-US" sz="1700" dirty="0" smtClean="0">
                <a:solidFill>
                  <a:srgbClr val="D6FF7D"/>
                </a:solidFill>
                <a:latin typeface="Consolas" panose="020B0609020204030204" pitchFamily="49" charset="0"/>
                <a:cs typeface="Consolas" panose="020B0609020204030204" pitchFamily="49" charset="0"/>
              </a:rPr>
              <a:t>get&lt;1&gt;(</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fs</a:t>
            </a:r>
            <a:r>
              <a:rPr lang="en-US" sz="1700" dirty="0" smtClean="0">
                <a:solidFill>
                  <a:srgbClr val="D6FF7D"/>
                </a:solidFill>
                <a:latin typeface="Consolas" panose="020B0609020204030204" pitchFamily="49" charset="0"/>
                <a:cs typeface="Consolas" panose="020B0609020204030204" pitchFamily="49" charset="0"/>
              </a:rPr>
              <a: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.size() +</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rgbClr val="D6FF7D"/>
                </a:solidFill>
                <a:latin typeface="Consolas" panose="020B0609020204030204" pitchFamily="49" charset="0"/>
                <a:cs typeface="Consolas" panose="020B0609020204030204" pitchFamily="49" charset="0"/>
              </a:rPr>
              <a:t>get&lt;2&gt;(</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fs</a:t>
            </a:r>
            <a:r>
              <a:rPr lang="en-US" sz="1700" dirty="0" smtClean="0">
                <a:solidFill>
                  <a:srgbClr val="D6FF7D"/>
                </a:solidFill>
                <a:latin typeface="Consolas" panose="020B0609020204030204" pitchFamily="49" charset="0"/>
                <a:cs typeface="Consolas" panose="020B0609020204030204" pitchFamily="49" charset="0"/>
              </a:rPr>
              <a: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.size();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endParaRPr lang="en-US" sz="1700" dirty="0">
              <a:solidFill>
                <a:schemeClr val="accent5">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a:t>
            </a:r>
          </a:p>
        </p:txBody>
      </p:sp>
      <p:sp>
        <p:nvSpPr>
          <p:cNvPr id="12" name="Text Placeholder 7"/>
          <p:cNvSpPr txBox="1">
            <a:spLocks/>
          </p:cNvSpPr>
          <p:nvPr/>
        </p:nvSpPr>
        <p:spPr>
          <a:xfrm>
            <a:off x="621824" y="4030662"/>
            <a:ext cx="5497095" cy="699453"/>
          </a:xfrm>
          <a:prstGeom prst="rect">
            <a:avLst/>
          </a:prstGeom>
          <a:noFill/>
          <a:ln>
            <a:noFill/>
          </a:ln>
        </p:spPr>
        <p:txBody>
          <a:bodyPr vert="horz" lIns="91440" tIns="146304" rIns="182880" bIns="146304" rtlCol="0" anchor="b" anchorCtr="0">
            <a:noAutofit/>
          </a:bodyPr>
          <a:lstStyle>
            <a:lvl1pPr marL="0" indent="0" algn="l" defTabSz="914166" rtl="0" eaLnBrk="1" latinLnBrk="0" hangingPunct="1">
              <a:spcBef>
                <a:spcPct val="20000"/>
              </a:spcBef>
              <a:buFont typeface="Arial" pitchFamily="34" charset="0"/>
              <a:buNone/>
              <a:defRPr sz="3264" b="1" kern="1200">
                <a:solidFill>
                  <a:schemeClr val="accent2"/>
                </a:solidFill>
                <a:latin typeface="+mj-lt"/>
                <a:ea typeface="+mn-ea"/>
                <a:cs typeface="+mn-cs"/>
              </a:defRPr>
            </a:lvl1pPr>
            <a:lvl2pPr marL="0" indent="0" algn="l" defTabSz="914166" rtl="0" eaLnBrk="1" latinLnBrk="0" hangingPunct="1">
              <a:spcBef>
                <a:spcPct val="20000"/>
              </a:spcBef>
              <a:buFont typeface="Arial" pitchFamily="34" charset="0"/>
              <a:buNone/>
              <a:defRPr sz="2720" b="1"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None/>
              <a:defRPr sz="2448" b="1"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None/>
              <a:defRPr sz="2176" b="1"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None/>
              <a:defRPr sz="2176" b="1"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9B4F96"/>
                </a:solidFill>
              </a:rPr>
              <a:t>.then + await</a:t>
            </a:r>
            <a:endParaRPr lang="en-US" dirty="0">
              <a:solidFill>
                <a:srgbClr val="9B4F96"/>
              </a:solidFill>
            </a:endParaRPr>
          </a:p>
        </p:txBody>
      </p:sp>
      <p:sp>
        <p:nvSpPr>
          <p:cNvPr id="13" name="Content Placeholder 8"/>
          <p:cNvSpPr txBox="1">
            <a:spLocks/>
          </p:cNvSpPr>
          <p:nvPr/>
        </p:nvSpPr>
        <p:spPr>
          <a:xfrm>
            <a:off x="621824" y="4530336"/>
            <a:ext cx="6629401" cy="2395926"/>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US" sz="1700" dirty="0" smtClean="0">
                <a:solidFill>
                  <a:srgbClr val="7FBA00">
                    <a:lumMod val="40000"/>
                    <a:lumOff val="60000"/>
                  </a:srgbClr>
                </a:solidFill>
                <a:latin typeface="Consolas" panose="020B0609020204030204" pitchFamily="49" charset="0"/>
                <a:cs typeface="Consolas" panose="020B0609020204030204" pitchFamily="49" charset="0"/>
              </a:rPr>
              <a:t>task&lt;</a:t>
            </a:r>
            <a:r>
              <a:rPr lang="en-US" sz="1700" dirty="0" err="1" smtClean="0">
                <a:solidFill>
                  <a:srgbClr val="00BCF2">
                    <a:lumMod val="40000"/>
                    <a:lumOff val="60000"/>
                  </a:srgbClr>
                </a:solidFill>
                <a:latin typeface="Consolas" panose="020B0609020204030204" pitchFamily="49" charset="0"/>
                <a:cs typeface="Consolas" panose="020B0609020204030204" pitchFamily="49" charset="0"/>
              </a:rPr>
              <a:t>size_t</a:t>
            </a:r>
            <a:r>
              <a:rPr lang="en-US" sz="1700" dirty="0">
                <a:solidFill>
                  <a:srgbClr val="7FBA00">
                    <a:lumMod val="40000"/>
                    <a:lumOff val="60000"/>
                  </a:srgbClr>
                </a:solidFill>
                <a:latin typeface="Consolas" panose="020B0609020204030204" pitchFamily="49" charset="0"/>
                <a:cs typeface="Consolas" panose="020B0609020204030204" pitchFamily="49" charset="0"/>
              </a:rPr>
              <a:t>&gt;</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p>
          <a:p>
            <a:pPr>
              <a:lnSpc>
                <a:spcPct val="85000"/>
              </a:lnSpc>
            </a:pPr>
            <a:r>
              <a:rPr lang="en-US" sz="1700" dirty="0" err="1">
                <a:solidFill>
                  <a:srgbClr val="00BCF2">
                    <a:lumMod val="40000"/>
                    <a:lumOff val="60000"/>
                  </a:srgbClr>
                </a:solidFill>
                <a:latin typeface="Consolas" panose="020B0609020204030204" pitchFamily="49" charset="0"/>
                <a:cs typeface="Consolas" panose="020B0609020204030204" pitchFamily="49" charset="0"/>
              </a:rPr>
              <a:t>file_sizes</a:t>
            </a:r>
            <a:r>
              <a:rPr lang="en-US" sz="1700" dirty="0">
                <a:solidFill>
                  <a:srgbClr val="00BCF2">
                    <a:lumMod val="40000"/>
                    <a:lumOff val="60000"/>
                  </a:srgbClr>
                </a:solidFill>
                <a:latin typeface="Consolas" panose="020B0609020204030204" pitchFamily="49" charset="0"/>
                <a:cs typeface="Consolas" panose="020B0609020204030204" pitchFamily="49" charset="0"/>
              </a:rPr>
              <a:t>( string file1, string file2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b="1" dirty="0" smtClean="0">
                <a:solidFill>
                  <a:srgbClr val="7FBA00">
                    <a:lumMod val="40000"/>
                    <a:lumOff val="60000"/>
                  </a:srgbClr>
                </a:solidFill>
                <a:latin typeface="Consolas" panose="020B0609020204030204" pitchFamily="49" charset="0"/>
                <a:cs typeface="Consolas" panose="020B0609020204030204" pitchFamily="49" charset="0"/>
              </a:rPr>
              <a:t>__async</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a:solidFill>
                  <a:srgbClr val="00BCF2">
                    <a:lumMod val="40000"/>
                    <a:lumOff val="60000"/>
                  </a:srgbClr>
                </a:solidFill>
                <a:latin typeface="Consolas" panose="020B0609020204030204" pitchFamily="49" charset="0"/>
                <a:cs typeface="Consolas" panose="020B0609020204030204" pitchFamily="49" charset="0"/>
              </a:rPr>
              <a:t>{</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task&lt;file</a:t>
            </a:r>
            <a:r>
              <a:rPr lang="en-US" sz="1700" dirty="0">
                <a:solidFill>
                  <a:srgbClr val="00BCF2">
                    <a:lumMod val="40000"/>
                    <a:lumOff val="60000"/>
                  </a:srgbClr>
                </a:solidFill>
                <a:latin typeface="Consolas" panose="020B0609020204030204" pitchFamily="49" charset="0"/>
                <a:cs typeface="Consolas" panose="020B0609020204030204" pitchFamily="49" charset="0"/>
              </a:rPr>
              <a:t>&gt; f1 = open(file1),</a:t>
            </a:r>
          </a:p>
          <a:p>
            <a:pPr>
              <a:lnSpc>
                <a:spcPct val="85000"/>
              </a:lnSpc>
            </a:pPr>
            <a:r>
              <a:rPr lang="en-US" sz="1700" dirty="0">
                <a:solidFill>
                  <a:srgbClr val="00BCF2">
                    <a:lumMod val="40000"/>
                    <a:lumOff val="60000"/>
                  </a:srgbClr>
                </a:solidFill>
                <a:latin typeface="Consolas" panose="020B0609020204030204" pitchFamily="49" charset="0"/>
                <a:cs typeface="Consolas" panose="020B0609020204030204" pitchFamily="49" charset="0"/>
              </a:rPr>
              <a:t>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a:solidFill>
                  <a:srgbClr val="00BCF2">
                    <a:lumMod val="40000"/>
                    <a:lumOff val="60000"/>
                  </a:srgbClr>
                </a:solidFill>
                <a:latin typeface="Consolas" panose="020B0609020204030204" pitchFamily="49" charset="0"/>
                <a:cs typeface="Consolas" panose="020B0609020204030204" pitchFamily="49" charset="0"/>
              </a:rPr>
              <a:t>f2 = open(file2</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a:solidFill>
                  <a:srgbClr val="00BCF2">
                    <a:lumMod val="40000"/>
                    <a:lumOff val="60000"/>
                  </a:srgbClr>
                </a:solidFill>
                <a:latin typeface="Consolas" panose="020B0609020204030204" pitchFamily="49" charset="0"/>
                <a:cs typeface="Consolas" panose="020B0609020204030204" pitchFamily="49" charset="0"/>
              </a:rPr>
              <a:t>return </a:t>
            </a:r>
            <a:r>
              <a:rPr lang="en-US" sz="1700" dirty="0" smtClean="0">
                <a:solidFill>
                  <a:srgbClr val="7FBA00">
                    <a:lumMod val="40000"/>
                    <a:lumOff val="60000"/>
                  </a:srgbClr>
                </a:solidFill>
                <a:latin typeface="Consolas" panose="020B0609020204030204" pitchFamily="49" charset="0"/>
                <a:cs typeface="Consolas" panose="020B0609020204030204" pitchFamily="49" charset="0"/>
              </a:rPr>
              <a:t>(</a:t>
            </a:r>
            <a:r>
              <a:rPr lang="en-US" sz="1700" b="1" dirty="0" smtClean="0">
                <a:solidFill>
                  <a:srgbClr val="7FBA00">
                    <a:lumMod val="40000"/>
                    <a:lumOff val="60000"/>
                  </a:srgbClr>
                </a:solidFill>
                <a:latin typeface="Consolas" panose="020B0609020204030204" pitchFamily="49" charset="0"/>
                <a:cs typeface="Consolas" panose="020B0609020204030204" pitchFamily="49" charset="0"/>
              </a:rPr>
              <a:t>__await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f1</a:t>
            </a:r>
            <a:r>
              <a:rPr lang="en-US" sz="1700" b="1" dirty="0" smtClean="0">
                <a:solidFill>
                  <a:srgbClr val="7FBA00">
                    <a:lumMod val="40000"/>
                    <a:lumOff val="60000"/>
                  </a:srgbClr>
                </a:solidFill>
                <a:latin typeface="Consolas" panose="020B0609020204030204" pitchFamily="49" charset="0"/>
                <a:cs typeface="Consolas" panose="020B0609020204030204" pitchFamily="49" charset="0"/>
              </a:rPr>
              <a:t>)</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r>
              <a:rPr lang="en-US" sz="1700" dirty="0">
                <a:solidFill>
                  <a:srgbClr val="00BCF2">
                    <a:lumMod val="40000"/>
                    <a:lumOff val="60000"/>
                  </a:srgbClr>
                </a:solidFill>
                <a:latin typeface="Consolas" panose="020B0609020204030204" pitchFamily="49" charset="0"/>
                <a:cs typeface="Consolas" panose="020B0609020204030204" pitchFamily="49" charset="0"/>
              </a:rPr>
              <a:t>size() +</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smtClean="0">
                <a:solidFill>
                  <a:srgbClr val="7FBA00">
                    <a:lumMod val="40000"/>
                    <a:lumOff val="60000"/>
                  </a:srgbClr>
                </a:solidFill>
                <a:latin typeface="Consolas" panose="020B0609020204030204" pitchFamily="49" charset="0"/>
                <a:cs typeface="Consolas" panose="020B0609020204030204" pitchFamily="49" charset="0"/>
              </a:rPr>
              <a:t>(</a:t>
            </a:r>
            <a:r>
              <a:rPr lang="en-US" sz="1700" b="1" dirty="0" smtClean="0">
                <a:solidFill>
                  <a:srgbClr val="7FBA00">
                    <a:lumMod val="40000"/>
                    <a:lumOff val="60000"/>
                  </a:srgbClr>
                </a:solidFill>
                <a:latin typeface="Consolas" panose="020B0609020204030204" pitchFamily="49" charset="0"/>
                <a:cs typeface="Consolas" panose="020B0609020204030204" pitchFamily="49" charset="0"/>
              </a:rPr>
              <a:t>__await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f2</a:t>
            </a:r>
            <a:r>
              <a:rPr lang="en-US" sz="1700" b="1" dirty="0">
                <a:solidFill>
                  <a:srgbClr val="7FBA00">
                    <a:lumMod val="40000"/>
                    <a:lumOff val="60000"/>
                  </a:srgbClr>
                </a:solidFill>
                <a:latin typeface="Consolas" panose="020B0609020204030204" pitchFamily="49" charset="0"/>
                <a:cs typeface="Consolas" panose="020B0609020204030204" pitchFamily="49" charset="0"/>
              </a:rPr>
              <a:t>)</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r>
              <a:rPr lang="en-US" sz="1700" dirty="0">
                <a:solidFill>
                  <a:srgbClr val="00BCF2">
                    <a:lumMod val="40000"/>
                    <a:lumOff val="60000"/>
                  </a:srgbClr>
                </a:solidFill>
                <a:latin typeface="Consolas" panose="020B0609020204030204" pitchFamily="49" charset="0"/>
                <a:cs typeface="Consolas" panose="020B0609020204030204" pitchFamily="49" charset="0"/>
              </a:rPr>
              <a:t>size();</a:t>
            </a:r>
          </a:p>
          <a:p>
            <a:pPr>
              <a:lnSpc>
                <a:spcPct val="85000"/>
              </a:lnSpc>
            </a:pPr>
            <a:r>
              <a:rPr lang="en-US" sz="1700" dirty="0">
                <a:solidFill>
                  <a:srgbClr val="00BCF2">
                    <a:lumMod val="40000"/>
                    <a:lumOff val="60000"/>
                  </a:srgbClr>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9604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500"/>
                                        <p:tgtEl>
                                          <p:spTgt spid="9">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fade">
                                      <p:cBhvr>
                                        <p:cTn id="34" dur="500"/>
                                        <p:tgtEl>
                                          <p:spTgt spid="9">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500"/>
                                        <p:tgtEl>
                                          <p:spTgt spid="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uiExpand="1" build="p"/>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Real payoff: Branches and loops</a:t>
            </a:r>
            <a:endParaRPr lang="en-US" dirty="0"/>
          </a:p>
        </p:txBody>
      </p:sp>
      <p:sp>
        <p:nvSpPr>
          <p:cNvPr id="6" name="Text Placeholder 5"/>
          <p:cNvSpPr>
            <a:spLocks noGrp="1"/>
          </p:cNvSpPr>
          <p:nvPr>
            <p:ph type="body" idx="1"/>
          </p:nvPr>
        </p:nvSpPr>
        <p:spPr>
          <a:xfrm>
            <a:off x="621823" y="1135062"/>
            <a:ext cx="5494936" cy="699453"/>
          </a:xfrm>
        </p:spPr>
        <p:txBody>
          <a:bodyPr/>
          <a:lstStyle/>
          <a:p>
            <a:r>
              <a:rPr lang="en-US" dirty="0" smtClean="0"/>
              <a:t>.get</a:t>
            </a:r>
            <a:endParaRPr lang="en-US" dirty="0"/>
          </a:p>
        </p:txBody>
      </p:sp>
      <p:sp>
        <p:nvSpPr>
          <p:cNvPr id="8" name="Text Placeholder 7"/>
          <p:cNvSpPr>
            <a:spLocks noGrp="1"/>
          </p:cNvSpPr>
          <p:nvPr>
            <p:ph type="body" sz="half" idx="3"/>
          </p:nvPr>
        </p:nvSpPr>
        <p:spPr>
          <a:xfrm>
            <a:off x="6321904" y="1144777"/>
            <a:ext cx="5497095" cy="699453"/>
          </a:xfrm>
        </p:spPr>
        <p:txBody>
          <a:bodyPr/>
          <a:lstStyle/>
          <a:p>
            <a:r>
              <a:rPr lang="en-US" dirty="0" smtClean="0"/>
              <a:t>.then</a:t>
            </a:r>
            <a:endParaRPr lang="en-US" dirty="0"/>
          </a:p>
        </p:txBody>
      </p:sp>
      <p:sp>
        <p:nvSpPr>
          <p:cNvPr id="7" name="Content Placeholder 6"/>
          <p:cNvSpPr>
            <a:spLocks noGrp="1"/>
          </p:cNvSpPr>
          <p:nvPr>
            <p:ph sz="quarter" idx="2"/>
          </p:nvPr>
        </p:nvSpPr>
        <p:spPr>
          <a:xfrm>
            <a:off x="621823" y="1644451"/>
            <a:ext cx="5700051" cy="2691011"/>
          </a:xfrm>
        </p:spPr>
        <p:txBody>
          <a:bodyPr/>
          <a:lstStyle/>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string</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read</a:t>
            </a:r>
            <a:r>
              <a:rPr lang="en-US" sz="1700" dirty="0">
                <a:solidFill>
                  <a:schemeClr val="accent1">
                    <a:lumMod val="40000"/>
                    <a:lumOff val="60000"/>
                  </a:schemeClr>
                </a:solidFill>
                <a:latin typeface="Consolas" panose="020B0609020204030204" pitchFamily="49" charset="0"/>
                <a:cs typeface="Consolas" panose="020B0609020204030204" pitchFamily="49" charset="0"/>
              </a:rPr>
              <a:t>( string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file, string suffix )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istream</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fi = open(file)</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.get()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string ret, chunk;</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while( (chunk =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fi.read</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.get()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).size()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ret += chunk + suffix;</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return ret;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p:txBody>
      </p:sp>
      <p:sp>
        <p:nvSpPr>
          <p:cNvPr id="9" name="Content Placeholder 8"/>
          <p:cNvSpPr>
            <a:spLocks noGrp="1"/>
          </p:cNvSpPr>
          <p:nvPr>
            <p:ph sz="quarter" idx="4"/>
          </p:nvPr>
        </p:nvSpPr>
        <p:spPr>
          <a:xfrm>
            <a:off x="6321875" y="1644451"/>
            <a:ext cx="5611362" cy="4118998"/>
          </a:xfrm>
        </p:spPr>
        <p:txBody>
          <a:bodyPr/>
          <a:lstStyle/>
          <a:p>
            <a:pPr>
              <a:lnSpc>
                <a:spcPct val="85000"/>
              </a:lnSpc>
            </a:pP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task&lt;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string</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&gt;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read</a:t>
            </a:r>
            <a:r>
              <a:rPr lang="en-US" sz="1700" dirty="0">
                <a:solidFill>
                  <a:schemeClr val="accent1">
                    <a:lumMod val="40000"/>
                    <a:lumOff val="60000"/>
                  </a:schemeClr>
                </a:solidFill>
                <a:latin typeface="Consolas" panose="020B0609020204030204" pitchFamily="49" charset="0"/>
                <a:cs typeface="Consolas" panose="020B0609020204030204" pitchFamily="49" charset="0"/>
              </a:rPr>
              <a:t>( string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file, string suffix ) {</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return open(file)</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b="1" dirty="0" smtClean="0">
                <a:solidFill>
                  <a:schemeClr val="accent5">
                    <a:lumMod val="40000"/>
                    <a:lumOff val="60000"/>
                  </a:schemeClr>
                </a:solidFill>
                <a:latin typeface="Consolas" panose="020B0609020204030204" pitchFamily="49" charset="0"/>
                <a:cs typeface="Consolas" panose="020B0609020204030204" pitchFamily="49" charset="0"/>
              </a:rPr>
              <a:t>.then</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istream</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fi</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 {</a:t>
            </a:r>
            <a:endParaRPr lang="en-US" sz="1700" dirty="0">
              <a:solidFill>
                <a:schemeClr val="accent5">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effectLst>
                  <a:glow rad="228600">
                    <a:schemeClr val="accent3">
                      <a:satMod val="175000"/>
                      <a:alpha val="40000"/>
                    </a:schemeClr>
                  </a:glow>
                </a:effectLst>
                <a:latin typeface="Consolas" panose="020B0609020204030204" pitchFamily="49" charset="0"/>
                <a:cs typeface="Consolas" panose="020B0609020204030204" pitchFamily="49" charset="0"/>
              </a:rPr>
              <a:t>string </a:t>
            </a:r>
            <a:r>
              <a:rPr lang="en-US" sz="1700" dirty="0">
                <a:solidFill>
                  <a:schemeClr val="accent1">
                    <a:lumMod val="40000"/>
                    <a:lumOff val="60000"/>
                  </a:schemeClr>
                </a:solidFill>
                <a:effectLst>
                  <a:glow rad="228600">
                    <a:schemeClr val="accent3">
                      <a:satMod val="175000"/>
                      <a:alpha val="40000"/>
                    </a:schemeClr>
                  </a:glow>
                </a:effectLst>
                <a:latin typeface="Consolas" panose="020B0609020204030204" pitchFamily="49" charset="0"/>
                <a:cs typeface="Consolas" panose="020B0609020204030204" pitchFamily="49" charset="0"/>
              </a:rPr>
              <a:t>ret, chunk;</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while</a:t>
            </a: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endParaRPr lang="en-US" sz="1700" b="1" dirty="0">
              <a:solidFill>
                <a:srgbClr val="FF0000"/>
              </a:solidFill>
              <a:latin typeface="Consolas" panose="020B0609020204030204" pitchFamily="49" charset="0"/>
              <a:cs typeface="Consolas" panose="020B0609020204030204" pitchFamily="49" charset="0"/>
            </a:endParaRPr>
          </a:p>
        </p:txBody>
      </p:sp>
      <p:sp>
        <p:nvSpPr>
          <p:cNvPr id="2" name="TextBox 1"/>
          <p:cNvSpPr txBox="1"/>
          <p:nvPr/>
        </p:nvSpPr>
        <p:spPr>
          <a:xfrm>
            <a:off x="8052339" y="3192462"/>
            <a:ext cx="431528" cy="769441"/>
          </a:xfrm>
          <a:prstGeom prst="rect">
            <a:avLst/>
          </a:prstGeom>
          <a:noFill/>
        </p:spPr>
        <p:txBody>
          <a:bodyPr wrap="none" rtlCol="0">
            <a:spAutoFit/>
          </a:bodyPr>
          <a:lstStyle/>
          <a:p>
            <a:r>
              <a:rPr lang="en-US" sz="4400" b="1" dirty="0" smtClean="0">
                <a:solidFill>
                  <a:srgbClr val="FF0000"/>
                </a:solidFill>
              </a:rPr>
              <a:t>?</a:t>
            </a:r>
            <a:endParaRPr lang="en-US" sz="4400" dirty="0" smtClean="0">
              <a:solidFill>
                <a:srgbClr val="FF0000"/>
              </a:solidFill>
            </a:endParaRPr>
          </a:p>
        </p:txBody>
      </p:sp>
    </p:spTree>
    <p:extLst>
      <p:ext uri="{BB962C8B-B14F-4D97-AF65-F5344CB8AC3E}">
        <p14:creationId xmlns:p14="http://schemas.microsoft.com/office/powerpoint/2010/main" val="22390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789638" y="3671209"/>
            <a:ext cx="2514896" cy="11731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r>
              <a:rPr lang="en-US" sz="2400" dirty="0">
                <a:gradFill>
                  <a:gsLst>
                    <a:gs pos="0">
                      <a:srgbClr val="FFFFFF"/>
                    </a:gs>
                    <a:gs pos="100000">
                      <a:srgbClr val="FFFFFF"/>
                    </a:gs>
                  </a:gsLst>
                  <a:lin ang="5400000" scaled="1"/>
                </a:gradFill>
              </a:rPr>
              <a:t>Library </a:t>
            </a:r>
            <a:br>
              <a:rPr lang="en-US" sz="2400" dirty="0">
                <a:gradFill>
                  <a:gsLst>
                    <a:gs pos="0">
                      <a:srgbClr val="FFFFFF"/>
                    </a:gs>
                    <a:gs pos="100000">
                      <a:srgbClr val="FFFFFF"/>
                    </a:gs>
                  </a:gsLst>
                  <a:lin ang="5400000" scaled="1"/>
                </a:gradFill>
              </a:rPr>
            </a:br>
            <a:r>
              <a:rPr lang="en-US" sz="2400" dirty="0">
                <a:gradFill>
                  <a:gsLst>
                    <a:gs pos="0">
                      <a:srgbClr val="FFFFFF"/>
                    </a:gs>
                    <a:gs pos="100000">
                      <a:srgbClr val="FFFFFF"/>
                    </a:gs>
                  </a:gsLst>
                  <a:lin ang="5400000" scaled="1"/>
                </a:gradFill>
              </a:rPr>
              <a:t>Evolution WG</a:t>
            </a:r>
          </a:p>
        </p:txBody>
      </p:sp>
      <p:sp>
        <p:nvSpPr>
          <p:cNvPr id="27" name="Rectangle 26"/>
          <p:cNvSpPr/>
          <p:nvPr/>
        </p:nvSpPr>
        <p:spPr>
          <a:xfrm>
            <a:off x="5789638" y="2668281"/>
            <a:ext cx="2514896" cy="7252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r>
              <a:rPr lang="en-US" sz="2400" dirty="0">
                <a:gradFill>
                  <a:gsLst>
                    <a:gs pos="0">
                      <a:srgbClr val="FFFFFF"/>
                    </a:gs>
                    <a:gs pos="100000">
                      <a:srgbClr val="FFFFFF"/>
                    </a:gs>
                  </a:gsLst>
                  <a:lin ang="5400000" scaled="1"/>
                </a:gradFill>
              </a:rPr>
              <a:t>Library WG</a:t>
            </a:r>
          </a:p>
        </p:txBody>
      </p:sp>
      <p:sp>
        <p:nvSpPr>
          <p:cNvPr id="2" name="Title 1"/>
          <p:cNvSpPr>
            <a:spLocks noGrp="1"/>
          </p:cNvSpPr>
          <p:nvPr>
            <p:ph type="title"/>
          </p:nvPr>
        </p:nvSpPr>
        <p:spPr/>
        <p:txBody>
          <a:bodyPr/>
          <a:lstStyle/>
          <a:p>
            <a:r>
              <a:rPr lang="en-US" smtClean="0"/>
              <a:t>WG21 and {concurrency, parallelism}</a:t>
            </a:r>
            <a:endParaRPr lang="en-US" dirty="0"/>
          </a:p>
        </p:txBody>
      </p:sp>
      <p:sp>
        <p:nvSpPr>
          <p:cNvPr id="7" name="Rectangle 6"/>
          <p:cNvSpPr/>
          <p:nvPr/>
        </p:nvSpPr>
        <p:spPr>
          <a:xfrm>
            <a:off x="2902317" y="1708473"/>
            <a:ext cx="4352146" cy="621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r>
              <a:rPr lang="en-US" sz="2400" dirty="0">
                <a:gradFill>
                  <a:gsLst>
                    <a:gs pos="0">
                      <a:srgbClr val="FFFFFF"/>
                    </a:gs>
                    <a:gs pos="100000">
                      <a:srgbClr val="FFFFFF"/>
                    </a:gs>
                  </a:gsLst>
                  <a:lin ang="5400000" scaled="1"/>
                </a:gradFill>
              </a:rPr>
              <a:t>WG21 – Full Committee</a:t>
            </a:r>
          </a:p>
        </p:txBody>
      </p:sp>
      <p:sp>
        <p:nvSpPr>
          <p:cNvPr id="10" name="Rectangle 9"/>
          <p:cNvSpPr/>
          <p:nvPr/>
        </p:nvSpPr>
        <p:spPr>
          <a:xfrm>
            <a:off x="1852391" y="3674250"/>
            <a:ext cx="2514896" cy="11731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r>
              <a:rPr lang="en-US" sz="2400" dirty="0">
                <a:gradFill>
                  <a:gsLst>
                    <a:gs pos="0">
                      <a:srgbClr val="FFFFFF"/>
                    </a:gs>
                    <a:gs pos="100000">
                      <a:srgbClr val="FFFFFF"/>
                    </a:gs>
                  </a:gsLst>
                  <a:lin ang="5400000" scaled="1"/>
                </a:gradFill>
              </a:rPr>
              <a:t>Evolution WG</a:t>
            </a:r>
          </a:p>
        </p:txBody>
      </p:sp>
      <p:sp>
        <p:nvSpPr>
          <p:cNvPr id="9" name="Rectangle 8"/>
          <p:cNvSpPr/>
          <p:nvPr/>
        </p:nvSpPr>
        <p:spPr>
          <a:xfrm>
            <a:off x="1852391" y="2671322"/>
            <a:ext cx="2514896" cy="72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r>
              <a:rPr lang="en-US" sz="2400" dirty="0">
                <a:gradFill>
                  <a:gsLst>
                    <a:gs pos="0">
                      <a:srgbClr val="FFFFFF"/>
                    </a:gs>
                    <a:gs pos="100000">
                      <a:srgbClr val="FFFFFF"/>
                    </a:gs>
                  </a:gsLst>
                  <a:lin ang="5400000" scaled="1"/>
                </a:gradFill>
              </a:rPr>
              <a:t>Core WG</a:t>
            </a:r>
          </a:p>
        </p:txBody>
      </p:sp>
      <p:sp>
        <p:nvSpPr>
          <p:cNvPr id="14" name="Rectangle 13"/>
          <p:cNvSpPr/>
          <p:nvPr/>
        </p:nvSpPr>
        <p:spPr>
          <a:xfrm>
            <a:off x="3492823" y="5251263"/>
            <a:ext cx="1554119" cy="621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SG5</a:t>
            </a:r>
          </a:p>
          <a:p>
            <a:pPr algn="ctr" defTabSz="932441">
              <a:lnSpc>
                <a:spcPct val="85000"/>
              </a:lnSpc>
            </a:pPr>
            <a:r>
              <a:rPr lang="en-US" sz="1632" dirty="0" err="1">
                <a:gradFill>
                  <a:gsLst>
                    <a:gs pos="0">
                      <a:srgbClr val="FFFFFF"/>
                    </a:gs>
                    <a:gs pos="100000">
                      <a:srgbClr val="FFFFFF"/>
                    </a:gs>
                  </a:gsLst>
                  <a:lin ang="5400000" scaled="1"/>
                </a:gradFill>
              </a:rPr>
              <a:t>Tx</a:t>
            </a:r>
            <a:r>
              <a:rPr lang="en-US" sz="1632" dirty="0">
                <a:gradFill>
                  <a:gsLst>
                    <a:gs pos="0">
                      <a:srgbClr val="FFFFFF"/>
                    </a:gs>
                    <a:gs pos="100000">
                      <a:srgbClr val="FFFFFF"/>
                    </a:gs>
                  </a:gsLst>
                  <a:lin ang="5400000" scaled="1"/>
                </a:gradFill>
              </a:rPr>
              <a:t>. Memory</a:t>
            </a:r>
          </a:p>
        </p:txBody>
      </p:sp>
      <p:sp>
        <p:nvSpPr>
          <p:cNvPr id="15" name="Rectangle 14"/>
          <p:cNvSpPr/>
          <p:nvPr/>
        </p:nvSpPr>
        <p:spPr>
          <a:xfrm>
            <a:off x="1833417" y="5251263"/>
            <a:ext cx="1554119" cy="621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SG2</a:t>
            </a:r>
          </a:p>
          <a:p>
            <a:pPr algn="ctr" defTabSz="932441">
              <a:lnSpc>
                <a:spcPct val="85000"/>
              </a:lnSpc>
            </a:pPr>
            <a:r>
              <a:rPr lang="en-US" sz="1632" dirty="0">
                <a:gradFill>
                  <a:gsLst>
                    <a:gs pos="0">
                      <a:srgbClr val="FFFFFF"/>
                    </a:gs>
                    <a:gs pos="100000">
                      <a:srgbClr val="FFFFFF"/>
                    </a:gs>
                  </a:gsLst>
                  <a:lin ang="5400000" scaled="1"/>
                </a:gradFill>
              </a:rPr>
              <a:t>Modules</a:t>
            </a:r>
          </a:p>
        </p:txBody>
      </p:sp>
      <p:sp>
        <p:nvSpPr>
          <p:cNvPr id="16" name="Rectangle 15"/>
          <p:cNvSpPr/>
          <p:nvPr/>
        </p:nvSpPr>
        <p:spPr>
          <a:xfrm>
            <a:off x="172492" y="5251263"/>
            <a:ext cx="1554119" cy="621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SG1</a:t>
            </a:r>
            <a:endParaRPr lang="en-US" sz="1632" dirty="0">
              <a:gradFill>
                <a:gsLst>
                  <a:gs pos="0">
                    <a:srgbClr val="FFFFFF"/>
                  </a:gs>
                  <a:gs pos="100000">
                    <a:srgbClr val="FFFFFF"/>
                  </a:gs>
                </a:gsLst>
                <a:lin ang="5400000" scaled="1"/>
              </a:gradFill>
            </a:endParaRPr>
          </a:p>
          <a:p>
            <a:pPr algn="ctr" defTabSz="932441">
              <a:lnSpc>
                <a:spcPct val="85000"/>
              </a:lnSpc>
            </a:pPr>
            <a:r>
              <a:rPr lang="en-US" sz="1632" dirty="0">
                <a:gradFill>
                  <a:gsLst>
                    <a:gs pos="0">
                      <a:srgbClr val="FFFFFF"/>
                    </a:gs>
                    <a:gs pos="100000">
                      <a:srgbClr val="FFFFFF"/>
                    </a:gs>
                  </a:gsLst>
                  <a:lin ang="5400000" scaled="1"/>
                </a:gradFill>
              </a:rPr>
              <a:t>Concurrency</a:t>
            </a:r>
          </a:p>
        </p:txBody>
      </p:sp>
      <p:sp>
        <p:nvSpPr>
          <p:cNvPr id="17" name="Rectangle 16"/>
          <p:cNvSpPr/>
          <p:nvPr/>
        </p:nvSpPr>
        <p:spPr>
          <a:xfrm>
            <a:off x="8498154" y="5246513"/>
            <a:ext cx="1554119" cy="6216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SG6</a:t>
            </a:r>
            <a:endParaRPr lang="en-US" sz="1632" dirty="0">
              <a:gradFill>
                <a:gsLst>
                  <a:gs pos="0">
                    <a:srgbClr val="FFFFFF"/>
                  </a:gs>
                  <a:gs pos="100000">
                    <a:srgbClr val="FFFFFF"/>
                  </a:gs>
                </a:gsLst>
                <a:lin ang="5400000" scaled="1"/>
              </a:gradFill>
            </a:endParaRPr>
          </a:p>
          <a:p>
            <a:pPr algn="ctr" defTabSz="932441">
              <a:lnSpc>
                <a:spcPct val="85000"/>
              </a:lnSpc>
            </a:pPr>
            <a:r>
              <a:rPr lang="en-US" sz="1632" dirty="0" err="1">
                <a:gradFill>
                  <a:gsLst>
                    <a:gs pos="0">
                      <a:srgbClr val="FFFFFF"/>
                    </a:gs>
                    <a:gs pos="100000">
                      <a:srgbClr val="FFFFFF"/>
                    </a:gs>
                  </a:gsLst>
                  <a:lin ang="5400000" scaled="1"/>
                </a:gradFill>
              </a:rPr>
              <a:t>Numerics</a:t>
            </a:r>
            <a:endParaRPr lang="en-US" sz="1632" dirty="0">
              <a:gradFill>
                <a:gsLst>
                  <a:gs pos="0">
                    <a:srgbClr val="FFFFFF"/>
                  </a:gs>
                  <a:gs pos="100000">
                    <a:srgbClr val="FFFFFF"/>
                  </a:gs>
                </a:gsLst>
                <a:lin ang="5400000" scaled="1"/>
              </a:gradFill>
            </a:endParaRPr>
          </a:p>
        </p:txBody>
      </p:sp>
      <p:sp>
        <p:nvSpPr>
          <p:cNvPr id="18" name="Rectangle 17"/>
          <p:cNvSpPr/>
          <p:nvPr/>
        </p:nvSpPr>
        <p:spPr>
          <a:xfrm>
            <a:off x="6825103" y="5251263"/>
            <a:ext cx="1554119" cy="6216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SG4</a:t>
            </a:r>
          </a:p>
          <a:p>
            <a:pPr algn="ctr" defTabSz="932441">
              <a:lnSpc>
                <a:spcPct val="85000"/>
              </a:lnSpc>
            </a:pPr>
            <a:r>
              <a:rPr lang="en-US" sz="1632" dirty="0">
                <a:gradFill>
                  <a:gsLst>
                    <a:gs pos="0">
                      <a:srgbClr val="FFFFFF"/>
                    </a:gs>
                    <a:gs pos="100000">
                      <a:srgbClr val="FFFFFF"/>
                    </a:gs>
                  </a:gsLst>
                  <a:lin ang="5400000" scaled="1"/>
                </a:gradFill>
              </a:rPr>
              <a:t>Networking</a:t>
            </a:r>
          </a:p>
        </p:txBody>
      </p:sp>
      <p:sp>
        <p:nvSpPr>
          <p:cNvPr id="19" name="Rectangle 18"/>
          <p:cNvSpPr/>
          <p:nvPr/>
        </p:nvSpPr>
        <p:spPr>
          <a:xfrm>
            <a:off x="5152053" y="5251263"/>
            <a:ext cx="1554119" cy="6216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SG3</a:t>
            </a:r>
            <a:endParaRPr lang="en-US" sz="1632" dirty="0">
              <a:gradFill>
                <a:gsLst>
                  <a:gs pos="0">
                    <a:srgbClr val="FFFFFF"/>
                  </a:gs>
                  <a:gs pos="100000">
                    <a:srgbClr val="FFFFFF"/>
                  </a:gs>
                </a:gsLst>
                <a:lin ang="5400000" scaled="1"/>
              </a:gradFill>
            </a:endParaRPr>
          </a:p>
          <a:p>
            <a:pPr algn="ctr" defTabSz="932441">
              <a:lnSpc>
                <a:spcPct val="85000"/>
              </a:lnSpc>
            </a:pPr>
            <a:r>
              <a:rPr lang="en-US" sz="1632" dirty="0" err="1">
                <a:gradFill>
                  <a:gsLst>
                    <a:gs pos="0">
                      <a:srgbClr val="FFFFFF"/>
                    </a:gs>
                    <a:gs pos="100000">
                      <a:srgbClr val="FFFFFF"/>
                    </a:gs>
                  </a:gsLst>
                  <a:lin ang="5400000" scaled="1"/>
                </a:gradFill>
              </a:rPr>
              <a:t>Filesystem</a:t>
            </a:r>
            <a:endParaRPr lang="en-US" sz="1632" dirty="0">
              <a:gradFill>
                <a:gsLst>
                  <a:gs pos="0">
                    <a:srgbClr val="FFFFFF"/>
                  </a:gs>
                  <a:gs pos="100000">
                    <a:srgbClr val="FFFFFF"/>
                  </a:gs>
                </a:gsLst>
                <a:lin ang="5400000" scaled="1"/>
              </a:gradFill>
            </a:endParaRPr>
          </a:p>
        </p:txBody>
      </p:sp>
      <p:sp>
        <p:nvSpPr>
          <p:cNvPr id="20" name="Rectangle 19"/>
          <p:cNvSpPr/>
          <p:nvPr/>
        </p:nvSpPr>
        <p:spPr>
          <a:xfrm>
            <a:off x="165320" y="5965659"/>
            <a:ext cx="1554119" cy="621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SG7</a:t>
            </a:r>
            <a:endParaRPr lang="en-US" sz="1632" dirty="0">
              <a:gradFill>
                <a:gsLst>
                  <a:gs pos="0">
                    <a:srgbClr val="FFFFFF"/>
                  </a:gs>
                  <a:gs pos="100000">
                    <a:srgbClr val="FFFFFF"/>
                  </a:gs>
                </a:gsLst>
                <a:lin ang="5400000" scaled="1"/>
              </a:gradFill>
            </a:endParaRPr>
          </a:p>
          <a:p>
            <a:pPr algn="ctr" defTabSz="932441">
              <a:lnSpc>
                <a:spcPct val="85000"/>
              </a:lnSpc>
            </a:pPr>
            <a:r>
              <a:rPr lang="en-US" sz="1632" dirty="0">
                <a:gradFill>
                  <a:gsLst>
                    <a:gs pos="0">
                      <a:srgbClr val="FFFFFF"/>
                    </a:gs>
                    <a:gs pos="100000">
                      <a:srgbClr val="FFFFFF"/>
                    </a:gs>
                  </a:gsLst>
                  <a:lin ang="5400000" scaled="1"/>
                </a:gradFill>
              </a:rPr>
              <a:t>Reflection</a:t>
            </a:r>
          </a:p>
        </p:txBody>
      </p:sp>
      <p:sp>
        <p:nvSpPr>
          <p:cNvPr id="21" name="Rectangle 20"/>
          <p:cNvSpPr/>
          <p:nvPr/>
        </p:nvSpPr>
        <p:spPr>
          <a:xfrm>
            <a:off x="1840385" y="5962273"/>
            <a:ext cx="1554119" cy="621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SG8</a:t>
            </a:r>
          </a:p>
          <a:p>
            <a:pPr algn="ctr" defTabSz="932441">
              <a:lnSpc>
                <a:spcPct val="85000"/>
              </a:lnSpc>
            </a:pPr>
            <a:r>
              <a:rPr lang="en-US" sz="1632" dirty="0">
                <a:gradFill>
                  <a:gsLst>
                    <a:gs pos="0">
                      <a:srgbClr val="FFFFFF"/>
                    </a:gs>
                    <a:gs pos="100000">
                      <a:srgbClr val="FFFFFF"/>
                    </a:gs>
                  </a:gsLst>
                  <a:lin ang="5400000" scaled="1"/>
                </a:gradFill>
              </a:rPr>
              <a:t>Concepts</a:t>
            </a:r>
          </a:p>
        </p:txBody>
      </p:sp>
      <p:sp>
        <p:nvSpPr>
          <p:cNvPr id="22" name="Rectangle 21"/>
          <p:cNvSpPr/>
          <p:nvPr/>
        </p:nvSpPr>
        <p:spPr>
          <a:xfrm>
            <a:off x="6825492" y="5974078"/>
            <a:ext cx="1554119" cy="6216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SG9</a:t>
            </a:r>
          </a:p>
          <a:p>
            <a:pPr algn="ctr" defTabSz="932441">
              <a:lnSpc>
                <a:spcPct val="85000"/>
              </a:lnSpc>
            </a:pPr>
            <a:r>
              <a:rPr lang="en-US" sz="1632" dirty="0">
                <a:gradFill>
                  <a:gsLst>
                    <a:gs pos="0">
                      <a:srgbClr val="FFFFFF"/>
                    </a:gs>
                    <a:gs pos="100000">
                      <a:srgbClr val="FFFFFF"/>
                    </a:gs>
                  </a:gsLst>
                  <a:lin ang="5400000" scaled="1"/>
                </a:gradFill>
              </a:rPr>
              <a:t>Ranges</a:t>
            </a:r>
          </a:p>
        </p:txBody>
      </p:sp>
      <p:sp>
        <p:nvSpPr>
          <p:cNvPr id="23" name="Rectangle 22"/>
          <p:cNvSpPr/>
          <p:nvPr/>
        </p:nvSpPr>
        <p:spPr>
          <a:xfrm>
            <a:off x="3492823" y="5974077"/>
            <a:ext cx="1554119" cy="621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SG10</a:t>
            </a:r>
          </a:p>
          <a:p>
            <a:pPr algn="ctr" defTabSz="932441">
              <a:lnSpc>
                <a:spcPct val="85000"/>
              </a:lnSpc>
            </a:pPr>
            <a:r>
              <a:rPr lang="en-US" sz="1632" dirty="0">
                <a:gradFill>
                  <a:gsLst>
                    <a:gs pos="0">
                      <a:srgbClr val="FFFFFF"/>
                    </a:gs>
                    <a:gs pos="100000">
                      <a:srgbClr val="FFFFFF"/>
                    </a:gs>
                  </a:gsLst>
                  <a:lin ang="5400000" scaled="1"/>
                </a:gradFill>
              </a:rPr>
              <a:t>Feature Test</a:t>
            </a:r>
          </a:p>
        </p:txBody>
      </p:sp>
      <p:sp>
        <p:nvSpPr>
          <p:cNvPr id="28" name="Up Arrow 27"/>
          <p:cNvSpPr/>
          <p:nvPr/>
        </p:nvSpPr>
        <p:spPr bwMode="auto">
          <a:xfrm>
            <a:off x="9948650" y="1223942"/>
            <a:ext cx="2383320" cy="5485621"/>
          </a:xfrm>
          <a:prstGeom prst="upArrow">
            <a:avLst>
              <a:gd name="adj1" fmla="val 64608"/>
              <a:gd name="adj2" fmla="val 50000"/>
            </a:avLst>
          </a:prstGeom>
          <a:solidFill>
            <a:schemeClr val="bg1">
              <a:lumMod val="75000"/>
              <a:alpha val="4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91427" tIns="91427" rIns="34289" bIns="34289" rtlCol="0" anchor="ctr" anchorCtr="0"/>
          <a:lstStyle/>
          <a:p>
            <a:pPr algn="ctr" defTabSz="932345">
              <a:spcBef>
                <a:spcPts val="1088"/>
              </a:spcBef>
            </a:pPr>
            <a:r>
              <a:rPr lang="en-US" sz="2800" dirty="0">
                <a:solidFill>
                  <a:schemeClr val="tx1"/>
                </a:solidFill>
                <a:latin typeface="Segoe UI Light"/>
                <a:ea typeface="Segoe UI" pitchFamily="34" charset="0"/>
                <a:cs typeface="Segoe UI" pitchFamily="34" charset="0"/>
              </a:rPr>
              <a:t/>
            </a:r>
            <a:br>
              <a:rPr lang="en-US" sz="2800" dirty="0">
                <a:solidFill>
                  <a:schemeClr val="tx1"/>
                </a:solidFill>
                <a:latin typeface="Segoe UI Light"/>
                <a:ea typeface="Segoe UI" pitchFamily="34" charset="0"/>
                <a:cs typeface="Segoe UI" pitchFamily="34" charset="0"/>
              </a:rPr>
            </a:br>
            <a:r>
              <a:rPr lang="en-US" sz="2800" dirty="0">
                <a:solidFill>
                  <a:schemeClr val="tx1"/>
                </a:solidFill>
                <a:latin typeface="Segoe UI Light"/>
                <a:ea typeface="Segoe UI" pitchFamily="34" charset="0"/>
                <a:cs typeface="Segoe UI" pitchFamily="34" charset="0"/>
              </a:rPr>
              <a:t>Approval</a:t>
            </a:r>
          </a:p>
          <a:p>
            <a:pPr algn="ctr" defTabSz="932345">
              <a:spcBef>
                <a:spcPts val="1088"/>
              </a:spcBef>
            </a:pPr>
            <a:endParaRPr lang="en-US" sz="2800" dirty="0">
              <a:solidFill>
                <a:schemeClr val="tx1"/>
              </a:solidFill>
              <a:latin typeface="Segoe UI Light"/>
              <a:ea typeface="Segoe UI" pitchFamily="34" charset="0"/>
              <a:cs typeface="Segoe UI" pitchFamily="34" charset="0"/>
            </a:endParaRPr>
          </a:p>
          <a:p>
            <a:pPr algn="ctr" defTabSz="932345">
              <a:spcBef>
                <a:spcPts val="1088"/>
              </a:spcBef>
            </a:pPr>
            <a:r>
              <a:rPr lang="en-US" sz="2800" dirty="0">
                <a:solidFill>
                  <a:schemeClr val="tx1"/>
                </a:solidFill>
                <a:latin typeface="Segoe UI Light"/>
                <a:ea typeface="Segoe UI" pitchFamily="34" charset="0"/>
                <a:cs typeface="Segoe UI" pitchFamily="34" charset="0"/>
              </a:rPr>
              <a:t>Detailed </a:t>
            </a:r>
            <a:br>
              <a:rPr lang="en-US" sz="2800" dirty="0">
                <a:solidFill>
                  <a:schemeClr val="tx1"/>
                </a:solidFill>
                <a:latin typeface="Segoe UI Light"/>
                <a:ea typeface="Segoe UI" pitchFamily="34" charset="0"/>
                <a:cs typeface="Segoe UI" pitchFamily="34" charset="0"/>
              </a:rPr>
            </a:br>
            <a:r>
              <a:rPr lang="en-US" sz="2800" dirty="0">
                <a:solidFill>
                  <a:schemeClr val="tx1"/>
                </a:solidFill>
                <a:latin typeface="Segoe UI Light"/>
                <a:ea typeface="Segoe UI" pitchFamily="34" charset="0"/>
                <a:cs typeface="Segoe UI" pitchFamily="34" charset="0"/>
              </a:rPr>
              <a:t>Specification</a:t>
            </a:r>
          </a:p>
          <a:p>
            <a:pPr algn="ctr" defTabSz="932345">
              <a:spcBef>
                <a:spcPts val="1088"/>
              </a:spcBef>
            </a:pPr>
            <a:endParaRPr lang="en-US" sz="2800" dirty="0">
              <a:solidFill>
                <a:schemeClr val="tx1"/>
              </a:solidFill>
              <a:latin typeface="Segoe UI Light"/>
              <a:ea typeface="Segoe UI" pitchFamily="34" charset="0"/>
              <a:cs typeface="Segoe UI" pitchFamily="34" charset="0"/>
            </a:endParaRPr>
          </a:p>
          <a:p>
            <a:pPr algn="ctr" defTabSz="932345">
              <a:spcBef>
                <a:spcPts val="1088"/>
              </a:spcBef>
            </a:pPr>
            <a:r>
              <a:rPr lang="en-US" sz="2800" dirty="0">
                <a:solidFill>
                  <a:schemeClr val="tx1"/>
                </a:solidFill>
                <a:latin typeface="Segoe UI Light"/>
                <a:ea typeface="Segoe UI" pitchFamily="34" charset="0"/>
                <a:cs typeface="Segoe UI" pitchFamily="34" charset="0"/>
              </a:rPr>
              <a:t>Design</a:t>
            </a:r>
          </a:p>
          <a:p>
            <a:pPr algn="ctr" defTabSz="932345">
              <a:spcBef>
                <a:spcPts val="1088"/>
              </a:spcBef>
            </a:pPr>
            <a:endParaRPr lang="en-US" sz="2800" dirty="0">
              <a:solidFill>
                <a:schemeClr val="tx1"/>
              </a:solidFill>
              <a:latin typeface="Segoe UI Light"/>
              <a:ea typeface="Segoe UI" pitchFamily="34" charset="0"/>
              <a:cs typeface="Segoe UI" pitchFamily="34" charset="0"/>
            </a:endParaRPr>
          </a:p>
          <a:p>
            <a:pPr algn="ctr" defTabSz="932345">
              <a:spcBef>
                <a:spcPts val="1088"/>
              </a:spcBef>
            </a:pPr>
            <a:r>
              <a:rPr lang="en-US" sz="2800" dirty="0">
                <a:solidFill>
                  <a:schemeClr val="tx1"/>
                </a:solidFill>
                <a:latin typeface="Segoe UI Light"/>
                <a:ea typeface="Segoe UI" pitchFamily="34" charset="0"/>
                <a:cs typeface="Segoe UI" pitchFamily="34" charset="0"/>
              </a:rPr>
              <a:t>Investigation</a:t>
            </a:r>
          </a:p>
          <a:p>
            <a:pPr algn="ctr" defTabSz="932345">
              <a:spcBef>
                <a:spcPts val="1088"/>
              </a:spcBef>
            </a:pPr>
            <a:endParaRPr lang="en-US" sz="2800" spc="-102" dirty="0">
              <a:solidFill>
                <a:schemeClr val="tx1"/>
              </a:solidFill>
              <a:effectLst>
                <a:outerShdw blurRad="38100" dist="38100" dir="2700000" algn="tl">
                  <a:srgbClr val="000000">
                    <a:alpha val="43137"/>
                  </a:srgbClr>
                </a:outerShdw>
              </a:effectLst>
              <a:ea typeface="Segoe UI" pitchFamily="34" charset="0"/>
              <a:cs typeface="Segoe UI" pitchFamily="34" charset="0"/>
            </a:endParaRPr>
          </a:p>
          <a:p>
            <a:pPr algn="ctr" defTabSz="932345">
              <a:spcBef>
                <a:spcPts val="1088"/>
              </a:spcBef>
            </a:pPr>
            <a:endParaRPr lang="en-US" sz="2800" spc="-102" dirty="0">
              <a:solidFill>
                <a:schemeClr val="tx1"/>
              </a:solidFill>
              <a:effectLst>
                <a:outerShdw blurRad="38100" dist="38100" dir="2700000" algn="tl">
                  <a:srgbClr val="000000">
                    <a:alpha val="43137"/>
                  </a:srgbClr>
                </a:outerShdw>
              </a:effectLst>
              <a:ea typeface="Segoe UI" pitchFamily="34" charset="0"/>
              <a:cs typeface="Segoe UI" pitchFamily="34" charset="0"/>
            </a:endParaRPr>
          </a:p>
          <a:p>
            <a:pPr algn="ctr" defTabSz="932345">
              <a:spcBef>
                <a:spcPts val="1088"/>
              </a:spcBef>
            </a:pPr>
            <a:endParaRPr lang="en-US" sz="2800" spc="-102" dirty="0">
              <a:solidFill>
                <a:schemeClr val="tx1"/>
              </a:solidFill>
              <a:effectLst>
                <a:outerShdw blurRad="38100" dist="38100" dir="2700000" algn="tl">
                  <a:srgbClr val="000000">
                    <a:alpha val="43137"/>
                  </a:srgbClr>
                </a:outerShdw>
              </a:effectLst>
              <a:ea typeface="Segoe UI" pitchFamily="34" charset="0"/>
              <a:cs typeface="Segoe UI" pitchFamily="34" charset="0"/>
            </a:endParaRPr>
          </a:p>
        </p:txBody>
      </p:sp>
      <p:sp>
        <p:nvSpPr>
          <p:cNvPr id="24" name="Rectangle 23"/>
          <p:cNvSpPr/>
          <p:nvPr/>
        </p:nvSpPr>
        <p:spPr>
          <a:xfrm>
            <a:off x="8498154" y="5962272"/>
            <a:ext cx="1554119" cy="6216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SG11</a:t>
            </a:r>
          </a:p>
          <a:p>
            <a:pPr algn="ctr" defTabSz="932441">
              <a:lnSpc>
                <a:spcPct val="85000"/>
              </a:lnSpc>
            </a:pPr>
            <a:r>
              <a:rPr lang="en-US" sz="1632" dirty="0">
                <a:gradFill>
                  <a:gsLst>
                    <a:gs pos="0">
                      <a:srgbClr val="FFFFFF"/>
                    </a:gs>
                    <a:gs pos="100000">
                      <a:srgbClr val="FFFFFF"/>
                    </a:gs>
                  </a:gsLst>
                  <a:lin ang="5400000" scaled="1"/>
                </a:gradFill>
              </a:rPr>
              <a:t>Databases</a:t>
            </a:r>
          </a:p>
        </p:txBody>
      </p:sp>
      <p:sp>
        <p:nvSpPr>
          <p:cNvPr id="25" name="Rectangle 24"/>
          <p:cNvSpPr/>
          <p:nvPr/>
        </p:nvSpPr>
        <p:spPr>
          <a:xfrm>
            <a:off x="5169564" y="5974077"/>
            <a:ext cx="1554119" cy="621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41">
              <a:lnSpc>
                <a:spcPct val="85000"/>
              </a:lnSpc>
            </a:pPr>
            <a:r>
              <a:rPr lang="en-US" sz="2176" dirty="0">
                <a:gradFill>
                  <a:gsLst>
                    <a:gs pos="0">
                      <a:srgbClr val="FFFFFF"/>
                    </a:gs>
                    <a:gs pos="100000">
                      <a:srgbClr val="FFFFFF"/>
                    </a:gs>
                  </a:gsLst>
                  <a:lin ang="5400000" scaled="1"/>
                </a:gradFill>
              </a:rPr>
              <a:t>SG12</a:t>
            </a:r>
          </a:p>
          <a:p>
            <a:pPr algn="ctr" defTabSz="932441">
              <a:lnSpc>
                <a:spcPct val="85000"/>
              </a:lnSpc>
            </a:pPr>
            <a:r>
              <a:rPr lang="en-US" sz="1632" dirty="0">
                <a:gradFill>
                  <a:gsLst>
                    <a:gs pos="0">
                      <a:srgbClr val="FFFFFF"/>
                    </a:gs>
                    <a:gs pos="100000">
                      <a:srgbClr val="FFFFFF"/>
                    </a:gs>
                  </a:gsLst>
                  <a:lin ang="5400000" scaled="1"/>
                </a:gradFill>
              </a:rPr>
              <a:t>U. Behavior</a:t>
            </a:r>
          </a:p>
        </p:txBody>
      </p:sp>
    </p:spTree>
    <p:extLst>
      <p:ext uri="{BB962C8B-B14F-4D97-AF65-F5344CB8AC3E}">
        <p14:creationId xmlns:p14="http://schemas.microsoft.com/office/powerpoint/2010/main" val="26744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Real payoff: Branches and loops</a:t>
            </a:r>
            <a:endParaRPr lang="en-US" dirty="0"/>
          </a:p>
        </p:txBody>
      </p:sp>
      <p:sp>
        <p:nvSpPr>
          <p:cNvPr id="6" name="Text Placeholder 5"/>
          <p:cNvSpPr>
            <a:spLocks noGrp="1"/>
          </p:cNvSpPr>
          <p:nvPr>
            <p:ph type="body" idx="1"/>
          </p:nvPr>
        </p:nvSpPr>
        <p:spPr>
          <a:xfrm>
            <a:off x="621823" y="1135062"/>
            <a:ext cx="5494936" cy="699453"/>
          </a:xfrm>
        </p:spPr>
        <p:txBody>
          <a:bodyPr/>
          <a:lstStyle/>
          <a:p>
            <a:r>
              <a:rPr lang="en-US" dirty="0" smtClean="0"/>
              <a:t>.get</a:t>
            </a:r>
            <a:endParaRPr lang="en-US" dirty="0"/>
          </a:p>
        </p:txBody>
      </p:sp>
      <p:sp>
        <p:nvSpPr>
          <p:cNvPr id="8" name="Text Placeholder 7"/>
          <p:cNvSpPr>
            <a:spLocks noGrp="1"/>
          </p:cNvSpPr>
          <p:nvPr>
            <p:ph type="body" sz="half" idx="3"/>
          </p:nvPr>
        </p:nvSpPr>
        <p:spPr>
          <a:xfrm>
            <a:off x="6321904" y="1144777"/>
            <a:ext cx="5497095" cy="699453"/>
          </a:xfrm>
        </p:spPr>
        <p:txBody>
          <a:bodyPr/>
          <a:lstStyle/>
          <a:p>
            <a:r>
              <a:rPr lang="en-US" dirty="0" smtClean="0"/>
              <a:t>.then</a:t>
            </a:r>
            <a:endParaRPr lang="en-US" dirty="0"/>
          </a:p>
        </p:txBody>
      </p:sp>
      <p:sp>
        <p:nvSpPr>
          <p:cNvPr id="7" name="Content Placeholder 6"/>
          <p:cNvSpPr>
            <a:spLocks noGrp="1"/>
          </p:cNvSpPr>
          <p:nvPr>
            <p:ph sz="quarter" idx="2"/>
          </p:nvPr>
        </p:nvSpPr>
        <p:spPr>
          <a:xfrm>
            <a:off x="621823" y="1644451"/>
            <a:ext cx="5700051" cy="2538611"/>
          </a:xfrm>
        </p:spPr>
        <p:txBody>
          <a:bodyPr/>
          <a:lstStyle/>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string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read</a:t>
            </a:r>
            <a:r>
              <a:rPr lang="en-US" sz="1700" dirty="0">
                <a:solidFill>
                  <a:schemeClr val="accent1">
                    <a:lumMod val="40000"/>
                    <a:lumOff val="60000"/>
                  </a:schemeClr>
                </a:solidFill>
                <a:latin typeface="Consolas" panose="020B0609020204030204" pitchFamily="49" charset="0"/>
                <a:cs typeface="Consolas" panose="020B0609020204030204" pitchFamily="49" charset="0"/>
              </a:rPr>
              <a:t>( string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file, string suffix )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istream</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fi = open(file)</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.get()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string ret, chunk;</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while( (chunk =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fi.read</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.get()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).size()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ret += chunk + suffix;</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return ret;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p:txBody>
      </p:sp>
      <p:sp>
        <p:nvSpPr>
          <p:cNvPr id="9" name="Content Placeholder 8"/>
          <p:cNvSpPr>
            <a:spLocks noGrp="1"/>
          </p:cNvSpPr>
          <p:nvPr>
            <p:ph sz="quarter" idx="4"/>
          </p:nvPr>
        </p:nvSpPr>
        <p:spPr>
          <a:xfrm>
            <a:off x="6321875" y="1644451"/>
            <a:ext cx="5992362" cy="4118998"/>
          </a:xfrm>
        </p:spPr>
        <p:txBody>
          <a:bodyPr/>
          <a:lstStyle/>
          <a:p>
            <a:pPr>
              <a:lnSpc>
                <a:spcPct val="85000"/>
              </a:lnSpc>
            </a:pP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task&lt;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string</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&gt;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read</a:t>
            </a:r>
            <a:r>
              <a:rPr lang="en-US" sz="1700" dirty="0">
                <a:solidFill>
                  <a:schemeClr val="accent1">
                    <a:lumMod val="40000"/>
                    <a:lumOff val="60000"/>
                  </a:schemeClr>
                </a:solidFill>
                <a:latin typeface="Consolas" panose="020B0609020204030204" pitchFamily="49" charset="0"/>
                <a:cs typeface="Consolas" panose="020B0609020204030204" pitchFamily="49" charset="0"/>
              </a:rPr>
              <a:t>( string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file, string suffix ) {</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return open(file)</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b="1" dirty="0" smtClean="0">
                <a:solidFill>
                  <a:schemeClr val="accent5">
                    <a:lumMod val="40000"/>
                    <a:lumOff val="60000"/>
                  </a:schemeClr>
                </a:solidFill>
                <a:latin typeface="Consolas" panose="020B0609020204030204" pitchFamily="49" charset="0"/>
                <a:cs typeface="Consolas" panose="020B0609020204030204" pitchFamily="49" charset="0"/>
              </a:rPr>
              <a:t>.then</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istream</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fi</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 {</a:t>
            </a:r>
            <a:endParaRPr lang="en-US" sz="1700" dirty="0">
              <a:solidFill>
                <a:schemeClr val="accent5">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auto ret </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 </a:t>
            </a:r>
            <a:r>
              <a:rPr lang="en-US" sz="1700" dirty="0" err="1" smtClean="0">
                <a:solidFill>
                  <a:schemeClr val="accent3">
                    <a:lumMod val="40000"/>
                    <a:lumOff val="60000"/>
                  </a:schemeClr>
                </a:solidFill>
                <a:latin typeface="Consolas" panose="020B0609020204030204" pitchFamily="49" charset="0"/>
                <a:cs typeface="Consolas" panose="020B0609020204030204" pitchFamily="49" charset="0"/>
              </a:rPr>
              <a:t>make_shared</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&lt;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string</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&gt;();</a:t>
            </a:r>
          </a:p>
          <a:p>
            <a:pPr>
              <a:lnSpc>
                <a:spcPct val="85000"/>
              </a:lnSpc>
            </a:pP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      auto next = </a:t>
            </a:r>
          </a:p>
          <a:p>
            <a:pPr>
              <a:lnSpc>
                <a:spcPct val="85000"/>
              </a:lnSpc>
            </a:pP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         </a:t>
            </a:r>
            <a:r>
              <a:rPr lang="en-US" sz="1700" dirty="0" err="1" smtClean="0">
                <a:solidFill>
                  <a:schemeClr val="accent3">
                    <a:lumMod val="40000"/>
                    <a:lumOff val="60000"/>
                  </a:schemeClr>
                </a:solidFill>
                <a:latin typeface="Consolas" panose="020B0609020204030204" pitchFamily="49" charset="0"/>
                <a:cs typeface="Consolas" panose="020B0609020204030204" pitchFamily="49" charset="0"/>
              </a:rPr>
              <a:t>make_shared</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&lt;function&lt;task&lt;string&gt;()&gt;&gt;(</a:t>
            </a:r>
          </a:p>
          <a:p>
            <a:pPr>
              <a:lnSpc>
                <a:spcPct val="85000"/>
              </a:lnSpc>
            </a:pP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fi.read</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b="1" dirty="0" smtClean="0">
                <a:solidFill>
                  <a:schemeClr val="accent5">
                    <a:lumMod val="40000"/>
                    <a:lumOff val="60000"/>
                  </a:schemeClr>
                </a:solidFill>
                <a:latin typeface="Consolas" panose="020B0609020204030204" pitchFamily="49" charset="0"/>
                <a:cs typeface="Consolas" panose="020B0609020204030204" pitchFamily="49" charset="0"/>
              </a:rPr>
              <a:t>.then</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string chunk</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if(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chunk.size</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 {</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a:t>
            </a:r>
            <a:r>
              <a:rPr lang="en-US" sz="1700" dirty="0">
                <a:solidFill>
                  <a:schemeClr val="accent1">
                    <a:lumMod val="40000"/>
                    <a:lumOff val="60000"/>
                  </a:schemeClr>
                </a:solidFill>
                <a:latin typeface="Consolas" panose="020B0609020204030204" pitchFamily="49" charset="0"/>
                <a:cs typeface="Consolas" panose="020B0609020204030204" pitchFamily="49" charset="0"/>
              </a:rPr>
              <a:t>ret += chunk + suffix</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b="1" dirty="0">
                <a:solidFill>
                  <a:schemeClr val="accent3">
                    <a:lumMod val="40000"/>
                    <a:lumOff val="60000"/>
                  </a:schemeClr>
                </a:solidFill>
                <a:latin typeface="Consolas" panose="020B0609020204030204" pitchFamily="49" charset="0"/>
                <a:cs typeface="Consolas" panose="020B0609020204030204" pitchFamily="49" charset="0"/>
              </a:rPr>
              <a:t> </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return</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 (*next)();</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            return </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ret;</a:t>
            </a:r>
          </a:p>
          <a:p>
            <a:pPr>
              <a:lnSpc>
                <a:spcPct val="85000"/>
              </a:lnSpc>
            </a:pP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a:solidFill>
                  <a:schemeClr val="accent3">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     return </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(*next)()</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a:solidFill>
                  <a:schemeClr val="accent5">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  });</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a:t>
            </a:r>
            <a:endParaRPr lang="en-US" sz="1700" dirty="0" smtClean="0">
              <a:solidFill>
                <a:schemeClr val="accent1">
                  <a:lumMod val="40000"/>
                  <a:lumOff val="60000"/>
                </a:schemeClr>
              </a:solidFill>
              <a:latin typeface="Consolas" panose="020B0609020204030204" pitchFamily="49" charset="0"/>
              <a:cs typeface="Consolas" panose="020B0609020204030204" pitchFamily="49" charset="0"/>
            </a:endParaRPr>
          </a:p>
        </p:txBody>
      </p:sp>
      <p:sp>
        <p:nvSpPr>
          <p:cNvPr id="12" name="Text Placeholder 7"/>
          <p:cNvSpPr txBox="1">
            <a:spLocks/>
          </p:cNvSpPr>
          <p:nvPr/>
        </p:nvSpPr>
        <p:spPr>
          <a:xfrm>
            <a:off x="621823" y="4030662"/>
            <a:ext cx="5497095" cy="699453"/>
          </a:xfrm>
          <a:prstGeom prst="rect">
            <a:avLst/>
          </a:prstGeom>
          <a:noFill/>
          <a:ln>
            <a:noFill/>
          </a:ln>
        </p:spPr>
        <p:txBody>
          <a:bodyPr vert="horz" lIns="91440" tIns="146304" rIns="182880" bIns="146304" rtlCol="0" anchor="b" anchorCtr="0">
            <a:noAutofit/>
          </a:bodyPr>
          <a:lstStyle>
            <a:lvl1pPr marL="0" indent="0" algn="l" defTabSz="914166" rtl="0" eaLnBrk="1" latinLnBrk="0" hangingPunct="1">
              <a:spcBef>
                <a:spcPct val="20000"/>
              </a:spcBef>
              <a:buFont typeface="Arial" pitchFamily="34" charset="0"/>
              <a:buNone/>
              <a:defRPr sz="3264" b="1" kern="1200">
                <a:solidFill>
                  <a:schemeClr val="accent2"/>
                </a:solidFill>
                <a:latin typeface="+mj-lt"/>
                <a:ea typeface="+mn-ea"/>
                <a:cs typeface="+mn-cs"/>
              </a:defRPr>
            </a:lvl1pPr>
            <a:lvl2pPr marL="0" indent="0" algn="l" defTabSz="914166" rtl="0" eaLnBrk="1" latinLnBrk="0" hangingPunct="1">
              <a:spcBef>
                <a:spcPct val="20000"/>
              </a:spcBef>
              <a:buFont typeface="Arial" pitchFamily="34" charset="0"/>
              <a:buNone/>
              <a:defRPr sz="2720" b="1"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None/>
              <a:defRPr sz="2448" b="1"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None/>
              <a:defRPr sz="2176" b="1"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None/>
              <a:defRPr sz="2176" b="1"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9B4F96"/>
                </a:solidFill>
              </a:rPr>
              <a:t>.then + await</a:t>
            </a:r>
            <a:endParaRPr lang="en-US" dirty="0">
              <a:solidFill>
                <a:srgbClr val="9B4F96"/>
              </a:solidFill>
            </a:endParaRPr>
          </a:p>
        </p:txBody>
      </p:sp>
      <p:sp>
        <p:nvSpPr>
          <p:cNvPr id="13" name="Content Placeholder 8"/>
          <p:cNvSpPr txBox="1">
            <a:spLocks/>
          </p:cNvSpPr>
          <p:nvPr/>
        </p:nvSpPr>
        <p:spPr>
          <a:xfrm>
            <a:off x="621823" y="4530336"/>
            <a:ext cx="6019800" cy="2395926"/>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US" sz="1700" dirty="0" smtClean="0">
                <a:solidFill>
                  <a:srgbClr val="7FBA00">
                    <a:lumMod val="40000"/>
                    <a:lumOff val="60000"/>
                  </a:srgbClr>
                </a:solidFill>
                <a:latin typeface="Consolas" panose="020B0609020204030204" pitchFamily="49" charset="0"/>
                <a:cs typeface="Consolas" panose="020B0609020204030204" pitchFamily="49" charset="0"/>
              </a:rPr>
              <a:t>task&lt;</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string</a:t>
            </a:r>
            <a:r>
              <a:rPr lang="en-US" sz="1700" dirty="0" smtClean="0">
                <a:solidFill>
                  <a:srgbClr val="7FBA00">
                    <a:lumMod val="40000"/>
                    <a:lumOff val="60000"/>
                  </a:srgbClr>
                </a:solidFill>
                <a:latin typeface="Consolas" panose="020B0609020204030204" pitchFamily="49" charset="0"/>
                <a:cs typeface="Consolas" panose="020B0609020204030204" pitchFamily="49" charset="0"/>
              </a:rPr>
              <a:t>&gt;</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endParaRPr lang="en-US" sz="1700" dirty="0">
              <a:solidFill>
                <a:srgbClr val="00BCF2">
                  <a:lumMod val="40000"/>
                  <a:lumOff val="60000"/>
                </a:srgbClr>
              </a:solidFill>
              <a:latin typeface="Consolas" panose="020B0609020204030204" pitchFamily="49" charset="0"/>
              <a:cs typeface="Consolas" panose="020B0609020204030204" pitchFamily="49" charset="0"/>
            </a:endParaRPr>
          </a:p>
          <a:p>
            <a:pPr>
              <a:lnSpc>
                <a:spcPct val="85000"/>
              </a:lnSpc>
            </a:pPr>
            <a:r>
              <a:rPr lang="en-US" sz="1700" dirty="0">
                <a:solidFill>
                  <a:srgbClr val="00BCF2">
                    <a:lumMod val="40000"/>
                    <a:lumOff val="60000"/>
                  </a:srgbClr>
                </a:solidFill>
                <a:latin typeface="Consolas" panose="020B0609020204030204" pitchFamily="49" charset="0"/>
                <a:cs typeface="Consolas" panose="020B0609020204030204" pitchFamily="49" charset="0"/>
              </a:rPr>
              <a:t>read( string file, string suffix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b="1" dirty="0" smtClean="0">
                <a:solidFill>
                  <a:srgbClr val="7FBA00">
                    <a:lumMod val="40000"/>
                    <a:lumOff val="60000"/>
                  </a:srgbClr>
                </a:solidFill>
                <a:latin typeface="Consolas" panose="020B0609020204030204" pitchFamily="49" charset="0"/>
                <a:cs typeface="Consolas" panose="020B0609020204030204" pitchFamily="49" charset="0"/>
              </a:rPr>
              <a:t>__async</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endParaRPr lang="en-US" sz="1700" dirty="0">
              <a:solidFill>
                <a:srgbClr val="00BCF2">
                  <a:lumMod val="40000"/>
                  <a:lumOff val="60000"/>
                </a:srgbClr>
              </a:solidFill>
              <a:latin typeface="Consolas" panose="020B0609020204030204" pitchFamily="49" charset="0"/>
              <a:cs typeface="Consolas" panose="020B0609020204030204" pitchFamily="49" charset="0"/>
            </a:endParaRPr>
          </a:p>
          <a:p>
            <a:pPr>
              <a:lnSpc>
                <a:spcPct val="85000"/>
              </a:lnSpc>
            </a:pPr>
            <a:r>
              <a:rPr lang="en-US" sz="1700" dirty="0">
                <a:solidFill>
                  <a:srgbClr val="00BCF2">
                    <a:lumMod val="40000"/>
                    <a:lumOff val="60000"/>
                  </a:srgbClr>
                </a:solidFill>
                <a:latin typeface="Consolas" panose="020B0609020204030204" pitchFamily="49" charset="0"/>
                <a:cs typeface="Consolas" panose="020B0609020204030204" pitchFamily="49" charset="0"/>
              </a:rPr>
              <a:t>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err="1" smtClean="0">
                <a:solidFill>
                  <a:srgbClr val="00BCF2">
                    <a:lumMod val="40000"/>
                    <a:lumOff val="60000"/>
                  </a:srgbClr>
                </a:solidFill>
                <a:latin typeface="Consolas" panose="020B0609020204030204" pitchFamily="49" charset="0"/>
                <a:cs typeface="Consolas" panose="020B0609020204030204" pitchFamily="49" charset="0"/>
              </a:rPr>
              <a:t>istream</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a:solidFill>
                  <a:srgbClr val="00BCF2">
                    <a:lumMod val="40000"/>
                    <a:lumOff val="60000"/>
                  </a:srgbClr>
                </a:solidFill>
                <a:latin typeface="Consolas" panose="020B0609020204030204" pitchFamily="49" charset="0"/>
                <a:cs typeface="Consolas" panose="020B0609020204030204" pitchFamily="49" charset="0"/>
              </a:rPr>
              <a:t>fi = </a:t>
            </a:r>
            <a:r>
              <a:rPr lang="en-US" sz="1700" b="1" dirty="0" smtClean="0">
                <a:solidFill>
                  <a:srgbClr val="7FBA00">
                    <a:lumMod val="40000"/>
                    <a:lumOff val="60000"/>
                  </a:srgbClr>
                </a:solidFill>
                <a:latin typeface="Consolas" panose="020B0609020204030204" pitchFamily="49" charset="0"/>
                <a:cs typeface="Consolas" panose="020B0609020204030204" pitchFamily="49" charset="0"/>
              </a:rPr>
              <a:t>__await</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open(file);</a:t>
            </a:r>
            <a:endParaRPr lang="en-US" sz="1700" dirty="0">
              <a:solidFill>
                <a:srgbClr val="00BCF2">
                  <a:lumMod val="40000"/>
                  <a:lumOff val="60000"/>
                </a:srgbClr>
              </a:solidFill>
              <a:latin typeface="Consolas" panose="020B0609020204030204" pitchFamily="49" charset="0"/>
              <a:cs typeface="Consolas" panose="020B0609020204030204" pitchFamily="49" charset="0"/>
            </a:endParaRPr>
          </a:p>
          <a:p>
            <a:pPr>
              <a:lnSpc>
                <a:spcPct val="85000"/>
              </a:lnSpc>
            </a:pPr>
            <a:r>
              <a:rPr lang="en-US" sz="1700" dirty="0">
                <a:solidFill>
                  <a:srgbClr val="00BCF2">
                    <a:lumMod val="40000"/>
                    <a:lumOff val="60000"/>
                  </a:srgbClr>
                </a:solidFill>
                <a:latin typeface="Consolas" panose="020B0609020204030204" pitchFamily="49" charset="0"/>
                <a:cs typeface="Consolas" panose="020B0609020204030204" pitchFamily="49" charset="0"/>
              </a:rPr>
              <a:t>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string </a:t>
            </a:r>
            <a:r>
              <a:rPr lang="en-US" sz="1700" dirty="0">
                <a:solidFill>
                  <a:srgbClr val="00BCF2">
                    <a:lumMod val="40000"/>
                    <a:lumOff val="60000"/>
                  </a:srgbClr>
                </a:solidFill>
                <a:latin typeface="Consolas" panose="020B0609020204030204" pitchFamily="49" charset="0"/>
                <a:cs typeface="Consolas" panose="020B0609020204030204" pitchFamily="49" charset="0"/>
              </a:rPr>
              <a:t>ret, chunk;</a:t>
            </a:r>
          </a:p>
          <a:p>
            <a:pPr>
              <a:lnSpc>
                <a:spcPct val="85000"/>
              </a:lnSpc>
            </a:pPr>
            <a:r>
              <a:rPr lang="en-US" sz="1700" dirty="0">
                <a:solidFill>
                  <a:srgbClr val="00BCF2">
                    <a:lumMod val="40000"/>
                    <a:lumOff val="60000"/>
                  </a:srgbClr>
                </a:solidFill>
                <a:latin typeface="Consolas" panose="020B0609020204030204" pitchFamily="49" charset="0"/>
                <a:cs typeface="Consolas" panose="020B0609020204030204" pitchFamily="49" charset="0"/>
              </a:rPr>
              <a:t>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while</a:t>
            </a:r>
            <a:r>
              <a:rPr lang="en-US" sz="1700" dirty="0">
                <a:solidFill>
                  <a:srgbClr val="00BCF2">
                    <a:lumMod val="40000"/>
                    <a:lumOff val="60000"/>
                  </a:srgbClr>
                </a:solidFill>
                <a:latin typeface="Consolas" panose="020B0609020204030204" pitchFamily="49" charset="0"/>
                <a:cs typeface="Consolas" panose="020B0609020204030204" pitchFamily="49" charset="0"/>
              </a:rPr>
              <a:t>( (chunk = </a:t>
            </a:r>
            <a:r>
              <a:rPr lang="en-US" sz="1700" b="1" dirty="0" smtClean="0">
                <a:solidFill>
                  <a:srgbClr val="7FBA00">
                    <a:lumMod val="40000"/>
                    <a:lumOff val="60000"/>
                  </a:srgbClr>
                </a:solidFill>
                <a:latin typeface="Consolas" panose="020B0609020204030204" pitchFamily="49" charset="0"/>
                <a:cs typeface="Consolas" panose="020B0609020204030204" pitchFamily="49" charset="0"/>
              </a:rPr>
              <a:t>__await</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err="1" smtClean="0">
                <a:solidFill>
                  <a:srgbClr val="00BCF2">
                    <a:lumMod val="40000"/>
                    <a:lumOff val="60000"/>
                  </a:srgbClr>
                </a:solidFill>
                <a:latin typeface="Consolas" panose="020B0609020204030204" pitchFamily="49" charset="0"/>
                <a:cs typeface="Consolas" panose="020B0609020204030204" pitchFamily="49" charset="0"/>
              </a:rPr>
              <a:t>fi.read</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r>
              <a:rPr lang="en-US" sz="1700" dirty="0">
                <a:solidFill>
                  <a:srgbClr val="00BCF2">
                    <a:lumMod val="40000"/>
                    <a:lumOff val="60000"/>
                  </a:srgbClr>
                </a:solidFill>
                <a:latin typeface="Consolas" panose="020B0609020204030204" pitchFamily="49" charset="0"/>
                <a:cs typeface="Consolas" panose="020B0609020204030204" pitchFamily="49" charset="0"/>
              </a:rPr>
              <a:t>size() )</a:t>
            </a:r>
          </a:p>
          <a:p>
            <a:pPr>
              <a:lnSpc>
                <a:spcPct val="85000"/>
              </a:lnSpc>
            </a:pPr>
            <a:r>
              <a:rPr lang="en-US" sz="1700" dirty="0">
                <a:solidFill>
                  <a:srgbClr val="00BCF2">
                    <a:lumMod val="40000"/>
                    <a:lumOff val="60000"/>
                  </a:srgbClr>
                </a:solidFill>
                <a:latin typeface="Consolas" panose="020B0609020204030204" pitchFamily="49" charset="0"/>
                <a:cs typeface="Consolas" panose="020B0609020204030204" pitchFamily="49" charset="0"/>
              </a:rPr>
              <a:t>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a:solidFill>
                  <a:srgbClr val="00BCF2">
                    <a:lumMod val="40000"/>
                    <a:lumOff val="60000"/>
                  </a:srgbClr>
                </a:solidFill>
                <a:latin typeface="Consolas" panose="020B0609020204030204" pitchFamily="49" charset="0"/>
                <a:cs typeface="Consolas" panose="020B0609020204030204" pitchFamily="49" charset="0"/>
              </a:rPr>
              <a:t>ret += chunk + suffix</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return ret;</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endParaRPr lang="en-US" sz="1700" dirty="0">
              <a:solidFill>
                <a:srgbClr val="00BCF2">
                  <a:lumMod val="40000"/>
                  <a:lumOff val="60000"/>
                </a:srgb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4614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WinRT + Ref Class on the Stack</a:t>
            </a:r>
            <a:endParaRPr lang="en-US" dirty="0"/>
          </a:p>
        </p:txBody>
      </p:sp>
      <p:sp>
        <p:nvSpPr>
          <p:cNvPr id="6" name="Text Placeholder 5"/>
          <p:cNvSpPr>
            <a:spLocks noGrp="1"/>
          </p:cNvSpPr>
          <p:nvPr>
            <p:ph type="body" idx="1"/>
          </p:nvPr>
        </p:nvSpPr>
        <p:spPr>
          <a:xfrm>
            <a:off x="621823" y="1135062"/>
            <a:ext cx="5494936" cy="699453"/>
          </a:xfrm>
        </p:spPr>
        <p:txBody>
          <a:bodyPr/>
          <a:lstStyle/>
          <a:p>
            <a:r>
              <a:rPr lang="en-US" dirty="0" smtClean="0"/>
              <a:t>.get</a:t>
            </a:r>
            <a:endParaRPr lang="en-US" dirty="0"/>
          </a:p>
        </p:txBody>
      </p:sp>
      <p:sp>
        <p:nvSpPr>
          <p:cNvPr id="8" name="Text Placeholder 7"/>
          <p:cNvSpPr>
            <a:spLocks noGrp="1"/>
          </p:cNvSpPr>
          <p:nvPr>
            <p:ph type="body" sz="half" idx="3"/>
          </p:nvPr>
        </p:nvSpPr>
        <p:spPr>
          <a:xfrm>
            <a:off x="6321904" y="1144777"/>
            <a:ext cx="5497095" cy="699453"/>
          </a:xfrm>
        </p:spPr>
        <p:txBody>
          <a:bodyPr/>
          <a:lstStyle/>
          <a:p>
            <a:r>
              <a:rPr lang="en-US" dirty="0" smtClean="0"/>
              <a:t>.then</a:t>
            </a:r>
            <a:endParaRPr lang="en-US" dirty="0"/>
          </a:p>
        </p:txBody>
      </p:sp>
      <p:sp>
        <p:nvSpPr>
          <p:cNvPr id="7" name="Content Placeholder 6"/>
          <p:cNvSpPr>
            <a:spLocks noGrp="1"/>
          </p:cNvSpPr>
          <p:nvPr>
            <p:ph sz="quarter" idx="2"/>
          </p:nvPr>
        </p:nvSpPr>
        <p:spPr>
          <a:xfrm>
            <a:off x="621823" y="1644451"/>
            <a:ext cx="5700051" cy="2538611"/>
          </a:xfrm>
        </p:spPr>
        <p:txBody>
          <a:bodyPr/>
          <a:lstStyle/>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err="1">
                <a:solidFill>
                  <a:schemeClr val="accent1">
                    <a:lumMod val="40000"/>
                    <a:lumOff val="60000"/>
                  </a:schemeClr>
                </a:solidFill>
                <a:latin typeface="Consolas" panose="020B0609020204030204" pitchFamily="49" charset="0"/>
                <a:cs typeface="Consolas" panose="020B0609020204030204" pitchFamily="49" charset="0"/>
              </a:rPr>
              <a:t>DataReader</a:t>
            </a: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err="1">
                <a:solidFill>
                  <a:schemeClr val="accent1">
                    <a:lumMod val="40000"/>
                    <a:lumOff val="60000"/>
                  </a:schemeClr>
                </a:solidFill>
                <a:latin typeface="Consolas" panose="020B0609020204030204" pitchFamily="49" charset="0"/>
                <a:cs typeface="Consolas" panose="020B0609020204030204" pitchFamily="49" charset="0"/>
              </a:rPr>
              <a:t>rdr</a:t>
            </a:r>
            <a:r>
              <a:rPr lang="en-US" sz="1700" dirty="0">
                <a:solidFill>
                  <a:schemeClr val="accent1">
                    <a:lumMod val="40000"/>
                    <a:lumOff val="60000"/>
                  </a:schemeClr>
                </a:solidFill>
                <a:latin typeface="Consolas" panose="020B0609020204030204" pitchFamily="49" charset="0"/>
                <a:cs typeface="Consolas" panose="020B0609020204030204" pitchFamily="49" charset="0"/>
              </a:rPr>
              <a:t>(stream);</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a:solidFill>
                  <a:schemeClr val="accent1">
                    <a:lumMod val="40000"/>
                    <a:lumOff val="60000"/>
                  </a:schemeClr>
                </a:solidFill>
                <a:latin typeface="Consolas" panose="020B0609020204030204" pitchFamily="49" charset="0"/>
                <a:cs typeface="Consolas" panose="020B0609020204030204" pitchFamily="49" charset="0"/>
              </a:rPr>
              <a:t>auto </a:t>
            </a:r>
            <a:r>
              <a:rPr lang="en-US" sz="1700" dirty="0" err="1">
                <a:solidFill>
                  <a:schemeClr val="accent1">
                    <a:lumMod val="40000"/>
                    <a:lumOff val="60000"/>
                  </a:schemeClr>
                </a:solidFill>
                <a:latin typeface="Consolas" panose="020B0609020204030204" pitchFamily="49" charset="0"/>
                <a:cs typeface="Consolas" panose="020B0609020204030204" pitchFamily="49" charset="0"/>
              </a:rPr>
              <a:t>bytesRead</a:t>
            </a:r>
            <a:r>
              <a:rPr lang="en-US" sz="1700" dirty="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rdr.LoadAsync</a:t>
            </a:r>
            <a:r>
              <a:rPr lang="en-US" sz="1700" dirty="0">
                <a:solidFill>
                  <a:schemeClr val="accent1">
                    <a:lumMod val="40000"/>
                    <a:lumOff val="60000"/>
                  </a:schemeClr>
                </a:solidFill>
                <a:latin typeface="Consolas" panose="020B0609020204030204" pitchFamily="49" charset="0"/>
                <a:cs typeface="Consolas" panose="020B0609020204030204" pitchFamily="49" charset="0"/>
              </a:rPr>
              <a:t>((int)stream-&gt;Size</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r>
              <a:rPr lang="en-US" sz="1700" b="1" dirty="0" smtClean="0">
                <a:solidFill>
                  <a:schemeClr val="accent3">
                    <a:lumMod val="40000"/>
                    <a:lumOff val="60000"/>
                  </a:schemeClr>
                </a:solidFill>
                <a:latin typeface="Consolas" panose="020B0609020204030204" pitchFamily="49" charset="0"/>
                <a:cs typeface="Consolas" panose="020B0609020204030204" pitchFamily="49" charset="0"/>
              </a:rPr>
              <a:t>.get()</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err="1">
                <a:solidFill>
                  <a:schemeClr val="accent1">
                    <a:lumMod val="40000"/>
                    <a:lumOff val="60000"/>
                  </a:schemeClr>
                </a:solidFill>
                <a:latin typeface="Consolas" panose="020B0609020204030204" pitchFamily="49" charset="0"/>
                <a:cs typeface="Consolas" panose="020B0609020204030204" pitchFamily="49" charset="0"/>
              </a:rPr>
              <a:t>txtBox</a:t>
            </a:r>
            <a:r>
              <a:rPr lang="en-US" sz="1700" dirty="0">
                <a:solidFill>
                  <a:schemeClr val="accent1">
                    <a:lumMod val="40000"/>
                    <a:lumOff val="60000"/>
                  </a:schemeClr>
                </a:solidFill>
                <a:latin typeface="Consolas" panose="020B0609020204030204" pitchFamily="49" charset="0"/>
                <a:cs typeface="Consolas" panose="020B0609020204030204" pitchFamily="49" charset="0"/>
              </a:rPr>
              <a:t>-&gt;Text = </a:t>
            </a:r>
            <a:r>
              <a:rPr lang="en-US" sz="1700" dirty="0" err="1">
                <a:solidFill>
                  <a:schemeClr val="accent1">
                    <a:lumMod val="40000"/>
                    <a:lumOff val="60000"/>
                  </a:schemeClr>
                </a:solidFill>
                <a:latin typeface="Consolas" panose="020B0609020204030204" pitchFamily="49" charset="0"/>
                <a:cs typeface="Consolas" panose="020B0609020204030204" pitchFamily="49" charset="0"/>
              </a:rPr>
              <a:t>rdr.ReadString</a:t>
            </a:r>
            <a:r>
              <a:rPr lang="en-US" sz="1700" dirty="0">
                <a:solidFill>
                  <a:schemeClr val="accent1">
                    <a:lumMod val="40000"/>
                    <a:lumOff val="60000"/>
                  </a:schemeClr>
                </a:solidFill>
                <a:latin typeface="Consolas" panose="020B0609020204030204" pitchFamily="49" charset="0"/>
                <a:cs typeface="Consolas" panose="020B0609020204030204" pitchFamily="49" charset="0"/>
              </a:rPr>
              <a:t>(</a:t>
            </a:r>
            <a:r>
              <a:rPr lang="en-US" sz="1700" dirty="0" err="1">
                <a:solidFill>
                  <a:schemeClr val="accent1">
                    <a:lumMod val="40000"/>
                    <a:lumOff val="60000"/>
                  </a:schemeClr>
                </a:solidFill>
                <a:latin typeface="Consolas" panose="020B0609020204030204" pitchFamily="49" charset="0"/>
                <a:cs typeface="Consolas" panose="020B0609020204030204" pitchFamily="49" charset="0"/>
              </a:rPr>
              <a:t>bytesRead</a:t>
            </a:r>
            <a:r>
              <a:rPr lang="en-US" sz="1700" dirty="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 Re-open file here.</a:t>
            </a:r>
          </a:p>
        </p:txBody>
      </p:sp>
      <p:sp>
        <p:nvSpPr>
          <p:cNvPr id="9" name="Content Placeholder 8"/>
          <p:cNvSpPr>
            <a:spLocks noGrp="1"/>
          </p:cNvSpPr>
          <p:nvPr>
            <p:ph sz="quarter" idx="4"/>
          </p:nvPr>
        </p:nvSpPr>
        <p:spPr>
          <a:xfrm>
            <a:off x="6321875" y="1644451"/>
            <a:ext cx="5992362" cy="4118998"/>
          </a:xfrm>
        </p:spPr>
        <p:txBody>
          <a:bodyPr/>
          <a:lstStyle/>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auto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rdr</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 </a:t>
            </a:r>
            <a:r>
              <a:rPr lang="en-US" sz="1700" dirty="0">
                <a:solidFill>
                  <a:schemeClr val="accent3">
                    <a:lumMod val="40000"/>
                    <a:lumOff val="60000"/>
                  </a:schemeClr>
                </a:solidFill>
                <a:latin typeface="Consolas" panose="020B0609020204030204" pitchFamily="49" charset="0"/>
                <a:cs typeface="Consolas" panose="020B0609020204030204" pitchFamily="49" charset="0"/>
              </a:rPr>
              <a:t>ref new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DataReader</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(stream);</a:t>
            </a:r>
            <a:endParaRPr lang="en-US" sz="1700" dirty="0">
              <a:solidFill>
                <a:schemeClr val="accent1">
                  <a:lumMod val="40000"/>
                  <a:lumOff val="60000"/>
                </a:schemeClr>
              </a:solidFill>
              <a:latin typeface="Consolas" panose="020B0609020204030204" pitchFamily="49" charset="0"/>
              <a:cs typeface="Consolas" panose="020B0609020204030204" pitchFamily="49" charset="0"/>
            </a:endParaRPr>
          </a:p>
          <a:p>
            <a:pPr>
              <a:lnSpc>
                <a:spcPct val="85000"/>
              </a:lnSpc>
            </a:pPr>
            <a:r>
              <a:rPr lang="en-US" sz="1700" dirty="0">
                <a:solidFill>
                  <a:schemeClr val="accent1">
                    <a:lumMod val="40000"/>
                    <a:lumOff val="60000"/>
                  </a:schemeClr>
                </a:solidFill>
                <a:latin typeface="Consolas" panose="020B0609020204030204" pitchFamily="49" charset="0"/>
                <a:cs typeface="Consolas" panose="020B0609020204030204" pitchFamily="49" charset="0"/>
              </a:rPr>
              <a:t>task&lt;uint32</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&gt;(</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rdr</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r>
              <a:rPr lang="en-US" sz="1700" dirty="0">
                <a:solidFill>
                  <a:schemeClr val="accent1">
                    <a:lumMod val="40000"/>
                    <a:lumOff val="60000"/>
                  </a:schemeClr>
                </a:solidFill>
                <a:latin typeface="Consolas" panose="020B0609020204030204" pitchFamily="49" charset="0"/>
                <a:cs typeface="Consolas" panose="020B0609020204030204" pitchFamily="49" charset="0"/>
              </a:rPr>
              <a:t>&gt;</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LoadAsync</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((int)stream-</a:t>
            </a:r>
            <a:r>
              <a:rPr lang="en-US" sz="1700" dirty="0">
                <a:solidFill>
                  <a:schemeClr val="accent1">
                    <a:lumMod val="40000"/>
                    <a:lumOff val="60000"/>
                  </a:schemeClr>
                </a:solidFill>
                <a:latin typeface="Consolas" panose="020B0609020204030204" pitchFamily="49" charset="0"/>
                <a:cs typeface="Consolas" panose="020B0609020204030204" pitchFamily="49" charset="0"/>
              </a:rPr>
              <a:t>&gt;Size</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b="1" dirty="0" smtClean="0">
                <a:solidFill>
                  <a:schemeClr val="accent5">
                    <a:lumMod val="40000"/>
                    <a:lumOff val="60000"/>
                  </a:schemeClr>
                </a:solidFill>
                <a:latin typeface="Consolas" panose="020B0609020204030204" pitchFamily="49" charset="0"/>
                <a:cs typeface="Consolas" panose="020B0609020204030204" pitchFamily="49" charset="0"/>
              </a:rPr>
              <a:t>.</a:t>
            </a:r>
            <a:r>
              <a:rPr lang="en-US" sz="1700" b="1" dirty="0">
                <a:solidFill>
                  <a:schemeClr val="accent5">
                    <a:lumMod val="40000"/>
                    <a:lumOff val="60000"/>
                  </a:schemeClr>
                </a:solidFill>
                <a:latin typeface="Consolas" panose="020B0609020204030204" pitchFamily="49" charset="0"/>
                <a:cs typeface="Consolas" panose="020B0609020204030204" pitchFamily="49" charset="0"/>
              </a:rPr>
              <a:t>then</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3">
                    <a:lumMod val="40000"/>
                    <a:lumOff val="60000"/>
                  </a:schemeClr>
                </a:solidFill>
                <a:latin typeface="Consolas" panose="020B0609020204030204" pitchFamily="49" charset="0"/>
                <a:cs typeface="Consolas" panose="020B0609020204030204" pitchFamily="49" charset="0"/>
              </a:rPr>
              <a:t>=</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r>
              <a:rPr lang="en-US" sz="1700" dirty="0">
                <a:solidFill>
                  <a:schemeClr val="accent5">
                    <a:lumMod val="40000"/>
                    <a:lumOff val="60000"/>
                  </a:schemeClr>
                </a:solidFill>
                <a:latin typeface="Consolas" panose="020B0609020204030204" pitchFamily="49" charset="0"/>
                <a:cs typeface="Consolas" panose="020B0609020204030204" pitchFamily="49" charset="0"/>
              </a:rPr>
              <a:t>uint32 </a:t>
            </a:r>
            <a:r>
              <a:rPr lang="en-US" sz="1700" dirty="0" err="1">
                <a:solidFill>
                  <a:schemeClr val="accent5">
                    <a:lumMod val="40000"/>
                    <a:lumOff val="60000"/>
                  </a:schemeClr>
                </a:solidFill>
                <a:latin typeface="Consolas" panose="020B0609020204030204" pitchFamily="49" charset="0"/>
                <a:cs typeface="Consolas" panose="020B0609020204030204" pitchFamily="49" charset="0"/>
              </a:rPr>
              <a:t>bytesRead</a:t>
            </a:r>
            <a:r>
              <a:rPr lang="en-US" sz="1700" dirty="0">
                <a:solidFill>
                  <a:schemeClr val="accent5">
                    <a:lumMod val="40000"/>
                    <a:lumOff val="60000"/>
                  </a:schemeClr>
                </a:solidFill>
                <a:latin typeface="Consolas" panose="020B0609020204030204" pitchFamily="49" charset="0"/>
                <a:cs typeface="Consolas" panose="020B0609020204030204" pitchFamily="49" charset="0"/>
              </a:rPr>
              <a:t>) </a:t>
            </a:r>
            <a:r>
              <a:rPr lang="en-US" sz="1700" dirty="0" smtClean="0">
                <a:solidFill>
                  <a:schemeClr val="accent5">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txtBox</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r>
              <a:rPr lang="en-US" sz="1700" dirty="0">
                <a:solidFill>
                  <a:schemeClr val="accent1">
                    <a:lumMod val="40000"/>
                    <a:lumOff val="60000"/>
                  </a:schemeClr>
                </a:solidFill>
                <a:latin typeface="Consolas" panose="020B0609020204030204" pitchFamily="49" charset="0"/>
                <a:cs typeface="Consolas" panose="020B0609020204030204" pitchFamily="49" charset="0"/>
              </a:rPr>
              <a:t>&gt;Text = </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rdr</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r>
              <a:rPr lang="en-US" sz="1700" dirty="0">
                <a:solidFill>
                  <a:schemeClr val="accent1">
                    <a:lumMod val="40000"/>
                    <a:lumOff val="60000"/>
                  </a:schemeClr>
                </a:solidFill>
                <a:latin typeface="Consolas" panose="020B0609020204030204" pitchFamily="49" charset="0"/>
                <a:cs typeface="Consolas" panose="020B0609020204030204" pitchFamily="49" charset="0"/>
              </a:rPr>
              <a:t>&gt;</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ReadString</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r>
              <a:rPr lang="en-US" sz="1700" dirty="0" err="1" smtClean="0">
                <a:solidFill>
                  <a:schemeClr val="accent1">
                    <a:lumMod val="40000"/>
                    <a:lumOff val="60000"/>
                  </a:schemeClr>
                </a:solidFill>
                <a:latin typeface="Consolas" panose="020B0609020204030204" pitchFamily="49" charset="0"/>
                <a:cs typeface="Consolas" panose="020B0609020204030204" pitchFamily="49" charset="0"/>
              </a:rPr>
              <a:t>bytesRead</a:t>
            </a: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a:solidFill>
                  <a:schemeClr val="accent3">
                    <a:lumMod val="40000"/>
                    <a:lumOff val="60000"/>
                  </a:schemeClr>
                </a:solidFill>
                <a:latin typeface="Consolas" panose="020B0609020204030204" pitchFamily="49" charset="0"/>
                <a:cs typeface="Consolas" panose="020B0609020204030204" pitchFamily="49" charset="0"/>
              </a:rPr>
              <a:t>delete </a:t>
            </a:r>
            <a:r>
              <a:rPr lang="en-US" sz="1700" dirty="0" err="1" smtClean="0">
                <a:solidFill>
                  <a:schemeClr val="accent3">
                    <a:lumMod val="40000"/>
                    <a:lumOff val="60000"/>
                  </a:schemeClr>
                </a:solidFill>
                <a:latin typeface="Consolas" panose="020B0609020204030204" pitchFamily="49" charset="0"/>
                <a:cs typeface="Consolas" panose="020B0609020204030204" pitchFamily="49" charset="0"/>
              </a:rPr>
              <a:t>rdr</a:t>
            </a:r>
            <a:r>
              <a:rPr lang="en-US" sz="1700" dirty="0">
                <a:solidFill>
                  <a:schemeClr val="accent3">
                    <a:lumMod val="40000"/>
                    <a:lumOff val="60000"/>
                  </a:schemeClr>
                </a:solidFill>
                <a:latin typeface="Consolas" panose="020B0609020204030204" pitchFamily="49" charset="0"/>
                <a:cs typeface="Consolas" panose="020B0609020204030204" pitchFamily="49" charset="0"/>
              </a:rPr>
              <a:t>;</a:t>
            </a:r>
          </a:p>
          <a:p>
            <a:pPr>
              <a:lnSpc>
                <a:spcPct val="85000"/>
              </a:lnSpc>
            </a:pPr>
            <a:r>
              <a:rPr lang="en-US" sz="1700" dirty="0" smtClean="0">
                <a:solidFill>
                  <a:schemeClr val="accent1">
                    <a:lumMod val="40000"/>
                    <a:lumOff val="60000"/>
                  </a:schemeClr>
                </a:solidFill>
                <a:latin typeface="Consolas" panose="020B0609020204030204" pitchFamily="49" charset="0"/>
                <a:cs typeface="Consolas" panose="020B0609020204030204" pitchFamily="49" charset="0"/>
              </a:rPr>
              <a:t>    </a:t>
            </a:r>
            <a:r>
              <a:rPr lang="en-US" sz="1700" dirty="0">
                <a:solidFill>
                  <a:schemeClr val="accent1">
                    <a:lumMod val="40000"/>
                    <a:lumOff val="60000"/>
                  </a:schemeClr>
                </a:solidFill>
                <a:latin typeface="Consolas" panose="020B0609020204030204" pitchFamily="49" charset="0"/>
                <a:cs typeface="Consolas" panose="020B0609020204030204" pitchFamily="49" charset="0"/>
              </a:rPr>
              <a:t>// Re-open file here</a:t>
            </a:r>
          </a:p>
          <a:p>
            <a:pPr>
              <a:lnSpc>
                <a:spcPct val="85000"/>
              </a:lnSpc>
            </a:pPr>
            <a:r>
              <a:rPr lang="en-US" sz="1700" dirty="0">
                <a:solidFill>
                  <a:schemeClr val="accent5">
                    <a:lumMod val="40000"/>
                    <a:lumOff val="60000"/>
                  </a:schemeClr>
                </a:solidFill>
                <a:latin typeface="Consolas" panose="020B0609020204030204" pitchFamily="49" charset="0"/>
                <a:cs typeface="Consolas" panose="020B0609020204030204" pitchFamily="49" charset="0"/>
              </a:rPr>
              <a:t>});</a:t>
            </a:r>
          </a:p>
        </p:txBody>
      </p:sp>
      <p:sp>
        <p:nvSpPr>
          <p:cNvPr id="12" name="Text Placeholder 7"/>
          <p:cNvSpPr txBox="1">
            <a:spLocks/>
          </p:cNvSpPr>
          <p:nvPr/>
        </p:nvSpPr>
        <p:spPr>
          <a:xfrm>
            <a:off x="621823" y="4030662"/>
            <a:ext cx="5497095" cy="699453"/>
          </a:xfrm>
          <a:prstGeom prst="rect">
            <a:avLst/>
          </a:prstGeom>
          <a:noFill/>
          <a:ln>
            <a:noFill/>
          </a:ln>
        </p:spPr>
        <p:txBody>
          <a:bodyPr vert="horz" lIns="91440" tIns="146304" rIns="182880" bIns="146304" rtlCol="0" anchor="b" anchorCtr="0">
            <a:noAutofit/>
          </a:bodyPr>
          <a:lstStyle>
            <a:lvl1pPr marL="0" indent="0" algn="l" defTabSz="914166" rtl="0" eaLnBrk="1" latinLnBrk="0" hangingPunct="1">
              <a:spcBef>
                <a:spcPct val="20000"/>
              </a:spcBef>
              <a:buFont typeface="Arial" pitchFamily="34" charset="0"/>
              <a:buNone/>
              <a:defRPr sz="3264" b="1" kern="1200">
                <a:solidFill>
                  <a:schemeClr val="accent2"/>
                </a:solidFill>
                <a:latin typeface="+mj-lt"/>
                <a:ea typeface="+mn-ea"/>
                <a:cs typeface="+mn-cs"/>
              </a:defRPr>
            </a:lvl1pPr>
            <a:lvl2pPr marL="0" indent="0" algn="l" defTabSz="914166" rtl="0" eaLnBrk="1" latinLnBrk="0" hangingPunct="1">
              <a:spcBef>
                <a:spcPct val="20000"/>
              </a:spcBef>
              <a:buFont typeface="Arial" pitchFamily="34" charset="0"/>
              <a:buNone/>
              <a:defRPr sz="2720" b="1"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None/>
              <a:defRPr sz="2448" b="1"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None/>
              <a:defRPr sz="2176" b="1"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None/>
              <a:defRPr sz="2176" b="1"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9B4F96"/>
                </a:solidFill>
              </a:rPr>
              <a:t>.then + await</a:t>
            </a:r>
            <a:endParaRPr lang="en-US" dirty="0">
              <a:solidFill>
                <a:srgbClr val="9B4F96"/>
              </a:solidFill>
            </a:endParaRPr>
          </a:p>
        </p:txBody>
      </p:sp>
      <p:sp>
        <p:nvSpPr>
          <p:cNvPr id="13" name="Content Placeholder 8"/>
          <p:cNvSpPr txBox="1">
            <a:spLocks/>
          </p:cNvSpPr>
          <p:nvPr/>
        </p:nvSpPr>
        <p:spPr>
          <a:xfrm>
            <a:off x="621823" y="4530336"/>
            <a:ext cx="5825014" cy="2395926"/>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err="1" smtClean="0">
                <a:solidFill>
                  <a:srgbClr val="00BCF2">
                    <a:lumMod val="40000"/>
                    <a:lumOff val="60000"/>
                  </a:srgbClr>
                </a:solidFill>
                <a:latin typeface="Consolas" panose="020B0609020204030204" pitchFamily="49" charset="0"/>
                <a:cs typeface="Consolas" panose="020B0609020204030204" pitchFamily="49" charset="0"/>
              </a:rPr>
              <a:t>DataReader</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err="1" smtClean="0">
                <a:solidFill>
                  <a:srgbClr val="00BCF2">
                    <a:lumMod val="40000"/>
                    <a:lumOff val="60000"/>
                  </a:srgbClr>
                </a:solidFill>
                <a:latin typeface="Consolas" panose="020B0609020204030204" pitchFamily="49" charset="0"/>
                <a:cs typeface="Consolas" panose="020B0609020204030204" pitchFamily="49" charset="0"/>
              </a:rPr>
              <a:t>rdr</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(stream);</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a:solidFill>
                  <a:srgbClr val="00BCF2">
                    <a:lumMod val="40000"/>
                    <a:lumOff val="60000"/>
                  </a:srgbClr>
                </a:solidFill>
                <a:latin typeface="Consolas" panose="020B0609020204030204" pitchFamily="49" charset="0"/>
                <a:cs typeface="Consolas" panose="020B0609020204030204" pitchFamily="49" charset="0"/>
              </a:rPr>
              <a:t>auto </a:t>
            </a:r>
            <a:r>
              <a:rPr lang="en-US" sz="1700" dirty="0" err="1">
                <a:solidFill>
                  <a:srgbClr val="00BCF2">
                    <a:lumMod val="40000"/>
                    <a:lumOff val="60000"/>
                  </a:srgbClr>
                </a:solidFill>
                <a:latin typeface="Consolas" panose="020B0609020204030204" pitchFamily="49" charset="0"/>
                <a:cs typeface="Consolas" panose="020B0609020204030204" pitchFamily="49" charset="0"/>
              </a:rPr>
              <a:t>bytesRead</a:t>
            </a:r>
            <a:r>
              <a:rPr lang="en-US" sz="1700" dirty="0">
                <a:solidFill>
                  <a:srgbClr val="00BCF2">
                    <a:lumMod val="40000"/>
                    <a:lumOff val="60000"/>
                  </a:srgbClr>
                </a:solidFill>
                <a:latin typeface="Consolas" panose="020B0609020204030204" pitchFamily="49" charset="0"/>
                <a:cs typeface="Consolas" panose="020B0609020204030204" pitchFamily="49" charset="0"/>
              </a:rPr>
              <a:t> </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b="1" dirty="0" smtClean="0">
                <a:solidFill>
                  <a:srgbClr val="7FBA00">
                    <a:lumMod val="40000"/>
                    <a:lumOff val="60000"/>
                  </a:srgbClr>
                </a:solidFill>
                <a:latin typeface="Consolas" panose="020B0609020204030204" pitchFamily="49" charset="0"/>
                <a:cs typeface="Consolas" panose="020B0609020204030204" pitchFamily="49" charset="0"/>
              </a:rPr>
              <a:t>__await </a:t>
            </a:r>
            <a:r>
              <a:rPr lang="en-US" sz="1700" dirty="0" err="1" smtClean="0">
                <a:solidFill>
                  <a:srgbClr val="00BCF2">
                    <a:lumMod val="40000"/>
                    <a:lumOff val="60000"/>
                  </a:srgbClr>
                </a:solidFill>
                <a:latin typeface="Consolas" panose="020B0609020204030204" pitchFamily="49" charset="0"/>
                <a:cs typeface="Consolas" panose="020B0609020204030204" pitchFamily="49" charset="0"/>
              </a:rPr>
              <a:t>rdr.LoadAsync</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((int)stream-&gt;Size);</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err="1">
                <a:solidFill>
                  <a:srgbClr val="00BCF2">
                    <a:lumMod val="40000"/>
                    <a:lumOff val="60000"/>
                  </a:srgbClr>
                </a:solidFill>
                <a:latin typeface="Consolas" panose="020B0609020204030204" pitchFamily="49" charset="0"/>
                <a:cs typeface="Consolas" panose="020B0609020204030204" pitchFamily="49" charset="0"/>
              </a:rPr>
              <a:t>txtBox</a:t>
            </a:r>
            <a:r>
              <a:rPr lang="en-US" sz="1700" dirty="0">
                <a:solidFill>
                  <a:srgbClr val="00BCF2">
                    <a:lumMod val="40000"/>
                    <a:lumOff val="60000"/>
                  </a:srgbClr>
                </a:solidFill>
                <a:latin typeface="Consolas" panose="020B0609020204030204" pitchFamily="49" charset="0"/>
                <a:cs typeface="Consolas" panose="020B0609020204030204" pitchFamily="49" charset="0"/>
              </a:rPr>
              <a:t>-&gt;Text = </a:t>
            </a:r>
            <a:r>
              <a:rPr lang="en-US" sz="1700" dirty="0" err="1" smtClean="0">
                <a:solidFill>
                  <a:srgbClr val="00BCF2">
                    <a:lumMod val="40000"/>
                    <a:lumOff val="60000"/>
                  </a:srgbClr>
                </a:solidFill>
                <a:latin typeface="Consolas" panose="020B0609020204030204" pitchFamily="49" charset="0"/>
                <a:cs typeface="Consolas" panose="020B0609020204030204" pitchFamily="49" charset="0"/>
              </a:rPr>
              <a:t>rdr.ReadString</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r>
              <a:rPr lang="en-US" sz="1700" dirty="0" err="1" smtClean="0">
                <a:solidFill>
                  <a:srgbClr val="00BCF2">
                    <a:lumMod val="40000"/>
                    <a:lumOff val="60000"/>
                  </a:srgbClr>
                </a:solidFill>
                <a:latin typeface="Consolas" panose="020B0609020204030204" pitchFamily="49" charset="0"/>
                <a:cs typeface="Consolas" panose="020B0609020204030204" pitchFamily="49" charset="0"/>
              </a:rPr>
              <a:t>bytesRead</a:t>
            </a: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a:t>
            </a:r>
          </a:p>
          <a:p>
            <a:pPr>
              <a:lnSpc>
                <a:spcPct val="85000"/>
              </a:lnSpc>
            </a:pPr>
            <a:r>
              <a:rPr lang="en-US" sz="1700" dirty="0" smtClean="0">
                <a:solidFill>
                  <a:srgbClr val="00BCF2">
                    <a:lumMod val="40000"/>
                    <a:lumOff val="60000"/>
                  </a:srgbClr>
                </a:solidFill>
                <a:latin typeface="Consolas" panose="020B0609020204030204" pitchFamily="49" charset="0"/>
                <a:cs typeface="Consolas" panose="020B0609020204030204" pitchFamily="49" charset="0"/>
              </a:rPr>
              <a:t>// </a:t>
            </a:r>
            <a:r>
              <a:rPr lang="en-US" sz="1700" dirty="0">
                <a:solidFill>
                  <a:srgbClr val="00BCF2">
                    <a:lumMod val="40000"/>
                    <a:lumOff val="60000"/>
                  </a:srgbClr>
                </a:solidFill>
                <a:latin typeface="Consolas" panose="020B0609020204030204" pitchFamily="49" charset="0"/>
                <a:cs typeface="Consolas" panose="020B0609020204030204" pitchFamily="49" charset="0"/>
              </a:rPr>
              <a:t>Re-open file here.</a:t>
            </a:r>
          </a:p>
        </p:txBody>
      </p:sp>
    </p:spTree>
    <p:extLst>
      <p:ext uri="{BB962C8B-B14F-4D97-AF65-F5344CB8AC3E}">
        <p14:creationId xmlns:p14="http://schemas.microsoft.com/office/powerpoint/2010/main" val="351177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494838" y="-35370"/>
            <a:ext cx="2743200" cy="1399032"/>
            <a:chOff x="9494838" y="-35370"/>
            <a:chExt cx="2743200" cy="1399032"/>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125" b="18828"/>
            <a:stretch/>
          </p:blipFill>
          <p:spPr>
            <a:xfrm>
              <a:off x="9799637" y="-35370"/>
              <a:ext cx="2362200" cy="1322832"/>
            </a:xfrm>
            <a:prstGeom prst="rect">
              <a:avLst/>
            </a:prstGeom>
          </p:spPr>
        </p:pic>
        <p:sp>
          <p:nvSpPr>
            <p:cNvPr id="8" name="Rectangle 7"/>
            <p:cNvSpPr/>
            <p:nvPr/>
          </p:nvSpPr>
          <p:spPr bwMode="auto">
            <a:xfrm>
              <a:off x="9494838" y="-35370"/>
              <a:ext cx="2743200" cy="1399032"/>
            </a:xfrm>
            <a:prstGeom prst="rect">
              <a:avLst/>
            </a:prstGeom>
            <a:gradFill flip="none" rotWithShape="1">
              <a:gsLst>
                <a:gs pos="0">
                  <a:schemeClr val="bg2">
                    <a:alpha val="0"/>
                  </a:schemeClr>
                </a:gs>
                <a:gs pos="76000">
                  <a:srgbClr val="FFFFFF">
                    <a:alpha val="97000"/>
                  </a:srgbClr>
                </a:gs>
                <a:gs pos="48000">
                  <a:schemeClr val="bg1">
                    <a:alpha val="58000"/>
                  </a:schemeClr>
                </a:gs>
                <a:gs pos="100000">
                  <a:schemeClr val="bg1"/>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5" name="Title 4"/>
          <p:cNvSpPr>
            <a:spLocks noGrp="1"/>
          </p:cNvSpPr>
          <p:nvPr>
            <p:ph type="title"/>
          </p:nvPr>
        </p:nvSpPr>
        <p:spPr>
          <a:xfrm>
            <a:off x="275482" y="298904"/>
            <a:ext cx="11885513" cy="912684"/>
          </a:xfrm>
        </p:spPr>
        <p:txBody>
          <a:bodyPr>
            <a:normAutofit fontScale="90000"/>
          </a:bodyPr>
          <a:lstStyle/>
          <a:p>
            <a:r>
              <a:rPr lang="en-US" dirty="0" smtClean="0"/>
              <a:t>Conformance roadmap: The road to C++14 </a:t>
            </a:r>
            <a:r>
              <a:rPr lang="en-US" b="1" i="1" dirty="0" smtClean="0">
                <a:solidFill>
                  <a:schemeClr val="bg1"/>
                </a:solidFill>
              </a:rPr>
              <a:t>wave</a:t>
            </a:r>
            <a:endParaRPr lang="en-US" b="1" i="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24420155"/>
              </p:ext>
            </p:extLst>
          </p:nvPr>
        </p:nvGraphicFramePr>
        <p:xfrm>
          <a:off x="359575" y="1211586"/>
          <a:ext cx="11803544" cy="5409875"/>
        </p:xfrm>
        <a:graphic>
          <a:graphicData uri="http://schemas.openxmlformats.org/drawingml/2006/table">
            <a:tbl>
              <a:tblPr firstRow="1" bandRow="1">
                <a:tableStyleId>{793D81CF-94F2-401A-BA57-92F5A7B2D0C5}</a:tableStyleId>
              </a:tblPr>
              <a:tblGrid>
                <a:gridCol w="2124862"/>
                <a:gridCol w="2057400"/>
                <a:gridCol w="2057400"/>
                <a:gridCol w="1981200"/>
                <a:gridCol w="1676400"/>
                <a:gridCol w="1906282"/>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p>
                      <a:pPr algn="ctr"/>
                      <a:r>
                        <a:rPr lang="en-US" sz="1600" b="0" dirty="0" smtClean="0">
                          <a:gradFill>
                            <a:gsLst>
                              <a:gs pos="9934">
                                <a:srgbClr val="1E1E1E"/>
                              </a:gs>
                              <a:gs pos="100000">
                                <a:srgbClr val="1E1E1E"/>
                              </a:gs>
                            </a:gsLst>
                            <a:lin ang="5400000" scaled="0"/>
                          </a:gradFill>
                          <a:latin typeface="+mn-lt"/>
                        </a:rPr>
                        <a:t>today</a:t>
                      </a:r>
                      <a:endParaRPr lang="en-US" sz="1600" b="0" dirty="0">
                        <a:gradFill>
                          <a:gsLst>
                            <a:gs pos="9934">
                              <a:srgbClr val="1E1E1E"/>
                            </a:gs>
                            <a:gs pos="100000">
                              <a:srgbClr val="1E1E1E"/>
                            </a:gs>
                          </a:gsLst>
                          <a:lin ang="5400000" scaled="0"/>
                        </a:gradFill>
                        <a:latin typeface="+mn-lt"/>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p>
                    <a:p>
                      <a:pPr algn="ctr"/>
                      <a:r>
                        <a:rPr lang="en-US" sz="1600" b="0" dirty="0" smtClean="0">
                          <a:gradFill>
                            <a:gsLst>
                              <a:gs pos="9934">
                                <a:srgbClr val="1E1E1E"/>
                              </a:gs>
                              <a:gs pos="100000">
                                <a:srgbClr val="1E1E1E"/>
                              </a:gs>
                            </a:gsLst>
                            <a:lin ang="5400000" scaled="0"/>
                          </a:gradFill>
                          <a:latin typeface="+mn-lt"/>
                        </a:rPr>
                        <a:t>later</a:t>
                      </a:r>
                      <a:r>
                        <a:rPr lang="en-US" sz="1600" b="0" baseline="0" dirty="0" smtClean="0">
                          <a:gradFill>
                            <a:gsLst>
                              <a:gs pos="9934">
                                <a:srgbClr val="1E1E1E"/>
                              </a:gs>
                              <a:gs pos="100000">
                                <a:srgbClr val="1E1E1E"/>
                              </a:gs>
                            </a:gsLst>
                            <a:lin ang="5400000" scaled="0"/>
                          </a:gradFill>
                          <a:latin typeface="+mn-lt"/>
                        </a:rPr>
                        <a:t> this year</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endParaRPr lang="en-US" sz="1600" b="0" baseline="0" dirty="0" smtClean="0">
                        <a:gradFill>
                          <a:gsLst>
                            <a:gs pos="9934">
                              <a:srgbClr val="1E1E1E"/>
                            </a:gs>
                            <a:gs pos="100000">
                              <a:srgbClr val="1E1E1E"/>
                            </a:gs>
                          </a:gsLst>
                          <a:lin ang="5400000" scaled="0"/>
                        </a:gradFill>
                        <a:latin typeface="+mn-lt"/>
                      </a:endParaRPr>
                    </a:p>
                  </a:txBody>
                  <a:tcPr marL="91427" marR="91427" marT="0" marB="0" anchor="ctr">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Explicit conversion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operators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Non-static data member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__func__</a:t>
                      </a:r>
                    </a:p>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Extended </a:t>
                      </a:r>
                      <a:r>
                        <a:rPr kumimoji="0" lang="en-US" sz="1400" b="0" i="0" u="none" strike="noStrike" kern="1200" cap="none" spc="0" normalizeH="0" baseline="0" noProof="0" dirty="0" err="1"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sizeof</a:t>
                      </a:r>
                      <a:endParaRPr lang="en-US" sz="1400" dirty="0" smtClean="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Thread-safe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function local static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Unrestricted unions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Attributes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Raw string literals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User-defined literals</a:t>
                      </a: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Universal character names in literals</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err="1" smtClean="0">
                          <a:gradFill>
                            <a:gsLst>
                              <a:gs pos="66981">
                                <a:schemeClr val="tx1">
                                  <a:lumMod val="75000"/>
                                  <a:lumOff val="25000"/>
                                </a:schemeClr>
                              </a:gs>
                              <a:gs pos="0">
                                <a:schemeClr val="tx1">
                                  <a:lumMod val="75000"/>
                                  <a:lumOff val="25000"/>
                                </a:schemeClr>
                              </a:gs>
                            </a:gsLst>
                            <a:lin ang="5400000" scaled="0"/>
                          </a:gradFill>
                        </a:rPr>
                        <a:t>thread_local</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smtClean="0">
                          <a:gradFill>
                            <a:gsLst>
                              <a:gs pos="66981">
                                <a:schemeClr val="tx1">
                                  <a:lumMod val="75000"/>
                                  <a:lumOff val="25000"/>
                                </a:schemeClr>
                              </a:gs>
                              <a:gs pos="0">
                                <a:schemeClr val="tx1">
                                  <a:lumMod val="75000"/>
                                  <a:lumOff val="25000"/>
                                </a:schemeClr>
                              </a:gs>
                            </a:gsLst>
                            <a:lin ang="5400000" scaled="0"/>
                          </a:gradFill>
                        </a:rPr>
                        <a:t>Function template default arguments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delete</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Ref-qualifiers: </a:t>
                      </a:r>
                      <a:b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b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&amp; and &amp;&amp; for *this</a:t>
                      </a:r>
                      <a:endParaRPr lang="en-US" sz="1400" dirty="0"/>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noexcept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Expression</a:t>
                      </a:r>
                      <a:r>
                        <a:rPr lang="en-US" sz="1400" baseline="0" dirty="0" smtClean="0">
                          <a:gradFill>
                            <a:gsLst>
                              <a:gs pos="66981">
                                <a:schemeClr val="tx1">
                                  <a:lumMod val="75000"/>
                                  <a:lumOff val="25000"/>
                                </a:schemeClr>
                              </a:gs>
                              <a:gs pos="0">
                                <a:schemeClr val="tx1">
                                  <a:lumMod val="75000"/>
                                  <a:lumOff val="25000"/>
                                </a:schemeClr>
                              </a:gs>
                            </a:gsLst>
                            <a:lin ang="5400000" scaled="0"/>
                          </a:gradFill>
                        </a:rPr>
                        <a:t> SFINAE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C++11 preprocessor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a:t>
                      </a:r>
                      <a:r>
                        <a:rPr lang="en-US" sz="1400" dirty="0" smtClean="0">
                          <a:solidFill>
                            <a:schemeClr val="accent4">
                              <a:lumMod val="75000"/>
                            </a:schemeClr>
                          </a:solidFill>
                        </a:rPr>
                        <a:t>incl. C++98</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smtClean="0">
                          <a:solidFill>
                            <a:schemeClr val="accent3"/>
                          </a:solidFill>
                        </a:rPr>
                        <a:t>C11</a:t>
                      </a: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Delegating constructors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generalized lambda capture</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alignof</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p>
                      <a:pPr algn="ctr"/>
                      <a:r>
                        <a:rPr lang="en-US" sz="1400" dirty="0" err="1" smtClean="0">
                          <a:gradFill>
                            <a:gsLst>
                              <a:gs pos="66981">
                                <a:schemeClr val="tx1">
                                  <a:lumMod val="75000"/>
                                  <a:lumOff val="25000"/>
                                </a:schemeClr>
                              </a:gs>
                              <a:gs pos="0">
                                <a:schemeClr val="tx1">
                                  <a:lumMod val="75000"/>
                                  <a:lumOff val="25000"/>
                                </a:schemeClr>
                              </a:gs>
                            </a:gsLst>
                            <a:lin ang="5400000" scaled="0"/>
                          </a:gradFill>
                        </a:rPr>
                        <a:t>alignas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Inheriting constructors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4">
                              <a:lumMod val="75000"/>
                            </a:schemeClr>
                          </a:solidFill>
                        </a:rPr>
                        <a:t>C++98</a:t>
                      </a:r>
                      <a:r>
                        <a:rPr lang="en-US" sz="1400" baseline="0" dirty="0" smtClean="0">
                          <a:solidFill>
                            <a:schemeClr val="accent4">
                              <a:lumMod val="75000"/>
                            </a:schemeClr>
                          </a:solidFill>
                        </a:rPr>
                        <a:t> two-phase lookup</a:t>
                      </a:r>
                      <a:endParaRPr lang="en-US" sz="1400" dirty="0">
                        <a:solidFill>
                          <a:schemeClr val="accent4">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Uniform </a:t>
                      </a:r>
                      <a:r>
                        <a:rPr lang="en-US" sz="1400" dirty="0" err="1" smtClean="0">
                          <a:gradFill>
                            <a:gsLst>
                              <a:gs pos="66981">
                                <a:schemeClr val="tx1">
                                  <a:lumMod val="75000"/>
                                  <a:lumOff val="25000"/>
                                </a:schemeClr>
                              </a:gs>
                              <a:gs pos="0">
                                <a:schemeClr val="tx1">
                                  <a:lumMod val="75000"/>
                                  <a:lumOff val="25000"/>
                                </a:schemeClr>
                              </a:gs>
                            </a:gsLst>
                            <a:lin ang="5400000" scaled="0"/>
                          </a:gradFill>
                        </a:rPr>
                        <a:t>init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initializer_lists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gradFill>
                            <a:gsLst>
                              <a:gs pos="66981">
                                <a:schemeClr val="tx1">
                                  <a:lumMod val="75000"/>
                                  <a:lumOff val="25000"/>
                                </a:schemeClr>
                              </a:gs>
                              <a:gs pos="0">
                                <a:schemeClr val="tx1">
                                  <a:lumMod val="75000"/>
                                  <a:lumOff val="25000"/>
                                </a:schemeClr>
                              </a:gs>
                            </a:gsLst>
                            <a:lin ang="5400000" scaled="0"/>
                          </a:gradFill>
                        </a:rPr>
                        <a:t>constexpr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dirty="0" smtClean="0">
                          <a:gradFill>
                            <a:gsLst>
                              <a:gs pos="66981">
                                <a:schemeClr val="tx1">
                                  <a:lumMod val="75000"/>
                                  <a:lumOff val="25000"/>
                                </a:schemeClr>
                              </a:gs>
                              <a:gs pos="0">
                                <a:schemeClr val="tx1">
                                  <a:lumMod val="75000"/>
                                  <a:lumOff val="25000"/>
                                </a:schemeClr>
                              </a:gs>
                            </a:gsLst>
                            <a:lin ang="5400000" scaled="0"/>
                          </a:gradFill>
                        </a:rPr>
                        <a:t>(except</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ctors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literal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constexpr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(literal</a:t>
                      </a:r>
                      <a:r>
                        <a:rPr lang="en-US" sz="1400" baseline="0" dirty="0" smtClean="0">
                          <a:gradFill>
                            <a:gsLst>
                              <a:gs pos="66981">
                                <a:schemeClr val="tx1">
                                  <a:lumMod val="75000"/>
                                  <a:lumOff val="25000"/>
                                </a:schemeClr>
                              </a:gs>
                              <a:gs pos="0">
                                <a:schemeClr val="tx1">
                                  <a:lumMod val="75000"/>
                                  <a:lumOff val="25000"/>
                                </a:schemeClr>
                              </a:gs>
                            </a:gsLst>
                            <a:lin ang="5400000" scaled="0"/>
                          </a:gradFill>
                        </a:rPr>
                        <a:t> types</a:t>
                      </a:r>
                      <a:r>
                        <a:rPr lang="en-US" sz="1400" dirty="0" smtClean="0">
                          <a:gradFill>
                            <a:gsLst>
                              <a:gs pos="66981">
                                <a:schemeClr val="tx1">
                                  <a:lumMod val="75000"/>
                                  <a:lumOff val="25000"/>
                                </a:schemeClr>
                              </a:gs>
                              <a:gs pos="0">
                                <a:schemeClr val="tx1">
                                  <a:lumMod val="75000"/>
                                  <a:lumOff val="25000"/>
                                </a:schemeClr>
                              </a:gs>
                            </a:gsLst>
                            <a:lin ang="5400000" scaled="0"/>
                          </a:gradFill>
                        </a:rPr>
                        <a:t>)</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rgbClr val="0070C0"/>
                          </a:solidFill>
                        </a:rPr>
                        <a:t>C++14 generalized constexpr</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gradFill>
                            <a:gsLst>
                              <a:gs pos="66981">
                                <a:schemeClr val="tx1">
                                  <a:lumMod val="75000"/>
                                  <a:lumOff val="25000"/>
                                </a:schemeClr>
                              </a:gs>
                              <a:gs pos="0">
                                <a:schemeClr val="tx1">
                                  <a:lumMod val="75000"/>
                                  <a:lumOff val="25000"/>
                                </a:schemeClr>
                              </a:gs>
                            </a:gsLst>
                            <a:lin ang="5400000" scaled="0"/>
                          </a:gradFill>
                        </a:rPr>
                        <a:t>Variadic</a:t>
                      </a:r>
                      <a:r>
                        <a:rPr lang="en-US" sz="1400" b="0" dirty="0" smtClean="0">
                          <a:gradFill>
                            <a:gsLst>
                              <a:gs pos="66981">
                                <a:schemeClr val="tx1">
                                  <a:lumMod val="75000"/>
                                  <a:lumOff val="25000"/>
                                </a:schemeClr>
                              </a:gs>
                              <a:gs pos="0">
                                <a:schemeClr val="tx1">
                                  <a:lumMod val="75000"/>
                                  <a:lumOff val="25000"/>
                                </a:schemeClr>
                              </a:gs>
                            </a:gsLst>
                            <a:lin ang="5400000" scaled="0"/>
                          </a:gradFill>
                        </a:rPr>
                        <a:t> templates</a:t>
                      </a:r>
                      <a:endParaRPr lang="en-US" sz="1400" b="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a:t>
                      </a:r>
                      <a:r>
                        <a:rPr lang="en-US" sz="1400" i="0" baseline="0" dirty="0" err="1" smtClean="0">
                          <a:solidFill>
                            <a:srgbClr val="0070C0"/>
                          </a:solidFill>
                        </a:rPr>
                        <a:t>decltype</a:t>
                      </a:r>
                      <a:r>
                        <a:rPr lang="en-US" sz="1400" i="0" baseline="0" dirty="0" smtClean="0">
                          <a:solidFill>
                            <a:srgbClr val="0070C0"/>
                          </a:solidFill>
                        </a:rPr>
                        <a:t>(auto)</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Inline namespaces</a:t>
                      </a:r>
                      <a:endParaRPr lang="en-US" sz="1400" i="0" dirty="0" smtClean="0">
                        <a:solidFill>
                          <a:srgbClr val="0070C0"/>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1400" dirty="0" smtClean="0">
                          <a:solidFill>
                            <a:srgbClr val="0070C0"/>
                          </a:solidFill>
                        </a:rPr>
                        <a:t>C++14 </a:t>
                      </a:r>
                      <a:r>
                        <a:rPr lang="en-US" sz="1400" dirty="0" err="1" smtClean="0">
                          <a:solidFill>
                            <a:srgbClr val="0070C0"/>
                          </a:solidFill>
                        </a:rPr>
                        <a:t>dyn</a:t>
                      </a:r>
                      <a:r>
                        <a:rPr lang="en-US" sz="1400" dirty="0" smtClean="0">
                          <a:solidFill>
                            <a:srgbClr val="0070C0"/>
                          </a:solidFill>
                        </a:rPr>
                        <a:t>. arrays</a:t>
                      </a:r>
                      <a:br>
                        <a:rPr lang="en-US" sz="1400" dirty="0" smtClean="0">
                          <a:solidFill>
                            <a:srgbClr val="0070C0"/>
                          </a:solidFill>
                        </a:rPr>
                      </a:br>
                      <a:r>
                        <a:rPr lang="en-US" sz="1400" dirty="0" smtClean="0">
                          <a:solidFill>
                            <a:srgbClr val="0070C0"/>
                          </a:solidFill>
                        </a:rPr>
                        <a:t>C++14 </a:t>
                      </a:r>
                      <a:r>
                        <a:rPr lang="en-US" sz="1400" dirty="0" err="1" smtClean="0">
                          <a:solidFill>
                            <a:srgbClr val="0070C0"/>
                          </a:solidFill>
                        </a:rPr>
                        <a:t>var</a:t>
                      </a:r>
                      <a:r>
                        <a:rPr lang="en-US" sz="1400" dirty="0" smtClean="0">
                          <a:solidFill>
                            <a:srgbClr val="0070C0"/>
                          </a:solidFill>
                        </a:rPr>
                        <a:t> templates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1" i="0" u="none" strike="noStrike" kern="1200" cap="none" spc="0" normalizeH="0" baseline="0" noProof="0" dirty="0" smtClean="0">
                          <a:ln>
                            <a:noFill/>
                          </a:ln>
                          <a:solidFill>
                            <a:srgbClr val="0070C0"/>
                          </a:solidFill>
                          <a:effectLst/>
                          <a:uLnTx/>
                          <a:uFillTx/>
                          <a:latin typeface="+mn-lt"/>
                        </a:rPr>
                        <a:t>C++TS? async/await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rgbClr val="0070C0"/>
                          </a:solidFill>
                        </a:rPr>
                        <a:t>C++14 libs: std::</a:t>
                      </a:r>
                      <a:r>
                        <a:rPr lang="en-US" sz="1400" baseline="0" dirty="0" smtClean="0">
                          <a:solidFill>
                            <a:srgbClr val="0070C0"/>
                          </a:solidFill>
                        </a:rPr>
                        <a:t> user-defined literals</a:t>
                      </a: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kumimoji="0" lang="en-US" sz="1400" b="0" i="0" u="none" strike="noStrike" kern="1200" cap="none" spc="0" normalizeH="0" baseline="0" noProof="0" dirty="0" smtClean="0">
                          <a:ln>
                            <a:noFill/>
                          </a:ln>
                          <a:gradFill>
                            <a:gsLst>
                              <a:gs pos="66981">
                                <a:srgbClr val="000000">
                                  <a:lumMod val="75000"/>
                                  <a:lumOff val="25000"/>
                                </a:srgbClr>
                              </a:gs>
                              <a:gs pos="0">
                                <a:srgbClr val="000000">
                                  <a:lumMod val="75000"/>
                                  <a:lumOff val="25000"/>
                                </a:srgbClr>
                              </a:gs>
                            </a:gsLst>
                            <a:lin ang="5400000" scaled="0"/>
                          </a:gradFill>
                          <a:effectLst/>
                          <a:uLnTx/>
                          <a:uFillTx/>
                          <a:latin typeface="+mn-lt"/>
                        </a:rPr>
                        <a:t>char16_t, char32_t</a:t>
                      </a:r>
                      <a:endParaRPr lang="en-US" dirty="0"/>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b="1" dirty="0" smtClean="0">
                          <a:solidFill>
                            <a:srgbClr val="0070C0"/>
                          </a:solidFill>
                        </a:rPr>
                        <a:t>C++TS concepts lite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2" name="TextBox 1"/>
          <p:cNvSpPr txBox="1"/>
          <p:nvPr/>
        </p:nvSpPr>
        <p:spPr>
          <a:xfrm>
            <a:off x="4609570" y="1294665"/>
            <a:ext cx="3891370" cy="830997"/>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Post-RTM OOB CTP</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 we’re currently implementing, roughly in order… </a:t>
            </a:r>
            <a:r>
              <a:rPr lang="en-US" sz="1600" i="1" dirty="0" smtClean="0">
                <a:gradFill>
                  <a:gsLst>
                    <a:gs pos="9934">
                      <a:srgbClr val="1E1E1E"/>
                    </a:gs>
                    <a:gs pos="100000">
                      <a:srgbClr val="1E1E1E"/>
                    </a:gs>
                  </a:gsLst>
                  <a:lin ang="5400000" scaled="0"/>
                </a:gradFill>
              </a:rPr>
              <a:t>some subset</a:t>
            </a:r>
            <a:r>
              <a:rPr lang="en-US" sz="1600" dirty="0" smtClean="0">
                <a:gradFill>
                  <a:gsLst>
                    <a:gs pos="9934">
                      <a:srgbClr val="1E1E1E"/>
                    </a:gs>
                    <a:gs pos="100000">
                      <a:srgbClr val="1E1E1E"/>
                    </a:gs>
                  </a:gsLst>
                  <a:lin ang="5400000" scaled="0"/>
                </a:gradFill>
              </a:rPr>
              <a:t> in CTP</a:t>
            </a:r>
            <a:endParaRPr lang="en-US" sz="1600" dirty="0">
              <a:gradFill>
                <a:gsLst>
                  <a:gs pos="9934">
                    <a:srgbClr val="1E1E1E"/>
                  </a:gs>
                  <a:gs pos="100000">
                    <a:srgbClr val="1E1E1E"/>
                  </a:gs>
                </a:gsLst>
                <a:lin ang="5400000" scaled="0"/>
              </a:gradFill>
            </a:endParaRPr>
          </a:p>
        </p:txBody>
      </p:sp>
      <p:sp>
        <p:nvSpPr>
          <p:cNvPr id="9" name="TextBox 8"/>
          <p:cNvSpPr txBox="1"/>
          <p:nvPr/>
        </p:nvSpPr>
        <p:spPr>
          <a:xfrm>
            <a:off x="8500939" y="1439862"/>
            <a:ext cx="3666067" cy="584775"/>
          </a:xfrm>
          <a:prstGeom prst="rect">
            <a:avLst/>
          </a:prstGeom>
          <a:noFill/>
        </p:spPr>
        <p:txBody>
          <a:bodyPr wrap="square" rtlCol="0">
            <a:spAutoFit/>
          </a:bodyPr>
          <a:lstStyle/>
          <a:p>
            <a:pPr algn="ctr"/>
            <a:r>
              <a:rPr lang="en-US" sz="1600" b="1" dirty="0" smtClean="0">
                <a:gradFill>
                  <a:gsLst>
                    <a:gs pos="9934">
                      <a:srgbClr val="1E1E1E"/>
                    </a:gs>
                    <a:gs pos="100000">
                      <a:srgbClr val="1E1E1E"/>
                    </a:gs>
                  </a:gsLst>
                  <a:lin ang="5400000" scaled="0"/>
                </a:gradFill>
              </a:rPr>
              <a:t>Planned</a:t>
            </a:r>
            <a:endParaRPr lang="en-US" sz="1600" b="1" dirty="0">
              <a:gradFill>
                <a:gsLst>
                  <a:gs pos="9934">
                    <a:srgbClr val="1E1E1E"/>
                  </a:gs>
                  <a:gs pos="100000">
                    <a:srgbClr val="1E1E1E"/>
                  </a:gs>
                </a:gsLst>
                <a:lin ang="5400000" scaled="0"/>
              </a:gradFill>
            </a:endParaRPr>
          </a:p>
          <a:p>
            <a:pPr algn="ctr"/>
            <a:r>
              <a:rPr lang="en-US" sz="1600" dirty="0" smtClean="0">
                <a:gradFill>
                  <a:gsLst>
                    <a:gs pos="9934">
                      <a:srgbClr val="1E1E1E"/>
                    </a:gs>
                    <a:gs pos="100000">
                      <a:srgbClr val="1E1E1E"/>
                    </a:gs>
                  </a:gsLst>
                  <a:lin ang="5400000" scaled="0"/>
                </a:gradFill>
              </a:rPr>
              <a:t>What’s next for full conformance</a:t>
            </a:r>
            <a:endParaRPr lang="en-US" sz="1600" dirty="0">
              <a:gradFill>
                <a:gsLst>
                  <a:gs pos="9934">
                    <a:srgbClr val="1E1E1E"/>
                  </a:gs>
                  <a:gs pos="100000">
                    <a:srgbClr val="1E1E1E"/>
                  </a:gs>
                </a:gsLst>
                <a:lin ang="5400000" scaled="0"/>
              </a:gradFill>
            </a:endParaRPr>
          </a:p>
        </p:txBody>
      </p:sp>
    </p:spTree>
    <p:extLst>
      <p:ext uri="{BB962C8B-B14F-4D97-AF65-F5344CB8AC3E}">
        <p14:creationId xmlns:p14="http://schemas.microsoft.com/office/powerpoint/2010/main" val="384327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When is the next roadmap update?</a:t>
            </a:r>
            <a:br>
              <a:rPr lang="en-US" dirty="0" smtClean="0"/>
            </a:br>
            <a:r>
              <a:rPr lang="en-US" sz="4000" i="1" dirty="0" smtClean="0"/>
              <a:t>“Let’s get together / Before we get much older”</a:t>
            </a:r>
            <a:endParaRPr lang="en-US" sz="4000" i="1" dirty="0"/>
          </a:p>
        </p:txBody>
      </p:sp>
    </p:spTree>
    <p:extLst>
      <p:ext uri="{BB962C8B-B14F-4D97-AF65-F5344CB8AC3E}">
        <p14:creationId xmlns:p14="http://schemas.microsoft.com/office/powerpoint/2010/main" val="41637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30569"/>
          <a:stretch/>
        </p:blipFill>
        <p:spPr>
          <a:xfrm>
            <a:off x="4418012" y="311149"/>
            <a:ext cx="7896225" cy="6372225"/>
          </a:xfrm>
          <a:prstGeom prst="rect">
            <a:avLst/>
          </a:prstGeom>
        </p:spPr>
      </p:pic>
      <p:sp>
        <p:nvSpPr>
          <p:cNvPr id="7" name="Rectangle 6"/>
          <p:cNvSpPr/>
          <p:nvPr/>
        </p:nvSpPr>
        <p:spPr bwMode="auto">
          <a:xfrm>
            <a:off x="4418012" y="4564062"/>
            <a:ext cx="7896225" cy="2119312"/>
          </a:xfrm>
          <a:prstGeom prst="rect">
            <a:avLst/>
          </a:prstGeom>
          <a:solidFill>
            <a:srgbClr val="0000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4">
                    <a14:imgEffect>
                      <a14:brightnessContrast contrast="-20000"/>
                    </a14:imgEffect>
                  </a14:imgLayer>
                </a14:imgProps>
              </a:ext>
            </a:extLst>
          </a:blip>
          <a:srcRect l="68509" t="18909" r="3350" b="52391"/>
          <a:stretch/>
        </p:blipFill>
        <p:spPr>
          <a:xfrm>
            <a:off x="8732837" y="1516062"/>
            <a:ext cx="3200400" cy="1828800"/>
          </a:xfrm>
          <a:prstGeom prst="rect">
            <a:avLst/>
          </a:prstGeom>
          <a:noFill/>
          <a:ln>
            <a:noFill/>
          </a:ln>
        </p:spPr>
      </p:pic>
      <p:sp>
        <p:nvSpPr>
          <p:cNvPr id="8" name="Title 4"/>
          <p:cNvSpPr txBox="1">
            <a:spLocks/>
          </p:cNvSpPr>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188F"/>
          </a:solidFill>
          <a:ln>
            <a:noFill/>
          </a:ln>
          <a:extLst/>
        </p:spPr>
        <p:txBody>
          <a:bodyPr vert="horz" wrap="square" lIns="248654" tIns="0" rIns="248654" bIns="0" numCol="1" rtlCol="0" anchor="ctr" anchorCtr="0" compatLnSpc="1">
            <a:prstTxWarp prst="textNoShape">
              <a:avLst/>
            </a:prstTxWarp>
            <a:noAutofit/>
          </a:bodyPr>
          <a:lstStyle>
            <a:lvl1pPr algn="l" defTabSz="914166" rtl="0" eaLnBrk="1" latinLnBrk="0" hangingPunct="1">
              <a:lnSpc>
                <a:spcPct val="95000"/>
              </a:lnSpc>
              <a:spcBef>
                <a:spcPct val="0"/>
              </a:spcBef>
              <a:buNone/>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r>
              <a:rPr lang="en-US" dirty="0" err="1" smtClean="0"/>
              <a:t>GoingNative</a:t>
            </a:r>
            <a:r>
              <a:rPr lang="en-US" dirty="0" smtClean="0"/>
              <a:t> 2012</a:t>
            </a:r>
            <a:r>
              <a:rPr lang="en-US" b="1" dirty="0" smtClean="0"/>
              <a:t/>
            </a:r>
            <a:br>
              <a:rPr lang="en-US" b="1" dirty="0" smtClean="0"/>
            </a:br>
            <a:r>
              <a:rPr lang="en-US" b="1" dirty="0" smtClean="0"/>
              <a:t/>
            </a:r>
            <a:br>
              <a:rPr lang="en-US" b="1" dirty="0" smtClean="0"/>
            </a:br>
            <a:r>
              <a:rPr lang="en-US" sz="3200" b="1" i="1" dirty="0" smtClean="0"/>
              <a:t> </a:t>
            </a:r>
            <a:br>
              <a:rPr lang="en-US" sz="3200" b="1" i="1" dirty="0" smtClean="0"/>
            </a:br>
            <a:r>
              <a:rPr lang="en-US" sz="3200" b="1" i="1" dirty="0" smtClean="0"/>
              <a:t> </a:t>
            </a:r>
            <a:endParaRPr lang="en-US" b="1" i="1" dirty="0"/>
          </a:p>
        </p:txBody>
      </p:sp>
    </p:spTree>
    <p:extLst>
      <p:ext uri="{BB962C8B-B14F-4D97-AF65-F5344CB8AC3E}">
        <p14:creationId xmlns:p14="http://schemas.microsoft.com/office/powerpoint/2010/main" val="63091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30569"/>
          <a:stretch/>
        </p:blipFill>
        <p:spPr>
          <a:xfrm>
            <a:off x="4418012" y="311149"/>
            <a:ext cx="7896225" cy="6372225"/>
          </a:xfrm>
          <a:prstGeom prst="rect">
            <a:avLst/>
          </a:prstGeom>
        </p:spPr>
      </p:pic>
      <p:sp>
        <p:nvSpPr>
          <p:cNvPr id="7" name="Rectangle 6"/>
          <p:cNvSpPr/>
          <p:nvPr/>
        </p:nvSpPr>
        <p:spPr bwMode="auto">
          <a:xfrm>
            <a:off x="4418012" y="4564062"/>
            <a:ext cx="7896225" cy="2119312"/>
          </a:xfrm>
          <a:prstGeom prst="rect">
            <a:avLst/>
          </a:prstGeom>
          <a:solidFill>
            <a:srgbClr val="0000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4">
                    <a14:imgEffect>
                      <a14:brightnessContrast contrast="-20000"/>
                    </a14:imgEffect>
                  </a14:imgLayer>
                </a14:imgProps>
              </a:ext>
            </a:extLst>
          </a:blip>
          <a:srcRect l="68509" t="18909" r="3350" b="52391"/>
          <a:stretch/>
        </p:blipFill>
        <p:spPr>
          <a:xfrm>
            <a:off x="8732837" y="1516062"/>
            <a:ext cx="3200400" cy="1828800"/>
          </a:xfrm>
          <a:prstGeom prst="rect">
            <a:avLst/>
          </a:prstGeom>
          <a:noFill/>
          <a:ln>
            <a:noFill/>
          </a:ln>
        </p:spPr>
      </p:pic>
      <p:sp>
        <p:nvSpPr>
          <p:cNvPr id="2" name="Text Placeholder 1"/>
          <p:cNvSpPr>
            <a:spLocks noGrp="1"/>
          </p:cNvSpPr>
          <p:nvPr>
            <p:ph type="body" sz="quarter" idx="15"/>
          </p:nvPr>
        </p:nvSpPr>
        <p:spPr>
          <a:xfrm>
            <a:off x="4922837" y="373062"/>
            <a:ext cx="7239000" cy="2743200"/>
          </a:xfrm>
          <a:noFill/>
        </p:spPr>
        <p:txBody>
          <a:bodyPr anchor="t"/>
          <a:lstStyle/>
          <a:p>
            <a:pPr>
              <a:lnSpc>
                <a:spcPct val="100000"/>
              </a:lnSpc>
              <a:spcBef>
                <a:spcPts val="900"/>
              </a:spcBef>
              <a:spcAft>
                <a:spcPts val="0"/>
              </a:spcAft>
              <a:tabLst>
                <a:tab pos="3657600" algn="l"/>
              </a:tabLst>
            </a:pPr>
            <a:r>
              <a:rPr lang="en-US" sz="2800" b="1" dirty="0" smtClean="0">
                <a:solidFill>
                  <a:schemeClr val="bg1"/>
                </a:solidFill>
                <a:effectLst>
                  <a:glow rad="139700">
                    <a:schemeClr val="tx1">
                      <a:alpha val="40000"/>
                    </a:schemeClr>
                  </a:glow>
                </a:effectLst>
              </a:rPr>
              <a:t>September 4-6, 2013</a:t>
            </a:r>
          </a:p>
          <a:p>
            <a:pPr lvl="1">
              <a:spcBef>
                <a:spcPts val="900"/>
              </a:spcBef>
              <a:tabLst>
                <a:tab pos="3657600" algn="l"/>
              </a:tabLst>
            </a:pPr>
            <a:r>
              <a:rPr lang="en-US" sz="2000" dirty="0" smtClean="0">
                <a:solidFill>
                  <a:schemeClr val="bg1"/>
                </a:solidFill>
                <a:effectLst>
                  <a:glow rad="139700">
                    <a:schemeClr val="tx1">
                      <a:alpha val="40000"/>
                    </a:schemeClr>
                  </a:glow>
                </a:effectLst>
              </a:rPr>
              <a:t>Redmond, WA, USA</a:t>
            </a:r>
          </a:p>
        </p:txBody>
      </p:sp>
      <p:sp>
        <p:nvSpPr>
          <p:cNvPr id="8" name="Text Placeholder 1"/>
          <p:cNvSpPr txBox="1">
            <a:spLocks/>
          </p:cNvSpPr>
          <p:nvPr/>
        </p:nvSpPr>
        <p:spPr>
          <a:xfrm>
            <a:off x="4922837" y="4716462"/>
            <a:ext cx="7239000" cy="2286000"/>
          </a:xfrm>
          <a:prstGeom prst="rect">
            <a:avLst/>
          </a:prstGeom>
          <a:noFill/>
        </p:spPr>
        <p:txBody>
          <a:bodyPr vert="horz" wrap="square" lIns="182880" tIns="146304" rIns="182880" bIns="146304" rtlCol="0" anchor="t">
            <a:noAutofit/>
          </a:bodyPr>
          <a:lstStyle>
            <a:lvl1pPr marL="0" indent="0" algn="l" defTabSz="914166" rtl="0" eaLnBrk="1" latinLnBrk="0" hangingPunct="1">
              <a:lnSpc>
                <a:spcPct val="95000"/>
              </a:lnSpc>
              <a:spcBef>
                <a:spcPts val="0"/>
              </a:spcBef>
              <a:spcAft>
                <a:spcPts val="1632"/>
              </a:spcAft>
              <a:buFont typeface="Arial" pitchFamily="34" charset="0"/>
              <a:buNone/>
              <a:defRPr lang="en-US" sz="3600" kern="1200" dirty="0" smtClean="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lnSpc>
                <a:spcPct val="100000"/>
              </a:lnSpc>
              <a:spcBef>
                <a:spcPts val="816"/>
              </a:spcBef>
              <a:buFont typeface="Arial" pitchFamily="34" charset="0"/>
              <a:buNone/>
              <a:defRPr sz="1900" kern="1200">
                <a:solidFill>
                  <a:srgbClr val="FFFFFF"/>
                </a:solidFill>
                <a:latin typeface="+mn-lt"/>
                <a:ea typeface="+mn-ea"/>
                <a:cs typeface="+mn-cs"/>
              </a:defRPr>
            </a:lvl2pPr>
            <a:lvl3pPr marL="457082" indent="-228541" algn="l" defTabSz="914166" rtl="0" eaLnBrk="1" latinLnBrk="0" hangingPunct="1">
              <a:lnSpc>
                <a:spcPct val="100000"/>
              </a:lnSpc>
              <a:spcBef>
                <a:spcPts val="816"/>
              </a:spcBef>
              <a:buFont typeface="Arial" pitchFamily="34" charset="0"/>
              <a:buChar char="•"/>
              <a:defRPr sz="1900" kern="1200">
                <a:solidFill>
                  <a:srgbClr val="FFFFFF"/>
                </a:solidFill>
                <a:latin typeface="+mn-lt"/>
                <a:ea typeface="+mn-ea"/>
                <a:cs typeface="+mn-cs"/>
              </a:defRPr>
            </a:lvl3pPr>
            <a:lvl4pPr marL="739586" indent="-282503" algn="l" defTabSz="914166" rtl="0" eaLnBrk="1" latinLnBrk="0" hangingPunct="1">
              <a:lnSpc>
                <a:spcPct val="100000"/>
              </a:lnSpc>
              <a:spcBef>
                <a:spcPts val="816"/>
              </a:spcBef>
              <a:buFont typeface="Arial" pitchFamily="34" charset="0"/>
              <a:buChar char="–"/>
              <a:defRPr sz="1900" kern="1200">
                <a:solidFill>
                  <a:srgbClr val="FFFFFF"/>
                </a:solidFill>
                <a:latin typeface="+mn-lt"/>
                <a:ea typeface="+mn-ea"/>
                <a:cs typeface="+mn-cs"/>
              </a:defRPr>
            </a:lvl4pPr>
            <a:lvl5pPr marL="1033199" indent="-293612" algn="l" defTabSz="914166" rtl="0" eaLnBrk="1" latinLnBrk="0" hangingPunct="1">
              <a:lnSpc>
                <a:spcPct val="100000"/>
              </a:lnSpc>
              <a:spcBef>
                <a:spcPts val="816"/>
              </a:spcBef>
              <a:buFont typeface="Arial" pitchFamily="34" charset="0"/>
              <a:buChar char="»"/>
              <a:defRPr sz="1900" kern="1200">
                <a:solidFill>
                  <a:srgbClr val="FFFFFF"/>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tabLst>
                <a:tab pos="3657600" algn="l"/>
              </a:tabLst>
            </a:pPr>
            <a:r>
              <a:rPr lang="en-US" dirty="0" smtClean="0">
                <a:solidFill>
                  <a:schemeClr val="bg1"/>
                </a:solidFill>
                <a:effectLst>
                  <a:glow rad="139700">
                    <a:schemeClr val="tx1">
                      <a:alpha val="40000"/>
                    </a:schemeClr>
                  </a:glow>
                </a:effectLst>
              </a:rPr>
              <a:t>Bjarne Stroustrup (Texas A&amp;M)	Chandler Carruth (Google)</a:t>
            </a:r>
          </a:p>
          <a:p>
            <a:pPr lvl="1">
              <a:spcBef>
                <a:spcPts val="600"/>
              </a:spcBef>
              <a:tabLst>
                <a:tab pos="3657600" algn="l"/>
              </a:tabLst>
            </a:pPr>
            <a:r>
              <a:rPr lang="en-US" dirty="0" smtClean="0">
                <a:solidFill>
                  <a:schemeClr val="bg1"/>
                </a:solidFill>
                <a:effectLst>
                  <a:glow rad="139700">
                    <a:schemeClr val="tx1">
                      <a:alpha val="40000"/>
                    </a:schemeClr>
                  </a:glow>
                </a:effectLst>
              </a:rPr>
              <a:t>Scott Meyers	Stephan T. Lavavej (Microsoft)</a:t>
            </a:r>
          </a:p>
          <a:p>
            <a:pPr lvl="1">
              <a:spcBef>
                <a:spcPts val="600"/>
              </a:spcBef>
              <a:tabLst>
                <a:tab pos="3657600" algn="l"/>
              </a:tabLst>
            </a:pPr>
            <a:r>
              <a:rPr lang="en-US" dirty="0" smtClean="0">
                <a:solidFill>
                  <a:schemeClr val="bg1"/>
                </a:solidFill>
                <a:effectLst>
                  <a:glow rad="139700">
                    <a:schemeClr val="tx1">
                      <a:alpha val="40000"/>
                    </a:schemeClr>
                  </a:glow>
                </a:effectLst>
              </a:rPr>
              <a:t>Andrei Alexandrescu (Facebook)	Sean Parent (Adobe)</a:t>
            </a:r>
          </a:p>
          <a:p>
            <a:pPr lvl="1">
              <a:spcBef>
                <a:spcPts val="600"/>
              </a:spcBef>
              <a:tabLst>
                <a:tab pos="3657600" algn="l"/>
              </a:tabLst>
            </a:pPr>
            <a:r>
              <a:rPr lang="en-US" dirty="0" smtClean="0">
                <a:solidFill>
                  <a:schemeClr val="bg1"/>
                </a:solidFill>
                <a:effectLst>
                  <a:glow rad="139700">
                    <a:schemeClr val="tx1">
                      <a:alpha val="40000"/>
                    </a:schemeClr>
                  </a:glow>
                </a:effectLst>
              </a:rPr>
              <a:t>Michael Wong (IBM)	</a:t>
            </a:r>
            <a:r>
              <a:rPr lang="en-US" i="1" dirty="0" smtClean="0">
                <a:solidFill>
                  <a:schemeClr val="bg1"/>
                </a:solidFill>
                <a:effectLst>
                  <a:glow rad="139700">
                    <a:schemeClr val="tx1">
                      <a:alpha val="40000"/>
                    </a:schemeClr>
                  </a:glow>
                </a:effectLst>
              </a:rPr>
              <a:t>&amp; more…</a:t>
            </a:r>
            <a:endParaRPr lang="en-US" i="1" dirty="0">
              <a:solidFill>
                <a:schemeClr val="bg1"/>
              </a:solidFill>
              <a:effectLst>
                <a:glow rad="139700">
                  <a:schemeClr val="tx1">
                    <a:alpha val="40000"/>
                  </a:schemeClr>
                </a:glow>
              </a:effectLst>
            </a:endParaRPr>
          </a:p>
        </p:txBody>
      </p:sp>
      <p:sp>
        <p:nvSpPr>
          <p:cNvPr id="11" name="Title 4"/>
          <p:cNvSpPr txBox="1">
            <a:spLocks/>
          </p:cNvSpPr>
          <p:nvPr/>
        </p:nvSpPr>
        <p:spPr>
          <a:xfrm>
            <a:off x="274637" y="1211262"/>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188F"/>
          </a:solidFill>
          <a:ln>
            <a:noFill/>
          </a:ln>
          <a:extLst/>
        </p:spPr>
        <p:txBody>
          <a:bodyPr vert="horz" wrap="square" lIns="248654" tIns="0" rIns="248654" bIns="0" numCol="1" rtlCol="0" anchor="ctr" anchorCtr="0" compatLnSpc="1">
            <a:prstTxWarp prst="textNoShape">
              <a:avLst/>
            </a:prstTxWarp>
            <a:noAutofit/>
          </a:bodyPr>
          <a:lstStyle>
            <a:lvl1pPr algn="l" defTabSz="914166" rtl="0" eaLnBrk="1" latinLnBrk="0" hangingPunct="1">
              <a:lnSpc>
                <a:spcPct val="95000"/>
              </a:lnSpc>
              <a:spcBef>
                <a:spcPct val="0"/>
              </a:spcBef>
              <a:buNone/>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r>
              <a:rPr lang="en-US" dirty="0" err="1" smtClean="0"/>
              <a:t>GoingNative</a:t>
            </a:r>
            <a:r>
              <a:rPr lang="en-US" dirty="0" smtClean="0"/>
              <a:t> </a:t>
            </a:r>
            <a:r>
              <a:rPr lang="en-US" b="1" dirty="0" smtClean="0"/>
              <a:t>2013</a:t>
            </a:r>
            <a:br>
              <a:rPr lang="en-US" b="1" dirty="0" smtClean="0"/>
            </a:br>
            <a:r>
              <a:rPr lang="en-US" b="1" dirty="0" smtClean="0"/>
              <a:t/>
            </a:r>
            <a:br>
              <a:rPr lang="en-US" b="1" dirty="0" smtClean="0"/>
            </a:br>
            <a:r>
              <a:rPr lang="en-US" sz="3200" b="1" dirty="0" smtClean="0"/>
              <a:t> </a:t>
            </a:r>
            <a:br>
              <a:rPr lang="en-US" sz="3200" b="1" dirty="0" smtClean="0"/>
            </a:br>
            <a:r>
              <a:rPr lang="en-US" sz="3200" b="1" dirty="0" smtClean="0"/>
              <a:t> </a:t>
            </a:r>
            <a:endParaRPr lang="en-US" b="1" dirty="0"/>
          </a:p>
        </p:txBody>
      </p:sp>
      <p:sp>
        <p:nvSpPr>
          <p:cNvPr id="10" name="Title 4"/>
          <p:cNvSpPr txBox="1">
            <a:spLocks/>
          </p:cNvSpPr>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188F"/>
          </a:solidFill>
          <a:ln>
            <a:noFill/>
          </a:ln>
          <a:extLst/>
        </p:spPr>
        <p:txBody>
          <a:bodyPr vert="horz" wrap="square" lIns="248654" tIns="0" rIns="248654" bIns="0" numCol="1" rtlCol="0" anchor="ctr" anchorCtr="0" compatLnSpc="1">
            <a:prstTxWarp prst="textNoShape">
              <a:avLst/>
            </a:prstTxWarp>
            <a:noAutofit/>
          </a:bodyPr>
          <a:lstStyle>
            <a:lvl1pPr algn="l" defTabSz="914166" rtl="0" eaLnBrk="1" latinLnBrk="0" hangingPunct="1">
              <a:lnSpc>
                <a:spcPct val="95000"/>
              </a:lnSpc>
              <a:spcBef>
                <a:spcPct val="0"/>
              </a:spcBef>
              <a:buNone/>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r>
              <a:rPr lang="en-US" dirty="0" err="1" smtClean="0"/>
              <a:t>GoingNative</a:t>
            </a:r>
            <a:r>
              <a:rPr lang="en-US" dirty="0" smtClean="0"/>
              <a:t> </a:t>
            </a:r>
            <a:r>
              <a:rPr lang="en-US" b="1" dirty="0" smtClean="0"/>
              <a:t>2013</a:t>
            </a:r>
            <a:br>
              <a:rPr lang="en-US" b="1" dirty="0" smtClean="0"/>
            </a:br>
            <a:r>
              <a:rPr lang="en-US" b="1" dirty="0" smtClean="0"/>
              <a:t/>
            </a:r>
            <a:br>
              <a:rPr lang="en-US" b="1" dirty="0" smtClean="0"/>
            </a:br>
            <a:r>
              <a:rPr lang="en-US" sz="3200" b="1" i="1" dirty="0" smtClean="0"/>
              <a:t>+ RTM/CTP</a:t>
            </a:r>
            <a:br>
              <a:rPr lang="en-US" sz="3200" b="1" i="1" dirty="0" smtClean="0"/>
            </a:br>
            <a:r>
              <a:rPr lang="en-US" sz="3200" b="1" i="1" dirty="0" smtClean="0"/>
              <a:t>roadmap update</a:t>
            </a:r>
            <a:endParaRPr lang="en-US" b="1" i="1" dirty="0"/>
          </a:p>
        </p:txBody>
      </p:sp>
      <p:sp>
        <p:nvSpPr>
          <p:cNvPr id="3" name="Rectangle 2"/>
          <p:cNvSpPr/>
          <p:nvPr/>
        </p:nvSpPr>
        <p:spPr>
          <a:xfrm>
            <a:off x="8732837" y="536934"/>
            <a:ext cx="3143501" cy="826728"/>
          </a:xfrm>
          <a:prstGeom prst="rect">
            <a:avLst/>
          </a:prstGeom>
        </p:spPr>
        <p:style>
          <a:lnRef idx="3">
            <a:schemeClr val="lt1"/>
          </a:lnRef>
          <a:fillRef idx="1">
            <a:schemeClr val="dk1"/>
          </a:fillRef>
          <a:effectRef idx="1">
            <a:schemeClr val="dk1"/>
          </a:effectRef>
          <a:fontRef idx="minor">
            <a:schemeClr val="lt1"/>
          </a:fontRef>
        </p:style>
        <p:txBody>
          <a:bodyPr wrap="none" anchor="ctr" anchorCtr="0">
            <a:noAutofit/>
          </a:bodyPr>
          <a:lstStyle/>
          <a:p>
            <a:pPr algn="ctr"/>
            <a:r>
              <a:rPr lang="en-US" sz="2000" dirty="0" smtClean="0"/>
              <a:t>Registration open today</a:t>
            </a:r>
          </a:p>
          <a:p>
            <a:pPr algn="ctr"/>
            <a:r>
              <a:rPr lang="en-US" sz="2000" i="1" dirty="0" smtClean="0"/>
              <a:t>http://is.gd/</a:t>
            </a:r>
            <a:r>
              <a:rPr lang="en-US" sz="2000" b="1" i="1" dirty="0" smtClean="0"/>
              <a:t>goingnative</a:t>
            </a:r>
            <a:endParaRPr lang="en-US" sz="2000" b="1" i="1" dirty="0"/>
          </a:p>
        </p:txBody>
      </p:sp>
    </p:spTree>
    <p:extLst>
      <p:ext uri="{BB962C8B-B14F-4D97-AF65-F5344CB8AC3E}">
        <p14:creationId xmlns:p14="http://schemas.microsoft.com/office/powerpoint/2010/main" val="389170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69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5482" y="2125859"/>
            <a:ext cx="3428514" cy="4569763"/>
          </a:xfrm>
        </p:spPr>
        <p:txBody>
          <a:bodyPr/>
          <a:lstStyle/>
          <a:p>
            <a:r>
              <a:rPr lang="en-US" dirty="0" smtClean="0"/>
              <a:t>Thanks to all the volunteers!</a:t>
            </a:r>
          </a:p>
        </p:txBody>
      </p:sp>
      <p:sp>
        <p:nvSpPr>
          <p:cNvPr id="3" name="Title 2"/>
          <p:cNvSpPr>
            <a:spLocks noGrp="1"/>
          </p:cNvSpPr>
          <p:nvPr>
            <p:ph type="title"/>
          </p:nvPr>
        </p:nvSpPr>
        <p:spPr/>
        <p:txBody>
          <a:bodyPr/>
          <a:lstStyle/>
          <a:p>
            <a:r>
              <a:rPr lang="en-US" dirty="0" smtClean="0"/>
              <a:t>ISO C++ committee (WG21) attendance</a:t>
            </a:r>
            <a:endParaRPr lang="en-US" dirty="0"/>
          </a:p>
        </p:txBody>
      </p:sp>
      <p:graphicFrame>
        <p:nvGraphicFramePr>
          <p:cNvPr id="5" name="Chart 4"/>
          <p:cNvGraphicFramePr/>
          <p:nvPr>
            <p:extLst/>
          </p:nvPr>
        </p:nvGraphicFramePr>
        <p:xfrm>
          <a:off x="3932562" y="1211588"/>
          <a:ext cx="8228433" cy="5484034"/>
        </p:xfrm>
        <a:graphic>
          <a:graphicData uri="http://schemas.openxmlformats.org/drawingml/2006/chart">
            <c:chart xmlns:c="http://schemas.openxmlformats.org/drawingml/2006/chart" xmlns:r="http://schemas.openxmlformats.org/officeDocument/2006/relationships" r:id="rId2"/>
          </a:graphicData>
        </a:graphic>
      </p:graphicFrame>
      <p:sp>
        <p:nvSpPr>
          <p:cNvPr id="14" name="Oval 13"/>
          <p:cNvSpPr/>
          <p:nvPr/>
        </p:nvSpPr>
        <p:spPr bwMode="auto">
          <a:xfrm>
            <a:off x="8875298" y="3405862"/>
            <a:ext cx="609513" cy="609513"/>
          </a:xfrm>
          <a:prstGeom prst="ellipse">
            <a:avLst/>
          </a:prstGeom>
          <a:noFill/>
          <a:ln w="57150">
            <a:solidFill>
              <a:schemeClr val="accent4">
                <a:lumMod val="40000"/>
                <a:lumOff val="60000"/>
              </a:schemeClr>
            </a:solidFill>
            <a:prstDash val="sysDot"/>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91427" tIns="91427" rIns="34289" bIns="34289" rtlCol="0" anchor="b" anchorCtr="0"/>
          <a:lstStyle/>
          <a:p>
            <a:pPr algn="ctr" defTabSz="932345" fontAlgn="base">
              <a:spcBef>
                <a:spcPct val="0"/>
              </a:spcBef>
              <a:spcAft>
                <a:spcPct val="0"/>
              </a:spcAft>
            </a:pPr>
            <a:r>
              <a:rPr lang="en-US" sz="2000" dirty="0">
                <a:solidFill>
                  <a:srgbClr val="00188F">
                    <a:lumMod val="60000"/>
                    <a:lumOff val="40000"/>
                  </a:srgbClr>
                </a:solidFill>
                <a:effectLst>
                  <a:glow rad="228600">
                    <a:srgbClr val="FFFFFF"/>
                  </a:glow>
                </a:effectLst>
                <a:ea typeface="Segoe UI" pitchFamily="34" charset="0"/>
                <a:cs typeface="Segoe UI" pitchFamily="34" charset="0"/>
              </a:rPr>
              <a:t>Completed</a:t>
            </a:r>
          </a:p>
          <a:p>
            <a:pPr algn="ctr" defTabSz="932345" fontAlgn="base">
              <a:spcBef>
                <a:spcPct val="0"/>
              </a:spcBef>
              <a:spcAft>
                <a:spcPct val="0"/>
              </a:spcAft>
            </a:pPr>
            <a:r>
              <a:rPr lang="en-US" sz="2000" b="1" dirty="0">
                <a:solidFill>
                  <a:srgbClr val="00188F">
                    <a:lumMod val="60000"/>
                    <a:lumOff val="40000"/>
                  </a:srgbClr>
                </a:solidFill>
                <a:effectLst>
                  <a:glow rad="228600">
                    <a:srgbClr val="FFFFFF"/>
                  </a:glow>
                </a:effectLst>
                <a:ea typeface="Segoe UI" pitchFamily="34" charset="0"/>
                <a:cs typeface="Segoe UI" pitchFamily="34" charset="0"/>
              </a:rPr>
              <a:t>C++11</a:t>
            </a:r>
          </a:p>
          <a:p>
            <a:pPr algn="ctr" defTabSz="932345" fontAlgn="base">
              <a:spcBef>
                <a:spcPct val="0"/>
              </a:spcBef>
              <a:spcAft>
                <a:spcPct val="0"/>
              </a:spcAft>
            </a:pPr>
            <a:endParaRPr lang="en-US" sz="2000" b="1" spc="-102" dirty="0">
              <a:solidFill>
                <a:srgbClr val="00188F">
                  <a:lumMod val="60000"/>
                  <a:lumOff val="40000"/>
                </a:srgbClr>
              </a:solidFill>
              <a:effectLst>
                <a:glow rad="228600">
                  <a:srgbClr val="FFFFFF"/>
                </a:glow>
              </a:effectLst>
              <a:ea typeface="Segoe UI" pitchFamily="34" charset="0"/>
              <a:cs typeface="Segoe UI" pitchFamily="34" charset="0"/>
            </a:endParaRPr>
          </a:p>
          <a:p>
            <a:pPr algn="ctr" defTabSz="932345" fontAlgn="base">
              <a:spcBef>
                <a:spcPct val="0"/>
              </a:spcBef>
              <a:spcAft>
                <a:spcPct val="0"/>
              </a:spcAft>
            </a:pPr>
            <a:endParaRPr lang="en-US" sz="2000" spc="-102" dirty="0">
              <a:solidFill>
                <a:srgbClr val="00188F">
                  <a:lumMod val="60000"/>
                  <a:lumOff val="40000"/>
                </a:srgbClr>
              </a:solidFill>
              <a:effectLst>
                <a:glow rad="228600">
                  <a:srgbClr val="FFFFFF"/>
                </a:glow>
              </a:effectLst>
              <a:ea typeface="Segoe UI" pitchFamily="34" charset="0"/>
              <a:cs typeface="Segoe UI" pitchFamily="34" charset="0"/>
            </a:endParaRPr>
          </a:p>
        </p:txBody>
      </p:sp>
      <p:sp>
        <p:nvSpPr>
          <p:cNvPr id="4" name="Rectangle 3"/>
          <p:cNvSpPr/>
          <p:nvPr/>
        </p:nvSpPr>
        <p:spPr bwMode="auto">
          <a:xfrm>
            <a:off x="11319988" y="1744662"/>
            <a:ext cx="829150" cy="4572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0348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5482" y="2125859"/>
            <a:ext cx="3428514" cy="4569763"/>
          </a:xfrm>
        </p:spPr>
        <p:txBody>
          <a:bodyPr/>
          <a:lstStyle/>
          <a:p>
            <a:r>
              <a:rPr lang="en-US" dirty="0" smtClean="0"/>
              <a:t>Thanks to all the volunteers!</a:t>
            </a:r>
          </a:p>
        </p:txBody>
      </p:sp>
      <p:sp>
        <p:nvSpPr>
          <p:cNvPr id="3" name="Title 2"/>
          <p:cNvSpPr>
            <a:spLocks noGrp="1"/>
          </p:cNvSpPr>
          <p:nvPr>
            <p:ph type="title"/>
          </p:nvPr>
        </p:nvSpPr>
        <p:spPr/>
        <p:txBody>
          <a:bodyPr/>
          <a:lstStyle/>
          <a:p>
            <a:r>
              <a:rPr lang="en-US" dirty="0" smtClean="0"/>
              <a:t>ISO C++ committee (WG21) attendance</a:t>
            </a:r>
            <a:endParaRPr lang="en-US" dirty="0"/>
          </a:p>
        </p:txBody>
      </p:sp>
      <p:graphicFrame>
        <p:nvGraphicFramePr>
          <p:cNvPr id="5" name="Chart 4"/>
          <p:cNvGraphicFramePr/>
          <p:nvPr>
            <p:extLst/>
          </p:nvPr>
        </p:nvGraphicFramePr>
        <p:xfrm>
          <a:off x="3932562" y="1211588"/>
          <a:ext cx="8228433" cy="5484034"/>
        </p:xfrm>
        <a:graphic>
          <a:graphicData uri="http://schemas.openxmlformats.org/drawingml/2006/chart">
            <c:chart xmlns:c="http://schemas.openxmlformats.org/drawingml/2006/chart" xmlns:r="http://schemas.openxmlformats.org/officeDocument/2006/relationships" r:id="rId2"/>
          </a:graphicData>
        </a:graphic>
      </p:graphicFrame>
      <p:sp>
        <p:nvSpPr>
          <p:cNvPr id="14" name="Oval 13"/>
          <p:cNvSpPr/>
          <p:nvPr/>
        </p:nvSpPr>
        <p:spPr bwMode="auto">
          <a:xfrm>
            <a:off x="8875298" y="3405862"/>
            <a:ext cx="609513" cy="609513"/>
          </a:xfrm>
          <a:prstGeom prst="ellipse">
            <a:avLst/>
          </a:prstGeom>
          <a:noFill/>
          <a:ln w="57150">
            <a:solidFill>
              <a:schemeClr val="accent4">
                <a:lumMod val="40000"/>
                <a:lumOff val="60000"/>
              </a:schemeClr>
            </a:solidFill>
            <a:prstDash val="sysDot"/>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91427" tIns="91427" rIns="34289" bIns="34289" rtlCol="0" anchor="b" anchorCtr="0"/>
          <a:lstStyle/>
          <a:p>
            <a:pPr algn="ctr" defTabSz="932345" fontAlgn="base">
              <a:spcBef>
                <a:spcPct val="0"/>
              </a:spcBef>
              <a:spcAft>
                <a:spcPct val="0"/>
              </a:spcAft>
            </a:pPr>
            <a:r>
              <a:rPr lang="en-US" sz="2000" dirty="0">
                <a:solidFill>
                  <a:srgbClr val="00188F">
                    <a:lumMod val="60000"/>
                    <a:lumOff val="40000"/>
                  </a:srgbClr>
                </a:solidFill>
                <a:effectLst>
                  <a:glow rad="228600">
                    <a:srgbClr val="FFFFFF"/>
                  </a:glow>
                </a:effectLst>
                <a:ea typeface="Segoe UI" pitchFamily="34" charset="0"/>
                <a:cs typeface="Segoe UI" pitchFamily="34" charset="0"/>
              </a:rPr>
              <a:t>Completed</a:t>
            </a:r>
          </a:p>
          <a:p>
            <a:pPr algn="ctr" defTabSz="932345" fontAlgn="base">
              <a:spcBef>
                <a:spcPct val="0"/>
              </a:spcBef>
              <a:spcAft>
                <a:spcPct val="0"/>
              </a:spcAft>
            </a:pPr>
            <a:r>
              <a:rPr lang="en-US" sz="2000" b="1" dirty="0">
                <a:solidFill>
                  <a:srgbClr val="00188F">
                    <a:lumMod val="60000"/>
                    <a:lumOff val="40000"/>
                  </a:srgbClr>
                </a:solidFill>
                <a:effectLst>
                  <a:glow rad="228600">
                    <a:srgbClr val="FFFFFF"/>
                  </a:glow>
                </a:effectLst>
                <a:ea typeface="Segoe UI" pitchFamily="34" charset="0"/>
                <a:cs typeface="Segoe UI" pitchFamily="34" charset="0"/>
              </a:rPr>
              <a:t>C++11</a:t>
            </a:r>
          </a:p>
          <a:p>
            <a:pPr algn="ctr" defTabSz="932345" fontAlgn="base">
              <a:spcBef>
                <a:spcPct val="0"/>
              </a:spcBef>
              <a:spcAft>
                <a:spcPct val="0"/>
              </a:spcAft>
            </a:pPr>
            <a:endParaRPr lang="en-US" sz="2000" b="1" spc="-102" dirty="0">
              <a:solidFill>
                <a:srgbClr val="00188F">
                  <a:lumMod val="60000"/>
                  <a:lumOff val="40000"/>
                </a:srgbClr>
              </a:solidFill>
              <a:effectLst>
                <a:glow rad="228600">
                  <a:srgbClr val="FFFFFF"/>
                </a:glow>
              </a:effectLst>
              <a:ea typeface="Segoe UI" pitchFamily="34" charset="0"/>
              <a:cs typeface="Segoe UI" pitchFamily="34" charset="0"/>
            </a:endParaRPr>
          </a:p>
          <a:p>
            <a:pPr algn="ctr" defTabSz="932345" fontAlgn="base">
              <a:spcBef>
                <a:spcPct val="0"/>
              </a:spcBef>
              <a:spcAft>
                <a:spcPct val="0"/>
              </a:spcAft>
            </a:pPr>
            <a:endParaRPr lang="en-US" sz="2000" spc="-102" dirty="0">
              <a:solidFill>
                <a:srgbClr val="00188F">
                  <a:lumMod val="60000"/>
                  <a:lumOff val="40000"/>
                </a:srgbClr>
              </a:solidFill>
              <a:effectLst>
                <a:glow rad="228600">
                  <a:srgbClr val="FFFFFF"/>
                </a:glow>
              </a:effectLst>
              <a:ea typeface="Segoe UI" pitchFamily="34" charset="0"/>
              <a:cs typeface="Segoe UI" pitchFamily="34" charset="0"/>
            </a:endParaRPr>
          </a:p>
        </p:txBody>
      </p:sp>
      <p:sp>
        <p:nvSpPr>
          <p:cNvPr id="9" name="Oval 8"/>
          <p:cNvSpPr/>
          <p:nvPr/>
        </p:nvSpPr>
        <p:spPr bwMode="auto">
          <a:xfrm>
            <a:off x="11332688" y="1893580"/>
            <a:ext cx="609513" cy="609513"/>
          </a:xfrm>
          <a:prstGeom prst="ellipse">
            <a:avLst/>
          </a:prstGeom>
          <a:noFill/>
          <a:ln w="57150">
            <a:solidFill>
              <a:schemeClr val="accent4">
                <a:lumMod val="40000"/>
                <a:lumOff val="60000"/>
              </a:schemeClr>
            </a:solidFill>
            <a:prstDash val="sysDot"/>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91427" tIns="91427" rIns="34289" bIns="34289" rtlCol="0" anchor="b" anchorCtr="0"/>
          <a:lstStyle/>
          <a:p>
            <a:pPr algn="ctr" defTabSz="932345" fontAlgn="base">
              <a:spcBef>
                <a:spcPct val="0"/>
              </a:spcBef>
              <a:spcAft>
                <a:spcPct val="0"/>
              </a:spcAft>
            </a:pPr>
            <a:r>
              <a:rPr lang="en-US" sz="2000" dirty="0">
                <a:solidFill>
                  <a:srgbClr val="00188F">
                    <a:lumMod val="60000"/>
                    <a:lumOff val="40000"/>
                  </a:srgbClr>
                </a:solidFill>
                <a:effectLst>
                  <a:glow rad="228600">
                    <a:srgbClr val="FFFFFF"/>
                  </a:glow>
                </a:effectLst>
                <a:ea typeface="Segoe UI" pitchFamily="34" charset="0"/>
                <a:cs typeface="Segoe UI" pitchFamily="34" charset="0"/>
              </a:rPr>
              <a:t>Completed</a:t>
            </a:r>
          </a:p>
          <a:p>
            <a:pPr algn="ctr" defTabSz="932345" fontAlgn="base">
              <a:spcBef>
                <a:spcPct val="0"/>
              </a:spcBef>
              <a:spcAft>
                <a:spcPct val="0"/>
              </a:spcAft>
            </a:pPr>
            <a:r>
              <a:rPr lang="en-US" sz="2000" dirty="0">
                <a:solidFill>
                  <a:srgbClr val="00188F">
                    <a:lumMod val="60000"/>
                    <a:lumOff val="40000"/>
                  </a:srgbClr>
                </a:solidFill>
                <a:effectLst>
                  <a:glow rad="228600">
                    <a:srgbClr val="FFFFFF"/>
                  </a:glow>
                </a:effectLst>
                <a:ea typeface="Segoe UI" pitchFamily="34" charset="0"/>
                <a:cs typeface="Segoe UI" pitchFamily="34" charset="0"/>
              </a:rPr>
              <a:t>C++14</a:t>
            </a:r>
            <a:br>
              <a:rPr lang="en-US" sz="2000" dirty="0">
                <a:solidFill>
                  <a:srgbClr val="00188F">
                    <a:lumMod val="60000"/>
                    <a:lumOff val="40000"/>
                  </a:srgbClr>
                </a:solidFill>
                <a:effectLst>
                  <a:glow rad="228600">
                    <a:srgbClr val="FFFFFF"/>
                  </a:glow>
                </a:effectLst>
                <a:ea typeface="Segoe UI" pitchFamily="34" charset="0"/>
                <a:cs typeface="Segoe UI" pitchFamily="34" charset="0"/>
              </a:rPr>
            </a:br>
            <a:r>
              <a:rPr lang="en-US" sz="2000" dirty="0">
                <a:solidFill>
                  <a:srgbClr val="00188F">
                    <a:lumMod val="60000"/>
                    <a:lumOff val="40000"/>
                  </a:srgbClr>
                </a:solidFill>
                <a:effectLst>
                  <a:glow rad="228600">
                    <a:srgbClr val="FFFFFF"/>
                  </a:glow>
                </a:effectLst>
                <a:ea typeface="Segoe UI" pitchFamily="34" charset="0"/>
                <a:cs typeface="Segoe UI" pitchFamily="34" charset="0"/>
              </a:rPr>
              <a:t>CD</a:t>
            </a:r>
          </a:p>
          <a:p>
            <a:pPr algn="ctr" defTabSz="932345" fontAlgn="base">
              <a:spcBef>
                <a:spcPct val="0"/>
              </a:spcBef>
              <a:spcAft>
                <a:spcPct val="0"/>
              </a:spcAft>
            </a:pPr>
            <a:endParaRPr lang="en-US" sz="2000" b="1" spc="-102" dirty="0">
              <a:solidFill>
                <a:srgbClr val="00188F">
                  <a:lumMod val="60000"/>
                  <a:lumOff val="40000"/>
                </a:srgbClr>
              </a:solidFill>
              <a:effectLst>
                <a:glow rad="228600">
                  <a:srgbClr val="FFFFFF"/>
                </a:glow>
              </a:effectLst>
              <a:ea typeface="Segoe UI" pitchFamily="34" charset="0"/>
              <a:cs typeface="Segoe UI" pitchFamily="34" charset="0"/>
            </a:endParaRPr>
          </a:p>
          <a:p>
            <a:pPr algn="ctr" defTabSz="932345" fontAlgn="base">
              <a:spcBef>
                <a:spcPct val="0"/>
              </a:spcBef>
              <a:spcAft>
                <a:spcPct val="0"/>
              </a:spcAft>
            </a:pPr>
            <a:endParaRPr lang="en-US" sz="2000" spc="-102" dirty="0">
              <a:solidFill>
                <a:srgbClr val="00188F">
                  <a:lumMod val="60000"/>
                  <a:lumOff val="40000"/>
                </a:srgbClr>
              </a:solidFill>
              <a:effectLst>
                <a:glow rad="228600">
                  <a:srgbClr val="FFFFFF"/>
                </a:glow>
              </a:effectLst>
              <a:ea typeface="Segoe UI" pitchFamily="34" charset="0"/>
              <a:cs typeface="Segoe UI" pitchFamily="34" charset="0"/>
            </a:endParaRPr>
          </a:p>
        </p:txBody>
      </p:sp>
      <p:sp>
        <p:nvSpPr>
          <p:cNvPr id="2" name="TextBox 1"/>
          <p:cNvSpPr txBox="1"/>
          <p:nvPr/>
        </p:nvSpPr>
        <p:spPr>
          <a:xfrm>
            <a:off x="274640" y="3391828"/>
            <a:ext cx="3581398" cy="2848634"/>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spcBef>
                <a:spcPts val="600"/>
              </a:spcBef>
            </a:pPr>
            <a:r>
              <a:rPr lang="en-US" sz="3600" dirty="0" smtClean="0">
                <a:latin typeface="+mj-lt"/>
              </a:rPr>
              <a:t>Milestone</a:t>
            </a:r>
          </a:p>
          <a:p>
            <a:pPr algn="ctr">
              <a:spcBef>
                <a:spcPts val="600"/>
              </a:spcBef>
            </a:pPr>
            <a:r>
              <a:rPr lang="en-US" sz="2000" dirty="0" smtClean="0"/>
              <a:t>In </a:t>
            </a:r>
            <a:r>
              <a:rPr lang="en-US" sz="2000" dirty="0"/>
              <a:t>April 2013, for the first time C++14’s feature set is </a:t>
            </a:r>
            <a:r>
              <a:rPr lang="en-US" sz="2000" dirty="0" smtClean="0"/>
              <a:t>known: C</a:t>
            </a:r>
            <a:r>
              <a:rPr lang="en-US" sz="2000" dirty="0"/>
              <a:t>++14 is </a:t>
            </a:r>
            <a:r>
              <a:rPr lang="en-US" sz="2000" dirty="0" smtClean="0"/>
              <a:t>feature-complete!</a:t>
            </a:r>
            <a:endParaRPr lang="en-US" sz="2000" dirty="0"/>
          </a:p>
          <a:p>
            <a:pPr algn="ctr">
              <a:spcBef>
                <a:spcPts val="600"/>
              </a:spcBef>
            </a:pPr>
            <a:r>
              <a:rPr lang="en-US" sz="2000" dirty="0" smtClean="0"/>
              <a:t>Now </a:t>
            </a:r>
            <a:r>
              <a:rPr lang="en-US" sz="2000" dirty="0"/>
              <a:t>in primary international comment </a:t>
            </a:r>
            <a:r>
              <a:rPr lang="en-US" sz="2000" dirty="0" smtClean="0"/>
              <a:t>ballot</a:t>
            </a:r>
            <a:endParaRPr lang="en-US" sz="2000" dirty="0"/>
          </a:p>
        </p:txBody>
      </p:sp>
    </p:spTree>
    <p:extLst>
      <p:ext uri="{BB962C8B-B14F-4D97-AF65-F5344CB8AC3E}">
        <p14:creationId xmlns:p14="http://schemas.microsoft.com/office/powerpoint/2010/main" val="4985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Arrow Connector 64"/>
          <p:cNvCxnSpPr/>
          <p:nvPr/>
        </p:nvCxnSpPr>
        <p:spPr>
          <a:xfrm flipV="1">
            <a:off x="9638560" y="3776129"/>
            <a:ext cx="0" cy="902678"/>
          </a:xfrm>
          <a:prstGeom prst="straightConnector1">
            <a:avLst/>
          </a:prstGeom>
          <a:ln>
            <a:solidFill>
              <a:schemeClr val="accent5"/>
            </a:solidFill>
            <a:prstDash val="sysDash"/>
            <a:tailEnd type="triangle"/>
          </a:ln>
          <a:effectLst/>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flipV="1">
            <a:off x="9952037" y="3776129"/>
            <a:ext cx="0" cy="902678"/>
          </a:xfrm>
          <a:prstGeom prst="straightConnector1">
            <a:avLst/>
          </a:prstGeom>
          <a:ln>
            <a:solidFill>
              <a:schemeClr val="accent5"/>
            </a:solidFill>
            <a:prstDash val="sysDash"/>
            <a:tailEnd type="triangle"/>
          </a:ln>
          <a:effectLst/>
        </p:spPr>
        <p:style>
          <a:lnRef idx="3">
            <a:schemeClr val="accent1"/>
          </a:lnRef>
          <a:fillRef idx="0">
            <a:schemeClr val="accent1"/>
          </a:fillRef>
          <a:effectRef idx="2">
            <a:schemeClr val="accent1"/>
          </a:effectRef>
          <a:fontRef idx="minor">
            <a:schemeClr val="tx1"/>
          </a:fontRef>
        </p:style>
      </p:cxnSp>
      <p:sp>
        <p:nvSpPr>
          <p:cNvPr id="82" name="Pentagon 81"/>
          <p:cNvSpPr/>
          <p:nvPr/>
        </p:nvSpPr>
        <p:spPr>
          <a:xfrm rot="5400000">
            <a:off x="8575667" y="2989552"/>
            <a:ext cx="330825" cy="357015"/>
          </a:xfrm>
          <a:prstGeom prst="homePlate">
            <a:avLst/>
          </a:prstGeom>
          <a:solidFill>
            <a:schemeClr val="accent6"/>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dirty="0">
              <a:solidFill>
                <a:srgbClr val="000000"/>
              </a:solidFill>
            </a:endParaRPr>
          </a:p>
        </p:txBody>
      </p:sp>
      <p:sp>
        <p:nvSpPr>
          <p:cNvPr id="83" name="TextBox 82"/>
          <p:cNvSpPr txBox="1"/>
          <p:nvPr/>
        </p:nvSpPr>
        <p:spPr>
          <a:xfrm>
            <a:off x="8466467" y="2656187"/>
            <a:ext cx="549830" cy="387542"/>
          </a:xfrm>
          <a:prstGeom prst="rect">
            <a:avLst/>
          </a:prstGeom>
          <a:noFill/>
        </p:spPr>
        <p:txBody>
          <a:bodyPr wrap="none" lIns="0" rIns="0" rtlCol="0">
            <a:spAutoFit/>
          </a:bodyPr>
          <a:lstStyle/>
          <a:p>
            <a:pPr algn="ctr" defTabSz="932441">
              <a:lnSpc>
                <a:spcPct val="80000"/>
              </a:lnSpc>
            </a:pPr>
            <a:r>
              <a:rPr lang="en-US" sz="1199" b="1" dirty="0">
                <a:gradFill>
                  <a:gsLst>
                    <a:gs pos="0">
                      <a:srgbClr val="505050"/>
                    </a:gs>
                    <a:gs pos="100000">
                      <a:srgbClr val="505050"/>
                    </a:gs>
                  </a:gsLst>
                  <a:lin ang="5400000" scaled="0"/>
                </a:gradFill>
                <a:latin typeface="Segoe UI"/>
              </a:rPr>
              <a:t>You are</a:t>
            </a:r>
            <a:br>
              <a:rPr lang="en-US" sz="1199" b="1" dirty="0">
                <a:gradFill>
                  <a:gsLst>
                    <a:gs pos="0">
                      <a:srgbClr val="505050"/>
                    </a:gs>
                    <a:gs pos="100000">
                      <a:srgbClr val="505050"/>
                    </a:gs>
                  </a:gsLst>
                  <a:lin ang="5400000" scaled="0"/>
                </a:gradFill>
                <a:latin typeface="Segoe UI"/>
              </a:rPr>
            </a:br>
            <a:r>
              <a:rPr lang="en-US" sz="1199" b="1" dirty="0">
                <a:gradFill>
                  <a:gsLst>
                    <a:gs pos="0">
                      <a:srgbClr val="505050"/>
                    </a:gs>
                    <a:gs pos="100000">
                      <a:srgbClr val="505050"/>
                    </a:gs>
                  </a:gsLst>
                  <a:lin ang="5400000" scaled="0"/>
                </a:gradFill>
                <a:latin typeface="Segoe UI"/>
              </a:rPr>
              <a:t>here</a:t>
            </a:r>
          </a:p>
        </p:txBody>
      </p:sp>
      <p:sp>
        <p:nvSpPr>
          <p:cNvPr id="2" name="Title 1"/>
          <p:cNvSpPr>
            <a:spLocks noGrp="1"/>
          </p:cNvSpPr>
          <p:nvPr>
            <p:ph type="title"/>
          </p:nvPr>
        </p:nvSpPr>
        <p:spPr/>
        <p:txBody>
          <a:bodyPr/>
          <a:lstStyle/>
          <a:p>
            <a:r>
              <a:rPr lang="en-US" dirty="0" smtClean="0"/>
              <a:t>ISO C++ timeline: The “C++14 wave”</a:t>
            </a:r>
            <a:endParaRPr lang="en-US" dirty="0"/>
          </a:p>
        </p:txBody>
      </p:sp>
      <p:grpSp>
        <p:nvGrpSpPr>
          <p:cNvPr id="3" name="Group 2"/>
          <p:cNvGrpSpPr/>
          <p:nvPr/>
        </p:nvGrpSpPr>
        <p:grpSpPr>
          <a:xfrm>
            <a:off x="636801" y="3383592"/>
            <a:ext cx="11005983" cy="309929"/>
            <a:chOff x="636008" y="4030662"/>
            <a:chExt cx="11007551" cy="309974"/>
          </a:xfrm>
        </p:grpSpPr>
        <p:sp>
          <p:nvSpPr>
            <p:cNvPr id="27" name="TextBox 26"/>
            <p:cNvSpPr txBox="1"/>
            <p:nvPr/>
          </p:nvSpPr>
          <p:spPr>
            <a:xfrm>
              <a:off x="636008"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98</a:t>
              </a:r>
            </a:p>
          </p:txBody>
        </p:sp>
        <p:sp>
          <p:nvSpPr>
            <p:cNvPr id="28" name="TextBox 27"/>
            <p:cNvSpPr txBox="1"/>
            <p:nvPr/>
          </p:nvSpPr>
          <p:spPr>
            <a:xfrm>
              <a:off x="1162375"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99</a:t>
              </a:r>
            </a:p>
          </p:txBody>
        </p:sp>
        <p:sp>
          <p:nvSpPr>
            <p:cNvPr id="29" name="TextBox 28"/>
            <p:cNvSpPr txBox="1"/>
            <p:nvPr/>
          </p:nvSpPr>
          <p:spPr>
            <a:xfrm>
              <a:off x="1688743"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00</a:t>
              </a:r>
            </a:p>
          </p:txBody>
        </p:sp>
        <p:sp>
          <p:nvSpPr>
            <p:cNvPr id="30" name="TextBox 29"/>
            <p:cNvSpPr txBox="1"/>
            <p:nvPr/>
          </p:nvSpPr>
          <p:spPr>
            <a:xfrm>
              <a:off x="2215110"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01</a:t>
              </a:r>
            </a:p>
          </p:txBody>
        </p:sp>
        <p:sp>
          <p:nvSpPr>
            <p:cNvPr id="31" name="TextBox 30"/>
            <p:cNvSpPr txBox="1"/>
            <p:nvPr/>
          </p:nvSpPr>
          <p:spPr>
            <a:xfrm>
              <a:off x="2741477"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02</a:t>
              </a:r>
            </a:p>
          </p:txBody>
        </p:sp>
        <p:sp>
          <p:nvSpPr>
            <p:cNvPr id="32" name="TextBox 31"/>
            <p:cNvSpPr txBox="1"/>
            <p:nvPr/>
          </p:nvSpPr>
          <p:spPr>
            <a:xfrm>
              <a:off x="3267845"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03</a:t>
              </a:r>
            </a:p>
          </p:txBody>
        </p:sp>
        <p:sp>
          <p:nvSpPr>
            <p:cNvPr id="33" name="TextBox 32"/>
            <p:cNvSpPr txBox="1"/>
            <p:nvPr/>
          </p:nvSpPr>
          <p:spPr>
            <a:xfrm>
              <a:off x="3794212"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04</a:t>
              </a:r>
            </a:p>
          </p:txBody>
        </p:sp>
        <p:sp>
          <p:nvSpPr>
            <p:cNvPr id="34" name="TextBox 33"/>
            <p:cNvSpPr txBox="1"/>
            <p:nvPr/>
          </p:nvSpPr>
          <p:spPr>
            <a:xfrm>
              <a:off x="4320579"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05</a:t>
              </a:r>
            </a:p>
          </p:txBody>
        </p:sp>
        <p:sp>
          <p:nvSpPr>
            <p:cNvPr id="35" name="TextBox 34"/>
            <p:cNvSpPr txBox="1"/>
            <p:nvPr/>
          </p:nvSpPr>
          <p:spPr>
            <a:xfrm>
              <a:off x="4846947"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06</a:t>
              </a:r>
            </a:p>
          </p:txBody>
        </p:sp>
        <p:sp>
          <p:nvSpPr>
            <p:cNvPr id="36" name="TextBox 35"/>
            <p:cNvSpPr txBox="1"/>
            <p:nvPr/>
          </p:nvSpPr>
          <p:spPr>
            <a:xfrm>
              <a:off x="5373314" y="4030662"/>
              <a:ext cx="480218" cy="309974"/>
            </a:xfrm>
            <a:prstGeom prst="rect">
              <a:avLst/>
            </a:prstGeom>
            <a:solidFill>
              <a:schemeClr val="bg1">
                <a:lumMod val="85000"/>
              </a:schemeClr>
            </a:solidFill>
          </p:spPr>
          <p:txBody>
            <a:bodyPr wrap="none" rtlCol="0" anchor="ctr">
              <a:noAutofit/>
            </a:bodyPr>
            <a:lstStyle/>
            <a:p>
              <a:pPr algn="ctr" defTabSz="932441"/>
              <a:r>
                <a:rPr lang="en-US" sz="2448">
                  <a:gradFill>
                    <a:gsLst>
                      <a:gs pos="0">
                        <a:srgbClr val="000000"/>
                      </a:gs>
                      <a:gs pos="100000">
                        <a:srgbClr val="000000"/>
                      </a:gs>
                    </a:gsLst>
                    <a:lin ang="5400000" scaled="0"/>
                  </a:gradFill>
                  <a:latin typeface="Segoe UI"/>
                </a:rPr>
                <a:t>07</a:t>
              </a:r>
              <a:endParaRPr lang="en-US" sz="2448" dirty="0">
                <a:gradFill>
                  <a:gsLst>
                    <a:gs pos="0">
                      <a:srgbClr val="000000"/>
                    </a:gs>
                    <a:gs pos="100000">
                      <a:srgbClr val="000000"/>
                    </a:gs>
                  </a:gsLst>
                  <a:lin ang="5400000" scaled="0"/>
                </a:gradFill>
                <a:latin typeface="Segoe UI"/>
              </a:endParaRPr>
            </a:p>
          </p:txBody>
        </p:sp>
        <p:sp>
          <p:nvSpPr>
            <p:cNvPr id="37" name="TextBox 36"/>
            <p:cNvSpPr txBox="1"/>
            <p:nvPr/>
          </p:nvSpPr>
          <p:spPr>
            <a:xfrm>
              <a:off x="5899682"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08</a:t>
              </a:r>
            </a:p>
          </p:txBody>
        </p:sp>
        <p:sp>
          <p:nvSpPr>
            <p:cNvPr id="38" name="TextBox 37"/>
            <p:cNvSpPr txBox="1"/>
            <p:nvPr/>
          </p:nvSpPr>
          <p:spPr>
            <a:xfrm>
              <a:off x="6426049"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09</a:t>
              </a:r>
            </a:p>
          </p:txBody>
        </p:sp>
        <p:sp>
          <p:nvSpPr>
            <p:cNvPr id="39" name="TextBox 38"/>
            <p:cNvSpPr txBox="1"/>
            <p:nvPr/>
          </p:nvSpPr>
          <p:spPr>
            <a:xfrm>
              <a:off x="6952416"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10</a:t>
              </a:r>
            </a:p>
          </p:txBody>
        </p:sp>
        <p:sp>
          <p:nvSpPr>
            <p:cNvPr id="40" name="TextBox 39"/>
            <p:cNvSpPr txBox="1"/>
            <p:nvPr/>
          </p:nvSpPr>
          <p:spPr>
            <a:xfrm>
              <a:off x="7478784"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11</a:t>
              </a:r>
            </a:p>
          </p:txBody>
        </p:sp>
        <p:sp>
          <p:nvSpPr>
            <p:cNvPr id="41" name="TextBox 40"/>
            <p:cNvSpPr txBox="1"/>
            <p:nvPr/>
          </p:nvSpPr>
          <p:spPr>
            <a:xfrm>
              <a:off x="8005151"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12</a:t>
              </a:r>
            </a:p>
          </p:txBody>
        </p:sp>
        <p:sp>
          <p:nvSpPr>
            <p:cNvPr id="42" name="TextBox 41"/>
            <p:cNvSpPr txBox="1"/>
            <p:nvPr/>
          </p:nvSpPr>
          <p:spPr>
            <a:xfrm>
              <a:off x="8531518"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13</a:t>
              </a:r>
            </a:p>
          </p:txBody>
        </p:sp>
        <p:sp>
          <p:nvSpPr>
            <p:cNvPr id="43" name="TextBox 42"/>
            <p:cNvSpPr txBox="1"/>
            <p:nvPr/>
          </p:nvSpPr>
          <p:spPr>
            <a:xfrm>
              <a:off x="9057886"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14</a:t>
              </a:r>
            </a:p>
          </p:txBody>
        </p:sp>
        <p:sp>
          <p:nvSpPr>
            <p:cNvPr id="44" name="TextBox 43"/>
            <p:cNvSpPr txBox="1"/>
            <p:nvPr/>
          </p:nvSpPr>
          <p:spPr>
            <a:xfrm>
              <a:off x="9584252"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15</a:t>
              </a:r>
            </a:p>
          </p:txBody>
        </p:sp>
        <p:sp>
          <p:nvSpPr>
            <p:cNvPr id="46" name="TextBox 45"/>
            <p:cNvSpPr txBox="1"/>
            <p:nvPr/>
          </p:nvSpPr>
          <p:spPr>
            <a:xfrm>
              <a:off x="10110617"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16</a:t>
              </a:r>
            </a:p>
          </p:txBody>
        </p:sp>
        <p:sp>
          <p:nvSpPr>
            <p:cNvPr id="47" name="TextBox 46"/>
            <p:cNvSpPr txBox="1"/>
            <p:nvPr/>
          </p:nvSpPr>
          <p:spPr>
            <a:xfrm>
              <a:off x="10636980"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17</a:t>
              </a:r>
            </a:p>
          </p:txBody>
        </p:sp>
        <p:sp>
          <p:nvSpPr>
            <p:cNvPr id="48" name="TextBox 47"/>
            <p:cNvSpPr txBox="1"/>
            <p:nvPr/>
          </p:nvSpPr>
          <p:spPr>
            <a:xfrm>
              <a:off x="11163341"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18</a:t>
              </a:r>
            </a:p>
          </p:txBody>
        </p:sp>
      </p:grpSp>
      <p:cxnSp>
        <p:nvCxnSpPr>
          <p:cNvPr id="50" name="Straight Arrow Connector 49"/>
          <p:cNvCxnSpPr/>
          <p:nvPr/>
        </p:nvCxnSpPr>
        <p:spPr>
          <a:xfrm>
            <a:off x="884993" y="2392715"/>
            <a:ext cx="0" cy="914688"/>
          </a:xfrm>
          <a:prstGeom prst="straightConnector1">
            <a:avLst/>
          </a:prstGeom>
          <a:ln>
            <a:solidFill>
              <a:schemeClr val="accent4"/>
            </a:solidFill>
            <a:tailEnd type="triangle"/>
          </a:ln>
          <a:effectLst/>
        </p:spPr>
        <p:style>
          <a:lnRef idx="3">
            <a:schemeClr val="accent1"/>
          </a:lnRef>
          <a:fillRef idx="0">
            <a:schemeClr val="accent1"/>
          </a:fillRef>
          <a:effectRef idx="2">
            <a:schemeClr val="accent1"/>
          </a:effectRef>
          <a:fontRef idx="minor">
            <a:schemeClr val="tx1"/>
          </a:fontRef>
        </p:style>
      </p:cxnSp>
      <p:sp>
        <p:nvSpPr>
          <p:cNvPr id="51" name="TextBox 50"/>
          <p:cNvSpPr txBox="1"/>
          <p:nvPr/>
        </p:nvSpPr>
        <p:spPr>
          <a:xfrm>
            <a:off x="298813" y="1561718"/>
            <a:ext cx="1165704" cy="830997"/>
          </a:xfrm>
          <a:prstGeom prst="rect">
            <a:avLst/>
          </a:prstGeom>
          <a:noFill/>
          <a:ln>
            <a:noFill/>
          </a:ln>
        </p:spPr>
        <p:txBody>
          <a:bodyPr wrap="none" rtlCol="0" anchor="b">
            <a:spAutoFit/>
          </a:bodyPr>
          <a:lstStyle/>
          <a:p>
            <a:pPr algn="ctr" defTabSz="932441"/>
            <a:r>
              <a:rPr lang="en-US" sz="2400" b="1" dirty="0">
                <a:gradFill>
                  <a:gsLst>
                    <a:gs pos="0">
                      <a:srgbClr val="00188F"/>
                    </a:gs>
                    <a:gs pos="100000">
                      <a:srgbClr val="00188F"/>
                    </a:gs>
                  </a:gsLst>
                  <a:lin ang="5400000" scaled="0"/>
                </a:gradFill>
                <a:latin typeface="Segoe UI"/>
              </a:rPr>
              <a:t>C++98</a:t>
            </a:r>
          </a:p>
          <a:p>
            <a:pPr algn="ctr" defTabSz="932441"/>
            <a:r>
              <a:rPr lang="en-US" sz="2400" dirty="0">
                <a:gradFill>
                  <a:gsLst>
                    <a:gs pos="0">
                      <a:srgbClr val="00188F"/>
                    </a:gs>
                    <a:gs pos="100000">
                      <a:srgbClr val="00188F"/>
                    </a:gs>
                  </a:gsLst>
                  <a:lin ang="5400000" scaled="0"/>
                </a:gradFill>
                <a:latin typeface="Segoe UI"/>
              </a:rPr>
              <a:t>(major)</a:t>
            </a:r>
          </a:p>
        </p:txBody>
      </p:sp>
      <p:cxnSp>
        <p:nvCxnSpPr>
          <p:cNvPr id="52" name="Straight Arrow Connector 51"/>
          <p:cNvCxnSpPr/>
          <p:nvPr/>
        </p:nvCxnSpPr>
        <p:spPr>
          <a:xfrm flipV="1">
            <a:off x="5110293" y="3776129"/>
            <a:ext cx="0" cy="902678"/>
          </a:xfrm>
          <a:prstGeom prst="straightConnector1">
            <a:avLst/>
          </a:prstGeom>
          <a:ln>
            <a:solidFill>
              <a:schemeClr val="accent1"/>
            </a:solidFill>
            <a:tailEnd type="triangle"/>
          </a:ln>
          <a:effectLst/>
        </p:spPr>
        <p:style>
          <a:lnRef idx="3">
            <a:schemeClr val="accent1"/>
          </a:lnRef>
          <a:fillRef idx="0">
            <a:schemeClr val="accent1"/>
          </a:fillRef>
          <a:effectRef idx="2">
            <a:schemeClr val="accent1"/>
          </a:effectRef>
          <a:fontRef idx="minor">
            <a:schemeClr val="tx1"/>
          </a:fontRef>
        </p:style>
      </p:cxnSp>
      <p:sp>
        <p:nvSpPr>
          <p:cNvPr id="53" name="TextBox 52"/>
          <p:cNvSpPr txBox="1"/>
          <p:nvPr/>
        </p:nvSpPr>
        <p:spPr>
          <a:xfrm>
            <a:off x="3884742" y="4678807"/>
            <a:ext cx="2411879" cy="836126"/>
          </a:xfrm>
          <a:prstGeom prst="rect">
            <a:avLst/>
          </a:prstGeom>
          <a:noFill/>
          <a:ln>
            <a:noFill/>
          </a:ln>
        </p:spPr>
        <p:txBody>
          <a:bodyPr wrap="none" rtlCol="0" anchor="t">
            <a:spAutoFit/>
          </a:bodyPr>
          <a:lstStyle/>
          <a:p>
            <a:pPr algn="ctr" defTabSz="932441"/>
            <a:r>
              <a:rPr lang="en-US" sz="2000" dirty="0">
                <a:gradFill>
                  <a:gsLst>
                    <a:gs pos="0">
                      <a:srgbClr val="00BCF2"/>
                    </a:gs>
                    <a:gs pos="100000">
                      <a:srgbClr val="00BCF2"/>
                    </a:gs>
                  </a:gsLst>
                  <a:lin ang="5400000" scaled="0"/>
                </a:gradFill>
                <a:latin typeface="Segoe UI"/>
              </a:rPr>
              <a:t>Library </a:t>
            </a:r>
            <a:r>
              <a:rPr lang="en-US" sz="2000" dirty="0" smtClean="0">
                <a:gradFill>
                  <a:gsLst>
                    <a:gs pos="0">
                      <a:srgbClr val="00BCF2"/>
                    </a:gs>
                    <a:gs pos="100000">
                      <a:srgbClr val="00BCF2"/>
                    </a:gs>
                  </a:gsLst>
                  <a:lin ang="5400000" scaled="0"/>
                </a:gradFill>
                <a:latin typeface="Segoe UI"/>
              </a:rPr>
              <a:t>TR1 </a:t>
            </a:r>
            <a:r>
              <a:rPr lang="en-US" sz="2000" dirty="0">
                <a:gradFill>
                  <a:gsLst>
                    <a:gs pos="0">
                      <a:srgbClr val="00BCF2"/>
                    </a:gs>
                    <a:gs pos="100000">
                      <a:srgbClr val="00BCF2"/>
                    </a:gs>
                  </a:gsLst>
                  <a:lin ang="5400000" scaled="0"/>
                </a:gradFill>
                <a:latin typeface="Segoe UI"/>
              </a:rPr>
              <a:t>(aka TS)</a:t>
            </a:r>
          </a:p>
          <a:p>
            <a:pPr algn="ctr" defTabSz="932441">
              <a:spcBef>
                <a:spcPts val="1000"/>
              </a:spcBef>
            </a:pPr>
            <a:r>
              <a:rPr lang="en-US" sz="2000" dirty="0">
                <a:gradFill>
                  <a:gsLst>
                    <a:gs pos="0">
                      <a:srgbClr val="00BCF2"/>
                    </a:gs>
                    <a:gs pos="100000">
                      <a:srgbClr val="00BCF2"/>
                    </a:gs>
                  </a:gsLst>
                  <a:lin ang="5400000" scaled="0"/>
                </a:gradFill>
                <a:latin typeface="Segoe UI"/>
              </a:rPr>
              <a:t>  Performance TR</a:t>
            </a:r>
          </a:p>
        </p:txBody>
      </p:sp>
      <p:cxnSp>
        <p:nvCxnSpPr>
          <p:cNvPr id="54" name="Straight Arrow Connector 53"/>
          <p:cNvCxnSpPr/>
          <p:nvPr/>
        </p:nvCxnSpPr>
        <p:spPr>
          <a:xfrm>
            <a:off x="3419143" y="2392715"/>
            <a:ext cx="0" cy="914688"/>
          </a:xfrm>
          <a:prstGeom prst="straightConnector1">
            <a:avLst/>
          </a:prstGeom>
          <a:ln>
            <a:solidFill>
              <a:schemeClr val="accent1"/>
            </a:solidFill>
            <a:tailEnd type="triangle"/>
          </a:ln>
          <a:effectLst/>
        </p:spPr>
        <p:style>
          <a:lnRef idx="3">
            <a:schemeClr val="accent1"/>
          </a:lnRef>
          <a:fillRef idx="0">
            <a:schemeClr val="accent1"/>
          </a:fillRef>
          <a:effectRef idx="2">
            <a:schemeClr val="accent1"/>
          </a:effectRef>
          <a:fontRef idx="minor">
            <a:schemeClr val="tx1"/>
          </a:fontRef>
        </p:style>
      </p:cxnSp>
      <p:sp>
        <p:nvSpPr>
          <p:cNvPr id="55" name="TextBox 54"/>
          <p:cNvSpPr txBox="1"/>
          <p:nvPr/>
        </p:nvSpPr>
        <p:spPr>
          <a:xfrm>
            <a:off x="2041207" y="1561718"/>
            <a:ext cx="2749214" cy="830997"/>
          </a:xfrm>
          <a:prstGeom prst="rect">
            <a:avLst/>
          </a:prstGeom>
          <a:noFill/>
          <a:ln>
            <a:noFill/>
          </a:ln>
        </p:spPr>
        <p:txBody>
          <a:bodyPr wrap="none" rtlCol="0" anchor="b">
            <a:spAutoFit/>
          </a:bodyPr>
          <a:lstStyle/>
          <a:p>
            <a:pPr algn="ctr" defTabSz="932441"/>
            <a:r>
              <a:rPr lang="en-US" sz="2400" dirty="0">
                <a:gradFill>
                  <a:gsLst>
                    <a:gs pos="0">
                      <a:srgbClr val="00BCF2"/>
                    </a:gs>
                    <a:gs pos="100000">
                      <a:srgbClr val="00BCF2"/>
                    </a:gs>
                  </a:gsLst>
                  <a:lin ang="5400000" scaled="0"/>
                </a:gradFill>
                <a:latin typeface="Segoe UI"/>
              </a:rPr>
              <a:t>C++03</a:t>
            </a:r>
          </a:p>
          <a:p>
            <a:pPr algn="ctr" defTabSz="932441"/>
            <a:r>
              <a:rPr lang="en-US" sz="2400" dirty="0">
                <a:gradFill>
                  <a:gsLst>
                    <a:gs pos="0">
                      <a:srgbClr val="00BCF2"/>
                    </a:gs>
                    <a:gs pos="100000">
                      <a:srgbClr val="00BCF2"/>
                    </a:gs>
                  </a:gsLst>
                  <a:lin ang="5400000" scaled="0"/>
                </a:gradFill>
                <a:latin typeface="Segoe UI"/>
              </a:rPr>
              <a:t>(TC, bug fixes only)</a:t>
            </a:r>
          </a:p>
        </p:txBody>
      </p:sp>
      <p:cxnSp>
        <p:nvCxnSpPr>
          <p:cNvPr id="56" name="Straight Arrow Connector 55"/>
          <p:cNvCxnSpPr/>
          <p:nvPr/>
        </p:nvCxnSpPr>
        <p:spPr>
          <a:xfrm>
            <a:off x="7848284" y="2392715"/>
            <a:ext cx="0" cy="914688"/>
          </a:xfrm>
          <a:prstGeom prst="straightConnector1">
            <a:avLst/>
          </a:prstGeom>
          <a:ln>
            <a:solidFill>
              <a:schemeClr val="accent4"/>
            </a:solidFill>
            <a:tailEnd type="triangle"/>
          </a:ln>
          <a:effectLst/>
        </p:spPr>
        <p:style>
          <a:lnRef idx="3">
            <a:schemeClr val="accent1"/>
          </a:lnRef>
          <a:fillRef idx="0">
            <a:schemeClr val="accent1"/>
          </a:fillRef>
          <a:effectRef idx="2">
            <a:schemeClr val="accent1"/>
          </a:effectRef>
          <a:fontRef idx="minor">
            <a:schemeClr val="tx1"/>
          </a:fontRef>
        </p:style>
      </p:cxnSp>
      <p:sp>
        <p:nvSpPr>
          <p:cNvPr id="57" name="TextBox 56"/>
          <p:cNvSpPr txBox="1"/>
          <p:nvPr/>
        </p:nvSpPr>
        <p:spPr>
          <a:xfrm>
            <a:off x="7262103" y="1561718"/>
            <a:ext cx="1165704" cy="830997"/>
          </a:xfrm>
          <a:prstGeom prst="rect">
            <a:avLst/>
          </a:prstGeom>
          <a:noFill/>
          <a:ln>
            <a:noFill/>
          </a:ln>
        </p:spPr>
        <p:txBody>
          <a:bodyPr wrap="none" rtlCol="0" anchor="b">
            <a:spAutoFit/>
          </a:bodyPr>
          <a:lstStyle/>
          <a:p>
            <a:pPr algn="ctr" defTabSz="932441"/>
            <a:r>
              <a:rPr lang="en-US" sz="2400" b="1" dirty="0">
                <a:gradFill>
                  <a:gsLst>
                    <a:gs pos="0">
                      <a:srgbClr val="00188F"/>
                    </a:gs>
                    <a:gs pos="100000">
                      <a:srgbClr val="00188F"/>
                    </a:gs>
                  </a:gsLst>
                  <a:lin ang="5400000" scaled="0"/>
                </a:gradFill>
                <a:latin typeface="Segoe UI"/>
              </a:rPr>
              <a:t>C++11</a:t>
            </a:r>
          </a:p>
          <a:p>
            <a:pPr algn="ctr" defTabSz="932441"/>
            <a:r>
              <a:rPr lang="en-US" sz="2400" dirty="0">
                <a:gradFill>
                  <a:gsLst>
                    <a:gs pos="0">
                      <a:srgbClr val="00188F"/>
                    </a:gs>
                    <a:gs pos="100000">
                      <a:srgbClr val="00188F"/>
                    </a:gs>
                  </a:gsLst>
                  <a:lin ang="5400000" scaled="0"/>
                </a:gradFill>
                <a:latin typeface="Segoe UI"/>
              </a:rPr>
              <a:t>(major)</a:t>
            </a:r>
          </a:p>
        </p:txBody>
      </p:sp>
      <p:cxnSp>
        <p:nvCxnSpPr>
          <p:cNvPr id="60" name="Straight Arrow Connector 59"/>
          <p:cNvCxnSpPr/>
          <p:nvPr/>
        </p:nvCxnSpPr>
        <p:spPr>
          <a:xfrm>
            <a:off x="10919220" y="2393133"/>
            <a:ext cx="0" cy="914271"/>
          </a:xfrm>
          <a:prstGeom prst="straightConnector1">
            <a:avLst/>
          </a:prstGeom>
          <a:ln>
            <a:solidFill>
              <a:schemeClr val="accent5"/>
            </a:solidFill>
            <a:tailEnd type="triangle"/>
          </a:ln>
          <a:effectLst/>
        </p:spPr>
        <p:style>
          <a:lnRef idx="3">
            <a:schemeClr val="accent1"/>
          </a:lnRef>
          <a:fillRef idx="0">
            <a:schemeClr val="accent1"/>
          </a:fillRef>
          <a:effectRef idx="2">
            <a:schemeClr val="accent1"/>
          </a:effectRef>
          <a:fontRef idx="minor">
            <a:schemeClr val="tx1"/>
          </a:fontRef>
        </p:style>
      </p:cxnSp>
      <p:sp>
        <p:nvSpPr>
          <p:cNvPr id="61" name="TextBox 60"/>
          <p:cNvSpPr txBox="1"/>
          <p:nvPr/>
        </p:nvSpPr>
        <p:spPr>
          <a:xfrm>
            <a:off x="10333037" y="1561718"/>
            <a:ext cx="1165704" cy="830997"/>
          </a:xfrm>
          <a:prstGeom prst="rect">
            <a:avLst/>
          </a:prstGeom>
          <a:noFill/>
          <a:ln>
            <a:noFill/>
          </a:ln>
        </p:spPr>
        <p:txBody>
          <a:bodyPr wrap="none" rtlCol="0" anchor="b">
            <a:spAutoFit/>
          </a:bodyPr>
          <a:lstStyle/>
          <a:p>
            <a:pPr algn="ctr" defTabSz="932441"/>
            <a:r>
              <a:rPr lang="en-US" sz="2400" b="1" dirty="0">
                <a:gradFill>
                  <a:gsLst>
                    <a:gs pos="0">
                      <a:srgbClr val="7FBA00"/>
                    </a:gs>
                    <a:gs pos="100000">
                      <a:srgbClr val="7FBA00"/>
                    </a:gs>
                  </a:gsLst>
                  <a:lin ang="5400000" scaled="0"/>
                </a:gradFill>
                <a:latin typeface="Segoe UI"/>
              </a:rPr>
              <a:t>C++17</a:t>
            </a:r>
          </a:p>
          <a:p>
            <a:pPr algn="ctr" defTabSz="932441"/>
            <a:r>
              <a:rPr lang="en-US" sz="2400" dirty="0">
                <a:gradFill>
                  <a:gsLst>
                    <a:gs pos="0">
                      <a:srgbClr val="7FBA00"/>
                    </a:gs>
                    <a:gs pos="100000">
                      <a:srgbClr val="7FBA00"/>
                    </a:gs>
                  </a:gsLst>
                  <a:lin ang="5400000" scaled="0"/>
                </a:gradFill>
                <a:latin typeface="Segoe UI"/>
              </a:rPr>
              <a:t>(major)</a:t>
            </a:r>
          </a:p>
        </p:txBody>
      </p:sp>
      <p:cxnSp>
        <p:nvCxnSpPr>
          <p:cNvPr id="67" name="Straight Arrow Connector 66"/>
          <p:cNvCxnSpPr/>
          <p:nvPr/>
        </p:nvCxnSpPr>
        <p:spPr>
          <a:xfrm flipV="1">
            <a:off x="10256837" y="3776129"/>
            <a:ext cx="0" cy="902678"/>
          </a:xfrm>
          <a:prstGeom prst="straightConnector1">
            <a:avLst/>
          </a:prstGeom>
          <a:ln>
            <a:solidFill>
              <a:schemeClr val="accent5"/>
            </a:solidFill>
            <a:prstDash val="sysDash"/>
            <a:tailEnd type="triangle"/>
          </a:ln>
          <a:effectLst/>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p:nvPr/>
        </p:nvCxnSpPr>
        <p:spPr>
          <a:xfrm flipV="1">
            <a:off x="10644258" y="3776129"/>
            <a:ext cx="0" cy="902678"/>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69" name="Straight Arrow Connector 68"/>
          <p:cNvCxnSpPr/>
          <p:nvPr/>
        </p:nvCxnSpPr>
        <p:spPr>
          <a:xfrm flipV="1">
            <a:off x="11634718" y="3776129"/>
            <a:ext cx="0" cy="902678"/>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70" name="Straight Arrow Connector 69"/>
          <p:cNvCxnSpPr/>
          <p:nvPr/>
        </p:nvCxnSpPr>
        <p:spPr>
          <a:xfrm flipV="1">
            <a:off x="11406150" y="3776129"/>
            <a:ext cx="0" cy="902678"/>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sp>
        <p:nvSpPr>
          <p:cNvPr id="76" name="Oval 75"/>
          <p:cNvSpPr/>
          <p:nvPr/>
        </p:nvSpPr>
        <p:spPr>
          <a:xfrm>
            <a:off x="10720447" y="4983564"/>
            <a:ext cx="76190" cy="76190"/>
          </a:xfrm>
          <a:prstGeom prst="ellipse">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77" name="Oval 76"/>
          <p:cNvSpPr/>
          <p:nvPr/>
        </p:nvSpPr>
        <p:spPr>
          <a:xfrm>
            <a:off x="10872826" y="4983564"/>
            <a:ext cx="76190" cy="76190"/>
          </a:xfrm>
          <a:prstGeom prst="ellipse">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78" name="Oval 77"/>
          <p:cNvSpPr/>
          <p:nvPr/>
        </p:nvSpPr>
        <p:spPr>
          <a:xfrm>
            <a:off x="11025204" y="4983564"/>
            <a:ext cx="76190" cy="76190"/>
          </a:xfrm>
          <a:prstGeom prst="ellipse">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79" name="Oval 78"/>
          <p:cNvSpPr/>
          <p:nvPr/>
        </p:nvSpPr>
        <p:spPr>
          <a:xfrm>
            <a:off x="11329960" y="5364510"/>
            <a:ext cx="76190" cy="76190"/>
          </a:xfrm>
          <a:prstGeom prst="ellipse">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80" name="Oval 79"/>
          <p:cNvSpPr/>
          <p:nvPr/>
        </p:nvSpPr>
        <p:spPr>
          <a:xfrm>
            <a:off x="11482340" y="5364510"/>
            <a:ext cx="76190" cy="76190"/>
          </a:xfrm>
          <a:prstGeom prst="ellipse">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sp>
        <p:nvSpPr>
          <p:cNvPr id="81" name="Oval 80"/>
          <p:cNvSpPr/>
          <p:nvPr/>
        </p:nvSpPr>
        <p:spPr>
          <a:xfrm>
            <a:off x="11634718" y="5364510"/>
            <a:ext cx="76190" cy="76190"/>
          </a:xfrm>
          <a:prstGeom prst="ellipse">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a:solidFill>
                <a:srgbClr val="000000"/>
              </a:solidFill>
            </a:endParaRPr>
          </a:p>
        </p:txBody>
      </p:sp>
      <p:cxnSp>
        <p:nvCxnSpPr>
          <p:cNvPr id="84" name="Straight Arrow Connector 83"/>
          <p:cNvCxnSpPr/>
          <p:nvPr/>
        </p:nvCxnSpPr>
        <p:spPr>
          <a:xfrm flipV="1">
            <a:off x="11025205" y="3776129"/>
            <a:ext cx="0" cy="902678"/>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85" name="Straight Arrow Connector 84"/>
          <p:cNvCxnSpPr/>
          <p:nvPr/>
        </p:nvCxnSpPr>
        <p:spPr>
          <a:xfrm flipV="1">
            <a:off x="4923021" y="3776129"/>
            <a:ext cx="0" cy="902678"/>
          </a:xfrm>
          <a:prstGeom prst="straightConnector1">
            <a:avLst/>
          </a:prstGeom>
          <a:ln>
            <a:solidFill>
              <a:schemeClr val="accent1"/>
            </a:solidFill>
            <a:tailEnd type="triangle"/>
          </a:ln>
          <a:effectLst/>
        </p:spPr>
        <p:style>
          <a:lnRef idx="3">
            <a:schemeClr val="accent1"/>
          </a:lnRef>
          <a:fillRef idx="0">
            <a:schemeClr val="accent1"/>
          </a:fillRef>
          <a:effectRef idx="2">
            <a:schemeClr val="accent1"/>
          </a:effectRef>
          <a:fontRef idx="minor">
            <a:schemeClr val="tx1"/>
          </a:fontRef>
        </p:style>
      </p:cxnSp>
      <p:sp>
        <p:nvSpPr>
          <p:cNvPr id="74" name="Freeform 73"/>
          <p:cNvSpPr/>
          <p:nvPr/>
        </p:nvSpPr>
        <p:spPr bwMode="auto">
          <a:xfrm>
            <a:off x="0" y="1287462"/>
            <a:ext cx="12436475" cy="5707063"/>
          </a:xfrm>
          <a:custGeom>
            <a:avLst/>
            <a:gdLst>
              <a:gd name="connsiteX0" fmla="*/ 0 w 12436475"/>
              <a:gd name="connsiteY0" fmla="*/ 0 h 6994525"/>
              <a:gd name="connsiteX1" fmla="*/ 12436475 w 12436475"/>
              <a:gd name="connsiteY1" fmla="*/ 0 h 6994525"/>
              <a:gd name="connsiteX2" fmla="*/ 12436475 w 12436475"/>
              <a:gd name="connsiteY2" fmla="*/ 6994525 h 6994525"/>
              <a:gd name="connsiteX3" fmla="*/ 0 w 12436475"/>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6475" h="6994525">
                <a:moveTo>
                  <a:pt x="0" y="0"/>
                </a:moveTo>
                <a:lnTo>
                  <a:pt x="12436475" y="0"/>
                </a:lnTo>
                <a:lnTo>
                  <a:pt x="12436475" y="6994525"/>
                </a:lnTo>
                <a:lnTo>
                  <a:pt x="0" y="6994525"/>
                </a:lnTo>
                <a:close/>
              </a:path>
            </a:pathLst>
          </a:cu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91440" tIns="91440" rIns="34294" bIns="34294" rtlCol="0" anchor="t" anchorCtr="0">
            <a:noAutofit/>
          </a:bodyPr>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8" name="Straight Arrow Connector 57"/>
          <p:cNvCxnSpPr/>
          <p:nvPr/>
        </p:nvCxnSpPr>
        <p:spPr>
          <a:xfrm>
            <a:off x="9381627" y="2392715"/>
            <a:ext cx="0" cy="914688"/>
          </a:xfrm>
          <a:prstGeom prst="straightConnector1">
            <a:avLst/>
          </a:prstGeom>
          <a:ln>
            <a:solidFill>
              <a:schemeClr val="accent5"/>
            </a:solidFill>
            <a:tailEnd type="triangle"/>
          </a:ln>
          <a:effectLst/>
        </p:spPr>
        <p:style>
          <a:lnRef idx="3">
            <a:schemeClr val="accent1"/>
          </a:lnRef>
          <a:fillRef idx="0">
            <a:schemeClr val="accent1"/>
          </a:fillRef>
          <a:effectRef idx="2">
            <a:schemeClr val="accent1"/>
          </a:effectRef>
          <a:fontRef idx="minor">
            <a:schemeClr val="tx1"/>
          </a:fontRef>
        </p:style>
      </p:cxnSp>
      <p:sp>
        <p:nvSpPr>
          <p:cNvPr id="59" name="TextBox 58"/>
          <p:cNvSpPr txBox="1"/>
          <p:nvPr/>
        </p:nvSpPr>
        <p:spPr>
          <a:xfrm>
            <a:off x="8791438" y="1561718"/>
            <a:ext cx="1173719" cy="830997"/>
          </a:xfrm>
          <a:prstGeom prst="rect">
            <a:avLst/>
          </a:prstGeom>
          <a:noFill/>
          <a:ln>
            <a:noFill/>
          </a:ln>
        </p:spPr>
        <p:txBody>
          <a:bodyPr wrap="none" rtlCol="0" anchor="b">
            <a:spAutoFit/>
          </a:bodyPr>
          <a:lstStyle/>
          <a:p>
            <a:pPr algn="ctr" defTabSz="932441"/>
            <a:r>
              <a:rPr lang="en-US" sz="2400" b="1" dirty="0">
                <a:gradFill>
                  <a:gsLst>
                    <a:gs pos="0">
                      <a:srgbClr val="7FBA00"/>
                    </a:gs>
                    <a:gs pos="100000">
                      <a:srgbClr val="7FBA00"/>
                    </a:gs>
                  </a:gsLst>
                  <a:lin ang="5400000" scaled="0"/>
                </a:gradFill>
                <a:latin typeface="Segoe UI"/>
              </a:rPr>
              <a:t>C++14</a:t>
            </a:r>
          </a:p>
          <a:p>
            <a:pPr algn="ctr" defTabSz="932441"/>
            <a:r>
              <a:rPr lang="en-US" sz="2400" dirty="0">
                <a:gradFill>
                  <a:gsLst>
                    <a:gs pos="0">
                      <a:srgbClr val="7FBA00"/>
                    </a:gs>
                    <a:gs pos="100000">
                      <a:srgbClr val="7FBA00"/>
                    </a:gs>
                  </a:gsLst>
                  <a:lin ang="5400000" scaled="0"/>
                </a:gradFill>
                <a:latin typeface="Segoe UI"/>
              </a:rPr>
              <a:t>(minor)</a:t>
            </a:r>
          </a:p>
        </p:txBody>
      </p:sp>
      <p:cxnSp>
        <p:nvCxnSpPr>
          <p:cNvPr id="63" name="Straight Arrow Connector 62"/>
          <p:cNvCxnSpPr/>
          <p:nvPr/>
        </p:nvCxnSpPr>
        <p:spPr>
          <a:xfrm flipV="1">
            <a:off x="9114498" y="3776129"/>
            <a:ext cx="0" cy="902678"/>
          </a:xfrm>
          <a:prstGeom prst="straightConnector1">
            <a:avLst/>
          </a:prstGeom>
          <a:ln>
            <a:solidFill>
              <a:schemeClr val="accent5"/>
            </a:solidFill>
            <a:tailEnd type="triangle"/>
          </a:ln>
          <a:effectLst/>
        </p:spPr>
        <p:style>
          <a:lnRef idx="3">
            <a:schemeClr val="accent1"/>
          </a:lnRef>
          <a:fillRef idx="0">
            <a:schemeClr val="accent1"/>
          </a:fillRef>
          <a:effectRef idx="2">
            <a:schemeClr val="accent1"/>
          </a:effectRef>
          <a:fontRef idx="minor">
            <a:schemeClr val="tx1"/>
          </a:fontRef>
        </p:style>
      </p:cxnSp>
      <p:sp>
        <p:nvSpPr>
          <p:cNvPr id="64" name="TextBox 63"/>
          <p:cNvSpPr txBox="1"/>
          <p:nvPr/>
        </p:nvSpPr>
        <p:spPr>
          <a:xfrm>
            <a:off x="8360125" y="4570237"/>
            <a:ext cx="932178" cy="707886"/>
          </a:xfrm>
          <a:prstGeom prst="rect">
            <a:avLst/>
          </a:prstGeom>
          <a:noFill/>
          <a:ln>
            <a:noFill/>
          </a:ln>
        </p:spPr>
        <p:txBody>
          <a:bodyPr wrap="none" rtlCol="0" anchor="t">
            <a:spAutoFit/>
          </a:bodyPr>
          <a:lstStyle/>
          <a:p>
            <a:pPr algn="r" defTabSz="932441"/>
            <a:r>
              <a:rPr lang="en-US" sz="2000" dirty="0" err="1">
                <a:gradFill>
                  <a:gsLst>
                    <a:gs pos="0">
                      <a:srgbClr val="7FBA00"/>
                    </a:gs>
                    <a:gs pos="100000">
                      <a:srgbClr val="7FBA00"/>
                    </a:gs>
                  </a:gsLst>
                  <a:lin ang="5400000" scaled="0"/>
                </a:gradFill>
                <a:latin typeface="Segoe UI"/>
              </a:rPr>
              <a:t>FileSys</a:t>
            </a:r>
            <a:endParaRPr lang="en-US" sz="2000" dirty="0">
              <a:gradFill>
                <a:gsLst>
                  <a:gs pos="0">
                    <a:srgbClr val="7FBA00"/>
                  </a:gs>
                  <a:gs pos="100000">
                    <a:srgbClr val="7FBA00"/>
                  </a:gs>
                </a:gsLst>
                <a:lin ang="5400000" scaled="0"/>
              </a:gradFill>
              <a:latin typeface="Segoe UI"/>
            </a:endParaRPr>
          </a:p>
          <a:p>
            <a:pPr algn="r" defTabSz="932441"/>
            <a:r>
              <a:rPr lang="en-US" sz="2000" dirty="0">
                <a:gradFill>
                  <a:gsLst>
                    <a:gs pos="0">
                      <a:srgbClr val="7FBA00"/>
                    </a:gs>
                    <a:gs pos="100000">
                      <a:srgbClr val="7FBA00"/>
                    </a:gs>
                  </a:gsLst>
                  <a:lin ang="5400000" scaled="0"/>
                </a:gradFill>
                <a:latin typeface="Segoe UI"/>
              </a:rPr>
              <a:t>TS</a:t>
            </a:r>
          </a:p>
        </p:txBody>
      </p:sp>
      <p:cxnSp>
        <p:nvCxnSpPr>
          <p:cNvPr id="71" name="Straight Arrow Connector 70"/>
          <p:cNvCxnSpPr/>
          <p:nvPr/>
        </p:nvCxnSpPr>
        <p:spPr>
          <a:xfrm flipV="1">
            <a:off x="9259474" y="3776129"/>
            <a:ext cx="0" cy="1610464"/>
          </a:xfrm>
          <a:prstGeom prst="straightConnector1">
            <a:avLst/>
          </a:prstGeom>
          <a:ln>
            <a:solidFill>
              <a:schemeClr val="accent5"/>
            </a:solidFill>
            <a:tailEnd type="triangle"/>
          </a:ln>
          <a:effectLst/>
        </p:spPr>
        <p:style>
          <a:lnRef idx="3">
            <a:schemeClr val="accent1"/>
          </a:lnRef>
          <a:fillRef idx="0">
            <a:schemeClr val="accent1"/>
          </a:fillRef>
          <a:effectRef idx="2">
            <a:schemeClr val="accent1"/>
          </a:effectRef>
          <a:fontRef idx="minor">
            <a:schemeClr val="tx1"/>
          </a:fontRef>
        </p:style>
      </p:cxnSp>
      <p:sp>
        <p:nvSpPr>
          <p:cNvPr id="72" name="TextBox 71"/>
          <p:cNvSpPr txBox="1"/>
          <p:nvPr/>
        </p:nvSpPr>
        <p:spPr>
          <a:xfrm>
            <a:off x="8798765" y="5271202"/>
            <a:ext cx="598241" cy="707886"/>
          </a:xfrm>
          <a:prstGeom prst="rect">
            <a:avLst/>
          </a:prstGeom>
          <a:noFill/>
          <a:ln>
            <a:noFill/>
          </a:ln>
        </p:spPr>
        <p:txBody>
          <a:bodyPr wrap="none" rtlCol="0" anchor="t">
            <a:spAutoFit/>
          </a:bodyPr>
          <a:lstStyle/>
          <a:p>
            <a:pPr algn="ctr" defTabSz="932441"/>
            <a:r>
              <a:rPr lang="en-US" sz="2000" dirty="0">
                <a:gradFill>
                  <a:gsLst>
                    <a:gs pos="0">
                      <a:srgbClr val="7FBA00"/>
                    </a:gs>
                    <a:gs pos="100000">
                      <a:srgbClr val="7FBA00"/>
                    </a:gs>
                  </a:gsLst>
                  <a:lin ang="5400000" scaled="0"/>
                </a:gradFill>
                <a:latin typeface="Segoe UI"/>
              </a:rPr>
              <a:t>Net</a:t>
            </a:r>
          </a:p>
          <a:p>
            <a:pPr algn="ctr" defTabSz="932441"/>
            <a:r>
              <a:rPr lang="en-US" sz="2000" dirty="0">
                <a:gradFill>
                  <a:gsLst>
                    <a:gs pos="0">
                      <a:srgbClr val="7FBA00"/>
                    </a:gs>
                    <a:gs pos="100000">
                      <a:srgbClr val="7FBA00"/>
                    </a:gs>
                  </a:gsLst>
                  <a:lin ang="5400000" scaled="0"/>
                </a:gradFill>
                <a:latin typeface="Segoe UI"/>
              </a:rPr>
              <a:t>TS1</a:t>
            </a:r>
          </a:p>
        </p:txBody>
      </p:sp>
      <p:cxnSp>
        <p:nvCxnSpPr>
          <p:cNvPr id="62" name="Straight Arrow Connector 61"/>
          <p:cNvCxnSpPr/>
          <p:nvPr/>
        </p:nvCxnSpPr>
        <p:spPr>
          <a:xfrm flipV="1">
            <a:off x="9423576" y="3776130"/>
            <a:ext cx="0" cy="2300719"/>
          </a:xfrm>
          <a:prstGeom prst="straightConnector1">
            <a:avLst/>
          </a:prstGeom>
          <a:ln>
            <a:solidFill>
              <a:schemeClr val="accent5"/>
            </a:solidFill>
            <a:tailEnd type="triangle"/>
          </a:ln>
          <a:effectLst/>
        </p:spPr>
        <p:style>
          <a:lnRef idx="3">
            <a:schemeClr val="accent1"/>
          </a:lnRef>
          <a:fillRef idx="0">
            <a:schemeClr val="accent1"/>
          </a:fillRef>
          <a:effectRef idx="2">
            <a:schemeClr val="accent1"/>
          </a:effectRef>
          <a:fontRef idx="minor">
            <a:schemeClr val="tx1"/>
          </a:fontRef>
        </p:style>
      </p:cxnSp>
      <p:sp>
        <p:nvSpPr>
          <p:cNvPr id="86" name="TextBox 85"/>
          <p:cNvSpPr txBox="1"/>
          <p:nvPr/>
        </p:nvSpPr>
        <p:spPr>
          <a:xfrm>
            <a:off x="8779459" y="5943901"/>
            <a:ext cx="1239442" cy="707886"/>
          </a:xfrm>
          <a:prstGeom prst="rect">
            <a:avLst/>
          </a:prstGeom>
          <a:noFill/>
          <a:ln>
            <a:noFill/>
          </a:ln>
        </p:spPr>
        <p:txBody>
          <a:bodyPr wrap="none" rtlCol="0" anchor="t">
            <a:spAutoFit/>
          </a:bodyPr>
          <a:lstStyle/>
          <a:p>
            <a:pPr algn="ctr" defTabSz="932441"/>
            <a:r>
              <a:rPr lang="en-US" sz="2000" dirty="0">
                <a:gradFill>
                  <a:gsLst>
                    <a:gs pos="0">
                      <a:srgbClr val="7FBA00"/>
                    </a:gs>
                    <a:gs pos="100000">
                      <a:srgbClr val="7FBA00"/>
                    </a:gs>
                  </a:gsLst>
                  <a:lin ang="5400000" scaled="0"/>
                </a:gradFill>
                <a:latin typeface="Segoe UI"/>
              </a:rPr>
              <a:t>Concepts</a:t>
            </a:r>
          </a:p>
          <a:p>
            <a:pPr algn="ctr" defTabSz="932441"/>
            <a:r>
              <a:rPr lang="en-US" sz="2000" dirty="0">
                <a:gradFill>
                  <a:gsLst>
                    <a:gs pos="0">
                      <a:srgbClr val="7FBA00"/>
                    </a:gs>
                    <a:gs pos="100000">
                      <a:srgbClr val="7FBA00"/>
                    </a:gs>
                  </a:gsLst>
                  <a:lin ang="5400000" scaled="0"/>
                </a:gradFill>
                <a:latin typeface="Segoe UI"/>
              </a:rPr>
              <a:t>TS</a:t>
            </a:r>
          </a:p>
        </p:txBody>
      </p:sp>
      <p:sp>
        <p:nvSpPr>
          <p:cNvPr id="75" name="TextBox 74"/>
          <p:cNvSpPr txBox="1"/>
          <p:nvPr/>
        </p:nvSpPr>
        <p:spPr>
          <a:xfrm>
            <a:off x="9059934" y="3380218"/>
            <a:ext cx="480150" cy="309929"/>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latin typeface="Segoe UI"/>
              </a:rPr>
              <a:t>14</a:t>
            </a:r>
          </a:p>
        </p:txBody>
      </p:sp>
      <p:sp>
        <p:nvSpPr>
          <p:cNvPr id="73" name="TextBox 72"/>
          <p:cNvSpPr txBox="1"/>
          <p:nvPr/>
        </p:nvSpPr>
        <p:spPr>
          <a:xfrm>
            <a:off x="4626619" y="3962276"/>
            <a:ext cx="3581398" cy="2848634"/>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spcBef>
                <a:spcPts val="600"/>
              </a:spcBef>
            </a:pPr>
            <a:r>
              <a:rPr lang="en-US" sz="3600" dirty="0" smtClean="0">
                <a:latin typeface="+mj-lt"/>
              </a:rPr>
              <a:t>2014 cadence</a:t>
            </a:r>
          </a:p>
          <a:p>
            <a:pPr algn="ctr">
              <a:spcBef>
                <a:spcPts val="600"/>
              </a:spcBef>
            </a:pPr>
            <a:r>
              <a:rPr lang="en-US" sz="2000" dirty="0" smtClean="0"/>
              <a:t>This ISO C++ revision cycle: </a:t>
            </a:r>
            <a:br>
              <a:rPr lang="en-US" sz="2000" dirty="0" smtClean="0"/>
            </a:br>
            <a:r>
              <a:rPr lang="en-US" sz="2000" b="1" dirty="0" smtClean="0"/>
              <a:t>faster</a:t>
            </a:r>
            <a:r>
              <a:rPr lang="en-US" sz="2000" dirty="0" smtClean="0"/>
              <a:t>, more </a:t>
            </a:r>
            <a:r>
              <a:rPr lang="en-US" sz="2000" b="1" dirty="0" smtClean="0"/>
              <a:t>predictable</a:t>
            </a:r>
          </a:p>
          <a:p>
            <a:pPr algn="ctr">
              <a:spcBef>
                <a:spcPts val="600"/>
              </a:spcBef>
            </a:pPr>
            <a:r>
              <a:rPr lang="en-US" sz="2000" dirty="0" smtClean="0"/>
              <a:t>Less monolithic: Delivering </a:t>
            </a:r>
            <a:r>
              <a:rPr lang="en-US" sz="2000" b="1" dirty="0" smtClean="0"/>
              <a:t>concurrent</a:t>
            </a:r>
            <a:r>
              <a:rPr lang="en-US" sz="2000" dirty="0" smtClean="0"/>
              <a:t> and </a:t>
            </a:r>
            <a:r>
              <a:rPr lang="en-US" sz="2000" b="1" dirty="0" smtClean="0"/>
              <a:t>decoupled</a:t>
            </a:r>
            <a:r>
              <a:rPr lang="en-US" sz="2000" dirty="0" smtClean="0"/>
              <a:t> library &amp; language extensions</a:t>
            </a:r>
            <a:endParaRPr lang="en-US" sz="2000" dirty="0"/>
          </a:p>
        </p:txBody>
      </p:sp>
    </p:spTree>
    <p:extLst>
      <p:ext uri="{BB962C8B-B14F-4D97-AF65-F5344CB8AC3E}">
        <p14:creationId xmlns:p14="http://schemas.microsoft.com/office/powerpoint/2010/main" val="281081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“C++14 completes C++11”</a:t>
            </a:r>
            <a:br>
              <a:rPr lang="en-US" dirty="0" smtClean="0"/>
            </a:br>
            <a:endParaRPr lang="en-US" b="1" dirty="0"/>
          </a:p>
        </p:txBody>
      </p:sp>
      <p:sp>
        <p:nvSpPr>
          <p:cNvPr id="4" name="Title 2"/>
          <p:cNvSpPr txBox="1">
            <a:spLocks/>
          </p:cNvSpPr>
          <p:nvPr/>
        </p:nvSpPr>
        <p:spPr>
          <a:xfrm>
            <a:off x="884237" y="2508249"/>
            <a:ext cx="10668000" cy="912813"/>
          </a:xfrm>
          <a:prstGeom prst="rect">
            <a:avLst/>
          </a:prstGeom>
        </p:spPr>
        <p:txBody>
          <a:bodyPr vert="horz" lIns="182880" tIns="45720" rIns="182880" bIns="45720" rtlCol="0" anchor="t">
            <a:noAutofit/>
          </a:bodyPr>
          <a:lstStyle>
            <a:lvl1pPr algn="l" defTabSz="914106" rtl="0" eaLnBrk="1" latinLnBrk="0" hangingPunct="1">
              <a:spcBef>
                <a:spcPct val="0"/>
              </a:spcBef>
              <a:buNone/>
              <a:defRPr sz="3600" kern="1200">
                <a:gradFill>
                  <a:gsLst>
                    <a:gs pos="0">
                      <a:srgbClr val="505050"/>
                    </a:gs>
                    <a:gs pos="100000">
                      <a:srgbClr val="505050"/>
                    </a:gs>
                  </a:gsLst>
                  <a:lin ang="5400000" scaled="0"/>
                </a:gradFill>
                <a:latin typeface="+mj-lt"/>
                <a:ea typeface="+mj-ea"/>
                <a:cs typeface="+mj-cs"/>
              </a:defRPr>
            </a:lvl1pPr>
          </a:lstStyle>
          <a:p>
            <a:pPr algn="ctr"/>
            <a:r>
              <a:rPr lang="en-US" dirty="0" smtClean="0"/>
              <a:t/>
            </a:r>
            <a:br>
              <a:rPr lang="en-US" dirty="0" smtClean="0"/>
            </a:br>
            <a:r>
              <a:rPr lang="en-US" dirty="0" smtClean="0"/>
              <a:t/>
            </a:r>
            <a:br>
              <a:rPr lang="en-US" dirty="0" smtClean="0"/>
            </a:br>
            <a:r>
              <a:rPr lang="en-US" dirty="0" smtClean="0"/>
              <a:t>VC++ target: </a:t>
            </a:r>
            <a:r>
              <a:rPr lang="en-US" b="1" dirty="0" smtClean="0"/>
              <a:t>C++14</a:t>
            </a:r>
            <a:endParaRPr lang="en-US" dirty="0" smtClean="0"/>
          </a:p>
          <a:p>
            <a:pPr algn="ctr"/>
            <a:endParaRPr lang="en-US" b="1" dirty="0"/>
          </a:p>
          <a:p>
            <a:pPr algn="ctr"/>
            <a:r>
              <a:rPr lang="en-US" sz="3200" dirty="0" smtClean="0"/>
              <a:t>We will implement all of C++11 and 14, but some </a:t>
            </a:r>
            <a:br>
              <a:rPr lang="en-US" sz="3200" dirty="0" smtClean="0"/>
            </a:br>
            <a:r>
              <a:rPr lang="en-US" sz="3200" dirty="0" smtClean="0"/>
              <a:t>high-value ’14 features should come before others from ’11</a:t>
            </a:r>
            <a:endParaRPr lang="en-US" sz="3200" dirty="0"/>
          </a:p>
        </p:txBody>
      </p:sp>
    </p:spTree>
    <p:extLst>
      <p:ext uri="{BB962C8B-B14F-4D97-AF65-F5344CB8AC3E}">
        <p14:creationId xmlns:p14="http://schemas.microsoft.com/office/powerpoint/2010/main" val="317289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3.xml><?xml version="1.0" encoding="utf-8"?>
<a:theme xmlns:a="http://schemas.openxmlformats.org/drawingml/2006/main" name="6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Herb Sutter</External_x0020_Speaker>
    <Session_x0020_Code xmlns="2295e2e7-0eeb-498e-8716-217bb2ee6ee3">2-306</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8b529f77-48ab-4581-b468-93f09345b8aa"/>
    <ds:schemaRef ds:uri="http://purl.org/dc/dcmitype/"/>
    <ds:schemaRef ds:uri="http://www.w3.org/XML/1998/namespace"/>
    <ds:schemaRef ds:uri="http://schemas.microsoft.com/office/infopath/2007/PartnerControls"/>
    <ds:schemaRef ds:uri="2295e2e7-0eeb-498e-8716-217bb2ee6ee3"/>
    <ds:schemaRef ds:uri="http://schemas.microsoft.com/office/2006/documentManagement/types"/>
    <ds:schemaRef ds:uri="http://purl.org/dc/elements/1.1/"/>
    <ds:schemaRef ds:uri="http://schemas.openxmlformats.org/package/2006/metadata/core-properties"/>
    <ds:schemaRef ds:uri="230e9df3-be65-4c73-a93b-d1236ebd677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25783</TotalTime>
  <Words>5898</Words>
  <Application>Microsoft Office PowerPoint</Application>
  <PresentationFormat>Custom</PresentationFormat>
  <Paragraphs>1073</Paragraphs>
  <Slides>56</Slides>
  <Notes>21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56</vt:i4>
      </vt:variant>
    </vt:vector>
  </HeadingPairs>
  <TitlesOfParts>
    <vt:vector size="70" baseType="lpstr">
      <vt:lpstr>ＭＳ Ｐゴシック</vt:lpstr>
      <vt:lpstr>Arial</vt:lpstr>
      <vt:lpstr>Avenir LT Pro 45 Book</vt:lpstr>
      <vt:lpstr>Calibri</vt:lpstr>
      <vt:lpstr>Consolas</vt:lpstr>
      <vt:lpstr>Segoe UI</vt:lpstr>
      <vt:lpstr>Segoe UI Light</vt:lpstr>
      <vt:lpstr>Symbol</vt:lpstr>
      <vt:lpstr>Wingdings</vt:lpstr>
      <vt:lpstr>5-30426_BUILD_2013_Template_White</vt:lpstr>
      <vt:lpstr>1_5-30426_BUILD_2013_Template_D.Blue</vt:lpstr>
      <vt:lpstr>6_5-30405_Build_Template_16x9_White_Background</vt:lpstr>
      <vt:lpstr>4_5-30405_Build_Template_16x9_White_Background</vt:lpstr>
      <vt:lpstr>Build_Template_16x9</vt:lpstr>
      <vt:lpstr>The future of C++</vt:lpstr>
      <vt:lpstr>The future of C++</vt:lpstr>
      <vt:lpstr>Agenda</vt:lpstr>
      <vt:lpstr>ISO C++ Update</vt:lpstr>
      <vt:lpstr>WG21 and {concurrency, parallelism}</vt:lpstr>
      <vt:lpstr>ISO C++ committee (WG21) attendance</vt:lpstr>
      <vt:lpstr>ISO C++ committee (WG21) attendance</vt:lpstr>
      <vt:lpstr>ISO C++ timeline: The “C++14 wave”</vt:lpstr>
      <vt:lpstr>“C++14 completes C++11” </vt:lpstr>
      <vt:lpstr>Visual C++ Roadmap</vt:lpstr>
      <vt:lpstr>Two streams: Release + CTP</vt:lpstr>
      <vt:lpstr>Two streams: Release + CTP</vt:lpstr>
      <vt:lpstr>VC++ next steps</vt:lpstr>
      <vt:lpstr>Visual C++ 2013 Preview</vt:lpstr>
      <vt:lpstr>Available today: VC++ 2013 Preview</vt:lpstr>
      <vt:lpstr>Conformance roadmap: The road to C++14</vt:lpstr>
      <vt:lpstr>Visual C++ 2013 RTM</vt:lpstr>
      <vt:lpstr>Non-static data member initializers</vt:lpstr>
      <vt:lpstr>= default</vt:lpstr>
      <vt:lpstr>= delete</vt:lpstr>
      <vt:lpstr>using aliases</vt:lpstr>
      <vt:lpstr>Conformance roadmap: The road to C++14</vt:lpstr>
      <vt:lpstr>And now for something completely different…</vt:lpstr>
      <vt:lpstr>C99 variable decls, _Bool, compound literals</vt:lpstr>
      <vt:lpstr>C99 designated initializers</vt:lpstr>
      <vt:lpstr>Example: Enables FFmpeg (ffmpeg.org)</vt:lpstr>
      <vt:lpstr>Conformance roadmap: The road to C++14</vt:lpstr>
      <vt:lpstr>Post-RTM: What we’re implementing now (some in next VC++ OOB CTP)</vt:lpstr>
      <vt:lpstr>Misc.: __func__, extended sizeof</vt:lpstr>
      <vt:lpstr>Implicit move generation</vt:lpstr>
      <vt:lpstr>Ref-qualifiers: &amp; and &amp;&amp; for *this</vt:lpstr>
      <vt:lpstr>C++14 lambda return type deduction</vt:lpstr>
      <vt:lpstr>C++14 function return type deduction</vt:lpstr>
      <vt:lpstr>C++14 Generalized lambda capture</vt:lpstr>
      <vt:lpstr>C++14 generic lambdas</vt:lpstr>
      <vt:lpstr>Conformance roadmap: The road to C++14</vt:lpstr>
      <vt:lpstr>Conformance roadmap: The road to C++14</vt:lpstr>
      <vt:lpstr>The road to C++14: What’s left beyond VC++ 2013 and the next CTP?</vt:lpstr>
      <vt:lpstr>Conformance roadmap: The road to C++14</vt:lpstr>
      <vt:lpstr>Conformance roadmap: The road to C++14</vt:lpstr>
      <vt:lpstr>Conformance roadmap: The road to C++14</vt:lpstr>
      <vt:lpstr>ISO C++ timeline: The “C++14 wave”</vt:lpstr>
      <vt:lpstr>Conformance roadmap: The road to C++14 wave</vt:lpstr>
      <vt:lpstr>One more thing for the next OOB CTP</vt:lpstr>
      <vt:lpstr>VC++ next steps</vt:lpstr>
      <vt:lpstr>Conformance roadmap: The road to C++14 wave</vt:lpstr>
      <vt:lpstr>Prototypeville: Laying groundwork for C++14/17/…</vt:lpstr>
      <vt:lpstr>Example: Concurrent waiting</vt:lpstr>
      <vt:lpstr>Real payoff: Branches and loops</vt:lpstr>
      <vt:lpstr>Real payoff: Branches and loops</vt:lpstr>
      <vt:lpstr>WinRT + Ref Class on the Stack</vt:lpstr>
      <vt:lpstr>Conformance roadmap: The road to C++14 wave</vt:lpstr>
      <vt:lpstr>When is the next roadmap update? “Let’s get together / Before we get much older”</vt:lpstr>
      <vt:lpstr>PowerPoint Presentation</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C++</dc:title>
  <dc:subject>Build 2013</dc:subject>
  <dc:creator>&lt;Presenter Name Here&gt;</dc:creator>
  <cp:keywords>Build 2013</cp:keywords>
  <dc:description>Template: Mitchell Derrey, Silver Fox Productions
Formatting: 
Date: October 26-28, 2013
Location: San Francisco, CA
Audience Type: Internal</dc:description>
  <cp:lastModifiedBy>Shows</cp:lastModifiedBy>
  <cp:revision>325</cp:revision>
  <dcterms:created xsi:type="dcterms:W3CDTF">2013-03-29T21:32:40Z</dcterms:created>
  <dcterms:modified xsi:type="dcterms:W3CDTF">2013-06-28T19:59:38Z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